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26" r:id="rId2"/>
    <p:sldId id="327" r:id="rId3"/>
    <p:sldId id="328" r:id="rId4"/>
    <p:sldId id="329" r:id="rId5"/>
    <p:sldId id="330" r:id="rId6"/>
    <p:sldId id="331" r:id="rId7"/>
    <p:sldId id="332" r:id="rId8"/>
    <p:sldId id="333" r:id="rId9"/>
    <p:sldId id="334"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3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40" d="100"/>
          <a:sy n="40" d="100"/>
        </p:scale>
        <p:origin x="-2442" y="-2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u="heavy">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u="heavy">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u="heavy">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407666" y="860805"/>
            <a:ext cx="2747517" cy="452119"/>
          </a:xfrm>
          <a:prstGeom prst="rect">
            <a:avLst/>
          </a:prstGeom>
        </p:spPr>
        <p:txBody>
          <a:bodyPr wrap="square" lIns="0" tIns="0" rIns="0" bIns="0">
            <a:spAutoFit/>
          </a:bodyPr>
          <a:lstStyle>
            <a:lvl1pPr>
              <a:defRPr sz="2800" b="1" i="0" u="heavy">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7/29/2022</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6450" y="4813300"/>
            <a:ext cx="6428422" cy="430887"/>
          </a:xfrm>
        </p:spPr>
        <p:txBody>
          <a:bodyPr/>
          <a:lstStyle/>
          <a:p>
            <a:pPr algn="ctr"/>
            <a:r>
              <a:rPr lang="en-IN" dirty="0" smtClean="0"/>
              <a:t>Customer Retention</a:t>
            </a:r>
            <a:endParaRPr lang="en-IN" dirty="0"/>
          </a:p>
        </p:txBody>
      </p:sp>
    </p:spTree>
    <p:extLst>
      <p:ext uri="{BB962C8B-B14F-4D97-AF65-F5344CB8AC3E}">
        <p14:creationId xmlns:p14="http://schemas.microsoft.com/office/powerpoint/2010/main" val="3333881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1783" y="865479"/>
            <a:ext cx="3843020" cy="525780"/>
          </a:xfrm>
          <a:prstGeom prst="rect">
            <a:avLst/>
          </a:prstGeom>
        </p:spPr>
        <p:txBody>
          <a:bodyPr vert="horz" wrap="square" lIns="0" tIns="49530" rIns="0" bIns="0" rtlCol="0">
            <a:spAutoFit/>
          </a:bodyPr>
          <a:lstStyle/>
          <a:p>
            <a:pPr marL="192405" indent="-180340">
              <a:lnSpc>
                <a:spcPct val="100000"/>
              </a:lnSpc>
              <a:spcBef>
                <a:spcPts val="390"/>
              </a:spcBef>
              <a:buFont typeface="Symbol"/>
              <a:buChar char=""/>
              <a:tabLst>
                <a:tab pos="193040" algn="l"/>
              </a:tabLst>
            </a:pPr>
            <a:r>
              <a:rPr sz="1400" spc="-5" dirty="0">
                <a:latin typeface="Calibri"/>
                <a:cs typeface="Calibri"/>
              </a:rPr>
              <a:t>Visualization of</a:t>
            </a:r>
            <a:r>
              <a:rPr sz="1400" spc="5" dirty="0">
                <a:latin typeface="Calibri"/>
                <a:cs typeface="Calibri"/>
              </a:rPr>
              <a:t> </a:t>
            </a:r>
            <a:r>
              <a:rPr sz="1400" spc="-5" dirty="0">
                <a:latin typeface="Calibri"/>
                <a:cs typeface="Calibri"/>
              </a:rPr>
              <a:t>responses</a:t>
            </a:r>
            <a:r>
              <a:rPr sz="1400" spc="5" dirty="0">
                <a:latin typeface="Calibri"/>
                <a:cs typeface="Calibri"/>
              </a:rPr>
              <a:t> </a:t>
            </a:r>
            <a:r>
              <a:rPr sz="1400" spc="-5" dirty="0">
                <a:latin typeface="Calibri"/>
                <a:cs typeface="Calibri"/>
              </a:rPr>
              <a:t>for</a:t>
            </a:r>
            <a:r>
              <a:rPr sz="1400" spc="5" dirty="0">
                <a:latin typeface="Calibri"/>
                <a:cs typeface="Calibri"/>
              </a:rPr>
              <a:t> </a:t>
            </a:r>
            <a:r>
              <a:rPr sz="1400" spc="-5" dirty="0">
                <a:latin typeface="Calibri"/>
                <a:cs typeface="Calibri"/>
              </a:rPr>
              <a:t>each</a:t>
            </a:r>
            <a:r>
              <a:rPr sz="1400" spc="-10" dirty="0">
                <a:latin typeface="Calibri"/>
                <a:cs typeface="Calibri"/>
              </a:rPr>
              <a:t> </a:t>
            </a:r>
            <a:r>
              <a:rPr sz="1400" spc="-5" dirty="0">
                <a:latin typeface="Calibri"/>
                <a:cs typeface="Calibri"/>
              </a:rPr>
              <a:t>question-</a:t>
            </a:r>
            <a:endParaRPr sz="1400">
              <a:latin typeface="Calibri"/>
              <a:cs typeface="Calibri"/>
            </a:endParaRPr>
          </a:p>
          <a:p>
            <a:pPr marL="2198370">
              <a:lnSpc>
                <a:spcPct val="100000"/>
              </a:lnSpc>
              <a:spcBef>
                <a:spcPts val="290"/>
              </a:spcBef>
            </a:pPr>
            <a:r>
              <a:rPr sz="1400" b="1" u="sng" spc="-5" dirty="0">
                <a:uFill>
                  <a:solidFill>
                    <a:srgbClr val="000000"/>
                  </a:solidFill>
                </a:uFill>
                <a:latin typeface="Calibri"/>
                <a:cs typeface="Calibri"/>
              </a:rPr>
              <a:t>Gender</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of</a:t>
            </a:r>
            <a:r>
              <a:rPr sz="1400" b="1" u="sng" spc="-30" dirty="0">
                <a:uFill>
                  <a:solidFill>
                    <a:srgbClr val="000000"/>
                  </a:solidFill>
                </a:uFill>
                <a:latin typeface="Calibri"/>
                <a:cs typeface="Calibri"/>
              </a:rPr>
              <a:t> </a:t>
            </a:r>
            <a:r>
              <a:rPr sz="1400" b="1" u="sng" spc="-5" dirty="0">
                <a:uFill>
                  <a:solidFill>
                    <a:srgbClr val="000000"/>
                  </a:solidFill>
                </a:uFill>
                <a:latin typeface="Calibri"/>
                <a:cs typeface="Calibri"/>
              </a:rPr>
              <a:t>respondent</a:t>
            </a:r>
            <a:endParaRPr sz="1400">
              <a:latin typeface="Calibri"/>
              <a:cs typeface="Calibri"/>
            </a:endParaRPr>
          </a:p>
        </p:txBody>
      </p:sp>
      <p:sp>
        <p:nvSpPr>
          <p:cNvPr id="3" name="object 3"/>
          <p:cNvSpPr txBox="1"/>
          <p:nvPr/>
        </p:nvSpPr>
        <p:spPr>
          <a:xfrm>
            <a:off x="902004" y="3563238"/>
            <a:ext cx="5690870" cy="1616075"/>
          </a:xfrm>
          <a:prstGeom prst="rect">
            <a:avLst/>
          </a:prstGeom>
        </p:spPr>
        <p:txBody>
          <a:bodyPr vert="horz" wrap="square" lIns="0" tIns="12700" rIns="0" bIns="0" rtlCol="0">
            <a:spAutoFit/>
          </a:bodyPr>
          <a:lstStyle/>
          <a:p>
            <a:pPr marL="102235">
              <a:lnSpc>
                <a:spcPct val="100000"/>
              </a:lnSpc>
              <a:spcBef>
                <a:spcPts val="100"/>
              </a:spcBef>
            </a:pPr>
            <a:r>
              <a:rPr sz="1400" spc="-5" dirty="0">
                <a:latin typeface="Calibri"/>
                <a:cs typeface="Calibri"/>
              </a:rPr>
              <a:t>There</a:t>
            </a:r>
            <a:r>
              <a:rPr sz="1400" dirty="0">
                <a:latin typeface="Calibri"/>
                <a:cs typeface="Calibri"/>
              </a:rPr>
              <a:t> are </a:t>
            </a:r>
            <a:r>
              <a:rPr sz="1400" spc="-5" dirty="0">
                <a:latin typeface="Calibri"/>
                <a:cs typeface="Calibri"/>
              </a:rPr>
              <a:t>181 female</a:t>
            </a:r>
            <a:r>
              <a:rPr sz="1400" spc="15" dirty="0">
                <a:latin typeface="Calibri"/>
                <a:cs typeface="Calibri"/>
              </a:rPr>
              <a:t> </a:t>
            </a:r>
            <a:r>
              <a:rPr sz="1400" spc="-5" dirty="0">
                <a:latin typeface="Calibri"/>
                <a:cs typeface="Calibri"/>
              </a:rPr>
              <a:t>respondents</a:t>
            </a:r>
            <a:r>
              <a:rPr sz="1400" spc="5" dirty="0">
                <a:latin typeface="Calibri"/>
                <a:cs typeface="Calibri"/>
              </a:rPr>
              <a:t> </a:t>
            </a:r>
            <a:r>
              <a:rPr sz="1400" spc="-5" dirty="0">
                <a:latin typeface="Calibri"/>
                <a:cs typeface="Calibri"/>
              </a:rPr>
              <a:t>and</a:t>
            </a:r>
            <a:r>
              <a:rPr sz="1400" spc="10" dirty="0">
                <a:latin typeface="Calibri"/>
                <a:cs typeface="Calibri"/>
              </a:rPr>
              <a:t> </a:t>
            </a:r>
            <a:r>
              <a:rPr sz="1400" dirty="0">
                <a:latin typeface="Calibri"/>
                <a:cs typeface="Calibri"/>
              </a:rPr>
              <a:t>88</a:t>
            </a:r>
            <a:r>
              <a:rPr sz="1400" spc="5" dirty="0">
                <a:latin typeface="Calibri"/>
                <a:cs typeface="Calibri"/>
              </a:rPr>
              <a:t> </a:t>
            </a:r>
            <a:r>
              <a:rPr sz="1400" spc="-5" dirty="0">
                <a:latin typeface="Calibri"/>
                <a:cs typeface="Calibri"/>
              </a:rPr>
              <a:t>male</a:t>
            </a:r>
            <a:r>
              <a:rPr sz="1400" dirty="0">
                <a:latin typeface="Calibri"/>
                <a:cs typeface="Calibri"/>
              </a:rPr>
              <a:t> </a:t>
            </a:r>
            <a:r>
              <a:rPr sz="1400" spc="-5" dirty="0">
                <a:latin typeface="Calibri"/>
                <a:cs typeface="Calibri"/>
              </a:rPr>
              <a:t>respondents</a:t>
            </a:r>
            <a:endParaRPr sz="1400">
              <a:latin typeface="Calibri"/>
              <a:cs typeface="Calibri"/>
            </a:endParaRPr>
          </a:p>
          <a:p>
            <a:pPr>
              <a:lnSpc>
                <a:spcPct val="100000"/>
              </a:lnSpc>
              <a:spcBef>
                <a:spcPts val="15"/>
              </a:spcBef>
            </a:pPr>
            <a:endParaRPr sz="1600">
              <a:latin typeface="Calibri"/>
              <a:cs typeface="Calibri"/>
            </a:endParaRPr>
          </a:p>
          <a:p>
            <a:pPr marL="12700" marR="5080">
              <a:lnSpc>
                <a:spcPct val="117100"/>
              </a:lnSpc>
              <a:spcBef>
                <a:spcPts val="5"/>
              </a:spcBef>
            </a:pPr>
            <a:r>
              <a:rPr sz="1400" i="1" dirty="0">
                <a:latin typeface="Calibri"/>
                <a:cs typeface="Calibri"/>
              </a:rPr>
              <a:t>[As the </a:t>
            </a:r>
            <a:r>
              <a:rPr sz="1400" i="1" spc="-5" dirty="0">
                <a:latin typeface="Calibri"/>
                <a:cs typeface="Calibri"/>
              </a:rPr>
              <a:t>majority of the customers are females </a:t>
            </a:r>
            <a:r>
              <a:rPr sz="1400" i="1" dirty="0">
                <a:latin typeface="Calibri"/>
                <a:cs typeface="Calibri"/>
              </a:rPr>
              <a:t>the e-commerce stores </a:t>
            </a:r>
            <a:r>
              <a:rPr sz="1400" i="1" spc="-5" dirty="0">
                <a:latin typeface="Calibri"/>
                <a:cs typeface="Calibri"/>
              </a:rPr>
              <a:t>should </a:t>
            </a:r>
            <a:r>
              <a:rPr sz="1400" i="1" dirty="0">
                <a:latin typeface="Calibri"/>
                <a:cs typeface="Calibri"/>
              </a:rPr>
              <a:t> encourage </a:t>
            </a:r>
            <a:r>
              <a:rPr sz="1400" i="1" spc="-5" dirty="0">
                <a:latin typeface="Calibri"/>
                <a:cs typeface="Calibri"/>
              </a:rPr>
              <a:t>on female focused products </a:t>
            </a:r>
            <a:r>
              <a:rPr sz="1400" i="1" spc="-10" dirty="0">
                <a:latin typeface="Calibri"/>
                <a:cs typeface="Calibri"/>
              </a:rPr>
              <a:t>and </a:t>
            </a:r>
            <a:r>
              <a:rPr sz="1400" i="1" dirty="0">
                <a:latin typeface="Calibri"/>
                <a:cs typeface="Calibri"/>
              </a:rPr>
              <a:t>services </a:t>
            </a:r>
            <a:r>
              <a:rPr sz="1400" i="1" spc="-5" dirty="0">
                <a:latin typeface="Calibri"/>
                <a:cs typeface="Calibri"/>
              </a:rPr>
              <a:t>more. Further </a:t>
            </a:r>
            <a:r>
              <a:rPr sz="1400" i="1" dirty="0">
                <a:latin typeface="Calibri"/>
                <a:cs typeface="Calibri"/>
              </a:rPr>
              <a:t>to </a:t>
            </a:r>
            <a:r>
              <a:rPr sz="1400" i="1" spc="-5" dirty="0">
                <a:latin typeface="Calibri"/>
                <a:cs typeface="Calibri"/>
              </a:rPr>
              <a:t>add more </a:t>
            </a:r>
            <a:r>
              <a:rPr sz="1400" i="1" spc="-305" dirty="0">
                <a:latin typeface="Calibri"/>
                <a:cs typeface="Calibri"/>
              </a:rPr>
              <a:t> </a:t>
            </a:r>
            <a:r>
              <a:rPr sz="1400" i="1" spc="-5" dirty="0">
                <a:latin typeface="Calibri"/>
                <a:cs typeface="Calibri"/>
              </a:rPr>
              <a:t>male customers, </a:t>
            </a:r>
            <a:r>
              <a:rPr sz="1400" i="1" dirty="0">
                <a:latin typeface="Calibri"/>
                <a:cs typeface="Calibri"/>
              </a:rPr>
              <a:t>the</a:t>
            </a:r>
            <a:r>
              <a:rPr sz="1400" i="1" spc="-5" dirty="0">
                <a:latin typeface="Calibri"/>
                <a:cs typeface="Calibri"/>
              </a:rPr>
              <a:t> stores</a:t>
            </a:r>
            <a:r>
              <a:rPr sz="1400" i="1" dirty="0">
                <a:latin typeface="Calibri"/>
                <a:cs typeface="Calibri"/>
              </a:rPr>
              <a:t> </a:t>
            </a:r>
            <a:r>
              <a:rPr sz="1400" i="1" spc="-5" dirty="0">
                <a:latin typeface="Calibri"/>
                <a:cs typeface="Calibri"/>
              </a:rPr>
              <a:t>should add</a:t>
            </a:r>
            <a:r>
              <a:rPr sz="1400" i="1" spc="-10" dirty="0">
                <a:latin typeface="Calibri"/>
                <a:cs typeface="Calibri"/>
              </a:rPr>
              <a:t> </a:t>
            </a:r>
            <a:r>
              <a:rPr sz="1400" i="1" spc="-5" dirty="0">
                <a:latin typeface="Calibri"/>
                <a:cs typeface="Calibri"/>
              </a:rPr>
              <a:t>more</a:t>
            </a:r>
            <a:r>
              <a:rPr sz="1400" i="1" dirty="0">
                <a:latin typeface="Calibri"/>
                <a:cs typeface="Calibri"/>
              </a:rPr>
              <a:t> </a:t>
            </a:r>
            <a:r>
              <a:rPr sz="1400" i="1" spc="-5" dirty="0">
                <a:latin typeface="Calibri"/>
                <a:cs typeface="Calibri"/>
              </a:rPr>
              <a:t>male oriented</a:t>
            </a:r>
            <a:r>
              <a:rPr sz="1400" i="1" dirty="0">
                <a:latin typeface="Calibri"/>
                <a:cs typeface="Calibri"/>
              </a:rPr>
              <a:t> </a:t>
            </a:r>
            <a:r>
              <a:rPr sz="1400" i="1" spc="-5" dirty="0">
                <a:latin typeface="Calibri"/>
                <a:cs typeface="Calibri"/>
              </a:rPr>
              <a:t>products</a:t>
            </a:r>
            <a:r>
              <a:rPr sz="1400" i="1" dirty="0">
                <a:latin typeface="Calibri"/>
                <a:cs typeface="Calibri"/>
              </a:rPr>
              <a:t> </a:t>
            </a:r>
            <a:r>
              <a:rPr sz="1400" i="1" spc="-5" dirty="0">
                <a:latin typeface="Calibri"/>
                <a:cs typeface="Calibri"/>
              </a:rPr>
              <a:t>as</a:t>
            </a:r>
            <a:r>
              <a:rPr sz="1400" i="1" spc="5" dirty="0">
                <a:latin typeface="Calibri"/>
                <a:cs typeface="Calibri"/>
              </a:rPr>
              <a:t> </a:t>
            </a:r>
            <a:r>
              <a:rPr sz="1400" i="1" spc="-5" dirty="0">
                <a:latin typeface="Calibri"/>
                <a:cs typeface="Calibri"/>
              </a:rPr>
              <a:t>well]</a:t>
            </a:r>
            <a:endParaRPr sz="1400">
              <a:latin typeface="Calibri"/>
              <a:cs typeface="Calibri"/>
            </a:endParaRPr>
          </a:p>
          <a:p>
            <a:pPr>
              <a:lnSpc>
                <a:spcPct val="100000"/>
              </a:lnSpc>
            </a:pPr>
            <a:endParaRPr sz="1050">
              <a:latin typeface="Calibri"/>
              <a:cs typeface="Calibri"/>
            </a:endParaRPr>
          </a:p>
          <a:p>
            <a:pPr marL="67945" algn="ctr">
              <a:lnSpc>
                <a:spcPct val="100000"/>
              </a:lnSpc>
            </a:pPr>
            <a:r>
              <a:rPr sz="1400" b="1" u="sng" dirty="0">
                <a:uFill>
                  <a:solidFill>
                    <a:srgbClr val="000000"/>
                  </a:solidFill>
                </a:uFill>
                <a:latin typeface="Calibri"/>
                <a:cs typeface="Calibri"/>
              </a:rPr>
              <a:t>How</a:t>
            </a:r>
            <a:r>
              <a:rPr sz="1400" b="1" u="sng" spc="-20" dirty="0">
                <a:uFill>
                  <a:solidFill>
                    <a:srgbClr val="000000"/>
                  </a:solidFill>
                </a:uFill>
                <a:latin typeface="Calibri"/>
                <a:cs typeface="Calibri"/>
              </a:rPr>
              <a:t> </a:t>
            </a:r>
            <a:r>
              <a:rPr sz="1400" b="1" u="sng" dirty="0">
                <a:uFill>
                  <a:solidFill>
                    <a:srgbClr val="000000"/>
                  </a:solidFill>
                </a:uFill>
                <a:latin typeface="Calibri"/>
                <a:cs typeface="Calibri"/>
              </a:rPr>
              <a:t>old</a:t>
            </a:r>
            <a:r>
              <a:rPr sz="1400" b="1" u="sng" spc="-15" dirty="0">
                <a:uFill>
                  <a:solidFill>
                    <a:srgbClr val="000000"/>
                  </a:solidFill>
                </a:uFill>
                <a:latin typeface="Calibri"/>
                <a:cs typeface="Calibri"/>
              </a:rPr>
              <a:t> </a:t>
            </a:r>
            <a:r>
              <a:rPr sz="1400" b="1" u="sng" spc="-5" dirty="0">
                <a:uFill>
                  <a:solidFill>
                    <a:srgbClr val="000000"/>
                  </a:solidFill>
                </a:uFill>
                <a:latin typeface="Calibri"/>
                <a:cs typeface="Calibri"/>
              </a:rPr>
              <a:t>are</a:t>
            </a:r>
            <a:r>
              <a:rPr sz="1400" b="1" u="sng" spc="-20" dirty="0">
                <a:uFill>
                  <a:solidFill>
                    <a:srgbClr val="000000"/>
                  </a:solidFill>
                </a:uFill>
                <a:latin typeface="Calibri"/>
                <a:cs typeface="Calibri"/>
              </a:rPr>
              <a:t> </a:t>
            </a:r>
            <a:r>
              <a:rPr sz="1400" b="1" u="sng" spc="-5" dirty="0">
                <a:uFill>
                  <a:solidFill>
                    <a:srgbClr val="000000"/>
                  </a:solidFill>
                </a:uFill>
                <a:latin typeface="Calibri"/>
                <a:cs typeface="Calibri"/>
              </a:rPr>
              <a:t>you</a:t>
            </a:r>
            <a:endParaRPr sz="1400">
              <a:latin typeface="Calibri"/>
              <a:cs typeface="Calibri"/>
            </a:endParaRPr>
          </a:p>
        </p:txBody>
      </p:sp>
      <p:sp>
        <p:nvSpPr>
          <p:cNvPr id="4" name="object 4"/>
          <p:cNvSpPr txBox="1"/>
          <p:nvPr/>
        </p:nvSpPr>
        <p:spPr>
          <a:xfrm>
            <a:off x="902004" y="7531074"/>
            <a:ext cx="5736590" cy="1900555"/>
          </a:xfrm>
          <a:prstGeom prst="rect">
            <a:avLst/>
          </a:prstGeom>
        </p:spPr>
        <p:txBody>
          <a:bodyPr vert="horz" wrap="square" lIns="0" tIns="47625" rIns="0" bIns="0" rtlCol="0">
            <a:spAutoFit/>
          </a:bodyPr>
          <a:lstStyle/>
          <a:p>
            <a:pPr marL="12700">
              <a:lnSpc>
                <a:spcPct val="100000"/>
              </a:lnSpc>
              <a:spcBef>
                <a:spcPts val="375"/>
              </a:spcBef>
            </a:pPr>
            <a:r>
              <a:rPr sz="1400" dirty="0">
                <a:latin typeface="Calibri"/>
                <a:cs typeface="Calibri"/>
              </a:rPr>
              <a:t>81</a:t>
            </a:r>
            <a:r>
              <a:rPr sz="1400" spc="-15" dirty="0">
                <a:latin typeface="Calibri"/>
                <a:cs typeface="Calibri"/>
              </a:rPr>
              <a:t> </a:t>
            </a:r>
            <a:r>
              <a:rPr sz="1400" spc="-5" dirty="0">
                <a:latin typeface="Calibri"/>
                <a:cs typeface="Calibri"/>
              </a:rPr>
              <a:t>respondents </a:t>
            </a:r>
            <a:r>
              <a:rPr sz="1400" dirty="0">
                <a:latin typeface="Calibri"/>
                <a:cs typeface="Calibri"/>
              </a:rPr>
              <a:t>belong</a:t>
            </a:r>
            <a:r>
              <a:rPr sz="1400" spc="-5" dirty="0">
                <a:latin typeface="Calibri"/>
                <a:cs typeface="Calibri"/>
              </a:rPr>
              <a:t> </a:t>
            </a:r>
            <a:r>
              <a:rPr sz="1400" dirty="0">
                <a:latin typeface="Calibri"/>
                <a:cs typeface="Calibri"/>
              </a:rPr>
              <a:t>to </a:t>
            </a:r>
            <a:r>
              <a:rPr sz="1400" spc="-5" dirty="0">
                <a:latin typeface="Calibri"/>
                <a:cs typeface="Calibri"/>
              </a:rPr>
              <a:t>31-40</a:t>
            </a:r>
            <a:r>
              <a:rPr sz="1400" spc="-15" dirty="0">
                <a:latin typeface="Calibri"/>
                <a:cs typeface="Calibri"/>
              </a:rPr>
              <a:t> </a:t>
            </a:r>
            <a:r>
              <a:rPr sz="1400" dirty="0">
                <a:latin typeface="Calibri"/>
                <a:cs typeface="Calibri"/>
              </a:rPr>
              <a:t>years</a:t>
            </a:r>
            <a:r>
              <a:rPr sz="1400" spc="5" dirty="0">
                <a:latin typeface="Calibri"/>
                <a:cs typeface="Calibri"/>
              </a:rPr>
              <a:t> </a:t>
            </a:r>
            <a:r>
              <a:rPr sz="1400" dirty="0">
                <a:latin typeface="Calibri"/>
                <a:cs typeface="Calibri"/>
              </a:rPr>
              <a:t>age </a:t>
            </a:r>
            <a:r>
              <a:rPr sz="1400" spc="-5" dirty="0">
                <a:latin typeface="Calibri"/>
                <a:cs typeface="Calibri"/>
              </a:rPr>
              <a:t>group,</a:t>
            </a:r>
            <a:r>
              <a:rPr sz="1400" spc="-10" dirty="0">
                <a:latin typeface="Calibri"/>
                <a:cs typeface="Calibri"/>
              </a:rPr>
              <a:t> </a:t>
            </a:r>
            <a:r>
              <a:rPr sz="1400" dirty="0">
                <a:latin typeface="Calibri"/>
                <a:cs typeface="Calibri"/>
              </a:rPr>
              <a:t>79</a:t>
            </a:r>
            <a:r>
              <a:rPr sz="1400" spc="-10" dirty="0">
                <a:latin typeface="Calibri"/>
                <a:cs typeface="Calibri"/>
              </a:rPr>
              <a:t> </a:t>
            </a:r>
            <a:r>
              <a:rPr sz="1400" dirty="0">
                <a:latin typeface="Calibri"/>
                <a:cs typeface="Calibri"/>
              </a:rPr>
              <a:t>respondents</a:t>
            </a:r>
            <a:r>
              <a:rPr sz="1400" spc="-5" dirty="0">
                <a:latin typeface="Calibri"/>
                <a:cs typeface="Calibri"/>
              </a:rPr>
              <a:t> </a:t>
            </a:r>
            <a:r>
              <a:rPr sz="1400" dirty="0">
                <a:latin typeface="Calibri"/>
                <a:cs typeface="Calibri"/>
              </a:rPr>
              <a:t>belong</a:t>
            </a:r>
            <a:r>
              <a:rPr sz="1400" spc="-10" dirty="0">
                <a:latin typeface="Calibri"/>
                <a:cs typeface="Calibri"/>
              </a:rPr>
              <a:t> </a:t>
            </a:r>
            <a:r>
              <a:rPr sz="1400" dirty="0">
                <a:latin typeface="Calibri"/>
                <a:cs typeface="Calibri"/>
              </a:rPr>
              <a:t>to</a:t>
            </a:r>
            <a:r>
              <a:rPr sz="1400" spc="5" dirty="0">
                <a:latin typeface="Calibri"/>
                <a:cs typeface="Calibri"/>
              </a:rPr>
              <a:t> </a:t>
            </a:r>
            <a:r>
              <a:rPr sz="1400" spc="-5" dirty="0">
                <a:latin typeface="Calibri"/>
                <a:cs typeface="Calibri"/>
              </a:rPr>
              <a:t>21-</a:t>
            </a:r>
            <a:endParaRPr sz="1400">
              <a:latin typeface="Calibri"/>
              <a:cs typeface="Calibri"/>
            </a:endParaRPr>
          </a:p>
          <a:p>
            <a:pPr marL="12700" marR="242570">
              <a:lnSpc>
                <a:spcPts val="1970"/>
              </a:lnSpc>
              <a:spcBef>
                <a:spcPts val="100"/>
              </a:spcBef>
            </a:pPr>
            <a:r>
              <a:rPr sz="1400" dirty="0">
                <a:latin typeface="Calibri"/>
                <a:cs typeface="Calibri"/>
              </a:rPr>
              <a:t>30 years age </a:t>
            </a:r>
            <a:r>
              <a:rPr sz="1400" spc="-5" dirty="0">
                <a:latin typeface="Calibri"/>
                <a:cs typeface="Calibri"/>
              </a:rPr>
              <a:t>group, </a:t>
            </a:r>
            <a:r>
              <a:rPr sz="1400" dirty="0">
                <a:latin typeface="Calibri"/>
                <a:cs typeface="Calibri"/>
              </a:rPr>
              <a:t>70 </a:t>
            </a:r>
            <a:r>
              <a:rPr sz="1400" spc="-5" dirty="0">
                <a:latin typeface="Calibri"/>
                <a:cs typeface="Calibri"/>
              </a:rPr>
              <a:t>respondents </a:t>
            </a:r>
            <a:r>
              <a:rPr sz="1400" dirty="0">
                <a:latin typeface="Calibri"/>
                <a:cs typeface="Calibri"/>
              </a:rPr>
              <a:t>belong to </a:t>
            </a:r>
            <a:r>
              <a:rPr sz="1400" spc="-5" dirty="0">
                <a:latin typeface="Calibri"/>
                <a:cs typeface="Calibri"/>
              </a:rPr>
              <a:t>41-50 </a:t>
            </a:r>
            <a:r>
              <a:rPr sz="1400" dirty="0">
                <a:latin typeface="Calibri"/>
                <a:cs typeface="Calibri"/>
              </a:rPr>
              <a:t>years age </a:t>
            </a:r>
            <a:r>
              <a:rPr sz="1400" spc="-5" dirty="0">
                <a:latin typeface="Calibri"/>
                <a:cs typeface="Calibri"/>
              </a:rPr>
              <a:t>group, 20 </a:t>
            </a:r>
            <a:r>
              <a:rPr sz="1400" dirty="0">
                <a:latin typeface="Calibri"/>
                <a:cs typeface="Calibri"/>
              </a:rPr>
              <a:t> </a:t>
            </a:r>
            <a:r>
              <a:rPr sz="1400" spc="-5" dirty="0">
                <a:latin typeface="Calibri"/>
                <a:cs typeface="Calibri"/>
              </a:rPr>
              <a:t>respondents</a:t>
            </a:r>
            <a:r>
              <a:rPr sz="1400" dirty="0">
                <a:latin typeface="Calibri"/>
                <a:cs typeface="Calibri"/>
              </a:rPr>
              <a:t> are</a:t>
            </a:r>
            <a:r>
              <a:rPr sz="1400" spc="-5" dirty="0">
                <a:latin typeface="Calibri"/>
                <a:cs typeface="Calibri"/>
              </a:rPr>
              <a:t> Less</a:t>
            </a:r>
            <a:r>
              <a:rPr sz="1400" spc="5" dirty="0">
                <a:latin typeface="Calibri"/>
                <a:cs typeface="Calibri"/>
              </a:rPr>
              <a:t> </a:t>
            </a:r>
            <a:r>
              <a:rPr sz="1400" spc="-5" dirty="0">
                <a:latin typeface="Calibri"/>
                <a:cs typeface="Calibri"/>
              </a:rPr>
              <a:t>than</a:t>
            </a:r>
            <a:r>
              <a:rPr sz="1400" spc="-10" dirty="0">
                <a:latin typeface="Calibri"/>
                <a:cs typeface="Calibri"/>
              </a:rPr>
              <a:t> </a:t>
            </a:r>
            <a:r>
              <a:rPr sz="1400" dirty="0">
                <a:latin typeface="Calibri"/>
                <a:cs typeface="Calibri"/>
              </a:rPr>
              <a:t>20</a:t>
            </a:r>
            <a:r>
              <a:rPr sz="1400" spc="-5" dirty="0">
                <a:latin typeface="Calibri"/>
                <a:cs typeface="Calibri"/>
              </a:rPr>
              <a:t> </a:t>
            </a:r>
            <a:r>
              <a:rPr sz="1400" dirty="0">
                <a:latin typeface="Calibri"/>
                <a:cs typeface="Calibri"/>
              </a:rPr>
              <a:t>years</a:t>
            </a:r>
            <a:r>
              <a:rPr sz="1400" spc="10" dirty="0">
                <a:latin typeface="Calibri"/>
                <a:cs typeface="Calibri"/>
              </a:rPr>
              <a:t> </a:t>
            </a:r>
            <a:r>
              <a:rPr sz="1400" spc="-5" dirty="0">
                <a:latin typeface="Calibri"/>
                <a:cs typeface="Calibri"/>
              </a:rPr>
              <a:t>of</a:t>
            </a:r>
            <a:r>
              <a:rPr sz="1400" dirty="0">
                <a:latin typeface="Calibri"/>
                <a:cs typeface="Calibri"/>
              </a:rPr>
              <a:t> age,</a:t>
            </a:r>
            <a:r>
              <a:rPr sz="1400" spc="-5" dirty="0">
                <a:latin typeface="Calibri"/>
                <a:cs typeface="Calibri"/>
              </a:rPr>
              <a:t> </a:t>
            </a:r>
            <a:r>
              <a:rPr sz="1400" dirty="0">
                <a:latin typeface="Calibri"/>
                <a:cs typeface="Calibri"/>
              </a:rPr>
              <a:t>19</a:t>
            </a:r>
            <a:r>
              <a:rPr sz="1400" spc="-5" dirty="0">
                <a:latin typeface="Calibri"/>
                <a:cs typeface="Calibri"/>
              </a:rPr>
              <a:t> respondents</a:t>
            </a:r>
            <a:r>
              <a:rPr sz="1400" dirty="0">
                <a:latin typeface="Calibri"/>
                <a:cs typeface="Calibri"/>
              </a:rPr>
              <a:t> are</a:t>
            </a:r>
            <a:r>
              <a:rPr sz="1400" spc="15" dirty="0">
                <a:latin typeface="Calibri"/>
                <a:cs typeface="Calibri"/>
              </a:rPr>
              <a:t> </a:t>
            </a:r>
            <a:r>
              <a:rPr sz="1400" dirty="0">
                <a:latin typeface="Calibri"/>
                <a:cs typeface="Calibri"/>
              </a:rPr>
              <a:t>51</a:t>
            </a:r>
            <a:r>
              <a:rPr sz="1400" spc="-10" dirty="0">
                <a:latin typeface="Calibri"/>
                <a:cs typeface="Calibri"/>
              </a:rPr>
              <a:t> </a:t>
            </a:r>
            <a:r>
              <a:rPr sz="1400" dirty="0">
                <a:latin typeface="Calibri"/>
                <a:cs typeface="Calibri"/>
              </a:rPr>
              <a:t>years</a:t>
            </a:r>
            <a:r>
              <a:rPr sz="1400" spc="5" dirty="0">
                <a:latin typeface="Calibri"/>
                <a:cs typeface="Calibri"/>
              </a:rPr>
              <a:t> </a:t>
            </a:r>
            <a:r>
              <a:rPr sz="1400" spc="-5" dirty="0">
                <a:latin typeface="Calibri"/>
                <a:cs typeface="Calibri"/>
              </a:rPr>
              <a:t>and</a:t>
            </a:r>
            <a:endParaRPr sz="1400">
              <a:latin typeface="Calibri"/>
              <a:cs typeface="Calibri"/>
            </a:endParaRPr>
          </a:p>
          <a:p>
            <a:pPr marL="12700">
              <a:lnSpc>
                <a:spcPct val="100000"/>
              </a:lnSpc>
              <a:spcBef>
                <a:spcPts val="185"/>
              </a:spcBef>
            </a:pPr>
            <a:r>
              <a:rPr sz="1400" spc="-5" dirty="0">
                <a:latin typeface="Calibri"/>
                <a:cs typeface="Calibri"/>
              </a:rPr>
              <a:t>above</a:t>
            </a:r>
            <a:endParaRPr sz="1400">
              <a:latin typeface="Calibri"/>
              <a:cs typeface="Calibri"/>
            </a:endParaRPr>
          </a:p>
          <a:p>
            <a:pPr marL="12700" marR="111760">
              <a:lnSpc>
                <a:spcPct val="117500"/>
              </a:lnSpc>
              <a:spcBef>
                <a:spcPts val="980"/>
              </a:spcBef>
            </a:pPr>
            <a:r>
              <a:rPr sz="1400" i="1" dirty="0">
                <a:latin typeface="Calibri"/>
                <a:cs typeface="Calibri"/>
              </a:rPr>
              <a:t>[Majority</a:t>
            </a:r>
            <a:r>
              <a:rPr sz="1400" i="1" spc="-10" dirty="0">
                <a:latin typeface="Calibri"/>
                <a:cs typeface="Calibri"/>
              </a:rPr>
              <a:t> </a:t>
            </a:r>
            <a:r>
              <a:rPr sz="1400" i="1" spc="-5" dirty="0">
                <a:latin typeface="Calibri"/>
                <a:cs typeface="Calibri"/>
              </a:rPr>
              <a:t>of</a:t>
            </a:r>
            <a:r>
              <a:rPr sz="1400" i="1" spc="10" dirty="0">
                <a:latin typeface="Calibri"/>
                <a:cs typeface="Calibri"/>
              </a:rPr>
              <a:t> </a:t>
            </a:r>
            <a:r>
              <a:rPr sz="1400" i="1" spc="-5" dirty="0">
                <a:latin typeface="Calibri"/>
                <a:cs typeface="Calibri"/>
              </a:rPr>
              <a:t>the</a:t>
            </a:r>
            <a:r>
              <a:rPr sz="1400" i="1" dirty="0">
                <a:latin typeface="Calibri"/>
                <a:cs typeface="Calibri"/>
              </a:rPr>
              <a:t> </a:t>
            </a:r>
            <a:r>
              <a:rPr sz="1400" i="1" spc="-5" dirty="0">
                <a:latin typeface="Calibri"/>
                <a:cs typeface="Calibri"/>
              </a:rPr>
              <a:t>customers</a:t>
            </a:r>
            <a:r>
              <a:rPr sz="1400" i="1" spc="5" dirty="0">
                <a:latin typeface="Calibri"/>
                <a:cs typeface="Calibri"/>
              </a:rPr>
              <a:t> </a:t>
            </a:r>
            <a:r>
              <a:rPr sz="1400" i="1" spc="-5" dirty="0">
                <a:latin typeface="Calibri"/>
                <a:cs typeface="Calibri"/>
              </a:rPr>
              <a:t>are young</a:t>
            </a:r>
            <a:r>
              <a:rPr sz="1400" i="1" dirty="0">
                <a:latin typeface="Calibri"/>
                <a:cs typeface="Calibri"/>
              </a:rPr>
              <a:t> to</a:t>
            </a:r>
            <a:r>
              <a:rPr sz="1400" i="1" spc="-5" dirty="0">
                <a:latin typeface="Calibri"/>
                <a:cs typeface="Calibri"/>
              </a:rPr>
              <a:t> </a:t>
            </a:r>
            <a:r>
              <a:rPr sz="1400" i="1" dirty="0">
                <a:latin typeface="Calibri"/>
                <a:cs typeface="Calibri"/>
              </a:rPr>
              <a:t>middle</a:t>
            </a:r>
            <a:r>
              <a:rPr sz="1400" i="1" spc="5" dirty="0">
                <a:latin typeface="Calibri"/>
                <a:cs typeface="Calibri"/>
              </a:rPr>
              <a:t> </a:t>
            </a:r>
            <a:r>
              <a:rPr sz="1400" i="1" spc="-5" dirty="0">
                <a:latin typeface="Calibri"/>
                <a:cs typeface="Calibri"/>
              </a:rPr>
              <a:t>aged people. The</a:t>
            </a:r>
            <a:r>
              <a:rPr sz="1400" i="1" dirty="0">
                <a:latin typeface="Calibri"/>
                <a:cs typeface="Calibri"/>
              </a:rPr>
              <a:t> </a:t>
            </a:r>
            <a:r>
              <a:rPr sz="1400" i="1" spc="-5" dirty="0">
                <a:latin typeface="Calibri"/>
                <a:cs typeface="Calibri"/>
              </a:rPr>
              <a:t>e-commerce </a:t>
            </a:r>
            <a:r>
              <a:rPr sz="1400" i="1" spc="-300" dirty="0">
                <a:latin typeface="Calibri"/>
                <a:cs typeface="Calibri"/>
              </a:rPr>
              <a:t> </a:t>
            </a:r>
            <a:r>
              <a:rPr sz="1400" i="1" spc="-5" dirty="0">
                <a:latin typeface="Calibri"/>
                <a:cs typeface="Calibri"/>
              </a:rPr>
              <a:t>stores should encourage </a:t>
            </a:r>
            <a:r>
              <a:rPr sz="1400" i="1" dirty="0">
                <a:latin typeface="Calibri"/>
                <a:cs typeface="Calibri"/>
              </a:rPr>
              <a:t>the purchase </a:t>
            </a:r>
            <a:r>
              <a:rPr sz="1400" i="1" spc="-5" dirty="0">
                <a:latin typeface="Calibri"/>
                <a:cs typeface="Calibri"/>
              </a:rPr>
              <a:t>from such customers. In addition, </a:t>
            </a:r>
            <a:r>
              <a:rPr sz="1400" i="1" dirty="0">
                <a:latin typeface="Calibri"/>
                <a:cs typeface="Calibri"/>
              </a:rPr>
              <a:t>it </a:t>
            </a:r>
            <a:r>
              <a:rPr sz="1400" i="1" spc="5" dirty="0">
                <a:latin typeface="Calibri"/>
                <a:cs typeface="Calibri"/>
              </a:rPr>
              <a:t> </a:t>
            </a:r>
            <a:r>
              <a:rPr sz="1400" i="1" spc="-5" dirty="0">
                <a:latin typeface="Calibri"/>
                <a:cs typeface="Calibri"/>
              </a:rPr>
              <a:t>should</a:t>
            </a:r>
            <a:r>
              <a:rPr sz="1400" i="1" spc="-10" dirty="0">
                <a:latin typeface="Calibri"/>
                <a:cs typeface="Calibri"/>
              </a:rPr>
              <a:t> </a:t>
            </a:r>
            <a:r>
              <a:rPr sz="1400" i="1" spc="-5" dirty="0">
                <a:latin typeface="Calibri"/>
                <a:cs typeface="Calibri"/>
              </a:rPr>
              <a:t>encourage</a:t>
            </a:r>
            <a:r>
              <a:rPr sz="1400" i="1" spc="-10" dirty="0">
                <a:latin typeface="Calibri"/>
                <a:cs typeface="Calibri"/>
              </a:rPr>
              <a:t> </a:t>
            </a:r>
            <a:r>
              <a:rPr sz="1400" i="1" spc="-5" dirty="0">
                <a:latin typeface="Calibri"/>
                <a:cs typeface="Calibri"/>
              </a:rPr>
              <a:t>teen</a:t>
            </a:r>
            <a:r>
              <a:rPr sz="1400" i="1" spc="-10" dirty="0">
                <a:latin typeface="Calibri"/>
                <a:cs typeface="Calibri"/>
              </a:rPr>
              <a:t> </a:t>
            </a:r>
            <a:r>
              <a:rPr sz="1400" i="1" spc="-5" dirty="0">
                <a:latin typeface="Calibri"/>
                <a:cs typeface="Calibri"/>
              </a:rPr>
              <a:t>and</a:t>
            </a:r>
            <a:r>
              <a:rPr sz="1400" i="1" spc="-15" dirty="0">
                <a:latin typeface="Calibri"/>
                <a:cs typeface="Calibri"/>
              </a:rPr>
              <a:t> </a:t>
            </a:r>
            <a:r>
              <a:rPr sz="1400" i="1" spc="-5" dirty="0">
                <a:latin typeface="Calibri"/>
                <a:cs typeface="Calibri"/>
              </a:rPr>
              <a:t>old</a:t>
            </a:r>
            <a:r>
              <a:rPr sz="1400" i="1" spc="-10" dirty="0">
                <a:latin typeface="Calibri"/>
                <a:cs typeface="Calibri"/>
              </a:rPr>
              <a:t> </a:t>
            </a:r>
            <a:r>
              <a:rPr sz="1400" i="1" dirty="0">
                <a:latin typeface="Calibri"/>
                <a:cs typeface="Calibri"/>
              </a:rPr>
              <a:t>aged</a:t>
            </a:r>
            <a:r>
              <a:rPr sz="1400" i="1" spc="-5" dirty="0">
                <a:latin typeface="Calibri"/>
                <a:cs typeface="Calibri"/>
              </a:rPr>
              <a:t> </a:t>
            </a:r>
            <a:r>
              <a:rPr sz="1400" i="1" dirty="0">
                <a:latin typeface="Calibri"/>
                <a:cs typeface="Calibri"/>
              </a:rPr>
              <a:t>customers</a:t>
            </a:r>
            <a:r>
              <a:rPr sz="1400" i="1" spc="-5" dirty="0">
                <a:latin typeface="Calibri"/>
                <a:cs typeface="Calibri"/>
              </a:rPr>
              <a:t> as</a:t>
            </a:r>
            <a:r>
              <a:rPr sz="1400" i="1" dirty="0">
                <a:latin typeface="Calibri"/>
                <a:cs typeface="Calibri"/>
              </a:rPr>
              <a:t> </a:t>
            </a:r>
            <a:r>
              <a:rPr sz="1400" i="1" spc="-5" dirty="0">
                <a:latin typeface="Calibri"/>
                <a:cs typeface="Calibri"/>
              </a:rPr>
              <a:t>well]</a:t>
            </a:r>
            <a:endParaRPr sz="1400">
              <a:latin typeface="Calibri"/>
              <a:cs typeface="Calibri"/>
            </a:endParaRPr>
          </a:p>
        </p:txBody>
      </p:sp>
      <p:pic>
        <p:nvPicPr>
          <p:cNvPr id="5" name="object 5"/>
          <p:cNvPicPr/>
          <p:nvPr/>
        </p:nvPicPr>
        <p:blipFill>
          <a:blip r:embed="rId2" cstate="print"/>
          <a:stretch>
            <a:fillRect/>
          </a:stretch>
        </p:blipFill>
        <p:spPr>
          <a:xfrm>
            <a:off x="2068586" y="1469417"/>
            <a:ext cx="3431883" cy="1916754"/>
          </a:xfrm>
          <a:prstGeom prst="rect">
            <a:avLst/>
          </a:prstGeom>
        </p:spPr>
      </p:pic>
      <p:pic>
        <p:nvPicPr>
          <p:cNvPr id="6" name="object 6"/>
          <p:cNvPicPr/>
          <p:nvPr/>
        </p:nvPicPr>
        <p:blipFill>
          <a:blip r:embed="rId3" cstate="print"/>
          <a:stretch>
            <a:fillRect/>
          </a:stretch>
        </p:blipFill>
        <p:spPr>
          <a:xfrm>
            <a:off x="1912535" y="5383362"/>
            <a:ext cx="3739017" cy="20047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56433" y="894080"/>
            <a:ext cx="2647315" cy="239395"/>
          </a:xfrm>
          <a:prstGeom prst="rect">
            <a:avLst/>
          </a:prstGeom>
        </p:spPr>
        <p:txBody>
          <a:bodyPr vert="horz" wrap="square" lIns="0" tIns="12700" rIns="0" bIns="0" rtlCol="0">
            <a:spAutoFit/>
          </a:bodyPr>
          <a:lstStyle/>
          <a:p>
            <a:pPr marL="12700">
              <a:lnSpc>
                <a:spcPct val="100000"/>
              </a:lnSpc>
              <a:spcBef>
                <a:spcPts val="100"/>
              </a:spcBef>
            </a:pPr>
            <a:r>
              <a:rPr sz="1400" b="1" u="sng" spc="-5" dirty="0">
                <a:uFill>
                  <a:solidFill>
                    <a:srgbClr val="000000"/>
                  </a:solidFill>
                </a:uFill>
                <a:latin typeface="Calibri"/>
                <a:cs typeface="Calibri"/>
              </a:rPr>
              <a:t>Which</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city</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do</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you shop</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online</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from</a:t>
            </a:r>
            <a:endParaRPr sz="1400">
              <a:latin typeface="Calibri"/>
              <a:cs typeface="Calibri"/>
            </a:endParaRPr>
          </a:p>
        </p:txBody>
      </p:sp>
      <p:sp>
        <p:nvSpPr>
          <p:cNvPr id="3" name="object 3"/>
          <p:cNvSpPr txBox="1"/>
          <p:nvPr/>
        </p:nvSpPr>
        <p:spPr>
          <a:xfrm>
            <a:off x="902004" y="3487038"/>
            <a:ext cx="5758815" cy="2409825"/>
          </a:xfrm>
          <a:prstGeom prst="rect">
            <a:avLst/>
          </a:prstGeom>
        </p:spPr>
        <p:txBody>
          <a:bodyPr vert="horz" wrap="square" lIns="0" tIns="9525" rIns="0" bIns="0" rtlCol="0">
            <a:spAutoFit/>
          </a:bodyPr>
          <a:lstStyle/>
          <a:p>
            <a:pPr marL="12700" marR="5080" algn="just">
              <a:lnSpc>
                <a:spcPct val="101699"/>
              </a:lnSpc>
              <a:spcBef>
                <a:spcPts val="75"/>
              </a:spcBef>
            </a:pPr>
            <a:r>
              <a:rPr sz="1400" dirty="0">
                <a:latin typeface="Calibri"/>
                <a:cs typeface="Calibri"/>
              </a:rPr>
              <a:t>58 </a:t>
            </a:r>
            <a:r>
              <a:rPr sz="1400" spc="-5" dirty="0">
                <a:latin typeface="Calibri"/>
                <a:cs typeface="Calibri"/>
              </a:rPr>
              <a:t>respondents shop online from Delhi, </a:t>
            </a:r>
            <a:r>
              <a:rPr sz="1400" dirty="0">
                <a:latin typeface="Calibri"/>
                <a:cs typeface="Calibri"/>
              </a:rPr>
              <a:t>43 </a:t>
            </a:r>
            <a:r>
              <a:rPr sz="1400" spc="-5" dirty="0">
                <a:latin typeface="Calibri"/>
                <a:cs typeface="Calibri"/>
              </a:rPr>
              <a:t>respondents shop online from Grea </a:t>
            </a:r>
            <a:r>
              <a:rPr sz="1400" dirty="0">
                <a:latin typeface="Calibri"/>
                <a:cs typeface="Calibri"/>
              </a:rPr>
              <a:t> </a:t>
            </a:r>
            <a:r>
              <a:rPr sz="1400" spc="-5" dirty="0">
                <a:latin typeface="Calibri"/>
                <a:cs typeface="Calibri"/>
              </a:rPr>
              <a:t>ter Noida, </a:t>
            </a:r>
            <a:r>
              <a:rPr sz="1400" dirty="0">
                <a:latin typeface="Calibri"/>
                <a:cs typeface="Calibri"/>
              </a:rPr>
              <a:t>40 </a:t>
            </a:r>
            <a:r>
              <a:rPr sz="1400" spc="-5" dirty="0">
                <a:latin typeface="Calibri"/>
                <a:cs typeface="Calibri"/>
              </a:rPr>
              <a:t>respondents shop </a:t>
            </a:r>
            <a:r>
              <a:rPr sz="1400" dirty="0">
                <a:latin typeface="Calibri"/>
                <a:cs typeface="Calibri"/>
              </a:rPr>
              <a:t>online </a:t>
            </a:r>
            <a:r>
              <a:rPr sz="1400" spc="-5" dirty="0">
                <a:latin typeface="Calibri"/>
                <a:cs typeface="Calibri"/>
              </a:rPr>
              <a:t>from Noida, </a:t>
            </a:r>
            <a:r>
              <a:rPr sz="1400" dirty="0">
                <a:latin typeface="Calibri"/>
                <a:cs typeface="Calibri"/>
              </a:rPr>
              <a:t>37 </a:t>
            </a:r>
            <a:r>
              <a:rPr sz="1400" spc="-5" dirty="0">
                <a:latin typeface="Calibri"/>
                <a:cs typeface="Calibri"/>
              </a:rPr>
              <a:t>respondents shop </a:t>
            </a:r>
            <a:r>
              <a:rPr sz="1400" dirty="0">
                <a:latin typeface="Calibri"/>
                <a:cs typeface="Calibri"/>
              </a:rPr>
              <a:t>online </a:t>
            </a:r>
            <a:r>
              <a:rPr sz="1400" spc="-305" dirty="0">
                <a:latin typeface="Calibri"/>
                <a:cs typeface="Calibri"/>
              </a:rPr>
              <a:t> </a:t>
            </a:r>
            <a:r>
              <a:rPr sz="1400" spc="-5" dirty="0">
                <a:latin typeface="Calibri"/>
                <a:cs typeface="Calibri"/>
              </a:rPr>
              <a:t>from Bangalore, </a:t>
            </a:r>
            <a:r>
              <a:rPr sz="1400" dirty="0">
                <a:latin typeface="Calibri"/>
                <a:cs typeface="Calibri"/>
              </a:rPr>
              <a:t>27 </a:t>
            </a:r>
            <a:r>
              <a:rPr sz="1400" spc="-5" dirty="0">
                <a:latin typeface="Calibri"/>
                <a:cs typeface="Calibri"/>
              </a:rPr>
              <a:t>respondents shop online </a:t>
            </a:r>
            <a:r>
              <a:rPr sz="1400" spc="5" dirty="0">
                <a:latin typeface="Calibri"/>
                <a:cs typeface="Calibri"/>
              </a:rPr>
              <a:t>from </a:t>
            </a:r>
            <a:r>
              <a:rPr sz="1400" dirty="0">
                <a:latin typeface="Calibri"/>
                <a:cs typeface="Calibri"/>
              </a:rPr>
              <a:t>Karnal, 18 </a:t>
            </a:r>
            <a:r>
              <a:rPr sz="1400" spc="-5" dirty="0">
                <a:latin typeface="Calibri"/>
                <a:cs typeface="Calibri"/>
              </a:rPr>
              <a:t>respondents shop </a:t>
            </a:r>
            <a:r>
              <a:rPr sz="1400" dirty="0">
                <a:latin typeface="Calibri"/>
                <a:cs typeface="Calibri"/>
              </a:rPr>
              <a:t> </a:t>
            </a:r>
            <a:r>
              <a:rPr sz="1400" spc="-5" dirty="0">
                <a:latin typeface="Calibri"/>
                <a:cs typeface="Calibri"/>
              </a:rPr>
              <a:t>online</a:t>
            </a:r>
            <a:r>
              <a:rPr sz="1400" spc="20" dirty="0">
                <a:latin typeface="Calibri"/>
                <a:cs typeface="Calibri"/>
              </a:rPr>
              <a:t> </a:t>
            </a:r>
            <a:r>
              <a:rPr sz="1400" spc="-5" dirty="0">
                <a:latin typeface="Calibri"/>
                <a:cs typeface="Calibri"/>
              </a:rPr>
              <a:t>from</a:t>
            </a:r>
            <a:r>
              <a:rPr sz="1400" spc="30" dirty="0">
                <a:latin typeface="Calibri"/>
                <a:cs typeface="Calibri"/>
              </a:rPr>
              <a:t> </a:t>
            </a:r>
            <a:r>
              <a:rPr sz="1400" spc="-5" dirty="0">
                <a:latin typeface="Calibri"/>
                <a:cs typeface="Calibri"/>
              </a:rPr>
              <a:t>Solan,</a:t>
            </a:r>
            <a:r>
              <a:rPr sz="1400" spc="30" dirty="0">
                <a:latin typeface="Calibri"/>
                <a:cs typeface="Calibri"/>
              </a:rPr>
              <a:t> </a:t>
            </a:r>
            <a:r>
              <a:rPr sz="1400" dirty="0">
                <a:latin typeface="Calibri"/>
                <a:cs typeface="Calibri"/>
              </a:rPr>
              <a:t>18</a:t>
            </a:r>
            <a:r>
              <a:rPr sz="1400" spc="25" dirty="0">
                <a:latin typeface="Calibri"/>
                <a:cs typeface="Calibri"/>
              </a:rPr>
              <a:t> </a:t>
            </a:r>
            <a:r>
              <a:rPr sz="1400" spc="-5" dirty="0">
                <a:latin typeface="Calibri"/>
                <a:cs typeface="Calibri"/>
              </a:rPr>
              <a:t>respondents</a:t>
            </a:r>
            <a:r>
              <a:rPr sz="1400" spc="30" dirty="0">
                <a:latin typeface="Calibri"/>
                <a:cs typeface="Calibri"/>
              </a:rPr>
              <a:t> </a:t>
            </a:r>
            <a:r>
              <a:rPr sz="1400" spc="-5" dirty="0">
                <a:latin typeface="Calibri"/>
                <a:cs typeface="Calibri"/>
              </a:rPr>
              <a:t>shop</a:t>
            </a:r>
            <a:r>
              <a:rPr sz="1400" spc="20" dirty="0">
                <a:latin typeface="Calibri"/>
                <a:cs typeface="Calibri"/>
              </a:rPr>
              <a:t> </a:t>
            </a:r>
            <a:r>
              <a:rPr sz="1400" spc="-5" dirty="0">
                <a:latin typeface="Calibri"/>
                <a:cs typeface="Calibri"/>
              </a:rPr>
              <a:t>online</a:t>
            </a:r>
            <a:r>
              <a:rPr sz="1400" spc="25" dirty="0">
                <a:latin typeface="Calibri"/>
                <a:cs typeface="Calibri"/>
              </a:rPr>
              <a:t> </a:t>
            </a:r>
            <a:r>
              <a:rPr sz="1400" spc="-5" dirty="0">
                <a:latin typeface="Calibri"/>
                <a:cs typeface="Calibri"/>
              </a:rPr>
              <a:t>from</a:t>
            </a:r>
            <a:r>
              <a:rPr sz="1400" spc="30" dirty="0">
                <a:latin typeface="Calibri"/>
                <a:cs typeface="Calibri"/>
              </a:rPr>
              <a:t> </a:t>
            </a:r>
            <a:r>
              <a:rPr sz="1400" spc="-5" dirty="0">
                <a:latin typeface="Calibri"/>
                <a:cs typeface="Calibri"/>
              </a:rPr>
              <a:t>Ghaziabad,</a:t>
            </a:r>
            <a:r>
              <a:rPr sz="1400" spc="30" dirty="0">
                <a:latin typeface="Calibri"/>
                <a:cs typeface="Calibri"/>
              </a:rPr>
              <a:t> </a:t>
            </a:r>
            <a:r>
              <a:rPr sz="1400" dirty="0">
                <a:latin typeface="Calibri"/>
                <a:cs typeface="Calibri"/>
              </a:rPr>
              <a:t>12</a:t>
            </a:r>
            <a:r>
              <a:rPr sz="1400" spc="25" dirty="0">
                <a:latin typeface="Calibri"/>
                <a:cs typeface="Calibri"/>
              </a:rPr>
              <a:t> </a:t>
            </a:r>
            <a:r>
              <a:rPr sz="1400" spc="-5" dirty="0">
                <a:latin typeface="Calibri"/>
                <a:cs typeface="Calibri"/>
              </a:rPr>
              <a:t>respondent </a:t>
            </a:r>
            <a:r>
              <a:rPr sz="1400" spc="-305" dirty="0">
                <a:latin typeface="Calibri"/>
                <a:cs typeface="Calibri"/>
              </a:rPr>
              <a:t> </a:t>
            </a:r>
            <a:r>
              <a:rPr sz="1400" dirty="0">
                <a:latin typeface="Calibri"/>
                <a:cs typeface="Calibri"/>
              </a:rPr>
              <a:t>s </a:t>
            </a:r>
            <a:r>
              <a:rPr sz="1400" spc="-5" dirty="0">
                <a:latin typeface="Calibri"/>
                <a:cs typeface="Calibri"/>
              </a:rPr>
              <a:t>shop online from Gurgaon, </a:t>
            </a:r>
            <a:r>
              <a:rPr sz="1400" dirty="0">
                <a:latin typeface="Calibri"/>
                <a:cs typeface="Calibri"/>
              </a:rPr>
              <a:t>9 </a:t>
            </a:r>
            <a:r>
              <a:rPr sz="1400" spc="-5" dirty="0">
                <a:latin typeface="Calibri"/>
                <a:cs typeface="Calibri"/>
              </a:rPr>
              <a:t>respondents shop online from </a:t>
            </a:r>
            <a:r>
              <a:rPr sz="1400" dirty="0">
                <a:latin typeface="Calibri"/>
                <a:cs typeface="Calibri"/>
              </a:rPr>
              <a:t>Merrut, 5 </a:t>
            </a:r>
            <a:r>
              <a:rPr sz="1400" spc="-5" dirty="0">
                <a:latin typeface="Calibri"/>
                <a:cs typeface="Calibri"/>
              </a:rPr>
              <a:t>respon </a:t>
            </a:r>
            <a:r>
              <a:rPr sz="1400" dirty="0">
                <a:latin typeface="Calibri"/>
                <a:cs typeface="Calibri"/>
              </a:rPr>
              <a:t> </a:t>
            </a:r>
            <a:r>
              <a:rPr sz="1400" spc="-5" dirty="0">
                <a:latin typeface="Calibri"/>
                <a:cs typeface="Calibri"/>
              </a:rPr>
              <a:t>dents</a:t>
            </a:r>
            <a:r>
              <a:rPr sz="1400" dirty="0">
                <a:latin typeface="Calibri"/>
                <a:cs typeface="Calibri"/>
              </a:rPr>
              <a:t> </a:t>
            </a:r>
            <a:r>
              <a:rPr sz="1400" spc="-5" dirty="0">
                <a:latin typeface="Calibri"/>
                <a:cs typeface="Calibri"/>
              </a:rPr>
              <a:t>shop</a:t>
            </a:r>
            <a:r>
              <a:rPr sz="1400" dirty="0">
                <a:latin typeface="Calibri"/>
                <a:cs typeface="Calibri"/>
              </a:rPr>
              <a:t> </a:t>
            </a:r>
            <a:r>
              <a:rPr sz="1400" spc="-5" dirty="0">
                <a:latin typeface="Calibri"/>
                <a:cs typeface="Calibri"/>
              </a:rPr>
              <a:t>online</a:t>
            </a:r>
            <a:r>
              <a:rPr sz="1400" dirty="0">
                <a:latin typeface="Calibri"/>
                <a:cs typeface="Calibri"/>
              </a:rPr>
              <a:t> </a:t>
            </a:r>
            <a:r>
              <a:rPr sz="1400" spc="-5" dirty="0">
                <a:latin typeface="Calibri"/>
                <a:cs typeface="Calibri"/>
              </a:rPr>
              <a:t>from</a:t>
            </a:r>
            <a:r>
              <a:rPr sz="1400" dirty="0">
                <a:latin typeface="Calibri"/>
                <a:cs typeface="Calibri"/>
              </a:rPr>
              <a:t> </a:t>
            </a:r>
            <a:r>
              <a:rPr sz="1400" spc="-5" dirty="0">
                <a:latin typeface="Calibri"/>
                <a:cs typeface="Calibri"/>
              </a:rPr>
              <a:t>Moradabad,</a:t>
            </a:r>
            <a:r>
              <a:rPr sz="1400" dirty="0">
                <a:latin typeface="Calibri"/>
                <a:cs typeface="Calibri"/>
              </a:rPr>
              <a:t> 2</a:t>
            </a:r>
            <a:r>
              <a:rPr sz="1400" spc="5" dirty="0">
                <a:latin typeface="Calibri"/>
                <a:cs typeface="Calibri"/>
              </a:rPr>
              <a:t> </a:t>
            </a:r>
            <a:r>
              <a:rPr sz="1400" spc="-5" dirty="0">
                <a:latin typeface="Calibri"/>
                <a:cs typeface="Calibri"/>
              </a:rPr>
              <a:t>respondents</a:t>
            </a:r>
            <a:r>
              <a:rPr sz="1400" dirty="0">
                <a:latin typeface="Calibri"/>
                <a:cs typeface="Calibri"/>
              </a:rPr>
              <a:t> </a:t>
            </a:r>
            <a:r>
              <a:rPr sz="1400" spc="-5" dirty="0">
                <a:latin typeface="Calibri"/>
                <a:cs typeface="Calibri"/>
              </a:rPr>
              <a:t>shop</a:t>
            </a:r>
            <a:r>
              <a:rPr sz="1400" dirty="0">
                <a:latin typeface="Calibri"/>
                <a:cs typeface="Calibri"/>
              </a:rPr>
              <a:t> </a:t>
            </a:r>
            <a:r>
              <a:rPr sz="1400" spc="-5" dirty="0">
                <a:latin typeface="Calibri"/>
                <a:cs typeface="Calibri"/>
              </a:rPr>
              <a:t>online</a:t>
            </a:r>
            <a:r>
              <a:rPr sz="1400" dirty="0">
                <a:latin typeface="Calibri"/>
                <a:cs typeface="Calibri"/>
              </a:rPr>
              <a:t> </a:t>
            </a:r>
            <a:r>
              <a:rPr sz="1400" spc="-5" dirty="0">
                <a:latin typeface="Calibri"/>
                <a:cs typeface="Calibri"/>
              </a:rPr>
              <a:t>from </a:t>
            </a:r>
            <a:r>
              <a:rPr sz="1400" dirty="0">
                <a:latin typeface="Calibri"/>
                <a:cs typeface="Calibri"/>
              </a:rPr>
              <a:t> </a:t>
            </a:r>
            <a:r>
              <a:rPr sz="1400" spc="-5" dirty="0">
                <a:latin typeface="Calibri"/>
                <a:cs typeface="Calibri"/>
              </a:rPr>
              <a:t>Bulandshahr</a:t>
            </a:r>
            <a:endParaRPr sz="1400">
              <a:latin typeface="Calibri"/>
              <a:cs typeface="Calibri"/>
            </a:endParaRPr>
          </a:p>
          <a:p>
            <a:pPr>
              <a:lnSpc>
                <a:spcPct val="100000"/>
              </a:lnSpc>
              <a:spcBef>
                <a:spcPts val="30"/>
              </a:spcBef>
            </a:pPr>
            <a:endParaRPr sz="1400">
              <a:latin typeface="Calibri"/>
              <a:cs typeface="Calibri"/>
            </a:endParaRPr>
          </a:p>
          <a:p>
            <a:pPr marR="984250" algn="r">
              <a:lnSpc>
                <a:spcPct val="100000"/>
              </a:lnSpc>
            </a:pPr>
            <a:r>
              <a:rPr sz="1400" i="1" dirty="0">
                <a:latin typeface="Calibri"/>
                <a:cs typeface="Calibri"/>
              </a:rPr>
              <a:t>[Majority</a:t>
            </a:r>
            <a:r>
              <a:rPr sz="1400" i="1" spc="-15" dirty="0">
                <a:latin typeface="Calibri"/>
                <a:cs typeface="Calibri"/>
              </a:rPr>
              <a:t> </a:t>
            </a:r>
            <a:r>
              <a:rPr sz="1400" i="1" spc="-5" dirty="0">
                <a:latin typeface="Calibri"/>
                <a:cs typeface="Calibri"/>
              </a:rPr>
              <a:t>of</a:t>
            </a:r>
            <a:r>
              <a:rPr sz="1400" i="1" spc="5" dirty="0">
                <a:latin typeface="Calibri"/>
                <a:cs typeface="Calibri"/>
              </a:rPr>
              <a:t> </a:t>
            </a:r>
            <a:r>
              <a:rPr sz="1400" i="1" spc="-5" dirty="0">
                <a:latin typeface="Calibri"/>
                <a:cs typeface="Calibri"/>
              </a:rPr>
              <a:t>the</a:t>
            </a:r>
            <a:r>
              <a:rPr sz="1400" i="1" dirty="0">
                <a:latin typeface="Calibri"/>
                <a:cs typeface="Calibri"/>
              </a:rPr>
              <a:t> </a:t>
            </a:r>
            <a:r>
              <a:rPr sz="1400" i="1" spc="-5" dirty="0">
                <a:latin typeface="Calibri"/>
                <a:cs typeface="Calibri"/>
              </a:rPr>
              <a:t>purchases</a:t>
            </a:r>
            <a:r>
              <a:rPr sz="1400" i="1" spc="5" dirty="0">
                <a:latin typeface="Calibri"/>
                <a:cs typeface="Calibri"/>
              </a:rPr>
              <a:t> </a:t>
            </a:r>
            <a:r>
              <a:rPr sz="1400" i="1" spc="-5" dirty="0">
                <a:latin typeface="Calibri"/>
                <a:cs typeface="Calibri"/>
              </a:rPr>
              <a:t>are done from</a:t>
            </a:r>
            <a:r>
              <a:rPr sz="1400" i="1" spc="-10" dirty="0">
                <a:latin typeface="Calibri"/>
                <a:cs typeface="Calibri"/>
              </a:rPr>
              <a:t> </a:t>
            </a:r>
            <a:r>
              <a:rPr sz="1400" i="1" spc="-5" dirty="0">
                <a:latin typeface="Calibri"/>
                <a:cs typeface="Calibri"/>
              </a:rPr>
              <a:t>Delhi</a:t>
            </a:r>
            <a:r>
              <a:rPr sz="1400" i="1" dirty="0">
                <a:latin typeface="Calibri"/>
                <a:cs typeface="Calibri"/>
              </a:rPr>
              <a:t> </a:t>
            </a:r>
            <a:r>
              <a:rPr sz="1400" i="1" spc="-5" dirty="0">
                <a:latin typeface="Calibri"/>
                <a:cs typeface="Calibri"/>
              </a:rPr>
              <a:t>and</a:t>
            </a:r>
            <a:r>
              <a:rPr sz="1400" i="1" spc="-10" dirty="0">
                <a:latin typeface="Calibri"/>
                <a:cs typeface="Calibri"/>
              </a:rPr>
              <a:t> </a:t>
            </a:r>
            <a:r>
              <a:rPr sz="1400" i="1" spc="-5" dirty="0">
                <a:latin typeface="Calibri"/>
                <a:cs typeface="Calibri"/>
              </a:rPr>
              <a:t>Noida region.]</a:t>
            </a:r>
            <a:endParaRPr sz="1400">
              <a:latin typeface="Calibri"/>
              <a:cs typeface="Calibri"/>
            </a:endParaRPr>
          </a:p>
          <a:p>
            <a:pPr>
              <a:lnSpc>
                <a:spcPct val="100000"/>
              </a:lnSpc>
              <a:spcBef>
                <a:spcPts val="30"/>
              </a:spcBef>
            </a:pPr>
            <a:endParaRPr sz="1400">
              <a:latin typeface="Calibri"/>
              <a:cs typeface="Calibri"/>
            </a:endParaRPr>
          </a:p>
          <a:p>
            <a:pPr marR="944880" algn="r">
              <a:lnSpc>
                <a:spcPct val="100000"/>
              </a:lnSpc>
            </a:pPr>
            <a:r>
              <a:rPr sz="1400" b="1" u="sng" spc="-5" dirty="0">
                <a:uFill>
                  <a:solidFill>
                    <a:srgbClr val="000000"/>
                  </a:solidFill>
                </a:uFill>
                <a:latin typeface="Calibri"/>
                <a:cs typeface="Calibri"/>
              </a:rPr>
              <a:t>What</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is </a:t>
            </a:r>
            <a:r>
              <a:rPr sz="1400" b="1" u="sng" spc="-5" dirty="0">
                <a:uFill>
                  <a:solidFill>
                    <a:srgbClr val="000000"/>
                  </a:solidFill>
                </a:uFill>
                <a:latin typeface="Calibri"/>
                <a:cs typeface="Calibri"/>
              </a:rPr>
              <a:t>the</a:t>
            </a:r>
            <a:r>
              <a:rPr sz="1400" b="1" u="sng" dirty="0">
                <a:uFill>
                  <a:solidFill>
                    <a:srgbClr val="000000"/>
                  </a:solidFill>
                </a:uFill>
                <a:latin typeface="Calibri"/>
                <a:cs typeface="Calibri"/>
              </a:rPr>
              <a:t> Pin</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Code</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of</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where</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you</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shop online from</a:t>
            </a:r>
            <a:endParaRPr sz="1400">
              <a:latin typeface="Calibri"/>
              <a:cs typeface="Calibri"/>
            </a:endParaRPr>
          </a:p>
        </p:txBody>
      </p:sp>
      <p:sp>
        <p:nvSpPr>
          <p:cNvPr id="4" name="object 4"/>
          <p:cNvSpPr txBox="1"/>
          <p:nvPr/>
        </p:nvSpPr>
        <p:spPr>
          <a:xfrm>
            <a:off x="902004" y="9190481"/>
            <a:ext cx="5626735" cy="455930"/>
          </a:xfrm>
          <a:prstGeom prst="rect">
            <a:avLst/>
          </a:prstGeom>
        </p:spPr>
        <p:txBody>
          <a:bodyPr vert="horz" wrap="square" lIns="0" tIns="10160" rIns="0" bIns="0" rtlCol="0">
            <a:spAutoFit/>
          </a:bodyPr>
          <a:lstStyle/>
          <a:p>
            <a:pPr marL="12700" marR="5080">
              <a:lnSpc>
                <a:spcPct val="101400"/>
              </a:lnSpc>
              <a:spcBef>
                <a:spcPts val="80"/>
              </a:spcBef>
            </a:pPr>
            <a:r>
              <a:rPr sz="1400" dirty="0">
                <a:latin typeface="Calibri"/>
                <a:cs typeface="Calibri"/>
              </a:rPr>
              <a:t>38</a:t>
            </a:r>
            <a:r>
              <a:rPr sz="1400" spc="-10" dirty="0">
                <a:latin typeface="Calibri"/>
                <a:cs typeface="Calibri"/>
              </a:rPr>
              <a:t> </a:t>
            </a:r>
            <a:r>
              <a:rPr sz="1400" spc="-5" dirty="0">
                <a:latin typeface="Calibri"/>
                <a:cs typeface="Calibri"/>
              </a:rPr>
              <a:t>respondents</a:t>
            </a:r>
            <a:r>
              <a:rPr sz="1400" spc="5" dirty="0">
                <a:latin typeface="Calibri"/>
                <a:cs typeface="Calibri"/>
              </a:rPr>
              <a:t> </a:t>
            </a:r>
            <a:r>
              <a:rPr sz="1400" spc="-5" dirty="0">
                <a:latin typeface="Calibri"/>
                <a:cs typeface="Calibri"/>
              </a:rPr>
              <a:t>shop</a:t>
            </a:r>
            <a:r>
              <a:rPr sz="1400" spc="5" dirty="0">
                <a:latin typeface="Calibri"/>
                <a:cs typeface="Calibri"/>
              </a:rPr>
              <a:t> </a:t>
            </a:r>
            <a:r>
              <a:rPr sz="1400" dirty="0">
                <a:latin typeface="Calibri"/>
                <a:cs typeface="Calibri"/>
              </a:rPr>
              <a:t>online </a:t>
            </a:r>
            <a:r>
              <a:rPr sz="1400" spc="-5" dirty="0">
                <a:latin typeface="Calibri"/>
                <a:cs typeface="Calibri"/>
              </a:rPr>
              <a:t>from the</a:t>
            </a:r>
            <a:r>
              <a:rPr sz="1400" dirty="0">
                <a:latin typeface="Calibri"/>
                <a:cs typeface="Calibri"/>
              </a:rPr>
              <a:t> </a:t>
            </a:r>
            <a:r>
              <a:rPr sz="1400" spc="-5" dirty="0">
                <a:latin typeface="Calibri"/>
                <a:cs typeface="Calibri"/>
              </a:rPr>
              <a:t>pincode</a:t>
            </a:r>
            <a:r>
              <a:rPr sz="1400" dirty="0">
                <a:latin typeface="Calibri"/>
                <a:cs typeface="Calibri"/>
              </a:rPr>
              <a:t> </a:t>
            </a:r>
            <a:r>
              <a:rPr sz="1400" spc="-5" dirty="0">
                <a:latin typeface="Calibri"/>
                <a:cs typeface="Calibri"/>
              </a:rPr>
              <a:t>201308.</a:t>
            </a:r>
            <a:r>
              <a:rPr sz="1400" dirty="0">
                <a:latin typeface="Calibri"/>
                <a:cs typeface="Calibri"/>
              </a:rPr>
              <a:t> </a:t>
            </a:r>
            <a:r>
              <a:rPr sz="1400" spc="-5" dirty="0">
                <a:latin typeface="Calibri"/>
                <a:cs typeface="Calibri"/>
              </a:rPr>
              <a:t>This</a:t>
            </a:r>
            <a:r>
              <a:rPr sz="1400" spc="10" dirty="0">
                <a:latin typeface="Calibri"/>
                <a:cs typeface="Calibri"/>
              </a:rPr>
              <a:t> </a:t>
            </a:r>
            <a:r>
              <a:rPr sz="1400" spc="-5" dirty="0">
                <a:latin typeface="Calibri"/>
                <a:cs typeface="Calibri"/>
              </a:rPr>
              <a:t>pincode </a:t>
            </a:r>
            <a:r>
              <a:rPr sz="1400" dirty="0">
                <a:latin typeface="Calibri"/>
                <a:cs typeface="Calibri"/>
              </a:rPr>
              <a:t>belong to </a:t>
            </a:r>
            <a:r>
              <a:rPr sz="1400" spc="-300" dirty="0">
                <a:latin typeface="Calibri"/>
                <a:cs typeface="Calibri"/>
              </a:rPr>
              <a:t> </a:t>
            </a:r>
            <a:r>
              <a:rPr sz="1400" dirty="0">
                <a:latin typeface="Calibri"/>
                <a:cs typeface="Calibri"/>
              </a:rPr>
              <a:t>Greater</a:t>
            </a:r>
            <a:r>
              <a:rPr sz="1400" spc="-5" dirty="0">
                <a:latin typeface="Calibri"/>
                <a:cs typeface="Calibri"/>
              </a:rPr>
              <a:t> Noida city</a:t>
            </a:r>
            <a:endParaRPr sz="1400">
              <a:latin typeface="Calibri"/>
              <a:cs typeface="Calibri"/>
            </a:endParaRPr>
          </a:p>
        </p:txBody>
      </p:sp>
      <p:pic>
        <p:nvPicPr>
          <p:cNvPr id="5" name="object 5"/>
          <p:cNvPicPr/>
          <p:nvPr/>
        </p:nvPicPr>
        <p:blipFill>
          <a:blip r:embed="rId2" cstate="print"/>
          <a:stretch>
            <a:fillRect/>
          </a:stretch>
        </p:blipFill>
        <p:spPr>
          <a:xfrm>
            <a:off x="959733" y="1336288"/>
            <a:ext cx="5647318" cy="1962288"/>
          </a:xfrm>
          <a:prstGeom prst="rect">
            <a:avLst/>
          </a:prstGeom>
        </p:spPr>
      </p:pic>
      <p:pic>
        <p:nvPicPr>
          <p:cNvPr id="6" name="object 6"/>
          <p:cNvPicPr/>
          <p:nvPr/>
        </p:nvPicPr>
        <p:blipFill>
          <a:blip r:embed="rId3" cstate="print"/>
          <a:stretch>
            <a:fillRect/>
          </a:stretch>
        </p:blipFill>
        <p:spPr>
          <a:xfrm>
            <a:off x="1003169" y="6184772"/>
            <a:ext cx="5186686" cy="274662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56789" y="892556"/>
            <a:ext cx="3047365" cy="239395"/>
          </a:xfrm>
          <a:prstGeom prst="rect">
            <a:avLst/>
          </a:prstGeom>
        </p:spPr>
        <p:txBody>
          <a:bodyPr vert="horz" wrap="square" lIns="0" tIns="12700" rIns="0" bIns="0" rtlCol="0">
            <a:spAutoFit/>
          </a:bodyPr>
          <a:lstStyle/>
          <a:p>
            <a:pPr marL="12700">
              <a:lnSpc>
                <a:spcPct val="100000"/>
              </a:lnSpc>
              <a:spcBef>
                <a:spcPts val="100"/>
              </a:spcBef>
            </a:pPr>
            <a:r>
              <a:rPr sz="1400" b="1" u="sng" dirty="0">
                <a:uFill>
                  <a:solidFill>
                    <a:srgbClr val="000000"/>
                  </a:solidFill>
                </a:uFill>
                <a:latin typeface="Calibri"/>
                <a:cs typeface="Calibri"/>
              </a:rPr>
              <a:t>Since</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How</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Long</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You</a:t>
            </a:r>
            <a:r>
              <a:rPr sz="1400" b="1" u="sng" dirty="0">
                <a:uFill>
                  <a:solidFill>
                    <a:srgbClr val="000000"/>
                  </a:solidFill>
                </a:uFill>
                <a:latin typeface="Calibri"/>
                <a:cs typeface="Calibri"/>
              </a:rPr>
              <a:t> are</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Shopping</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Online</a:t>
            </a:r>
            <a:endParaRPr sz="1400">
              <a:latin typeface="Calibri"/>
              <a:cs typeface="Calibri"/>
            </a:endParaRPr>
          </a:p>
        </p:txBody>
      </p:sp>
      <p:sp>
        <p:nvSpPr>
          <p:cNvPr id="3" name="object 3"/>
          <p:cNvSpPr txBox="1"/>
          <p:nvPr/>
        </p:nvSpPr>
        <p:spPr>
          <a:xfrm>
            <a:off x="902004" y="3399789"/>
            <a:ext cx="5760720" cy="1734820"/>
          </a:xfrm>
          <a:prstGeom prst="rect">
            <a:avLst/>
          </a:prstGeom>
        </p:spPr>
        <p:txBody>
          <a:bodyPr vert="horz" wrap="square" lIns="0" tIns="9525" rIns="0" bIns="0" rtlCol="0">
            <a:spAutoFit/>
          </a:bodyPr>
          <a:lstStyle/>
          <a:p>
            <a:pPr marL="12700" marR="5080" algn="just">
              <a:lnSpc>
                <a:spcPct val="101699"/>
              </a:lnSpc>
              <a:spcBef>
                <a:spcPts val="75"/>
              </a:spcBef>
            </a:pPr>
            <a:r>
              <a:rPr sz="1400" dirty="0">
                <a:latin typeface="Calibri"/>
                <a:cs typeface="Calibri"/>
              </a:rPr>
              <a:t>98</a:t>
            </a:r>
            <a:r>
              <a:rPr sz="1400" spc="5" dirty="0">
                <a:latin typeface="Calibri"/>
                <a:cs typeface="Calibri"/>
              </a:rPr>
              <a:t> </a:t>
            </a:r>
            <a:r>
              <a:rPr sz="1400" spc="-5" dirty="0">
                <a:latin typeface="Calibri"/>
                <a:cs typeface="Calibri"/>
              </a:rPr>
              <a:t>respondents</a:t>
            </a:r>
            <a:r>
              <a:rPr sz="1400" dirty="0">
                <a:latin typeface="Calibri"/>
                <a:cs typeface="Calibri"/>
              </a:rPr>
              <a:t> are</a:t>
            </a:r>
            <a:r>
              <a:rPr sz="1400" spc="5" dirty="0">
                <a:latin typeface="Calibri"/>
                <a:cs typeface="Calibri"/>
              </a:rPr>
              <a:t> </a:t>
            </a:r>
            <a:r>
              <a:rPr sz="1400" spc="-5" dirty="0">
                <a:latin typeface="Calibri"/>
                <a:cs typeface="Calibri"/>
              </a:rPr>
              <a:t>shopping</a:t>
            </a:r>
            <a:r>
              <a:rPr sz="1400" dirty="0">
                <a:latin typeface="Calibri"/>
                <a:cs typeface="Calibri"/>
              </a:rPr>
              <a:t> </a:t>
            </a:r>
            <a:r>
              <a:rPr sz="1400" spc="-5" dirty="0">
                <a:latin typeface="Calibri"/>
                <a:cs typeface="Calibri"/>
              </a:rPr>
              <a:t>online</a:t>
            </a:r>
            <a:r>
              <a:rPr sz="1400" dirty="0">
                <a:latin typeface="Calibri"/>
                <a:cs typeface="Calibri"/>
              </a:rPr>
              <a:t> </a:t>
            </a:r>
            <a:r>
              <a:rPr sz="1400" spc="-10" dirty="0">
                <a:latin typeface="Calibri"/>
                <a:cs typeface="Calibri"/>
              </a:rPr>
              <a:t>since</a:t>
            </a:r>
            <a:r>
              <a:rPr sz="1400" spc="-5" dirty="0">
                <a:latin typeface="Calibri"/>
                <a:cs typeface="Calibri"/>
              </a:rPr>
              <a:t> </a:t>
            </a:r>
            <a:r>
              <a:rPr sz="1400" dirty="0">
                <a:latin typeface="Calibri"/>
                <a:cs typeface="Calibri"/>
              </a:rPr>
              <a:t>4</a:t>
            </a:r>
            <a:r>
              <a:rPr sz="1400" spc="5" dirty="0">
                <a:latin typeface="Calibri"/>
                <a:cs typeface="Calibri"/>
              </a:rPr>
              <a:t> </a:t>
            </a:r>
            <a:r>
              <a:rPr sz="1400" dirty="0">
                <a:latin typeface="Calibri"/>
                <a:cs typeface="Calibri"/>
              </a:rPr>
              <a:t>years,</a:t>
            </a:r>
            <a:r>
              <a:rPr sz="1400" spc="5" dirty="0">
                <a:latin typeface="Calibri"/>
                <a:cs typeface="Calibri"/>
              </a:rPr>
              <a:t> </a:t>
            </a:r>
            <a:r>
              <a:rPr sz="1400" dirty="0">
                <a:latin typeface="Calibri"/>
                <a:cs typeface="Calibri"/>
              </a:rPr>
              <a:t>65</a:t>
            </a:r>
            <a:r>
              <a:rPr sz="1400" spc="315" dirty="0">
                <a:latin typeface="Calibri"/>
                <a:cs typeface="Calibri"/>
              </a:rPr>
              <a:t> </a:t>
            </a:r>
            <a:r>
              <a:rPr sz="1400" spc="-5" dirty="0">
                <a:latin typeface="Calibri"/>
                <a:cs typeface="Calibri"/>
              </a:rPr>
              <a:t>respondents</a:t>
            </a:r>
            <a:r>
              <a:rPr sz="1400" spc="305" dirty="0">
                <a:latin typeface="Calibri"/>
                <a:cs typeface="Calibri"/>
              </a:rPr>
              <a:t> </a:t>
            </a:r>
            <a:r>
              <a:rPr sz="1400" dirty="0">
                <a:latin typeface="Calibri"/>
                <a:cs typeface="Calibri"/>
              </a:rPr>
              <a:t>are </a:t>
            </a:r>
            <a:r>
              <a:rPr sz="1400" spc="5" dirty="0">
                <a:latin typeface="Calibri"/>
                <a:cs typeface="Calibri"/>
              </a:rPr>
              <a:t> </a:t>
            </a:r>
            <a:r>
              <a:rPr sz="1400" spc="-5" dirty="0">
                <a:latin typeface="Calibri"/>
                <a:cs typeface="Calibri"/>
              </a:rPr>
              <a:t>shopping online from </a:t>
            </a:r>
            <a:r>
              <a:rPr sz="1400" dirty="0">
                <a:latin typeface="Calibri"/>
                <a:cs typeface="Calibri"/>
              </a:rPr>
              <a:t>2-3 years, 47 </a:t>
            </a:r>
            <a:r>
              <a:rPr sz="1400" spc="-5" dirty="0">
                <a:latin typeface="Calibri"/>
                <a:cs typeface="Calibri"/>
              </a:rPr>
              <a:t>respondents </a:t>
            </a:r>
            <a:r>
              <a:rPr sz="1400" dirty="0">
                <a:latin typeface="Calibri"/>
                <a:cs typeface="Calibri"/>
              </a:rPr>
              <a:t>are </a:t>
            </a:r>
            <a:r>
              <a:rPr sz="1400" spc="-5" dirty="0">
                <a:latin typeface="Calibri"/>
                <a:cs typeface="Calibri"/>
              </a:rPr>
              <a:t>shopping online from </a:t>
            </a:r>
            <a:r>
              <a:rPr sz="1400" dirty="0">
                <a:latin typeface="Calibri"/>
                <a:cs typeface="Calibri"/>
              </a:rPr>
              <a:t>3-4 </a:t>
            </a:r>
            <a:r>
              <a:rPr sz="1400" spc="5" dirty="0">
                <a:latin typeface="Calibri"/>
                <a:cs typeface="Calibri"/>
              </a:rPr>
              <a:t> </a:t>
            </a:r>
            <a:r>
              <a:rPr sz="1400" dirty="0">
                <a:latin typeface="Calibri"/>
                <a:cs typeface="Calibri"/>
              </a:rPr>
              <a:t>years,</a:t>
            </a:r>
            <a:r>
              <a:rPr sz="1400" spc="5" dirty="0">
                <a:latin typeface="Calibri"/>
                <a:cs typeface="Calibri"/>
              </a:rPr>
              <a:t> </a:t>
            </a:r>
            <a:r>
              <a:rPr sz="1400" dirty="0">
                <a:latin typeface="Calibri"/>
                <a:cs typeface="Calibri"/>
              </a:rPr>
              <a:t>43</a:t>
            </a:r>
            <a:r>
              <a:rPr sz="1400" spc="5" dirty="0">
                <a:latin typeface="Calibri"/>
                <a:cs typeface="Calibri"/>
              </a:rPr>
              <a:t> </a:t>
            </a:r>
            <a:r>
              <a:rPr sz="1400" spc="-5" dirty="0">
                <a:latin typeface="Calibri"/>
                <a:cs typeface="Calibri"/>
              </a:rPr>
              <a:t>respondents</a:t>
            </a:r>
            <a:r>
              <a:rPr sz="1400" dirty="0">
                <a:latin typeface="Calibri"/>
                <a:cs typeface="Calibri"/>
              </a:rPr>
              <a:t> are</a:t>
            </a:r>
            <a:r>
              <a:rPr sz="1400" spc="5" dirty="0">
                <a:latin typeface="Calibri"/>
                <a:cs typeface="Calibri"/>
              </a:rPr>
              <a:t> </a:t>
            </a:r>
            <a:r>
              <a:rPr sz="1400" spc="-5" dirty="0">
                <a:latin typeface="Calibri"/>
                <a:cs typeface="Calibri"/>
              </a:rPr>
              <a:t>shopping</a:t>
            </a:r>
            <a:r>
              <a:rPr sz="1400" dirty="0">
                <a:latin typeface="Calibri"/>
                <a:cs typeface="Calibri"/>
              </a:rPr>
              <a:t> </a:t>
            </a:r>
            <a:r>
              <a:rPr sz="1400" spc="-5" dirty="0">
                <a:latin typeface="Calibri"/>
                <a:cs typeface="Calibri"/>
              </a:rPr>
              <a:t>online</a:t>
            </a:r>
            <a:r>
              <a:rPr sz="1400" dirty="0">
                <a:latin typeface="Calibri"/>
                <a:cs typeface="Calibri"/>
              </a:rPr>
              <a:t> </a:t>
            </a:r>
            <a:r>
              <a:rPr sz="1400" spc="-5" dirty="0">
                <a:latin typeface="Calibri"/>
                <a:cs typeface="Calibri"/>
              </a:rPr>
              <a:t>from</a:t>
            </a:r>
            <a:r>
              <a:rPr sz="1400" dirty="0">
                <a:latin typeface="Calibri"/>
                <a:cs typeface="Calibri"/>
              </a:rPr>
              <a:t> </a:t>
            </a:r>
            <a:r>
              <a:rPr sz="1400" spc="-5" dirty="0">
                <a:latin typeface="Calibri"/>
                <a:cs typeface="Calibri"/>
              </a:rPr>
              <a:t>less</a:t>
            </a:r>
            <a:r>
              <a:rPr sz="1400" dirty="0">
                <a:latin typeface="Calibri"/>
                <a:cs typeface="Calibri"/>
              </a:rPr>
              <a:t> </a:t>
            </a:r>
            <a:r>
              <a:rPr sz="1400" spc="-5" dirty="0">
                <a:latin typeface="Calibri"/>
                <a:cs typeface="Calibri"/>
              </a:rPr>
              <a:t>than</a:t>
            </a:r>
            <a:r>
              <a:rPr sz="1400" dirty="0">
                <a:latin typeface="Calibri"/>
                <a:cs typeface="Calibri"/>
              </a:rPr>
              <a:t> 1</a:t>
            </a:r>
            <a:r>
              <a:rPr sz="1400" spc="315" dirty="0">
                <a:latin typeface="Calibri"/>
                <a:cs typeface="Calibri"/>
              </a:rPr>
              <a:t> </a:t>
            </a:r>
            <a:r>
              <a:rPr sz="1400" dirty="0">
                <a:latin typeface="Calibri"/>
                <a:cs typeface="Calibri"/>
              </a:rPr>
              <a:t>year,</a:t>
            </a:r>
            <a:r>
              <a:rPr sz="1400" spc="315" dirty="0">
                <a:latin typeface="Calibri"/>
                <a:cs typeface="Calibri"/>
              </a:rPr>
              <a:t> </a:t>
            </a:r>
            <a:r>
              <a:rPr sz="1400" dirty="0">
                <a:latin typeface="Calibri"/>
                <a:cs typeface="Calibri"/>
              </a:rPr>
              <a:t>16 </a:t>
            </a:r>
            <a:r>
              <a:rPr sz="1400" spc="5" dirty="0">
                <a:latin typeface="Calibri"/>
                <a:cs typeface="Calibri"/>
              </a:rPr>
              <a:t> </a:t>
            </a:r>
            <a:r>
              <a:rPr sz="1400" spc="-5" dirty="0">
                <a:latin typeface="Calibri"/>
                <a:cs typeface="Calibri"/>
              </a:rPr>
              <a:t>respondent</a:t>
            </a:r>
            <a:r>
              <a:rPr sz="1400" spc="-15" dirty="0">
                <a:latin typeface="Calibri"/>
                <a:cs typeface="Calibri"/>
              </a:rPr>
              <a:t> </a:t>
            </a:r>
            <a:r>
              <a:rPr sz="1400" dirty="0">
                <a:latin typeface="Calibri"/>
                <a:cs typeface="Calibri"/>
              </a:rPr>
              <a:t>are</a:t>
            </a:r>
            <a:r>
              <a:rPr sz="1400" spc="-10" dirty="0">
                <a:latin typeface="Calibri"/>
                <a:cs typeface="Calibri"/>
              </a:rPr>
              <a:t> </a:t>
            </a:r>
            <a:r>
              <a:rPr sz="1400" spc="-5" dirty="0">
                <a:latin typeface="Calibri"/>
                <a:cs typeface="Calibri"/>
              </a:rPr>
              <a:t>shopping</a:t>
            </a:r>
            <a:r>
              <a:rPr sz="1400" spc="-10" dirty="0">
                <a:latin typeface="Calibri"/>
                <a:cs typeface="Calibri"/>
              </a:rPr>
              <a:t> </a:t>
            </a:r>
            <a:r>
              <a:rPr sz="1400" spc="-5" dirty="0">
                <a:latin typeface="Calibri"/>
                <a:cs typeface="Calibri"/>
              </a:rPr>
              <a:t>online</a:t>
            </a:r>
            <a:r>
              <a:rPr sz="1400" spc="-15" dirty="0">
                <a:latin typeface="Calibri"/>
                <a:cs typeface="Calibri"/>
              </a:rPr>
              <a:t> </a:t>
            </a:r>
            <a:r>
              <a:rPr sz="1400" spc="-5" dirty="0">
                <a:latin typeface="Calibri"/>
                <a:cs typeface="Calibri"/>
              </a:rPr>
              <a:t>from</a:t>
            </a:r>
            <a:r>
              <a:rPr sz="1400" spc="-10" dirty="0">
                <a:latin typeface="Calibri"/>
                <a:cs typeface="Calibri"/>
              </a:rPr>
              <a:t> </a:t>
            </a:r>
            <a:r>
              <a:rPr sz="1400" dirty="0">
                <a:latin typeface="Calibri"/>
                <a:cs typeface="Calibri"/>
              </a:rPr>
              <a:t>1-2 years</a:t>
            </a:r>
            <a:endParaRPr sz="1400">
              <a:latin typeface="Calibri"/>
              <a:cs typeface="Calibri"/>
            </a:endParaRPr>
          </a:p>
          <a:p>
            <a:pPr>
              <a:lnSpc>
                <a:spcPct val="100000"/>
              </a:lnSpc>
            </a:pPr>
            <a:endParaRPr sz="1400">
              <a:latin typeface="Calibri"/>
              <a:cs typeface="Calibri"/>
            </a:endParaRPr>
          </a:p>
          <a:p>
            <a:pPr marL="12700" marR="299085">
              <a:lnSpc>
                <a:spcPct val="117100"/>
              </a:lnSpc>
              <a:spcBef>
                <a:spcPts val="1005"/>
              </a:spcBef>
            </a:pPr>
            <a:r>
              <a:rPr sz="1400" i="1" dirty="0">
                <a:latin typeface="Calibri"/>
                <a:cs typeface="Calibri"/>
              </a:rPr>
              <a:t>[Majority</a:t>
            </a:r>
            <a:r>
              <a:rPr sz="1400" i="1" spc="-10" dirty="0">
                <a:latin typeface="Calibri"/>
                <a:cs typeface="Calibri"/>
              </a:rPr>
              <a:t> </a:t>
            </a:r>
            <a:r>
              <a:rPr sz="1400" i="1" spc="-5" dirty="0">
                <a:latin typeface="Calibri"/>
                <a:cs typeface="Calibri"/>
              </a:rPr>
              <a:t>of</a:t>
            </a:r>
            <a:r>
              <a:rPr sz="1400" i="1" spc="5" dirty="0">
                <a:latin typeface="Calibri"/>
                <a:cs typeface="Calibri"/>
              </a:rPr>
              <a:t> </a:t>
            </a:r>
            <a:r>
              <a:rPr sz="1400" i="1" spc="-5" dirty="0">
                <a:latin typeface="Calibri"/>
                <a:cs typeface="Calibri"/>
              </a:rPr>
              <a:t>the</a:t>
            </a:r>
            <a:r>
              <a:rPr sz="1400" i="1" dirty="0">
                <a:latin typeface="Calibri"/>
                <a:cs typeface="Calibri"/>
              </a:rPr>
              <a:t> </a:t>
            </a:r>
            <a:r>
              <a:rPr sz="1400" i="1" spc="-5" dirty="0">
                <a:latin typeface="Calibri"/>
                <a:cs typeface="Calibri"/>
              </a:rPr>
              <a:t>customers</a:t>
            </a:r>
            <a:r>
              <a:rPr sz="1400" i="1" dirty="0">
                <a:latin typeface="Calibri"/>
                <a:cs typeface="Calibri"/>
              </a:rPr>
              <a:t> </a:t>
            </a:r>
            <a:r>
              <a:rPr sz="1400" i="1" spc="-5" dirty="0">
                <a:latin typeface="Calibri"/>
                <a:cs typeface="Calibri"/>
              </a:rPr>
              <a:t>seem</a:t>
            </a:r>
            <a:r>
              <a:rPr sz="1400" i="1" spc="5" dirty="0">
                <a:latin typeface="Calibri"/>
                <a:cs typeface="Calibri"/>
              </a:rPr>
              <a:t> </a:t>
            </a:r>
            <a:r>
              <a:rPr sz="1400" i="1" dirty="0">
                <a:latin typeface="Calibri"/>
                <a:cs typeface="Calibri"/>
              </a:rPr>
              <a:t>to</a:t>
            </a:r>
            <a:r>
              <a:rPr sz="1400" i="1" spc="-5" dirty="0">
                <a:latin typeface="Calibri"/>
                <a:cs typeface="Calibri"/>
              </a:rPr>
              <a:t> be long </a:t>
            </a:r>
            <a:r>
              <a:rPr sz="1400" i="1" dirty="0">
                <a:latin typeface="Calibri"/>
                <a:cs typeface="Calibri"/>
              </a:rPr>
              <a:t>term</a:t>
            </a:r>
            <a:r>
              <a:rPr sz="1400" i="1" spc="10" dirty="0">
                <a:latin typeface="Calibri"/>
                <a:cs typeface="Calibri"/>
              </a:rPr>
              <a:t> </a:t>
            </a:r>
            <a:r>
              <a:rPr sz="1400" i="1" spc="-5" dirty="0">
                <a:latin typeface="Calibri"/>
                <a:cs typeface="Calibri"/>
              </a:rPr>
              <a:t>customers, who have</a:t>
            </a:r>
            <a:r>
              <a:rPr sz="1400" i="1" dirty="0">
                <a:latin typeface="Calibri"/>
                <a:cs typeface="Calibri"/>
              </a:rPr>
              <a:t> </a:t>
            </a:r>
            <a:r>
              <a:rPr sz="1400" i="1" spc="-5" dirty="0">
                <a:latin typeface="Calibri"/>
                <a:cs typeface="Calibri"/>
              </a:rPr>
              <a:t>been </a:t>
            </a:r>
            <a:r>
              <a:rPr sz="1400" i="1" spc="-300" dirty="0">
                <a:latin typeface="Calibri"/>
                <a:cs typeface="Calibri"/>
              </a:rPr>
              <a:t> </a:t>
            </a:r>
            <a:r>
              <a:rPr sz="1400" i="1" dirty="0">
                <a:latin typeface="Calibri"/>
                <a:cs typeface="Calibri"/>
              </a:rPr>
              <a:t>purchasing</a:t>
            </a:r>
            <a:r>
              <a:rPr sz="1400" i="1" spc="-10" dirty="0">
                <a:latin typeface="Calibri"/>
                <a:cs typeface="Calibri"/>
              </a:rPr>
              <a:t> </a:t>
            </a:r>
            <a:r>
              <a:rPr sz="1400" i="1" spc="-5" dirty="0">
                <a:latin typeface="Calibri"/>
                <a:cs typeface="Calibri"/>
              </a:rPr>
              <a:t>online for</a:t>
            </a:r>
            <a:r>
              <a:rPr sz="1400" i="1" spc="-15" dirty="0">
                <a:latin typeface="Calibri"/>
                <a:cs typeface="Calibri"/>
              </a:rPr>
              <a:t> </a:t>
            </a:r>
            <a:r>
              <a:rPr sz="1400" i="1" dirty="0">
                <a:latin typeface="Calibri"/>
                <a:cs typeface="Calibri"/>
              </a:rPr>
              <a:t>a</a:t>
            </a:r>
            <a:r>
              <a:rPr sz="1400" i="1" spc="-10" dirty="0">
                <a:latin typeface="Calibri"/>
                <a:cs typeface="Calibri"/>
              </a:rPr>
              <a:t> </a:t>
            </a:r>
            <a:r>
              <a:rPr sz="1400" i="1" dirty="0">
                <a:latin typeface="Calibri"/>
                <a:cs typeface="Calibri"/>
              </a:rPr>
              <a:t>long</a:t>
            </a:r>
            <a:r>
              <a:rPr sz="1400" i="1" spc="-10" dirty="0">
                <a:latin typeface="Calibri"/>
                <a:cs typeface="Calibri"/>
              </a:rPr>
              <a:t> </a:t>
            </a:r>
            <a:r>
              <a:rPr sz="1400" i="1" dirty="0">
                <a:latin typeface="Calibri"/>
                <a:cs typeface="Calibri"/>
              </a:rPr>
              <a:t>time]</a:t>
            </a:r>
            <a:endParaRPr sz="1400">
              <a:latin typeface="Calibri"/>
              <a:cs typeface="Calibri"/>
            </a:endParaRPr>
          </a:p>
        </p:txBody>
      </p:sp>
      <p:sp>
        <p:nvSpPr>
          <p:cNvPr id="4" name="object 4"/>
          <p:cNvSpPr txBox="1"/>
          <p:nvPr/>
        </p:nvSpPr>
        <p:spPr>
          <a:xfrm>
            <a:off x="1182420" y="5649594"/>
            <a:ext cx="5194300" cy="239395"/>
          </a:xfrm>
          <a:prstGeom prst="rect">
            <a:avLst/>
          </a:prstGeom>
        </p:spPr>
        <p:txBody>
          <a:bodyPr vert="horz" wrap="square" lIns="0" tIns="13335" rIns="0" bIns="0" rtlCol="0">
            <a:spAutoFit/>
          </a:bodyPr>
          <a:lstStyle/>
          <a:p>
            <a:pPr marL="12700">
              <a:lnSpc>
                <a:spcPct val="100000"/>
              </a:lnSpc>
              <a:spcBef>
                <a:spcPts val="105"/>
              </a:spcBef>
            </a:pPr>
            <a:r>
              <a:rPr sz="1400" b="1" u="sng" dirty="0">
                <a:uFill>
                  <a:solidFill>
                    <a:srgbClr val="000000"/>
                  </a:solidFill>
                </a:uFill>
                <a:latin typeface="Calibri"/>
                <a:cs typeface="Calibri"/>
              </a:rPr>
              <a:t>How</a:t>
            </a:r>
            <a:r>
              <a:rPr sz="1400" b="1" u="sng" spc="-5" dirty="0">
                <a:uFill>
                  <a:solidFill>
                    <a:srgbClr val="000000"/>
                  </a:solidFill>
                </a:uFill>
                <a:latin typeface="Calibri"/>
                <a:cs typeface="Calibri"/>
              </a:rPr>
              <a:t> many times</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you</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have</a:t>
            </a:r>
            <a:r>
              <a:rPr sz="1400" b="1" u="sng" spc="-5" dirty="0">
                <a:uFill>
                  <a:solidFill>
                    <a:srgbClr val="000000"/>
                  </a:solidFill>
                </a:uFill>
                <a:latin typeface="Calibri"/>
                <a:cs typeface="Calibri"/>
              </a:rPr>
              <a:t> made</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an</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online</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purchase</a:t>
            </a:r>
            <a:r>
              <a:rPr sz="1400" b="1" u="sng" dirty="0">
                <a:uFill>
                  <a:solidFill>
                    <a:srgbClr val="000000"/>
                  </a:solidFill>
                </a:uFill>
                <a:latin typeface="Calibri"/>
                <a:cs typeface="Calibri"/>
              </a:rPr>
              <a:t> in </a:t>
            </a:r>
            <a:r>
              <a:rPr sz="1400" b="1" u="sng" spc="-5" dirty="0">
                <a:uFill>
                  <a:solidFill>
                    <a:srgbClr val="000000"/>
                  </a:solidFill>
                </a:uFill>
                <a:latin typeface="Calibri"/>
                <a:cs typeface="Calibri"/>
              </a:rPr>
              <a:t>the</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past</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1</a:t>
            </a:r>
            <a:r>
              <a:rPr sz="1400" b="1" u="sng" spc="-5" dirty="0">
                <a:uFill>
                  <a:solidFill>
                    <a:srgbClr val="000000"/>
                  </a:solidFill>
                </a:uFill>
                <a:latin typeface="Calibri"/>
                <a:cs typeface="Calibri"/>
              </a:rPr>
              <a:t> year</a:t>
            </a:r>
            <a:endParaRPr sz="1400">
              <a:latin typeface="Calibri"/>
              <a:cs typeface="Calibri"/>
            </a:endParaRPr>
          </a:p>
        </p:txBody>
      </p:sp>
      <p:sp>
        <p:nvSpPr>
          <p:cNvPr id="5" name="object 5"/>
          <p:cNvSpPr txBox="1"/>
          <p:nvPr/>
        </p:nvSpPr>
        <p:spPr>
          <a:xfrm>
            <a:off x="902004" y="7739862"/>
            <a:ext cx="5661025" cy="1901825"/>
          </a:xfrm>
          <a:prstGeom prst="rect">
            <a:avLst/>
          </a:prstGeom>
        </p:spPr>
        <p:txBody>
          <a:bodyPr vert="horz" wrap="square" lIns="0" tIns="12065" rIns="0" bIns="0" rtlCol="0">
            <a:spAutoFit/>
          </a:bodyPr>
          <a:lstStyle/>
          <a:p>
            <a:pPr marL="12700" marR="8890">
              <a:lnSpc>
                <a:spcPct val="117200"/>
              </a:lnSpc>
              <a:spcBef>
                <a:spcPts val="95"/>
              </a:spcBef>
            </a:pPr>
            <a:r>
              <a:rPr sz="1400" spc="-5" dirty="0">
                <a:latin typeface="Calibri"/>
                <a:cs typeface="Calibri"/>
              </a:rPr>
              <a:t>114 respondents </a:t>
            </a:r>
            <a:r>
              <a:rPr sz="1400" dirty="0">
                <a:latin typeface="Calibri"/>
                <a:cs typeface="Calibri"/>
              </a:rPr>
              <a:t>have </a:t>
            </a:r>
            <a:r>
              <a:rPr sz="1400" spc="-5" dirty="0">
                <a:latin typeface="Calibri"/>
                <a:cs typeface="Calibri"/>
              </a:rPr>
              <a:t>purchased online </a:t>
            </a:r>
            <a:r>
              <a:rPr sz="1400" dirty="0">
                <a:latin typeface="Calibri"/>
                <a:cs typeface="Calibri"/>
              </a:rPr>
              <a:t>less </a:t>
            </a:r>
            <a:r>
              <a:rPr sz="1400" spc="-5" dirty="0">
                <a:latin typeface="Calibri"/>
                <a:cs typeface="Calibri"/>
              </a:rPr>
              <a:t>than </a:t>
            </a:r>
            <a:r>
              <a:rPr sz="1400" dirty="0">
                <a:latin typeface="Calibri"/>
                <a:cs typeface="Calibri"/>
              </a:rPr>
              <a:t>10 times, 63 </a:t>
            </a:r>
            <a:r>
              <a:rPr sz="1400" spc="-5" dirty="0">
                <a:latin typeface="Calibri"/>
                <a:cs typeface="Calibri"/>
              </a:rPr>
              <a:t>respondents </a:t>
            </a:r>
            <a:r>
              <a:rPr sz="1400" dirty="0">
                <a:latin typeface="Calibri"/>
                <a:cs typeface="Calibri"/>
              </a:rPr>
              <a:t> </a:t>
            </a:r>
            <a:r>
              <a:rPr sz="1400" spc="-5" dirty="0">
                <a:latin typeface="Calibri"/>
                <a:cs typeface="Calibri"/>
              </a:rPr>
              <a:t>have purchased online </a:t>
            </a:r>
            <a:r>
              <a:rPr sz="1400" dirty="0">
                <a:latin typeface="Calibri"/>
                <a:cs typeface="Calibri"/>
              </a:rPr>
              <a:t>31-40 times, 47 </a:t>
            </a:r>
            <a:r>
              <a:rPr sz="1400" spc="-5" dirty="0">
                <a:latin typeface="Calibri"/>
                <a:cs typeface="Calibri"/>
              </a:rPr>
              <a:t>respondents have </a:t>
            </a:r>
            <a:r>
              <a:rPr sz="1400" dirty="0">
                <a:latin typeface="Calibri"/>
                <a:cs typeface="Calibri"/>
              </a:rPr>
              <a:t>purchased </a:t>
            </a:r>
            <a:r>
              <a:rPr sz="1400" spc="-5" dirty="0">
                <a:latin typeface="Calibri"/>
                <a:cs typeface="Calibri"/>
              </a:rPr>
              <a:t>online </a:t>
            </a:r>
            <a:r>
              <a:rPr sz="1400" dirty="0">
                <a:latin typeface="Calibri"/>
                <a:cs typeface="Calibri"/>
              </a:rPr>
              <a:t>41 </a:t>
            </a:r>
            <a:r>
              <a:rPr sz="1400" spc="-305" dirty="0">
                <a:latin typeface="Calibri"/>
                <a:cs typeface="Calibri"/>
              </a:rPr>
              <a:t> </a:t>
            </a:r>
            <a:r>
              <a:rPr sz="1400" spc="-5" dirty="0">
                <a:latin typeface="Calibri"/>
                <a:cs typeface="Calibri"/>
              </a:rPr>
              <a:t>times and above, </a:t>
            </a:r>
            <a:r>
              <a:rPr sz="1400" dirty="0">
                <a:latin typeface="Calibri"/>
                <a:cs typeface="Calibri"/>
              </a:rPr>
              <a:t>29 </a:t>
            </a:r>
            <a:r>
              <a:rPr sz="1400" spc="-5" dirty="0">
                <a:latin typeface="Calibri"/>
                <a:cs typeface="Calibri"/>
              </a:rPr>
              <a:t>respondents have </a:t>
            </a:r>
            <a:r>
              <a:rPr sz="1400" dirty="0">
                <a:latin typeface="Calibri"/>
                <a:cs typeface="Calibri"/>
              </a:rPr>
              <a:t>purchased </a:t>
            </a:r>
            <a:r>
              <a:rPr sz="1400" spc="-5" dirty="0">
                <a:latin typeface="Calibri"/>
                <a:cs typeface="Calibri"/>
              </a:rPr>
              <a:t>online </a:t>
            </a:r>
            <a:r>
              <a:rPr sz="1400" dirty="0">
                <a:latin typeface="Calibri"/>
                <a:cs typeface="Calibri"/>
              </a:rPr>
              <a:t>11-20 times, 10 </a:t>
            </a:r>
            <a:r>
              <a:rPr sz="1400" spc="5" dirty="0">
                <a:latin typeface="Calibri"/>
                <a:cs typeface="Calibri"/>
              </a:rPr>
              <a:t> </a:t>
            </a:r>
            <a:r>
              <a:rPr sz="1400" spc="-5" dirty="0">
                <a:latin typeface="Calibri"/>
                <a:cs typeface="Calibri"/>
              </a:rPr>
              <a:t>respondents have </a:t>
            </a:r>
            <a:r>
              <a:rPr sz="1400" dirty="0">
                <a:latin typeface="Calibri"/>
                <a:cs typeface="Calibri"/>
              </a:rPr>
              <a:t>purchased </a:t>
            </a:r>
            <a:r>
              <a:rPr sz="1400" spc="-5" dirty="0">
                <a:latin typeface="Calibri"/>
                <a:cs typeface="Calibri"/>
              </a:rPr>
              <a:t>online 21-30 </a:t>
            </a:r>
            <a:r>
              <a:rPr sz="1400" dirty="0">
                <a:latin typeface="Calibri"/>
                <a:cs typeface="Calibri"/>
              </a:rPr>
              <a:t>times, 6 </a:t>
            </a:r>
            <a:r>
              <a:rPr sz="1400" spc="-5" dirty="0">
                <a:latin typeface="Calibri"/>
                <a:cs typeface="Calibri"/>
              </a:rPr>
              <a:t>respondents have </a:t>
            </a:r>
            <a:r>
              <a:rPr sz="1400" dirty="0">
                <a:latin typeface="Calibri"/>
                <a:cs typeface="Calibri"/>
              </a:rPr>
              <a:t> </a:t>
            </a:r>
            <a:r>
              <a:rPr sz="1400" spc="-5" dirty="0">
                <a:latin typeface="Calibri"/>
                <a:cs typeface="Calibri"/>
              </a:rPr>
              <a:t>purchased</a:t>
            </a:r>
            <a:r>
              <a:rPr sz="1400" spc="-15" dirty="0">
                <a:latin typeface="Calibri"/>
                <a:cs typeface="Calibri"/>
              </a:rPr>
              <a:t> </a:t>
            </a:r>
            <a:r>
              <a:rPr sz="1400" spc="-5" dirty="0">
                <a:latin typeface="Calibri"/>
                <a:cs typeface="Calibri"/>
              </a:rPr>
              <a:t>online</a:t>
            </a:r>
            <a:r>
              <a:rPr sz="1400" spc="-15" dirty="0">
                <a:latin typeface="Calibri"/>
                <a:cs typeface="Calibri"/>
              </a:rPr>
              <a:t> </a:t>
            </a:r>
            <a:r>
              <a:rPr sz="1400" dirty="0">
                <a:latin typeface="Calibri"/>
                <a:cs typeface="Calibri"/>
              </a:rPr>
              <a:t>42 </a:t>
            </a:r>
            <a:r>
              <a:rPr sz="1400" spc="-5" dirty="0">
                <a:latin typeface="Calibri"/>
                <a:cs typeface="Calibri"/>
              </a:rPr>
              <a:t>times</a:t>
            </a:r>
            <a:r>
              <a:rPr sz="1400" dirty="0">
                <a:latin typeface="Calibri"/>
                <a:cs typeface="Calibri"/>
              </a:rPr>
              <a:t> </a:t>
            </a:r>
            <a:r>
              <a:rPr sz="1400" spc="-5" dirty="0">
                <a:latin typeface="Calibri"/>
                <a:cs typeface="Calibri"/>
              </a:rPr>
              <a:t>and</a:t>
            </a:r>
            <a:r>
              <a:rPr sz="1400" spc="-15" dirty="0">
                <a:latin typeface="Calibri"/>
                <a:cs typeface="Calibri"/>
              </a:rPr>
              <a:t> </a:t>
            </a:r>
            <a:r>
              <a:rPr sz="1400" spc="-5" dirty="0">
                <a:latin typeface="Calibri"/>
                <a:cs typeface="Calibri"/>
              </a:rPr>
              <a:t>above</a:t>
            </a:r>
            <a:endParaRPr sz="1400">
              <a:latin typeface="Calibri"/>
              <a:cs typeface="Calibri"/>
            </a:endParaRPr>
          </a:p>
          <a:p>
            <a:pPr marL="12700" marR="5080">
              <a:lnSpc>
                <a:spcPct val="117800"/>
              </a:lnSpc>
              <a:spcBef>
                <a:spcPts val="975"/>
              </a:spcBef>
            </a:pPr>
            <a:r>
              <a:rPr sz="1400" i="1" spc="-5" dirty="0">
                <a:latin typeface="Calibri"/>
                <a:cs typeface="Calibri"/>
              </a:rPr>
              <a:t>[Almost half</a:t>
            </a:r>
            <a:r>
              <a:rPr sz="1400" i="1" spc="5" dirty="0">
                <a:latin typeface="Calibri"/>
                <a:cs typeface="Calibri"/>
              </a:rPr>
              <a:t> </a:t>
            </a:r>
            <a:r>
              <a:rPr sz="1400" i="1" spc="-5" dirty="0">
                <a:latin typeface="Calibri"/>
                <a:cs typeface="Calibri"/>
              </a:rPr>
              <a:t>of</a:t>
            </a:r>
            <a:r>
              <a:rPr sz="1400" i="1" spc="5" dirty="0">
                <a:latin typeface="Calibri"/>
                <a:cs typeface="Calibri"/>
              </a:rPr>
              <a:t> </a:t>
            </a:r>
            <a:r>
              <a:rPr sz="1400" i="1" spc="-5" dirty="0">
                <a:latin typeface="Calibri"/>
                <a:cs typeface="Calibri"/>
              </a:rPr>
              <a:t>the population</a:t>
            </a:r>
            <a:r>
              <a:rPr sz="1400" i="1" dirty="0">
                <a:latin typeface="Calibri"/>
                <a:cs typeface="Calibri"/>
              </a:rPr>
              <a:t> </a:t>
            </a:r>
            <a:r>
              <a:rPr sz="1400" i="1" spc="-5" dirty="0">
                <a:latin typeface="Calibri"/>
                <a:cs typeface="Calibri"/>
              </a:rPr>
              <a:t>shops</a:t>
            </a:r>
            <a:r>
              <a:rPr sz="1400" i="1" dirty="0">
                <a:latin typeface="Calibri"/>
                <a:cs typeface="Calibri"/>
              </a:rPr>
              <a:t> less</a:t>
            </a:r>
            <a:r>
              <a:rPr sz="1400" i="1" spc="5" dirty="0">
                <a:latin typeface="Calibri"/>
                <a:cs typeface="Calibri"/>
              </a:rPr>
              <a:t> </a:t>
            </a:r>
            <a:r>
              <a:rPr sz="1400" i="1" spc="-5" dirty="0">
                <a:latin typeface="Calibri"/>
                <a:cs typeface="Calibri"/>
              </a:rPr>
              <a:t>than</a:t>
            </a:r>
            <a:r>
              <a:rPr sz="1400" i="1" spc="-10" dirty="0">
                <a:latin typeface="Calibri"/>
                <a:cs typeface="Calibri"/>
              </a:rPr>
              <a:t> </a:t>
            </a:r>
            <a:r>
              <a:rPr sz="1400" i="1" dirty="0">
                <a:latin typeface="Calibri"/>
                <a:cs typeface="Calibri"/>
              </a:rPr>
              <a:t>10</a:t>
            </a:r>
            <a:r>
              <a:rPr sz="1400" i="1" spc="-10" dirty="0">
                <a:latin typeface="Calibri"/>
                <a:cs typeface="Calibri"/>
              </a:rPr>
              <a:t> </a:t>
            </a:r>
            <a:r>
              <a:rPr sz="1400" i="1" dirty="0">
                <a:latin typeface="Calibri"/>
                <a:cs typeface="Calibri"/>
              </a:rPr>
              <a:t>times</a:t>
            </a:r>
            <a:r>
              <a:rPr sz="1400" i="1" spc="5" dirty="0">
                <a:latin typeface="Calibri"/>
                <a:cs typeface="Calibri"/>
              </a:rPr>
              <a:t> </a:t>
            </a:r>
            <a:r>
              <a:rPr sz="1400" i="1" dirty="0">
                <a:latin typeface="Calibri"/>
                <a:cs typeface="Calibri"/>
              </a:rPr>
              <a:t>a</a:t>
            </a:r>
            <a:r>
              <a:rPr sz="1400" i="1" spc="-5" dirty="0">
                <a:latin typeface="Calibri"/>
                <a:cs typeface="Calibri"/>
              </a:rPr>
              <a:t> year, whereas</a:t>
            </a:r>
            <a:r>
              <a:rPr sz="1400" i="1" dirty="0">
                <a:latin typeface="Calibri"/>
                <a:cs typeface="Calibri"/>
              </a:rPr>
              <a:t> </a:t>
            </a:r>
            <a:r>
              <a:rPr sz="1400" i="1" spc="-5" dirty="0">
                <a:latin typeface="Calibri"/>
                <a:cs typeface="Calibri"/>
              </a:rPr>
              <a:t>half</a:t>
            </a:r>
            <a:r>
              <a:rPr sz="1400" i="1" spc="10" dirty="0">
                <a:latin typeface="Calibri"/>
                <a:cs typeface="Calibri"/>
              </a:rPr>
              <a:t> </a:t>
            </a:r>
            <a:r>
              <a:rPr sz="1400" i="1" spc="-5" dirty="0">
                <a:latin typeface="Calibri"/>
                <a:cs typeface="Calibri"/>
              </a:rPr>
              <a:t>of </a:t>
            </a:r>
            <a:r>
              <a:rPr sz="1400" i="1" spc="-305" dirty="0">
                <a:latin typeface="Calibri"/>
                <a:cs typeface="Calibri"/>
              </a:rPr>
              <a:t> </a:t>
            </a:r>
            <a:r>
              <a:rPr sz="1400" i="1" dirty="0">
                <a:latin typeface="Calibri"/>
                <a:cs typeface="Calibri"/>
              </a:rPr>
              <a:t>the</a:t>
            </a:r>
            <a:r>
              <a:rPr sz="1400" i="1" spc="-10" dirty="0">
                <a:latin typeface="Calibri"/>
                <a:cs typeface="Calibri"/>
              </a:rPr>
              <a:t> </a:t>
            </a:r>
            <a:r>
              <a:rPr sz="1400" i="1" spc="-5" dirty="0">
                <a:latin typeface="Calibri"/>
                <a:cs typeface="Calibri"/>
              </a:rPr>
              <a:t>population</a:t>
            </a:r>
            <a:r>
              <a:rPr sz="1400" i="1" spc="-10" dirty="0">
                <a:latin typeface="Calibri"/>
                <a:cs typeface="Calibri"/>
              </a:rPr>
              <a:t> </a:t>
            </a:r>
            <a:r>
              <a:rPr sz="1400" i="1" spc="-5" dirty="0">
                <a:latin typeface="Calibri"/>
                <a:cs typeface="Calibri"/>
              </a:rPr>
              <a:t>shops</a:t>
            </a:r>
            <a:r>
              <a:rPr sz="1400" i="1" spc="-20" dirty="0">
                <a:latin typeface="Calibri"/>
                <a:cs typeface="Calibri"/>
              </a:rPr>
              <a:t> </a:t>
            </a:r>
            <a:r>
              <a:rPr sz="1400" i="1" spc="-5" dirty="0">
                <a:latin typeface="Calibri"/>
                <a:cs typeface="Calibri"/>
              </a:rPr>
              <a:t>31-42</a:t>
            </a:r>
            <a:r>
              <a:rPr sz="1400" i="1" spc="-15" dirty="0">
                <a:latin typeface="Calibri"/>
                <a:cs typeface="Calibri"/>
              </a:rPr>
              <a:t> </a:t>
            </a:r>
            <a:r>
              <a:rPr sz="1400" i="1" dirty="0">
                <a:latin typeface="Calibri"/>
                <a:cs typeface="Calibri"/>
              </a:rPr>
              <a:t>times</a:t>
            </a:r>
            <a:r>
              <a:rPr sz="1400" i="1" spc="-5" dirty="0">
                <a:latin typeface="Calibri"/>
                <a:cs typeface="Calibri"/>
              </a:rPr>
              <a:t> </a:t>
            </a:r>
            <a:r>
              <a:rPr sz="1400" i="1" dirty="0">
                <a:latin typeface="Calibri"/>
                <a:cs typeface="Calibri"/>
              </a:rPr>
              <a:t>a</a:t>
            </a:r>
            <a:r>
              <a:rPr sz="1400" i="1" spc="-10" dirty="0">
                <a:latin typeface="Calibri"/>
                <a:cs typeface="Calibri"/>
              </a:rPr>
              <a:t> </a:t>
            </a:r>
            <a:r>
              <a:rPr sz="1400" i="1" spc="-5" dirty="0">
                <a:latin typeface="Calibri"/>
                <a:cs typeface="Calibri"/>
              </a:rPr>
              <a:t>year.]</a:t>
            </a:r>
            <a:endParaRPr sz="1400">
              <a:latin typeface="Calibri"/>
              <a:cs typeface="Calibri"/>
            </a:endParaRPr>
          </a:p>
        </p:txBody>
      </p:sp>
      <p:pic>
        <p:nvPicPr>
          <p:cNvPr id="6" name="object 6"/>
          <p:cNvPicPr/>
          <p:nvPr/>
        </p:nvPicPr>
        <p:blipFill>
          <a:blip r:embed="rId2" cstate="print"/>
          <a:stretch>
            <a:fillRect/>
          </a:stretch>
        </p:blipFill>
        <p:spPr>
          <a:xfrm>
            <a:off x="959409" y="1390982"/>
            <a:ext cx="5645507" cy="1828515"/>
          </a:xfrm>
          <a:prstGeom prst="rect">
            <a:avLst/>
          </a:prstGeom>
        </p:spPr>
      </p:pic>
      <p:pic>
        <p:nvPicPr>
          <p:cNvPr id="7" name="object 7"/>
          <p:cNvPicPr/>
          <p:nvPr/>
        </p:nvPicPr>
        <p:blipFill>
          <a:blip r:embed="rId3" cstate="print"/>
          <a:stretch>
            <a:fillRect/>
          </a:stretch>
        </p:blipFill>
        <p:spPr>
          <a:xfrm>
            <a:off x="959412" y="6080911"/>
            <a:ext cx="5645882" cy="152382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46250" y="894080"/>
            <a:ext cx="4069079" cy="239395"/>
          </a:xfrm>
          <a:prstGeom prst="rect">
            <a:avLst/>
          </a:prstGeom>
        </p:spPr>
        <p:txBody>
          <a:bodyPr vert="horz" wrap="square" lIns="0" tIns="12700" rIns="0" bIns="0" rtlCol="0">
            <a:spAutoFit/>
          </a:bodyPr>
          <a:lstStyle/>
          <a:p>
            <a:pPr marL="12700">
              <a:lnSpc>
                <a:spcPct val="100000"/>
              </a:lnSpc>
              <a:spcBef>
                <a:spcPts val="100"/>
              </a:spcBef>
            </a:pPr>
            <a:r>
              <a:rPr sz="1400" b="1" u="sng" dirty="0">
                <a:uFill>
                  <a:solidFill>
                    <a:srgbClr val="000000"/>
                  </a:solidFill>
                </a:uFill>
                <a:latin typeface="Calibri"/>
                <a:cs typeface="Calibri"/>
              </a:rPr>
              <a:t>How</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do</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you</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access</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the</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internet</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while shopping </a:t>
            </a:r>
            <a:r>
              <a:rPr sz="1400" b="1" u="sng" dirty="0">
                <a:uFill>
                  <a:solidFill>
                    <a:srgbClr val="000000"/>
                  </a:solidFill>
                </a:uFill>
                <a:latin typeface="Calibri"/>
                <a:cs typeface="Calibri"/>
              </a:rPr>
              <a:t>on-line</a:t>
            </a:r>
            <a:endParaRPr sz="1400">
              <a:latin typeface="Calibri"/>
              <a:cs typeface="Calibri"/>
            </a:endParaRPr>
          </a:p>
        </p:txBody>
      </p:sp>
      <p:sp>
        <p:nvSpPr>
          <p:cNvPr id="3" name="object 3"/>
          <p:cNvSpPr txBox="1"/>
          <p:nvPr/>
        </p:nvSpPr>
        <p:spPr>
          <a:xfrm>
            <a:off x="902004" y="3639438"/>
            <a:ext cx="5733415" cy="1975485"/>
          </a:xfrm>
          <a:prstGeom prst="rect">
            <a:avLst/>
          </a:prstGeom>
        </p:spPr>
        <p:txBody>
          <a:bodyPr vert="horz" wrap="square" lIns="0" tIns="8890" rIns="0" bIns="0" rtlCol="0">
            <a:spAutoFit/>
          </a:bodyPr>
          <a:lstStyle/>
          <a:p>
            <a:pPr marL="12700" marR="5080">
              <a:lnSpc>
                <a:spcPct val="101800"/>
              </a:lnSpc>
              <a:spcBef>
                <a:spcPts val="70"/>
              </a:spcBef>
            </a:pPr>
            <a:r>
              <a:rPr sz="1400" spc="-5" dirty="0">
                <a:latin typeface="Calibri"/>
                <a:cs typeface="Calibri"/>
              </a:rPr>
              <a:t>199</a:t>
            </a:r>
            <a:r>
              <a:rPr sz="1400" dirty="0">
                <a:latin typeface="Calibri"/>
                <a:cs typeface="Calibri"/>
              </a:rPr>
              <a:t> </a:t>
            </a:r>
            <a:r>
              <a:rPr sz="1400" spc="-5" dirty="0">
                <a:latin typeface="Calibri"/>
                <a:cs typeface="Calibri"/>
              </a:rPr>
              <a:t>respondents</a:t>
            </a:r>
            <a:r>
              <a:rPr sz="1400" spc="5" dirty="0">
                <a:latin typeface="Calibri"/>
                <a:cs typeface="Calibri"/>
              </a:rPr>
              <a:t> </a:t>
            </a:r>
            <a:r>
              <a:rPr sz="1400" spc="-5" dirty="0">
                <a:latin typeface="Calibri"/>
                <a:cs typeface="Calibri"/>
              </a:rPr>
              <a:t>use</a:t>
            </a:r>
            <a:r>
              <a:rPr sz="1400" spc="15" dirty="0">
                <a:latin typeface="Calibri"/>
                <a:cs typeface="Calibri"/>
              </a:rPr>
              <a:t> </a:t>
            </a:r>
            <a:r>
              <a:rPr sz="1400" spc="-5" dirty="0">
                <a:latin typeface="Calibri"/>
                <a:cs typeface="Calibri"/>
              </a:rPr>
              <a:t>mobile</a:t>
            </a:r>
            <a:r>
              <a:rPr sz="1400" spc="5" dirty="0">
                <a:latin typeface="Calibri"/>
                <a:cs typeface="Calibri"/>
              </a:rPr>
              <a:t> </a:t>
            </a:r>
            <a:r>
              <a:rPr sz="1400" spc="-5" dirty="0">
                <a:latin typeface="Calibri"/>
                <a:cs typeface="Calibri"/>
              </a:rPr>
              <a:t>internet</a:t>
            </a:r>
            <a:r>
              <a:rPr sz="1400" dirty="0">
                <a:latin typeface="Calibri"/>
                <a:cs typeface="Calibri"/>
              </a:rPr>
              <a:t> while </a:t>
            </a:r>
            <a:r>
              <a:rPr sz="1400" spc="-5" dirty="0">
                <a:latin typeface="Calibri"/>
                <a:cs typeface="Calibri"/>
              </a:rPr>
              <a:t>shopping</a:t>
            </a:r>
            <a:r>
              <a:rPr sz="1400" dirty="0">
                <a:latin typeface="Calibri"/>
                <a:cs typeface="Calibri"/>
              </a:rPr>
              <a:t> </a:t>
            </a:r>
            <a:r>
              <a:rPr sz="1400" spc="-5" dirty="0">
                <a:latin typeface="Calibri"/>
                <a:cs typeface="Calibri"/>
              </a:rPr>
              <a:t>online,</a:t>
            </a:r>
            <a:r>
              <a:rPr sz="1400" spc="5" dirty="0">
                <a:latin typeface="Calibri"/>
                <a:cs typeface="Calibri"/>
              </a:rPr>
              <a:t> </a:t>
            </a:r>
            <a:r>
              <a:rPr sz="1400" dirty="0">
                <a:latin typeface="Calibri"/>
                <a:cs typeface="Calibri"/>
              </a:rPr>
              <a:t>76</a:t>
            </a:r>
            <a:r>
              <a:rPr sz="1400" spc="5" dirty="0">
                <a:latin typeface="Calibri"/>
                <a:cs typeface="Calibri"/>
              </a:rPr>
              <a:t> </a:t>
            </a:r>
            <a:r>
              <a:rPr sz="1400" spc="-5" dirty="0">
                <a:latin typeface="Calibri"/>
                <a:cs typeface="Calibri"/>
              </a:rPr>
              <a:t>respondents</a:t>
            </a:r>
            <a:r>
              <a:rPr sz="1400" spc="5" dirty="0">
                <a:latin typeface="Calibri"/>
                <a:cs typeface="Calibri"/>
              </a:rPr>
              <a:t> </a:t>
            </a:r>
            <a:r>
              <a:rPr sz="1400" spc="-5" dirty="0">
                <a:latin typeface="Calibri"/>
                <a:cs typeface="Calibri"/>
              </a:rPr>
              <a:t>us </a:t>
            </a:r>
            <a:r>
              <a:rPr sz="1400" spc="-300" dirty="0">
                <a:latin typeface="Calibri"/>
                <a:cs typeface="Calibri"/>
              </a:rPr>
              <a:t> </a:t>
            </a:r>
            <a:r>
              <a:rPr sz="1400" dirty="0">
                <a:latin typeface="Calibri"/>
                <a:cs typeface="Calibri"/>
              </a:rPr>
              <a:t>e</a:t>
            </a:r>
            <a:r>
              <a:rPr sz="1400" spc="-5" dirty="0">
                <a:latin typeface="Calibri"/>
                <a:cs typeface="Calibri"/>
              </a:rPr>
              <a:t> Wi-Fi</a:t>
            </a:r>
            <a:r>
              <a:rPr sz="1400" dirty="0">
                <a:latin typeface="Calibri"/>
                <a:cs typeface="Calibri"/>
              </a:rPr>
              <a:t> while</a:t>
            </a:r>
            <a:r>
              <a:rPr sz="1400" spc="-5" dirty="0">
                <a:latin typeface="Calibri"/>
                <a:cs typeface="Calibri"/>
              </a:rPr>
              <a:t> shopping online and</a:t>
            </a:r>
            <a:r>
              <a:rPr sz="1400" spc="-10" dirty="0">
                <a:latin typeface="Calibri"/>
                <a:cs typeface="Calibri"/>
              </a:rPr>
              <a:t> </a:t>
            </a:r>
            <a:r>
              <a:rPr sz="1400" dirty="0">
                <a:latin typeface="Calibri"/>
                <a:cs typeface="Calibri"/>
              </a:rPr>
              <a:t>4</a:t>
            </a:r>
            <a:r>
              <a:rPr sz="1400" spc="5" dirty="0">
                <a:latin typeface="Calibri"/>
                <a:cs typeface="Calibri"/>
              </a:rPr>
              <a:t> </a:t>
            </a:r>
            <a:r>
              <a:rPr sz="1400" spc="-5" dirty="0">
                <a:latin typeface="Calibri"/>
                <a:cs typeface="Calibri"/>
              </a:rPr>
              <a:t>respondents</a:t>
            </a:r>
            <a:r>
              <a:rPr sz="1400" dirty="0">
                <a:latin typeface="Calibri"/>
                <a:cs typeface="Calibri"/>
              </a:rPr>
              <a:t> </a:t>
            </a:r>
            <a:r>
              <a:rPr sz="1400" spc="-5" dirty="0">
                <a:latin typeface="Calibri"/>
                <a:cs typeface="Calibri"/>
              </a:rPr>
              <a:t>use</a:t>
            </a:r>
            <a:r>
              <a:rPr sz="1400" dirty="0">
                <a:latin typeface="Calibri"/>
                <a:cs typeface="Calibri"/>
              </a:rPr>
              <a:t> </a:t>
            </a:r>
            <a:r>
              <a:rPr sz="1400" spc="-5" dirty="0">
                <a:latin typeface="Calibri"/>
                <a:cs typeface="Calibri"/>
              </a:rPr>
              <a:t>Dial-up</a:t>
            </a:r>
            <a:r>
              <a:rPr sz="1400" spc="-10" dirty="0">
                <a:latin typeface="Calibri"/>
                <a:cs typeface="Calibri"/>
              </a:rPr>
              <a:t> </a:t>
            </a:r>
            <a:r>
              <a:rPr sz="1400" dirty="0">
                <a:latin typeface="Calibri"/>
                <a:cs typeface="Calibri"/>
              </a:rPr>
              <a:t>while </a:t>
            </a:r>
            <a:r>
              <a:rPr sz="1400" spc="-5" dirty="0">
                <a:latin typeface="Calibri"/>
                <a:cs typeface="Calibri"/>
              </a:rPr>
              <a:t>shopping </a:t>
            </a:r>
            <a:r>
              <a:rPr sz="1400" dirty="0">
                <a:latin typeface="Calibri"/>
                <a:cs typeface="Calibri"/>
              </a:rPr>
              <a:t> </a:t>
            </a:r>
            <a:r>
              <a:rPr sz="1400" spc="-5" dirty="0">
                <a:latin typeface="Calibri"/>
                <a:cs typeface="Calibri"/>
              </a:rPr>
              <a:t>Online</a:t>
            </a:r>
            <a:endParaRPr sz="1400">
              <a:latin typeface="Calibri"/>
              <a:cs typeface="Calibri"/>
            </a:endParaRPr>
          </a:p>
          <a:p>
            <a:pPr>
              <a:lnSpc>
                <a:spcPct val="100000"/>
              </a:lnSpc>
              <a:spcBef>
                <a:spcPts val="50"/>
              </a:spcBef>
            </a:pPr>
            <a:endParaRPr sz="1350">
              <a:latin typeface="Calibri"/>
              <a:cs typeface="Calibri"/>
            </a:endParaRPr>
          </a:p>
          <a:p>
            <a:pPr marL="12700" marR="153035">
              <a:lnSpc>
                <a:spcPct val="101800"/>
              </a:lnSpc>
            </a:pPr>
            <a:r>
              <a:rPr sz="1400" i="1" dirty="0">
                <a:latin typeface="Calibri"/>
                <a:cs typeface="Calibri"/>
              </a:rPr>
              <a:t>[Majority </a:t>
            </a:r>
            <a:r>
              <a:rPr sz="1400" i="1" spc="-5" dirty="0">
                <a:latin typeface="Calibri"/>
                <a:cs typeface="Calibri"/>
              </a:rPr>
              <a:t>of the respondents use mobile </a:t>
            </a:r>
            <a:r>
              <a:rPr sz="1400" i="1" dirty="0">
                <a:latin typeface="Calibri"/>
                <a:cs typeface="Calibri"/>
              </a:rPr>
              <a:t>internet while </a:t>
            </a:r>
            <a:r>
              <a:rPr sz="1400" i="1" spc="-5" dirty="0">
                <a:latin typeface="Calibri"/>
                <a:cs typeface="Calibri"/>
              </a:rPr>
              <a:t>shopping online. The </a:t>
            </a:r>
            <a:r>
              <a:rPr sz="1400" i="1" dirty="0">
                <a:latin typeface="Calibri"/>
                <a:cs typeface="Calibri"/>
              </a:rPr>
              <a:t> </a:t>
            </a:r>
            <a:r>
              <a:rPr sz="1400" i="1" spc="-5" dirty="0">
                <a:latin typeface="Calibri"/>
                <a:cs typeface="Calibri"/>
              </a:rPr>
              <a:t>e-commerce</a:t>
            </a:r>
            <a:r>
              <a:rPr sz="1400" i="1" dirty="0">
                <a:latin typeface="Calibri"/>
                <a:cs typeface="Calibri"/>
              </a:rPr>
              <a:t> </a:t>
            </a:r>
            <a:r>
              <a:rPr sz="1400" i="1" spc="-5" dirty="0">
                <a:latin typeface="Calibri"/>
                <a:cs typeface="Calibri"/>
              </a:rPr>
              <a:t>stores</a:t>
            </a:r>
            <a:r>
              <a:rPr sz="1400" i="1" dirty="0">
                <a:latin typeface="Calibri"/>
                <a:cs typeface="Calibri"/>
              </a:rPr>
              <a:t> </a:t>
            </a:r>
            <a:r>
              <a:rPr sz="1400" i="1" spc="-5" dirty="0">
                <a:latin typeface="Calibri"/>
                <a:cs typeface="Calibri"/>
              </a:rPr>
              <a:t>can provide</a:t>
            </a:r>
            <a:r>
              <a:rPr sz="1400" i="1" spc="5" dirty="0">
                <a:latin typeface="Calibri"/>
                <a:cs typeface="Calibri"/>
              </a:rPr>
              <a:t> </a:t>
            </a:r>
            <a:r>
              <a:rPr sz="1400" i="1" spc="-5" dirty="0">
                <a:latin typeface="Calibri"/>
                <a:cs typeface="Calibri"/>
              </a:rPr>
              <a:t>mobile</a:t>
            </a:r>
            <a:r>
              <a:rPr sz="1400" i="1" spc="5" dirty="0">
                <a:latin typeface="Calibri"/>
                <a:cs typeface="Calibri"/>
              </a:rPr>
              <a:t> </a:t>
            </a:r>
            <a:r>
              <a:rPr sz="1400" i="1" spc="-5" dirty="0">
                <a:latin typeface="Calibri"/>
                <a:cs typeface="Calibri"/>
              </a:rPr>
              <a:t>internet </a:t>
            </a:r>
            <a:r>
              <a:rPr sz="1400" i="1" dirty="0">
                <a:latin typeface="Calibri"/>
                <a:cs typeface="Calibri"/>
              </a:rPr>
              <a:t>service </a:t>
            </a:r>
            <a:r>
              <a:rPr sz="1400" i="1" spc="-5" dirty="0">
                <a:latin typeface="Calibri"/>
                <a:cs typeface="Calibri"/>
              </a:rPr>
              <a:t>deals</a:t>
            </a:r>
            <a:r>
              <a:rPr sz="1400" i="1" spc="5" dirty="0">
                <a:latin typeface="Calibri"/>
                <a:cs typeface="Calibri"/>
              </a:rPr>
              <a:t> </a:t>
            </a:r>
            <a:r>
              <a:rPr sz="1400" i="1" dirty="0">
                <a:latin typeface="Calibri"/>
                <a:cs typeface="Calibri"/>
              </a:rPr>
              <a:t>to</a:t>
            </a:r>
            <a:r>
              <a:rPr sz="1400" i="1" spc="-5" dirty="0">
                <a:latin typeface="Calibri"/>
                <a:cs typeface="Calibri"/>
              </a:rPr>
              <a:t> </a:t>
            </a:r>
            <a:r>
              <a:rPr sz="1400" i="1" dirty="0">
                <a:latin typeface="Calibri"/>
                <a:cs typeface="Calibri"/>
              </a:rPr>
              <a:t>enhance their </a:t>
            </a:r>
            <a:r>
              <a:rPr sz="1400" i="1" spc="-300" dirty="0">
                <a:latin typeface="Calibri"/>
                <a:cs typeface="Calibri"/>
              </a:rPr>
              <a:t> </a:t>
            </a:r>
            <a:r>
              <a:rPr sz="1400" i="1" dirty="0">
                <a:latin typeface="Calibri"/>
                <a:cs typeface="Calibri"/>
              </a:rPr>
              <a:t>customer</a:t>
            </a:r>
            <a:r>
              <a:rPr sz="1400" i="1" spc="-10" dirty="0">
                <a:latin typeface="Calibri"/>
                <a:cs typeface="Calibri"/>
              </a:rPr>
              <a:t> </a:t>
            </a:r>
            <a:r>
              <a:rPr sz="1400" i="1" spc="-5" dirty="0">
                <a:latin typeface="Calibri"/>
                <a:cs typeface="Calibri"/>
              </a:rPr>
              <a:t>connectivity]</a:t>
            </a:r>
            <a:endParaRPr sz="1400">
              <a:latin typeface="Calibri"/>
              <a:cs typeface="Calibri"/>
            </a:endParaRPr>
          </a:p>
          <a:p>
            <a:pPr>
              <a:lnSpc>
                <a:spcPct val="100000"/>
              </a:lnSpc>
              <a:spcBef>
                <a:spcPts val="30"/>
              </a:spcBef>
            </a:pPr>
            <a:endParaRPr sz="1400">
              <a:latin typeface="Calibri"/>
              <a:cs typeface="Calibri"/>
            </a:endParaRPr>
          </a:p>
          <a:p>
            <a:pPr marL="23495" algn="ctr">
              <a:lnSpc>
                <a:spcPct val="100000"/>
              </a:lnSpc>
              <a:spcBef>
                <a:spcPts val="5"/>
              </a:spcBef>
            </a:pPr>
            <a:r>
              <a:rPr sz="1400" b="1" u="sng" spc="-5" dirty="0">
                <a:uFill>
                  <a:solidFill>
                    <a:srgbClr val="000000"/>
                  </a:solidFill>
                </a:uFill>
                <a:latin typeface="Calibri"/>
                <a:cs typeface="Calibri"/>
              </a:rPr>
              <a:t>Which</a:t>
            </a:r>
            <a:r>
              <a:rPr sz="1400" b="1" u="sng" dirty="0">
                <a:uFill>
                  <a:solidFill>
                    <a:srgbClr val="000000"/>
                  </a:solidFill>
                </a:uFill>
                <a:latin typeface="Calibri"/>
                <a:cs typeface="Calibri"/>
              </a:rPr>
              <a:t> device </a:t>
            </a:r>
            <a:r>
              <a:rPr sz="1400" b="1" u="sng" spc="-10" dirty="0">
                <a:uFill>
                  <a:solidFill>
                    <a:srgbClr val="000000"/>
                  </a:solidFill>
                </a:uFill>
                <a:latin typeface="Calibri"/>
                <a:cs typeface="Calibri"/>
              </a:rPr>
              <a:t>do</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you</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use</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to</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access</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the online</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shopping</a:t>
            </a:r>
            <a:endParaRPr sz="1400">
              <a:latin typeface="Calibri"/>
              <a:cs typeface="Calibri"/>
            </a:endParaRPr>
          </a:p>
        </p:txBody>
      </p:sp>
      <p:sp>
        <p:nvSpPr>
          <p:cNvPr id="4" name="object 4"/>
          <p:cNvSpPr txBox="1"/>
          <p:nvPr/>
        </p:nvSpPr>
        <p:spPr>
          <a:xfrm>
            <a:off x="902004" y="7893177"/>
            <a:ext cx="5577205" cy="1543050"/>
          </a:xfrm>
          <a:prstGeom prst="rect">
            <a:avLst/>
          </a:prstGeom>
        </p:spPr>
        <p:txBody>
          <a:bodyPr vert="horz" wrap="square" lIns="0" tIns="8890" rIns="0" bIns="0" rtlCol="0">
            <a:spAutoFit/>
          </a:bodyPr>
          <a:lstStyle/>
          <a:p>
            <a:pPr marL="12700" marR="5080">
              <a:lnSpc>
                <a:spcPct val="101899"/>
              </a:lnSpc>
              <a:spcBef>
                <a:spcPts val="70"/>
              </a:spcBef>
            </a:pPr>
            <a:r>
              <a:rPr sz="1400" spc="-5" dirty="0">
                <a:latin typeface="Calibri"/>
                <a:cs typeface="Calibri"/>
              </a:rPr>
              <a:t>141 respondents</a:t>
            </a:r>
            <a:r>
              <a:rPr sz="1400" spc="5" dirty="0">
                <a:latin typeface="Calibri"/>
                <a:cs typeface="Calibri"/>
              </a:rPr>
              <a:t> </a:t>
            </a:r>
            <a:r>
              <a:rPr sz="1400" spc="-5" dirty="0">
                <a:latin typeface="Calibri"/>
                <a:cs typeface="Calibri"/>
              </a:rPr>
              <a:t>use</a:t>
            </a:r>
            <a:r>
              <a:rPr sz="1400" spc="10" dirty="0">
                <a:latin typeface="Calibri"/>
                <a:cs typeface="Calibri"/>
              </a:rPr>
              <a:t> </a:t>
            </a:r>
            <a:r>
              <a:rPr sz="1400" spc="-5" dirty="0">
                <a:latin typeface="Calibri"/>
                <a:cs typeface="Calibri"/>
              </a:rPr>
              <a:t>smartphone</a:t>
            </a:r>
            <a:r>
              <a:rPr sz="1400" dirty="0">
                <a:latin typeface="Calibri"/>
                <a:cs typeface="Calibri"/>
              </a:rPr>
              <a:t> while </a:t>
            </a:r>
            <a:r>
              <a:rPr sz="1400" spc="-5" dirty="0">
                <a:latin typeface="Calibri"/>
                <a:cs typeface="Calibri"/>
              </a:rPr>
              <a:t>shopping online,</a:t>
            </a:r>
            <a:r>
              <a:rPr sz="1400" dirty="0">
                <a:latin typeface="Calibri"/>
                <a:cs typeface="Calibri"/>
              </a:rPr>
              <a:t> 86</a:t>
            </a:r>
            <a:r>
              <a:rPr sz="1400" spc="-10" dirty="0">
                <a:latin typeface="Calibri"/>
                <a:cs typeface="Calibri"/>
              </a:rPr>
              <a:t> </a:t>
            </a:r>
            <a:r>
              <a:rPr sz="1400" spc="-5" dirty="0">
                <a:latin typeface="Calibri"/>
                <a:cs typeface="Calibri"/>
              </a:rPr>
              <a:t>respondents</a:t>
            </a:r>
            <a:r>
              <a:rPr sz="1400" spc="5" dirty="0">
                <a:latin typeface="Calibri"/>
                <a:cs typeface="Calibri"/>
              </a:rPr>
              <a:t> </a:t>
            </a:r>
            <a:r>
              <a:rPr sz="1400" spc="-5" dirty="0">
                <a:latin typeface="Calibri"/>
                <a:cs typeface="Calibri"/>
              </a:rPr>
              <a:t>use </a:t>
            </a:r>
            <a:r>
              <a:rPr sz="1400" spc="-300" dirty="0">
                <a:latin typeface="Calibri"/>
                <a:cs typeface="Calibri"/>
              </a:rPr>
              <a:t> </a:t>
            </a:r>
            <a:r>
              <a:rPr sz="1400" dirty="0">
                <a:latin typeface="Calibri"/>
                <a:cs typeface="Calibri"/>
              </a:rPr>
              <a:t>laptop while </a:t>
            </a:r>
            <a:r>
              <a:rPr sz="1400" spc="-5" dirty="0">
                <a:latin typeface="Calibri"/>
                <a:cs typeface="Calibri"/>
              </a:rPr>
              <a:t>shopping online, </a:t>
            </a:r>
            <a:r>
              <a:rPr sz="1400" dirty="0">
                <a:latin typeface="Calibri"/>
                <a:cs typeface="Calibri"/>
              </a:rPr>
              <a:t>30 respondents </a:t>
            </a:r>
            <a:r>
              <a:rPr sz="1400" spc="-5" dirty="0">
                <a:latin typeface="Calibri"/>
                <a:cs typeface="Calibri"/>
              </a:rPr>
              <a:t>use desktop </a:t>
            </a:r>
            <a:r>
              <a:rPr sz="1400" dirty="0">
                <a:latin typeface="Calibri"/>
                <a:cs typeface="Calibri"/>
              </a:rPr>
              <a:t>while </a:t>
            </a:r>
            <a:r>
              <a:rPr sz="1400" spc="-5" dirty="0">
                <a:latin typeface="Calibri"/>
                <a:cs typeface="Calibri"/>
              </a:rPr>
              <a:t>shopping </a:t>
            </a:r>
            <a:r>
              <a:rPr sz="1400" dirty="0">
                <a:latin typeface="Calibri"/>
                <a:cs typeface="Calibri"/>
              </a:rPr>
              <a:t> </a:t>
            </a:r>
            <a:r>
              <a:rPr sz="1400" spc="-5" dirty="0">
                <a:latin typeface="Calibri"/>
                <a:cs typeface="Calibri"/>
              </a:rPr>
              <a:t>online,</a:t>
            </a:r>
            <a:r>
              <a:rPr sz="1400" spc="-10" dirty="0">
                <a:latin typeface="Calibri"/>
                <a:cs typeface="Calibri"/>
              </a:rPr>
              <a:t> </a:t>
            </a:r>
            <a:r>
              <a:rPr sz="1400" dirty="0">
                <a:latin typeface="Calibri"/>
                <a:cs typeface="Calibri"/>
              </a:rPr>
              <a:t>12</a:t>
            </a:r>
            <a:r>
              <a:rPr sz="1400" spc="-15" dirty="0">
                <a:latin typeface="Calibri"/>
                <a:cs typeface="Calibri"/>
              </a:rPr>
              <a:t> </a:t>
            </a:r>
            <a:r>
              <a:rPr sz="1400" dirty="0">
                <a:latin typeface="Calibri"/>
                <a:cs typeface="Calibri"/>
              </a:rPr>
              <a:t>respondents</a:t>
            </a:r>
            <a:r>
              <a:rPr sz="1400" spc="-5" dirty="0">
                <a:latin typeface="Calibri"/>
                <a:cs typeface="Calibri"/>
              </a:rPr>
              <a:t> use</a:t>
            </a:r>
            <a:r>
              <a:rPr sz="1400" spc="-10" dirty="0">
                <a:latin typeface="Calibri"/>
                <a:cs typeface="Calibri"/>
              </a:rPr>
              <a:t> </a:t>
            </a:r>
            <a:r>
              <a:rPr sz="1400" spc="-5" dirty="0">
                <a:latin typeface="Calibri"/>
                <a:cs typeface="Calibri"/>
              </a:rPr>
              <a:t>tablet</a:t>
            </a:r>
            <a:r>
              <a:rPr sz="1400" spc="-10" dirty="0">
                <a:latin typeface="Calibri"/>
                <a:cs typeface="Calibri"/>
              </a:rPr>
              <a:t> </a:t>
            </a:r>
            <a:r>
              <a:rPr sz="1400" dirty="0">
                <a:latin typeface="Calibri"/>
                <a:cs typeface="Calibri"/>
              </a:rPr>
              <a:t>while</a:t>
            </a:r>
            <a:r>
              <a:rPr sz="1400" spc="-10" dirty="0">
                <a:latin typeface="Calibri"/>
                <a:cs typeface="Calibri"/>
              </a:rPr>
              <a:t> </a:t>
            </a:r>
            <a:r>
              <a:rPr sz="1400" spc="-5" dirty="0">
                <a:latin typeface="Calibri"/>
                <a:cs typeface="Calibri"/>
              </a:rPr>
              <a:t>shopping</a:t>
            </a:r>
            <a:r>
              <a:rPr sz="1400" spc="-10" dirty="0">
                <a:latin typeface="Calibri"/>
                <a:cs typeface="Calibri"/>
              </a:rPr>
              <a:t> </a:t>
            </a:r>
            <a:r>
              <a:rPr sz="1400" spc="-5" dirty="0">
                <a:latin typeface="Calibri"/>
                <a:cs typeface="Calibri"/>
              </a:rPr>
              <a:t>online</a:t>
            </a:r>
            <a:endParaRPr sz="1400">
              <a:latin typeface="Calibri"/>
              <a:cs typeface="Calibri"/>
            </a:endParaRPr>
          </a:p>
          <a:p>
            <a:pPr>
              <a:lnSpc>
                <a:spcPct val="100000"/>
              </a:lnSpc>
            </a:pPr>
            <a:endParaRPr sz="1400">
              <a:latin typeface="Calibri"/>
              <a:cs typeface="Calibri"/>
            </a:endParaRPr>
          </a:p>
          <a:p>
            <a:pPr marL="12700" marR="106680">
              <a:lnSpc>
                <a:spcPct val="101800"/>
              </a:lnSpc>
            </a:pPr>
            <a:r>
              <a:rPr sz="1400" i="1" dirty="0">
                <a:latin typeface="Calibri"/>
                <a:cs typeface="Calibri"/>
              </a:rPr>
              <a:t>[Majority </a:t>
            </a:r>
            <a:r>
              <a:rPr sz="1400" i="1" spc="-5" dirty="0">
                <a:latin typeface="Calibri"/>
                <a:cs typeface="Calibri"/>
              </a:rPr>
              <a:t>of the customers use smartphone </a:t>
            </a:r>
            <a:r>
              <a:rPr sz="1400" i="1" dirty="0">
                <a:latin typeface="Calibri"/>
                <a:cs typeface="Calibri"/>
              </a:rPr>
              <a:t>to </a:t>
            </a:r>
            <a:r>
              <a:rPr sz="1400" i="1" spc="-5" dirty="0">
                <a:latin typeface="Calibri"/>
                <a:cs typeface="Calibri"/>
              </a:rPr>
              <a:t>shop online. The </a:t>
            </a:r>
            <a:r>
              <a:rPr sz="1400" i="1" dirty="0">
                <a:latin typeface="Calibri"/>
                <a:cs typeface="Calibri"/>
              </a:rPr>
              <a:t>e-commerce </a:t>
            </a:r>
            <a:r>
              <a:rPr sz="1400" i="1" spc="-305" dirty="0">
                <a:latin typeface="Calibri"/>
                <a:cs typeface="Calibri"/>
              </a:rPr>
              <a:t> </a:t>
            </a:r>
            <a:r>
              <a:rPr sz="1400" i="1" spc="-5" dirty="0">
                <a:latin typeface="Calibri"/>
                <a:cs typeface="Calibri"/>
              </a:rPr>
              <a:t>stores </a:t>
            </a:r>
            <a:r>
              <a:rPr sz="1400" i="1" dirty="0">
                <a:latin typeface="Calibri"/>
                <a:cs typeface="Calibri"/>
              </a:rPr>
              <a:t>can </a:t>
            </a:r>
            <a:r>
              <a:rPr sz="1400" i="1" spc="-5" dirty="0">
                <a:latin typeface="Calibri"/>
                <a:cs typeface="Calibri"/>
              </a:rPr>
              <a:t>provide deals on smartphones </a:t>
            </a:r>
            <a:r>
              <a:rPr sz="1400" i="1" spc="-10" dirty="0">
                <a:latin typeface="Calibri"/>
                <a:cs typeface="Calibri"/>
              </a:rPr>
              <a:t>to </a:t>
            </a:r>
            <a:r>
              <a:rPr sz="1400" i="1" dirty="0">
                <a:latin typeface="Calibri"/>
                <a:cs typeface="Calibri"/>
              </a:rPr>
              <a:t>enhance their </a:t>
            </a:r>
            <a:r>
              <a:rPr sz="1400" i="1" spc="-5" dirty="0">
                <a:latin typeface="Calibri"/>
                <a:cs typeface="Calibri"/>
              </a:rPr>
              <a:t>customer </a:t>
            </a:r>
            <a:r>
              <a:rPr sz="1400" i="1" dirty="0">
                <a:latin typeface="Calibri"/>
                <a:cs typeface="Calibri"/>
              </a:rPr>
              <a:t> </a:t>
            </a:r>
            <a:r>
              <a:rPr sz="1400" i="1" spc="-5" dirty="0">
                <a:latin typeface="Calibri"/>
                <a:cs typeface="Calibri"/>
              </a:rPr>
              <a:t>connectivity]</a:t>
            </a:r>
            <a:endParaRPr sz="1400">
              <a:latin typeface="Calibri"/>
              <a:cs typeface="Calibri"/>
            </a:endParaRPr>
          </a:p>
        </p:txBody>
      </p:sp>
      <p:pic>
        <p:nvPicPr>
          <p:cNvPr id="5" name="object 5"/>
          <p:cNvPicPr/>
          <p:nvPr/>
        </p:nvPicPr>
        <p:blipFill>
          <a:blip r:embed="rId2" cstate="print"/>
          <a:stretch>
            <a:fillRect/>
          </a:stretch>
        </p:blipFill>
        <p:spPr>
          <a:xfrm>
            <a:off x="959423" y="1339555"/>
            <a:ext cx="5647259" cy="2103708"/>
          </a:xfrm>
          <a:prstGeom prst="rect">
            <a:avLst/>
          </a:prstGeom>
        </p:spPr>
      </p:pic>
      <p:pic>
        <p:nvPicPr>
          <p:cNvPr id="6" name="object 6"/>
          <p:cNvPicPr/>
          <p:nvPr/>
        </p:nvPicPr>
        <p:blipFill>
          <a:blip r:embed="rId3" cstate="print"/>
          <a:stretch>
            <a:fillRect/>
          </a:stretch>
        </p:blipFill>
        <p:spPr>
          <a:xfrm>
            <a:off x="959412" y="5660408"/>
            <a:ext cx="5645882" cy="199081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04389" y="892556"/>
            <a:ext cx="3352800" cy="239395"/>
          </a:xfrm>
          <a:prstGeom prst="rect">
            <a:avLst/>
          </a:prstGeom>
        </p:spPr>
        <p:txBody>
          <a:bodyPr vert="horz" wrap="square" lIns="0" tIns="12700" rIns="0" bIns="0" rtlCol="0">
            <a:spAutoFit/>
          </a:bodyPr>
          <a:lstStyle/>
          <a:p>
            <a:pPr marL="12700">
              <a:lnSpc>
                <a:spcPct val="100000"/>
              </a:lnSpc>
              <a:spcBef>
                <a:spcPts val="100"/>
              </a:spcBef>
            </a:pPr>
            <a:r>
              <a:rPr sz="1400" b="1" u="sng" spc="-5" dirty="0">
                <a:uFill>
                  <a:solidFill>
                    <a:srgbClr val="000000"/>
                  </a:solidFill>
                </a:uFill>
                <a:latin typeface="Calibri"/>
                <a:cs typeface="Calibri"/>
              </a:rPr>
              <a:t>What</a:t>
            </a:r>
            <a:r>
              <a:rPr sz="1400" b="1" u="sng" dirty="0">
                <a:uFill>
                  <a:solidFill>
                    <a:srgbClr val="000000"/>
                  </a:solidFill>
                </a:uFill>
                <a:latin typeface="Calibri"/>
                <a:cs typeface="Calibri"/>
              </a:rPr>
              <a:t> is</a:t>
            </a:r>
            <a:r>
              <a:rPr sz="1400" b="1" u="sng" spc="-5" dirty="0">
                <a:uFill>
                  <a:solidFill>
                    <a:srgbClr val="000000"/>
                  </a:solidFill>
                </a:uFill>
                <a:latin typeface="Calibri"/>
                <a:cs typeface="Calibri"/>
              </a:rPr>
              <a:t> the</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screen </a:t>
            </a:r>
            <a:r>
              <a:rPr sz="1400" b="1" u="sng" dirty="0">
                <a:uFill>
                  <a:solidFill>
                    <a:srgbClr val="000000"/>
                  </a:solidFill>
                </a:uFill>
                <a:latin typeface="Calibri"/>
                <a:cs typeface="Calibri"/>
              </a:rPr>
              <a:t>size</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of</a:t>
            </a:r>
            <a:r>
              <a:rPr sz="1400" b="1" u="sng" spc="-15" dirty="0">
                <a:uFill>
                  <a:solidFill>
                    <a:srgbClr val="000000"/>
                  </a:solidFill>
                </a:uFill>
                <a:latin typeface="Calibri"/>
                <a:cs typeface="Calibri"/>
              </a:rPr>
              <a:t> </a:t>
            </a:r>
            <a:r>
              <a:rPr sz="1400" b="1" u="sng" spc="-5" dirty="0">
                <a:uFill>
                  <a:solidFill>
                    <a:srgbClr val="000000"/>
                  </a:solidFill>
                </a:uFill>
                <a:latin typeface="Calibri"/>
                <a:cs typeface="Calibri"/>
              </a:rPr>
              <a:t>your</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mobile</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device</a:t>
            </a:r>
            <a:endParaRPr sz="1400">
              <a:latin typeface="Calibri"/>
              <a:cs typeface="Calibri"/>
            </a:endParaRPr>
          </a:p>
        </p:txBody>
      </p:sp>
      <p:sp>
        <p:nvSpPr>
          <p:cNvPr id="3" name="object 3"/>
          <p:cNvSpPr txBox="1"/>
          <p:nvPr/>
        </p:nvSpPr>
        <p:spPr>
          <a:xfrm>
            <a:off x="902004" y="4459350"/>
            <a:ext cx="5716905" cy="1266825"/>
          </a:xfrm>
          <a:prstGeom prst="rect">
            <a:avLst/>
          </a:prstGeom>
        </p:spPr>
        <p:txBody>
          <a:bodyPr vert="horz" wrap="square" lIns="0" tIns="10160" rIns="0" bIns="0" rtlCol="0">
            <a:spAutoFit/>
          </a:bodyPr>
          <a:lstStyle/>
          <a:p>
            <a:pPr marL="12700" marR="5080" algn="just">
              <a:lnSpc>
                <a:spcPct val="101400"/>
              </a:lnSpc>
              <a:spcBef>
                <a:spcPts val="80"/>
              </a:spcBef>
            </a:pPr>
            <a:r>
              <a:rPr sz="1400" spc="-5" dirty="0">
                <a:latin typeface="Calibri"/>
                <a:cs typeface="Calibri"/>
              </a:rPr>
              <a:t>134 respondents use mobile device </a:t>
            </a:r>
            <a:r>
              <a:rPr sz="1400" dirty="0">
                <a:latin typeface="Calibri"/>
                <a:cs typeface="Calibri"/>
              </a:rPr>
              <a:t>with </a:t>
            </a:r>
            <a:r>
              <a:rPr sz="1400" spc="-5" dirty="0">
                <a:latin typeface="Calibri"/>
                <a:cs typeface="Calibri"/>
              </a:rPr>
              <a:t>some other screen size, </a:t>
            </a:r>
            <a:r>
              <a:rPr sz="1400" dirty="0">
                <a:latin typeface="Calibri"/>
                <a:cs typeface="Calibri"/>
              </a:rPr>
              <a:t>99 responden </a:t>
            </a:r>
            <a:r>
              <a:rPr sz="1400" spc="-305" dirty="0">
                <a:latin typeface="Calibri"/>
                <a:cs typeface="Calibri"/>
              </a:rPr>
              <a:t> </a:t>
            </a:r>
            <a:r>
              <a:rPr sz="1400" dirty="0">
                <a:latin typeface="Calibri"/>
                <a:cs typeface="Calibri"/>
              </a:rPr>
              <a:t>ts </a:t>
            </a:r>
            <a:r>
              <a:rPr sz="1400" spc="-5" dirty="0">
                <a:latin typeface="Calibri"/>
                <a:cs typeface="Calibri"/>
              </a:rPr>
              <a:t>use </a:t>
            </a:r>
            <a:r>
              <a:rPr sz="1400" dirty="0">
                <a:latin typeface="Calibri"/>
                <a:cs typeface="Calibri"/>
              </a:rPr>
              <a:t>5.5 </a:t>
            </a:r>
            <a:r>
              <a:rPr sz="1400" spc="-5" dirty="0">
                <a:latin typeface="Calibri"/>
                <a:cs typeface="Calibri"/>
              </a:rPr>
              <a:t>inch mobile device screen size, </a:t>
            </a:r>
            <a:r>
              <a:rPr sz="1400" dirty="0">
                <a:latin typeface="Calibri"/>
                <a:cs typeface="Calibri"/>
              </a:rPr>
              <a:t>29 </a:t>
            </a:r>
            <a:r>
              <a:rPr sz="1400" spc="-5" dirty="0">
                <a:latin typeface="Calibri"/>
                <a:cs typeface="Calibri"/>
              </a:rPr>
              <a:t>respondents use </a:t>
            </a:r>
            <a:r>
              <a:rPr sz="1400" dirty="0">
                <a:latin typeface="Calibri"/>
                <a:cs typeface="Calibri"/>
              </a:rPr>
              <a:t>4.7 </a:t>
            </a:r>
            <a:r>
              <a:rPr sz="1400" spc="-5" dirty="0">
                <a:latin typeface="Calibri"/>
                <a:cs typeface="Calibri"/>
              </a:rPr>
              <a:t>inch mobile </a:t>
            </a:r>
            <a:r>
              <a:rPr sz="1400" dirty="0">
                <a:latin typeface="Calibri"/>
                <a:cs typeface="Calibri"/>
              </a:rPr>
              <a:t>d </a:t>
            </a:r>
            <a:r>
              <a:rPr sz="1400" spc="-305" dirty="0">
                <a:latin typeface="Calibri"/>
                <a:cs typeface="Calibri"/>
              </a:rPr>
              <a:t> </a:t>
            </a:r>
            <a:r>
              <a:rPr sz="1400" spc="-5" dirty="0">
                <a:latin typeface="Calibri"/>
                <a:cs typeface="Calibri"/>
              </a:rPr>
              <a:t>evice</a:t>
            </a:r>
            <a:r>
              <a:rPr sz="1400" spc="-10" dirty="0">
                <a:latin typeface="Calibri"/>
                <a:cs typeface="Calibri"/>
              </a:rPr>
              <a:t> </a:t>
            </a:r>
            <a:r>
              <a:rPr sz="1400" spc="-5" dirty="0">
                <a:latin typeface="Calibri"/>
                <a:cs typeface="Calibri"/>
              </a:rPr>
              <a:t>screen</a:t>
            </a:r>
            <a:r>
              <a:rPr sz="1400" spc="-15" dirty="0">
                <a:latin typeface="Calibri"/>
                <a:cs typeface="Calibri"/>
              </a:rPr>
              <a:t> </a:t>
            </a:r>
            <a:r>
              <a:rPr sz="1400" spc="-5" dirty="0">
                <a:latin typeface="Calibri"/>
                <a:cs typeface="Calibri"/>
              </a:rPr>
              <a:t>size, </a:t>
            </a:r>
            <a:r>
              <a:rPr sz="1400" dirty="0">
                <a:latin typeface="Calibri"/>
                <a:cs typeface="Calibri"/>
              </a:rPr>
              <a:t>7</a:t>
            </a:r>
            <a:r>
              <a:rPr sz="1400" spc="-10" dirty="0">
                <a:latin typeface="Calibri"/>
                <a:cs typeface="Calibri"/>
              </a:rPr>
              <a:t> </a:t>
            </a:r>
            <a:r>
              <a:rPr sz="1400" spc="-5" dirty="0">
                <a:latin typeface="Calibri"/>
                <a:cs typeface="Calibri"/>
              </a:rPr>
              <a:t>respondents use </a:t>
            </a:r>
            <a:r>
              <a:rPr sz="1400" dirty="0">
                <a:latin typeface="Calibri"/>
                <a:cs typeface="Calibri"/>
              </a:rPr>
              <a:t>5</a:t>
            </a:r>
            <a:r>
              <a:rPr sz="1400" spc="-10" dirty="0">
                <a:latin typeface="Calibri"/>
                <a:cs typeface="Calibri"/>
              </a:rPr>
              <a:t> </a:t>
            </a:r>
            <a:r>
              <a:rPr sz="1400" dirty="0">
                <a:latin typeface="Calibri"/>
                <a:cs typeface="Calibri"/>
              </a:rPr>
              <a:t>inch</a:t>
            </a:r>
            <a:r>
              <a:rPr sz="1400" spc="-15" dirty="0">
                <a:latin typeface="Calibri"/>
                <a:cs typeface="Calibri"/>
              </a:rPr>
              <a:t> </a:t>
            </a:r>
            <a:r>
              <a:rPr sz="1400" spc="-5" dirty="0">
                <a:latin typeface="Calibri"/>
                <a:cs typeface="Calibri"/>
              </a:rPr>
              <a:t>mobile device</a:t>
            </a:r>
            <a:r>
              <a:rPr sz="1400" spc="10" dirty="0">
                <a:latin typeface="Calibri"/>
                <a:cs typeface="Calibri"/>
              </a:rPr>
              <a:t> </a:t>
            </a:r>
            <a:r>
              <a:rPr sz="1400" dirty="0">
                <a:latin typeface="Calibri"/>
                <a:cs typeface="Calibri"/>
              </a:rPr>
              <a:t>screen</a:t>
            </a:r>
            <a:r>
              <a:rPr sz="1400" spc="-15" dirty="0">
                <a:latin typeface="Calibri"/>
                <a:cs typeface="Calibri"/>
              </a:rPr>
              <a:t> </a:t>
            </a:r>
            <a:r>
              <a:rPr sz="1400" spc="-5" dirty="0">
                <a:latin typeface="Calibri"/>
                <a:cs typeface="Calibri"/>
              </a:rPr>
              <a:t>size</a:t>
            </a:r>
            <a:endParaRPr sz="1400" dirty="0">
              <a:latin typeface="Calibri"/>
              <a:cs typeface="Calibri"/>
            </a:endParaRPr>
          </a:p>
          <a:p>
            <a:pPr>
              <a:lnSpc>
                <a:spcPct val="100000"/>
              </a:lnSpc>
            </a:pPr>
            <a:endParaRPr sz="1400" dirty="0">
              <a:latin typeface="Calibri"/>
              <a:cs typeface="Calibri"/>
            </a:endParaRPr>
          </a:p>
          <a:p>
            <a:pPr>
              <a:lnSpc>
                <a:spcPct val="100000"/>
              </a:lnSpc>
              <a:spcBef>
                <a:spcPts val="5"/>
              </a:spcBef>
            </a:pPr>
            <a:endParaRPr sz="1050" dirty="0">
              <a:latin typeface="Calibri"/>
              <a:cs typeface="Calibri"/>
            </a:endParaRPr>
          </a:p>
          <a:p>
            <a:pPr marL="39370" algn="ctr">
              <a:lnSpc>
                <a:spcPct val="100000"/>
              </a:lnSpc>
              <a:spcBef>
                <a:spcPts val="5"/>
              </a:spcBef>
            </a:pPr>
            <a:r>
              <a:rPr sz="1400" b="1" u="sng" spc="-5" dirty="0">
                <a:uFill>
                  <a:solidFill>
                    <a:srgbClr val="000000"/>
                  </a:solidFill>
                </a:uFill>
                <a:latin typeface="Calibri"/>
                <a:cs typeface="Calibri"/>
              </a:rPr>
              <a:t>What</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is </a:t>
            </a:r>
            <a:r>
              <a:rPr sz="1400" b="1" u="sng" spc="-5" dirty="0">
                <a:uFill>
                  <a:solidFill>
                    <a:srgbClr val="000000"/>
                  </a:solidFill>
                </a:uFill>
                <a:latin typeface="Calibri"/>
                <a:cs typeface="Calibri"/>
              </a:rPr>
              <a:t>the</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operating</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system</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(OS)</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of</a:t>
            </a:r>
            <a:r>
              <a:rPr sz="1400" b="1" u="sng" spc="-5" dirty="0">
                <a:uFill>
                  <a:solidFill>
                    <a:srgbClr val="000000"/>
                  </a:solidFill>
                </a:uFill>
                <a:latin typeface="Calibri"/>
                <a:cs typeface="Calibri"/>
              </a:rPr>
              <a:t> your</a:t>
            </a:r>
            <a:r>
              <a:rPr sz="1400" b="1" u="sng" dirty="0">
                <a:uFill>
                  <a:solidFill>
                    <a:srgbClr val="000000"/>
                  </a:solidFill>
                </a:uFill>
                <a:latin typeface="Calibri"/>
                <a:cs typeface="Calibri"/>
              </a:rPr>
              <a:t> device</a:t>
            </a:r>
            <a:endParaRPr sz="1400" dirty="0">
              <a:latin typeface="Calibri"/>
              <a:cs typeface="Calibri"/>
            </a:endParaRPr>
          </a:p>
        </p:txBody>
      </p:sp>
      <p:sp>
        <p:nvSpPr>
          <p:cNvPr id="4" name="object 4"/>
          <p:cNvSpPr txBox="1"/>
          <p:nvPr/>
        </p:nvSpPr>
        <p:spPr>
          <a:xfrm>
            <a:off x="902004" y="8925305"/>
            <a:ext cx="5672455" cy="457834"/>
          </a:xfrm>
          <a:prstGeom prst="rect">
            <a:avLst/>
          </a:prstGeom>
        </p:spPr>
        <p:txBody>
          <a:bodyPr vert="horz" wrap="square" lIns="0" tIns="8255" rIns="0" bIns="0" rtlCol="0">
            <a:spAutoFit/>
          </a:bodyPr>
          <a:lstStyle/>
          <a:p>
            <a:pPr marL="12700" marR="5080">
              <a:lnSpc>
                <a:spcPct val="102099"/>
              </a:lnSpc>
              <a:spcBef>
                <a:spcPts val="65"/>
              </a:spcBef>
            </a:pPr>
            <a:r>
              <a:rPr sz="1400" spc="-5" dirty="0">
                <a:latin typeface="Calibri"/>
                <a:cs typeface="Calibri"/>
              </a:rPr>
              <a:t>122 respondents</a:t>
            </a:r>
            <a:r>
              <a:rPr sz="1400" spc="5" dirty="0">
                <a:latin typeface="Calibri"/>
                <a:cs typeface="Calibri"/>
              </a:rPr>
              <a:t> </a:t>
            </a:r>
            <a:r>
              <a:rPr sz="1400" spc="-5" dirty="0">
                <a:latin typeface="Calibri"/>
                <a:cs typeface="Calibri"/>
              </a:rPr>
              <a:t>use</a:t>
            </a:r>
            <a:r>
              <a:rPr sz="1400" spc="15" dirty="0">
                <a:latin typeface="Calibri"/>
                <a:cs typeface="Calibri"/>
              </a:rPr>
              <a:t> </a:t>
            </a:r>
            <a:r>
              <a:rPr sz="1400" spc="-5" dirty="0">
                <a:latin typeface="Calibri"/>
                <a:cs typeface="Calibri"/>
              </a:rPr>
              <a:t>windows mobile, </a:t>
            </a:r>
            <a:r>
              <a:rPr sz="1400" dirty="0">
                <a:latin typeface="Calibri"/>
                <a:cs typeface="Calibri"/>
              </a:rPr>
              <a:t>85</a:t>
            </a:r>
            <a:r>
              <a:rPr sz="1400" spc="-5" dirty="0">
                <a:latin typeface="Calibri"/>
                <a:cs typeface="Calibri"/>
              </a:rPr>
              <a:t> respondents</a:t>
            </a:r>
            <a:r>
              <a:rPr sz="1400" dirty="0">
                <a:latin typeface="Calibri"/>
                <a:cs typeface="Calibri"/>
              </a:rPr>
              <a:t> </a:t>
            </a:r>
            <a:r>
              <a:rPr sz="1400" spc="-5" dirty="0">
                <a:latin typeface="Calibri"/>
                <a:cs typeface="Calibri"/>
              </a:rPr>
              <a:t>use</a:t>
            </a:r>
            <a:r>
              <a:rPr sz="1400" dirty="0">
                <a:latin typeface="Calibri"/>
                <a:cs typeface="Calibri"/>
              </a:rPr>
              <a:t> </a:t>
            </a:r>
            <a:r>
              <a:rPr sz="1400" spc="-5" dirty="0">
                <a:latin typeface="Calibri"/>
                <a:cs typeface="Calibri"/>
              </a:rPr>
              <a:t>android </a:t>
            </a:r>
            <a:r>
              <a:rPr sz="1400" dirty="0">
                <a:latin typeface="Calibri"/>
                <a:cs typeface="Calibri"/>
              </a:rPr>
              <a:t>device,</a:t>
            </a:r>
            <a:r>
              <a:rPr sz="1400" spc="5" dirty="0">
                <a:latin typeface="Calibri"/>
                <a:cs typeface="Calibri"/>
              </a:rPr>
              <a:t> </a:t>
            </a:r>
            <a:r>
              <a:rPr sz="1400" dirty="0">
                <a:latin typeface="Calibri"/>
                <a:cs typeface="Calibri"/>
              </a:rPr>
              <a:t>62 </a:t>
            </a:r>
            <a:r>
              <a:rPr sz="1400" spc="-305" dirty="0">
                <a:latin typeface="Calibri"/>
                <a:cs typeface="Calibri"/>
              </a:rPr>
              <a:t> </a:t>
            </a:r>
            <a:r>
              <a:rPr sz="1400" spc="-5" dirty="0">
                <a:latin typeface="Calibri"/>
                <a:cs typeface="Calibri"/>
              </a:rPr>
              <a:t>respondents use</a:t>
            </a:r>
            <a:r>
              <a:rPr sz="1400" spc="-10" dirty="0">
                <a:latin typeface="Calibri"/>
                <a:cs typeface="Calibri"/>
              </a:rPr>
              <a:t> </a:t>
            </a:r>
            <a:r>
              <a:rPr sz="1400" spc="-5" dirty="0">
                <a:latin typeface="Calibri"/>
                <a:cs typeface="Calibri"/>
              </a:rPr>
              <a:t>IOS/Mac</a:t>
            </a:r>
            <a:r>
              <a:rPr sz="1400" spc="-15" dirty="0">
                <a:latin typeface="Calibri"/>
                <a:cs typeface="Calibri"/>
              </a:rPr>
              <a:t> </a:t>
            </a:r>
            <a:r>
              <a:rPr sz="1400" spc="-5" dirty="0">
                <a:latin typeface="Calibri"/>
                <a:cs typeface="Calibri"/>
              </a:rPr>
              <a:t>device</a:t>
            </a:r>
            <a:endParaRPr sz="1400">
              <a:latin typeface="Calibri"/>
              <a:cs typeface="Calibri"/>
            </a:endParaRPr>
          </a:p>
        </p:txBody>
      </p:sp>
      <p:pic>
        <p:nvPicPr>
          <p:cNvPr id="5" name="object 5"/>
          <p:cNvPicPr/>
          <p:nvPr/>
        </p:nvPicPr>
        <p:blipFill>
          <a:blip r:embed="rId2" cstate="print"/>
          <a:stretch>
            <a:fillRect/>
          </a:stretch>
        </p:blipFill>
        <p:spPr>
          <a:xfrm>
            <a:off x="959418" y="1196529"/>
            <a:ext cx="5646633" cy="2845210"/>
          </a:xfrm>
          <a:prstGeom prst="rect">
            <a:avLst/>
          </a:prstGeom>
        </p:spPr>
      </p:pic>
      <p:pic>
        <p:nvPicPr>
          <p:cNvPr id="6" name="object 6"/>
          <p:cNvPicPr/>
          <p:nvPr/>
        </p:nvPicPr>
        <p:blipFill>
          <a:blip r:embed="rId3" cstate="print"/>
          <a:stretch>
            <a:fillRect/>
          </a:stretch>
        </p:blipFill>
        <p:spPr>
          <a:xfrm>
            <a:off x="959421" y="5792266"/>
            <a:ext cx="5647009" cy="292674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47546" y="894080"/>
            <a:ext cx="4664075" cy="239395"/>
          </a:xfrm>
          <a:prstGeom prst="rect">
            <a:avLst/>
          </a:prstGeom>
        </p:spPr>
        <p:txBody>
          <a:bodyPr vert="horz" wrap="square" lIns="0" tIns="12700" rIns="0" bIns="0" rtlCol="0">
            <a:spAutoFit/>
          </a:bodyPr>
          <a:lstStyle/>
          <a:p>
            <a:pPr marL="12700">
              <a:lnSpc>
                <a:spcPct val="100000"/>
              </a:lnSpc>
              <a:spcBef>
                <a:spcPts val="100"/>
              </a:spcBef>
            </a:pPr>
            <a:r>
              <a:rPr sz="1400" b="1" u="sng" spc="-5" dirty="0">
                <a:uFill>
                  <a:solidFill>
                    <a:srgbClr val="000000"/>
                  </a:solidFill>
                </a:uFill>
                <a:latin typeface="Calibri"/>
                <a:cs typeface="Calibri"/>
              </a:rPr>
              <a:t>What browser</a:t>
            </a:r>
            <a:r>
              <a:rPr sz="1400" b="1" u="sng" dirty="0">
                <a:uFill>
                  <a:solidFill>
                    <a:srgbClr val="000000"/>
                  </a:solidFill>
                </a:uFill>
                <a:latin typeface="Calibri"/>
                <a:cs typeface="Calibri"/>
              </a:rPr>
              <a:t> do</a:t>
            </a:r>
            <a:r>
              <a:rPr sz="1400" b="1" u="sng" spc="5" dirty="0">
                <a:uFill>
                  <a:solidFill>
                    <a:srgbClr val="000000"/>
                  </a:solidFill>
                </a:uFill>
                <a:latin typeface="Calibri"/>
                <a:cs typeface="Calibri"/>
              </a:rPr>
              <a:t> </a:t>
            </a:r>
            <a:r>
              <a:rPr sz="1400" b="1" u="sng" spc="-10" dirty="0">
                <a:uFill>
                  <a:solidFill>
                    <a:srgbClr val="000000"/>
                  </a:solidFill>
                </a:uFill>
                <a:latin typeface="Calibri"/>
                <a:cs typeface="Calibri"/>
              </a:rPr>
              <a:t>you</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run</a:t>
            </a:r>
            <a:r>
              <a:rPr sz="1400" b="1" u="sng" spc="5" dirty="0">
                <a:uFill>
                  <a:solidFill>
                    <a:srgbClr val="000000"/>
                  </a:solidFill>
                </a:uFill>
                <a:latin typeface="Calibri"/>
                <a:cs typeface="Calibri"/>
              </a:rPr>
              <a:t> </a:t>
            </a:r>
            <a:r>
              <a:rPr sz="1400" b="1" u="sng" spc="-10" dirty="0">
                <a:uFill>
                  <a:solidFill>
                    <a:srgbClr val="000000"/>
                  </a:solidFill>
                </a:uFill>
                <a:latin typeface="Calibri"/>
                <a:cs typeface="Calibri"/>
              </a:rPr>
              <a:t>on</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your</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device</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to </a:t>
            </a:r>
            <a:r>
              <a:rPr sz="1400" b="1" u="sng" spc="-5" dirty="0">
                <a:uFill>
                  <a:solidFill>
                    <a:srgbClr val="000000"/>
                  </a:solidFill>
                </a:uFill>
                <a:latin typeface="Calibri"/>
                <a:cs typeface="Calibri"/>
              </a:rPr>
              <a:t>access</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the</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website</a:t>
            </a:r>
            <a:endParaRPr sz="1400">
              <a:latin typeface="Calibri"/>
              <a:cs typeface="Calibri"/>
            </a:endParaRPr>
          </a:p>
        </p:txBody>
      </p:sp>
      <p:sp>
        <p:nvSpPr>
          <p:cNvPr id="3" name="object 3"/>
          <p:cNvSpPr txBox="1"/>
          <p:nvPr/>
        </p:nvSpPr>
        <p:spPr>
          <a:xfrm>
            <a:off x="902004" y="3544950"/>
            <a:ext cx="5647055" cy="1918970"/>
          </a:xfrm>
          <a:prstGeom prst="rect">
            <a:avLst/>
          </a:prstGeom>
        </p:spPr>
        <p:txBody>
          <a:bodyPr vert="horz" wrap="square" lIns="0" tIns="8890" rIns="0" bIns="0" rtlCol="0">
            <a:spAutoFit/>
          </a:bodyPr>
          <a:lstStyle/>
          <a:p>
            <a:pPr marL="12700" marR="174625">
              <a:lnSpc>
                <a:spcPct val="101800"/>
              </a:lnSpc>
              <a:spcBef>
                <a:spcPts val="70"/>
              </a:spcBef>
            </a:pPr>
            <a:r>
              <a:rPr sz="1400" spc="-5" dirty="0">
                <a:latin typeface="Calibri"/>
                <a:cs typeface="Calibri"/>
              </a:rPr>
              <a:t>216 respondents</a:t>
            </a:r>
            <a:r>
              <a:rPr sz="1400" spc="5" dirty="0">
                <a:latin typeface="Calibri"/>
                <a:cs typeface="Calibri"/>
              </a:rPr>
              <a:t> </a:t>
            </a:r>
            <a:r>
              <a:rPr sz="1400" spc="-5" dirty="0">
                <a:latin typeface="Calibri"/>
                <a:cs typeface="Calibri"/>
              </a:rPr>
              <a:t>use</a:t>
            </a:r>
            <a:r>
              <a:rPr sz="1400" spc="15" dirty="0">
                <a:latin typeface="Calibri"/>
                <a:cs typeface="Calibri"/>
              </a:rPr>
              <a:t> </a:t>
            </a:r>
            <a:r>
              <a:rPr sz="1400" spc="-5" dirty="0">
                <a:latin typeface="Calibri"/>
                <a:cs typeface="Calibri"/>
              </a:rPr>
              <a:t>Google</a:t>
            </a:r>
            <a:r>
              <a:rPr sz="1400" spc="5" dirty="0">
                <a:latin typeface="Calibri"/>
                <a:cs typeface="Calibri"/>
              </a:rPr>
              <a:t> </a:t>
            </a:r>
            <a:r>
              <a:rPr sz="1400" spc="-5" dirty="0">
                <a:latin typeface="Calibri"/>
                <a:cs typeface="Calibri"/>
              </a:rPr>
              <a:t>chrome</a:t>
            </a:r>
            <a:r>
              <a:rPr sz="1400" dirty="0">
                <a:latin typeface="Calibri"/>
                <a:cs typeface="Calibri"/>
              </a:rPr>
              <a:t> to</a:t>
            </a:r>
            <a:r>
              <a:rPr sz="1400" spc="5" dirty="0">
                <a:latin typeface="Calibri"/>
                <a:cs typeface="Calibri"/>
              </a:rPr>
              <a:t> </a:t>
            </a:r>
            <a:r>
              <a:rPr sz="1400" spc="-5" dirty="0">
                <a:latin typeface="Calibri"/>
                <a:cs typeface="Calibri"/>
              </a:rPr>
              <a:t>access</a:t>
            </a:r>
            <a:r>
              <a:rPr sz="1400" spc="10" dirty="0">
                <a:latin typeface="Calibri"/>
                <a:cs typeface="Calibri"/>
              </a:rPr>
              <a:t> </a:t>
            </a:r>
            <a:r>
              <a:rPr sz="1400" spc="-5" dirty="0">
                <a:latin typeface="Calibri"/>
                <a:cs typeface="Calibri"/>
              </a:rPr>
              <a:t>the</a:t>
            </a:r>
            <a:r>
              <a:rPr sz="1400" dirty="0">
                <a:latin typeface="Calibri"/>
                <a:cs typeface="Calibri"/>
              </a:rPr>
              <a:t> website, 40</a:t>
            </a:r>
            <a:r>
              <a:rPr sz="1400" spc="-10" dirty="0">
                <a:latin typeface="Calibri"/>
                <a:cs typeface="Calibri"/>
              </a:rPr>
              <a:t> </a:t>
            </a:r>
            <a:r>
              <a:rPr sz="1400" spc="-5" dirty="0">
                <a:latin typeface="Calibri"/>
                <a:cs typeface="Calibri"/>
              </a:rPr>
              <a:t>respondents </a:t>
            </a:r>
            <a:r>
              <a:rPr sz="1400" spc="-300" dirty="0">
                <a:latin typeface="Calibri"/>
                <a:cs typeface="Calibri"/>
              </a:rPr>
              <a:t> </a:t>
            </a:r>
            <a:r>
              <a:rPr sz="1400" spc="-5" dirty="0">
                <a:latin typeface="Calibri"/>
                <a:cs typeface="Calibri"/>
              </a:rPr>
              <a:t>use </a:t>
            </a:r>
            <a:r>
              <a:rPr sz="1400" dirty="0">
                <a:latin typeface="Calibri"/>
                <a:cs typeface="Calibri"/>
              </a:rPr>
              <a:t>Safari </a:t>
            </a:r>
            <a:r>
              <a:rPr sz="1400" spc="-5" dirty="0">
                <a:latin typeface="Calibri"/>
                <a:cs typeface="Calibri"/>
              </a:rPr>
              <a:t>to access the </a:t>
            </a:r>
            <a:r>
              <a:rPr sz="1400" dirty="0">
                <a:latin typeface="Calibri"/>
                <a:cs typeface="Calibri"/>
              </a:rPr>
              <a:t>website, 8 respondents </a:t>
            </a:r>
            <a:r>
              <a:rPr sz="1400" spc="-5" dirty="0">
                <a:latin typeface="Calibri"/>
                <a:cs typeface="Calibri"/>
              </a:rPr>
              <a:t>use </a:t>
            </a:r>
            <a:r>
              <a:rPr sz="1400" dirty="0">
                <a:latin typeface="Calibri"/>
                <a:cs typeface="Calibri"/>
              </a:rPr>
              <a:t>Opera to </a:t>
            </a:r>
            <a:r>
              <a:rPr sz="1400" spc="-5" dirty="0">
                <a:latin typeface="Calibri"/>
                <a:cs typeface="Calibri"/>
              </a:rPr>
              <a:t>access the </a:t>
            </a:r>
            <a:r>
              <a:rPr sz="1400" dirty="0">
                <a:latin typeface="Calibri"/>
                <a:cs typeface="Calibri"/>
              </a:rPr>
              <a:t> website,</a:t>
            </a:r>
            <a:r>
              <a:rPr sz="1400" spc="-10" dirty="0">
                <a:latin typeface="Calibri"/>
                <a:cs typeface="Calibri"/>
              </a:rPr>
              <a:t> </a:t>
            </a:r>
            <a:r>
              <a:rPr sz="1400" dirty="0">
                <a:latin typeface="Calibri"/>
                <a:cs typeface="Calibri"/>
              </a:rPr>
              <a:t>5</a:t>
            </a:r>
            <a:r>
              <a:rPr sz="1400" spc="-10" dirty="0">
                <a:latin typeface="Calibri"/>
                <a:cs typeface="Calibri"/>
              </a:rPr>
              <a:t> </a:t>
            </a:r>
            <a:r>
              <a:rPr sz="1400" spc="-5" dirty="0">
                <a:latin typeface="Calibri"/>
                <a:cs typeface="Calibri"/>
              </a:rPr>
              <a:t>respondents use </a:t>
            </a:r>
            <a:r>
              <a:rPr sz="1400" dirty="0">
                <a:latin typeface="Calibri"/>
                <a:cs typeface="Calibri"/>
              </a:rPr>
              <a:t>Mozilla</a:t>
            </a:r>
            <a:r>
              <a:rPr sz="1400" spc="-5" dirty="0">
                <a:latin typeface="Calibri"/>
                <a:cs typeface="Calibri"/>
              </a:rPr>
              <a:t> Firefox</a:t>
            </a:r>
            <a:r>
              <a:rPr sz="1400" spc="-15" dirty="0">
                <a:latin typeface="Calibri"/>
                <a:cs typeface="Calibri"/>
              </a:rPr>
              <a:t> </a:t>
            </a:r>
            <a:r>
              <a:rPr sz="1400" dirty="0">
                <a:latin typeface="Calibri"/>
                <a:cs typeface="Calibri"/>
              </a:rPr>
              <a:t>to</a:t>
            </a:r>
            <a:r>
              <a:rPr sz="1400" spc="5" dirty="0">
                <a:latin typeface="Calibri"/>
                <a:cs typeface="Calibri"/>
              </a:rPr>
              <a:t> </a:t>
            </a:r>
            <a:r>
              <a:rPr sz="1400" spc="-5" dirty="0">
                <a:latin typeface="Calibri"/>
                <a:cs typeface="Calibri"/>
              </a:rPr>
              <a:t>access</a:t>
            </a:r>
            <a:r>
              <a:rPr sz="1400" dirty="0">
                <a:latin typeface="Calibri"/>
                <a:cs typeface="Calibri"/>
              </a:rPr>
              <a:t> </a:t>
            </a:r>
            <a:r>
              <a:rPr sz="1400" spc="-5" dirty="0">
                <a:latin typeface="Calibri"/>
                <a:cs typeface="Calibri"/>
              </a:rPr>
              <a:t>the</a:t>
            </a:r>
            <a:r>
              <a:rPr sz="1400" spc="-10" dirty="0">
                <a:latin typeface="Calibri"/>
                <a:cs typeface="Calibri"/>
              </a:rPr>
              <a:t> </a:t>
            </a:r>
            <a:r>
              <a:rPr sz="1400" dirty="0">
                <a:latin typeface="Calibri"/>
                <a:cs typeface="Calibri"/>
              </a:rPr>
              <a:t>website</a:t>
            </a:r>
            <a:endParaRPr sz="1400">
              <a:latin typeface="Calibri"/>
              <a:cs typeface="Calibri"/>
            </a:endParaRPr>
          </a:p>
          <a:p>
            <a:pPr>
              <a:lnSpc>
                <a:spcPct val="100000"/>
              </a:lnSpc>
              <a:spcBef>
                <a:spcPts val="30"/>
              </a:spcBef>
            </a:pPr>
            <a:endParaRPr sz="1400">
              <a:latin typeface="Calibri"/>
              <a:cs typeface="Calibri"/>
            </a:endParaRPr>
          </a:p>
          <a:p>
            <a:pPr marL="12700">
              <a:lnSpc>
                <a:spcPct val="100000"/>
              </a:lnSpc>
              <a:spcBef>
                <a:spcPts val="5"/>
              </a:spcBef>
            </a:pPr>
            <a:r>
              <a:rPr sz="1400" i="1" dirty="0">
                <a:latin typeface="Calibri"/>
                <a:cs typeface="Calibri"/>
              </a:rPr>
              <a:t>[Majority</a:t>
            </a:r>
            <a:r>
              <a:rPr sz="1400" i="1" spc="-15" dirty="0">
                <a:latin typeface="Calibri"/>
                <a:cs typeface="Calibri"/>
              </a:rPr>
              <a:t> </a:t>
            </a:r>
            <a:r>
              <a:rPr sz="1400" i="1" spc="-5" dirty="0">
                <a:latin typeface="Calibri"/>
                <a:cs typeface="Calibri"/>
              </a:rPr>
              <a:t>of</a:t>
            </a:r>
            <a:r>
              <a:rPr sz="1400" i="1" dirty="0">
                <a:latin typeface="Calibri"/>
                <a:cs typeface="Calibri"/>
              </a:rPr>
              <a:t> </a:t>
            </a:r>
            <a:r>
              <a:rPr sz="1400" i="1" spc="-5" dirty="0">
                <a:latin typeface="Calibri"/>
                <a:cs typeface="Calibri"/>
              </a:rPr>
              <a:t>the</a:t>
            </a:r>
            <a:r>
              <a:rPr sz="1400" i="1" dirty="0">
                <a:latin typeface="Calibri"/>
                <a:cs typeface="Calibri"/>
              </a:rPr>
              <a:t> </a:t>
            </a:r>
            <a:r>
              <a:rPr sz="1400" i="1" spc="-5" dirty="0">
                <a:latin typeface="Calibri"/>
                <a:cs typeface="Calibri"/>
              </a:rPr>
              <a:t>respondents</a:t>
            </a:r>
            <a:r>
              <a:rPr sz="1400" i="1" spc="5" dirty="0">
                <a:latin typeface="Calibri"/>
                <a:cs typeface="Calibri"/>
              </a:rPr>
              <a:t> </a:t>
            </a:r>
            <a:r>
              <a:rPr sz="1400" i="1" spc="-5" dirty="0">
                <a:latin typeface="Calibri"/>
                <a:cs typeface="Calibri"/>
              </a:rPr>
              <a:t>use</a:t>
            </a:r>
            <a:r>
              <a:rPr sz="1400" i="1" dirty="0">
                <a:latin typeface="Calibri"/>
                <a:cs typeface="Calibri"/>
              </a:rPr>
              <a:t> </a:t>
            </a:r>
            <a:r>
              <a:rPr sz="1400" i="1" spc="-5" dirty="0">
                <a:latin typeface="Calibri"/>
                <a:cs typeface="Calibri"/>
              </a:rPr>
              <a:t>Google</a:t>
            </a:r>
            <a:r>
              <a:rPr sz="1400" i="1" spc="-10" dirty="0">
                <a:latin typeface="Calibri"/>
                <a:cs typeface="Calibri"/>
              </a:rPr>
              <a:t> </a:t>
            </a:r>
            <a:r>
              <a:rPr sz="1400" i="1" spc="-5" dirty="0">
                <a:latin typeface="Calibri"/>
                <a:cs typeface="Calibri"/>
              </a:rPr>
              <a:t>chrome</a:t>
            </a:r>
            <a:r>
              <a:rPr sz="1400" i="1" spc="5" dirty="0">
                <a:latin typeface="Calibri"/>
                <a:cs typeface="Calibri"/>
              </a:rPr>
              <a:t> </a:t>
            </a:r>
            <a:r>
              <a:rPr sz="1400" i="1" spc="-5" dirty="0">
                <a:latin typeface="Calibri"/>
                <a:cs typeface="Calibri"/>
              </a:rPr>
              <a:t>as</a:t>
            </a:r>
            <a:r>
              <a:rPr sz="1400" i="1" spc="5" dirty="0">
                <a:latin typeface="Calibri"/>
                <a:cs typeface="Calibri"/>
              </a:rPr>
              <a:t> </a:t>
            </a:r>
            <a:r>
              <a:rPr sz="1400" i="1" spc="-5" dirty="0">
                <a:latin typeface="Calibri"/>
                <a:cs typeface="Calibri"/>
              </a:rPr>
              <a:t>the</a:t>
            </a:r>
            <a:r>
              <a:rPr sz="1400" i="1" spc="5" dirty="0">
                <a:latin typeface="Calibri"/>
                <a:cs typeface="Calibri"/>
              </a:rPr>
              <a:t> </a:t>
            </a:r>
            <a:r>
              <a:rPr sz="1400" i="1" spc="-5" dirty="0">
                <a:latin typeface="Calibri"/>
                <a:cs typeface="Calibri"/>
              </a:rPr>
              <a:t>browser]</a:t>
            </a:r>
            <a:endParaRPr sz="1400">
              <a:latin typeface="Calibri"/>
              <a:cs typeface="Calibri"/>
            </a:endParaRPr>
          </a:p>
          <a:p>
            <a:pPr>
              <a:lnSpc>
                <a:spcPct val="100000"/>
              </a:lnSpc>
            </a:pPr>
            <a:endParaRPr sz="1400">
              <a:latin typeface="Calibri"/>
              <a:cs typeface="Calibri"/>
            </a:endParaRPr>
          </a:p>
          <a:p>
            <a:pPr marL="2541270" marR="5080" indent="-2422525">
              <a:lnSpc>
                <a:spcPct val="102099"/>
              </a:lnSpc>
              <a:spcBef>
                <a:spcPts val="1240"/>
              </a:spcBef>
            </a:pPr>
            <a:r>
              <a:rPr sz="1400" b="1" u="sng" spc="-5" dirty="0">
                <a:uFill>
                  <a:solidFill>
                    <a:srgbClr val="000000"/>
                  </a:solidFill>
                </a:uFill>
                <a:latin typeface="Calibri"/>
                <a:cs typeface="Calibri"/>
              </a:rPr>
              <a:t>Which</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channel</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did</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you</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follow </a:t>
            </a:r>
            <a:r>
              <a:rPr sz="1400" b="1" u="sng" dirty="0">
                <a:uFill>
                  <a:solidFill>
                    <a:srgbClr val="000000"/>
                  </a:solidFill>
                </a:uFill>
                <a:latin typeface="Calibri"/>
                <a:cs typeface="Calibri"/>
              </a:rPr>
              <a:t>to </a:t>
            </a:r>
            <a:r>
              <a:rPr sz="1400" b="1" u="sng" spc="-5" dirty="0">
                <a:uFill>
                  <a:solidFill>
                    <a:srgbClr val="000000"/>
                  </a:solidFill>
                </a:uFill>
                <a:latin typeface="Calibri"/>
                <a:cs typeface="Calibri"/>
              </a:rPr>
              <a:t>arrive</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at</a:t>
            </a:r>
            <a:r>
              <a:rPr sz="1400" b="1" u="sng" spc="-5" dirty="0">
                <a:uFill>
                  <a:solidFill>
                    <a:srgbClr val="000000"/>
                  </a:solidFill>
                </a:uFill>
                <a:latin typeface="Calibri"/>
                <a:cs typeface="Calibri"/>
              </a:rPr>
              <a:t> your</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favorite</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online</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store</a:t>
            </a:r>
            <a:r>
              <a:rPr sz="1400" b="1" u="sng" dirty="0">
                <a:uFill>
                  <a:solidFill>
                    <a:srgbClr val="000000"/>
                  </a:solidFill>
                </a:uFill>
                <a:latin typeface="Calibri"/>
                <a:cs typeface="Calibri"/>
              </a:rPr>
              <a:t> </a:t>
            </a:r>
            <a:r>
              <a:rPr sz="1400" b="1" u="sng" spc="-10" dirty="0">
                <a:uFill>
                  <a:solidFill>
                    <a:srgbClr val="000000"/>
                  </a:solidFill>
                </a:uFill>
                <a:latin typeface="Calibri"/>
                <a:cs typeface="Calibri"/>
              </a:rPr>
              <a:t>for</a:t>
            </a:r>
            <a:r>
              <a:rPr sz="1400" b="1" u="sng" dirty="0">
                <a:uFill>
                  <a:solidFill>
                    <a:srgbClr val="000000"/>
                  </a:solidFill>
                </a:uFill>
                <a:latin typeface="Calibri"/>
                <a:cs typeface="Calibri"/>
              </a:rPr>
              <a:t> the </a:t>
            </a:r>
            <a:r>
              <a:rPr sz="1400" b="1" spc="-300" dirty="0">
                <a:latin typeface="Calibri"/>
                <a:cs typeface="Calibri"/>
              </a:rPr>
              <a:t> </a:t>
            </a:r>
            <a:r>
              <a:rPr sz="1400" b="1" u="sng" spc="-5" dirty="0">
                <a:uFill>
                  <a:solidFill>
                    <a:srgbClr val="000000"/>
                  </a:solidFill>
                </a:uFill>
                <a:latin typeface="Calibri"/>
                <a:cs typeface="Calibri"/>
              </a:rPr>
              <a:t>first</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time</a:t>
            </a:r>
            <a:endParaRPr sz="1400">
              <a:latin typeface="Calibri"/>
              <a:cs typeface="Calibri"/>
            </a:endParaRPr>
          </a:p>
        </p:txBody>
      </p:sp>
      <p:sp>
        <p:nvSpPr>
          <p:cNvPr id="4" name="object 4"/>
          <p:cNvSpPr txBox="1"/>
          <p:nvPr/>
        </p:nvSpPr>
        <p:spPr>
          <a:xfrm>
            <a:off x="902004" y="7768208"/>
            <a:ext cx="5714365" cy="1541780"/>
          </a:xfrm>
          <a:prstGeom prst="rect">
            <a:avLst/>
          </a:prstGeom>
        </p:spPr>
        <p:txBody>
          <a:bodyPr vert="horz" wrap="square" lIns="0" tIns="9525" rIns="0" bIns="0" rtlCol="0">
            <a:spAutoFit/>
          </a:bodyPr>
          <a:lstStyle/>
          <a:p>
            <a:pPr marL="12700" marR="5080">
              <a:lnSpc>
                <a:spcPct val="101699"/>
              </a:lnSpc>
              <a:spcBef>
                <a:spcPts val="75"/>
              </a:spcBef>
              <a:tabLst>
                <a:tab pos="676910" algn="l"/>
              </a:tabLst>
            </a:pPr>
            <a:r>
              <a:rPr sz="1400" spc="-5" dirty="0">
                <a:latin typeface="Calibri"/>
                <a:cs typeface="Calibri"/>
              </a:rPr>
              <a:t>230 respondents</a:t>
            </a:r>
            <a:r>
              <a:rPr sz="1400" spc="5" dirty="0">
                <a:latin typeface="Calibri"/>
                <a:cs typeface="Calibri"/>
              </a:rPr>
              <a:t> </a:t>
            </a:r>
            <a:r>
              <a:rPr sz="1400" spc="-5" dirty="0">
                <a:latin typeface="Calibri"/>
                <a:cs typeface="Calibri"/>
              </a:rPr>
              <a:t>use</a:t>
            </a:r>
            <a:r>
              <a:rPr sz="1400" spc="10" dirty="0">
                <a:latin typeface="Calibri"/>
                <a:cs typeface="Calibri"/>
              </a:rPr>
              <a:t> </a:t>
            </a:r>
            <a:r>
              <a:rPr sz="1400" spc="-5" dirty="0">
                <a:latin typeface="Calibri"/>
                <a:cs typeface="Calibri"/>
              </a:rPr>
              <a:t>search engine </a:t>
            </a:r>
            <a:r>
              <a:rPr sz="1400" dirty="0">
                <a:latin typeface="Calibri"/>
                <a:cs typeface="Calibri"/>
              </a:rPr>
              <a:t>to</a:t>
            </a:r>
            <a:r>
              <a:rPr sz="1400" spc="10" dirty="0">
                <a:latin typeface="Calibri"/>
                <a:cs typeface="Calibri"/>
              </a:rPr>
              <a:t> </a:t>
            </a:r>
            <a:r>
              <a:rPr sz="1400" dirty="0">
                <a:latin typeface="Calibri"/>
                <a:cs typeface="Calibri"/>
              </a:rPr>
              <a:t>arrive at </a:t>
            </a:r>
            <a:r>
              <a:rPr sz="1400" spc="-5" dirty="0">
                <a:latin typeface="Calibri"/>
                <a:cs typeface="Calibri"/>
              </a:rPr>
              <a:t>their</a:t>
            </a:r>
            <a:r>
              <a:rPr sz="1400" spc="5" dirty="0">
                <a:latin typeface="Calibri"/>
                <a:cs typeface="Calibri"/>
              </a:rPr>
              <a:t> </a:t>
            </a:r>
            <a:r>
              <a:rPr sz="1400" spc="-5" dirty="0">
                <a:latin typeface="Calibri"/>
                <a:cs typeface="Calibri"/>
              </a:rPr>
              <a:t>favourite online store for </a:t>
            </a:r>
            <a:r>
              <a:rPr sz="1400" dirty="0">
                <a:latin typeface="Calibri"/>
                <a:cs typeface="Calibri"/>
              </a:rPr>
              <a:t> </a:t>
            </a:r>
            <a:r>
              <a:rPr sz="1400" spc="-5" dirty="0">
                <a:latin typeface="Calibri"/>
                <a:cs typeface="Calibri"/>
              </a:rPr>
              <a:t>the</a:t>
            </a:r>
            <a:r>
              <a:rPr sz="1400" spc="15" dirty="0">
                <a:latin typeface="Calibri"/>
                <a:cs typeface="Calibri"/>
              </a:rPr>
              <a:t> </a:t>
            </a:r>
            <a:r>
              <a:rPr sz="1400" dirty="0">
                <a:latin typeface="Calibri"/>
                <a:cs typeface="Calibri"/>
              </a:rPr>
              <a:t>first</a:t>
            </a:r>
            <a:r>
              <a:rPr sz="1400" spc="15" dirty="0">
                <a:latin typeface="Calibri"/>
                <a:cs typeface="Calibri"/>
              </a:rPr>
              <a:t> </a:t>
            </a:r>
            <a:r>
              <a:rPr sz="1400" spc="-5" dirty="0">
                <a:latin typeface="Calibri"/>
                <a:cs typeface="Calibri"/>
              </a:rPr>
              <a:t>time,</a:t>
            </a:r>
            <a:r>
              <a:rPr sz="1400" spc="15" dirty="0">
                <a:latin typeface="Calibri"/>
                <a:cs typeface="Calibri"/>
              </a:rPr>
              <a:t> </a:t>
            </a:r>
            <a:r>
              <a:rPr sz="1400" dirty="0">
                <a:latin typeface="Calibri"/>
                <a:cs typeface="Calibri"/>
              </a:rPr>
              <a:t>20</a:t>
            </a:r>
            <a:r>
              <a:rPr sz="1400" spc="10" dirty="0">
                <a:latin typeface="Calibri"/>
                <a:cs typeface="Calibri"/>
              </a:rPr>
              <a:t> </a:t>
            </a:r>
            <a:r>
              <a:rPr sz="1400" spc="-5" dirty="0">
                <a:latin typeface="Calibri"/>
                <a:cs typeface="Calibri"/>
              </a:rPr>
              <a:t>respondents</a:t>
            </a:r>
            <a:r>
              <a:rPr sz="1400" spc="20" dirty="0">
                <a:latin typeface="Calibri"/>
                <a:cs typeface="Calibri"/>
              </a:rPr>
              <a:t> </a:t>
            </a:r>
            <a:r>
              <a:rPr sz="1400" spc="-5" dirty="0">
                <a:latin typeface="Calibri"/>
                <a:cs typeface="Calibri"/>
              </a:rPr>
              <a:t>use</a:t>
            </a:r>
            <a:r>
              <a:rPr sz="1400" spc="15" dirty="0">
                <a:latin typeface="Calibri"/>
                <a:cs typeface="Calibri"/>
              </a:rPr>
              <a:t> </a:t>
            </a:r>
            <a:r>
              <a:rPr sz="1400" spc="-5" dirty="0">
                <a:latin typeface="Calibri"/>
                <a:cs typeface="Calibri"/>
              </a:rPr>
              <a:t>content</a:t>
            </a:r>
            <a:r>
              <a:rPr sz="1400" spc="25" dirty="0">
                <a:latin typeface="Calibri"/>
                <a:cs typeface="Calibri"/>
              </a:rPr>
              <a:t> </a:t>
            </a:r>
            <a:r>
              <a:rPr sz="1400" spc="-5" dirty="0">
                <a:latin typeface="Calibri"/>
                <a:cs typeface="Calibri"/>
              </a:rPr>
              <a:t>marketing</a:t>
            </a:r>
            <a:r>
              <a:rPr sz="1400" spc="15" dirty="0">
                <a:latin typeface="Calibri"/>
                <a:cs typeface="Calibri"/>
              </a:rPr>
              <a:t> </a:t>
            </a:r>
            <a:r>
              <a:rPr sz="1400" dirty="0">
                <a:latin typeface="Calibri"/>
                <a:cs typeface="Calibri"/>
              </a:rPr>
              <a:t>to</a:t>
            </a:r>
            <a:r>
              <a:rPr sz="1400" spc="25" dirty="0">
                <a:latin typeface="Calibri"/>
                <a:cs typeface="Calibri"/>
              </a:rPr>
              <a:t> </a:t>
            </a:r>
            <a:r>
              <a:rPr sz="1400" dirty="0">
                <a:latin typeface="Calibri"/>
                <a:cs typeface="Calibri"/>
              </a:rPr>
              <a:t>arrive</a:t>
            </a:r>
            <a:r>
              <a:rPr sz="1400" spc="20" dirty="0">
                <a:latin typeface="Calibri"/>
                <a:cs typeface="Calibri"/>
              </a:rPr>
              <a:t> </a:t>
            </a:r>
            <a:r>
              <a:rPr sz="1400" spc="-10" dirty="0">
                <a:latin typeface="Calibri"/>
                <a:cs typeface="Calibri"/>
              </a:rPr>
              <a:t>at</a:t>
            </a:r>
            <a:r>
              <a:rPr sz="1400" spc="15" dirty="0">
                <a:latin typeface="Calibri"/>
                <a:cs typeface="Calibri"/>
              </a:rPr>
              <a:t> </a:t>
            </a:r>
            <a:r>
              <a:rPr sz="1400" spc="-5" dirty="0">
                <a:latin typeface="Calibri"/>
                <a:cs typeface="Calibri"/>
              </a:rPr>
              <a:t>their </a:t>
            </a:r>
            <a:r>
              <a:rPr sz="1400" dirty="0">
                <a:latin typeface="Calibri"/>
                <a:cs typeface="Calibri"/>
              </a:rPr>
              <a:t> </a:t>
            </a:r>
            <a:r>
              <a:rPr sz="1400" spc="-5" dirty="0">
                <a:latin typeface="Calibri"/>
                <a:cs typeface="Calibri"/>
              </a:rPr>
              <a:t>favourite online</a:t>
            </a:r>
            <a:r>
              <a:rPr sz="1400" spc="-10" dirty="0">
                <a:latin typeface="Calibri"/>
                <a:cs typeface="Calibri"/>
              </a:rPr>
              <a:t> </a:t>
            </a:r>
            <a:r>
              <a:rPr sz="1400" spc="-5" dirty="0">
                <a:latin typeface="Calibri"/>
                <a:cs typeface="Calibri"/>
              </a:rPr>
              <a:t>store</a:t>
            </a:r>
            <a:r>
              <a:rPr sz="1400" dirty="0">
                <a:latin typeface="Calibri"/>
                <a:cs typeface="Calibri"/>
              </a:rPr>
              <a:t> for</a:t>
            </a:r>
            <a:r>
              <a:rPr sz="1400" spc="5" dirty="0">
                <a:latin typeface="Calibri"/>
                <a:cs typeface="Calibri"/>
              </a:rPr>
              <a:t> </a:t>
            </a:r>
            <a:r>
              <a:rPr sz="1400" spc="-5" dirty="0">
                <a:latin typeface="Calibri"/>
                <a:cs typeface="Calibri"/>
              </a:rPr>
              <a:t>the </a:t>
            </a:r>
            <a:r>
              <a:rPr sz="1400" dirty="0">
                <a:latin typeface="Calibri"/>
                <a:cs typeface="Calibri"/>
              </a:rPr>
              <a:t>first </a:t>
            </a:r>
            <a:r>
              <a:rPr sz="1400" spc="-5" dirty="0">
                <a:latin typeface="Calibri"/>
                <a:cs typeface="Calibri"/>
              </a:rPr>
              <a:t>time,</a:t>
            </a:r>
            <a:r>
              <a:rPr sz="1400" spc="5" dirty="0">
                <a:latin typeface="Calibri"/>
                <a:cs typeface="Calibri"/>
              </a:rPr>
              <a:t> </a:t>
            </a:r>
            <a:r>
              <a:rPr sz="1400" dirty="0">
                <a:latin typeface="Calibri"/>
                <a:cs typeface="Calibri"/>
              </a:rPr>
              <a:t>19</a:t>
            </a:r>
            <a:r>
              <a:rPr sz="1400" spc="-10" dirty="0">
                <a:latin typeface="Calibri"/>
                <a:cs typeface="Calibri"/>
              </a:rPr>
              <a:t> </a:t>
            </a:r>
            <a:r>
              <a:rPr sz="1400" spc="-5" dirty="0">
                <a:latin typeface="Calibri"/>
                <a:cs typeface="Calibri"/>
              </a:rPr>
              <a:t>respondents</a:t>
            </a:r>
            <a:r>
              <a:rPr sz="1400" spc="5" dirty="0">
                <a:latin typeface="Calibri"/>
                <a:cs typeface="Calibri"/>
              </a:rPr>
              <a:t> </a:t>
            </a:r>
            <a:r>
              <a:rPr sz="1400" spc="-5" dirty="0">
                <a:latin typeface="Calibri"/>
                <a:cs typeface="Calibri"/>
              </a:rPr>
              <a:t>use display </a:t>
            </a:r>
            <a:r>
              <a:rPr sz="1400" dirty="0">
                <a:latin typeface="Calibri"/>
                <a:cs typeface="Calibri"/>
              </a:rPr>
              <a:t>advertisem </a:t>
            </a:r>
            <a:r>
              <a:rPr sz="1400" spc="-300" dirty="0">
                <a:latin typeface="Calibri"/>
                <a:cs typeface="Calibri"/>
              </a:rPr>
              <a:t> </a:t>
            </a:r>
            <a:r>
              <a:rPr sz="1400" spc="-5" dirty="0">
                <a:latin typeface="Calibri"/>
                <a:cs typeface="Calibri"/>
              </a:rPr>
              <a:t>ents</a:t>
            </a:r>
            <a:r>
              <a:rPr sz="1400" dirty="0">
                <a:latin typeface="Calibri"/>
                <a:cs typeface="Calibri"/>
              </a:rPr>
              <a:t> to	arrive</a:t>
            </a:r>
            <a:r>
              <a:rPr sz="1400" spc="-10" dirty="0">
                <a:latin typeface="Calibri"/>
                <a:cs typeface="Calibri"/>
              </a:rPr>
              <a:t> </a:t>
            </a:r>
            <a:r>
              <a:rPr sz="1400" dirty="0">
                <a:latin typeface="Calibri"/>
                <a:cs typeface="Calibri"/>
              </a:rPr>
              <a:t>at</a:t>
            </a:r>
            <a:r>
              <a:rPr sz="1400" spc="-10" dirty="0">
                <a:latin typeface="Calibri"/>
                <a:cs typeface="Calibri"/>
              </a:rPr>
              <a:t> </a:t>
            </a:r>
            <a:r>
              <a:rPr sz="1400" spc="-5" dirty="0">
                <a:latin typeface="Calibri"/>
                <a:cs typeface="Calibri"/>
              </a:rPr>
              <a:t>their favourite</a:t>
            </a:r>
            <a:r>
              <a:rPr sz="1400" spc="-10" dirty="0">
                <a:latin typeface="Calibri"/>
                <a:cs typeface="Calibri"/>
              </a:rPr>
              <a:t> </a:t>
            </a:r>
            <a:r>
              <a:rPr sz="1400" spc="-5" dirty="0">
                <a:latin typeface="Calibri"/>
                <a:cs typeface="Calibri"/>
              </a:rPr>
              <a:t>online</a:t>
            </a:r>
            <a:r>
              <a:rPr sz="1400" spc="-15" dirty="0">
                <a:latin typeface="Calibri"/>
                <a:cs typeface="Calibri"/>
              </a:rPr>
              <a:t> </a:t>
            </a:r>
            <a:r>
              <a:rPr sz="1400" spc="-5" dirty="0">
                <a:latin typeface="Calibri"/>
                <a:cs typeface="Calibri"/>
              </a:rPr>
              <a:t>store</a:t>
            </a:r>
            <a:r>
              <a:rPr sz="1400" spc="-10" dirty="0">
                <a:latin typeface="Calibri"/>
                <a:cs typeface="Calibri"/>
              </a:rPr>
              <a:t> </a:t>
            </a:r>
            <a:r>
              <a:rPr sz="1400" dirty="0">
                <a:latin typeface="Calibri"/>
                <a:cs typeface="Calibri"/>
              </a:rPr>
              <a:t>for </a:t>
            </a:r>
            <a:r>
              <a:rPr sz="1400" spc="-5" dirty="0">
                <a:latin typeface="Calibri"/>
                <a:cs typeface="Calibri"/>
              </a:rPr>
              <a:t>the</a:t>
            </a:r>
            <a:r>
              <a:rPr sz="1400" spc="-10" dirty="0">
                <a:latin typeface="Calibri"/>
                <a:cs typeface="Calibri"/>
              </a:rPr>
              <a:t> </a:t>
            </a:r>
            <a:r>
              <a:rPr sz="1400" dirty="0">
                <a:latin typeface="Calibri"/>
                <a:cs typeface="Calibri"/>
              </a:rPr>
              <a:t>first</a:t>
            </a:r>
            <a:r>
              <a:rPr sz="1400" spc="-10" dirty="0">
                <a:latin typeface="Calibri"/>
                <a:cs typeface="Calibri"/>
              </a:rPr>
              <a:t> </a:t>
            </a:r>
            <a:r>
              <a:rPr sz="1400" spc="-5" dirty="0">
                <a:latin typeface="Calibri"/>
                <a:cs typeface="Calibri"/>
              </a:rPr>
              <a:t>time</a:t>
            </a:r>
            <a:endParaRPr sz="1400">
              <a:latin typeface="Calibri"/>
              <a:cs typeface="Calibri"/>
            </a:endParaRPr>
          </a:p>
          <a:p>
            <a:pPr>
              <a:lnSpc>
                <a:spcPct val="100000"/>
              </a:lnSpc>
              <a:spcBef>
                <a:spcPts val="5"/>
              </a:spcBef>
            </a:pPr>
            <a:endParaRPr sz="1400">
              <a:latin typeface="Calibri"/>
              <a:cs typeface="Calibri"/>
            </a:endParaRPr>
          </a:p>
          <a:p>
            <a:pPr marL="12700" marR="285115">
              <a:lnSpc>
                <a:spcPct val="101400"/>
              </a:lnSpc>
            </a:pPr>
            <a:r>
              <a:rPr sz="1400" i="1" dirty="0">
                <a:latin typeface="Calibri"/>
                <a:cs typeface="Calibri"/>
              </a:rPr>
              <a:t>[Majority</a:t>
            </a:r>
            <a:r>
              <a:rPr sz="1400" i="1" spc="-15" dirty="0">
                <a:latin typeface="Calibri"/>
                <a:cs typeface="Calibri"/>
              </a:rPr>
              <a:t> </a:t>
            </a:r>
            <a:r>
              <a:rPr sz="1400" i="1" spc="-5" dirty="0">
                <a:latin typeface="Calibri"/>
                <a:cs typeface="Calibri"/>
              </a:rPr>
              <a:t>of</a:t>
            </a:r>
            <a:r>
              <a:rPr sz="1400" i="1" spc="5" dirty="0">
                <a:latin typeface="Calibri"/>
                <a:cs typeface="Calibri"/>
              </a:rPr>
              <a:t> </a:t>
            </a:r>
            <a:r>
              <a:rPr sz="1400" i="1" spc="-5" dirty="0">
                <a:latin typeface="Calibri"/>
                <a:cs typeface="Calibri"/>
              </a:rPr>
              <a:t>the</a:t>
            </a:r>
            <a:r>
              <a:rPr sz="1400" i="1" dirty="0">
                <a:latin typeface="Calibri"/>
                <a:cs typeface="Calibri"/>
              </a:rPr>
              <a:t> </a:t>
            </a:r>
            <a:r>
              <a:rPr sz="1400" i="1" spc="-5" dirty="0">
                <a:latin typeface="Calibri"/>
                <a:cs typeface="Calibri"/>
              </a:rPr>
              <a:t>respondents</a:t>
            </a:r>
            <a:r>
              <a:rPr sz="1400" i="1" spc="5" dirty="0">
                <a:latin typeface="Calibri"/>
                <a:cs typeface="Calibri"/>
              </a:rPr>
              <a:t> </a:t>
            </a:r>
            <a:r>
              <a:rPr sz="1400" i="1" spc="-5" dirty="0">
                <a:latin typeface="Calibri"/>
                <a:cs typeface="Calibri"/>
              </a:rPr>
              <a:t>use</a:t>
            </a:r>
            <a:r>
              <a:rPr sz="1400" i="1" spc="-10" dirty="0">
                <a:latin typeface="Calibri"/>
                <a:cs typeface="Calibri"/>
              </a:rPr>
              <a:t> </a:t>
            </a:r>
            <a:r>
              <a:rPr sz="1400" i="1" dirty="0">
                <a:latin typeface="Calibri"/>
                <a:cs typeface="Calibri"/>
              </a:rPr>
              <a:t>search</a:t>
            </a:r>
            <a:r>
              <a:rPr sz="1400" i="1" spc="-5" dirty="0">
                <a:latin typeface="Calibri"/>
                <a:cs typeface="Calibri"/>
              </a:rPr>
              <a:t> engine (majorly Google</a:t>
            </a:r>
            <a:r>
              <a:rPr sz="1400" i="1" dirty="0">
                <a:latin typeface="Calibri"/>
                <a:cs typeface="Calibri"/>
              </a:rPr>
              <a:t> chrome)</a:t>
            </a:r>
            <a:r>
              <a:rPr sz="1400" i="1" spc="-5" dirty="0">
                <a:latin typeface="Calibri"/>
                <a:cs typeface="Calibri"/>
              </a:rPr>
              <a:t> </a:t>
            </a:r>
            <a:r>
              <a:rPr sz="1400" i="1" dirty="0">
                <a:latin typeface="Calibri"/>
                <a:cs typeface="Calibri"/>
              </a:rPr>
              <a:t>to </a:t>
            </a:r>
            <a:r>
              <a:rPr sz="1400" i="1" spc="-305" dirty="0">
                <a:latin typeface="Calibri"/>
                <a:cs typeface="Calibri"/>
              </a:rPr>
              <a:t> </a:t>
            </a:r>
            <a:r>
              <a:rPr sz="1400" i="1" spc="-5" dirty="0">
                <a:latin typeface="Calibri"/>
                <a:cs typeface="Calibri"/>
              </a:rPr>
              <a:t>arrive at</a:t>
            </a:r>
            <a:r>
              <a:rPr sz="1400" i="1" spc="-10" dirty="0">
                <a:latin typeface="Calibri"/>
                <a:cs typeface="Calibri"/>
              </a:rPr>
              <a:t> </a:t>
            </a:r>
            <a:r>
              <a:rPr sz="1400" i="1" spc="-5" dirty="0">
                <a:latin typeface="Calibri"/>
                <a:cs typeface="Calibri"/>
              </a:rPr>
              <a:t>their</a:t>
            </a:r>
            <a:r>
              <a:rPr sz="1400" i="1" spc="-10" dirty="0">
                <a:latin typeface="Calibri"/>
                <a:cs typeface="Calibri"/>
              </a:rPr>
              <a:t> </a:t>
            </a:r>
            <a:r>
              <a:rPr sz="1400" i="1" spc="-5" dirty="0">
                <a:latin typeface="Calibri"/>
                <a:cs typeface="Calibri"/>
              </a:rPr>
              <a:t>favourite</a:t>
            </a:r>
            <a:r>
              <a:rPr sz="1400" i="1" spc="-10" dirty="0">
                <a:latin typeface="Calibri"/>
                <a:cs typeface="Calibri"/>
              </a:rPr>
              <a:t> </a:t>
            </a:r>
            <a:r>
              <a:rPr sz="1400" i="1" spc="-5" dirty="0">
                <a:latin typeface="Calibri"/>
                <a:cs typeface="Calibri"/>
              </a:rPr>
              <a:t>online</a:t>
            </a:r>
            <a:r>
              <a:rPr sz="1400" i="1" spc="-10" dirty="0">
                <a:latin typeface="Calibri"/>
                <a:cs typeface="Calibri"/>
              </a:rPr>
              <a:t> </a:t>
            </a:r>
            <a:r>
              <a:rPr sz="1400" i="1" dirty="0">
                <a:latin typeface="Calibri"/>
                <a:cs typeface="Calibri"/>
              </a:rPr>
              <a:t>store</a:t>
            </a:r>
            <a:r>
              <a:rPr sz="1400" i="1" spc="-10" dirty="0">
                <a:latin typeface="Calibri"/>
                <a:cs typeface="Calibri"/>
              </a:rPr>
              <a:t> </a:t>
            </a:r>
            <a:r>
              <a:rPr sz="1400" i="1" spc="-5" dirty="0">
                <a:latin typeface="Calibri"/>
                <a:cs typeface="Calibri"/>
              </a:rPr>
              <a:t>for</a:t>
            </a:r>
            <a:r>
              <a:rPr sz="1400" i="1" dirty="0">
                <a:latin typeface="Calibri"/>
                <a:cs typeface="Calibri"/>
              </a:rPr>
              <a:t> </a:t>
            </a:r>
            <a:r>
              <a:rPr sz="1400" i="1" spc="-5" dirty="0">
                <a:latin typeface="Calibri"/>
                <a:cs typeface="Calibri"/>
              </a:rPr>
              <a:t>the</a:t>
            </a:r>
            <a:r>
              <a:rPr sz="1400" i="1" spc="-20" dirty="0">
                <a:latin typeface="Calibri"/>
                <a:cs typeface="Calibri"/>
              </a:rPr>
              <a:t> </a:t>
            </a:r>
            <a:r>
              <a:rPr sz="1400" i="1" dirty="0">
                <a:latin typeface="Calibri"/>
                <a:cs typeface="Calibri"/>
              </a:rPr>
              <a:t>first</a:t>
            </a:r>
            <a:r>
              <a:rPr sz="1400" i="1" spc="-10" dirty="0">
                <a:latin typeface="Calibri"/>
                <a:cs typeface="Calibri"/>
              </a:rPr>
              <a:t> </a:t>
            </a:r>
            <a:r>
              <a:rPr sz="1400" i="1" spc="-5" dirty="0">
                <a:latin typeface="Calibri"/>
                <a:cs typeface="Calibri"/>
              </a:rPr>
              <a:t>time]</a:t>
            </a:r>
            <a:endParaRPr sz="1400">
              <a:latin typeface="Calibri"/>
              <a:cs typeface="Calibri"/>
            </a:endParaRPr>
          </a:p>
        </p:txBody>
      </p:sp>
      <p:pic>
        <p:nvPicPr>
          <p:cNvPr id="5" name="object 5"/>
          <p:cNvPicPr/>
          <p:nvPr/>
        </p:nvPicPr>
        <p:blipFill>
          <a:blip r:embed="rId2" cstate="print"/>
          <a:stretch>
            <a:fillRect/>
          </a:stretch>
        </p:blipFill>
        <p:spPr>
          <a:xfrm>
            <a:off x="959422" y="1337676"/>
            <a:ext cx="5647134" cy="2022376"/>
          </a:xfrm>
          <a:prstGeom prst="rect">
            <a:avLst/>
          </a:prstGeom>
        </p:spPr>
      </p:pic>
      <p:pic>
        <p:nvPicPr>
          <p:cNvPr id="6" name="object 6"/>
          <p:cNvPicPr/>
          <p:nvPr/>
        </p:nvPicPr>
        <p:blipFill>
          <a:blip r:embed="rId3" cstate="print"/>
          <a:stretch>
            <a:fillRect/>
          </a:stretch>
        </p:blipFill>
        <p:spPr>
          <a:xfrm>
            <a:off x="959423" y="5878268"/>
            <a:ext cx="5647259" cy="170736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14245" y="892556"/>
            <a:ext cx="4132579" cy="239395"/>
          </a:xfrm>
          <a:prstGeom prst="rect">
            <a:avLst/>
          </a:prstGeom>
        </p:spPr>
        <p:txBody>
          <a:bodyPr vert="horz" wrap="square" lIns="0" tIns="12700" rIns="0" bIns="0" rtlCol="0">
            <a:spAutoFit/>
          </a:bodyPr>
          <a:lstStyle/>
          <a:p>
            <a:pPr marL="12700">
              <a:lnSpc>
                <a:spcPct val="100000"/>
              </a:lnSpc>
              <a:spcBef>
                <a:spcPts val="100"/>
              </a:spcBef>
            </a:pPr>
            <a:r>
              <a:rPr sz="1400" b="1" u="sng" spc="-5" dirty="0">
                <a:uFill>
                  <a:solidFill>
                    <a:srgbClr val="000000"/>
                  </a:solidFill>
                </a:uFill>
                <a:latin typeface="Calibri"/>
                <a:cs typeface="Calibri"/>
              </a:rPr>
              <a:t>After</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first</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visit, how </a:t>
            </a:r>
            <a:r>
              <a:rPr sz="1400" b="1" u="sng" dirty="0">
                <a:uFill>
                  <a:solidFill>
                    <a:srgbClr val="000000"/>
                  </a:solidFill>
                </a:uFill>
                <a:latin typeface="Calibri"/>
                <a:cs typeface="Calibri"/>
              </a:rPr>
              <a:t>do</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you</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reach</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the</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online</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retail</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store</a:t>
            </a:r>
            <a:endParaRPr sz="1400">
              <a:latin typeface="Calibri"/>
              <a:cs typeface="Calibri"/>
            </a:endParaRPr>
          </a:p>
        </p:txBody>
      </p:sp>
      <p:sp>
        <p:nvSpPr>
          <p:cNvPr id="3" name="object 3"/>
          <p:cNvSpPr txBox="1"/>
          <p:nvPr/>
        </p:nvSpPr>
        <p:spPr>
          <a:xfrm>
            <a:off x="902004" y="3570858"/>
            <a:ext cx="5708015" cy="2409825"/>
          </a:xfrm>
          <a:prstGeom prst="rect">
            <a:avLst/>
          </a:prstGeom>
        </p:spPr>
        <p:txBody>
          <a:bodyPr vert="horz" wrap="square" lIns="0" tIns="9525" rIns="0" bIns="0" rtlCol="0">
            <a:spAutoFit/>
          </a:bodyPr>
          <a:lstStyle/>
          <a:p>
            <a:pPr marL="12700" marR="5080">
              <a:lnSpc>
                <a:spcPct val="101600"/>
              </a:lnSpc>
              <a:spcBef>
                <a:spcPts val="75"/>
              </a:spcBef>
            </a:pPr>
            <a:r>
              <a:rPr sz="1400" dirty="0">
                <a:latin typeface="Calibri"/>
                <a:cs typeface="Calibri"/>
              </a:rPr>
              <a:t>87 </a:t>
            </a:r>
            <a:r>
              <a:rPr sz="1400" spc="-5" dirty="0">
                <a:latin typeface="Calibri"/>
                <a:cs typeface="Calibri"/>
              </a:rPr>
              <a:t>respondents use </a:t>
            </a:r>
            <a:r>
              <a:rPr sz="1400" dirty="0">
                <a:latin typeface="Calibri"/>
                <a:cs typeface="Calibri"/>
              </a:rPr>
              <a:t>search </a:t>
            </a:r>
            <a:r>
              <a:rPr sz="1400" spc="-5" dirty="0">
                <a:latin typeface="Calibri"/>
                <a:cs typeface="Calibri"/>
              </a:rPr>
              <a:t>engine </a:t>
            </a:r>
            <a:r>
              <a:rPr sz="1400" dirty="0">
                <a:latin typeface="Calibri"/>
                <a:cs typeface="Calibri"/>
              </a:rPr>
              <a:t>after first visit to </a:t>
            </a:r>
            <a:r>
              <a:rPr sz="1400" spc="-5" dirty="0">
                <a:latin typeface="Calibri"/>
                <a:cs typeface="Calibri"/>
              </a:rPr>
              <a:t>reach online </a:t>
            </a:r>
            <a:r>
              <a:rPr sz="1400" dirty="0">
                <a:latin typeface="Calibri"/>
                <a:cs typeface="Calibri"/>
              </a:rPr>
              <a:t>retail </a:t>
            </a:r>
            <a:r>
              <a:rPr sz="1400" spc="-5" dirty="0">
                <a:latin typeface="Calibri"/>
                <a:cs typeface="Calibri"/>
              </a:rPr>
              <a:t>store,</a:t>
            </a:r>
            <a:r>
              <a:rPr sz="1400" dirty="0">
                <a:latin typeface="Calibri"/>
                <a:cs typeface="Calibri"/>
              </a:rPr>
              <a:t> 8 </a:t>
            </a:r>
            <a:r>
              <a:rPr sz="1400" spc="-305" dirty="0">
                <a:latin typeface="Calibri"/>
                <a:cs typeface="Calibri"/>
              </a:rPr>
              <a:t> </a:t>
            </a:r>
            <a:r>
              <a:rPr sz="1400" dirty="0">
                <a:latin typeface="Calibri"/>
                <a:cs typeface="Calibri"/>
              </a:rPr>
              <a:t>6 </a:t>
            </a:r>
            <a:r>
              <a:rPr sz="1400" spc="-5" dirty="0">
                <a:latin typeface="Calibri"/>
                <a:cs typeface="Calibri"/>
              </a:rPr>
              <a:t>respondents use </a:t>
            </a:r>
            <a:r>
              <a:rPr sz="1400" dirty="0">
                <a:latin typeface="Calibri"/>
                <a:cs typeface="Calibri"/>
              </a:rPr>
              <a:t>application after first </a:t>
            </a:r>
            <a:r>
              <a:rPr sz="1400" spc="-10" dirty="0">
                <a:latin typeface="Calibri"/>
                <a:cs typeface="Calibri"/>
              </a:rPr>
              <a:t>visit </a:t>
            </a:r>
            <a:r>
              <a:rPr sz="1400" spc="-5" dirty="0">
                <a:latin typeface="Calibri"/>
                <a:cs typeface="Calibri"/>
              </a:rPr>
              <a:t>to reach </a:t>
            </a:r>
            <a:r>
              <a:rPr sz="1400" dirty="0">
                <a:latin typeface="Calibri"/>
                <a:cs typeface="Calibri"/>
              </a:rPr>
              <a:t>online retail </a:t>
            </a:r>
            <a:r>
              <a:rPr sz="1400" spc="-5" dirty="0">
                <a:latin typeface="Calibri"/>
                <a:cs typeface="Calibri"/>
              </a:rPr>
              <a:t>store, </a:t>
            </a:r>
            <a:r>
              <a:rPr sz="1400" dirty="0">
                <a:latin typeface="Calibri"/>
                <a:cs typeface="Calibri"/>
              </a:rPr>
              <a:t>70 </a:t>
            </a:r>
            <a:r>
              <a:rPr sz="1400" spc="5" dirty="0">
                <a:latin typeface="Calibri"/>
                <a:cs typeface="Calibri"/>
              </a:rPr>
              <a:t> </a:t>
            </a:r>
            <a:r>
              <a:rPr sz="1400" spc="-5" dirty="0">
                <a:latin typeface="Calibri"/>
                <a:cs typeface="Calibri"/>
              </a:rPr>
              <a:t>respondents use direct url</a:t>
            </a:r>
            <a:r>
              <a:rPr sz="1400" spc="5" dirty="0">
                <a:latin typeface="Calibri"/>
                <a:cs typeface="Calibri"/>
              </a:rPr>
              <a:t> </a:t>
            </a:r>
            <a:r>
              <a:rPr sz="1400" dirty="0">
                <a:latin typeface="Calibri"/>
                <a:cs typeface="Calibri"/>
              </a:rPr>
              <a:t>after</a:t>
            </a:r>
            <a:r>
              <a:rPr sz="1400" spc="5" dirty="0">
                <a:latin typeface="Calibri"/>
                <a:cs typeface="Calibri"/>
              </a:rPr>
              <a:t> </a:t>
            </a:r>
            <a:r>
              <a:rPr sz="1400" spc="-5" dirty="0">
                <a:latin typeface="Calibri"/>
                <a:cs typeface="Calibri"/>
              </a:rPr>
              <a:t>first </a:t>
            </a:r>
            <a:r>
              <a:rPr sz="1400" dirty="0">
                <a:latin typeface="Calibri"/>
                <a:cs typeface="Calibri"/>
              </a:rPr>
              <a:t>visit </a:t>
            </a:r>
            <a:r>
              <a:rPr sz="1400" spc="-10" dirty="0">
                <a:latin typeface="Calibri"/>
                <a:cs typeface="Calibri"/>
              </a:rPr>
              <a:t>to</a:t>
            </a:r>
            <a:r>
              <a:rPr sz="1400" spc="-5" dirty="0">
                <a:latin typeface="Calibri"/>
                <a:cs typeface="Calibri"/>
              </a:rPr>
              <a:t> reach</a:t>
            </a:r>
            <a:r>
              <a:rPr sz="1400" spc="-10" dirty="0">
                <a:latin typeface="Calibri"/>
                <a:cs typeface="Calibri"/>
              </a:rPr>
              <a:t> </a:t>
            </a:r>
            <a:r>
              <a:rPr sz="1400" spc="-5" dirty="0">
                <a:latin typeface="Calibri"/>
                <a:cs typeface="Calibri"/>
              </a:rPr>
              <a:t>online</a:t>
            </a:r>
            <a:r>
              <a:rPr sz="1400" spc="-10" dirty="0">
                <a:latin typeface="Calibri"/>
                <a:cs typeface="Calibri"/>
              </a:rPr>
              <a:t> </a:t>
            </a:r>
            <a:r>
              <a:rPr sz="1400" dirty="0">
                <a:latin typeface="Calibri"/>
                <a:cs typeface="Calibri"/>
              </a:rPr>
              <a:t>retail</a:t>
            </a:r>
            <a:r>
              <a:rPr sz="1400" spc="-5" dirty="0">
                <a:latin typeface="Calibri"/>
                <a:cs typeface="Calibri"/>
              </a:rPr>
              <a:t> store, </a:t>
            </a:r>
            <a:r>
              <a:rPr sz="1400" dirty="0">
                <a:latin typeface="Calibri"/>
                <a:cs typeface="Calibri"/>
              </a:rPr>
              <a:t>18 </a:t>
            </a:r>
            <a:r>
              <a:rPr sz="1400" spc="5" dirty="0">
                <a:latin typeface="Calibri"/>
                <a:cs typeface="Calibri"/>
              </a:rPr>
              <a:t> </a:t>
            </a:r>
            <a:r>
              <a:rPr sz="1400" spc="-5" dirty="0">
                <a:latin typeface="Calibri"/>
                <a:cs typeface="Calibri"/>
              </a:rPr>
              <a:t>respondents use </a:t>
            </a:r>
            <a:r>
              <a:rPr sz="1400" dirty="0">
                <a:latin typeface="Calibri"/>
                <a:cs typeface="Calibri"/>
              </a:rPr>
              <a:t>email </a:t>
            </a:r>
            <a:r>
              <a:rPr sz="1400" spc="-5" dirty="0">
                <a:latin typeface="Calibri"/>
                <a:cs typeface="Calibri"/>
              </a:rPr>
              <a:t>after first </a:t>
            </a:r>
            <a:r>
              <a:rPr sz="1400" dirty="0">
                <a:latin typeface="Calibri"/>
                <a:cs typeface="Calibri"/>
              </a:rPr>
              <a:t>visit to </a:t>
            </a:r>
            <a:r>
              <a:rPr sz="1400" spc="-5" dirty="0">
                <a:latin typeface="Calibri"/>
                <a:cs typeface="Calibri"/>
              </a:rPr>
              <a:t>reach online </a:t>
            </a:r>
            <a:r>
              <a:rPr sz="1400" dirty="0">
                <a:latin typeface="Calibri"/>
                <a:cs typeface="Calibri"/>
              </a:rPr>
              <a:t>retail </a:t>
            </a:r>
            <a:r>
              <a:rPr sz="1400" spc="-5" dirty="0">
                <a:latin typeface="Calibri"/>
                <a:cs typeface="Calibri"/>
              </a:rPr>
              <a:t>store, </a:t>
            </a:r>
            <a:r>
              <a:rPr sz="1400" dirty="0">
                <a:latin typeface="Calibri"/>
                <a:cs typeface="Calibri"/>
              </a:rPr>
              <a:t>8 </a:t>
            </a:r>
            <a:r>
              <a:rPr sz="1400" spc="5" dirty="0">
                <a:latin typeface="Calibri"/>
                <a:cs typeface="Calibri"/>
              </a:rPr>
              <a:t> </a:t>
            </a:r>
            <a:r>
              <a:rPr sz="1400" spc="-5" dirty="0">
                <a:latin typeface="Calibri"/>
                <a:cs typeface="Calibri"/>
              </a:rPr>
              <a:t>respondents use social</a:t>
            </a:r>
            <a:r>
              <a:rPr sz="1400" spc="5" dirty="0">
                <a:latin typeface="Calibri"/>
                <a:cs typeface="Calibri"/>
              </a:rPr>
              <a:t> </a:t>
            </a:r>
            <a:r>
              <a:rPr sz="1400" spc="-5" dirty="0">
                <a:latin typeface="Calibri"/>
                <a:cs typeface="Calibri"/>
              </a:rPr>
              <a:t>media </a:t>
            </a:r>
            <a:r>
              <a:rPr sz="1400" dirty="0">
                <a:latin typeface="Calibri"/>
                <a:cs typeface="Calibri"/>
              </a:rPr>
              <a:t>after first</a:t>
            </a:r>
            <a:r>
              <a:rPr sz="1400" spc="-5" dirty="0">
                <a:latin typeface="Calibri"/>
                <a:cs typeface="Calibri"/>
              </a:rPr>
              <a:t> visit</a:t>
            </a:r>
            <a:r>
              <a:rPr sz="1400" dirty="0">
                <a:latin typeface="Calibri"/>
                <a:cs typeface="Calibri"/>
              </a:rPr>
              <a:t> to </a:t>
            </a:r>
            <a:r>
              <a:rPr sz="1400" spc="-5" dirty="0">
                <a:latin typeface="Calibri"/>
                <a:cs typeface="Calibri"/>
              </a:rPr>
              <a:t>reach</a:t>
            </a:r>
            <a:r>
              <a:rPr sz="1400" spc="-10" dirty="0">
                <a:latin typeface="Calibri"/>
                <a:cs typeface="Calibri"/>
              </a:rPr>
              <a:t> </a:t>
            </a:r>
            <a:r>
              <a:rPr sz="1400" spc="-5" dirty="0">
                <a:latin typeface="Calibri"/>
                <a:cs typeface="Calibri"/>
              </a:rPr>
              <a:t>online</a:t>
            </a:r>
            <a:r>
              <a:rPr sz="1400" spc="-10" dirty="0">
                <a:latin typeface="Calibri"/>
                <a:cs typeface="Calibri"/>
              </a:rPr>
              <a:t> </a:t>
            </a:r>
            <a:r>
              <a:rPr sz="1400" dirty="0">
                <a:latin typeface="Calibri"/>
                <a:cs typeface="Calibri"/>
              </a:rPr>
              <a:t>retail</a:t>
            </a:r>
            <a:r>
              <a:rPr sz="1400" spc="-10" dirty="0">
                <a:latin typeface="Calibri"/>
                <a:cs typeface="Calibri"/>
              </a:rPr>
              <a:t> </a:t>
            </a:r>
            <a:r>
              <a:rPr sz="1400" spc="-5" dirty="0">
                <a:latin typeface="Calibri"/>
                <a:cs typeface="Calibri"/>
              </a:rPr>
              <a:t>store</a:t>
            </a:r>
            <a:endParaRPr sz="1400">
              <a:latin typeface="Calibri"/>
              <a:cs typeface="Calibri"/>
            </a:endParaRPr>
          </a:p>
          <a:p>
            <a:pPr>
              <a:lnSpc>
                <a:spcPct val="100000"/>
              </a:lnSpc>
              <a:spcBef>
                <a:spcPts val="55"/>
              </a:spcBef>
            </a:pPr>
            <a:endParaRPr sz="1350">
              <a:latin typeface="Calibri"/>
              <a:cs typeface="Calibri"/>
            </a:endParaRPr>
          </a:p>
          <a:p>
            <a:pPr marL="12700" marR="155575">
              <a:lnSpc>
                <a:spcPct val="102099"/>
              </a:lnSpc>
            </a:pPr>
            <a:r>
              <a:rPr sz="1400" i="1" dirty="0">
                <a:latin typeface="Calibri"/>
                <a:cs typeface="Calibri"/>
              </a:rPr>
              <a:t>[Majority</a:t>
            </a:r>
            <a:r>
              <a:rPr sz="1400" i="1" spc="-10" dirty="0">
                <a:latin typeface="Calibri"/>
                <a:cs typeface="Calibri"/>
              </a:rPr>
              <a:t> </a:t>
            </a:r>
            <a:r>
              <a:rPr sz="1400" i="1" spc="-5" dirty="0">
                <a:latin typeface="Calibri"/>
                <a:cs typeface="Calibri"/>
              </a:rPr>
              <a:t>of</a:t>
            </a:r>
            <a:r>
              <a:rPr sz="1400" i="1" spc="5" dirty="0">
                <a:latin typeface="Calibri"/>
                <a:cs typeface="Calibri"/>
              </a:rPr>
              <a:t> </a:t>
            </a:r>
            <a:r>
              <a:rPr sz="1400" i="1" spc="-5" dirty="0">
                <a:latin typeface="Calibri"/>
                <a:cs typeface="Calibri"/>
              </a:rPr>
              <a:t>the</a:t>
            </a:r>
            <a:r>
              <a:rPr sz="1400" i="1" dirty="0">
                <a:latin typeface="Calibri"/>
                <a:cs typeface="Calibri"/>
              </a:rPr>
              <a:t> </a:t>
            </a:r>
            <a:r>
              <a:rPr sz="1400" i="1" spc="-5" dirty="0">
                <a:latin typeface="Calibri"/>
                <a:cs typeface="Calibri"/>
              </a:rPr>
              <a:t>respondents</a:t>
            </a:r>
            <a:r>
              <a:rPr sz="1400" i="1" spc="5" dirty="0">
                <a:latin typeface="Calibri"/>
                <a:cs typeface="Calibri"/>
              </a:rPr>
              <a:t> </a:t>
            </a:r>
            <a:r>
              <a:rPr sz="1400" i="1" spc="-5" dirty="0">
                <a:latin typeface="Calibri"/>
                <a:cs typeface="Calibri"/>
              </a:rPr>
              <a:t>use</a:t>
            </a:r>
            <a:r>
              <a:rPr sz="1400" i="1" spc="-10" dirty="0">
                <a:latin typeface="Calibri"/>
                <a:cs typeface="Calibri"/>
              </a:rPr>
              <a:t> </a:t>
            </a:r>
            <a:r>
              <a:rPr sz="1400" i="1" dirty="0">
                <a:latin typeface="Calibri"/>
                <a:cs typeface="Calibri"/>
              </a:rPr>
              <a:t>search </a:t>
            </a:r>
            <a:r>
              <a:rPr sz="1400" i="1" spc="-5" dirty="0">
                <a:latin typeface="Calibri"/>
                <a:cs typeface="Calibri"/>
              </a:rPr>
              <a:t>engine</a:t>
            </a:r>
            <a:r>
              <a:rPr sz="1400" i="1" dirty="0">
                <a:latin typeface="Calibri"/>
                <a:cs typeface="Calibri"/>
              </a:rPr>
              <a:t> </a:t>
            </a:r>
            <a:r>
              <a:rPr sz="1400" i="1" spc="-5" dirty="0">
                <a:latin typeface="Calibri"/>
                <a:cs typeface="Calibri"/>
              </a:rPr>
              <a:t>(majorly</a:t>
            </a:r>
            <a:r>
              <a:rPr sz="1400" i="1" spc="-10" dirty="0">
                <a:latin typeface="Calibri"/>
                <a:cs typeface="Calibri"/>
              </a:rPr>
              <a:t> </a:t>
            </a:r>
            <a:r>
              <a:rPr sz="1400" i="1" spc="-5" dirty="0">
                <a:latin typeface="Calibri"/>
                <a:cs typeface="Calibri"/>
              </a:rPr>
              <a:t>Google</a:t>
            </a:r>
            <a:r>
              <a:rPr sz="1400" i="1" dirty="0">
                <a:latin typeface="Calibri"/>
                <a:cs typeface="Calibri"/>
              </a:rPr>
              <a:t> chrome)</a:t>
            </a:r>
            <a:r>
              <a:rPr sz="1400" i="1" spc="-5" dirty="0">
                <a:latin typeface="Calibri"/>
                <a:cs typeface="Calibri"/>
              </a:rPr>
              <a:t> and </a:t>
            </a:r>
            <a:r>
              <a:rPr sz="1400" i="1" spc="-300" dirty="0">
                <a:latin typeface="Calibri"/>
                <a:cs typeface="Calibri"/>
              </a:rPr>
              <a:t> </a:t>
            </a:r>
            <a:r>
              <a:rPr sz="1400" i="1" dirty="0">
                <a:latin typeface="Calibri"/>
                <a:cs typeface="Calibri"/>
              </a:rPr>
              <a:t>the</a:t>
            </a:r>
            <a:r>
              <a:rPr sz="1400" i="1" spc="-10" dirty="0">
                <a:latin typeface="Calibri"/>
                <a:cs typeface="Calibri"/>
              </a:rPr>
              <a:t> </a:t>
            </a:r>
            <a:r>
              <a:rPr sz="1400" i="1" spc="-5" dirty="0">
                <a:latin typeface="Calibri"/>
                <a:cs typeface="Calibri"/>
              </a:rPr>
              <a:t>application</a:t>
            </a:r>
            <a:r>
              <a:rPr sz="1400" i="1" spc="-10" dirty="0">
                <a:latin typeface="Calibri"/>
                <a:cs typeface="Calibri"/>
              </a:rPr>
              <a:t> </a:t>
            </a:r>
            <a:r>
              <a:rPr sz="1400" i="1" dirty="0">
                <a:latin typeface="Calibri"/>
                <a:cs typeface="Calibri"/>
              </a:rPr>
              <a:t>to</a:t>
            </a:r>
            <a:r>
              <a:rPr sz="1400" i="1" spc="-10" dirty="0">
                <a:latin typeface="Calibri"/>
                <a:cs typeface="Calibri"/>
              </a:rPr>
              <a:t> </a:t>
            </a:r>
            <a:r>
              <a:rPr sz="1400" i="1" spc="-5" dirty="0">
                <a:latin typeface="Calibri"/>
                <a:cs typeface="Calibri"/>
              </a:rPr>
              <a:t>reach</a:t>
            </a:r>
            <a:r>
              <a:rPr sz="1400" i="1" dirty="0">
                <a:latin typeface="Calibri"/>
                <a:cs typeface="Calibri"/>
              </a:rPr>
              <a:t> </a:t>
            </a:r>
            <a:r>
              <a:rPr sz="1400" i="1" spc="-5" dirty="0">
                <a:latin typeface="Calibri"/>
                <a:cs typeface="Calibri"/>
              </a:rPr>
              <a:t>the</a:t>
            </a:r>
            <a:r>
              <a:rPr sz="1400" i="1" spc="-10" dirty="0">
                <a:latin typeface="Calibri"/>
                <a:cs typeface="Calibri"/>
              </a:rPr>
              <a:t> </a:t>
            </a:r>
            <a:r>
              <a:rPr sz="1400" i="1" spc="-5" dirty="0">
                <a:latin typeface="Calibri"/>
                <a:cs typeface="Calibri"/>
              </a:rPr>
              <a:t>online</a:t>
            </a:r>
            <a:r>
              <a:rPr sz="1400" i="1" spc="-10" dirty="0">
                <a:latin typeface="Calibri"/>
                <a:cs typeface="Calibri"/>
              </a:rPr>
              <a:t> </a:t>
            </a:r>
            <a:r>
              <a:rPr sz="1400" i="1" dirty="0">
                <a:latin typeface="Calibri"/>
                <a:cs typeface="Calibri"/>
              </a:rPr>
              <a:t>store</a:t>
            </a:r>
            <a:r>
              <a:rPr sz="1400" i="1" spc="-5" dirty="0">
                <a:latin typeface="Calibri"/>
                <a:cs typeface="Calibri"/>
              </a:rPr>
              <a:t> after</a:t>
            </a:r>
            <a:r>
              <a:rPr sz="1400" i="1" spc="-10" dirty="0">
                <a:latin typeface="Calibri"/>
                <a:cs typeface="Calibri"/>
              </a:rPr>
              <a:t> </a:t>
            </a:r>
            <a:r>
              <a:rPr sz="1400" i="1" dirty="0">
                <a:latin typeface="Calibri"/>
                <a:cs typeface="Calibri"/>
              </a:rPr>
              <a:t>the</a:t>
            </a:r>
            <a:r>
              <a:rPr sz="1400" i="1" spc="-10" dirty="0">
                <a:latin typeface="Calibri"/>
                <a:cs typeface="Calibri"/>
              </a:rPr>
              <a:t> </a:t>
            </a:r>
            <a:r>
              <a:rPr sz="1400" i="1" dirty="0">
                <a:latin typeface="Calibri"/>
                <a:cs typeface="Calibri"/>
              </a:rPr>
              <a:t>first</a:t>
            </a:r>
            <a:r>
              <a:rPr sz="1400" i="1" spc="-10" dirty="0">
                <a:latin typeface="Calibri"/>
                <a:cs typeface="Calibri"/>
              </a:rPr>
              <a:t> </a:t>
            </a:r>
            <a:r>
              <a:rPr sz="1400" i="1" spc="-5" dirty="0">
                <a:latin typeface="Calibri"/>
                <a:cs typeface="Calibri"/>
              </a:rPr>
              <a:t>visit]</a:t>
            </a:r>
            <a:endParaRPr sz="1400">
              <a:latin typeface="Calibri"/>
              <a:cs typeface="Calibri"/>
            </a:endParaRPr>
          </a:p>
          <a:p>
            <a:pPr>
              <a:lnSpc>
                <a:spcPct val="100000"/>
              </a:lnSpc>
              <a:spcBef>
                <a:spcPts val="45"/>
              </a:spcBef>
            </a:pPr>
            <a:endParaRPr sz="1350">
              <a:latin typeface="Calibri"/>
              <a:cs typeface="Calibri"/>
            </a:endParaRPr>
          </a:p>
          <a:p>
            <a:pPr marL="2446655" marR="154940" indent="-1777364">
              <a:lnSpc>
                <a:spcPct val="102099"/>
              </a:lnSpc>
            </a:pPr>
            <a:r>
              <a:rPr sz="1400" b="1" u="sng" dirty="0">
                <a:uFill>
                  <a:solidFill>
                    <a:srgbClr val="000000"/>
                  </a:solidFill>
                </a:uFill>
                <a:latin typeface="Calibri"/>
                <a:cs typeface="Calibri"/>
              </a:rPr>
              <a:t>How</a:t>
            </a:r>
            <a:r>
              <a:rPr sz="1400" b="1" u="sng" spc="-5" dirty="0">
                <a:uFill>
                  <a:solidFill>
                    <a:srgbClr val="000000"/>
                  </a:solidFill>
                </a:uFill>
                <a:latin typeface="Calibri"/>
                <a:cs typeface="Calibri"/>
              </a:rPr>
              <a:t> much</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time</a:t>
            </a:r>
            <a:r>
              <a:rPr sz="1400" b="1" u="sng" spc="5" dirty="0">
                <a:uFill>
                  <a:solidFill>
                    <a:srgbClr val="000000"/>
                  </a:solidFill>
                </a:uFill>
                <a:latin typeface="Calibri"/>
                <a:cs typeface="Calibri"/>
              </a:rPr>
              <a:t> </a:t>
            </a:r>
            <a:r>
              <a:rPr sz="1400" b="1" u="sng" spc="-10" dirty="0">
                <a:uFill>
                  <a:solidFill>
                    <a:srgbClr val="000000"/>
                  </a:solidFill>
                </a:uFill>
                <a:latin typeface="Calibri"/>
                <a:cs typeface="Calibri"/>
              </a:rPr>
              <a:t>do</a:t>
            </a:r>
            <a:r>
              <a:rPr sz="1400" b="1" u="sng" spc="-5" dirty="0">
                <a:uFill>
                  <a:solidFill>
                    <a:srgbClr val="000000"/>
                  </a:solidFill>
                </a:uFill>
                <a:latin typeface="Calibri"/>
                <a:cs typeface="Calibri"/>
              </a:rPr>
              <a:t> you</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explore the </a:t>
            </a:r>
            <a:r>
              <a:rPr sz="1400" b="1" u="sng" dirty="0">
                <a:uFill>
                  <a:solidFill>
                    <a:srgbClr val="000000"/>
                  </a:solidFill>
                </a:uFill>
                <a:latin typeface="Calibri"/>
                <a:cs typeface="Calibri"/>
              </a:rPr>
              <a:t>e- </a:t>
            </a:r>
            <a:r>
              <a:rPr sz="1400" b="1" u="sng" spc="-5" dirty="0">
                <a:uFill>
                  <a:solidFill>
                    <a:srgbClr val="000000"/>
                  </a:solidFill>
                </a:uFill>
                <a:latin typeface="Calibri"/>
                <a:cs typeface="Calibri"/>
              </a:rPr>
              <a:t>retail</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store</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before making </a:t>
            </a:r>
            <a:r>
              <a:rPr sz="1400" b="1" u="sng" dirty="0">
                <a:uFill>
                  <a:solidFill>
                    <a:srgbClr val="000000"/>
                  </a:solidFill>
                </a:uFill>
                <a:latin typeface="Calibri"/>
                <a:cs typeface="Calibri"/>
              </a:rPr>
              <a:t>a </a:t>
            </a:r>
            <a:r>
              <a:rPr sz="1400" b="1" spc="-300" dirty="0">
                <a:latin typeface="Calibri"/>
                <a:cs typeface="Calibri"/>
              </a:rPr>
              <a:t> </a:t>
            </a:r>
            <a:r>
              <a:rPr sz="1400" b="1" u="sng" spc="-5" dirty="0">
                <a:uFill>
                  <a:solidFill>
                    <a:srgbClr val="000000"/>
                  </a:solidFill>
                </a:uFill>
                <a:latin typeface="Calibri"/>
                <a:cs typeface="Calibri"/>
              </a:rPr>
              <a:t>purchase</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decision</a:t>
            </a:r>
            <a:endParaRPr sz="1400">
              <a:latin typeface="Calibri"/>
              <a:cs typeface="Calibri"/>
            </a:endParaRPr>
          </a:p>
        </p:txBody>
      </p:sp>
      <p:sp>
        <p:nvSpPr>
          <p:cNvPr id="4" name="object 4"/>
          <p:cNvSpPr txBox="1"/>
          <p:nvPr/>
        </p:nvSpPr>
        <p:spPr>
          <a:xfrm>
            <a:off x="902004" y="8559545"/>
            <a:ext cx="5530850" cy="1106805"/>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123 respondents</a:t>
            </a:r>
            <a:r>
              <a:rPr sz="1400" spc="5" dirty="0">
                <a:latin typeface="Calibri"/>
                <a:cs typeface="Calibri"/>
              </a:rPr>
              <a:t> </a:t>
            </a:r>
            <a:r>
              <a:rPr sz="1400" dirty="0">
                <a:latin typeface="Calibri"/>
                <a:cs typeface="Calibri"/>
              </a:rPr>
              <a:t>take </a:t>
            </a:r>
            <a:r>
              <a:rPr sz="1400" spc="-5" dirty="0">
                <a:latin typeface="Calibri"/>
                <a:cs typeface="Calibri"/>
              </a:rPr>
              <a:t>more than </a:t>
            </a:r>
            <a:r>
              <a:rPr sz="1400" dirty="0">
                <a:latin typeface="Calibri"/>
                <a:cs typeface="Calibri"/>
              </a:rPr>
              <a:t>15</a:t>
            </a:r>
            <a:r>
              <a:rPr sz="1400" spc="5" dirty="0">
                <a:latin typeface="Calibri"/>
                <a:cs typeface="Calibri"/>
              </a:rPr>
              <a:t> </a:t>
            </a:r>
            <a:r>
              <a:rPr sz="1400" spc="-5" dirty="0">
                <a:latin typeface="Calibri"/>
                <a:cs typeface="Calibri"/>
              </a:rPr>
              <a:t>mins</a:t>
            </a:r>
            <a:r>
              <a:rPr sz="1400" i="1" spc="-5" dirty="0">
                <a:latin typeface="Calibri"/>
                <a:cs typeface="Calibri"/>
              </a:rPr>
              <a:t>,</a:t>
            </a:r>
            <a:r>
              <a:rPr sz="1400" i="1" spc="15" dirty="0">
                <a:latin typeface="Calibri"/>
                <a:cs typeface="Calibri"/>
              </a:rPr>
              <a:t> </a:t>
            </a:r>
            <a:r>
              <a:rPr sz="1400" dirty="0">
                <a:latin typeface="Calibri"/>
                <a:cs typeface="Calibri"/>
              </a:rPr>
              <a:t>71</a:t>
            </a:r>
            <a:r>
              <a:rPr sz="1400" spc="-10" dirty="0">
                <a:latin typeface="Calibri"/>
                <a:cs typeface="Calibri"/>
              </a:rPr>
              <a:t> </a:t>
            </a:r>
            <a:r>
              <a:rPr sz="1400" spc="-5" dirty="0">
                <a:latin typeface="Calibri"/>
                <a:cs typeface="Calibri"/>
              </a:rPr>
              <a:t>take</a:t>
            </a:r>
            <a:r>
              <a:rPr sz="1400" spc="10" dirty="0">
                <a:latin typeface="Calibri"/>
                <a:cs typeface="Calibri"/>
              </a:rPr>
              <a:t> </a:t>
            </a:r>
            <a:r>
              <a:rPr sz="1400" dirty="0">
                <a:latin typeface="Calibri"/>
                <a:cs typeface="Calibri"/>
              </a:rPr>
              <a:t>6-10</a:t>
            </a:r>
            <a:r>
              <a:rPr sz="1400" spc="-5" dirty="0">
                <a:latin typeface="Calibri"/>
                <a:cs typeface="Calibri"/>
              </a:rPr>
              <a:t> mins,</a:t>
            </a:r>
            <a:r>
              <a:rPr sz="1400" spc="10" dirty="0">
                <a:latin typeface="Calibri"/>
                <a:cs typeface="Calibri"/>
              </a:rPr>
              <a:t> </a:t>
            </a:r>
            <a:r>
              <a:rPr sz="1400" spc="5" dirty="0">
                <a:latin typeface="Calibri"/>
                <a:cs typeface="Calibri"/>
              </a:rPr>
              <a:t>46</a:t>
            </a:r>
            <a:r>
              <a:rPr sz="1400" spc="-5" dirty="0">
                <a:latin typeface="Calibri"/>
                <a:cs typeface="Calibri"/>
              </a:rPr>
              <a:t> take</a:t>
            </a:r>
            <a:r>
              <a:rPr sz="1400" dirty="0">
                <a:latin typeface="Calibri"/>
                <a:cs typeface="Calibri"/>
              </a:rPr>
              <a:t> </a:t>
            </a:r>
            <a:r>
              <a:rPr sz="1400" spc="-5" dirty="0">
                <a:latin typeface="Calibri"/>
                <a:cs typeface="Calibri"/>
              </a:rPr>
              <a:t>11-15</a:t>
            </a:r>
            <a:endParaRPr sz="1400">
              <a:latin typeface="Calibri"/>
              <a:cs typeface="Calibri"/>
            </a:endParaRPr>
          </a:p>
          <a:p>
            <a:pPr marL="12700">
              <a:lnSpc>
                <a:spcPct val="100000"/>
              </a:lnSpc>
              <a:spcBef>
                <a:spcPts val="25"/>
              </a:spcBef>
            </a:pPr>
            <a:r>
              <a:rPr sz="1400" spc="-5" dirty="0">
                <a:latin typeface="Calibri"/>
                <a:cs typeface="Calibri"/>
              </a:rPr>
              <a:t>mins,</a:t>
            </a:r>
            <a:r>
              <a:rPr sz="1400" spc="-10" dirty="0">
                <a:latin typeface="Calibri"/>
                <a:cs typeface="Calibri"/>
              </a:rPr>
              <a:t> </a:t>
            </a:r>
            <a:r>
              <a:rPr sz="1400" dirty="0">
                <a:latin typeface="Calibri"/>
                <a:cs typeface="Calibri"/>
              </a:rPr>
              <a:t>15</a:t>
            </a:r>
            <a:r>
              <a:rPr sz="1400" spc="-15" dirty="0">
                <a:latin typeface="Calibri"/>
                <a:cs typeface="Calibri"/>
              </a:rPr>
              <a:t> </a:t>
            </a:r>
            <a:r>
              <a:rPr sz="1400" spc="-5" dirty="0">
                <a:latin typeface="Calibri"/>
                <a:cs typeface="Calibri"/>
              </a:rPr>
              <a:t>take</a:t>
            </a:r>
            <a:r>
              <a:rPr sz="1400" spc="5" dirty="0">
                <a:latin typeface="Calibri"/>
                <a:cs typeface="Calibri"/>
              </a:rPr>
              <a:t> </a:t>
            </a:r>
            <a:r>
              <a:rPr sz="1400" spc="-5" dirty="0">
                <a:latin typeface="Calibri"/>
                <a:cs typeface="Calibri"/>
              </a:rPr>
              <a:t>Less </a:t>
            </a:r>
            <a:r>
              <a:rPr sz="1400" dirty="0">
                <a:latin typeface="Calibri"/>
                <a:cs typeface="Calibri"/>
              </a:rPr>
              <a:t>than</a:t>
            </a:r>
            <a:r>
              <a:rPr sz="1400" spc="-15" dirty="0">
                <a:latin typeface="Calibri"/>
                <a:cs typeface="Calibri"/>
              </a:rPr>
              <a:t> </a:t>
            </a:r>
            <a:r>
              <a:rPr sz="1400" dirty="0">
                <a:latin typeface="Calibri"/>
                <a:cs typeface="Calibri"/>
              </a:rPr>
              <a:t>1</a:t>
            </a:r>
            <a:r>
              <a:rPr sz="1400" spc="-5" dirty="0">
                <a:latin typeface="Calibri"/>
                <a:cs typeface="Calibri"/>
              </a:rPr>
              <a:t> min,</a:t>
            </a:r>
            <a:r>
              <a:rPr sz="1400" dirty="0">
                <a:latin typeface="Calibri"/>
                <a:cs typeface="Calibri"/>
              </a:rPr>
              <a:t> 14 </a:t>
            </a:r>
            <a:r>
              <a:rPr sz="1400" spc="-5" dirty="0">
                <a:latin typeface="Calibri"/>
                <a:cs typeface="Calibri"/>
              </a:rPr>
              <a:t>take</a:t>
            </a:r>
            <a:r>
              <a:rPr sz="1400" spc="-10" dirty="0">
                <a:latin typeface="Calibri"/>
                <a:cs typeface="Calibri"/>
              </a:rPr>
              <a:t> </a:t>
            </a:r>
            <a:r>
              <a:rPr sz="1400" dirty="0">
                <a:latin typeface="Calibri"/>
                <a:cs typeface="Calibri"/>
              </a:rPr>
              <a:t>1-5 </a:t>
            </a:r>
            <a:r>
              <a:rPr sz="1400" spc="-5" dirty="0">
                <a:latin typeface="Calibri"/>
                <a:cs typeface="Calibri"/>
              </a:rPr>
              <a:t>mins</a:t>
            </a:r>
            <a:endParaRPr sz="1400">
              <a:latin typeface="Calibri"/>
              <a:cs typeface="Calibri"/>
            </a:endParaRPr>
          </a:p>
          <a:p>
            <a:pPr>
              <a:lnSpc>
                <a:spcPct val="100000"/>
              </a:lnSpc>
              <a:spcBef>
                <a:spcPts val="10"/>
              </a:spcBef>
            </a:pPr>
            <a:endParaRPr sz="1400">
              <a:latin typeface="Calibri"/>
              <a:cs typeface="Calibri"/>
            </a:endParaRPr>
          </a:p>
          <a:p>
            <a:pPr marL="12700" marR="5080">
              <a:lnSpc>
                <a:spcPct val="101400"/>
              </a:lnSpc>
            </a:pPr>
            <a:r>
              <a:rPr sz="1400" i="1" dirty="0">
                <a:latin typeface="Calibri"/>
                <a:cs typeface="Calibri"/>
              </a:rPr>
              <a:t>[Majority </a:t>
            </a:r>
            <a:r>
              <a:rPr sz="1400" i="1" spc="-5" dirty="0">
                <a:latin typeface="Calibri"/>
                <a:cs typeface="Calibri"/>
              </a:rPr>
              <a:t>of the respondents take more than </a:t>
            </a:r>
            <a:r>
              <a:rPr sz="1400" i="1" dirty="0">
                <a:latin typeface="Calibri"/>
                <a:cs typeface="Calibri"/>
              </a:rPr>
              <a:t>10 minutes to </a:t>
            </a:r>
            <a:r>
              <a:rPr sz="1400" i="1" spc="-5" dirty="0">
                <a:latin typeface="Calibri"/>
                <a:cs typeface="Calibri"/>
              </a:rPr>
              <a:t>make </a:t>
            </a:r>
            <a:r>
              <a:rPr sz="1400" i="1" dirty="0">
                <a:latin typeface="Calibri"/>
                <a:cs typeface="Calibri"/>
              </a:rPr>
              <a:t>a purchase </a:t>
            </a:r>
            <a:r>
              <a:rPr sz="1400" i="1" spc="-305" dirty="0">
                <a:latin typeface="Calibri"/>
                <a:cs typeface="Calibri"/>
              </a:rPr>
              <a:t> </a:t>
            </a:r>
            <a:r>
              <a:rPr sz="1400" i="1" spc="-5" dirty="0">
                <a:latin typeface="Calibri"/>
                <a:cs typeface="Calibri"/>
              </a:rPr>
              <a:t>decision]</a:t>
            </a:r>
            <a:endParaRPr sz="1400">
              <a:latin typeface="Calibri"/>
              <a:cs typeface="Calibri"/>
            </a:endParaRPr>
          </a:p>
        </p:txBody>
      </p:sp>
      <p:pic>
        <p:nvPicPr>
          <p:cNvPr id="5" name="object 5"/>
          <p:cNvPicPr/>
          <p:nvPr/>
        </p:nvPicPr>
        <p:blipFill>
          <a:blip r:embed="rId2" cstate="print"/>
          <a:stretch>
            <a:fillRect/>
          </a:stretch>
        </p:blipFill>
        <p:spPr>
          <a:xfrm>
            <a:off x="959717" y="1177432"/>
            <a:ext cx="5645316" cy="1990693"/>
          </a:xfrm>
          <a:prstGeom prst="rect">
            <a:avLst/>
          </a:prstGeom>
        </p:spPr>
      </p:pic>
      <p:pic>
        <p:nvPicPr>
          <p:cNvPr id="6" name="object 6"/>
          <p:cNvPicPr/>
          <p:nvPr/>
        </p:nvPicPr>
        <p:blipFill>
          <a:blip r:embed="rId3" cstate="print"/>
          <a:stretch>
            <a:fillRect/>
          </a:stretch>
        </p:blipFill>
        <p:spPr>
          <a:xfrm>
            <a:off x="959420" y="6245871"/>
            <a:ext cx="5646884" cy="213344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99461" y="892556"/>
            <a:ext cx="2962275" cy="239395"/>
          </a:xfrm>
          <a:prstGeom prst="rect">
            <a:avLst/>
          </a:prstGeom>
        </p:spPr>
        <p:txBody>
          <a:bodyPr vert="horz" wrap="square" lIns="0" tIns="12700" rIns="0" bIns="0" rtlCol="0">
            <a:spAutoFit/>
          </a:bodyPr>
          <a:lstStyle/>
          <a:p>
            <a:pPr marL="12700">
              <a:lnSpc>
                <a:spcPct val="100000"/>
              </a:lnSpc>
              <a:spcBef>
                <a:spcPts val="100"/>
              </a:spcBef>
            </a:pPr>
            <a:r>
              <a:rPr sz="1400" b="1" u="sng" spc="-5" dirty="0">
                <a:uFill>
                  <a:solidFill>
                    <a:srgbClr val="000000"/>
                  </a:solidFill>
                </a:uFill>
                <a:latin typeface="Calibri"/>
                <a:cs typeface="Calibri"/>
              </a:rPr>
              <a:t>What</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is</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your</a:t>
            </a:r>
            <a:r>
              <a:rPr sz="1400" b="1" u="sng" spc="-15" dirty="0">
                <a:uFill>
                  <a:solidFill>
                    <a:srgbClr val="000000"/>
                  </a:solidFill>
                </a:uFill>
                <a:latin typeface="Calibri"/>
                <a:cs typeface="Calibri"/>
              </a:rPr>
              <a:t> </a:t>
            </a:r>
            <a:r>
              <a:rPr sz="1400" b="1" u="sng" spc="-5" dirty="0">
                <a:uFill>
                  <a:solidFill>
                    <a:srgbClr val="000000"/>
                  </a:solidFill>
                </a:uFill>
                <a:latin typeface="Calibri"/>
                <a:cs typeface="Calibri"/>
              </a:rPr>
              <a:t>preferred</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payment</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Option</a:t>
            </a:r>
            <a:endParaRPr sz="1400">
              <a:latin typeface="Calibri"/>
              <a:cs typeface="Calibri"/>
            </a:endParaRPr>
          </a:p>
        </p:txBody>
      </p:sp>
      <p:sp>
        <p:nvSpPr>
          <p:cNvPr id="3" name="object 3"/>
          <p:cNvSpPr txBox="1"/>
          <p:nvPr/>
        </p:nvSpPr>
        <p:spPr>
          <a:xfrm>
            <a:off x="902004" y="3720210"/>
            <a:ext cx="5570220" cy="1758950"/>
          </a:xfrm>
          <a:prstGeom prst="rect">
            <a:avLst/>
          </a:prstGeom>
        </p:spPr>
        <p:txBody>
          <a:bodyPr vert="horz" wrap="square" lIns="0" tIns="10160" rIns="0" bIns="0" rtlCol="0">
            <a:spAutoFit/>
          </a:bodyPr>
          <a:lstStyle/>
          <a:p>
            <a:pPr marL="12700" marR="5080">
              <a:lnSpc>
                <a:spcPct val="101400"/>
              </a:lnSpc>
              <a:spcBef>
                <a:spcPts val="80"/>
              </a:spcBef>
            </a:pPr>
            <a:r>
              <a:rPr sz="1400" spc="-5" dirty="0">
                <a:latin typeface="Calibri"/>
                <a:cs typeface="Calibri"/>
              </a:rPr>
              <a:t>148 </a:t>
            </a:r>
            <a:r>
              <a:rPr sz="1400" dirty="0">
                <a:latin typeface="Calibri"/>
                <a:cs typeface="Calibri"/>
              </a:rPr>
              <a:t>respondesnts prefer</a:t>
            </a:r>
            <a:r>
              <a:rPr sz="1400" spc="5" dirty="0">
                <a:latin typeface="Calibri"/>
                <a:cs typeface="Calibri"/>
              </a:rPr>
              <a:t> </a:t>
            </a:r>
            <a:r>
              <a:rPr sz="1400" dirty="0">
                <a:latin typeface="Calibri"/>
                <a:cs typeface="Calibri"/>
              </a:rPr>
              <a:t>to</a:t>
            </a:r>
            <a:r>
              <a:rPr sz="1400" spc="5" dirty="0">
                <a:latin typeface="Calibri"/>
                <a:cs typeface="Calibri"/>
              </a:rPr>
              <a:t> </a:t>
            </a:r>
            <a:r>
              <a:rPr sz="1400" spc="-5" dirty="0">
                <a:latin typeface="Calibri"/>
                <a:cs typeface="Calibri"/>
              </a:rPr>
              <a:t>pay</a:t>
            </a:r>
            <a:r>
              <a:rPr sz="1400" dirty="0">
                <a:latin typeface="Calibri"/>
                <a:cs typeface="Calibri"/>
              </a:rPr>
              <a:t> via</a:t>
            </a:r>
            <a:r>
              <a:rPr sz="1400" spc="10" dirty="0">
                <a:latin typeface="Calibri"/>
                <a:cs typeface="Calibri"/>
              </a:rPr>
              <a:t> </a:t>
            </a:r>
            <a:r>
              <a:rPr sz="1400" spc="-5" dirty="0">
                <a:latin typeface="Calibri"/>
                <a:cs typeface="Calibri"/>
              </a:rPr>
              <a:t>credit/debit</a:t>
            </a:r>
            <a:r>
              <a:rPr sz="1400" dirty="0">
                <a:latin typeface="Calibri"/>
                <a:cs typeface="Calibri"/>
              </a:rPr>
              <a:t> </a:t>
            </a:r>
            <a:r>
              <a:rPr sz="1400" spc="-5" dirty="0">
                <a:latin typeface="Calibri"/>
                <a:cs typeface="Calibri"/>
              </a:rPr>
              <a:t>cards,</a:t>
            </a:r>
            <a:r>
              <a:rPr sz="1400" dirty="0">
                <a:latin typeface="Calibri"/>
                <a:cs typeface="Calibri"/>
              </a:rPr>
              <a:t> 76</a:t>
            </a:r>
            <a:r>
              <a:rPr sz="1400" spc="-5" dirty="0">
                <a:latin typeface="Calibri"/>
                <a:cs typeface="Calibri"/>
              </a:rPr>
              <a:t> respondents</a:t>
            </a:r>
            <a:r>
              <a:rPr sz="1400" dirty="0">
                <a:latin typeface="Calibri"/>
                <a:cs typeface="Calibri"/>
              </a:rPr>
              <a:t> prefer </a:t>
            </a:r>
            <a:r>
              <a:rPr sz="1400" spc="-300" dirty="0">
                <a:latin typeface="Calibri"/>
                <a:cs typeface="Calibri"/>
              </a:rPr>
              <a:t> </a:t>
            </a:r>
            <a:r>
              <a:rPr sz="1400" spc="-5" dirty="0">
                <a:latin typeface="Calibri"/>
                <a:cs typeface="Calibri"/>
              </a:rPr>
              <a:t>COD,</a:t>
            </a:r>
            <a:r>
              <a:rPr sz="1400" spc="-10" dirty="0">
                <a:latin typeface="Calibri"/>
                <a:cs typeface="Calibri"/>
              </a:rPr>
              <a:t> </a:t>
            </a:r>
            <a:r>
              <a:rPr sz="1400" dirty="0">
                <a:latin typeface="Calibri"/>
                <a:cs typeface="Calibri"/>
              </a:rPr>
              <a:t>45</a:t>
            </a:r>
            <a:r>
              <a:rPr sz="1400" spc="-15" dirty="0">
                <a:latin typeface="Calibri"/>
                <a:cs typeface="Calibri"/>
              </a:rPr>
              <a:t> </a:t>
            </a:r>
            <a:r>
              <a:rPr sz="1400" dirty="0">
                <a:latin typeface="Calibri"/>
                <a:cs typeface="Calibri"/>
              </a:rPr>
              <a:t>respondents</a:t>
            </a:r>
            <a:r>
              <a:rPr sz="1400" spc="-5" dirty="0">
                <a:latin typeface="Calibri"/>
                <a:cs typeface="Calibri"/>
              </a:rPr>
              <a:t> </a:t>
            </a:r>
            <a:r>
              <a:rPr sz="1400" dirty="0">
                <a:latin typeface="Calibri"/>
                <a:cs typeface="Calibri"/>
              </a:rPr>
              <a:t>prefer </a:t>
            </a:r>
            <a:r>
              <a:rPr sz="1400" spc="-5" dirty="0">
                <a:latin typeface="Calibri"/>
                <a:cs typeface="Calibri"/>
              </a:rPr>
              <a:t>E-wallets</a:t>
            </a:r>
            <a:r>
              <a:rPr sz="1400" dirty="0">
                <a:latin typeface="Calibri"/>
                <a:cs typeface="Calibri"/>
              </a:rPr>
              <a:t> </a:t>
            </a:r>
            <a:r>
              <a:rPr sz="1400" spc="-5" dirty="0">
                <a:latin typeface="Calibri"/>
                <a:cs typeface="Calibri"/>
              </a:rPr>
              <a:t>(Paytm,</a:t>
            </a:r>
            <a:r>
              <a:rPr sz="1400" spc="-10" dirty="0">
                <a:latin typeface="Calibri"/>
                <a:cs typeface="Calibri"/>
              </a:rPr>
              <a:t> </a:t>
            </a:r>
            <a:r>
              <a:rPr sz="1400" spc="-5" dirty="0">
                <a:latin typeface="Calibri"/>
                <a:cs typeface="Calibri"/>
              </a:rPr>
              <a:t>Freecharge</a:t>
            </a:r>
            <a:r>
              <a:rPr sz="1400" spc="-10" dirty="0">
                <a:latin typeface="Calibri"/>
                <a:cs typeface="Calibri"/>
              </a:rPr>
              <a:t> </a:t>
            </a:r>
            <a:r>
              <a:rPr sz="1400" spc="-5" dirty="0">
                <a:latin typeface="Calibri"/>
                <a:cs typeface="Calibri"/>
              </a:rPr>
              <a:t>etc.)</a:t>
            </a:r>
            <a:endParaRPr sz="1400">
              <a:latin typeface="Calibri"/>
              <a:cs typeface="Calibri"/>
            </a:endParaRPr>
          </a:p>
          <a:p>
            <a:pPr>
              <a:lnSpc>
                <a:spcPct val="100000"/>
              </a:lnSpc>
              <a:spcBef>
                <a:spcPts val="30"/>
              </a:spcBef>
            </a:pPr>
            <a:endParaRPr sz="1400">
              <a:latin typeface="Calibri"/>
              <a:cs typeface="Calibri"/>
            </a:endParaRPr>
          </a:p>
          <a:p>
            <a:pPr marL="12700">
              <a:lnSpc>
                <a:spcPct val="100000"/>
              </a:lnSpc>
            </a:pPr>
            <a:r>
              <a:rPr sz="1400" i="1" dirty="0">
                <a:latin typeface="Calibri"/>
                <a:cs typeface="Calibri"/>
              </a:rPr>
              <a:t>[Majority</a:t>
            </a:r>
            <a:r>
              <a:rPr sz="1400" i="1" spc="-10" dirty="0">
                <a:latin typeface="Calibri"/>
                <a:cs typeface="Calibri"/>
              </a:rPr>
              <a:t> </a:t>
            </a:r>
            <a:r>
              <a:rPr sz="1400" i="1" spc="-5" dirty="0">
                <a:latin typeface="Calibri"/>
                <a:cs typeface="Calibri"/>
              </a:rPr>
              <a:t>of</a:t>
            </a:r>
            <a:r>
              <a:rPr sz="1400" i="1" spc="10" dirty="0">
                <a:latin typeface="Calibri"/>
                <a:cs typeface="Calibri"/>
              </a:rPr>
              <a:t> </a:t>
            </a:r>
            <a:r>
              <a:rPr sz="1400" i="1" spc="-5" dirty="0">
                <a:latin typeface="Calibri"/>
                <a:cs typeface="Calibri"/>
              </a:rPr>
              <a:t>the</a:t>
            </a:r>
            <a:r>
              <a:rPr sz="1400" i="1" dirty="0">
                <a:latin typeface="Calibri"/>
                <a:cs typeface="Calibri"/>
              </a:rPr>
              <a:t> </a:t>
            </a:r>
            <a:r>
              <a:rPr sz="1400" i="1" spc="-5" dirty="0">
                <a:latin typeface="Calibri"/>
                <a:cs typeface="Calibri"/>
              </a:rPr>
              <a:t>respondents</a:t>
            </a:r>
            <a:r>
              <a:rPr sz="1400" i="1" spc="10" dirty="0">
                <a:latin typeface="Calibri"/>
                <a:cs typeface="Calibri"/>
              </a:rPr>
              <a:t> </a:t>
            </a:r>
            <a:r>
              <a:rPr sz="1400" i="1" spc="-5" dirty="0">
                <a:latin typeface="Calibri"/>
                <a:cs typeface="Calibri"/>
              </a:rPr>
              <a:t>prefer</a:t>
            </a:r>
            <a:r>
              <a:rPr sz="1400" i="1" dirty="0">
                <a:latin typeface="Calibri"/>
                <a:cs typeface="Calibri"/>
              </a:rPr>
              <a:t> to </a:t>
            </a:r>
            <a:r>
              <a:rPr sz="1400" i="1" spc="-5" dirty="0">
                <a:latin typeface="Calibri"/>
                <a:cs typeface="Calibri"/>
              </a:rPr>
              <a:t>pay</a:t>
            </a:r>
            <a:r>
              <a:rPr sz="1400" i="1" spc="-10" dirty="0">
                <a:latin typeface="Calibri"/>
                <a:cs typeface="Calibri"/>
              </a:rPr>
              <a:t> </a:t>
            </a:r>
            <a:r>
              <a:rPr sz="1400" i="1" dirty="0">
                <a:latin typeface="Calibri"/>
                <a:cs typeface="Calibri"/>
              </a:rPr>
              <a:t>via </a:t>
            </a:r>
            <a:r>
              <a:rPr sz="1400" i="1" spc="-5" dirty="0">
                <a:latin typeface="Calibri"/>
                <a:cs typeface="Calibri"/>
              </a:rPr>
              <a:t>credit/debit cards]</a:t>
            </a:r>
            <a:endParaRPr sz="1400">
              <a:latin typeface="Calibri"/>
              <a:cs typeface="Calibri"/>
            </a:endParaRPr>
          </a:p>
          <a:p>
            <a:pPr>
              <a:lnSpc>
                <a:spcPct val="100000"/>
              </a:lnSpc>
            </a:pPr>
            <a:endParaRPr sz="1400">
              <a:latin typeface="Calibri"/>
              <a:cs typeface="Calibri"/>
            </a:endParaRPr>
          </a:p>
          <a:p>
            <a:pPr>
              <a:lnSpc>
                <a:spcPct val="100000"/>
              </a:lnSpc>
              <a:spcBef>
                <a:spcPts val="50"/>
              </a:spcBef>
            </a:pPr>
            <a:endParaRPr sz="1350">
              <a:latin typeface="Calibri"/>
              <a:cs typeface="Calibri"/>
            </a:endParaRPr>
          </a:p>
          <a:p>
            <a:pPr marL="1434465" marR="102235" indent="-680085">
              <a:lnSpc>
                <a:spcPct val="102099"/>
              </a:lnSpc>
            </a:pPr>
            <a:r>
              <a:rPr sz="1400" b="1" u="sng" dirty="0">
                <a:uFill>
                  <a:solidFill>
                    <a:srgbClr val="000000"/>
                  </a:solidFill>
                </a:uFill>
                <a:latin typeface="Calibri"/>
                <a:cs typeface="Calibri"/>
              </a:rPr>
              <a:t>How</a:t>
            </a:r>
            <a:r>
              <a:rPr sz="1400" b="1" u="sng" spc="-5" dirty="0">
                <a:uFill>
                  <a:solidFill>
                    <a:srgbClr val="000000"/>
                  </a:solidFill>
                </a:uFill>
                <a:latin typeface="Calibri"/>
                <a:cs typeface="Calibri"/>
              </a:rPr>
              <a:t> frequently </a:t>
            </a:r>
            <a:r>
              <a:rPr sz="1400" b="1" u="sng" dirty="0">
                <a:uFill>
                  <a:solidFill>
                    <a:srgbClr val="000000"/>
                  </a:solidFill>
                </a:uFill>
                <a:latin typeface="Calibri"/>
                <a:cs typeface="Calibri"/>
              </a:rPr>
              <a:t>do</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you</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abandon</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(selecting</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an items </a:t>
            </a:r>
            <a:r>
              <a:rPr sz="1400" b="1" u="sng" spc="-5" dirty="0">
                <a:uFill>
                  <a:solidFill>
                    <a:srgbClr val="000000"/>
                  </a:solidFill>
                </a:uFill>
                <a:latin typeface="Calibri"/>
                <a:cs typeface="Calibri"/>
              </a:rPr>
              <a:t>and</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leaving </a:t>
            </a:r>
            <a:r>
              <a:rPr sz="1400" b="1" spc="-305" dirty="0">
                <a:latin typeface="Calibri"/>
                <a:cs typeface="Calibri"/>
              </a:rPr>
              <a:t> </a:t>
            </a:r>
            <a:r>
              <a:rPr sz="1400" b="1" u="sng" spc="-5" dirty="0">
                <a:uFill>
                  <a:solidFill>
                    <a:srgbClr val="000000"/>
                  </a:solidFill>
                </a:uFill>
                <a:latin typeface="Calibri"/>
                <a:cs typeface="Calibri"/>
              </a:rPr>
              <a:t>without making</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payment)</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your</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shopping</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cart</a:t>
            </a:r>
            <a:endParaRPr sz="1400">
              <a:latin typeface="Calibri"/>
              <a:cs typeface="Calibri"/>
            </a:endParaRPr>
          </a:p>
        </p:txBody>
      </p:sp>
      <p:sp>
        <p:nvSpPr>
          <p:cNvPr id="4" name="object 4"/>
          <p:cNvSpPr txBox="1"/>
          <p:nvPr/>
        </p:nvSpPr>
        <p:spPr>
          <a:xfrm>
            <a:off x="902004" y="8468105"/>
            <a:ext cx="5700395" cy="1108075"/>
          </a:xfrm>
          <a:prstGeom prst="rect">
            <a:avLst/>
          </a:prstGeom>
        </p:spPr>
        <p:txBody>
          <a:bodyPr vert="horz" wrap="square" lIns="0" tIns="8890" rIns="0" bIns="0" rtlCol="0">
            <a:spAutoFit/>
          </a:bodyPr>
          <a:lstStyle/>
          <a:p>
            <a:pPr marL="12700" marR="5080">
              <a:lnSpc>
                <a:spcPct val="101800"/>
              </a:lnSpc>
              <a:spcBef>
                <a:spcPts val="70"/>
              </a:spcBef>
            </a:pPr>
            <a:r>
              <a:rPr sz="1400" spc="-5" dirty="0">
                <a:latin typeface="Calibri"/>
                <a:cs typeface="Calibri"/>
              </a:rPr>
              <a:t>171 respondents</a:t>
            </a:r>
            <a:r>
              <a:rPr sz="1400" spc="5" dirty="0">
                <a:latin typeface="Calibri"/>
                <a:cs typeface="Calibri"/>
              </a:rPr>
              <a:t> </a:t>
            </a:r>
            <a:r>
              <a:rPr sz="1400" spc="-5" dirty="0">
                <a:latin typeface="Calibri"/>
                <a:cs typeface="Calibri"/>
              </a:rPr>
              <a:t>sometimes</a:t>
            </a:r>
            <a:r>
              <a:rPr sz="1400" dirty="0">
                <a:latin typeface="Calibri"/>
                <a:cs typeface="Calibri"/>
              </a:rPr>
              <a:t> </a:t>
            </a:r>
            <a:r>
              <a:rPr sz="1400" spc="-5" dirty="0">
                <a:latin typeface="Calibri"/>
                <a:cs typeface="Calibri"/>
              </a:rPr>
              <a:t>abandon</a:t>
            </a:r>
            <a:r>
              <a:rPr sz="1400" dirty="0">
                <a:latin typeface="Calibri"/>
                <a:cs typeface="Calibri"/>
              </a:rPr>
              <a:t> their</a:t>
            </a:r>
            <a:r>
              <a:rPr sz="1400" spc="5" dirty="0">
                <a:latin typeface="Calibri"/>
                <a:cs typeface="Calibri"/>
              </a:rPr>
              <a:t> </a:t>
            </a:r>
            <a:r>
              <a:rPr sz="1400" spc="-5" dirty="0">
                <a:latin typeface="Calibri"/>
                <a:cs typeface="Calibri"/>
              </a:rPr>
              <a:t>shopping cart,</a:t>
            </a:r>
            <a:r>
              <a:rPr sz="1400" dirty="0">
                <a:latin typeface="Calibri"/>
                <a:cs typeface="Calibri"/>
              </a:rPr>
              <a:t> 48</a:t>
            </a:r>
            <a:r>
              <a:rPr sz="1400" spc="5" dirty="0">
                <a:latin typeface="Calibri"/>
                <a:cs typeface="Calibri"/>
              </a:rPr>
              <a:t> </a:t>
            </a:r>
            <a:r>
              <a:rPr sz="1400" spc="-5" dirty="0">
                <a:latin typeface="Calibri"/>
                <a:cs typeface="Calibri"/>
              </a:rPr>
              <a:t>respondents </a:t>
            </a:r>
            <a:r>
              <a:rPr sz="1400" dirty="0">
                <a:latin typeface="Calibri"/>
                <a:cs typeface="Calibri"/>
              </a:rPr>
              <a:t> </a:t>
            </a:r>
            <a:r>
              <a:rPr sz="1400" spc="-5" dirty="0">
                <a:latin typeface="Calibri"/>
                <a:cs typeface="Calibri"/>
              </a:rPr>
              <a:t>never</a:t>
            </a:r>
            <a:r>
              <a:rPr sz="1400" spc="10" dirty="0">
                <a:latin typeface="Calibri"/>
                <a:cs typeface="Calibri"/>
              </a:rPr>
              <a:t> </a:t>
            </a:r>
            <a:r>
              <a:rPr sz="1400" spc="-5" dirty="0">
                <a:latin typeface="Calibri"/>
                <a:cs typeface="Calibri"/>
              </a:rPr>
              <a:t>abandon</a:t>
            </a:r>
            <a:r>
              <a:rPr sz="1400" dirty="0">
                <a:latin typeface="Calibri"/>
                <a:cs typeface="Calibri"/>
              </a:rPr>
              <a:t> </a:t>
            </a:r>
            <a:r>
              <a:rPr sz="1400" spc="-5" dirty="0">
                <a:latin typeface="Calibri"/>
                <a:cs typeface="Calibri"/>
              </a:rPr>
              <a:t>their</a:t>
            </a:r>
            <a:r>
              <a:rPr sz="1400" spc="20" dirty="0">
                <a:latin typeface="Calibri"/>
                <a:cs typeface="Calibri"/>
              </a:rPr>
              <a:t> </a:t>
            </a:r>
            <a:r>
              <a:rPr sz="1400" spc="-5" dirty="0">
                <a:latin typeface="Calibri"/>
                <a:cs typeface="Calibri"/>
              </a:rPr>
              <a:t>shopping</a:t>
            </a:r>
            <a:r>
              <a:rPr sz="1400" dirty="0">
                <a:latin typeface="Calibri"/>
                <a:cs typeface="Calibri"/>
              </a:rPr>
              <a:t> </a:t>
            </a:r>
            <a:r>
              <a:rPr sz="1400" spc="-5" dirty="0">
                <a:latin typeface="Calibri"/>
                <a:cs typeface="Calibri"/>
              </a:rPr>
              <a:t>cart,</a:t>
            </a:r>
            <a:r>
              <a:rPr sz="1400" spc="5" dirty="0">
                <a:latin typeface="Calibri"/>
                <a:cs typeface="Calibri"/>
              </a:rPr>
              <a:t> </a:t>
            </a:r>
            <a:r>
              <a:rPr sz="1400" dirty="0">
                <a:latin typeface="Calibri"/>
                <a:cs typeface="Calibri"/>
              </a:rPr>
              <a:t>35</a:t>
            </a:r>
            <a:r>
              <a:rPr sz="1400" spc="5" dirty="0">
                <a:latin typeface="Calibri"/>
                <a:cs typeface="Calibri"/>
              </a:rPr>
              <a:t> </a:t>
            </a:r>
            <a:r>
              <a:rPr sz="1400" spc="-5" dirty="0">
                <a:latin typeface="Calibri"/>
                <a:cs typeface="Calibri"/>
              </a:rPr>
              <a:t>respondents</a:t>
            </a:r>
            <a:r>
              <a:rPr sz="1400" spc="10" dirty="0">
                <a:latin typeface="Calibri"/>
                <a:cs typeface="Calibri"/>
              </a:rPr>
              <a:t> </a:t>
            </a:r>
            <a:r>
              <a:rPr sz="1400" spc="-5" dirty="0">
                <a:latin typeface="Calibri"/>
                <a:cs typeface="Calibri"/>
              </a:rPr>
              <a:t>frequently</a:t>
            </a:r>
            <a:r>
              <a:rPr sz="1400" spc="15" dirty="0">
                <a:latin typeface="Calibri"/>
                <a:cs typeface="Calibri"/>
              </a:rPr>
              <a:t> </a:t>
            </a:r>
            <a:r>
              <a:rPr sz="1400" spc="-5" dirty="0">
                <a:latin typeface="Calibri"/>
                <a:cs typeface="Calibri"/>
              </a:rPr>
              <a:t>abandon</a:t>
            </a:r>
            <a:r>
              <a:rPr sz="1400" spc="5" dirty="0">
                <a:latin typeface="Calibri"/>
                <a:cs typeface="Calibri"/>
              </a:rPr>
              <a:t> </a:t>
            </a:r>
            <a:r>
              <a:rPr sz="1400" spc="-5" dirty="0">
                <a:latin typeface="Calibri"/>
                <a:cs typeface="Calibri"/>
              </a:rPr>
              <a:t>their</a:t>
            </a:r>
            <a:r>
              <a:rPr sz="1400" spc="5" dirty="0">
                <a:latin typeface="Calibri"/>
                <a:cs typeface="Calibri"/>
              </a:rPr>
              <a:t> </a:t>
            </a:r>
            <a:r>
              <a:rPr sz="1400" dirty="0">
                <a:latin typeface="Calibri"/>
                <a:cs typeface="Calibri"/>
              </a:rPr>
              <a:t>s </a:t>
            </a:r>
            <a:r>
              <a:rPr sz="1400" spc="-300" dirty="0">
                <a:latin typeface="Calibri"/>
                <a:cs typeface="Calibri"/>
              </a:rPr>
              <a:t> </a:t>
            </a:r>
            <a:r>
              <a:rPr sz="1400" spc="-5" dirty="0">
                <a:latin typeface="Calibri"/>
                <a:cs typeface="Calibri"/>
              </a:rPr>
              <a:t>hopping cart, </a:t>
            </a:r>
            <a:r>
              <a:rPr sz="1400" dirty="0">
                <a:latin typeface="Calibri"/>
                <a:cs typeface="Calibri"/>
              </a:rPr>
              <a:t>15 </a:t>
            </a:r>
            <a:r>
              <a:rPr sz="1400" spc="-5" dirty="0">
                <a:latin typeface="Calibri"/>
                <a:cs typeface="Calibri"/>
              </a:rPr>
              <a:t>respondents</a:t>
            </a:r>
            <a:r>
              <a:rPr sz="1400" dirty="0">
                <a:latin typeface="Calibri"/>
                <a:cs typeface="Calibri"/>
              </a:rPr>
              <a:t> very</a:t>
            </a:r>
            <a:r>
              <a:rPr sz="1400" spc="5" dirty="0">
                <a:latin typeface="Calibri"/>
                <a:cs typeface="Calibri"/>
              </a:rPr>
              <a:t> </a:t>
            </a:r>
            <a:r>
              <a:rPr sz="1400" spc="-5" dirty="0">
                <a:latin typeface="Calibri"/>
                <a:cs typeface="Calibri"/>
              </a:rPr>
              <a:t>frequently abandon</a:t>
            </a:r>
            <a:r>
              <a:rPr sz="1400" dirty="0">
                <a:latin typeface="Calibri"/>
                <a:cs typeface="Calibri"/>
              </a:rPr>
              <a:t> </a:t>
            </a:r>
            <a:r>
              <a:rPr sz="1400" spc="-5" dirty="0">
                <a:latin typeface="Calibri"/>
                <a:cs typeface="Calibri"/>
              </a:rPr>
              <a:t>their</a:t>
            </a:r>
            <a:r>
              <a:rPr sz="1400" dirty="0">
                <a:latin typeface="Calibri"/>
                <a:cs typeface="Calibri"/>
              </a:rPr>
              <a:t> </a:t>
            </a:r>
            <a:r>
              <a:rPr sz="1400" spc="-5" dirty="0">
                <a:latin typeface="Calibri"/>
                <a:cs typeface="Calibri"/>
              </a:rPr>
              <a:t>shopping</a:t>
            </a:r>
            <a:r>
              <a:rPr sz="1400" dirty="0">
                <a:latin typeface="Calibri"/>
                <a:cs typeface="Calibri"/>
              </a:rPr>
              <a:t> </a:t>
            </a:r>
            <a:r>
              <a:rPr sz="1400" spc="-5" dirty="0">
                <a:latin typeface="Calibri"/>
                <a:cs typeface="Calibri"/>
              </a:rPr>
              <a:t>cart</a:t>
            </a:r>
            <a:endParaRPr sz="1400">
              <a:latin typeface="Calibri"/>
              <a:cs typeface="Calibri"/>
            </a:endParaRPr>
          </a:p>
          <a:p>
            <a:pPr>
              <a:lnSpc>
                <a:spcPct val="100000"/>
              </a:lnSpc>
              <a:spcBef>
                <a:spcPts val="30"/>
              </a:spcBef>
            </a:pPr>
            <a:endParaRPr sz="1400">
              <a:latin typeface="Calibri"/>
              <a:cs typeface="Calibri"/>
            </a:endParaRPr>
          </a:p>
          <a:p>
            <a:pPr marL="12700">
              <a:lnSpc>
                <a:spcPct val="100000"/>
              </a:lnSpc>
              <a:spcBef>
                <a:spcPts val="5"/>
              </a:spcBef>
            </a:pPr>
            <a:r>
              <a:rPr sz="1400" i="1" dirty="0">
                <a:latin typeface="Calibri"/>
                <a:cs typeface="Calibri"/>
              </a:rPr>
              <a:t>[Majority</a:t>
            </a:r>
            <a:r>
              <a:rPr sz="1400" i="1" spc="-10" dirty="0">
                <a:latin typeface="Calibri"/>
                <a:cs typeface="Calibri"/>
              </a:rPr>
              <a:t> </a:t>
            </a:r>
            <a:r>
              <a:rPr sz="1400" i="1" spc="-5" dirty="0">
                <a:latin typeface="Calibri"/>
                <a:cs typeface="Calibri"/>
              </a:rPr>
              <a:t>of</a:t>
            </a:r>
            <a:r>
              <a:rPr sz="1400" i="1" spc="5" dirty="0">
                <a:latin typeface="Calibri"/>
                <a:cs typeface="Calibri"/>
              </a:rPr>
              <a:t> </a:t>
            </a:r>
            <a:r>
              <a:rPr sz="1400" i="1" spc="-5" dirty="0">
                <a:latin typeface="Calibri"/>
                <a:cs typeface="Calibri"/>
              </a:rPr>
              <a:t>the</a:t>
            </a:r>
            <a:r>
              <a:rPr sz="1400" i="1" dirty="0">
                <a:latin typeface="Calibri"/>
                <a:cs typeface="Calibri"/>
              </a:rPr>
              <a:t> </a:t>
            </a:r>
            <a:r>
              <a:rPr sz="1400" i="1" spc="-5" dirty="0">
                <a:latin typeface="Calibri"/>
                <a:cs typeface="Calibri"/>
              </a:rPr>
              <a:t>respondents</a:t>
            </a:r>
            <a:r>
              <a:rPr sz="1400" i="1" spc="5" dirty="0">
                <a:latin typeface="Calibri"/>
                <a:cs typeface="Calibri"/>
              </a:rPr>
              <a:t> </a:t>
            </a:r>
            <a:r>
              <a:rPr sz="1400" i="1" spc="-5" dirty="0">
                <a:latin typeface="Calibri"/>
                <a:cs typeface="Calibri"/>
              </a:rPr>
              <a:t>abandon their</a:t>
            </a:r>
            <a:r>
              <a:rPr sz="1400" i="1" spc="5" dirty="0">
                <a:latin typeface="Calibri"/>
                <a:cs typeface="Calibri"/>
              </a:rPr>
              <a:t> </a:t>
            </a:r>
            <a:r>
              <a:rPr sz="1400" i="1" spc="-5" dirty="0">
                <a:latin typeface="Calibri"/>
                <a:cs typeface="Calibri"/>
              </a:rPr>
              <a:t>shopping</a:t>
            </a:r>
            <a:r>
              <a:rPr sz="1400" i="1" dirty="0">
                <a:latin typeface="Calibri"/>
                <a:cs typeface="Calibri"/>
              </a:rPr>
              <a:t> cart</a:t>
            </a:r>
            <a:r>
              <a:rPr sz="1400" i="1" spc="-5" dirty="0">
                <a:latin typeface="Calibri"/>
                <a:cs typeface="Calibri"/>
              </a:rPr>
              <a:t> sometimes]</a:t>
            </a:r>
            <a:endParaRPr sz="1400">
              <a:latin typeface="Calibri"/>
              <a:cs typeface="Calibri"/>
            </a:endParaRPr>
          </a:p>
        </p:txBody>
      </p:sp>
      <p:pic>
        <p:nvPicPr>
          <p:cNvPr id="5" name="object 5"/>
          <p:cNvPicPr/>
          <p:nvPr/>
        </p:nvPicPr>
        <p:blipFill>
          <a:blip r:embed="rId2" cstate="print"/>
          <a:stretch>
            <a:fillRect/>
          </a:stretch>
        </p:blipFill>
        <p:spPr>
          <a:xfrm>
            <a:off x="959420" y="1188961"/>
            <a:ext cx="5646884" cy="2489732"/>
          </a:xfrm>
          <a:prstGeom prst="rect">
            <a:avLst/>
          </a:prstGeom>
        </p:spPr>
      </p:pic>
      <p:pic>
        <p:nvPicPr>
          <p:cNvPr id="6" name="object 6"/>
          <p:cNvPicPr/>
          <p:nvPr/>
        </p:nvPicPr>
        <p:blipFill>
          <a:blip r:embed="rId3" cstate="print"/>
          <a:stretch>
            <a:fillRect/>
          </a:stretch>
        </p:blipFill>
        <p:spPr>
          <a:xfrm>
            <a:off x="959422" y="5540792"/>
            <a:ext cx="5647134" cy="273372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77898" y="892556"/>
            <a:ext cx="3604260" cy="239395"/>
          </a:xfrm>
          <a:prstGeom prst="rect">
            <a:avLst/>
          </a:prstGeom>
        </p:spPr>
        <p:txBody>
          <a:bodyPr vert="horz" wrap="square" lIns="0" tIns="12700" rIns="0" bIns="0" rtlCol="0">
            <a:spAutoFit/>
          </a:bodyPr>
          <a:lstStyle/>
          <a:p>
            <a:pPr marL="12700">
              <a:lnSpc>
                <a:spcPct val="100000"/>
              </a:lnSpc>
              <a:spcBef>
                <a:spcPts val="100"/>
              </a:spcBef>
            </a:pPr>
            <a:r>
              <a:rPr sz="1400" b="1" u="sng" spc="-5" dirty="0">
                <a:uFill>
                  <a:solidFill>
                    <a:srgbClr val="000000"/>
                  </a:solidFill>
                </a:uFill>
                <a:latin typeface="Calibri"/>
                <a:cs typeface="Calibri"/>
              </a:rPr>
              <a:t>Why</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did </a:t>
            </a:r>
            <a:r>
              <a:rPr sz="1400" b="1" u="sng" spc="-5" dirty="0">
                <a:uFill>
                  <a:solidFill>
                    <a:srgbClr val="000000"/>
                  </a:solidFill>
                </a:uFill>
                <a:latin typeface="Calibri"/>
                <a:cs typeface="Calibri"/>
              </a:rPr>
              <a:t>you</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abandon</a:t>
            </a:r>
            <a:r>
              <a:rPr sz="1400" b="1" u="sng" dirty="0">
                <a:uFill>
                  <a:solidFill>
                    <a:srgbClr val="000000"/>
                  </a:solidFill>
                </a:uFill>
                <a:latin typeface="Calibri"/>
                <a:cs typeface="Calibri"/>
              </a:rPr>
              <a:t> the</a:t>
            </a:r>
            <a:r>
              <a:rPr sz="1400" b="1" u="sng" spc="-5" dirty="0">
                <a:uFill>
                  <a:solidFill>
                    <a:srgbClr val="000000"/>
                  </a:solidFill>
                </a:uFill>
                <a:latin typeface="Calibri"/>
                <a:cs typeface="Calibri"/>
              </a:rPr>
              <a:t> “Bag”,</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“Shopping</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Cart</a:t>
            </a:r>
            <a:endParaRPr sz="1400">
              <a:latin typeface="Calibri"/>
              <a:cs typeface="Calibri"/>
            </a:endParaRPr>
          </a:p>
        </p:txBody>
      </p:sp>
      <p:sp>
        <p:nvSpPr>
          <p:cNvPr id="3" name="object 3"/>
          <p:cNvSpPr txBox="1"/>
          <p:nvPr/>
        </p:nvSpPr>
        <p:spPr>
          <a:xfrm>
            <a:off x="902004" y="3102609"/>
            <a:ext cx="5730240" cy="2626360"/>
          </a:xfrm>
          <a:prstGeom prst="rect">
            <a:avLst/>
          </a:prstGeom>
        </p:spPr>
        <p:txBody>
          <a:bodyPr vert="horz" wrap="square" lIns="0" tIns="8890" rIns="0" bIns="0" rtlCol="0">
            <a:spAutoFit/>
          </a:bodyPr>
          <a:lstStyle/>
          <a:p>
            <a:pPr marL="12700" marR="29845">
              <a:lnSpc>
                <a:spcPct val="101800"/>
              </a:lnSpc>
              <a:spcBef>
                <a:spcPts val="70"/>
              </a:spcBef>
            </a:pPr>
            <a:r>
              <a:rPr sz="1400" spc="-5" dirty="0">
                <a:latin typeface="Calibri"/>
                <a:cs typeface="Calibri"/>
              </a:rPr>
              <a:t>133</a:t>
            </a:r>
            <a:r>
              <a:rPr sz="1400" spc="5" dirty="0">
                <a:latin typeface="Calibri"/>
                <a:cs typeface="Calibri"/>
              </a:rPr>
              <a:t> </a:t>
            </a:r>
            <a:r>
              <a:rPr sz="1400" spc="-5" dirty="0">
                <a:latin typeface="Calibri"/>
                <a:cs typeface="Calibri"/>
              </a:rPr>
              <a:t>respondents</a:t>
            </a:r>
            <a:r>
              <a:rPr sz="1400" spc="10" dirty="0">
                <a:latin typeface="Calibri"/>
                <a:cs typeface="Calibri"/>
              </a:rPr>
              <a:t> </a:t>
            </a:r>
            <a:r>
              <a:rPr sz="1400" spc="-5" dirty="0">
                <a:latin typeface="Calibri"/>
                <a:cs typeface="Calibri"/>
              </a:rPr>
              <a:t>abandoned</a:t>
            </a:r>
            <a:r>
              <a:rPr sz="1400" spc="-10" dirty="0">
                <a:latin typeface="Calibri"/>
                <a:cs typeface="Calibri"/>
              </a:rPr>
              <a:t> </a:t>
            </a:r>
            <a:r>
              <a:rPr sz="1400" dirty="0">
                <a:latin typeface="Calibri"/>
                <a:cs typeface="Calibri"/>
              </a:rPr>
              <a:t>their</a:t>
            </a:r>
            <a:r>
              <a:rPr sz="1400" spc="15" dirty="0">
                <a:latin typeface="Calibri"/>
                <a:cs typeface="Calibri"/>
              </a:rPr>
              <a:t> </a:t>
            </a:r>
            <a:r>
              <a:rPr sz="1400" spc="-5" dirty="0">
                <a:latin typeface="Calibri"/>
                <a:cs typeface="Calibri"/>
              </a:rPr>
              <a:t>shopping</a:t>
            </a:r>
            <a:r>
              <a:rPr sz="1400" spc="5" dirty="0">
                <a:latin typeface="Calibri"/>
                <a:cs typeface="Calibri"/>
              </a:rPr>
              <a:t> </a:t>
            </a:r>
            <a:r>
              <a:rPr sz="1400" spc="-5" dirty="0">
                <a:latin typeface="Calibri"/>
                <a:cs typeface="Calibri"/>
              </a:rPr>
              <a:t>cart</a:t>
            </a:r>
            <a:r>
              <a:rPr sz="1400" spc="10" dirty="0">
                <a:latin typeface="Calibri"/>
                <a:cs typeface="Calibri"/>
              </a:rPr>
              <a:t> </a:t>
            </a:r>
            <a:r>
              <a:rPr sz="1400" spc="-5" dirty="0">
                <a:latin typeface="Calibri"/>
                <a:cs typeface="Calibri"/>
              </a:rPr>
              <a:t>because</a:t>
            </a:r>
            <a:r>
              <a:rPr sz="1400" spc="5" dirty="0">
                <a:latin typeface="Calibri"/>
                <a:cs typeface="Calibri"/>
              </a:rPr>
              <a:t> </a:t>
            </a:r>
            <a:r>
              <a:rPr sz="1400" spc="-5" dirty="0">
                <a:latin typeface="Calibri"/>
                <a:cs typeface="Calibri"/>
              </a:rPr>
              <a:t>of</a:t>
            </a:r>
            <a:r>
              <a:rPr sz="1400" spc="15" dirty="0">
                <a:latin typeface="Calibri"/>
                <a:cs typeface="Calibri"/>
              </a:rPr>
              <a:t> </a:t>
            </a:r>
            <a:r>
              <a:rPr sz="1400" dirty="0">
                <a:latin typeface="Calibri"/>
                <a:cs typeface="Calibri"/>
              </a:rPr>
              <a:t>a</a:t>
            </a:r>
            <a:r>
              <a:rPr sz="1400" spc="10" dirty="0">
                <a:latin typeface="Calibri"/>
                <a:cs typeface="Calibri"/>
              </a:rPr>
              <a:t> </a:t>
            </a:r>
            <a:r>
              <a:rPr sz="1400" spc="-5" dirty="0">
                <a:latin typeface="Calibri"/>
                <a:cs typeface="Calibri"/>
              </a:rPr>
              <a:t>Better </a:t>
            </a:r>
            <a:r>
              <a:rPr sz="1400" dirty="0">
                <a:latin typeface="Calibri"/>
                <a:cs typeface="Calibri"/>
              </a:rPr>
              <a:t> </a:t>
            </a:r>
            <a:r>
              <a:rPr sz="1400" spc="-5" dirty="0">
                <a:latin typeface="Calibri"/>
                <a:cs typeface="Calibri"/>
              </a:rPr>
              <a:t>alternative</a:t>
            </a:r>
            <a:r>
              <a:rPr sz="1400" dirty="0">
                <a:latin typeface="Calibri"/>
                <a:cs typeface="Calibri"/>
              </a:rPr>
              <a:t> </a:t>
            </a:r>
            <a:r>
              <a:rPr sz="1400" spc="-5" dirty="0">
                <a:latin typeface="Calibri"/>
                <a:cs typeface="Calibri"/>
              </a:rPr>
              <a:t>offer, </a:t>
            </a:r>
            <a:r>
              <a:rPr sz="1400" dirty="0">
                <a:latin typeface="Calibri"/>
                <a:cs typeface="Calibri"/>
              </a:rPr>
              <a:t>54</a:t>
            </a:r>
            <a:r>
              <a:rPr sz="1400" spc="-5" dirty="0">
                <a:latin typeface="Calibri"/>
                <a:cs typeface="Calibri"/>
              </a:rPr>
              <a:t> respondents</a:t>
            </a:r>
            <a:r>
              <a:rPr sz="1400" dirty="0">
                <a:latin typeface="Calibri"/>
                <a:cs typeface="Calibri"/>
              </a:rPr>
              <a:t> </a:t>
            </a:r>
            <a:r>
              <a:rPr sz="1400" spc="-5" dirty="0">
                <a:latin typeface="Calibri"/>
                <a:cs typeface="Calibri"/>
              </a:rPr>
              <a:t>abandoned</a:t>
            </a:r>
            <a:r>
              <a:rPr sz="1400" spc="-10" dirty="0">
                <a:latin typeface="Calibri"/>
                <a:cs typeface="Calibri"/>
              </a:rPr>
              <a:t> </a:t>
            </a:r>
            <a:r>
              <a:rPr sz="1400" spc="-5" dirty="0">
                <a:latin typeface="Calibri"/>
                <a:cs typeface="Calibri"/>
              </a:rPr>
              <a:t>their</a:t>
            </a:r>
            <a:r>
              <a:rPr sz="1400" spc="5" dirty="0">
                <a:latin typeface="Calibri"/>
                <a:cs typeface="Calibri"/>
              </a:rPr>
              <a:t> </a:t>
            </a:r>
            <a:r>
              <a:rPr sz="1400" spc="-5" dirty="0">
                <a:latin typeface="Calibri"/>
                <a:cs typeface="Calibri"/>
              </a:rPr>
              <a:t>shopping</a:t>
            </a:r>
            <a:r>
              <a:rPr sz="1400" spc="5" dirty="0">
                <a:latin typeface="Calibri"/>
                <a:cs typeface="Calibri"/>
              </a:rPr>
              <a:t> </a:t>
            </a:r>
            <a:r>
              <a:rPr sz="1400" spc="-5" dirty="0">
                <a:latin typeface="Calibri"/>
                <a:cs typeface="Calibri"/>
              </a:rPr>
              <a:t>cart</a:t>
            </a:r>
            <a:r>
              <a:rPr sz="1400" spc="5" dirty="0">
                <a:latin typeface="Calibri"/>
                <a:cs typeface="Calibri"/>
              </a:rPr>
              <a:t> </a:t>
            </a:r>
            <a:r>
              <a:rPr sz="1400" spc="-5" dirty="0">
                <a:latin typeface="Calibri"/>
                <a:cs typeface="Calibri"/>
              </a:rPr>
              <a:t>because </a:t>
            </a:r>
            <a:r>
              <a:rPr sz="1400" dirty="0">
                <a:latin typeface="Calibri"/>
                <a:cs typeface="Calibri"/>
              </a:rPr>
              <a:t> </a:t>
            </a:r>
            <a:r>
              <a:rPr sz="1400" spc="-5" dirty="0">
                <a:latin typeface="Calibri"/>
                <a:cs typeface="Calibri"/>
              </a:rPr>
              <a:t>Promo</a:t>
            </a:r>
            <a:r>
              <a:rPr sz="1400" dirty="0">
                <a:latin typeface="Calibri"/>
                <a:cs typeface="Calibri"/>
              </a:rPr>
              <a:t> </a:t>
            </a:r>
            <a:r>
              <a:rPr sz="1400" spc="-5" dirty="0">
                <a:latin typeface="Calibri"/>
                <a:cs typeface="Calibri"/>
              </a:rPr>
              <a:t>code not</a:t>
            </a:r>
            <a:r>
              <a:rPr sz="1400" dirty="0">
                <a:latin typeface="Calibri"/>
                <a:cs typeface="Calibri"/>
              </a:rPr>
              <a:t> </a:t>
            </a:r>
            <a:r>
              <a:rPr sz="1400" spc="-5" dirty="0">
                <a:latin typeface="Calibri"/>
                <a:cs typeface="Calibri"/>
              </a:rPr>
              <a:t>applicable,</a:t>
            </a:r>
            <a:r>
              <a:rPr sz="1400" spc="5" dirty="0">
                <a:latin typeface="Calibri"/>
                <a:cs typeface="Calibri"/>
              </a:rPr>
              <a:t> </a:t>
            </a:r>
            <a:r>
              <a:rPr sz="1400" dirty="0">
                <a:latin typeface="Calibri"/>
                <a:cs typeface="Calibri"/>
              </a:rPr>
              <a:t>37 respondents </a:t>
            </a:r>
            <a:r>
              <a:rPr sz="1400" spc="-5" dirty="0">
                <a:latin typeface="Calibri"/>
                <a:cs typeface="Calibri"/>
              </a:rPr>
              <a:t>abandoned</a:t>
            </a:r>
            <a:r>
              <a:rPr sz="1400" spc="-15" dirty="0">
                <a:latin typeface="Calibri"/>
                <a:cs typeface="Calibri"/>
              </a:rPr>
              <a:t> </a:t>
            </a:r>
            <a:r>
              <a:rPr sz="1400" dirty="0">
                <a:latin typeface="Calibri"/>
                <a:cs typeface="Calibri"/>
              </a:rPr>
              <a:t>their </a:t>
            </a:r>
            <a:r>
              <a:rPr sz="1400" spc="-5" dirty="0">
                <a:latin typeface="Calibri"/>
                <a:cs typeface="Calibri"/>
              </a:rPr>
              <a:t>shopping cart</a:t>
            </a:r>
            <a:r>
              <a:rPr sz="1400" dirty="0">
                <a:latin typeface="Calibri"/>
                <a:cs typeface="Calibri"/>
              </a:rPr>
              <a:t> be </a:t>
            </a:r>
            <a:r>
              <a:rPr sz="1400" spc="-305" dirty="0">
                <a:latin typeface="Calibri"/>
                <a:cs typeface="Calibri"/>
              </a:rPr>
              <a:t> </a:t>
            </a:r>
            <a:r>
              <a:rPr sz="1400" spc="-5" dirty="0">
                <a:latin typeface="Calibri"/>
                <a:cs typeface="Calibri"/>
              </a:rPr>
              <a:t>cause of Change </a:t>
            </a:r>
            <a:r>
              <a:rPr sz="1400" dirty="0">
                <a:latin typeface="Calibri"/>
                <a:cs typeface="Calibri"/>
              </a:rPr>
              <a:t>in price, 31 respondents </a:t>
            </a:r>
            <a:r>
              <a:rPr sz="1400" spc="-5" dirty="0">
                <a:latin typeface="Calibri"/>
                <a:cs typeface="Calibri"/>
              </a:rPr>
              <a:t>abandoned </a:t>
            </a:r>
            <a:r>
              <a:rPr sz="1400" dirty="0">
                <a:latin typeface="Calibri"/>
                <a:cs typeface="Calibri"/>
              </a:rPr>
              <a:t>their </a:t>
            </a:r>
            <a:r>
              <a:rPr sz="1400" spc="-5" dirty="0">
                <a:latin typeface="Calibri"/>
                <a:cs typeface="Calibri"/>
              </a:rPr>
              <a:t>shopping cart </a:t>
            </a:r>
            <a:r>
              <a:rPr sz="1400" dirty="0">
                <a:latin typeface="Calibri"/>
                <a:cs typeface="Calibri"/>
              </a:rPr>
              <a:t> </a:t>
            </a:r>
            <a:r>
              <a:rPr sz="1400" spc="-5" dirty="0">
                <a:latin typeface="Calibri"/>
                <a:cs typeface="Calibri"/>
              </a:rPr>
              <a:t>because of Lack of trust, </a:t>
            </a:r>
            <a:r>
              <a:rPr sz="1400" dirty="0">
                <a:latin typeface="Calibri"/>
                <a:cs typeface="Calibri"/>
              </a:rPr>
              <a:t>14 </a:t>
            </a:r>
            <a:r>
              <a:rPr sz="1400" spc="-5" dirty="0">
                <a:latin typeface="Calibri"/>
                <a:cs typeface="Calibri"/>
              </a:rPr>
              <a:t>respondents abandoned </a:t>
            </a:r>
            <a:r>
              <a:rPr sz="1400" dirty="0">
                <a:latin typeface="Calibri"/>
                <a:cs typeface="Calibri"/>
              </a:rPr>
              <a:t>their </a:t>
            </a:r>
            <a:r>
              <a:rPr sz="1400" spc="-5" dirty="0">
                <a:latin typeface="Calibri"/>
                <a:cs typeface="Calibri"/>
              </a:rPr>
              <a:t>shopping cart </a:t>
            </a:r>
            <a:r>
              <a:rPr sz="1400" dirty="0">
                <a:latin typeface="Calibri"/>
                <a:cs typeface="Calibri"/>
              </a:rPr>
              <a:t> </a:t>
            </a:r>
            <a:r>
              <a:rPr sz="1400" spc="-5" dirty="0">
                <a:latin typeface="Calibri"/>
                <a:cs typeface="Calibri"/>
              </a:rPr>
              <a:t>because</a:t>
            </a:r>
            <a:r>
              <a:rPr sz="1400" spc="-10" dirty="0">
                <a:latin typeface="Calibri"/>
                <a:cs typeface="Calibri"/>
              </a:rPr>
              <a:t> </a:t>
            </a:r>
            <a:r>
              <a:rPr sz="1400" spc="-5" dirty="0">
                <a:latin typeface="Calibri"/>
                <a:cs typeface="Calibri"/>
              </a:rPr>
              <a:t>of</a:t>
            </a:r>
            <a:r>
              <a:rPr sz="1400" dirty="0">
                <a:latin typeface="Calibri"/>
                <a:cs typeface="Calibri"/>
              </a:rPr>
              <a:t> No</a:t>
            </a:r>
            <a:r>
              <a:rPr sz="1400" spc="-5" dirty="0">
                <a:latin typeface="Calibri"/>
                <a:cs typeface="Calibri"/>
              </a:rPr>
              <a:t> preferred</a:t>
            </a:r>
            <a:r>
              <a:rPr sz="1400" spc="-10" dirty="0">
                <a:latin typeface="Calibri"/>
                <a:cs typeface="Calibri"/>
              </a:rPr>
              <a:t> </a:t>
            </a:r>
            <a:r>
              <a:rPr sz="1400" spc="-5" dirty="0">
                <a:latin typeface="Calibri"/>
                <a:cs typeface="Calibri"/>
              </a:rPr>
              <a:t>mode</a:t>
            </a:r>
            <a:r>
              <a:rPr sz="1400" spc="-10" dirty="0">
                <a:latin typeface="Calibri"/>
                <a:cs typeface="Calibri"/>
              </a:rPr>
              <a:t> </a:t>
            </a:r>
            <a:r>
              <a:rPr sz="1400" spc="-5" dirty="0">
                <a:latin typeface="Calibri"/>
                <a:cs typeface="Calibri"/>
              </a:rPr>
              <a:t>of</a:t>
            </a:r>
            <a:r>
              <a:rPr sz="1400" dirty="0">
                <a:latin typeface="Calibri"/>
                <a:cs typeface="Calibri"/>
              </a:rPr>
              <a:t> </a:t>
            </a:r>
            <a:r>
              <a:rPr sz="1400" spc="-5" dirty="0">
                <a:latin typeface="Calibri"/>
                <a:cs typeface="Calibri"/>
              </a:rPr>
              <a:t>payment</a:t>
            </a:r>
            <a:endParaRPr sz="1400">
              <a:latin typeface="Calibri"/>
              <a:cs typeface="Calibri"/>
            </a:endParaRPr>
          </a:p>
          <a:p>
            <a:pPr>
              <a:lnSpc>
                <a:spcPct val="100000"/>
              </a:lnSpc>
            </a:pPr>
            <a:endParaRPr sz="1400">
              <a:latin typeface="Calibri"/>
              <a:cs typeface="Calibri"/>
            </a:endParaRPr>
          </a:p>
          <a:p>
            <a:pPr marL="12700" marR="5080">
              <a:lnSpc>
                <a:spcPct val="101800"/>
              </a:lnSpc>
              <a:spcBef>
                <a:spcPts val="5"/>
              </a:spcBef>
            </a:pPr>
            <a:r>
              <a:rPr sz="1400" i="1" dirty="0">
                <a:latin typeface="Calibri"/>
                <a:cs typeface="Calibri"/>
              </a:rPr>
              <a:t>[Majority</a:t>
            </a:r>
            <a:r>
              <a:rPr sz="1400" i="1" spc="15" dirty="0">
                <a:latin typeface="Calibri"/>
                <a:cs typeface="Calibri"/>
              </a:rPr>
              <a:t> </a:t>
            </a:r>
            <a:r>
              <a:rPr sz="1400" i="1" spc="-5" dirty="0">
                <a:latin typeface="Calibri"/>
                <a:cs typeface="Calibri"/>
              </a:rPr>
              <a:t>of</a:t>
            </a:r>
            <a:r>
              <a:rPr sz="1400" i="1" spc="30" dirty="0">
                <a:latin typeface="Calibri"/>
                <a:cs typeface="Calibri"/>
              </a:rPr>
              <a:t> </a:t>
            </a:r>
            <a:r>
              <a:rPr sz="1400" i="1" spc="-5" dirty="0">
                <a:latin typeface="Calibri"/>
                <a:cs typeface="Calibri"/>
              </a:rPr>
              <a:t>the</a:t>
            </a:r>
            <a:r>
              <a:rPr sz="1400" i="1" spc="30" dirty="0">
                <a:latin typeface="Calibri"/>
                <a:cs typeface="Calibri"/>
              </a:rPr>
              <a:t> </a:t>
            </a:r>
            <a:r>
              <a:rPr sz="1400" i="1" spc="-5" dirty="0">
                <a:latin typeface="Calibri"/>
                <a:cs typeface="Calibri"/>
              </a:rPr>
              <a:t>respondents</a:t>
            </a:r>
            <a:r>
              <a:rPr sz="1400" i="1" spc="30" dirty="0">
                <a:latin typeface="Calibri"/>
                <a:cs typeface="Calibri"/>
              </a:rPr>
              <a:t> </a:t>
            </a:r>
            <a:r>
              <a:rPr sz="1400" i="1" spc="-5" dirty="0">
                <a:latin typeface="Calibri"/>
                <a:cs typeface="Calibri"/>
              </a:rPr>
              <a:t>abandoned</a:t>
            </a:r>
            <a:r>
              <a:rPr sz="1400" i="1" spc="25" dirty="0">
                <a:latin typeface="Calibri"/>
                <a:cs typeface="Calibri"/>
              </a:rPr>
              <a:t> </a:t>
            </a:r>
            <a:r>
              <a:rPr sz="1400" i="1" spc="-5" dirty="0">
                <a:latin typeface="Calibri"/>
                <a:cs typeface="Calibri"/>
              </a:rPr>
              <a:t>their</a:t>
            </a:r>
            <a:r>
              <a:rPr sz="1400" i="1" spc="20" dirty="0">
                <a:latin typeface="Calibri"/>
                <a:cs typeface="Calibri"/>
              </a:rPr>
              <a:t> </a:t>
            </a:r>
            <a:r>
              <a:rPr sz="1400" i="1" spc="-5" dirty="0">
                <a:latin typeface="Calibri"/>
                <a:cs typeface="Calibri"/>
              </a:rPr>
              <a:t>shopping</a:t>
            </a:r>
            <a:r>
              <a:rPr sz="1400" i="1" spc="30" dirty="0">
                <a:latin typeface="Calibri"/>
                <a:cs typeface="Calibri"/>
              </a:rPr>
              <a:t> </a:t>
            </a:r>
            <a:r>
              <a:rPr sz="1400" i="1" dirty="0">
                <a:latin typeface="Calibri"/>
                <a:cs typeface="Calibri"/>
              </a:rPr>
              <a:t>cart</a:t>
            </a:r>
            <a:r>
              <a:rPr sz="1400" i="1" spc="20" dirty="0">
                <a:latin typeface="Calibri"/>
                <a:cs typeface="Calibri"/>
              </a:rPr>
              <a:t> </a:t>
            </a:r>
            <a:r>
              <a:rPr sz="1400" i="1" spc="-5" dirty="0">
                <a:latin typeface="Calibri"/>
                <a:cs typeface="Calibri"/>
              </a:rPr>
              <a:t>because</a:t>
            </a:r>
            <a:r>
              <a:rPr sz="1400" i="1" spc="30" dirty="0">
                <a:latin typeface="Calibri"/>
                <a:cs typeface="Calibri"/>
              </a:rPr>
              <a:t> </a:t>
            </a:r>
            <a:r>
              <a:rPr sz="1400" i="1" spc="-5" dirty="0">
                <a:latin typeface="Calibri"/>
                <a:cs typeface="Calibri"/>
              </a:rPr>
              <a:t>of</a:t>
            </a:r>
            <a:r>
              <a:rPr sz="1400" i="1" spc="30" dirty="0">
                <a:latin typeface="Calibri"/>
                <a:cs typeface="Calibri"/>
              </a:rPr>
              <a:t> </a:t>
            </a:r>
            <a:r>
              <a:rPr sz="1400" i="1" dirty="0">
                <a:latin typeface="Calibri"/>
                <a:cs typeface="Calibri"/>
              </a:rPr>
              <a:t>a </a:t>
            </a:r>
            <a:r>
              <a:rPr sz="1400" i="1" spc="5" dirty="0">
                <a:latin typeface="Calibri"/>
                <a:cs typeface="Calibri"/>
              </a:rPr>
              <a:t> </a:t>
            </a:r>
            <a:r>
              <a:rPr sz="1400" i="1" spc="-5" dirty="0">
                <a:latin typeface="Calibri"/>
                <a:cs typeface="Calibri"/>
              </a:rPr>
              <a:t>better alternative offer. The </a:t>
            </a:r>
            <a:r>
              <a:rPr sz="1400" i="1" dirty="0">
                <a:latin typeface="Calibri"/>
                <a:cs typeface="Calibri"/>
              </a:rPr>
              <a:t>e-commerce stores need to work </a:t>
            </a:r>
            <a:r>
              <a:rPr sz="1400" i="1" spc="-10" dirty="0">
                <a:latin typeface="Calibri"/>
                <a:cs typeface="Calibri"/>
              </a:rPr>
              <a:t>on </a:t>
            </a:r>
            <a:r>
              <a:rPr sz="1400" i="1" dirty="0">
                <a:latin typeface="Calibri"/>
                <a:cs typeface="Calibri"/>
              </a:rPr>
              <a:t>the offers they </a:t>
            </a:r>
            <a:r>
              <a:rPr sz="1400" i="1" spc="-305" dirty="0">
                <a:latin typeface="Calibri"/>
                <a:cs typeface="Calibri"/>
              </a:rPr>
              <a:t> </a:t>
            </a:r>
            <a:r>
              <a:rPr sz="1400" i="1" spc="-5" dirty="0">
                <a:latin typeface="Calibri"/>
                <a:cs typeface="Calibri"/>
              </a:rPr>
              <a:t>are</a:t>
            </a:r>
            <a:r>
              <a:rPr sz="1400" i="1" spc="-10" dirty="0">
                <a:latin typeface="Calibri"/>
                <a:cs typeface="Calibri"/>
              </a:rPr>
              <a:t> </a:t>
            </a:r>
            <a:r>
              <a:rPr sz="1400" i="1" spc="-5" dirty="0">
                <a:latin typeface="Calibri"/>
                <a:cs typeface="Calibri"/>
              </a:rPr>
              <a:t>providing</a:t>
            </a:r>
            <a:r>
              <a:rPr sz="1400" i="1" spc="-10" dirty="0">
                <a:latin typeface="Calibri"/>
                <a:cs typeface="Calibri"/>
              </a:rPr>
              <a:t> </a:t>
            </a:r>
            <a:r>
              <a:rPr sz="1400" i="1" dirty="0">
                <a:latin typeface="Calibri"/>
                <a:cs typeface="Calibri"/>
              </a:rPr>
              <a:t>to</a:t>
            </a:r>
            <a:r>
              <a:rPr sz="1400" i="1" spc="-10" dirty="0">
                <a:latin typeface="Calibri"/>
                <a:cs typeface="Calibri"/>
              </a:rPr>
              <a:t> </a:t>
            </a:r>
            <a:r>
              <a:rPr sz="1400" i="1" dirty="0">
                <a:latin typeface="Calibri"/>
                <a:cs typeface="Calibri"/>
              </a:rPr>
              <a:t>their</a:t>
            </a:r>
            <a:r>
              <a:rPr sz="1400" i="1" spc="-10" dirty="0">
                <a:latin typeface="Calibri"/>
                <a:cs typeface="Calibri"/>
              </a:rPr>
              <a:t> </a:t>
            </a:r>
            <a:r>
              <a:rPr sz="1400" i="1" dirty="0">
                <a:latin typeface="Calibri"/>
                <a:cs typeface="Calibri"/>
              </a:rPr>
              <a:t>existing</a:t>
            </a:r>
            <a:r>
              <a:rPr sz="1400" i="1" spc="-10" dirty="0">
                <a:latin typeface="Calibri"/>
                <a:cs typeface="Calibri"/>
              </a:rPr>
              <a:t> </a:t>
            </a:r>
            <a:r>
              <a:rPr sz="1400" i="1" spc="-5" dirty="0">
                <a:latin typeface="Calibri"/>
                <a:cs typeface="Calibri"/>
              </a:rPr>
              <a:t>customers]</a:t>
            </a:r>
            <a:endParaRPr sz="1400">
              <a:latin typeface="Calibri"/>
              <a:cs typeface="Calibri"/>
            </a:endParaRPr>
          </a:p>
          <a:p>
            <a:pPr>
              <a:lnSpc>
                <a:spcPct val="100000"/>
              </a:lnSpc>
              <a:spcBef>
                <a:spcPts val="15"/>
              </a:spcBef>
            </a:pPr>
            <a:endParaRPr sz="1400">
              <a:latin typeface="Calibri"/>
              <a:cs typeface="Calibri"/>
            </a:endParaRPr>
          </a:p>
          <a:p>
            <a:pPr marL="466725">
              <a:lnSpc>
                <a:spcPct val="100000"/>
              </a:lnSpc>
            </a:pPr>
            <a:r>
              <a:rPr sz="1400" b="1" u="sng" spc="-5" dirty="0">
                <a:uFill>
                  <a:solidFill>
                    <a:srgbClr val="000000"/>
                  </a:solidFill>
                </a:uFill>
                <a:latin typeface="Calibri"/>
                <a:cs typeface="Calibri"/>
              </a:rPr>
              <a:t>The content</a:t>
            </a:r>
            <a:r>
              <a:rPr sz="1400" b="1" u="sng" dirty="0">
                <a:uFill>
                  <a:solidFill>
                    <a:srgbClr val="000000"/>
                  </a:solidFill>
                </a:uFill>
                <a:latin typeface="Calibri"/>
                <a:cs typeface="Calibri"/>
              </a:rPr>
              <a:t> on</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the</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website must</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be</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easy</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to</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read </a:t>
            </a:r>
            <a:r>
              <a:rPr sz="1400" b="1" u="sng" spc="-5" dirty="0">
                <a:uFill>
                  <a:solidFill>
                    <a:srgbClr val="000000"/>
                  </a:solidFill>
                </a:uFill>
                <a:latin typeface="Calibri"/>
                <a:cs typeface="Calibri"/>
              </a:rPr>
              <a:t>and</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understand</a:t>
            </a:r>
            <a:endParaRPr sz="1400">
              <a:latin typeface="Calibri"/>
              <a:cs typeface="Calibri"/>
            </a:endParaRPr>
          </a:p>
        </p:txBody>
      </p:sp>
      <p:sp>
        <p:nvSpPr>
          <p:cNvPr id="4" name="object 4"/>
          <p:cNvSpPr txBox="1"/>
          <p:nvPr/>
        </p:nvSpPr>
        <p:spPr>
          <a:xfrm>
            <a:off x="902004" y="7963280"/>
            <a:ext cx="5730240" cy="1759585"/>
          </a:xfrm>
          <a:prstGeom prst="rect">
            <a:avLst/>
          </a:prstGeom>
        </p:spPr>
        <p:txBody>
          <a:bodyPr vert="horz" wrap="square" lIns="0" tIns="8890" rIns="0" bIns="0" rtlCol="0">
            <a:spAutoFit/>
          </a:bodyPr>
          <a:lstStyle/>
          <a:p>
            <a:pPr marL="12700" marR="5080">
              <a:lnSpc>
                <a:spcPct val="101800"/>
              </a:lnSpc>
              <a:spcBef>
                <a:spcPts val="70"/>
              </a:spcBef>
            </a:pPr>
            <a:r>
              <a:rPr sz="1400" spc="-5" dirty="0">
                <a:latin typeface="Calibri"/>
                <a:cs typeface="Calibri"/>
              </a:rPr>
              <a:t>164 respondents</a:t>
            </a:r>
            <a:r>
              <a:rPr sz="1400" dirty="0">
                <a:latin typeface="Calibri"/>
                <a:cs typeface="Calibri"/>
              </a:rPr>
              <a:t> </a:t>
            </a:r>
            <a:r>
              <a:rPr sz="1400" spc="-5" dirty="0">
                <a:latin typeface="Calibri"/>
                <a:cs typeface="Calibri"/>
              </a:rPr>
              <a:t>strongly</a:t>
            </a:r>
            <a:r>
              <a:rPr sz="1400" dirty="0">
                <a:latin typeface="Calibri"/>
                <a:cs typeface="Calibri"/>
              </a:rPr>
              <a:t> agree</a:t>
            </a:r>
            <a:r>
              <a:rPr sz="1400" spc="-10" dirty="0">
                <a:latin typeface="Calibri"/>
                <a:cs typeface="Calibri"/>
              </a:rPr>
              <a:t> </a:t>
            </a:r>
            <a:r>
              <a:rPr sz="1400" spc="-5" dirty="0">
                <a:latin typeface="Calibri"/>
                <a:cs typeface="Calibri"/>
              </a:rPr>
              <a:t>that</a:t>
            </a:r>
            <a:r>
              <a:rPr sz="1400" dirty="0">
                <a:latin typeface="Calibri"/>
                <a:cs typeface="Calibri"/>
              </a:rPr>
              <a:t> </a:t>
            </a:r>
            <a:r>
              <a:rPr sz="1400" spc="-5" dirty="0">
                <a:latin typeface="Calibri"/>
                <a:cs typeface="Calibri"/>
              </a:rPr>
              <a:t>the</a:t>
            </a:r>
            <a:r>
              <a:rPr sz="1400" spc="5" dirty="0">
                <a:latin typeface="Calibri"/>
                <a:cs typeface="Calibri"/>
              </a:rPr>
              <a:t> </a:t>
            </a:r>
            <a:r>
              <a:rPr sz="1400" spc="-5" dirty="0">
                <a:latin typeface="Calibri"/>
                <a:cs typeface="Calibri"/>
              </a:rPr>
              <a:t>content on the</a:t>
            </a:r>
            <a:r>
              <a:rPr sz="1400" spc="10" dirty="0">
                <a:latin typeface="Calibri"/>
                <a:cs typeface="Calibri"/>
              </a:rPr>
              <a:t> </a:t>
            </a:r>
            <a:r>
              <a:rPr sz="1400" dirty="0">
                <a:latin typeface="Calibri"/>
                <a:cs typeface="Calibri"/>
              </a:rPr>
              <a:t>website</a:t>
            </a:r>
            <a:r>
              <a:rPr sz="1400" spc="-10" dirty="0">
                <a:latin typeface="Calibri"/>
                <a:cs typeface="Calibri"/>
              </a:rPr>
              <a:t> </a:t>
            </a:r>
            <a:r>
              <a:rPr sz="1400" spc="-5" dirty="0">
                <a:latin typeface="Calibri"/>
                <a:cs typeface="Calibri"/>
              </a:rPr>
              <a:t>must</a:t>
            </a:r>
            <a:r>
              <a:rPr sz="1400" dirty="0">
                <a:latin typeface="Calibri"/>
                <a:cs typeface="Calibri"/>
              </a:rPr>
              <a:t> </a:t>
            </a:r>
            <a:r>
              <a:rPr sz="1400" spc="-5" dirty="0">
                <a:latin typeface="Calibri"/>
                <a:cs typeface="Calibri"/>
              </a:rPr>
              <a:t>be</a:t>
            </a:r>
            <a:r>
              <a:rPr sz="1400" spc="5" dirty="0">
                <a:latin typeface="Calibri"/>
                <a:cs typeface="Calibri"/>
              </a:rPr>
              <a:t> </a:t>
            </a:r>
            <a:r>
              <a:rPr sz="1400" dirty="0">
                <a:latin typeface="Calibri"/>
                <a:cs typeface="Calibri"/>
              </a:rPr>
              <a:t>easy </a:t>
            </a:r>
            <a:r>
              <a:rPr sz="1400" spc="5" dirty="0">
                <a:latin typeface="Calibri"/>
                <a:cs typeface="Calibri"/>
              </a:rPr>
              <a:t> </a:t>
            </a:r>
            <a:r>
              <a:rPr sz="1400" dirty="0">
                <a:latin typeface="Calibri"/>
                <a:cs typeface="Calibri"/>
              </a:rPr>
              <a:t>to</a:t>
            </a:r>
            <a:r>
              <a:rPr sz="1400" spc="5" dirty="0">
                <a:latin typeface="Calibri"/>
                <a:cs typeface="Calibri"/>
              </a:rPr>
              <a:t> </a:t>
            </a:r>
            <a:r>
              <a:rPr sz="1400" dirty="0">
                <a:latin typeface="Calibri"/>
                <a:cs typeface="Calibri"/>
              </a:rPr>
              <a:t>read</a:t>
            </a:r>
            <a:r>
              <a:rPr sz="1400" spc="-10" dirty="0">
                <a:latin typeface="Calibri"/>
                <a:cs typeface="Calibri"/>
              </a:rPr>
              <a:t> </a:t>
            </a:r>
            <a:r>
              <a:rPr sz="1400" spc="-5" dirty="0">
                <a:latin typeface="Calibri"/>
                <a:cs typeface="Calibri"/>
              </a:rPr>
              <a:t>and understand, </a:t>
            </a:r>
            <a:r>
              <a:rPr sz="1400" dirty="0">
                <a:latin typeface="Calibri"/>
                <a:cs typeface="Calibri"/>
              </a:rPr>
              <a:t>80</a:t>
            </a:r>
            <a:r>
              <a:rPr sz="1400" spc="5" dirty="0">
                <a:latin typeface="Calibri"/>
                <a:cs typeface="Calibri"/>
              </a:rPr>
              <a:t> </a:t>
            </a:r>
            <a:r>
              <a:rPr sz="1400" spc="-5" dirty="0">
                <a:latin typeface="Calibri"/>
                <a:cs typeface="Calibri"/>
              </a:rPr>
              <a:t>respondents</a:t>
            </a:r>
            <a:r>
              <a:rPr sz="1400" dirty="0">
                <a:latin typeface="Calibri"/>
                <a:cs typeface="Calibri"/>
              </a:rPr>
              <a:t> agree </a:t>
            </a:r>
            <a:r>
              <a:rPr sz="1400" spc="-5" dirty="0">
                <a:latin typeface="Calibri"/>
                <a:cs typeface="Calibri"/>
              </a:rPr>
              <a:t>that the</a:t>
            </a:r>
            <a:r>
              <a:rPr sz="1400" spc="10" dirty="0">
                <a:latin typeface="Calibri"/>
                <a:cs typeface="Calibri"/>
              </a:rPr>
              <a:t> </a:t>
            </a:r>
            <a:r>
              <a:rPr sz="1400" spc="-5" dirty="0">
                <a:latin typeface="Calibri"/>
                <a:cs typeface="Calibri"/>
              </a:rPr>
              <a:t>content</a:t>
            </a:r>
            <a:r>
              <a:rPr sz="1400" spc="10" dirty="0">
                <a:latin typeface="Calibri"/>
                <a:cs typeface="Calibri"/>
              </a:rPr>
              <a:t> </a:t>
            </a:r>
            <a:r>
              <a:rPr sz="1400" spc="-5" dirty="0">
                <a:latin typeface="Calibri"/>
                <a:cs typeface="Calibri"/>
              </a:rPr>
              <a:t>on</a:t>
            </a:r>
            <a:r>
              <a:rPr sz="1400" dirty="0">
                <a:latin typeface="Calibri"/>
                <a:cs typeface="Calibri"/>
              </a:rPr>
              <a:t> </a:t>
            </a:r>
            <a:r>
              <a:rPr sz="1400" spc="-5" dirty="0">
                <a:latin typeface="Calibri"/>
                <a:cs typeface="Calibri"/>
              </a:rPr>
              <a:t>the </a:t>
            </a:r>
            <a:r>
              <a:rPr sz="1400" dirty="0">
                <a:latin typeface="Calibri"/>
                <a:cs typeface="Calibri"/>
              </a:rPr>
              <a:t>website </a:t>
            </a:r>
            <a:r>
              <a:rPr sz="1400" spc="-300" dirty="0">
                <a:latin typeface="Calibri"/>
                <a:cs typeface="Calibri"/>
              </a:rPr>
              <a:t> </a:t>
            </a:r>
            <a:r>
              <a:rPr sz="1400" spc="-5" dirty="0">
                <a:latin typeface="Calibri"/>
                <a:cs typeface="Calibri"/>
              </a:rPr>
              <a:t>must</a:t>
            </a:r>
            <a:r>
              <a:rPr sz="1400" dirty="0">
                <a:latin typeface="Calibri"/>
                <a:cs typeface="Calibri"/>
              </a:rPr>
              <a:t> </a:t>
            </a:r>
            <a:r>
              <a:rPr sz="1400" spc="-5" dirty="0">
                <a:latin typeface="Calibri"/>
                <a:cs typeface="Calibri"/>
              </a:rPr>
              <a:t>be </a:t>
            </a:r>
            <a:r>
              <a:rPr sz="1400" dirty="0">
                <a:latin typeface="Calibri"/>
                <a:cs typeface="Calibri"/>
              </a:rPr>
              <a:t>easy to</a:t>
            </a:r>
            <a:r>
              <a:rPr sz="1400" spc="5" dirty="0">
                <a:latin typeface="Calibri"/>
                <a:cs typeface="Calibri"/>
              </a:rPr>
              <a:t> </a:t>
            </a:r>
            <a:r>
              <a:rPr sz="1400" dirty="0">
                <a:latin typeface="Calibri"/>
                <a:cs typeface="Calibri"/>
              </a:rPr>
              <a:t>read</a:t>
            </a:r>
            <a:r>
              <a:rPr sz="1400" spc="5" dirty="0">
                <a:latin typeface="Calibri"/>
                <a:cs typeface="Calibri"/>
              </a:rPr>
              <a:t> </a:t>
            </a:r>
            <a:r>
              <a:rPr sz="1400" spc="-5" dirty="0">
                <a:latin typeface="Calibri"/>
                <a:cs typeface="Calibri"/>
              </a:rPr>
              <a:t>and</a:t>
            </a:r>
            <a:r>
              <a:rPr sz="1400" spc="-10" dirty="0">
                <a:latin typeface="Calibri"/>
                <a:cs typeface="Calibri"/>
              </a:rPr>
              <a:t> </a:t>
            </a:r>
            <a:r>
              <a:rPr sz="1400" spc="-5" dirty="0">
                <a:latin typeface="Calibri"/>
                <a:cs typeface="Calibri"/>
              </a:rPr>
              <a:t>understand, </a:t>
            </a:r>
            <a:r>
              <a:rPr sz="1400" dirty="0">
                <a:latin typeface="Calibri"/>
                <a:cs typeface="Calibri"/>
              </a:rPr>
              <a:t>18 </a:t>
            </a:r>
            <a:r>
              <a:rPr sz="1400" spc="-5" dirty="0">
                <a:latin typeface="Calibri"/>
                <a:cs typeface="Calibri"/>
              </a:rPr>
              <a:t>respondents</a:t>
            </a:r>
            <a:r>
              <a:rPr sz="1400" dirty="0">
                <a:latin typeface="Calibri"/>
                <a:cs typeface="Calibri"/>
              </a:rPr>
              <a:t> </a:t>
            </a:r>
            <a:r>
              <a:rPr sz="1400" spc="-5" dirty="0">
                <a:latin typeface="Calibri"/>
                <a:cs typeface="Calibri"/>
              </a:rPr>
              <a:t>strongly</a:t>
            </a:r>
            <a:r>
              <a:rPr sz="1400" dirty="0">
                <a:latin typeface="Calibri"/>
                <a:cs typeface="Calibri"/>
              </a:rPr>
              <a:t> disagree</a:t>
            </a:r>
            <a:r>
              <a:rPr sz="1400" spc="-10" dirty="0">
                <a:latin typeface="Calibri"/>
                <a:cs typeface="Calibri"/>
              </a:rPr>
              <a:t> </a:t>
            </a:r>
            <a:r>
              <a:rPr sz="1400" spc="-5" dirty="0">
                <a:latin typeface="Calibri"/>
                <a:cs typeface="Calibri"/>
              </a:rPr>
              <a:t>that </a:t>
            </a:r>
            <a:r>
              <a:rPr sz="1400" dirty="0">
                <a:latin typeface="Calibri"/>
                <a:cs typeface="Calibri"/>
              </a:rPr>
              <a:t> </a:t>
            </a:r>
            <a:r>
              <a:rPr sz="1400" spc="-5" dirty="0">
                <a:latin typeface="Calibri"/>
                <a:cs typeface="Calibri"/>
              </a:rPr>
              <a:t>the content on </a:t>
            </a:r>
            <a:r>
              <a:rPr sz="1400" dirty="0">
                <a:latin typeface="Calibri"/>
                <a:cs typeface="Calibri"/>
              </a:rPr>
              <a:t>the website </a:t>
            </a:r>
            <a:r>
              <a:rPr sz="1400" spc="-5" dirty="0">
                <a:latin typeface="Calibri"/>
                <a:cs typeface="Calibri"/>
              </a:rPr>
              <a:t>must be </a:t>
            </a:r>
            <a:r>
              <a:rPr sz="1400" dirty="0">
                <a:latin typeface="Calibri"/>
                <a:cs typeface="Calibri"/>
              </a:rPr>
              <a:t>easy to read </a:t>
            </a:r>
            <a:r>
              <a:rPr sz="1400" spc="-5" dirty="0">
                <a:latin typeface="Calibri"/>
                <a:cs typeface="Calibri"/>
              </a:rPr>
              <a:t>and understand, </a:t>
            </a:r>
            <a:r>
              <a:rPr sz="1400" dirty="0">
                <a:latin typeface="Calibri"/>
                <a:cs typeface="Calibri"/>
              </a:rPr>
              <a:t>7 </a:t>
            </a:r>
            <a:r>
              <a:rPr sz="1400" spc="5" dirty="0">
                <a:latin typeface="Calibri"/>
                <a:cs typeface="Calibri"/>
              </a:rPr>
              <a:t> </a:t>
            </a:r>
            <a:r>
              <a:rPr sz="1400" spc="-5" dirty="0">
                <a:latin typeface="Calibri"/>
                <a:cs typeface="Calibri"/>
              </a:rPr>
              <a:t>respondents </a:t>
            </a:r>
            <a:r>
              <a:rPr sz="1400" dirty="0">
                <a:latin typeface="Calibri"/>
                <a:cs typeface="Calibri"/>
              </a:rPr>
              <a:t>are</a:t>
            </a:r>
            <a:r>
              <a:rPr sz="1400" spc="-10" dirty="0">
                <a:latin typeface="Calibri"/>
                <a:cs typeface="Calibri"/>
              </a:rPr>
              <a:t> </a:t>
            </a:r>
            <a:r>
              <a:rPr sz="1400" spc="-5" dirty="0">
                <a:latin typeface="Calibri"/>
                <a:cs typeface="Calibri"/>
              </a:rPr>
              <a:t>indifferent</a:t>
            </a:r>
            <a:r>
              <a:rPr sz="1400" spc="-10" dirty="0">
                <a:latin typeface="Calibri"/>
                <a:cs typeface="Calibri"/>
              </a:rPr>
              <a:t> </a:t>
            </a:r>
            <a:r>
              <a:rPr sz="1400" spc="-5" dirty="0">
                <a:latin typeface="Calibri"/>
                <a:cs typeface="Calibri"/>
              </a:rPr>
              <a:t>on</a:t>
            </a:r>
            <a:r>
              <a:rPr sz="1400" spc="-10" dirty="0">
                <a:latin typeface="Calibri"/>
                <a:cs typeface="Calibri"/>
              </a:rPr>
              <a:t> </a:t>
            </a:r>
            <a:r>
              <a:rPr sz="1400" spc="-5" dirty="0">
                <a:latin typeface="Calibri"/>
                <a:cs typeface="Calibri"/>
              </a:rPr>
              <a:t>this</a:t>
            </a:r>
            <a:r>
              <a:rPr sz="1400" dirty="0">
                <a:latin typeface="Calibri"/>
                <a:cs typeface="Calibri"/>
              </a:rPr>
              <a:t> topic</a:t>
            </a:r>
            <a:endParaRPr sz="1400">
              <a:latin typeface="Calibri"/>
              <a:cs typeface="Calibri"/>
            </a:endParaRPr>
          </a:p>
          <a:p>
            <a:pPr>
              <a:lnSpc>
                <a:spcPct val="100000"/>
              </a:lnSpc>
              <a:spcBef>
                <a:spcPts val="10"/>
              </a:spcBef>
            </a:pPr>
            <a:endParaRPr sz="1400">
              <a:latin typeface="Calibri"/>
              <a:cs typeface="Calibri"/>
            </a:endParaRPr>
          </a:p>
          <a:p>
            <a:pPr marL="12700" marR="268605">
              <a:lnSpc>
                <a:spcPct val="101400"/>
              </a:lnSpc>
            </a:pPr>
            <a:r>
              <a:rPr sz="1400" i="1" dirty="0">
                <a:latin typeface="Calibri"/>
                <a:cs typeface="Calibri"/>
              </a:rPr>
              <a:t>[Majority</a:t>
            </a:r>
            <a:r>
              <a:rPr sz="1400" i="1" spc="-10" dirty="0">
                <a:latin typeface="Calibri"/>
                <a:cs typeface="Calibri"/>
              </a:rPr>
              <a:t> </a:t>
            </a:r>
            <a:r>
              <a:rPr sz="1400" i="1" spc="-5" dirty="0">
                <a:latin typeface="Calibri"/>
                <a:cs typeface="Calibri"/>
              </a:rPr>
              <a:t>of</a:t>
            </a:r>
            <a:r>
              <a:rPr sz="1400" i="1" spc="5" dirty="0">
                <a:latin typeface="Calibri"/>
                <a:cs typeface="Calibri"/>
              </a:rPr>
              <a:t> </a:t>
            </a:r>
            <a:r>
              <a:rPr sz="1400" i="1" spc="-5" dirty="0">
                <a:latin typeface="Calibri"/>
                <a:cs typeface="Calibri"/>
              </a:rPr>
              <a:t>the</a:t>
            </a:r>
            <a:r>
              <a:rPr sz="1400" i="1" dirty="0">
                <a:latin typeface="Calibri"/>
                <a:cs typeface="Calibri"/>
              </a:rPr>
              <a:t> </a:t>
            </a:r>
            <a:r>
              <a:rPr sz="1400" i="1" spc="-5" dirty="0">
                <a:latin typeface="Calibri"/>
                <a:cs typeface="Calibri"/>
              </a:rPr>
              <a:t>respondents</a:t>
            </a:r>
            <a:r>
              <a:rPr sz="1400" i="1" spc="10" dirty="0">
                <a:latin typeface="Calibri"/>
                <a:cs typeface="Calibri"/>
              </a:rPr>
              <a:t> </a:t>
            </a:r>
            <a:r>
              <a:rPr sz="1400" i="1" spc="-5" dirty="0">
                <a:latin typeface="Calibri"/>
                <a:cs typeface="Calibri"/>
              </a:rPr>
              <a:t>agree</a:t>
            </a:r>
            <a:r>
              <a:rPr sz="1400" i="1" dirty="0">
                <a:latin typeface="Calibri"/>
                <a:cs typeface="Calibri"/>
              </a:rPr>
              <a:t> </a:t>
            </a:r>
            <a:r>
              <a:rPr sz="1400" i="1" spc="-5" dirty="0">
                <a:latin typeface="Calibri"/>
                <a:cs typeface="Calibri"/>
              </a:rPr>
              <a:t>that </a:t>
            </a:r>
            <a:r>
              <a:rPr sz="1400" i="1" dirty="0">
                <a:latin typeface="Calibri"/>
                <a:cs typeface="Calibri"/>
              </a:rPr>
              <a:t>the content</a:t>
            </a:r>
            <a:r>
              <a:rPr sz="1400" i="1" spc="-5" dirty="0">
                <a:latin typeface="Calibri"/>
                <a:cs typeface="Calibri"/>
              </a:rPr>
              <a:t> on </a:t>
            </a:r>
            <a:r>
              <a:rPr sz="1400" i="1" dirty="0">
                <a:latin typeface="Calibri"/>
                <a:cs typeface="Calibri"/>
              </a:rPr>
              <a:t>the </a:t>
            </a:r>
            <a:r>
              <a:rPr sz="1400" i="1" spc="-5" dirty="0">
                <a:latin typeface="Calibri"/>
                <a:cs typeface="Calibri"/>
              </a:rPr>
              <a:t>website must be </a:t>
            </a:r>
            <a:r>
              <a:rPr sz="1400" i="1" spc="-300" dirty="0">
                <a:latin typeface="Calibri"/>
                <a:cs typeface="Calibri"/>
              </a:rPr>
              <a:t> </a:t>
            </a:r>
            <a:r>
              <a:rPr sz="1400" i="1" dirty="0">
                <a:latin typeface="Calibri"/>
                <a:cs typeface="Calibri"/>
              </a:rPr>
              <a:t>easy</a:t>
            </a:r>
            <a:r>
              <a:rPr sz="1400" i="1" spc="300" dirty="0">
                <a:latin typeface="Calibri"/>
                <a:cs typeface="Calibri"/>
              </a:rPr>
              <a:t> </a:t>
            </a:r>
            <a:r>
              <a:rPr sz="1400" i="1" dirty="0">
                <a:latin typeface="Calibri"/>
                <a:cs typeface="Calibri"/>
              </a:rPr>
              <a:t>to</a:t>
            </a:r>
            <a:r>
              <a:rPr sz="1400" i="1" spc="-10" dirty="0">
                <a:latin typeface="Calibri"/>
                <a:cs typeface="Calibri"/>
              </a:rPr>
              <a:t> </a:t>
            </a:r>
            <a:r>
              <a:rPr sz="1400" i="1" dirty="0">
                <a:latin typeface="Calibri"/>
                <a:cs typeface="Calibri"/>
              </a:rPr>
              <a:t>read</a:t>
            </a:r>
            <a:r>
              <a:rPr sz="1400" i="1" spc="-10" dirty="0">
                <a:latin typeface="Calibri"/>
                <a:cs typeface="Calibri"/>
              </a:rPr>
              <a:t> </a:t>
            </a:r>
            <a:r>
              <a:rPr sz="1400" i="1" spc="-5" dirty="0">
                <a:latin typeface="Calibri"/>
                <a:cs typeface="Calibri"/>
              </a:rPr>
              <a:t>and</a:t>
            </a:r>
            <a:r>
              <a:rPr sz="1400" i="1" spc="-15" dirty="0">
                <a:latin typeface="Calibri"/>
                <a:cs typeface="Calibri"/>
              </a:rPr>
              <a:t> </a:t>
            </a:r>
            <a:r>
              <a:rPr sz="1400" i="1" spc="-5" dirty="0">
                <a:latin typeface="Calibri"/>
                <a:cs typeface="Calibri"/>
              </a:rPr>
              <a:t>understand]</a:t>
            </a:r>
            <a:endParaRPr sz="1400">
              <a:latin typeface="Calibri"/>
              <a:cs typeface="Calibri"/>
            </a:endParaRPr>
          </a:p>
        </p:txBody>
      </p:sp>
      <p:pic>
        <p:nvPicPr>
          <p:cNvPr id="5" name="object 5"/>
          <p:cNvPicPr/>
          <p:nvPr/>
        </p:nvPicPr>
        <p:blipFill>
          <a:blip r:embed="rId2" cstate="print"/>
          <a:stretch>
            <a:fillRect/>
          </a:stretch>
        </p:blipFill>
        <p:spPr>
          <a:xfrm>
            <a:off x="959419" y="1170634"/>
            <a:ext cx="5646758" cy="1696441"/>
          </a:xfrm>
          <a:prstGeom prst="rect">
            <a:avLst/>
          </a:prstGeom>
        </p:spPr>
      </p:pic>
      <p:pic>
        <p:nvPicPr>
          <p:cNvPr id="6" name="object 6"/>
          <p:cNvPicPr/>
          <p:nvPr/>
        </p:nvPicPr>
        <p:blipFill>
          <a:blip r:embed="rId3" cstate="print"/>
          <a:stretch>
            <a:fillRect/>
          </a:stretch>
        </p:blipFill>
        <p:spPr>
          <a:xfrm>
            <a:off x="959428" y="5773735"/>
            <a:ext cx="5647885" cy="194869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98777" y="892556"/>
            <a:ext cx="5219700" cy="456565"/>
          </a:xfrm>
          <a:prstGeom prst="rect">
            <a:avLst/>
          </a:prstGeom>
        </p:spPr>
        <p:txBody>
          <a:bodyPr vert="horz" wrap="square" lIns="0" tIns="9525" rIns="0" bIns="0" rtlCol="0">
            <a:spAutoFit/>
          </a:bodyPr>
          <a:lstStyle/>
          <a:p>
            <a:pPr marL="1866264" marR="5080" indent="-1853564">
              <a:lnSpc>
                <a:spcPct val="101499"/>
              </a:lnSpc>
              <a:spcBef>
                <a:spcPts val="75"/>
              </a:spcBef>
            </a:pPr>
            <a:r>
              <a:rPr sz="1400" b="1" u="sng" dirty="0">
                <a:uFill>
                  <a:solidFill>
                    <a:srgbClr val="000000"/>
                  </a:solidFill>
                </a:uFill>
                <a:latin typeface="Calibri"/>
                <a:cs typeface="Calibri"/>
              </a:rPr>
              <a:t>Information</a:t>
            </a:r>
            <a:r>
              <a:rPr sz="1400" b="1" u="sng" spc="5" dirty="0">
                <a:uFill>
                  <a:solidFill>
                    <a:srgbClr val="000000"/>
                  </a:solidFill>
                </a:uFill>
                <a:latin typeface="Calibri"/>
                <a:cs typeface="Calibri"/>
              </a:rPr>
              <a:t> </a:t>
            </a:r>
            <a:r>
              <a:rPr sz="1400" b="1" u="sng" spc="-10" dirty="0">
                <a:uFill>
                  <a:solidFill>
                    <a:srgbClr val="000000"/>
                  </a:solidFill>
                </a:uFill>
                <a:latin typeface="Calibri"/>
                <a:cs typeface="Calibri"/>
              </a:rPr>
              <a:t>on</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similar</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product</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to</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the</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one</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highlighted</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is</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important</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for </a:t>
            </a:r>
            <a:r>
              <a:rPr sz="1400" b="1" spc="-305" dirty="0">
                <a:latin typeface="Calibri"/>
                <a:cs typeface="Calibri"/>
              </a:rPr>
              <a:t> </a:t>
            </a:r>
            <a:r>
              <a:rPr sz="1400" b="1" u="sng" spc="-5" dirty="0">
                <a:uFill>
                  <a:solidFill>
                    <a:srgbClr val="000000"/>
                  </a:solidFill>
                </a:uFill>
                <a:latin typeface="Calibri"/>
                <a:cs typeface="Calibri"/>
              </a:rPr>
              <a:t>product</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comparison</a:t>
            </a:r>
            <a:endParaRPr sz="1400">
              <a:latin typeface="Calibri"/>
              <a:cs typeface="Calibri"/>
            </a:endParaRPr>
          </a:p>
        </p:txBody>
      </p:sp>
      <p:sp>
        <p:nvSpPr>
          <p:cNvPr id="3" name="object 3"/>
          <p:cNvSpPr txBox="1"/>
          <p:nvPr/>
        </p:nvSpPr>
        <p:spPr>
          <a:xfrm>
            <a:off x="902004" y="3029457"/>
            <a:ext cx="5760085" cy="2844800"/>
          </a:xfrm>
          <a:prstGeom prst="rect">
            <a:avLst/>
          </a:prstGeom>
        </p:spPr>
        <p:txBody>
          <a:bodyPr vert="horz" wrap="square" lIns="0" tIns="8890" rIns="0" bIns="0" rtlCol="0">
            <a:spAutoFit/>
          </a:bodyPr>
          <a:lstStyle/>
          <a:p>
            <a:pPr marL="12700" marR="5080" algn="just">
              <a:lnSpc>
                <a:spcPct val="101800"/>
              </a:lnSpc>
              <a:spcBef>
                <a:spcPts val="70"/>
              </a:spcBef>
            </a:pPr>
            <a:r>
              <a:rPr sz="1400" spc="-5" dirty="0">
                <a:latin typeface="Calibri"/>
                <a:cs typeface="Calibri"/>
              </a:rPr>
              <a:t>116 respondents strongly </a:t>
            </a:r>
            <a:r>
              <a:rPr sz="1400" dirty="0">
                <a:latin typeface="Calibri"/>
                <a:cs typeface="Calibri"/>
              </a:rPr>
              <a:t>agree </a:t>
            </a:r>
            <a:r>
              <a:rPr sz="1400" spc="-5" dirty="0">
                <a:latin typeface="Calibri"/>
                <a:cs typeface="Calibri"/>
              </a:rPr>
              <a:t>that Information on similar </a:t>
            </a:r>
            <a:r>
              <a:rPr sz="1400" spc="-10" dirty="0">
                <a:latin typeface="Calibri"/>
                <a:cs typeface="Calibri"/>
              </a:rPr>
              <a:t>product </a:t>
            </a:r>
            <a:r>
              <a:rPr sz="1400" dirty="0">
                <a:latin typeface="Calibri"/>
                <a:cs typeface="Calibri"/>
              </a:rPr>
              <a:t>to </a:t>
            </a:r>
            <a:r>
              <a:rPr sz="1400" spc="-5" dirty="0">
                <a:latin typeface="Calibri"/>
                <a:cs typeface="Calibri"/>
              </a:rPr>
              <a:t>the one </a:t>
            </a:r>
            <a:r>
              <a:rPr sz="1400" dirty="0">
                <a:latin typeface="Calibri"/>
                <a:cs typeface="Calibri"/>
              </a:rPr>
              <a:t> </a:t>
            </a:r>
            <a:r>
              <a:rPr sz="1400" spc="-5" dirty="0">
                <a:latin typeface="Calibri"/>
                <a:cs typeface="Calibri"/>
              </a:rPr>
              <a:t>highlighted</a:t>
            </a:r>
            <a:r>
              <a:rPr sz="1400" dirty="0">
                <a:latin typeface="Calibri"/>
                <a:cs typeface="Calibri"/>
              </a:rPr>
              <a:t> is </a:t>
            </a:r>
            <a:r>
              <a:rPr sz="1400" spc="-5" dirty="0">
                <a:latin typeface="Calibri"/>
                <a:cs typeface="Calibri"/>
              </a:rPr>
              <a:t>important </a:t>
            </a:r>
            <a:r>
              <a:rPr sz="1400" dirty="0">
                <a:latin typeface="Calibri"/>
                <a:cs typeface="Calibri"/>
              </a:rPr>
              <a:t>for </a:t>
            </a:r>
            <a:r>
              <a:rPr sz="1400" spc="-5" dirty="0">
                <a:latin typeface="Calibri"/>
                <a:cs typeface="Calibri"/>
              </a:rPr>
              <a:t>product comparison, </a:t>
            </a:r>
            <a:r>
              <a:rPr sz="1400" dirty="0">
                <a:latin typeface="Calibri"/>
                <a:cs typeface="Calibri"/>
              </a:rPr>
              <a:t>92 </a:t>
            </a:r>
            <a:r>
              <a:rPr sz="1400" spc="-5" dirty="0">
                <a:latin typeface="Calibri"/>
                <a:cs typeface="Calibri"/>
              </a:rPr>
              <a:t>respondents </a:t>
            </a:r>
            <a:r>
              <a:rPr sz="1400" dirty="0">
                <a:latin typeface="Calibri"/>
                <a:cs typeface="Calibri"/>
              </a:rPr>
              <a:t>agree </a:t>
            </a:r>
            <a:r>
              <a:rPr sz="1400" spc="-5" dirty="0">
                <a:latin typeface="Calibri"/>
                <a:cs typeface="Calibri"/>
              </a:rPr>
              <a:t>that </a:t>
            </a:r>
            <a:r>
              <a:rPr sz="1400" spc="5" dirty="0">
                <a:latin typeface="Calibri"/>
                <a:cs typeface="Calibri"/>
              </a:rPr>
              <a:t>In </a:t>
            </a:r>
            <a:r>
              <a:rPr sz="1400" spc="10" dirty="0">
                <a:latin typeface="Calibri"/>
                <a:cs typeface="Calibri"/>
              </a:rPr>
              <a:t> </a:t>
            </a:r>
            <a:r>
              <a:rPr sz="1400" spc="-5" dirty="0">
                <a:latin typeface="Calibri"/>
                <a:cs typeface="Calibri"/>
              </a:rPr>
              <a:t>formation on similar product </a:t>
            </a:r>
            <a:r>
              <a:rPr sz="1400" dirty="0">
                <a:latin typeface="Calibri"/>
                <a:cs typeface="Calibri"/>
              </a:rPr>
              <a:t>to </a:t>
            </a:r>
            <a:r>
              <a:rPr sz="1400" spc="-5" dirty="0">
                <a:latin typeface="Calibri"/>
                <a:cs typeface="Calibri"/>
              </a:rPr>
              <a:t>the one </a:t>
            </a:r>
            <a:r>
              <a:rPr sz="1400" dirty="0">
                <a:latin typeface="Calibri"/>
                <a:cs typeface="Calibri"/>
              </a:rPr>
              <a:t>highlighted</a:t>
            </a:r>
            <a:r>
              <a:rPr sz="1400" spc="5" dirty="0">
                <a:latin typeface="Calibri"/>
                <a:cs typeface="Calibri"/>
              </a:rPr>
              <a:t> </a:t>
            </a:r>
            <a:r>
              <a:rPr sz="1400" dirty="0">
                <a:latin typeface="Calibri"/>
                <a:cs typeface="Calibri"/>
              </a:rPr>
              <a:t>is </a:t>
            </a:r>
            <a:r>
              <a:rPr sz="1400" spc="-5" dirty="0">
                <a:latin typeface="Calibri"/>
                <a:cs typeface="Calibri"/>
              </a:rPr>
              <a:t>important </a:t>
            </a:r>
            <a:r>
              <a:rPr sz="1400" dirty="0">
                <a:latin typeface="Calibri"/>
                <a:cs typeface="Calibri"/>
              </a:rPr>
              <a:t>for </a:t>
            </a:r>
            <a:r>
              <a:rPr sz="1400" spc="-5" dirty="0">
                <a:latin typeface="Calibri"/>
                <a:cs typeface="Calibri"/>
              </a:rPr>
              <a:t>product </a:t>
            </a:r>
            <a:r>
              <a:rPr sz="1400" dirty="0">
                <a:latin typeface="Calibri"/>
                <a:cs typeface="Calibri"/>
              </a:rPr>
              <a:t> </a:t>
            </a:r>
            <a:r>
              <a:rPr sz="1400" spc="-5" dirty="0">
                <a:latin typeface="Calibri"/>
                <a:cs typeface="Calibri"/>
              </a:rPr>
              <a:t>comparison,</a:t>
            </a:r>
            <a:r>
              <a:rPr sz="1400" dirty="0">
                <a:latin typeface="Calibri"/>
                <a:cs typeface="Calibri"/>
              </a:rPr>
              <a:t> 43</a:t>
            </a:r>
            <a:r>
              <a:rPr sz="1400" spc="5" dirty="0">
                <a:latin typeface="Calibri"/>
                <a:cs typeface="Calibri"/>
              </a:rPr>
              <a:t> </a:t>
            </a:r>
            <a:r>
              <a:rPr sz="1400" spc="-5" dirty="0">
                <a:latin typeface="Calibri"/>
                <a:cs typeface="Calibri"/>
              </a:rPr>
              <a:t>respondents</a:t>
            </a:r>
            <a:r>
              <a:rPr sz="1400" dirty="0">
                <a:latin typeface="Calibri"/>
                <a:cs typeface="Calibri"/>
              </a:rPr>
              <a:t> are</a:t>
            </a:r>
            <a:r>
              <a:rPr sz="1400" spc="5" dirty="0">
                <a:latin typeface="Calibri"/>
                <a:cs typeface="Calibri"/>
              </a:rPr>
              <a:t> </a:t>
            </a:r>
            <a:r>
              <a:rPr sz="1400" spc="-5" dirty="0">
                <a:latin typeface="Calibri"/>
                <a:cs typeface="Calibri"/>
              </a:rPr>
              <a:t>indifferent</a:t>
            </a:r>
            <a:r>
              <a:rPr sz="1400" dirty="0">
                <a:latin typeface="Calibri"/>
                <a:cs typeface="Calibri"/>
              </a:rPr>
              <a:t> </a:t>
            </a:r>
            <a:r>
              <a:rPr sz="1400" spc="-5" dirty="0">
                <a:latin typeface="Calibri"/>
                <a:cs typeface="Calibri"/>
              </a:rPr>
              <a:t>on</a:t>
            </a:r>
            <a:r>
              <a:rPr sz="1400" dirty="0">
                <a:latin typeface="Calibri"/>
                <a:cs typeface="Calibri"/>
              </a:rPr>
              <a:t> </a:t>
            </a:r>
            <a:r>
              <a:rPr sz="1400" spc="-5" dirty="0">
                <a:latin typeface="Calibri"/>
                <a:cs typeface="Calibri"/>
              </a:rPr>
              <a:t>this</a:t>
            </a:r>
            <a:r>
              <a:rPr sz="1400" dirty="0">
                <a:latin typeface="Calibri"/>
                <a:cs typeface="Calibri"/>
              </a:rPr>
              <a:t> </a:t>
            </a:r>
            <a:r>
              <a:rPr sz="1400" spc="-5" dirty="0">
                <a:latin typeface="Calibri"/>
                <a:cs typeface="Calibri"/>
              </a:rPr>
              <a:t>aspect,</a:t>
            </a:r>
            <a:r>
              <a:rPr sz="1400" dirty="0">
                <a:latin typeface="Calibri"/>
                <a:cs typeface="Calibri"/>
              </a:rPr>
              <a:t> 18</a:t>
            </a:r>
            <a:r>
              <a:rPr sz="1400" spc="5" dirty="0">
                <a:latin typeface="Calibri"/>
                <a:cs typeface="Calibri"/>
              </a:rPr>
              <a:t> </a:t>
            </a:r>
            <a:r>
              <a:rPr sz="1400" spc="-5" dirty="0">
                <a:latin typeface="Calibri"/>
                <a:cs typeface="Calibri"/>
              </a:rPr>
              <a:t>respondents </a:t>
            </a:r>
            <a:r>
              <a:rPr sz="1400" spc="-305" dirty="0">
                <a:latin typeface="Calibri"/>
                <a:cs typeface="Calibri"/>
              </a:rPr>
              <a:t> </a:t>
            </a:r>
            <a:r>
              <a:rPr sz="1400" dirty="0">
                <a:latin typeface="Calibri"/>
                <a:cs typeface="Calibri"/>
              </a:rPr>
              <a:t>disagree</a:t>
            </a:r>
            <a:r>
              <a:rPr sz="1400" spc="5" dirty="0">
                <a:latin typeface="Calibri"/>
                <a:cs typeface="Calibri"/>
              </a:rPr>
              <a:t> </a:t>
            </a:r>
            <a:r>
              <a:rPr sz="1400" spc="-5" dirty="0">
                <a:latin typeface="Calibri"/>
                <a:cs typeface="Calibri"/>
              </a:rPr>
              <a:t>that</a:t>
            </a:r>
            <a:r>
              <a:rPr sz="1400" dirty="0">
                <a:latin typeface="Calibri"/>
                <a:cs typeface="Calibri"/>
              </a:rPr>
              <a:t> </a:t>
            </a:r>
            <a:r>
              <a:rPr sz="1400" spc="-5" dirty="0">
                <a:latin typeface="Calibri"/>
                <a:cs typeface="Calibri"/>
              </a:rPr>
              <a:t>Information</a:t>
            </a:r>
            <a:r>
              <a:rPr sz="1400" dirty="0">
                <a:latin typeface="Calibri"/>
                <a:cs typeface="Calibri"/>
              </a:rPr>
              <a:t> on</a:t>
            </a:r>
            <a:r>
              <a:rPr sz="1400" spc="5" dirty="0">
                <a:latin typeface="Calibri"/>
                <a:cs typeface="Calibri"/>
              </a:rPr>
              <a:t> </a:t>
            </a:r>
            <a:r>
              <a:rPr sz="1400" spc="-5" dirty="0">
                <a:latin typeface="Calibri"/>
                <a:cs typeface="Calibri"/>
              </a:rPr>
              <a:t>similar</a:t>
            </a:r>
            <a:r>
              <a:rPr sz="1400" dirty="0">
                <a:latin typeface="Calibri"/>
                <a:cs typeface="Calibri"/>
              </a:rPr>
              <a:t> </a:t>
            </a:r>
            <a:r>
              <a:rPr sz="1400" spc="-5" dirty="0">
                <a:latin typeface="Calibri"/>
                <a:cs typeface="Calibri"/>
              </a:rPr>
              <a:t>product</a:t>
            </a:r>
            <a:r>
              <a:rPr sz="1400" dirty="0">
                <a:latin typeface="Calibri"/>
                <a:cs typeface="Calibri"/>
              </a:rPr>
              <a:t> to</a:t>
            </a:r>
            <a:r>
              <a:rPr sz="1400" spc="5" dirty="0">
                <a:latin typeface="Calibri"/>
                <a:cs typeface="Calibri"/>
              </a:rPr>
              <a:t> </a:t>
            </a:r>
            <a:r>
              <a:rPr sz="1400" spc="-5" dirty="0">
                <a:latin typeface="Calibri"/>
                <a:cs typeface="Calibri"/>
              </a:rPr>
              <a:t>the</a:t>
            </a:r>
            <a:r>
              <a:rPr sz="1400" dirty="0">
                <a:latin typeface="Calibri"/>
                <a:cs typeface="Calibri"/>
              </a:rPr>
              <a:t> </a:t>
            </a:r>
            <a:r>
              <a:rPr sz="1400" spc="-5" dirty="0">
                <a:latin typeface="Calibri"/>
                <a:cs typeface="Calibri"/>
              </a:rPr>
              <a:t>one</a:t>
            </a:r>
            <a:r>
              <a:rPr sz="1400" dirty="0">
                <a:latin typeface="Calibri"/>
                <a:cs typeface="Calibri"/>
              </a:rPr>
              <a:t> </a:t>
            </a:r>
            <a:r>
              <a:rPr sz="1400" spc="-5" dirty="0">
                <a:latin typeface="Calibri"/>
                <a:cs typeface="Calibri"/>
              </a:rPr>
              <a:t>highlighted</a:t>
            </a:r>
            <a:r>
              <a:rPr sz="1400" spc="310" dirty="0">
                <a:latin typeface="Calibri"/>
                <a:cs typeface="Calibri"/>
              </a:rPr>
              <a:t> </a:t>
            </a:r>
            <a:r>
              <a:rPr sz="1400" dirty="0">
                <a:latin typeface="Calibri"/>
                <a:cs typeface="Calibri"/>
              </a:rPr>
              <a:t>is </a:t>
            </a:r>
            <a:r>
              <a:rPr sz="1400" spc="5" dirty="0">
                <a:latin typeface="Calibri"/>
                <a:cs typeface="Calibri"/>
              </a:rPr>
              <a:t> </a:t>
            </a:r>
            <a:r>
              <a:rPr sz="1400" spc="-5" dirty="0">
                <a:latin typeface="Calibri"/>
                <a:cs typeface="Calibri"/>
              </a:rPr>
              <a:t>important</a:t>
            </a:r>
            <a:r>
              <a:rPr sz="1400" spc="-15" dirty="0">
                <a:latin typeface="Calibri"/>
                <a:cs typeface="Calibri"/>
              </a:rPr>
              <a:t> </a:t>
            </a:r>
            <a:r>
              <a:rPr sz="1400" dirty="0">
                <a:latin typeface="Calibri"/>
                <a:cs typeface="Calibri"/>
              </a:rPr>
              <a:t>for </a:t>
            </a:r>
            <a:r>
              <a:rPr sz="1400" spc="-5" dirty="0">
                <a:latin typeface="Calibri"/>
                <a:cs typeface="Calibri"/>
              </a:rPr>
              <a:t>product</a:t>
            </a:r>
            <a:r>
              <a:rPr sz="1400" spc="-10" dirty="0">
                <a:latin typeface="Calibri"/>
                <a:cs typeface="Calibri"/>
              </a:rPr>
              <a:t> </a:t>
            </a:r>
            <a:r>
              <a:rPr sz="1400" spc="-5" dirty="0">
                <a:latin typeface="Calibri"/>
                <a:cs typeface="Calibri"/>
              </a:rPr>
              <a:t>comparison</a:t>
            </a:r>
            <a:endParaRPr sz="1400">
              <a:latin typeface="Calibri"/>
              <a:cs typeface="Calibri"/>
            </a:endParaRPr>
          </a:p>
          <a:p>
            <a:pPr>
              <a:lnSpc>
                <a:spcPct val="100000"/>
              </a:lnSpc>
              <a:spcBef>
                <a:spcPts val="60"/>
              </a:spcBef>
            </a:pPr>
            <a:endParaRPr sz="1350">
              <a:latin typeface="Calibri"/>
              <a:cs typeface="Calibri"/>
            </a:endParaRPr>
          </a:p>
          <a:p>
            <a:pPr marL="12700" marR="7620" algn="just">
              <a:lnSpc>
                <a:spcPct val="102099"/>
              </a:lnSpc>
            </a:pPr>
            <a:r>
              <a:rPr sz="1400" i="1" dirty="0">
                <a:latin typeface="Calibri"/>
                <a:cs typeface="Calibri"/>
              </a:rPr>
              <a:t>[Majority </a:t>
            </a:r>
            <a:r>
              <a:rPr sz="1400" i="1" spc="-5" dirty="0">
                <a:latin typeface="Calibri"/>
                <a:cs typeface="Calibri"/>
              </a:rPr>
              <a:t>of </a:t>
            </a:r>
            <a:r>
              <a:rPr sz="1400" i="1" dirty="0">
                <a:latin typeface="Calibri"/>
                <a:cs typeface="Calibri"/>
              </a:rPr>
              <a:t>the </a:t>
            </a:r>
            <a:r>
              <a:rPr sz="1400" i="1" spc="-5" dirty="0">
                <a:latin typeface="Calibri"/>
                <a:cs typeface="Calibri"/>
              </a:rPr>
              <a:t>respondents agree that Information on similar product </a:t>
            </a:r>
            <a:r>
              <a:rPr sz="1400" i="1" dirty="0">
                <a:latin typeface="Calibri"/>
                <a:cs typeface="Calibri"/>
              </a:rPr>
              <a:t>to the o </a:t>
            </a:r>
            <a:r>
              <a:rPr sz="1400" i="1" spc="5" dirty="0">
                <a:latin typeface="Calibri"/>
                <a:cs typeface="Calibri"/>
              </a:rPr>
              <a:t> </a:t>
            </a:r>
            <a:r>
              <a:rPr sz="1400" i="1" spc="-5" dirty="0">
                <a:latin typeface="Calibri"/>
                <a:cs typeface="Calibri"/>
              </a:rPr>
              <a:t>ne</a:t>
            </a:r>
            <a:r>
              <a:rPr sz="1400" i="1" spc="-10" dirty="0">
                <a:latin typeface="Calibri"/>
                <a:cs typeface="Calibri"/>
              </a:rPr>
              <a:t> </a:t>
            </a:r>
            <a:r>
              <a:rPr sz="1400" i="1" spc="-5" dirty="0">
                <a:latin typeface="Calibri"/>
                <a:cs typeface="Calibri"/>
              </a:rPr>
              <a:t>highlighted</a:t>
            </a:r>
            <a:r>
              <a:rPr sz="1400" i="1" spc="300" dirty="0">
                <a:latin typeface="Calibri"/>
                <a:cs typeface="Calibri"/>
              </a:rPr>
              <a:t> </a:t>
            </a:r>
            <a:r>
              <a:rPr sz="1400" i="1" dirty="0">
                <a:latin typeface="Calibri"/>
                <a:cs typeface="Calibri"/>
              </a:rPr>
              <a:t>is </a:t>
            </a:r>
            <a:r>
              <a:rPr sz="1400" i="1" spc="-5" dirty="0">
                <a:latin typeface="Calibri"/>
                <a:cs typeface="Calibri"/>
              </a:rPr>
              <a:t>important</a:t>
            </a:r>
            <a:r>
              <a:rPr sz="1400" i="1" spc="-10" dirty="0">
                <a:latin typeface="Calibri"/>
                <a:cs typeface="Calibri"/>
              </a:rPr>
              <a:t> </a:t>
            </a:r>
            <a:r>
              <a:rPr sz="1400" i="1" spc="-5" dirty="0">
                <a:latin typeface="Calibri"/>
                <a:cs typeface="Calibri"/>
              </a:rPr>
              <a:t>for</a:t>
            </a:r>
            <a:r>
              <a:rPr sz="1400" i="1" dirty="0">
                <a:latin typeface="Calibri"/>
                <a:cs typeface="Calibri"/>
              </a:rPr>
              <a:t> </a:t>
            </a:r>
            <a:r>
              <a:rPr sz="1400" i="1" spc="-5" dirty="0">
                <a:latin typeface="Calibri"/>
                <a:cs typeface="Calibri"/>
              </a:rPr>
              <a:t>product</a:t>
            </a:r>
            <a:r>
              <a:rPr sz="1400" i="1" dirty="0">
                <a:latin typeface="Calibri"/>
                <a:cs typeface="Calibri"/>
              </a:rPr>
              <a:t> </a:t>
            </a:r>
            <a:r>
              <a:rPr sz="1400" i="1" spc="-5" dirty="0">
                <a:latin typeface="Calibri"/>
                <a:cs typeface="Calibri"/>
              </a:rPr>
              <a:t>comparison]</a:t>
            </a:r>
            <a:endParaRPr sz="1400">
              <a:latin typeface="Calibri"/>
              <a:cs typeface="Calibri"/>
            </a:endParaRPr>
          </a:p>
          <a:p>
            <a:pPr>
              <a:lnSpc>
                <a:spcPct val="100000"/>
              </a:lnSpc>
            </a:pPr>
            <a:endParaRPr sz="1400">
              <a:latin typeface="Calibri"/>
              <a:cs typeface="Calibri"/>
            </a:endParaRPr>
          </a:p>
          <a:p>
            <a:pPr>
              <a:lnSpc>
                <a:spcPct val="100000"/>
              </a:lnSpc>
            </a:pPr>
            <a:endParaRPr sz="1400">
              <a:latin typeface="Calibri"/>
              <a:cs typeface="Calibri"/>
            </a:endParaRPr>
          </a:p>
          <a:p>
            <a:pPr marL="2066925" marR="37465" indent="-2027555">
              <a:lnSpc>
                <a:spcPct val="101400"/>
              </a:lnSpc>
            </a:pPr>
            <a:r>
              <a:rPr sz="1400" b="1" u="sng" spc="-5" dirty="0">
                <a:uFill>
                  <a:solidFill>
                    <a:srgbClr val="000000"/>
                  </a:solidFill>
                </a:uFill>
                <a:latin typeface="Calibri"/>
                <a:cs typeface="Calibri"/>
              </a:rPr>
              <a:t>Complete</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information</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on</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listed</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seller</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and </a:t>
            </a:r>
            <a:r>
              <a:rPr sz="1400" b="1" u="sng" dirty="0">
                <a:uFill>
                  <a:solidFill>
                    <a:srgbClr val="000000"/>
                  </a:solidFill>
                </a:uFill>
                <a:latin typeface="Calibri"/>
                <a:cs typeface="Calibri"/>
              </a:rPr>
              <a:t>product</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being</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offered</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is</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important </a:t>
            </a:r>
            <a:r>
              <a:rPr sz="1400" b="1" spc="-300" dirty="0">
                <a:latin typeface="Calibri"/>
                <a:cs typeface="Calibri"/>
              </a:rPr>
              <a:t> </a:t>
            </a:r>
            <a:r>
              <a:rPr sz="1400" b="1" u="sng" spc="-5" dirty="0">
                <a:uFill>
                  <a:solidFill>
                    <a:srgbClr val="000000"/>
                  </a:solidFill>
                </a:uFill>
                <a:latin typeface="Calibri"/>
                <a:cs typeface="Calibri"/>
              </a:rPr>
              <a:t>for purchase</a:t>
            </a:r>
            <a:r>
              <a:rPr sz="1400" b="1" u="sng" spc="-20" dirty="0">
                <a:uFill>
                  <a:solidFill>
                    <a:srgbClr val="000000"/>
                  </a:solidFill>
                </a:uFill>
                <a:latin typeface="Calibri"/>
                <a:cs typeface="Calibri"/>
              </a:rPr>
              <a:t> </a:t>
            </a:r>
            <a:r>
              <a:rPr sz="1400" b="1" u="sng" dirty="0">
                <a:uFill>
                  <a:solidFill>
                    <a:srgbClr val="000000"/>
                  </a:solidFill>
                </a:uFill>
                <a:latin typeface="Calibri"/>
                <a:cs typeface="Calibri"/>
              </a:rPr>
              <a:t>decision</a:t>
            </a:r>
            <a:r>
              <a:rPr sz="1400" dirty="0">
                <a:latin typeface="Calibri"/>
                <a:cs typeface="Calibri"/>
              </a:rPr>
              <a:t>.</a:t>
            </a:r>
            <a:endParaRPr sz="1400">
              <a:latin typeface="Calibri"/>
              <a:cs typeface="Calibri"/>
            </a:endParaRPr>
          </a:p>
        </p:txBody>
      </p:sp>
      <p:sp>
        <p:nvSpPr>
          <p:cNvPr id="4" name="object 4"/>
          <p:cNvSpPr txBox="1"/>
          <p:nvPr/>
        </p:nvSpPr>
        <p:spPr>
          <a:xfrm>
            <a:off x="902004" y="7300340"/>
            <a:ext cx="5760085" cy="2410460"/>
          </a:xfrm>
          <a:prstGeom prst="rect">
            <a:avLst/>
          </a:prstGeom>
        </p:spPr>
        <p:txBody>
          <a:bodyPr vert="horz" wrap="square" lIns="0" tIns="9525" rIns="0" bIns="0" rtlCol="0">
            <a:spAutoFit/>
          </a:bodyPr>
          <a:lstStyle/>
          <a:p>
            <a:pPr marL="12700" marR="5080" algn="just">
              <a:lnSpc>
                <a:spcPct val="101699"/>
              </a:lnSpc>
              <a:spcBef>
                <a:spcPts val="75"/>
              </a:spcBef>
            </a:pPr>
            <a:r>
              <a:rPr sz="1400" spc="-5" dirty="0">
                <a:latin typeface="Calibri"/>
                <a:cs typeface="Calibri"/>
              </a:rPr>
              <a:t>101 respondents agree that complete information on listed seller and product </a:t>
            </a:r>
            <a:r>
              <a:rPr sz="1400" dirty="0">
                <a:latin typeface="Calibri"/>
                <a:cs typeface="Calibri"/>
              </a:rPr>
              <a:t> </a:t>
            </a:r>
            <a:r>
              <a:rPr sz="1400" spc="-5" dirty="0">
                <a:latin typeface="Calibri"/>
                <a:cs typeface="Calibri"/>
              </a:rPr>
              <a:t>being</a:t>
            </a:r>
            <a:r>
              <a:rPr sz="1400" dirty="0">
                <a:latin typeface="Calibri"/>
                <a:cs typeface="Calibri"/>
              </a:rPr>
              <a:t> </a:t>
            </a:r>
            <a:r>
              <a:rPr sz="1400" spc="-5" dirty="0">
                <a:latin typeface="Calibri"/>
                <a:cs typeface="Calibri"/>
              </a:rPr>
              <a:t>offered</a:t>
            </a:r>
            <a:r>
              <a:rPr sz="1400" dirty="0">
                <a:latin typeface="Calibri"/>
                <a:cs typeface="Calibri"/>
              </a:rPr>
              <a:t> is</a:t>
            </a:r>
            <a:r>
              <a:rPr sz="1400" spc="5" dirty="0">
                <a:latin typeface="Calibri"/>
                <a:cs typeface="Calibri"/>
              </a:rPr>
              <a:t> </a:t>
            </a:r>
            <a:r>
              <a:rPr sz="1400" spc="-5" dirty="0">
                <a:latin typeface="Calibri"/>
                <a:cs typeface="Calibri"/>
              </a:rPr>
              <a:t>important</a:t>
            </a:r>
            <a:r>
              <a:rPr sz="1400" dirty="0">
                <a:latin typeface="Calibri"/>
                <a:cs typeface="Calibri"/>
              </a:rPr>
              <a:t> </a:t>
            </a:r>
            <a:r>
              <a:rPr sz="1400" spc="-5" dirty="0">
                <a:latin typeface="Calibri"/>
                <a:cs typeface="Calibri"/>
              </a:rPr>
              <a:t>for</a:t>
            </a:r>
            <a:r>
              <a:rPr sz="1400" dirty="0">
                <a:latin typeface="Calibri"/>
                <a:cs typeface="Calibri"/>
              </a:rPr>
              <a:t> </a:t>
            </a:r>
            <a:r>
              <a:rPr sz="1400" spc="-5" dirty="0">
                <a:latin typeface="Calibri"/>
                <a:cs typeface="Calibri"/>
              </a:rPr>
              <a:t>purchase</a:t>
            </a:r>
            <a:r>
              <a:rPr sz="1400" dirty="0">
                <a:latin typeface="Calibri"/>
                <a:cs typeface="Calibri"/>
              </a:rPr>
              <a:t> </a:t>
            </a:r>
            <a:r>
              <a:rPr sz="1400" spc="-5" dirty="0">
                <a:latin typeface="Calibri"/>
                <a:cs typeface="Calibri"/>
              </a:rPr>
              <a:t>decision,</a:t>
            </a:r>
            <a:r>
              <a:rPr sz="1400" dirty="0">
                <a:latin typeface="Calibri"/>
                <a:cs typeface="Calibri"/>
              </a:rPr>
              <a:t> </a:t>
            </a:r>
            <a:r>
              <a:rPr sz="1400" spc="-5" dirty="0">
                <a:latin typeface="Calibri"/>
                <a:cs typeface="Calibri"/>
              </a:rPr>
              <a:t>87</a:t>
            </a:r>
            <a:r>
              <a:rPr sz="1400" spc="305" dirty="0">
                <a:latin typeface="Calibri"/>
                <a:cs typeface="Calibri"/>
              </a:rPr>
              <a:t> </a:t>
            </a:r>
            <a:r>
              <a:rPr sz="1400" spc="-5" dirty="0">
                <a:latin typeface="Calibri"/>
                <a:cs typeface="Calibri"/>
              </a:rPr>
              <a:t>respondents</a:t>
            </a:r>
            <a:r>
              <a:rPr sz="1400" spc="305" dirty="0">
                <a:latin typeface="Calibri"/>
                <a:cs typeface="Calibri"/>
              </a:rPr>
              <a:t> </a:t>
            </a:r>
            <a:r>
              <a:rPr sz="1400" spc="-5" dirty="0">
                <a:latin typeface="Calibri"/>
                <a:cs typeface="Calibri"/>
              </a:rPr>
              <a:t>strongly </a:t>
            </a:r>
            <a:r>
              <a:rPr sz="1400" dirty="0">
                <a:latin typeface="Calibri"/>
                <a:cs typeface="Calibri"/>
              </a:rPr>
              <a:t> agree </a:t>
            </a:r>
            <a:r>
              <a:rPr sz="1400" spc="-5" dirty="0">
                <a:latin typeface="Calibri"/>
                <a:cs typeface="Calibri"/>
              </a:rPr>
              <a:t>that complete information on listed seller and product </a:t>
            </a:r>
            <a:r>
              <a:rPr sz="1400" dirty="0">
                <a:latin typeface="Calibri"/>
                <a:cs typeface="Calibri"/>
              </a:rPr>
              <a:t>being </a:t>
            </a:r>
            <a:r>
              <a:rPr sz="1400" spc="-5" dirty="0">
                <a:latin typeface="Calibri"/>
                <a:cs typeface="Calibri"/>
              </a:rPr>
              <a:t>offered </a:t>
            </a:r>
            <a:r>
              <a:rPr sz="1400" dirty="0">
                <a:latin typeface="Calibri"/>
                <a:cs typeface="Calibri"/>
              </a:rPr>
              <a:t>is </a:t>
            </a:r>
            <a:r>
              <a:rPr sz="1400" spc="5" dirty="0">
                <a:latin typeface="Calibri"/>
                <a:cs typeface="Calibri"/>
              </a:rPr>
              <a:t> </a:t>
            </a:r>
            <a:r>
              <a:rPr sz="1400" spc="-5" dirty="0">
                <a:latin typeface="Calibri"/>
                <a:cs typeface="Calibri"/>
              </a:rPr>
              <a:t>important</a:t>
            </a:r>
            <a:r>
              <a:rPr sz="1400" spc="35" dirty="0">
                <a:latin typeface="Calibri"/>
                <a:cs typeface="Calibri"/>
              </a:rPr>
              <a:t> </a:t>
            </a:r>
            <a:r>
              <a:rPr sz="1400" spc="-5" dirty="0">
                <a:latin typeface="Calibri"/>
                <a:cs typeface="Calibri"/>
              </a:rPr>
              <a:t>for</a:t>
            </a:r>
            <a:r>
              <a:rPr sz="1400" spc="35" dirty="0">
                <a:latin typeface="Calibri"/>
                <a:cs typeface="Calibri"/>
              </a:rPr>
              <a:t> </a:t>
            </a:r>
            <a:r>
              <a:rPr sz="1400" spc="-5" dirty="0">
                <a:latin typeface="Calibri"/>
                <a:cs typeface="Calibri"/>
              </a:rPr>
              <a:t>purchase</a:t>
            </a:r>
            <a:r>
              <a:rPr sz="1400" spc="35" dirty="0">
                <a:latin typeface="Calibri"/>
                <a:cs typeface="Calibri"/>
              </a:rPr>
              <a:t> </a:t>
            </a:r>
            <a:r>
              <a:rPr sz="1400" spc="-5" dirty="0">
                <a:latin typeface="Calibri"/>
                <a:cs typeface="Calibri"/>
              </a:rPr>
              <a:t>decision,</a:t>
            </a:r>
            <a:r>
              <a:rPr sz="1400" spc="55" dirty="0">
                <a:latin typeface="Calibri"/>
                <a:cs typeface="Calibri"/>
              </a:rPr>
              <a:t> </a:t>
            </a:r>
            <a:r>
              <a:rPr sz="1400" spc="-5" dirty="0">
                <a:latin typeface="Calibri"/>
                <a:cs typeface="Calibri"/>
              </a:rPr>
              <a:t>52</a:t>
            </a:r>
            <a:r>
              <a:rPr sz="1400" spc="25" dirty="0">
                <a:latin typeface="Calibri"/>
                <a:cs typeface="Calibri"/>
              </a:rPr>
              <a:t> </a:t>
            </a:r>
            <a:r>
              <a:rPr sz="1400" spc="-5" dirty="0">
                <a:latin typeface="Calibri"/>
                <a:cs typeface="Calibri"/>
              </a:rPr>
              <a:t>respondents</a:t>
            </a:r>
            <a:r>
              <a:rPr sz="1400" spc="40" dirty="0">
                <a:latin typeface="Calibri"/>
                <a:cs typeface="Calibri"/>
              </a:rPr>
              <a:t> </a:t>
            </a:r>
            <a:r>
              <a:rPr sz="1400" dirty="0">
                <a:latin typeface="Calibri"/>
                <a:cs typeface="Calibri"/>
              </a:rPr>
              <a:t>are</a:t>
            </a:r>
            <a:r>
              <a:rPr sz="1400" spc="40" dirty="0">
                <a:latin typeface="Calibri"/>
                <a:cs typeface="Calibri"/>
              </a:rPr>
              <a:t> </a:t>
            </a:r>
            <a:r>
              <a:rPr sz="1400" spc="-5" dirty="0">
                <a:latin typeface="Calibri"/>
                <a:cs typeface="Calibri"/>
              </a:rPr>
              <a:t>indifferent</a:t>
            </a:r>
            <a:r>
              <a:rPr sz="1400" spc="35" dirty="0">
                <a:latin typeface="Calibri"/>
                <a:cs typeface="Calibri"/>
              </a:rPr>
              <a:t> </a:t>
            </a:r>
            <a:r>
              <a:rPr sz="1400" spc="-5" dirty="0">
                <a:latin typeface="Calibri"/>
                <a:cs typeface="Calibri"/>
              </a:rPr>
              <a:t>on</a:t>
            </a:r>
            <a:r>
              <a:rPr sz="1400" spc="35" dirty="0">
                <a:latin typeface="Calibri"/>
                <a:cs typeface="Calibri"/>
              </a:rPr>
              <a:t> </a:t>
            </a:r>
            <a:r>
              <a:rPr sz="1400" spc="-5" dirty="0">
                <a:latin typeface="Calibri"/>
                <a:cs typeface="Calibri"/>
              </a:rPr>
              <a:t>this</a:t>
            </a:r>
            <a:r>
              <a:rPr sz="1400" spc="35" dirty="0">
                <a:latin typeface="Calibri"/>
                <a:cs typeface="Calibri"/>
              </a:rPr>
              <a:t> </a:t>
            </a:r>
            <a:r>
              <a:rPr sz="1400" spc="-5" dirty="0">
                <a:latin typeface="Calibri"/>
                <a:cs typeface="Calibri"/>
              </a:rPr>
              <a:t>aspect,</a:t>
            </a:r>
            <a:endParaRPr sz="1400">
              <a:latin typeface="Calibri"/>
              <a:cs typeface="Calibri"/>
            </a:endParaRPr>
          </a:p>
          <a:p>
            <a:pPr marL="12700" algn="just">
              <a:lnSpc>
                <a:spcPct val="100000"/>
              </a:lnSpc>
              <a:spcBef>
                <a:spcPts val="25"/>
              </a:spcBef>
            </a:pPr>
            <a:r>
              <a:rPr sz="1400" spc="-5" dirty="0">
                <a:latin typeface="Calibri"/>
                <a:cs typeface="Calibri"/>
              </a:rPr>
              <a:t>18</a:t>
            </a:r>
            <a:r>
              <a:rPr sz="1400" spc="500" dirty="0">
                <a:latin typeface="Calibri"/>
                <a:cs typeface="Calibri"/>
              </a:rPr>
              <a:t> </a:t>
            </a:r>
            <a:r>
              <a:rPr sz="1400" spc="-5" dirty="0">
                <a:latin typeface="Calibri"/>
                <a:cs typeface="Calibri"/>
              </a:rPr>
              <a:t>respondents</a:t>
            </a:r>
            <a:r>
              <a:rPr sz="1400" spc="505" dirty="0">
                <a:latin typeface="Calibri"/>
                <a:cs typeface="Calibri"/>
              </a:rPr>
              <a:t> </a:t>
            </a:r>
            <a:r>
              <a:rPr sz="1400" dirty="0">
                <a:latin typeface="Calibri"/>
                <a:cs typeface="Calibri"/>
              </a:rPr>
              <a:t>disagree</a:t>
            </a:r>
            <a:r>
              <a:rPr sz="1400" spc="495" dirty="0">
                <a:latin typeface="Calibri"/>
                <a:cs typeface="Calibri"/>
              </a:rPr>
              <a:t> </a:t>
            </a:r>
            <a:r>
              <a:rPr sz="1400" spc="-5" dirty="0">
                <a:latin typeface="Calibri"/>
                <a:cs typeface="Calibri"/>
              </a:rPr>
              <a:t>that</a:t>
            </a:r>
            <a:r>
              <a:rPr sz="1400" spc="500" dirty="0">
                <a:latin typeface="Calibri"/>
                <a:cs typeface="Calibri"/>
              </a:rPr>
              <a:t> </a:t>
            </a:r>
            <a:r>
              <a:rPr sz="1400" spc="-5" dirty="0">
                <a:latin typeface="Calibri"/>
                <a:cs typeface="Calibri"/>
              </a:rPr>
              <a:t>Complete</a:t>
            </a:r>
            <a:r>
              <a:rPr sz="1400" spc="500" dirty="0">
                <a:latin typeface="Calibri"/>
                <a:cs typeface="Calibri"/>
              </a:rPr>
              <a:t> </a:t>
            </a:r>
            <a:r>
              <a:rPr sz="1400" dirty="0">
                <a:latin typeface="Calibri"/>
                <a:cs typeface="Calibri"/>
              </a:rPr>
              <a:t>information</a:t>
            </a:r>
            <a:r>
              <a:rPr sz="1400" spc="500" dirty="0">
                <a:latin typeface="Calibri"/>
                <a:cs typeface="Calibri"/>
              </a:rPr>
              <a:t> </a:t>
            </a:r>
            <a:r>
              <a:rPr sz="1400" spc="-5" dirty="0">
                <a:latin typeface="Calibri"/>
                <a:cs typeface="Calibri"/>
              </a:rPr>
              <a:t>on</a:t>
            </a:r>
            <a:r>
              <a:rPr sz="1400" spc="500" dirty="0">
                <a:latin typeface="Calibri"/>
                <a:cs typeface="Calibri"/>
              </a:rPr>
              <a:t> </a:t>
            </a:r>
            <a:r>
              <a:rPr sz="1400" spc="-5" dirty="0">
                <a:latin typeface="Calibri"/>
                <a:cs typeface="Calibri"/>
              </a:rPr>
              <a:t>listed</a:t>
            </a:r>
            <a:r>
              <a:rPr sz="1400" spc="495" dirty="0">
                <a:latin typeface="Calibri"/>
                <a:cs typeface="Calibri"/>
              </a:rPr>
              <a:t> </a:t>
            </a:r>
            <a:r>
              <a:rPr sz="1400" spc="-5" dirty="0">
                <a:latin typeface="Calibri"/>
                <a:cs typeface="Calibri"/>
              </a:rPr>
              <a:t>seller</a:t>
            </a:r>
            <a:r>
              <a:rPr sz="1400" spc="505" dirty="0">
                <a:latin typeface="Calibri"/>
                <a:cs typeface="Calibri"/>
              </a:rPr>
              <a:t> </a:t>
            </a:r>
            <a:r>
              <a:rPr sz="1400" spc="-5" dirty="0">
                <a:latin typeface="Calibri"/>
                <a:cs typeface="Calibri"/>
              </a:rPr>
              <a:t>and</a:t>
            </a:r>
            <a:endParaRPr sz="1400">
              <a:latin typeface="Calibri"/>
              <a:cs typeface="Calibri"/>
            </a:endParaRPr>
          </a:p>
          <a:p>
            <a:pPr marL="12700" marR="5080" algn="just">
              <a:lnSpc>
                <a:spcPct val="101800"/>
              </a:lnSpc>
              <a:spcBef>
                <a:spcPts val="5"/>
              </a:spcBef>
            </a:pPr>
            <a:r>
              <a:rPr sz="1400" spc="-5" dirty="0">
                <a:latin typeface="Calibri"/>
                <a:cs typeface="Calibri"/>
              </a:rPr>
              <a:t>product being offered </a:t>
            </a:r>
            <a:r>
              <a:rPr sz="1400" dirty="0">
                <a:latin typeface="Calibri"/>
                <a:cs typeface="Calibri"/>
              </a:rPr>
              <a:t>is </a:t>
            </a:r>
            <a:r>
              <a:rPr sz="1400" spc="-5" dirty="0">
                <a:latin typeface="Calibri"/>
                <a:cs typeface="Calibri"/>
              </a:rPr>
              <a:t>important </a:t>
            </a:r>
            <a:r>
              <a:rPr sz="1400" dirty="0">
                <a:latin typeface="Calibri"/>
                <a:cs typeface="Calibri"/>
              </a:rPr>
              <a:t>for </a:t>
            </a:r>
            <a:r>
              <a:rPr sz="1400" spc="-5" dirty="0">
                <a:latin typeface="Calibri"/>
                <a:cs typeface="Calibri"/>
              </a:rPr>
              <a:t>purchase decision, </a:t>
            </a:r>
            <a:r>
              <a:rPr sz="1400" dirty="0">
                <a:latin typeface="Calibri"/>
                <a:cs typeface="Calibri"/>
              </a:rPr>
              <a:t>11 </a:t>
            </a:r>
            <a:r>
              <a:rPr sz="1400" spc="-5" dirty="0">
                <a:latin typeface="Calibri"/>
                <a:cs typeface="Calibri"/>
              </a:rPr>
              <a:t>respondents stron </a:t>
            </a:r>
            <a:r>
              <a:rPr sz="1400" dirty="0">
                <a:latin typeface="Calibri"/>
                <a:cs typeface="Calibri"/>
              </a:rPr>
              <a:t> gly</a:t>
            </a:r>
            <a:r>
              <a:rPr sz="1400" spc="5" dirty="0">
                <a:latin typeface="Calibri"/>
                <a:cs typeface="Calibri"/>
              </a:rPr>
              <a:t> </a:t>
            </a:r>
            <a:r>
              <a:rPr sz="1400" dirty="0">
                <a:latin typeface="Calibri"/>
                <a:cs typeface="Calibri"/>
              </a:rPr>
              <a:t>disagree</a:t>
            </a:r>
            <a:r>
              <a:rPr sz="1400" spc="5" dirty="0">
                <a:latin typeface="Calibri"/>
                <a:cs typeface="Calibri"/>
              </a:rPr>
              <a:t> </a:t>
            </a:r>
            <a:r>
              <a:rPr sz="1400" spc="-5" dirty="0">
                <a:latin typeface="Calibri"/>
                <a:cs typeface="Calibri"/>
              </a:rPr>
              <a:t>that</a:t>
            </a:r>
            <a:r>
              <a:rPr sz="1400" dirty="0">
                <a:latin typeface="Calibri"/>
                <a:cs typeface="Calibri"/>
              </a:rPr>
              <a:t> </a:t>
            </a:r>
            <a:r>
              <a:rPr sz="1400" spc="-5" dirty="0">
                <a:latin typeface="Calibri"/>
                <a:cs typeface="Calibri"/>
              </a:rPr>
              <a:t>Complete</a:t>
            </a:r>
            <a:r>
              <a:rPr sz="1400" dirty="0">
                <a:latin typeface="Calibri"/>
                <a:cs typeface="Calibri"/>
              </a:rPr>
              <a:t> information</a:t>
            </a:r>
            <a:r>
              <a:rPr sz="1400" spc="5" dirty="0">
                <a:latin typeface="Calibri"/>
                <a:cs typeface="Calibri"/>
              </a:rPr>
              <a:t> </a:t>
            </a:r>
            <a:r>
              <a:rPr sz="1400" spc="-5" dirty="0">
                <a:latin typeface="Calibri"/>
                <a:cs typeface="Calibri"/>
              </a:rPr>
              <a:t>on</a:t>
            </a:r>
            <a:r>
              <a:rPr sz="1400" dirty="0">
                <a:latin typeface="Calibri"/>
                <a:cs typeface="Calibri"/>
              </a:rPr>
              <a:t> </a:t>
            </a:r>
            <a:r>
              <a:rPr sz="1400" spc="-5" dirty="0">
                <a:latin typeface="Calibri"/>
                <a:cs typeface="Calibri"/>
              </a:rPr>
              <a:t>listed</a:t>
            </a:r>
            <a:r>
              <a:rPr sz="1400" dirty="0">
                <a:latin typeface="Calibri"/>
                <a:cs typeface="Calibri"/>
              </a:rPr>
              <a:t> </a:t>
            </a:r>
            <a:r>
              <a:rPr sz="1400" spc="-5" dirty="0">
                <a:latin typeface="Calibri"/>
                <a:cs typeface="Calibri"/>
              </a:rPr>
              <a:t>seller</a:t>
            </a:r>
            <a:r>
              <a:rPr sz="1400" dirty="0">
                <a:latin typeface="Calibri"/>
                <a:cs typeface="Calibri"/>
              </a:rPr>
              <a:t> </a:t>
            </a:r>
            <a:r>
              <a:rPr sz="1400" spc="-5" dirty="0">
                <a:latin typeface="Calibri"/>
                <a:cs typeface="Calibri"/>
              </a:rPr>
              <a:t>and</a:t>
            </a:r>
            <a:r>
              <a:rPr sz="1400" dirty="0">
                <a:latin typeface="Calibri"/>
                <a:cs typeface="Calibri"/>
              </a:rPr>
              <a:t> </a:t>
            </a:r>
            <a:r>
              <a:rPr sz="1400" spc="-5" dirty="0">
                <a:latin typeface="Calibri"/>
                <a:cs typeface="Calibri"/>
              </a:rPr>
              <a:t>product</a:t>
            </a:r>
            <a:r>
              <a:rPr sz="1400" dirty="0">
                <a:latin typeface="Calibri"/>
                <a:cs typeface="Calibri"/>
              </a:rPr>
              <a:t> </a:t>
            </a:r>
            <a:r>
              <a:rPr sz="1400" spc="-5" dirty="0">
                <a:latin typeface="Calibri"/>
                <a:cs typeface="Calibri"/>
              </a:rPr>
              <a:t>being </a:t>
            </a:r>
            <a:r>
              <a:rPr sz="1400" dirty="0">
                <a:latin typeface="Calibri"/>
                <a:cs typeface="Calibri"/>
              </a:rPr>
              <a:t> </a:t>
            </a:r>
            <a:r>
              <a:rPr sz="1400" spc="-5" dirty="0">
                <a:latin typeface="Calibri"/>
                <a:cs typeface="Calibri"/>
              </a:rPr>
              <a:t>offered</a:t>
            </a:r>
            <a:r>
              <a:rPr sz="1400" spc="-10" dirty="0">
                <a:latin typeface="Calibri"/>
                <a:cs typeface="Calibri"/>
              </a:rPr>
              <a:t> </a:t>
            </a:r>
            <a:r>
              <a:rPr sz="1400" dirty="0">
                <a:latin typeface="Calibri"/>
                <a:cs typeface="Calibri"/>
              </a:rPr>
              <a:t>is </a:t>
            </a:r>
            <a:r>
              <a:rPr sz="1400" spc="-5" dirty="0">
                <a:latin typeface="Calibri"/>
                <a:cs typeface="Calibri"/>
              </a:rPr>
              <a:t>important</a:t>
            </a:r>
            <a:r>
              <a:rPr sz="1400" spc="-10" dirty="0">
                <a:latin typeface="Calibri"/>
                <a:cs typeface="Calibri"/>
              </a:rPr>
              <a:t> </a:t>
            </a:r>
            <a:r>
              <a:rPr sz="1400" dirty="0">
                <a:latin typeface="Calibri"/>
                <a:cs typeface="Calibri"/>
              </a:rPr>
              <a:t>for </a:t>
            </a:r>
            <a:r>
              <a:rPr sz="1400" spc="-5" dirty="0">
                <a:latin typeface="Calibri"/>
                <a:cs typeface="Calibri"/>
              </a:rPr>
              <a:t>purchase decision.</a:t>
            </a:r>
            <a:endParaRPr sz="1400">
              <a:latin typeface="Calibri"/>
              <a:cs typeface="Calibri"/>
            </a:endParaRPr>
          </a:p>
          <a:p>
            <a:pPr>
              <a:lnSpc>
                <a:spcPct val="100000"/>
              </a:lnSpc>
              <a:spcBef>
                <a:spcPts val="45"/>
              </a:spcBef>
            </a:pPr>
            <a:endParaRPr sz="1350">
              <a:latin typeface="Calibri"/>
              <a:cs typeface="Calibri"/>
            </a:endParaRPr>
          </a:p>
          <a:p>
            <a:pPr marL="12700" marR="5080" algn="just">
              <a:lnSpc>
                <a:spcPct val="102099"/>
              </a:lnSpc>
            </a:pPr>
            <a:r>
              <a:rPr sz="1400" i="1" dirty="0">
                <a:latin typeface="Calibri"/>
                <a:cs typeface="Calibri"/>
              </a:rPr>
              <a:t>[Majority </a:t>
            </a:r>
            <a:r>
              <a:rPr sz="1400" i="1" spc="-10" dirty="0">
                <a:latin typeface="Calibri"/>
                <a:cs typeface="Calibri"/>
              </a:rPr>
              <a:t>of </a:t>
            </a:r>
            <a:r>
              <a:rPr sz="1400" i="1" dirty="0">
                <a:latin typeface="Calibri"/>
                <a:cs typeface="Calibri"/>
              </a:rPr>
              <a:t>the </a:t>
            </a:r>
            <a:r>
              <a:rPr sz="1400" i="1" spc="-5" dirty="0">
                <a:latin typeface="Calibri"/>
                <a:cs typeface="Calibri"/>
              </a:rPr>
              <a:t>respondents agree that complete information on listed seller </a:t>
            </a:r>
            <a:r>
              <a:rPr sz="1400" i="1" dirty="0">
                <a:latin typeface="Calibri"/>
                <a:cs typeface="Calibri"/>
              </a:rPr>
              <a:t>a </a:t>
            </a:r>
            <a:r>
              <a:rPr sz="1400" i="1" spc="5" dirty="0">
                <a:latin typeface="Calibri"/>
                <a:cs typeface="Calibri"/>
              </a:rPr>
              <a:t> </a:t>
            </a:r>
            <a:r>
              <a:rPr sz="1400" i="1" spc="-5" dirty="0">
                <a:latin typeface="Calibri"/>
                <a:cs typeface="Calibri"/>
              </a:rPr>
              <a:t>nd</a:t>
            </a:r>
            <a:r>
              <a:rPr sz="1400" i="1" spc="-10" dirty="0">
                <a:latin typeface="Calibri"/>
                <a:cs typeface="Calibri"/>
              </a:rPr>
              <a:t> </a:t>
            </a:r>
            <a:r>
              <a:rPr sz="1400" i="1" spc="-5" dirty="0">
                <a:latin typeface="Calibri"/>
                <a:cs typeface="Calibri"/>
              </a:rPr>
              <a:t>product</a:t>
            </a:r>
            <a:r>
              <a:rPr sz="1400" i="1" spc="-10" dirty="0">
                <a:latin typeface="Calibri"/>
                <a:cs typeface="Calibri"/>
              </a:rPr>
              <a:t> </a:t>
            </a:r>
            <a:r>
              <a:rPr sz="1400" i="1" spc="-5" dirty="0">
                <a:latin typeface="Calibri"/>
                <a:cs typeface="Calibri"/>
              </a:rPr>
              <a:t>being</a:t>
            </a:r>
            <a:r>
              <a:rPr sz="1400" i="1" spc="-10" dirty="0">
                <a:latin typeface="Calibri"/>
                <a:cs typeface="Calibri"/>
              </a:rPr>
              <a:t> </a:t>
            </a:r>
            <a:r>
              <a:rPr sz="1400" i="1" spc="-5" dirty="0">
                <a:latin typeface="Calibri"/>
                <a:cs typeface="Calibri"/>
              </a:rPr>
              <a:t>offered</a:t>
            </a:r>
            <a:r>
              <a:rPr sz="1400" i="1" spc="-10" dirty="0">
                <a:latin typeface="Calibri"/>
                <a:cs typeface="Calibri"/>
              </a:rPr>
              <a:t> </a:t>
            </a:r>
            <a:r>
              <a:rPr sz="1400" i="1" dirty="0">
                <a:latin typeface="Calibri"/>
                <a:cs typeface="Calibri"/>
              </a:rPr>
              <a:t>is</a:t>
            </a:r>
            <a:r>
              <a:rPr sz="1400" i="1" spc="5" dirty="0">
                <a:latin typeface="Calibri"/>
                <a:cs typeface="Calibri"/>
              </a:rPr>
              <a:t> </a:t>
            </a:r>
            <a:r>
              <a:rPr sz="1400" i="1" spc="-5" dirty="0">
                <a:latin typeface="Calibri"/>
                <a:cs typeface="Calibri"/>
              </a:rPr>
              <a:t>important</a:t>
            </a:r>
            <a:r>
              <a:rPr sz="1400" i="1" spc="-15" dirty="0">
                <a:latin typeface="Calibri"/>
                <a:cs typeface="Calibri"/>
              </a:rPr>
              <a:t> </a:t>
            </a:r>
            <a:r>
              <a:rPr sz="1400" i="1" spc="-5" dirty="0">
                <a:latin typeface="Calibri"/>
                <a:cs typeface="Calibri"/>
              </a:rPr>
              <a:t>for</a:t>
            </a:r>
            <a:r>
              <a:rPr sz="1400" i="1" dirty="0">
                <a:latin typeface="Calibri"/>
                <a:cs typeface="Calibri"/>
              </a:rPr>
              <a:t> </a:t>
            </a:r>
            <a:r>
              <a:rPr sz="1400" i="1" spc="-5" dirty="0">
                <a:latin typeface="Calibri"/>
                <a:cs typeface="Calibri"/>
              </a:rPr>
              <a:t>purchase</a:t>
            </a:r>
            <a:r>
              <a:rPr sz="1400" i="1" dirty="0">
                <a:latin typeface="Calibri"/>
                <a:cs typeface="Calibri"/>
              </a:rPr>
              <a:t> </a:t>
            </a:r>
            <a:r>
              <a:rPr sz="1400" i="1" spc="-5" dirty="0">
                <a:latin typeface="Calibri"/>
                <a:cs typeface="Calibri"/>
              </a:rPr>
              <a:t>decision]</a:t>
            </a:r>
            <a:endParaRPr sz="1400">
              <a:latin typeface="Calibri"/>
              <a:cs typeface="Calibri"/>
            </a:endParaRPr>
          </a:p>
        </p:txBody>
      </p:sp>
      <p:pic>
        <p:nvPicPr>
          <p:cNvPr id="5" name="object 5"/>
          <p:cNvPicPr/>
          <p:nvPr/>
        </p:nvPicPr>
        <p:blipFill>
          <a:blip r:embed="rId2" cstate="print"/>
          <a:stretch>
            <a:fillRect/>
          </a:stretch>
        </p:blipFill>
        <p:spPr>
          <a:xfrm>
            <a:off x="959415" y="1381363"/>
            <a:ext cx="5646258" cy="1412143"/>
          </a:xfrm>
          <a:prstGeom prst="rect">
            <a:avLst/>
          </a:prstGeom>
        </p:spPr>
      </p:pic>
      <p:pic>
        <p:nvPicPr>
          <p:cNvPr id="6" name="object 6"/>
          <p:cNvPicPr/>
          <p:nvPr/>
        </p:nvPicPr>
        <p:blipFill>
          <a:blip r:embed="rId3" cstate="print"/>
          <a:stretch>
            <a:fillRect/>
          </a:stretch>
        </p:blipFill>
        <p:spPr>
          <a:xfrm>
            <a:off x="959419" y="5905412"/>
            <a:ext cx="5646758" cy="13815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3670300"/>
            <a:ext cx="6423025" cy="430887"/>
          </a:xfrm>
        </p:spPr>
        <p:txBody>
          <a:bodyPr/>
          <a:lstStyle/>
          <a:p>
            <a:pPr algn="ctr"/>
            <a:r>
              <a:rPr lang="en-IN" b="1" u="sng" dirty="0" smtClean="0"/>
              <a:t>Problem Statement</a:t>
            </a:r>
            <a:endParaRPr lang="en-IN" b="1" u="sng" dirty="0"/>
          </a:p>
        </p:txBody>
      </p:sp>
      <p:sp>
        <p:nvSpPr>
          <p:cNvPr id="3" name="Subtitle 2"/>
          <p:cNvSpPr>
            <a:spLocks noGrp="1"/>
          </p:cNvSpPr>
          <p:nvPr>
            <p:ph type="subTitle" idx="4294967295"/>
          </p:nvPr>
        </p:nvSpPr>
        <p:spPr>
          <a:xfrm>
            <a:off x="882650" y="4432300"/>
            <a:ext cx="5950661" cy="3705212"/>
          </a:xfrm>
          <a:prstGeom prst="rect">
            <a:avLst/>
          </a:prstGeom>
        </p:spPr>
        <p:txBody>
          <a:bodyPr>
            <a:normAutofit/>
          </a:bodyPr>
          <a:lstStyle/>
          <a:p>
            <a:pPr algn="ctr"/>
            <a:r>
              <a:rPr lang="en-IN" b="1" dirty="0">
                <a:solidFill>
                  <a:schemeClr val="tx1"/>
                </a:solidFill>
              </a:rPr>
              <a:t>E-retail factors for customer activation and retention: A case study from Indian e-commerce customers</a:t>
            </a:r>
            <a:endParaRPr lang="en-IN" dirty="0">
              <a:solidFill>
                <a:schemeClr val="tx1"/>
              </a:solidFill>
            </a:endParaRPr>
          </a:p>
          <a:p>
            <a:endParaRPr lang="en-IN" dirty="0"/>
          </a:p>
        </p:txBody>
      </p:sp>
    </p:spTree>
    <p:extLst>
      <p:ext uri="{BB962C8B-B14F-4D97-AF65-F5344CB8AC3E}">
        <p14:creationId xmlns:p14="http://schemas.microsoft.com/office/powerpoint/2010/main" val="2805190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60677" y="892556"/>
            <a:ext cx="4838065" cy="239395"/>
          </a:xfrm>
          <a:prstGeom prst="rect">
            <a:avLst/>
          </a:prstGeom>
        </p:spPr>
        <p:txBody>
          <a:bodyPr vert="horz" wrap="square" lIns="0" tIns="12700" rIns="0" bIns="0" rtlCol="0">
            <a:spAutoFit/>
          </a:bodyPr>
          <a:lstStyle/>
          <a:p>
            <a:pPr marL="12700">
              <a:lnSpc>
                <a:spcPct val="100000"/>
              </a:lnSpc>
              <a:spcBef>
                <a:spcPts val="100"/>
              </a:spcBef>
            </a:pPr>
            <a:r>
              <a:rPr sz="1400" b="1" u="sng" dirty="0">
                <a:uFill>
                  <a:solidFill>
                    <a:srgbClr val="000000"/>
                  </a:solidFill>
                </a:uFill>
                <a:latin typeface="Calibri"/>
                <a:cs typeface="Calibri"/>
              </a:rPr>
              <a:t>All </a:t>
            </a:r>
            <a:r>
              <a:rPr sz="1400" b="1" u="sng" spc="-5" dirty="0">
                <a:uFill>
                  <a:solidFill>
                    <a:srgbClr val="000000"/>
                  </a:solidFill>
                </a:uFill>
                <a:latin typeface="Calibri"/>
                <a:cs typeface="Calibri"/>
              </a:rPr>
              <a:t>relevant</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information</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on</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listed</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products</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must </a:t>
            </a:r>
            <a:r>
              <a:rPr sz="1400" b="1" u="sng" dirty="0">
                <a:uFill>
                  <a:solidFill>
                    <a:srgbClr val="000000"/>
                  </a:solidFill>
                </a:uFill>
                <a:latin typeface="Calibri"/>
                <a:cs typeface="Calibri"/>
              </a:rPr>
              <a:t>be</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stated</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clearly</a:t>
            </a:r>
            <a:endParaRPr sz="1400">
              <a:latin typeface="Calibri"/>
              <a:cs typeface="Calibri"/>
            </a:endParaRPr>
          </a:p>
        </p:txBody>
      </p:sp>
      <p:sp>
        <p:nvSpPr>
          <p:cNvPr id="3" name="object 3"/>
          <p:cNvSpPr txBox="1"/>
          <p:nvPr/>
        </p:nvSpPr>
        <p:spPr>
          <a:xfrm>
            <a:off x="902004" y="3341877"/>
            <a:ext cx="5759450" cy="2411730"/>
          </a:xfrm>
          <a:prstGeom prst="rect">
            <a:avLst/>
          </a:prstGeom>
        </p:spPr>
        <p:txBody>
          <a:bodyPr vert="horz" wrap="square" lIns="0" tIns="8890" rIns="0" bIns="0" rtlCol="0">
            <a:spAutoFit/>
          </a:bodyPr>
          <a:lstStyle/>
          <a:p>
            <a:pPr marL="12700" marR="5080" algn="just">
              <a:lnSpc>
                <a:spcPct val="101800"/>
              </a:lnSpc>
              <a:spcBef>
                <a:spcPts val="70"/>
              </a:spcBef>
            </a:pPr>
            <a:r>
              <a:rPr sz="1400" spc="-5" dirty="0">
                <a:latin typeface="Calibri"/>
                <a:cs typeface="Calibri"/>
              </a:rPr>
              <a:t>132 respondents </a:t>
            </a:r>
            <a:r>
              <a:rPr sz="1400" dirty="0">
                <a:latin typeface="Calibri"/>
                <a:cs typeface="Calibri"/>
              </a:rPr>
              <a:t>agree </a:t>
            </a:r>
            <a:r>
              <a:rPr sz="1400" spc="-5" dirty="0">
                <a:latin typeface="Calibri"/>
                <a:cs typeface="Calibri"/>
              </a:rPr>
              <a:t>that </a:t>
            </a:r>
            <a:r>
              <a:rPr sz="1400" dirty="0">
                <a:latin typeface="Calibri"/>
                <a:cs typeface="Calibri"/>
              </a:rPr>
              <a:t>all relevant </a:t>
            </a:r>
            <a:r>
              <a:rPr sz="1400" spc="-5" dirty="0">
                <a:latin typeface="Calibri"/>
                <a:cs typeface="Calibri"/>
              </a:rPr>
              <a:t>information on listed products must be </a:t>
            </a:r>
            <a:r>
              <a:rPr sz="1400" dirty="0">
                <a:latin typeface="Calibri"/>
                <a:cs typeface="Calibri"/>
              </a:rPr>
              <a:t> </a:t>
            </a:r>
            <a:r>
              <a:rPr sz="1400" spc="-5" dirty="0">
                <a:latin typeface="Calibri"/>
                <a:cs typeface="Calibri"/>
              </a:rPr>
              <a:t>stated </a:t>
            </a:r>
            <a:r>
              <a:rPr sz="1400" dirty="0">
                <a:latin typeface="Calibri"/>
                <a:cs typeface="Calibri"/>
              </a:rPr>
              <a:t>clearly, </a:t>
            </a:r>
            <a:r>
              <a:rPr sz="1400" spc="-5" dirty="0">
                <a:latin typeface="Calibri"/>
                <a:cs typeface="Calibri"/>
              </a:rPr>
              <a:t>107 respondents strongly agree that all </a:t>
            </a:r>
            <a:r>
              <a:rPr sz="1400" dirty="0">
                <a:latin typeface="Calibri"/>
                <a:cs typeface="Calibri"/>
              </a:rPr>
              <a:t>relevant </a:t>
            </a:r>
            <a:r>
              <a:rPr sz="1400" spc="-5" dirty="0">
                <a:latin typeface="Calibri"/>
                <a:cs typeface="Calibri"/>
              </a:rPr>
              <a:t>information on </a:t>
            </a:r>
            <a:r>
              <a:rPr sz="1400" dirty="0">
                <a:latin typeface="Calibri"/>
                <a:cs typeface="Calibri"/>
              </a:rPr>
              <a:t> </a:t>
            </a:r>
            <a:r>
              <a:rPr sz="1400" spc="-5" dirty="0">
                <a:latin typeface="Calibri"/>
                <a:cs typeface="Calibri"/>
              </a:rPr>
              <a:t>listed</a:t>
            </a:r>
            <a:r>
              <a:rPr sz="1400" spc="145" dirty="0">
                <a:latin typeface="Calibri"/>
                <a:cs typeface="Calibri"/>
              </a:rPr>
              <a:t> </a:t>
            </a:r>
            <a:r>
              <a:rPr sz="1400" spc="-5" dirty="0">
                <a:latin typeface="Calibri"/>
                <a:cs typeface="Calibri"/>
              </a:rPr>
              <a:t>products</a:t>
            </a:r>
            <a:r>
              <a:rPr sz="1400" spc="155" dirty="0">
                <a:latin typeface="Calibri"/>
                <a:cs typeface="Calibri"/>
              </a:rPr>
              <a:t> </a:t>
            </a:r>
            <a:r>
              <a:rPr sz="1400" spc="-5" dirty="0">
                <a:latin typeface="Calibri"/>
                <a:cs typeface="Calibri"/>
              </a:rPr>
              <a:t>must</a:t>
            </a:r>
            <a:r>
              <a:rPr sz="1400" spc="165" dirty="0">
                <a:latin typeface="Calibri"/>
                <a:cs typeface="Calibri"/>
              </a:rPr>
              <a:t> </a:t>
            </a:r>
            <a:r>
              <a:rPr sz="1400" spc="-5" dirty="0">
                <a:latin typeface="Calibri"/>
                <a:cs typeface="Calibri"/>
              </a:rPr>
              <a:t>be</a:t>
            </a:r>
            <a:r>
              <a:rPr sz="1400" spc="155" dirty="0">
                <a:latin typeface="Calibri"/>
                <a:cs typeface="Calibri"/>
              </a:rPr>
              <a:t> </a:t>
            </a:r>
            <a:r>
              <a:rPr sz="1400" spc="-5" dirty="0">
                <a:latin typeface="Calibri"/>
                <a:cs typeface="Calibri"/>
              </a:rPr>
              <a:t>stated</a:t>
            </a:r>
            <a:r>
              <a:rPr sz="1400" spc="155" dirty="0">
                <a:latin typeface="Calibri"/>
                <a:cs typeface="Calibri"/>
              </a:rPr>
              <a:t> </a:t>
            </a:r>
            <a:r>
              <a:rPr sz="1400" dirty="0">
                <a:latin typeface="Calibri"/>
                <a:cs typeface="Calibri"/>
              </a:rPr>
              <a:t>clearly,</a:t>
            </a:r>
            <a:r>
              <a:rPr sz="1400" spc="170" dirty="0">
                <a:latin typeface="Calibri"/>
                <a:cs typeface="Calibri"/>
              </a:rPr>
              <a:t> </a:t>
            </a:r>
            <a:r>
              <a:rPr sz="1400" dirty="0">
                <a:latin typeface="Calibri"/>
                <a:cs typeface="Calibri"/>
              </a:rPr>
              <a:t>18</a:t>
            </a:r>
            <a:r>
              <a:rPr sz="1400" spc="150" dirty="0">
                <a:latin typeface="Calibri"/>
                <a:cs typeface="Calibri"/>
              </a:rPr>
              <a:t> </a:t>
            </a:r>
            <a:r>
              <a:rPr sz="1400" spc="-5" dirty="0">
                <a:latin typeface="Calibri"/>
                <a:cs typeface="Calibri"/>
              </a:rPr>
              <a:t>respondents</a:t>
            </a:r>
            <a:r>
              <a:rPr sz="1400" spc="160" dirty="0">
                <a:latin typeface="Calibri"/>
                <a:cs typeface="Calibri"/>
              </a:rPr>
              <a:t> </a:t>
            </a:r>
            <a:r>
              <a:rPr sz="1400" spc="-5" dirty="0">
                <a:latin typeface="Calibri"/>
                <a:cs typeface="Calibri"/>
              </a:rPr>
              <a:t>strongly</a:t>
            </a:r>
            <a:r>
              <a:rPr sz="1400" spc="155" dirty="0">
                <a:latin typeface="Calibri"/>
                <a:cs typeface="Calibri"/>
              </a:rPr>
              <a:t> </a:t>
            </a:r>
            <a:r>
              <a:rPr sz="1400" dirty="0">
                <a:latin typeface="Calibri"/>
                <a:cs typeface="Calibri"/>
              </a:rPr>
              <a:t>disagree</a:t>
            </a:r>
            <a:r>
              <a:rPr sz="1400" spc="150" dirty="0">
                <a:latin typeface="Calibri"/>
                <a:cs typeface="Calibri"/>
              </a:rPr>
              <a:t> </a:t>
            </a:r>
            <a:r>
              <a:rPr sz="1400" spc="-5" dirty="0">
                <a:latin typeface="Calibri"/>
                <a:cs typeface="Calibri"/>
              </a:rPr>
              <a:t>that </a:t>
            </a:r>
            <a:r>
              <a:rPr sz="1400" spc="-305" dirty="0">
                <a:latin typeface="Calibri"/>
                <a:cs typeface="Calibri"/>
              </a:rPr>
              <a:t> </a:t>
            </a:r>
            <a:r>
              <a:rPr sz="1400" spc="-5" dirty="0">
                <a:latin typeface="Calibri"/>
                <a:cs typeface="Calibri"/>
              </a:rPr>
              <a:t>all</a:t>
            </a:r>
            <a:r>
              <a:rPr sz="1400" dirty="0">
                <a:latin typeface="Calibri"/>
                <a:cs typeface="Calibri"/>
              </a:rPr>
              <a:t> relevant</a:t>
            </a:r>
            <a:r>
              <a:rPr sz="1400" spc="5" dirty="0">
                <a:latin typeface="Calibri"/>
                <a:cs typeface="Calibri"/>
              </a:rPr>
              <a:t> </a:t>
            </a:r>
            <a:r>
              <a:rPr sz="1400" spc="-5" dirty="0">
                <a:latin typeface="Calibri"/>
                <a:cs typeface="Calibri"/>
              </a:rPr>
              <a:t>information</a:t>
            </a:r>
            <a:r>
              <a:rPr sz="1400" dirty="0">
                <a:latin typeface="Calibri"/>
                <a:cs typeface="Calibri"/>
              </a:rPr>
              <a:t> </a:t>
            </a:r>
            <a:r>
              <a:rPr sz="1400" spc="-5" dirty="0">
                <a:latin typeface="Calibri"/>
                <a:cs typeface="Calibri"/>
              </a:rPr>
              <a:t>on</a:t>
            </a:r>
            <a:r>
              <a:rPr sz="1400" dirty="0">
                <a:latin typeface="Calibri"/>
                <a:cs typeface="Calibri"/>
              </a:rPr>
              <a:t> </a:t>
            </a:r>
            <a:r>
              <a:rPr sz="1400" spc="-5" dirty="0">
                <a:latin typeface="Calibri"/>
                <a:cs typeface="Calibri"/>
              </a:rPr>
              <a:t>listed</a:t>
            </a:r>
            <a:r>
              <a:rPr sz="1400" dirty="0">
                <a:latin typeface="Calibri"/>
                <a:cs typeface="Calibri"/>
              </a:rPr>
              <a:t> </a:t>
            </a:r>
            <a:r>
              <a:rPr sz="1400" spc="-10" dirty="0">
                <a:latin typeface="Calibri"/>
                <a:cs typeface="Calibri"/>
              </a:rPr>
              <a:t>products</a:t>
            </a:r>
            <a:r>
              <a:rPr sz="1400" spc="-5" dirty="0">
                <a:latin typeface="Calibri"/>
                <a:cs typeface="Calibri"/>
              </a:rPr>
              <a:t> must</a:t>
            </a:r>
            <a:r>
              <a:rPr sz="1400" dirty="0">
                <a:latin typeface="Calibri"/>
                <a:cs typeface="Calibri"/>
              </a:rPr>
              <a:t> </a:t>
            </a:r>
            <a:r>
              <a:rPr sz="1400" spc="-5" dirty="0">
                <a:latin typeface="Calibri"/>
                <a:cs typeface="Calibri"/>
              </a:rPr>
              <a:t>be</a:t>
            </a:r>
            <a:r>
              <a:rPr sz="1400" dirty="0">
                <a:latin typeface="Calibri"/>
                <a:cs typeface="Calibri"/>
              </a:rPr>
              <a:t> stated</a:t>
            </a:r>
            <a:r>
              <a:rPr sz="1400" spc="5" dirty="0">
                <a:latin typeface="Calibri"/>
                <a:cs typeface="Calibri"/>
              </a:rPr>
              <a:t> </a:t>
            </a:r>
            <a:r>
              <a:rPr sz="1400" dirty="0">
                <a:latin typeface="Calibri"/>
                <a:cs typeface="Calibri"/>
              </a:rPr>
              <a:t>clearly,</a:t>
            </a:r>
            <a:r>
              <a:rPr sz="1400" spc="5" dirty="0">
                <a:latin typeface="Calibri"/>
                <a:cs typeface="Calibri"/>
              </a:rPr>
              <a:t> </a:t>
            </a:r>
            <a:r>
              <a:rPr sz="1400" spc="-5" dirty="0">
                <a:latin typeface="Calibri"/>
                <a:cs typeface="Calibri"/>
              </a:rPr>
              <a:t>12 </a:t>
            </a:r>
            <a:r>
              <a:rPr sz="1400" spc="-305" dirty="0">
                <a:latin typeface="Calibri"/>
                <a:cs typeface="Calibri"/>
              </a:rPr>
              <a:t> </a:t>
            </a:r>
            <a:r>
              <a:rPr sz="1400" spc="-5" dirty="0">
                <a:latin typeface="Calibri"/>
                <a:cs typeface="Calibri"/>
              </a:rPr>
              <a:t>respondents </a:t>
            </a:r>
            <a:r>
              <a:rPr sz="1400" dirty="0">
                <a:latin typeface="Calibri"/>
                <a:cs typeface="Calibri"/>
              </a:rPr>
              <a:t>disagree </a:t>
            </a:r>
            <a:r>
              <a:rPr sz="1400" spc="-5" dirty="0">
                <a:latin typeface="Calibri"/>
                <a:cs typeface="Calibri"/>
              </a:rPr>
              <a:t>that </a:t>
            </a:r>
            <a:r>
              <a:rPr sz="1400" dirty="0">
                <a:latin typeface="Calibri"/>
                <a:cs typeface="Calibri"/>
              </a:rPr>
              <a:t>All relevant </a:t>
            </a:r>
            <a:r>
              <a:rPr sz="1400" spc="-5" dirty="0">
                <a:latin typeface="Calibri"/>
                <a:cs typeface="Calibri"/>
              </a:rPr>
              <a:t>information on </a:t>
            </a:r>
            <a:r>
              <a:rPr sz="1400" dirty="0">
                <a:latin typeface="Calibri"/>
                <a:cs typeface="Calibri"/>
              </a:rPr>
              <a:t>listed </a:t>
            </a:r>
            <a:r>
              <a:rPr sz="1400" spc="-5" dirty="0">
                <a:latin typeface="Calibri"/>
                <a:cs typeface="Calibri"/>
              </a:rPr>
              <a:t>products must be </a:t>
            </a:r>
            <a:r>
              <a:rPr sz="1400" dirty="0">
                <a:latin typeface="Calibri"/>
                <a:cs typeface="Calibri"/>
              </a:rPr>
              <a:t> </a:t>
            </a:r>
            <a:r>
              <a:rPr sz="1400" spc="-5" dirty="0">
                <a:latin typeface="Calibri"/>
                <a:cs typeface="Calibri"/>
              </a:rPr>
              <a:t>stated</a:t>
            </a:r>
            <a:r>
              <a:rPr sz="1400" spc="-20" dirty="0">
                <a:latin typeface="Calibri"/>
                <a:cs typeface="Calibri"/>
              </a:rPr>
              <a:t> </a:t>
            </a:r>
            <a:r>
              <a:rPr sz="1400" dirty="0">
                <a:latin typeface="Calibri"/>
                <a:cs typeface="Calibri"/>
              </a:rPr>
              <a:t>clearly</a:t>
            </a:r>
            <a:endParaRPr sz="1400">
              <a:latin typeface="Calibri"/>
              <a:cs typeface="Calibri"/>
            </a:endParaRPr>
          </a:p>
          <a:p>
            <a:pPr>
              <a:lnSpc>
                <a:spcPct val="100000"/>
              </a:lnSpc>
              <a:spcBef>
                <a:spcPts val="60"/>
              </a:spcBef>
            </a:pPr>
            <a:endParaRPr sz="1350">
              <a:latin typeface="Calibri"/>
              <a:cs typeface="Calibri"/>
            </a:endParaRPr>
          </a:p>
          <a:p>
            <a:pPr marL="12700" marR="5715" algn="just">
              <a:lnSpc>
                <a:spcPct val="102099"/>
              </a:lnSpc>
            </a:pPr>
            <a:r>
              <a:rPr sz="1400" i="1" dirty="0">
                <a:latin typeface="Calibri"/>
                <a:cs typeface="Calibri"/>
              </a:rPr>
              <a:t>[Majority</a:t>
            </a:r>
            <a:r>
              <a:rPr sz="1400" i="1" spc="5" dirty="0">
                <a:latin typeface="Calibri"/>
                <a:cs typeface="Calibri"/>
              </a:rPr>
              <a:t> </a:t>
            </a:r>
            <a:r>
              <a:rPr sz="1400" i="1" spc="-5" dirty="0">
                <a:latin typeface="Calibri"/>
                <a:cs typeface="Calibri"/>
              </a:rPr>
              <a:t>of</a:t>
            </a:r>
            <a:r>
              <a:rPr sz="1400" i="1" dirty="0">
                <a:latin typeface="Calibri"/>
                <a:cs typeface="Calibri"/>
              </a:rPr>
              <a:t> the</a:t>
            </a:r>
            <a:r>
              <a:rPr sz="1400" i="1" spc="5" dirty="0">
                <a:latin typeface="Calibri"/>
                <a:cs typeface="Calibri"/>
              </a:rPr>
              <a:t> </a:t>
            </a:r>
            <a:r>
              <a:rPr sz="1400" i="1" spc="-5" dirty="0">
                <a:latin typeface="Calibri"/>
                <a:cs typeface="Calibri"/>
              </a:rPr>
              <a:t>respondents</a:t>
            </a:r>
            <a:r>
              <a:rPr sz="1400" i="1" dirty="0">
                <a:latin typeface="Calibri"/>
                <a:cs typeface="Calibri"/>
              </a:rPr>
              <a:t> </a:t>
            </a:r>
            <a:r>
              <a:rPr sz="1400" i="1" spc="-5" dirty="0">
                <a:latin typeface="Calibri"/>
                <a:cs typeface="Calibri"/>
              </a:rPr>
              <a:t>agree</a:t>
            </a:r>
            <a:r>
              <a:rPr sz="1400" i="1" dirty="0">
                <a:latin typeface="Calibri"/>
                <a:cs typeface="Calibri"/>
              </a:rPr>
              <a:t> </a:t>
            </a:r>
            <a:r>
              <a:rPr sz="1400" i="1" spc="-5" dirty="0">
                <a:latin typeface="Calibri"/>
                <a:cs typeface="Calibri"/>
              </a:rPr>
              <a:t>that</a:t>
            </a:r>
            <a:r>
              <a:rPr sz="1400" i="1" dirty="0">
                <a:latin typeface="Calibri"/>
                <a:cs typeface="Calibri"/>
              </a:rPr>
              <a:t> </a:t>
            </a:r>
            <a:r>
              <a:rPr sz="1400" i="1" spc="-5" dirty="0">
                <a:latin typeface="Calibri"/>
                <a:cs typeface="Calibri"/>
              </a:rPr>
              <a:t>all</a:t>
            </a:r>
            <a:r>
              <a:rPr sz="1400" i="1" dirty="0">
                <a:latin typeface="Calibri"/>
                <a:cs typeface="Calibri"/>
              </a:rPr>
              <a:t> relevant</a:t>
            </a:r>
            <a:r>
              <a:rPr sz="1400" i="1" spc="5" dirty="0">
                <a:latin typeface="Calibri"/>
                <a:cs typeface="Calibri"/>
              </a:rPr>
              <a:t> </a:t>
            </a:r>
            <a:r>
              <a:rPr sz="1400" i="1" spc="-5" dirty="0">
                <a:latin typeface="Calibri"/>
                <a:cs typeface="Calibri"/>
              </a:rPr>
              <a:t>information</a:t>
            </a:r>
            <a:r>
              <a:rPr sz="1400" i="1" dirty="0">
                <a:latin typeface="Calibri"/>
                <a:cs typeface="Calibri"/>
              </a:rPr>
              <a:t> </a:t>
            </a:r>
            <a:r>
              <a:rPr sz="1400" i="1" spc="-5" dirty="0">
                <a:latin typeface="Calibri"/>
                <a:cs typeface="Calibri"/>
              </a:rPr>
              <a:t>on</a:t>
            </a:r>
            <a:r>
              <a:rPr sz="1400" i="1" dirty="0">
                <a:latin typeface="Calibri"/>
                <a:cs typeface="Calibri"/>
              </a:rPr>
              <a:t> </a:t>
            </a:r>
            <a:r>
              <a:rPr sz="1400" i="1" spc="-5" dirty="0">
                <a:latin typeface="Calibri"/>
                <a:cs typeface="Calibri"/>
              </a:rPr>
              <a:t>listed </a:t>
            </a:r>
            <a:r>
              <a:rPr sz="1400" i="1" dirty="0">
                <a:latin typeface="Calibri"/>
                <a:cs typeface="Calibri"/>
              </a:rPr>
              <a:t> </a:t>
            </a:r>
            <a:r>
              <a:rPr sz="1400" i="1" spc="-5" dirty="0">
                <a:latin typeface="Calibri"/>
                <a:cs typeface="Calibri"/>
              </a:rPr>
              <a:t>products</a:t>
            </a:r>
            <a:r>
              <a:rPr sz="1400" i="1" spc="-10" dirty="0">
                <a:latin typeface="Calibri"/>
                <a:cs typeface="Calibri"/>
              </a:rPr>
              <a:t> </a:t>
            </a:r>
            <a:r>
              <a:rPr sz="1400" i="1" spc="-5" dirty="0">
                <a:latin typeface="Calibri"/>
                <a:cs typeface="Calibri"/>
              </a:rPr>
              <a:t>must</a:t>
            </a:r>
            <a:r>
              <a:rPr sz="1400" i="1" spc="-10" dirty="0">
                <a:latin typeface="Calibri"/>
                <a:cs typeface="Calibri"/>
              </a:rPr>
              <a:t> </a:t>
            </a:r>
            <a:r>
              <a:rPr sz="1400" i="1" spc="-5" dirty="0">
                <a:latin typeface="Calibri"/>
                <a:cs typeface="Calibri"/>
              </a:rPr>
              <a:t>be</a:t>
            </a:r>
            <a:r>
              <a:rPr sz="1400" i="1" spc="-10" dirty="0">
                <a:latin typeface="Calibri"/>
                <a:cs typeface="Calibri"/>
              </a:rPr>
              <a:t> </a:t>
            </a:r>
            <a:r>
              <a:rPr sz="1400" i="1" spc="-5" dirty="0">
                <a:latin typeface="Calibri"/>
                <a:cs typeface="Calibri"/>
              </a:rPr>
              <a:t>stated</a:t>
            </a:r>
            <a:r>
              <a:rPr sz="1400" i="1" spc="-10" dirty="0">
                <a:latin typeface="Calibri"/>
                <a:cs typeface="Calibri"/>
              </a:rPr>
              <a:t> </a:t>
            </a:r>
            <a:r>
              <a:rPr sz="1400" i="1" dirty="0">
                <a:latin typeface="Calibri"/>
                <a:cs typeface="Calibri"/>
              </a:rPr>
              <a:t>clearly]</a:t>
            </a:r>
            <a:endParaRPr sz="1400">
              <a:latin typeface="Calibri"/>
              <a:cs typeface="Calibri"/>
            </a:endParaRPr>
          </a:p>
          <a:p>
            <a:pPr>
              <a:lnSpc>
                <a:spcPct val="100000"/>
              </a:lnSpc>
              <a:spcBef>
                <a:spcPts val="30"/>
              </a:spcBef>
            </a:pPr>
            <a:endParaRPr sz="1400">
              <a:latin typeface="Calibri"/>
              <a:cs typeface="Calibri"/>
            </a:endParaRPr>
          </a:p>
          <a:p>
            <a:pPr algn="ctr">
              <a:lnSpc>
                <a:spcPct val="100000"/>
              </a:lnSpc>
            </a:pPr>
            <a:r>
              <a:rPr sz="1400" b="1" u="sng" dirty="0">
                <a:uFill>
                  <a:solidFill>
                    <a:srgbClr val="000000"/>
                  </a:solidFill>
                </a:uFill>
                <a:latin typeface="Calibri"/>
                <a:cs typeface="Calibri"/>
              </a:rPr>
              <a:t>Ease</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of</a:t>
            </a:r>
            <a:r>
              <a:rPr sz="1400" b="1" u="sng" spc="-15" dirty="0">
                <a:uFill>
                  <a:solidFill>
                    <a:srgbClr val="000000"/>
                  </a:solidFill>
                </a:uFill>
                <a:latin typeface="Calibri"/>
                <a:cs typeface="Calibri"/>
              </a:rPr>
              <a:t> </a:t>
            </a:r>
            <a:r>
              <a:rPr sz="1400" b="1" u="sng" spc="-5" dirty="0">
                <a:uFill>
                  <a:solidFill>
                    <a:srgbClr val="000000"/>
                  </a:solidFill>
                </a:uFill>
                <a:latin typeface="Calibri"/>
                <a:cs typeface="Calibri"/>
              </a:rPr>
              <a:t>navigation</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in</a:t>
            </a:r>
            <a:r>
              <a:rPr sz="1400" b="1" u="sng" spc="-20" dirty="0">
                <a:uFill>
                  <a:solidFill>
                    <a:srgbClr val="000000"/>
                  </a:solidFill>
                </a:uFill>
                <a:latin typeface="Calibri"/>
                <a:cs typeface="Calibri"/>
              </a:rPr>
              <a:t> </a:t>
            </a:r>
            <a:r>
              <a:rPr sz="1400" b="1" u="sng" spc="-5" dirty="0">
                <a:uFill>
                  <a:solidFill>
                    <a:srgbClr val="000000"/>
                  </a:solidFill>
                </a:uFill>
                <a:latin typeface="Calibri"/>
                <a:cs typeface="Calibri"/>
              </a:rPr>
              <a:t>website</a:t>
            </a:r>
            <a:endParaRPr sz="1400">
              <a:latin typeface="Calibri"/>
              <a:cs typeface="Calibri"/>
            </a:endParaRPr>
          </a:p>
        </p:txBody>
      </p:sp>
      <p:sp>
        <p:nvSpPr>
          <p:cNvPr id="4" name="object 4"/>
          <p:cNvSpPr txBox="1"/>
          <p:nvPr/>
        </p:nvSpPr>
        <p:spPr>
          <a:xfrm>
            <a:off x="902004" y="8130920"/>
            <a:ext cx="5608955" cy="1325245"/>
          </a:xfrm>
          <a:prstGeom prst="rect">
            <a:avLst/>
          </a:prstGeom>
        </p:spPr>
        <p:txBody>
          <a:bodyPr vert="horz" wrap="square" lIns="0" tIns="9525" rIns="0" bIns="0" rtlCol="0">
            <a:spAutoFit/>
          </a:bodyPr>
          <a:lstStyle/>
          <a:p>
            <a:pPr marL="12700" marR="5080">
              <a:lnSpc>
                <a:spcPct val="101699"/>
              </a:lnSpc>
              <a:spcBef>
                <a:spcPts val="75"/>
              </a:spcBef>
            </a:pPr>
            <a:r>
              <a:rPr sz="1400" spc="-5" dirty="0">
                <a:latin typeface="Calibri"/>
                <a:cs typeface="Calibri"/>
              </a:rPr>
              <a:t>141 respondents strongly </a:t>
            </a:r>
            <a:r>
              <a:rPr sz="1400" dirty="0">
                <a:latin typeface="Calibri"/>
                <a:cs typeface="Calibri"/>
              </a:rPr>
              <a:t>agree for </a:t>
            </a:r>
            <a:r>
              <a:rPr sz="1400" spc="-5" dirty="0">
                <a:latin typeface="Calibri"/>
                <a:cs typeface="Calibri"/>
              </a:rPr>
              <a:t>ease of </a:t>
            </a:r>
            <a:r>
              <a:rPr sz="1400" dirty="0">
                <a:latin typeface="Calibri"/>
                <a:cs typeface="Calibri"/>
              </a:rPr>
              <a:t>navigation in website, </a:t>
            </a:r>
            <a:r>
              <a:rPr sz="1400" spc="-5" dirty="0">
                <a:latin typeface="Calibri"/>
                <a:cs typeface="Calibri"/>
              </a:rPr>
              <a:t>105 </a:t>
            </a:r>
            <a:r>
              <a:rPr sz="1400" dirty="0">
                <a:latin typeface="Calibri"/>
                <a:cs typeface="Calibri"/>
              </a:rPr>
              <a:t> </a:t>
            </a:r>
            <a:r>
              <a:rPr sz="1400" spc="-5" dirty="0">
                <a:latin typeface="Calibri"/>
                <a:cs typeface="Calibri"/>
              </a:rPr>
              <a:t>respondents </a:t>
            </a:r>
            <a:r>
              <a:rPr sz="1400" dirty="0">
                <a:latin typeface="Calibri"/>
                <a:cs typeface="Calibri"/>
              </a:rPr>
              <a:t>agree </a:t>
            </a:r>
            <a:r>
              <a:rPr sz="1400" spc="-5" dirty="0">
                <a:latin typeface="Calibri"/>
                <a:cs typeface="Calibri"/>
              </a:rPr>
              <a:t>for </a:t>
            </a:r>
            <a:r>
              <a:rPr sz="1400" dirty="0">
                <a:latin typeface="Calibri"/>
                <a:cs typeface="Calibri"/>
              </a:rPr>
              <a:t>ease </a:t>
            </a:r>
            <a:r>
              <a:rPr sz="1400" spc="-5" dirty="0">
                <a:latin typeface="Calibri"/>
                <a:cs typeface="Calibri"/>
              </a:rPr>
              <a:t>of navigation </a:t>
            </a:r>
            <a:r>
              <a:rPr sz="1400" dirty="0">
                <a:latin typeface="Calibri"/>
                <a:cs typeface="Calibri"/>
              </a:rPr>
              <a:t>in website, 18 respondents </a:t>
            </a:r>
            <a:r>
              <a:rPr sz="1400" spc="-5" dirty="0">
                <a:latin typeface="Calibri"/>
                <a:cs typeface="Calibri"/>
              </a:rPr>
              <a:t>strongly </a:t>
            </a:r>
            <a:r>
              <a:rPr sz="1400" spc="-305" dirty="0">
                <a:latin typeface="Calibri"/>
                <a:cs typeface="Calibri"/>
              </a:rPr>
              <a:t> </a:t>
            </a:r>
            <a:r>
              <a:rPr sz="1400" dirty="0">
                <a:latin typeface="Calibri"/>
                <a:cs typeface="Calibri"/>
              </a:rPr>
              <a:t>disagree </a:t>
            </a:r>
            <a:r>
              <a:rPr sz="1400" spc="-5" dirty="0">
                <a:latin typeface="Calibri"/>
                <a:cs typeface="Calibri"/>
              </a:rPr>
              <a:t>for </a:t>
            </a:r>
            <a:r>
              <a:rPr sz="1400" dirty="0">
                <a:latin typeface="Calibri"/>
                <a:cs typeface="Calibri"/>
              </a:rPr>
              <a:t>ease </a:t>
            </a:r>
            <a:r>
              <a:rPr sz="1400" spc="-5" dirty="0">
                <a:latin typeface="Calibri"/>
                <a:cs typeface="Calibri"/>
              </a:rPr>
              <a:t>of </a:t>
            </a:r>
            <a:r>
              <a:rPr sz="1400" dirty="0">
                <a:latin typeface="Calibri"/>
                <a:cs typeface="Calibri"/>
              </a:rPr>
              <a:t>navigation in website, 5 </a:t>
            </a:r>
            <a:r>
              <a:rPr sz="1400" spc="-5" dirty="0">
                <a:latin typeface="Calibri"/>
                <a:cs typeface="Calibri"/>
              </a:rPr>
              <a:t>respondents </a:t>
            </a:r>
            <a:r>
              <a:rPr sz="1400" dirty="0">
                <a:latin typeface="Calibri"/>
                <a:cs typeface="Calibri"/>
              </a:rPr>
              <a:t>disagree for </a:t>
            </a:r>
            <a:r>
              <a:rPr sz="1400" spc="-5" dirty="0">
                <a:latin typeface="Calibri"/>
                <a:cs typeface="Calibri"/>
              </a:rPr>
              <a:t>ease of </a:t>
            </a:r>
            <a:r>
              <a:rPr sz="1400" spc="-305" dirty="0">
                <a:latin typeface="Calibri"/>
                <a:cs typeface="Calibri"/>
              </a:rPr>
              <a:t> </a:t>
            </a:r>
            <a:r>
              <a:rPr sz="1400" dirty="0">
                <a:latin typeface="Calibri"/>
                <a:cs typeface="Calibri"/>
              </a:rPr>
              <a:t>navigation</a:t>
            </a:r>
            <a:r>
              <a:rPr sz="1400" spc="-15" dirty="0">
                <a:latin typeface="Calibri"/>
                <a:cs typeface="Calibri"/>
              </a:rPr>
              <a:t> </a:t>
            </a:r>
            <a:r>
              <a:rPr sz="1400" dirty="0">
                <a:latin typeface="Calibri"/>
                <a:cs typeface="Calibri"/>
              </a:rPr>
              <a:t>in</a:t>
            </a:r>
            <a:r>
              <a:rPr sz="1400" spc="-10" dirty="0">
                <a:latin typeface="Calibri"/>
                <a:cs typeface="Calibri"/>
              </a:rPr>
              <a:t> </a:t>
            </a:r>
            <a:r>
              <a:rPr sz="1400" dirty="0">
                <a:latin typeface="Calibri"/>
                <a:cs typeface="Calibri"/>
              </a:rPr>
              <a:t>website</a:t>
            </a:r>
            <a:endParaRPr sz="1400">
              <a:latin typeface="Calibri"/>
              <a:cs typeface="Calibri"/>
            </a:endParaRPr>
          </a:p>
          <a:p>
            <a:pPr>
              <a:lnSpc>
                <a:spcPct val="100000"/>
              </a:lnSpc>
              <a:spcBef>
                <a:spcPts val="30"/>
              </a:spcBef>
            </a:pPr>
            <a:endParaRPr sz="1400">
              <a:latin typeface="Calibri"/>
              <a:cs typeface="Calibri"/>
            </a:endParaRPr>
          </a:p>
          <a:p>
            <a:pPr marL="12700">
              <a:lnSpc>
                <a:spcPct val="100000"/>
              </a:lnSpc>
            </a:pPr>
            <a:r>
              <a:rPr sz="1400" i="1" dirty="0">
                <a:latin typeface="Calibri"/>
                <a:cs typeface="Calibri"/>
              </a:rPr>
              <a:t>[Majority</a:t>
            </a:r>
            <a:r>
              <a:rPr sz="1400" i="1" spc="-10" dirty="0">
                <a:latin typeface="Calibri"/>
                <a:cs typeface="Calibri"/>
              </a:rPr>
              <a:t> </a:t>
            </a:r>
            <a:r>
              <a:rPr sz="1400" i="1" spc="-5" dirty="0">
                <a:latin typeface="Calibri"/>
                <a:cs typeface="Calibri"/>
              </a:rPr>
              <a:t>of</a:t>
            </a:r>
            <a:r>
              <a:rPr sz="1400" i="1" spc="10" dirty="0">
                <a:latin typeface="Calibri"/>
                <a:cs typeface="Calibri"/>
              </a:rPr>
              <a:t> </a:t>
            </a:r>
            <a:r>
              <a:rPr sz="1400" i="1" spc="-5" dirty="0">
                <a:latin typeface="Calibri"/>
                <a:cs typeface="Calibri"/>
              </a:rPr>
              <a:t>the</a:t>
            </a:r>
            <a:r>
              <a:rPr sz="1400" i="1" dirty="0">
                <a:latin typeface="Calibri"/>
                <a:cs typeface="Calibri"/>
              </a:rPr>
              <a:t> </a:t>
            </a:r>
            <a:r>
              <a:rPr sz="1400" i="1" spc="-5" dirty="0">
                <a:latin typeface="Calibri"/>
                <a:cs typeface="Calibri"/>
              </a:rPr>
              <a:t>respondents</a:t>
            </a:r>
            <a:r>
              <a:rPr sz="1400" i="1" spc="10" dirty="0">
                <a:latin typeface="Calibri"/>
                <a:cs typeface="Calibri"/>
              </a:rPr>
              <a:t> </a:t>
            </a:r>
            <a:r>
              <a:rPr sz="1400" i="1" spc="-5" dirty="0">
                <a:latin typeface="Calibri"/>
                <a:cs typeface="Calibri"/>
              </a:rPr>
              <a:t>strongly</a:t>
            </a:r>
            <a:r>
              <a:rPr sz="1400" i="1" spc="-10" dirty="0">
                <a:latin typeface="Calibri"/>
                <a:cs typeface="Calibri"/>
              </a:rPr>
              <a:t> </a:t>
            </a:r>
            <a:r>
              <a:rPr sz="1400" i="1" spc="-5" dirty="0">
                <a:latin typeface="Calibri"/>
                <a:cs typeface="Calibri"/>
              </a:rPr>
              <a:t>agree</a:t>
            </a:r>
            <a:r>
              <a:rPr sz="1400" i="1" spc="10" dirty="0">
                <a:latin typeface="Calibri"/>
                <a:cs typeface="Calibri"/>
              </a:rPr>
              <a:t> </a:t>
            </a:r>
            <a:r>
              <a:rPr sz="1400" i="1" spc="-5" dirty="0">
                <a:latin typeface="Calibri"/>
                <a:cs typeface="Calibri"/>
              </a:rPr>
              <a:t>for</a:t>
            </a:r>
            <a:r>
              <a:rPr sz="1400" i="1" dirty="0">
                <a:latin typeface="Calibri"/>
                <a:cs typeface="Calibri"/>
              </a:rPr>
              <a:t> </a:t>
            </a:r>
            <a:r>
              <a:rPr sz="1400" i="1" spc="-5" dirty="0">
                <a:latin typeface="Calibri"/>
                <a:cs typeface="Calibri"/>
              </a:rPr>
              <a:t>ease</a:t>
            </a:r>
            <a:r>
              <a:rPr sz="1400" i="1" dirty="0">
                <a:latin typeface="Calibri"/>
                <a:cs typeface="Calibri"/>
              </a:rPr>
              <a:t> </a:t>
            </a:r>
            <a:r>
              <a:rPr sz="1400" i="1" spc="-5" dirty="0">
                <a:latin typeface="Calibri"/>
                <a:cs typeface="Calibri"/>
              </a:rPr>
              <a:t>of</a:t>
            </a:r>
            <a:r>
              <a:rPr sz="1400" i="1" spc="10" dirty="0">
                <a:latin typeface="Calibri"/>
                <a:cs typeface="Calibri"/>
              </a:rPr>
              <a:t> </a:t>
            </a:r>
            <a:r>
              <a:rPr sz="1400" i="1" spc="-5" dirty="0">
                <a:latin typeface="Calibri"/>
                <a:cs typeface="Calibri"/>
              </a:rPr>
              <a:t>navigation </a:t>
            </a:r>
            <a:r>
              <a:rPr sz="1400" i="1" dirty="0">
                <a:latin typeface="Calibri"/>
                <a:cs typeface="Calibri"/>
              </a:rPr>
              <a:t>in</a:t>
            </a:r>
            <a:r>
              <a:rPr sz="1400" i="1" spc="5" dirty="0">
                <a:latin typeface="Calibri"/>
                <a:cs typeface="Calibri"/>
              </a:rPr>
              <a:t> </a:t>
            </a:r>
            <a:r>
              <a:rPr sz="1400" i="1" spc="-5" dirty="0">
                <a:latin typeface="Calibri"/>
                <a:cs typeface="Calibri"/>
              </a:rPr>
              <a:t>website]</a:t>
            </a:r>
            <a:endParaRPr sz="1400">
              <a:latin typeface="Calibri"/>
              <a:cs typeface="Calibri"/>
            </a:endParaRPr>
          </a:p>
        </p:txBody>
      </p:sp>
      <p:pic>
        <p:nvPicPr>
          <p:cNvPr id="5" name="object 5"/>
          <p:cNvPicPr/>
          <p:nvPr/>
        </p:nvPicPr>
        <p:blipFill>
          <a:blip r:embed="rId2" cstate="print"/>
          <a:stretch>
            <a:fillRect/>
          </a:stretch>
        </p:blipFill>
        <p:spPr>
          <a:xfrm>
            <a:off x="959420" y="1180730"/>
            <a:ext cx="5646884" cy="2133449"/>
          </a:xfrm>
          <a:prstGeom prst="rect">
            <a:avLst/>
          </a:prstGeom>
        </p:spPr>
      </p:pic>
      <p:pic>
        <p:nvPicPr>
          <p:cNvPr id="6" name="object 6"/>
          <p:cNvPicPr/>
          <p:nvPr/>
        </p:nvPicPr>
        <p:blipFill>
          <a:blip r:embed="rId3" cstate="print"/>
          <a:stretch>
            <a:fillRect/>
          </a:stretch>
        </p:blipFill>
        <p:spPr>
          <a:xfrm>
            <a:off x="959418" y="5804396"/>
            <a:ext cx="5646633" cy="228640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67126" y="892556"/>
            <a:ext cx="2228215" cy="239395"/>
          </a:xfrm>
          <a:prstGeom prst="rect">
            <a:avLst/>
          </a:prstGeom>
        </p:spPr>
        <p:txBody>
          <a:bodyPr vert="horz" wrap="square" lIns="0" tIns="12700" rIns="0" bIns="0" rtlCol="0">
            <a:spAutoFit/>
          </a:bodyPr>
          <a:lstStyle/>
          <a:p>
            <a:pPr marL="12700">
              <a:lnSpc>
                <a:spcPct val="100000"/>
              </a:lnSpc>
              <a:spcBef>
                <a:spcPts val="100"/>
              </a:spcBef>
            </a:pPr>
            <a:r>
              <a:rPr sz="1400" b="1" u="sng" dirty="0">
                <a:uFill>
                  <a:solidFill>
                    <a:srgbClr val="000000"/>
                  </a:solidFill>
                </a:uFill>
                <a:latin typeface="Calibri"/>
                <a:cs typeface="Calibri"/>
              </a:rPr>
              <a:t>Loading</a:t>
            </a:r>
            <a:r>
              <a:rPr sz="1400" b="1" u="sng" spc="-25" dirty="0">
                <a:uFill>
                  <a:solidFill>
                    <a:srgbClr val="000000"/>
                  </a:solidFill>
                </a:uFill>
                <a:latin typeface="Calibri"/>
                <a:cs typeface="Calibri"/>
              </a:rPr>
              <a:t> </a:t>
            </a:r>
            <a:r>
              <a:rPr sz="1400" b="1" u="sng" spc="-5" dirty="0">
                <a:uFill>
                  <a:solidFill>
                    <a:srgbClr val="000000"/>
                  </a:solidFill>
                </a:uFill>
                <a:latin typeface="Calibri"/>
                <a:cs typeface="Calibri"/>
              </a:rPr>
              <a:t>and processing</a:t>
            </a:r>
            <a:r>
              <a:rPr sz="1400" b="1" u="sng" spc="-15" dirty="0">
                <a:uFill>
                  <a:solidFill>
                    <a:srgbClr val="000000"/>
                  </a:solidFill>
                </a:uFill>
                <a:latin typeface="Calibri"/>
                <a:cs typeface="Calibri"/>
              </a:rPr>
              <a:t> </a:t>
            </a:r>
            <a:r>
              <a:rPr sz="1400" b="1" u="sng" spc="-5" dirty="0">
                <a:uFill>
                  <a:solidFill>
                    <a:srgbClr val="000000"/>
                  </a:solidFill>
                </a:uFill>
                <a:latin typeface="Calibri"/>
                <a:cs typeface="Calibri"/>
              </a:rPr>
              <a:t>speed</a:t>
            </a:r>
            <a:endParaRPr sz="1400">
              <a:latin typeface="Calibri"/>
              <a:cs typeface="Calibri"/>
            </a:endParaRPr>
          </a:p>
        </p:txBody>
      </p:sp>
      <p:sp>
        <p:nvSpPr>
          <p:cNvPr id="3" name="object 3"/>
          <p:cNvSpPr txBox="1"/>
          <p:nvPr/>
        </p:nvSpPr>
        <p:spPr>
          <a:xfrm>
            <a:off x="902004" y="3630294"/>
            <a:ext cx="5758180" cy="1920875"/>
          </a:xfrm>
          <a:prstGeom prst="rect">
            <a:avLst/>
          </a:prstGeom>
        </p:spPr>
        <p:txBody>
          <a:bodyPr vert="horz" wrap="square" lIns="0" tIns="9525" rIns="0" bIns="0" rtlCol="0">
            <a:spAutoFit/>
          </a:bodyPr>
          <a:lstStyle/>
          <a:p>
            <a:pPr marL="12700" marR="5080" algn="just">
              <a:lnSpc>
                <a:spcPct val="101699"/>
              </a:lnSpc>
              <a:spcBef>
                <a:spcPts val="75"/>
              </a:spcBef>
            </a:pPr>
            <a:r>
              <a:rPr sz="1400" spc="-5" dirty="0">
                <a:latin typeface="Calibri"/>
                <a:cs typeface="Calibri"/>
              </a:rPr>
              <a:t>115</a:t>
            </a:r>
            <a:r>
              <a:rPr sz="1400" dirty="0">
                <a:latin typeface="Calibri"/>
                <a:cs typeface="Calibri"/>
              </a:rPr>
              <a:t> </a:t>
            </a:r>
            <a:r>
              <a:rPr sz="1400" spc="-5" dirty="0">
                <a:latin typeface="Calibri"/>
                <a:cs typeface="Calibri"/>
              </a:rPr>
              <a:t>respondents</a:t>
            </a:r>
            <a:r>
              <a:rPr sz="1400" dirty="0">
                <a:latin typeface="Calibri"/>
                <a:cs typeface="Calibri"/>
              </a:rPr>
              <a:t> </a:t>
            </a:r>
            <a:r>
              <a:rPr sz="1400" spc="-5" dirty="0">
                <a:latin typeface="Calibri"/>
                <a:cs typeface="Calibri"/>
              </a:rPr>
              <a:t>strongly</a:t>
            </a:r>
            <a:r>
              <a:rPr sz="1400" dirty="0">
                <a:latin typeface="Calibri"/>
                <a:cs typeface="Calibri"/>
              </a:rPr>
              <a:t> agree</a:t>
            </a:r>
            <a:r>
              <a:rPr sz="1400" spc="5" dirty="0">
                <a:latin typeface="Calibri"/>
                <a:cs typeface="Calibri"/>
              </a:rPr>
              <a:t> </a:t>
            </a:r>
            <a:r>
              <a:rPr sz="1400" spc="-10" dirty="0">
                <a:latin typeface="Calibri"/>
                <a:cs typeface="Calibri"/>
              </a:rPr>
              <a:t>to</a:t>
            </a:r>
            <a:r>
              <a:rPr sz="1400" spc="-5" dirty="0">
                <a:latin typeface="Calibri"/>
                <a:cs typeface="Calibri"/>
              </a:rPr>
              <a:t> loading</a:t>
            </a:r>
            <a:r>
              <a:rPr sz="1400" dirty="0">
                <a:latin typeface="Calibri"/>
                <a:cs typeface="Calibri"/>
              </a:rPr>
              <a:t> </a:t>
            </a:r>
            <a:r>
              <a:rPr sz="1400" spc="-5" dirty="0">
                <a:latin typeface="Calibri"/>
                <a:cs typeface="Calibri"/>
              </a:rPr>
              <a:t>and</a:t>
            </a:r>
            <a:r>
              <a:rPr sz="1400" dirty="0">
                <a:latin typeface="Calibri"/>
                <a:cs typeface="Calibri"/>
              </a:rPr>
              <a:t> </a:t>
            </a:r>
            <a:r>
              <a:rPr sz="1400" spc="-5" dirty="0">
                <a:latin typeface="Calibri"/>
                <a:cs typeface="Calibri"/>
              </a:rPr>
              <a:t>processing</a:t>
            </a:r>
            <a:r>
              <a:rPr sz="1400" dirty="0">
                <a:latin typeface="Calibri"/>
                <a:cs typeface="Calibri"/>
              </a:rPr>
              <a:t> </a:t>
            </a:r>
            <a:r>
              <a:rPr sz="1400" spc="-5" dirty="0">
                <a:latin typeface="Calibri"/>
                <a:cs typeface="Calibri"/>
              </a:rPr>
              <a:t>speed,</a:t>
            </a:r>
            <a:r>
              <a:rPr sz="1400" dirty="0">
                <a:latin typeface="Calibri"/>
                <a:cs typeface="Calibri"/>
              </a:rPr>
              <a:t> </a:t>
            </a:r>
            <a:r>
              <a:rPr sz="1400" spc="-5" dirty="0">
                <a:latin typeface="Calibri"/>
                <a:cs typeface="Calibri"/>
              </a:rPr>
              <a:t>112 </a:t>
            </a:r>
            <a:r>
              <a:rPr sz="1400" dirty="0">
                <a:latin typeface="Calibri"/>
                <a:cs typeface="Calibri"/>
              </a:rPr>
              <a:t> </a:t>
            </a:r>
            <a:r>
              <a:rPr sz="1400" spc="-5" dirty="0">
                <a:latin typeface="Calibri"/>
                <a:cs typeface="Calibri"/>
              </a:rPr>
              <a:t>respondents</a:t>
            </a:r>
            <a:r>
              <a:rPr sz="1400" spc="140" dirty="0">
                <a:latin typeface="Calibri"/>
                <a:cs typeface="Calibri"/>
              </a:rPr>
              <a:t> </a:t>
            </a:r>
            <a:r>
              <a:rPr sz="1400" dirty="0">
                <a:latin typeface="Calibri"/>
                <a:cs typeface="Calibri"/>
              </a:rPr>
              <a:t>agree</a:t>
            </a:r>
            <a:r>
              <a:rPr sz="1400" spc="135" dirty="0">
                <a:latin typeface="Calibri"/>
                <a:cs typeface="Calibri"/>
              </a:rPr>
              <a:t> </a:t>
            </a:r>
            <a:r>
              <a:rPr sz="1400" spc="-10" dirty="0">
                <a:latin typeface="Calibri"/>
                <a:cs typeface="Calibri"/>
              </a:rPr>
              <a:t>to</a:t>
            </a:r>
            <a:r>
              <a:rPr sz="1400" spc="145" dirty="0">
                <a:latin typeface="Calibri"/>
                <a:cs typeface="Calibri"/>
              </a:rPr>
              <a:t> </a:t>
            </a:r>
            <a:r>
              <a:rPr sz="1400" dirty="0">
                <a:latin typeface="Calibri"/>
                <a:cs typeface="Calibri"/>
              </a:rPr>
              <a:t>loading</a:t>
            </a:r>
            <a:r>
              <a:rPr sz="1400" spc="125" dirty="0">
                <a:latin typeface="Calibri"/>
                <a:cs typeface="Calibri"/>
              </a:rPr>
              <a:t> </a:t>
            </a:r>
            <a:r>
              <a:rPr sz="1400" spc="-5" dirty="0">
                <a:latin typeface="Calibri"/>
                <a:cs typeface="Calibri"/>
              </a:rPr>
              <a:t>and</a:t>
            </a:r>
            <a:r>
              <a:rPr sz="1400" spc="135" dirty="0">
                <a:latin typeface="Calibri"/>
                <a:cs typeface="Calibri"/>
              </a:rPr>
              <a:t> </a:t>
            </a:r>
            <a:r>
              <a:rPr sz="1400" spc="-5" dirty="0">
                <a:latin typeface="Calibri"/>
                <a:cs typeface="Calibri"/>
              </a:rPr>
              <a:t>processing</a:t>
            </a:r>
            <a:r>
              <a:rPr sz="1400" spc="140" dirty="0">
                <a:latin typeface="Calibri"/>
                <a:cs typeface="Calibri"/>
              </a:rPr>
              <a:t> </a:t>
            </a:r>
            <a:r>
              <a:rPr sz="1400" spc="-5" dirty="0">
                <a:latin typeface="Calibri"/>
                <a:cs typeface="Calibri"/>
              </a:rPr>
              <a:t>speed,</a:t>
            </a:r>
            <a:r>
              <a:rPr sz="1400" spc="140" dirty="0">
                <a:latin typeface="Calibri"/>
                <a:cs typeface="Calibri"/>
              </a:rPr>
              <a:t> </a:t>
            </a:r>
            <a:r>
              <a:rPr sz="1400" dirty="0">
                <a:latin typeface="Calibri"/>
                <a:cs typeface="Calibri"/>
              </a:rPr>
              <a:t>18</a:t>
            </a:r>
            <a:r>
              <a:rPr sz="1400" spc="135" dirty="0">
                <a:latin typeface="Calibri"/>
                <a:cs typeface="Calibri"/>
              </a:rPr>
              <a:t> </a:t>
            </a:r>
            <a:r>
              <a:rPr sz="1400" spc="-5" dirty="0">
                <a:latin typeface="Calibri"/>
                <a:cs typeface="Calibri"/>
              </a:rPr>
              <a:t>respondents</a:t>
            </a:r>
            <a:r>
              <a:rPr sz="1400" spc="140" dirty="0">
                <a:latin typeface="Calibri"/>
                <a:cs typeface="Calibri"/>
              </a:rPr>
              <a:t> </a:t>
            </a:r>
            <a:r>
              <a:rPr sz="1400" dirty="0">
                <a:latin typeface="Calibri"/>
                <a:cs typeface="Calibri"/>
              </a:rPr>
              <a:t>disagree </a:t>
            </a:r>
            <a:r>
              <a:rPr sz="1400" spc="-305" dirty="0">
                <a:latin typeface="Calibri"/>
                <a:cs typeface="Calibri"/>
              </a:rPr>
              <a:t> </a:t>
            </a:r>
            <a:r>
              <a:rPr sz="1400" dirty="0">
                <a:latin typeface="Calibri"/>
                <a:cs typeface="Calibri"/>
              </a:rPr>
              <a:t>to loading </a:t>
            </a:r>
            <a:r>
              <a:rPr sz="1400" spc="-5" dirty="0">
                <a:latin typeface="Calibri"/>
                <a:cs typeface="Calibri"/>
              </a:rPr>
              <a:t>and processing speed, </a:t>
            </a:r>
            <a:r>
              <a:rPr sz="1400" dirty="0">
                <a:latin typeface="Calibri"/>
                <a:cs typeface="Calibri"/>
              </a:rPr>
              <a:t>12 respondents </a:t>
            </a:r>
            <a:r>
              <a:rPr sz="1400" spc="-5" dirty="0">
                <a:latin typeface="Calibri"/>
                <a:cs typeface="Calibri"/>
              </a:rPr>
              <a:t>strongly disagree </a:t>
            </a:r>
            <a:r>
              <a:rPr sz="1400" dirty="0">
                <a:latin typeface="Calibri"/>
                <a:cs typeface="Calibri"/>
              </a:rPr>
              <a:t>to </a:t>
            </a:r>
            <a:r>
              <a:rPr sz="1400" spc="-5" dirty="0">
                <a:latin typeface="Calibri"/>
                <a:cs typeface="Calibri"/>
              </a:rPr>
              <a:t>loading </a:t>
            </a:r>
            <a:r>
              <a:rPr sz="1400" dirty="0">
                <a:latin typeface="Calibri"/>
                <a:cs typeface="Calibri"/>
              </a:rPr>
              <a:t> </a:t>
            </a:r>
            <a:r>
              <a:rPr sz="1400" spc="-5" dirty="0">
                <a:latin typeface="Calibri"/>
                <a:cs typeface="Calibri"/>
              </a:rPr>
              <a:t>and</a:t>
            </a:r>
            <a:r>
              <a:rPr sz="1400" spc="-15" dirty="0">
                <a:latin typeface="Calibri"/>
                <a:cs typeface="Calibri"/>
              </a:rPr>
              <a:t> </a:t>
            </a:r>
            <a:r>
              <a:rPr sz="1400" spc="-5" dirty="0">
                <a:latin typeface="Calibri"/>
                <a:cs typeface="Calibri"/>
              </a:rPr>
              <a:t>processing speed, </a:t>
            </a:r>
            <a:r>
              <a:rPr sz="1400" dirty="0">
                <a:latin typeface="Calibri"/>
                <a:cs typeface="Calibri"/>
              </a:rPr>
              <a:t>12</a:t>
            </a:r>
            <a:r>
              <a:rPr sz="1400" spc="-10" dirty="0">
                <a:latin typeface="Calibri"/>
                <a:cs typeface="Calibri"/>
              </a:rPr>
              <a:t> </a:t>
            </a:r>
            <a:r>
              <a:rPr sz="1400" spc="-5" dirty="0">
                <a:latin typeface="Calibri"/>
                <a:cs typeface="Calibri"/>
              </a:rPr>
              <a:t>respondents</a:t>
            </a:r>
            <a:r>
              <a:rPr sz="1400" dirty="0">
                <a:latin typeface="Calibri"/>
                <a:cs typeface="Calibri"/>
              </a:rPr>
              <a:t> are</a:t>
            </a:r>
            <a:r>
              <a:rPr sz="1400" spc="5" dirty="0">
                <a:latin typeface="Calibri"/>
                <a:cs typeface="Calibri"/>
              </a:rPr>
              <a:t> </a:t>
            </a:r>
            <a:r>
              <a:rPr sz="1400" spc="-5" dirty="0">
                <a:latin typeface="Calibri"/>
                <a:cs typeface="Calibri"/>
              </a:rPr>
              <a:t>indifferent </a:t>
            </a:r>
            <a:r>
              <a:rPr sz="1400" dirty="0">
                <a:latin typeface="Calibri"/>
                <a:cs typeface="Calibri"/>
              </a:rPr>
              <a:t>to</a:t>
            </a:r>
            <a:r>
              <a:rPr sz="1400" spc="5" dirty="0">
                <a:latin typeface="Calibri"/>
                <a:cs typeface="Calibri"/>
              </a:rPr>
              <a:t> </a:t>
            </a:r>
            <a:r>
              <a:rPr sz="1400" spc="-5" dirty="0">
                <a:latin typeface="Calibri"/>
                <a:cs typeface="Calibri"/>
              </a:rPr>
              <a:t>this</a:t>
            </a:r>
            <a:r>
              <a:rPr sz="1400" dirty="0">
                <a:latin typeface="Calibri"/>
                <a:cs typeface="Calibri"/>
              </a:rPr>
              <a:t> </a:t>
            </a:r>
            <a:r>
              <a:rPr sz="1400" spc="-5" dirty="0">
                <a:latin typeface="Calibri"/>
                <a:cs typeface="Calibri"/>
              </a:rPr>
              <a:t>aspect</a:t>
            </a:r>
            <a:endParaRPr sz="1400">
              <a:latin typeface="Calibri"/>
              <a:cs typeface="Calibri"/>
            </a:endParaRPr>
          </a:p>
          <a:p>
            <a:pPr>
              <a:lnSpc>
                <a:spcPct val="100000"/>
              </a:lnSpc>
              <a:spcBef>
                <a:spcPts val="30"/>
              </a:spcBef>
            </a:pPr>
            <a:endParaRPr sz="1400">
              <a:latin typeface="Calibri"/>
              <a:cs typeface="Calibri"/>
            </a:endParaRPr>
          </a:p>
          <a:p>
            <a:pPr marL="12700">
              <a:lnSpc>
                <a:spcPct val="100000"/>
              </a:lnSpc>
            </a:pPr>
            <a:r>
              <a:rPr sz="1400" i="1" dirty="0">
                <a:latin typeface="Calibri"/>
                <a:cs typeface="Calibri"/>
              </a:rPr>
              <a:t>[Majority</a:t>
            </a:r>
            <a:r>
              <a:rPr sz="1400" i="1" spc="-10" dirty="0">
                <a:latin typeface="Calibri"/>
                <a:cs typeface="Calibri"/>
              </a:rPr>
              <a:t> </a:t>
            </a:r>
            <a:r>
              <a:rPr sz="1400" i="1" spc="-5" dirty="0">
                <a:latin typeface="Calibri"/>
                <a:cs typeface="Calibri"/>
              </a:rPr>
              <a:t>of</a:t>
            </a:r>
            <a:r>
              <a:rPr sz="1400" i="1" spc="5" dirty="0">
                <a:latin typeface="Calibri"/>
                <a:cs typeface="Calibri"/>
              </a:rPr>
              <a:t> </a:t>
            </a:r>
            <a:r>
              <a:rPr sz="1400" i="1" spc="-5" dirty="0">
                <a:latin typeface="Calibri"/>
                <a:cs typeface="Calibri"/>
              </a:rPr>
              <a:t>the</a:t>
            </a:r>
            <a:r>
              <a:rPr sz="1400" i="1" dirty="0">
                <a:latin typeface="Calibri"/>
                <a:cs typeface="Calibri"/>
              </a:rPr>
              <a:t> </a:t>
            </a:r>
            <a:r>
              <a:rPr sz="1400" i="1" spc="-5" dirty="0">
                <a:latin typeface="Calibri"/>
                <a:cs typeface="Calibri"/>
              </a:rPr>
              <a:t>respondents</a:t>
            </a:r>
            <a:r>
              <a:rPr sz="1400" i="1" spc="5" dirty="0">
                <a:latin typeface="Calibri"/>
                <a:cs typeface="Calibri"/>
              </a:rPr>
              <a:t> </a:t>
            </a:r>
            <a:r>
              <a:rPr sz="1400" i="1" spc="-5" dirty="0">
                <a:latin typeface="Calibri"/>
                <a:cs typeface="Calibri"/>
              </a:rPr>
              <a:t>agree</a:t>
            </a:r>
            <a:r>
              <a:rPr sz="1400" i="1" spc="5" dirty="0">
                <a:latin typeface="Calibri"/>
                <a:cs typeface="Calibri"/>
              </a:rPr>
              <a:t> </a:t>
            </a:r>
            <a:r>
              <a:rPr sz="1400" i="1" dirty="0">
                <a:latin typeface="Calibri"/>
                <a:cs typeface="Calibri"/>
              </a:rPr>
              <a:t>to</a:t>
            </a:r>
            <a:r>
              <a:rPr sz="1400" i="1" spc="-5" dirty="0">
                <a:latin typeface="Calibri"/>
                <a:cs typeface="Calibri"/>
              </a:rPr>
              <a:t> loading and</a:t>
            </a:r>
            <a:r>
              <a:rPr sz="1400" i="1" spc="-10" dirty="0">
                <a:latin typeface="Calibri"/>
                <a:cs typeface="Calibri"/>
              </a:rPr>
              <a:t> </a:t>
            </a:r>
            <a:r>
              <a:rPr sz="1400" i="1" spc="-5" dirty="0">
                <a:latin typeface="Calibri"/>
                <a:cs typeface="Calibri"/>
              </a:rPr>
              <a:t>processing</a:t>
            </a:r>
            <a:r>
              <a:rPr sz="1400" i="1" dirty="0">
                <a:latin typeface="Calibri"/>
                <a:cs typeface="Calibri"/>
              </a:rPr>
              <a:t> </a:t>
            </a:r>
            <a:r>
              <a:rPr sz="1400" i="1" spc="-5" dirty="0">
                <a:latin typeface="Calibri"/>
                <a:cs typeface="Calibri"/>
              </a:rPr>
              <a:t>speed]</a:t>
            </a:r>
            <a:endParaRPr sz="1400">
              <a:latin typeface="Calibri"/>
              <a:cs typeface="Calibri"/>
            </a:endParaRPr>
          </a:p>
          <a:p>
            <a:pPr>
              <a:lnSpc>
                <a:spcPct val="100000"/>
              </a:lnSpc>
            </a:pPr>
            <a:endParaRPr sz="1400">
              <a:latin typeface="Calibri"/>
              <a:cs typeface="Calibri"/>
            </a:endParaRPr>
          </a:p>
          <a:p>
            <a:pPr>
              <a:lnSpc>
                <a:spcPct val="100000"/>
              </a:lnSpc>
              <a:spcBef>
                <a:spcPts val="20"/>
              </a:spcBef>
            </a:pPr>
            <a:endParaRPr sz="1050">
              <a:latin typeface="Calibri"/>
              <a:cs typeface="Calibri"/>
            </a:endParaRPr>
          </a:p>
          <a:p>
            <a:pPr algn="ctr">
              <a:lnSpc>
                <a:spcPct val="100000"/>
              </a:lnSpc>
            </a:pPr>
            <a:r>
              <a:rPr sz="1400" b="1" u="sng" dirty="0">
                <a:uFill>
                  <a:solidFill>
                    <a:srgbClr val="000000"/>
                  </a:solidFill>
                </a:uFill>
                <a:latin typeface="Calibri"/>
                <a:cs typeface="Calibri"/>
              </a:rPr>
              <a:t>User</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friendly</a:t>
            </a:r>
            <a:r>
              <a:rPr sz="1400" b="1" u="sng" spc="-15" dirty="0">
                <a:uFill>
                  <a:solidFill>
                    <a:srgbClr val="000000"/>
                  </a:solidFill>
                </a:uFill>
                <a:latin typeface="Calibri"/>
                <a:cs typeface="Calibri"/>
              </a:rPr>
              <a:t> </a:t>
            </a:r>
            <a:r>
              <a:rPr sz="1400" b="1" u="sng" spc="-5" dirty="0">
                <a:uFill>
                  <a:solidFill>
                    <a:srgbClr val="000000"/>
                  </a:solidFill>
                </a:uFill>
                <a:latin typeface="Calibri"/>
                <a:cs typeface="Calibri"/>
              </a:rPr>
              <a:t>Interface</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of</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the</a:t>
            </a:r>
            <a:r>
              <a:rPr sz="1400" b="1" u="sng" spc="-5" dirty="0">
                <a:uFill>
                  <a:solidFill>
                    <a:srgbClr val="000000"/>
                  </a:solidFill>
                </a:uFill>
                <a:latin typeface="Calibri"/>
                <a:cs typeface="Calibri"/>
              </a:rPr>
              <a:t> website</a:t>
            </a:r>
            <a:endParaRPr sz="1400">
              <a:latin typeface="Calibri"/>
              <a:cs typeface="Calibri"/>
            </a:endParaRPr>
          </a:p>
        </p:txBody>
      </p:sp>
      <p:sp>
        <p:nvSpPr>
          <p:cNvPr id="4" name="object 4"/>
          <p:cNvSpPr txBox="1"/>
          <p:nvPr/>
        </p:nvSpPr>
        <p:spPr>
          <a:xfrm>
            <a:off x="902004" y="8144636"/>
            <a:ext cx="5758815" cy="1543050"/>
          </a:xfrm>
          <a:prstGeom prst="rect">
            <a:avLst/>
          </a:prstGeom>
        </p:spPr>
        <p:txBody>
          <a:bodyPr vert="horz" wrap="square" lIns="0" tIns="8890" rIns="0" bIns="0" rtlCol="0">
            <a:spAutoFit/>
          </a:bodyPr>
          <a:lstStyle/>
          <a:p>
            <a:pPr marL="12700" marR="5080" algn="just">
              <a:lnSpc>
                <a:spcPct val="101800"/>
              </a:lnSpc>
              <a:spcBef>
                <a:spcPts val="70"/>
              </a:spcBef>
            </a:pPr>
            <a:r>
              <a:rPr sz="1400" spc="-5" dirty="0">
                <a:latin typeface="Calibri"/>
                <a:cs typeface="Calibri"/>
              </a:rPr>
              <a:t>189 respondents strongly </a:t>
            </a:r>
            <a:r>
              <a:rPr sz="1400" dirty="0">
                <a:latin typeface="Calibri"/>
                <a:cs typeface="Calibri"/>
              </a:rPr>
              <a:t>agree to </a:t>
            </a:r>
            <a:r>
              <a:rPr sz="1400" spc="-10" dirty="0">
                <a:latin typeface="Calibri"/>
                <a:cs typeface="Calibri"/>
              </a:rPr>
              <a:t>user </a:t>
            </a:r>
            <a:r>
              <a:rPr sz="1400" dirty="0">
                <a:latin typeface="Calibri"/>
                <a:cs typeface="Calibri"/>
              </a:rPr>
              <a:t>friendly </a:t>
            </a:r>
            <a:r>
              <a:rPr sz="1400" spc="-5" dirty="0">
                <a:latin typeface="Calibri"/>
                <a:cs typeface="Calibri"/>
              </a:rPr>
              <a:t>interface of the </a:t>
            </a:r>
            <a:r>
              <a:rPr sz="1400" dirty="0">
                <a:latin typeface="Calibri"/>
                <a:cs typeface="Calibri"/>
              </a:rPr>
              <a:t>website, 45 </a:t>
            </a:r>
            <a:r>
              <a:rPr sz="1400" spc="5" dirty="0">
                <a:latin typeface="Calibri"/>
                <a:cs typeface="Calibri"/>
              </a:rPr>
              <a:t> </a:t>
            </a:r>
            <a:r>
              <a:rPr sz="1400" spc="-5" dirty="0">
                <a:latin typeface="Calibri"/>
                <a:cs typeface="Calibri"/>
              </a:rPr>
              <a:t>respondents </a:t>
            </a:r>
            <a:r>
              <a:rPr sz="1400" dirty="0">
                <a:latin typeface="Calibri"/>
                <a:cs typeface="Calibri"/>
              </a:rPr>
              <a:t>agree </a:t>
            </a:r>
            <a:r>
              <a:rPr sz="1400" spc="-10" dirty="0">
                <a:latin typeface="Calibri"/>
                <a:cs typeface="Calibri"/>
              </a:rPr>
              <a:t>to </a:t>
            </a:r>
            <a:r>
              <a:rPr sz="1400" spc="-5" dirty="0">
                <a:latin typeface="Calibri"/>
                <a:cs typeface="Calibri"/>
              </a:rPr>
              <a:t>user friendly interface of the </a:t>
            </a:r>
            <a:r>
              <a:rPr sz="1400" dirty="0">
                <a:latin typeface="Calibri"/>
                <a:cs typeface="Calibri"/>
              </a:rPr>
              <a:t>website, 18 </a:t>
            </a:r>
            <a:r>
              <a:rPr sz="1400" spc="-5" dirty="0">
                <a:latin typeface="Calibri"/>
                <a:cs typeface="Calibri"/>
              </a:rPr>
              <a:t>respondents </a:t>
            </a:r>
            <a:r>
              <a:rPr sz="1400" dirty="0">
                <a:latin typeface="Calibri"/>
                <a:cs typeface="Calibri"/>
              </a:rPr>
              <a:t> </a:t>
            </a:r>
            <a:r>
              <a:rPr sz="1400" spc="-5" dirty="0">
                <a:latin typeface="Calibri"/>
                <a:cs typeface="Calibri"/>
              </a:rPr>
              <a:t>strongly</a:t>
            </a:r>
            <a:r>
              <a:rPr sz="1400" dirty="0">
                <a:latin typeface="Calibri"/>
                <a:cs typeface="Calibri"/>
              </a:rPr>
              <a:t> </a:t>
            </a:r>
            <a:r>
              <a:rPr sz="1400" spc="-5" dirty="0">
                <a:latin typeface="Calibri"/>
                <a:cs typeface="Calibri"/>
              </a:rPr>
              <a:t>disagree</a:t>
            </a:r>
            <a:r>
              <a:rPr sz="1400" dirty="0">
                <a:latin typeface="Calibri"/>
                <a:cs typeface="Calibri"/>
              </a:rPr>
              <a:t> to </a:t>
            </a:r>
            <a:r>
              <a:rPr sz="1400" spc="-5" dirty="0">
                <a:latin typeface="Calibri"/>
                <a:cs typeface="Calibri"/>
              </a:rPr>
              <a:t>user</a:t>
            </a:r>
            <a:r>
              <a:rPr sz="1400" dirty="0">
                <a:latin typeface="Calibri"/>
                <a:cs typeface="Calibri"/>
              </a:rPr>
              <a:t> </a:t>
            </a:r>
            <a:r>
              <a:rPr sz="1400" spc="-5" dirty="0">
                <a:latin typeface="Calibri"/>
                <a:cs typeface="Calibri"/>
              </a:rPr>
              <a:t>friendly</a:t>
            </a:r>
            <a:r>
              <a:rPr sz="1400" dirty="0">
                <a:latin typeface="Calibri"/>
                <a:cs typeface="Calibri"/>
              </a:rPr>
              <a:t> interface</a:t>
            </a:r>
            <a:r>
              <a:rPr sz="1400" spc="5" dirty="0">
                <a:latin typeface="Calibri"/>
                <a:cs typeface="Calibri"/>
              </a:rPr>
              <a:t> </a:t>
            </a:r>
            <a:r>
              <a:rPr sz="1400" spc="-5" dirty="0">
                <a:latin typeface="Calibri"/>
                <a:cs typeface="Calibri"/>
              </a:rPr>
              <a:t>of</a:t>
            </a:r>
            <a:r>
              <a:rPr sz="1400" dirty="0">
                <a:latin typeface="Calibri"/>
                <a:cs typeface="Calibri"/>
              </a:rPr>
              <a:t> </a:t>
            </a:r>
            <a:r>
              <a:rPr sz="1400" spc="-5" dirty="0">
                <a:latin typeface="Calibri"/>
                <a:cs typeface="Calibri"/>
              </a:rPr>
              <a:t>the</a:t>
            </a:r>
            <a:r>
              <a:rPr sz="1400" dirty="0">
                <a:latin typeface="Calibri"/>
                <a:cs typeface="Calibri"/>
              </a:rPr>
              <a:t> website,</a:t>
            </a:r>
            <a:r>
              <a:rPr sz="1400" spc="5" dirty="0">
                <a:latin typeface="Calibri"/>
                <a:cs typeface="Calibri"/>
              </a:rPr>
              <a:t> </a:t>
            </a:r>
            <a:r>
              <a:rPr sz="1400" dirty="0">
                <a:latin typeface="Calibri"/>
                <a:cs typeface="Calibri"/>
              </a:rPr>
              <a:t>12</a:t>
            </a:r>
            <a:r>
              <a:rPr sz="1400" spc="5" dirty="0">
                <a:latin typeface="Calibri"/>
                <a:cs typeface="Calibri"/>
              </a:rPr>
              <a:t> </a:t>
            </a:r>
            <a:r>
              <a:rPr sz="1400" spc="-5" dirty="0">
                <a:latin typeface="Calibri"/>
                <a:cs typeface="Calibri"/>
              </a:rPr>
              <a:t>respondents </a:t>
            </a:r>
            <a:r>
              <a:rPr sz="1400" dirty="0">
                <a:latin typeface="Calibri"/>
                <a:cs typeface="Calibri"/>
              </a:rPr>
              <a:t> disagree to </a:t>
            </a:r>
            <a:r>
              <a:rPr sz="1400" spc="-10" dirty="0">
                <a:latin typeface="Calibri"/>
                <a:cs typeface="Calibri"/>
              </a:rPr>
              <a:t>user </a:t>
            </a:r>
            <a:r>
              <a:rPr sz="1400" spc="-5" dirty="0">
                <a:latin typeface="Calibri"/>
                <a:cs typeface="Calibri"/>
              </a:rPr>
              <a:t>friendly </a:t>
            </a:r>
            <a:r>
              <a:rPr sz="1400" dirty="0">
                <a:latin typeface="Calibri"/>
                <a:cs typeface="Calibri"/>
              </a:rPr>
              <a:t>interface </a:t>
            </a:r>
            <a:r>
              <a:rPr sz="1400" spc="-5" dirty="0">
                <a:latin typeface="Calibri"/>
                <a:cs typeface="Calibri"/>
              </a:rPr>
              <a:t>of the website, </a:t>
            </a:r>
            <a:r>
              <a:rPr sz="1400" dirty="0">
                <a:latin typeface="Calibri"/>
                <a:cs typeface="Calibri"/>
              </a:rPr>
              <a:t>5 </a:t>
            </a:r>
            <a:r>
              <a:rPr sz="1400" spc="-5" dirty="0">
                <a:latin typeface="Calibri"/>
                <a:cs typeface="Calibri"/>
              </a:rPr>
              <a:t>respondents </a:t>
            </a:r>
            <a:r>
              <a:rPr sz="1400" dirty="0">
                <a:latin typeface="Calibri"/>
                <a:cs typeface="Calibri"/>
              </a:rPr>
              <a:t>are </a:t>
            </a:r>
            <a:r>
              <a:rPr sz="1400" spc="-5" dirty="0">
                <a:latin typeface="Calibri"/>
                <a:cs typeface="Calibri"/>
              </a:rPr>
              <a:t>indifferent </a:t>
            </a:r>
            <a:r>
              <a:rPr sz="1400" spc="-305" dirty="0">
                <a:latin typeface="Calibri"/>
                <a:cs typeface="Calibri"/>
              </a:rPr>
              <a:t> </a:t>
            </a:r>
            <a:r>
              <a:rPr sz="1400" dirty="0">
                <a:latin typeface="Calibri"/>
                <a:cs typeface="Calibri"/>
              </a:rPr>
              <a:t>to</a:t>
            </a:r>
            <a:r>
              <a:rPr sz="1400" spc="-5" dirty="0">
                <a:latin typeface="Calibri"/>
                <a:cs typeface="Calibri"/>
              </a:rPr>
              <a:t> this</a:t>
            </a:r>
            <a:endParaRPr sz="1400">
              <a:latin typeface="Calibri"/>
              <a:cs typeface="Calibri"/>
            </a:endParaRPr>
          </a:p>
          <a:p>
            <a:pPr>
              <a:lnSpc>
                <a:spcPct val="100000"/>
              </a:lnSpc>
              <a:spcBef>
                <a:spcPts val="30"/>
              </a:spcBef>
            </a:pPr>
            <a:endParaRPr sz="1400">
              <a:latin typeface="Calibri"/>
              <a:cs typeface="Calibri"/>
            </a:endParaRPr>
          </a:p>
          <a:p>
            <a:pPr marL="12700" algn="just">
              <a:lnSpc>
                <a:spcPct val="100000"/>
              </a:lnSpc>
              <a:spcBef>
                <a:spcPts val="5"/>
              </a:spcBef>
            </a:pPr>
            <a:r>
              <a:rPr sz="1400" dirty="0">
                <a:latin typeface="Calibri"/>
                <a:cs typeface="Calibri"/>
              </a:rPr>
              <a:t>[</a:t>
            </a:r>
            <a:r>
              <a:rPr sz="1400" i="1" dirty="0">
                <a:latin typeface="Calibri"/>
                <a:cs typeface="Calibri"/>
              </a:rPr>
              <a:t>Majority</a:t>
            </a:r>
            <a:r>
              <a:rPr sz="1400" i="1" spc="-10" dirty="0">
                <a:latin typeface="Calibri"/>
                <a:cs typeface="Calibri"/>
              </a:rPr>
              <a:t> </a:t>
            </a:r>
            <a:r>
              <a:rPr sz="1400" i="1" spc="-5" dirty="0">
                <a:latin typeface="Calibri"/>
                <a:cs typeface="Calibri"/>
              </a:rPr>
              <a:t>of</a:t>
            </a:r>
            <a:r>
              <a:rPr sz="1400" i="1" spc="5" dirty="0">
                <a:latin typeface="Calibri"/>
                <a:cs typeface="Calibri"/>
              </a:rPr>
              <a:t> </a:t>
            </a:r>
            <a:r>
              <a:rPr sz="1400" i="1" spc="-5" dirty="0">
                <a:latin typeface="Calibri"/>
                <a:cs typeface="Calibri"/>
              </a:rPr>
              <a:t>the respondents</a:t>
            </a:r>
            <a:r>
              <a:rPr sz="1400" i="1" spc="5" dirty="0">
                <a:latin typeface="Calibri"/>
                <a:cs typeface="Calibri"/>
              </a:rPr>
              <a:t> </a:t>
            </a:r>
            <a:r>
              <a:rPr sz="1400" i="1" spc="-5" dirty="0">
                <a:latin typeface="Calibri"/>
                <a:cs typeface="Calibri"/>
              </a:rPr>
              <a:t>agree</a:t>
            </a:r>
            <a:r>
              <a:rPr sz="1400" i="1" dirty="0">
                <a:latin typeface="Calibri"/>
                <a:cs typeface="Calibri"/>
              </a:rPr>
              <a:t> to</a:t>
            </a:r>
            <a:r>
              <a:rPr sz="1400" i="1" spc="-5" dirty="0">
                <a:latin typeface="Calibri"/>
                <a:cs typeface="Calibri"/>
              </a:rPr>
              <a:t> </a:t>
            </a:r>
            <a:r>
              <a:rPr sz="1400" spc="-5" dirty="0">
                <a:latin typeface="Calibri"/>
                <a:cs typeface="Calibri"/>
              </a:rPr>
              <a:t>user</a:t>
            </a:r>
            <a:r>
              <a:rPr sz="1400" spc="5" dirty="0">
                <a:latin typeface="Calibri"/>
                <a:cs typeface="Calibri"/>
              </a:rPr>
              <a:t> </a:t>
            </a:r>
            <a:r>
              <a:rPr sz="1400" spc="-5" dirty="0">
                <a:latin typeface="Calibri"/>
                <a:cs typeface="Calibri"/>
              </a:rPr>
              <a:t>friendly </a:t>
            </a:r>
            <a:r>
              <a:rPr sz="1400" dirty="0">
                <a:latin typeface="Calibri"/>
                <a:cs typeface="Calibri"/>
              </a:rPr>
              <a:t>interface</a:t>
            </a:r>
            <a:r>
              <a:rPr sz="1400" spc="-10" dirty="0">
                <a:latin typeface="Calibri"/>
                <a:cs typeface="Calibri"/>
              </a:rPr>
              <a:t> </a:t>
            </a:r>
            <a:r>
              <a:rPr sz="1400" spc="-5" dirty="0">
                <a:latin typeface="Calibri"/>
                <a:cs typeface="Calibri"/>
              </a:rPr>
              <a:t>of the</a:t>
            </a:r>
            <a:r>
              <a:rPr sz="1400" spc="-10" dirty="0">
                <a:latin typeface="Calibri"/>
                <a:cs typeface="Calibri"/>
              </a:rPr>
              <a:t> </a:t>
            </a:r>
            <a:r>
              <a:rPr sz="1400" dirty="0">
                <a:latin typeface="Calibri"/>
                <a:cs typeface="Calibri"/>
              </a:rPr>
              <a:t>website]</a:t>
            </a:r>
            <a:endParaRPr sz="1400">
              <a:latin typeface="Calibri"/>
              <a:cs typeface="Calibri"/>
            </a:endParaRPr>
          </a:p>
        </p:txBody>
      </p:sp>
      <p:pic>
        <p:nvPicPr>
          <p:cNvPr id="5" name="object 5"/>
          <p:cNvPicPr/>
          <p:nvPr/>
        </p:nvPicPr>
        <p:blipFill>
          <a:blip r:embed="rId2" cstate="print"/>
          <a:stretch>
            <a:fillRect/>
          </a:stretch>
        </p:blipFill>
        <p:spPr>
          <a:xfrm>
            <a:off x="959419" y="1186733"/>
            <a:ext cx="5646758" cy="2409098"/>
          </a:xfrm>
          <a:prstGeom prst="rect">
            <a:avLst/>
          </a:prstGeom>
        </p:spPr>
      </p:pic>
      <p:pic>
        <p:nvPicPr>
          <p:cNvPr id="6" name="object 6"/>
          <p:cNvPicPr/>
          <p:nvPr/>
        </p:nvPicPr>
        <p:blipFill>
          <a:blip r:embed="rId3" cstate="print"/>
          <a:stretch>
            <a:fillRect/>
          </a:stretch>
        </p:blipFill>
        <p:spPr>
          <a:xfrm>
            <a:off x="959423" y="5608156"/>
            <a:ext cx="5647259" cy="249968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50363" y="892556"/>
            <a:ext cx="2260600" cy="239395"/>
          </a:xfrm>
          <a:prstGeom prst="rect">
            <a:avLst/>
          </a:prstGeom>
        </p:spPr>
        <p:txBody>
          <a:bodyPr vert="horz" wrap="square" lIns="0" tIns="12700" rIns="0" bIns="0" rtlCol="0">
            <a:spAutoFit/>
          </a:bodyPr>
          <a:lstStyle/>
          <a:p>
            <a:pPr marL="12700">
              <a:lnSpc>
                <a:spcPct val="100000"/>
              </a:lnSpc>
              <a:spcBef>
                <a:spcPts val="100"/>
              </a:spcBef>
            </a:pPr>
            <a:r>
              <a:rPr sz="1400" b="1" u="sng" spc="-5" dirty="0">
                <a:uFill>
                  <a:solidFill>
                    <a:srgbClr val="000000"/>
                  </a:solidFill>
                </a:uFill>
                <a:latin typeface="Calibri"/>
                <a:cs typeface="Calibri"/>
              </a:rPr>
              <a:t>Convenient</a:t>
            </a:r>
            <a:r>
              <a:rPr sz="1400" b="1" u="sng" spc="-25" dirty="0">
                <a:uFill>
                  <a:solidFill>
                    <a:srgbClr val="000000"/>
                  </a:solidFill>
                </a:uFill>
                <a:latin typeface="Calibri"/>
                <a:cs typeface="Calibri"/>
              </a:rPr>
              <a:t> </a:t>
            </a:r>
            <a:r>
              <a:rPr sz="1400" b="1" u="sng" spc="-5" dirty="0">
                <a:uFill>
                  <a:solidFill>
                    <a:srgbClr val="000000"/>
                  </a:solidFill>
                </a:uFill>
                <a:latin typeface="Calibri"/>
                <a:cs typeface="Calibri"/>
              </a:rPr>
              <a:t>Payment</a:t>
            </a:r>
            <a:r>
              <a:rPr sz="1400" b="1" u="sng" spc="-30" dirty="0">
                <a:uFill>
                  <a:solidFill>
                    <a:srgbClr val="000000"/>
                  </a:solidFill>
                </a:uFill>
                <a:latin typeface="Calibri"/>
                <a:cs typeface="Calibri"/>
              </a:rPr>
              <a:t> </a:t>
            </a:r>
            <a:r>
              <a:rPr sz="1400" b="1" u="sng" spc="-5" dirty="0">
                <a:uFill>
                  <a:solidFill>
                    <a:srgbClr val="000000"/>
                  </a:solidFill>
                </a:uFill>
                <a:latin typeface="Calibri"/>
                <a:cs typeface="Calibri"/>
              </a:rPr>
              <a:t>methods</a:t>
            </a:r>
            <a:endParaRPr sz="1400">
              <a:latin typeface="Calibri"/>
              <a:cs typeface="Calibri"/>
            </a:endParaRPr>
          </a:p>
        </p:txBody>
      </p:sp>
      <p:sp>
        <p:nvSpPr>
          <p:cNvPr id="3" name="object 3"/>
          <p:cNvSpPr txBox="1"/>
          <p:nvPr/>
        </p:nvSpPr>
        <p:spPr>
          <a:xfrm>
            <a:off x="902004" y="3366261"/>
            <a:ext cx="5756275" cy="1910080"/>
          </a:xfrm>
          <a:prstGeom prst="rect">
            <a:avLst/>
          </a:prstGeom>
        </p:spPr>
        <p:txBody>
          <a:bodyPr vert="horz" wrap="square" lIns="0" tIns="8890" rIns="0" bIns="0" rtlCol="0">
            <a:spAutoFit/>
          </a:bodyPr>
          <a:lstStyle/>
          <a:p>
            <a:pPr marL="12700" marR="5080" algn="just">
              <a:lnSpc>
                <a:spcPct val="101899"/>
              </a:lnSpc>
              <a:spcBef>
                <a:spcPts val="70"/>
              </a:spcBef>
            </a:pPr>
            <a:r>
              <a:rPr sz="1400" spc="-5" dirty="0">
                <a:latin typeface="Calibri"/>
                <a:cs typeface="Calibri"/>
              </a:rPr>
              <a:t>159</a:t>
            </a:r>
            <a:r>
              <a:rPr sz="1400" dirty="0">
                <a:latin typeface="Calibri"/>
                <a:cs typeface="Calibri"/>
              </a:rPr>
              <a:t> </a:t>
            </a:r>
            <a:r>
              <a:rPr sz="1400" spc="-5" dirty="0">
                <a:latin typeface="Calibri"/>
                <a:cs typeface="Calibri"/>
              </a:rPr>
              <a:t>respondents</a:t>
            </a:r>
            <a:r>
              <a:rPr sz="1400" dirty="0">
                <a:latin typeface="Calibri"/>
                <a:cs typeface="Calibri"/>
              </a:rPr>
              <a:t> </a:t>
            </a:r>
            <a:r>
              <a:rPr sz="1400" spc="-5" dirty="0">
                <a:latin typeface="Calibri"/>
                <a:cs typeface="Calibri"/>
              </a:rPr>
              <a:t>strongly</a:t>
            </a:r>
            <a:r>
              <a:rPr sz="1400" dirty="0">
                <a:latin typeface="Calibri"/>
                <a:cs typeface="Calibri"/>
              </a:rPr>
              <a:t> agree</a:t>
            </a:r>
            <a:r>
              <a:rPr sz="1400" spc="5" dirty="0">
                <a:latin typeface="Calibri"/>
                <a:cs typeface="Calibri"/>
              </a:rPr>
              <a:t> </a:t>
            </a:r>
            <a:r>
              <a:rPr sz="1400" spc="-10" dirty="0">
                <a:latin typeface="Calibri"/>
                <a:cs typeface="Calibri"/>
              </a:rPr>
              <a:t>to</a:t>
            </a:r>
            <a:r>
              <a:rPr sz="1400" spc="-5" dirty="0">
                <a:latin typeface="Calibri"/>
                <a:cs typeface="Calibri"/>
              </a:rPr>
              <a:t> convenient</a:t>
            </a:r>
            <a:r>
              <a:rPr sz="1400" dirty="0">
                <a:latin typeface="Calibri"/>
                <a:cs typeface="Calibri"/>
              </a:rPr>
              <a:t> </a:t>
            </a:r>
            <a:r>
              <a:rPr sz="1400" spc="-5" dirty="0">
                <a:latin typeface="Calibri"/>
                <a:cs typeface="Calibri"/>
              </a:rPr>
              <a:t>payment</a:t>
            </a:r>
            <a:r>
              <a:rPr sz="1400" dirty="0">
                <a:latin typeface="Calibri"/>
                <a:cs typeface="Calibri"/>
              </a:rPr>
              <a:t> </a:t>
            </a:r>
            <a:r>
              <a:rPr sz="1400" spc="-5" dirty="0">
                <a:latin typeface="Calibri"/>
                <a:cs typeface="Calibri"/>
              </a:rPr>
              <a:t>methods,</a:t>
            </a:r>
            <a:r>
              <a:rPr sz="1400" dirty="0">
                <a:latin typeface="Calibri"/>
                <a:cs typeface="Calibri"/>
              </a:rPr>
              <a:t> 80 </a:t>
            </a:r>
            <a:r>
              <a:rPr sz="1400" spc="5" dirty="0">
                <a:latin typeface="Calibri"/>
                <a:cs typeface="Calibri"/>
              </a:rPr>
              <a:t> </a:t>
            </a:r>
            <a:r>
              <a:rPr sz="1400" spc="-5" dirty="0">
                <a:latin typeface="Calibri"/>
                <a:cs typeface="Calibri"/>
              </a:rPr>
              <a:t>respondents </a:t>
            </a:r>
            <a:r>
              <a:rPr sz="1400" dirty="0">
                <a:latin typeface="Calibri"/>
                <a:cs typeface="Calibri"/>
              </a:rPr>
              <a:t>agree to </a:t>
            </a:r>
            <a:r>
              <a:rPr sz="1400" spc="-5" dirty="0">
                <a:latin typeface="Calibri"/>
                <a:cs typeface="Calibri"/>
              </a:rPr>
              <a:t>convenient payment methods, </a:t>
            </a:r>
            <a:r>
              <a:rPr sz="1400" dirty="0">
                <a:latin typeface="Calibri"/>
                <a:cs typeface="Calibri"/>
              </a:rPr>
              <a:t>30 </a:t>
            </a:r>
            <a:r>
              <a:rPr sz="1400" spc="-5" dirty="0">
                <a:latin typeface="Calibri"/>
                <a:cs typeface="Calibri"/>
              </a:rPr>
              <a:t>respondents </a:t>
            </a:r>
            <a:r>
              <a:rPr sz="1400" dirty="0">
                <a:latin typeface="Calibri"/>
                <a:cs typeface="Calibri"/>
              </a:rPr>
              <a:t>disagree t </a:t>
            </a:r>
            <a:r>
              <a:rPr sz="1400" spc="-305" dirty="0">
                <a:latin typeface="Calibri"/>
                <a:cs typeface="Calibri"/>
              </a:rPr>
              <a:t> </a:t>
            </a:r>
            <a:r>
              <a:rPr sz="1400" dirty="0">
                <a:latin typeface="Calibri"/>
                <a:cs typeface="Calibri"/>
              </a:rPr>
              <a:t>o</a:t>
            </a:r>
            <a:r>
              <a:rPr sz="1400" spc="-10" dirty="0">
                <a:latin typeface="Calibri"/>
                <a:cs typeface="Calibri"/>
              </a:rPr>
              <a:t> </a:t>
            </a:r>
            <a:r>
              <a:rPr sz="1400" spc="-5" dirty="0">
                <a:latin typeface="Calibri"/>
                <a:cs typeface="Calibri"/>
              </a:rPr>
              <a:t>convenient</a:t>
            </a:r>
            <a:r>
              <a:rPr sz="1400" spc="-10" dirty="0">
                <a:latin typeface="Calibri"/>
                <a:cs typeface="Calibri"/>
              </a:rPr>
              <a:t> </a:t>
            </a:r>
            <a:r>
              <a:rPr sz="1400" spc="-5" dirty="0">
                <a:latin typeface="Calibri"/>
                <a:cs typeface="Calibri"/>
              </a:rPr>
              <a:t>payment</a:t>
            </a:r>
            <a:r>
              <a:rPr sz="1400" spc="-10" dirty="0">
                <a:latin typeface="Calibri"/>
                <a:cs typeface="Calibri"/>
              </a:rPr>
              <a:t> </a:t>
            </a:r>
            <a:r>
              <a:rPr sz="1400" spc="-5" dirty="0">
                <a:latin typeface="Calibri"/>
                <a:cs typeface="Calibri"/>
              </a:rPr>
              <a:t>methods</a:t>
            </a:r>
            <a:endParaRPr sz="1400">
              <a:latin typeface="Calibri"/>
              <a:cs typeface="Calibri"/>
            </a:endParaRPr>
          </a:p>
          <a:p>
            <a:pPr marL="12700">
              <a:lnSpc>
                <a:spcPct val="100000"/>
              </a:lnSpc>
              <a:spcBef>
                <a:spcPts val="1215"/>
              </a:spcBef>
            </a:pPr>
            <a:r>
              <a:rPr sz="1400" i="1" dirty="0">
                <a:latin typeface="Calibri"/>
                <a:cs typeface="Calibri"/>
              </a:rPr>
              <a:t>[Majority</a:t>
            </a:r>
            <a:r>
              <a:rPr sz="1400" i="1" spc="-15" dirty="0">
                <a:latin typeface="Calibri"/>
                <a:cs typeface="Calibri"/>
              </a:rPr>
              <a:t> </a:t>
            </a:r>
            <a:r>
              <a:rPr sz="1400" i="1" spc="-5" dirty="0">
                <a:latin typeface="Calibri"/>
                <a:cs typeface="Calibri"/>
              </a:rPr>
              <a:t>of</a:t>
            </a:r>
            <a:r>
              <a:rPr sz="1400" i="1" spc="5" dirty="0">
                <a:latin typeface="Calibri"/>
                <a:cs typeface="Calibri"/>
              </a:rPr>
              <a:t> </a:t>
            </a:r>
            <a:r>
              <a:rPr sz="1400" i="1" spc="-5" dirty="0">
                <a:latin typeface="Calibri"/>
                <a:cs typeface="Calibri"/>
              </a:rPr>
              <a:t>the</a:t>
            </a:r>
            <a:r>
              <a:rPr sz="1400" i="1" dirty="0">
                <a:latin typeface="Calibri"/>
                <a:cs typeface="Calibri"/>
              </a:rPr>
              <a:t> </a:t>
            </a:r>
            <a:r>
              <a:rPr sz="1400" i="1" spc="-5" dirty="0">
                <a:latin typeface="Calibri"/>
                <a:cs typeface="Calibri"/>
              </a:rPr>
              <a:t>respondents</a:t>
            </a:r>
            <a:r>
              <a:rPr sz="1400" i="1" dirty="0">
                <a:latin typeface="Calibri"/>
                <a:cs typeface="Calibri"/>
              </a:rPr>
              <a:t> </a:t>
            </a:r>
            <a:r>
              <a:rPr sz="1400" i="1" spc="-5" dirty="0">
                <a:latin typeface="Calibri"/>
                <a:cs typeface="Calibri"/>
              </a:rPr>
              <a:t>agree</a:t>
            </a:r>
            <a:r>
              <a:rPr sz="1400" i="1" dirty="0">
                <a:latin typeface="Calibri"/>
                <a:cs typeface="Calibri"/>
              </a:rPr>
              <a:t> to</a:t>
            </a:r>
            <a:r>
              <a:rPr sz="1400" i="1" spc="-5" dirty="0">
                <a:latin typeface="Calibri"/>
                <a:cs typeface="Calibri"/>
              </a:rPr>
              <a:t> </a:t>
            </a:r>
            <a:r>
              <a:rPr sz="1400" i="1" dirty="0">
                <a:latin typeface="Calibri"/>
                <a:cs typeface="Calibri"/>
              </a:rPr>
              <a:t>convenient</a:t>
            </a:r>
            <a:r>
              <a:rPr sz="1400" i="1" spc="-10" dirty="0">
                <a:latin typeface="Calibri"/>
                <a:cs typeface="Calibri"/>
              </a:rPr>
              <a:t> </a:t>
            </a:r>
            <a:r>
              <a:rPr sz="1400" i="1" spc="-5" dirty="0">
                <a:latin typeface="Calibri"/>
                <a:cs typeface="Calibri"/>
              </a:rPr>
              <a:t>payment</a:t>
            </a:r>
            <a:r>
              <a:rPr sz="1400" i="1" spc="-10" dirty="0">
                <a:latin typeface="Calibri"/>
                <a:cs typeface="Calibri"/>
              </a:rPr>
              <a:t> </a:t>
            </a:r>
            <a:r>
              <a:rPr sz="1400" i="1" spc="-5" dirty="0">
                <a:latin typeface="Calibri"/>
                <a:cs typeface="Calibri"/>
              </a:rPr>
              <a:t>methods]</a:t>
            </a:r>
            <a:endParaRPr sz="1400">
              <a:latin typeface="Calibri"/>
              <a:cs typeface="Calibri"/>
            </a:endParaRPr>
          </a:p>
          <a:p>
            <a:pPr>
              <a:lnSpc>
                <a:spcPct val="100000"/>
              </a:lnSpc>
            </a:pPr>
            <a:endParaRPr sz="1400">
              <a:latin typeface="Calibri"/>
              <a:cs typeface="Calibri"/>
            </a:endParaRPr>
          </a:p>
          <a:p>
            <a:pPr>
              <a:lnSpc>
                <a:spcPct val="100000"/>
              </a:lnSpc>
              <a:spcBef>
                <a:spcPts val="50"/>
              </a:spcBef>
            </a:pPr>
            <a:endParaRPr sz="1350">
              <a:latin typeface="Calibri"/>
              <a:cs typeface="Calibri"/>
            </a:endParaRPr>
          </a:p>
          <a:p>
            <a:pPr marL="2315210" marR="123189" indent="-2184400">
              <a:lnSpc>
                <a:spcPct val="102099"/>
              </a:lnSpc>
            </a:pPr>
            <a:r>
              <a:rPr sz="1400" b="1" u="sng" spc="-5" dirty="0">
                <a:uFill>
                  <a:solidFill>
                    <a:srgbClr val="000000"/>
                  </a:solidFill>
                </a:uFill>
                <a:latin typeface="Calibri"/>
                <a:cs typeface="Calibri"/>
              </a:rPr>
              <a:t>Trust</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that</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the</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online retail</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store</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will</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fulfill </a:t>
            </a:r>
            <a:r>
              <a:rPr sz="1400" b="1" u="sng" dirty="0">
                <a:uFill>
                  <a:solidFill>
                    <a:srgbClr val="000000"/>
                  </a:solidFill>
                </a:uFill>
                <a:latin typeface="Calibri"/>
                <a:cs typeface="Calibri"/>
              </a:rPr>
              <a:t>its</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part</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of</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the</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transaction</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at</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the </a:t>
            </a:r>
            <a:r>
              <a:rPr sz="1400" b="1" spc="-300" dirty="0">
                <a:latin typeface="Calibri"/>
                <a:cs typeface="Calibri"/>
              </a:rPr>
              <a:t> </a:t>
            </a:r>
            <a:r>
              <a:rPr sz="1400" b="1" u="sng" spc="-5" dirty="0">
                <a:uFill>
                  <a:solidFill>
                    <a:srgbClr val="000000"/>
                  </a:solidFill>
                </a:uFill>
                <a:latin typeface="Calibri"/>
                <a:cs typeface="Calibri"/>
              </a:rPr>
              <a:t>stipulated</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time</a:t>
            </a:r>
            <a:endParaRPr sz="1400">
              <a:latin typeface="Calibri"/>
              <a:cs typeface="Calibri"/>
            </a:endParaRPr>
          </a:p>
        </p:txBody>
      </p:sp>
      <p:sp>
        <p:nvSpPr>
          <p:cNvPr id="4" name="object 4"/>
          <p:cNvSpPr txBox="1"/>
          <p:nvPr/>
        </p:nvSpPr>
        <p:spPr>
          <a:xfrm>
            <a:off x="902004" y="7820025"/>
            <a:ext cx="5758815" cy="1759585"/>
          </a:xfrm>
          <a:prstGeom prst="rect">
            <a:avLst/>
          </a:prstGeom>
        </p:spPr>
        <p:txBody>
          <a:bodyPr vert="horz" wrap="square" lIns="0" tIns="8890" rIns="0" bIns="0" rtlCol="0">
            <a:spAutoFit/>
          </a:bodyPr>
          <a:lstStyle/>
          <a:p>
            <a:pPr marL="12700" marR="5080" algn="just">
              <a:lnSpc>
                <a:spcPct val="101800"/>
              </a:lnSpc>
              <a:spcBef>
                <a:spcPts val="70"/>
              </a:spcBef>
            </a:pPr>
            <a:r>
              <a:rPr sz="1400" spc="-5" dirty="0">
                <a:latin typeface="Calibri"/>
                <a:cs typeface="Calibri"/>
              </a:rPr>
              <a:t>141 respondents strongly trust that the online </a:t>
            </a:r>
            <a:r>
              <a:rPr sz="1400" dirty="0">
                <a:latin typeface="Calibri"/>
                <a:cs typeface="Calibri"/>
              </a:rPr>
              <a:t>retail </a:t>
            </a:r>
            <a:r>
              <a:rPr sz="1400" spc="-5" dirty="0">
                <a:latin typeface="Calibri"/>
                <a:cs typeface="Calibri"/>
              </a:rPr>
              <a:t>store will fulfill </a:t>
            </a:r>
            <a:r>
              <a:rPr sz="1400" dirty="0">
                <a:latin typeface="Calibri"/>
                <a:cs typeface="Calibri"/>
              </a:rPr>
              <a:t>its </a:t>
            </a:r>
            <a:r>
              <a:rPr sz="1400" spc="-5" dirty="0">
                <a:latin typeface="Calibri"/>
                <a:cs typeface="Calibri"/>
              </a:rPr>
              <a:t>part of </a:t>
            </a:r>
            <a:r>
              <a:rPr sz="1400" dirty="0">
                <a:latin typeface="Calibri"/>
                <a:cs typeface="Calibri"/>
              </a:rPr>
              <a:t> </a:t>
            </a:r>
            <a:r>
              <a:rPr sz="1400" spc="-5" dirty="0">
                <a:latin typeface="Calibri"/>
                <a:cs typeface="Calibri"/>
              </a:rPr>
              <a:t>the transaction </a:t>
            </a:r>
            <a:r>
              <a:rPr sz="1400" dirty="0">
                <a:latin typeface="Calibri"/>
                <a:cs typeface="Calibri"/>
              </a:rPr>
              <a:t>at </a:t>
            </a:r>
            <a:r>
              <a:rPr sz="1400" spc="-10" dirty="0">
                <a:latin typeface="Calibri"/>
                <a:cs typeface="Calibri"/>
              </a:rPr>
              <a:t>the </a:t>
            </a:r>
            <a:r>
              <a:rPr sz="1400" spc="-5" dirty="0">
                <a:latin typeface="Calibri"/>
                <a:cs typeface="Calibri"/>
              </a:rPr>
              <a:t>stipulated </a:t>
            </a:r>
            <a:r>
              <a:rPr sz="1400" dirty="0">
                <a:latin typeface="Calibri"/>
                <a:cs typeface="Calibri"/>
              </a:rPr>
              <a:t>time, 86 </a:t>
            </a:r>
            <a:r>
              <a:rPr sz="1400" spc="-5" dirty="0">
                <a:latin typeface="Calibri"/>
                <a:cs typeface="Calibri"/>
              </a:rPr>
              <a:t>respondents trust that the online </a:t>
            </a:r>
            <a:r>
              <a:rPr sz="1400" dirty="0">
                <a:latin typeface="Calibri"/>
                <a:cs typeface="Calibri"/>
              </a:rPr>
              <a:t> retail</a:t>
            </a:r>
            <a:r>
              <a:rPr sz="1400" spc="5" dirty="0">
                <a:latin typeface="Calibri"/>
                <a:cs typeface="Calibri"/>
              </a:rPr>
              <a:t> </a:t>
            </a:r>
            <a:r>
              <a:rPr sz="1400" spc="-5" dirty="0">
                <a:latin typeface="Calibri"/>
                <a:cs typeface="Calibri"/>
              </a:rPr>
              <a:t>store</a:t>
            </a:r>
            <a:r>
              <a:rPr sz="1400" dirty="0">
                <a:latin typeface="Calibri"/>
                <a:cs typeface="Calibri"/>
              </a:rPr>
              <a:t> </a:t>
            </a:r>
            <a:r>
              <a:rPr sz="1400" spc="-5" dirty="0">
                <a:latin typeface="Calibri"/>
                <a:cs typeface="Calibri"/>
              </a:rPr>
              <a:t>will</a:t>
            </a:r>
            <a:r>
              <a:rPr sz="1400" dirty="0">
                <a:latin typeface="Calibri"/>
                <a:cs typeface="Calibri"/>
              </a:rPr>
              <a:t> </a:t>
            </a:r>
            <a:r>
              <a:rPr sz="1400" spc="-5" dirty="0">
                <a:latin typeface="Calibri"/>
                <a:cs typeface="Calibri"/>
              </a:rPr>
              <a:t>fulfill</a:t>
            </a:r>
            <a:r>
              <a:rPr sz="1400" dirty="0">
                <a:latin typeface="Calibri"/>
                <a:cs typeface="Calibri"/>
              </a:rPr>
              <a:t> its</a:t>
            </a:r>
            <a:r>
              <a:rPr sz="1400" spc="5" dirty="0">
                <a:latin typeface="Calibri"/>
                <a:cs typeface="Calibri"/>
              </a:rPr>
              <a:t> </a:t>
            </a:r>
            <a:r>
              <a:rPr sz="1400" spc="-5" dirty="0">
                <a:latin typeface="Calibri"/>
                <a:cs typeface="Calibri"/>
              </a:rPr>
              <a:t>part</a:t>
            </a:r>
            <a:r>
              <a:rPr sz="1400" dirty="0">
                <a:latin typeface="Calibri"/>
                <a:cs typeface="Calibri"/>
              </a:rPr>
              <a:t> </a:t>
            </a:r>
            <a:r>
              <a:rPr sz="1400" spc="-5" dirty="0">
                <a:latin typeface="Calibri"/>
                <a:cs typeface="Calibri"/>
              </a:rPr>
              <a:t>of</a:t>
            </a:r>
            <a:r>
              <a:rPr sz="1400" dirty="0">
                <a:latin typeface="Calibri"/>
                <a:cs typeface="Calibri"/>
              </a:rPr>
              <a:t> </a:t>
            </a:r>
            <a:r>
              <a:rPr sz="1400" spc="-5" dirty="0">
                <a:latin typeface="Calibri"/>
                <a:cs typeface="Calibri"/>
              </a:rPr>
              <a:t>the</a:t>
            </a:r>
            <a:r>
              <a:rPr sz="1400" dirty="0">
                <a:latin typeface="Calibri"/>
                <a:cs typeface="Calibri"/>
              </a:rPr>
              <a:t> </a:t>
            </a:r>
            <a:r>
              <a:rPr sz="1400" spc="-5" dirty="0">
                <a:latin typeface="Calibri"/>
                <a:cs typeface="Calibri"/>
              </a:rPr>
              <a:t>transaction</a:t>
            </a:r>
            <a:r>
              <a:rPr sz="1400" dirty="0">
                <a:latin typeface="Calibri"/>
                <a:cs typeface="Calibri"/>
              </a:rPr>
              <a:t> at</a:t>
            </a:r>
            <a:r>
              <a:rPr sz="1400" spc="5" dirty="0">
                <a:latin typeface="Calibri"/>
                <a:cs typeface="Calibri"/>
              </a:rPr>
              <a:t> </a:t>
            </a:r>
            <a:r>
              <a:rPr sz="1400" spc="-5" dirty="0">
                <a:latin typeface="Calibri"/>
                <a:cs typeface="Calibri"/>
              </a:rPr>
              <a:t>the</a:t>
            </a:r>
            <a:r>
              <a:rPr sz="1400" dirty="0">
                <a:latin typeface="Calibri"/>
                <a:cs typeface="Calibri"/>
              </a:rPr>
              <a:t> </a:t>
            </a:r>
            <a:r>
              <a:rPr sz="1400" spc="-5" dirty="0">
                <a:latin typeface="Calibri"/>
                <a:cs typeface="Calibri"/>
              </a:rPr>
              <a:t>stipulated</a:t>
            </a:r>
            <a:r>
              <a:rPr sz="1400" dirty="0">
                <a:latin typeface="Calibri"/>
                <a:cs typeface="Calibri"/>
              </a:rPr>
              <a:t> time,</a:t>
            </a:r>
            <a:r>
              <a:rPr sz="1400" spc="5" dirty="0">
                <a:latin typeface="Calibri"/>
                <a:cs typeface="Calibri"/>
              </a:rPr>
              <a:t> </a:t>
            </a:r>
            <a:r>
              <a:rPr sz="1400" spc="-5" dirty="0">
                <a:latin typeface="Calibri"/>
                <a:cs typeface="Calibri"/>
              </a:rPr>
              <a:t>30 </a:t>
            </a:r>
            <a:r>
              <a:rPr sz="1400" spc="-305" dirty="0">
                <a:latin typeface="Calibri"/>
                <a:cs typeface="Calibri"/>
              </a:rPr>
              <a:t> </a:t>
            </a:r>
            <a:r>
              <a:rPr sz="1400" spc="-5" dirty="0">
                <a:latin typeface="Calibri"/>
                <a:cs typeface="Calibri"/>
              </a:rPr>
              <a:t>respondents does not trust that the online </a:t>
            </a:r>
            <a:r>
              <a:rPr sz="1400" dirty="0">
                <a:latin typeface="Calibri"/>
                <a:cs typeface="Calibri"/>
              </a:rPr>
              <a:t>retail </a:t>
            </a:r>
            <a:r>
              <a:rPr sz="1400" spc="-5" dirty="0">
                <a:latin typeface="Calibri"/>
                <a:cs typeface="Calibri"/>
              </a:rPr>
              <a:t>store will fulfill </a:t>
            </a:r>
            <a:r>
              <a:rPr sz="1400" dirty="0">
                <a:latin typeface="Calibri"/>
                <a:cs typeface="Calibri"/>
              </a:rPr>
              <a:t>its </a:t>
            </a:r>
            <a:r>
              <a:rPr sz="1400" spc="-5" dirty="0">
                <a:latin typeface="Calibri"/>
                <a:cs typeface="Calibri"/>
              </a:rPr>
              <a:t>part of the </a:t>
            </a:r>
            <a:r>
              <a:rPr sz="1400" dirty="0">
                <a:latin typeface="Calibri"/>
                <a:cs typeface="Calibri"/>
              </a:rPr>
              <a:t> </a:t>
            </a:r>
            <a:r>
              <a:rPr sz="1400" spc="-5" dirty="0">
                <a:latin typeface="Calibri"/>
                <a:cs typeface="Calibri"/>
              </a:rPr>
              <a:t>transaction </a:t>
            </a:r>
            <a:r>
              <a:rPr sz="1400" dirty="0">
                <a:latin typeface="Calibri"/>
                <a:cs typeface="Calibri"/>
              </a:rPr>
              <a:t>at </a:t>
            </a:r>
            <a:r>
              <a:rPr sz="1400" spc="-5" dirty="0">
                <a:latin typeface="Calibri"/>
                <a:cs typeface="Calibri"/>
              </a:rPr>
              <a:t>the</a:t>
            </a:r>
            <a:r>
              <a:rPr sz="1400" dirty="0">
                <a:latin typeface="Calibri"/>
                <a:cs typeface="Calibri"/>
              </a:rPr>
              <a:t> </a:t>
            </a:r>
            <a:r>
              <a:rPr sz="1400" spc="-5" dirty="0">
                <a:latin typeface="Calibri"/>
                <a:cs typeface="Calibri"/>
              </a:rPr>
              <a:t>stipulated time</a:t>
            </a:r>
            <a:r>
              <a:rPr sz="1400" spc="20" dirty="0">
                <a:latin typeface="Calibri"/>
                <a:cs typeface="Calibri"/>
              </a:rPr>
              <a:t> </a:t>
            </a:r>
            <a:r>
              <a:rPr sz="1400" dirty="0">
                <a:latin typeface="Calibri"/>
                <a:cs typeface="Calibri"/>
              </a:rPr>
              <a:t>12</a:t>
            </a:r>
            <a:r>
              <a:rPr sz="1400" spc="-5" dirty="0">
                <a:latin typeface="Calibri"/>
                <a:cs typeface="Calibri"/>
              </a:rPr>
              <a:t> respondents</a:t>
            </a:r>
            <a:r>
              <a:rPr sz="1400" spc="10" dirty="0">
                <a:latin typeface="Calibri"/>
                <a:cs typeface="Calibri"/>
              </a:rPr>
              <a:t> </a:t>
            </a:r>
            <a:r>
              <a:rPr sz="1400" dirty="0">
                <a:latin typeface="Calibri"/>
                <a:cs typeface="Calibri"/>
              </a:rPr>
              <a:t>are </a:t>
            </a:r>
            <a:r>
              <a:rPr sz="1400" spc="-5" dirty="0">
                <a:latin typeface="Calibri"/>
                <a:cs typeface="Calibri"/>
              </a:rPr>
              <a:t>indifferent</a:t>
            </a:r>
            <a:r>
              <a:rPr sz="1400" dirty="0">
                <a:latin typeface="Calibri"/>
                <a:cs typeface="Calibri"/>
              </a:rPr>
              <a:t> to</a:t>
            </a:r>
            <a:r>
              <a:rPr sz="1400" spc="10" dirty="0">
                <a:latin typeface="Calibri"/>
                <a:cs typeface="Calibri"/>
              </a:rPr>
              <a:t> </a:t>
            </a:r>
            <a:r>
              <a:rPr sz="1400" spc="-5" dirty="0">
                <a:latin typeface="Calibri"/>
                <a:cs typeface="Calibri"/>
              </a:rPr>
              <a:t>this</a:t>
            </a:r>
            <a:r>
              <a:rPr sz="1400" spc="10" dirty="0">
                <a:latin typeface="Calibri"/>
                <a:cs typeface="Calibri"/>
              </a:rPr>
              <a:t> </a:t>
            </a:r>
            <a:r>
              <a:rPr sz="1400" spc="-5" dirty="0">
                <a:latin typeface="Calibri"/>
                <a:cs typeface="Calibri"/>
              </a:rPr>
              <a:t>matter</a:t>
            </a:r>
            <a:endParaRPr sz="1400">
              <a:latin typeface="Calibri"/>
              <a:cs typeface="Calibri"/>
            </a:endParaRPr>
          </a:p>
          <a:p>
            <a:pPr>
              <a:lnSpc>
                <a:spcPct val="100000"/>
              </a:lnSpc>
              <a:spcBef>
                <a:spcPts val="10"/>
              </a:spcBef>
            </a:pPr>
            <a:endParaRPr sz="1400">
              <a:latin typeface="Calibri"/>
              <a:cs typeface="Calibri"/>
            </a:endParaRPr>
          </a:p>
          <a:p>
            <a:pPr marL="12700" marR="6350" algn="just">
              <a:lnSpc>
                <a:spcPct val="101400"/>
              </a:lnSpc>
            </a:pPr>
            <a:r>
              <a:rPr sz="1400" i="1" dirty="0">
                <a:latin typeface="Calibri"/>
                <a:cs typeface="Calibri"/>
              </a:rPr>
              <a:t>[Majority </a:t>
            </a:r>
            <a:r>
              <a:rPr sz="1400" i="1" spc="-5" dirty="0">
                <a:latin typeface="Calibri"/>
                <a:cs typeface="Calibri"/>
              </a:rPr>
              <a:t>of </a:t>
            </a:r>
            <a:r>
              <a:rPr sz="1400" i="1" dirty="0">
                <a:latin typeface="Calibri"/>
                <a:cs typeface="Calibri"/>
              </a:rPr>
              <a:t>the </a:t>
            </a:r>
            <a:r>
              <a:rPr sz="1400" i="1" spc="-5" dirty="0">
                <a:latin typeface="Calibri"/>
                <a:cs typeface="Calibri"/>
              </a:rPr>
              <a:t>respondents strongly trust that </a:t>
            </a:r>
            <a:r>
              <a:rPr sz="1400" i="1" dirty="0">
                <a:latin typeface="Calibri"/>
                <a:cs typeface="Calibri"/>
              </a:rPr>
              <a:t>the </a:t>
            </a:r>
            <a:r>
              <a:rPr sz="1400" i="1" spc="-5" dirty="0">
                <a:latin typeface="Calibri"/>
                <a:cs typeface="Calibri"/>
              </a:rPr>
              <a:t>online retail </a:t>
            </a:r>
            <a:r>
              <a:rPr sz="1400" i="1" dirty="0">
                <a:latin typeface="Calibri"/>
                <a:cs typeface="Calibri"/>
              </a:rPr>
              <a:t>store will </a:t>
            </a:r>
            <a:r>
              <a:rPr sz="1400" i="1" spc="-5" dirty="0">
                <a:latin typeface="Calibri"/>
                <a:cs typeface="Calibri"/>
              </a:rPr>
              <a:t>fulfill </a:t>
            </a:r>
            <a:r>
              <a:rPr sz="1400" i="1" dirty="0">
                <a:latin typeface="Calibri"/>
                <a:cs typeface="Calibri"/>
              </a:rPr>
              <a:t> its</a:t>
            </a:r>
            <a:r>
              <a:rPr sz="1400" i="1" spc="-5" dirty="0">
                <a:latin typeface="Calibri"/>
                <a:cs typeface="Calibri"/>
              </a:rPr>
              <a:t> part</a:t>
            </a:r>
            <a:r>
              <a:rPr sz="1400" i="1" spc="-10" dirty="0">
                <a:latin typeface="Calibri"/>
                <a:cs typeface="Calibri"/>
              </a:rPr>
              <a:t> </a:t>
            </a:r>
            <a:r>
              <a:rPr sz="1400" i="1" spc="-5" dirty="0">
                <a:latin typeface="Calibri"/>
                <a:cs typeface="Calibri"/>
              </a:rPr>
              <a:t>of</a:t>
            </a:r>
            <a:r>
              <a:rPr sz="1400" i="1" dirty="0">
                <a:latin typeface="Calibri"/>
                <a:cs typeface="Calibri"/>
              </a:rPr>
              <a:t> the</a:t>
            </a:r>
            <a:r>
              <a:rPr sz="1400" i="1" spc="-10" dirty="0">
                <a:latin typeface="Calibri"/>
                <a:cs typeface="Calibri"/>
              </a:rPr>
              <a:t> </a:t>
            </a:r>
            <a:r>
              <a:rPr sz="1400" i="1" spc="-5" dirty="0">
                <a:latin typeface="Calibri"/>
                <a:cs typeface="Calibri"/>
              </a:rPr>
              <a:t>transaction</a:t>
            </a:r>
            <a:r>
              <a:rPr sz="1400" i="1" spc="-10" dirty="0">
                <a:latin typeface="Calibri"/>
                <a:cs typeface="Calibri"/>
              </a:rPr>
              <a:t> </a:t>
            </a:r>
            <a:r>
              <a:rPr sz="1400" i="1" spc="-5" dirty="0">
                <a:latin typeface="Calibri"/>
                <a:cs typeface="Calibri"/>
              </a:rPr>
              <a:t>at</a:t>
            </a:r>
            <a:r>
              <a:rPr sz="1400" i="1" spc="-10" dirty="0">
                <a:latin typeface="Calibri"/>
                <a:cs typeface="Calibri"/>
              </a:rPr>
              <a:t> </a:t>
            </a:r>
            <a:r>
              <a:rPr sz="1400" i="1" dirty="0">
                <a:latin typeface="Calibri"/>
                <a:cs typeface="Calibri"/>
              </a:rPr>
              <a:t>the</a:t>
            </a:r>
            <a:r>
              <a:rPr sz="1400" i="1" spc="-10" dirty="0">
                <a:latin typeface="Calibri"/>
                <a:cs typeface="Calibri"/>
              </a:rPr>
              <a:t> </a:t>
            </a:r>
            <a:r>
              <a:rPr sz="1400" i="1" spc="-5" dirty="0">
                <a:latin typeface="Calibri"/>
                <a:cs typeface="Calibri"/>
              </a:rPr>
              <a:t>stipulated </a:t>
            </a:r>
            <a:r>
              <a:rPr sz="1400" i="1" dirty="0">
                <a:latin typeface="Calibri"/>
                <a:cs typeface="Calibri"/>
              </a:rPr>
              <a:t>time]</a:t>
            </a:r>
            <a:endParaRPr sz="1400">
              <a:latin typeface="Calibri"/>
              <a:cs typeface="Calibri"/>
            </a:endParaRPr>
          </a:p>
        </p:txBody>
      </p:sp>
      <p:pic>
        <p:nvPicPr>
          <p:cNvPr id="5" name="object 5"/>
          <p:cNvPicPr/>
          <p:nvPr/>
        </p:nvPicPr>
        <p:blipFill>
          <a:blip r:embed="rId2" cstate="print"/>
          <a:stretch>
            <a:fillRect/>
          </a:stretch>
        </p:blipFill>
        <p:spPr>
          <a:xfrm>
            <a:off x="959428" y="1176456"/>
            <a:ext cx="5647885" cy="1948449"/>
          </a:xfrm>
          <a:prstGeom prst="rect">
            <a:avLst/>
          </a:prstGeom>
        </p:spPr>
      </p:pic>
      <p:pic>
        <p:nvPicPr>
          <p:cNvPr id="6" name="object 6"/>
          <p:cNvPicPr/>
          <p:nvPr/>
        </p:nvPicPr>
        <p:blipFill>
          <a:blip r:embed="rId3" cstate="print"/>
          <a:stretch>
            <a:fillRect/>
          </a:stretch>
        </p:blipFill>
        <p:spPr>
          <a:xfrm>
            <a:off x="959418" y="5326699"/>
            <a:ext cx="5646633" cy="224573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37817" y="892556"/>
            <a:ext cx="4883785" cy="239395"/>
          </a:xfrm>
          <a:prstGeom prst="rect">
            <a:avLst/>
          </a:prstGeom>
        </p:spPr>
        <p:txBody>
          <a:bodyPr vert="horz" wrap="square" lIns="0" tIns="12700" rIns="0" bIns="0" rtlCol="0">
            <a:spAutoFit/>
          </a:bodyPr>
          <a:lstStyle/>
          <a:p>
            <a:pPr marL="12700">
              <a:lnSpc>
                <a:spcPct val="100000"/>
              </a:lnSpc>
              <a:spcBef>
                <a:spcPts val="100"/>
              </a:spcBef>
            </a:pPr>
            <a:r>
              <a:rPr sz="1400" b="1" u="sng" dirty="0">
                <a:uFill>
                  <a:solidFill>
                    <a:srgbClr val="000000"/>
                  </a:solidFill>
                </a:uFill>
                <a:latin typeface="Calibri"/>
                <a:cs typeface="Calibri"/>
              </a:rPr>
              <a:t>Empathy</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(readiness</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to</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assist</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with</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queries) </a:t>
            </a:r>
            <a:r>
              <a:rPr sz="1400" b="1" u="sng" dirty="0">
                <a:uFill>
                  <a:solidFill>
                    <a:srgbClr val="000000"/>
                  </a:solidFill>
                </a:uFill>
                <a:latin typeface="Calibri"/>
                <a:cs typeface="Calibri"/>
              </a:rPr>
              <a:t>towards </a:t>
            </a:r>
            <a:r>
              <a:rPr sz="1400" b="1" u="sng" spc="-5" dirty="0">
                <a:uFill>
                  <a:solidFill>
                    <a:srgbClr val="000000"/>
                  </a:solidFill>
                </a:uFill>
                <a:latin typeface="Calibri"/>
                <a:cs typeface="Calibri"/>
              </a:rPr>
              <a:t>the</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customers</a:t>
            </a:r>
            <a:endParaRPr sz="1400">
              <a:latin typeface="Calibri"/>
              <a:cs typeface="Calibri"/>
            </a:endParaRPr>
          </a:p>
        </p:txBody>
      </p:sp>
      <p:sp>
        <p:nvSpPr>
          <p:cNvPr id="3" name="object 3"/>
          <p:cNvSpPr txBox="1"/>
          <p:nvPr/>
        </p:nvSpPr>
        <p:spPr>
          <a:xfrm>
            <a:off x="902004" y="3650107"/>
            <a:ext cx="5757545" cy="1976755"/>
          </a:xfrm>
          <a:prstGeom prst="rect">
            <a:avLst/>
          </a:prstGeom>
        </p:spPr>
        <p:txBody>
          <a:bodyPr vert="horz" wrap="square" lIns="0" tIns="8890" rIns="0" bIns="0" rtlCol="0">
            <a:spAutoFit/>
          </a:bodyPr>
          <a:lstStyle/>
          <a:p>
            <a:pPr marL="12700" marR="5080" algn="just">
              <a:lnSpc>
                <a:spcPct val="101899"/>
              </a:lnSpc>
              <a:spcBef>
                <a:spcPts val="70"/>
              </a:spcBef>
            </a:pPr>
            <a:r>
              <a:rPr sz="1400" spc="-5" dirty="0">
                <a:latin typeface="Calibri"/>
                <a:cs typeface="Calibri"/>
              </a:rPr>
              <a:t>194 respondents strongly </a:t>
            </a:r>
            <a:r>
              <a:rPr sz="1400" dirty="0">
                <a:latin typeface="Calibri"/>
                <a:cs typeface="Calibri"/>
              </a:rPr>
              <a:t>agree </a:t>
            </a:r>
            <a:r>
              <a:rPr sz="1400" spc="-5" dirty="0">
                <a:latin typeface="Calibri"/>
                <a:cs typeface="Calibri"/>
              </a:rPr>
              <a:t>that the online </a:t>
            </a:r>
            <a:r>
              <a:rPr sz="1400" dirty="0">
                <a:latin typeface="Calibri"/>
                <a:cs typeface="Calibri"/>
              </a:rPr>
              <a:t>stores </a:t>
            </a:r>
            <a:r>
              <a:rPr sz="1400" spc="-5" dirty="0">
                <a:latin typeface="Calibri"/>
                <a:cs typeface="Calibri"/>
              </a:rPr>
              <a:t>have empathy </a:t>
            </a:r>
            <a:r>
              <a:rPr sz="1400" dirty="0">
                <a:latin typeface="Calibri"/>
                <a:cs typeface="Calibri"/>
              </a:rPr>
              <a:t>towards </a:t>
            </a:r>
            <a:r>
              <a:rPr sz="1400" spc="5" dirty="0">
                <a:latin typeface="Calibri"/>
                <a:cs typeface="Calibri"/>
              </a:rPr>
              <a:t> </a:t>
            </a:r>
            <a:r>
              <a:rPr sz="1400" spc="-5" dirty="0">
                <a:latin typeface="Calibri"/>
                <a:cs typeface="Calibri"/>
              </a:rPr>
              <a:t>their customers, </a:t>
            </a:r>
            <a:r>
              <a:rPr sz="1400" dirty="0">
                <a:latin typeface="Calibri"/>
                <a:cs typeface="Calibri"/>
              </a:rPr>
              <a:t>42 </a:t>
            </a:r>
            <a:r>
              <a:rPr sz="1400" spc="-5" dirty="0">
                <a:latin typeface="Calibri"/>
                <a:cs typeface="Calibri"/>
              </a:rPr>
              <a:t>respondents </a:t>
            </a:r>
            <a:r>
              <a:rPr sz="1400" dirty="0">
                <a:latin typeface="Calibri"/>
                <a:cs typeface="Calibri"/>
              </a:rPr>
              <a:t>agree </a:t>
            </a:r>
            <a:r>
              <a:rPr sz="1400" spc="-5" dirty="0">
                <a:latin typeface="Calibri"/>
                <a:cs typeface="Calibri"/>
              </a:rPr>
              <a:t>that the online </a:t>
            </a:r>
            <a:r>
              <a:rPr sz="1400" dirty="0">
                <a:latin typeface="Calibri"/>
                <a:cs typeface="Calibri"/>
              </a:rPr>
              <a:t>stores </a:t>
            </a:r>
            <a:r>
              <a:rPr sz="1400" spc="-5" dirty="0">
                <a:latin typeface="Calibri"/>
                <a:cs typeface="Calibri"/>
              </a:rPr>
              <a:t>have empathy </a:t>
            </a:r>
            <a:r>
              <a:rPr sz="1400" dirty="0">
                <a:latin typeface="Calibri"/>
                <a:cs typeface="Calibri"/>
              </a:rPr>
              <a:t>to </a:t>
            </a:r>
            <a:r>
              <a:rPr sz="1400" spc="5" dirty="0">
                <a:latin typeface="Calibri"/>
                <a:cs typeface="Calibri"/>
              </a:rPr>
              <a:t> </a:t>
            </a:r>
            <a:r>
              <a:rPr sz="1400" dirty="0">
                <a:latin typeface="Calibri"/>
                <a:cs typeface="Calibri"/>
              </a:rPr>
              <a:t>wards </a:t>
            </a:r>
            <a:r>
              <a:rPr sz="1400" spc="-5" dirty="0">
                <a:latin typeface="Calibri"/>
                <a:cs typeface="Calibri"/>
              </a:rPr>
              <a:t>their customers, </a:t>
            </a:r>
            <a:r>
              <a:rPr sz="1400" dirty="0">
                <a:latin typeface="Calibri"/>
                <a:cs typeface="Calibri"/>
              </a:rPr>
              <a:t>18 </a:t>
            </a:r>
            <a:r>
              <a:rPr sz="1400" spc="-5" dirty="0">
                <a:latin typeface="Calibri"/>
                <a:cs typeface="Calibri"/>
              </a:rPr>
              <a:t>respondents strongly disagree that the online stores </a:t>
            </a:r>
            <a:r>
              <a:rPr sz="1400" dirty="0">
                <a:latin typeface="Calibri"/>
                <a:cs typeface="Calibri"/>
              </a:rPr>
              <a:t> </a:t>
            </a:r>
            <a:r>
              <a:rPr sz="1400" spc="-5" dirty="0">
                <a:latin typeface="Calibri"/>
                <a:cs typeface="Calibri"/>
              </a:rPr>
              <a:t>have empathy</a:t>
            </a:r>
            <a:r>
              <a:rPr sz="1400" spc="5" dirty="0">
                <a:latin typeface="Calibri"/>
                <a:cs typeface="Calibri"/>
              </a:rPr>
              <a:t> </a:t>
            </a:r>
            <a:r>
              <a:rPr sz="1400" dirty="0">
                <a:latin typeface="Calibri"/>
                <a:cs typeface="Calibri"/>
              </a:rPr>
              <a:t>towards</a:t>
            </a:r>
            <a:r>
              <a:rPr sz="1400" spc="5" dirty="0">
                <a:latin typeface="Calibri"/>
                <a:cs typeface="Calibri"/>
              </a:rPr>
              <a:t> </a:t>
            </a:r>
            <a:r>
              <a:rPr sz="1400" spc="-5" dirty="0">
                <a:latin typeface="Calibri"/>
                <a:cs typeface="Calibri"/>
              </a:rPr>
              <a:t>their</a:t>
            </a:r>
            <a:r>
              <a:rPr sz="1400" dirty="0">
                <a:latin typeface="Calibri"/>
                <a:cs typeface="Calibri"/>
              </a:rPr>
              <a:t> </a:t>
            </a:r>
            <a:r>
              <a:rPr sz="1400" spc="-5" dirty="0">
                <a:latin typeface="Calibri"/>
                <a:cs typeface="Calibri"/>
              </a:rPr>
              <a:t>customers,</a:t>
            </a:r>
            <a:r>
              <a:rPr sz="1400" spc="5" dirty="0">
                <a:latin typeface="Calibri"/>
                <a:cs typeface="Calibri"/>
              </a:rPr>
              <a:t> </a:t>
            </a:r>
            <a:r>
              <a:rPr sz="1400" dirty="0">
                <a:latin typeface="Calibri"/>
                <a:cs typeface="Calibri"/>
              </a:rPr>
              <a:t>15 </a:t>
            </a:r>
            <a:r>
              <a:rPr sz="1400" spc="-5" dirty="0">
                <a:latin typeface="Calibri"/>
                <a:cs typeface="Calibri"/>
              </a:rPr>
              <a:t>respondents</a:t>
            </a:r>
            <a:r>
              <a:rPr sz="1400" spc="5" dirty="0">
                <a:latin typeface="Calibri"/>
                <a:cs typeface="Calibri"/>
              </a:rPr>
              <a:t> </a:t>
            </a:r>
            <a:r>
              <a:rPr sz="1400" dirty="0">
                <a:latin typeface="Calibri"/>
                <a:cs typeface="Calibri"/>
              </a:rPr>
              <a:t>are</a:t>
            </a:r>
            <a:r>
              <a:rPr sz="1400" spc="-5" dirty="0">
                <a:latin typeface="Calibri"/>
                <a:cs typeface="Calibri"/>
              </a:rPr>
              <a:t> indifferent</a:t>
            </a:r>
            <a:r>
              <a:rPr sz="1400" dirty="0">
                <a:latin typeface="Calibri"/>
                <a:cs typeface="Calibri"/>
              </a:rPr>
              <a:t> to</a:t>
            </a:r>
            <a:r>
              <a:rPr sz="1400" spc="10" dirty="0">
                <a:latin typeface="Calibri"/>
                <a:cs typeface="Calibri"/>
              </a:rPr>
              <a:t> </a:t>
            </a:r>
            <a:r>
              <a:rPr sz="1400" spc="-5" dirty="0">
                <a:latin typeface="Calibri"/>
                <a:cs typeface="Calibri"/>
              </a:rPr>
              <a:t>this</a:t>
            </a:r>
            <a:endParaRPr sz="1400">
              <a:latin typeface="Calibri"/>
              <a:cs typeface="Calibri"/>
            </a:endParaRPr>
          </a:p>
          <a:p>
            <a:pPr>
              <a:lnSpc>
                <a:spcPct val="100000"/>
              </a:lnSpc>
              <a:spcBef>
                <a:spcPts val="5"/>
              </a:spcBef>
            </a:pPr>
            <a:endParaRPr sz="1400">
              <a:latin typeface="Calibri"/>
              <a:cs typeface="Calibri"/>
            </a:endParaRPr>
          </a:p>
          <a:p>
            <a:pPr marL="12700" marR="5715" algn="just">
              <a:lnSpc>
                <a:spcPct val="101400"/>
              </a:lnSpc>
              <a:spcBef>
                <a:spcPts val="5"/>
              </a:spcBef>
            </a:pPr>
            <a:r>
              <a:rPr sz="1400" i="1" dirty="0">
                <a:latin typeface="Calibri"/>
                <a:cs typeface="Calibri"/>
              </a:rPr>
              <a:t>[Majority</a:t>
            </a:r>
            <a:r>
              <a:rPr sz="1400" i="1" spc="5" dirty="0">
                <a:latin typeface="Calibri"/>
                <a:cs typeface="Calibri"/>
              </a:rPr>
              <a:t> </a:t>
            </a:r>
            <a:r>
              <a:rPr sz="1400" i="1" spc="-5" dirty="0">
                <a:latin typeface="Calibri"/>
                <a:cs typeface="Calibri"/>
              </a:rPr>
              <a:t>of</a:t>
            </a:r>
            <a:r>
              <a:rPr sz="1400" i="1" dirty="0">
                <a:latin typeface="Calibri"/>
                <a:cs typeface="Calibri"/>
              </a:rPr>
              <a:t> </a:t>
            </a:r>
            <a:r>
              <a:rPr sz="1400" i="1" spc="-5" dirty="0">
                <a:latin typeface="Calibri"/>
                <a:cs typeface="Calibri"/>
              </a:rPr>
              <a:t>the</a:t>
            </a:r>
            <a:r>
              <a:rPr sz="1400" i="1" dirty="0">
                <a:latin typeface="Calibri"/>
                <a:cs typeface="Calibri"/>
              </a:rPr>
              <a:t> </a:t>
            </a:r>
            <a:r>
              <a:rPr sz="1400" i="1" spc="-5" dirty="0">
                <a:latin typeface="Calibri"/>
                <a:cs typeface="Calibri"/>
              </a:rPr>
              <a:t>respondents</a:t>
            </a:r>
            <a:r>
              <a:rPr sz="1400" i="1" dirty="0">
                <a:latin typeface="Calibri"/>
                <a:cs typeface="Calibri"/>
              </a:rPr>
              <a:t> </a:t>
            </a:r>
            <a:r>
              <a:rPr sz="1400" i="1" spc="-5" dirty="0">
                <a:latin typeface="Calibri"/>
                <a:cs typeface="Calibri"/>
              </a:rPr>
              <a:t>strongly</a:t>
            </a:r>
            <a:r>
              <a:rPr sz="1400" i="1" dirty="0">
                <a:latin typeface="Calibri"/>
                <a:cs typeface="Calibri"/>
              </a:rPr>
              <a:t> </a:t>
            </a:r>
            <a:r>
              <a:rPr sz="1400" i="1" spc="-5" dirty="0">
                <a:latin typeface="Calibri"/>
                <a:cs typeface="Calibri"/>
              </a:rPr>
              <a:t>agree</a:t>
            </a:r>
            <a:r>
              <a:rPr sz="1400" i="1" dirty="0">
                <a:latin typeface="Calibri"/>
                <a:cs typeface="Calibri"/>
              </a:rPr>
              <a:t> </a:t>
            </a:r>
            <a:r>
              <a:rPr sz="1400" i="1" spc="-5" dirty="0">
                <a:latin typeface="Calibri"/>
                <a:cs typeface="Calibri"/>
              </a:rPr>
              <a:t>that</a:t>
            </a:r>
            <a:r>
              <a:rPr sz="1400" i="1" dirty="0">
                <a:latin typeface="Calibri"/>
                <a:cs typeface="Calibri"/>
              </a:rPr>
              <a:t> the</a:t>
            </a:r>
            <a:r>
              <a:rPr sz="1400" i="1" spc="5" dirty="0">
                <a:latin typeface="Calibri"/>
                <a:cs typeface="Calibri"/>
              </a:rPr>
              <a:t> </a:t>
            </a:r>
            <a:r>
              <a:rPr sz="1400" i="1" spc="-10" dirty="0">
                <a:latin typeface="Calibri"/>
                <a:cs typeface="Calibri"/>
              </a:rPr>
              <a:t>online</a:t>
            </a:r>
            <a:r>
              <a:rPr sz="1400" i="1" spc="-5" dirty="0">
                <a:latin typeface="Calibri"/>
                <a:cs typeface="Calibri"/>
              </a:rPr>
              <a:t> stores</a:t>
            </a:r>
            <a:r>
              <a:rPr sz="1400" i="1" spc="305" dirty="0">
                <a:latin typeface="Calibri"/>
                <a:cs typeface="Calibri"/>
              </a:rPr>
              <a:t> </a:t>
            </a:r>
            <a:r>
              <a:rPr sz="1400" i="1" spc="-5" dirty="0">
                <a:latin typeface="Calibri"/>
                <a:cs typeface="Calibri"/>
              </a:rPr>
              <a:t>have </a:t>
            </a:r>
            <a:r>
              <a:rPr sz="1400" i="1" dirty="0">
                <a:latin typeface="Calibri"/>
                <a:cs typeface="Calibri"/>
              </a:rPr>
              <a:t> empathy</a:t>
            </a:r>
            <a:r>
              <a:rPr sz="1400" i="1" spc="-20" dirty="0">
                <a:latin typeface="Calibri"/>
                <a:cs typeface="Calibri"/>
              </a:rPr>
              <a:t> </a:t>
            </a:r>
            <a:r>
              <a:rPr sz="1400" i="1" spc="-5" dirty="0">
                <a:latin typeface="Calibri"/>
                <a:cs typeface="Calibri"/>
              </a:rPr>
              <a:t>towards </a:t>
            </a:r>
            <a:r>
              <a:rPr sz="1400" i="1" dirty="0">
                <a:latin typeface="Calibri"/>
                <a:cs typeface="Calibri"/>
              </a:rPr>
              <a:t>their</a:t>
            </a:r>
            <a:r>
              <a:rPr sz="1400" i="1" spc="-10" dirty="0">
                <a:latin typeface="Calibri"/>
                <a:cs typeface="Calibri"/>
              </a:rPr>
              <a:t> </a:t>
            </a:r>
            <a:r>
              <a:rPr sz="1400" i="1" spc="-5" dirty="0">
                <a:latin typeface="Calibri"/>
                <a:cs typeface="Calibri"/>
              </a:rPr>
              <a:t>customers]</a:t>
            </a:r>
            <a:endParaRPr sz="1400">
              <a:latin typeface="Calibri"/>
              <a:cs typeface="Calibri"/>
            </a:endParaRPr>
          </a:p>
          <a:p>
            <a:pPr>
              <a:lnSpc>
                <a:spcPct val="100000"/>
              </a:lnSpc>
              <a:spcBef>
                <a:spcPts val="30"/>
              </a:spcBef>
            </a:pPr>
            <a:endParaRPr sz="1400">
              <a:latin typeface="Calibri"/>
              <a:cs typeface="Calibri"/>
            </a:endParaRPr>
          </a:p>
          <a:p>
            <a:pPr algn="ctr">
              <a:lnSpc>
                <a:spcPct val="100000"/>
              </a:lnSpc>
            </a:pPr>
            <a:r>
              <a:rPr sz="1400" b="1" u="sng" spc="-5" dirty="0">
                <a:uFill>
                  <a:solidFill>
                    <a:srgbClr val="000000"/>
                  </a:solidFill>
                </a:uFill>
                <a:latin typeface="Calibri"/>
                <a:cs typeface="Calibri"/>
              </a:rPr>
              <a:t>Being</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able</a:t>
            </a:r>
            <a:r>
              <a:rPr sz="1400" b="1" u="sng" spc="-5" dirty="0">
                <a:uFill>
                  <a:solidFill>
                    <a:srgbClr val="000000"/>
                  </a:solidFill>
                </a:uFill>
                <a:latin typeface="Calibri"/>
                <a:cs typeface="Calibri"/>
              </a:rPr>
              <a:t> to guarantee the</a:t>
            </a:r>
            <a:r>
              <a:rPr sz="1400" b="1" u="sng" dirty="0">
                <a:uFill>
                  <a:solidFill>
                    <a:srgbClr val="000000"/>
                  </a:solidFill>
                </a:uFill>
                <a:latin typeface="Calibri"/>
                <a:cs typeface="Calibri"/>
              </a:rPr>
              <a:t> privacy</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of</a:t>
            </a:r>
            <a:r>
              <a:rPr sz="1400" b="1" u="sng" spc="-5" dirty="0">
                <a:uFill>
                  <a:solidFill>
                    <a:srgbClr val="000000"/>
                  </a:solidFill>
                </a:uFill>
                <a:latin typeface="Calibri"/>
                <a:cs typeface="Calibri"/>
              </a:rPr>
              <a:t> the customer</a:t>
            </a:r>
            <a:endParaRPr sz="1400">
              <a:latin typeface="Calibri"/>
              <a:cs typeface="Calibri"/>
            </a:endParaRPr>
          </a:p>
        </p:txBody>
      </p:sp>
      <p:sp>
        <p:nvSpPr>
          <p:cNvPr id="4" name="object 4"/>
          <p:cNvSpPr txBox="1"/>
          <p:nvPr/>
        </p:nvSpPr>
        <p:spPr>
          <a:xfrm>
            <a:off x="902004" y="7928228"/>
            <a:ext cx="5756910" cy="1543050"/>
          </a:xfrm>
          <a:prstGeom prst="rect">
            <a:avLst/>
          </a:prstGeom>
        </p:spPr>
        <p:txBody>
          <a:bodyPr vert="horz" wrap="square" lIns="0" tIns="9525" rIns="0" bIns="0" rtlCol="0">
            <a:spAutoFit/>
          </a:bodyPr>
          <a:lstStyle/>
          <a:p>
            <a:pPr marL="12700" marR="5080" algn="just">
              <a:lnSpc>
                <a:spcPct val="101699"/>
              </a:lnSpc>
              <a:spcBef>
                <a:spcPts val="75"/>
              </a:spcBef>
            </a:pPr>
            <a:r>
              <a:rPr sz="1400" spc="-5" dirty="0">
                <a:latin typeface="Calibri"/>
                <a:cs typeface="Calibri"/>
              </a:rPr>
              <a:t>185</a:t>
            </a:r>
            <a:r>
              <a:rPr sz="1400" spc="190" dirty="0">
                <a:latin typeface="Calibri"/>
                <a:cs typeface="Calibri"/>
              </a:rPr>
              <a:t> </a:t>
            </a:r>
            <a:r>
              <a:rPr sz="1400" spc="-5" dirty="0">
                <a:latin typeface="Calibri"/>
                <a:cs typeface="Calibri"/>
              </a:rPr>
              <a:t>respondents</a:t>
            </a:r>
            <a:r>
              <a:rPr sz="1400" spc="190" dirty="0">
                <a:latin typeface="Calibri"/>
                <a:cs typeface="Calibri"/>
              </a:rPr>
              <a:t> </a:t>
            </a:r>
            <a:r>
              <a:rPr sz="1400" spc="-5" dirty="0">
                <a:latin typeface="Calibri"/>
                <a:cs typeface="Calibri"/>
              </a:rPr>
              <a:t>strongly</a:t>
            </a:r>
            <a:r>
              <a:rPr sz="1400" spc="190" dirty="0">
                <a:latin typeface="Calibri"/>
                <a:cs typeface="Calibri"/>
              </a:rPr>
              <a:t> </a:t>
            </a:r>
            <a:r>
              <a:rPr sz="1400" spc="-5" dirty="0">
                <a:latin typeface="Calibri"/>
                <a:cs typeface="Calibri"/>
              </a:rPr>
              <a:t>agree</a:t>
            </a:r>
            <a:r>
              <a:rPr sz="1400" spc="190" dirty="0">
                <a:latin typeface="Calibri"/>
                <a:cs typeface="Calibri"/>
              </a:rPr>
              <a:t> </a:t>
            </a:r>
            <a:r>
              <a:rPr sz="1400" spc="-5" dirty="0">
                <a:latin typeface="Calibri"/>
                <a:cs typeface="Calibri"/>
              </a:rPr>
              <a:t>that</a:t>
            </a:r>
            <a:r>
              <a:rPr sz="1400" spc="190" dirty="0">
                <a:latin typeface="Calibri"/>
                <a:cs typeface="Calibri"/>
              </a:rPr>
              <a:t> </a:t>
            </a:r>
            <a:r>
              <a:rPr sz="1400" spc="-5" dirty="0">
                <a:latin typeface="Calibri"/>
                <a:cs typeface="Calibri"/>
              </a:rPr>
              <a:t>the</a:t>
            </a:r>
            <a:r>
              <a:rPr sz="1400" spc="175" dirty="0">
                <a:latin typeface="Calibri"/>
                <a:cs typeface="Calibri"/>
              </a:rPr>
              <a:t> </a:t>
            </a:r>
            <a:r>
              <a:rPr sz="1400" spc="-5" dirty="0">
                <a:latin typeface="Calibri"/>
                <a:cs typeface="Calibri"/>
              </a:rPr>
              <a:t>online</a:t>
            </a:r>
            <a:r>
              <a:rPr sz="1400" spc="170" dirty="0">
                <a:latin typeface="Calibri"/>
                <a:cs typeface="Calibri"/>
              </a:rPr>
              <a:t> </a:t>
            </a:r>
            <a:r>
              <a:rPr sz="1400" spc="-5" dirty="0">
                <a:latin typeface="Calibri"/>
                <a:cs typeface="Calibri"/>
              </a:rPr>
              <a:t>stores</a:t>
            </a:r>
            <a:r>
              <a:rPr sz="1400" spc="200" dirty="0">
                <a:latin typeface="Calibri"/>
                <a:cs typeface="Calibri"/>
              </a:rPr>
              <a:t> </a:t>
            </a:r>
            <a:r>
              <a:rPr sz="1400" dirty="0">
                <a:latin typeface="Calibri"/>
                <a:cs typeface="Calibri"/>
              </a:rPr>
              <a:t>are</a:t>
            </a:r>
            <a:r>
              <a:rPr sz="1400" spc="180" dirty="0">
                <a:latin typeface="Calibri"/>
                <a:cs typeface="Calibri"/>
              </a:rPr>
              <a:t> </a:t>
            </a:r>
            <a:r>
              <a:rPr sz="1400" spc="-5" dirty="0">
                <a:latin typeface="Calibri"/>
                <a:cs typeface="Calibri"/>
              </a:rPr>
              <a:t>able</a:t>
            </a:r>
            <a:r>
              <a:rPr sz="1400" spc="190" dirty="0">
                <a:latin typeface="Calibri"/>
                <a:cs typeface="Calibri"/>
              </a:rPr>
              <a:t> </a:t>
            </a:r>
            <a:r>
              <a:rPr sz="1400" dirty="0">
                <a:latin typeface="Calibri"/>
                <a:cs typeface="Calibri"/>
              </a:rPr>
              <a:t>to</a:t>
            </a:r>
            <a:r>
              <a:rPr sz="1400" spc="195" dirty="0">
                <a:latin typeface="Calibri"/>
                <a:cs typeface="Calibri"/>
              </a:rPr>
              <a:t> </a:t>
            </a:r>
            <a:r>
              <a:rPr sz="1400" spc="-5" dirty="0">
                <a:latin typeface="Calibri"/>
                <a:cs typeface="Calibri"/>
              </a:rPr>
              <a:t>guarantee </a:t>
            </a:r>
            <a:r>
              <a:rPr sz="1400" spc="-305" dirty="0">
                <a:latin typeface="Calibri"/>
                <a:cs typeface="Calibri"/>
              </a:rPr>
              <a:t> </a:t>
            </a:r>
            <a:r>
              <a:rPr sz="1400" spc="-5" dirty="0">
                <a:latin typeface="Calibri"/>
                <a:cs typeface="Calibri"/>
              </a:rPr>
              <a:t>the privacy of their customer, </a:t>
            </a:r>
            <a:r>
              <a:rPr sz="1400" dirty="0">
                <a:latin typeface="Calibri"/>
                <a:cs typeface="Calibri"/>
              </a:rPr>
              <a:t>58 </a:t>
            </a:r>
            <a:r>
              <a:rPr sz="1400" spc="-5" dirty="0">
                <a:latin typeface="Calibri"/>
                <a:cs typeface="Calibri"/>
              </a:rPr>
              <a:t>respondents </a:t>
            </a:r>
            <a:r>
              <a:rPr sz="1400" dirty="0">
                <a:latin typeface="Calibri"/>
                <a:cs typeface="Calibri"/>
              </a:rPr>
              <a:t>agree </a:t>
            </a:r>
            <a:r>
              <a:rPr sz="1400" spc="-5" dirty="0">
                <a:latin typeface="Calibri"/>
                <a:cs typeface="Calibri"/>
              </a:rPr>
              <a:t>that the online </a:t>
            </a:r>
            <a:r>
              <a:rPr sz="1400" dirty="0">
                <a:latin typeface="Calibri"/>
                <a:cs typeface="Calibri"/>
              </a:rPr>
              <a:t>stores are </a:t>
            </a:r>
            <a:r>
              <a:rPr sz="1400" spc="5" dirty="0">
                <a:latin typeface="Calibri"/>
                <a:cs typeface="Calibri"/>
              </a:rPr>
              <a:t> </a:t>
            </a:r>
            <a:r>
              <a:rPr sz="1400" spc="-5" dirty="0">
                <a:latin typeface="Calibri"/>
                <a:cs typeface="Calibri"/>
              </a:rPr>
              <a:t>able </a:t>
            </a:r>
            <a:r>
              <a:rPr sz="1400" dirty="0">
                <a:latin typeface="Calibri"/>
                <a:cs typeface="Calibri"/>
              </a:rPr>
              <a:t>to </a:t>
            </a:r>
            <a:r>
              <a:rPr sz="1400" spc="-5" dirty="0">
                <a:latin typeface="Calibri"/>
                <a:cs typeface="Calibri"/>
              </a:rPr>
              <a:t>guarantee the privacy of their customer, </a:t>
            </a:r>
            <a:r>
              <a:rPr sz="1400" dirty="0">
                <a:latin typeface="Calibri"/>
                <a:cs typeface="Calibri"/>
              </a:rPr>
              <a:t>26 </a:t>
            </a:r>
            <a:r>
              <a:rPr sz="1400" spc="-5" dirty="0">
                <a:latin typeface="Calibri"/>
                <a:cs typeface="Calibri"/>
              </a:rPr>
              <a:t>respondents </a:t>
            </a:r>
            <a:r>
              <a:rPr sz="1400" dirty="0">
                <a:latin typeface="Calibri"/>
                <a:cs typeface="Calibri"/>
              </a:rPr>
              <a:t>re </a:t>
            </a:r>
            <a:r>
              <a:rPr sz="1400" spc="-5" dirty="0">
                <a:latin typeface="Calibri"/>
                <a:cs typeface="Calibri"/>
              </a:rPr>
              <a:t>indifferent </a:t>
            </a:r>
            <a:r>
              <a:rPr sz="1400" dirty="0">
                <a:latin typeface="Calibri"/>
                <a:cs typeface="Calibri"/>
              </a:rPr>
              <a:t> to</a:t>
            </a:r>
            <a:r>
              <a:rPr sz="1400" spc="-5" dirty="0">
                <a:latin typeface="Calibri"/>
                <a:cs typeface="Calibri"/>
              </a:rPr>
              <a:t> this</a:t>
            </a:r>
            <a:endParaRPr sz="1400">
              <a:latin typeface="Calibri"/>
              <a:cs typeface="Calibri"/>
            </a:endParaRPr>
          </a:p>
          <a:p>
            <a:pPr>
              <a:lnSpc>
                <a:spcPct val="100000"/>
              </a:lnSpc>
              <a:spcBef>
                <a:spcPts val="55"/>
              </a:spcBef>
            </a:pPr>
            <a:endParaRPr sz="1350">
              <a:latin typeface="Calibri"/>
              <a:cs typeface="Calibri"/>
            </a:endParaRPr>
          </a:p>
          <a:p>
            <a:pPr marL="12700" marR="5715" algn="just">
              <a:lnSpc>
                <a:spcPct val="102099"/>
              </a:lnSpc>
            </a:pPr>
            <a:r>
              <a:rPr sz="1400" i="1" dirty="0">
                <a:latin typeface="Calibri"/>
                <a:cs typeface="Calibri"/>
              </a:rPr>
              <a:t>[Majority </a:t>
            </a:r>
            <a:r>
              <a:rPr sz="1400" i="1" spc="-5" dirty="0">
                <a:latin typeface="Calibri"/>
                <a:cs typeface="Calibri"/>
              </a:rPr>
              <a:t>of </a:t>
            </a:r>
            <a:r>
              <a:rPr sz="1400" i="1" dirty="0">
                <a:latin typeface="Calibri"/>
                <a:cs typeface="Calibri"/>
              </a:rPr>
              <a:t>the </a:t>
            </a:r>
            <a:r>
              <a:rPr sz="1400" i="1" spc="-5" dirty="0">
                <a:latin typeface="Calibri"/>
                <a:cs typeface="Calibri"/>
              </a:rPr>
              <a:t>respondents strongly agree that </a:t>
            </a:r>
            <a:r>
              <a:rPr sz="1400" i="1" dirty="0">
                <a:latin typeface="Calibri"/>
                <a:cs typeface="Calibri"/>
              </a:rPr>
              <a:t>the </a:t>
            </a:r>
            <a:r>
              <a:rPr sz="1400" i="1" spc="-5" dirty="0">
                <a:latin typeface="Calibri"/>
                <a:cs typeface="Calibri"/>
              </a:rPr>
              <a:t>online </a:t>
            </a:r>
            <a:r>
              <a:rPr sz="1400" i="1" dirty="0">
                <a:latin typeface="Calibri"/>
                <a:cs typeface="Calibri"/>
              </a:rPr>
              <a:t>stores </a:t>
            </a:r>
            <a:r>
              <a:rPr sz="1400" i="1" spc="-5" dirty="0">
                <a:latin typeface="Calibri"/>
                <a:cs typeface="Calibri"/>
              </a:rPr>
              <a:t>are able </a:t>
            </a:r>
            <a:r>
              <a:rPr sz="1400" i="1" dirty="0">
                <a:latin typeface="Calibri"/>
                <a:cs typeface="Calibri"/>
              </a:rPr>
              <a:t>to </a:t>
            </a:r>
            <a:r>
              <a:rPr sz="1400" i="1" spc="5" dirty="0">
                <a:latin typeface="Calibri"/>
                <a:cs typeface="Calibri"/>
              </a:rPr>
              <a:t> </a:t>
            </a:r>
            <a:r>
              <a:rPr sz="1400" i="1" spc="-5" dirty="0">
                <a:latin typeface="Calibri"/>
                <a:cs typeface="Calibri"/>
              </a:rPr>
              <a:t>guarantee the privacy</a:t>
            </a:r>
            <a:r>
              <a:rPr sz="1400" i="1" spc="-10" dirty="0">
                <a:latin typeface="Calibri"/>
                <a:cs typeface="Calibri"/>
              </a:rPr>
              <a:t> </a:t>
            </a:r>
            <a:r>
              <a:rPr sz="1400" i="1" spc="-5" dirty="0">
                <a:latin typeface="Calibri"/>
                <a:cs typeface="Calibri"/>
              </a:rPr>
              <a:t>of</a:t>
            </a:r>
            <a:r>
              <a:rPr sz="1400" i="1" dirty="0">
                <a:latin typeface="Calibri"/>
                <a:cs typeface="Calibri"/>
              </a:rPr>
              <a:t> </a:t>
            </a:r>
            <a:r>
              <a:rPr sz="1400" i="1" spc="-5" dirty="0">
                <a:latin typeface="Calibri"/>
                <a:cs typeface="Calibri"/>
              </a:rPr>
              <a:t>their customer]</a:t>
            </a:r>
            <a:endParaRPr sz="1400">
              <a:latin typeface="Calibri"/>
              <a:cs typeface="Calibri"/>
            </a:endParaRPr>
          </a:p>
        </p:txBody>
      </p:sp>
      <p:pic>
        <p:nvPicPr>
          <p:cNvPr id="5" name="object 5"/>
          <p:cNvPicPr/>
          <p:nvPr/>
        </p:nvPicPr>
        <p:blipFill>
          <a:blip r:embed="rId2" cstate="print"/>
          <a:stretch>
            <a:fillRect/>
          </a:stretch>
        </p:blipFill>
        <p:spPr>
          <a:xfrm>
            <a:off x="959414" y="1187528"/>
            <a:ext cx="5646133" cy="2427701"/>
          </a:xfrm>
          <a:prstGeom prst="rect">
            <a:avLst/>
          </a:prstGeom>
        </p:spPr>
      </p:pic>
      <p:pic>
        <p:nvPicPr>
          <p:cNvPr id="6" name="object 6"/>
          <p:cNvPicPr/>
          <p:nvPr/>
        </p:nvPicPr>
        <p:blipFill>
          <a:blip r:embed="rId3" cstate="print"/>
          <a:stretch>
            <a:fillRect/>
          </a:stretch>
        </p:blipFill>
        <p:spPr>
          <a:xfrm>
            <a:off x="959421" y="5676645"/>
            <a:ext cx="5647009" cy="221538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41272" y="892556"/>
            <a:ext cx="5279390" cy="456565"/>
          </a:xfrm>
          <a:prstGeom prst="rect">
            <a:avLst/>
          </a:prstGeom>
        </p:spPr>
        <p:txBody>
          <a:bodyPr vert="horz" wrap="square" lIns="0" tIns="9525" rIns="0" bIns="0" rtlCol="0">
            <a:spAutoFit/>
          </a:bodyPr>
          <a:lstStyle/>
          <a:p>
            <a:pPr marL="1499870" marR="5080" indent="-1487805">
              <a:lnSpc>
                <a:spcPct val="101499"/>
              </a:lnSpc>
              <a:spcBef>
                <a:spcPts val="75"/>
              </a:spcBef>
            </a:pPr>
            <a:r>
              <a:rPr sz="1400" b="1" u="sng" spc="-5" dirty="0">
                <a:uFill>
                  <a:solidFill>
                    <a:srgbClr val="000000"/>
                  </a:solidFill>
                </a:uFill>
                <a:latin typeface="Calibri"/>
                <a:cs typeface="Calibri"/>
              </a:rPr>
              <a:t>Responsiveness,</a:t>
            </a:r>
            <a:r>
              <a:rPr sz="1400" b="1" u="sng" spc="15" dirty="0">
                <a:uFill>
                  <a:solidFill>
                    <a:srgbClr val="000000"/>
                  </a:solidFill>
                </a:uFill>
                <a:latin typeface="Calibri"/>
                <a:cs typeface="Calibri"/>
              </a:rPr>
              <a:t> </a:t>
            </a:r>
            <a:r>
              <a:rPr sz="1400" b="1" u="sng" spc="-5" dirty="0">
                <a:uFill>
                  <a:solidFill>
                    <a:srgbClr val="000000"/>
                  </a:solidFill>
                </a:uFill>
                <a:latin typeface="Calibri"/>
                <a:cs typeface="Calibri"/>
              </a:rPr>
              <a:t>availability</a:t>
            </a:r>
            <a:r>
              <a:rPr sz="1400" b="1" u="sng" dirty="0">
                <a:uFill>
                  <a:solidFill>
                    <a:srgbClr val="000000"/>
                  </a:solidFill>
                </a:uFill>
                <a:latin typeface="Calibri"/>
                <a:cs typeface="Calibri"/>
              </a:rPr>
              <a:t> of</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several</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communication</a:t>
            </a:r>
            <a:r>
              <a:rPr sz="1400" b="1" u="sng" spc="15" dirty="0">
                <a:uFill>
                  <a:solidFill>
                    <a:srgbClr val="000000"/>
                  </a:solidFill>
                </a:uFill>
                <a:latin typeface="Calibri"/>
                <a:cs typeface="Calibri"/>
              </a:rPr>
              <a:t> </a:t>
            </a:r>
            <a:r>
              <a:rPr sz="1400" b="1" u="sng" spc="-5" dirty="0">
                <a:uFill>
                  <a:solidFill>
                    <a:srgbClr val="000000"/>
                  </a:solidFill>
                </a:uFill>
                <a:latin typeface="Calibri"/>
                <a:cs typeface="Calibri"/>
              </a:rPr>
              <a:t>channels</a:t>
            </a:r>
            <a:r>
              <a:rPr sz="1400" b="1" u="sng" spc="20" dirty="0">
                <a:uFill>
                  <a:solidFill>
                    <a:srgbClr val="000000"/>
                  </a:solidFill>
                </a:uFill>
                <a:latin typeface="Calibri"/>
                <a:cs typeface="Calibri"/>
              </a:rPr>
              <a:t> </a:t>
            </a:r>
            <a:r>
              <a:rPr sz="1400" b="1" u="sng" spc="-5" dirty="0">
                <a:uFill>
                  <a:solidFill>
                    <a:srgbClr val="000000"/>
                  </a:solidFill>
                </a:uFill>
                <a:latin typeface="Calibri"/>
                <a:cs typeface="Calibri"/>
              </a:rPr>
              <a:t>(email, </a:t>
            </a:r>
            <a:r>
              <a:rPr sz="1400" b="1" spc="-305" dirty="0">
                <a:latin typeface="Calibri"/>
                <a:cs typeface="Calibri"/>
              </a:rPr>
              <a:t> </a:t>
            </a:r>
            <a:r>
              <a:rPr sz="1400" b="1" u="sng" dirty="0">
                <a:uFill>
                  <a:solidFill>
                    <a:srgbClr val="000000"/>
                  </a:solidFill>
                </a:uFill>
                <a:latin typeface="Calibri"/>
                <a:cs typeface="Calibri"/>
              </a:rPr>
              <a:t>online</a:t>
            </a:r>
            <a:r>
              <a:rPr sz="1400" b="1" u="sng" spc="-5" dirty="0">
                <a:uFill>
                  <a:solidFill>
                    <a:srgbClr val="000000"/>
                  </a:solidFill>
                </a:uFill>
                <a:latin typeface="Calibri"/>
                <a:cs typeface="Calibri"/>
              </a:rPr>
              <a:t> rep, twitter,</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phone</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etc.)</a:t>
            </a:r>
            <a:endParaRPr sz="1400">
              <a:latin typeface="Calibri"/>
              <a:cs typeface="Calibri"/>
            </a:endParaRPr>
          </a:p>
        </p:txBody>
      </p:sp>
      <p:sp>
        <p:nvSpPr>
          <p:cNvPr id="3" name="object 3"/>
          <p:cNvSpPr txBox="1"/>
          <p:nvPr/>
        </p:nvSpPr>
        <p:spPr>
          <a:xfrm>
            <a:off x="902004" y="3366261"/>
            <a:ext cx="5758815" cy="2344420"/>
          </a:xfrm>
          <a:prstGeom prst="rect">
            <a:avLst/>
          </a:prstGeom>
        </p:spPr>
        <p:txBody>
          <a:bodyPr vert="horz" wrap="square" lIns="0" tIns="9525" rIns="0" bIns="0" rtlCol="0">
            <a:spAutoFit/>
          </a:bodyPr>
          <a:lstStyle/>
          <a:p>
            <a:pPr marL="12700" marR="5080" algn="just">
              <a:lnSpc>
                <a:spcPct val="101699"/>
              </a:lnSpc>
              <a:spcBef>
                <a:spcPts val="75"/>
              </a:spcBef>
            </a:pPr>
            <a:r>
              <a:rPr sz="1400" spc="-5" dirty="0">
                <a:latin typeface="Calibri"/>
                <a:cs typeface="Calibri"/>
              </a:rPr>
              <a:t>149 respondents strongly </a:t>
            </a:r>
            <a:r>
              <a:rPr sz="1400" dirty="0">
                <a:latin typeface="Calibri"/>
                <a:cs typeface="Calibri"/>
              </a:rPr>
              <a:t>agree </a:t>
            </a:r>
            <a:r>
              <a:rPr sz="1400" spc="-5" dirty="0">
                <a:latin typeface="Calibri"/>
                <a:cs typeface="Calibri"/>
              </a:rPr>
              <a:t>that the online store </a:t>
            </a:r>
            <a:r>
              <a:rPr sz="1400" dirty="0">
                <a:latin typeface="Calibri"/>
                <a:cs typeface="Calibri"/>
              </a:rPr>
              <a:t>is </a:t>
            </a:r>
            <a:r>
              <a:rPr sz="1400" spc="-5" dirty="0">
                <a:latin typeface="Calibri"/>
                <a:cs typeface="Calibri"/>
              </a:rPr>
              <a:t>available </a:t>
            </a:r>
            <a:r>
              <a:rPr sz="1400" dirty="0">
                <a:latin typeface="Calibri"/>
                <a:cs typeface="Calibri"/>
              </a:rPr>
              <a:t>in </a:t>
            </a:r>
            <a:r>
              <a:rPr sz="1400" spc="-5" dirty="0">
                <a:latin typeface="Calibri"/>
                <a:cs typeface="Calibri"/>
              </a:rPr>
              <a:t>several </a:t>
            </a:r>
            <a:r>
              <a:rPr sz="1400" dirty="0">
                <a:latin typeface="Calibri"/>
                <a:cs typeface="Calibri"/>
              </a:rPr>
              <a:t> </a:t>
            </a:r>
            <a:r>
              <a:rPr sz="1400" spc="-5" dirty="0">
                <a:latin typeface="Calibri"/>
                <a:cs typeface="Calibri"/>
              </a:rPr>
              <a:t>communication</a:t>
            </a:r>
            <a:r>
              <a:rPr sz="1400" dirty="0">
                <a:latin typeface="Calibri"/>
                <a:cs typeface="Calibri"/>
              </a:rPr>
              <a:t> </a:t>
            </a:r>
            <a:r>
              <a:rPr sz="1400" spc="-5" dirty="0">
                <a:latin typeface="Calibri"/>
                <a:cs typeface="Calibri"/>
              </a:rPr>
              <a:t>channels,</a:t>
            </a:r>
            <a:r>
              <a:rPr sz="1400" dirty="0">
                <a:latin typeface="Calibri"/>
                <a:cs typeface="Calibri"/>
              </a:rPr>
              <a:t> 94</a:t>
            </a:r>
            <a:r>
              <a:rPr sz="1400" spc="5" dirty="0">
                <a:latin typeface="Calibri"/>
                <a:cs typeface="Calibri"/>
              </a:rPr>
              <a:t> </a:t>
            </a:r>
            <a:r>
              <a:rPr sz="1400" dirty="0">
                <a:latin typeface="Calibri"/>
                <a:cs typeface="Calibri"/>
              </a:rPr>
              <a:t>respondents</a:t>
            </a:r>
            <a:r>
              <a:rPr sz="1400" spc="5" dirty="0">
                <a:latin typeface="Calibri"/>
                <a:cs typeface="Calibri"/>
              </a:rPr>
              <a:t> </a:t>
            </a:r>
            <a:r>
              <a:rPr sz="1400" dirty="0">
                <a:latin typeface="Calibri"/>
                <a:cs typeface="Calibri"/>
              </a:rPr>
              <a:t>agree</a:t>
            </a:r>
            <a:r>
              <a:rPr sz="1400" spc="5" dirty="0">
                <a:latin typeface="Calibri"/>
                <a:cs typeface="Calibri"/>
              </a:rPr>
              <a:t> </a:t>
            </a:r>
            <a:r>
              <a:rPr sz="1400" spc="-5" dirty="0">
                <a:latin typeface="Calibri"/>
                <a:cs typeface="Calibri"/>
              </a:rPr>
              <a:t>that</a:t>
            </a:r>
            <a:r>
              <a:rPr sz="1400" dirty="0">
                <a:latin typeface="Calibri"/>
                <a:cs typeface="Calibri"/>
              </a:rPr>
              <a:t> the</a:t>
            </a:r>
            <a:r>
              <a:rPr sz="1400" spc="5" dirty="0">
                <a:latin typeface="Calibri"/>
                <a:cs typeface="Calibri"/>
              </a:rPr>
              <a:t> </a:t>
            </a:r>
            <a:r>
              <a:rPr sz="1400" spc="-5" dirty="0">
                <a:latin typeface="Calibri"/>
                <a:cs typeface="Calibri"/>
              </a:rPr>
              <a:t>online</a:t>
            </a:r>
            <a:r>
              <a:rPr sz="1400" dirty="0">
                <a:latin typeface="Calibri"/>
                <a:cs typeface="Calibri"/>
              </a:rPr>
              <a:t> </a:t>
            </a:r>
            <a:r>
              <a:rPr sz="1400" spc="-5" dirty="0">
                <a:latin typeface="Calibri"/>
                <a:cs typeface="Calibri"/>
              </a:rPr>
              <a:t>store</a:t>
            </a:r>
            <a:r>
              <a:rPr sz="1400" dirty="0">
                <a:latin typeface="Calibri"/>
                <a:cs typeface="Calibri"/>
              </a:rPr>
              <a:t> is </a:t>
            </a:r>
            <a:r>
              <a:rPr sz="1400" spc="5" dirty="0">
                <a:latin typeface="Calibri"/>
                <a:cs typeface="Calibri"/>
              </a:rPr>
              <a:t> </a:t>
            </a:r>
            <a:r>
              <a:rPr sz="1400" dirty="0">
                <a:latin typeface="Calibri"/>
                <a:cs typeface="Calibri"/>
              </a:rPr>
              <a:t>available</a:t>
            </a:r>
            <a:r>
              <a:rPr sz="1400" spc="5" dirty="0">
                <a:latin typeface="Calibri"/>
                <a:cs typeface="Calibri"/>
              </a:rPr>
              <a:t> </a:t>
            </a:r>
            <a:r>
              <a:rPr sz="1400" dirty="0">
                <a:latin typeface="Calibri"/>
                <a:cs typeface="Calibri"/>
              </a:rPr>
              <a:t>in</a:t>
            </a:r>
            <a:r>
              <a:rPr sz="1400" spc="5" dirty="0">
                <a:latin typeface="Calibri"/>
                <a:cs typeface="Calibri"/>
              </a:rPr>
              <a:t> </a:t>
            </a:r>
            <a:r>
              <a:rPr sz="1400" spc="-5" dirty="0">
                <a:latin typeface="Calibri"/>
                <a:cs typeface="Calibri"/>
              </a:rPr>
              <a:t>several</a:t>
            </a:r>
            <a:r>
              <a:rPr sz="1400" dirty="0">
                <a:latin typeface="Calibri"/>
                <a:cs typeface="Calibri"/>
              </a:rPr>
              <a:t> </a:t>
            </a:r>
            <a:r>
              <a:rPr sz="1400" spc="-5" dirty="0">
                <a:latin typeface="Calibri"/>
                <a:cs typeface="Calibri"/>
              </a:rPr>
              <a:t>communication</a:t>
            </a:r>
            <a:r>
              <a:rPr sz="1400" dirty="0">
                <a:latin typeface="Calibri"/>
                <a:cs typeface="Calibri"/>
              </a:rPr>
              <a:t> channels,</a:t>
            </a:r>
            <a:r>
              <a:rPr sz="1400" spc="5" dirty="0">
                <a:latin typeface="Calibri"/>
                <a:cs typeface="Calibri"/>
              </a:rPr>
              <a:t> </a:t>
            </a:r>
            <a:r>
              <a:rPr sz="1400" dirty="0">
                <a:latin typeface="Calibri"/>
                <a:cs typeface="Calibri"/>
              </a:rPr>
              <a:t>15</a:t>
            </a:r>
            <a:r>
              <a:rPr sz="1400" spc="5" dirty="0">
                <a:latin typeface="Calibri"/>
                <a:cs typeface="Calibri"/>
              </a:rPr>
              <a:t> </a:t>
            </a:r>
            <a:r>
              <a:rPr sz="1400" dirty="0">
                <a:latin typeface="Calibri"/>
                <a:cs typeface="Calibri"/>
              </a:rPr>
              <a:t>are</a:t>
            </a:r>
            <a:r>
              <a:rPr sz="1400" spc="5" dirty="0">
                <a:latin typeface="Calibri"/>
                <a:cs typeface="Calibri"/>
              </a:rPr>
              <a:t> </a:t>
            </a:r>
            <a:r>
              <a:rPr sz="1400" spc="-5" dirty="0">
                <a:latin typeface="Calibri"/>
                <a:cs typeface="Calibri"/>
              </a:rPr>
              <a:t>indifferent</a:t>
            </a:r>
            <a:r>
              <a:rPr sz="1400" dirty="0">
                <a:latin typeface="Calibri"/>
                <a:cs typeface="Calibri"/>
              </a:rPr>
              <a:t> to</a:t>
            </a:r>
            <a:r>
              <a:rPr sz="1400" spc="5" dirty="0">
                <a:latin typeface="Calibri"/>
                <a:cs typeface="Calibri"/>
              </a:rPr>
              <a:t> </a:t>
            </a:r>
            <a:r>
              <a:rPr sz="1400" spc="-5" dirty="0">
                <a:latin typeface="Calibri"/>
                <a:cs typeface="Calibri"/>
              </a:rPr>
              <a:t>this,</a:t>
            </a:r>
            <a:r>
              <a:rPr sz="1400" dirty="0">
                <a:latin typeface="Calibri"/>
                <a:cs typeface="Calibri"/>
              </a:rPr>
              <a:t> 11 </a:t>
            </a:r>
            <a:r>
              <a:rPr sz="1400" spc="-305" dirty="0">
                <a:latin typeface="Calibri"/>
                <a:cs typeface="Calibri"/>
              </a:rPr>
              <a:t> </a:t>
            </a:r>
            <a:r>
              <a:rPr sz="1400" spc="-5" dirty="0">
                <a:latin typeface="Calibri"/>
                <a:cs typeface="Calibri"/>
              </a:rPr>
              <a:t>respondents</a:t>
            </a:r>
            <a:r>
              <a:rPr sz="1400" dirty="0">
                <a:latin typeface="Calibri"/>
                <a:cs typeface="Calibri"/>
              </a:rPr>
              <a:t> </a:t>
            </a:r>
            <a:r>
              <a:rPr sz="1400" spc="-5" dirty="0">
                <a:latin typeface="Calibri"/>
                <a:cs typeface="Calibri"/>
              </a:rPr>
              <a:t>strongly</a:t>
            </a:r>
            <a:r>
              <a:rPr sz="1400" dirty="0">
                <a:latin typeface="Calibri"/>
                <a:cs typeface="Calibri"/>
              </a:rPr>
              <a:t> disagree</a:t>
            </a:r>
            <a:r>
              <a:rPr sz="1400" spc="5" dirty="0">
                <a:latin typeface="Calibri"/>
                <a:cs typeface="Calibri"/>
              </a:rPr>
              <a:t> </a:t>
            </a:r>
            <a:r>
              <a:rPr sz="1400" spc="-5" dirty="0">
                <a:latin typeface="Calibri"/>
                <a:cs typeface="Calibri"/>
              </a:rPr>
              <a:t>that</a:t>
            </a:r>
            <a:r>
              <a:rPr sz="1400" dirty="0">
                <a:latin typeface="Calibri"/>
                <a:cs typeface="Calibri"/>
              </a:rPr>
              <a:t> </a:t>
            </a:r>
            <a:r>
              <a:rPr sz="1400" spc="-5" dirty="0">
                <a:latin typeface="Calibri"/>
                <a:cs typeface="Calibri"/>
              </a:rPr>
              <a:t>the</a:t>
            </a:r>
            <a:r>
              <a:rPr sz="1400" dirty="0">
                <a:latin typeface="Calibri"/>
                <a:cs typeface="Calibri"/>
              </a:rPr>
              <a:t> </a:t>
            </a:r>
            <a:r>
              <a:rPr sz="1400" spc="-5" dirty="0">
                <a:latin typeface="Calibri"/>
                <a:cs typeface="Calibri"/>
              </a:rPr>
              <a:t>online</a:t>
            </a:r>
            <a:r>
              <a:rPr sz="1400" dirty="0">
                <a:latin typeface="Calibri"/>
                <a:cs typeface="Calibri"/>
              </a:rPr>
              <a:t> </a:t>
            </a:r>
            <a:r>
              <a:rPr sz="1400" spc="-5" dirty="0">
                <a:latin typeface="Calibri"/>
                <a:cs typeface="Calibri"/>
              </a:rPr>
              <a:t>store</a:t>
            </a:r>
            <a:r>
              <a:rPr sz="1400" dirty="0">
                <a:latin typeface="Calibri"/>
                <a:cs typeface="Calibri"/>
              </a:rPr>
              <a:t> </a:t>
            </a:r>
            <a:r>
              <a:rPr sz="1400" spc="-10" dirty="0">
                <a:latin typeface="Calibri"/>
                <a:cs typeface="Calibri"/>
              </a:rPr>
              <a:t>is</a:t>
            </a:r>
            <a:r>
              <a:rPr sz="1400" spc="-5" dirty="0">
                <a:latin typeface="Calibri"/>
                <a:cs typeface="Calibri"/>
              </a:rPr>
              <a:t> available</a:t>
            </a:r>
            <a:r>
              <a:rPr sz="1400" dirty="0">
                <a:latin typeface="Calibri"/>
                <a:cs typeface="Calibri"/>
              </a:rPr>
              <a:t> in</a:t>
            </a:r>
            <a:r>
              <a:rPr sz="1400" spc="5" dirty="0">
                <a:latin typeface="Calibri"/>
                <a:cs typeface="Calibri"/>
              </a:rPr>
              <a:t> </a:t>
            </a:r>
            <a:r>
              <a:rPr sz="1400" spc="-5" dirty="0">
                <a:latin typeface="Calibri"/>
                <a:cs typeface="Calibri"/>
              </a:rPr>
              <a:t>several </a:t>
            </a:r>
            <a:r>
              <a:rPr sz="1400" dirty="0">
                <a:latin typeface="Calibri"/>
                <a:cs typeface="Calibri"/>
              </a:rPr>
              <a:t> </a:t>
            </a:r>
            <a:r>
              <a:rPr sz="1400" spc="-5" dirty="0">
                <a:latin typeface="Calibri"/>
                <a:cs typeface="Calibri"/>
              </a:rPr>
              <a:t>communication</a:t>
            </a:r>
            <a:r>
              <a:rPr sz="1400" spc="-15" dirty="0">
                <a:latin typeface="Calibri"/>
                <a:cs typeface="Calibri"/>
              </a:rPr>
              <a:t> </a:t>
            </a:r>
            <a:r>
              <a:rPr sz="1400" spc="-5" dirty="0">
                <a:latin typeface="Calibri"/>
                <a:cs typeface="Calibri"/>
              </a:rPr>
              <a:t>channels</a:t>
            </a:r>
            <a:endParaRPr sz="1400">
              <a:latin typeface="Calibri"/>
              <a:cs typeface="Calibri"/>
            </a:endParaRPr>
          </a:p>
          <a:p>
            <a:pPr>
              <a:lnSpc>
                <a:spcPct val="100000"/>
              </a:lnSpc>
              <a:spcBef>
                <a:spcPts val="55"/>
              </a:spcBef>
            </a:pPr>
            <a:endParaRPr sz="1350">
              <a:latin typeface="Calibri"/>
              <a:cs typeface="Calibri"/>
            </a:endParaRPr>
          </a:p>
          <a:p>
            <a:pPr marL="12700" marR="7620" algn="just">
              <a:lnSpc>
                <a:spcPct val="102099"/>
              </a:lnSpc>
            </a:pPr>
            <a:r>
              <a:rPr sz="1400" i="1" dirty="0">
                <a:latin typeface="Calibri"/>
                <a:cs typeface="Calibri"/>
              </a:rPr>
              <a:t>[Majority </a:t>
            </a:r>
            <a:r>
              <a:rPr sz="1400" i="1" spc="-5" dirty="0">
                <a:latin typeface="Calibri"/>
                <a:cs typeface="Calibri"/>
              </a:rPr>
              <a:t>of </a:t>
            </a:r>
            <a:r>
              <a:rPr sz="1400" i="1" dirty="0">
                <a:latin typeface="Calibri"/>
                <a:cs typeface="Calibri"/>
              </a:rPr>
              <a:t>the </a:t>
            </a:r>
            <a:r>
              <a:rPr sz="1400" i="1" spc="-5" dirty="0">
                <a:latin typeface="Calibri"/>
                <a:cs typeface="Calibri"/>
              </a:rPr>
              <a:t>respondents agree that </a:t>
            </a:r>
            <a:r>
              <a:rPr sz="1400" i="1" dirty="0">
                <a:latin typeface="Calibri"/>
                <a:cs typeface="Calibri"/>
              </a:rPr>
              <a:t>the </a:t>
            </a:r>
            <a:r>
              <a:rPr sz="1400" i="1" spc="-5" dirty="0">
                <a:latin typeface="Calibri"/>
                <a:cs typeface="Calibri"/>
              </a:rPr>
              <a:t>online </a:t>
            </a:r>
            <a:r>
              <a:rPr sz="1400" i="1" dirty="0">
                <a:latin typeface="Calibri"/>
                <a:cs typeface="Calibri"/>
              </a:rPr>
              <a:t>store </a:t>
            </a:r>
            <a:r>
              <a:rPr sz="1400" i="1" spc="-10" dirty="0">
                <a:latin typeface="Calibri"/>
                <a:cs typeface="Calibri"/>
              </a:rPr>
              <a:t>is </a:t>
            </a:r>
            <a:r>
              <a:rPr sz="1400" i="1" spc="-5" dirty="0">
                <a:latin typeface="Calibri"/>
                <a:cs typeface="Calibri"/>
              </a:rPr>
              <a:t>available </a:t>
            </a:r>
            <a:r>
              <a:rPr sz="1400" i="1" dirty="0">
                <a:latin typeface="Calibri"/>
                <a:cs typeface="Calibri"/>
              </a:rPr>
              <a:t>in </a:t>
            </a:r>
            <a:r>
              <a:rPr sz="1400" i="1" spc="-5" dirty="0">
                <a:latin typeface="Calibri"/>
                <a:cs typeface="Calibri"/>
              </a:rPr>
              <a:t>several </a:t>
            </a:r>
            <a:r>
              <a:rPr sz="1400" i="1" dirty="0">
                <a:latin typeface="Calibri"/>
                <a:cs typeface="Calibri"/>
              </a:rPr>
              <a:t> communication</a:t>
            </a:r>
            <a:r>
              <a:rPr sz="1400" i="1" spc="-10" dirty="0">
                <a:latin typeface="Calibri"/>
                <a:cs typeface="Calibri"/>
              </a:rPr>
              <a:t> </a:t>
            </a:r>
            <a:r>
              <a:rPr sz="1400" i="1" spc="-5" dirty="0">
                <a:latin typeface="Calibri"/>
                <a:cs typeface="Calibri"/>
              </a:rPr>
              <a:t>channels]</a:t>
            </a:r>
            <a:endParaRPr sz="1400">
              <a:latin typeface="Calibri"/>
              <a:cs typeface="Calibri"/>
            </a:endParaRPr>
          </a:p>
          <a:p>
            <a:pPr>
              <a:lnSpc>
                <a:spcPct val="100000"/>
              </a:lnSpc>
            </a:pPr>
            <a:endParaRPr sz="1400">
              <a:latin typeface="Calibri"/>
              <a:cs typeface="Calibri"/>
            </a:endParaRPr>
          </a:p>
          <a:p>
            <a:pPr algn="ctr">
              <a:lnSpc>
                <a:spcPct val="100000"/>
              </a:lnSpc>
              <a:spcBef>
                <a:spcPts val="1220"/>
              </a:spcBef>
            </a:pPr>
            <a:r>
              <a:rPr sz="1400" b="1" u="sng" spc="-5" dirty="0">
                <a:uFill>
                  <a:solidFill>
                    <a:srgbClr val="000000"/>
                  </a:solidFill>
                </a:uFill>
                <a:latin typeface="Calibri"/>
                <a:cs typeface="Calibri"/>
              </a:rPr>
              <a:t>Online</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shopping gives</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monetary</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benefit</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and</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discounts</a:t>
            </a:r>
            <a:endParaRPr sz="1400">
              <a:latin typeface="Calibri"/>
              <a:cs typeface="Calibri"/>
            </a:endParaRPr>
          </a:p>
        </p:txBody>
      </p:sp>
      <p:sp>
        <p:nvSpPr>
          <p:cNvPr id="4" name="object 4"/>
          <p:cNvSpPr txBox="1"/>
          <p:nvPr/>
        </p:nvSpPr>
        <p:spPr>
          <a:xfrm>
            <a:off x="902004" y="7727060"/>
            <a:ext cx="5758815" cy="1976120"/>
          </a:xfrm>
          <a:prstGeom prst="rect">
            <a:avLst/>
          </a:prstGeom>
        </p:spPr>
        <p:txBody>
          <a:bodyPr vert="horz" wrap="square" lIns="0" tIns="9525" rIns="0" bIns="0" rtlCol="0">
            <a:spAutoFit/>
          </a:bodyPr>
          <a:lstStyle/>
          <a:p>
            <a:pPr marL="12700" marR="5080" algn="just">
              <a:lnSpc>
                <a:spcPct val="101699"/>
              </a:lnSpc>
              <a:spcBef>
                <a:spcPts val="75"/>
              </a:spcBef>
            </a:pPr>
            <a:r>
              <a:rPr sz="1400" spc="-5" dirty="0">
                <a:latin typeface="Calibri"/>
                <a:cs typeface="Calibri"/>
              </a:rPr>
              <a:t>105 respondents strongly agree that online shopping </a:t>
            </a:r>
            <a:r>
              <a:rPr sz="1400" dirty="0">
                <a:latin typeface="Calibri"/>
                <a:cs typeface="Calibri"/>
              </a:rPr>
              <a:t>gives </a:t>
            </a:r>
            <a:r>
              <a:rPr sz="1400" spc="-5" dirty="0">
                <a:latin typeface="Calibri"/>
                <a:cs typeface="Calibri"/>
              </a:rPr>
              <a:t>monetary benefit </a:t>
            </a:r>
            <a:r>
              <a:rPr sz="1400" dirty="0">
                <a:latin typeface="Calibri"/>
                <a:cs typeface="Calibri"/>
              </a:rPr>
              <a:t> </a:t>
            </a:r>
            <a:r>
              <a:rPr sz="1400" spc="-5" dirty="0">
                <a:latin typeface="Calibri"/>
                <a:cs typeface="Calibri"/>
              </a:rPr>
              <a:t>and</a:t>
            </a:r>
            <a:r>
              <a:rPr sz="1400" dirty="0">
                <a:latin typeface="Calibri"/>
                <a:cs typeface="Calibri"/>
              </a:rPr>
              <a:t> </a:t>
            </a:r>
            <a:r>
              <a:rPr sz="1400" spc="-5" dirty="0">
                <a:latin typeface="Calibri"/>
                <a:cs typeface="Calibri"/>
              </a:rPr>
              <a:t>discounts,</a:t>
            </a:r>
            <a:r>
              <a:rPr sz="1400" dirty="0">
                <a:latin typeface="Calibri"/>
                <a:cs typeface="Calibri"/>
              </a:rPr>
              <a:t> </a:t>
            </a:r>
            <a:r>
              <a:rPr sz="1400" spc="-5" dirty="0">
                <a:latin typeface="Calibri"/>
                <a:cs typeface="Calibri"/>
              </a:rPr>
              <a:t>85</a:t>
            </a:r>
            <a:r>
              <a:rPr sz="1400" dirty="0">
                <a:latin typeface="Calibri"/>
                <a:cs typeface="Calibri"/>
              </a:rPr>
              <a:t> </a:t>
            </a:r>
            <a:r>
              <a:rPr sz="1400" spc="-5" dirty="0">
                <a:latin typeface="Calibri"/>
                <a:cs typeface="Calibri"/>
              </a:rPr>
              <a:t>respondents</a:t>
            </a:r>
            <a:r>
              <a:rPr sz="1400" dirty="0">
                <a:latin typeface="Calibri"/>
                <a:cs typeface="Calibri"/>
              </a:rPr>
              <a:t> agree</a:t>
            </a:r>
            <a:r>
              <a:rPr sz="1400" spc="5" dirty="0">
                <a:latin typeface="Calibri"/>
                <a:cs typeface="Calibri"/>
              </a:rPr>
              <a:t> </a:t>
            </a:r>
            <a:r>
              <a:rPr sz="1400" spc="-5" dirty="0">
                <a:latin typeface="Calibri"/>
                <a:cs typeface="Calibri"/>
              </a:rPr>
              <a:t>that</a:t>
            </a:r>
            <a:r>
              <a:rPr sz="1400" dirty="0">
                <a:latin typeface="Calibri"/>
                <a:cs typeface="Calibri"/>
              </a:rPr>
              <a:t> </a:t>
            </a:r>
            <a:r>
              <a:rPr sz="1400" spc="-5" dirty="0">
                <a:latin typeface="Calibri"/>
                <a:cs typeface="Calibri"/>
              </a:rPr>
              <a:t>online</a:t>
            </a:r>
            <a:r>
              <a:rPr sz="1400" dirty="0">
                <a:latin typeface="Calibri"/>
                <a:cs typeface="Calibri"/>
              </a:rPr>
              <a:t> </a:t>
            </a:r>
            <a:r>
              <a:rPr sz="1400" spc="-5" dirty="0">
                <a:latin typeface="Calibri"/>
                <a:cs typeface="Calibri"/>
              </a:rPr>
              <a:t>shopping</a:t>
            </a:r>
            <a:r>
              <a:rPr sz="1400" dirty="0">
                <a:latin typeface="Calibri"/>
                <a:cs typeface="Calibri"/>
              </a:rPr>
              <a:t> gives</a:t>
            </a:r>
            <a:r>
              <a:rPr sz="1400" spc="5" dirty="0">
                <a:latin typeface="Calibri"/>
                <a:cs typeface="Calibri"/>
              </a:rPr>
              <a:t> </a:t>
            </a:r>
            <a:r>
              <a:rPr sz="1400" spc="-5" dirty="0">
                <a:latin typeface="Calibri"/>
                <a:cs typeface="Calibri"/>
              </a:rPr>
              <a:t>monetary </a:t>
            </a:r>
            <a:r>
              <a:rPr sz="1400" dirty="0">
                <a:latin typeface="Calibri"/>
                <a:cs typeface="Calibri"/>
              </a:rPr>
              <a:t> </a:t>
            </a:r>
            <a:r>
              <a:rPr sz="1400" spc="-5" dirty="0">
                <a:latin typeface="Calibri"/>
                <a:cs typeface="Calibri"/>
              </a:rPr>
              <a:t>benefit and discounts, 50 respondents are indifferent </a:t>
            </a:r>
            <a:r>
              <a:rPr sz="1400" spc="-10" dirty="0">
                <a:latin typeface="Calibri"/>
                <a:cs typeface="Calibri"/>
              </a:rPr>
              <a:t>to </a:t>
            </a:r>
            <a:r>
              <a:rPr sz="1400" spc="-5" dirty="0">
                <a:latin typeface="Calibri"/>
                <a:cs typeface="Calibri"/>
              </a:rPr>
              <a:t>this, 18 respondents </a:t>
            </a:r>
            <a:r>
              <a:rPr sz="1400" dirty="0">
                <a:latin typeface="Calibri"/>
                <a:cs typeface="Calibri"/>
              </a:rPr>
              <a:t> </a:t>
            </a:r>
            <a:r>
              <a:rPr sz="1400" spc="-5" dirty="0">
                <a:latin typeface="Calibri"/>
                <a:cs typeface="Calibri"/>
              </a:rPr>
              <a:t>strongly</a:t>
            </a:r>
            <a:r>
              <a:rPr sz="1400" spc="40" dirty="0">
                <a:latin typeface="Calibri"/>
                <a:cs typeface="Calibri"/>
              </a:rPr>
              <a:t> </a:t>
            </a:r>
            <a:r>
              <a:rPr sz="1400" spc="-5" dirty="0">
                <a:latin typeface="Calibri"/>
                <a:cs typeface="Calibri"/>
              </a:rPr>
              <a:t>disagree</a:t>
            </a:r>
            <a:r>
              <a:rPr sz="1400" spc="40" dirty="0">
                <a:latin typeface="Calibri"/>
                <a:cs typeface="Calibri"/>
              </a:rPr>
              <a:t> </a:t>
            </a:r>
            <a:r>
              <a:rPr sz="1400" spc="-5" dirty="0">
                <a:latin typeface="Calibri"/>
                <a:cs typeface="Calibri"/>
              </a:rPr>
              <a:t>that</a:t>
            </a:r>
            <a:r>
              <a:rPr sz="1400" spc="35" dirty="0">
                <a:latin typeface="Calibri"/>
                <a:cs typeface="Calibri"/>
              </a:rPr>
              <a:t> </a:t>
            </a:r>
            <a:r>
              <a:rPr sz="1400" spc="-5" dirty="0">
                <a:latin typeface="Calibri"/>
                <a:cs typeface="Calibri"/>
              </a:rPr>
              <a:t>online</a:t>
            </a:r>
            <a:r>
              <a:rPr sz="1400" spc="35" dirty="0">
                <a:latin typeface="Calibri"/>
                <a:cs typeface="Calibri"/>
              </a:rPr>
              <a:t> </a:t>
            </a:r>
            <a:r>
              <a:rPr sz="1400" spc="-5" dirty="0">
                <a:latin typeface="Calibri"/>
                <a:cs typeface="Calibri"/>
              </a:rPr>
              <a:t>shopping</a:t>
            </a:r>
            <a:r>
              <a:rPr sz="1400" spc="40" dirty="0">
                <a:latin typeface="Calibri"/>
                <a:cs typeface="Calibri"/>
              </a:rPr>
              <a:t> </a:t>
            </a:r>
            <a:r>
              <a:rPr sz="1400" dirty="0">
                <a:latin typeface="Calibri"/>
                <a:cs typeface="Calibri"/>
              </a:rPr>
              <a:t>gives</a:t>
            </a:r>
            <a:r>
              <a:rPr sz="1400" spc="40" dirty="0">
                <a:latin typeface="Calibri"/>
                <a:cs typeface="Calibri"/>
              </a:rPr>
              <a:t> </a:t>
            </a:r>
            <a:r>
              <a:rPr sz="1400" spc="-5" dirty="0">
                <a:latin typeface="Calibri"/>
                <a:cs typeface="Calibri"/>
              </a:rPr>
              <a:t>monetary</a:t>
            </a:r>
            <a:r>
              <a:rPr sz="1400" spc="45" dirty="0">
                <a:latin typeface="Calibri"/>
                <a:cs typeface="Calibri"/>
              </a:rPr>
              <a:t> </a:t>
            </a:r>
            <a:r>
              <a:rPr sz="1400" spc="-5" dirty="0">
                <a:latin typeface="Calibri"/>
                <a:cs typeface="Calibri"/>
              </a:rPr>
              <a:t>benefit</a:t>
            </a:r>
            <a:r>
              <a:rPr sz="1400" spc="45" dirty="0">
                <a:latin typeface="Calibri"/>
                <a:cs typeface="Calibri"/>
              </a:rPr>
              <a:t> </a:t>
            </a:r>
            <a:r>
              <a:rPr sz="1400" spc="-5" dirty="0">
                <a:latin typeface="Calibri"/>
                <a:cs typeface="Calibri"/>
              </a:rPr>
              <a:t>and</a:t>
            </a:r>
            <a:r>
              <a:rPr sz="1400" spc="30" dirty="0">
                <a:latin typeface="Calibri"/>
                <a:cs typeface="Calibri"/>
              </a:rPr>
              <a:t> </a:t>
            </a:r>
            <a:r>
              <a:rPr sz="1400" spc="-5" dirty="0">
                <a:latin typeface="Calibri"/>
                <a:cs typeface="Calibri"/>
              </a:rPr>
              <a:t>discounts,</a:t>
            </a:r>
            <a:r>
              <a:rPr sz="1400" spc="55" dirty="0">
                <a:latin typeface="Calibri"/>
                <a:cs typeface="Calibri"/>
              </a:rPr>
              <a:t> </a:t>
            </a:r>
            <a:r>
              <a:rPr sz="1400" dirty="0">
                <a:latin typeface="Calibri"/>
                <a:cs typeface="Calibri"/>
              </a:rPr>
              <a:t>1</a:t>
            </a:r>
            <a:endParaRPr sz="1400">
              <a:latin typeface="Calibri"/>
              <a:cs typeface="Calibri"/>
            </a:endParaRPr>
          </a:p>
          <a:p>
            <a:pPr marL="12700" marR="7620" algn="just">
              <a:lnSpc>
                <a:spcPct val="101400"/>
              </a:lnSpc>
              <a:spcBef>
                <a:spcPts val="10"/>
              </a:spcBef>
            </a:pPr>
            <a:r>
              <a:rPr sz="1400" dirty="0">
                <a:latin typeface="Calibri"/>
                <a:cs typeface="Calibri"/>
              </a:rPr>
              <a:t>1</a:t>
            </a:r>
            <a:r>
              <a:rPr sz="1400" spc="5" dirty="0">
                <a:latin typeface="Calibri"/>
                <a:cs typeface="Calibri"/>
              </a:rPr>
              <a:t> </a:t>
            </a:r>
            <a:r>
              <a:rPr sz="1400" spc="-5" dirty="0">
                <a:latin typeface="Calibri"/>
                <a:cs typeface="Calibri"/>
              </a:rPr>
              <a:t>respondents</a:t>
            </a:r>
            <a:r>
              <a:rPr sz="1400" dirty="0">
                <a:latin typeface="Calibri"/>
                <a:cs typeface="Calibri"/>
              </a:rPr>
              <a:t> disagree</a:t>
            </a:r>
            <a:r>
              <a:rPr sz="1400" spc="5" dirty="0">
                <a:latin typeface="Calibri"/>
                <a:cs typeface="Calibri"/>
              </a:rPr>
              <a:t> </a:t>
            </a:r>
            <a:r>
              <a:rPr sz="1400" spc="-5" dirty="0">
                <a:latin typeface="Calibri"/>
                <a:cs typeface="Calibri"/>
              </a:rPr>
              <a:t>that</a:t>
            </a:r>
            <a:r>
              <a:rPr sz="1400" dirty="0">
                <a:latin typeface="Calibri"/>
                <a:cs typeface="Calibri"/>
              </a:rPr>
              <a:t> </a:t>
            </a:r>
            <a:r>
              <a:rPr sz="1400" spc="-5" dirty="0">
                <a:latin typeface="Calibri"/>
                <a:cs typeface="Calibri"/>
              </a:rPr>
              <a:t>online</a:t>
            </a:r>
            <a:r>
              <a:rPr sz="1400" dirty="0">
                <a:latin typeface="Calibri"/>
                <a:cs typeface="Calibri"/>
              </a:rPr>
              <a:t> </a:t>
            </a:r>
            <a:r>
              <a:rPr sz="1400" spc="-5" dirty="0">
                <a:latin typeface="Calibri"/>
                <a:cs typeface="Calibri"/>
              </a:rPr>
              <a:t>shopping</a:t>
            </a:r>
            <a:r>
              <a:rPr sz="1400" dirty="0">
                <a:latin typeface="Calibri"/>
                <a:cs typeface="Calibri"/>
              </a:rPr>
              <a:t> gives</a:t>
            </a:r>
            <a:r>
              <a:rPr sz="1400" spc="5" dirty="0">
                <a:latin typeface="Calibri"/>
                <a:cs typeface="Calibri"/>
              </a:rPr>
              <a:t> </a:t>
            </a:r>
            <a:r>
              <a:rPr sz="1400" spc="-5" dirty="0">
                <a:latin typeface="Calibri"/>
                <a:cs typeface="Calibri"/>
              </a:rPr>
              <a:t>monetary</a:t>
            </a:r>
            <a:r>
              <a:rPr sz="1400" dirty="0">
                <a:latin typeface="Calibri"/>
                <a:cs typeface="Calibri"/>
              </a:rPr>
              <a:t> </a:t>
            </a:r>
            <a:r>
              <a:rPr sz="1400" spc="-5" dirty="0">
                <a:latin typeface="Calibri"/>
                <a:cs typeface="Calibri"/>
              </a:rPr>
              <a:t>benefit</a:t>
            </a:r>
            <a:r>
              <a:rPr sz="1400" dirty="0">
                <a:latin typeface="Calibri"/>
                <a:cs typeface="Calibri"/>
              </a:rPr>
              <a:t> </a:t>
            </a:r>
            <a:r>
              <a:rPr sz="1400" spc="-5" dirty="0">
                <a:latin typeface="Calibri"/>
                <a:cs typeface="Calibri"/>
              </a:rPr>
              <a:t>and </a:t>
            </a:r>
            <a:r>
              <a:rPr sz="1400" dirty="0">
                <a:latin typeface="Calibri"/>
                <a:cs typeface="Calibri"/>
              </a:rPr>
              <a:t> </a:t>
            </a:r>
            <a:r>
              <a:rPr sz="1400" spc="-5" dirty="0">
                <a:latin typeface="Calibri"/>
                <a:cs typeface="Calibri"/>
              </a:rPr>
              <a:t>discounts</a:t>
            </a:r>
            <a:endParaRPr sz="1400">
              <a:latin typeface="Calibri"/>
              <a:cs typeface="Calibri"/>
            </a:endParaRPr>
          </a:p>
          <a:p>
            <a:pPr>
              <a:lnSpc>
                <a:spcPct val="100000"/>
              </a:lnSpc>
              <a:spcBef>
                <a:spcPts val="10"/>
              </a:spcBef>
            </a:pPr>
            <a:endParaRPr sz="1400">
              <a:latin typeface="Calibri"/>
              <a:cs typeface="Calibri"/>
            </a:endParaRPr>
          </a:p>
          <a:p>
            <a:pPr marL="12700" marR="5715" algn="just">
              <a:lnSpc>
                <a:spcPct val="101400"/>
              </a:lnSpc>
            </a:pPr>
            <a:r>
              <a:rPr sz="1400" i="1" dirty="0">
                <a:latin typeface="Calibri"/>
                <a:cs typeface="Calibri"/>
              </a:rPr>
              <a:t>[Majority</a:t>
            </a:r>
            <a:r>
              <a:rPr sz="1400" i="1" spc="5" dirty="0">
                <a:latin typeface="Calibri"/>
                <a:cs typeface="Calibri"/>
              </a:rPr>
              <a:t> </a:t>
            </a:r>
            <a:r>
              <a:rPr sz="1400" i="1" spc="-5" dirty="0">
                <a:latin typeface="Calibri"/>
                <a:cs typeface="Calibri"/>
              </a:rPr>
              <a:t>of</a:t>
            </a:r>
            <a:r>
              <a:rPr sz="1400" i="1" dirty="0">
                <a:latin typeface="Calibri"/>
                <a:cs typeface="Calibri"/>
              </a:rPr>
              <a:t> the</a:t>
            </a:r>
            <a:r>
              <a:rPr sz="1400" i="1" spc="5" dirty="0">
                <a:latin typeface="Calibri"/>
                <a:cs typeface="Calibri"/>
              </a:rPr>
              <a:t> </a:t>
            </a:r>
            <a:r>
              <a:rPr sz="1400" i="1" spc="-5" dirty="0">
                <a:latin typeface="Calibri"/>
                <a:cs typeface="Calibri"/>
              </a:rPr>
              <a:t>respondents</a:t>
            </a:r>
            <a:r>
              <a:rPr sz="1400" i="1" dirty="0">
                <a:latin typeface="Calibri"/>
                <a:cs typeface="Calibri"/>
              </a:rPr>
              <a:t> </a:t>
            </a:r>
            <a:r>
              <a:rPr sz="1400" i="1" spc="-5" dirty="0">
                <a:latin typeface="Calibri"/>
                <a:cs typeface="Calibri"/>
              </a:rPr>
              <a:t>strongly</a:t>
            </a:r>
            <a:r>
              <a:rPr sz="1400" i="1" dirty="0">
                <a:latin typeface="Calibri"/>
                <a:cs typeface="Calibri"/>
              </a:rPr>
              <a:t> </a:t>
            </a:r>
            <a:r>
              <a:rPr sz="1400" i="1" spc="-5" dirty="0">
                <a:latin typeface="Calibri"/>
                <a:cs typeface="Calibri"/>
              </a:rPr>
              <a:t>agree</a:t>
            </a:r>
            <a:r>
              <a:rPr sz="1400" i="1" dirty="0">
                <a:latin typeface="Calibri"/>
                <a:cs typeface="Calibri"/>
              </a:rPr>
              <a:t> </a:t>
            </a:r>
            <a:r>
              <a:rPr sz="1400" i="1" spc="-5" dirty="0">
                <a:latin typeface="Calibri"/>
                <a:cs typeface="Calibri"/>
              </a:rPr>
              <a:t>that</a:t>
            </a:r>
            <a:r>
              <a:rPr sz="1400" i="1" dirty="0">
                <a:latin typeface="Calibri"/>
                <a:cs typeface="Calibri"/>
              </a:rPr>
              <a:t> </a:t>
            </a:r>
            <a:r>
              <a:rPr sz="1400" i="1" spc="-5" dirty="0">
                <a:latin typeface="Calibri"/>
                <a:cs typeface="Calibri"/>
              </a:rPr>
              <a:t>online</a:t>
            </a:r>
            <a:r>
              <a:rPr sz="1400" i="1" dirty="0">
                <a:latin typeface="Calibri"/>
                <a:cs typeface="Calibri"/>
              </a:rPr>
              <a:t> </a:t>
            </a:r>
            <a:r>
              <a:rPr sz="1400" i="1" spc="-5" dirty="0">
                <a:latin typeface="Calibri"/>
                <a:cs typeface="Calibri"/>
              </a:rPr>
              <a:t>shopping</a:t>
            </a:r>
            <a:r>
              <a:rPr sz="1400" i="1" spc="305" dirty="0">
                <a:latin typeface="Calibri"/>
                <a:cs typeface="Calibri"/>
              </a:rPr>
              <a:t> </a:t>
            </a:r>
            <a:r>
              <a:rPr sz="1400" i="1" spc="-5" dirty="0">
                <a:latin typeface="Calibri"/>
                <a:cs typeface="Calibri"/>
              </a:rPr>
              <a:t>gives </a:t>
            </a:r>
            <a:r>
              <a:rPr sz="1400" i="1" dirty="0">
                <a:latin typeface="Calibri"/>
                <a:cs typeface="Calibri"/>
              </a:rPr>
              <a:t> </a:t>
            </a:r>
            <a:r>
              <a:rPr sz="1400" i="1" spc="-5" dirty="0">
                <a:latin typeface="Calibri"/>
                <a:cs typeface="Calibri"/>
              </a:rPr>
              <a:t>monetary</a:t>
            </a:r>
            <a:r>
              <a:rPr sz="1400" i="1" spc="-20" dirty="0">
                <a:latin typeface="Calibri"/>
                <a:cs typeface="Calibri"/>
              </a:rPr>
              <a:t> </a:t>
            </a:r>
            <a:r>
              <a:rPr sz="1400" i="1" spc="-5" dirty="0">
                <a:latin typeface="Calibri"/>
                <a:cs typeface="Calibri"/>
              </a:rPr>
              <a:t>benefit and</a:t>
            </a:r>
            <a:r>
              <a:rPr sz="1400" i="1" spc="-15" dirty="0">
                <a:latin typeface="Calibri"/>
                <a:cs typeface="Calibri"/>
              </a:rPr>
              <a:t> </a:t>
            </a:r>
            <a:r>
              <a:rPr sz="1400" i="1" spc="-5" dirty="0">
                <a:latin typeface="Calibri"/>
                <a:cs typeface="Calibri"/>
              </a:rPr>
              <a:t>discounts]</a:t>
            </a:r>
            <a:endParaRPr sz="1400">
              <a:latin typeface="Calibri"/>
              <a:cs typeface="Calibri"/>
            </a:endParaRPr>
          </a:p>
        </p:txBody>
      </p:sp>
      <p:pic>
        <p:nvPicPr>
          <p:cNvPr id="5" name="object 5"/>
          <p:cNvPicPr/>
          <p:nvPr/>
        </p:nvPicPr>
        <p:blipFill>
          <a:blip r:embed="rId2" cstate="print"/>
          <a:stretch>
            <a:fillRect/>
          </a:stretch>
        </p:blipFill>
        <p:spPr>
          <a:xfrm>
            <a:off x="959428" y="1393759"/>
            <a:ext cx="5647885" cy="1948692"/>
          </a:xfrm>
          <a:prstGeom prst="rect">
            <a:avLst/>
          </a:prstGeom>
        </p:spPr>
      </p:pic>
      <p:pic>
        <p:nvPicPr>
          <p:cNvPr id="6" name="object 6"/>
          <p:cNvPicPr/>
          <p:nvPr/>
        </p:nvPicPr>
        <p:blipFill>
          <a:blip r:embed="rId3" cstate="print"/>
          <a:stretch>
            <a:fillRect/>
          </a:stretch>
        </p:blipFill>
        <p:spPr>
          <a:xfrm>
            <a:off x="959428" y="5753928"/>
            <a:ext cx="5647885" cy="194893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80589" y="892556"/>
            <a:ext cx="3200400" cy="239395"/>
          </a:xfrm>
          <a:prstGeom prst="rect">
            <a:avLst/>
          </a:prstGeom>
        </p:spPr>
        <p:txBody>
          <a:bodyPr vert="horz" wrap="square" lIns="0" tIns="12700" rIns="0" bIns="0" rtlCol="0">
            <a:spAutoFit/>
          </a:bodyPr>
          <a:lstStyle/>
          <a:p>
            <a:pPr marL="12700">
              <a:lnSpc>
                <a:spcPct val="100000"/>
              </a:lnSpc>
              <a:spcBef>
                <a:spcPts val="100"/>
              </a:spcBef>
            </a:pPr>
            <a:r>
              <a:rPr sz="1400" b="1" u="sng" dirty="0">
                <a:uFill>
                  <a:solidFill>
                    <a:srgbClr val="000000"/>
                  </a:solidFill>
                </a:uFill>
                <a:latin typeface="Calibri"/>
                <a:cs typeface="Calibri"/>
              </a:rPr>
              <a:t>Enjoyment</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is </a:t>
            </a:r>
            <a:r>
              <a:rPr sz="1400" b="1" u="sng" spc="-5" dirty="0">
                <a:uFill>
                  <a:solidFill>
                    <a:srgbClr val="000000"/>
                  </a:solidFill>
                </a:uFill>
                <a:latin typeface="Calibri"/>
                <a:cs typeface="Calibri"/>
              </a:rPr>
              <a:t>derived</a:t>
            </a:r>
            <a:r>
              <a:rPr sz="1400" b="1" u="sng" spc="-20" dirty="0">
                <a:uFill>
                  <a:solidFill>
                    <a:srgbClr val="000000"/>
                  </a:solidFill>
                </a:uFill>
                <a:latin typeface="Calibri"/>
                <a:cs typeface="Calibri"/>
              </a:rPr>
              <a:t> </a:t>
            </a:r>
            <a:r>
              <a:rPr sz="1400" b="1" u="sng" dirty="0">
                <a:uFill>
                  <a:solidFill>
                    <a:srgbClr val="000000"/>
                  </a:solidFill>
                </a:uFill>
                <a:latin typeface="Calibri"/>
                <a:cs typeface="Calibri"/>
              </a:rPr>
              <a:t>from</a:t>
            </a:r>
            <a:r>
              <a:rPr sz="1400" b="1" u="sng" spc="-5" dirty="0">
                <a:uFill>
                  <a:solidFill>
                    <a:srgbClr val="000000"/>
                  </a:solidFill>
                </a:uFill>
                <a:latin typeface="Calibri"/>
                <a:cs typeface="Calibri"/>
              </a:rPr>
              <a:t> shopping</a:t>
            </a:r>
            <a:r>
              <a:rPr sz="1400" b="1" u="sng" spc="-15" dirty="0">
                <a:uFill>
                  <a:solidFill>
                    <a:srgbClr val="000000"/>
                  </a:solidFill>
                </a:uFill>
                <a:latin typeface="Calibri"/>
                <a:cs typeface="Calibri"/>
              </a:rPr>
              <a:t> </a:t>
            </a:r>
            <a:r>
              <a:rPr sz="1400" b="1" u="sng" spc="-5" dirty="0">
                <a:uFill>
                  <a:solidFill>
                    <a:srgbClr val="000000"/>
                  </a:solidFill>
                </a:uFill>
                <a:latin typeface="Calibri"/>
                <a:cs typeface="Calibri"/>
              </a:rPr>
              <a:t>online</a:t>
            </a:r>
            <a:endParaRPr sz="1400">
              <a:latin typeface="Calibri"/>
              <a:cs typeface="Calibri"/>
            </a:endParaRPr>
          </a:p>
        </p:txBody>
      </p:sp>
      <p:sp>
        <p:nvSpPr>
          <p:cNvPr id="3" name="object 3"/>
          <p:cNvSpPr txBox="1"/>
          <p:nvPr/>
        </p:nvSpPr>
        <p:spPr>
          <a:xfrm>
            <a:off x="902004" y="3438270"/>
            <a:ext cx="5758180" cy="2193290"/>
          </a:xfrm>
          <a:prstGeom prst="rect">
            <a:avLst/>
          </a:prstGeom>
        </p:spPr>
        <p:txBody>
          <a:bodyPr vert="horz" wrap="square" lIns="0" tIns="9525" rIns="0" bIns="0" rtlCol="0">
            <a:spAutoFit/>
          </a:bodyPr>
          <a:lstStyle/>
          <a:p>
            <a:pPr marL="12700" marR="5080" algn="just">
              <a:lnSpc>
                <a:spcPct val="101699"/>
              </a:lnSpc>
              <a:spcBef>
                <a:spcPts val="75"/>
              </a:spcBef>
            </a:pPr>
            <a:r>
              <a:rPr sz="1400" dirty="0">
                <a:latin typeface="Calibri"/>
                <a:cs typeface="Calibri"/>
              </a:rPr>
              <a:t>86</a:t>
            </a:r>
            <a:r>
              <a:rPr sz="1400" spc="5" dirty="0">
                <a:latin typeface="Calibri"/>
                <a:cs typeface="Calibri"/>
              </a:rPr>
              <a:t> </a:t>
            </a:r>
            <a:r>
              <a:rPr sz="1400" spc="-5" dirty="0">
                <a:latin typeface="Calibri"/>
                <a:cs typeface="Calibri"/>
              </a:rPr>
              <a:t>respondents</a:t>
            </a:r>
            <a:r>
              <a:rPr sz="1400" dirty="0">
                <a:latin typeface="Calibri"/>
                <a:cs typeface="Calibri"/>
              </a:rPr>
              <a:t> </a:t>
            </a:r>
            <a:r>
              <a:rPr sz="1400" spc="-5" dirty="0">
                <a:latin typeface="Calibri"/>
                <a:cs typeface="Calibri"/>
              </a:rPr>
              <a:t>strongly</a:t>
            </a:r>
            <a:r>
              <a:rPr sz="1400" dirty="0">
                <a:latin typeface="Calibri"/>
                <a:cs typeface="Calibri"/>
              </a:rPr>
              <a:t> agree</a:t>
            </a:r>
            <a:r>
              <a:rPr sz="1400" spc="5" dirty="0">
                <a:latin typeface="Calibri"/>
                <a:cs typeface="Calibri"/>
              </a:rPr>
              <a:t> </a:t>
            </a:r>
            <a:r>
              <a:rPr sz="1400" spc="-5" dirty="0">
                <a:latin typeface="Calibri"/>
                <a:cs typeface="Calibri"/>
              </a:rPr>
              <a:t>that</a:t>
            </a:r>
            <a:r>
              <a:rPr sz="1400" dirty="0">
                <a:latin typeface="Calibri"/>
                <a:cs typeface="Calibri"/>
              </a:rPr>
              <a:t> </a:t>
            </a:r>
            <a:r>
              <a:rPr sz="1400" spc="-5" dirty="0">
                <a:latin typeface="Calibri"/>
                <a:cs typeface="Calibri"/>
              </a:rPr>
              <a:t>online</a:t>
            </a:r>
            <a:r>
              <a:rPr sz="1400" dirty="0">
                <a:latin typeface="Calibri"/>
                <a:cs typeface="Calibri"/>
              </a:rPr>
              <a:t> </a:t>
            </a:r>
            <a:r>
              <a:rPr sz="1400" spc="-5" dirty="0">
                <a:latin typeface="Calibri"/>
                <a:cs typeface="Calibri"/>
              </a:rPr>
              <a:t>shopping</a:t>
            </a:r>
            <a:r>
              <a:rPr sz="1400" dirty="0">
                <a:latin typeface="Calibri"/>
                <a:cs typeface="Calibri"/>
              </a:rPr>
              <a:t> </a:t>
            </a:r>
            <a:r>
              <a:rPr sz="1400" spc="-5" dirty="0">
                <a:latin typeface="Calibri"/>
                <a:cs typeface="Calibri"/>
              </a:rPr>
              <a:t>gives</a:t>
            </a:r>
            <a:r>
              <a:rPr sz="1400" dirty="0">
                <a:latin typeface="Calibri"/>
                <a:cs typeface="Calibri"/>
              </a:rPr>
              <a:t> </a:t>
            </a:r>
            <a:r>
              <a:rPr sz="1400" spc="-5" dirty="0">
                <a:latin typeface="Calibri"/>
                <a:cs typeface="Calibri"/>
              </a:rPr>
              <a:t>enjoyment,</a:t>
            </a:r>
            <a:r>
              <a:rPr sz="1400" dirty="0">
                <a:latin typeface="Calibri"/>
                <a:cs typeface="Calibri"/>
              </a:rPr>
              <a:t> 75 </a:t>
            </a:r>
            <a:r>
              <a:rPr sz="1400" spc="5" dirty="0">
                <a:latin typeface="Calibri"/>
                <a:cs typeface="Calibri"/>
              </a:rPr>
              <a:t> </a:t>
            </a:r>
            <a:r>
              <a:rPr sz="1400" spc="-5" dirty="0">
                <a:latin typeface="Calibri"/>
                <a:cs typeface="Calibri"/>
              </a:rPr>
              <a:t>respondents </a:t>
            </a:r>
            <a:r>
              <a:rPr sz="1400" dirty="0">
                <a:latin typeface="Calibri"/>
                <a:cs typeface="Calibri"/>
              </a:rPr>
              <a:t>are </a:t>
            </a:r>
            <a:r>
              <a:rPr sz="1400" spc="-5" dirty="0">
                <a:latin typeface="Calibri"/>
                <a:cs typeface="Calibri"/>
              </a:rPr>
              <a:t>indifferent </a:t>
            </a:r>
            <a:r>
              <a:rPr sz="1400" dirty="0">
                <a:latin typeface="Calibri"/>
                <a:cs typeface="Calibri"/>
              </a:rPr>
              <a:t>to </a:t>
            </a:r>
            <a:r>
              <a:rPr sz="1400" spc="-5" dirty="0">
                <a:latin typeface="Calibri"/>
                <a:cs typeface="Calibri"/>
              </a:rPr>
              <a:t>this, </a:t>
            </a:r>
            <a:r>
              <a:rPr sz="1400" dirty="0">
                <a:latin typeface="Calibri"/>
                <a:cs typeface="Calibri"/>
              </a:rPr>
              <a:t>59 </a:t>
            </a:r>
            <a:r>
              <a:rPr sz="1400" spc="-5" dirty="0">
                <a:latin typeface="Calibri"/>
                <a:cs typeface="Calibri"/>
              </a:rPr>
              <a:t>respondents </a:t>
            </a:r>
            <a:r>
              <a:rPr sz="1400" dirty="0">
                <a:latin typeface="Calibri"/>
                <a:cs typeface="Calibri"/>
              </a:rPr>
              <a:t>agree </a:t>
            </a:r>
            <a:r>
              <a:rPr sz="1400" spc="-5" dirty="0">
                <a:latin typeface="Calibri"/>
                <a:cs typeface="Calibri"/>
              </a:rPr>
              <a:t>that online shopping </a:t>
            </a:r>
            <a:r>
              <a:rPr sz="1400" dirty="0">
                <a:latin typeface="Calibri"/>
                <a:cs typeface="Calibri"/>
              </a:rPr>
              <a:t> gives </a:t>
            </a:r>
            <a:r>
              <a:rPr sz="1400" spc="-5" dirty="0">
                <a:latin typeface="Calibri"/>
                <a:cs typeface="Calibri"/>
              </a:rPr>
              <a:t>enjoyment, </a:t>
            </a:r>
            <a:r>
              <a:rPr sz="1400" dirty="0">
                <a:latin typeface="Calibri"/>
                <a:cs typeface="Calibri"/>
              </a:rPr>
              <a:t>30 </a:t>
            </a:r>
            <a:r>
              <a:rPr sz="1400" spc="-5" dirty="0">
                <a:latin typeface="Calibri"/>
                <a:cs typeface="Calibri"/>
              </a:rPr>
              <a:t>respondents strongly </a:t>
            </a:r>
            <a:r>
              <a:rPr sz="1400" dirty="0">
                <a:latin typeface="Calibri"/>
                <a:cs typeface="Calibri"/>
              </a:rPr>
              <a:t>disagree </a:t>
            </a:r>
            <a:r>
              <a:rPr sz="1400" spc="-5" dirty="0">
                <a:latin typeface="Calibri"/>
                <a:cs typeface="Calibri"/>
              </a:rPr>
              <a:t>that online shopping </a:t>
            </a:r>
            <a:r>
              <a:rPr sz="1400" dirty="0">
                <a:latin typeface="Calibri"/>
                <a:cs typeface="Calibri"/>
              </a:rPr>
              <a:t>gives </a:t>
            </a:r>
            <a:r>
              <a:rPr sz="1400" spc="5" dirty="0">
                <a:latin typeface="Calibri"/>
                <a:cs typeface="Calibri"/>
              </a:rPr>
              <a:t> </a:t>
            </a:r>
            <a:r>
              <a:rPr sz="1400" spc="-5" dirty="0">
                <a:latin typeface="Calibri"/>
                <a:cs typeface="Calibri"/>
              </a:rPr>
              <a:t>enjoyment,</a:t>
            </a:r>
            <a:r>
              <a:rPr sz="1400" spc="-15" dirty="0">
                <a:latin typeface="Calibri"/>
                <a:cs typeface="Calibri"/>
              </a:rPr>
              <a:t> </a:t>
            </a:r>
            <a:r>
              <a:rPr sz="1400" dirty="0">
                <a:latin typeface="Calibri"/>
                <a:cs typeface="Calibri"/>
              </a:rPr>
              <a:t>19</a:t>
            </a:r>
            <a:r>
              <a:rPr sz="1400" spc="-15" dirty="0">
                <a:latin typeface="Calibri"/>
                <a:cs typeface="Calibri"/>
              </a:rPr>
              <a:t> </a:t>
            </a:r>
            <a:r>
              <a:rPr sz="1400" dirty="0">
                <a:latin typeface="Calibri"/>
                <a:cs typeface="Calibri"/>
              </a:rPr>
              <a:t>respondents</a:t>
            </a:r>
            <a:r>
              <a:rPr sz="1400" spc="-5" dirty="0">
                <a:latin typeface="Calibri"/>
                <a:cs typeface="Calibri"/>
              </a:rPr>
              <a:t> </a:t>
            </a:r>
            <a:r>
              <a:rPr sz="1400" dirty="0">
                <a:latin typeface="Calibri"/>
                <a:cs typeface="Calibri"/>
              </a:rPr>
              <a:t>disagree</a:t>
            </a:r>
            <a:r>
              <a:rPr sz="1400" spc="-10" dirty="0">
                <a:latin typeface="Calibri"/>
                <a:cs typeface="Calibri"/>
              </a:rPr>
              <a:t> </a:t>
            </a:r>
            <a:r>
              <a:rPr sz="1400" spc="-5" dirty="0">
                <a:latin typeface="Calibri"/>
                <a:cs typeface="Calibri"/>
              </a:rPr>
              <a:t>that</a:t>
            </a:r>
            <a:r>
              <a:rPr sz="1400" dirty="0">
                <a:latin typeface="Calibri"/>
                <a:cs typeface="Calibri"/>
              </a:rPr>
              <a:t> online</a:t>
            </a:r>
            <a:r>
              <a:rPr sz="1400" spc="-10" dirty="0">
                <a:latin typeface="Calibri"/>
                <a:cs typeface="Calibri"/>
              </a:rPr>
              <a:t> </a:t>
            </a:r>
            <a:r>
              <a:rPr sz="1400" spc="-5" dirty="0">
                <a:latin typeface="Calibri"/>
                <a:cs typeface="Calibri"/>
              </a:rPr>
              <a:t>shopping </a:t>
            </a:r>
            <a:r>
              <a:rPr sz="1400" dirty="0">
                <a:latin typeface="Calibri"/>
                <a:cs typeface="Calibri"/>
              </a:rPr>
              <a:t>gives</a:t>
            </a:r>
            <a:r>
              <a:rPr sz="1400" spc="-5" dirty="0">
                <a:latin typeface="Calibri"/>
                <a:cs typeface="Calibri"/>
              </a:rPr>
              <a:t> enjoyment</a:t>
            </a:r>
            <a:endParaRPr sz="1400">
              <a:latin typeface="Calibri"/>
              <a:cs typeface="Calibri"/>
            </a:endParaRPr>
          </a:p>
          <a:p>
            <a:pPr>
              <a:lnSpc>
                <a:spcPct val="100000"/>
              </a:lnSpc>
            </a:pPr>
            <a:endParaRPr sz="1400">
              <a:latin typeface="Calibri"/>
              <a:cs typeface="Calibri"/>
            </a:endParaRPr>
          </a:p>
          <a:p>
            <a:pPr marL="12700" marR="5715" algn="just">
              <a:lnSpc>
                <a:spcPct val="101800"/>
              </a:lnSpc>
            </a:pPr>
            <a:r>
              <a:rPr sz="1400" i="1" spc="-5" dirty="0">
                <a:latin typeface="Calibri"/>
                <a:cs typeface="Calibri"/>
              </a:rPr>
              <a:t>[Almost half of </a:t>
            </a:r>
            <a:r>
              <a:rPr sz="1400" i="1" dirty="0">
                <a:latin typeface="Calibri"/>
                <a:cs typeface="Calibri"/>
              </a:rPr>
              <a:t>the </a:t>
            </a:r>
            <a:r>
              <a:rPr sz="1400" i="1" spc="-5" dirty="0">
                <a:latin typeface="Calibri"/>
                <a:cs typeface="Calibri"/>
              </a:rPr>
              <a:t>population agree that online shopping gives </a:t>
            </a:r>
            <a:r>
              <a:rPr sz="1400" i="1" dirty="0">
                <a:latin typeface="Calibri"/>
                <a:cs typeface="Calibri"/>
              </a:rPr>
              <a:t>enjoyment. </a:t>
            </a:r>
            <a:r>
              <a:rPr sz="1400" i="1" spc="-5" dirty="0">
                <a:latin typeface="Calibri"/>
                <a:cs typeface="Calibri"/>
              </a:rPr>
              <a:t>The </a:t>
            </a:r>
            <a:r>
              <a:rPr sz="1400" i="1" dirty="0">
                <a:latin typeface="Calibri"/>
                <a:cs typeface="Calibri"/>
              </a:rPr>
              <a:t> </a:t>
            </a:r>
            <a:r>
              <a:rPr sz="1400" i="1" spc="-5" dirty="0">
                <a:latin typeface="Calibri"/>
                <a:cs typeface="Calibri"/>
              </a:rPr>
              <a:t>e-commerce stores need </a:t>
            </a:r>
            <a:r>
              <a:rPr sz="1400" i="1" dirty="0">
                <a:latin typeface="Calibri"/>
                <a:cs typeface="Calibri"/>
              </a:rPr>
              <a:t>to </a:t>
            </a:r>
            <a:r>
              <a:rPr sz="1400" i="1" spc="-5" dirty="0">
                <a:latin typeface="Calibri"/>
                <a:cs typeface="Calibri"/>
              </a:rPr>
              <a:t>make online shopping </a:t>
            </a:r>
            <a:r>
              <a:rPr sz="1400" i="1" dirty="0">
                <a:latin typeface="Calibri"/>
                <a:cs typeface="Calibri"/>
              </a:rPr>
              <a:t>a </a:t>
            </a:r>
            <a:r>
              <a:rPr sz="1400" i="1" spc="-5" dirty="0">
                <a:latin typeface="Calibri"/>
                <a:cs typeface="Calibri"/>
              </a:rPr>
              <a:t>more enjoyable experience </a:t>
            </a:r>
            <a:r>
              <a:rPr sz="1400" i="1" dirty="0">
                <a:latin typeface="Calibri"/>
                <a:cs typeface="Calibri"/>
              </a:rPr>
              <a:t> </a:t>
            </a:r>
            <a:r>
              <a:rPr sz="1400" i="1" spc="-5" dirty="0">
                <a:latin typeface="Calibri"/>
                <a:cs typeface="Calibri"/>
              </a:rPr>
              <a:t>for their</a:t>
            </a:r>
            <a:r>
              <a:rPr sz="1400" i="1" spc="-10" dirty="0">
                <a:latin typeface="Calibri"/>
                <a:cs typeface="Calibri"/>
              </a:rPr>
              <a:t> </a:t>
            </a:r>
            <a:r>
              <a:rPr sz="1400" i="1" spc="-5" dirty="0">
                <a:latin typeface="Calibri"/>
                <a:cs typeface="Calibri"/>
              </a:rPr>
              <a:t>customers]</a:t>
            </a:r>
            <a:endParaRPr sz="1400">
              <a:latin typeface="Calibri"/>
              <a:cs typeface="Calibri"/>
            </a:endParaRPr>
          </a:p>
          <a:p>
            <a:pPr>
              <a:lnSpc>
                <a:spcPct val="100000"/>
              </a:lnSpc>
              <a:spcBef>
                <a:spcPts val="30"/>
              </a:spcBef>
            </a:pPr>
            <a:endParaRPr sz="1400">
              <a:latin typeface="Calibri"/>
              <a:cs typeface="Calibri"/>
            </a:endParaRPr>
          </a:p>
          <a:p>
            <a:pPr algn="ctr">
              <a:lnSpc>
                <a:spcPct val="100000"/>
              </a:lnSpc>
            </a:pPr>
            <a:r>
              <a:rPr sz="1400" b="1" u="sng" dirty="0">
                <a:uFill>
                  <a:solidFill>
                    <a:srgbClr val="000000"/>
                  </a:solidFill>
                </a:uFill>
                <a:latin typeface="Calibri"/>
                <a:cs typeface="Calibri"/>
              </a:rPr>
              <a:t>Shopping</a:t>
            </a:r>
            <a:r>
              <a:rPr sz="1400" b="1" u="sng" spc="-20" dirty="0">
                <a:uFill>
                  <a:solidFill>
                    <a:srgbClr val="000000"/>
                  </a:solidFill>
                </a:uFill>
                <a:latin typeface="Calibri"/>
                <a:cs typeface="Calibri"/>
              </a:rPr>
              <a:t> </a:t>
            </a:r>
            <a:r>
              <a:rPr sz="1400" b="1" u="sng" dirty="0">
                <a:uFill>
                  <a:solidFill>
                    <a:srgbClr val="000000"/>
                  </a:solidFill>
                </a:uFill>
                <a:latin typeface="Calibri"/>
                <a:cs typeface="Calibri"/>
              </a:rPr>
              <a:t>online</a:t>
            </a:r>
            <a:r>
              <a:rPr sz="1400" b="1" u="sng" spc="-10" dirty="0">
                <a:uFill>
                  <a:solidFill>
                    <a:srgbClr val="000000"/>
                  </a:solidFill>
                </a:uFill>
                <a:latin typeface="Calibri"/>
                <a:cs typeface="Calibri"/>
              </a:rPr>
              <a:t> is</a:t>
            </a:r>
            <a:r>
              <a:rPr sz="1400" b="1" u="sng" spc="-5" dirty="0">
                <a:uFill>
                  <a:solidFill>
                    <a:srgbClr val="000000"/>
                  </a:solidFill>
                </a:uFill>
                <a:latin typeface="Calibri"/>
                <a:cs typeface="Calibri"/>
              </a:rPr>
              <a:t> convenient</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and flexible</a:t>
            </a:r>
            <a:endParaRPr sz="1400">
              <a:latin typeface="Calibri"/>
              <a:cs typeface="Calibri"/>
            </a:endParaRPr>
          </a:p>
        </p:txBody>
      </p:sp>
      <p:sp>
        <p:nvSpPr>
          <p:cNvPr id="4" name="object 4"/>
          <p:cNvSpPr txBox="1"/>
          <p:nvPr/>
        </p:nvSpPr>
        <p:spPr>
          <a:xfrm>
            <a:off x="902004" y="7914513"/>
            <a:ext cx="5760720" cy="154178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146</a:t>
            </a:r>
            <a:r>
              <a:rPr sz="1400" spc="30" dirty="0">
                <a:latin typeface="Calibri"/>
                <a:cs typeface="Calibri"/>
              </a:rPr>
              <a:t> </a:t>
            </a:r>
            <a:r>
              <a:rPr sz="1400" spc="-5" dirty="0">
                <a:latin typeface="Calibri"/>
                <a:cs typeface="Calibri"/>
              </a:rPr>
              <a:t>respondents</a:t>
            </a:r>
            <a:r>
              <a:rPr sz="1400" spc="35" dirty="0">
                <a:latin typeface="Calibri"/>
                <a:cs typeface="Calibri"/>
              </a:rPr>
              <a:t> </a:t>
            </a:r>
            <a:r>
              <a:rPr sz="1400" spc="-5" dirty="0">
                <a:latin typeface="Calibri"/>
                <a:cs typeface="Calibri"/>
              </a:rPr>
              <a:t>strongly</a:t>
            </a:r>
            <a:r>
              <a:rPr sz="1400" spc="40" dirty="0">
                <a:latin typeface="Calibri"/>
                <a:cs typeface="Calibri"/>
              </a:rPr>
              <a:t> </a:t>
            </a:r>
            <a:r>
              <a:rPr sz="1400" dirty="0">
                <a:latin typeface="Calibri"/>
                <a:cs typeface="Calibri"/>
              </a:rPr>
              <a:t>agree</a:t>
            </a:r>
            <a:r>
              <a:rPr sz="1400" spc="25" dirty="0">
                <a:latin typeface="Calibri"/>
                <a:cs typeface="Calibri"/>
              </a:rPr>
              <a:t> </a:t>
            </a:r>
            <a:r>
              <a:rPr sz="1400" spc="-5" dirty="0">
                <a:latin typeface="Calibri"/>
                <a:cs typeface="Calibri"/>
              </a:rPr>
              <a:t>that</a:t>
            </a:r>
            <a:r>
              <a:rPr sz="1400" spc="35" dirty="0">
                <a:latin typeface="Calibri"/>
                <a:cs typeface="Calibri"/>
              </a:rPr>
              <a:t> </a:t>
            </a:r>
            <a:r>
              <a:rPr sz="1400" spc="-5" dirty="0">
                <a:latin typeface="Calibri"/>
                <a:cs typeface="Calibri"/>
              </a:rPr>
              <a:t>online</a:t>
            </a:r>
            <a:r>
              <a:rPr sz="1400" spc="30" dirty="0">
                <a:latin typeface="Calibri"/>
                <a:cs typeface="Calibri"/>
              </a:rPr>
              <a:t> </a:t>
            </a:r>
            <a:r>
              <a:rPr sz="1400" spc="-5" dirty="0">
                <a:latin typeface="Calibri"/>
                <a:cs typeface="Calibri"/>
              </a:rPr>
              <a:t>shopping</a:t>
            </a:r>
            <a:r>
              <a:rPr sz="1400" spc="30" dirty="0">
                <a:latin typeface="Calibri"/>
                <a:cs typeface="Calibri"/>
              </a:rPr>
              <a:t> </a:t>
            </a:r>
            <a:r>
              <a:rPr sz="1400" dirty="0">
                <a:latin typeface="Calibri"/>
                <a:cs typeface="Calibri"/>
              </a:rPr>
              <a:t>is</a:t>
            </a:r>
            <a:r>
              <a:rPr sz="1400" spc="45" dirty="0">
                <a:latin typeface="Calibri"/>
                <a:cs typeface="Calibri"/>
              </a:rPr>
              <a:t> </a:t>
            </a:r>
            <a:r>
              <a:rPr sz="1400" spc="-5" dirty="0">
                <a:latin typeface="Calibri"/>
                <a:cs typeface="Calibri"/>
              </a:rPr>
              <a:t>convenient</a:t>
            </a:r>
            <a:r>
              <a:rPr sz="1400" spc="30" dirty="0">
                <a:latin typeface="Calibri"/>
                <a:cs typeface="Calibri"/>
              </a:rPr>
              <a:t> </a:t>
            </a:r>
            <a:r>
              <a:rPr sz="1400" spc="-5" dirty="0">
                <a:latin typeface="Calibri"/>
                <a:cs typeface="Calibri"/>
              </a:rPr>
              <a:t>and</a:t>
            </a:r>
            <a:r>
              <a:rPr sz="1400" spc="30" dirty="0">
                <a:latin typeface="Calibri"/>
                <a:cs typeface="Calibri"/>
              </a:rPr>
              <a:t> </a:t>
            </a:r>
            <a:r>
              <a:rPr sz="1400" dirty="0">
                <a:latin typeface="Calibri"/>
                <a:cs typeface="Calibri"/>
              </a:rPr>
              <a:t>flexible</a:t>
            </a:r>
            <a:endParaRPr sz="1400">
              <a:latin typeface="Calibri"/>
              <a:cs typeface="Calibri"/>
            </a:endParaRPr>
          </a:p>
          <a:p>
            <a:pPr marL="12700" marR="5080">
              <a:lnSpc>
                <a:spcPts val="1710"/>
              </a:lnSpc>
              <a:spcBef>
                <a:spcPts val="60"/>
              </a:spcBef>
            </a:pPr>
            <a:r>
              <a:rPr sz="1400" dirty="0">
                <a:latin typeface="Calibri"/>
                <a:cs typeface="Calibri"/>
              </a:rPr>
              <a:t>,</a:t>
            </a:r>
            <a:r>
              <a:rPr sz="1400" spc="295" dirty="0">
                <a:latin typeface="Calibri"/>
                <a:cs typeface="Calibri"/>
              </a:rPr>
              <a:t> </a:t>
            </a:r>
            <a:r>
              <a:rPr sz="1400" dirty="0">
                <a:latin typeface="Calibri"/>
                <a:cs typeface="Calibri"/>
              </a:rPr>
              <a:t>78</a:t>
            </a:r>
            <a:r>
              <a:rPr sz="1400" spc="290" dirty="0">
                <a:latin typeface="Calibri"/>
                <a:cs typeface="Calibri"/>
              </a:rPr>
              <a:t> </a:t>
            </a:r>
            <a:r>
              <a:rPr sz="1400" spc="-5" dirty="0">
                <a:latin typeface="Calibri"/>
                <a:cs typeface="Calibri"/>
              </a:rPr>
              <a:t>respondents</a:t>
            </a:r>
            <a:r>
              <a:rPr sz="1400" spc="300" dirty="0">
                <a:latin typeface="Calibri"/>
                <a:cs typeface="Calibri"/>
              </a:rPr>
              <a:t> </a:t>
            </a:r>
            <a:r>
              <a:rPr sz="1400" spc="-5" dirty="0">
                <a:latin typeface="Calibri"/>
                <a:cs typeface="Calibri"/>
              </a:rPr>
              <a:t>agree</a:t>
            </a:r>
            <a:r>
              <a:rPr sz="1400" spc="290" dirty="0">
                <a:latin typeface="Calibri"/>
                <a:cs typeface="Calibri"/>
              </a:rPr>
              <a:t> </a:t>
            </a:r>
            <a:r>
              <a:rPr sz="1400" spc="-5" dirty="0">
                <a:latin typeface="Calibri"/>
                <a:cs typeface="Calibri"/>
              </a:rPr>
              <a:t>that</a:t>
            </a:r>
            <a:r>
              <a:rPr sz="1400" spc="295" dirty="0">
                <a:latin typeface="Calibri"/>
                <a:cs typeface="Calibri"/>
              </a:rPr>
              <a:t> </a:t>
            </a:r>
            <a:r>
              <a:rPr sz="1400" spc="-5" dirty="0">
                <a:latin typeface="Calibri"/>
                <a:cs typeface="Calibri"/>
              </a:rPr>
              <a:t>online</a:t>
            </a:r>
            <a:r>
              <a:rPr sz="1400" spc="285" dirty="0">
                <a:latin typeface="Calibri"/>
                <a:cs typeface="Calibri"/>
              </a:rPr>
              <a:t> </a:t>
            </a:r>
            <a:r>
              <a:rPr sz="1400" spc="-5" dirty="0">
                <a:latin typeface="Calibri"/>
                <a:cs typeface="Calibri"/>
              </a:rPr>
              <a:t>shopping</a:t>
            </a:r>
            <a:r>
              <a:rPr sz="1400" spc="295" dirty="0">
                <a:latin typeface="Calibri"/>
                <a:cs typeface="Calibri"/>
              </a:rPr>
              <a:t> </a:t>
            </a:r>
            <a:r>
              <a:rPr sz="1400" dirty="0">
                <a:latin typeface="Calibri"/>
                <a:cs typeface="Calibri"/>
              </a:rPr>
              <a:t>is</a:t>
            </a:r>
            <a:r>
              <a:rPr sz="1400" spc="300" dirty="0">
                <a:latin typeface="Calibri"/>
                <a:cs typeface="Calibri"/>
              </a:rPr>
              <a:t> </a:t>
            </a:r>
            <a:r>
              <a:rPr sz="1400" spc="-5" dirty="0">
                <a:latin typeface="Calibri"/>
                <a:cs typeface="Calibri"/>
              </a:rPr>
              <a:t>convenient</a:t>
            </a:r>
            <a:r>
              <a:rPr sz="1400" spc="285" dirty="0">
                <a:latin typeface="Calibri"/>
                <a:cs typeface="Calibri"/>
              </a:rPr>
              <a:t> </a:t>
            </a:r>
            <a:r>
              <a:rPr sz="1400" spc="-5" dirty="0">
                <a:latin typeface="Calibri"/>
                <a:cs typeface="Calibri"/>
              </a:rPr>
              <a:t>and</a:t>
            </a:r>
            <a:r>
              <a:rPr sz="1400" spc="290" dirty="0">
                <a:latin typeface="Calibri"/>
                <a:cs typeface="Calibri"/>
              </a:rPr>
              <a:t> </a:t>
            </a:r>
            <a:r>
              <a:rPr sz="1400" dirty="0">
                <a:latin typeface="Calibri"/>
                <a:cs typeface="Calibri"/>
              </a:rPr>
              <a:t>flexible,</a:t>
            </a:r>
            <a:r>
              <a:rPr sz="1400" spc="285" dirty="0">
                <a:latin typeface="Calibri"/>
                <a:cs typeface="Calibri"/>
              </a:rPr>
              <a:t> </a:t>
            </a:r>
            <a:r>
              <a:rPr sz="1400" dirty="0">
                <a:latin typeface="Calibri"/>
                <a:cs typeface="Calibri"/>
              </a:rPr>
              <a:t>33 </a:t>
            </a:r>
            <a:r>
              <a:rPr sz="1400" spc="-305" dirty="0">
                <a:latin typeface="Calibri"/>
                <a:cs typeface="Calibri"/>
              </a:rPr>
              <a:t> </a:t>
            </a:r>
            <a:r>
              <a:rPr sz="1400" spc="-5" dirty="0">
                <a:latin typeface="Calibri"/>
                <a:cs typeface="Calibri"/>
              </a:rPr>
              <a:t>respondents</a:t>
            </a:r>
            <a:r>
              <a:rPr sz="1400" spc="420" dirty="0">
                <a:latin typeface="Calibri"/>
                <a:cs typeface="Calibri"/>
              </a:rPr>
              <a:t> </a:t>
            </a:r>
            <a:r>
              <a:rPr sz="1400" dirty="0">
                <a:latin typeface="Calibri"/>
                <a:cs typeface="Calibri"/>
              </a:rPr>
              <a:t>are</a:t>
            </a:r>
            <a:r>
              <a:rPr sz="1400" spc="425" dirty="0">
                <a:latin typeface="Calibri"/>
                <a:cs typeface="Calibri"/>
              </a:rPr>
              <a:t> </a:t>
            </a:r>
            <a:r>
              <a:rPr sz="1400" spc="-5" dirty="0">
                <a:latin typeface="Calibri"/>
                <a:cs typeface="Calibri"/>
              </a:rPr>
              <a:t>indifferent</a:t>
            </a:r>
            <a:r>
              <a:rPr sz="1400" spc="420" dirty="0">
                <a:latin typeface="Calibri"/>
                <a:cs typeface="Calibri"/>
              </a:rPr>
              <a:t> </a:t>
            </a:r>
            <a:r>
              <a:rPr sz="1400" spc="-5" dirty="0">
                <a:latin typeface="Calibri"/>
                <a:cs typeface="Calibri"/>
              </a:rPr>
              <a:t>on</a:t>
            </a:r>
            <a:r>
              <a:rPr sz="1400" spc="425" dirty="0">
                <a:latin typeface="Calibri"/>
                <a:cs typeface="Calibri"/>
              </a:rPr>
              <a:t> </a:t>
            </a:r>
            <a:r>
              <a:rPr sz="1400" spc="-5" dirty="0">
                <a:latin typeface="Calibri"/>
                <a:cs typeface="Calibri"/>
              </a:rPr>
              <a:t>this</a:t>
            </a:r>
            <a:r>
              <a:rPr sz="1400" spc="425" dirty="0">
                <a:latin typeface="Calibri"/>
                <a:cs typeface="Calibri"/>
              </a:rPr>
              <a:t> </a:t>
            </a:r>
            <a:r>
              <a:rPr sz="1400" spc="-5" dirty="0">
                <a:latin typeface="Calibri"/>
                <a:cs typeface="Calibri"/>
              </a:rPr>
              <a:t>matter,</a:t>
            </a:r>
            <a:r>
              <a:rPr sz="1400" spc="425" dirty="0">
                <a:latin typeface="Calibri"/>
                <a:cs typeface="Calibri"/>
              </a:rPr>
              <a:t> </a:t>
            </a:r>
            <a:r>
              <a:rPr sz="1400" dirty="0">
                <a:latin typeface="Calibri"/>
                <a:cs typeface="Calibri"/>
              </a:rPr>
              <a:t>12</a:t>
            </a:r>
            <a:r>
              <a:rPr sz="1400" spc="415" dirty="0">
                <a:latin typeface="Calibri"/>
                <a:cs typeface="Calibri"/>
              </a:rPr>
              <a:t> </a:t>
            </a:r>
            <a:r>
              <a:rPr sz="1400" spc="-5" dirty="0">
                <a:latin typeface="Calibri"/>
                <a:cs typeface="Calibri"/>
              </a:rPr>
              <a:t>respondents</a:t>
            </a:r>
            <a:r>
              <a:rPr sz="1400" spc="425" dirty="0">
                <a:latin typeface="Calibri"/>
                <a:cs typeface="Calibri"/>
              </a:rPr>
              <a:t> </a:t>
            </a:r>
            <a:r>
              <a:rPr sz="1400" dirty="0">
                <a:latin typeface="Calibri"/>
                <a:cs typeface="Calibri"/>
              </a:rPr>
              <a:t>disagree</a:t>
            </a:r>
            <a:r>
              <a:rPr sz="1400" spc="415" dirty="0">
                <a:latin typeface="Calibri"/>
                <a:cs typeface="Calibri"/>
              </a:rPr>
              <a:t> </a:t>
            </a:r>
            <a:r>
              <a:rPr sz="1400" spc="-5" dirty="0">
                <a:latin typeface="Calibri"/>
                <a:cs typeface="Calibri"/>
              </a:rPr>
              <a:t>that</a:t>
            </a:r>
            <a:endParaRPr sz="1400">
              <a:latin typeface="Calibri"/>
              <a:cs typeface="Calibri"/>
            </a:endParaRPr>
          </a:p>
          <a:p>
            <a:pPr marL="12700">
              <a:lnSpc>
                <a:spcPts val="1650"/>
              </a:lnSpc>
            </a:pPr>
            <a:r>
              <a:rPr sz="1400" spc="-5" dirty="0">
                <a:latin typeface="Calibri"/>
                <a:cs typeface="Calibri"/>
              </a:rPr>
              <a:t>online</a:t>
            </a:r>
            <a:r>
              <a:rPr sz="1400" spc="-20" dirty="0">
                <a:latin typeface="Calibri"/>
                <a:cs typeface="Calibri"/>
              </a:rPr>
              <a:t> </a:t>
            </a:r>
            <a:r>
              <a:rPr sz="1400" spc="-5" dirty="0">
                <a:latin typeface="Calibri"/>
                <a:cs typeface="Calibri"/>
              </a:rPr>
              <a:t>shopping</a:t>
            </a:r>
            <a:r>
              <a:rPr sz="1400" spc="-15" dirty="0">
                <a:latin typeface="Calibri"/>
                <a:cs typeface="Calibri"/>
              </a:rPr>
              <a:t> </a:t>
            </a:r>
            <a:r>
              <a:rPr sz="1400" dirty="0">
                <a:latin typeface="Calibri"/>
                <a:cs typeface="Calibri"/>
              </a:rPr>
              <a:t>is </a:t>
            </a:r>
            <a:r>
              <a:rPr sz="1400" spc="-5" dirty="0">
                <a:latin typeface="Calibri"/>
                <a:cs typeface="Calibri"/>
              </a:rPr>
              <a:t>convenient</a:t>
            </a:r>
            <a:r>
              <a:rPr sz="1400" spc="-15" dirty="0">
                <a:latin typeface="Calibri"/>
                <a:cs typeface="Calibri"/>
              </a:rPr>
              <a:t> </a:t>
            </a:r>
            <a:r>
              <a:rPr sz="1400" spc="-5" dirty="0">
                <a:latin typeface="Calibri"/>
                <a:cs typeface="Calibri"/>
              </a:rPr>
              <a:t>and </a:t>
            </a:r>
            <a:r>
              <a:rPr sz="1400" dirty="0">
                <a:latin typeface="Calibri"/>
                <a:cs typeface="Calibri"/>
              </a:rPr>
              <a:t>flexible</a:t>
            </a:r>
            <a:endParaRPr sz="1400">
              <a:latin typeface="Calibri"/>
              <a:cs typeface="Calibri"/>
            </a:endParaRPr>
          </a:p>
          <a:p>
            <a:pPr>
              <a:lnSpc>
                <a:spcPct val="100000"/>
              </a:lnSpc>
              <a:spcBef>
                <a:spcPts val="5"/>
              </a:spcBef>
            </a:pPr>
            <a:endParaRPr sz="1400">
              <a:latin typeface="Calibri"/>
              <a:cs typeface="Calibri"/>
            </a:endParaRPr>
          </a:p>
          <a:p>
            <a:pPr marL="12700" marR="8890">
              <a:lnSpc>
                <a:spcPct val="101400"/>
              </a:lnSpc>
            </a:pPr>
            <a:r>
              <a:rPr sz="1400" i="1" dirty="0">
                <a:latin typeface="Calibri"/>
                <a:cs typeface="Calibri"/>
              </a:rPr>
              <a:t>[Majority</a:t>
            </a:r>
            <a:r>
              <a:rPr sz="1400" i="1" spc="315" dirty="0">
                <a:latin typeface="Calibri"/>
                <a:cs typeface="Calibri"/>
              </a:rPr>
              <a:t> </a:t>
            </a:r>
            <a:r>
              <a:rPr sz="1400" i="1" spc="-5" dirty="0">
                <a:latin typeface="Calibri"/>
                <a:cs typeface="Calibri"/>
              </a:rPr>
              <a:t>of</a:t>
            </a:r>
            <a:r>
              <a:rPr sz="1400" i="1" spc="5" dirty="0">
                <a:latin typeface="Calibri"/>
                <a:cs typeface="Calibri"/>
              </a:rPr>
              <a:t> </a:t>
            </a:r>
            <a:r>
              <a:rPr sz="1400" i="1" dirty="0">
                <a:latin typeface="Calibri"/>
                <a:cs typeface="Calibri"/>
              </a:rPr>
              <a:t>the  </a:t>
            </a:r>
            <a:r>
              <a:rPr sz="1400" i="1" spc="-5" dirty="0">
                <a:latin typeface="Calibri"/>
                <a:cs typeface="Calibri"/>
              </a:rPr>
              <a:t>respondents</a:t>
            </a:r>
            <a:r>
              <a:rPr sz="1400" i="1" spc="15" dirty="0">
                <a:latin typeface="Calibri"/>
                <a:cs typeface="Calibri"/>
              </a:rPr>
              <a:t> </a:t>
            </a:r>
            <a:r>
              <a:rPr sz="1400" i="1" spc="-5" dirty="0">
                <a:latin typeface="Calibri"/>
                <a:cs typeface="Calibri"/>
              </a:rPr>
              <a:t>agree</a:t>
            </a:r>
            <a:r>
              <a:rPr sz="1400" i="1" spc="10" dirty="0">
                <a:latin typeface="Calibri"/>
                <a:cs typeface="Calibri"/>
              </a:rPr>
              <a:t> </a:t>
            </a:r>
            <a:r>
              <a:rPr sz="1400" i="1" spc="-5" dirty="0">
                <a:latin typeface="Calibri"/>
                <a:cs typeface="Calibri"/>
              </a:rPr>
              <a:t>that</a:t>
            </a:r>
            <a:r>
              <a:rPr sz="1400" i="1" spc="305" dirty="0">
                <a:latin typeface="Calibri"/>
                <a:cs typeface="Calibri"/>
              </a:rPr>
              <a:t> </a:t>
            </a:r>
            <a:r>
              <a:rPr sz="1400" i="1" spc="-5" dirty="0">
                <a:latin typeface="Calibri"/>
                <a:cs typeface="Calibri"/>
              </a:rPr>
              <a:t>online  shopping  </a:t>
            </a:r>
            <a:r>
              <a:rPr sz="1400" i="1" dirty="0">
                <a:latin typeface="Calibri"/>
                <a:cs typeface="Calibri"/>
              </a:rPr>
              <a:t>is</a:t>
            </a:r>
            <a:r>
              <a:rPr sz="1400" i="1" spc="300" dirty="0">
                <a:latin typeface="Calibri"/>
                <a:cs typeface="Calibri"/>
              </a:rPr>
              <a:t> </a:t>
            </a:r>
            <a:r>
              <a:rPr sz="1400" i="1" dirty="0">
                <a:latin typeface="Calibri"/>
                <a:cs typeface="Calibri"/>
              </a:rPr>
              <a:t>convenient</a:t>
            </a:r>
            <a:r>
              <a:rPr sz="1400" i="1" spc="305" dirty="0">
                <a:latin typeface="Calibri"/>
                <a:cs typeface="Calibri"/>
              </a:rPr>
              <a:t> </a:t>
            </a:r>
            <a:r>
              <a:rPr sz="1400" i="1" spc="-5" dirty="0">
                <a:latin typeface="Calibri"/>
                <a:cs typeface="Calibri"/>
              </a:rPr>
              <a:t>and </a:t>
            </a:r>
            <a:r>
              <a:rPr sz="1400" i="1" spc="-305" dirty="0">
                <a:latin typeface="Calibri"/>
                <a:cs typeface="Calibri"/>
              </a:rPr>
              <a:t> </a:t>
            </a:r>
            <a:r>
              <a:rPr sz="1400" i="1" spc="-5" dirty="0">
                <a:latin typeface="Calibri"/>
                <a:cs typeface="Calibri"/>
              </a:rPr>
              <a:t>flexible]</a:t>
            </a:r>
            <a:endParaRPr sz="1400">
              <a:latin typeface="Calibri"/>
              <a:cs typeface="Calibri"/>
            </a:endParaRPr>
          </a:p>
        </p:txBody>
      </p:sp>
      <p:pic>
        <p:nvPicPr>
          <p:cNvPr id="5" name="object 5"/>
          <p:cNvPicPr/>
          <p:nvPr/>
        </p:nvPicPr>
        <p:blipFill>
          <a:blip r:embed="rId2" cstate="print"/>
          <a:stretch>
            <a:fillRect/>
          </a:stretch>
        </p:blipFill>
        <p:spPr>
          <a:xfrm>
            <a:off x="959717" y="1182847"/>
            <a:ext cx="5645316" cy="2225100"/>
          </a:xfrm>
          <a:prstGeom prst="rect">
            <a:avLst/>
          </a:prstGeom>
        </p:spPr>
      </p:pic>
      <p:pic>
        <p:nvPicPr>
          <p:cNvPr id="6" name="object 6"/>
          <p:cNvPicPr/>
          <p:nvPr/>
        </p:nvPicPr>
        <p:blipFill>
          <a:blip r:embed="rId3" cstate="print"/>
          <a:stretch>
            <a:fillRect/>
          </a:stretch>
        </p:blipFill>
        <p:spPr>
          <a:xfrm>
            <a:off x="959414" y="5680486"/>
            <a:ext cx="5646133" cy="219475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31010" y="892556"/>
            <a:ext cx="4554220" cy="456565"/>
          </a:xfrm>
          <a:prstGeom prst="rect">
            <a:avLst/>
          </a:prstGeom>
        </p:spPr>
        <p:txBody>
          <a:bodyPr vert="horz" wrap="square" lIns="0" tIns="9525" rIns="0" bIns="0" rtlCol="0">
            <a:spAutoFit/>
          </a:bodyPr>
          <a:lstStyle/>
          <a:p>
            <a:pPr marL="1617345" marR="5080" indent="-1605280">
              <a:lnSpc>
                <a:spcPct val="101499"/>
              </a:lnSpc>
              <a:spcBef>
                <a:spcPts val="75"/>
              </a:spcBef>
            </a:pPr>
            <a:r>
              <a:rPr sz="1400" b="1" u="sng" dirty="0">
                <a:uFill>
                  <a:solidFill>
                    <a:srgbClr val="000000"/>
                  </a:solidFill>
                </a:uFill>
                <a:latin typeface="Calibri"/>
                <a:cs typeface="Calibri"/>
              </a:rPr>
              <a:t>Return </a:t>
            </a:r>
            <a:r>
              <a:rPr sz="1400" b="1" u="sng" spc="-5" dirty="0">
                <a:uFill>
                  <a:solidFill>
                    <a:srgbClr val="000000"/>
                  </a:solidFill>
                </a:uFill>
                <a:latin typeface="Calibri"/>
                <a:cs typeface="Calibri"/>
              </a:rPr>
              <a:t>and</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replacement</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policy </a:t>
            </a:r>
            <a:r>
              <a:rPr sz="1400" b="1" u="sng" dirty="0">
                <a:uFill>
                  <a:solidFill>
                    <a:srgbClr val="000000"/>
                  </a:solidFill>
                </a:uFill>
                <a:latin typeface="Calibri"/>
                <a:cs typeface="Calibri"/>
              </a:rPr>
              <a:t>of </a:t>
            </a:r>
            <a:r>
              <a:rPr sz="1400" b="1" u="sng" spc="-5" dirty="0">
                <a:uFill>
                  <a:solidFill>
                    <a:srgbClr val="000000"/>
                  </a:solidFill>
                </a:uFill>
                <a:latin typeface="Calibri"/>
                <a:cs typeface="Calibri"/>
              </a:rPr>
              <a:t>the</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e-tailer</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is</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important</a:t>
            </a:r>
            <a:r>
              <a:rPr sz="1400" b="1" u="sng" spc="5" dirty="0">
                <a:uFill>
                  <a:solidFill>
                    <a:srgbClr val="000000"/>
                  </a:solidFill>
                </a:uFill>
                <a:latin typeface="Calibri"/>
                <a:cs typeface="Calibri"/>
              </a:rPr>
              <a:t> </a:t>
            </a:r>
            <a:r>
              <a:rPr sz="1400" b="1" u="sng" spc="-10" dirty="0">
                <a:uFill>
                  <a:solidFill>
                    <a:srgbClr val="000000"/>
                  </a:solidFill>
                </a:uFill>
                <a:latin typeface="Calibri"/>
                <a:cs typeface="Calibri"/>
              </a:rPr>
              <a:t>for </a:t>
            </a:r>
            <a:r>
              <a:rPr sz="1400" b="1" spc="-305" dirty="0">
                <a:latin typeface="Calibri"/>
                <a:cs typeface="Calibri"/>
              </a:rPr>
              <a:t> </a:t>
            </a:r>
            <a:r>
              <a:rPr sz="1400" b="1" u="sng" spc="-5" dirty="0">
                <a:uFill>
                  <a:solidFill>
                    <a:srgbClr val="000000"/>
                  </a:solidFill>
                </a:uFill>
                <a:latin typeface="Calibri"/>
                <a:cs typeface="Calibri"/>
              </a:rPr>
              <a:t>purchase</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decision</a:t>
            </a:r>
            <a:endParaRPr sz="1400">
              <a:latin typeface="Calibri"/>
              <a:cs typeface="Calibri"/>
            </a:endParaRPr>
          </a:p>
        </p:txBody>
      </p:sp>
      <p:sp>
        <p:nvSpPr>
          <p:cNvPr id="3" name="object 3"/>
          <p:cNvSpPr txBox="1"/>
          <p:nvPr/>
        </p:nvSpPr>
        <p:spPr>
          <a:xfrm>
            <a:off x="902004" y="3197097"/>
            <a:ext cx="5758815" cy="2410460"/>
          </a:xfrm>
          <a:prstGeom prst="rect">
            <a:avLst/>
          </a:prstGeom>
        </p:spPr>
        <p:txBody>
          <a:bodyPr vert="horz" wrap="square" lIns="0" tIns="8890" rIns="0" bIns="0" rtlCol="0">
            <a:spAutoFit/>
          </a:bodyPr>
          <a:lstStyle/>
          <a:p>
            <a:pPr marL="12700" marR="5080" algn="just">
              <a:lnSpc>
                <a:spcPct val="101800"/>
              </a:lnSpc>
              <a:spcBef>
                <a:spcPts val="70"/>
              </a:spcBef>
            </a:pPr>
            <a:r>
              <a:rPr sz="1400" spc="-5" dirty="0">
                <a:latin typeface="Calibri"/>
                <a:cs typeface="Calibri"/>
              </a:rPr>
              <a:t>198</a:t>
            </a:r>
            <a:r>
              <a:rPr sz="1400" dirty="0">
                <a:latin typeface="Calibri"/>
                <a:cs typeface="Calibri"/>
              </a:rPr>
              <a:t> </a:t>
            </a:r>
            <a:r>
              <a:rPr sz="1400" spc="-5" dirty="0">
                <a:latin typeface="Calibri"/>
                <a:cs typeface="Calibri"/>
              </a:rPr>
              <a:t>respondents</a:t>
            </a:r>
            <a:r>
              <a:rPr sz="1400" dirty="0">
                <a:latin typeface="Calibri"/>
                <a:cs typeface="Calibri"/>
              </a:rPr>
              <a:t> </a:t>
            </a:r>
            <a:r>
              <a:rPr sz="1400" spc="-5" dirty="0">
                <a:latin typeface="Calibri"/>
                <a:cs typeface="Calibri"/>
              </a:rPr>
              <a:t>strongly</a:t>
            </a:r>
            <a:r>
              <a:rPr sz="1400" dirty="0">
                <a:latin typeface="Calibri"/>
                <a:cs typeface="Calibri"/>
              </a:rPr>
              <a:t> agree</a:t>
            </a:r>
            <a:r>
              <a:rPr sz="1400" spc="5" dirty="0">
                <a:latin typeface="Calibri"/>
                <a:cs typeface="Calibri"/>
              </a:rPr>
              <a:t> </a:t>
            </a:r>
            <a:r>
              <a:rPr sz="1400" spc="-5" dirty="0">
                <a:latin typeface="Calibri"/>
                <a:cs typeface="Calibri"/>
              </a:rPr>
              <a:t>that</a:t>
            </a:r>
            <a:r>
              <a:rPr sz="1400" dirty="0">
                <a:latin typeface="Calibri"/>
                <a:cs typeface="Calibri"/>
              </a:rPr>
              <a:t> </a:t>
            </a:r>
            <a:r>
              <a:rPr sz="1400" spc="-5" dirty="0">
                <a:latin typeface="Calibri"/>
                <a:cs typeface="Calibri"/>
              </a:rPr>
              <a:t>return</a:t>
            </a:r>
            <a:r>
              <a:rPr sz="1400" dirty="0">
                <a:latin typeface="Calibri"/>
                <a:cs typeface="Calibri"/>
              </a:rPr>
              <a:t> </a:t>
            </a:r>
            <a:r>
              <a:rPr sz="1400" spc="-5" dirty="0">
                <a:latin typeface="Calibri"/>
                <a:cs typeface="Calibri"/>
              </a:rPr>
              <a:t>and</a:t>
            </a:r>
            <a:r>
              <a:rPr sz="1400" dirty="0">
                <a:latin typeface="Calibri"/>
                <a:cs typeface="Calibri"/>
              </a:rPr>
              <a:t> </a:t>
            </a:r>
            <a:r>
              <a:rPr sz="1400" spc="-5" dirty="0">
                <a:latin typeface="Calibri"/>
                <a:cs typeface="Calibri"/>
              </a:rPr>
              <a:t>replacement</a:t>
            </a:r>
            <a:r>
              <a:rPr sz="1400" dirty="0">
                <a:latin typeface="Calibri"/>
                <a:cs typeface="Calibri"/>
              </a:rPr>
              <a:t> </a:t>
            </a:r>
            <a:r>
              <a:rPr sz="1400" spc="-5" dirty="0">
                <a:latin typeface="Calibri"/>
                <a:cs typeface="Calibri"/>
              </a:rPr>
              <a:t>policy</a:t>
            </a:r>
            <a:r>
              <a:rPr sz="1400" dirty="0">
                <a:latin typeface="Calibri"/>
                <a:cs typeface="Calibri"/>
              </a:rPr>
              <a:t> </a:t>
            </a:r>
            <a:r>
              <a:rPr sz="1400" spc="-5" dirty="0">
                <a:latin typeface="Calibri"/>
                <a:cs typeface="Calibri"/>
              </a:rPr>
              <a:t>of</a:t>
            </a:r>
            <a:r>
              <a:rPr sz="1400" dirty="0">
                <a:latin typeface="Calibri"/>
                <a:cs typeface="Calibri"/>
              </a:rPr>
              <a:t> </a:t>
            </a:r>
            <a:r>
              <a:rPr sz="1400" spc="-5" dirty="0">
                <a:latin typeface="Calibri"/>
                <a:cs typeface="Calibri"/>
              </a:rPr>
              <a:t>the </a:t>
            </a:r>
            <a:r>
              <a:rPr sz="1400" dirty="0">
                <a:latin typeface="Calibri"/>
                <a:cs typeface="Calibri"/>
              </a:rPr>
              <a:t> e-tailer is </a:t>
            </a:r>
            <a:r>
              <a:rPr sz="1400" spc="-5" dirty="0">
                <a:latin typeface="Calibri"/>
                <a:cs typeface="Calibri"/>
              </a:rPr>
              <a:t>important for purchase decision, </a:t>
            </a:r>
            <a:r>
              <a:rPr sz="1400" dirty="0">
                <a:latin typeface="Calibri"/>
                <a:cs typeface="Calibri"/>
              </a:rPr>
              <a:t>51 </a:t>
            </a:r>
            <a:r>
              <a:rPr sz="1400" spc="-5" dirty="0">
                <a:latin typeface="Calibri"/>
                <a:cs typeface="Calibri"/>
              </a:rPr>
              <a:t>respondents </a:t>
            </a:r>
            <a:r>
              <a:rPr sz="1400" dirty="0">
                <a:latin typeface="Calibri"/>
                <a:cs typeface="Calibri"/>
              </a:rPr>
              <a:t>agree that return a </a:t>
            </a:r>
            <a:r>
              <a:rPr sz="1400" spc="5" dirty="0">
                <a:latin typeface="Calibri"/>
                <a:cs typeface="Calibri"/>
              </a:rPr>
              <a:t> </a:t>
            </a:r>
            <a:r>
              <a:rPr sz="1400" spc="-5" dirty="0">
                <a:latin typeface="Calibri"/>
                <a:cs typeface="Calibri"/>
              </a:rPr>
              <a:t>nd replacement policy of the e-tailer </a:t>
            </a:r>
            <a:r>
              <a:rPr sz="1400" spc="-10" dirty="0">
                <a:latin typeface="Calibri"/>
                <a:cs typeface="Calibri"/>
              </a:rPr>
              <a:t>is </a:t>
            </a:r>
            <a:r>
              <a:rPr sz="1400" spc="-5" dirty="0">
                <a:latin typeface="Calibri"/>
                <a:cs typeface="Calibri"/>
              </a:rPr>
              <a:t>important for purchase decision, </a:t>
            </a:r>
            <a:r>
              <a:rPr sz="1400" dirty="0">
                <a:latin typeface="Calibri"/>
                <a:cs typeface="Calibri"/>
              </a:rPr>
              <a:t>20 </a:t>
            </a:r>
            <a:r>
              <a:rPr sz="1400" spc="5" dirty="0">
                <a:latin typeface="Calibri"/>
                <a:cs typeface="Calibri"/>
              </a:rPr>
              <a:t> </a:t>
            </a:r>
            <a:r>
              <a:rPr sz="1400" spc="-5" dirty="0">
                <a:latin typeface="Calibri"/>
                <a:cs typeface="Calibri"/>
              </a:rPr>
              <a:t>respondents</a:t>
            </a:r>
            <a:r>
              <a:rPr sz="1400" dirty="0">
                <a:latin typeface="Calibri"/>
                <a:cs typeface="Calibri"/>
              </a:rPr>
              <a:t> </a:t>
            </a:r>
            <a:r>
              <a:rPr sz="1400" spc="-5" dirty="0">
                <a:latin typeface="Calibri"/>
                <a:cs typeface="Calibri"/>
              </a:rPr>
              <a:t>disagree</a:t>
            </a:r>
            <a:r>
              <a:rPr sz="1400" dirty="0">
                <a:latin typeface="Calibri"/>
                <a:cs typeface="Calibri"/>
              </a:rPr>
              <a:t> </a:t>
            </a:r>
            <a:r>
              <a:rPr sz="1400" spc="-5" dirty="0">
                <a:latin typeface="Calibri"/>
                <a:cs typeface="Calibri"/>
              </a:rPr>
              <a:t>that</a:t>
            </a:r>
            <a:r>
              <a:rPr sz="1400" dirty="0">
                <a:latin typeface="Calibri"/>
                <a:cs typeface="Calibri"/>
              </a:rPr>
              <a:t> return</a:t>
            </a:r>
            <a:r>
              <a:rPr sz="1400" spc="5" dirty="0">
                <a:latin typeface="Calibri"/>
                <a:cs typeface="Calibri"/>
              </a:rPr>
              <a:t> </a:t>
            </a:r>
            <a:r>
              <a:rPr sz="1400" dirty="0">
                <a:latin typeface="Calibri"/>
                <a:cs typeface="Calibri"/>
              </a:rPr>
              <a:t>and</a:t>
            </a:r>
            <a:r>
              <a:rPr sz="1400" spc="5" dirty="0">
                <a:latin typeface="Calibri"/>
                <a:cs typeface="Calibri"/>
              </a:rPr>
              <a:t> </a:t>
            </a:r>
            <a:r>
              <a:rPr sz="1400" spc="-5" dirty="0">
                <a:latin typeface="Calibri"/>
                <a:cs typeface="Calibri"/>
              </a:rPr>
              <a:t>replacement</a:t>
            </a:r>
            <a:r>
              <a:rPr sz="1400" dirty="0">
                <a:latin typeface="Calibri"/>
                <a:cs typeface="Calibri"/>
              </a:rPr>
              <a:t> </a:t>
            </a:r>
            <a:r>
              <a:rPr sz="1400" spc="-5" dirty="0">
                <a:latin typeface="Calibri"/>
                <a:cs typeface="Calibri"/>
              </a:rPr>
              <a:t>policy</a:t>
            </a:r>
            <a:r>
              <a:rPr sz="1400" dirty="0">
                <a:latin typeface="Calibri"/>
                <a:cs typeface="Calibri"/>
              </a:rPr>
              <a:t> </a:t>
            </a:r>
            <a:r>
              <a:rPr sz="1400" spc="-5" dirty="0">
                <a:latin typeface="Calibri"/>
                <a:cs typeface="Calibri"/>
              </a:rPr>
              <a:t>of</a:t>
            </a:r>
            <a:r>
              <a:rPr sz="1400" dirty="0">
                <a:latin typeface="Calibri"/>
                <a:cs typeface="Calibri"/>
              </a:rPr>
              <a:t> </a:t>
            </a:r>
            <a:r>
              <a:rPr sz="1400" spc="-5" dirty="0">
                <a:latin typeface="Calibri"/>
                <a:cs typeface="Calibri"/>
              </a:rPr>
              <a:t>the</a:t>
            </a:r>
            <a:r>
              <a:rPr sz="1400" dirty="0">
                <a:latin typeface="Calibri"/>
                <a:cs typeface="Calibri"/>
              </a:rPr>
              <a:t> e-tailer</a:t>
            </a:r>
            <a:r>
              <a:rPr sz="1400" spc="5" dirty="0">
                <a:latin typeface="Calibri"/>
                <a:cs typeface="Calibri"/>
              </a:rPr>
              <a:t> </a:t>
            </a:r>
            <a:r>
              <a:rPr sz="1400" dirty="0">
                <a:latin typeface="Calibri"/>
                <a:cs typeface="Calibri"/>
              </a:rPr>
              <a:t>is </a:t>
            </a:r>
            <a:r>
              <a:rPr sz="1400" spc="5" dirty="0">
                <a:latin typeface="Calibri"/>
                <a:cs typeface="Calibri"/>
              </a:rPr>
              <a:t> </a:t>
            </a:r>
            <a:r>
              <a:rPr sz="1400" spc="-5" dirty="0">
                <a:latin typeface="Calibri"/>
                <a:cs typeface="Calibri"/>
              </a:rPr>
              <a:t>important</a:t>
            </a:r>
            <a:r>
              <a:rPr sz="1400" spc="-15" dirty="0">
                <a:latin typeface="Calibri"/>
                <a:cs typeface="Calibri"/>
              </a:rPr>
              <a:t> </a:t>
            </a:r>
            <a:r>
              <a:rPr sz="1400" dirty="0">
                <a:latin typeface="Calibri"/>
                <a:cs typeface="Calibri"/>
              </a:rPr>
              <a:t>for </a:t>
            </a:r>
            <a:r>
              <a:rPr sz="1400" spc="-5" dirty="0">
                <a:latin typeface="Calibri"/>
                <a:cs typeface="Calibri"/>
              </a:rPr>
              <a:t>purchase decision</a:t>
            </a:r>
            <a:endParaRPr sz="1400">
              <a:latin typeface="Calibri"/>
              <a:cs typeface="Calibri"/>
            </a:endParaRPr>
          </a:p>
          <a:p>
            <a:pPr>
              <a:lnSpc>
                <a:spcPct val="100000"/>
              </a:lnSpc>
              <a:spcBef>
                <a:spcPts val="10"/>
              </a:spcBef>
            </a:pPr>
            <a:endParaRPr sz="1400">
              <a:latin typeface="Calibri"/>
              <a:cs typeface="Calibri"/>
            </a:endParaRPr>
          </a:p>
          <a:p>
            <a:pPr marL="12700" marR="5715" algn="just">
              <a:lnSpc>
                <a:spcPct val="101400"/>
              </a:lnSpc>
            </a:pPr>
            <a:r>
              <a:rPr sz="1400" i="1" dirty="0">
                <a:latin typeface="Calibri"/>
                <a:cs typeface="Calibri"/>
              </a:rPr>
              <a:t>[Majority </a:t>
            </a:r>
            <a:r>
              <a:rPr sz="1400" i="1" spc="-5" dirty="0">
                <a:latin typeface="Calibri"/>
                <a:cs typeface="Calibri"/>
              </a:rPr>
              <a:t>of </a:t>
            </a:r>
            <a:r>
              <a:rPr sz="1400" i="1" dirty="0">
                <a:latin typeface="Calibri"/>
                <a:cs typeface="Calibri"/>
              </a:rPr>
              <a:t>the </a:t>
            </a:r>
            <a:r>
              <a:rPr sz="1400" i="1" spc="-5" dirty="0">
                <a:latin typeface="Calibri"/>
                <a:cs typeface="Calibri"/>
              </a:rPr>
              <a:t>respondents agree that </a:t>
            </a:r>
            <a:r>
              <a:rPr sz="1400" i="1" dirty="0">
                <a:latin typeface="Calibri"/>
                <a:cs typeface="Calibri"/>
              </a:rPr>
              <a:t>return </a:t>
            </a:r>
            <a:r>
              <a:rPr sz="1400" i="1" spc="-5" dirty="0">
                <a:latin typeface="Calibri"/>
                <a:cs typeface="Calibri"/>
              </a:rPr>
              <a:t>and replacement policy </a:t>
            </a:r>
            <a:r>
              <a:rPr sz="1400" i="1" spc="-10" dirty="0">
                <a:latin typeface="Calibri"/>
                <a:cs typeface="Calibri"/>
              </a:rPr>
              <a:t>of </a:t>
            </a:r>
            <a:r>
              <a:rPr sz="1400" i="1" spc="-5" dirty="0">
                <a:latin typeface="Calibri"/>
                <a:cs typeface="Calibri"/>
              </a:rPr>
              <a:t>the </a:t>
            </a:r>
            <a:r>
              <a:rPr sz="1400" i="1" dirty="0">
                <a:latin typeface="Calibri"/>
                <a:cs typeface="Calibri"/>
              </a:rPr>
              <a:t> e-tailer</a:t>
            </a:r>
            <a:r>
              <a:rPr sz="1400" i="1" spc="-15" dirty="0">
                <a:latin typeface="Calibri"/>
                <a:cs typeface="Calibri"/>
              </a:rPr>
              <a:t> </a:t>
            </a:r>
            <a:r>
              <a:rPr sz="1400" i="1" spc="-10" dirty="0">
                <a:latin typeface="Calibri"/>
                <a:cs typeface="Calibri"/>
              </a:rPr>
              <a:t>is</a:t>
            </a:r>
            <a:r>
              <a:rPr sz="1400" i="1" spc="-5" dirty="0">
                <a:latin typeface="Calibri"/>
                <a:cs typeface="Calibri"/>
              </a:rPr>
              <a:t> important</a:t>
            </a:r>
            <a:r>
              <a:rPr sz="1400" i="1" spc="-15" dirty="0">
                <a:latin typeface="Calibri"/>
                <a:cs typeface="Calibri"/>
              </a:rPr>
              <a:t> </a:t>
            </a:r>
            <a:r>
              <a:rPr sz="1400" i="1" spc="-5" dirty="0">
                <a:latin typeface="Calibri"/>
                <a:cs typeface="Calibri"/>
              </a:rPr>
              <a:t>for</a:t>
            </a:r>
            <a:r>
              <a:rPr sz="1400" i="1" spc="-10" dirty="0">
                <a:latin typeface="Calibri"/>
                <a:cs typeface="Calibri"/>
              </a:rPr>
              <a:t> </a:t>
            </a:r>
            <a:r>
              <a:rPr sz="1400" i="1" dirty="0">
                <a:latin typeface="Calibri"/>
                <a:cs typeface="Calibri"/>
              </a:rPr>
              <a:t>purchase</a:t>
            </a:r>
            <a:r>
              <a:rPr sz="1400" i="1" spc="-5" dirty="0">
                <a:latin typeface="Calibri"/>
                <a:cs typeface="Calibri"/>
              </a:rPr>
              <a:t> decision]</a:t>
            </a:r>
            <a:endParaRPr sz="1400">
              <a:latin typeface="Calibri"/>
              <a:cs typeface="Calibri"/>
            </a:endParaRPr>
          </a:p>
          <a:p>
            <a:pPr>
              <a:lnSpc>
                <a:spcPct val="100000"/>
              </a:lnSpc>
            </a:pPr>
            <a:endParaRPr sz="1400">
              <a:latin typeface="Calibri"/>
              <a:cs typeface="Calibri"/>
            </a:endParaRPr>
          </a:p>
          <a:p>
            <a:pPr>
              <a:lnSpc>
                <a:spcPct val="100000"/>
              </a:lnSpc>
              <a:spcBef>
                <a:spcPts val="25"/>
              </a:spcBef>
            </a:pPr>
            <a:endParaRPr sz="1400">
              <a:latin typeface="Calibri"/>
              <a:cs typeface="Calibri"/>
            </a:endParaRPr>
          </a:p>
          <a:p>
            <a:pPr marL="466725">
              <a:lnSpc>
                <a:spcPct val="100000"/>
              </a:lnSpc>
            </a:pPr>
            <a:r>
              <a:rPr sz="1400" b="1" u="sng" spc="-5" dirty="0">
                <a:uFill>
                  <a:solidFill>
                    <a:srgbClr val="000000"/>
                  </a:solidFill>
                </a:uFill>
                <a:latin typeface="Calibri"/>
                <a:cs typeface="Calibri"/>
              </a:rPr>
              <a:t>Gaining access</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to</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loyalty programs</a:t>
            </a:r>
            <a:r>
              <a:rPr sz="1400" b="1" u="sng" dirty="0">
                <a:uFill>
                  <a:solidFill>
                    <a:srgbClr val="000000"/>
                  </a:solidFill>
                </a:uFill>
                <a:latin typeface="Calibri"/>
                <a:cs typeface="Calibri"/>
              </a:rPr>
              <a:t> is</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a </a:t>
            </a:r>
            <a:r>
              <a:rPr sz="1400" b="1" u="sng" spc="-5" dirty="0">
                <a:uFill>
                  <a:solidFill>
                    <a:srgbClr val="000000"/>
                  </a:solidFill>
                </a:uFill>
                <a:latin typeface="Calibri"/>
                <a:cs typeface="Calibri"/>
              </a:rPr>
              <a:t>benefit</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of </a:t>
            </a:r>
            <a:r>
              <a:rPr sz="1400" b="1" u="sng" spc="-5" dirty="0">
                <a:uFill>
                  <a:solidFill>
                    <a:srgbClr val="000000"/>
                  </a:solidFill>
                </a:uFill>
                <a:latin typeface="Calibri"/>
                <a:cs typeface="Calibri"/>
              </a:rPr>
              <a:t>shopping </a:t>
            </a:r>
            <a:r>
              <a:rPr sz="1400" b="1" u="sng" dirty="0">
                <a:uFill>
                  <a:solidFill>
                    <a:srgbClr val="000000"/>
                  </a:solidFill>
                </a:uFill>
                <a:latin typeface="Calibri"/>
                <a:cs typeface="Calibri"/>
              </a:rPr>
              <a:t>online</a:t>
            </a:r>
            <a:endParaRPr sz="1400">
              <a:latin typeface="Calibri"/>
              <a:cs typeface="Calibri"/>
            </a:endParaRPr>
          </a:p>
        </p:txBody>
      </p:sp>
      <p:sp>
        <p:nvSpPr>
          <p:cNvPr id="4" name="object 4"/>
          <p:cNvSpPr txBox="1"/>
          <p:nvPr/>
        </p:nvSpPr>
        <p:spPr>
          <a:xfrm>
            <a:off x="902004" y="7528940"/>
            <a:ext cx="5758815" cy="2138680"/>
          </a:xfrm>
          <a:prstGeom prst="rect">
            <a:avLst/>
          </a:prstGeom>
        </p:spPr>
        <p:txBody>
          <a:bodyPr vert="horz" wrap="square" lIns="0" tIns="8890" rIns="0" bIns="0" rtlCol="0">
            <a:spAutoFit/>
          </a:bodyPr>
          <a:lstStyle/>
          <a:p>
            <a:pPr marL="12700" marR="5080" algn="just">
              <a:lnSpc>
                <a:spcPct val="101800"/>
              </a:lnSpc>
              <a:spcBef>
                <a:spcPts val="70"/>
              </a:spcBef>
            </a:pPr>
            <a:r>
              <a:rPr sz="1400" spc="-5" dirty="0">
                <a:latin typeface="Calibri"/>
                <a:cs typeface="Calibri"/>
              </a:rPr>
              <a:t>115 respondents strongly </a:t>
            </a:r>
            <a:r>
              <a:rPr sz="1400" dirty="0">
                <a:latin typeface="Calibri"/>
                <a:cs typeface="Calibri"/>
              </a:rPr>
              <a:t>agree </a:t>
            </a:r>
            <a:r>
              <a:rPr sz="1400" spc="-5" dirty="0">
                <a:latin typeface="Calibri"/>
                <a:cs typeface="Calibri"/>
              </a:rPr>
              <a:t>that </a:t>
            </a:r>
            <a:r>
              <a:rPr sz="1400" dirty="0">
                <a:latin typeface="Calibri"/>
                <a:cs typeface="Calibri"/>
              </a:rPr>
              <a:t>gaining </a:t>
            </a:r>
            <a:r>
              <a:rPr sz="1400" spc="-5" dirty="0">
                <a:latin typeface="Calibri"/>
                <a:cs typeface="Calibri"/>
              </a:rPr>
              <a:t>access </a:t>
            </a:r>
            <a:r>
              <a:rPr sz="1400" dirty="0">
                <a:latin typeface="Calibri"/>
                <a:cs typeface="Calibri"/>
              </a:rPr>
              <a:t>to loyalty </a:t>
            </a:r>
            <a:r>
              <a:rPr sz="1400" spc="-5" dirty="0">
                <a:latin typeface="Calibri"/>
                <a:cs typeface="Calibri"/>
              </a:rPr>
              <a:t>programs </a:t>
            </a:r>
            <a:r>
              <a:rPr sz="1400" dirty="0">
                <a:latin typeface="Calibri"/>
                <a:cs typeface="Calibri"/>
              </a:rPr>
              <a:t>is a </a:t>
            </a:r>
            <a:r>
              <a:rPr sz="1400" spc="5" dirty="0">
                <a:latin typeface="Calibri"/>
                <a:cs typeface="Calibri"/>
              </a:rPr>
              <a:t> </a:t>
            </a:r>
            <a:r>
              <a:rPr sz="1400" spc="-5" dirty="0">
                <a:latin typeface="Calibri"/>
                <a:cs typeface="Calibri"/>
              </a:rPr>
              <a:t>benefit of shopping online, </a:t>
            </a:r>
            <a:r>
              <a:rPr sz="1400" dirty="0">
                <a:latin typeface="Calibri"/>
                <a:cs typeface="Calibri"/>
              </a:rPr>
              <a:t>64 </a:t>
            </a:r>
            <a:r>
              <a:rPr sz="1400" spc="-5" dirty="0">
                <a:latin typeface="Calibri"/>
                <a:cs typeface="Calibri"/>
              </a:rPr>
              <a:t>respondents </a:t>
            </a:r>
            <a:r>
              <a:rPr sz="1400" dirty="0">
                <a:latin typeface="Calibri"/>
                <a:cs typeface="Calibri"/>
              </a:rPr>
              <a:t>agree </a:t>
            </a:r>
            <a:r>
              <a:rPr sz="1400" spc="-5" dirty="0">
                <a:latin typeface="Calibri"/>
                <a:cs typeface="Calibri"/>
              </a:rPr>
              <a:t>that </a:t>
            </a:r>
            <a:r>
              <a:rPr sz="1400" dirty="0">
                <a:latin typeface="Calibri"/>
                <a:cs typeface="Calibri"/>
              </a:rPr>
              <a:t>gaining </a:t>
            </a:r>
            <a:r>
              <a:rPr sz="1400" spc="-5" dirty="0">
                <a:latin typeface="Calibri"/>
                <a:cs typeface="Calibri"/>
              </a:rPr>
              <a:t>access </a:t>
            </a:r>
            <a:r>
              <a:rPr sz="1400" dirty="0">
                <a:latin typeface="Calibri"/>
                <a:cs typeface="Calibri"/>
              </a:rPr>
              <a:t>to </a:t>
            </a:r>
            <a:r>
              <a:rPr sz="1400" spc="-5" dirty="0">
                <a:latin typeface="Calibri"/>
                <a:cs typeface="Calibri"/>
              </a:rPr>
              <a:t>loyalty </a:t>
            </a:r>
            <a:r>
              <a:rPr sz="1400" dirty="0">
                <a:latin typeface="Calibri"/>
                <a:cs typeface="Calibri"/>
              </a:rPr>
              <a:t> </a:t>
            </a:r>
            <a:r>
              <a:rPr sz="1400" spc="-5" dirty="0">
                <a:latin typeface="Calibri"/>
                <a:cs typeface="Calibri"/>
              </a:rPr>
              <a:t>programs </a:t>
            </a:r>
            <a:r>
              <a:rPr sz="1400" spc="-10" dirty="0">
                <a:latin typeface="Calibri"/>
                <a:cs typeface="Calibri"/>
              </a:rPr>
              <a:t>is </a:t>
            </a:r>
            <a:r>
              <a:rPr sz="1400" dirty="0">
                <a:latin typeface="Calibri"/>
                <a:cs typeface="Calibri"/>
              </a:rPr>
              <a:t>a </a:t>
            </a:r>
            <a:r>
              <a:rPr sz="1400" spc="-5" dirty="0">
                <a:latin typeface="Calibri"/>
                <a:cs typeface="Calibri"/>
              </a:rPr>
              <a:t>benefit of shopping online, </a:t>
            </a:r>
            <a:r>
              <a:rPr sz="1400" dirty="0">
                <a:latin typeface="Calibri"/>
                <a:cs typeface="Calibri"/>
              </a:rPr>
              <a:t>64 </a:t>
            </a:r>
            <a:r>
              <a:rPr sz="1400" spc="-5" dirty="0">
                <a:latin typeface="Calibri"/>
                <a:cs typeface="Calibri"/>
              </a:rPr>
              <a:t>respondents </a:t>
            </a:r>
            <a:r>
              <a:rPr sz="1400" dirty="0">
                <a:latin typeface="Calibri"/>
                <a:cs typeface="Calibri"/>
              </a:rPr>
              <a:t>are </a:t>
            </a:r>
            <a:r>
              <a:rPr sz="1400" spc="-5" dirty="0">
                <a:latin typeface="Calibri"/>
                <a:cs typeface="Calibri"/>
              </a:rPr>
              <a:t>indifferent </a:t>
            </a:r>
            <a:r>
              <a:rPr sz="1400" dirty="0">
                <a:latin typeface="Calibri"/>
                <a:cs typeface="Calibri"/>
              </a:rPr>
              <a:t>to </a:t>
            </a:r>
            <a:r>
              <a:rPr sz="1400" spc="-5" dirty="0">
                <a:latin typeface="Calibri"/>
                <a:cs typeface="Calibri"/>
              </a:rPr>
              <a:t>this </a:t>
            </a:r>
            <a:r>
              <a:rPr sz="1400" dirty="0">
                <a:latin typeface="Calibri"/>
                <a:cs typeface="Calibri"/>
              </a:rPr>
              <a:t> </a:t>
            </a:r>
            <a:r>
              <a:rPr sz="1400" spc="-5" dirty="0">
                <a:latin typeface="Calibri"/>
                <a:cs typeface="Calibri"/>
              </a:rPr>
              <a:t>matter, </a:t>
            </a:r>
            <a:r>
              <a:rPr sz="1400" dirty="0">
                <a:latin typeface="Calibri"/>
                <a:cs typeface="Calibri"/>
              </a:rPr>
              <a:t>15 </a:t>
            </a:r>
            <a:r>
              <a:rPr sz="1400" spc="-5" dirty="0">
                <a:latin typeface="Calibri"/>
                <a:cs typeface="Calibri"/>
              </a:rPr>
              <a:t>respondents </a:t>
            </a:r>
            <a:r>
              <a:rPr sz="1400" dirty="0">
                <a:latin typeface="Calibri"/>
                <a:cs typeface="Calibri"/>
              </a:rPr>
              <a:t>disagree </a:t>
            </a:r>
            <a:r>
              <a:rPr sz="1400" spc="-5" dirty="0">
                <a:latin typeface="Calibri"/>
                <a:cs typeface="Calibri"/>
              </a:rPr>
              <a:t>that gaining access </a:t>
            </a:r>
            <a:r>
              <a:rPr sz="1400" dirty="0">
                <a:latin typeface="Calibri"/>
                <a:cs typeface="Calibri"/>
              </a:rPr>
              <a:t>to loyalty </a:t>
            </a:r>
            <a:r>
              <a:rPr sz="1400" spc="-5" dirty="0">
                <a:latin typeface="Calibri"/>
                <a:cs typeface="Calibri"/>
              </a:rPr>
              <a:t>programs </a:t>
            </a:r>
            <a:r>
              <a:rPr sz="1400" dirty="0">
                <a:latin typeface="Calibri"/>
                <a:cs typeface="Calibri"/>
              </a:rPr>
              <a:t>is a </a:t>
            </a:r>
            <a:r>
              <a:rPr sz="1400" spc="-5" dirty="0">
                <a:latin typeface="Calibri"/>
                <a:cs typeface="Calibri"/>
              </a:rPr>
              <a:t>be </a:t>
            </a:r>
            <a:r>
              <a:rPr sz="1400" dirty="0">
                <a:latin typeface="Calibri"/>
                <a:cs typeface="Calibri"/>
              </a:rPr>
              <a:t> </a:t>
            </a:r>
            <a:r>
              <a:rPr sz="1400" spc="-5" dirty="0">
                <a:latin typeface="Calibri"/>
                <a:cs typeface="Calibri"/>
              </a:rPr>
              <a:t>nefit</a:t>
            </a:r>
            <a:r>
              <a:rPr sz="1400" spc="105" dirty="0">
                <a:latin typeface="Calibri"/>
                <a:cs typeface="Calibri"/>
              </a:rPr>
              <a:t> </a:t>
            </a:r>
            <a:r>
              <a:rPr sz="1400" spc="-5" dirty="0">
                <a:latin typeface="Calibri"/>
                <a:cs typeface="Calibri"/>
              </a:rPr>
              <a:t>of</a:t>
            </a:r>
            <a:r>
              <a:rPr sz="1400" spc="105" dirty="0">
                <a:latin typeface="Calibri"/>
                <a:cs typeface="Calibri"/>
              </a:rPr>
              <a:t> </a:t>
            </a:r>
            <a:r>
              <a:rPr sz="1400" spc="-5" dirty="0">
                <a:latin typeface="Calibri"/>
                <a:cs typeface="Calibri"/>
              </a:rPr>
              <a:t>shopping</a:t>
            </a:r>
            <a:r>
              <a:rPr sz="1400" spc="105" dirty="0">
                <a:latin typeface="Calibri"/>
                <a:cs typeface="Calibri"/>
              </a:rPr>
              <a:t> </a:t>
            </a:r>
            <a:r>
              <a:rPr sz="1400" spc="-5" dirty="0">
                <a:latin typeface="Calibri"/>
                <a:cs typeface="Calibri"/>
              </a:rPr>
              <a:t>online,</a:t>
            </a:r>
            <a:r>
              <a:rPr sz="1400" spc="110" dirty="0">
                <a:latin typeface="Calibri"/>
                <a:cs typeface="Calibri"/>
              </a:rPr>
              <a:t> </a:t>
            </a:r>
            <a:r>
              <a:rPr sz="1400" dirty="0">
                <a:latin typeface="Calibri"/>
                <a:cs typeface="Calibri"/>
              </a:rPr>
              <a:t>11</a:t>
            </a:r>
            <a:r>
              <a:rPr sz="1400" spc="105" dirty="0">
                <a:latin typeface="Calibri"/>
                <a:cs typeface="Calibri"/>
              </a:rPr>
              <a:t> </a:t>
            </a:r>
            <a:r>
              <a:rPr sz="1400" spc="-5" dirty="0">
                <a:latin typeface="Calibri"/>
                <a:cs typeface="Calibri"/>
              </a:rPr>
              <a:t>respondents</a:t>
            </a:r>
            <a:r>
              <a:rPr sz="1400" spc="100" dirty="0">
                <a:latin typeface="Calibri"/>
                <a:cs typeface="Calibri"/>
              </a:rPr>
              <a:t> </a:t>
            </a:r>
            <a:r>
              <a:rPr sz="1400" spc="-5" dirty="0">
                <a:latin typeface="Calibri"/>
                <a:cs typeface="Calibri"/>
              </a:rPr>
              <a:t>strongly</a:t>
            </a:r>
            <a:r>
              <a:rPr sz="1400" spc="95" dirty="0">
                <a:latin typeface="Calibri"/>
                <a:cs typeface="Calibri"/>
              </a:rPr>
              <a:t> </a:t>
            </a:r>
            <a:r>
              <a:rPr sz="1400" dirty="0">
                <a:latin typeface="Calibri"/>
                <a:cs typeface="Calibri"/>
              </a:rPr>
              <a:t>disagree</a:t>
            </a:r>
            <a:r>
              <a:rPr sz="1400" spc="85" dirty="0">
                <a:latin typeface="Calibri"/>
                <a:cs typeface="Calibri"/>
              </a:rPr>
              <a:t> </a:t>
            </a:r>
            <a:r>
              <a:rPr sz="1400" spc="-5" dirty="0">
                <a:latin typeface="Calibri"/>
                <a:cs typeface="Calibri"/>
              </a:rPr>
              <a:t>that</a:t>
            </a:r>
            <a:r>
              <a:rPr sz="1400" spc="105" dirty="0">
                <a:latin typeface="Calibri"/>
                <a:cs typeface="Calibri"/>
              </a:rPr>
              <a:t> </a:t>
            </a:r>
            <a:r>
              <a:rPr sz="1400" dirty="0">
                <a:latin typeface="Calibri"/>
                <a:cs typeface="Calibri"/>
              </a:rPr>
              <a:t>gaining</a:t>
            </a:r>
            <a:r>
              <a:rPr sz="1400" spc="105" dirty="0">
                <a:latin typeface="Calibri"/>
                <a:cs typeface="Calibri"/>
              </a:rPr>
              <a:t> </a:t>
            </a:r>
            <a:r>
              <a:rPr sz="1400" spc="-5" dirty="0">
                <a:latin typeface="Calibri"/>
                <a:cs typeface="Calibri"/>
              </a:rPr>
              <a:t>access </a:t>
            </a:r>
            <a:r>
              <a:rPr sz="1400" spc="-305" dirty="0">
                <a:latin typeface="Calibri"/>
                <a:cs typeface="Calibri"/>
              </a:rPr>
              <a:t> </a:t>
            </a:r>
            <a:r>
              <a:rPr sz="1400" dirty="0">
                <a:latin typeface="Calibri"/>
                <a:cs typeface="Calibri"/>
              </a:rPr>
              <a:t>to loyalty</a:t>
            </a:r>
            <a:r>
              <a:rPr sz="1400" spc="-5" dirty="0">
                <a:latin typeface="Calibri"/>
                <a:cs typeface="Calibri"/>
              </a:rPr>
              <a:t> programs</a:t>
            </a:r>
            <a:r>
              <a:rPr sz="1400" dirty="0">
                <a:latin typeface="Calibri"/>
                <a:cs typeface="Calibri"/>
              </a:rPr>
              <a:t> is</a:t>
            </a:r>
            <a:r>
              <a:rPr sz="1400" spc="-15" dirty="0">
                <a:latin typeface="Calibri"/>
                <a:cs typeface="Calibri"/>
              </a:rPr>
              <a:t> </a:t>
            </a:r>
            <a:r>
              <a:rPr sz="1400" dirty="0">
                <a:latin typeface="Calibri"/>
                <a:cs typeface="Calibri"/>
              </a:rPr>
              <a:t>a</a:t>
            </a:r>
            <a:r>
              <a:rPr sz="1400" spc="-5" dirty="0">
                <a:latin typeface="Calibri"/>
                <a:cs typeface="Calibri"/>
              </a:rPr>
              <a:t> benefit of</a:t>
            </a:r>
            <a:r>
              <a:rPr sz="1400" dirty="0">
                <a:latin typeface="Calibri"/>
                <a:cs typeface="Calibri"/>
              </a:rPr>
              <a:t> </a:t>
            </a:r>
            <a:r>
              <a:rPr sz="1400" spc="-5" dirty="0">
                <a:latin typeface="Calibri"/>
                <a:cs typeface="Calibri"/>
              </a:rPr>
              <a:t>shopping</a:t>
            </a:r>
            <a:r>
              <a:rPr sz="1400" spc="-10" dirty="0">
                <a:latin typeface="Calibri"/>
                <a:cs typeface="Calibri"/>
              </a:rPr>
              <a:t> </a:t>
            </a:r>
            <a:r>
              <a:rPr sz="1400" spc="-5" dirty="0">
                <a:latin typeface="Calibri"/>
                <a:cs typeface="Calibri"/>
              </a:rPr>
              <a:t>online</a:t>
            </a:r>
            <a:endParaRPr sz="1400">
              <a:latin typeface="Calibri"/>
              <a:cs typeface="Calibri"/>
            </a:endParaRPr>
          </a:p>
          <a:p>
            <a:pPr>
              <a:lnSpc>
                <a:spcPct val="100000"/>
              </a:lnSpc>
              <a:spcBef>
                <a:spcPts val="60"/>
              </a:spcBef>
            </a:pPr>
            <a:endParaRPr sz="1000">
              <a:latin typeface="Calibri"/>
              <a:cs typeface="Calibri"/>
            </a:endParaRPr>
          </a:p>
          <a:p>
            <a:pPr marL="12700" marR="58419" algn="just">
              <a:lnSpc>
                <a:spcPct val="101800"/>
              </a:lnSpc>
            </a:pPr>
            <a:r>
              <a:rPr sz="1400" i="1" dirty="0">
                <a:latin typeface="Calibri"/>
                <a:cs typeface="Calibri"/>
              </a:rPr>
              <a:t>[Majority </a:t>
            </a:r>
            <a:r>
              <a:rPr sz="1400" i="1" spc="-5" dirty="0">
                <a:latin typeface="Calibri"/>
                <a:cs typeface="Calibri"/>
              </a:rPr>
              <a:t>of </a:t>
            </a:r>
            <a:r>
              <a:rPr sz="1400" i="1" dirty="0">
                <a:latin typeface="Calibri"/>
                <a:cs typeface="Calibri"/>
              </a:rPr>
              <a:t>respondents </a:t>
            </a:r>
            <a:r>
              <a:rPr sz="1400" i="1" spc="-5" dirty="0">
                <a:latin typeface="Calibri"/>
                <a:cs typeface="Calibri"/>
              </a:rPr>
              <a:t>strongly agree </a:t>
            </a:r>
            <a:r>
              <a:rPr sz="1400" i="1" spc="-10" dirty="0">
                <a:latin typeface="Calibri"/>
                <a:cs typeface="Calibri"/>
              </a:rPr>
              <a:t>that </a:t>
            </a:r>
            <a:r>
              <a:rPr sz="1400" i="1" spc="-5" dirty="0">
                <a:latin typeface="Calibri"/>
                <a:cs typeface="Calibri"/>
              </a:rPr>
              <a:t>gaining access </a:t>
            </a:r>
            <a:r>
              <a:rPr sz="1400" i="1" dirty="0">
                <a:latin typeface="Calibri"/>
                <a:cs typeface="Calibri"/>
              </a:rPr>
              <a:t>to loyalty </a:t>
            </a:r>
            <a:r>
              <a:rPr sz="1400" i="1" spc="-5" dirty="0">
                <a:latin typeface="Calibri"/>
                <a:cs typeface="Calibri"/>
              </a:rPr>
              <a:t>program </a:t>
            </a:r>
            <a:r>
              <a:rPr sz="1400" i="1" spc="-305" dirty="0">
                <a:latin typeface="Calibri"/>
                <a:cs typeface="Calibri"/>
              </a:rPr>
              <a:t> </a:t>
            </a:r>
            <a:r>
              <a:rPr sz="1400" i="1" dirty="0">
                <a:latin typeface="Calibri"/>
                <a:cs typeface="Calibri"/>
              </a:rPr>
              <a:t>s is a</a:t>
            </a:r>
            <a:r>
              <a:rPr sz="1400" i="1" spc="320" dirty="0">
                <a:latin typeface="Calibri"/>
                <a:cs typeface="Calibri"/>
              </a:rPr>
              <a:t> </a:t>
            </a:r>
            <a:r>
              <a:rPr sz="1400" i="1" spc="-5" dirty="0">
                <a:latin typeface="Calibri"/>
                <a:cs typeface="Calibri"/>
              </a:rPr>
              <a:t>benefit of shopping online. Hence </a:t>
            </a:r>
            <a:r>
              <a:rPr sz="1400" i="1" dirty="0">
                <a:latin typeface="Calibri"/>
                <a:cs typeface="Calibri"/>
              </a:rPr>
              <a:t>e-commerce </a:t>
            </a:r>
            <a:r>
              <a:rPr sz="1400" i="1" spc="-5" dirty="0">
                <a:latin typeface="Calibri"/>
                <a:cs typeface="Calibri"/>
              </a:rPr>
              <a:t>stores should provide </a:t>
            </a:r>
            <a:r>
              <a:rPr sz="1400" i="1" dirty="0">
                <a:latin typeface="Calibri"/>
                <a:cs typeface="Calibri"/>
              </a:rPr>
              <a:t>m </a:t>
            </a:r>
            <a:r>
              <a:rPr sz="1400" i="1" spc="-305" dirty="0">
                <a:latin typeface="Calibri"/>
                <a:cs typeface="Calibri"/>
              </a:rPr>
              <a:t> </a:t>
            </a:r>
            <a:r>
              <a:rPr sz="1400" i="1" spc="-5" dirty="0">
                <a:latin typeface="Calibri"/>
                <a:cs typeface="Calibri"/>
              </a:rPr>
              <a:t>ore</a:t>
            </a:r>
            <a:r>
              <a:rPr sz="1400" i="1" spc="-15" dirty="0">
                <a:latin typeface="Calibri"/>
                <a:cs typeface="Calibri"/>
              </a:rPr>
              <a:t> </a:t>
            </a:r>
            <a:r>
              <a:rPr sz="1400" i="1" dirty="0">
                <a:latin typeface="Calibri"/>
                <a:cs typeface="Calibri"/>
              </a:rPr>
              <a:t>loyalty</a:t>
            </a:r>
            <a:r>
              <a:rPr sz="1400" i="1" spc="-10" dirty="0">
                <a:latin typeface="Calibri"/>
                <a:cs typeface="Calibri"/>
              </a:rPr>
              <a:t> </a:t>
            </a:r>
            <a:r>
              <a:rPr sz="1400" i="1" spc="-5" dirty="0">
                <a:latin typeface="Calibri"/>
                <a:cs typeface="Calibri"/>
              </a:rPr>
              <a:t>programs]</a:t>
            </a:r>
            <a:endParaRPr sz="1400">
              <a:latin typeface="Calibri"/>
              <a:cs typeface="Calibri"/>
            </a:endParaRPr>
          </a:p>
        </p:txBody>
      </p:sp>
      <p:pic>
        <p:nvPicPr>
          <p:cNvPr id="5" name="object 5"/>
          <p:cNvPicPr/>
          <p:nvPr/>
        </p:nvPicPr>
        <p:blipFill>
          <a:blip r:embed="rId2" cstate="print"/>
          <a:stretch>
            <a:fillRect/>
          </a:stretch>
        </p:blipFill>
        <p:spPr>
          <a:xfrm>
            <a:off x="959409" y="1390032"/>
            <a:ext cx="5645507" cy="1787363"/>
          </a:xfrm>
          <a:prstGeom prst="rect">
            <a:avLst/>
          </a:prstGeom>
        </p:spPr>
      </p:pic>
      <p:pic>
        <p:nvPicPr>
          <p:cNvPr id="6" name="object 6"/>
          <p:cNvPicPr/>
          <p:nvPr/>
        </p:nvPicPr>
        <p:blipFill>
          <a:blip r:embed="rId3" cstate="print"/>
          <a:stretch>
            <a:fillRect/>
          </a:stretch>
        </p:blipFill>
        <p:spPr>
          <a:xfrm>
            <a:off x="959417" y="5649250"/>
            <a:ext cx="5646508" cy="184980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00302" y="892556"/>
            <a:ext cx="5217160" cy="456565"/>
          </a:xfrm>
          <a:prstGeom prst="rect">
            <a:avLst/>
          </a:prstGeom>
        </p:spPr>
        <p:txBody>
          <a:bodyPr vert="horz" wrap="square" lIns="0" tIns="9525" rIns="0" bIns="0" rtlCol="0">
            <a:spAutoFit/>
          </a:bodyPr>
          <a:lstStyle/>
          <a:p>
            <a:pPr marL="2225675" marR="5080" indent="-2213610">
              <a:lnSpc>
                <a:spcPct val="101499"/>
              </a:lnSpc>
              <a:spcBef>
                <a:spcPts val="75"/>
              </a:spcBef>
            </a:pPr>
            <a:r>
              <a:rPr sz="1400" b="1" u="sng" spc="-5" dirty="0">
                <a:uFill>
                  <a:solidFill>
                    <a:srgbClr val="000000"/>
                  </a:solidFill>
                </a:uFill>
                <a:latin typeface="Calibri"/>
                <a:cs typeface="Calibri"/>
              </a:rPr>
              <a:t>Displaying</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quality</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Information</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on</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the</a:t>
            </a:r>
            <a:r>
              <a:rPr sz="1400" b="1" u="sng" spc="15" dirty="0">
                <a:uFill>
                  <a:solidFill>
                    <a:srgbClr val="000000"/>
                  </a:solidFill>
                </a:uFill>
                <a:latin typeface="Calibri"/>
                <a:cs typeface="Calibri"/>
              </a:rPr>
              <a:t> </a:t>
            </a:r>
            <a:r>
              <a:rPr sz="1400" b="1" u="sng" spc="-5" dirty="0">
                <a:uFill>
                  <a:solidFill>
                    <a:srgbClr val="000000"/>
                  </a:solidFill>
                </a:uFill>
                <a:latin typeface="Calibri"/>
                <a:cs typeface="Calibri"/>
              </a:rPr>
              <a:t>website</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improves</a:t>
            </a:r>
            <a:r>
              <a:rPr sz="1400" b="1" u="sng" spc="15" dirty="0">
                <a:uFill>
                  <a:solidFill>
                    <a:srgbClr val="000000"/>
                  </a:solidFill>
                </a:uFill>
                <a:latin typeface="Calibri"/>
                <a:cs typeface="Calibri"/>
              </a:rPr>
              <a:t> </a:t>
            </a:r>
            <a:r>
              <a:rPr sz="1400" b="1" u="sng" spc="-5" dirty="0">
                <a:uFill>
                  <a:solidFill>
                    <a:srgbClr val="000000"/>
                  </a:solidFill>
                </a:uFill>
                <a:latin typeface="Calibri"/>
                <a:cs typeface="Calibri"/>
              </a:rPr>
              <a:t>satisfaction</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of </a:t>
            </a:r>
            <a:r>
              <a:rPr sz="1400" b="1" spc="-300" dirty="0">
                <a:latin typeface="Calibri"/>
                <a:cs typeface="Calibri"/>
              </a:rPr>
              <a:t> </a:t>
            </a:r>
            <a:r>
              <a:rPr sz="1400" b="1" u="sng" spc="-5" dirty="0">
                <a:uFill>
                  <a:solidFill>
                    <a:srgbClr val="000000"/>
                  </a:solidFill>
                </a:uFill>
                <a:latin typeface="Calibri"/>
                <a:cs typeface="Calibri"/>
              </a:rPr>
              <a:t>customers</a:t>
            </a:r>
            <a:endParaRPr sz="1400">
              <a:latin typeface="Calibri"/>
              <a:cs typeface="Calibri"/>
            </a:endParaRPr>
          </a:p>
        </p:txBody>
      </p:sp>
      <p:sp>
        <p:nvSpPr>
          <p:cNvPr id="3" name="object 3"/>
          <p:cNvSpPr txBox="1"/>
          <p:nvPr/>
        </p:nvSpPr>
        <p:spPr>
          <a:xfrm>
            <a:off x="902004" y="3366261"/>
            <a:ext cx="5760085" cy="2192020"/>
          </a:xfrm>
          <a:prstGeom prst="rect">
            <a:avLst/>
          </a:prstGeom>
        </p:spPr>
        <p:txBody>
          <a:bodyPr vert="horz" wrap="square" lIns="0" tIns="9525" rIns="0" bIns="0" rtlCol="0">
            <a:spAutoFit/>
          </a:bodyPr>
          <a:lstStyle/>
          <a:p>
            <a:pPr marL="12700" marR="8255" algn="just">
              <a:lnSpc>
                <a:spcPct val="101699"/>
              </a:lnSpc>
              <a:spcBef>
                <a:spcPts val="75"/>
              </a:spcBef>
            </a:pPr>
            <a:r>
              <a:rPr sz="1400" spc="-5" dirty="0">
                <a:latin typeface="Calibri"/>
                <a:cs typeface="Calibri"/>
              </a:rPr>
              <a:t>133</a:t>
            </a:r>
            <a:r>
              <a:rPr sz="1400" dirty="0">
                <a:latin typeface="Calibri"/>
                <a:cs typeface="Calibri"/>
              </a:rPr>
              <a:t> </a:t>
            </a:r>
            <a:r>
              <a:rPr sz="1400" spc="-5" dirty="0">
                <a:latin typeface="Calibri"/>
                <a:cs typeface="Calibri"/>
              </a:rPr>
              <a:t>respondents</a:t>
            </a:r>
            <a:r>
              <a:rPr sz="1400" dirty="0">
                <a:latin typeface="Calibri"/>
                <a:cs typeface="Calibri"/>
              </a:rPr>
              <a:t> </a:t>
            </a:r>
            <a:r>
              <a:rPr sz="1400" spc="-5" dirty="0">
                <a:latin typeface="Calibri"/>
                <a:cs typeface="Calibri"/>
              </a:rPr>
              <a:t>strongly</a:t>
            </a:r>
            <a:r>
              <a:rPr sz="1400" dirty="0">
                <a:latin typeface="Calibri"/>
                <a:cs typeface="Calibri"/>
              </a:rPr>
              <a:t> agree</a:t>
            </a:r>
            <a:r>
              <a:rPr sz="1400" spc="5" dirty="0">
                <a:latin typeface="Calibri"/>
                <a:cs typeface="Calibri"/>
              </a:rPr>
              <a:t> </a:t>
            </a:r>
            <a:r>
              <a:rPr sz="1400" spc="-5" dirty="0">
                <a:latin typeface="Calibri"/>
                <a:cs typeface="Calibri"/>
              </a:rPr>
              <a:t>that</a:t>
            </a:r>
            <a:r>
              <a:rPr sz="1400" dirty="0">
                <a:latin typeface="Calibri"/>
                <a:cs typeface="Calibri"/>
              </a:rPr>
              <a:t> </a:t>
            </a:r>
            <a:r>
              <a:rPr sz="1400" spc="-5" dirty="0">
                <a:latin typeface="Calibri"/>
                <a:cs typeface="Calibri"/>
              </a:rPr>
              <a:t>displaying</a:t>
            </a:r>
            <a:r>
              <a:rPr sz="1400" dirty="0">
                <a:latin typeface="Calibri"/>
                <a:cs typeface="Calibri"/>
              </a:rPr>
              <a:t> </a:t>
            </a:r>
            <a:r>
              <a:rPr sz="1400" spc="-5" dirty="0">
                <a:latin typeface="Calibri"/>
                <a:cs typeface="Calibri"/>
              </a:rPr>
              <a:t>quality</a:t>
            </a:r>
            <a:r>
              <a:rPr sz="1400" dirty="0">
                <a:latin typeface="Calibri"/>
                <a:cs typeface="Calibri"/>
              </a:rPr>
              <a:t> </a:t>
            </a:r>
            <a:r>
              <a:rPr sz="1400" spc="-5" dirty="0">
                <a:latin typeface="Calibri"/>
                <a:cs typeface="Calibri"/>
              </a:rPr>
              <a:t>information</a:t>
            </a:r>
            <a:r>
              <a:rPr sz="1400" dirty="0">
                <a:latin typeface="Calibri"/>
                <a:cs typeface="Calibri"/>
              </a:rPr>
              <a:t> </a:t>
            </a:r>
            <a:r>
              <a:rPr sz="1400" spc="-5" dirty="0">
                <a:latin typeface="Calibri"/>
                <a:cs typeface="Calibri"/>
              </a:rPr>
              <a:t>on</a:t>
            </a:r>
            <a:r>
              <a:rPr sz="1400" dirty="0">
                <a:latin typeface="Calibri"/>
                <a:cs typeface="Calibri"/>
              </a:rPr>
              <a:t> </a:t>
            </a:r>
            <a:r>
              <a:rPr sz="1400" spc="-5" dirty="0">
                <a:latin typeface="Calibri"/>
                <a:cs typeface="Calibri"/>
              </a:rPr>
              <a:t>the </a:t>
            </a:r>
            <a:r>
              <a:rPr sz="1400" dirty="0">
                <a:latin typeface="Calibri"/>
                <a:cs typeface="Calibri"/>
              </a:rPr>
              <a:t> website</a:t>
            </a:r>
            <a:r>
              <a:rPr sz="1400" spc="5" dirty="0">
                <a:latin typeface="Calibri"/>
                <a:cs typeface="Calibri"/>
              </a:rPr>
              <a:t> </a:t>
            </a:r>
            <a:r>
              <a:rPr sz="1400" dirty="0">
                <a:latin typeface="Calibri"/>
                <a:cs typeface="Calibri"/>
              </a:rPr>
              <a:t>improves</a:t>
            </a:r>
            <a:r>
              <a:rPr sz="1400" spc="5" dirty="0">
                <a:latin typeface="Calibri"/>
                <a:cs typeface="Calibri"/>
              </a:rPr>
              <a:t> </a:t>
            </a:r>
            <a:r>
              <a:rPr sz="1400" spc="-5" dirty="0">
                <a:latin typeface="Calibri"/>
                <a:cs typeface="Calibri"/>
              </a:rPr>
              <a:t>satisfaction</a:t>
            </a:r>
            <a:r>
              <a:rPr sz="1400" dirty="0">
                <a:latin typeface="Calibri"/>
                <a:cs typeface="Calibri"/>
              </a:rPr>
              <a:t> </a:t>
            </a:r>
            <a:r>
              <a:rPr sz="1400" spc="-5" dirty="0">
                <a:latin typeface="Calibri"/>
                <a:cs typeface="Calibri"/>
              </a:rPr>
              <a:t>of</a:t>
            </a:r>
            <a:r>
              <a:rPr sz="1400" dirty="0">
                <a:latin typeface="Calibri"/>
                <a:cs typeface="Calibri"/>
              </a:rPr>
              <a:t> </a:t>
            </a:r>
            <a:r>
              <a:rPr sz="1400" spc="-5" dirty="0">
                <a:latin typeface="Calibri"/>
                <a:cs typeface="Calibri"/>
              </a:rPr>
              <a:t>customers,</a:t>
            </a:r>
            <a:r>
              <a:rPr sz="1400" dirty="0">
                <a:latin typeface="Calibri"/>
                <a:cs typeface="Calibri"/>
              </a:rPr>
              <a:t> 80</a:t>
            </a:r>
            <a:r>
              <a:rPr sz="1400" spc="5" dirty="0">
                <a:latin typeface="Calibri"/>
                <a:cs typeface="Calibri"/>
              </a:rPr>
              <a:t> </a:t>
            </a:r>
            <a:r>
              <a:rPr sz="1400" spc="-5" dirty="0">
                <a:latin typeface="Calibri"/>
                <a:cs typeface="Calibri"/>
              </a:rPr>
              <a:t>respondents</a:t>
            </a:r>
            <a:r>
              <a:rPr sz="1400" dirty="0">
                <a:latin typeface="Calibri"/>
                <a:cs typeface="Calibri"/>
              </a:rPr>
              <a:t> agree</a:t>
            </a:r>
            <a:r>
              <a:rPr sz="1400" spc="5" dirty="0">
                <a:latin typeface="Calibri"/>
                <a:cs typeface="Calibri"/>
              </a:rPr>
              <a:t> </a:t>
            </a:r>
            <a:r>
              <a:rPr sz="1400" spc="-5" dirty="0">
                <a:latin typeface="Calibri"/>
                <a:cs typeface="Calibri"/>
              </a:rPr>
              <a:t>that </a:t>
            </a:r>
            <a:r>
              <a:rPr sz="1400" dirty="0">
                <a:latin typeface="Calibri"/>
                <a:cs typeface="Calibri"/>
              </a:rPr>
              <a:t> displaying</a:t>
            </a:r>
            <a:r>
              <a:rPr sz="1400" spc="5" dirty="0">
                <a:latin typeface="Calibri"/>
                <a:cs typeface="Calibri"/>
              </a:rPr>
              <a:t> </a:t>
            </a:r>
            <a:r>
              <a:rPr sz="1400" spc="-5" dirty="0">
                <a:latin typeface="Calibri"/>
                <a:cs typeface="Calibri"/>
              </a:rPr>
              <a:t>quality</a:t>
            </a:r>
            <a:r>
              <a:rPr sz="1400" dirty="0">
                <a:latin typeface="Calibri"/>
                <a:cs typeface="Calibri"/>
              </a:rPr>
              <a:t> information</a:t>
            </a:r>
            <a:r>
              <a:rPr sz="1400" spc="5" dirty="0">
                <a:latin typeface="Calibri"/>
                <a:cs typeface="Calibri"/>
              </a:rPr>
              <a:t> </a:t>
            </a:r>
            <a:r>
              <a:rPr sz="1400" spc="-5" dirty="0">
                <a:latin typeface="Calibri"/>
                <a:cs typeface="Calibri"/>
              </a:rPr>
              <a:t>on</a:t>
            </a:r>
            <a:r>
              <a:rPr sz="1400" dirty="0">
                <a:latin typeface="Calibri"/>
                <a:cs typeface="Calibri"/>
              </a:rPr>
              <a:t> </a:t>
            </a:r>
            <a:r>
              <a:rPr sz="1400" spc="-5" dirty="0">
                <a:latin typeface="Calibri"/>
                <a:cs typeface="Calibri"/>
              </a:rPr>
              <a:t>the</a:t>
            </a:r>
            <a:r>
              <a:rPr sz="1400" dirty="0">
                <a:latin typeface="Calibri"/>
                <a:cs typeface="Calibri"/>
              </a:rPr>
              <a:t> website</a:t>
            </a:r>
            <a:r>
              <a:rPr sz="1400" spc="5" dirty="0">
                <a:latin typeface="Calibri"/>
                <a:cs typeface="Calibri"/>
              </a:rPr>
              <a:t> </a:t>
            </a:r>
            <a:r>
              <a:rPr sz="1400" dirty="0">
                <a:latin typeface="Calibri"/>
                <a:cs typeface="Calibri"/>
              </a:rPr>
              <a:t>improves</a:t>
            </a:r>
            <a:r>
              <a:rPr sz="1400" spc="5" dirty="0">
                <a:latin typeface="Calibri"/>
                <a:cs typeface="Calibri"/>
              </a:rPr>
              <a:t> </a:t>
            </a:r>
            <a:r>
              <a:rPr sz="1400" spc="-5" dirty="0">
                <a:latin typeface="Calibri"/>
                <a:cs typeface="Calibri"/>
              </a:rPr>
              <a:t>satisfaction</a:t>
            </a:r>
            <a:r>
              <a:rPr sz="1400" dirty="0">
                <a:latin typeface="Calibri"/>
                <a:cs typeface="Calibri"/>
              </a:rPr>
              <a:t> </a:t>
            </a:r>
            <a:r>
              <a:rPr sz="1400" spc="-5" dirty="0">
                <a:latin typeface="Calibri"/>
                <a:cs typeface="Calibri"/>
              </a:rPr>
              <a:t>of </a:t>
            </a:r>
            <a:r>
              <a:rPr sz="1400" dirty="0">
                <a:latin typeface="Calibri"/>
                <a:cs typeface="Calibri"/>
              </a:rPr>
              <a:t> </a:t>
            </a:r>
            <a:r>
              <a:rPr sz="1400" spc="-5" dirty="0">
                <a:latin typeface="Calibri"/>
                <a:cs typeface="Calibri"/>
              </a:rPr>
              <a:t>customers, </a:t>
            </a:r>
            <a:r>
              <a:rPr sz="1400" dirty="0">
                <a:latin typeface="Calibri"/>
                <a:cs typeface="Calibri"/>
              </a:rPr>
              <a:t>56</a:t>
            </a:r>
            <a:r>
              <a:rPr sz="1400" spc="-15" dirty="0">
                <a:latin typeface="Calibri"/>
                <a:cs typeface="Calibri"/>
              </a:rPr>
              <a:t> </a:t>
            </a:r>
            <a:r>
              <a:rPr sz="1400" spc="-5" dirty="0">
                <a:latin typeface="Calibri"/>
                <a:cs typeface="Calibri"/>
              </a:rPr>
              <a:t>respondents </a:t>
            </a:r>
            <a:r>
              <a:rPr sz="1400" dirty="0">
                <a:latin typeface="Calibri"/>
                <a:cs typeface="Calibri"/>
              </a:rPr>
              <a:t>are</a:t>
            </a:r>
            <a:r>
              <a:rPr sz="1400" spc="-10" dirty="0">
                <a:latin typeface="Calibri"/>
                <a:cs typeface="Calibri"/>
              </a:rPr>
              <a:t> </a:t>
            </a:r>
            <a:r>
              <a:rPr sz="1400" spc="-5" dirty="0">
                <a:latin typeface="Calibri"/>
                <a:cs typeface="Calibri"/>
              </a:rPr>
              <a:t>indifferent</a:t>
            </a:r>
            <a:r>
              <a:rPr sz="1400" dirty="0">
                <a:latin typeface="Calibri"/>
                <a:cs typeface="Calibri"/>
              </a:rPr>
              <a:t> </a:t>
            </a:r>
            <a:r>
              <a:rPr sz="1400" spc="-5" dirty="0">
                <a:latin typeface="Calibri"/>
                <a:cs typeface="Calibri"/>
              </a:rPr>
              <a:t>on</a:t>
            </a:r>
            <a:r>
              <a:rPr sz="1400" spc="-10" dirty="0">
                <a:latin typeface="Calibri"/>
                <a:cs typeface="Calibri"/>
              </a:rPr>
              <a:t> </a:t>
            </a:r>
            <a:r>
              <a:rPr sz="1400" spc="-5" dirty="0">
                <a:latin typeface="Calibri"/>
                <a:cs typeface="Calibri"/>
              </a:rPr>
              <a:t>this</a:t>
            </a:r>
            <a:endParaRPr sz="1400">
              <a:latin typeface="Calibri"/>
              <a:cs typeface="Calibri"/>
            </a:endParaRPr>
          </a:p>
          <a:p>
            <a:pPr>
              <a:lnSpc>
                <a:spcPct val="100000"/>
              </a:lnSpc>
              <a:spcBef>
                <a:spcPts val="5"/>
              </a:spcBef>
            </a:pPr>
            <a:endParaRPr sz="1400">
              <a:latin typeface="Calibri"/>
              <a:cs typeface="Calibri"/>
            </a:endParaRPr>
          </a:p>
          <a:p>
            <a:pPr marL="12700" marR="5080" algn="just">
              <a:lnSpc>
                <a:spcPct val="101400"/>
              </a:lnSpc>
            </a:pPr>
            <a:r>
              <a:rPr sz="1400" i="1" dirty="0">
                <a:latin typeface="Calibri"/>
                <a:cs typeface="Calibri"/>
              </a:rPr>
              <a:t>[Majority </a:t>
            </a:r>
            <a:r>
              <a:rPr sz="1400" i="1" spc="-5" dirty="0">
                <a:latin typeface="Calibri"/>
                <a:cs typeface="Calibri"/>
              </a:rPr>
              <a:t>of </a:t>
            </a:r>
            <a:r>
              <a:rPr sz="1400" i="1" dirty="0">
                <a:latin typeface="Calibri"/>
                <a:cs typeface="Calibri"/>
              </a:rPr>
              <a:t>respondents </a:t>
            </a:r>
            <a:r>
              <a:rPr sz="1400" i="1" spc="-5" dirty="0">
                <a:latin typeface="Calibri"/>
                <a:cs typeface="Calibri"/>
              </a:rPr>
              <a:t>agree that displaying quality </a:t>
            </a:r>
            <a:r>
              <a:rPr sz="1400" i="1" dirty="0">
                <a:latin typeface="Calibri"/>
                <a:cs typeface="Calibri"/>
              </a:rPr>
              <a:t>information </a:t>
            </a:r>
            <a:r>
              <a:rPr sz="1400" i="1" spc="-5" dirty="0">
                <a:latin typeface="Calibri"/>
                <a:cs typeface="Calibri"/>
              </a:rPr>
              <a:t>on </a:t>
            </a:r>
            <a:r>
              <a:rPr sz="1400" i="1" dirty="0">
                <a:latin typeface="Calibri"/>
                <a:cs typeface="Calibri"/>
              </a:rPr>
              <a:t>the </a:t>
            </a:r>
            <a:r>
              <a:rPr sz="1400" i="1" spc="-5" dirty="0">
                <a:latin typeface="Calibri"/>
                <a:cs typeface="Calibri"/>
              </a:rPr>
              <a:t>websi </a:t>
            </a:r>
            <a:r>
              <a:rPr sz="1400" i="1" spc="-305" dirty="0">
                <a:latin typeface="Calibri"/>
                <a:cs typeface="Calibri"/>
              </a:rPr>
              <a:t> </a:t>
            </a:r>
            <a:r>
              <a:rPr sz="1400" i="1" dirty="0">
                <a:latin typeface="Calibri"/>
                <a:cs typeface="Calibri"/>
              </a:rPr>
              <a:t>te</a:t>
            </a:r>
            <a:r>
              <a:rPr sz="1400" i="1" spc="-15" dirty="0">
                <a:latin typeface="Calibri"/>
                <a:cs typeface="Calibri"/>
              </a:rPr>
              <a:t> </a:t>
            </a:r>
            <a:r>
              <a:rPr sz="1400" i="1" spc="-5" dirty="0">
                <a:latin typeface="Calibri"/>
                <a:cs typeface="Calibri"/>
              </a:rPr>
              <a:t>improves satisfaction</a:t>
            </a:r>
            <a:r>
              <a:rPr sz="1400" i="1" spc="-10" dirty="0">
                <a:latin typeface="Calibri"/>
                <a:cs typeface="Calibri"/>
              </a:rPr>
              <a:t> </a:t>
            </a:r>
            <a:r>
              <a:rPr sz="1400" i="1" spc="-5" dirty="0">
                <a:latin typeface="Calibri"/>
                <a:cs typeface="Calibri"/>
              </a:rPr>
              <a:t>of</a:t>
            </a:r>
            <a:r>
              <a:rPr sz="1400" i="1" dirty="0">
                <a:latin typeface="Calibri"/>
                <a:cs typeface="Calibri"/>
              </a:rPr>
              <a:t> </a:t>
            </a:r>
            <a:r>
              <a:rPr sz="1400" i="1" spc="-5" dirty="0">
                <a:latin typeface="Calibri"/>
                <a:cs typeface="Calibri"/>
              </a:rPr>
              <a:t>customers]</a:t>
            </a:r>
            <a:endParaRPr sz="1400">
              <a:latin typeface="Calibri"/>
              <a:cs typeface="Calibri"/>
            </a:endParaRPr>
          </a:p>
          <a:p>
            <a:pPr>
              <a:lnSpc>
                <a:spcPct val="100000"/>
              </a:lnSpc>
              <a:spcBef>
                <a:spcPts val="10"/>
              </a:spcBef>
            </a:pPr>
            <a:endParaRPr sz="1400">
              <a:latin typeface="Calibri"/>
              <a:cs typeface="Calibri"/>
            </a:endParaRPr>
          </a:p>
          <a:p>
            <a:pPr marL="2466340" marR="353695" indent="-2110105">
              <a:lnSpc>
                <a:spcPct val="101400"/>
              </a:lnSpc>
            </a:pPr>
            <a:r>
              <a:rPr sz="1400" b="1" u="sng" dirty="0">
                <a:uFill>
                  <a:solidFill>
                    <a:srgbClr val="000000"/>
                  </a:solidFill>
                </a:uFill>
                <a:latin typeface="Calibri"/>
                <a:cs typeface="Calibri"/>
              </a:rPr>
              <a:t>User derive</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satisfaction</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while</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shopping</a:t>
            </a:r>
            <a:r>
              <a:rPr sz="1400" b="1" u="sng" spc="-10" dirty="0">
                <a:uFill>
                  <a:solidFill>
                    <a:srgbClr val="000000"/>
                  </a:solidFill>
                </a:uFill>
                <a:latin typeface="Calibri"/>
                <a:cs typeface="Calibri"/>
              </a:rPr>
              <a:t> on</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a </a:t>
            </a:r>
            <a:r>
              <a:rPr sz="1400" b="1" u="sng" spc="-5" dirty="0">
                <a:uFill>
                  <a:solidFill>
                    <a:srgbClr val="000000"/>
                  </a:solidFill>
                </a:uFill>
                <a:latin typeface="Calibri"/>
                <a:cs typeface="Calibri"/>
              </a:rPr>
              <a:t>good</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quality website</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or </a:t>
            </a:r>
            <a:r>
              <a:rPr sz="1400" b="1" spc="-305" dirty="0">
                <a:latin typeface="Calibri"/>
                <a:cs typeface="Calibri"/>
              </a:rPr>
              <a:t> </a:t>
            </a:r>
            <a:r>
              <a:rPr sz="1400" b="1" u="sng" spc="-5" dirty="0">
                <a:uFill>
                  <a:solidFill>
                    <a:srgbClr val="000000"/>
                  </a:solidFill>
                </a:uFill>
                <a:latin typeface="Calibri"/>
                <a:cs typeface="Calibri"/>
              </a:rPr>
              <a:t>application</a:t>
            </a:r>
            <a:endParaRPr sz="1400">
              <a:latin typeface="Calibri"/>
              <a:cs typeface="Calibri"/>
            </a:endParaRPr>
          </a:p>
        </p:txBody>
      </p:sp>
      <p:sp>
        <p:nvSpPr>
          <p:cNvPr id="4" name="object 4"/>
          <p:cNvSpPr txBox="1"/>
          <p:nvPr/>
        </p:nvSpPr>
        <p:spPr>
          <a:xfrm>
            <a:off x="902004" y="7650860"/>
            <a:ext cx="5759450" cy="1977389"/>
          </a:xfrm>
          <a:prstGeom prst="rect">
            <a:avLst/>
          </a:prstGeom>
        </p:spPr>
        <p:txBody>
          <a:bodyPr vert="horz" wrap="square" lIns="0" tIns="8890" rIns="0" bIns="0" rtlCol="0">
            <a:spAutoFit/>
          </a:bodyPr>
          <a:lstStyle/>
          <a:p>
            <a:pPr marL="12700" marR="6985" algn="just">
              <a:lnSpc>
                <a:spcPct val="101800"/>
              </a:lnSpc>
              <a:spcBef>
                <a:spcPts val="70"/>
              </a:spcBef>
            </a:pPr>
            <a:r>
              <a:rPr sz="1400" spc="-5" dirty="0">
                <a:latin typeface="Calibri"/>
                <a:cs typeface="Calibri"/>
              </a:rPr>
              <a:t>175 respondents strongly </a:t>
            </a:r>
            <a:r>
              <a:rPr sz="1400" dirty="0">
                <a:latin typeface="Calibri"/>
                <a:cs typeface="Calibri"/>
              </a:rPr>
              <a:t>agree </a:t>
            </a:r>
            <a:r>
              <a:rPr sz="1400" spc="-5" dirty="0">
                <a:latin typeface="Calibri"/>
                <a:cs typeface="Calibri"/>
              </a:rPr>
              <a:t>that they </a:t>
            </a:r>
            <a:r>
              <a:rPr sz="1400" dirty="0">
                <a:latin typeface="Calibri"/>
                <a:cs typeface="Calibri"/>
              </a:rPr>
              <a:t>derive </a:t>
            </a:r>
            <a:r>
              <a:rPr sz="1400" spc="-5" dirty="0">
                <a:latin typeface="Calibri"/>
                <a:cs typeface="Calibri"/>
              </a:rPr>
              <a:t>satisfaction while shopping on </a:t>
            </a:r>
            <a:r>
              <a:rPr sz="1400" dirty="0">
                <a:latin typeface="Calibri"/>
                <a:cs typeface="Calibri"/>
              </a:rPr>
              <a:t> a good </a:t>
            </a:r>
            <a:r>
              <a:rPr sz="1400" spc="-5" dirty="0">
                <a:latin typeface="Calibri"/>
                <a:cs typeface="Calibri"/>
              </a:rPr>
              <a:t>quality website or application, </a:t>
            </a:r>
            <a:r>
              <a:rPr sz="1400" dirty="0">
                <a:latin typeface="Calibri"/>
                <a:cs typeface="Calibri"/>
              </a:rPr>
              <a:t>86 </a:t>
            </a:r>
            <a:r>
              <a:rPr sz="1400" spc="-5" dirty="0">
                <a:latin typeface="Calibri"/>
                <a:cs typeface="Calibri"/>
              </a:rPr>
              <a:t>respondents </a:t>
            </a:r>
            <a:r>
              <a:rPr sz="1400" dirty="0">
                <a:latin typeface="Calibri"/>
                <a:cs typeface="Calibri"/>
              </a:rPr>
              <a:t>agree </a:t>
            </a:r>
            <a:r>
              <a:rPr sz="1400" spc="-5" dirty="0">
                <a:latin typeface="Calibri"/>
                <a:cs typeface="Calibri"/>
              </a:rPr>
              <a:t>that they </a:t>
            </a:r>
            <a:r>
              <a:rPr sz="1400" dirty="0">
                <a:latin typeface="Calibri"/>
                <a:cs typeface="Calibri"/>
              </a:rPr>
              <a:t>derive </a:t>
            </a:r>
            <a:r>
              <a:rPr sz="1400" spc="5" dirty="0">
                <a:latin typeface="Calibri"/>
                <a:cs typeface="Calibri"/>
              </a:rPr>
              <a:t> </a:t>
            </a:r>
            <a:r>
              <a:rPr sz="1400" spc="-5" dirty="0">
                <a:latin typeface="Calibri"/>
                <a:cs typeface="Calibri"/>
              </a:rPr>
              <a:t>satisfaction</a:t>
            </a:r>
            <a:r>
              <a:rPr sz="1400" dirty="0">
                <a:latin typeface="Calibri"/>
                <a:cs typeface="Calibri"/>
              </a:rPr>
              <a:t> while</a:t>
            </a:r>
            <a:r>
              <a:rPr sz="1400" spc="5" dirty="0">
                <a:latin typeface="Calibri"/>
                <a:cs typeface="Calibri"/>
              </a:rPr>
              <a:t> </a:t>
            </a:r>
            <a:r>
              <a:rPr sz="1400" spc="-5" dirty="0">
                <a:latin typeface="Calibri"/>
                <a:cs typeface="Calibri"/>
              </a:rPr>
              <a:t>shopping</a:t>
            </a:r>
            <a:r>
              <a:rPr sz="1400" dirty="0">
                <a:latin typeface="Calibri"/>
                <a:cs typeface="Calibri"/>
              </a:rPr>
              <a:t> </a:t>
            </a:r>
            <a:r>
              <a:rPr sz="1400" spc="-5" dirty="0">
                <a:latin typeface="Calibri"/>
                <a:cs typeface="Calibri"/>
              </a:rPr>
              <a:t>on</a:t>
            </a:r>
            <a:r>
              <a:rPr sz="1400" dirty="0">
                <a:latin typeface="Calibri"/>
                <a:cs typeface="Calibri"/>
              </a:rPr>
              <a:t> a</a:t>
            </a:r>
            <a:r>
              <a:rPr sz="1400" spc="5" dirty="0">
                <a:latin typeface="Calibri"/>
                <a:cs typeface="Calibri"/>
              </a:rPr>
              <a:t> </a:t>
            </a:r>
            <a:r>
              <a:rPr sz="1400" spc="-5" dirty="0">
                <a:latin typeface="Calibri"/>
                <a:cs typeface="Calibri"/>
              </a:rPr>
              <a:t>good</a:t>
            </a:r>
            <a:r>
              <a:rPr sz="1400" dirty="0">
                <a:latin typeface="Calibri"/>
                <a:cs typeface="Calibri"/>
              </a:rPr>
              <a:t> </a:t>
            </a:r>
            <a:r>
              <a:rPr sz="1400" spc="-5" dirty="0">
                <a:latin typeface="Calibri"/>
                <a:cs typeface="Calibri"/>
              </a:rPr>
              <a:t>quality</a:t>
            </a:r>
            <a:r>
              <a:rPr sz="1400" dirty="0">
                <a:latin typeface="Calibri"/>
                <a:cs typeface="Calibri"/>
              </a:rPr>
              <a:t> website</a:t>
            </a:r>
            <a:r>
              <a:rPr sz="1400" spc="5" dirty="0">
                <a:latin typeface="Calibri"/>
                <a:cs typeface="Calibri"/>
              </a:rPr>
              <a:t> </a:t>
            </a:r>
            <a:r>
              <a:rPr sz="1400" spc="-5" dirty="0">
                <a:latin typeface="Calibri"/>
                <a:cs typeface="Calibri"/>
              </a:rPr>
              <a:t>or</a:t>
            </a:r>
            <a:r>
              <a:rPr sz="1400" dirty="0">
                <a:latin typeface="Calibri"/>
                <a:cs typeface="Calibri"/>
              </a:rPr>
              <a:t> </a:t>
            </a:r>
            <a:r>
              <a:rPr sz="1400" spc="-5" dirty="0">
                <a:latin typeface="Calibri"/>
                <a:cs typeface="Calibri"/>
              </a:rPr>
              <a:t>application,</a:t>
            </a:r>
            <a:r>
              <a:rPr sz="1400" dirty="0">
                <a:latin typeface="Calibri"/>
                <a:cs typeface="Calibri"/>
              </a:rPr>
              <a:t> 8 </a:t>
            </a:r>
            <a:r>
              <a:rPr sz="1400" spc="5" dirty="0">
                <a:latin typeface="Calibri"/>
                <a:cs typeface="Calibri"/>
              </a:rPr>
              <a:t> </a:t>
            </a:r>
            <a:r>
              <a:rPr sz="1400" spc="-5" dirty="0">
                <a:latin typeface="Calibri"/>
                <a:cs typeface="Calibri"/>
              </a:rPr>
              <a:t>respondents disagree that they </a:t>
            </a:r>
            <a:r>
              <a:rPr sz="1400" dirty="0">
                <a:latin typeface="Calibri"/>
                <a:cs typeface="Calibri"/>
              </a:rPr>
              <a:t>derive </a:t>
            </a:r>
            <a:r>
              <a:rPr sz="1400" spc="-5" dirty="0">
                <a:latin typeface="Calibri"/>
                <a:cs typeface="Calibri"/>
              </a:rPr>
              <a:t>satisfaction </a:t>
            </a:r>
            <a:r>
              <a:rPr sz="1400" dirty="0">
                <a:latin typeface="Calibri"/>
                <a:cs typeface="Calibri"/>
              </a:rPr>
              <a:t>while </a:t>
            </a:r>
            <a:r>
              <a:rPr sz="1400" spc="-5" dirty="0">
                <a:latin typeface="Calibri"/>
                <a:cs typeface="Calibri"/>
              </a:rPr>
              <a:t>shopping on </a:t>
            </a:r>
            <a:r>
              <a:rPr sz="1400" dirty="0">
                <a:latin typeface="Calibri"/>
                <a:cs typeface="Calibri"/>
              </a:rPr>
              <a:t>a good </a:t>
            </a:r>
            <a:r>
              <a:rPr sz="1400" spc="5" dirty="0">
                <a:latin typeface="Calibri"/>
                <a:cs typeface="Calibri"/>
              </a:rPr>
              <a:t> </a:t>
            </a:r>
            <a:r>
              <a:rPr sz="1400" spc="-5" dirty="0">
                <a:latin typeface="Calibri"/>
                <a:cs typeface="Calibri"/>
              </a:rPr>
              <a:t>quality </a:t>
            </a:r>
            <a:r>
              <a:rPr sz="1400" dirty="0">
                <a:latin typeface="Calibri"/>
                <a:cs typeface="Calibri"/>
              </a:rPr>
              <a:t>website</a:t>
            </a:r>
            <a:r>
              <a:rPr sz="1400" spc="-20" dirty="0">
                <a:latin typeface="Calibri"/>
                <a:cs typeface="Calibri"/>
              </a:rPr>
              <a:t> </a:t>
            </a:r>
            <a:r>
              <a:rPr sz="1400" spc="-5" dirty="0">
                <a:latin typeface="Calibri"/>
                <a:cs typeface="Calibri"/>
              </a:rPr>
              <a:t>or application</a:t>
            </a:r>
            <a:endParaRPr sz="1400">
              <a:latin typeface="Calibri"/>
              <a:cs typeface="Calibri"/>
            </a:endParaRPr>
          </a:p>
          <a:p>
            <a:pPr>
              <a:lnSpc>
                <a:spcPct val="100000"/>
              </a:lnSpc>
            </a:pPr>
            <a:endParaRPr sz="1400">
              <a:latin typeface="Calibri"/>
              <a:cs typeface="Calibri"/>
            </a:endParaRPr>
          </a:p>
          <a:p>
            <a:pPr marL="12700" marR="5080" algn="just">
              <a:lnSpc>
                <a:spcPct val="101800"/>
              </a:lnSpc>
              <a:spcBef>
                <a:spcPts val="5"/>
              </a:spcBef>
            </a:pPr>
            <a:r>
              <a:rPr sz="1400" i="1" dirty="0">
                <a:latin typeface="Calibri"/>
                <a:cs typeface="Calibri"/>
              </a:rPr>
              <a:t>[Majority </a:t>
            </a:r>
            <a:r>
              <a:rPr sz="1400" i="1" spc="-5" dirty="0">
                <a:latin typeface="Calibri"/>
                <a:cs typeface="Calibri"/>
              </a:rPr>
              <a:t>of </a:t>
            </a:r>
            <a:r>
              <a:rPr sz="1400" i="1" dirty="0">
                <a:latin typeface="Calibri"/>
                <a:cs typeface="Calibri"/>
              </a:rPr>
              <a:t>the </a:t>
            </a:r>
            <a:r>
              <a:rPr sz="1400" i="1" spc="-5" dirty="0">
                <a:latin typeface="Calibri"/>
                <a:cs typeface="Calibri"/>
              </a:rPr>
              <a:t>respondents agree that they derive satisfaction </a:t>
            </a:r>
            <a:r>
              <a:rPr sz="1400" i="1" dirty="0">
                <a:latin typeface="Calibri"/>
                <a:cs typeface="Calibri"/>
              </a:rPr>
              <a:t>while </a:t>
            </a:r>
            <a:r>
              <a:rPr sz="1400" i="1" spc="-5" dirty="0">
                <a:latin typeface="Calibri"/>
                <a:cs typeface="Calibri"/>
              </a:rPr>
              <a:t>shopping </a:t>
            </a:r>
            <a:r>
              <a:rPr sz="1400" i="1" dirty="0">
                <a:latin typeface="Calibri"/>
                <a:cs typeface="Calibri"/>
              </a:rPr>
              <a:t> </a:t>
            </a:r>
            <a:r>
              <a:rPr sz="1400" i="1" spc="-5" dirty="0">
                <a:latin typeface="Calibri"/>
                <a:cs typeface="Calibri"/>
              </a:rPr>
              <a:t>on </a:t>
            </a:r>
            <a:r>
              <a:rPr sz="1400" i="1" dirty="0">
                <a:latin typeface="Calibri"/>
                <a:cs typeface="Calibri"/>
              </a:rPr>
              <a:t>a </a:t>
            </a:r>
            <a:r>
              <a:rPr sz="1400" i="1" spc="-5" dirty="0">
                <a:latin typeface="Calibri"/>
                <a:cs typeface="Calibri"/>
              </a:rPr>
              <a:t>good quality </a:t>
            </a:r>
            <a:r>
              <a:rPr sz="1400" i="1" dirty="0">
                <a:latin typeface="Calibri"/>
                <a:cs typeface="Calibri"/>
              </a:rPr>
              <a:t>website </a:t>
            </a:r>
            <a:r>
              <a:rPr sz="1400" i="1" spc="-5" dirty="0">
                <a:latin typeface="Calibri"/>
                <a:cs typeface="Calibri"/>
              </a:rPr>
              <a:t>or application. Hence </a:t>
            </a:r>
            <a:r>
              <a:rPr sz="1400" i="1" dirty="0">
                <a:latin typeface="Calibri"/>
                <a:cs typeface="Calibri"/>
              </a:rPr>
              <a:t>e-commerce stores </a:t>
            </a:r>
            <a:r>
              <a:rPr sz="1400" i="1" spc="-5" dirty="0">
                <a:latin typeface="Calibri"/>
                <a:cs typeface="Calibri"/>
              </a:rPr>
              <a:t>should have </a:t>
            </a:r>
            <a:r>
              <a:rPr sz="1400" i="1" spc="-305" dirty="0">
                <a:latin typeface="Calibri"/>
                <a:cs typeface="Calibri"/>
              </a:rPr>
              <a:t> </a:t>
            </a:r>
            <a:r>
              <a:rPr sz="1400" i="1" spc="-5" dirty="0">
                <a:latin typeface="Calibri"/>
                <a:cs typeface="Calibri"/>
              </a:rPr>
              <a:t>good</a:t>
            </a:r>
            <a:r>
              <a:rPr sz="1400" i="1" spc="-15" dirty="0">
                <a:latin typeface="Calibri"/>
                <a:cs typeface="Calibri"/>
              </a:rPr>
              <a:t> </a:t>
            </a:r>
            <a:r>
              <a:rPr sz="1400" i="1" spc="-5" dirty="0">
                <a:latin typeface="Calibri"/>
                <a:cs typeface="Calibri"/>
              </a:rPr>
              <a:t>quality</a:t>
            </a:r>
            <a:r>
              <a:rPr sz="1400" i="1" spc="-10" dirty="0">
                <a:latin typeface="Calibri"/>
                <a:cs typeface="Calibri"/>
              </a:rPr>
              <a:t> </a:t>
            </a:r>
            <a:r>
              <a:rPr sz="1400" i="1" spc="-5" dirty="0">
                <a:latin typeface="Calibri"/>
                <a:cs typeface="Calibri"/>
              </a:rPr>
              <a:t>website/application]</a:t>
            </a:r>
            <a:endParaRPr sz="1400">
              <a:latin typeface="Calibri"/>
              <a:cs typeface="Calibri"/>
            </a:endParaRPr>
          </a:p>
        </p:txBody>
      </p:sp>
      <p:pic>
        <p:nvPicPr>
          <p:cNvPr id="5" name="object 5"/>
          <p:cNvPicPr/>
          <p:nvPr/>
        </p:nvPicPr>
        <p:blipFill>
          <a:blip r:embed="rId2" cstate="print"/>
          <a:stretch>
            <a:fillRect/>
          </a:stretch>
        </p:blipFill>
        <p:spPr>
          <a:xfrm>
            <a:off x="959428" y="1393759"/>
            <a:ext cx="5647885" cy="1948692"/>
          </a:xfrm>
          <a:prstGeom prst="rect">
            <a:avLst/>
          </a:prstGeom>
        </p:spPr>
      </p:pic>
      <p:pic>
        <p:nvPicPr>
          <p:cNvPr id="6" name="object 6"/>
          <p:cNvPicPr/>
          <p:nvPr/>
        </p:nvPicPr>
        <p:blipFill>
          <a:blip r:embed="rId3" cstate="print"/>
          <a:stretch>
            <a:fillRect/>
          </a:stretch>
        </p:blipFill>
        <p:spPr>
          <a:xfrm>
            <a:off x="959419" y="5604508"/>
            <a:ext cx="5646758" cy="201193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92325" y="892556"/>
            <a:ext cx="4373245" cy="456565"/>
          </a:xfrm>
          <a:prstGeom prst="rect">
            <a:avLst/>
          </a:prstGeom>
        </p:spPr>
        <p:txBody>
          <a:bodyPr vert="horz" wrap="square" lIns="0" tIns="9525" rIns="0" bIns="0" rtlCol="0">
            <a:spAutoFit/>
          </a:bodyPr>
          <a:lstStyle/>
          <a:p>
            <a:pPr marL="1762125" marR="5080" indent="-1750060">
              <a:lnSpc>
                <a:spcPct val="101499"/>
              </a:lnSpc>
              <a:spcBef>
                <a:spcPts val="75"/>
              </a:spcBef>
            </a:pPr>
            <a:r>
              <a:rPr sz="1400" b="1" u="sng" dirty="0">
                <a:uFill>
                  <a:solidFill>
                    <a:srgbClr val="000000"/>
                  </a:solidFill>
                </a:uFill>
                <a:latin typeface="Calibri"/>
                <a:cs typeface="Calibri"/>
              </a:rPr>
              <a:t>Net</a:t>
            </a:r>
            <a:r>
              <a:rPr sz="1400" b="1" u="sng" spc="-5" dirty="0">
                <a:uFill>
                  <a:solidFill>
                    <a:srgbClr val="000000"/>
                  </a:solidFill>
                </a:uFill>
                <a:latin typeface="Calibri"/>
                <a:cs typeface="Calibri"/>
              </a:rPr>
              <a:t> Benefit</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derived</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from</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shopping</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online</a:t>
            </a:r>
            <a:r>
              <a:rPr sz="1400" b="1" u="sng" spc="-15" dirty="0">
                <a:uFill>
                  <a:solidFill>
                    <a:srgbClr val="000000"/>
                  </a:solidFill>
                </a:uFill>
                <a:latin typeface="Calibri"/>
                <a:cs typeface="Calibri"/>
              </a:rPr>
              <a:t> </a:t>
            </a:r>
            <a:r>
              <a:rPr sz="1400" b="1" u="sng" spc="-5" dirty="0">
                <a:uFill>
                  <a:solidFill>
                    <a:srgbClr val="000000"/>
                  </a:solidFill>
                </a:uFill>
                <a:latin typeface="Calibri"/>
                <a:cs typeface="Calibri"/>
              </a:rPr>
              <a:t>can lead</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to</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users </a:t>
            </a:r>
            <a:r>
              <a:rPr sz="1400" b="1" spc="-300" dirty="0">
                <a:latin typeface="Calibri"/>
                <a:cs typeface="Calibri"/>
              </a:rPr>
              <a:t> </a:t>
            </a:r>
            <a:r>
              <a:rPr sz="1400" b="1" u="sng" spc="-5" dirty="0">
                <a:uFill>
                  <a:solidFill>
                    <a:srgbClr val="000000"/>
                  </a:solidFill>
                </a:uFill>
                <a:latin typeface="Calibri"/>
                <a:cs typeface="Calibri"/>
              </a:rPr>
              <a:t>satisfaction</a:t>
            </a:r>
            <a:endParaRPr sz="1400">
              <a:latin typeface="Calibri"/>
              <a:cs typeface="Calibri"/>
            </a:endParaRPr>
          </a:p>
        </p:txBody>
      </p:sp>
      <p:sp>
        <p:nvSpPr>
          <p:cNvPr id="3" name="object 3"/>
          <p:cNvSpPr txBox="1"/>
          <p:nvPr/>
        </p:nvSpPr>
        <p:spPr>
          <a:xfrm>
            <a:off x="902004" y="3366261"/>
            <a:ext cx="5759450" cy="2126615"/>
          </a:xfrm>
          <a:prstGeom prst="rect">
            <a:avLst/>
          </a:prstGeom>
        </p:spPr>
        <p:txBody>
          <a:bodyPr vert="horz" wrap="square" lIns="0" tIns="9525" rIns="0" bIns="0" rtlCol="0">
            <a:spAutoFit/>
          </a:bodyPr>
          <a:lstStyle/>
          <a:p>
            <a:pPr marL="12700" marR="5080" algn="just">
              <a:lnSpc>
                <a:spcPct val="101699"/>
              </a:lnSpc>
              <a:spcBef>
                <a:spcPts val="75"/>
              </a:spcBef>
            </a:pPr>
            <a:r>
              <a:rPr sz="1400" spc="-5" dirty="0">
                <a:latin typeface="Calibri"/>
                <a:cs typeface="Calibri"/>
              </a:rPr>
              <a:t>164</a:t>
            </a:r>
            <a:r>
              <a:rPr sz="1400" dirty="0">
                <a:latin typeface="Calibri"/>
                <a:cs typeface="Calibri"/>
              </a:rPr>
              <a:t> </a:t>
            </a:r>
            <a:r>
              <a:rPr sz="1400" spc="-5" dirty="0">
                <a:latin typeface="Calibri"/>
                <a:cs typeface="Calibri"/>
              </a:rPr>
              <a:t>respondents</a:t>
            </a:r>
            <a:r>
              <a:rPr sz="1400" dirty="0">
                <a:latin typeface="Calibri"/>
                <a:cs typeface="Calibri"/>
              </a:rPr>
              <a:t> </a:t>
            </a:r>
            <a:r>
              <a:rPr sz="1400" spc="-5" dirty="0">
                <a:latin typeface="Calibri"/>
                <a:cs typeface="Calibri"/>
              </a:rPr>
              <a:t>strongly</a:t>
            </a:r>
            <a:r>
              <a:rPr sz="1400" dirty="0">
                <a:latin typeface="Calibri"/>
                <a:cs typeface="Calibri"/>
              </a:rPr>
              <a:t> </a:t>
            </a:r>
            <a:r>
              <a:rPr sz="1400" spc="-5" dirty="0">
                <a:latin typeface="Calibri"/>
                <a:cs typeface="Calibri"/>
              </a:rPr>
              <a:t>agree</a:t>
            </a:r>
            <a:r>
              <a:rPr sz="1400" dirty="0">
                <a:latin typeface="Calibri"/>
                <a:cs typeface="Calibri"/>
              </a:rPr>
              <a:t> </a:t>
            </a:r>
            <a:r>
              <a:rPr sz="1400" spc="-5" dirty="0">
                <a:latin typeface="Calibri"/>
                <a:cs typeface="Calibri"/>
              </a:rPr>
              <a:t>that</a:t>
            </a:r>
            <a:r>
              <a:rPr sz="1400" dirty="0">
                <a:latin typeface="Calibri"/>
                <a:cs typeface="Calibri"/>
              </a:rPr>
              <a:t> </a:t>
            </a:r>
            <a:r>
              <a:rPr sz="1400" spc="-5" dirty="0">
                <a:latin typeface="Calibri"/>
                <a:cs typeface="Calibri"/>
              </a:rPr>
              <a:t>the</a:t>
            </a:r>
            <a:r>
              <a:rPr sz="1400" dirty="0">
                <a:latin typeface="Calibri"/>
                <a:cs typeface="Calibri"/>
              </a:rPr>
              <a:t> </a:t>
            </a:r>
            <a:r>
              <a:rPr sz="1400" spc="-5" dirty="0">
                <a:latin typeface="Calibri"/>
                <a:cs typeface="Calibri"/>
              </a:rPr>
              <a:t>net</a:t>
            </a:r>
            <a:r>
              <a:rPr sz="1400" dirty="0">
                <a:latin typeface="Calibri"/>
                <a:cs typeface="Calibri"/>
              </a:rPr>
              <a:t> </a:t>
            </a:r>
            <a:r>
              <a:rPr sz="1400" spc="-5" dirty="0">
                <a:latin typeface="Calibri"/>
                <a:cs typeface="Calibri"/>
              </a:rPr>
              <a:t>benefit</a:t>
            </a:r>
            <a:r>
              <a:rPr sz="1400" spc="305" dirty="0">
                <a:latin typeface="Calibri"/>
                <a:cs typeface="Calibri"/>
              </a:rPr>
              <a:t> </a:t>
            </a:r>
            <a:r>
              <a:rPr sz="1400" dirty="0">
                <a:latin typeface="Calibri"/>
                <a:cs typeface="Calibri"/>
              </a:rPr>
              <a:t>they</a:t>
            </a:r>
            <a:r>
              <a:rPr sz="1400" spc="315" dirty="0">
                <a:latin typeface="Calibri"/>
                <a:cs typeface="Calibri"/>
              </a:rPr>
              <a:t> </a:t>
            </a:r>
            <a:r>
              <a:rPr sz="1400" dirty="0">
                <a:latin typeface="Calibri"/>
                <a:cs typeface="Calibri"/>
              </a:rPr>
              <a:t>derive</a:t>
            </a:r>
            <a:r>
              <a:rPr sz="1400" spc="315" dirty="0">
                <a:latin typeface="Calibri"/>
                <a:cs typeface="Calibri"/>
              </a:rPr>
              <a:t> </a:t>
            </a:r>
            <a:r>
              <a:rPr sz="1400" spc="-5" dirty="0">
                <a:latin typeface="Calibri"/>
                <a:cs typeface="Calibri"/>
              </a:rPr>
              <a:t>from </a:t>
            </a:r>
            <a:r>
              <a:rPr sz="1400" dirty="0">
                <a:latin typeface="Calibri"/>
                <a:cs typeface="Calibri"/>
              </a:rPr>
              <a:t> </a:t>
            </a:r>
            <a:r>
              <a:rPr sz="1400" spc="-5" dirty="0">
                <a:latin typeface="Calibri"/>
                <a:cs typeface="Calibri"/>
              </a:rPr>
              <a:t>shopping online </a:t>
            </a:r>
            <a:r>
              <a:rPr sz="1400" dirty="0">
                <a:latin typeface="Calibri"/>
                <a:cs typeface="Calibri"/>
              </a:rPr>
              <a:t>leads to </a:t>
            </a:r>
            <a:r>
              <a:rPr sz="1400" spc="-5" dirty="0">
                <a:latin typeface="Calibri"/>
                <a:cs typeface="Calibri"/>
              </a:rPr>
              <a:t>their user satisfaction, </a:t>
            </a:r>
            <a:r>
              <a:rPr sz="1400" dirty="0">
                <a:latin typeface="Calibri"/>
                <a:cs typeface="Calibri"/>
              </a:rPr>
              <a:t>54 respondents agree </a:t>
            </a:r>
            <a:r>
              <a:rPr sz="1400" spc="-5" dirty="0">
                <a:latin typeface="Calibri"/>
                <a:cs typeface="Calibri"/>
              </a:rPr>
              <a:t>that the </a:t>
            </a:r>
            <a:r>
              <a:rPr sz="1400" dirty="0">
                <a:latin typeface="Calibri"/>
                <a:cs typeface="Calibri"/>
              </a:rPr>
              <a:t> </a:t>
            </a:r>
            <a:r>
              <a:rPr sz="1400" spc="-5" dirty="0">
                <a:latin typeface="Calibri"/>
                <a:cs typeface="Calibri"/>
              </a:rPr>
              <a:t>net benefit they </a:t>
            </a:r>
            <a:r>
              <a:rPr sz="1400" dirty="0">
                <a:latin typeface="Calibri"/>
                <a:cs typeface="Calibri"/>
              </a:rPr>
              <a:t>derive </a:t>
            </a:r>
            <a:r>
              <a:rPr sz="1400" spc="-5" dirty="0">
                <a:latin typeface="Calibri"/>
                <a:cs typeface="Calibri"/>
              </a:rPr>
              <a:t>from shopping online leads </a:t>
            </a:r>
            <a:r>
              <a:rPr sz="1400" dirty="0">
                <a:latin typeface="Calibri"/>
                <a:cs typeface="Calibri"/>
              </a:rPr>
              <a:t>to </a:t>
            </a:r>
            <a:r>
              <a:rPr sz="1400" spc="-5" dirty="0">
                <a:latin typeface="Calibri"/>
                <a:cs typeface="Calibri"/>
              </a:rPr>
              <a:t>their </a:t>
            </a:r>
            <a:r>
              <a:rPr sz="1400" spc="-10" dirty="0">
                <a:latin typeface="Calibri"/>
                <a:cs typeface="Calibri"/>
              </a:rPr>
              <a:t>user </a:t>
            </a:r>
            <a:r>
              <a:rPr sz="1400" spc="-5" dirty="0">
                <a:latin typeface="Calibri"/>
                <a:cs typeface="Calibri"/>
              </a:rPr>
              <a:t>satisfaction, </a:t>
            </a:r>
            <a:r>
              <a:rPr sz="1400" dirty="0">
                <a:latin typeface="Calibri"/>
                <a:cs typeface="Calibri"/>
              </a:rPr>
              <a:t>40 </a:t>
            </a:r>
            <a:r>
              <a:rPr sz="1400" spc="5" dirty="0">
                <a:latin typeface="Calibri"/>
                <a:cs typeface="Calibri"/>
              </a:rPr>
              <a:t> </a:t>
            </a:r>
            <a:r>
              <a:rPr sz="1400" spc="-5" dirty="0">
                <a:latin typeface="Calibri"/>
                <a:cs typeface="Calibri"/>
              </a:rPr>
              <a:t>respondents </a:t>
            </a:r>
            <a:r>
              <a:rPr sz="1400" dirty="0">
                <a:latin typeface="Calibri"/>
                <a:cs typeface="Calibri"/>
              </a:rPr>
              <a:t>are </a:t>
            </a:r>
            <a:r>
              <a:rPr sz="1400" spc="-5" dirty="0">
                <a:latin typeface="Calibri"/>
                <a:cs typeface="Calibri"/>
              </a:rPr>
              <a:t>indifferent on this matter, </a:t>
            </a:r>
            <a:r>
              <a:rPr sz="1400" dirty="0">
                <a:latin typeface="Calibri"/>
                <a:cs typeface="Calibri"/>
              </a:rPr>
              <a:t>11 </a:t>
            </a:r>
            <a:r>
              <a:rPr sz="1400" spc="-5" dirty="0">
                <a:latin typeface="Calibri"/>
                <a:cs typeface="Calibri"/>
              </a:rPr>
              <a:t>respondents </a:t>
            </a:r>
            <a:r>
              <a:rPr sz="1400" dirty="0">
                <a:latin typeface="Calibri"/>
                <a:cs typeface="Calibri"/>
              </a:rPr>
              <a:t>disagree </a:t>
            </a:r>
            <a:r>
              <a:rPr sz="1400" spc="-5" dirty="0">
                <a:latin typeface="Calibri"/>
                <a:cs typeface="Calibri"/>
              </a:rPr>
              <a:t>that the </a:t>
            </a:r>
            <a:r>
              <a:rPr sz="1400" dirty="0">
                <a:latin typeface="Calibri"/>
                <a:cs typeface="Calibri"/>
              </a:rPr>
              <a:t> </a:t>
            </a:r>
            <a:r>
              <a:rPr sz="1400" spc="-5" dirty="0">
                <a:latin typeface="Calibri"/>
                <a:cs typeface="Calibri"/>
              </a:rPr>
              <a:t>net</a:t>
            </a:r>
            <a:r>
              <a:rPr sz="1400" spc="-10" dirty="0">
                <a:latin typeface="Calibri"/>
                <a:cs typeface="Calibri"/>
              </a:rPr>
              <a:t> </a:t>
            </a:r>
            <a:r>
              <a:rPr sz="1400" dirty="0">
                <a:latin typeface="Calibri"/>
                <a:cs typeface="Calibri"/>
              </a:rPr>
              <a:t>benefit </a:t>
            </a:r>
            <a:r>
              <a:rPr sz="1400" spc="-5" dirty="0">
                <a:latin typeface="Calibri"/>
                <a:cs typeface="Calibri"/>
              </a:rPr>
              <a:t>they </a:t>
            </a:r>
            <a:r>
              <a:rPr sz="1400" dirty="0">
                <a:latin typeface="Calibri"/>
                <a:cs typeface="Calibri"/>
              </a:rPr>
              <a:t>derive</a:t>
            </a:r>
            <a:r>
              <a:rPr sz="1400" spc="-5" dirty="0">
                <a:latin typeface="Calibri"/>
                <a:cs typeface="Calibri"/>
              </a:rPr>
              <a:t> from shopping online</a:t>
            </a:r>
            <a:r>
              <a:rPr sz="1400" spc="-10" dirty="0">
                <a:latin typeface="Calibri"/>
                <a:cs typeface="Calibri"/>
              </a:rPr>
              <a:t> </a:t>
            </a:r>
            <a:r>
              <a:rPr sz="1400" spc="-5" dirty="0">
                <a:latin typeface="Calibri"/>
                <a:cs typeface="Calibri"/>
              </a:rPr>
              <a:t>leads</a:t>
            </a:r>
            <a:r>
              <a:rPr sz="1400" spc="5" dirty="0">
                <a:latin typeface="Calibri"/>
                <a:cs typeface="Calibri"/>
              </a:rPr>
              <a:t> </a:t>
            </a:r>
            <a:r>
              <a:rPr sz="1400" spc="-5" dirty="0">
                <a:latin typeface="Calibri"/>
                <a:cs typeface="Calibri"/>
              </a:rPr>
              <a:t>to</a:t>
            </a:r>
            <a:r>
              <a:rPr sz="1400" dirty="0">
                <a:latin typeface="Calibri"/>
                <a:cs typeface="Calibri"/>
              </a:rPr>
              <a:t> </a:t>
            </a:r>
            <a:r>
              <a:rPr sz="1400" spc="-5" dirty="0">
                <a:latin typeface="Calibri"/>
                <a:cs typeface="Calibri"/>
              </a:rPr>
              <a:t>their</a:t>
            </a:r>
            <a:r>
              <a:rPr sz="1400" dirty="0">
                <a:latin typeface="Calibri"/>
                <a:cs typeface="Calibri"/>
              </a:rPr>
              <a:t> </a:t>
            </a:r>
            <a:r>
              <a:rPr sz="1400" spc="-5" dirty="0">
                <a:latin typeface="Calibri"/>
                <a:cs typeface="Calibri"/>
              </a:rPr>
              <a:t>user</a:t>
            </a:r>
            <a:r>
              <a:rPr sz="1400" spc="5" dirty="0">
                <a:latin typeface="Calibri"/>
                <a:cs typeface="Calibri"/>
              </a:rPr>
              <a:t> </a:t>
            </a:r>
            <a:r>
              <a:rPr sz="1400" spc="-5" dirty="0">
                <a:latin typeface="Calibri"/>
                <a:cs typeface="Calibri"/>
              </a:rPr>
              <a:t>satisfaction</a:t>
            </a:r>
            <a:endParaRPr sz="1400">
              <a:latin typeface="Calibri"/>
              <a:cs typeface="Calibri"/>
            </a:endParaRPr>
          </a:p>
          <a:p>
            <a:pPr>
              <a:lnSpc>
                <a:spcPct val="100000"/>
              </a:lnSpc>
              <a:spcBef>
                <a:spcPts val="55"/>
              </a:spcBef>
            </a:pPr>
            <a:endParaRPr sz="1350">
              <a:latin typeface="Calibri"/>
              <a:cs typeface="Calibri"/>
            </a:endParaRPr>
          </a:p>
          <a:p>
            <a:pPr marL="12700" marR="6985">
              <a:lnSpc>
                <a:spcPct val="102099"/>
              </a:lnSpc>
            </a:pPr>
            <a:r>
              <a:rPr sz="1400" i="1" dirty="0">
                <a:latin typeface="Calibri"/>
                <a:cs typeface="Calibri"/>
              </a:rPr>
              <a:t>[Majority</a:t>
            </a:r>
            <a:r>
              <a:rPr sz="1400" i="1" spc="210" dirty="0">
                <a:latin typeface="Calibri"/>
                <a:cs typeface="Calibri"/>
              </a:rPr>
              <a:t> </a:t>
            </a:r>
            <a:r>
              <a:rPr sz="1400" i="1" spc="-5" dirty="0">
                <a:latin typeface="Calibri"/>
                <a:cs typeface="Calibri"/>
              </a:rPr>
              <a:t>of</a:t>
            </a:r>
            <a:r>
              <a:rPr sz="1400" i="1" spc="225" dirty="0">
                <a:latin typeface="Calibri"/>
                <a:cs typeface="Calibri"/>
              </a:rPr>
              <a:t> </a:t>
            </a:r>
            <a:r>
              <a:rPr sz="1400" i="1" dirty="0">
                <a:latin typeface="Calibri"/>
                <a:cs typeface="Calibri"/>
              </a:rPr>
              <a:t>the</a:t>
            </a:r>
            <a:r>
              <a:rPr sz="1400" i="1" spc="220" dirty="0">
                <a:latin typeface="Calibri"/>
                <a:cs typeface="Calibri"/>
              </a:rPr>
              <a:t> </a:t>
            </a:r>
            <a:r>
              <a:rPr sz="1400" i="1" spc="-5" dirty="0">
                <a:latin typeface="Calibri"/>
                <a:cs typeface="Calibri"/>
              </a:rPr>
              <a:t>respondents</a:t>
            </a:r>
            <a:r>
              <a:rPr sz="1400" i="1" spc="229" dirty="0">
                <a:latin typeface="Calibri"/>
                <a:cs typeface="Calibri"/>
              </a:rPr>
              <a:t> </a:t>
            </a:r>
            <a:r>
              <a:rPr sz="1400" i="1" spc="-5" dirty="0">
                <a:latin typeface="Calibri"/>
                <a:cs typeface="Calibri"/>
              </a:rPr>
              <a:t>strongly</a:t>
            </a:r>
            <a:r>
              <a:rPr sz="1400" i="1" spc="215" dirty="0">
                <a:latin typeface="Calibri"/>
                <a:cs typeface="Calibri"/>
              </a:rPr>
              <a:t> </a:t>
            </a:r>
            <a:r>
              <a:rPr sz="1400" i="1" spc="-5" dirty="0">
                <a:latin typeface="Calibri"/>
                <a:cs typeface="Calibri"/>
              </a:rPr>
              <a:t>agree</a:t>
            </a:r>
            <a:r>
              <a:rPr sz="1400" i="1" spc="220" dirty="0">
                <a:latin typeface="Calibri"/>
                <a:cs typeface="Calibri"/>
              </a:rPr>
              <a:t> </a:t>
            </a:r>
            <a:r>
              <a:rPr sz="1400" i="1" spc="-5" dirty="0">
                <a:latin typeface="Calibri"/>
                <a:cs typeface="Calibri"/>
              </a:rPr>
              <a:t>that</a:t>
            </a:r>
            <a:r>
              <a:rPr sz="1400" i="1" spc="220" dirty="0">
                <a:latin typeface="Calibri"/>
                <a:cs typeface="Calibri"/>
              </a:rPr>
              <a:t> </a:t>
            </a:r>
            <a:r>
              <a:rPr sz="1400" i="1" dirty="0">
                <a:latin typeface="Calibri"/>
                <a:cs typeface="Calibri"/>
              </a:rPr>
              <a:t>the</a:t>
            </a:r>
            <a:r>
              <a:rPr sz="1400" i="1" spc="220" dirty="0">
                <a:latin typeface="Calibri"/>
                <a:cs typeface="Calibri"/>
              </a:rPr>
              <a:t> </a:t>
            </a:r>
            <a:r>
              <a:rPr sz="1400" i="1" spc="-5" dirty="0">
                <a:latin typeface="Calibri"/>
                <a:cs typeface="Calibri"/>
              </a:rPr>
              <a:t>net</a:t>
            </a:r>
            <a:r>
              <a:rPr sz="1400" i="1" spc="220" dirty="0">
                <a:latin typeface="Calibri"/>
                <a:cs typeface="Calibri"/>
              </a:rPr>
              <a:t> </a:t>
            </a:r>
            <a:r>
              <a:rPr sz="1400" i="1" spc="-5" dirty="0">
                <a:latin typeface="Calibri"/>
                <a:cs typeface="Calibri"/>
              </a:rPr>
              <a:t>benefit</a:t>
            </a:r>
            <a:r>
              <a:rPr sz="1400" i="1" spc="220" dirty="0">
                <a:latin typeface="Calibri"/>
                <a:cs typeface="Calibri"/>
              </a:rPr>
              <a:t> </a:t>
            </a:r>
            <a:r>
              <a:rPr sz="1400" i="1" dirty="0">
                <a:latin typeface="Calibri"/>
                <a:cs typeface="Calibri"/>
              </a:rPr>
              <a:t>they</a:t>
            </a:r>
            <a:r>
              <a:rPr sz="1400" i="1" spc="215" dirty="0">
                <a:latin typeface="Calibri"/>
                <a:cs typeface="Calibri"/>
              </a:rPr>
              <a:t> </a:t>
            </a:r>
            <a:r>
              <a:rPr sz="1400" i="1" spc="-5" dirty="0">
                <a:latin typeface="Calibri"/>
                <a:cs typeface="Calibri"/>
              </a:rPr>
              <a:t>derive </a:t>
            </a:r>
            <a:r>
              <a:rPr sz="1400" i="1" spc="-300" dirty="0">
                <a:latin typeface="Calibri"/>
                <a:cs typeface="Calibri"/>
              </a:rPr>
              <a:t> </a:t>
            </a:r>
            <a:r>
              <a:rPr sz="1400" i="1" spc="-5" dirty="0">
                <a:latin typeface="Calibri"/>
                <a:cs typeface="Calibri"/>
              </a:rPr>
              <a:t>from</a:t>
            </a:r>
            <a:r>
              <a:rPr sz="1400" i="1" dirty="0">
                <a:latin typeface="Calibri"/>
                <a:cs typeface="Calibri"/>
              </a:rPr>
              <a:t> </a:t>
            </a:r>
            <a:r>
              <a:rPr sz="1400" i="1" spc="-5" dirty="0">
                <a:latin typeface="Calibri"/>
                <a:cs typeface="Calibri"/>
              </a:rPr>
              <a:t>shopping</a:t>
            </a:r>
            <a:r>
              <a:rPr sz="1400" i="1" spc="-15" dirty="0">
                <a:latin typeface="Calibri"/>
                <a:cs typeface="Calibri"/>
              </a:rPr>
              <a:t> </a:t>
            </a:r>
            <a:r>
              <a:rPr sz="1400" i="1" spc="-5" dirty="0">
                <a:latin typeface="Calibri"/>
                <a:cs typeface="Calibri"/>
              </a:rPr>
              <a:t>online</a:t>
            </a:r>
            <a:r>
              <a:rPr sz="1400" i="1" spc="-20" dirty="0">
                <a:latin typeface="Calibri"/>
                <a:cs typeface="Calibri"/>
              </a:rPr>
              <a:t> </a:t>
            </a:r>
            <a:r>
              <a:rPr sz="1400" i="1" dirty="0">
                <a:latin typeface="Calibri"/>
                <a:cs typeface="Calibri"/>
              </a:rPr>
              <a:t>leads</a:t>
            </a:r>
            <a:r>
              <a:rPr sz="1400" i="1" spc="-5" dirty="0">
                <a:latin typeface="Calibri"/>
                <a:cs typeface="Calibri"/>
              </a:rPr>
              <a:t> </a:t>
            </a:r>
            <a:r>
              <a:rPr sz="1400" i="1" dirty="0">
                <a:latin typeface="Calibri"/>
                <a:cs typeface="Calibri"/>
              </a:rPr>
              <a:t>to</a:t>
            </a:r>
            <a:r>
              <a:rPr sz="1400" i="1" spc="-10" dirty="0">
                <a:latin typeface="Calibri"/>
                <a:cs typeface="Calibri"/>
              </a:rPr>
              <a:t> </a:t>
            </a:r>
            <a:r>
              <a:rPr sz="1400" i="1" dirty="0">
                <a:latin typeface="Calibri"/>
                <a:cs typeface="Calibri"/>
              </a:rPr>
              <a:t>their</a:t>
            </a:r>
            <a:r>
              <a:rPr sz="1400" i="1" spc="-10" dirty="0">
                <a:latin typeface="Calibri"/>
                <a:cs typeface="Calibri"/>
              </a:rPr>
              <a:t> </a:t>
            </a:r>
            <a:r>
              <a:rPr sz="1400" i="1" spc="-5" dirty="0">
                <a:latin typeface="Calibri"/>
                <a:cs typeface="Calibri"/>
              </a:rPr>
              <a:t>user</a:t>
            </a:r>
            <a:r>
              <a:rPr sz="1400" i="1" spc="-10" dirty="0">
                <a:latin typeface="Calibri"/>
                <a:cs typeface="Calibri"/>
              </a:rPr>
              <a:t> </a:t>
            </a:r>
            <a:r>
              <a:rPr sz="1400" i="1" spc="-5" dirty="0">
                <a:latin typeface="Calibri"/>
                <a:cs typeface="Calibri"/>
              </a:rPr>
              <a:t>satisfaction]</a:t>
            </a:r>
            <a:endParaRPr sz="1400">
              <a:latin typeface="Calibri"/>
              <a:cs typeface="Calibri"/>
            </a:endParaRPr>
          </a:p>
          <a:p>
            <a:pPr algn="ctr">
              <a:lnSpc>
                <a:spcPct val="100000"/>
              </a:lnSpc>
              <a:spcBef>
                <a:spcPts val="1215"/>
              </a:spcBef>
            </a:pPr>
            <a:r>
              <a:rPr sz="1400" b="1" u="sng" dirty="0">
                <a:uFill>
                  <a:solidFill>
                    <a:srgbClr val="000000"/>
                  </a:solidFill>
                </a:uFill>
                <a:latin typeface="Calibri"/>
                <a:cs typeface="Calibri"/>
              </a:rPr>
              <a:t>User</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satisfaction</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cannot</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exist without</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trust</a:t>
            </a:r>
            <a:endParaRPr sz="1400">
              <a:latin typeface="Calibri"/>
              <a:cs typeface="Calibri"/>
            </a:endParaRPr>
          </a:p>
        </p:txBody>
      </p:sp>
      <p:sp>
        <p:nvSpPr>
          <p:cNvPr id="4" name="object 4"/>
          <p:cNvSpPr txBox="1"/>
          <p:nvPr/>
        </p:nvSpPr>
        <p:spPr>
          <a:xfrm>
            <a:off x="902004" y="7704201"/>
            <a:ext cx="5760720" cy="1759585"/>
          </a:xfrm>
          <a:prstGeom prst="rect">
            <a:avLst/>
          </a:prstGeom>
        </p:spPr>
        <p:txBody>
          <a:bodyPr vert="horz" wrap="square" lIns="0" tIns="9525" rIns="0" bIns="0" rtlCol="0">
            <a:spAutoFit/>
          </a:bodyPr>
          <a:lstStyle/>
          <a:p>
            <a:pPr marL="12700" marR="5080" algn="just">
              <a:lnSpc>
                <a:spcPct val="101699"/>
              </a:lnSpc>
              <a:spcBef>
                <a:spcPts val="75"/>
              </a:spcBef>
            </a:pPr>
            <a:r>
              <a:rPr sz="1400" spc="-5" dirty="0">
                <a:latin typeface="Calibri"/>
                <a:cs typeface="Calibri"/>
              </a:rPr>
              <a:t>122</a:t>
            </a:r>
            <a:r>
              <a:rPr sz="1400" dirty="0">
                <a:latin typeface="Calibri"/>
                <a:cs typeface="Calibri"/>
              </a:rPr>
              <a:t> </a:t>
            </a:r>
            <a:r>
              <a:rPr sz="1400" spc="-5" dirty="0">
                <a:latin typeface="Calibri"/>
                <a:cs typeface="Calibri"/>
              </a:rPr>
              <a:t>respondents</a:t>
            </a:r>
            <a:r>
              <a:rPr sz="1400" dirty="0">
                <a:latin typeface="Calibri"/>
                <a:cs typeface="Calibri"/>
              </a:rPr>
              <a:t> </a:t>
            </a:r>
            <a:r>
              <a:rPr sz="1400" spc="-5" dirty="0">
                <a:latin typeface="Calibri"/>
                <a:cs typeface="Calibri"/>
              </a:rPr>
              <a:t>strongly</a:t>
            </a:r>
            <a:r>
              <a:rPr sz="1400" dirty="0">
                <a:latin typeface="Calibri"/>
                <a:cs typeface="Calibri"/>
              </a:rPr>
              <a:t> agree</a:t>
            </a:r>
            <a:r>
              <a:rPr sz="1400" spc="5" dirty="0">
                <a:latin typeface="Calibri"/>
                <a:cs typeface="Calibri"/>
              </a:rPr>
              <a:t> </a:t>
            </a:r>
            <a:r>
              <a:rPr sz="1400" spc="-5" dirty="0">
                <a:latin typeface="Calibri"/>
                <a:cs typeface="Calibri"/>
              </a:rPr>
              <a:t>that</a:t>
            </a:r>
            <a:r>
              <a:rPr sz="1400" dirty="0">
                <a:latin typeface="Calibri"/>
                <a:cs typeface="Calibri"/>
              </a:rPr>
              <a:t> </a:t>
            </a:r>
            <a:r>
              <a:rPr sz="1400" spc="-5" dirty="0">
                <a:latin typeface="Calibri"/>
                <a:cs typeface="Calibri"/>
              </a:rPr>
              <a:t>user</a:t>
            </a:r>
            <a:r>
              <a:rPr sz="1400" dirty="0">
                <a:latin typeface="Calibri"/>
                <a:cs typeface="Calibri"/>
              </a:rPr>
              <a:t> </a:t>
            </a:r>
            <a:r>
              <a:rPr sz="1400" spc="-5" dirty="0">
                <a:latin typeface="Calibri"/>
                <a:cs typeface="Calibri"/>
              </a:rPr>
              <a:t>satisfaction</a:t>
            </a:r>
            <a:r>
              <a:rPr sz="1400" dirty="0">
                <a:latin typeface="Calibri"/>
                <a:cs typeface="Calibri"/>
              </a:rPr>
              <a:t> </a:t>
            </a:r>
            <a:r>
              <a:rPr sz="1400" spc="-5" dirty="0">
                <a:latin typeface="Calibri"/>
                <a:cs typeface="Calibri"/>
              </a:rPr>
              <a:t>cannot</a:t>
            </a:r>
            <a:r>
              <a:rPr sz="1400" dirty="0">
                <a:latin typeface="Calibri"/>
                <a:cs typeface="Calibri"/>
              </a:rPr>
              <a:t> </a:t>
            </a:r>
            <a:r>
              <a:rPr sz="1400" spc="-5" dirty="0">
                <a:latin typeface="Calibri"/>
                <a:cs typeface="Calibri"/>
              </a:rPr>
              <a:t>exist</a:t>
            </a:r>
            <a:r>
              <a:rPr sz="1400" spc="305" dirty="0">
                <a:latin typeface="Calibri"/>
                <a:cs typeface="Calibri"/>
              </a:rPr>
              <a:t> </a:t>
            </a:r>
            <a:r>
              <a:rPr sz="1400" spc="-5" dirty="0">
                <a:latin typeface="Calibri"/>
                <a:cs typeface="Calibri"/>
              </a:rPr>
              <a:t>without </a:t>
            </a:r>
            <a:r>
              <a:rPr sz="1400" dirty="0">
                <a:latin typeface="Calibri"/>
                <a:cs typeface="Calibri"/>
              </a:rPr>
              <a:t> </a:t>
            </a:r>
            <a:r>
              <a:rPr sz="1400" spc="-5" dirty="0">
                <a:latin typeface="Calibri"/>
                <a:cs typeface="Calibri"/>
              </a:rPr>
              <a:t>trust, 117 respondents </a:t>
            </a:r>
            <a:r>
              <a:rPr sz="1400" dirty="0">
                <a:latin typeface="Calibri"/>
                <a:cs typeface="Calibri"/>
              </a:rPr>
              <a:t>agree </a:t>
            </a:r>
            <a:r>
              <a:rPr sz="1400" spc="-5" dirty="0">
                <a:latin typeface="Calibri"/>
                <a:cs typeface="Calibri"/>
              </a:rPr>
              <a:t>that user satisfaction cannot exist without trust, </a:t>
            </a:r>
            <a:r>
              <a:rPr sz="1400" dirty="0">
                <a:latin typeface="Calibri"/>
                <a:cs typeface="Calibri"/>
              </a:rPr>
              <a:t> 18 </a:t>
            </a:r>
            <a:r>
              <a:rPr sz="1400" spc="-5" dirty="0">
                <a:latin typeface="Calibri"/>
                <a:cs typeface="Calibri"/>
              </a:rPr>
              <a:t>respondents strongly </a:t>
            </a:r>
            <a:r>
              <a:rPr sz="1400" dirty="0">
                <a:latin typeface="Calibri"/>
                <a:cs typeface="Calibri"/>
              </a:rPr>
              <a:t>disagree </a:t>
            </a:r>
            <a:r>
              <a:rPr sz="1400" spc="-5" dirty="0">
                <a:latin typeface="Calibri"/>
                <a:cs typeface="Calibri"/>
              </a:rPr>
              <a:t>that </a:t>
            </a:r>
            <a:r>
              <a:rPr sz="1400" dirty="0">
                <a:latin typeface="Calibri"/>
                <a:cs typeface="Calibri"/>
              </a:rPr>
              <a:t>user </a:t>
            </a:r>
            <a:r>
              <a:rPr sz="1400" spc="-5" dirty="0">
                <a:latin typeface="Calibri"/>
                <a:cs typeface="Calibri"/>
              </a:rPr>
              <a:t>satisfaction cannot </a:t>
            </a:r>
            <a:r>
              <a:rPr sz="1400" dirty="0">
                <a:latin typeface="Calibri"/>
                <a:cs typeface="Calibri"/>
              </a:rPr>
              <a:t>exist </a:t>
            </a:r>
            <a:r>
              <a:rPr sz="1400" spc="-5" dirty="0">
                <a:latin typeface="Calibri"/>
                <a:cs typeface="Calibri"/>
              </a:rPr>
              <a:t>without </a:t>
            </a:r>
            <a:r>
              <a:rPr sz="1400" dirty="0">
                <a:latin typeface="Calibri"/>
                <a:cs typeface="Calibri"/>
              </a:rPr>
              <a:t> </a:t>
            </a:r>
            <a:r>
              <a:rPr sz="1400" spc="-5" dirty="0">
                <a:latin typeface="Calibri"/>
                <a:cs typeface="Calibri"/>
              </a:rPr>
              <a:t>trust, </a:t>
            </a:r>
            <a:r>
              <a:rPr sz="1400" dirty="0">
                <a:latin typeface="Calibri"/>
                <a:cs typeface="Calibri"/>
              </a:rPr>
              <a:t>7 </a:t>
            </a:r>
            <a:r>
              <a:rPr sz="1400" spc="-5" dirty="0">
                <a:latin typeface="Calibri"/>
                <a:cs typeface="Calibri"/>
              </a:rPr>
              <a:t>respondents </a:t>
            </a:r>
            <a:r>
              <a:rPr sz="1400" dirty="0">
                <a:latin typeface="Calibri"/>
                <a:cs typeface="Calibri"/>
              </a:rPr>
              <a:t>disagree   </a:t>
            </a:r>
            <a:r>
              <a:rPr sz="1400" spc="-5" dirty="0">
                <a:latin typeface="Calibri"/>
                <a:cs typeface="Calibri"/>
              </a:rPr>
              <a:t>that user satisfaction cannot </a:t>
            </a:r>
            <a:r>
              <a:rPr sz="1400" spc="-10" dirty="0">
                <a:latin typeface="Calibri"/>
                <a:cs typeface="Calibri"/>
              </a:rPr>
              <a:t>exist </a:t>
            </a:r>
            <a:r>
              <a:rPr sz="1400" spc="-5" dirty="0">
                <a:latin typeface="Calibri"/>
                <a:cs typeface="Calibri"/>
              </a:rPr>
              <a:t>without trust, </a:t>
            </a:r>
            <a:r>
              <a:rPr sz="1400" dirty="0">
                <a:latin typeface="Calibri"/>
                <a:cs typeface="Calibri"/>
              </a:rPr>
              <a:t> 5</a:t>
            </a:r>
            <a:r>
              <a:rPr sz="1400" spc="-10" dirty="0">
                <a:latin typeface="Calibri"/>
                <a:cs typeface="Calibri"/>
              </a:rPr>
              <a:t> </a:t>
            </a:r>
            <a:r>
              <a:rPr sz="1400" spc="-5" dirty="0">
                <a:latin typeface="Calibri"/>
                <a:cs typeface="Calibri"/>
              </a:rPr>
              <a:t>respondents </a:t>
            </a:r>
            <a:r>
              <a:rPr sz="1400" dirty="0">
                <a:latin typeface="Calibri"/>
                <a:cs typeface="Calibri"/>
              </a:rPr>
              <a:t>are</a:t>
            </a:r>
            <a:r>
              <a:rPr sz="1400" spc="-10" dirty="0">
                <a:latin typeface="Calibri"/>
                <a:cs typeface="Calibri"/>
              </a:rPr>
              <a:t> </a:t>
            </a:r>
            <a:r>
              <a:rPr sz="1400" spc="-5" dirty="0">
                <a:latin typeface="Calibri"/>
                <a:cs typeface="Calibri"/>
              </a:rPr>
              <a:t>indifferent</a:t>
            </a:r>
            <a:r>
              <a:rPr sz="1400" spc="-10" dirty="0">
                <a:latin typeface="Calibri"/>
                <a:cs typeface="Calibri"/>
              </a:rPr>
              <a:t> </a:t>
            </a:r>
            <a:r>
              <a:rPr sz="1400" spc="-5" dirty="0">
                <a:latin typeface="Calibri"/>
                <a:cs typeface="Calibri"/>
              </a:rPr>
              <a:t>on</a:t>
            </a:r>
            <a:r>
              <a:rPr sz="1400" spc="-10" dirty="0">
                <a:latin typeface="Calibri"/>
                <a:cs typeface="Calibri"/>
              </a:rPr>
              <a:t> </a:t>
            </a:r>
            <a:r>
              <a:rPr sz="1400" spc="-5" dirty="0">
                <a:latin typeface="Calibri"/>
                <a:cs typeface="Calibri"/>
              </a:rPr>
              <a:t>this</a:t>
            </a:r>
            <a:endParaRPr sz="1400">
              <a:latin typeface="Calibri"/>
              <a:cs typeface="Calibri"/>
            </a:endParaRPr>
          </a:p>
          <a:p>
            <a:pPr>
              <a:lnSpc>
                <a:spcPct val="100000"/>
              </a:lnSpc>
              <a:spcBef>
                <a:spcPts val="55"/>
              </a:spcBef>
            </a:pPr>
            <a:endParaRPr sz="1350">
              <a:latin typeface="Calibri"/>
              <a:cs typeface="Calibri"/>
            </a:endParaRPr>
          </a:p>
          <a:p>
            <a:pPr marL="12700" marR="5715" algn="just">
              <a:lnSpc>
                <a:spcPct val="102099"/>
              </a:lnSpc>
            </a:pPr>
            <a:r>
              <a:rPr sz="1400" i="1" dirty="0">
                <a:latin typeface="Calibri"/>
                <a:cs typeface="Calibri"/>
              </a:rPr>
              <a:t>[Majority</a:t>
            </a:r>
            <a:r>
              <a:rPr sz="1400" i="1" spc="5" dirty="0">
                <a:latin typeface="Calibri"/>
                <a:cs typeface="Calibri"/>
              </a:rPr>
              <a:t> </a:t>
            </a:r>
            <a:r>
              <a:rPr sz="1400" i="1" spc="-5" dirty="0">
                <a:latin typeface="Calibri"/>
                <a:cs typeface="Calibri"/>
              </a:rPr>
              <a:t>of</a:t>
            </a:r>
            <a:r>
              <a:rPr sz="1400" i="1" dirty="0">
                <a:latin typeface="Calibri"/>
                <a:cs typeface="Calibri"/>
              </a:rPr>
              <a:t> </a:t>
            </a:r>
            <a:r>
              <a:rPr sz="1400" i="1" spc="-5" dirty="0">
                <a:latin typeface="Calibri"/>
                <a:cs typeface="Calibri"/>
              </a:rPr>
              <a:t>respondents</a:t>
            </a:r>
            <a:r>
              <a:rPr sz="1400" i="1" dirty="0">
                <a:latin typeface="Calibri"/>
                <a:cs typeface="Calibri"/>
              </a:rPr>
              <a:t> </a:t>
            </a:r>
            <a:r>
              <a:rPr sz="1400" i="1" spc="-5" dirty="0">
                <a:latin typeface="Calibri"/>
                <a:cs typeface="Calibri"/>
              </a:rPr>
              <a:t>strongly</a:t>
            </a:r>
            <a:r>
              <a:rPr sz="1400" i="1" dirty="0">
                <a:latin typeface="Calibri"/>
                <a:cs typeface="Calibri"/>
              </a:rPr>
              <a:t> </a:t>
            </a:r>
            <a:r>
              <a:rPr sz="1400" i="1" spc="-5" dirty="0">
                <a:latin typeface="Calibri"/>
                <a:cs typeface="Calibri"/>
              </a:rPr>
              <a:t>agree</a:t>
            </a:r>
            <a:r>
              <a:rPr sz="1400" i="1" dirty="0">
                <a:latin typeface="Calibri"/>
                <a:cs typeface="Calibri"/>
              </a:rPr>
              <a:t> </a:t>
            </a:r>
            <a:r>
              <a:rPr sz="1400" i="1" spc="-5" dirty="0">
                <a:latin typeface="Calibri"/>
                <a:cs typeface="Calibri"/>
              </a:rPr>
              <a:t>that</a:t>
            </a:r>
            <a:r>
              <a:rPr sz="1400" i="1" dirty="0">
                <a:latin typeface="Calibri"/>
                <a:cs typeface="Calibri"/>
              </a:rPr>
              <a:t> </a:t>
            </a:r>
            <a:r>
              <a:rPr sz="1400" i="1" spc="-5" dirty="0">
                <a:latin typeface="Calibri"/>
                <a:cs typeface="Calibri"/>
              </a:rPr>
              <a:t>user</a:t>
            </a:r>
            <a:r>
              <a:rPr sz="1400" i="1" dirty="0">
                <a:latin typeface="Calibri"/>
                <a:cs typeface="Calibri"/>
              </a:rPr>
              <a:t> </a:t>
            </a:r>
            <a:r>
              <a:rPr sz="1400" i="1" spc="-5" dirty="0">
                <a:latin typeface="Calibri"/>
                <a:cs typeface="Calibri"/>
              </a:rPr>
              <a:t>satisfaction</a:t>
            </a:r>
            <a:r>
              <a:rPr sz="1400" i="1" dirty="0">
                <a:latin typeface="Calibri"/>
                <a:cs typeface="Calibri"/>
              </a:rPr>
              <a:t> cannot</a:t>
            </a:r>
            <a:r>
              <a:rPr sz="1400" i="1" spc="5" dirty="0">
                <a:latin typeface="Calibri"/>
                <a:cs typeface="Calibri"/>
              </a:rPr>
              <a:t> </a:t>
            </a:r>
            <a:r>
              <a:rPr sz="1400" i="1" spc="-5" dirty="0">
                <a:latin typeface="Calibri"/>
                <a:cs typeface="Calibri"/>
              </a:rPr>
              <a:t>exist </a:t>
            </a:r>
            <a:r>
              <a:rPr sz="1400" i="1" dirty="0">
                <a:latin typeface="Calibri"/>
                <a:cs typeface="Calibri"/>
              </a:rPr>
              <a:t> without</a:t>
            </a:r>
            <a:r>
              <a:rPr sz="1400" i="1" spc="-15" dirty="0">
                <a:latin typeface="Calibri"/>
                <a:cs typeface="Calibri"/>
              </a:rPr>
              <a:t> </a:t>
            </a:r>
            <a:r>
              <a:rPr sz="1400" i="1" spc="-5" dirty="0">
                <a:latin typeface="Calibri"/>
                <a:cs typeface="Calibri"/>
              </a:rPr>
              <a:t>trust]</a:t>
            </a:r>
            <a:endParaRPr sz="1400">
              <a:latin typeface="Calibri"/>
              <a:cs typeface="Calibri"/>
            </a:endParaRPr>
          </a:p>
        </p:txBody>
      </p:sp>
      <p:pic>
        <p:nvPicPr>
          <p:cNvPr id="5" name="object 5"/>
          <p:cNvPicPr/>
          <p:nvPr/>
        </p:nvPicPr>
        <p:blipFill>
          <a:blip r:embed="rId2" cstate="print"/>
          <a:stretch>
            <a:fillRect/>
          </a:stretch>
        </p:blipFill>
        <p:spPr>
          <a:xfrm>
            <a:off x="959428" y="1393759"/>
            <a:ext cx="5647885" cy="1948692"/>
          </a:xfrm>
          <a:prstGeom prst="rect">
            <a:avLst/>
          </a:prstGeom>
        </p:spPr>
      </p:pic>
      <p:pic>
        <p:nvPicPr>
          <p:cNvPr id="6" name="object 6"/>
          <p:cNvPicPr/>
          <p:nvPr/>
        </p:nvPicPr>
        <p:blipFill>
          <a:blip r:embed="rId3" cstate="print"/>
          <a:stretch>
            <a:fillRect/>
          </a:stretch>
        </p:blipFill>
        <p:spPr>
          <a:xfrm>
            <a:off x="959420" y="5541783"/>
            <a:ext cx="5646884" cy="211936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77086" y="892556"/>
            <a:ext cx="4404360" cy="239395"/>
          </a:xfrm>
          <a:prstGeom prst="rect">
            <a:avLst/>
          </a:prstGeom>
        </p:spPr>
        <p:txBody>
          <a:bodyPr vert="horz" wrap="square" lIns="0" tIns="12700" rIns="0" bIns="0" rtlCol="0">
            <a:spAutoFit/>
          </a:bodyPr>
          <a:lstStyle/>
          <a:p>
            <a:pPr marL="12700">
              <a:lnSpc>
                <a:spcPct val="100000"/>
              </a:lnSpc>
              <a:spcBef>
                <a:spcPts val="100"/>
              </a:spcBef>
            </a:pPr>
            <a:r>
              <a:rPr sz="1400" b="1" u="sng" spc="-5" dirty="0">
                <a:uFill>
                  <a:solidFill>
                    <a:srgbClr val="000000"/>
                  </a:solidFill>
                </a:uFill>
                <a:latin typeface="Calibri"/>
                <a:cs typeface="Calibri"/>
              </a:rPr>
              <a:t>Offering</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a wide</a:t>
            </a:r>
            <a:r>
              <a:rPr sz="1400" b="1" u="sng" spc="-5" dirty="0">
                <a:uFill>
                  <a:solidFill>
                    <a:srgbClr val="000000"/>
                  </a:solidFill>
                </a:uFill>
                <a:latin typeface="Calibri"/>
                <a:cs typeface="Calibri"/>
              </a:rPr>
              <a:t> variety</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of</a:t>
            </a:r>
            <a:r>
              <a:rPr sz="1400" b="1" u="sng" spc="-5" dirty="0">
                <a:uFill>
                  <a:solidFill>
                    <a:srgbClr val="000000"/>
                  </a:solidFill>
                </a:uFill>
                <a:latin typeface="Calibri"/>
                <a:cs typeface="Calibri"/>
              </a:rPr>
              <a:t> listed product in</a:t>
            </a:r>
            <a:r>
              <a:rPr sz="1400" b="1" u="sng" dirty="0">
                <a:uFill>
                  <a:solidFill>
                    <a:srgbClr val="000000"/>
                  </a:solidFill>
                </a:uFill>
                <a:latin typeface="Calibri"/>
                <a:cs typeface="Calibri"/>
              </a:rPr>
              <a:t> several </a:t>
            </a:r>
            <a:r>
              <a:rPr sz="1400" b="1" u="sng" spc="-5" dirty="0">
                <a:uFill>
                  <a:solidFill>
                    <a:srgbClr val="000000"/>
                  </a:solidFill>
                </a:uFill>
                <a:latin typeface="Calibri"/>
                <a:cs typeface="Calibri"/>
              </a:rPr>
              <a:t>category</a:t>
            </a:r>
            <a:endParaRPr sz="1400">
              <a:latin typeface="Calibri"/>
              <a:cs typeface="Calibri"/>
            </a:endParaRPr>
          </a:p>
        </p:txBody>
      </p:sp>
      <p:sp>
        <p:nvSpPr>
          <p:cNvPr id="3" name="object 3"/>
          <p:cNvSpPr txBox="1"/>
          <p:nvPr/>
        </p:nvSpPr>
        <p:spPr>
          <a:xfrm>
            <a:off x="902004" y="3148330"/>
            <a:ext cx="5759450" cy="1759585"/>
          </a:xfrm>
          <a:prstGeom prst="rect">
            <a:avLst/>
          </a:prstGeom>
        </p:spPr>
        <p:txBody>
          <a:bodyPr vert="horz" wrap="square" lIns="0" tIns="8890" rIns="0" bIns="0" rtlCol="0">
            <a:spAutoFit/>
          </a:bodyPr>
          <a:lstStyle/>
          <a:p>
            <a:pPr marL="12700" marR="5080" algn="just">
              <a:lnSpc>
                <a:spcPct val="102000"/>
              </a:lnSpc>
              <a:spcBef>
                <a:spcPts val="70"/>
              </a:spcBef>
            </a:pPr>
            <a:r>
              <a:rPr sz="1400" spc="-5" dirty="0">
                <a:latin typeface="Calibri"/>
                <a:cs typeface="Calibri"/>
              </a:rPr>
              <a:t>111</a:t>
            </a:r>
            <a:r>
              <a:rPr sz="1400" dirty="0">
                <a:latin typeface="Calibri"/>
                <a:cs typeface="Calibri"/>
              </a:rPr>
              <a:t> </a:t>
            </a:r>
            <a:r>
              <a:rPr sz="1400" spc="-5" dirty="0">
                <a:latin typeface="Calibri"/>
                <a:cs typeface="Calibri"/>
              </a:rPr>
              <a:t>respondents</a:t>
            </a:r>
            <a:r>
              <a:rPr sz="1400" dirty="0">
                <a:latin typeface="Calibri"/>
                <a:cs typeface="Calibri"/>
              </a:rPr>
              <a:t> </a:t>
            </a:r>
            <a:r>
              <a:rPr sz="1400" spc="-5" dirty="0">
                <a:latin typeface="Calibri"/>
                <a:cs typeface="Calibri"/>
              </a:rPr>
              <a:t>strongly</a:t>
            </a:r>
            <a:r>
              <a:rPr sz="1400" dirty="0">
                <a:latin typeface="Calibri"/>
                <a:cs typeface="Calibri"/>
              </a:rPr>
              <a:t> agree</a:t>
            </a:r>
            <a:r>
              <a:rPr sz="1400" spc="5" dirty="0">
                <a:latin typeface="Calibri"/>
                <a:cs typeface="Calibri"/>
              </a:rPr>
              <a:t> </a:t>
            </a:r>
            <a:r>
              <a:rPr sz="1400" spc="-5" dirty="0">
                <a:latin typeface="Calibri"/>
                <a:cs typeface="Calibri"/>
              </a:rPr>
              <a:t>upon</a:t>
            </a:r>
            <a:r>
              <a:rPr sz="1400" dirty="0">
                <a:latin typeface="Calibri"/>
                <a:cs typeface="Calibri"/>
              </a:rPr>
              <a:t> a</a:t>
            </a:r>
            <a:r>
              <a:rPr sz="1400" spc="5" dirty="0">
                <a:latin typeface="Calibri"/>
                <a:cs typeface="Calibri"/>
              </a:rPr>
              <a:t> </a:t>
            </a:r>
            <a:r>
              <a:rPr sz="1400" spc="-5" dirty="0">
                <a:latin typeface="Calibri"/>
                <a:cs typeface="Calibri"/>
              </a:rPr>
              <a:t>wide</a:t>
            </a:r>
            <a:r>
              <a:rPr sz="1400" dirty="0">
                <a:latin typeface="Calibri"/>
                <a:cs typeface="Calibri"/>
              </a:rPr>
              <a:t> variety</a:t>
            </a:r>
            <a:r>
              <a:rPr sz="1400" spc="5" dirty="0">
                <a:latin typeface="Calibri"/>
                <a:cs typeface="Calibri"/>
              </a:rPr>
              <a:t> </a:t>
            </a:r>
            <a:r>
              <a:rPr sz="1400" spc="-5" dirty="0">
                <a:latin typeface="Calibri"/>
                <a:cs typeface="Calibri"/>
              </a:rPr>
              <a:t>of</a:t>
            </a:r>
            <a:r>
              <a:rPr sz="1400" dirty="0">
                <a:latin typeface="Calibri"/>
                <a:cs typeface="Calibri"/>
              </a:rPr>
              <a:t> </a:t>
            </a:r>
            <a:r>
              <a:rPr sz="1400" spc="-5" dirty="0">
                <a:latin typeface="Calibri"/>
                <a:cs typeface="Calibri"/>
              </a:rPr>
              <a:t>listed</a:t>
            </a:r>
            <a:r>
              <a:rPr sz="1400" dirty="0">
                <a:latin typeface="Calibri"/>
                <a:cs typeface="Calibri"/>
              </a:rPr>
              <a:t> </a:t>
            </a:r>
            <a:r>
              <a:rPr sz="1400" spc="-5" dirty="0">
                <a:latin typeface="Calibri"/>
                <a:cs typeface="Calibri"/>
              </a:rPr>
              <a:t>products</a:t>
            </a:r>
            <a:r>
              <a:rPr sz="1400" spc="305" dirty="0">
                <a:latin typeface="Calibri"/>
                <a:cs typeface="Calibri"/>
              </a:rPr>
              <a:t> </a:t>
            </a:r>
            <a:r>
              <a:rPr sz="1400" dirty="0">
                <a:latin typeface="Calibri"/>
                <a:cs typeface="Calibri"/>
              </a:rPr>
              <a:t>in </a:t>
            </a:r>
            <a:r>
              <a:rPr sz="1400" spc="5" dirty="0">
                <a:latin typeface="Calibri"/>
                <a:cs typeface="Calibri"/>
              </a:rPr>
              <a:t> </a:t>
            </a:r>
            <a:r>
              <a:rPr sz="1400" spc="-5" dirty="0">
                <a:latin typeface="Calibri"/>
                <a:cs typeface="Calibri"/>
              </a:rPr>
              <a:t>several</a:t>
            </a:r>
            <a:r>
              <a:rPr sz="1400" spc="80" dirty="0">
                <a:latin typeface="Calibri"/>
                <a:cs typeface="Calibri"/>
              </a:rPr>
              <a:t> </a:t>
            </a:r>
            <a:r>
              <a:rPr sz="1400" spc="-5" dirty="0">
                <a:latin typeface="Calibri"/>
                <a:cs typeface="Calibri"/>
              </a:rPr>
              <a:t>category,</a:t>
            </a:r>
            <a:r>
              <a:rPr sz="1400" spc="95" dirty="0">
                <a:latin typeface="Calibri"/>
                <a:cs typeface="Calibri"/>
              </a:rPr>
              <a:t> </a:t>
            </a:r>
            <a:r>
              <a:rPr sz="1400" dirty="0">
                <a:latin typeface="Calibri"/>
                <a:cs typeface="Calibri"/>
              </a:rPr>
              <a:t>94</a:t>
            </a:r>
            <a:r>
              <a:rPr sz="1400" spc="60" dirty="0">
                <a:latin typeface="Calibri"/>
                <a:cs typeface="Calibri"/>
              </a:rPr>
              <a:t> </a:t>
            </a:r>
            <a:r>
              <a:rPr sz="1400" spc="-5" dirty="0">
                <a:latin typeface="Calibri"/>
                <a:cs typeface="Calibri"/>
              </a:rPr>
              <a:t>respondents</a:t>
            </a:r>
            <a:r>
              <a:rPr sz="1400" spc="100" dirty="0">
                <a:latin typeface="Calibri"/>
                <a:cs typeface="Calibri"/>
              </a:rPr>
              <a:t> </a:t>
            </a:r>
            <a:r>
              <a:rPr sz="1400" dirty="0">
                <a:latin typeface="Calibri"/>
                <a:cs typeface="Calibri"/>
              </a:rPr>
              <a:t>agree</a:t>
            </a:r>
            <a:r>
              <a:rPr sz="1400" spc="95" dirty="0">
                <a:latin typeface="Calibri"/>
                <a:cs typeface="Calibri"/>
              </a:rPr>
              <a:t> </a:t>
            </a:r>
            <a:r>
              <a:rPr sz="1400" spc="-10" dirty="0">
                <a:latin typeface="Calibri"/>
                <a:cs typeface="Calibri"/>
              </a:rPr>
              <a:t>upon</a:t>
            </a:r>
            <a:r>
              <a:rPr sz="1400" spc="95" dirty="0">
                <a:latin typeface="Calibri"/>
                <a:cs typeface="Calibri"/>
              </a:rPr>
              <a:t> </a:t>
            </a:r>
            <a:r>
              <a:rPr sz="1400" dirty="0">
                <a:latin typeface="Calibri"/>
                <a:cs typeface="Calibri"/>
              </a:rPr>
              <a:t>a</a:t>
            </a:r>
            <a:r>
              <a:rPr sz="1400" spc="90" dirty="0">
                <a:latin typeface="Calibri"/>
                <a:cs typeface="Calibri"/>
              </a:rPr>
              <a:t> </a:t>
            </a:r>
            <a:r>
              <a:rPr sz="1400" spc="-5" dirty="0">
                <a:latin typeface="Calibri"/>
                <a:cs typeface="Calibri"/>
              </a:rPr>
              <a:t>wide</a:t>
            </a:r>
            <a:r>
              <a:rPr sz="1400" spc="85" dirty="0">
                <a:latin typeface="Calibri"/>
                <a:cs typeface="Calibri"/>
              </a:rPr>
              <a:t> </a:t>
            </a:r>
            <a:r>
              <a:rPr sz="1400" dirty="0">
                <a:latin typeface="Calibri"/>
                <a:cs typeface="Calibri"/>
              </a:rPr>
              <a:t>variety</a:t>
            </a:r>
            <a:r>
              <a:rPr sz="1400" spc="85" dirty="0">
                <a:latin typeface="Calibri"/>
                <a:cs typeface="Calibri"/>
              </a:rPr>
              <a:t> </a:t>
            </a:r>
            <a:r>
              <a:rPr sz="1400" spc="-5" dirty="0">
                <a:latin typeface="Calibri"/>
                <a:cs typeface="Calibri"/>
              </a:rPr>
              <a:t>of</a:t>
            </a:r>
            <a:r>
              <a:rPr sz="1400" spc="95" dirty="0">
                <a:latin typeface="Calibri"/>
                <a:cs typeface="Calibri"/>
              </a:rPr>
              <a:t> </a:t>
            </a:r>
            <a:r>
              <a:rPr sz="1400" spc="-5" dirty="0">
                <a:latin typeface="Calibri"/>
                <a:cs typeface="Calibri"/>
              </a:rPr>
              <a:t>listed</a:t>
            </a:r>
            <a:r>
              <a:rPr sz="1400" spc="90" dirty="0">
                <a:latin typeface="Calibri"/>
                <a:cs typeface="Calibri"/>
              </a:rPr>
              <a:t> </a:t>
            </a:r>
            <a:r>
              <a:rPr sz="1400" spc="-5" dirty="0">
                <a:latin typeface="Calibri"/>
                <a:cs typeface="Calibri"/>
              </a:rPr>
              <a:t>products </a:t>
            </a:r>
            <a:r>
              <a:rPr sz="1400" spc="-305" dirty="0">
                <a:latin typeface="Calibri"/>
                <a:cs typeface="Calibri"/>
              </a:rPr>
              <a:t> </a:t>
            </a:r>
            <a:r>
              <a:rPr sz="1400" dirty="0">
                <a:latin typeface="Calibri"/>
                <a:cs typeface="Calibri"/>
              </a:rPr>
              <a:t>in</a:t>
            </a:r>
            <a:r>
              <a:rPr sz="1400" spc="5" dirty="0">
                <a:latin typeface="Calibri"/>
                <a:cs typeface="Calibri"/>
              </a:rPr>
              <a:t> </a:t>
            </a:r>
            <a:r>
              <a:rPr sz="1400" spc="-5" dirty="0">
                <a:latin typeface="Calibri"/>
                <a:cs typeface="Calibri"/>
              </a:rPr>
              <a:t>several</a:t>
            </a:r>
            <a:r>
              <a:rPr sz="1400" dirty="0">
                <a:latin typeface="Calibri"/>
                <a:cs typeface="Calibri"/>
              </a:rPr>
              <a:t> </a:t>
            </a:r>
            <a:r>
              <a:rPr sz="1400" spc="-5" dirty="0">
                <a:latin typeface="Calibri"/>
                <a:cs typeface="Calibri"/>
              </a:rPr>
              <a:t>category,</a:t>
            </a:r>
            <a:r>
              <a:rPr sz="1400" dirty="0">
                <a:latin typeface="Calibri"/>
                <a:cs typeface="Calibri"/>
              </a:rPr>
              <a:t> 57</a:t>
            </a:r>
            <a:r>
              <a:rPr sz="1400" spc="5" dirty="0">
                <a:latin typeface="Calibri"/>
                <a:cs typeface="Calibri"/>
              </a:rPr>
              <a:t> </a:t>
            </a:r>
            <a:r>
              <a:rPr sz="1400" spc="-5" dirty="0">
                <a:latin typeface="Calibri"/>
                <a:cs typeface="Calibri"/>
              </a:rPr>
              <a:t>respondents</a:t>
            </a:r>
            <a:r>
              <a:rPr sz="1400" dirty="0">
                <a:latin typeface="Calibri"/>
                <a:cs typeface="Calibri"/>
              </a:rPr>
              <a:t> </a:t>
            </a:r>
            <a:r>
              <a:rPr sz="1400" spc="-5" dirty="0">
                <a:latin typeface="Calibri"/>
                <a:cs typeface="Calibri"/>
              </a:rPr>
              <a:t>are</a:t>
            </a:r>
            <a:r>
              <a:rPr sz="1400" dirty="0">
                <a:latin typeface="Calibri"/>
                <a:cs typeface="Calibri"/>
              </a:rPr>
              <a:t> </a:t>
            </a:r>
            <a:r>
              <a:rPr sz="1400" spc="-5" dirty="0">
                <a:latin typeface="Calibri"/>
                <a:cs typeface="Calibri"/>
              </a:rPr>
              <a:t>indifferent</a:t>
            </a:r>
            <a:r>
              <a:rPr sz="1400" dirty="0">
                <a:latin typeface="Calibri"/>
                <a:cs typeface="Calibri"/>
              </a:rPr>
              <a:t> </a:t>
            </a:r>
            <a:r>
              <a:rPr sz="1400" spc="-5" dirty="0">
                <a:latin typeface="Calibri"/>
                <a:cs typeface="Calibri"/>
              </a:rPr>
              <a:t>upon</a:t>
            </a:r>
            <a:r>
              <a:rPr sz="1400" dirty="0">
                <a:latin typeface="Calibri"/>
                <a:cs typeface="Calibri"/>
              </a:rPr>
              <a:t> </a:t>
            </a:r>
            <a:r>
              <a:rPr sz="1400" spc="-5" dirty="0">
                <a:latin typeface="Calibri"/>
                <a:cs typeface="Calibri"/>
              </a:rPr>
              <a:t>this</a:t>
            </a:r>
            <a:r>
              <a:rPr sz="1400" dirty="0">
                <a:latin typeface="Calibri"/>
                <a:cs typeface="Calibri"/>
              </a:rPr>
              <a:t> </a:t>
            </a:r>
            <a:r>
              <a:rPr sz="1400" spc="-5" dirty="0">
                <a:latin typeface="Calibri"/>
                <a:cs typeface="Calibri"/>
              </a:rPr>
              <a:t>aspect,</a:t>
            </a:r>
            <a:r>
              <a:rPr sz="1400" dirty="0">
                <a:latin typeface="Calibri"/>
                <a:cs typeface="Calibri"/>
              </a:rPr>
              <a:t> 7 </a:t>
            </a:r>
            <a:r>
              <a:rPr sz="1400" spc="5" dirty="0">
                <a:latin typeface="Calibri"/>
                <a:cs typeface="Calibri"/>
              </a:rPr>
              <a:t> </a:t>
            </a:r>
            <a:r>
              <a:rPr sz="1400" spc="-5" dirty="0">
                <a:latin typeface="Calibri"/>
                <a:cs typeface="Calibri"/>
              </a:rPr>
              <a:t>respondents</a:t>
            </a:r>
            <a:r>
              <a:rPr sz="1400" dirty="0">
                <a:latin typeface="Calibri"/>
                <a:cs typeface="Calibri"/>
              </a:rPr>
              <a:t> disagree</a:t>
            </a:r>
            <a:r>
              <a:rPr sz="1400" spc="-5" dirty="0">
                <a:latin typeface="Calibri"/>
                <a:cs typeface="Calibri"/>
              </a:rPr>
              <a:t> upon </a:t>
            </a:r>
            <a:r>
              <a:rPr sz="1400" dirty="0">
                <a:latin typeface="Calibri"/>
                <a:cs typeface="Calibri"/>
              </a:rPr>
              <a:t>a</a:t>
            </a:r>
            <a:r>
              <a:rPr sz="1400" spc="5" dirty="0">
                <a:latin typeface="Calibri"/>
                <a:cs typeface="Calibri"/>
              </a:rPr>
              <a:t> </a:t>
            </a:r>
            <a:r>
              <a:rPr sz="1400" spc="-5" dirty="0">
                <a:latin typeface="Calibri"/>
                <a:cs typeface="Calibri"/>
              </a:rPr>
              <a:t>wide </a:t>
            </a:r>
            <a:r>
              <a:rPr sz="1400" dirty="0">
                <a:latin typeface="Calibri"/>
                <a:cs typeface="Calibri"/>
              </a:rPr>
              <a:t>variety</a:t>
            </a:r>
            <a:r>
              <a:rPr sz="1400" spc="15" dirty="0">
                <a:latin typeface="Calibri"/>
                <a:cs typeface="Calibri"/>
              </a:rPr>
              <a:t> </a:t>
            </a:r>
            <a:r>
              <a:rPr sz="1400" spc="-5" dirty="0">
                <a:latin typeface="Calibri"/>
                <a:cs typeface="Calibri"/>
              </a:rPr>
              <a:t>of</a:t>
            </a:r>
            <a:r>
              <a:rPr sz="1400" spc="10" dirty="0">
                <a:latin typeface="Calibri"/>
                <a:cs typeface="Calibri"/>
              </a:rPr>
              <a:t> </a:t>
            </a:r>
            <a:r>
              <a:rPr sz="1400" spc="-5" dirty="0">
                <a:latin typeface="Calibri"/>
                <a:cs typeface="Calibri"/>
              </a:rPr>
              <a:t>listed</a:t>
            </a:r>
            <a:r>
              <a:rPr sz="1400" spc="-10" dirty="0">
                <a:latin typeface="Calibri"/>
                <a:cs typeface="Calibri"/>
              </a:rPr>
              <a:t> </a:t>
            </a:r>
            <a:r>
              <a:rPr sz="1400" spc="-5" dirty="0">
                <a:latin typeface="Calibri"/>
                <a:cs typeface="Calibri"/>
              </a:rPr>
              <a:t>products</a:t>
            </a:r>
            <a:r>
              <a:rPr sz="1400" spc="5" dirty="0">
                <a:latin typeface="Calibri"/>
                <a:cs typeface="Calibri"/>
              </a:rPr>
              <a:t> </a:t>
            </a:r>
            <a:r>
              <a:rPr sz="1400" dirty="0">
                <a:latin typeface="Calibri"/>
                <a:cs typeface="Calibri"/>
              </a:rPr>
              <a:t>in</a:t>
            </a:r>
            <a:r>
              <a:rPr sz="1400" spc="-5" dirty="0">
                <a:latin typeface="Calibri"/>
                <a:cs typeface="Calibri"/>
              </a:rPr>
              <a:t> several</a:t>
            </a:r>
            <a:r>
              <a:rPr sz="1400" spc="5" dirty="0">
                <a:latin typeface="Calibri"/>
                <a:cs typeface="Calibri"/>
              </a:rPr>
              <a:t> </a:t>
            </a:r>
            <a:r>
              <a:rPr sz="1400" spc="-5" dirty="0">
                <a:latin typeface="Calibri"/>
                <a:cs typeface="Calibri"/>
              </a:rPr>
              <a:t>category</a:t>
            </a:r>
            <a:endParaRPr sz="1400">
              <a:latin typeface="Calibri"/>
              <a:cs typeface="Calibri"/>
            </a:endParaRPr>
          </a:p>
          <a:p>
            <a:pPr>
              <a:lnSpc>
                <a:spcPct val="100000"/>
              </a:lnSpc>
              <a:spcBef>
                <a:spcPts val="50"/>
              </a:spcBef>
            </a:pPr>
            <a:endParaRPr sz="1350">
              <a:latin typeface="Calibri"/>
              <a:cs typeface="Calibri"/>
            </a:endParaRPr>
          </a:p>
          <a:p>
            <a:pPr marL="12700" marR="5715" algn="just">
              <a:lnSpc>
                <a:spcPct val="101800"/>
              </a:lnSpc>
            </a:pPr>
            <a:r>
              <a:rPr sz="1400" i="1" dirty="0">
                <a:latin typeface="Calibri"/>
                <a:cs typeface="Calibri"/>
              </a:rPr>
              <a:t>[Majority</a:t>
            </a:r>
            <a:r>
              <a:rPr sz="1400" i="1" spc="5" dirty="0">
                <a:latin typeface="Calibri"/>
                <a:cs typeface="Calibri"/>
              </a:rPr>
              <a:t> </a:t>
            </a:r>
            <a:r>
              <a:rPr sz="1400" i="1" spc="-10" dirty="0">
                <a:latin typeface="Calibri"/>
                <a:cs typeface="Calibri"/>
              </a:rPr>
              <a:t>of</a:t>
            </a:r>
            <a:r>
              <a:rPr sz="1400" i="1" spc="-5" dirty="0">
                <a:latin typeface="Calibri"/>
                <a:cs typeface="Calibri"/>
              </a:rPr>
              <a:t> </a:t>
            </a:r>
            <a:r>
              <a:rPr sz="1400" i="1" dirty="0">
                <a:latin typeface="Calibri"/>
                <a:cs typeface="Calibri"/>
              </a:rPr>
              <a:t>the</a:t>
            </a:r>
            <a:r>
              <a:rPr sz="1400" i="1" spc="5" dirty="0">
                <a:latin typeface="Calibri"/>
                <a:cs typeface="Calibri"/>
              </a:rPr>
              <a:t> </a:t>
            </a:r>
            <a:r>
              <a:rPr sz="1400" i="1" spc="-5" dirty="0">
                <a:latin typeface="Calibri"/>
                <a:cs typeface="Calibri"/>
              </a:rPr>
              <a:t>respondents</a:t>
            </a:r>
            <a:r>
              <a:rPr sz="1400" i="1" dirty="0">
                <a:latin typeface="Calibri"/>
                <a:cs typeface="Calibri"/>
              </a:rPr>
              <a:t> </a:t>
            </a:r>
            <a:r>
              <a:rPr sz="1400" i="1" spc="-5" dirty="0">
                <a:latin typeface="Calibri"/>
                <a:cs typeface="Calibri"/>
              </a:rPr>
              <a:t>strongly</a:t>
            </a:r>
            <a:r>
              <a:rPr sz="1400" i="1" dirty="0">
                <a:latin typeface="Calibri"/>
                <a:cs typeface="Calibri"/>
              </a:rPr>
              <a:t> </a:t>
            </a:r>
            <a:r>
              <a:rPr sz="1400" i="1" spc="-5" dirty="0">
                <a:latin typeface="Calibri"/>
                <a:cs typeface="Calibri"/>
              </a:rPr>
              <a:t>agree</a:t>
            </a:r>
            <a:r>
              <a:rPr sz="1400" i="1" dirty="0">
                <a:latin typeface="Calibri"/>
                <a:cs typeface="Calibri"/>
              </a:rPr>
              <a:t> </a:t>
            </a:r>
            <a:r>
              <a:rPr sz="1400" i="1" spc="-5" dirty="0">
                <a:latin typeface="Calibri"/>
                <a:cs typeface="Calibri"/>
              </a:rPr>
              <a:t>upon</a:t>
            </a:r>
            <a:r>
              <a:rPr sz="1400" i="1" dirty="0">
                <a:latin typeface="Calibri"/>
                <a:cs typeface="Calibri"/>
              </a:rPr>
              <a:t> a</a:t>
            </a:r>
            <a:r>
              <a:rPr sz="1400" i="1" spc="5" dirty="0">
                <a:latin typeface="Calibri"/>
                <a:cs typeface="Calibri"/>
              </a:rPr>
              <a:t> </a:t>
            </a:r>
            <a:r>
              <a:rPr sz="1400" i="1" dirty="0">
                <a:latin typeface="Calibri"/>
                <a:cs typeface="Calibri"/>
              </a:rPr>
              <a:t>wide</a:t>
            </a:r>
            <a:r>
              <a:rPr sz="1400" i="1" spc="5" dirty="0">
                <a:latin typeface="Calibri"/>
                <a:cs typeface="Calibri"/>
              </a:rPr>
              <a:t> </a:t>
            </a:r>
            <a:r>
              <a:rPr sz="1400" i="1" spc="-5" dirty="0">
                <a:latin typeface="Calibri"/>
                <a:cs typeface="Calibri"/>
              </a:rPr>
              <a:t>variety</a:t>
            </a:r>
            <a:r>
              <a:rPr sz="1400" i="1" dirty="0">
                <a:latin typeface="Calibri"/>
                <a:cs typeface="Calibri"/>
              </a:rPr>
              <a:t> </a:t>
            </a:r>
            <a:r>
              <a:rPr sz="1400" i="1" spc="-5" dirty="0">
                <a:latin typeface="Calibri"/>
                <a:cs typeface="Calibri"/>
              </a:rPr>
              <a:t>of</a:t>
            </a:r>
            <a:r>
              <a:rPr sz="1400" i="1" dirty="0">
                <a:latin typeface="Calibri"/>
                <a:cs typeface="Calibri"/>
              </a:rPr>
              <a:t> </a:t>
            </a:r>
            <a:r>
              <a:rPr sz="1400" i="1" spc="-5" dirty="0">
                <a:latin typeface="Calibri"/>
                <a:cs typeface="Calibri"/>
              </a:rPr>
              <a:t>listed </a:t>
            </a:r>
            <a:r>
              <a:rPr sz="1400" i="1" dirty="0">
                <a:latin typeface="Calibri"/>
                <a:cs typeface="Calibri"/>
              </a:rPr>
              <a:t> </a:t>
            </a:r>
            <a:r>
              <a:rPr sz="1400" i="1" spc="-5" dirty="0">
                <a:latin typeface="Calibri"/>
                <a:cs typeface="Calibri"/>
              </a:rPr>
              <a:t>products </a:t>
            </a:r>
            <a:r>
              <a:rPr sz="1400" i="1" dirty="0">
                <a:latin typeface="Calibri"/>
                <a:cs typeface="Calibri"/>
              </a:rPr>
              <a:t>in several </a:t>
            </a:r>
            <a:r>
              <a:rPr sz="1400" i="1" spc="-5" dirty="0">
                <a:latin typeface="Calibri"/>
                <a:cs typeface="Calibri"/>
              </a:rPr>
              <a:t>category. Hence </a:t>
            </a:r>
            <a:r>
              <a:rPr sz="1400" i="1" dirty="0">
                <a:latin typeface="Calibri"/>
                <a:cs typeface="Calibri"/>
              </a:rPr>
              <a:t>the </a:t>
            </a:r>
            <a:r>
              <a:rPr sz="1400" i="1" spc="-5" dirty="0">
                <a:latin typeface="Calibri"/>
                <a:cs typeface="Calibri"/>
              </a:rPr>
              <a:t>e-commerce portals should provide </a:t>
            </a:r>
            <a:r>
              <a:rPr sz="1400" i="1" dirty="0">
                <a:latin typeface="Calibri"/>
                <a:cs typeface="Calibri"/>
              </a:rPr>
              <a:t>a </a:t>
            </a:r>
            <a:r>
              <a:rPr sz="1400" i="1" spc="5" dirty="0">
                <a:latin typeface="Calibri"/>
                <a:cs typeface="Calibri"/>
              </a:rPr>
              <a:t> </a:t>
            </a:r>
            <a:r>
              <a:rPr sz="1400" i="1" dirty="0">
                <a:latin typeface="Calibri"/>
                <a:cs typeface="Calibri"/>
              </a:rPr>
              <a:t>wide</a:t>
            </a:r>
            <a:r>
              <a:rPr sz="1400" i="1" spc="-15" dirty="0">
                <a:latin typeface="Calibri"/>
                <a:cs typeface="Calibri"/>
              </a:rPr>
              <a:t> </a:t>
            </a:r>
            <a:r>
              <a:rPr sz="1400" i="1" dirty="0">
                <a:latin typeface="Calibri"/>
                <a:cs typeface="Calibri"/>
              </a:rPr>
              <a:t>variety</a:t>
            </a:r>
            <a:r>
              <a:rPr sz="1400" i="1" spc="-10" dirty="0">
                <a:latin typeface="Calibri"/>
                <a:cs typeface="Calibri"/>
              </a:rPr>
              <a:t> </a:t>
            </a:r>
            <a:r>
              <a:rPr sz="1400" i="1" spc="-5" dirty="0">
                <a:latin typeface="Calibri"/>
                <a:cs typeface="Calibri"/>
              </a:rPr>
              <a:t>of</a:t>
            </a:r>
            <a:r>
              <a:rPr sz="1400" i="1" dirty="0">
                <a:latin typeface="Calibri"/>
                <a:cs typeface="Calibri"/>
              </a:rPr>
              <a:t> </a:t>
            </a:r>
            <a:r>
              <a:rPr sz="1400" i="1" spc="-5" dirty="0">
                <a:latin typeface="Calibri"/>
                <a:cs typeface="Calibri"/>
              </a:rPr>
              <a:t>products</a:t>
            </a:r>
            <a:r>
              <a:rPr sz="1400" i="1" dirty="0">
                <a:latin typeface="Calibri"/>
                <a:cs typeface="Calibri"/>
              </a:rPr>
              <a:t> in</a:t>
            </a:r>
            <a:r>
              <a:rPr sz="1400" i="1" spc="-5" dirty="0">
                <a:latin typeface="Calibri"/>
                <a:cs typeface="Calibri"/>
              </a:rPr>
              <a:t> </a:t>
            </a:r>
            <a:r>
              <a:rPr sz="1400" i="1" dirty="0">
                <a:latin typeface="Calibri"/>
                <a:cs typeface="Calibri"/>
              </a:rPr>
              <a:t>each </a:t>
            </a:r>
            <a:r>
              <a:rPr sz="1400" i="1" spc="-5" dirty="0">
                <a:latin typeface="Calibri"/>
                <a:cs typeface="Calibri"/>
              </a:rPr>
              <a:t>category]</a:t>
            </a:r>
            <a:endParaRPr sz="1400">
              <a:latin typeface="Calibri"/>
              <a:cs typeface="Calibri"/>
            </a:endParaRPr>
          </a:p>
        </p:txBody>
      </p:sp>
      <p:sp>
        <p:nvSpPr>
          <p:cNvPr id="4" name="object 4"/>
          <p:cNvSpPr txBox="1"/>
          <p:nvPr/>
        </p:nvSpPr>
        <p:spPr>
          <a:xfrm>
            <a:off x="1702054" y="5471286"/>
            <a:ext cx="4156075" cy="239395"/>
          </a:xfrm>
          <a:prstGeom prst="rect">
            <a:avLst/>
          </a:prstGeom>
        </p:spPr>
        <p:txBody>
          <a:bodyPr vert="horz" wrap="square" lIns="0" tIns="13335" rIns="0" bIns="0" rtlCol="0">
            <a:spAutoFit/>
          </a:bodyPr>
          <a:lstStyle/>
          <a:p>
            <a:pPr marL="12700">
              <a:lnSpc>
                <a:spcPct val="100000"/>
              </a:lnSpc>
              <a:spcBef>
                <a:spcPts val="105"/>
              </a:spcBef>
            </a:pPr>
            <a:r>
              <a:rPr sz="1400" b="1" u="sng" spc="-5" dirty="0">
                <a:uFill>
                  <a:solidFill>
                    <a:srgbClr val="000000"/>
                  </a:solidFill>
                </a:uFill>
                <a:latin typeface="Calibri"/>
                <a:cs typeface="Calibri"/>
              </a:rPr>
              <a:t>Provision </a:t>
            </a:r>
            <a:r>
              <a:rPr sz="1400" b="1" u="sng" dirty="0">
                <a:uFill>
                  <a:solidFill>
                    <a:srgbClr val="000000"/>
                  </a:solidFill>
                </a:uFill>
                <a:latin typeface="Calibri"/>
                <a:cs typeface="Calibri"/>
              </a:rPr>
              <a:t>of</a:t>
            </a:r>
            <a:r>
              <a:rPr sz="1400" b="1" u="sng" spc="-5" dirty="0">
                <a:uFill>
                  <a:solidFill>
                    <a:srgbClr val="000000"/>
                  </a:solidFill>
                </a:uFill>
                <a:latin typeface="Calibri"/>
                <a:cs typeface="Calibri"/>
              </a:rPr>
              <a:t> complete </a:t>
            </a:r>
            <a:r>
              <a:rPr sz="1400" b="1" u="sng" dirty="0">
                <a:uFill>
                  <a:solidFill>
                    <a:srgbClr val="000000"/>
                  </a:solidFill>
                </a:uFill>
                <a:latin typeface="Calibri"/>
                <a:cs typeface="Calibri"/>
              </a:rPr>
              <a:t>and </a:t>
            </a:r>
            <a:r>
              <a:rPr sz="1400" b="1" u="sng" spc="-5" dirty="0">
                <a:uFill>
                  <a:solidFill>
                    <a:srgbClr val="000000"/>
                  </a:solidFill>
                </a:uFill>
                <a:latin typeface="Calibri"/>
                <a:cs typeface="Calibri"/>
              </a:rPr>
              <a:t>relevant</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product information</a:t>
            </a:r>
            <a:endParaRPr sz="1400">
              <a:latin typeface="Calibri"/>
              <a:cs typeface="Calibri"/>
            </a:endParaRPr>
          </a:p>
        </p:txBody>
      </p:sp>
      <p:sp>
        <p:nvSpPr>
          <p:cNvPr id="5" name="object 5"/>
          <p:cNvSpPr txBox="1"/>
          <p:nvPr/>
        </p:nvSpPr>
        <p:spPr>
          <a:xfrm>
            <a:off x="902004" y="7920608"/>
            <a:ext cx="5081905" cy="455930"/>
          </a:xfrm>
          <a:prstGeom prst="rect">
            <a:avLst/>
          </a:prstGeom>
        </p:spPr>
        <p:txBody>
          <a:bodyPr vert="horz" wrap="square" lIns="0" tIns="10160" rIns="0" bIns="0" rtlCol="0">
            <a:spAutoFit/>
          </a:bodyPr>
          <a:lstStyle/>
          <a:p>
            <a:pPr marL="12700" marR="5080">
              <a:lnSpc>
                <a:spcPct val="101400"/>
              </a:lnSpc>
              <a:spcBef>
                <a:spcPts val="80"/>
              </a:spcBef>
              <a:tabLst>
                <a:tab pos="415925" algn="l"/>
                <a:tab pos="1456055" algn="l"/>
                <a:tab pos="2173605" algn="l"/>
                <a:tab pos="2713990" algn="l"/>
                <a:tab pos="3219450" algn="l"/>
                <a:tab pos="4034790" algn="l"/>
                <a:tab pos="4440555" algn="l"/>
              </a:tabLst>
            </a:pPr>
            <a:r>
              <a:rPr sz="1400" spc="-5" dirty="0">
                <a:latin typeface="Calibri"/>
                <a:cs typeface="Calibri"/>
              </a:rPr>
              <a:t>135	respondents	</a:t>
            </a:r>
            <a:r>
              <a:rPr sz="1400" dirty="0">
                <a:latin typeface="Calibri"/>
                <a:cs typeface="Calibri"/>
              </a:rPr>
              <a:t>strongly	</a:t>
            </a:r>
            <a:r>
              <a:rPr sz="1400" spc="-5" dirty="0">
                <a:latin typeface="Calibri"/>
                <a:cs typeface="Calibri"/>
              </a:rPr>
              <a:t>agree	</a:t>
            </a:r>
            <a:r>
              <a:rPr sz="1400" spc="-10" dirty="0">
                <a:latin typeface="Calibri"/>
                <a:cs typeface="Calibri"/>
              </a:rPr>
              <a:t>upon	</a:t>
            </a:r>
            <a:r>
              <a:rPr sz="1400" spc="-5" dirty="0">
                <a:latin typeface="Calibri"/>
                <a:cs typeface="Calibri"/>
              </a:rPr>
              <a:t>complete	and	</a:t>
            </a:r>
            <a:r>
              <a:rPr sz="1400" dirty="0">
                <a:latin typeface="Calibri"/>
                <a:cs typeface="Calibri"/>
              </a:rPr>
              <a:t>relevant </a:t>
            </a:r>
            <a:r>
              <a:rPr sz="1400" spc="-305" dirty="0">
                <a:latin typeface="Calibri"/>
                <a:cs typeface="Calibri"/>
              </a:rPr>
              <a:t> </a:t>
            </a:r>
            <a:r>
              <a:rPr sz="1400" spc="-5" dirty="0">
                <a:latin typeface="Calibri"/>
                <a:cs typeface="Calibri"/>
              </a:rPr>
              <a:t>information,</a:t>
            </a:r>
            <a:r>
              <a:rPr sz="1400" spc="200" dirty="0">
                <a:latin typeface="Calibri"/>
                <a:cs typeface="Calibri"/>
              </a:rPr>
              <a:t> </a:t>
            </a:r>
            <a:r>
              <a:rPr sz="1400" dirty="0">
                <a:latin typeface="Calibri"/>
                <a:cs typeface="Calibri"/>
              </a:rPr>
              <a:t>98</a:t>
            </a:r>
            <a:r>
              <a:rPr sz="1400" spc="195" dirty="0">
                <a:latin typeface="Calibri"/>
                <a:cs typeface="Calibri"/>
              </a:rPr>
              <a:t> </a:t>
            </a:r>
            <a:r>
              <a:rPr sz="1400" spc="-5" dirty="0">
                <a:latin typeface="Calibri"/>
                <a:cs typeface="Calibri"/>
              </a:rPr>
              <a:t>respondents</a:t>
            </a:r>
            <a:r>
              <a:rPr sz="1400" spc="204" dirty="0">
                <a:latin typeface="Calibri"/>
                <a:cs typeface="Calibri"/>
              </a:rPr>
              <a:t> </a:t>
            </a:r>
            <a:r>
              <a:rPr sz="1400" dirty="0">
                <a:latin typeface="Calibri"/>
                <a:cs typeface="Calibri"/>
              </a:rPr>
              <a:t>agree</a:t>
            </a:r>
            <a:r>
              <a:rPr sz="1400" spc="195" dirty="0">
                <a:latin typeface="Calibri"/>
                <a:cs typeface="Calibri"/>
              </a:rPr>
              <a:t> </a:t>
            </a:r>
            <a:r>
              <a:rPr sz="1400" spc="-5" dirty="0">
                <a:latin typeface="Calibri"/>
                <a:cs typeface="Calibri"/>
              </a:rPr>
              <a:t>upon</a:t>
            </a:r>
            <a:r>
              <a:rPr sz="1400" spc="204" dirty="0">
                <a:latin typeface="Calibri"/>
                <a:cs typeface="Calibri"/>
              </a:rPr>
              <a:t> </a:t>
            </a:r>
            <a:r>
              <a:rPr sz="1400" spc="-5" dirty="0">
                <a:latin typeface="Calibri"/>
                <a:cs typeface="Calibri"/>
              </a:rPr>
              <a:t>complete</a:t>
            </a:r>
            <a:r>
              <a:rPr sz="1400" spc="200" dirty="0">
                <a:latin typeface="Calibri"/>
                <a:cs typeface="Calibri"/>
              </a:rPr>
              <a:t> </a:t>
            </a:r>
            <a:r>
              <a:rPr sz="1400" spc="-5" dirty="0">
                <a:latin typeface="Calibri"/>
                <a:cs typeface="Calibri"/>
              </a:rPr>
              <a:t>and</a:t>
            </a:r>
            <a:r>
              <a:rPr sz="1400" spc="200" dirty="0">
                <a:latin typeface="Calibri"/>
                <a:cs typeface="Calibri"/>
              </a:rPr>
              <a:t> </a:t>
            </a:r>
            <a:r>
              <a:rPr sz="1400" dirty="0">
                <a:latin typeface="Calibri"/>
                <a:cs typeface="Calibri"/>
              </a:rPr>
              <a:t>relevant</a:t>
            </a:r>
            <a:endParaRPr sz="1400">
              <a:latin typeface="Calibri"/>
              <a:cs typeface="Calibri"/>
            </a:endParaRPr>
          </a:p>
        </p:txBody>
      </p:sp>
      <p:sp>
        <p:nvSpPr>
          <p:cNvPr id="6" name="object 6"/>
          <p:cNvSpPr txBox="1"/>
          <p:nvPr/>
        </p:nvSpPr>
        <p:spPr>
          <a:xfrm>
            <a:off x="6062776" y="7920608"/>
            <a:ext cx="595630" cy="455930"/>
          </a:xfrm>
          <a:prstGeom prst="rect">
            <a:avLst/>
          </a:prstGeom>
        </p:spPr>
        <p:txBody>
          <a:bodyPr vert="horz" wrap="square" lIns="0" tIns="10160" rIns="0" bIns="0" rtlCol="0">
            <a:spAutoFit/>
          </a:bodyPr>
          <a:lstStyle/>
          <a:p>
            <a:pPr marL="12700" marR="5080">
              <a:lnSpc>
                <a:spcPct val="101400"/>
              </a:lnSpc>
              <a:spcBef>
                <a:spcPts val="80"/>
              </a:spcBef>
            </a:pPr>
            <a:r>
              <a:rPr sz="1400" spc="-10" dirty="0">
                <a:latin typeface="Calibri"/>
                <a:cs typeface="Calibri"/>
              </a:rPr>
              <a:t>p</a:t>
            </a:r>
            <a:r>
              <a:rPr sz="1400" dirty="0">
                <a:latin typeface="Calibri"/>
                <a:cs typeface="Calibri"/>
              </a:rPr>
              <a:t>ro</a:t>
            </a:r>
            <a:r>
              <a:rPr sz="1400" spc="-10" dirty="0">
                <a:latin typeface="Calibri"/>
                <a:cs typeface="Calibri"/>
              </a:rPr>
              <a:t>duc</a:t>
            </a:r>
            <a:r>
              <a:rPr sz="1400" dirty="0">
                <a:latin typeface="Calibri"/>
                <a:cs typeface="Calibri"/>
              </a:rPr>
              <a:t>t  </a:t>
            </a:r>
            <a:r>
              <a:rPr sz="1400" spc="-10" dirty="0">
                <a:latin typeface="Calibri"/>
                <a:cs typeface="Calibri"/>
              </a:rPr>
              <a:t>p</a:t>
            </a:r>
            <a:r>
              <a:rPr sz="1400" dirty="0">
                <a:latin typeface="Calibri"/>
                <a:cs typeface="Calibri"/>
              </a:rPr>
              <a:t>ro</a:t>
            </a:r>
            <a:r>
              <a:rPr sz="1400" spc="-10" dirty="0">
                <a:latin typeface="Calibri"/>
                <a:cs typeface="Calibri"/>
              </a:rPr>
              <a:t>duc</a:t>
            </a:r>
            <a:r>
              <a:rPr sz="1400" dirty="0">
                <a:latin typeface="Calibri"/>
                <a:cs typeface="Calibri"/>
              </a:rPr>
              <a:t>t</a:t>
            </a:r>
            <a:endParaRPr sz="1400">
              <a:latin typeface="Calibri"/>
              <a:cs typeface="Calibri"/>
            </a:endParaRPr>
          </a:p>
        </p:txBody>
      </p:sp>
      <p:sp>
        <p:nvSpPr>
          <p:cNvPr id="7" name="object 7"/>
          <p:cNvSpPr txBox="1"/>
          <p:nvPr/>
        </p:nvSpPr>
        <p:spPr>
          <a:xfrm>
            <a:off x="902004" y="8355329"/>
            <a:ext cx="5759450" cy="1324610"/>
          </a:xfrm>
          <a:prstGeom prst="rect">
            <a:avLst/>
          </a:prstGeom>
        </p:spPr>
        <p:txBody>
          <a:bodyPr vert="horz" wrap="square" lIns="0" tIns="10160" rIns="0" bIns="0" rtlCol="0">
            <a:spAutoFit/>
          </a:bodyPr>
          <a:lstStyle/>
          <a:p>
            <a:pPr marL="12700" marR="6350" algn="just">
              <a:lnSpc>
                <a:spcPct val="101400"/>
              </a:lnSpc>
              <a:spcBef>
                <a:spcPts val="80"/>
              </a:spcBef>
            </a:pPr>
            <a:r>
              <a:rPr sz="1400" spc="-5" dirty="0">
                <a:latin typeface="Calibri"/>
                <a:cs typeface="Calibri"/>
              </a:rPr>
              <a:t>information,</a:t>
            </a:r>
            <a:r>
              <a:rPr sz="1400" dirty="0">
                <a:latin typeface="Calibri"/>
                <a:cs typeface="Calibri"/>
              </a:rPr>
              <a:t> 31</a:t>
            </a:r>
            <a:r>
              <a:rPr sz="1400" spc="5" dirty="0">
                <a:latin typeface="Calibri"/>
                <a:cs typeface="Calibri"/>
              </a:rPr>
              <a:t> </a:t>
            </a:r>
            <a:r>
              <a:rPr sz="1400" spc="-5" dirty="0">
                <a:latin typeface="Calibri"/>
                <a:cs typeface="Calibri"/>
              </a:rPr>
              <a:t>respondents</a:t>
            </a:r>
            <a:r>
              <a:rPr sz="1400" dirty="0">
                <a:latin typeface="Calibri"/>
                <a:cs typeface="Calibri"/>
              </a:rPr>
              <a:t> are</a:t>
            </a:r>
            <a:r>
              <a:rPr sz="1400" spc="5" dirty="0">
                <a:latin typeface="Calibri"/>
                <a:cs typeface="Calibri"/>
              </a:rPr>
              <a:t> </a:t>
            </a:r>
            <a:r>
              <a:rPr sz="1400" spc="-5" dirty="0">
                <a:latin typeface="Calibri"/>
                <a:cs typeface="Calibri"/>
              </a:rPr>
              <a:t>indifferent</a:t>
            </a:r>
            <a:r>
              <a:rPr sz="1400" dirty="0">
                <a:latin typeface="Calibri"/>
                <a:cs typeface="Calibri"/>
              </a:rPr>
              <a:t> </a:t>
            </a:r>
            <a:r>
              <a:rPr sz="1400" spc="-5" dirty="0">
                <a:latin typeface="Calibri"/>
                <a:cs typeface="Calibri"/>
              </a:rPr>
              <a:t>on</a:t>
            </a:r>
            <a:r>
              <a:rPr sz="1400" dirty="0">
                <a:latin typeface="Calibri"/>
                <a:cs typeface="Calibri"/>
              </a:rPr>
              <a:t> </a:t>
            </a:r>
            <a:r>
              <a:rPr sz="1400" spc="-5" dirty="0">
                <a:latin typeface="Calibri"/>
                <a:cs typeface="Calibri"/>
              </a:rPr>
              <a:t>this</a:t>
            </a:r>
            <a:r>
              <a:rPr sz="1400" dirty="0">
                <a:latin typeface="Calibri"/>
                <a:cs typeface="Calibri"/>
              </a:rPr>
              <a:t> </a:t>
            </a:r>
            <a:r>
              <a:rPr sz="1400" spc="-5" dirty="0">
                <a:latin typeface="Calibri"/>
                <a:cs typeface="Calibri"/>
              </a:rPr>
              <a:t>aspect,</a:t>
            </a:r>
            <a:r>
              <a:rPr sz="1400" dirty="0">
                <a:latin typeface="Calibri"/>
                <a:cs typeface="Calibri"/>
              </a:rPr>
              <a:t> 5</a:t>
            </a:r>
            <a:r>
              <a:rPr sz="1400" spc="5" dirty="0">
                <a:latin typeface="Calibri"/>
                <a:cs typeface="Calibri"/>
              </a:rPr>
              <a:t> </a:t>
            </a:r>
            <a:r>
              <a:rPr sz="1400" spc="-5" dirty="0">
                <a:latin typeface="Calibri"/>
                <a:cs typeface="Calibri"/>
              </a:rPr>
              <a:t>respondents </a:t>
            </a:r>
            <a:r>
              <a:rPr sz="1400" dirty="0">
                <a:latin typeface="Calibri"/>
                <a:cs typeface="Calibri"/>
              </a:rPr>
              <a:t> disagree</a:t>
            </a:r>
            <a:r>
              <a:rPr sz="1400" spc="-20" dirty="0">
                <a:latin typeface="Calibri"/>
                <a:cs typeface="Calibri"/>
              </a:rPr>
              <a:t> </a:t>
            </a:r>
            <a:r>
              <a:rPr sz="1400" spc="-5" dirty="0">
                <a:latin typeface="Calibri"/>
                <a:cs typeface="Calibri"/>
              </a:rPr>
              <a:t>upon</a:t>
            </a:r>
            <a:r>
              <a:rPr sz="1400" spc="-10" dirty="0">
                <a:latin typeface="Calibri"/>
                <a:cs typeface="Calibri"/>
              </a:rPr>
              <a:t> </a:t>
            </a:r>
            <a:r>
              <a:rPr sz="1400" spc="-5" dirty="0">
                <a:latin typeface="Calibri"/>
                <a:cs typeface="Calibri"/>
              </a:rPr>
              <a:t>complete</a:t>
            </a:r>
            <a:r>
              <a:rPr sz="1400" spc="-10" dirty="0">
                <a:latin typeface="Calibri"/>
                <a:cs typeface="Calibri"/>
              </a:rPr>
              <a:t> </a:t>
            </a:r>
            <a:r>
              <a:rPr sz="1400" spc="-5" dirty="0">
                <a:latin typeface="Calibri"/>
                <a:cs typeface="Calibri"/>
              </a:rPr>
              <a:t>and</a:t>
            </a:r>
            <a:r>
              <a:rPr sz="1400" spc="-15" dirty="0">
                <a:latin typeface="Calibri"/>
                <a:cs typeface="Calibri"/>
              </a:rPr>
              <a:t> </a:t>
            </a:r>
            <a:r>
              <a:rPr sz="1400" dirty="0">
                <a:latin typeface="Calibri"/>
                <a:cs typeface="Calibri"/>
              </a:rPr>
              <a:t>relevant </a:t>
            </a:r>
            <a:r>
              <a:rPr sz="1400" spc="-5" dirty="0">
                <a:latin typeface="Calibri"/>
                <a:cs typeface="Calibri"/>
              </a:rPr>
              <a:t>product</a:t>
            </a:r>
            <a:r>
              <a:rPr sz="1400" spc="-10" dirty="0">
                <a:latin typeface="Calibri"/>
                <a:cs typeface="Calibri"/>
              </a:rPr>
              <a:t> </a:t>
            </a:r>
            <a:r>
              <a:rPr sz="1400" dirty="0">
                <a:latin typeface="Calibri"/>
                <a:cs typeface="Calibri"/>
              </a:rPr>
              <a:t>information</a:t>
            </a:r>
            <a:endParaRPr sz="1400">
              <a:latin typeface="Calibri"/>
              <a:cs typeface="Calibri"/>
            </a:endParaRPr>
          </a:p>
          <a:p>
            <a:pPr>
              <a:lnSpc>
                <a:spcPct val="100000"/>
              </a:lnSpc>
            </a:pPr>
            <a:endParaRPr sz="1400">
              <a:latin typeface="Calibri"/>
              <a:cs typeface="Calibri"/>
            </a:endParaRPr>
          </a:p>
          <a:p>
            <a:pPr marL="12700" marR="5080" algn="just">
              <a:lnSpc>
                <a:spcPct val="101800"/>
              </a:lnSpc>
            </a:pPr>
            <a:r>
              <a:rPr sz="1400" i="1" dirty="0">
                <a:latin typeface="Calibri"/>
                <a:cs typeface="Calibri"/>
              </a:rPr>
              <a:t>[Majority</a:t>
            </a:r>
            <a:r>
              <a:rPr sz="1400" i="1" spc="5" dirty="0">
                <a:latin typeface="Calibri"/>
                <a:cs typeface="Calibri"/>
              </a:rPr>
              <a:t> </a:t>
            </a:r>
            <a:r>
              <a:rPr sz="1400" i="1" spc="-5" dirty="0">
                <a:latin typeface="Calibri"/>
                <a:cs typeface="Calibri"/>
              </a:rPr>
              <a:t>of</a:t>
            </a:r>
            <a:r>
              <a:rPr sz="1400" i="1" dirty="0">
                <a:latin typeface="Calibri"/>
                <a:cs typeface="Calibri"/>
              </a:rPr>
              <a:t> the</a:t>
            </a:r>
            <a:r>
              <a:rPr sz="1400" i="1" spc="5" dirty="0">
                <a:latin typeface="Calibri"/>
                <a:cs typeface="Calibri"/>
              </a:rPr>
              <a:t> </a:t>
            </a:r>
            <a:r>
              <a:rPr sz="1400" i="1" spc="-5" dirty="0">
                <a:latin typeface="Calibri"/>
                <a:cs typeface="Calibri"/>
              </a:rPr>
              <a:t>respondents</a:t>
            </a:r>
            <a:r>
              <a:rPr sz="1400" i="1" dirty="0">
                <a:latin typeface="Calibri"/>
                <a:cs typeface="Calibri"/>
              </a:rPr>
              <a:t> </a:t>
            </a:r>
            <a:r>
              <a:rPr sz="1400" i="1" spc="-5" dirty="0">
                <a:latin typeface="Calibri"/>
                <a:cs typeface="Calibri"/>
              </a:rPr>
              <a:t>strongly</a:t>
            </a:r>
            <a:r>
              <a:rPr sz="1400" i="1" dirty="0">
                <a:latin typeface="Calibri"/>
                <a:cs typeface="Calibri"/>
              </a:rPr>
              <a:t> </a:t>
            </a:r>
            <a:r>
              <a:rPr sz="1400" i="1" spc="-5" dirty="0">
                <a:latin typeface="Calibri"/>
                <a:cs typeface="Calibri"/>
              </a:rPr>
              <a:t>agree</a:t>
            </a:r>
            <a:r>
              <a:rPr sz="1400" i="1" dirty="0">
                <a:latin typeface="Calibri"/>
                <a:cs typeface="Calibri"/>
              </a:rPr>
              <a:t> </a:t>
            </a:r>
            <a:r>
              <a:rPr sz="1400" i="1" spc="-5" dirty="0">
                <a:latin typeface="Calibri"/>
                <a:cs typeface="Calibri"/>
              </a:rPr>
              <a:t>upon</a:t>
            </a:r>
            <a:r>
              <a:rPr sz="1400" i="1" dirty="0">
                <a:latin typeface="Calibri"/>
                <a:cs typeface="Calibri"/>
              </a:rPr>
              <a:t> </a:t>
            </a:r>
            <a:r>
              <a:rPr sz="1400" i="1" spc="-5" dirty="0">
                <a:latin typeface="Calibri"/>
                <a:cs typeface="Calibri"/>
              </a:rPr>
              <a:t>complete</a:t>
            </a:r>
            <a:r>
              <a:rPr sz="1400" i="1" dirty="0">
                <a:latin typeface="Calibri"/>
                <a:cs typeface="Calibri"/>
              </a:rPr>
              <a:t> </a:t>
            </a:r>
            <a:r>
              <a:rPr sz="1400" i="1" spc="-5" dirty="0">
                <a:latin typeface="Calibri"/>
                <a:cs typeface="Calibri"/>
              </a:rPr>
              <a:t>and</a:t>
            </a:r>
            <a:r>
              <a:rPr sz="1400" i="1" spc="305" dirty="0">
                <a:latin typeface="Calibri"/>
                <a:cs typeface="Calibri"/>
              </a:rPr>
              <a:t> </a:t>
            </a:r>
            <a:r>
              <a:rPr sz="1400" i="1" dirty="0">
                <a:latin typeface="Calibri"/>
                <a:cs typeface="Calibri"/>
              </a:rPr>
              <a:t>relevant </a:t>
            </a:r>
            <a:r>
              <a:rPr sz="1400" i="1" spc="5" dirty="0">
                <a:latin typeface="Calibri"/>
                <a:cs typeface="Calibri"/>
              </a:rPr>
              <a:t> </a:t>
            </a:r>
            <a:r>
              <a:rPr sz="1400" i="1" spc="-5" dirty="0">
                <a:latin typeface="Calibri"/>
                <a:cs typeface="Calibri"/>
              </a:rPr>
              <a:t>product</a:t>
            </a:r>
            <a:r>
              <a:rPr sz="1400" i="1" dirty="0">
                <a:latin typeface="Calibri"/>
                <a:cs typeface="Calibri"/>
              </a:rPr>
              <a:t> </a:t>
            </a:r>
            <a:r>
              <a:rPr sz="1400" i="1" spc="-5" dirty="0">
                <a:latin typeface="Calibri"/>
                <a:cs typeface="Calibri"/>
              </a:rPr>
              <a:t>information. Hence</a:t>
            </a:r>
            <a:r>
              <a:rPr sz="1400" i="1" dirty="0">
                <a:latin typeface="Calibri"/>
                <a:cs typeface="Calibri"/>
              </a:rPr>
              <a:t> the </a:t>
            </a:r>
            <a:r>
              <a:rPr sz="1400" i="1" spc="-5" dirty="0">
                <a:latin typeface="Calibri"/>
                <a:cs typeface="Calibri"/>
              </a:rPr>
              <a:t>e-commerce stores should provide</a:t>
            </a:r>
            <a:r>
              <a:rPr sz="1400" i="1" spc="305" dirty="0">
                <a:latin typeface="Calibri"/>
                <a:cs typeface="Calibri"/>
              </a:rPr>
              <a:t> </a:t>
            </a:r>
            <a:r>
              <a:rPr sz="1400" i="1" spc="-5" dirty="0">
                <a:latin typeface="Calibri"/>
                <a:cs typeface="Calibri"/>
              </a:rPr>
              <a:t>complete </a:t>
            </a:r>
            <a:r>
              <a:rPr sz="1400" i="1" dirty="0">
                <a:latin typeface="Calibri"/>
                <a:cs typeface="Calibri"/>
              </a:rPr>
              <a:t> </a:t>
            </a:r>
            <a:r>
              <a:rPr sz="1400" i="1" spc="-5" dirty="0">
                <a:latin typeface="Calibri"/>
                <a:cs typeface="Calibri"/>
              </a:rPr>
              <a:t>and</a:t>
            </a:r>
            <a:r>
              <a:rPr sz="1400" i="1" spc="-20" dirty="0">
                <a:latin typeface="Calibri"/>
                <a:cs typeface="Calibri"/>
              </a:rPr>
              <a:t> </a:t>
            </a:r>
            <a:r>
              <a:rPr sz="1400" i="1" dirty="0">
                <a:latin typeface="Calibri"/>
                <a:cs typeface="Calibri"/>
              </a:rPr>
              <a:t>relevant</a:t>
            </a:r>
            <a:r>
              <a:rPr sz="1400" i="1" spc="-10" dirty="0">
                <a:latin typeface="Calibri"/>
                <a:cs typeface="Calibri"/>
              </a:rPr>
              <a:t> </a:t>
            </a:r>
            <a:r>
              <a:rPr sz="1400" i="1" dirty="0">
                <a:latin typeface="Calibri"/>
                <a:cs typeface="Calibri"/>
              </a:rPr>
              <a:t>information</a:t>
            </a:r>
            <a:r>
              <a:rPr sz="1400" i="1" spc="-10" dirty="0">
                <a:latin typeface="Calibri"/>
                <a:cs typeface="Calibri"/>
              </a:rPr>
              <a:t> </a:t>
            </a:r>
            <a:r>
              <a:rPr sz="1400" i="1" spc="-5" dirty="0">
                <a:latin typeface="Calibri"/>
                <a:cs typeface="Calibri"/>
              </a:rPr>
              <a:t>for</a:t>
            </a:r>
            <a:r>
              <a:rPr sz="1400" i="1" dirty="0">
                <a:latin typeface="Calibri"/>
                <a:cs typeface="Calibri"/>
              </a:rPr>
              <a:t> </a:t>
            </a:r>
            <a:r>
              <a:rPr sz="1400" i="1" spc="-5" dirty="0">
                <a:latin typeface="Calibri"/>
                <a:cs typeface="Calibri"/>
              </a:rPr>
              <a:t>all</a:t>
            </a:r>
            <a:r>
              <a:rPr sz="1400" i="1" dirty="0">
                <a:latin typeface="Calibri"/>
                <a:cs typeface="Calibri"/>
              </a:rPr>
              <a:t> </a:t>
            </a:r>
            <a:r>
              <a:rPr sz="1400" i="1" spc="-5" dirty="0">
                <a:latin typeface="Calibri"/>
                <a:cs typeface="Calibri"/>
              </a:rPr>
              <a:t>its products]</a:t>
            </a:r>
            <a:endParaRPr sz="1400">
              <a:latin typeface="Calibri"/>
              <a:cs typeface="Calibri"/>
            </a:endParaRPr>
          </a:p>
        </p:txBody>
      </p:sp>
      <p:pic>
        <p:nvPicPr>
          <p:cNvPr id="8" name="object 8"/>
          <p:cNvPicPr/>
          <p:nvPr/>
        </p:nvPicPr>
        <p:blipFill>
          <a:blip r:embed="rId2" cstate="print"/>
          <a:stretch>
            <a:fillRect/>
          </a:stretch>
        </p:blipFill>
        <p:spPr>
          <a:xfrm>
            <a:off x="959428" y="1176456"/>
            <a:ext cx="5647885" cy="1948449"/>
          </a:xfrm>
          <a:prstGeom prst="rect">
            <a:avLst/>
          </a:prstGeom>
        </p:spPr>
      </p:pic>
      <p:pic>
        <p:nvPicPr>
          <p:cNvPr id="9" name="object 9"/>
          <p:cNvPicPr/>
          <p:nvPr/>
        </p:nvPicPr>
        <p:blipFill>
          <a:blip r:embed="rId3" cstate="print"/>
          <a:stretch>
            <a:fillRect/>
          </a:stretch>
        </p:blipFill>
        <p:spPr>
          <a:xfrm>
            <a:off x="959420" y="5758205"/>
            <a:ext cx="5646884" cy="214109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650" y="1841500"/>
            <a:ext cx="2747517" cy="430887"/>
          </a:xfrm>
        </p:spPr>
        <p:txBody>
          <a:bodyPr/>
          <a:lstStyle/>
          <a:p>
            <a:pPr algn="ctr"/>
            <a:r>
              <a:rPr lang="en-IN" b="1" u="sng" dirty="0" smtClean="0"/>
              <a:t>Introduction</a:t>
            </a:r>
            <a:endParaRPr lang="en-IN" u="sng" dirty="0"/>
          </a:p>
        </p:txBody>
      </p:sp>
      <p:sp>
        <p:nvSpPr>
          <p:cNvPr id="3" name="Content Placeholder 2"/>
          <p:cNvSpPr>
            <a:spLocks noGrp="1"/>
          </p:cNvSpPr>
          <p:nvPr>
            <p:ph idx="1"/>
          </p:nvPr>
        </p:nvSpPr>
        <p:spPr>
          <a:xfrm>
            <a:off x="425450" y="3136900"/>
            <a:ext cx="6800850" cy="6158917"/>
          </a:xfrm>
        </p:spPr>
        <p:txBody>
          <a:bodyPr>
            <a:noAutofit/>
          </a:bodyPr>
          <a:lstStyle/>
          <a:p>
            <a:pPr marL="0" indent="0" algn="just">
              <a:buNone/>
            </a:pPr>
            <a:r>
              <a:rPr lang="en-IN" sz="2400" dirty="0">
                <a:latin typeface="Baskerville Old Face"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r>
              <a:rPr lang="en-IN" sz="2400" dirty="0" smtClean="0"/>
              <a:t>.</a:t>
            </a:r>
            <a:endParaRPr lang="en-IN" sz="2400" dirty="0"/>
          </a:p>
        </p:txBody>
      </p:sp>
    </p:spTree>
    <p:extLst>
      <p:ext uri="{BB962C8B-B14F-4D97-AF65-F5344CB8AC3E}">
        <p14:creationId xmlns:p14="http://schemas.microsoft.com/office/powerpoint/2010/main" val="505302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12135" y="892556"/>
            <a:ext cx="1337310" cy="239395"/>
          </a:xfrm>
          <a:prstGeom prst="rect">
            <a:avLst/>
          </a:prstGeom>
        </p:spPr>
        <p:txBody>
          <a:bodyPr vert="horz" wrap="square" lIns="0" tIns="12700" rIns="0" bIns="0" rtlCol="0">
            <a:spAutoFit/>
          </a:bodyPr>
          <a:lstStyle/>
          <a:p>
            <a:pPr marL="12700">
              <a:lnSpc>
                <a:spcPct val="100000"/>
              </a:lnSpc>
              <a:spcBef>
                <a:spcPts val="100"/>
              </a:spcBef>
            </a:pPr>
            <a:r>
              <a:rPr sz="1400" b="1" u="sng" dirty="0">
                <a:uFill>
                  <a:solidFill>
                    <a:srgbClr val="000000"/>
                  </a:solidFill>
                </a:uFill>
                <a:latin typeface="Calibri"/>
                <a:cs typeface="Calibri"/>
              </a:rPr>
              <a:t>Monetary</a:t>
            </a:r>
            <a:r>
              <a:rPr sz="1400" b="1" u="sng" spc="-80" dirty="0">
                <a:uFill>
                  <a:solidFill>
                    <a:srgbClr val="000000"/>
                  </a:solidFill>
                </a:uFill>
                <a:latin typeface="Calibri"/>
                <a:cs typeface="Calibri"/>
              </a:rPr>
              <a:t> </a:t>
            </a:r>
            <a:r>
              <a:rPr sz="1400" b="1" u="sng" dirty="0">
                <a:uFill>
                  <a:solidFill>
                    <a:srgbClr val="000000"/>
                  </a:solidFill>
                </a:uFill>
                <a:latin typeface="Calibri"/>
                <a:cs typeface="Calibri"/>
              </a:rPr>
              <a:t>savings</a:t>
            </a:r>
            <a:endParaRPr sz="1400">
              <a:latin typeface="Calibri"/>
              <a:cs typeface="Calibri"/>
            </a:endParaRPr>
          </a:p>
        </p:txBody>
      </p:sp>
      <p:sp>
        <p:nvSpPr>
          <p:cNvPr id="3" name="object 3"/>
          <p:cNvSpPr txBox="1"/>
          <p:nvPr/>
        </p:nvSpPr>
        <p:spPr>
          <a:xfrm>
            <a:off x="902004" y="3438270"/>
            <a:ext cx="5758815" cy="1541145"/>
          </a:xfrm>
          <a:prstGeom prst="rect">
            <a:avLst/>
          </a:prstGeom>
        </p:spPr>
        <p:txBody>
          <a:bodyPr vert="horz" wrap="square" lIns="0" tIns="9525" rIns="0" bIns="0" rtlCol="0">
            <a:spAutoFit/>
          </a:bodyPr>
          <a:lstStyle/>
          <a:p>
            <a:pPr marL="12700" marR="5715" algn="just">
              <a:lnSpc>
                <a:spcPct val="101699"/>
              </a:lnSpc>
              <a:spcBef>
                <a:spcPts val="75"/>
              </a:spcBef>
            </a:pPr>
            <a:r>
              <a:rPr sz="1400" spc="-5" dirty="0">
                <a:latin typeface="Calibri"/>
                <a:cs typeface="Calibri"/>
              </a:rPr>
              <a:t>148</a:t>
            </a:r>
            <a:r>
              <a:rPr sz="1400" dirty="0">
                <a:latin typeface="Calibri"/>
                <a:cs typeface="Calibri"/>
              </a:rPr>
              <a:t> </a:t>
            </a:r>
            <a:r>
              <a:rPr sz="1400" spc="-5" dirty="0">
                <a:latin typeface="Calibri"/>
                <a:cs typeface="Calibri"/>
              </a:rPr>
              <a:t>respondents</a:t>
            </a:r>
            <a:r>
              <a:rPr sz="1400" dirty="0">
                <a:latin typeface="Calibri"/>
                <a:cs typeface="Calibri"/>
              </a:rPr>
              <a:t> </a:t>
            </a:r>
            <a:r>
              <a:rPr sz="1400" spc="-5" dirty="0">
                <a:latin typeface="Calibri"/>
                <a:cs typeface="Calibri"/>
              </a:rPr>
              <a:t>strongly</a:t>
            </a:r>
            <a:r>
              <a:rPr sz="1400" dirty="0">
                <a:latin typeface="Calibri"/>
                <a:cs typeface="Calibri"/>
              </a:rPr>
              <a:t> </a:t>
            </a:r>
            <a:r>
              <a:rPr sz="1400" spc="-5" dirty="0">
                <a:latin typeface="Calibri"/>
                <a:cs typeface="Calibri"/>
              </a:rPr>
              <a:t>agree</a:t>
            </a:r>
            <a:r>
              <a:rPr sz="1400" dirty="0">
                <a:latin typeface="Calibri"/>
                <a:cs typeface="Calibri"/>
              </a:rPr>
              <a:t> </a:t>
            </a:r>
            <a:r>
              <a:rPr sz="1400" spc="-5" dirty="0">
                <a:latin typeface="Calibri"/>
                <a:cs typeface="Calibri"/>
              </a:rPr>
              <a:t>that</a:t>
            </a:r>
            <a:r>
              <a:rPr sz="1400" dirty="0">
                <a:latin typeface="Calibri"/>
                <a:cs typeface="Calibri"/>
              </a:rPr>
              <a:t> </a:t>
            </a:r>
            <a:r>
              <a:rPr sz="1400" spc="-5" dirty="0">
                <a:latin typeface="Calibri"/>
                <a:cs typeface="Calibri"/>
              </a:rPr>
              <a:t>online</a:t>
            </a:r>
            <a:r>
              <a:rPr sz="1400" dirty="0">
                <a:latin typeface="Calibri"/>
                <a:cs typeface="Calibri"/>
              </a:rPr>
              <a:t> </a:t>
            </a:r>
            <a:r>
              <a:rPr sz="1400" spc="-5" dirty="0">
                <a:latin typeface="Calibri"/>
                <a:cs typeface="Calibri"/>
              </a:rPr>
              <a:t>shopping</a:t>
            </a:r>
            <a:r>
              <a:rPr sz="1400" dirty="0">
                <a:latin typeface="Calibri"/>
                <a:cs typeface="Calibri"/>
              </a:rPr>
              <a:t> </a:t>
            </a:r>
            <a:r>
              <a:rPr sz="1400" spc="-5" dirty="0">
                <a:latin typeface="Calibri"/>
                <a:cs typeface="Calibri"/>
              </a:rPr>
              <a:t>provides</a:t>
            </a:r>
            <a:r>
              <a:rPr sz="1400" dirty="0">
                <a:latin typeface="Calibri"/>
                <a:cs typeface="Calibri"/>
              </a:rPr>
              <a:t> </a:t>
            </a:r>
            <a:r>
              <a:rPr sz="1400" spc="-5" dirty="0">
                <a:latin typeface="Calibri"/>
                <a:cs typeface="Calibri"/>
              </a:rPr>
              <a:t>monetary </a:t>
            </a:r>
            <a:r>
              <a:rPr sz="1400" dirty="0">
                <a:latin typeface="Calibri"/>
                <a:cs typeface="Calibri"/>
              </a:rPr>
              <a:t> </a:t>
            </a:r>
            <a:r>
              <a:rPr sz="1400" spc="-5" dirty="0">
                <a:latin typeface="Calibri"/>
                <a:cs typeface="Calibri"/>
              </a:rPr>
              <a:t>benefits,</a:t>
            </a:r>
            <a:r>
              <a:rPr sz="1400" dirty="0">
                <a:latin typeface="Calibri"/>
                <a:cs typeface="Calibri"/>
              </a:rPr>
              <a:t> 75</a:t>
            </a:r>
            <a:r>
              <a:rPr sz="1400" spc="5" dirty="0">
                <a:latin typeface="Calibri"/>
                <a:cs typeface="Calibri"/>
              </a:rPr>
              <a:t> </a:t>
            </a:r>
            <a:r>
              <a:rPr sz="1400" spc="-5" dirty="0">
                <a:latin typeface="Calibri"/>
                <a:cs typeface="Calibri"/>
              </a:rPr>
              <a:t>respondents</a:t>
            </a:r>
            <a:r>
              <a:rPr sz="1400" dirty="0">
                <a:latin typeface="Calibri"/>
                <a:cs typeface="Calibri"/>
              </a:rPr>
              <a:t> agree</a:t>
            </a:r>
            <a:r>
              <a:rPr sz="1400" spc="5" dirty="0">
                <a:latin typeface="Calibri"/>
                <a:cs typeface="Calibri"/>
              </a:rPr>
              <a:t> </a:t>
            </a:r>
            <a:r>
              <a:rPr sz="1400" spc="-5" dirty="0">
                <a:latin typeface="Calibri"/>
                <a:cs typeface="Calibri"/>
              </a:rPr>
              <a:t>that</a:t>
            </a:r>
            <a:r>
              <a:rPr sz="1400" dirty="0">
                <a:latin typeface="Calibri"/>
                <a:cs typeface="Calibri"/>
              </a:rPr>
              <a:t> online</a:t>
            </a:r>
            <a:r>
              <a:rPr sz="1400" spc="5" dirty="0">
                <a:latin typeface="Calibri"/>
                <a:cs typeface="Calibri"/>
              </a:rPr>
              <a:t> </a:t>
            </a:r>
            <a:r>
              <a:rPr sz="1400" spc="-5" dirty="0">
                <a:latin typeface="Calibri"/>
                <a:cs typeface="Calibri"/>
              </a:rPr>
              <a:t>shopping</a:t>
            </a:r>
            <a:r>
              <a:rPr sz="1400" dirty="0">
                <a:latin typeface="Calibri"/>
                <a:cs typeface="Calibri"/>
              </a:rPr>
              <a:t> </a:t>
            </a:r>
            <a:r>
              <a:rPr sz="1400" spc="-5" dirty="0">
                <a:latin typeface="Calibri"/>
                <a:cs typeface="Calibri"/>
              </a:rPr>
              <a:t>provides</a:t>
            </a:r>
            <a:r>
              <a:rPr sz="1400" dirty="0">
                <a:latin typeface="Calibri"/>
                <a:cs typeface="Calibri"/>
              </a:rPr>
              <a:t> </a:t>
            </a:r>
            <a:r>
              <a:rPr sz="1400" spc="-5" dirty="0">
                <a:latin typeface="Calibri"/>
                <a:cs typeface="Calibri"/>
              </a:rPr>
              <a:t>monetary </a:t>
            </a:r>
            <a:r>
              <a:rPr sz="1400" dirty="0">
                <a:latin typeface="Calibri"/>
                <a:cs typeface="Calibri"/>
              </a:rPr>
              <a:t> </a:t>
            </a:r>
            <a:r>
              <a:rPr sz="1400" spc="-5" dirty="0">
                <a:latin typeface="Calibri"/>
                <a:cs typeface="Calibri"/>
              </a:rPr>
              <a:t>benefits,</a:t>
            </a:r>
            <a:r>
              <a:rPr sz="1400" dirty="0">
                <a:latin typeface="Calibri"/>
                <a:cs typeface="Calibri"/>
              </a:rPr>
              <a:t> 31</a:t>
            </a:r>
            <a:r>
              <a:rPr sz="1400" spc="5" dirty="0">
                <a:latin typeface="Calibri"/>
                <a:cs typeface="Calibri"/>
              </a:rPr>
              <a:t> </a:t>
            </a:r>
            <a:r>
              <a:rPr sz="1400" spc="-5" dirty="0">
                <a:latin typeface="Calibri"/>
                <a:cs typeface="Calibri"/>
              </a:rPr>
              <a:t>respondents</a:t>
            </a:r>
            <a:r>
              <a:rPr sz="1400" dirty="0">
                <a:latin typeface="Calibri"/>
                <a:cs typeface="Calibri"/>
              </a:rPr>
              <a:t> disagree</a:t>
            </a:r>
            <a:r>
              <a:rPr sz="1400" spc="5" dirty="0">
                <a:latin typeface="Calibri"/>
                <a:cs typeface="Calibri"/>
              </a:rPr>
              <a:t> </a:t>
            </a:r>
            <a:r>
              <a:rPr sz="1400" spc="-5" dirty="0">
                <a:latin typeface="Calibri"/>
                <a:cs typeface="Calibri"/>
              </a:rPr>
              <a:t>that</a:t>
            </a:r>
            <a:r>
              <a:rPr sz="1400" dirty="0">
                <a:latin typeface="Calibri"/>
                <a:cs typeface="Calibri"/>
              </a:rPr>
              <a:t> </a:t>
            </a:r>
            <a:r>
              <a:rPr sz="1400" spc="-5" dirty="0">
                <a:latin typeface="Calibri"/>
                <a:cs typeface="Calibri"/>
              </a:rPr>
              <a:t>online</a:t>
            </a:r>
            <a:r>
              <a:rPr sz="1400" dirty="0">
                <a:latin typeface="Calibri"/>
                <a:cs typeface="Calibri"/>
              </a:rPr>
              <a:t> </a:t>
            </a:r>
            <a:r>
              <a:rPr sz="1400" spc="-5" dirty="0">
                <a:latin typeface="Calibri"/>
                <a:cs typeface="Calibri"/>
              </a:rPr>
              <a:t>shopping</a:t>
            </a:r>
            <a:r>
              <a:rPr sz="1400" dirty="0">
                <a:latin typeface="Calibri"/>
                <a:cs typeface="Calibri"/>
              </a:rPr>
              <a:t> </a:t>
            </a:r>
            <a:r>
              <a:rPr sz="1400" spc="-5" dirty="0">
                <a:latin typeface="Calibri"/>
                <a:cs typeface="Calibri"/>
              </a:rPr>
              <a:t>provides</a:t>
            </a:r>
            <a:r>
              <a:rPr sz="1400" dirty="0">
                <a:latin typeface="Calibri"/>
                <a:cs typeface="Calibri"/>
              </a:rPr>
              <a:t> </a:t>
            </a:r>
            <a:r>
              <a:rPr sz="1400" spc="-5" dirty="0">
                <a:latin typeface="Calibri"/>
                <a:cs typeface="Calibri"/>
              </a:rPr>
              <a:t>monetary </a:t>
            </a:r>
            <a:r>
              <a:rPr sz="1400" dirty="0">
                <a:latin typeface="Calibri"/>
                <a:cs typeface="Calibri"/>
              </a:rPr>
              <a:t> </a:t>
            </a:r>
            <a:r>
              <a:rPr sz="1400" spc="-5" dirty="0">
                <a:latin typeface="Calibri"/>
                <a:cs typeface="Calibri"/>
              </a:rPr>
              <a:t>benefits, </a:t>
            </a:r>
            <a:r>
              <a:rPr sz="1400" dirty="0">
                <a:latin typeface="Calibri"/>
                <a:cs typeface="Calibri"/>
              </a:rPr>
              <a:t>15</a:t>
            </a:r>
            <a:r>
              <a:rPr sz="1400" spc="-15" dirty="0">
                <a:latin typeface="Calibri"/>
                <a:cs typeface="Calibri"/>
              </a:rPr>
              <a:t> </a:t>
            </a:r>
            <a:r>
              <a:rPr sz="1400" dirty="0">
                <a:latin typeface="Calibri"/>
                <a:cs typeface="Calibri"/>
              </a:rPr>
              <a:t>respondents</a:t>
            </a:r>
            <a:r>
              <a:rPr sz="1400" spc="-5" dirty="0">
                <a:latin typeface="Calibri"/>
                <a:cs typeface="Calibri"/>
              </a:rPr>
              <a:t> </a:t>
            </a:r>
            <a:r>
              <a:rPr sz="1400" dirty="0">
                <a:latin typeface="Calibri"/>
                <a:cs typeface="Calibri"/>
              </a:rPr>
              <a:t>are</a:t>
            </a:r>
            <a:r>
              <a:rPr sz="1400" spc="-10" dirty="0">
                <a:latin typeface="Calibri"/>
                <a:cs typeface="Calibri"/>
              </a:rPr>
              <a:t> </a:t>
            </a:r>
            <a:r>
              <a:rPr sz="1400" spc="-5" dirty="0">
                <a:latin typeface="Calibri"/>
                <a:cs typeface="Calibri"/>
              </a:rPr>
              <a:t>indifferent</a:t>
            </a:r>
            <a:r>
              <a:rPr sz="1400" spc="-10" dirty="0">
                <a:latin typeface="Calibri"/>
                <a:cs typeface="Calibri"/>
              </a:rPr>
              <a:t> </a:t>
            </a:r>
            <a:r>
              <a:rPr sz="1400" spc="-5" dirty="0">
                <a:latin typeface="Calibri"/>
                <a:cs typeface="Calibri"/>
              </a:rPr>
              <a:t>on</a:t>
            </a:r>
            <a:r>
              <a:rPr sz="1400" spc="-10" dirty="0">
                <a:latin typeface="Calibri"/>
                <a:cs typeface="Calibri"/>
              </a:rPr>
              <a:t> </a:t>
            </a:r>
            <a:r>
              <a:rPr sz="1400" spc="-5" dirty="0">
                <a:latin typeface="Calibri"/>
                <a:cs typeface="Calibri"/>
              </a:rPr>
              <a:t>this</a:t>
            </a:r>
            <a:r>
              <a:rPr sz="1400" dirty="0">
                <a:latin typeface="Calibri"/>
                <a:cs typeface="Calibri"/>
              </a:rPr>
              <a:t> </a:t>
            </a:r>
            <a:r>
              <a:rPr sz="1400" spc="-5" dirty="0">
                <a:latin typeface="Calibri"/>
                <a:cs typeface="Calibri"/>
              </a:rPr>
              <a:t>aspect</a:t>
            </a:r>
            <a:endParaRPr sz="1400">
              <a:latin typeface="Calibri"/>
              <a:cs typeface="Calibri"/>
            </a:endParaRPr>
          </a:p>
          <a:p>
            <a:pPr>
              <a:lnSpc>
                <a:spcPct val="100000"/>
              </a:lnSpc>
              <a:spcBef>
                <a:spcPts val="5"/>
              </a:spcBef>
            </a:pPr>
            <a:endParaRPr sz="1400">
              <a:latin typeface="Calibri"/>
              <a:cs typeface="Calibri"/>
            </a:endParaRPr>
          </a:p>
          <a:p>
            <a:pPr marL="12700" marR="5080">
              <a:lnSpc>
                <a:spcPct val="101400"/>
              </a:lnSpc>
            </a:pPr>
            <a:r>
              <a:rPr sz="1400" i="1" dirty="0">
                <a:latin typeface="Calibri"/>
                <a:cs typeface="Calibri"/>
              </a:rPr>
              <a:t>[Majority</a:t>
            </a:r>
            <a:r>
              <a:rPr sz="1400" i="1" spc="110" dirty="0">
                <a:latin typeface="Calibri"/>
                <a:cs typeface="Calibri"/>
              </a:rPr>
              <a:t> </a:t>
            </a:r>
            <a:r>
              <a:rPr sz="1400" i="1" spc="-5" dirty="0">
                <a:latin typeface="Calibri"/>
                <a:cs typeface="Calibri"/>
              </a:rPr>
              <a:t>of</a:t>
            </a:r>
            <a:r>
              <a:rPr sz="1400" i="1" spc="120" dirty="0">
                <a:latin typeface="Calibri"/>
                <a:cs typeface="Calibri"/>
              </a:rPr>
              <a:t> </a:t>
            </a:r>
            <a:r>
              <a:rPr sz="1400" i="1" dirty="0">
                <a:latin typeface="Calibri"/>
                <a:cs typeface="Calibri"/>
              </a:rPr>
              <a:t>the</a:t>
            </a:r>
            <a:r>
              <a:rPr sz="1400" i="1" spc="120" dirty="0">
                <a:latin typeface="Calibri"/>
                <a:cs typeface="Calibri"/>
              </a:rPr>
              <a:t> </a:t>
            </a:r>
            <a:r>
              <a:rPr sz="1400" i="1" spc="-5" dirty="0">
                <a:latin typeface="Calibri"/>
                <a:cs typeface="Calibri"/>
              </a:rPr>
              <a:t>respondents</a:t>
            </a:r>
            <a:r>
              <a:rPr sz="1400" i="1" spc="120" dirty="0">
                <a:latin typeface="Calibri"/>
                <a:cs typeface="Calibri"/>
              </a:rPr>
              <a:t> </a:t>
            </a:r>
            <a:r>
              <a:rPr sz="1400" i="1" spc="-5" dirty="0">
                <a:latin typeface="Calibri"/>
                <a:cs typeface="Calibri"/>
              </a:rPr>
              <a:t>strongly</a:t>
            </a:r>
            <a:r>
              <a:rPr sz="1400" i="1" spc="120" dirty="0">
                <a:latin typeface="Calibri"/>
                <a:cs typeface="Calibri"/>
              </a:rPr>
              <a:t> </a:t>
            </a:r>
            <a:r>
              <a:rPr sz="1400" i="1" spc="-5" dirty="0">
                <a:latin typeface="Calibri"/>
                <a:cs typeface="Calibri"/>
              </a:rPr>
              <a:t>that</a:t>
            </a:r>
            <a:r>
              <a:rPr sz="1400" i="1" spc="114" dirty="0">
                <a:latin typeface="Calibri"/>
                <a:cs typeface="Calibri"/>
              </a:rPr>
              <a:t> </a:t>
            </a:r>
            <a:r>
              <a:rPr sz="1400" i="1" dirty="0">
                <a:latin typeface="Calibri"/>
                <a:cs typeface="Calibri"/>
              </a:rPr>
              <a:t>online</a:t>
            </a:r>
            <a:r>
              <a:rPr sz="1400" i="1" spc="125" dirty="0">
                <a:latin typeface="Calibri"/>
                <a:cs typeface="Calibri"/>
              </a:rPr>
              <a:t> </a:t>
            </a:r>
            <a:r>
              <a:rPr sz="1400" i="1" spc="-5" dirty="0">
                <a:latin typeface="Calibri"/>
                <a:cs typeface="Calibri"/>
              </a:rPr>
              <a:t>shopping</a:t>
            </a:r>
            <a:r>
              <a:rPr sz="1400" i="1" spc="114" dirty="0">
                <a:latin typeface="Calibri"/>
                <a:cs typeface="Calibri"/>
              </a:rPr>
              <a:t> </a:t>
            </a:r>
            <a:r>
              <a:rPr sz="1400" i="1" spc="-5" dirty="0">
                <a:latin typeface="Calibri"/>
                <a:cs typeface="Calibri"/>
              </a:rPr>
              <a:t>provides</a:t>
            </a:r>
            <a:r>
              <a:rPr sz="1400" i="1" spc="110" dirty="0">
                <a:latin typeface="Calibri"/>
                <a:cs typeface="Calibri"/>
              </a:rPr>
              <a:t> </a:t>
            </a:r>
            <a:r>
              <a:rPr sz="1400" i="1" spc="-5" dirty="0">
                <a:latin typeface="Calibri"/>
                <a:cs typeface="Calibri"/>
              </a:rPr>
              <a:t>monetary </a:t>
            </a:r>
            <a:r>
              <a:rPr sz="1400" i="1" spc="-300" dirty="0">
                <a:latin typeface="Calibri"/>
                <a:cs typeface="Calibri"/>
              </a:rPr>
              <a:t> </a:t>
            </a:r>
            <a:r>
              <a:rPr sz="1400" i="1" spc="-5" dirty="0">
                <a:latin typeface="Calibri"/>
                <a:cs typeface="Calibri"/>
              </a:rPr>
              <a:t>benefits]</a:t>
            </a:r>
            <a:endParaRPr sz="1400">
              <a:latin typeface="Calibri"/>
              <a:cs typeface="Calibri"/>
            </a:endParaRPr>
          </a:p>
        </p:txBody>
      </p:sp>
      <p:sp>
        <p:nvSpPr>
          <p:cNvPr id="4" name="object 4"/>
          <p:cNvSpPr txBox="1"/>
          <p:nvPr/>
        </p:nvSpPr>
        <p:spPr>
          <a:xfrm>
            <a:off x="1916938" y="5553582"/>
            <a:ext cx="3726179" cy="239395"/>
          </a:xfrm>
          <a:prstGeom prst="rect">
            <a:avLst/>
          </a:prstGeom>
        </p:spPr>
        <p:txBody>
          <a:bodyPr vert="horz" wrap="square" lIns="0" tIns="13335" rIns="0" bIns="0" rtlCol="0">
            <a:spAutoFit/>
          </a:bodyPr>
          <a:lstStyle/>
          <a:p>
            <a:pPr marL="12700">
              <a:lnSpc>
                <a:spcPct val="100000"/>
              </a:lnSpc>
              <a:spcBef>
                <a:spcPts val="105"/>
              </a:spcBef>
            </a:pPr>
            <a:r>
              <a:rPr sz="1400" b="1" u="sng" spc="-5" dirty="0">
                <a:uFill>
                  <a:solidFill>
                    <a:srgbClr val="000000"/>
                  </a:solidFill>
                </a:uFill>
                <a:latin typeface="Calibri"/>
                <a:cs typeface="Calibri"/>
              </a:rPr>
              <a:t>The Convenience</a:t>
            </a:r>
            <a:r>
              <a:rPr sz="1400" b="1" u="sng" dirty="0">
                <a:uFill>
                  <a:solidFill>
                    <a:srgbClr val="000000"/>
                  </a:solidFill>
                </a:uFill>
                <a:latin typeface="Calibri"/>
                <a:cs typeface="Calibri"/>
              </a:rPr>
              <a:t> of</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patronizing</a:t>
            </a:r>
            <a:r>
              <a:rPr sz="1400" b="1" u="sng" spc="-15" dirty="0">
                <a:uFill>
                  <a:solidFill>
                    <a:srgbClr val="000000"/>
                  </a:solidFill>
                </a:uFill>
                <a:latin typeface="Calibri"/>
                <a:cs typeface="Calibri"/>
              </a:rPr>
              <a:t> </a:t>
            </a:r>
            <a:r>
              <a:rPr sz="1400" b="1" u="sng" spc="-5" dirty="0">
                <a:uFill>
                  <a:solidFill>
                    <a:srgbClr val="000000"/>
                  </a:solidFill>
                </a:uFill>
                <a:latin typeface="Calibri"/>
                <a:cs typeface="Calibri"/>
              </a:rPr>
              <a:t>the</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online</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retailer</a:t>
            </a:r>
            <a:endParaRPr sz="1400">
              <a:latin typeface="Calibri"/>
              <a:cs typeface="Calibri"/>
            </a:endParaRPr>
          </a:p>
        </p:txBody>
      </p:sp>
      <p:sp>
        <p:nvSpPr>
          <p:cNvPr id="5" name="object 5"/>
          <p:cNvSpPr txBox="1"/>
          <p:nvPr/>
        </p:nvSpPr>
        <p:spPr>
          <a:xfrm>
            <a:off x="902004" y="8387333"/>
            <a:ext cx="5758815" cy="132461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138</a:t>
            </a:r>
            <a:r>
              <a:rPr sz="1400" spc="30" dirty="0">
                <a:latin typeface="Calibri"/>
                <a:cs typeface="Calibri"/>
              </a:rPr>
              <a:t> </a:t>
            </a:r>
            <a:r>
              <a:rPr sz="1400" spc="-5" dirty="0">
                <a:latin typeface="Calibri"/>
                <a:cs typeface="Calibri"/>
              </a:rPr>
              <a:t>respondents</a:t>
            </a:r>
            <a:r>
              <a:rPr sz="1400" spc="40" dirty="0">
                <a:latin typeface="Calibri"/>
                <a:cs typeface="Calibri"/>
              </a:rPr>
              <a:t> </a:t>
            </a:r>
            <a:r>
              <a:rPr sz="1400" spc="-5" dirty="0">
                <a:latin typeface="Calibri"/>
                <a:cs typeface="Calibri"/>
              </a:rPr>
              <a:t>agree</a:t>
            </a:r>
            <a:r>
              <a:rPr sz="1400" spc="30" dirty="0">
                <a:latin typeface="Calibri"/>
                <a:cs typeface="Calibri"/>
              </a:rPr>
              <a:t> </a:t>
            </a:r>
            <a:r>
              <a:rPr sz="1400" spc="-5" dirty="0">
                <a:latin typeface="Calibri"/>
                <a:cs typeface="Calibri"/>
              </a:rPr>
              <a:t>upon</a:t>
            </a:r>
            <a:r>
              <a:rPr sz="1400" spc="35" dirty="0">
                <a:latin typeface="Calibri"/>
                <a:cs typeface="Calibri"/>
              </a:rPr>
              <a:t> </a:t>
            </a:r>
            <a:r>
              <a:rPr sz="1400" spc="-5" dirty="0">
                <a:latin typeface="Calibri"/>
                <a:cs typeface="Calibri"/>
              </a:rPr>
              <a:t>the</a:t>
            </a:r>
            <a:r>
              <a:rPr sz="1400" spc="35" dirty="0">
                <a:latin typeface="Calibri"/>
                <a:cs typeface="Calibri"/>
              </a:rPr>
              <a:t> </a:t>
            </a:r>
            <a:r>
              <a:rPr sz="1400" spc="-5" dirty="0">
                <a:latin typeface="Calibri"/>
                <a:cs typeface="Calibri"/>
              </a:rPr>
              <a:t>convenience</a:t>
            </a:r>
            <a:r>
              <a:rPr sz="1400" spc="35" dirty="0">
                <a:latin typeface="Calibri"/>
                <a:cs typeface="Calibri"/>
              </a:rPr>
              <a:t> </a:t>
            </a:r>
            <a:r>
              <a:rPr sz="1400" spc="-5" dirty="0">
                <a:latin typeface="Calibri"/>
                <a:cs typeface="Calibri"/>
              </a:rPr>
              <a:t>of</a:t>
            </a:r>
            <a:r>
              <a:rPr sz="1400" spc="40" dirty="0">
                <a:latin typeface="Calibri"/>
                <a:cs typeface="Calibri"/>
              </a:rPr>
              <a:t> </a:t>
            </a:r>
            <a:r>
              <a:rPr sz="1400" spc="-5" dirty="0">
                <a:latin typeface="Calibri"/>
                <a:cs typeface="Calibri"/>
              </a:rPr>
              <a:t>patronizing</a:t>
            </a:r>
            <a:r>
              <a:rPr sz="1400" spc="35" dirty="0">
                <a:latin typeface="Calibri"/>
                <a:cs typeface="Calibri"/>
              </a:rPr>
              <a:t> </a:t>
            </a:r>
            <a:r>
              <a:rPr sz="1400" spc="-10" dirty="0">
                <a:latin typeface="Calibri"/>
                <a:cs typeface="Calibri"/>
              </a:rPr>
              <a:t>the</a:t>
            </a:r>
            <a:r>
              <a:rPr sz="1400" spc="35" dirty="0">
                <a:latin typeface="Calibri"/>
                <a:cs typeface="Calibri"/>
              </a:rPr>
              <a:t> </a:t>
            </a:r>
            <a:r>
              <a:rPr sz="1400" spc="-5" dirty="0">
                <a:latin typeface="Calibri"/>
                <a:cs typeface="Calibri"/>
              </a:rPr>
              <a:t>online</a:t>
            </a:r>
            <a:r>
              <a:rPr sz="1400" spc="30" dirty="0">
                <a:latin typeface="Calibri"/>
                <a:cs typeface="Calibri"/>
              </a:rPr>
              <a:t> </a:t>
            </a:r>
            <a:r>
              <a:rPr sz="1400" dirty="0">
                <a:latin typeface="Calibri"/>
                <a:cs typeface="Calibri"/>
              </a:rPr>
              <a:t>retailer</a:t>
            </a:r>
            <a:endParaRPr sz="1400">
              <a:latin typeface="Calibri"/>
              <a:cs typeface="Calibri"/>
            </a:endParaRPr>
          </a:p>
          <a:p>
            <a:pPr marL="12700" marR="5080">
              <a:lnSpc>
                <a:spcPct val="101400"/>
              </a:lnSpc>
              <a:spcBef>
                <a:spcPts val="15"/>
              </a:spcBef>
            </a:pPr>
            <a:r>
              <a:rPr sz="1400" dirty="0">
                <a:latin typeface="Calibri"/>
                <a:cs typeface="Calibri"/>
              </a:rPr>
              <a:t>,</a:t>
            </a:r>
            <a:r>
              <a:rPr sz="1400" spc="80" dirty="0">
                <a:latin typeface="Calibri"/>
                <a:cs typeface="Calibri"/>
              </a:rPr>
              <a:t> </a:t>
            </a:r>
            <a:r>
              <a:rPr sz="1400" dirty="0">
                <a:latin typeface="Calibri"/>
                <a:cs typeface="Calibri"/>
              </a:rPr>
              <a:t>77</a:t>
            </a:r>
            <a:r>
              <a:rPr sz="1400" spc="75" dirty="0">
                <a:latin typeface="Calibri"/>
                <a:cs typeface="Calibri"/>
              </a:rPr>
              <a:t> </a:t>
            </a:r>
            <a:r>
              <a:rPr sz="1400" spc="-5" dirty="0">
                <a:latin typeface="Calibri"/>
                <a:cs typeface="Calibri"/>
              </a:rPr>
              <a:t>respondents</a:t>
            </a:r>
            <a:r>
              <a:rPr sz="1400" spc="80" dirty="0">
                <a:latin typeface="Calibri"/>
                <a:cs typeface="Calibri"/>
              </a:rPr>
              <a:t> </a:t>
            </a:r>
            <a:r>
              <a:rPr sz="1400" dirty="0">
                <a:latin typeface="Calibri"/>
                <a:cs typeface="Calibri"/>
              </a:rPr>
              <a:t>are</a:t>
            </a:r>
            <a:r>
              <a:rPr sz="1400" spc="80" dirty="0">
                <a:latin typeface="Calibri"/>
                <a:cs typeface="Calibri"/>
              </a:rPr>
              <a:t> </a:t>
            </a:r>
            <a:r>
              <a:rPr sz="1400" spc="-5" dirty="0">
                <a:latin typeface="Calibri"/>
                <a:cs typeface="Calibri"/>
              </a:rPr>
              <a:t>indifferent</a:t>
            </a:r>
            <a:r>
              <a:rPr sz="1400" spc="80" dirty="0">
                <a:latin typeface="Calibri"/>
                <a:cs typeface="Calibri"/>
              </a:rPr>
              <a:t> </a:t>
            </a:r>
            <a:r>
              <a:rPr sz="1400" spc="-5" dirty="0">
                <a:latin typeface="Calibri"/>
                <a:cs typeface="Calibri"/>
              </a:rPr>
              <a:t>on</a:t>
            </a:r>
            <a:r>
              <a:rPr sz="1400" spc="85" dirty="0">
                <a:latin typeface="Calibri"/>
                <a:cs typeface="Calibri"/>
              </a:rPr>
              <a:t> </a:t>
            </a:r>
            <a:r>
              <a:rPr sz="1400" spc="-5" dirty="0">
                <a:latin typeface="Calibri"/>
                <a:cs typeface="Calibri"/>
              </a:rPr>
              <a:t>this</a:t>
            </a:r>
            <a:r>
              <a:rPr sz="1400" spc="85" dirty="0">
                <a:latin typeface="Calibri"/>
                <a:cs typeface="Calibri"/>
              </a:rPr>
              <a:t> </a:t>
            </a:r>
            <a:r>
              <a:rPr sz="1400" spc="-5" dirty="0">
                <a:latin typeface="Calibri"/>
                <a:cs typeface="Calibri"/>
              </a:rPr>
              <a:t>aspect,</a:t>
            </a:r>
            <a:r>
              <a:rPr sz="1400" spc="75" dirty="0">
                <a:latin typeface="Calibri"/>
                <a:cs typeface="Calibri"/>
              </a:rPr>
              <a:t> </a:t>
            </a:r>
            <a:r>
              <a:rPr sz="1400" dirty="0">
                <a:latin typeface="Calibri"/>
                <a:cs typeface="Calibri"/>
              </a:rPr>
              <a:t>54</a:t>
            </a:r>
            <a:r>
              <a:rPr sz="1400" spc="75" dirty="0">
                <a:latin typeface="Calibri"/>
                <a:cs typeface="Calibri"/>
              </a:rPr>
              <a:t> </a:t>
            </a:r>
            <a:r>
              <a:rPr sz="1400" dirty="0">
                <a:latin typeface="Calibri"/>
                <a:cs typeface="Calibri"/>
              </a:rPr>
              <a:t>respondents</a:t>
            </a:r>
            <a:r>
              <a:rPr sz="1400" spc="85" dirty="0">
                <a:latin typeface="Calibri"/>
                <a:cs typeface="Calibri"/>
              </a:rPr>
              <a:t> </a:t>
            </a:r>
            <a:r>
              <a:rPr sz="1400" spc="-5" dirty="0">
                <a:latin typeface="Calibri"/>
                <a:cs typeface="Calibri"/>
              </a:rPr>
              <a:t>strongly</a:t>
            </a:r>
            <a:r>
              <a:rPr sz="1400" spc="80" dirty="0">
                <a:latin typeface="Calibri"/>
                <a:cs typeface="Calibri"/>
              </a:rPr>
              <a:t> </a:t>
            </a:r>
            <a:r>
              <a:rPr sz="1400" dirty="0">
                <a:latin typeface="Calibri"/>
                <a:cs typeface="Calibri"/>
              </a:rPr>
              <a:t>agree </a:t>
            </a:r>
            <a:r>
              <a:rPr sz="1400" spc="-300" dirty="0">
                <a:latin typeface="Calibri"/>
                <a:cs typeface="Calibri"/>
              </a:rPr>
              <a:t> </a:t>
            </a:r>
            <a:r>
              <a:rPr sz="1400" spc="-5" dirty="0">
                <a:latin typeface="Calibri"/>
                <a:cs typeface="Calibri"/>
              </a:rPr>
              <a:t>upon</a:t>
            </a:r>
            <a:r>
              <a:rPr sz="1400" spc="-10" dirty="0">
                <a:latin typeface="Calibri"/>
                <a:cs typeface="Calibri"/>
              </a:rPr>
              <a:t> </a:t>
            </a:r>
            <a:r>
              <a:rPr sz="1400" spc="-5" dirty="0">
                <a:latin typeface="Calibri"/>
                <a:cs typeface="Calibri"/>
              </a:rPr>
              <a:t>the</a:t>
            </a:r>
            <a:r>
              <a:rPr sz="1400" dirty="0">
                <a:latin typeface="Calibri"/>
                <a:cs typeface="Calibri"/>
              </a:rPr>
              <a:t> </a:t>
            </a:r>
            <a:r>
              <a:rPr sz="1400" spc="-5" dirty="0">
                <a:latin typeface="Calibri"/>
                <a:cs typeface="Calibri"/>
              </a:rPr>
              <a:t>convenience</a:t>
            </a:r>
            <a:r>
              <a:rPr sz="1400" spc="-10" dirty="0">
                <a:latin typeface="Calibri"/>
                <a:cs typeface="Calibri"/>
              </a:rPr>
              <a:t> </a:t>
            </a:r>
            <a:r>
              <a:rPr sz="1400" spc="-5" dirty="0">
                <a:latin typeface="Calibri"/>
                <a:cs typeface="Calibri"/>
              </a:rPr>
              <a:t>of</a:t>
            </a:r>
            <a:r>
              <a:rPr sz="1400" dirty="0">
                <a:latin typeface="Calibri"/>
                <a:cs typeface="Calibri"/>
              </a:rPr>
              <a:t> </a:t>
            </a:r>
            <a:r>
              <a:rPr sz="1400" spc="-5" dirty="0">
                <a:latin typeface="Calibri"/>
                <a:cs typeface="Calibri"/>
              </a:rPr>
              <a:t>patronizing</a:t>
            </a:r>
            <a:r>
              <a:rPr sz="1400" spc="-10" dirty="0">
                <a:latin typeface="Calibri"/>
                <a:cs typeface="Calibri"/>
              </a:rPr>
              <a:t> </a:t>
            </a:r>
            <a:r>
              <a:rPr sz="1400" spc="-5" dirty="0">
                <a:latin typeface="Calibri"/>
                <a:cs typeface="Calibri"/>
              </a:rPr>
              <a:t>the</a:t>
            </a:r>
            <a:r>
              <a:rPr sz="1400" spc="-10" dirty="0">
                <a:latin typeface="Calibri"/>
                <a:cs typeface="Calibri"/>
              </a:rPr>
              <a:t> </a:t>
            </a:r>
            <a:r>
              <a:rPr sz="1400" spc="-5" dirty="0">
                <a:latin typeface="Calibri"/>
                <a:cs typeface="Calibri"/>
              </a:rPr>
              <a:t>online</a:t>
            </a:r>
            <a:r>
              <a:rPr sz="1400" spc="-15" dirty="0">
                <a:latin typeface="Calibri"/>
                <a:cs typeface="Calibri"/>
              </a:rPr>
              <a:t> </a:t>
            </a:r>
            <a:r>
              <a:rPr sz="1400" dirty="0">
                <a:latin typeface="Calibri"/>
                <a:cs typeface="Calibri"/>
              </a:rPr>
              <a:t>retailer</a:t>
            </a:r>
            <a:endParaRPr sz="1400">
              <a:latin typeface="Calibri"/>
              <a:cs typeface="Calibri"/>
            </a:endParaRPr>
          </a:p>
          <a:p>
            <a:pPr>
              <a:lnSpc>
                <a:spcPct val="100000"/>
              </a:lnSpc>
              <a:spcBef>
                <a:spcPts val="5"/>
              </a:spcBef>
            </a:pPr>
            <a:endParaRPr sz="1400">
              <a:latin typeface="Calibri"/>
              <a:cs typeface="Calibri"/>
            </a:endParaRPr>
          </a:p>
          <a:p>
            <a:pPr marL="12700" marR="6350">
              <a:lnSpc>
                <a:spcPct val="101400"/>
              </a:lnSpc>
            </a:pPr>
            <a:r>
              <a:rPr sz="1400" i="1" dirty="0">
                <a:latin typeface="Calibri"/>
                <a:cs typeface="Calibri"/>
              </a:rPr>
              <a:t>[Majority</a:t>
            </a:r>
            <a:r>
              <a:rPr sz="1400" i="1" spc="15" dirty="0">
                <a:latin typeface="Calibri"/>
                <a:cs typeface="Calibri"/>
              </a:rPr>
              <a:t> </a:t>
            </a:r>
            <a:r>
              <a:rPr sz="1400" i="1" spc="-10" dirty="0">
                <a:latin typeface="Calibri"/>
                <a:cs typeface="Calibri"/>
              </a:rPr>
              <a:t>of</a:t>
            </a:r>
            <a:r>
              <a:rPr sz="1400" i="1" spc="25" dirty="0">
                <a:latin typeface="Calibri"/>
                <a:cs typeface="Calibri"/>
              </a:rPr>
              <a:t> </a:t>
            </a:r>
            <a:r>
              <a:rPr sz="1400" i="1" dirty="0">
                <a:latin typeface="Calibri"/>
                <a:cs typeface="Calibri"/>
              </a:rPr>
              <a:t>the</a:t>
            </a:r>
            <a:r>
              <a:rPr sz="1400" i="1" spc="15" dirty="0">
                <a:latin typeface="Calibri"/>
                <a:cs typeface="Calibri"/>
              </a:rPr>
              <a:t> </a:t>
            </a:r>
            <a:r>
              <a:rPr sz="1400" i="1" spc="-5" dirty="0">
                <a:latin typeface="Calibri"/>
                <a:cs typeface="Calibri"/>
              </a:rPr>
              <a:t>respondents</a:t>
            </a:r>
            <a:r>
              <a:rPr sz="1400" i="1" spc="30" dirty="0">
                <a:latin typeface="Calibri"/>
                <a:cs typeface="Calibri"/>
              </a:rPr>
              <a:t> </a:t>
            </a:r>
            <a:r>
              <a:rPr sz="1400" i="1" spc="-5" dirty="0">
                <a:latin typeface="Calibri"/>
                <a:cs typeface="Calibri"/>
              </a:rPr>
              <a:t>agree</a:t>
            </a:r>
            <a:r>
              <a:rPr sz="1400" i="1" spc="25" dirty="0">
                <a:latin typeface="Calibri"/>
                <a:cs typeface="Calibri"/>
              </a:rPr>
              <a:t> </a:t>
            </a:r>
            <a:r>
              <a:rPr sz="1400" i="1" spc="-5" dirty="0">
                <a:latin typeface="Calibri"/>
                <a:cs typeface="Calibri"/>
              </a:rPr>
              <a:t>upon</a:t>
            </a:r>
            <a:r>
              <a:rPr sz="1400" i="1" spc="5" dirty="0">
                <a:latin typeface="Calibri"/>
                <a:cs typeface="Calibri"/>
              </a:rPr>
              <a:t> </a:t>
            </a:r>
            <a:r>
              <a:rPr sz="1400" i="1" spc="-5" dirty="0">
                <a:latin typeface="Calibri"/>
                <a:cs typeface="Calibri"/>
              </a:rPr>
              <a:t>the</a:t>
            </a:r>
            <a:r>
              <a:rPr sz="1400" i="1" spc="25" dirty="0">
                <a:latin typeface="Calibri"/>
                <a:cs typeface="Calibri"/>
              </a:rPr>
              <a:t> </a:t>
            </a:r>
            <a:r>
              <a:rPr sz="1400" i="1" spc="-5" dirty="0">
                <a:latin typeface="Calibri"/>
                <a:cs typeface="Calibri"/>
              </a:rPr>
              <a:t>convenience</a:t>
            </a:r>
            <a:r>
              <a:rPr sz="1400" i="1" spc="25" dirty="0">
                <a:latin typeface="Calibri"/>
                <a:cs typeface="Calibri"/>
              </a:rPr>
              <a:t> </a:t>
            </a:r>
            <a:r>
              <a:rPr sz="1400" i="1" spc="-10" dirty="0">
                <a:latin typeface="Calibri"/>
                <a:cs typeface="Calibri"/>
              </a:rPr>
              <a:t>of</a:t>
            </a:r>
            <a:r>
              <a:rPr sz="1400" i="1" spc="25" dirty="0">
                <a:latin typeface="Calibri"/>
                <a:cs typeface="Calibri"/>
              </a:rPr>
              <a:t> </a:t>
            </a:r>
            <a:r>
              <a:rPr sz="1400" i="1" spc="-5" dirty="0">
                <a:latin typeface="Calibri"/>
                <a:cs typeface="Calibri"/>
              </a:rPr>
              <a:t>patronizing</a:t>
            </a:r>
            <a:r>
              <a:rPr sz="1400" i="1" spc="20" dirty="0">
                <a:latin typeface="Calibri"/>
                <a:cs typeface="Calibri"/>
              </a:rPr>
              <a:t> </a:t>
            </a:r>
            <a:r>
              <a:rPr sz="1400" i="1" dirty="0">
                <a:latin typeface="Calibri"/>
                <a:cs typeface="Calibri"/>
              </a:rPr>
              <a:t>the</a:t>
            </a:r>
            <a:r>
              <a:rPr sz="1400" i="1" spc="10" dirty="0">
                <a:latin typeface="Calibri"/>
                <a:cs typeface="Calibri"/>
              </a:rPr>
              <a:t> </a:t>
            </a:r>
            <a:r>
              <a:rPr sz="1400" i="1" spc="-5" dirty="0">
                <a:latin typeface="Calibri"/>
                <a:cs typeface="Calibri"/>
              </a:rPr>
              <a:t>onl </a:t>
            </a:r>
            <a:r>
              <a:rPr sz="1400" i="1" spc="-305" dirty="0">
                <a:latin typeface="Calibri"/>
                <a:cs typeface="Calibri"/>
              </a:rPr>
              <a:t> </a:t>
            </a:r>
            <a:r>
              <a:rPr sz="1400" i="1" dirty="0">
                <a:latin typeface="Calibri"/>
                <a:cs typeface="Calibri"/>
              </a:rPr>
              <a:t>ine</a:t>
            </a:r>
            <a:r>
              <a:rPr sz="1400" i="1" spc="-10" dirty="0">
                <a:latin typeface="Calibri"/>
                <a:cs typeface="Calibri"/>
              </a:rPr>
              <a:t> </a:t>
            </a:r>
            <a:r>
              <a:rPr sz="1400" i="1" dirty="0">
                <a:latin typeface="Calibri"/>
                <a:cs typeface="Calibri"/>
              </a:rPr>
              <a:t>retailer]</a:t>
            </a:r>
            <a:endParaRPr sz="1400">
              <a:latin typeface="Calibri"/>
              <a:cs typeface="Calibri"/>
            </a:endParaRPr>
          </a:p>
        </p:txBody>
      </p:sp>
      <p:pic>
        <p:nvPicPr>
          <p:cNvPr id="6" name="object 6"/>
          <p:cNvPicPr/>
          <p:nvPr/>
        </p:nvPicPr>
        <p:blipFill>
          <a:blip r:embed="rId2" cstate="print"/>
          <a:stretch>
            <a:fillRect/>
          </a:stretch>
        </p:blipFill>
        <p:spPr>
          <a:xfrm>
            <a:off x="959412" y="1182847"/>
            <a:ext cx="5645882" cy="2225100"/>
          </a:xfrm>
          <a:prstGeom prst="rect">
            <a:avLst/>
          </a:prstGeom>
        </p:spPr>
      </p:pic>
      <p:pic>
        <p:nvPicPr>
          <p:cNvPr id="7" name="object 7"/>
          <p:cNvPicPr/>
          <p:nvPr/>
        </p:nvPicPr>
        <p:blipFill>
          <a:blip r:embed="rId3" cstate="print"/>
          <a:stretch>
            <a:fillRect/>
          </a:stretch>
        </p:blipFill>
        <p:spPr>
          <a:xfrm>
            <a:off x="959423" y="5850472"/>
            <a:ext cx="5647259" cy="2499686"/>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19758" y="892556"/>
            <a:ext cx="4323080" cy="239395"/>
          </a:xfrm>
          <a:prstGeom prst="rect">
            <a:avLst/>
          </a:prstGeom>
        </p:spPr>
        <p:txBody>
          <a:bodyPr vert="horz" wrap="square" lIns="0" tIns="12700" rIns="0" bIns="0" rtlCol="0">
            <a:spAutoFit/>
          </a:bodyPr>
          <a:lstStyle/>
          <a:p>
            <a:pPr marL="12700">
              <a:lnSpc>
                <a:spcPct val="100000"/>
              </a:lnSpc>
              <a:spcBef>
                <a:spcPts val="100"/>
              </a:spcBef>
            </a:pPr>
            <a:r>
              <a:rPr sz="1400" b="1" u="sng" dirty="0">
                <a:uFill>
                  <a:solidFill>
                    <a:srgbClr val="000000"/>
                  </a:solidFill>
                </a:uFill>
                <a:latin typeface="Calibri"/>
                <a:cs typeface="Calibri"/>
              </a:rPr>
              <a:t>Shopping</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on</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the</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website</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gives</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you</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the</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sense</a:t>
            </a:r>
            <a:r>
              <a:rPr sz="1400" b="1" u="sng" dirty="0">
                <a:uFill>
                  <a:solidFill>
                    <a:srgbClr val="000000"/>
                  </a:solidFill>
                </a:uFill>
                <a:latin typeface="Calibri"/>
                <a:cs typeface="Calibri"/>
              </a:rPr>
              <a:t> of</a:t>
            </a:r>
            <a:r>
              <a:rPr sz="1400" b="1" u="sng" spc="-5" dirty="0">
                <a:uFill>
                  <a:solidFill>
                    <a:srgbClr val="000000"/>
                  </a:solidFill>
                </a:uFill>
                <a:latin typeface="Calibri"/>
                <a:cs typeface="Calibri"/>
              </a:rPr>
              <a:t> adventure</a:t>
            </a:r>
            <a:endParaRPr sz="1400">
              <a:latin typeface="Calibri"/>
              <a:cs typeface="Calibri"/>
            </a:endParaRPr>
          </a:p>
        </p:txBody>
      </p:sp>
      <p:sp>
        <p:nvSpPr>
          <p:cNvPr id="3" name="object 3"/>
          <p:cNvSpPr txBox="1"/>
          <p:nvPr/>
        </p:nvSpPr>
        <p:spPr>
          <a:xfrm>
            <a:off x="902004" y="2927349"/>
            <a:ext cx="5758815" cy="2628265"/>
          </a:xfrm>
          <a:prstGeom prst="rect">
            <a:avLst/>
          </a:prstGeom>
        </p:spPr>
        <p:txBody>
          <a:bodyPr vert="horz" wrap="square" lIns="0" tIns="8890" rIns="0" bIns="0" rtlCol="0">
            <a:spAutoFit/>
          </a:bodyPr>
          <a:lstStyle/>
          <a:p>
            <a:pPr marL="12700" marR="5080" algn="just">
              <a:lnSpc>
                <a:spcPct val="101800"/>
              </a:lnSpc>
              <a:spcBef>
                <a:spcPts val="70"/>
              </a:spcBef>
            </a:pPr>
            <a:r>
              <a:rPr sz="1400" spc="-5" dirty="0">
                <a:latin typeface="Calibri"/>
                <a:cs typeface="Calibri"/>
              </a:rPr>
              <a:t>101</a:t>
            </a:r>
            <a:r>
              <a:rPr sz="1400" dirty="0">
                <a:latin typeface="Calibri"/>
                <a:cs typeface="Calibri"/>
              </a:rPr>
              <a:t> </a:t>
            </a:r>
            <a:r>
              <a:rPr sz="1400" spc="-5" dirty="0">
                <a:latin typeface="Calibri"/>
                <a:cs typeface="Calibri"/>
              </a:rPr>
              <a:t>respondents</a:t>
            </a:r>
            <a:r>
              <a:rPr sz="1400" dirty="0">
                <a:latin typeface="Calibri"/>
                <a:cs typeface="Calibri"/>
              </a:rPr>
              <a:t> </a:t>
            </a:r>
            <a:r>
              <a:rPr sz="1400" spc="-5" dirty="0">
                <a:latin typeface="Calibri"/>
                <a:cs typeface="Calibri"/>
              </a:rPr>
              <a:t>agree</a:t>
            </a:r>
            <a:r>
              <a:rPr sz="1400" dirty="0">
                <a:latin typeface="Calibri"/>
                <a:cs typeface="Calibri"/>
              </a:rPr>
              <a:t> </a:t>
            </a:r>
            <a:r>
              <a:rPr sz="1400" spc="-5" dirty="0">
                <a:latin typeface="Calibri"/>
                <a:cs typeface="Calibri"/>
              </a:rPr>
              <a:t>upon</a:t>
            </a:r>
            <a:r>
              <a:rPr sz="1400" dirty="0">
                <a:latin typeface="Calibri"/>
                <a:cs typeface="Calibri"/>
              </a:rPr>
              <a:t> </a:t>
            </a:r>
            <a:r>
              <a:rPr sz="1400" spc="-5" dirty="0">
                <a:latin typeface="Calibri"/>
                <a:cs typeface="Calibri"/>
              </a:rPr>
              <a:t>the</a:t>
            </a:r>
            <a:r>
              <a:rPr sz="1400" dirty="0">
                <a:latin typeface="Calibri"/>
                <a:cs typeface="Calibri"/>
              </a:rPr>
              <a:t> </a:t>
            </a:r>
            <a:r>
              <a:rPr sz="1400" spc="-5" dirty="0">
                <a:latin typeface="Calibri"/>
                <a:cs typeface="Calibri"/>
              </a:rPr>
              <a:t>adventure</a:t>
            </a:r>
            <a:r>
              <a:rPr sz="1400" dirty="0">
                <a:latin typeface="Calibri"/>
                <a:cs typeface="Calibri"/>
              </a:rPr>
              <a:t> </a:t>
            </a:r>
            <a:r>
              <a:rPr sz="1400" spc="-5" dirty="0">
                <a:latin typeface="Calibri"/>
                <a:cs typeface="Calibri"/>
              </a:rPr>
              <a:t>provided</a:t>
            </a:r>
            <a:r>
              <a:rPr sz="1400" dirty="0">
                <a:latin typeface="Calibri"/>
                <a:cs typeface="Calibri"/>
              </a:rPr>
              <a:t> </a:t>
            </a:r>
            <a:r>
              <a:rPr sz="1400" spc="-5" dirty="0">
                <a:latin typeface="Calibri"/>
                <a:cs typeface="Calibri"/>
              </a:rPr>
              <a:t>by</a:t>
            </a:r>
            <a:r>
              <a:rPr sz="1400" dirty="0">
                <a:latin typeface="Calibri"/>
                <a:cs typeface="Calibri"/>
              </a:rPr>
              <a:t> </a:t>
            </a:r>
            <a:r>
              <a:rPr sz="1400" spc="-5" dirty="0">
                <a:latin typeface="Calibri"/>
                <a:cs typeface="Calibri"/>
              </a:rPr>
              <a:t>shopping</a:t>
            </a:r>
            <a:r>
              <a:rPr sz="1400" dirty="0">
                <a:latin typeface="Calibri"/>
                <a:cs typeface="Calibri"/>
              </a:rPr>
              <a:t> </a:t>
            </a:r>
            <a:r>
              <a:rPr sz="1400" spc="-5" dirty="0">
                <a:latin typeface="Calibri"/>
                <a:cs typeface="Calibri"/>
              </a:rPr>
              <a:t>on</a:t>
            </a:r>
            <a:r>
              <a:rPr sz="1400" dirty="0">
                <a:latin typeface="Calibri"/>
                <a:cs typeface="Calibri"/>
              </a:rPr>
              <a:t> </a:t>
            </a:r>
            <a:r>
              <a:rPr sz="1400" spc="-5" dirty="0">
                <a:latin typeface="Calibri"/>
                <a:cs typeface="Calibri"/>
              </a:rPr>
              <a:t>the </a:t>
            </a:r>
            <a:r>
              <a:rPr sz="1400" dirty="0">
                <a:latin typeface="Calibri"/>
                <a:cs typeface="Calibri"/>
              </a:rPr>
              <a:t> website, 59 </a:t>
            </a:r>
            <a:r>
              <a:rPr sz="1400" spc="-5" dirty="0">
                <a:latin typeface="Calibri"/>
                <a:cs typeface="Calibri"/>
              </a:rPr>
              <a:t>respondents </a:t>
            </a:r>
            <a:r>
              <a:rPr sz="1400" dirty="0">
                <a:latin typeface="Calibri"/>
                <a:cs typeface="Calibri"/>
              </a:rPr>
              <a:t>are </a:t>
            </a:r>
            <a:r>
              <a:rPr sz="1400" spc="-5" dirty="0">
                <a:latin typeface="Calibri"/>
                <a:cs typeface="Calibri"/>
              </a:rPr>
              <a:t>indifferent </a:t>
            </a:r>
            <a:r>
              <a:rPr sz="1400" dirty="0">
                <a:latin typeface="Calibri"/>
                <a:cs typeface="Calibri"/>
              </a:rPr>
              <a:t>to </a:t>
            </a:r>
            <a:r>
              <a:rPr sz="1400" spc="-5" dirty="0">
                <a:latin typeface="Calibri"/>
                <a:cs typeface="Calibri"/>
              </a:rPr>
              <a:t>this aspect, </a:t>
            </a:r>
            <a:r>
              <a:rPr sz="1400" dirty="0">
                <a:latin typeface="Calibri"/>
                <a:cs typeface="Calibri"/>
              </a:rPr>
              <a:t>54 </a:t>
            </a:r>
            <a:r>
              <a:rPr sz="1400" spc="-5" dirty="0">
                <a:latin typeface="Calibri"/>
                <a:cs typeface="Calibri"/>
              </a:rPr>
              <a:t>respondents strongly </a:t>
            </a:r>
            <a:r>
              <a:rPr sz="1400" dirty="0">
                <a:latin typeface="Calibri"/>
                <a:cs typeface="Calibri"/>
              </a:rPr>
              <a:t> agree</a:t>
            </a:r>
            <a:r>
              <a:rPr sz="1400" spc="5" dirty="0">
                <a:latin typeface="Calibri"/>
                <a:cs typeface="Calibri"/>
              </a:rPr>
              <a:t> </a:t>
            </a:r>
            <a:r>
              <a:rPr sz="1400" spc="-5" dirty="0">
                <a:latin typeface="Calibri"/>
                <a:cs typeface="Calibri"/>
              </a:rPr>
              <a:t>upon</a:t>
            </a:r>
            <a:r>
              <a:rPr sz="1400" dirty="0">
                <a:latin typeface="Calibri"/>
                <a:cs typeface="Calibri"/>
              </a:rPr>
              <a:t> </a:t>
            </a:r>
            <a:r>
              <a:rPr sz="1400" spc="-5" dirty="0">
                <a:latin typeface="Calibri"/>
                <a:cs typeface="Calibri"/>
              </a:rPr>
              <a:t>the</a:t>
            </a:r>
            <a:r>
              <a:rPr sz="1400" dirty="0">
                <a:latin typeface="Calibri"/>
                <a:cs typeface="Calibri"/>
              </a:rPr>
              <a:t> </a:t>
            </a:r>
            <a:r>
              <a:rPr sz="1400" spc="-5" dirty="0">
                <a:latin typeface="Calibri"/>
                <a:cs typeface="Calibri"/>
              </a:rPr>
              <a:t>adventure</a:t>
            </a:r>
            <a:r>
              <a:rPr sz="1400" dirty="0">
                <a:latin typeface="Calibri"/>
                <a:cs typeface="Calibri"/>
              </a:rPr>
              <a:t> </a:t>
            </a:r>
            <a:r>
              <a:rPr sz="1400" spc="-5" dirty="0">
                <a:latin typeface="Calibri"/>
                <a:cs typeface="Calibri"/>
              </a:rPr>
              <a:t>provided</a:t>
            </a:r>
            <a:r>
              <a:rPr sz="1400" dirty="0">
                <a:latin typeface="Calibri"/>
                <a:cs typeface="Calibri"/>
              </a:rPr>
              <a:t> </a:t>
            </a:r>
            <a:r>
              <a:rPr sz="1400" spc="-5" dirty="0">
                <a:latin typeface="Calibri"/>
                <a:cs typeface="Calibri"/>
              </a:rPr>
              <a:t>by</a:t>
            </a:r>
            <a:r>
              <a:rPr sz="1400" dirty="0">
                <a:latin typeface="Calibri"/>
                <a:cs typeface="Calibri"/>
              </a:rPr>
              <a:t> </a:t>
            </a:r>
            <a:r>
              <a:rPr sz="1400" spc="-5" dirty="0">
                <a:latin typeface="Calibri"/>
                <a:cs typeface="Calibri"/>
              </a:rPr>
              <a:t>shopping</a:t>
            </a:r>
            <a:r>
              <a:rPr sz="1400" dirty="0">
                <a:latin typeface="Calibri"/>
                <a:cs typeface="Calibri"/>
              </a:rPr>
              <a:t> </a:t>
            </a:r>
            <a:r>
              <a:rPr sz="1400" spc="-5" dirty="0">
                <a:latin typeface="Calibri"/>
                <a:cs typeface="Calibri"/>
              </a:rPr>
              <a:t>on</a:t>
            </a:r>
            <a:r>
              <a:rPr sz="1400" dirty="0">
                <a:latin typeface="Calibri"/>
                <a:cs typeface="Calibri"/>
              </a:rPr>
              <a:t> </a:t>
            </a:r>
            <a:r>
              <a:rPr sz="1400" spc="-5" dirty="0">
                <a:latin typeface="Calibri"/>
                <a:cs typeface="Calibri"/>
              </a:rPr>
              <a:t>the</a:t>
            </a:r>
            <a:r>
              <a:rPr sz="1400" dirty="0">
                <a:latin typeface="Calibri"/>
                <a:cs typeface="Calibri"/>
              </a:rPr>
              <a:t> website,</a:t>
            </a:r>
            <a:r>
              <a:rPr sz="1400" spc="5" dirty="0">
                <a:latin typeface="Calibri"/>
                <a:cs typeface="Calibri"/>
              </a:rPr>
              <a:t> </a:t>
            </a:r>
            <a:r>
              <a:rPr sz="1400" dirty="0">
                <a:latin typeface="Calibri"/>
                <a:cs typeface="Calibri"/>
              </a:rPr>
              <a:t>50 </a:t>
            </a:r>
            <a:r>
              <a:rPr sz="1400" spc="5" dirty="0">
                <a:latin typeface="Calibri"/>
                <a:cs typeface="Calibri"/>
              </a:rPr>
              <a:t> </a:t>
            </a:r>
            <a:r>
              <a:rPr sz="1400" spc="-5" dirty="0">
                <a:latin typeface="Calibri"/>
                <a:cs typeface="Calibri"/>
              </a:rPr>
              <a:t>respondents</a:t>
            </a:r>
            <a:r>
              <a:rPr sz="1400" dirty="0">
                <a:latin typeface="Calibri"/>
                <a:cs typeface="Calibri"/>
              </a:rPr>
              <a:t> </a:t>
            </a:r>
            <a:r>
              <a:rPr sz="1400" spc="-5" dirty="0">
                <a:latin typeface="Calibri"/>
                <a:cs typeface="Calibri"/>
              </a:rPr>
              <a:t>disagree</a:t>
            </a:r>
            <a:r>
              <a:rPr sz="1400" dirty="0">
                <a:latin typeface="Calibri"/>
                <a:cs typeface="Calibri"/>
              </a:rPr>
              <a:t> </a:t>
            </a:r>
            <a:r>
              <a:rPr sz="1400" spc="-5" dirty="0">
                <a:latin typeface="Calibri"/>
                <a:cs typeface="Calibri"/>
              </a:rPr>
              <a:t>upon</a:t>
            </a:r>
            <a:r>
              <a:rPr sz="1400" dirty="0">
                <a:latin typeface="Calibri"/>
                <a:cs typeface="Calibri"/>
              </a:rPr>
              <a:t> </a:t>
            </a:r>
            <a:r>
              <a:rPr sz="1400" spc="-5" dirty="0">
                <a:latin typeface="Calibri"/>
                <a:cs typeface="Calibri"/>
              </a:rPr>
              <a:t>the</a:t>
            </a:r>
            <a:r>
              <a:rPr sz="1400" dirty="0">
                <a:latin typeface="Calibri"/>
                <a:cs typeface="Calibri"/>
              </a:rPr>
              <a:t> </a:t>
            </a:r>
            <a:r>
              <a:rPr sz="1400" spc="-5" dirty="0">
                <a:latin typeface="Calibri"/>
                <a:cs typeface="Calibri"/>
              </a:rPr>
              <a:t>adventure</a:t>
            </a:r>
            <a:r>
              <a:rPr sz="1400" dirty="0">
                <a:latin typeface="Calibri"/>
                <a:cs typeface="Calibri"/>
              </a:rPr>
              <a:t> </a:t>
            </a:r>
            <a:r>
              <a:rPr sz="1400" spc="-5" dirty="0">
                <a:latin typeface="Calibri"/>
                <a:cs typeface="Calibri"/>
              </a:rPr>
              <a:t>provided</a:t>
            </a:r>
            <a:r>
              <a:rPr sz="1400" dirty="0">
                <a:latin typeface="Calibri"/>
                <a:cs typeface="Calibri"/>
              </a:rPr>
              <a:t> </a:t>
            </a:r>
            <a:r>
              <a:rPr sz="1400" spc="-5" dirty="0">
                <a:latin typeface="Calibri"/>
                <a:cs typeface="Calibri"/>
              </a:rPr>
              <a:t>by</a:t>
            </a:r>
            <a:r>
              <a:rPr sz="1400" dirty="0">
                <a:latin typeface="Calibri"/>
                <a:cs typeface="Calibri"/>
              </a:rPr>
              <a:t> </a:t>
            </a:r>
            <a:r>
              <a:rPr sz="1400" spc="-5" dirty="0">
                <a:latin typeface="Calibri"/>
                <a:cs typeface="Calibri"/>
              </a:rPr>
              <a:t>shopping</a:t>
            </a:r>
            <a:r>
              <a:rPr sz="1400" dirty="0">
                <a:latin typeface="Calibri"/>
                <a:cs typeface="Calibri"/>
              </a:rPr>
              <a:t> </a:t>
            </a:r>
            <a:r>
              <a:rPr sz="1400" spc="-5" dirty="0">
                <a:latin typeface="Calibri"/>
                <a:cs typeface="Calibri"/>
              </a:rPr>
              <a:t>on</a:t>
            </a:r>
            <a:r>
              <a:rPr sz="1400" spc="305" dirty="0">
                <a:latin typeface="Calibri"/>
                <a:cs typeface="Calibri"/>
              </a:rPr>
              <a:t> </a:t>
            </a:r>
            <a:r>
              <a:rPr sz="1400" spc="-5" dirty="0">
                <a:latin typeface="Calibri"/>
                <a:cs typeface="Calibri"/>
              </a:rPr>
              <a:t>the </a:t>
            </a:r>
            <a:r>
              <a:rPr sz="1400" dirty="0">
                <a:latin typeface="Calibri"/>
                <a:cs typeface="Calibri"/>
              </a:rPr>
              <a:t> website,</a:t>
            </a:r>
            <a:r>
              <a:rPr sz="1400" spc="5" dirty="0">
                <a:latin typeface="Calibri"/>
                <a:cs typeface="Calibri"/>
              </a:rPr>
              <a:t> </a:t>
            </a:r>
            <a:r>
              <a:rPr sz="1400" dirty="0">
                <a:latin typeface="Calibri"/>
                <a:cs typeface="Calibri"/>
              </a:rPr>
              <a:t>5</a:t>
            </a:r>
            <a:r>
              <a:rPr sz="1400" spc="5" dirty="0">
                <a:latin typeface="Calibri"/>
                <a:cs typeface="Calibri"/>
              </a:rPr>
              <a:t> </a:t>
            </a:r>
            <a:r>
              <a:rPr sz="1400" spc="-5" dirty="0">
                <a:latin typeface="Calibri"/>
                <a:cs typeface="Calibri"/>
              </a:rPr>
              <a:t>respondents</a:t>
            </a:r>
            <a:r>
              <a:rPr sz="1400" dirty="0">
                <a:latin typeface="Calibri"/>
                <a:cs typeface="Calibri"/>
              </a:rPr>
              <a:t> </a:t>
            </a:r>
            <a:r>
              <a:rPr sz="1400" spc="-5" dirty="0">
                <a:latin typeface="Calibri"/>
                <a:cs typeface="Calibri"/>
              </a:rPr>
              <a:t>strongly</a:t>
            </a:r>
            <a:r>
              <a:rPr sz="1400" dirty="0">
                <a:latin typeface="Calibri"/>
                <a:cs typeface="Calibri"/>
              </a:rPr>
              <a:t> </a:t>
            </a:r>
            <a:r>
              <a:rPr sz="1400" spc="-5" dirty="0">
                <a:latin typeface="Calibri"/>
                <a:cs typeface="Calibri"/>
              </a:rPr>
              <a:t>disagree</a:t>
            </a:r>
            <a:r>
              <a:rPr sz="1400" dirty="0">
                <a:latin typeface="Calibri"/>
                <a:cs typeface="Calibri"/>
              </a:rPr>
              <a:t> </a:t>
            </a:r>
            <a:r>
              <a:rPr sz="1400" spc="-5" dirty="0">
                <a:latin typeface="Calibri"/>
                <a:cs typeface="Calibri"/>
              </a:rPr>
              <a:t>upon</a:t>
            </a:r>
            <a:r>
              <a:rPr sz="1400" dirty="0">
                <a:latin typeface="Calibri"/>
                <a:cs typeface="Calibri"/>
              </a:rPr>
              <a:t> </a:t>
            </a:r>
            <a:r>
              <a:rPr sz="1400" spc="-5" dirty="0">
                <a:latin typeface="Calibri"/>
                <a:cs typeface="Calibri"/>
              </a:rPr>
              <a:t>the</a:t>
            </a:r>
            <a:r>
              <a:rPr sz="1400" dirty="0">
                <a:latin typeface="Calibri"/>
                <a:cs typeface="Calibri"/>
              </a:rPr>
              <a:t> </a:t>
            </a:r>
            <a:r>
              <a:rPr sz="1400" spc="-5" dirty="0">
                <a:latin typeface="Calibri"/>
                <a:cs typeface="Calibri"/>
              </a:rPr>
              <a:t>adventure</a:t>
            </a:r>
            <a:r>
              <a:rPr sz="1400" dirty="0">
                <a:latin typeface="Calibri"/>
                <a:cs typeface="Calibri"/>
              </a:rPr>
              <a:t> </a:t>
            </a:r>
            <a:r>
              <a:rPr sz="1400" spc="-5" dirty="0">
                <a:latin typeface="Calibri"/>
                <a:cs typeface="Calibri"/>
              </a:rPr>
              <a:t>provided</a:t>
            </a:r>
            <a:r>
              <a:rPr sz="1400" dirty="0">
                <a:latin typeface="Calibri"/>
                <a:cs typeface="Calibri"/>
              </a:rPr>
              <a:t> </a:t>
            </a:r>
            <a:r>
              <a:rPr sz="1400" spc="-5" dirty="0">
                <a:latin typeface="Calibri"/>
                <a:cs typeface="Calibri"/>
              </a:rPr>
              <a:t>by </a:t>
            </a:r>
            <a:r>
              <a:rPr sz="1400" dirty="0">
                <a:latin typeface="Calibri"/>
                <a:cs typeface="Calibri"/>
              </a:rPr>
              <a:t> </a:t>
            </a:r>
            <a:r>
              <a:rPr sz="1400" spc="-5" dirty="0">
                <a:latin typeface="Calibri"/>
                <a:cs typeface="Calibri"/>
              </a:rPr>
              <a:t>shopping</a:t>
            </a:r>
            <a:r>
              <a:rPr sz="1400" spc="-15" dirty="0">
                <a:latin typeface="Calibri"/>
                <a:cs typeface="Calibri"/>
              </a:rPr>
              <a:t> </a:t>
            </a:r>
            <a:r>
              <a:rPr sz="1400" spc="-5" dirty="0">
                <a:latin typeface="Calibri"/>
                <a:cs typeface="Calibri"/>
              </a:rPr>
              <a:t>on</a:t>
            </a:r>
            <a:r>
              <a:rPr sz="1400" spc="-10" dirty="0">
                <a:latin typeface="Calibri"/>
                <a:cs typeface="Calibri"/>
              </a:rPr>
              <a:t> </a:t>
            </a:r>
            <a:r>
              <a:rPr sz="1400" spc="-5" dirty="0">
                <a:latin typeface="Calibri"/>
                <a:cs typeface="Calibri"/>
              </a:rPr>
              <a:t>the</a:t>
            </a:r>
            <a:r>
              <a:rPr sz="1400" spc="-10" dirty="0">
                <a:latin typeface="Calibri"/>
                <a:cs typeface="Calibri"/>
              </a:rPr>
              <a:t> </a:t>
            </a:r>
            <a:r>
              <a:rPr sz="1400" spc="-5" dirty="0">
                <a:latin typeface="Calibri"/>
                <a:cs typeface="Calibri"/>
              </a:rPr>
              <a:t>website</a:t>
            </a:r>
            <a:endParaRPr sz="1400">
              <a:latin typeface="Calibri"/>
              <a:cs typeface="Calibri"/>
            </a:endParaRPr>
          </a:p>
          <a:p>
            <a:pPr>
              <a:lnSpc>
                <a:spcPct val="100000"/>
              </a:lnSpc>
              <a:spcBef>
                <a:spcPts val="60"/>
              </a:spcBef>
            </a:pPr>
            <a:endParaRPr sz="1350">
              <a:latin typeface="Calibri"/>
              <a:cs typeface="Calibri"/>
            </a:endParaRPr>
          </a:p>
          <a:p>
            <a:pPr marL="12700" marR="6985" algn="just">
              <a:lnSpc>
                <a:spcPct val="102099"/>
              </a:lnSpc>
            </a:pPr>
            <a:r>
              <a:rPr sz="1400" i="1" dirty="0">
                <a:latin typeface="Calibri"/>
                <a:cs typeface="Calibri"/>
              </a:rPr>
              <a:t>[Majority </a:t>
            </a:r>
            <a:r>
              <a:rPr sz="1400" i="1" spc="-5" dirty="0">
                <a:latin typeface="Calibri"/>
                <a:cs typeface="Calibri"/>
              </a:rPr>
              <a:t>of </a:t>
            </a:r>
            <a:r>
              <a:rPr sz="1400" i="1" dirty="0">
                <a:latin typeface="Calibri"/>
                <a:cs typeface="Calibri"/>
              </a:rPr>
              <a:t>the </a:t>
            </a:r>
            <a:r>
              <a:rPr sz="1400" i="1" spc="-5" dirty="0">
                <a:latin typeface="Calibri"/>
                <a:cs typeface="Calibri"/>
              </a:rPr>
              <a:t>respondents agree upon the adventure provided by shopping </a:t>
            </a:r>
            <a:r>
              <a:rPr sz="1400" i="1" dirty="0">
                <a:latin typeface="Calibri"/>
                <a:cs typeface="Calibri"/>
              </a:rPr>
              <a:t>o </a:t>
            </a:r>
            <a:r>
              <a:rPr sz="1400" i="1" spc="5" dirty="0">
                <a:latin typeface="Calibri"/>
                <a:cs typeface="Calibri"/>
              </a:rPr>
              <a:t> </a:t>
            </a:r>
            <a:r>
              <a:rPr sz="1400" i="1" dirty="0">
                <a:latin typeface="Calibri"/>
                <a:cs typeface="Calibri"/>
              </a:rPr>
              <a:t>n</a:t>
            </a:r>
            <a:r>
              <a:rPr sz="1400" i="1" spc="-15" dirty="0">
                <a:latin typeface="Calibri"/>
                <a:cs typeface="Calibri"/>
              </a:rPr>
              <a:t> </a:t>
            </a:r>
            <a:r>
              <a:rPr sz="1400" i="1" dirty="0">
                <a:latin typeface="Calibri"/>
                <a:cs typeface="Calibri"/>
              </a:rPr>
              <a:t>the</a:t>
            </a:r>
            <a:r>
              <a:rPr sz="1400" i="1" spc="-10" dirty="0">
                <a:latin typeface="Calibri"/>
                <a:cs typeface="Calibri"/>
              </a:rPr>
              <a:t> </a:t>
            </a:r>
            <a:r>
              <a:rPr sz="1400" i="1" spc="-5" dirty="0">
                <a:latin typeface="Calibri"/>
                <a:cs typeface="Calibri"/>
              </a:rPr>
              <a:t>website]</a:t>
            </a:r>
            <a:endParaRPr sz="1400">
              <a:latin typeface="Calibri"/>
              <a:cs typeface="Calibri"/>
            </a:endParaRPr>
          </a:p>
          <a:p>
            <a:pPr>
              <a:lnSpc>
                <a:spcPct val="100000"/>
              </a:lnSpc>
            </a:pPr>
            <a:endParaRPr sz="1400">
              <a:latin typeface="Calibri"/>
              <a:cs typeface="Calibri"/>
            </a:endParaRPr>
          </a:p>
          <a:p>
            <a:pPr>
              <a:lnSpc>
                <a:spcPct val="100000"/>
              </a:lnSpc>
              <a:spcBef>
                <a:spcPts val="25"/>
              </a:spcBef>
            </a:pPr>
            <a:endParaRPr sz="1400">
              <a:latin typeface="Calibri"/>
              <a:cs typeface="Calibri"/>
            </a:endParaRPr>
          </a:p>
          <a:p>
            <a:pPr marL="537845">
              <a:lnSpc>
                <a:spcPct val="100000"/>
              </a:lnSpc>
            </a:pPr>
            <a:r>
              <a:rPr sz="1400" b="1" u="sng" dirty="0">
                <a:uFill>
                  <a:solidFill>
                    <a:srgbClr val="000000"/>
                  </a:solidFill>
                </a:uFill>
                <a:latin typeface="Calibri"/>
                <a:cs typeface="Calibri"/>
              </a:rPr>
              <a:t>Shopping</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on</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your</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preferred</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e-tailer</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enhances</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your</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social</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status</a:t>
            </a:r>
            <a:endParaRPr sz="1400">
              <a:latin typeface="Calibri"/>
              <a:cs typeface="Calibri"/>
            </a:endParaRPr>
          </a:p>
        </p:txBody>
      </p:sp>
      <p:sp>
        <p:nvSpPr>
          <p:cNvPr id="4" name="object 4"/>
          <p:cNvSpPr txBox="1"/>
          <p:nvPr/>
        </p:nvSpPr>
        <p:spPr>
          <a:xfrm>
            <a:off x="902004" y="7304913"/>
            <a:ext cx="5758815" cy="2410460"/>
          </a:xfrm>
          <a:prstGeom prst="rect">
            <a:avLst/>
          </a:prstGeom>
        </p:spPr>
        <p:txBody>
          <a:bodyPr vert="horz" wrap="square" lIns="0" tIns="8890" rIns="0" bIns="0" rtlCol="0">
            <a:spAutoFit/>
          </a:bodyPr>
          <a:lstStyle/>
          <a:p>
            <a:pPr marL="12700" marR="5080" algn="just">
              <a:lnSpc>
                <a:spcPct val="101800"/>
              </a:lnSpc>
              <a:spcBef>
                <a:spcPts val="70"/>
              </a:spcBef>
            </a:pPr>
            <a:r>
              <a:rPr sz="1400" spc="-5" dirty="0">
                <a:latin typeface="Calibri"/>
                <a:cs typeface="Calibri"/>
              </a:rPr>
              <a:t>100</a:t>
            </a:r>
            <a:r>
              <a:rPr sz="1400" dirty="0">
                <a:latin typeface="Calibri"/>
                <a:cs typeface="Calibri"/>
              </a:rPr>
              <a:t> </a:t>
            </a:r>
            <a:r>
              <a:rPr sz="1400" spc="-5" dirty="0">
                <a:latin typeface="Calibri"/>
                <a:cs typeface="Calibri"/>
              </a:rPr>
              <a:t>respondents</a:t>
            </a:r>
            <a:r>
              <a:rPr sz="1400" dirty="0">
                <a:latin typeface="Calibri"/>
                <a:cs typeface="Calibri"/>
              </a:rPr>
              <a:t> </a:t>
            </a:r>
            <a:r>
              <a:rPr sz="1400" spc="5" dirty="0">
                <a:latin typeface="Calibri"/>
                <a:cs typeface="Calibri"/>
              </a:rPr>
              <a:t>are</a:t>
            </a:r>
            <a:r>
              <a:rPr sz="1400" spc="10" dirty="0">
                <a:latin typeface="Calibri"/>
                <a:cs typeface="Calibri"/>
              </a:rPr>
              <a:t> </a:t>
            </a:r>
            <a:r>
              <a:rPr sz="1400" spc="-5" dirty="0">
                <a:latin typeface="Calibri"/>
                <a:cs typeface="Calibri"/>
              </a:rPr>
              <a:t>indifferent</a:t>
            </a:r>
            <a:r>
              <a:rPr sz="1400" dirty="0">
                <a:latin typeface="Calibri"/>
                <a:cs typeface="Calibri"/>
              </a:rPr>
              <a:t> to</a:t>
            </a:r>
            <a:r>
              <a:rPr sz="1400" spc="5" dirty="0">
                <a:latin typeface="Calibri"/>
                <a:cs typeface="Calibri"/>
              </a:rPr>
              <a:t> </a:t>
            </a:r>
            <a:r>
              <a:rPr sz="1400" spc="-5" dirty="0">
                <a:latin typeface="Calibri"/>
                <a:cs typeface="Calibri"/>
              </a:rPr>
              <a:t>this</a:t>
            </a:r>
            <a:r>
              <a:rPr sz="1400" dirty="0">
                <a:latin typeface="Calibri"/>
                <a:cs typeface="Calibri"/>
              </a:rPr>
              <a:t> </a:t>
            </a:r>
            <a:r>
              <a:rPr sz="1400" spc="-5" dirty="0">
                <a:latin typeface="Calibri"/>
                <a:cs typeface="Calibri"/>
              </a:rPr>
              <a:t>aspect,</a:t>
            </a:r>
            <a:r>
              <a:rPr sz="1400" dirty="0">
                <a:latin typeface="Calibri"/>
                <a:cs typeface="Calibri"/>
              </a:rPr>
              <a:t> 59</a:t>
            </a:r>
            <a:r>
              <a:rPr sz="1400" spc="5" dirty="0">
                <a:latin typeface="Calibri"/>
                <a:cs typeface="Calibri"/>
              </a:rPr>
              <a:t> </a:t>
            </a:r>
            <a:r>
              <a:rPr sz="1400" dirty="0">
                <a:latin typeface="Calibri"/>
                <a:cs typeface="Calibri"/>
              </a:rPr>
              <a:t>respondents</a:t>
            </a:r>
            <a:r>
              <a:rPr sz="1400" spc="5" dirty="0">
                <a:latin typeface="Calibri"/>
                <a:cs typeface="Calibri"/>
              </a:rPr>
              <a:t> </a:t>
            </a:r>
            <a:r>
              <a:rPr sz="1400" dirty="0">
                <a:latin typeface="Calibri"/>
                <a:cs typeface="Calibri"/>
              </a:rPr>
              <a:t>agree</a:t>
            </a:r>
            <a:r>
              <a:rPr sz="1400" spc="5" dirty="0">
                <a:latin typeface="Calibri"/>
                <a:cs typeface="Calibri"/>
              </a:rPr>
              <a:t> </a:t>
            </a:r>
            <a:r>
              <a:rPr sz="1400" spc="-5" dirty="0">
                <a:latin typeface="Calibri"/>
                <a:cs typeface="Calibri"/>
              </a:rPr>
              <a:t>that </a:t>
            </a:r>
            <a:r>
              <a:rPr sz="1400" dirty="0">
                <a:latin typeface="Calibri"/>
                <a:cs typeface="Calibri"/>
              </a:rPr>
              <a:t> </a:t>
            </a:r>
            <a:r>
              <a:rPr sz="1400" spc="-5" dirty="0">
                <a:latin typeface="Calibri"/>
                <a:cs typeface="Calibri"/>
              </a:rPr>
              <a:t>shopping</a:t>
            </a:r>
            <a:r>
              <a:rPr sz="1400" dirty="0">
                <a:latin typeface="Calibri"/>
                <a:cs typeface="Calibri"/>
              </a:rPr>
              <a:t> </a:t>
            </a:r>
            <a:r>
              <a:rPr sz="1400" spc="-5" dirty="0">
                <a:latin typeface="Calibri"/>
                <a:cs typeface="Calibri"/>
              </a:rPr>
              <a:t>on</a:t>
            </a:r>
            <a:r>
              <a:rPr sz="1400" dirty="0">
                <a:latin typeface="Calibri"/>
                <a:cs typeface="Calibri"/>
              </a:rPr>
              <a:t> your</a:t>
            </a:r>
            <a:r>
              <a:rPr sz="1400" spc="5" dirty="0">
                <a:latin typeface="Calibri"/>
                <a:cs typeface="Calibri"/>
              </a:rPr>
              <a:t> </a:t>
            </a:r>
            <a:r>
              <a:rPr sz="1400" dirty="0">
                <a:latin typeface="Calibri"/>
                <a:cs typeface="Calibri"/>
              </a:rPr>
              <a:t>preferred</a:t>
            </a:r>
            <a:r>
              <a:rPr sz="1400" spc="5" dirty="0">
                <a:latin typeface="Calibri"/>
                <a:cs typeface="Calibri"/>
              </a:rPr>
              <a:t> </a:t>
            </a:r>
            <a:r>
              <a:rPr sz="1400" spc="-5" dirty="0">
                <a:latin typeface="Calibri"/>
                <a:cs typeface="Calibri"/>
              </a:rPr>
              <a:t>e-commerce</a:t>
            </a:r>
            <a:r>
              <a:rPr sz="1400" dirty="0">
                <a:latin typeface="Calibri"/>
                <a:cs typeface="Calibri"/>
              </a:rPr>
              <a:t> </a:t>
            </a:r>
            <a:r>
              <a:rPr sz="1400" spc="-5" dirty="0">
                <a:latin typeface="Calibri"/>
                <a:cs typeface="Calibri"/>
              </a:rPr>
              <a:t>site</a:t>
            </a:r>
            <a:r>
              <a:rPr sz="1400" dirty="0">
                <a:latin typeface="Calibri"/>
                <a:cs typeface="Calibri"/>
              </a:rPr>
              <a:t> </a:t>
            </a:r>
            <a:r>
              <a:rPr sz="1400" spc="-5" dirty="0">
                <a:latin typeface="Calibri"/>
                <a:cs typeface="Calibri"/>
              </a:rPr>
              <a:t>enhances</a:t>
            </a:r>
            <a:r>
              <a:rPr sz="1400" dirty="0">
                <a:latin typeface="Calibri"/>
                <a:cs typeface="Calibri"/>
              </a:rPr>
              <a:t> </a:t>
            </a:r>
            <a:r>
              <a:rPr sz="1400" spc="-5" dirty="0">
                <a:latin typeface="Calibri"/>
                <a:cs typeface="Calibri"/>
              </a:rPr>
              <a:t>social</a:t>
            </a:r>
            <a:r>
              <a:rPr sz="1400" dirty="0">
                <a:latin typeface="Calibri"/>
                <a:cs typeface="Calibri"/>
              </a:rPr>
              <a:t> </a:t>
            </a:r>
            <a:r>
              <a:rPr sz="1400" spc="-5" dirty="0">
                <a:latin typeface="Calibri"/>
                <a:cs typeface="Calibri"/>
              </a:rPr>
              <a:t>status,</a:t>
            </a:r>
            <a:r>
              <a:rPr sz="1400" dirty="0">
                <a:latin typeface="Calibri"/>
                <a:cs typeface="Calibri"/>
              </a:rPr>
              <a:t> 48 </a:t>
            </a:r>
            <a:r>
              <a:rPr sz="1400" spc="5" dirty="0">
                <a:latin typeface="Calibri"/>
                <a:cs typeface="Calibri"/>
              </a:rPr>
              <a:t> </a:t>
            </a:r>
            <a:r>
              <a:rPr sz="1400" spc="-5" dirty="0">
                <a:latin typeface="Calibri"/>
                <a:cs typeface="Calibri"/>
              </a:rPr>
              <a:t>respondents strongly </a:t>
            </a:r>
            <a:r>
              <a:rPr sz="1400" dirty="0">
                <a:latin typeface="Calibri"/>
                <a:cs typeface="Calibri"/>
              </a:rPr>
              <a:t>agree </a:t>
            </a:r>
            <a:r>
              <a:rPr sz="1400" spc="-5" dirty="0">
                <a:latin typeface="Calibri"/>
                <a:cs typeface="Calibri"/>
              </a:rPr>
              <a:t>that shopping on </a:t>
            </a:r>
            <a:r>
              <a:rPr sz="1400" dirty="0">
                <a:latin typeface="Calibri"/>
                <a:cs typeface="Calibri"/>
              </a:rPr>
              <a:t>your preferred </a:t>
            </a:r>
            <a:r>
              <a:rPr sz="1400" spc="-5" dirty="0">
                <a:latin typeface="Calibri"/>
                <a:cs typeface="Calibri"/>
              </a:rPr>
              <a:t>e-commerce site </a:t>
            </a:r>
            <a:r>
              <a:rPr sz="1400" dirty="0">
                <a:latin typeface="Calibri"/>
                <a:cs typeface="Calibri"/>
              </a:rPr>
              <a:t> </a:t>
            </a:r>
            <a:r>
              <a:rPr sz="1400" spc="-5" dirty="0">
                <a:latin typeface="Calibri"/>
                <a:cs typeface="Calibri"/>
              </a:rPr>
              <a:t>enhances social status, </a:t>
            </a:r>
            <a:r>
              <a:rPr sz="1400" dirty="0">
                <a:latin typeface="Calibri"/>
                <a:cs typeface="Calibri"/>
              </a:rPr>
              <a:t>33 </a:t>
            </a:r>
            <a:r>
              <a:rPr sz="1400" spc="-5" dirty="0">
                <a:latin typeface="Calibri"/>
                <a:cs typeface="Calibri"/>
              </a:rPr>
              <a:t>respondents strongly </a:t>
            </a:r>
            <a:r>
              <a:rPr sz="1400" dirty="0">
                <a:latin typeface="Calibri"/>
                <a:cs typeface="Calibri"/>
              </a:rPr>
              <a:t>disagree </a:t>
            </a:r>
            <a:r>
              <a:rPr sz="1400" spc="-5" dirty="0">
                <a:latin typeface="Calibri"/>
                <a:cs typeface="Calibri"/>
              </a:rPr>
              <a:t>that shopping on </a:t>
            </a:r>
            <a:r>
              <a:rPr sz="1400" dirty="0">
                <a:latin typeface="Calibri"/>
                <a:cs typeface="Calibri"/>
              </a:rPr>
              <a:t>your </a:t>
            </a:r>
            <a:r>
              <a:rPr sz="1400" spc="-305" dirty="0">
                <a:latin typeface="Calibri"/>
                <a:cs typeface="Calibri"/>
              </a:rPr>
              <a:t> </a:t>
            </a:r>
            <a:r>
              <a:rPr sz="1400" dirty="0">
                <a:latin typeface="Calibri"/>
                <a:cs typeface="Calibri"/>
              </a:rPr>
              <a:t>preferred</a:t>
            </a:r>
            <a:r>
              <a:rPr sz="1400" spc="5" dirty="0">
                <a:latin typeface="Calibri"/>
                <a:cs typeface="Calibri"/>
              </a:rPr>
              <a:t> </a:t>
            </a:r>
            <a:r>
              <a:rPr sz="1400" spc="-5" dirty="0">
                <a:latin typeface="Calibri"/>
                <a:cs typeface="Calibri"/>
              </a:rPr>
              <a:t>e-commerce</a:t>
            </a:r>
            <a:r>
              <a:rPr sz="1400" dirty="0">
                <a:latin typeface="Calibri"/>
                <a:cs typeface="Calibri"/>
              </a:rPr>
              <a:t> </a:t>
            </a:r>
            <a:r>
              <a:rPr sz="1400" spc="-5" dirty="0">
                <a:latin typeface="Calibri"/>
                <a:cs typeface="Calibri"/>
              </a:rPr>
              <a:t>site</a:t>
            </a:r>
            <a:r>
              <a:rPr sz="1400" dirty="0">
                <a:latin typeface="Calibri"/>
                <a:cs typeface="Calibri"/>
              </a:rPr>
              <a:t> </a:t>
            </a:r>
            <a:r>
              <a:rPr sz="1400" spc="-5" dirty="0">
                <a:latin typeface="Calibri"/>
                <a:cs typeface="Calibri"/>
              </a:rPr>
              <a:t>enhances</a:t>
            </a:r>
            <a:r>
              <a:rPr sz="1400" dirty="0">
                <a:latin typeface="Calibri"/>
                <a:cs typeface="Calibri"/>
              </a:rPr>
              <a:t> </a:t>
            </a:r>
            <a:r>
              <a:rPr sz="1400" spc="-5" dirty="0">
                <a:latin typeface="Calibri"/>
                <a:cs typeface="Calibri"/>
              </a:rPr>
              <a:t>social</a:t>
            </a:r>
            <a:r>
              <a:rPr sz="1400" dirty="0">
                <a:latin typeface="Calibri"/>
                <a:cs typeface="Calibri"/>
              </a:rPr>
              <a:t> </a:t>
            </a:r>
            <a:r>
              <a:rPr sz="1400" spc="-5" dirty="0">
                <a:latin typeface="Calibri"/>
                <a:cs typeface="Calibri"/>
              </a:rPr>
              <a:t>status,</a:t>
            </a:r>
            <a:r>
              <a:rPr sz="1400" dirty="0">
                <a:latin typeface="Calibri"/>
                <a:cs typeface="Calibri"/>
              </a:rPr>
              <a:t> 29 </a:t>
            </a:r>
            <a:r>
              <a:rPr sz="1400" spc="-5" dirty="0">
                <a:latin typeface="Calibri"/>
                <a:cs typeface="Calibri"/>
              </a:rPr>
              <a:t>respondents</a:t>
            </a:r>
            <a:r>
              <a:rPr sz="1400" spc="305" dirty="0">
                <a:latin typeface="Calibri"/>
                <a:cs typeface="Calibri"/>
              </a:rPr>
              <a:t> </a:t>
            </a:r>
            <a:r>
              <a:rPr sz="1400" dirty="0">
                <a:latin typeface="Calibri"/>
                <a:cs typeface="Calibri"/>
              </a:rPr>
              <a:t>disagree </a:t>
            </a:r>
            <a:r>
              <a:rPr sz="1400" spc="-305" dirty="0">
                <a:latin typeface="Calibri"/>
                <a:cs typeface="Calibri"/>
              </a:rPr>
              <a:t> </a:t>
            </a:r>
            <a:r>
              <a:rPr sz="1400" spc="-5" dirty="0">
                <a:latin typeface="Calibri"/>
                <a:cs typeface="Calibri"/>
              </a:rPr>
              <a:t>that</a:t>
            </a:r>
            <a:r>
              <a:rPr sz="1400" spc="-10" dirty="0">
                <a:latin typeface="Calibri"/>
                <a:cs typeface="Calibri"/>
              </a:rPr>
              <a:t> </a:t>
            </a:r>
            <a:r>
              <a:rPr sz="1400" spc="-5" dirty="0">
                <a:latin typeface="Calibri"/>
                <a:cs typeface="Calibri"/>
              </a:rPr>
              <a:t>shopping on</a:t>
            </a:r>
            <a:r>
              <a:rPr sz="1400" spc="-10" dirty="0">
                <a:latin typeface="Calibri"/>
                <a:cs typeface="Calibri"/>
              </a:rPr>
              <a:t> </a:t>
            </a:r>
            <a:r>
              <a:rPr sz="1400" dirty="0">
                <a:latin typeface="Calibri"/>
                <a:cs typeface="Calibri"/>
              </a:rPr>
              <a:t>your</a:t>
            </a:r>
            <a:r>
              <a:rPr sz="1400" spc="5" dirty="0">
                <a:latin typeface="Calibri"/>
                <a:cs typeface="Calibri"/>
              </a:rPr>
              <a:t> </a:t>
            </a:r>
            <a:r>
              <a:rPr sz="1400" dirty="0">
                <a:latin typeface="Calibri"/>
                <a:cs typeface="Calibri"/>
              </a:rPr>
              <a:t>preferred</a:t>
            </a:r>
            <a:r>
              <a:rPr sz="1400" spc="-5" dirty="0">
                <a:latin typeface="Calibri"/>
                <a:cs typeface="Calibri"/>
              </a:rPr>
              <a:t> e-commerce</a:t>
            </a:r>
            <a:r>
              <a:rPr sz="1400" spc="-10" dirty="0">
                <a:latin typeface="Calibri"/>
                <a:cs typeface="Calibri"/>
              </a:rPr>
              <a:t> </a:t>
            </a:r>
            <a:r>
              <a:rPr sz="1400" spc="-5" dirty="0">
                <a:latin typeface="Calibri"/>
                <a:cs typeface="Calibri"/>
              </a:rPr>
              <a:t>site enhances social</a:t>
            </a:r>
            <a:r>
              <a:rPr sz="1400" spc="5" dirty="0">
                <a:latin typeface="Calibri"/>
                <a:cs typeface="Calibri"/>
              </a:rPr>
              <a:t> </a:t>
            </a:r>
            <a:r>
              <a:rPr sz="1400" spc="-5" dirty="0">
                <a:latin typeface="Calibri"/>
                <a:cs typeface="Calibri"/>
              </a:rPr>
              <a:t>status</a:t>
            </a:r>
            <a:endParaRPr sz="1400">
              <a:latin typeface="Calibri"/>
              <a:cs typeface="Calibri"/>
            </a:endParaRPr>
          </a:p>
          <a:p>
            <a:pPr>
              <a:lnSpc>
                <a:spcPct val="100000"/>
              </a:lnSpc>
              <a:spcBef>
                <a:spcPts val="5"/>
              </a:spcBef>
            </a:pPr>
            <a:endParaRPr sz="1400">
              <a:latin typeface="Calibri"/>
              <a:cs typeface="Calibri"/>
            </a:endParaRPr>
          </a:p>
          <a:p>
            <a:pPr marL="12700" marR="5080" algn="just">
              <a:lnSpc>
                <a:spcPct val="101699"/>
              </a:lnSpc>
            </a:pPr>
            <a:r>
              <a:rPr sz="1400" i="1" spc="-5" dirty="0">
                <a:latin typeface="Calibri"/>
                <a:cs typeface="Calibri"/>
              </a:rPr>
              <a:t>[Half</a:t>
            </a:r>
            <a:r>
              <a:rPr sz="1400" i="1" dirty="0">
                <a:latin typeface="Calibri"/>
                <a:cs typeface="Calibri"/>
              </a:rPr>
              <a:t> </a:t>
            </a:r>
            <a:r>
              <a:rPr sz="1400" i="1" spc="-5" dirty="0">
                <a:latin typeface="Calibri"/>
                <a:cs typeface="Calibri"/>
              </a:rPr>
              <a:t>of</a:t>
            </a:r>
            <a:r>
              <a:rPr sz="1400" i="1" dirty="0">
                <a:latin typeface="Calibri"/>
                <a:cs typeface="Calibri"/>
              </a:rPr>
              <a:t> the</a:t>
            </a:r>
            <a:r>
              <a:rPr sz="1400" i="1" spc="5" dirty="0">
                <a:latin typeface="Calibri"/>
                <a:cs typeface="Calibri"/>
              </a:rPr>
              <a:t> </a:t>
            </a:r>
            <a:r>
              <a:rPr sz="1400" i="1" spc="-5" dirty="0">
                <a:latin typeface="Calibri"/>
                <a:cs typeface="Calibri"/>
              </a:rPr>
              <a:t>population</a:t>
            </a:r>
            <a:r>
              <a:rPr sz="1400" i="1" dirty="0">
                <a:latin typeface="Calibri"/>
                <a:cs typeface="Calibri"/>
              </a:rPr>
              <a:t> </a:t>
            </a:r>
            <a:r>
              <a:rPr sz="1400" i="1" spc="-5" dirty="0">
                <a:latin typeface="Calibri"/>
                <a:cs typeface="Calibri"/>
              </a:rPr>
              <a:t>as</a:t>
            </a:r>
            <a:r>
              <a:rPr sz="1400" i="1" dirty="0">
                <a:latin typeface="Calibri"/>
                <a:cs typeface="Calibri"/>
              </a:rPr>
              <a:t> indifferent</a:t>
            </a:r>
            <a:r>
              <a:rPr sz="1400" i="1" spc="5" dirty="0">
                <a:latin typeface="Calibri"/>
                <a:cs typeface="Calibri"/>
              </a:rPr>
              <a:t> </a:t>
            </a:r>
            <a:r>
              <a:rPr sz="1400" i="1" dirty="0">
                <a:latin typeface="Calibri"/>
                <a:cs typeface="Calibri"/>
              </a:rPr>
              <a:t>to</a:t>
            </a:r>
            <a:r>
              <a:rPr sz="1400" i="1" spc="5" dirty="0">
                <a:latin typeface="Calibri"/>
                <a:cs typeface="Calibri"/>
              </a:rPr>
              <a:t> </a:t>
            </a:r>
            <a:r>
              <a:rPr sz="1400" i="1" dirty="0">
                <a:latin typeface="Calibri"/>
                <a:cs typeface="Calibri"/>
              </a:rPr>
              <a:t>the</a:t>
            </a:r>
            <a:r>
              <a:rPr sz="1400" i="1" spc="5" dirty="0">
                <a:latin typeface="Calibri"/>
                <a:cs typeface="Calibri"/>
              </a:rPr>
              <a:t> </a:t>
            </a:r>
            <a:r>
              <a:rPr sz="1400" i="1" dirty="0">
                <a:latin typeface="Calibri"/>
                <a:cs typeface="Calibri"/>
              </a:rPr>
              <a:t>idea</a:t>
            </a:r>
            <a:r>
              <a:rPr sz="1400" i="1" spc="5" dirty="0">
                <a:latin typeface="Calibri"/>
                <a:cs typeface="Calibri"/>
              </a:rPr>
              <a:t> </a:t>
            </a:r>
            <a:r>
              <a:rPr sz="1400" i="1" spc="-5" dirty="0">
                <a:latin typeface="Calibri"/>
                <a:cs typeface="Calibri"/>
              </a:rPr>
              <a:t>that</a:t>
            </a:r>
            <a:r>
              <a:rPr sz="1400" i="1" dirty="0">
                <a:latin typeface="Calibri"/>
                <a:cs typeface="Calibri"/>
              </a:rPr>
              <a:t> </a:t>
            </a:r>
            <a:r>
              <a:rPr sz="1400" i="1" spc="-5" dirty="0">
                <a:latin typeface="Calibri"/>
                <a:cs typeface="Calibri"/>
              </a:rPr>
              <a:t>shopping</a:t>
            </a:r>
            <a:r>
              <a:rPr sz="1400" i="1" dirty="0">
                <a:latin typeface="Calibri"/>
                <a:cs typeface="Calibri"/>
              </a:rPr>
              <a:t> </a:t>
            </a:r>
            <a:r>
              <a:rPr sz="1400" i="1" spc="-5" dirty="0">
                <a:latin typeface="Calibri"/>
                <a:cs typeface="Calibri"/>
              </a:rPr>
              <a:t>on</a:t>
            </a:r>
            <a:r>
              <a:rPr sz="1400" i="1" spc="305" dirty="0">
                <a:latin typeface="Calibri"/>
                <a:cs typeface="Calibri"/>
              </a:rPr>
              <a:t> </a:t>
            </a:r>
            <a:r>
              <a:rPr sz="1400" i="1" spc="-5" dirty="0">
                <a:latin typeface="Calibri"/>
                <a:cs typeface="Calibri"/>
              </a:rPr>
              <a:t>your </a:t>
            </a:r>
            <a:r>
              <a:rPr sz="1400" i="1" dirty="0">
                <a:latin typeface="Calibri"/>
                <a:cs typeface="Calibri"/>
              </a:rPr>
              <a:t> </a:t>
            </a:r>
            <a:r>
              <a:rPr sz="1400" i="1" spc="-5" dirty="0">
                <a:latin typeface="Calibri"/>
                <a:cs typeface="Calibri"/>
              </a:rPr>
              <a:t>preferred e-commerce site enhances social status and Half </a:t>
            </a:r>
            <a:r>
              <a:rPr sz="1400" i="1" spc="-10" dirty="0">
                <a:latin typeface="Calibri"/>
                <a:cs typeface="Calibri"/>
              </a:rPr>
              <a:t>of </a:t>
            </a:r>
            <a:r>
              <a:rPr sz="1400" i="1" dirty="0">
                <a:latin typeface="Calibri"/>
                <a:cs typeface="Calibri"/>
              </a:rPr>
              <a:t>the </a:t>
            </a:r>
            <a:r>
              <a:rPr sz="1400" i="1" spc="-5" dirty="0">
                <a:latin typeface="Calibri"/>
                <a:cs typeface="Calibri"/>
              </a:rPr>
              <a:t>population </a:t>
            </a:r>
            <a:r>
              <a:rPr sz="1400" i="1" dirty="0">
                <a:latin typeface="Calibri"/>
                <a:cs typeface="Calibri"/>
              </a:rPr>
              <a:t> </a:t>
            </a:r>
            <a:r>
              <a:rPr sz="1400" i="1" spc="-5" dirty="0">
                <a:latin typeface="Calibri"/>
                <a:cs typeface="Calibri"/>
              </a:rPr>
              <a:t>agrees</a:t>
            </a:r>
            <a:r>
              <a:rPr sz="1400" i="1" dirty="0">
                <a:latin typeface="Calibri"/>
                <a:cs typeface="Calibri"/>
              </a:rPr>
              <a:t> to </a:t>
            </a:r>
            <a:r>
              <a:rPr sz="1400" i="1" spc="-5" dirty="0">
                <a:latin typeface="Calibri"/>
                <a:cs typeface="Calibri"/>
              </a:rPr>
              <a:t>it.</a:t>
            </a:r>
            <a:r>
              <a:rPr sz="1400" i="1" spc="305" dirty="0">
                <a:latin typeface="Calibri"/>
                <a:cs typeface="Calibri"/>
              </a:rPr>
              <a:t> </a:t>
            </a:r>
            <a:r>
              <a:rPr sz="1400" i="1" dirty="0">
                <a:latin typeface="Calibri"/>
                <a:cs typeface="Calibri"/>
              </a:rPr>
              <a:t>The </a:t>
            </a:r>
            <a:r>
              <a:rPr sz="1400" i="1" spc="-5" dirty="0">
                <a:latin typeface="Calibri"/>
                <a:cs typeface="Calibri"/>
              </a:rPr>
              <a:t>e-commerce</a:t>
            </a:r>
            <a:r>
              <a:rPr sz="1400" i="1" spc="305" dirty="0">
                <a:latin typeface="Calibri"/>
                <a:cs typeface="Calibri"/>
              </a:rPr>
              <a:t> </a:t>
            </a:r>
            <a:r>
              <a:rPr sz="1400" i="1" spc="-5" dirty="0">
                <a:latin typeface="Calibri"/>
                <a:cs typeface="Calibri"/>
              </a:rPr>
              <a:t>sites</a:t>
            </a:r>
            <a:r>
              <a:rPr sz="1400" i="1" spc="305" dirty="0">
                <a:latin typeface="Calibri"/>
                <a:cs typeface="Calibri"/>
              </a:rPr>
              <a:t> </a:t>
            </a:r>
            <a:r>
              <a:rPr sz="1400" i="1" spc="-5" dirty="0">
                <a:latin typeface="Calibri"/>
                <a:cs typeface="Calibri"/>
              </a:rPr>
              <a:t>need </a:t>
            </a:r>
            <a:r>
              <a:rPr sz="1400" i="1" dirty="0">
                <a:latin typeface="Calibri"/>
                <a:cs typeface="Calibri"/>
              </a:rPr>
              <a:t>to incorporate </a:t>
            </a:r>
            <a:r>
              <a:rPr sz="1400" i="1" spc="-5" dirty="0">
                <a:latin typeface="Calibri"/>
                <a:cs typeface="Calibri"/>
              </a:rPr>
              <a:t>such products </a:t>
            </a:r>
            <a:r>
              <a:rPr sz="1400" i="1" dirty="0">
                <a:latin typeface="Calibri"/>
                <a:cs typeface="Calibri"/>
              </a:rPr>
              <a:t>which </a:t>
            </a:r>
            <a:r>
              <a:rPr sz="1400" i="1" spc="5" dirty="0">
                <a:latin typeface="Calibri"/>
                <a:cs typeface="Calibri"/>
              </a:rPr>
              <a:t> </a:t>
            </a:r>
            <a:r>
              <a:rPr sz="1400" i="1" dirty="0">
                <a:latin typeface="Calibri"/>
                <a:cs typeface="Calibri"/>
              </a:rPr>
              <a:t>will help to</a:t>
            </a:r>
            <a:r>
              <a:rPr sz="1400" i="1" spc="-10" dirty="0">
                <a:latin typeface="Calibri"/>
                <a:cs typeface="Calibri"/>
              </a:rPr>
              <a:t> </a:t>
            </a:r>
            <a:r>
              <a:rPr sz="1400" i="1" spc="-5" dirty="0">
                <a:latin typeface="Calibri"/>
                <a:cs typeface="Calibri"/>
              </a:rPr>
              <a:t>boost self-imaging</a:t>
            </a:r>
            <a:r>
              <a:rPr sz="1400" i="1" spc="-10" dirty="0">
                <a:latin typeface="Calibri"/>
                <a:cs typeface="Calibri"/>
              </a:rPr>
              <a:t> </a:t>
            </a:r>
            <a:r>
              <a:rPr sz="1400" i="1" spc="-5" dirty="0">
                <a:latin typeface="Calibri"/>
                <a:cs typeface="Calibri"/>
              </a:rPr>
              <a:t>and</a:t>
            </a:r>
            <a:r>
              <a:rPr sz="1400" i="1" spc="-10" dirty="0">
                <a:latin typeface="Calibri"/>
                <a:cs typeface="Calibri"/>
              </a:rPr>
              <a:t> </a:t>
            </a:r>
            <a:r>
              <a:rPr sz="1400" i="1" spc="-5" dirty="0">
                <a:latin typeface="Calibri"/>
                <a:cs typeface="Calibri"/>
              </a:rPr>
              <a:t>personality,</a:t>
            </a:r>
            <a:r>
              <a:rPr sz="1400" i="1" spc="-10" dirty="0">
                <a:latin typeface="Calibri"/>
                <a:cs typeface="Calibri"/>
              </a:rPr>
              <a:t> </a:t>
            </a:r>
            <a:r>
              <a:rPr sz="1400" i="1" dirty="0">
                <a:latin typeface="Calibri"/>
                <a:cs typeface="Calibri"/>
              </a:rPr>
              <a:t>in </a:t>
            </a:r>
            <a:r>
              <a:rPr sz="1400" i="1" spc="-5" dirty="0">
                <a:latin typeface="Calibri"/>
                <a:cs typeface="Calibri"/>
              </a:rPr>
              <a:t>turn, </a:t>
            </a:r>
            <a:r>
              <a:rPr sz="1400" i="1" dirty="0">
                <a:latin typeface="Calibri"/>
                <a:cs typeface="Calibri"/>
              </a:rPr>
              <a:t>enhancing</a:t>
            </a:r>
            <a:r>
              <a:rPr sz="1400" i="1" spc="-5" dirty="0">
                <a:latin typeface="Calibri"/>
                <a:cs typeface="Calibri"/>
              </a:rPr>
              <a:t> social status]</a:t>
            </a:r>
            <a:endParaRPr sz="1400">
              <a:latin typeface="Calibri"/>
              <a:cs typeface="Calibri"/>
            </a:endParaRPr>
          </a:p>
        </p:txBody>
      </p:sp>
      <p:pic>
        <p:nvPicPr>
          <p:cNvPr id="5" name="object 5"/>
          <p:cNvPicPr/>
          <p:nvPr/>
        </p:nvPicPr>
        <p:blipFill>
          <a:blip r:embed="rId2" cstate="print"/>
          <a:stretch>
            <a:fillRect/>
          </a:stretch>
        </p:blipFill>
        <p:spPr>
          <a:xfrm>
            <a:off x="959420" y="1171576"/>
            <a:ext cx="5646884" cy="1737228"/>
          </a:xfrm>
          <a:prstGeom prst="rect">
            <a:avLst/>
          </a:prstGeom>
        </p:spPr>
      </p:pic>
      <p:pic>
        <p:nvPicPr>
          <p:cNvPr id="6" name="object 6"/>
          <p:cNvPicPr/>
          <p:nvPr/>
        </p:nvPicPr>
        <p:blipFill>
          <a:blip r:embed="rId3" cstate="print"/>
          <a:stretch>
            <a:fillRect/>
          </a:stretch>
        </p:blipFill>
        <p:spPr>
          <a:xfrm>
            <a:off x="959415" y="5592931"/>
            <a:ext cx="5646258" cy="168673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35582" y="892556"/>
            <a:ext cx="4091940" cy="239395"/>
          </a:xfrm>
          <a:prstGeom prst="rect">
            <a:avLst/>
          </a:prstGeom>
        </p:spPr>
        <p:txBody>
          <a:bodyPr vert="horz" wrap="square" lIns="0" tIns="12700" rIns="0" bIns="0" rtlCol="0">
            <a:spAutoFit/>
          </a:bodyPr>
          <a:lstStyle/>
          <a:p>
            <a:pPr marL="12700">
              <a:lnSpc>
                <a:spcPct val="100000"/>
              </a:lnSpc>
              <a:spcBef>
                <a:spcPts val="100"/>
              </a:spcBef>
            </a:pPr>
            <a:r>
              <a:rPr sz="1400" b="1" u="sng" dirty="0">
                <a:uFill>
                  <a:solidFill>
                    <a:srgbClr val="000000"/>
                  </a:solidFill>
                </a:uFill>
                <a:latin typeface="Calibri"/>
                <a:cs typeface="Calibri"/>
              </a:rPr>
              <a:t>You</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feel</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gratification</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shopping</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on </a:t>
            </a:r>
            <a:r>
              <a:rPr sz="1400" b="1" u="sng" spc="-5" dirty="0">
                <a:uFill>
                  <a:solidFill>
                    <a:srgbClr val="000000"/>
                  </a:solidFill>
                </a:uFill>
                <a:latin typeface="Calibri"/>
                <a:cs typeface="Calibri"/>
              </a:rPr>
              <a:t>your favorite </a:t>
            </a:r>
            <a:r>
              <a:rPr sz="1400" b="1" u="sng" dirty="0">
                <a:uFill>
                  <a:solidFill>
                    <a:srgbClr val="000000"/>
                  </a:solidFill>
                </a:uFill>
                <a:latin typeface="Calibri"/>
                <a:cs typeface="Calibri"/>
              </a:rPr>
              <a:t>e-tailer</a:t>
            </a:r>
            <a:endParaRPr sz="1400">
              <a:latin typeface="Calibri"/>
              <a:cs typeface="Calibri"/>
            </a:endParaRPr>
          </a:p>
        </p:txBody>
      </p:sp>
      <p:sp>
        <p:nvSpPr>
          <p:cNvPr id="3" name="object 3"/>
          <p:cNvSpPr txBox="1"/>
          <p:nvPr/>
        </p:nvSpPr>
        <p:spPr>
          <a:xfrm>
            <a:off x="902004" y="2938018"/>
            <a:ext cx="5759450" cy="3279140"/>
          </a:xfrm>
          <a:prstGeom prst="rect">
            <a:avLst/>
          </a:prstGeom>
        </p:spPr>
        <p:txBody>
          <a:bodyPr vert="horz" wrap="square" lIns="0" tIns="8890" rIns="0" bIns="0" rtlCol="0">
            <a:spAutoFit/>
          </a:bodyPr>
          <a:lstStyle/>
          <a:p>
            <a:pPr marL="12700" marR="5080" algn="just">
              <a:lnSpc>
                <a:spcPct val="101800"/>
              </a:lnSpc>
              <a:spcBef>
                <a:spcPts val="70"/>
              </a:spcBef>
            </a:pPr>
            <a:r>
              <a:rPr sz="1400" spc="-5" dirty="0">
                <a:latin typeface="Calibri"/>
                <a:cs typeface="Calibri"/>
              </a:rPr>
              <a:t>101 respondents </a:t>
            </a:r>
            <a:r>
              <a:rPr sz="1400" dirty="0">
                <a:latin typeface="Calibri"/>
                <a:cs typeface="Calibri"/>
              </a:rPr>
              <a:t>are </a:t>
            </a:r>
            <a:r>
              <a:rPr sz="1400" spc="-5" dirty="0">
                <a:latin typeface="Calibri"/>
                <a:cs typeface="Calibri"/>
              </a:rPr>
              <a:t>indifferent </a:t>
            </a:r>
            <a:r>
              <a:rPr sz="1400" spc="-10" dirty="0">
                <a:latin typeface="Calibri"/>
                <a:cs typeface="Calibri"/>
              </a:rPr>
              <a:t>to </a:t>
            </a:r>
            <a:r>
              <a:rPr sz="1400" spc="-5" dirty="0">
                <a:latin typeface="Calibri"/>
                <a:cs typeface="Calibri"/>
              </a:rPr>
              <a:t>this aspect, </a:t>
            </a:r>
            <a:r>
              <a:rPr sz="1400" dirty="0">
                <a:latin typeface="Calibri"/>
                <a:cs typeface="Calibri"/>
              </a:rPr>
              <a:t>65 </a:t>
            </a:r>
            <a:r>
              <a:rPr sz="1400" spc="-5" dirty="0">
                <a:latin typeface="Calibri"/>
                <a:cs typeface="Calibri"/>
              </a:rPr>
              <a:t>respondents strongly </a:t>
            </a:r>
            <a:r>
              <a:rPr sz="1400" dirty="0">
                <a:latin typeface="Calibri"/>
                <a:cs typeface="Calibri"/>
              </a:rPr>
              <a:t>agree </a:t>
            </a:r>
            <a:r>
              <a:rPr sz="1400" spc="5" dirty="0">
                <a:latin typeface="Calibri"/>
                <a:cs typeface="Calibri"/>
              </a:rPr>
              <a:t> </a:t>
            </a:r>
            <a:r>
              <a:rPr sz="1400" spc="-5" dirty="0">
                <a:latin typeface="Calibri"/>
                <a:cs typeface="Calibri"/>
              </a:rPr>
              <a:t>upon</a:t>
            </a:r>
            <a:r>
              <a:rPr sz="1400" dirty="0">
                <a:latin typeface="Calibri"/>
                <a:cs typeface="Calibri"/>
              </a:rPr>
              <a:t> </a:t>
            </a:r>
            <a:r>
              <a:rPr sz="1400" spc="-5" dirty="0">
                <a:latin typeface="Calibri"/>
                <a:cs typeface="Calibri"/>
              </a:rPr>
              <a:t>the</a:t>
            </a:r>
            <a:r>
              <a:rPr sz="1400" dirty="0">
                <a:latin typeface="Calibri"/>
                <a:cs typeface="Calibri"/>
              </a:rPr>
              <a:t> gratification</a:t>
            </a:r>
            <a:r>
              <a:rPr sz="1400" spc="5" dirty="0">
                <a:latin typeface="Calibri"/>
                <a:cs typeface="Calibri"/>
              </a:rPr>
              <a:t> </a:t>
            </a:r>
            <a:r>
              <a:rPr sz="1400" spc="-5" dirty="0">
                <a:latin typeface="Calibri"/>
                <a:cs typeface="Calibri"/>
              </a:rPr>
              <a:t>they</a:t>
            </a:r>
            <a:r>
              <a:rPr sz="1400" dirty="0">
                <a:latin typeface="Calibri"/>
                <a:cs typeface="Calibri"/>
              </a:rPr>
              <a:t> </a:t>
            </a:r>
            <a:r>
              <a:rPr sz="1400" spc="-5" dirty="0">
                <a:latin typeface="Calibri"/>
                <a:cs typeface="Calibri"/>
              </a:rPr>
              <a:t>experience</a:t>
            </a:r>
            <a:r>
              <a:rPr sz="1400" dirty="0">
                <a:latin typeface="Calibri"/>
                <a:cs typeface="Calibri"/>
              </a:rPr>
              <a:t> while</a:t>
            </a:r>
            <a:r>
              <a:rPr sz="1400" spc="5" dirty="0">
                <a:latin typeface="Calibri"/>
                <a:cs typeface="Calibri"/>
              </a:rPr>
              <a:t> </a:t>
            </a:r>
            <a:r>
              <a:rPr sz="1400" spc="-5" dirty="0">
                <a:latin typeface="Calibri"/>
                <a:cs typeface="Calibri"/>
              </a:rPr>
              <a:t>shopping</a:t>
            </a:r>
            <a:r>
              <a:rPr sz="1400" dirty="0">
                <a:latin typeface="Calibri"/>
                <a:cs typeface="Calibri"/>
              </a:rPr>
              <a:t> at</a:t>
            </a:r>
            <a:r>
              <a:rPr sz="1400" spc="5" dirty="0">
                <a:latin typeface="Calibri"/>
                <a:cs typeface="Calibri"/>
              </a:rPr>
              <a:t> </a:t>
            </a:r>
            <a:r>
              <a:rPr sz="1400" spc="-5" dirty="0">
                <a:latin typeface="Calibri"/>
                <a:cs typeface="Calibri"/>
              </a:rPr>
              <a:t>their</a:t>
            </a:r>
            <a:r>
              <a:rPr sz="1400" dirty="0">
                <a:latin typeface="Calibri"/>
                <a:cs typeface="Calibri"/>
              </a:rPr>
              <a:t> </a:t>
            </a:r>
            <a:r>
              <a:rPr sz="1400" spc="-5" dirty="0">
                <a:latin typeface="Calibri"/>
                <a:cs typeface="Calibri"/>
              </a:rPr>
              <a:t>favourite </a:t>
            </a:r>
            <a:r>
              <a:rPr sz="1400" dirty="0">
                <a:latin typeface="Calibri"/>
                <a:cs typeface="Calibri"/>
              </a:rPr>
              <a:t> </a:t>
            </a:r>
            <a:r>
              <a:rPr sz="1400" spc="-5" dirty="0">
                <a:latin typeface="Calibri"/>
                <a:cs typeface="Calibri"/>
              </a:rPr>
              <a:t>e-commerce site, </a:t>
            </a:r>
            <a:r>
              <a:rPr sz="1400" dirty="0">
                <a:latin typeface="Calibri"/>
                <a:cs typeface="Calibri"/>
              </a:rPr>
              <a:t>63 </a:t>
            </a:r>
            <a:r>
              <a:rPr sz="1400" spc="-5" dirty="0">
                <a:latin typeface="Calibri"/>
                <a:cs typeface="Calibri"/>
              </a:rPr>
              <a:t>respondents </a:t>
            </a:r>
            <a:r>
              <a:rPr sz="1400" dirty="0">
                <a:latin typeface="Calibri"/>
                <a:cs typeface="Calibri"/>
              </a:rPr>
              <a:t>agree </a:t>
            </a:r>
            <a:r>
              <a:rPr sz="1400" spc="-5" dirty="0">
                <a:latin typeface="Calibri"/>
                <a:cs typeface="Calibri"/>
              </a:rPr>
              <a:t>upon the </a:t>
            </a:r>
            <a:r>
              <a:rPr sz="1400" dirty="0">
                <a:latin typeface="Calibri"/>
                <a:cs typeface="Calibri"/>
              </a:rPr>
              <a:t>gratification </a:t>
            </a:r>
            <a:r>
              <a:rPr sz="1400" spc="-5" dirty="0">
                <a:latin typeface="Calibri"/>
                <a:cs typeface="Calibri"/>
              </a:rPr>
              <a:t>they experience </a:t>
            </a:r>
            <a:r>
              <a:rPr sz="1400" dirty="0">
                <a:latin typeface="Calibri"/>
                <a:cs typeface="Calibri"/>
              </a:rPr>
              <a:t> while </a:t>
            </a:r>
            <a:r>
              <a:rPr sz="1400" spc="-5" dirty="0">
                <a:latin typeface="Calibri"/>
                <a:cs typeface="Calibri"/>
              </a:rPr>
              <a:t>shopping </a:t>
            </a:r>
            <a:r>
              <a:rPr sz="1400" dirty="0">
                <a:latin typeface="Calibri"/>
                <a:cs typeface="Calibri"/>
              </a:rPr>
              <a:t>at their </a:t>
            </a:r>
            <a:r>
              <a:rPr sz="1400" spc="-5" dirty="0">
                <a:latin typeface="Calibri"/>
                <a:cs typeface="Calibri"/>
              </a:rPr>
              <a:t>favourite e-commerce site, </a:t>
            </a:r>
            <a:r>
              <a:rPr sz="1400" dirty="0">
                <a:latin typeface="Calibri"/>
                <a:cs typeface="Calibri"/>
              </a:rPr>
              <a:t>22 </a:t>
            </a:r>
            <a:r>
              <a:rPr sz="1400" spc="-5" dirty="0">
                <a:latin typeface="Calibri"/>
                <a:cs typeface="Calibri"/>
              </a:rPr>
              <a:t>respondents </a:t>
            </a:r>
            <a:r>
              <a:rPr sz="1400" dirty="0">
                <a:latin typeface="Calibri"/>
                <a:cs typeface="Calibri"/>
              </a:rPr>
              <a:t>disagree </a:t>
            </a:r>
            <a:r>
              <a:rPr sz="1400" spc="5" dirty="0">
                <a:latin typeface="Calibri"/>
                <a:cs typeface="Calibri"/>
              </a:rPr>
              <a:t> </a:t>
            </a:r>
            <a:r>
              <a:rPr sz="1400" spc="-5" dirty="0">
                <a:latin typeface="Calibri"/>
                <a:cs typeface="Calibri"/>
              </a:rPr>
              <a:t>upon</a:t>
            </a:r>
            <a:r>
              <a:rPr sz="1400" dirty="0">
                <a:latin typeface="Calibri"/>
                <a:cs typeface="Calibri"/>
              </a:rPr>
              <a:t> </a:t>
            </a:r>
            <a:r>
              <a:rPr sz="1400" spc="-5" dirty="0">
                <a:latin typeface="Calibri"/>
                <a:cs typeface="Calibri"/>
              </a:rPr>
              <a:t>the</a:t>
            </a:r>
            <a:r>
              <a:rPr sz="1400" dirty="0">
                <a:latin typeface="Calibri"/>
                <a:cs typeface="Calibri"/>
              </a:rPr>
              <a:t> gratification</a:t>
            </a:r>
            <a:r>
              <a:rPr sz="1400" spc="5" dirty="0">
                <a:latin typeface="Calibri"/>
                <a:cs typeface="Calibri"/>
              </a:rPr>
              <a:t> </a:t>
            </a:r>
            <a:r>
              <a:rPr sz="1400" spc="-5" dirty="0">
                <a:latin typeface="Calibri"/>
                <a:cs typeface="Calibri"/>
              </a:rPr>
              <a:t>they</a:t>
            </a:r>
            <a:r>
              <a:rPr sz="1400" dirty="0">
                <a:latin typeface="Calibri"/>
                <a:cs typeface="Calibri"/>
              </a:rPr>
              <a:t> </a:t>
            </a:r>
            <a:r>
              <a:rPr sz="1400" spc="-5" dirty="0">
                <a:latin typeface="Calibri"/>
                <a:cs typeface="Calibri"/>
              </a:rPr>
              <a:t>experience</a:t>
            </a:r>
            <a:r>
              <a:rPr sz="1400" dirty="0">
                <a:latin typeface="Calibri"/>
                <a:cs typeface="Calibri"/>
              </a:rPr>
              <a:t> while</a:t>
            </a:r>
            <a:r>
              <a:rPr sz="1400" spc="5" dirty="0">
                <a:latin typeface="Calibri"/>
                <a:cs typeface="Calibri"/>
              </a:rPr>
              <a:t> </a:t>
            </a:r>
            <a:r>
              <a:rPr sz="1400" spc="-5" dirty="0">
                <a:latin typeface="Calibri"/>
                <a:cs typeface="Calibri"/>
              </a:rPr>
              <a:t>shopping</a:t>
            </a:r>
            <a:r>
              <a:rPr sz="1400" dirty="0">
                <a:latin typeface="Calibri"/>
                <a:cs typeface="Calibri"/>
              </a:rPr>
              <a:t> at</a:t>
            </a:r>
            <a:r>
              <a:rPr sz="1400" spc="5" dirty="0">
                <a:latin typeface="Calibri"/>
                <a:cs typeface="Calibri"/>
              </a:rPr>
              <a:t> </a:t>
            </a:r>
            <a:r>
              <a:rPr sz="1400" spc="-5" dirty="0">
                <a:latin typeface="Calibri"/>
                <a:cs typeface="Calibri"/>
              </a:rPr>
              <a:t>their</a:t>
            </a:r>
            <a:r>
              <a:rPr sz="1400" dirty="0">
                <a:latin typeface="Calibri"/>
                <a:cs typeface="Calibri"/>
              </a:rPr>
              <a:t> </a:t>
            </a:r>
            <a:r>
              <a:rPr sz="1400" spc="-5" dirty="0">
                <a:latin typeface="Calibri"/>
                <a:cs typeface="Calibri"/>
              </a:rPr>
              <a:t>favourite </a:t>
            </a:r>
            <a:r>
              <a:rPr sz="1400" dirty="0">
                <a:latin typeface="Calibri"/>
                <a:cs typeface="Calibri"/>
              </a:rPr>
              <a:t> </a:t>
            </a:r>
            <a:r>
              <a:rPr sz="1400" spc="-5" dirty="0">
                <a:latin typeface="Calibri"/>
                <a:cs typeface="Calibri"/>
              </a:rPr>
              <a:t>e-commerce site, </a:t>
            </a:r>
            <a:r>
              <a:rPr sz="1400" dirty="0">
                <a:latin typeface="Calibri"/>
                <a:cs typeface="Calibri"/>
              </a:rPr>
              <a:t>18 </a:t>
            </a:r>
            <a:r>
              <a:rPr sz="1400" spc="-5" dirty="0">
                <a:latin typeface="Calibri"/>
                <a:cs typeface="Calibri"/>
              </a:rPr>
              <a:t>respondents strongly </a:t>
            </a:r>
            <a:r>
              <a:rPr sz="1400" dirty="0">
                <a:latin typeface="Calibri"/>
                <a:cs typeface="Calibri"/>
              </a:rPr>
              <a:t>disagree </a:t>
            </a:r>
            <a:r>
              <a:rPr sz="1400" spc="-5" dirty="0">
                <a:latin typeface="Calibri"/>
                <a:cs typeface="Calibri"/>
              </a:rPr>
              <a:t>upon the </a:t>
            </a:r>
            <a:r>
              <a:rPr sz="1400" dirty="0">
                <a:latin typeface="Calibri"/>
                <a:cs typeface="Calibri"/>
              </a:rPr>
              <a:t>gratification </a:t>
            </a:r>
            <a:r>
              <a:rPr sz="1400" spc="-5" dirty="0">
                <a:latin typeface="Calibri"/>
                <a:cs typeface="Calibri"/>
              </a:rPr>
              <a:t>they </a:t>
            </a:r>
            <a:r>
              <a:rPr sz="1400" dirty="0">
                <a:latin typeface="Calibri"/>
                <a:cs typeface="Calibri"/>
              </a:rPr>
              <a:t> </a:t>
            </a:r>
            <a:r>
              <a:rPr sz="1400" spc="-5" dirty="0">
                <a:latin typeface="Calibri"/>
                <a:cs typeface="Calibri"/>
              </a:rPr>
              <a:t>experience</a:t>
            </a:r>
            <a:r>
              <a:rPr sz="1400" spc="-10" dirty="0">
                <a:latin typeface="Calibri"/>
                <a:cs typeface="Calibri"/>
              </a:rPr>
              <a:t> </a:t>
            </a:r>
            <a:r>
              <a:rPr sz="1400" dirty="0">
                <a:latin typeface="Calibri"/>
                <a:cs typeface="Calibri"/>
              </a:rPr>
              <a:t>while</a:t>
            </a:r>
            <a:r>
              <a:rPr sz="1400" spc="-10" dirty="0">
                <a:latin typeface="Calibri"/>
                <a:cs typeface="Calibri"/>
              </a:rPr>
              <a:t> </a:t>
            </a:r>
            <a:r>
              <a:rPr sz="1400" spc="-5" dirty="0">
                <a:latin typeface="Calibri"/>
                <a:cs typeface="Calibri"/>
              </a:rPr>
              <a:t>shopping</a:t>
            </a:r>
            <a:r>
              <a:rPr sz="1400" spc="-10" dirty="0">
                <a:latin typeface="Calibri"/>
                <a:cs typeface="Calibri"/>
              </a:rPr>
              <a:t> </a:t>
            </a:r>
            <a:r>
              <a:rPr sz="1400" dirty="0">
                <a:latin typeface="Calibri"/>
                <a:cs typeface="Calibri"/>
              </a:rPr>
              <a:t>at</a:t>
            </a:r>
            <a:r>
              <a:rPr sz="1400" spc="-10" dirty="0">
                <a:latin typeface="Calibri"/>
                <a:cs typeface="Calibri"/>
              </a:rPr>
              <a:t> </a:t>
            </a:r>
            <a:r>
              <a:rPr sz="1400" dirty="0">
                <a:latin typeface="Calibri"/>
                <a:cs typeface="Calibri"/>
              </a:rPr>
              <a:t>their</a:t>
            </a:r>
            <a:r>
              <a:rPr sz="1400" spc="-5" dirty="0">
                <a:latin typeface="Calibri"/>
                <a:cs typeface="Calibri"/>
              </a:rPr>
              <a:t> favourite</a:t>
            </a:r>
            <a:r>
              <a:rPr sz="1400" spc="-10" dirty="0">
                <a:latin typeface="Calibri"/>
                <a:cs typeface="Calibri"/>
              </a:rPr>
              <a:t> </a:t>
            </a:r>
            <a:r>
              <a:rPr sz="1400" spc="-5" dirty="0">
                <a:latin typeface="Calibri"/>
                <a:cs typeface="Calibri"/>
              </a:rPr>
              <a:t>e-commerce</a:t>
            </a:r>
            <a:r>
              <a:rPr sz="1400" spc="-10" dirty="0">
                <a:latin typeface="Calibri"/>
                <a:cs typeface="Calibri"/>
              </a:rPr>
              <a:t> </a:t>
            </a:r>
            <a:r>
              <a:rPr sz="1400" spc="-5" dirty="0">
                <a:latin typeface="Calibri"/>
                <a:cs typeface="Calibri"/>
              </a:rPr>
              <a:t>site</a:t>
            </a:r>
            <a:endParaRPr sz="1400">
              <a:latin typeface="Calibri"/>
              <a:cs typeface="Calibri"/>
            </a:endParaRPr>
          </a:p>
          <a:p>
            <a:pPr>
              <a:lnSpc>
                <a:spcPct val="100000"/>
              </a:lnSpc>
              <a:spcBef>
                <a:spcPts val="5"/>
              </a:spcBef>
            </a:pPr>
            <a:endParaRPr sz="1400">
              <a:latin typeface="Calibri"/>
              <a:cs typeface="Calibri"/>
            </a:endParaRPr>
          </a:p>
          <a:p>
            <a:pPr marL="12700" marR="5080" algn="just">
              <a:lnSpc>
                <a:spcPct val="101600"/>
              </a:lnSpc>
            </a:pPr>
            <a:r>
              <a:rPr sz="1400" i="1" dirty="0">
                <a:latin typeface="Calibri"/>
                <a:cs typeface="Calibri"/>
              </a:rPr>
              <a:t>[Half </a:t>
            </a:r>
            <a:r>
              <a:rPr sz="1400" i="1" spc="-10" dirty="0">
                <a:latin typeface="Calibri"/>
                <a:cs typeface="Calibri"/>
              </a:rPr>
              <a:t>of </a:t>
            </a:r>
            <a:r>
              <a:rPr sz="1400" i="1" dirty="0">
                <a:latin typeface="Calibri"/>
                <a:cs typeface="Calibri"/>
              </a:rPr>
              <a:t>the </a:t>
            </a:r>
            <a:r>
              <a:rPr sz="1400" i="1" spc="-5" dirty="0">
                <a:latin typeface="Calibri"/>
                <a:cs typeface="Calibri"/>
              </a:rPr>
              <a:t>respondents are </a:t>
            </a:r>
            <a:r>
              <a:rPr sz="1400" i="1" dirty="0">
                <a:latin typeface="Calibri"/>
                <a:cs typeface="Calibri"/>
              </a:rPr>
              <a:t>indifferent to </a:t>
            </a:r>
            <a:r>
              <a:rPr sz="1400" i="1" spc="-5" dirty="0">
                <a:latin typeface="Calibri"/>
                <a:cs typeface="Calibri"/>
              </a:rPr>
              <a:t>any gratification </a:t>
            </a:r>
            <a:r>
              <a:rPr sz="1400" i="1" dirty="0">
                <a:latin typeface="Calibri"/>
                <a:cs typeface="Calibri"/>
              </a:rPr>
              <a:t>they </a:t>
            </a:r>
            <a:r>
              <a:rPr sz="1400" i="1" spc="-5" dirty="0">
                <a:latin typeface="Calibri"/>
                <a:cs typeface="Calibri"/>
              </a:rPr>
              <a:t>experience </a:t>
            </a:r>
            <a:r>
              <a:rPr sz="1400" i="1" dirty="0">
                <a:latin typeface="Calibri"/>
                <a:cs typeface="Calibri"/>
              </a:rPr>
              <a:t> while </a:t>
            </a:r>
            <a:r>
              <a:rPr sz="1400" i="1" spc="-5" dirty="0">
                <a:latin typeface="Calibri"/>
                <a:cs typeface="Calibri"/>
              </a:rPr>
              <a:t>shopping at their favourite e-commerce </a:t>
            </a:r>
            <a:r>
              <a:rPr sz="1400" i="1" dirty="0">
                <a:latin typeface="Calibri"/>
                <a:cs typeface="Calibri"/>
              </a:rPr>
              <a:t>site, </a:t>
            </a:r>
            <a:r>
              <a:rPr sz="1400" i="1" spc="-5" dirty="0">
                <a:latin typeface="Calibri"/>
                <a:cs typeface="Calibri"/>
              </a:rPr>
              <a:t>while </a:t>
            </a:r>
            <a:r>
              <a:rPr sz="1400" i="1" dirty="0">
                <a:latin typeface="Calibri"/>
                <a:cs typeface="Calibri"/>
              </a:rPr>
              <a:t>the </a:t>
            </a:r>
            <a:r>
              <a:rPr sz="1400" i="1" spc="-5" dirty="0">
                <a:latin typeface="Calibri"/>
                <a:cs typeface="Calibri"/>
              </a:rPr>
              <a:t>other half agree </a:t>
            </a:r>
            <a:r>
              <a:rPr sz="1400" i="1" dirty="0">
                <a:latin typeface="Calibri"/>
                <a:cs typeface="Calibri"/>
              </a:rPr>
              <a:t> </a:t>
            </a:r>
            <a:r>
              <a:rPr sz="1400" i="1" spc="-5" dirty="0">
                <a:latin typeface="Calibri"/>
                <a:cs typeface="Calibri"/>
              </a:rPr>
              <a:t>upon</a:t>
            </a:r>
            <a:r>
              <a:rPr sz="1400" i="1" dirty="0">
                <a:latin typeface="Calibri"/>
                <a:cs typeface="Calibri"/>
              </a:rPr>
              <a:t> the</a:t>
            </a:r>
            <a:r>
              <a:rPr sz="1400" i="1" spc="5" dirty="0">
                <a:latin typeface="Calibri"/>
                <a:cs typeface="Calibri"/>
              </a:rPr>
              <a:t> </a:t>
            </a:r>
            <a:r>
              <a:rPr sz="1400" i="1" spc="-5" dirty="0">
                <a:latin typeface="Calibri"/>
                <a:cs typeface="Calibri"/>
              </a:rPr>
              <a:t>gratification</a:t>
            </a:r>
            <a:r>
              <a:rPr sz="1400" i="1" dirty="0">
                <a:latin typeface="Calibri"/>
                <a:cs typeface="Calibri"/>
              </a:rPr>
              <a:t> they</a:t>
            </a:r>
            <a:r>
              <a:rPr sz="1400" i="1" spc="5" dirty="0">
                <a:latin typeface="Calibri"/>
                <a:cs typeface="Calibri"/>
              </a:rPr>
              <a:t> </a:t>
            </a:r>
            <a:r>
              <a:rPr sz="1400" i="1" spc="-5" dirty="0">
                <a:latin typeface="Calibri"/>
                <a:cs typeface="Calibri"/>
              </a:rPr>
              <a:t>experience</a:t>
            </a:r>
            <a:r>
              <a:rPr sz="1400" i="1" dirty="0">
                <a:latin typeface="Calibri"/>
                <a:cs typeface="Calibri"/>
              </a:rPr>
              <a:t> while</a:t>
            </a:r>
            <a:r>
              <a:rPr sz="1400" i="1" spc="5" dirty="0">
                <a:latin typeface="Calibri"/>
                <a:cs typeface="Calibri"/>
              </a:rPr>
              <a:t> </a:t>
            </a:r>
            <a:r>
              <a:rPr sz="1400" i="1" spc="-5" dirty="0">
                <a:latin typeface="Calibri"/>
                <a:cs typeface="Calibri"/>
              </a:rPr>
              <a:t>shopping</a:t>
            </a:r>
            <a:r>
              <a:rPr sz="1400" i="1" dirty="0">
                <a:latin typeface="Calibri"/>
                <a:cs typeface="Calibri"/>
              </a:rPr>
              <a:t> </a:t>
            </a:r>
            <a:r>
              <a:rPr sz="1400" i="1" spc="-5" dirty="0">
                <a:latin typeface="Calibri"/>
                <a:cs typeface="Calibri"/>
              </a:rPr>
              <a:t>at</a:t>
            </a:r>
            <a:r>
              <a:rPr sz="1400" i="1" dirty="0">
                <a:latin typeface="Calibri"/>
                <a:cs typeface="Calibri"/>
              </a:rPr>
              <a:t> their</a:t>
            </a:r>
            <a:r>
              <a:rPr sz="1400" i="1" spc="5" dirty="0">
                <a:latin typeface="Calibri"/>
                <a:cs typeface="Calibri"/>
              </a:rPr>
              <a:t> </a:t>
            </a:r>
            <a:r>
              <a:rPr sz="1400" i="1" spc="-5" dirty="0">
                <a:latin typeface="Calibri"/>
                <a:cs typeface="Calibri"/>
              </a:rPr>
              <a:t>favourite </a:t>
            </a:r>
            <a:r>
              <a:rPr sz="1400" i="1" dirty="0">
                <a:latin typeface="Calibri"/>
                <a:cs typeface="Calibri"/>
              </a:rPr>
              <a:t> </a:t>
            </a:r>
            <a:r>
              <a:rPr sz="1400" i="1" spc="-5" dirty="0">
                <a:latin typeface="Calibri"/>
                <a:cs typeface="Calibri"/>
              </a:rPr>
              <a:t>e-commerce site. The </a:t>
            </a:r>
            <a:r>
              <a:rPr sz="1400" i="1" dirty="0">
                <a:latin typeface="Calibri"/>
                <a:cs typeface="Calibri"/>
              </a:rPr>
              <a:t>e-commerce </a:t>
            </a:r>
            <a:r>
              <a:rPr sz="1400" i="1" spc="-5" dirty="0">
                <a:latin typeface="Calibri"/>
                <a:cs typeface="Calibri"/>
              </a:rPr>
              <a:t>sites need </a:t>
            </a:r>
            <a:r>
              <a:rPr sz="1400" i="1" dirty="0">
                <a:latin typeface="Calibri"/>
                <a:cs typeface="Calibri"/>
              </a:rPr>
              <a:t>to earn the loyalty </a:t>
            </a:r>
            <a:r>
              <a:rPr sz="1400" i="1" spc="-5" dirty="0">
                <a:latin typeface="Calibri"/>
                <a:cs typeface="Calibri"/>
              </a:rPr>
              <a:t>from </a:t>
            </a:r>
            <a:r>
              <a:rPr sz="1400" i="1" dirty="0">
                <a:latin typeface="Calibri"/>
                <a:cs typeface="Calibri"/>
              </a:rPr>
              <a:t>their </a:t>
            </a:r>
            <a:r>
              <a:rPr sz="1400" i="1" spc="5" dirty="0">
                <a:latin typeface="Calibri"/>
                <a:cs typeface="Calibri"/>
              </a:rPr>
              <a:t> </a:t>
            </a:r>
            <a:r>
              <a:rPr sz="1400" i="1" spc="-5" dirty="0">
                <a:latin typeface="Calibri"/>
                <a:cs typeface="Calibri"/>
              </a:rPr>
              <a:t>customers]</a:t>
            </a:r>
            <a:endParaRPr sz="1400">
              <a:latin typeface="Calibri"/>
              <a:cs typeface="Calibri"/>
            </a:endParaRPr>
          </a:p>
          <a:p>
            <a:pPr>
              <a:lnSpc>
                <a:spcPct val="100000"/>
              </a:lnSpc>
              <a:spcBef>
                <a:spcPts val="35"/>
              </a:spcBef>
            </a:pPr>
            <a:endParaRPr sz="1400">
              <a:latin typeface="Calibri"/>
              <a:cs typeface="Calibri"/>
            </a:endParaRPr>
          </a:p>
          <a:p>
            <a:pPr algn="ctr">
              <a:lnSpc>
                <a:spcPct val="100000"/>
              </a:lnSpc>
            </a:pPr>
            <a:r>
              <a:rPr sz="1400" b="1" u="sng" dirty="0">
                <a:uFill>
                  <a:solidFill>
                    <a:srgbClr val="000000"/>
                  </a:solidFill>
                </a:uFill>
                <a:latin typeface="Calibri"/>
                <a:cs typeface="Calibri"/>
              </a:rPr>
              <a:t>Shopping</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on</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the</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website</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helps</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you</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fulfill</a:t>
            </a:r>
            <a:r>
              <a:rPr sz="1400" b="1" u="sng" spc="-15" dirty="0">
                <a:uFill>
                  <a:solidFill>
                    <a:srgbClr val="000000"/>
                  </a:solidFill>
                </a:uFill>
                <a:latin typeface="Calibri"/>
                <a:cs typeface="Calibri"/>
              </a:rPr>
              <a:t> </a:t>
            </a:r>
            <a:r>
              <a:rPr sz="1400" b="1" u="sng" spc="-5" dirty="0">
                <a:uFill>
                  <a:solidFill>
                    <a:srgbClr val="000000"/>
                  </a:solidFill>
                </a:uFill>
                <a:latin typeface="Calibri"/>
                <a:cs typeface="Calibri"/>
              </a:rPr>
              <a:t>certain</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roles</a:t>
            </a:r>
            <a:endParaRPr sz="1400">
              <a:latin typeface="Calibri"/>
              <a:cs typeface="Calibri"/>
            </a:endParaRPr>
          </a:p>
        </p:txBody>
      </p:sp>
      <p:sp>
        <p:nvSpPr>
          <p:cNvPr id="4" name="object 4"/>
          <p:cNvSpPr txBox="1"/>
          <p:nvPr/>
        </p:nvSpPr>
        <p:spPr>
          <a:xfrm>
            <a:off x="902004" y="8080628"/>
            <a:ext cx="5760085" cy="1543050"/>
          </a:xfrm>
          <a:prstGeom prst="rect">
            <a:avLst/>
          </a:prstGeom>
        </p:spPr>
        <p:txBody>
          <a:bodyPr vert="horz" wrap="square" lIns="0" tIns="8890" rIns="0" bIns="0" rtlCol="0">
            <a:spAutoFit/>
          </a:bodyPr>
          <a:lstStyle/>
          <a:p>
            <a:pPr marL="12700" marR="5080" algn="just">
              <a:lnSpc>
                <a:spcPct val="101800"/>
              </a:lnSpc>
              <a:spcBef>
                <a:spcPts val="70"/>
              </a:spcBef>
            </a:pPr>
            <a:r>
              <a:rPr sz="1400" dirty="0">
                <a:latin typeface="Calibri"/>
                <a:cs typeface="Calibri"/>
              </a:rPr>
              <a:t>88 </a:t>
            </a:r>
            <a:r>
              <a:rPr sz="1400" spc="-5" dirty="0">
                <a:latin typeface="Calibri"/>
                <a:cs typeface="Calibri"/>
              </a:rPr>
              <a:t>respondents agree that online shopping helps them fulfil </a:t>
            </a:r>
            <a:r>
              <a:rPr sz="1400" dirty="0">
                <a:latin typeface="Calibri"/>
                <a:cs typeface="Calibri"/>
              </a:rPr>
              <a:t>certain roles, 88 </a:t>
            </a:r>
            <a:r>
              <a:rPr sz="1400" spc="5" dirty="0">
                <a:latin typeface="Calibri"/>
                <a:cs typeface="Calibri"/>
              </a:rPr>
              <a:t> </a:t>
            </a:r>
            <a:r>
              <a:rPr sz="1400" spc="-5" dirty="0">
                <a:latin typeface="Calibri"/>
                <a:cs typeface="Calibri"/>
              </a:rPr>
              <a:t>respondents </a:t>
            </a:r>
            <a:r>
              <a:rPr sz="1400" dirty="0">
                <a:latin typeface="Calibri"/>
                <a:cs typeface="Calibri"/>
              </a:rPr>
              <a:t>are </a:t>
            </a:r>
            <a:r>
              <a:rPr sz="1400" spc="-5" dirty="0">
                <a:latin typeface="Calibri"/>
                <a:cs typeface="Calibri"/>
              </a:rPr>
              <a:t>indifferent </a:t>
            </a:r>
            <a:r>
              <a:rPr sz="1400" dirty="0">
                <a:latin typeface="Calibri"/>
                <a:cs typeface="Calibri"/>
              </a:rPr>
              <a:t>to </a:t>
            </a:r>
            <a:r>
              <a:rPr sz="1400" spc="-5" dirty="0">
                <a:latin typeface="Calibri"/>
                <a:cs typeface="Calibri"/>
              </a:rPr>
              <a:t>this, </a:t>
            </a:r>
            <a:r>
              <a:rPr sz="1400" dirty="0">
                <a:latin typeface="Calibri"/>
                <a:cs typeface="Calibri"/>
              </a:rPr>
              <a:t>38 </a:t>
            </a:r>
            <a:r>
              <a:rPr sz="1400" spc="-5" dirty="0">
                <a:latin typeface="Calibri"/>
                <a:cs typeface="Calibri"/>
              </a:rPr>
              <a:t>respondents strongly agree that online </a:t>
            </a:r>
            <a:r>
              <a:rPr sz="1400" dirty="0">
                <a:latin typeface="Calibri"/>
                <a:cs typeface="Calibri"/>
              </a:rPr>
              <a:t> </a:t>
            </a:r>
            <a:r>
              <a:rPr sz="1400" spc="-5" dirty="0">
                <a:latin typeface="Calibri"/>
                <a:cs typeface="Calibri"/>
              </a:rPr>
              <a:t>shopping helps them fulfil </a:t>
            </a:r>
            <a:r>
              <a:rPr sz="1400" dirty="0">
                <a:latin typeface="Calibri"/>
                <a:cs typeface="Calibri"/>
              </a:rPr>
              <a:t>certain </a:t>
            </a:r>
            <a:r>
              <a:rPr sz="1400" spc="-5" dirty="0">
                <a:latin typeface="Calibri"/>
                <a:cs typeface="Calibri"/>
              </a:rPr>
              <a:t>roles, </a:t>
            </a:r>
            <a:r>
              <a:rPr sz="1400" spc="-10" dirty="0">
                <a:latin typeface="Calibri"/>
                <a:cs typeface="Calibri"/>
              </a:rPr>
              <a:t>33 </a:t>
            </a:r>
            <a:r>
              <a:rPr sz="1400" spc="-5" dirty="0">
                <a:latin typeface="Calibri"/>
                <a:cs typeface="Calibri"/>
              </a:rPr>
              <a:t>respondents strongly disagree that </a:t>
            </a:r>
            <a:r>
              <a:rPr sz="1400" dirty="0">
                <a:latin typeface="Calibri"/>
                <a:cs typeface="Calibri"/>
              </a:rPr>
              <a:t> </a:t>
            </a:r>
            <a:r>
              <a:rPr sz="1400" spc="-5" dirty="0">
                <a:latin typeface="Calibri"/>
                <a:cs typeface="Calibri"/>
              </a:rPr>
              <a:t>online shopping helps them fulfil </a:t>
            </a:r>
            <a:r>
              <a:rPr sz="1400" dirty="0">
                <a:latin typeface="Calibri"/>
                <a:cs typeface="Calibri"/>
              </a:rPr>
              <a:t>certain roles, 22 </a:t>
            </a:r>
            <a:r>
              <a:rPr sz="1400" spc="-5" dirty="0">
                <a:latin typeface="Calibri"/>
                <a:cs typeface="Calibri"/>
              </a:rPr>
              <a:t>respondents </a:t>
            </a:r>
            <a:r>
              <a:rPr sz="1400" dirty="0">
                <a:latin typeface="Calibri"/>
                <a:cs typeface="Calibri"/>
              </a:rPr>
              <a:t>disagree </a:t>
            </a:r>
            <a:r>
              <a:rPr sz="1400" spc="-5" dirty="0">
                <a:latin typeface="Calibri"/>
                <a:cs typeface="Calibri"/>
              </a:rPr>
              <a:t>that </a:t>
            </a:r>
            <a:r>
              <a:rPr sz="1400" dirty="0">
                <a:latin typeface="Calibri"/>
                <a:cs typeface="Calibri"/>
              </a:rPr>
              <a:t> </a:t>
            </a:r>
            <a:r>
              <a:rPr sz="1400" spc="-5" dirty="0">
                <a:latin typeface="Calibri"/>
                <a:cs typeface="Calibri"/>
              </a:rPr>
              <a:t>online</a:t>
            </a:r>
            <a:r>
              <a:rPr sz="1400" spc="-15" dirty="0">
                <a:latin typeface="Calibri"/>
                <a:cs typeface="Calibri"/>
              </a:rPr>
              <a:t> </a:t>
            </a:r>
            <a:r>
              <a:rPr sz="1400" spc="-5" dirty="0">
                <a:latin typeface="Calibri"/>
                <a:cs typeface="Calibri"/>
              </a:rPr>
              <a:t>shopping</a:t>
            </a:r>
            <a:r>
              <a:rPr sz="1400" spc="-10" dirty="0">
                <a:latin typeface="Calibri"/>
                <a:cs typeface="Calibri"/>
              </a:rPr>
              <a:t> </a:t>
            </a:r>
            <a:r>
              <a:rPr sz="1400" spc="-5" dirty="0">
                <a:latin typeface="Calibri"/>
                <a:cs typeface="Calibri"/>
              </a:rPr>
              <a:t>helps</a:t>
            </a:r>
            <a:r>
              <a:rPr sz="1400" dirty="0">
                <a:latin typeface="Calibri"/>
                <a:cs typeface="Calibri"/>
              </a:rPr>
              <a:t> </a:t>
            </a:r>
            <a:r>
              <a:rPr sz="1400" spc="-5" dirty="0">
                <a:latin typeface="Calibri"/>
                <a:cs typeface="Calibri"/>
              </a:rPr>
              <a:t>them</a:t>
            </a:r>
            <a:r>
              <a:rPr sz="1400" spc="-15" dirty="0">
                <a:latin typeface="Calibri"/>
                <a:cs typeface="Calibri"/>
              </a:rPr>
              <a:t> </a:t>
            </a:r>
            <a:r>
              <a:rPr sz="1400" spc="-5" dirty="0">
                <a:latin typeface="Calibri"/>
                <a:cs typeface="Calibri"/>
              </a:rPr>
              <a:t>fulfil </a:t>
            </a:r>
            <a:r>
              <a:rPr sz="1400" dirty="0">
                <a:latin typeface="Calibri"/>
                <a:cs typeface="Calibri"/>
              </a:rPr>
              <a:t>certain</a:t>
            </a:r>
            <a:r>
              <a:rPr sz="1400" spc="-15" dirty="0">
                <a:latin typeface="Calibri"/>
                <a:cs typeface="Calibri"/>
              </a:rPr>
              <a:t> </a:t>
            </a:r>
            <a:r>
              <a:rPr sz="1400" dirty="0">
                <a:latin typeface="Calibri"/>
                <a:cs typeface="Calibri"/>
              </a:rPr>
              <a:t>roles</a:t>
            </a:r>
            <a:endParaRPr sz="1400">
              <a:latin typeface="Calibri"/>
              <a:cs typeface="Calibri"/>
            </a:endParaRPr>
          </a:p>
          <a:p>
            <a:pPr>
              <a:lnSpc>
                <a:spcPct val="100000"/>
              </a:lnSpc>
              <a:spcBef>
                <a:spcPts val="30"/>
              </a:spcBef>
            </a:pPr>
            <a:endParaRPr sz="1400">
              <a:latin typeface="Calibri"/>
              <a:cs typeface="Calibri"/>
            </a:endParaRPr>
          </a:p>
          <a:p>
            <a:pPr marL="12700" algn="just">
              <a:lnSpc>
                <a:spcPct val="100000"/>
              </a:lnSpc>
              <a:spcBef>
                <a:spcPts val="5"/>
              </a:spcBef>
            </a:pPr>
            <a:r>
              <a:rPr sz="1400" i="1" dirty="0">
                <a:latin typeface="Calibri"/>
                <a:cs typeface="Calibri"/>
              </a:rPr>
              <a:t>[For</a:t>
            </a:r>
            <a:r>
              <a:rPr sz="1400" i="1" spc="-5" dirty="0">
                <a:latin typeface="Calibri"/>
                <a:cs typeface="Calibri"/>
              </a:rPr>
              <a:t> </a:t>
            </a:r>
            <a:r>
              <a:rPr sz="1400" i="1" dirty="0">
                <a:latin typeface="Calibri"/>
                <a:cs typeface="Calibri"/>
              </a:rPr>
              <a:t>a</a:t>
            </a:r>
            <a:r>
              <a:rPr sz="1400" i="1" spc="-5" dirty="0">
                <a:latin typeface="Calibri"/>
                <a:cs typeface="Calibri"/>
              </a:rPr>
              <a:t> </a:t>
            </a:r>
            <a:r>
              <a:rPr sz="1400" i="1" dirty="0">
                <a:latin typeface="Calibri"/>
                <a:cs typeface="Calibri"/>
              </a:rPr>
              <a:t>certain </a:t>
            </a:r>
            <a:r>
              <a:rPr sz="1400" i="1" spc="-5" dirty="0">
                <a:latin typeface="Calibri"/>
                <a:cs typeface="Calibri"/>
              </a:rPr>
              <a:t>population online shopping</a:t>
            </a:r>
            <a:r>
              <a:rPr sz="1400" i="1" spc="-15" dirty="0">
                <a:latin typeface="Calibri"/>
                <a:cs typeface="Calibri"/>
              </a:rPr>
              <a:t> </a:t>
            </a:r>
            <a:r>
              <a:rPr sz="1400" i="1" spc="-5" dirty="0">
                <a:latin typeface="Calibri"/>
                <a:cs typeface="Calibri"/>
              </a:rPr>
              <a:t>helps</a:t>
            </a:r>
            <a:r>
              <a:rPr sz="1400" i="1" dirty="0">
                <a:latin typeface="Calibri"/>
                <a:cs typeface="Calibri"/>
              </a:rPr>
              <a:t> </a:t>
            </a:r>
            <a:r>
              <a:rPr sz="1400" i="1" spc="-5" dirty="0">
                <a:latin typeface="Calibri"/>
                <a:cs typeface="Calibri"/>
              </a:rPr>
              <a:t>them</a:t>
            </a:r>
            <a:r>
              <a:rPr sz="1400" i="1" dirty="0">
                <a:latin typeface="Calibri"/>
                <a:cs typeface="Calibri"/>
              </a:rPr>
              <a:t> to</a:t>
            </a:r>
            <a:r>
              <a:rPr sz="1400" i="1" spc="-5" dirty="0">
                <a:latin typeface="Calibri"/>
                <a:cs typeface="Calibri"/>
              </a:rPr>
              <a:t> fulfil</a:t>
            </a:r>
            <a:r>
              <a:rPr sz="1400" i="1" spc="-10" dirty="0">
                <a:latin typeface="Calibri"/>
                <a:cs typeface="Calibri"/>
              </a:rPr>
              <a:t> </a:t>
            </a:r>
            <a:r>
              <a:rPr sz="1400" i="1" spc="-5" dirty="0">
                <a:latin typeface="Calibri"/>
                <a:cs typeface="Calibri"/>
              </a:rPr>
              <a:t>certain</a:t>
            </a:r>
            <a:r>
              <a:rPr sz="1400" i="1" dirty="0">
                <a:latin typeface="Calibri"/>
                <a:cs typeface="Calibri"/>
              </a:rPr>
              <a:t> roles]</a:t>
            </a:r>
            <a:endParaRPr sz="1400">
              <a:latin typeface="Calibri"/>
              <a:cs typeface="Calibri"/>
            </a:endParaRPr>
          </a:p>
        </p:txBody>
      </p:sp>
      <p:pic>
        <p:nvPicPr>
          <p:cNvPr id="5" name="object 5"/>
          <p:cNvPicPr/>
          <p:nvPr/>
        </p:nvPicPr>
        <p:blipFill>
          <a:blip r:embed="rId2" cstate="print"/>
          <a:stretch>
            <a:fillRect/>
          </a:stretch>
        </p:blipFill>
        <p:spPr>
          <a:xfrm>
            <a:off x="959423" y="1171812"/>
            <a:ext cx="5647259" cy="1747425"/>
          </a:xfrm>
          <a:prstGeom prst="rect">
            <a:avLst/>
          </a:prstGeom>
        </p:spPr>
      </p:pic>
      <p:pic>
        <p:nvPicPr>
          <p:cNvPr id="6" name="object 6"/>
          <p:cNvPicPr/>
          <p:nvPr/>
        </p:nvPicPr>
        <p:blipFill>
          <a:blip r:embed="rId3" cstate="print"/>
          <a:stretch>
            <a:fillRect/>
          </a:stretch>
        </p:blipFill>
        <p:spPr>
          <a:xfrm>
            <a:off x="959718" y="6257931"/>
            <a:ext cx="5645441" cy="1797924"/>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44267" y="892556"/>
            <a:ext cx="2273935" cy="239395"/>
          </a:xfrm>
          <a:prstGeom prst="rect">
            <a:avLst/>
          </a:prstGeom>
        </p:spPr>
        <p:txBody>
          <a:bodyPr vert="horz" wrap="square" lIns="0" tIns="12700" rIns="0" bIns="0" rtlCol="0">
            <a:spAutoFit/>
          </a:bodyPr>
          <a:lstStyle/>
          <a:p>
            <a:pPr marL="12700">
              <a:lnSpc>
                <a:spcPct val="100000"/>
              </a:lnSpc>
              <a:spcBef>
                <a:spcPts val="100"/>
              </a:spcBef>
            </a:pPr>
            <a:r>
              <a:rPr sz="1400" b="1" u="sng" spc="-5" dirty="0">
                <a:uFill>
                  <a:solidFill>
                    <a:srgbClr val="000000"/>
                  </a:solidFill>
                </a:uFill>
                <a:latin typeface="Calibri"/>
                <a:cs typeface="Calibri"/>
              </a:rPr>
              <a:t>Getting</a:t>
            </a:r>
            <a:r>
              <a:rPr sz="1400" b="1" u="sng" spc="-15" dirty="0">
                <a:uFill>
                  <a:solidFill>
                    <a:srgbClr val="000000"/>
                  </a:solidFill>
                </a:uFill>
                <a:latin typeface="Calibri"/>
                <a:cs typeface="Calibri"/>
              </a:rPr>
              <a:t> </a:t>
            </a:r>
            <a:r>
              <a:rPr sz="1400" b="1" u="sng" spc="-5" dirty="0">
                <a:uFill>
                  <a:solidFill>
                    <a:srgbClr val="000000"/>
                  </a:solidFill>
                </a:uFill>
                <a:latin typeface="Calibri"/>
                <a:cs typeface="Calibri"/>
              </a:rPr>
              <a:t>value </a:t>
            </a:r>
            <a:r>
              <a:rPr sz="1400" b="1" u="sng" spc="-10" dirty="0">
                <a:uFill>
                  <a:solidFill>
                    <a:srgbClr val="000000"/>
                  </a:solidFill>
                </a:uFill>
                <a:latin typeface="Calibri"/>
                <a:cs typeface="Calibri"/>
              </a:rPr>
              <a:t>for</a:t>
            </a:r>
            <a:r>
              <a:rPr sz="1400" b="1" u="sng" spc="-5" dirty="0">
                <a:uFill>
                  <a:solidFill>
                    <a:srgbClr val="000000"/>
                  </a:solidFill>
                </a:uFill>
                <a:latin typeface="Calibri"/>
                <a:cs typeface="Calibri"/>
              </a:rPr>
              <a:t> money</a:t>
            </a:r>
            <a:r>
              <a:rPr sz="1400" b="1" u="sng" spc="-15" dirty="0">
                <a:uFill>
                  <a:solidFill>
                    <a:srgbClr val="000000"/>
                  </a:solidFill>
                </a:uFill>
                <a:latin typeface="Calibri"/>
                <a:cs typeface="Calibri"/>
              </a:rPr>
              <a:t> </a:t>
            </a:r>
            <a:r>
              <a:rPr sz="1400" b="1" u="sng" spc="-5" dirty="0">
                <a:uFill>
                  <a:solidFill>
                    <a:srgbClr val="000000"/>
                  </a:solidFill>
                </a:uFill>
                <a:latin typeface="Calibri"/>
                <a:cs typeface="Calibri"/>
              </a:rPr>
              <a:t>spent</a:t>
            </a:r>
            <a:endParaRPr sz="1400">
              <a:latin typeface="Calibri"/>
              <a:cs typeface="Calibri"/>
            </a:endParaRPr>
          </a:p>
        </p:txBody>
      </p:sp>
      <p:sp>
        <p:nvSpPr>
          <p:cNvPr id="3" name="object 3"/>
          <p:cNvSpPr txBox="1"/>
          <p:nvPr/>
        </p:nvSpPr>
        <p:spPr>
          <a:xfrm>
            <a:off x="902004" y="3148330"/>
            <a:ext cx="5758180" cy="1325245"/>
          </a:xfrm>
          <a:prstGeom prst="rect">
            <a:avLst/>
          </a:prstGeom>
        </p:spPr>
        <p:txBody>
          <a:bodyPr vert="horz" wrap="square" lIns="0" tIns="8255" rIns="0" bIns="0" rtlCol="0">
            <a:spAutoFit/>
          </a:bodyPr>
          <a:lstStyle/>
          <a:p>
            <a:pPr marL="12700" marR="5080">
              <a:lnSpc>
                <a:spcPct val="102099"/>
              </a:lnSpc>
              <a:spcBef>
                <a:spcPts val="65"/>
              </a:spcBef>
            </a:pPr>
            <a:r>
              <a:rPr sz="1400" spc="-5" dirty="0">
                <a:latin typeface="Calibri"/>
                <a:cs typeface="Calibri"/>
              </a:rPr>
              <a:t>149</a:t>
            </a:r>
            <a:r>
              <a:rPr sz="1400" spc="25" dirty="0">
                <a:latin typeface="Calibri"/>
                <a:cs typeface="Calibri"/>
              </a:rPr>
              <a:t> </a:t>
            </a:r>
            <a:r>
              <a:rPr sz="1400" spc="-5" dirty="0">
                <a:latin typeface="Calibri"/>
                <a:cs typeface="Calibri"/>
              </a:rPr>
              <a:t>respondents</a:t>
            </a:r>
            <a:r>
              <a:rPr sz="1400" spc="35" dirty="0">
                <a:latin typeface="Calibri"/>
                <a:cs typeface="Calibri"/>
              </a:rPr>
              <a:t> </a:t>
            </a:r>
            <a:r>
              <a:rPr sz="1400" dirty="0">
                <a:latin typeface="Calibri"/>
                <a:cs typeface="Calibri"/>
              </a:rPr>
              <a:t>agree</a:t>
            </a:r>
            <a:r>
              <a:rPr sz="1400" spc="25" dirty="0">
                <a:latin typeface="Calibri"/>
                <a:cs typeface="Calibri"/>
              </a:rPr>
              <a:t> </a:t>
            </a:r>
            <a:r>
              <a:rPr sz="1400" spc="-5" dirty="0">
                <a:latin typeface="Calibri"/>
                <a:cs typeface="Calibri"/>
              </a:rPr>
              <a:t>that</a:t>
            </a:r>
            <a:r>
              <a:rPr sz="1400" spc="30" dirty="0">
                <a:latin typeface="Calibri"/>
                <a:cs typeface="Calibri"/>
              </a:rPr>
              <a:t> </a:t>
            </a:r>
            <a:r>
              <a:rPr sz="1400" spc="-5" dirty="0">
                <a:latin typeface="Calibri"/>
                <a:cs typeface="Calibri"/>
              </a:rPr>
              <a:t>they</a:t>
            </a:r>
            <a:r>
              <a:rPr sz="1400" spc="30" dirty="0">
                <a:latin typeface="Calibri"/>
                <a:cs typeface="Calibri"/>
              </a:rPr>
              <a:t> </a:t>
            </a:r>
            <a:r>
              <a:rPr sz="1400" dirty="0">
                <a:latin typeface="Calibri"/>
                <a:cs typeface="Calibri"/>
              </a:rPr>
              <a:t>are</a:t>
            </a:r>
            <a:r>
              <a:rPr sz="1400" spc="30" dirty="0">
                <a:latin typeface="Calibri"/>
                <a:cs typeface="Calibri"/>
              </a:rPr>
              <a:t> </a:t>
            </a:r>
            <a:r>
              <a:rPr sz="1400" dirty="0">
                <a:latin typeface="Calibri"/>
                <a:cs typeface="Calibri"/>
              </a:rPr>
              <a:t>getting</a:t>
            </a:r>
            <a:r>
              <a:rPr sz="1400" spc="30" dirty="0">
                <a:latin typeface="Calibri"/>
                <a:cs typeface="Calibri"/>
              </a:rPr>
              <a:t> </a:t>
            </a:r>
            <a:r>
              <a:rPr sz="1400" spc="-5" dirty="0">
                <a:latin typeface="Calibri"/>
                <a:cs typeface="Calibri"/>
              </a:rPr>
              <a:t>the</a:t>
            </a:r>
            <a:r>
              <a:rPr sz="1400" spc="30" dirty="0">
                <a:latin typeface="Calibri"/>
                <a:cs typeface="Calibri"/>
              </a:rPr>
              <a:t> </a:t>
            </a:r>
            <a:r>
              <a:rPr sz="1400" dirty="0">
                <a:latin typeface="Calibri"/>
                <a:cs typeface="Calibri"/>
              </a:rPr>
              <a:t>value</a:t>
            </a:r>
            <a:r>
              <a:rPr sz="1400" spc="25" dirty="0">
                <a:latin typeface="Calibri"/>
                <a:cs typeface="Calibri"/>
              </a:rPr>
              <a:t> </a:t>
            </a:r>
            <a:r>
              <a:rPr sz="1400" spc="-5" dirty="0">
                <a:latin typeface="Calibri"/>
                <a:cs typeface="Calibri"/>
              </a:rPr>
              <a:t>spent</a:t>
            </a:r>
            <a:r>
              <a:rPr sz="1400" spc="30" dirty="0">
                <a:latin typeface="Calibri"/>
                <a:cs typeface="Calibri"/>
              </a:rPr>
              <a:t> </a:t>
            </a:r>
            <a:r>
              <a:rPr sz="1400" dirty="0">
                <a:latin typeface="Calibri"/>
                <a:cs typeface="Calibri"/>
              </a:rPr>
              <a:t>for</a:t>
            </a:r>
            <a:r>
              <a:rPr sz="1400" spc="35" dirty="0">
                <a:latin typeface="Calibri"/>
                <a:cs typeface="Calibri"/>
              </a:rPr>
              <a:t> </a:t>
            </a:r>
            <a:r>
              <a:rPr sz="1400" spc="-5" dirty="0">
                <a:latin typeface="Calibri"/>
                <a:cs typeface="Calibri"/>
              </a:rPr>
              <a:t>the</a:t>
            </a:r>
            <a:r>
              <a:rPr sz="1400" spc="30" dirty="0">
                <a:latin typeface="Calibri"/>
                <a:cs typeface="Calibri"/>
              </a:rPr>
              <a:t> </a:t>
            </a:r>
            <a:r>
              <a:rPr sz="1400" spc="-5" dirty="0">
                <a:latin typeface="Calibri"/>
                <a:cs typeface="Calibri"/>
              </a:rPr>
              <a:t>money,</a:t>
            </a:r>
            <a:r>
              <a:rPr sz="1400" spc="30" dirty="0">
                <a:latin typeface="Calibri"/>
                <a:cs typeface="Calibri"/>
              </a:rPr>
              <a:t> </a:t>
            </a:r>
            <a:r>
              <a:rPr sz="1400" dirty="0">
                <a:latin typeface="Calibri"/>
                <a:cs typeface="Calibri"/>
              </a:rPr>
              <a:t>82 </a:t>
            </a:r>
            <a:r>
              <a:rPr sz="1400" spc="-300" dirty="0">
                <a:latin typeface="Calibri"/>
                <a:cs typeface="Calibri"/>
              </a:rPr>
              <a:t> </a:t>
            </a:r>
            <a:r>
              <a:rPr sz="1400" spc="-5" dirty="0">
                <a:latin typeface="Calibri"/>
                <a:cs typeface="Calibri"/>
              </a:rPr>
              <a:t>respondents</a:t>
            </a:r>
            <a:r>
              <a:rPr sz="1400" spc="10" dirty="0">
                <a:latin typeface="Calibri"/>
                <a:cs typeface="Calibri"/>
              </a:rPr>
              <a:t> </a:t>
            </a:r>
            <a:r>
              <a:rPr sz="1400" spc="-5" dirty="0">
                <a:latin typeface="Calibri"/>
                <a:cs typeface="Calibri"/>
              </a:rPr>
              <a:t>strongly </a:t>
            </a:r>
            <a:r>
              <a:rPr sz="1400" dirty="0">
                <a:latin typeface="Calibri"/>
                <a:cs typeface="Calibri"/>
              </a:rPr>
              <a:t>agree</a:t>
            </a:r>
            <a:r>
              <a:rPr sz="1400" spc="5" dirty="0">
                <a:latin typeface="Calibri"/>
                <a:cs typeface="Calibri"/>
              </a:rPr>
              <a:t> </a:t>
            </a:r>
            <a:r>
              <a:rPr sz="1400" spc="-5" dirty="0">
                <a:latin typeface="Calibri"/>
                <a:cs typeface="Calibri"/>
              </a:rPr>
              <a:t>that</a:t>
            </a:r>
            <a:r>
              <a:rPr sz="1400" spc="10" dirty="0">
                <a:latin typeface="Calibri"/>
                <a:cs typeface="Calibri"/>
              </a:rPr>
              <a:t> </a:t>
            </a:r>
            <a:r>
              <a:rPr sz="1400" spc="-5" dirty="0">
                <a:latin typeface="Calibri"/>
                <a:cs typeface="Calibri"/>
              </a:rPr>
              <a:t>they</a:t>
            </a:r>
            <a:r>
              <a:rPr sz="1400" spc="10" dirty="0">
                <a:latin typeface="Calibri"/>
                <a:cs typeface="Calibri"/>
              </a:rPr>
              <a:t> </a:t>
            </a:r>
            <a:r>
              <a:rPr sz="1400" spc="-5" dirty="0">
                <a:latin typeface="Calibri"/>
                <a:cs typeface="Calibri"/>
              </a:rPr>
              <a:t>are</a:t>
            </a:r>
            <a:r>
              <a:rPr sz="1400" spc="10" dirty="0">
                <a:latin typeface="Calibri"/>
                <a:cs typeface="Calibri"/>
              </a:rPr>
              <a:t> </a:t>
            </a:r>
            <a:r>
              <a:rPr sz="1400" spc="-5" dirty="0">
                <a:latin typeface="Calibri"/>
                <a:cs typeface="Calibri"/>
              </a:rPr>
              <a:t>getting</a:t>
            </a:r>
            <a:r>
              <a:rPr sz="1400" spc="10" dirty="0">
                <a:latin typeface="Calibri"/>
                <a:cs typeface="Calibri"/>
              </a:rPr>
              <a:t> </a:t>
            </a:r>
            <a:r>
              <a:rPr sz="1400" spc="-5" dirty="0">
                <a:latin typeface="Calibri"/>
                <a:cs typeface="Calibri"/>
              </a:rPr>
              <a:t>the</a:t>
            </a:r>
            <a:r>
              <a:rPr sz="1400" spc="10" dirty="0">
                <a:latin typeface="Calibri"/>
                <a:cs typeface="Calibri"/>
              </a:rPr>
              <a:t> </a:t>
            </a:r>
            <a:r>
              <a:rPr sz="1400" dirty="0">
                <a:latin typeface="Calibri"/>
                <a:cs typeface="Calibri"/>
              </a:rPr>
              <a:t>value</a:t>
            </a:r>
            <a:r>
              <a:rPr sz="1400" spc="5" dirty="0">
                <a:latin typeface="Calibri"/>
                <a:cs typeface="Calibri"/>
              </a:rPr>
              <a:t> </a:t>
            </a:r>
            <a:r>
              <a:rPr sz="1400" spc="-5" dirty="0">
                <a:latin typeface="Calibri"/>
                <a:cs typeface="Calibri"/>
              </a:rPr>
              <a:t>spent</a:t>
            </a:r>
            <a:r>
              <a:rPr sz="1400" spc="5" dirty="0">
                <a:latin typeface="Calibri"/>
                <a:cs typeface="Calibri"/>
              </a:rPr>
              <a:t> </a:t>
            </a:r>
            <a:r>
              <a:rPr sz="1400" dirty="0">
                <a:latin typeface="Calibri"/>
                <a:cs typeface="Calibri"/>
              </a:rPr>
              <a:t>for </a:t>
            </a:r>
            <a:r>
              <a:rPr sz="1400" spc="-5" dirty="0">
                <a:latin typeface="Calibri"/>
                <a:cs typeface="Calibri"/>
              </a:rPr>
              <a:t>the</a:t>
            </a:r>
            <a:r>
              <a:rPr sz="1400" spc="10" dirty="0">
                <a:latin typeface="Calibri"/>
                <a:cs typeface="Calibri"/>
              </a:rPr>
              <a:t> </a:t>
            </a:r>
            <a:r>
              <a:rPr sz="1400" dirty="0">
                <a:latin typeface="Calibri"/>
                <a:cs typeface="Calibri"/>
              </a:rPr>
              <a:t>money</a:t>
            </a:r>
            <a:endParaRPr sz="1400">
              <a:latin typeface="Calibri"/>
              <a:cs typeface="Calibri"/>
            </a:endParaRPr>
          </a:p>
          <a:p>
            <a:pPr marL="12700">
              <a:lnSpc>
                <a:spcPct val="100000"/>
              </a:lnSpc>
              <a:spcBef>
                <a:spcPts val="30"/>
              </a:spcBef>
            </a:pPr>
            <a:r>
              <a:rPr sz="1400" dirty="0">
                <a:latin typeface="Calibri"/>
                <a:cs typeface="Calibri"/>
              </a:rPr>
              <a:t>,</a:t>
            </a:r>
            <a:r>
              <a:rPr sz="1400" spc="-10" dirty="0">
                <a:latin typeface="Calibri"/>
                <a:cs typeface="Calibri"/>
              </a:rPr>
              <a:t> </a:t>
            </a:r>
            <a:r>
              <a:rPr sz="1400" dirty="0">
                <a:latin typeface="Calibri"/>
                <a:cs typeface="Calibri"/>
              </a:rPr>
              <a:t>38</a:t>
            </a:r>
            <a:r>
              <a:rPr sz="1400" spc="-10" dirty="0">
                <a:latin typeface="Calibri"/>
                <a:cs typeface="Calibri"/>
              </a:rPr>
              <a:t> </a:t>
            </a:r>
            <a:r>
              <a:rPr sz="1400" spc="-5" dirty="0">
                <a:latin typeface="Calibri"/>
                <a:cs typeface="Calibri"/>
              </a:rPr>
              <a:t>respondents </a:t>
            </a:r>
            <a:r>
              <a:rPr sz="1400" dirty="0">
                <a:latin typeface="Calibri"/>
                <a:cs typeface="Calibri"/>
              </a:rPr>
              <a:t>are</a:t>
            </a:r>
            <a:r>
              <a:rPr sz="1400" spc="10" dirty="0">
                <a:latin typeface="Calibri"/>
                <a:cs typeface="Calibri"/>
              </a:rPr>
              <a:t> </a:t>
            </a:r>
            <a:r>
              <a:rPr sz="1400" spc="-5" dirty="0">
                <a:latin typeface="Calibri"/>
                <a:cs typeface="Calibri"/>
              </a:rPr>
              <a:t>indifferent</a:t>
            </a:r>
            <a:r>
              <a:rPr sz="1400" spc="-10" dirty="0">
                <a:latin typeface="Calibri"/>
                <a:cs typeface="Calibri"/>
              </a:rPr>
              <a:t> </a:t>
            </a:r>
            <a:r>
              <a:rPr sz="1400" dirty="0">
                <a:latin typeface="Calibri"/>
                <a:cs typeface="Calibri"/>
              </a:rPr>
              <a:t>to</a:t>
            </a:r>
            <a:r>
              <a:rPr sz="1400" spc="5" dirty="0">
                <a:latin typeface="Calibri"/>
                <a:cs typeface="Calibri"/>
              </a:rPr>
              <a:t> </a:t>
            </a:r>
            <a:r>
              <a:rPr sz="1400" spc="-5" dirty="0">
                <a:latin typeface="Calibri"/>
                <a:cs typeface="Calibri"/>
              </a:rPr>
              <a:t>this</a:t>
            </a:r>
            <a:r>
              <a:rPr sz="1400" dirty="0">
                <a:latin typeface="Calibri"/>
                <a:cs typeface="Calibri"/>
              </a:rPr>
              <a:t> </a:t>
            </a:r>
            <a:r>
              <a:rPr sz="1400" spc="-5" dirty="0">
                <a:latin typeface="Calibri"/>
                <a:cs typeface="Calibri"/>
              </a:rPr>
              <a:t>aspect</a:t>
            </a:r>
            <a:endParaRPr sz="1400">
              <a:latin typeface="Calibri"/>
              <a:cs typeface="Calibri"/>
            </a:endParaRPr>
          </a:p>
          <a:p>
            <a:pPr>
              <a:lnSpc>
                <a:spcPct val="100000"/>
              </a:lnSpc>
              <a:spcBef>
                <a:spcPts val="5"/>
              </a:spcBef>
            </a:pPr>
            <a:endParaRPr sz="1400">
              <a:latin typeface="Calibri"/>
              <a:cs typeface="Calibri"/>
            </a:endParaRPr>
          </a:p>
          <a:p>
            <a:pPr marL="12700" marR="5080">
              <a:lnSpc>
                <a:spcPct val="101400"/>
              </a:lnSpc>
            </a:pPr>
            <a:r>
              <a:rPr sz="1400" i="1" dirty="0">
                <a:latin typeface="Calibri"/>
                <a:cs typeface="Calibri"/>
              </a:rPr>
              <a:t>[Majority </a:t>
            </a:r>
            <a:r>
              <a:rPr sz="1400" i="1" spc="-5" dirty="0">
                <a:latin typeface="Calibri"/>
                <a:cs typeface="Calibri"/>
              </a:rPr>
              <a:t>of</a:t>
            </a:r>
            <a:r>
              <a:rPr sz="1400" i="1" spc="10" dirty="0">
                <a:latin typeface="Calibri"/>
                <a:cs typeface="Calibri"/>
              </a:rPr>
              <a:t> </a:t>
            </a:r>
            <a:r>
              <a:rPr sz="1400" i="1" dirty="0">
                <a:latin typeface="Calibri"/>
                <a:cs typeface="Calibri"/>
              </a:rPr>
              <a:t>the</a:t>
            </a:r>
            <a:r>
              <a:rPr sz="1400" i="1" spc="10" dirty="0">
                <a:latin typeface="Calibri"/>
                <a:cs typeface="Calibri"/>
              </a:rPr>
              <a:t> </a:t>
            </a:r>
            <a:r>
              <a:rPr sz="1400" i="1" spc="-5" dirty="0">
                <a:latin typeface="Calibri"/>
                <a:cs typeface="Calibri"/>
              </a:rPr>
              <a:t>respondents</a:t>
            </a:r>
            <a:r>
              <a:rPr sz="1400" i="1" spc="10" dirty="0">
                <a:latin typeface="Calibri"/>
                <a:cs typeface="Calibri"/>
              </a:rPr>
              <a:t> </a:t>
            </a:r>
            <a:r>
              <a:rPr sz="1400" i="1" spc="-5" dirty="0">
                <a:latin typeface="Calibri"/>
                <a:cs typeface="Calibri"/>
              </a:rPr>
              <a:t>agree</a:t>
            </a:r>
            <a:r>
              <a:rPr sz="1400" i="1" spc="15" dirty="0">
                <a:latin typeface="Calibri"/>
                <a:cs typeface="Calibri"/>
              </a:rPr>
              <a:t> </a:t>
            </a:r>
            <a:r>
              <a:rPr sz="1400" i="1" spc="-5" dirty="0">
                <a:latin typeface="Calibri"/>
                <a:cs typeface="Calibri"/>
              </a:rPr>
              <a:t>that</a:t>
            </a:r>
            <a:r>
              <a:rPr sz="1400" i="1" spc="5" dirty="0">
                <a:latin typeface="Calibri"/>
                <a:cs typeface="Calibri"/>
              </a:rPr>
              <a:t> </a:t>
            </a:r>
            <a:r>
              <a:rPr sz="1400" i="1" dirty="0">
                <a:latin typeface="Calibri"/>
                <a:cs typeface="Calibri"/>
              </a:rPr>
              <a:t>they</a:t>
            </a:r>
            <a:r>
              <a:rPr sz="1400" i="1" spc="5" dirty="0">
                <a:latin typeface="Calibri"/>
                <a:cs typeface="Calibri"/>
              </a:rPr>
              <a:t> </a:t>
            </a:r>
            <a:r>
              <a:rPr sz="1400" i="1" spc="-5" dirty="0">
                <a:latin typeface="Calibri"/>
                <a:cs typeface="Calibri"/>
              </a:rPr>
              <a:t>are</a:t>
            </a:r>
            <a:r>
              <a:rPr sz="1400" i="1" spc="5" dirty="0">
                <a:latin typeface="Calibri"/>
                <a:cs typeface="Calibri"/>
              </a:rPr>
              <a:t> </a:t>
            </a:r>
            <a:r>
              <a:rPr sz="1400" i="1" spc="-5" dirty="0">
                <a:latin typeface="Calibri"/>
                <a:cs typeface="Calibri"/>
              </a:rPr>
              <a:t>getting</a:t>
            </a:r>
            <a:r>
              <a:rPr sz="1400" i="1" spc="10" dirty="0">
                <a:latin typeface="Calibri"/>
                <a:cs typeface="Calibri"/>
              </a:rPr>
              <a:t> </a:t>
            </a:r>
            <a:r>
              <a:rPr sz="1400" i="1" dirty="0">
                <a:latin typeface="Calibri"/>
                <a:cs typeface="Calibri"/>
              </a:rPr>
              <a:t>the</a:t>
            </a:r>
            <a:r>
              <a:rPr sz="1400" i="1" spc="10" dirty="0">
                <a:latin typeface="Calibri"/>
                <a:cs typeface="Calibri"/>
              </a:rPr>
              <a:t> </a:t>
            </a:r>
            <a:r>
              <a:rPr sz="1400" i="1" dirty="0">
                <a:latin typeface="Calibri"/>
                <a:cs typeface="Calibri"/>
              </a:rPr>
              <a:t>value</a:t>
            </a:r>
            <a:r>
              <a:rPr sz="1400" i="1" spc="10" dirty="0">
                <a:latin typeface="Calibri"/>
                <a:cs typeface="Calibri"/>
              </a:rPr>
              <a:t> </a:t>
            </a:r>
            <a:r>
              <a:rPr sz="1400" i="1" spc="-5" dirty="0">
                <a:latin typeface="Calibri"/>
                <a:cs typeface="Calibri"/>
              </a:rPr>
              <a:t>spent</a:t>
            </a:r>
            <a:r>
              <a:rPr sz="1400" i="1" spc="10" dirty="0">
                <a:latin typeface="Calibri"/>
                <a:cs typeface="Calibri"/>
              </a:rPr>
              <a:t> </a:t>
            </a:r>
            <a:r>
              <a:rPr sz="1400" i="1" spc="-5" dirty="0">
                <a:latin typeface="Calibri"/>
                <a:cs typeface="Calibri"/>
              </a:rPr>
              <a:t>for</a:t>
            </a:r>
            <a:r>
              <a:rPr sz="1400" i="1" spc="10" dirty="0">
                <a:latin typeface="Calibri"/>
                <a:cs typeface="Calibri"/>
              </a:rPr>
              <a:t> </a:t>
            </a:r>
            <a:r>
              <a:rPr sz="1400" i="1" dirty="0">
                <a:latin typeface="Calibri"/>
                <a:cs typeface="Calibri"/>
              </a:rPr>
              <a:t>the </a:t>
            </a:r>
            <a:r>
              <a:rPr sz="1400" i="1" spc="-300" dirty="0">
                <a:latin typeface="Calibri"/>
                <a:cs typeface="Calibri"/>
              </a:rPr>
              <a:t> </a:t>
            </a:r>
            <a:r>
              <a:rPr sz="1400" i="1" spc="-5" dirty="0">
                <a:latin typeface="Calibri"/>
                <a:cs typeface="Calibri"/>
              </a:rPr>
              <a:t>money]</a:t>
            </a:r>
            <a:endParaRPr sz="1400">
              <a:latin typeface="Calibri"/>
              <a:cs typeface="Calibri"/>
            </a:endParaRPr>
          </a:p>
        </p:txBody>
      </p:sp>
      <p:pic>
        <p:nvPicPr>
          <p:cNvPr id="4" name="object 4"/>
          <p:cNvPicPr/>
          <p:nvPr/>
        </p:nvPicPr>
        <p:blipFill>
          <a:blip r:embed="rId2" cstate="print"/>
          <a:stretch>
            <a:fillRect/>
          </a:stretch>
        </p:blipFill>
        <p:spPr>
          <a:xfrm>
            <a:off x="959428" y="1176456"/>
            <a:ext cx="5647885" cy="1948449"/>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99717" y="892556"/>
            <a:ext cx="4961255" cy="456565"/>
          </a:xfrm>
          <a:prstGeom prst="rect">
            <a:avLst/>
          </a:prstGeom>
        </p:spPr>
        <p:txBody>
          <a:bodyPr vert="horz" wrap="square" lIns="0" tIns="9525" rIns="0" bIns="0" rtlCol="0">
            <a:spAutoFit/>
          </a:bodyPr>
          <a:lstStyle/>
          <a:p>
            <a:pPr marL="1962150" marR="5080" indent="-1950085">
              <a:lnSpc>
                <a:spcPct val="101499"/>
              </a:lnSpc>
              <a:spcBef>
                <a:spcPts val="75"/>
              </a:spcBef>
            </a:pPr>
            <a:r>
              <a:rPr sz="1400" b="1" u="sng" dirty="0">
                <a:uFill>
                  <a:solidFill>
                    <a:srgbClr val="000000"/>
                  </a:solidFill>
                </a:uFill>
                <a:latin typeface="Calibri"/>
                <a:cs typeface="Calibri"/>
              </a:rPr>
              <a:t>From the </a:t>
            </a:r>
            <a:r>
              <a:rPr sz="1400" b="1" u="sng" spc="-5" dirty="0">
                <a:uFill>
                  <a:solidFill>
                    <a:srgbClr val="000000"/>
                  </a:solidFill>
                </a:uFill>
                <a:latin typeface="Calibri"/>
                <a:cs typeface="Calibri"/>
              </a:rPr>
              <a:t>following, tick </a:t>
            </a:r>
            <a:r>
              <a:rPr sz="1400" b="1" u="sng" dirty="0">
                <a:uFill>
                  <a:solidFill>
                    <a:srgbClr val="000000"/>
                  </a:solidFill>
                </a:uFill>
                <a:latin typeface="Calibri"/>
                <a:cs typeface="Calibri"/>
              </a:rPr>
              <a:t>any </a:t>
            </a:r>
            <a:r>
              <a:rPr sz="1400" b="1" u="sng" spc="-5" dirty="0">
                <a:uFill>
                  <a:solidFill>
                    <a:srgbClr val="000000"/>
                  </a:solidFill>
                </a:uFill>
                <a:latin typeface="Calibri"/>
                <a:cs typeface="Calibri"/>
              </a:rPr>
              <a:t>(or </a:t>
            </a:r>
            <a:r>
              <a:rPr sz="1400" b="1" u="sng" dirty="0">
                <a:uFill>
                  <a:solidFill>
                    <a:srgbClr val="000000"/>
                  </a:solidFill>
                </a:uFill>
                <a:latin typeface="Calibri"/>
                <a:cs typeface="Calibri"/>
              </a:rPr>
              <a:t>all) of </a:t>
            </a:r>
            <a:r>
              <a:rPr sz="1400" b="1" u="sng" spc="-5" dirty="0">
                <a:uFill>
                  <a:solidFill>
                    <a:srgbClr val="000000"/>
                  </a:solidFill>
                </a:uFill>
                <a:latin typeface="Calibri"/>
                <a:cs typeface="Calibri"/>
              </a:rPr>
              <a:t>the </a:t>
            </a:r>
            <a:r>
              <a:rPr sz="1400" b="1" u="sng" dirty="0">
                <a:uFill>
                  <a:solidFill>
                    <a:srgbClr val="000000"/>
                  </a:solidFill>
                </a:uFill>
                <a:latin typeface="Calibri"/>
                <a:cs typeface="Calibri"/>
              </a:rPr>
              <a:t>online </a:t>
            </a:r>
            <a:r>
              <a:rPr sz="1400" b="1" u="sng" spc="-5" dirty="0">
                <a:uFill>
                  <a:solidFill>
                    <a:srgbClr val="000000"/>
                  </a:solidFill>
                </a:uFill>
                <a:latin typeface="Calibri"/>
                <a:cs typeface="Calibri"/>
              </a:rPr>
              <a:t>retailers you have </a:t>
            </a:r>
            <a:r>
              <a:rPr sz="1400" b="1" spc="-305" dirty="0">
                <a:latin typeface="Calibri"/>
                <a:cs typeface="Calibri"/>
              </a:rPr>
              <a:t> </a:t>
            </a:r>
            <a:r>
              <a:rPr sz="1400" b="1" u="sng" spc="-5" dirty="0">
                <a:uFill>
                  <a:solidFill>
                    <a:srgbClr val="000000"/>
                  </a:solidFill>
                </a:uFill>
                <a:latin typeface="Calibri"/>
                <a:cs typeface="Calibri"/>
              </a:rPr>
              <a:t>shopped from</a:t>
            </a:r>
            <a:endParaRPr sz="1400">
              <a:latin typeface="Calibri"/>
              <a:cs typeface="Calibri"/>
            </a:endParaRPr>
          </a:p>
        </p:txBody>
      </p:sp>
      <p:graphicFrame>
        <p:nvGraphicFramePr>
          <p:cNvPr id="3" name="object 3"/>
          <p:cNvGraphicFramePr>
            <a:graphicFrameLocks noGrp="1"/>
          </p:cNvGraphicFramePr>
          <p:nvPr/>
        </p:nvGraphicFramePr>
        <p:xfrm>
          <a:off x="882954" y="1568050"/>
          <a:ext cx="5349239" cy="1360448"/>
        </p:xfrm>
        <a:graphic>
          <a:graphicData uri="http://schemas.openxmlformats.org/drawingml/2006/table">
            <a:tbl>
              <a:tblPr firstRow="1" bandRow="1">
                <a:tableStyleId>{2D5ABB26-0587-4C30-8999-92F81FD0307C}</a:tableStyleId>
              </a:tblPr>
              <a:tblGrid>
                <a:gridCol w="4994910"/>
                <a:gridCol w="354329"/>
              </a:tblGrid>
              <a:tr h="151399">
                <a:tc>
                  <a:txBody>
                    <a:bodyPr/>
                    <a:lstStyle/>
                    <a:p>
                      <a:pPr marL="31750">
                        <a:lnSpc>
                          <a:spcPts val="1090"/>
                        </a:lnSpc>
                      </a:pPr>
                      <a:r>
                        <a:rPr sz="1050" spc="-5" dirty="0">
                          <a:latin typeface="Courier New"/>
                          <a:cs typeface="Courier New"/>
                        </a:rPr>
                        <a:t>Amazon.in,</a:t>
                      </a:r>
                      <a:r>
                        <a:rPr sz="1050" dirty="0">
                          <a:latin typeface="Courier New"/>
                          <a:cs typeface="Courier New"/>
                        </a:rPr>
                        <a:t> </a:t>
                      </a:r>
                      <a:r>
                        <a:rPr sz="1050" spc="-5" dirty="0">
                          <a:latin typeface="Courier New"/>
                          <a:cs typeface="Courier New"/>
                        </a:rPr>
                        <a:t>Flipkart.com,</a:t>
                      </a:r>
                      <a:r>
                        <a:rPr sz="1050" dirty="0">
                          <a:latin typeface="Courier New"/>
                          <a:cs typeface="Courier New"/>
                        </a:rPr>
                        <a:t> </a:t>
                      </a:r>
                      <a:r>
                        <a:rPr sz="1050" spc="-5" dirty="0">
                          <a:latin typeface="Courier New"/>
                          <a:cs typeface="Courier New"/>
                        </a:rPr>
                        <a:t>Paytm.com,</a:t>
                      </a:r>
                      <a:r>
                        <a:rPr sz="1050" spc="5" dirty="0">
                          <a:latin typeface="Courier New"/>
                          <a:cs typeface="Courier New"/>
                        </a:rPr>
                        <a:t> </a:t>
                      </a:r>
                      <a:r>
                        <a:rPr sz="1050" spc="-5" dirty="0">
                          <a:latin typeface="Courier New"/>
                          <a:cs typeface="Courier New"/>
                        </a:rPr>
                        <a:t>Myntra.com,</a:t>
                      </a:r>
                      <a:r>
                        <a:rPr sz="1050"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6034" algn="r">
                        <a:lnSpc>
                          <a:spcPts val="1090"/>
                        </a:lnSpc>
                      </a:pPr>
                      <a:r>
                        <a:rPr sz="1050" spc="-5" dirty="0">
                          <a:latin typeface="Courier New"/>
                          <a:cs typeface="Courier New"/>
                        </a:rPr>
                        <a:t>82</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 Flipkart.com, Myntra.com, Snapdeal.com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44</a:t>
                      </a:r>
                      <a:endParaRPr sz="1050">
                        <a:latin typeface="Courier New"/>
                        <a:cs typeface="Courier New"/>
                      </a:endParaRPr>
                    </a:p>
                  </a:txBody>
                  <a:tcPr marL="0" marR="0" marT="0" marB="0"/>
                </a:tc>
              </a:tr>
              <a:tr h="151638">
                <a:tc>
                  <a:txBody>
                    <a:bodyPr/>
                    <a:lstStyle/>
                    <a:p>
                      <a:pPr marL="31750">
                        <a:lnSpc>
                          <a:spcPts val="1085"/>
                        </a:lnSpc>
                      </a:pPr>
                      <a:r>
                        <a:rPr sz="1050" spc="-5" dirty="0">
                          <a:latin typeface="Courier New"/>
                          <a:cs typeface="Courier New"/>
                        </a:rPr>
                        <a:t>Amazon.in,</a:t>
                      </a:r>
                      <a:r>
                        <a:rPr sz="1050" spc="-35" dirty="0">
                          <a:latin typeface="Courier New"/>
                          <a:cs typeface="Courier New"/>
                        </a:rPr>
                        <a:t> </a:t>
                      </a:r>
                      <a:r>
                        <a:rPr sz="1050" spc="-5" dirty="0">
                          <a:latin typeface="Courier New"/>
                          <a:cs typeface="Courier New"/>
                        </a:rPr>
                        <a:t>Flipkart.com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32</a:t>
                      </a:r>
                      <a:endParaRPr sz="1050">
                        <a:latin typeface="Courier New"/>
                        <a:cs typeface="Courier New"/>
                      </a:endParaRPr>
                    </a:p>
                  </a:txBody>
                  <a:tcPr marL="0" marR="0" marT="0" marB="0"/>
                </a:tc>
              </a:tr>
              <a:tr h="151637">
                <a:tc>
                  <a:txBody>
                    <a:bodyPr/>
                    <a:lstStyle/>
                    <a:p>
                      <a:pPr marL="31750">
                        <a:lnSpc>
                          <a:spcPts val="1090"/>
                        </a:lnSpc>
                      </a:pPr>
                      <a:r>
                        <a:rPr sz="1050" spc="-5" dirty="0">
                          <a:latin typeface="Courier New"/>
                          <a:cs typeface="Courier New"/>
                        </a:rPr>
                        <a:t>Amazon.in, Flipkart.com, Paytm.com, Snapdeal.com</a:t>
                      </a:r>
                      <a:endParaRPr sz="1050">
                        <a:latin typeface="Courier New"/>
                        <a:cs typeface="Courier New"/>
                      </a:endParaRPr>
                    </a:p>
                  </a:txBody>
                  <a:tcPr marL="0" marR="0" marT="0" marB="0"/>
                </a:tc>
                <a:tc>
                  <a:txBody>
                    <a:bodyPr/>
                    <a:lstStyle/>
                    <a:p>
                      <a:pPr marR="26034" algn="r">
                        <a:lnSpc>
                          <a:spcPts val="1090"/>
                        </a:lnSpc>
                      </a:pPr>
                      <a:r>
                        <a:rPr sz="1050" spc="-5" dirty="0">
                          <a:latin typeface="Courier New"/>
                          <a:cs typeface="Courier New"/>
                        </a:rPr>
                        <a:t>29</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r>
                        <a:rPr sz="1050" spc="-15" dirty="0">
                          <a:latin typeface="Courier New"/>
                          <a:cs typeface="Courier New"/>
                        </a:rPr>
                        <a:t> </a:t>
                      </a:r>
                      <a:r>
                        <a:rPr sz="1050" spc="-5" dirty="0">
                          <a:latin typeface="Courier New"/>
                          <a:cs typeface="Courier New"/>
                        </a:rPr>
                        <a:t>Flipkart.com,</a:t>
                      </a:r>
                      <a:r>
                        <a:rPr sz="1050" spc="-15"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27</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r>
                        <a:rPr sz="1050" spc="-20" dirty="0">
                          <a:latin typeface="Courier New"/>
                          <a:cs typeface="Courier New"/>
                        </a:rPr>
                        <a:t> </a:t>
                      </a:r>
                      <a:r>
                        <a:rPr sz="1050" spc="-5" dirty="0">
                          <a:latin typeface="Courier New"/>
                          <a:cs typeface="Courier New"/>
                        </a:rPr>
                        <a:t>Paytm.com,</a:t>
                      </a:r>
                      <a:r>
                        <a:rPr sz="1050" spc="-20" dirty="0">
                          <a:latin typeface="Courier New"/>
                          <a:cs typeface="Courier New"/>
                        </a:rPr>
                        <a:t> </a:t>
                      </a:r>
                      <a:r>
                        <a:rPr sz="1050" spc="-5" dirty="0">
                          <a:latin typeface="Courier New"/>
                          <a:cs typeface="Courier New"/>
                        </a:rPr>
                        <a:t>Myntra.com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20</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16</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r>
                        <a:rPr sz="1050" spc="-45" dirty="0">
                          <a:latin typeface="Courier New"/>
                          <a:cs typeface="Courier New"/>
                        </a:rPr>
                        <a:t> </a:t>
                      </a:r>
                      <a:r>
                        <a:rPr sz="1050" spc="-5" dirty="0">
                          <a:latin typeface="Courier New"/>
                          <a:cs typeface="Courier New"/>
                        </a:rPr>
                        <a:t>Paytm.com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12</a:t>
                      </a:r>
                      <a:endParaRPr sz="1050">
                        <a:latin typeface="Courier New"/>
                        <a:cs typeface="Courier New"/>
                      </a:endParaRPr>
                    </a:p>
                  </a:txBody>
                  <a:tcPr marL="0" marR="0" marT="0" marB="0"/>
                </a:tc>
              </a:tr>
              <a:tr h="151399">
                <a:tc>
                  <a:txBody>
                    <a:bodyPr/>
                    <a:lstStyle/>
                    <a:p>
                      <a:pPr marL="31750">
                        <a:lnSpc>
                          <a:spcPts val="1085"/>
                        </a:lnSpc>
                      </a:pPr>
                      <a:r>
                        <a:rPr sz="1050" spc="-5" dirty="0">
                          <a:latin typeface="Courier New"/>
                          <a:cs typeface="Courier New"/>
                        </a:rPr>
                        <a:t>Amazon.in,</a:t>
                      </a:r>
                      <a:r>
                        <a:rPr sz="1050" spc="-20" dirty="0">
                          <a:latin typeface="Courier New"/>
                          <a:cs typeface="Courier New"/>
                        </a:rPr>
                        <a:t> </a:t>
                      </a:r>
                      <a:r>
                        <a:rPr sz="1050" spc="-5" dirty="0">
                          <a:latin typeface="Courier New"/>
                          <a:cs typeface="Courier New"/>
                        </a:rPr>
                        <a:t>Flipkart.com,</a:t>
                      </a:r>
                      <a:r>
                        <a:rPr sz="1050" spc="-15" dirty="0">
                          <a:latin typeface="Courier New"/>
                          <a:cs typeface="Courier New"/>
                        </a:rPr>
                        <a:t> </a:t>
                      </a:r>
                      <a:r>
                        <a:rPr sz="1050" spc="-5" dirty="0">
                          <a:latin typeface="Courier New"/>
                          <a:cs typeface="Courier New"/>
                        </a:rPr>
                        <a:t>Paytm.com</a:t>
                      </a:r>
                      <a:endParaRPr sz="1050">
                        <a:latin typeface="Courier New"/>
                        <a:cs typeface="Courier New"/>
                      </a:endParaRPr>
                    </a:p>
                  </a:txBody>
                  <a:tcPr marL="0" marR="0" marT="0" marB="0"/>
                </a:tc>
                <a:tc>
                  <a:txBody>
                    <a:bodyPr/>
                    <a:lstStyle/>
                    <a:p>
                      <a:pPr marR="24130" algn="r">
                        <a:lnSpc>
                          <a:spcPts val="1085"/>
                        </a:lnSpc>
                      </a:pPr>
                      <a:r>
                        <a:rPr sz="1050" dirty="0">
                          <a:latin typeface="Courier New"/>
                          <a:cs typeface="Courier New"/>
                        </a:rPr>
                        <a:t>7</a:t>
                      </a:r>
                      <a:endParaRPr sz="1050">
                        <a:latin typeface="Courier New"/>
                        <a:cs typeface="Courier New"/>
                      </a:endParaRPr>
                    </a:p>
                  </a:txBody>
                  <a:tcPr marL="0" marR="0" marT="0" marB="0"/>
                </a:tc>
              </a:tr>
            </a:tbl>
          </a:graphicData>
        </a:graphic>
      </p:graphicFrame>
      <p:grpSp>
        <p:nvGrpSpPr>
          <p:cNvPr id="4" name="object 4"/>
          <p:cNvGrpSpPr/>
          <p:nvPr/>
        </p:nvGrpSpPr>
        <p:grpSpPr>
          <a:xfrm>
            <a:off x="1263205" y="5192077"/>
            <a:ext cx="3860800" cy="2397760"/>
            <a:chOff x="1263205" y="5192077"/>
            <a:chExt cx="3860800" cy="2397760"/>
          </a:xfrm>
        </p:grpSpPr>
        <p:sp>
          <p:nvSpPr>
            <p:cNvPr id="5" name="object 5"/>
            <p:cNvSpPr/>
            <p:nvPr/>
          </p:nvSpPr>
          <p:spPr>
            <a:xfrm>
              <a:off x="1307591" y="5586983"/>
              <a:ext cx="3811904" cy="1565275"/>
            </a:xfrm>
            <a:custGeom>
              <a:avLst/>
              <a:gdLst/>
              <a:ahLst/>
              <a:cxnLst/>
              <a:rect l="l" t="t" r="r" b="b"/>
              <a:pathLst>
                <a:path w="3811904" h="1565275">
                  <a:moveTo>
                    <a:pt x="0" y="1565148"/>
                  </a:moveTo>
                  <a:lnTo>
                    <a:pt x="228600" y="1565148"/>
                  </a:lnTo>
                </a:path>
                <a:path w="3811904" h="1565275">
                  <a:moveTo>
                    <a:pt x="533400" y="1565148"/>
                  </a:moveTo>
                  <a:lnTo>
                    <a:pt x="990600" y="1565148"/>
                  </a:lnTo>
                </a:path>
                <a:path w="3811904" h="1565275">
                  <a:moveTo>
                    <a:pt x="0" y="1175003"/>
                  </a:moveTo>
                  <a:lnTo>
                    <a:pt x="228600" y="1175003"/>
                  </a:lnTo>
                </a:path>
                <a:path w="3811904" h="1565275">
                  <a:moveTo>
                    <a:pt x="533400" y="1175003"/>
                  </a:moveTo>
                  <a:lnTo>
                    <a:pt x="990600" y="1175003"/>
                  </a:lnTo>
                </a:path>
                <a:path w="3811904" h="1565275">
                  <a:moveTo>
                    <a:pt x="0" y="783336"/>
                  </a:moveTo>
                  <a:lnTo>
                    <a:pt x="228600" y="783336"/>
                  </a:lnTo>
                </a:path>
                <a:path w="3811904" h="1565275">
                  <a:moveTo>
                    <a:pt x="533400" y="783336"/>
                  </a:moveTo>
                  <a:lnTo>
                    <a:pt x="990600" y="783336"/>
                  </a:lnTo>
                </a:path>
                <a:path w="3811904" h="1565275">
                  <a:moveTo>
                    <a:pt x="0" y="391667"/>
                  </a:moveTo>
                  <a:lnTo>
                    <a:pt x="228600" y="391667"/>
                  </a:lnTo>
                </a:path>
                <a:path w="3811904" h="1565275">
                  <a:moveTo>
                    <a:pt x="533400" y="391667"/>
                  </a:moveTo>
                  <a:lnTo>
                    <a:pt x="990600" y="391667"/>
                  </a:lnTo>
                </a:path>
                <a:path w="3811904" h="1565275">
                  <a:moveTo>
                    <a:pt x="0" y="0"/>
                  </a:moveTo>
                  <a:lnTo>
                    <a:pt x="228600" y="0"/>
                  </a:lnTo>
                </a:path>
                <a:path w="3811904" h="1565275">
                  <a:moveTo>
                    <a:pt x="533400" y="0"/>
                  </a:moveTo>
                  <a:lnTo>
                    <a:pt x="3811524" y="0"/>
                  </a:lnTo>
                </a:path>
              </a:pathLst>
            </a:custGeom>
            <a:ln w="9144">
              <a:solidFill>
                <a:srgbClr val="858585"/>
              </a:solidFill>
            </a:ln>
          </p:spPr>
          <p:txBody>
            <a:bodyPr wrap="square" lIns="0" tIns="0" rIns="0" bIns="0" rtlCol="0"/>
            <a:lstStyle/>
            <a:p>
              <a:endParaRPr/>
            </a:p>
          </p:txBody>
        </p:sp>
        <p:sp>
          <p:nvSpPr>
            <p:cNvPr id="6" name="object 6"/>
            <p:cNvSpPr/>
            <p:nvPr/>
          </p:nvSpPr>
          <p:spPr>
            <a:xfrm>
              <a:off x="1536191" y="5439155"/>
              <a:ext cx="304800" cy="2105025"/>
            </a:xfrm>
            <a:custGeom>
              <a:avLst/>
              <a:gdLst/>
              <a:ahLst/>
              <a:cxnLst/>
              <a:rect l="l" t="t" r="r" b="b"/>
              <a:pathLst>
                <a:path w="304800" h="2105025">
                  <a:moveTo>
                    <a:pt x="304800" y="0"/>
                  </a:moveTo>
                  <a:lnTo>
                    <a:pt x="0" y="0"/>
                  </a:lnTo>
                  <a:lnTo>
                    <a:pt x="0" y="2104644"/>
                  </a:lnTo>
                  <a:lnTo>
                    <a:pt x="304800" y="2104644"/>
                  </a:lnTo>
                  <a:lnTo>
                    <a:pt x="304800" y="0"/>
                  </a:lnTo>
                  <a:close/>
                </a:path>
              </a:pathLst>
            </a:custGeom>
            <a:solidFill>
              <a:srgbClr val="4F81BC"/>
            </a:solidFill>
          </p:spPr>
          <p:txBody>
            <a:bodyPr wrap="square" lIns="0" tIns="0" rIns="0" bIns="0" rtlCol="0"/>
            <a:lstStyle/>
            <a:p>
              <a:endParaRPr/>
            </a:p>
          </p:txBody>
        </p:sp>
        <p:sp>
          <p:nvSpPr>
            <p:cNvPr id="7" name="object 7"/>
            <p:cNvSpPr/>
            <p:nvPr/>
          </p:nvSpPr>
          <p:spPr>
            <a:xfrm>
              <a:off x="2602991" y="6761987"/>
              <a:ext cx="459105" cy="390525"/>
            </a:xfrm>
            <a:custGeom>
              <a:avLst/>
              <a:gdLst/>
              <a:ahLst/>
              <a:cxnLst/>
              <a:rect l="l" t="t" r="r" b="b"/>
              <a:pathLst>
                <a:path w="459105" h="390525">
                  <a:moveTo>
                    <a:pt x="0" y="390144"/>
                  </a:moveTo>
                  <a:lnTo>
                    <a:pt x="458724" y="390144"/>
                  </a:lnTo>
                </a:path>
                <a:path w="459105" h="390525">
                  <a:moveTo>
                    <a:pt x="0" y="0"/>
                  </a:moveTo>
                  <a:lnTo>
                    <a:pt x="458724" y="0"/>
                  </a:lnTo>
                </a:path>
              </a:pathLst>
            </a:custGeom>
            <a:ln w="9144">
              <a:solidFill>
                <a:srgbClr val="858585"/>
              </a:solidFill>
            </a:ln>
          </p:spPr>
          <p:txBody>
            <a:bodyPr wrap="square" lIns="0" tIns="0" rIns="0" bIns="0" rtlCol="0"/>
            <a:lstStyle/>
            <a:p>
              <a:endParaRPr/>
            </a:p>
          </p:txBody>
        </p:sp>
        <p:sp>
          <p:nvSpPr>
            <p:cNvPr id="8" name="object 8"/>
            <p:cNvSpPr/>
            <p:nvPr/>
          </p:nvSpPr>
          <p:spPr>
            <a:xfrm>
              <a:off x="2602991" y="6368033"/>
              <a:ext cx="1983105" cy="5080"/>
            </a:xfrm>
            <a:custGeom>
              <a:avLst/>
              <a:gdLst/>
              <a:ahLst/>
              <a:cxnLst/>
              <a:rect l="l" t="t" r="r" b="b"/>
              <a:pathLst>
                <a:path w="1983104" h="5079">
                  <a:moveTo>
                    <a:pt x="0" y="4572"/>
                  </a:moveTo>
                  <a:lnTo>
                    <a:pt x="1982723" y="4572"/>
                  </a:lnTo>
                </a:path>
                <a:path w="1983104" h="5079">
                  <a:moveTo>
                    <a:pt x="0" y="0"/>
                  </a:moveTo>
                  <a:lnTo>
                    <a:pt x="1982723" y="0"/>
                  </a:lnTo>
                </a:path>
              </a:pathLst>
            </a:custGeom>
            <a:ln w="4572">
              <a:solidFill>
                <a:srgbClr val="858585"/>
              </a:solidFill>
            </a:ln>
          </p:spPr>
          <p:txBody>
            <a:bodyPr wrap="square" lIns="0" tIns="0" rIns="0" bIns="0" rtlCol="0"/>
            <a:lstStyle/>
            <a:p>
              <a:endParaRPr/>
            </a:p>
          </p:txBody>
        </p:sp>
        <p:sp>
          <p:nvSpPr>
            <p:cNvPr id="9" name="object 9"/>
            <p:cNvSpPr/>
            <p:nvPr/>
          </p:nvSpPr>
          <p:spPr>
            <a:xfrm>
              <a:off x="2602991" y="5978651"/>
              <a:ext cx="2516505" cy="0"/>
            </a:xfrm>
            <a:custGeom>
              <a:avLst/>
              <a:gdLst/>
              <a:ahLst/>
              <a:cxnLst/>
              <a:rect l="l" t="t" r="r" b="b"/>
              <a:pathLst>
                <a:path w="2516504">
                  <a:moveTo>
                    <a:pt x="0" y="0"/>
                  </a:moveTo>
                  <a:lnTo>
                    <a:pt x="2516123" y="0"/>
                  </a:lnTo>
                </a:path>
              </a:pathLst>
            </a:custGeom>
            <a:ln w="9144">
              <a:solidFill>
                <a:srgbClr val="858585"/>
              </a:solidFill>
            </a:ln>
          </p:spPr>
          <p:txBody>
            <a:bodyPr wrap="square" lIns="0" tIns="0" rIns="0" bIns="0" rtlCol="0"/>
            <a:lstStyle/>
            <a:p>
              <a:endParaRPr/>
            </a:p>
          </p:txBody>
        </p:sp>
        <p:sp>
          <p:nvSpPr>
            <p:cNvPr id="10" name="object 10"/>
            <p:cNvSpPr/>
            <p:nvPr/>
          </p:nvSpPr>
          <p:spPr>
            <a:xfrm>
              <a:off x="2298191" y="5814059"/>
              <a:ext cx="304800" cy="1729739"/>
            </a:xfrm>
            <a:custGeom>
              <a:avLst/>
              <a:gdLst/>
              <a:ahLst/>
              <a:cxnLst/>
              <a:rect l="l" t="t" r="r" b="b"/>
              <a:pathLst>
                <a:path w="304800" h="1729740">
                  <a:moveTo>
                    <a:pt x="304800" y="0"/>
                  </a:moveTo>
                  <a:lnTo>
                    <a:pt x="0" y="0"/>
                  </a:lnTo>
                  <a:lnTo>
                    <a:pt x="0" y="1729740"/>
                  </a:lnTo>
                  <a:lnTo>
                    <a:pt x="304800" y="1729740"/>
                  </a:lnTo>
                  <a:lnTo>
                    <a:pt x="304800" y="0"/>
                  </a:lnTo>
                  <a:close/>
                </a:path>
              </a:pathLst>
            </a:custGeom>
            <a:solidFill>
              <a:srgbClr val="4F81BC"/>
            </a:solidFill>
          </p:spPr>
          <p:txBody>
            <a:bodyPr wrap="square" lIns="0" tIns="0" rIns="0" bIns="0" rtlCol="0"/>
            <a:lstStyle/>
            <a:p>
              <a:endParaRPr/>
            </a:p>
          </p:txBody>
        </p:sp>
        <p:sp>
          <p:nvSpPr>
            <p:cNvPr id="11" name="object 11"/>
            <p:cNvSpPr/>
            <p:nvPr/>
          </p:nvSpPr>
          <p:spPr>
            <a:xfrm>
              <a:off x="3366516" y="6761987"/>
              <a:ext cx="457200" cy="390525"/>
            </a:xfrm>
            <a:custGeom>
              <a:avLst/>
              <a:gdLst/>
              <a:ahLst/>
              <a:cxnLst/>
              <a:rect l="l" t="t" r="r" b="b"/>
              <a:pathLst>
                <a:path w="457200" h="390525">
                  <a:moveTo>
                    <a:pt x="0" y="390144"/>
                  </a:moveTo>
                  <a:lnTo>
                    <a:pt x="457200" y="390144"/>
                  </a:lnTo>
                </a:path>
                <a:path w="457200" h="390525">
                  <a:moveTo>
                    <a:pt x="0" y="0"/>
                  </a:moveTo>
                  <a:lnTo>
                    <a:pt x="457200" y="0"/>
                  </a:lnTo>
                </a:path>
              </a:pathLst>
            </a:custGeom>
            <a:ln w="9144">
              <a:solidFill>
                <a:srgbClr val="858585"/>
              </a:solidFill>
            </a:ln>
          </p:spPr>
          <p:txBody>
            <a:bodyPr wrap="square" lIns="0" tIns="0" rIns="0" bIns="0" rtlCol="0"/>
            <a:lstStyle/>
            <a:p>
              <a:endParaRPr/>
            </a:p>
          </p:txBody>
        </p:sp>
        <p:sp>
          <p:nvSpPr>
            <p:cNvPr id="12" name="object 12"/>
            <p:cNvSpPr/>
            <p:nvPr/>
          </p:nvSpPr>
          <p:spPr>
            <a:xfrm>
              <a:off x="3061716" y="6370319"/>
              <a:ext cx="304800" cy="1173480"/>
            </a:xfrm>
            <a:custGeom>
              <a:avLst/>
              <a:gdLst/>
              <a:ahLst/>
              <a:cxnLst/>
              <a:rect l="l" t="t" r="r" b="b"/>
              <a:pathLst>
                <a:path w="304800" h="1173479">
                  <a:moveTo>
                    <a:pt x="304799" y="0"/>
                  </a:moveTo>
                  <a:lnTo>
                    <a:pt x="0" y="0"/>
                  </a:lnTo>
                  <a:lnTo>
                    <a:pt x="0" y="1173480"/>
                  </a:lnTo>
                  <a:lnTo>
                    <a:pt x="304799" y="1173480"/>
                  </a:lnTo>
                  <a:lnTo>
                    <a:pt x="304799" y="0"/>
                  </a:lnTo>
                  <a:close/>
                </a:path>
              </a:pathLst>
            </a:custGeom>
            <a:solidFill>
              <a:srgbClr val="4F81BC"/>
            </a:solidFill>
          </p:spPr>
          <p:txBody>
            <a:bodyPr wrap="square" lIns="0" tIns="0" rIns="0" bIns="0" rtlCol="0"/>
            <a:lstStyle/>
            <a:p>
              <a:endParaRPr/>
            </a:p>
          </p:txBody>
        </p:sp>
        <p:sp>
          <p:nvSpPr>
            <p:cNvPr id="13" name="object 13"/>
            <p:cNvSpPr/>
            <p:nvPr/>
          </p:nvSpPr>
          <p:spPr>
            <a:xfrm>
              <a:off x="4128516" y="6761987"/>
              <a:ext cx="457200" cy="390525"/>
            </a:xfrm>
            <a:custGeom>
              <a:avLst/>
              <a:gdLst/>
              <a:ahLst/>
              <a:cxnLst/>
              <a:rect l="l" t="t" r="r" b="b"/>
              <a:pathLst>
                <a:path w="457200" h="390525">
                  <a:moveTo>
                    <a:pt x="0" y="390144"/>
                  </a:moveTo>
                  <a:lnTo>
                    <a:pt x="457200" y="390144"/>
                  </a:lnTo>
                </a:path>
                <a:path w="457200" h="390525">
                  <a:moveTo>
                    <a:pt x="0" y="0"/>
                  </a:moveTo>
                  <a:lnTo>
                    <a:pt x="457200" y="0"/>
                  </a:lnTo>
                </a:path>
              </a:pathLst>
            </a:custGeom>
            <a:ln w="9144">
              <a:solidFill>
                <a:srgbClr val="858585"/>
              </a:solidFill>
            </a:ln>
          </p:spPr>
          <p:txBody>
            <a:bodyPr wrap="square" lIns="0" tIns="0" rIns="0" bIns="0" rtlCol="0"/>
            <a:lstStyle/>
            <a:p>
              <a:endParaRPr/>
            </a:p>
          </p:txBody>
        </p:sp>
        <p:sp>
          <p:nvSpPr>
            <p:cNvPr id="14" name="object 14"/>
            <p:cNvSpPr/>
            <p:nvPr/>
          </p:nvSpPr>
          <p:spPr>
            <a:xfrm>
              <a:off x="3823716" y="6400799"/>
              <a:ext cx="304800" cy="1143000"/>
            </a:xfrm>
            <a:custGeom>
              <a:avLst/>
              <a:gdLst/>
              <a:ahLst/>
              <a:cxnLst/>
              <a:rect l="l" t="t" r="r" b="b"/>
              <a:pathLst>
                <a:path w="304800" h="1143000">
                  <a:moveTo>
                    <a:pt x="304800" y="0"/>
                  </a:moveTo>
                  <a:lnTo>
                    <a:pt x="0" y="0"/>
                  </a:lnTo>
                  <a:lnTo>
                    <a:pt x="0" y="1143000"/>
                  </a:lnTo>
                  <a:lnTo>
                    <a:pt x="304800" y="1143000"/>
                  </a:lnTo>
                  <a:lnTo>
                    <a:pt x="304800" y="0"/>
                  </a:lnTo>
                  <a:close/>
                </a:path>
              </a:pathLst>
            </a:custGeom>
            <a:solidFill>
              <a:srgbClr val="4F81BC"/>
            </a:solidFill>
          </p:spPr>
          <p:txBody>
            <a:bodyPr wrap="square" lIns="0" tIns="0" rIns="0" bIns="0" rtlCol="0"/>
            <a:lstStyle/>
            <a:p>
              <a:endParaRPr/>
            </a:p>
          </p:txBody>
        </p:sp>
        <p:sp>
          <p:nvSpPr>
            <p:cNvPr id="15" name="object 15"/>
            <p:cNvSpPr/>
            <p:nvPr/>
          </p:nvSpPr>
          <p:spPr>
            <a:xfrm>
              <a:off x="4890515" y="6761987"/>
              <a:ext cx="228600" cy="390525"/>
            </a:xfrm>
            <a:custGeom>
              <a:avLst/>
              <a:gdLst/>
              <a:ahLst/>
              <a:cxnLst/>
              <a:rect l="l" t="t" r="r" b="b"/>
              <a:pathLst>
                <a:path w="228600" h="390525">
                  <a:moveTo>
                    <a:pt x="0" y="390144"/>
                  </a:moveTo>
                  <a:lnTo>
                    <a:pt x="228600" y="390144"/>
                  </a:lnTo>
                </a:path>
                <a:path w="228600" h="390525">
                  <a:moveTo>
                    <a:pt x="0" y="0"/>
                  </a:moveTo>
                  <a:lnTo>
                    <a:pt x="228600" y="0"/>
                  </a:lnTo>
                </a:path>
              </a:pathLst>
            </a:custGeom>
            <a:ln w="9144">
              <a:solidFill>
                <a:srgbClr val="858585"/>
              </a:solidFill>
            </a:ln>
          </p:spPr>
          <p:txBody>
            <a:bodyPr wrap="square" lIns="0" tIns="0" rIns="0" bIns="0" rtlCol="0"/>
            <a:lstStyle/>
            <a:p>
              <a:endParaRPr/>
            </a:p>
          </p:txBody>
        </p:sp>
        <p:sp>
          <p:nvSpPr>
            <p:cNvPr id="16" name="object 16"/>
            <p:cNvSpPr/>
            <p:nvPr/>
          </p:nvSpPr>
          <p:spPr>
            <a:xfrm>
              <a:off x="4890515" y="6368033"/>
              <a:ext cx="228600" cy="5080"/>
            </a:xfrm>
            <a:custGeom>
              <a:avLst/>
              <a:gdLst/>
              <a:ahLst/>
              <a:cxnLst/>
              <a:rect l="l" t="t" r="r" b="b"/>
              <a:pathLst>
                <a:path w="228600" h="5079">
                  <a:moveTo>
                    <a:pt x="0" y="4572"/>
                  </a:moveTo>
                  <a:lnTo>
                    <a:pt x="228600" y="4572"/>
                  </a:lnTo>
                </a:path>
                <a:path w="228600" h="5079">
                  <a:moveTo>
                    <a:pt x="0" y="0"/>
                  </a:moveTo>
                  <a:lnTo>
                    <a:pt x="228600" y="0"/>
                  </a:lnTo>
                </a:path>
              </a:pathLst>
            </a:custGeom>
            <a:ln w="4572">
              <a:solidFill>
                <a:srgbClr val="858585"/>
              </a:solidFill>
            </a:ln>
          </p:spPr>
          <p:txBody>
            <a:bodyPr wrap="square" lIns="0" tIns="0" rIns="0" bIns="0" rtlCol="0"/>
            <a:lstStyle/>
            <a:p>
              <a:endParaRPr/>
            </a:p>
          </p:txBody>
        </p:sp>
        <p:sp>
          <p:nvSpPr>
            <p:cNvPr id="17" name="object 17"/>
            <p:cNvSpPr/>
            <p:nvPr/>
          </p:nvSpPr>
          <p:spPr>
            <a:xfrm>
              <a:off x="4585715" y="6120383"/>
              <a:ext cx="304800" cy="1423670"/>
            </a:xfrm>
            <a:custGeom>
              <a:avLst/>
              <a:gdLst/>
              <a:ahLst/>
              <a:cxnLst/>
              <a:rect l="l" t="t" r="r" b="b"/>
              <a:pathLst>
                <a:path w="304800" h="1423670">
                  <a:moveTo>
                    <a:pt x="304800" y="0"/>
                  </a:moveTo>
                  <a:lnTo>
                    <a:pt x="0" y="0"/>
                  </a:lnTo>
                  <a:lnTo>
                    <a:pt x="0" y="1423416"/>
                  </a:lnTo>
                  <a:lnTo>
                    <a:pt x="304800" y="1423416"/>
                  </a:lnTo>
                  <a:lnTo>
                    <a:pt x="304800" y="0"/>
                  </a:lnTo>
                  <a:close/>
                </a:path>
              </a:pathLst>
            </a:custGeom>
            <a:solidFill>
              <a:srgbClr val="4F81BC"/>
            </a:solidFill>
          </p:spPr>
          <p:txBody>
            <a:bodyPr wrap="square" lIns="0" tIns="0" rIns="0" bIns="0" rtlCol="0"/>
            <a:lstStyle/>
            <a:p>
              <a:endParaRPr/>
            </a:p>
          </p:txBody>
        </p:sp>
        <p:sp>
          <p:nvSpPr>
            <p:cNvPr id="18" name="object 18"/>
            <p:cNvSpPr/>
            <p:nvPr/>
          </p:nvSpPr>
          <p:spPr>
            <a:xfrm>
              <a:off x="1267967" y="5196839"/>
              <a:ext cx="3851275" cy="2388235"/>
            </a:xfrm>
            <a:custGeom>
              <a:avLst/>
              <a:gdLst/>
              <a:ahLst/>
              <a:cxnLst/>
              <a:rect l="l" t="t" r="r" b="b"/>
              <a:pathLst>
                <a:path w="3851275" h="2388234">
                  <a:moveTo>
                    <a:pt x="39623" y="0"/>
                  </a:moveTo>
                  <a:lnTo>
                    <a:pt x="3851148" y="0"/>
                  </a:lnTo>
                </a:path>
                <a:path w="3851275" h="2388234">
                  <a:moveTo>
                    <a:pt x="39623" y="2346960"/>
                  </a:moveTo>
                  <a:lnTo>
                    <a:pt x="39623" y="0"/>
                  </a:lnTo>
                </a:path>
                <a:path w="3851275" h="2388234">
                  <a:moveTo>
                    <a:pt x="0" y="2346960"/>
                  </a:moveTo>
                  <a:lnTo>
                    <a:pt x="39623" y="2346960"/>
                  </a:lnTo>
                </a:path>
                <a:path w="3851275" h="2388234">
                  <a:moveTo>
                    <a:pt x="0" y="1955292"/>
                  </a:moveTo>
                  <a:lnTo>
                    <a:pt x="39623" y="1955292"/>
                  </a:lnTo>
                </a:path>
                <a:path w="3851275" h="2388234">
                  <a:moveTo>
                    <a:pt x="0" y="1565148"/>
                  </a:moveTo>
                  <a:lnTo>
                    <a:pt x="39623" y="1565148"/>
                  </a:lnTo>
                </a:path>
                <a:path w="3851275" h="2388234">
                  <a:moveTo>
                    <a:pt x="0" y="1173480"/>
                  </a:moveTo>
                  <a:lnTo>
                    <a:pt x="39623" y="1173480"/>
                  </a:lnTo>
                </a:path>
                <a:path w="3851275" h="2388234">
                  <a:moveTo>
                    <a:pt x="0" y="781812"/>
                  </a:moveTo>
                  <a:lnTo>
                    <a:pt x="39623" y="781812"/>
                  </a:lnTo>
                </a:path>
                <a:path w="3851275" h="2388234">
                  <a:moveTo>
                    <a:pt x="0" y="390144"/>
                  </a:moveTo>
                  <a:lnTo>
                    <a:pt x="39623" y="390144"/>
                  </a:lnTo>
                </a:path>
                <a:path w="3851275" h="2388234">
                  <a:moveTo>
                    <a:pt x="0" y="0"/>
                  </a:moveTo>
                  <a:lnTo>
                    <a:pt x="39623" y="0"/>
                  </a:lnTo>
                </a:path>
                <a:path w="3851275" h="2388234">
                  <a:moveTo>
                    <a:pt x="39623" y="2346960"/>
                  </a:moveTo>
                  <a:lnTo>
                    <a:pt x="3851148" y="2346960"/>
                  </a:lnTo>
                </a:path>
                <a:path w="3851275" h="2388234">
                  <a:moveTo>
                    <a:pt x="39623" y="2346960"/>
                  </a:moveTo>
                  <a:lnTo>
                    <a:pt x="39623" y="2388108"/>
                  </a:lnTo>
                </a:path>
                <a:path w="3851275" h="2388234">
                  <a:moveTo>
                    <a:pt x="801624" y="2346960"/>
                  </a:moveTo>
                  <a:lnTo>
                    <a:pt x="801624" y="2388108"/>
                  </a:lnTo>
                </a:path>
                <a:path w="3851275" h="2388234">
                  <a:moveTo>
                    <a:pt x="1563624" y="2346960"/>
                  </a:moveTo>
                  <a:lnTo>
                    <a:pt x="1563624" y="2388108"/>
                  </a:lnTo>
                </a:path>
                <a:path w="3851275" h="2388234">
                  <a:moveTo>
                    <a:pt x="2327147" y="2346960"/>
                  </a:moveTo>
                  <a:lnTo>
                    <a:pt x="2327147" y="2388108"/>
                  </a:lnTo>
                </a:path>
                <a:path w="3851275" h="2388234">
                  <a:moveTo>
                    <a:pt x="3089147" y="2346960"/>
                  </a:moveTo>
                  <a:lnTo>
                    <a:pt x="3089147" y="2388108"/>
                  </a:lnTo>
                </a:path>
                <a:path w="3851275" h="2388234">
                  <a:moveTo>
                    <a:pt x="3851148" y="2346960"/>
                  </a:moveTo>
                  <a:lnTo>
                    <a:pt x="3851148" y="2388108"/>
                  </a:lnTo>
                </a:path>
              </a:pathLst>
            </a:custGeom>
            <a:ln w="9144">
              <a:solidFill>
                <a:srgbClr val="858585"/>
              </a:solidFill>
            </a:ln>
          </p:spPr>
          <p:txBody>
            <a:bodyPr wrap="square" lIns="0" tIns="0" rIns="0" bIns="0" rtlCol="0"/>
            <a:lstStyle/>
            <a:p>
              <a:endParaRPr/>
            </a:p>
          </p:txBody>
        </p:sp>
      </p:grpSp>
      <p:sp>
        <p:nvSpPr>
          <p:cNvPr id="19" name="object 19"/>
          <p:cNvSpPr txBox="1"/>
          <p:nvPr/>
        </p:nvSpPr>
        <p:spPr>
          <a:xfrm>
            <a:off x="984300" y="6267069"/>
            <a:ext cx="21907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1</a:t>
            </a:r>
            <a:r>
              <a:rPr sz="1000" dirty="0">
                <a:latin typeface="Calibri"/>
                <a:cs typeface="Calibri"/>
              </a:rPr>
              <a:t>5</a:t>
            </a:r>
            <a:r>
              <a:rPr sz="1000" spc="-5" dirty="0">
                <a:latin typeface="Calibri"/>
                <a:cs typeface="Calibri"/>
              </a:rPr>
              <a:t>0</a:t>
            </a:r>
            <a:endParaRPr sz="1000">
              <a:latin typeface="Calibri"/>
              <a:cs typeface="Calibri"/>
            </a:endParaRPr>
          </a:p>
        </p:txBody>
      </p:sp>
      <p:sp>
        <p:nvSpPr>
          <p:cNvPr id="20" name="object 20"/>
          <p:cNvSpPr txBox="1"/>
          <p:nvPr/>
        </p:nvSpPr>
        <p:spPr>
          <a:xfrm>
            <a:off x="902004" y="6658482"/>
            <a:ext cx="5744210" cy="1875789"/>
          </a:xfrm>
          <a:prstGeom prst="rect">
            <a:avLst/>
          </a:prstGeom>
        </p:spPr>
        <p:txBody>
          <a:bodyPr vert="horz" wrap="square" lIns="0" tIns="12065" rIns="0" bIns="0" rtlCol="0">
            <a:spAutoFit/>
          </a:bodyPr>
          <a:lstStyle/>
          <a:p>
            <a:pPr marR="5447665" algn="r">
              <a:lnSpc>
                <a:spcPct val="100000"/>
              </a:lnSpc>
              <a:spcBef>
                <a:spcPts val="95"/>
              </a:spcBef>
            </a:pPr>
            <a:r>
              <a:rPr sz="1000" spc="-5" dirty="0">
                <a:latin typeface="Calibri"/>
                <a:cs typeface="Calibri"/>
              </a:rPr>
              <a:t>100</a:t>
            </a:r>
            <a:endParaRPr sz="1000">
              <a:latin typeface="Calibri"/>
              <a:cs typeface="Calibri"/>
            </a:endParaRPr>
          </a:p>
          <a:p>
            <a:pPr>
              <a:lnSpc>
                <a:spcPct val="100000"/>
              </a:lnSpc>
            </a:pPr>
            <a:endParaRPr sz="1000">
              <a:latin typeface="Calibri"/>
              <a:cs typeface="Calibri"/>
            </a:endParaRPr>
          </a:p>
          <a:p>
            <a:pPr marR="5448300" algn="r">
              <a:lnSpc>
                <a:spcPct val="100000"/>
              </a:lnSpc>
              <a:spcBef>
                <a:spcPts val="660"/>
              </a:spcBef>
            </a:pPr>
            <a:r>
              <a:rPr sz="1000" spc="-10" dirty="0">
                <a:latin typeface="Calibri"/>
                <a:cs typeface="Calibri"/>
              </a:rPr>
              <a:t>50</a:t>
            </a:r>
            <a:endParaRPr sz="1000">
              <a:latin typeface="Calibri"/>
              <a:cs typeface="Calibri"/>
            </a:endParaRPr>
          </a:p>
          <a:p>
            <a:pPr>
              <a:lnSpc>
                <a:spcPct val="100000"/>
              </a:lnSpc>
            </a:pPr>
            <a:endParaRPr sz="1000">
              <a:latin typeface="Calibri"/>
              <a:cs typeface="Calibri"/>
            </a:endParaRPr>
          </a:p>
          <a:p>
            <a:pPr marL="223520">
              <a:lnSpc>
                <a:spcPct val="100000"/>
              </a:lnSpc>
              <a:spcBef>
                <a:spcPts val="660"/>
              </a:spcBef>
            </a:pPr>
            <a:r>
              <a:rPr sz="1000" spc="-5" dirty="0">
                <a:latin typeface="Calibri"/>
                <a:cs typeface="Calibri"/>
              </a:rPr>
              <a:t>0</a:t>
            </a:r>
            <a:endParaRPr sz="1000">
              <a:latin typeface="Calibri"/>
              <a:cs typeface="Calibri"/>
            </a:endParaRPr>
          </a:p>
          <a:p>
            <a:pPr marL="513080">
              <a:lnSpc>
                <a:spcPct val="100000"/>
              </a:lnSpc>
              <a:spcBef>
                <a:spcPts val="100"/>
              </a:spcBef>
              <a:tabLst>
                <a:tab pos="1228090" algn="l"/>
                <a:tab pos="2020570" algn="l"/>
                <a:tab pos="2756535" algn="l"/>
              </a:tabLst>
            </a:pPr>
            <a:r>
              <a:rPr sz="1000" spc="-5" dirty="0">
                <a:latin typeface="Calibri"/>
                <a:cs typeface="Calibri"/>
              </a:rPr>
              <a:t>Amazon.in	Flipkart.com	Paytm.com	Myntra.com</a:t>
            </a:r>
            <a:r>
              <a:rPr sz="1000" spc="170" dirty="0">
                <a:latin typeface="Calibri"/>
                <a:cs typeface="Calibri"/>
              </a:rPr>
              <a:t> </a:t>
            </a:r>
            <a:r>
              <a:rPr sz="1000" spc="-5" dirty="0">
                <a:latin typeface="Calibri"/>
                <a:cs typeface="Calibri"/>
              </a:rPr>
              <a:t>Snapdeal.com</a:t>
            </a:r>
            <a:endParaRPr sz="1000">
              <a:latin typeface="Calibri"/>
              <a:cs typeface="Calibri"/>
            </a:endParaRPr>
          </a:p>
          <a:p>
            <a:pPr>
              <a:lnSpc>
                <a:spcPct val="100000"/>
              </a:lnSpc>
            </a:pPr>
            <a:endParaRPr sz="1000">
              <a:latin typeface="Calibri"/>
              <a:cs typeface="Calibri"/>
            </a:endParaRPr>
          </a:p>
          <a:p>
            <a:pPr>
              <a:lnSpc>
                <a:spcPct val="100000"/>
              </a:lnSpc>
              <a:spcBef>
                <a:spcPts val="50"/>
              </a:spcBef>
            </a:pPr>
            <a:endParaRPr sz="1000">
              <a:latin typeface="Calibri"/>
              <a:cs typeface="Calibri"/>
            </a:endParaRPr>
          </a:p>
          <a:p>
            <a:pPr marL="12700" marR="5080">
              <a:lnSpc>
                <a:spcPct val="101600"/>
              </a:lnSpc>
            </a:pPr>
            <a:r>
              <a:rPr sz="1400" i="1" spc="-5" dirty="0">
                <a:latin typeface="Calibri"/>
                <a:cs typeface="Calibri"/>
              </a:rPr>
              <a:t>[Amazon.in</a:t>
            </a:r>
            <a:r>
              <a:rPr sz="1400" i="1" spc="5" dirty="0">
                <a:latin typeface="Calibri"/>
                <a:cs typeface="Calibri"/>
              </a:rPr>
              <a:t> </a:t>
            </a:r>
            <a:r>
              <a:rPr sz="1400" i="1" spc="-5" dirty="0">
                <a:latin typeface="Calibri"/>
                <a:cs typeface="Calibri"/>
              </a:rPr>
              <a:t>has</a:t>
            </a:r>
            <a:r>
              <a:rPr sz="1400" i="1" spc="10" dirty="0">
                <a:latin typeface="Calibri"/>
                <a:cs typeface="Calibri"/>
              </a:rPr>
              <a:t> </a:t>
            </a:r>
            <a:r>
              <a:rPr sz="1400" i="1" spc="-5" dirty="0">
                <a:latin typeface="Calibri"/>
                <a:cs typeface="Calibri"/>
              </a:rPr>
              <a:t>the</a:t>
            </a:r>
            <a:r>
              <a:rPr sz="1400" i="1" dirty="0">
                <a:latin typeface="Calibri"/>
                <a:cs typeface="Calibri"/>
              </a:rPr>
              <a:t> </a:t>
            </a:r>
            <a:r>
              <a:rPr sz="1400" i="1" spc="-5" dirty="0">
                <a:latin typeface="Calibri"/>
                <a:cs typeface="Calibri"/>
              </a:rPr>
              <a:t>highest</a:t>
            </a:r>
            <a:r>
              <a:rPr sz="1400" i="1" spc="5" dirty="0">
                <a:latin typeface="Calibri"/>
                <a:cs typeface="Calibri"/>
              </a:rPr>
              <a:t> </a:t>
            </a:r>
            <a:r>
              <a:rPr sz="1400" i="1" spc="-5" dirty="0">
                <a:latin typeface="Calibri"/>
                <a:cs typeface="Calibri"/>
              </a:rPr>
              <a:t>number</a:t>
            </a:r>
            <a:r>
              <a:rPr sz="1400" i="1" spc="5" dirty="0">
                <a:latin typeface="Calibri"/>
                <a:cs typeface="Calibri"/>
              </a:rPr>
              <a:t> </a:t>
            </a:r>
            <a:r>
              <a:rPr sz="1400" i="1" spc="-5" dirty="0">
                <a:latin typeface="Calibri"/>
                <a:cs typeface="Calibri"/>
              </a:rPr>
              <a:t>of</a:t>
            </a:r>
            <a:r>
              <a:rPr sz="1400" i="1" spc="10" dirty="0">
                <a:latin typeface="Calibri"/>
                <a:cs typeface="Calibri"/>
              </a:rPr>
              <a:t> </a:t>
            </a:r>
            <a:r>
              <a:rPr sz="1400" i="1" spc="-5" dirty="0">
                <a:latin typeface="Calibri"/>
                <a:cs typeface="Calibri"/>
              </a:rPr>
              <a:t>customers</a:t>
            </a:r>
            <a:r>
              <a:rPr sz="1400" i="1" spc="10" dirty="0">
                <a:latin typeface="Calibri"/>
                <a:cs typeface="Calibri"/>
              </a:rPr>
              <a:t> </a:t>
            </a:r>
            <a:r>
              <a:rPr sz="1400" i="1" spc="-5" dirty="0">
                <a:latin typeface="Calibri"/>
                <a:cs typeface="Calibri"/>
              </a:rPr>
              <a:t>and Myntra.com</a:t>
            </a:r>
            <a:r>
              <a:rPr sz="1400" i="1" spc="5" dirty="0">
                <a:latin typeface="Calibri"/>
                <a:cs typeface="Calibri"/>
              </a:rPr>
              <a:t> </a:t>
            </a:r>
            <a:r>
              <a:rPr sz="1400" i="1" spc="-5" dirty="0">
                <a:latin typeface="Calibri"/>
                <a:cs typeface="Calibri"/>
              </a:rPr>
              <a:t>has</a:t>
            </a:r>
            <a:r>
              <a:rPr sz="1400" i="1" spc="15" dirty="0">
                <a:latin typeface="Calibri"/>
                <a:cs typeface="Calibri"/>
              </a:rPr>
              <a:t> </a:t>
            </a:r>
            <a:r>
              <a:rPr sz="1400" i="1" spc="-5" dirty="0">
                <a:latin typeface="Calibri"/>
                <a:cs typeface="Calibri"/>
              </a:rPr>
              <a:t>the</a:t>
            </a:r>
            <a:r>
              <a:rPr sz="1400" i="1" dirty="0">
                <a:latin typeface="Calibri"/>
                <a:cs typeface="Calibri"/>
              </a:rPr>
              <a:t> </a:t>
            </a:r>
            <a:r>
              <a:rPr sz="1400" i="1" spc="-5" dirty="0">
                <a:latin typeface="Calibri"/>
                <a:cs typeface="Calibri"/>
              </a:rPr>
              <a:t>lowe </a:t>
            </a:r>
            <a:r>
              <a:rPr sz="1400" i="1" spc="-300" dirty="0">
                <a:latin typeface="Calibri"/>
                <a:cs typeface="Calibri"/>
              </a:rPr>
              <a:t> </a:t>
            </a:r>
            <a:r>
              <a:rPr sz="1400" i="1" dirty="0">
                <a:latin typeface="Calibri"/>
                <a:cs typeface="Calibri"/>
              </a:rPr>
              <a:t>st]</a:t>
            </a:r>
            <a:endParaRPr sz="1400">
              <a:latin typeface="Calibri"/>
              <a:cs typeface="Calibri"/>
            </a:endParaRPr>
          </a:p>
        </p:txBody>
      </p:sp>
      <p:sp>
        <p:nvSpPr>
          <p:cNvPr id="21" name="object 21"/>
          <p:cNvSpPr txBox="1"/>
          <p:nvPr/>
        </p:nvSpPr>
        <p:spPr>
          <a:xfrm>
            <a:off x="902004" y="3337305"/>
            <a:ext cx="5541645" cy="2715895"/>
          </a:xfrm>
          <a:prstGeom prst="rect">
            <a:avLst/>
          </a:prstGeom>
        </p:spPr>
        <p:txBody>
          <a:bodyPr vert="horz" wrap="square" lIns="0" tIns="9525" rIns="0" bIns="0" rtlCol="0">
            <a:spAutoFit/>
          </a:bodyPr>
          <a:lstStyle/>
          <a:p>
            <a:pPr marL="12700" marR="5080">
              <a:lnSpc>
                <a:spcPct val="101699"/>
              </a:lnSpc>
              <a:spcBef>
                <a:spcPts val="75"/>
              </a:spcBef>
            </a:pPr>
            <a:r>
              <a:rPr sz="1400" i="1" dirty="0">
                <a:latin typeface="Calibri"/>
                <a:cs typeface="Calibri"/>
              </a:rPr>
              <a:t>[All the</a:t>
            </a:r>
            <a:r>
              <a:rPr sz="1400" i="1" spc="-5" dirty="0">
                <a:latin typeface="Calibri"/>
                <a:cs typeface="Calibri"/>
              </a:rPr>
              <a:t> respondents</a:t>
            </a:r>
            <a:r>
              <a:rPr sz="1400" i="1" spc="-10" dirty="0">
                <a:latin typeface="Calibri"/>
                <a:cs typeface="Calibri"/>
              </a:rPr>
              <a:t> </a:t>
            </a:r>
            <a:r>
              <a:rPr sz="1400" i="1" spc="-5" dirty="0">
                <a:latin typeface="Calibri"/>
                <a:cs typeface="Calibri"/>
              </a:rPr>
              <a:t>have</a:t>
            </a:r>
            <a:r>
              <a:rPr sz="1400" i="1" dirty="0">
                <a:latin typeface="Calibri"/>
                <a:cs typeface="Calibri"/>
              </a:rPr>
              <a:t> </a:t>
            </a:r>
            <a:r>
              <a:rPr sz="1400" i="1" spc="-5" dirty="0">
                <a:latin typeface="Calibri"/>
                <a:cs typeface="Calibri"/>
              </a:rPr>
              <a:t>shopped</a:t>
            </a:r>
            <a:r>
              <a:rPr sz="1400" i="1" dirty="0">
                <a:latin typeface="Calibri"/>
                <a:cs typeface="Calibri"/>
              </a:rPr>
              <a:t> </a:t>
            </a:r>
            <a:r>
              <a:rPr sz="1400" i="1" spc="-5" dirty="0">
                <a:latin typeface="Calibri"/>
                <a:cs typeface="Calibri"/>
              </a:rPr>
              <a:t>from</a:t>
            </a:r>
            <a:r>
              <a:rPr sz="1400" i="1" dirty="0">
                <a:latin typeface="Calibri"/>
                <a:cs typeface="Calibri"/>
              </a:rPr>
              <a:t> </a:t>
            </a:r>
            <a:r>
              <a:rPr sz="1400" i="1" spc="-5" dirty="0">
                <a:latin typeface="Calibri"/>
                <a:cs typeface="Calibri"/>
              </a:rPr>
              <a:t>amazon.in, 221</a:t>
            </a:r>
            <a:r>
              <a:rPr sz="1400" i="1" dirty="0">
                <a:latin typeface="Calibri"/>
                <a:cs typeface="Calibri"/>
              </a:rPr>
              <a:t> </a:t>
            </a:r>
            <a:r>
              <a:rPr sz="1400" i="1" spc="-5" dirty="0">
                <a:latin typeface="Calibri"/>
                <a:cs typeface="Calibri"/>
              </a:rPr>
              <a:t>respondents</a:t>
            </a:r>
            <a:r>
              <a:rPr sz="1400" i="1" spc="5" dirty="0">
                <a:latin typeface="Calibri"/>
                <a:cs typeface="Calibri"/>
              </a:rPr>
              <a:t> </a:t>
            </a:r>
            <a:r>
              <a:rPr sz="1400" i="1" spc="-5" dirty="0">
                <a:latin typeface="Calibri"/>
                <a:cs typeface="Calibri"/>
              </a:rPr>
              <a:t>have </a:t>
            </a:r>
            <a:r>
              <a:rPr sz="1400" i="1" dirty="0">
                <a:latin typeface="Calibri"/>
                <a:cs typeface="Calibri"/>
              </a:rPr>
              <a:t> </a:t>
            </a:r>
            <a:r>
              <a:rPr sz="1400" i="1" spc="-5" dirty="0">
                <a:latin typeface="Calibri"/>
                <a:cs typeface="Calibri"/>
              </a:rPr>
              <a:t>shopped</a:t>
            </a:r>
            <a:r>
              <a:rPr sz="1400" i="1" spc="5" dirty="0">
                <a:latin typeface="Calibri"/>
                <a:cs typeface="Calibri"/>
              </a:rPr>
              <a:t> </a:t>
            </a:r>
            <a:r>
              <a:rPr sz="1400" i="1" spc="-5" dirty="0">
                <a:latin typeface="Calibri"/>
                <a:cs typeface="Calibri"/>
              </a:rPr>
              <a:t>from</a:t>
            </a:r>
            <a:r>
              <a:rPr sz="1400" i="1" spc="5" dirty="0">
                <a:latin typeface="Calibri"/>
                <a:cs typeface="Calibri"/>
              </a:rPr>
              <a:t> </a:t>
            </a:r>
            <a:r>
              <a:rPr sz="1400" i="1" spc="-5" dirty="0">
                <a:latin typeface="Calibri"/>
                <a:cs typeface="Calibri"/>
              </a:rPr>
              <a:t>flipkart.com,</a:t>
            </a:r>
            <a:r>
              <a:rPr sz="1400" i="1" spc="5" dirty="0">
                <a:latin typeface="Calibri"/>
                <a:cs typeface="Calibri"/>
              </a:rPr>
              <a:t> </a:t>
            </a:r>
            <a:r>
              <a:rPr sz="1400" i="1" spc="-5" dirty="0">
                <a:latin typeface="Calibri"/>
                <a:cs typeface="Calibri"/>
              </a:rPr>
              <a:t>150</a:t>
            </a:r>
            <a:r>
              <a:rPr sz="1400" i="1" dirty="0">
                <a:latin typeface="Calibri"/>
                <a:cs typeface="Calibri"/>
              </a:rPr>
              <a:t> </a:t>
            </a:r>
            <a:r>
              <a:rPr sz="1400" i="1" spc="-5" dirty="0">
                <a:latin typeface="Calibri"/>
                <a:cs typeface="Calibri"/>
              </a:rPr>
              <a:t>respondents</a:t>
            </a:r>
            <a:r>
              <a:rPr sz="1400" i="1" spc="10" dirty="0">
                <a:latin typeface="Calibri"/>
                <a:cs typeface="Calibri"/>
              </a:rPr>
              <a:t> </a:t>
            </a:r>
            <a:r>
              <a:rPr sz="1400" i="1" spc="-5" dirty="0">
                <a:latin typeface="Calibri"/>
                <a:cs typeface="Calibri"/>
              </a:rPr>
              <a:t>have</a:t>
            </a:r>
            <a:r>
              <a:rPr sz="1400" i="1" spc="5" dirty="0">
                <a:latin typeface="Calibri"/>
                <a:cs typeface="Calibri"/>
              </a:rPr>
              <a:t> </a:t>
            </a:r>
            <a:r>
              <a:rPr sz="1400" i="1" spc="-5" dirty="0">
                <a:latin typeface="Calibri"/>
                <a:cs typeface="Calibri"/>
              </a:rPr>
              <a:t>shopped</a:t>
            </a:r>
            <a:r>
              <a:rPr sz="1400" i="1" spc="5" dirty="0">
                <a:latin typeface="Calibri"/>
                <a:cs typeface="Calibri"/>
              </a:rPr>
              <a:t> </a:t>
            </a:r>
            <a:r>
              <a:rPr sz="1400" i="1" spc="-5" dirty="0">
                <a:latin typeface="Calibri"/>
                <a:cs typeface="Calibri"/>
              </a:rPr>
              <a:t>from</a:t>
            </a:r>
            <a:r>
              <a:rPr sz="1400" i="1" spc="5" dirty="0">
                <a:latin typeface="Calibri"/>
                <a:cs typeface="Calibri"/>
              </a:rPr>
              <a:t> </a:t>
            </a:r>
            <a:r>
              <a:rPr sz="1400" i="1" spc="-5" dirty="0">
                <a:latin typeface="Calibri"/>
                <a:cs typeface="Calibri"/>
              </a:rPr>
              <a:t>paytm.com, </a:t>
            </a:r>
            <a:r>
              <a:rPr sz="1400" i="1" spc="-300" dirty="0">
                <a:latin typeface="Calibri"/>
                <a:cs typeface="Calibri"/>
              </a:rPr>
              <a:t> </a:t>
            </a:r>
            <a:r>
              <a:rPr sz="1400" i="1" spc="-5" dirty="0">
                <a:latin typeface="Calibri"/>
                <a:cs typeface="Calibri"/>
              </a:rPr>
              <a:t>146 respondents</a:t>
            </a:r>
            <a:r>
              <a:rPr sz="1400" i="1" spc="5" dirty="0">
                <a:latin typeface="Calibri"/>
                <a:cs typeface="Calibri"/>
              </a:rPr>
              <a:t> </a:t>
            </a:r>
            <a:r>
              <a:rPr sz="1400" i="1" spc="-10" dirty="0">
                <a:latin typeface="Calibri"/>
                <a:cs typeface="Calibri"/>
              </a:rPr>
              <a:t>have</a:t>
            </a:r>
            <a:r>
              <a:rPr sz="1400" i="1" dirty="0">
                <a:latin typeface="Calibri"/>
                <a:cs typeface="Calibri"/>
              </a:rPr>
              <a:t> </a:t>
            </a:r>
            <a:r>
              <a:rPr sz="1400" i="1" spc="-5" dirty="0">
                <a:latin typeface="Calibri"/>
                <a:cs typeface="Calibri"/>
              </a:rPr>
              <a:t>shopped</a:t>
            </a:r>
            <a:r>
              <a:rPr sz="1400" i="1" dirty="0">
                <a:latin typeface="Calibri"/>
                <a:cs typeface="Calibri"/>
              </a:rPr>
              <a:t> </a:t>
            </a:r>
            <a:r>
              <a:rPr sz="1400" i="1" spc="-5" dirty="0">
                <a:latin typeface="Calibri"/>
                <a:cs typeface="Calibri"/>
              </a:rPr>
              <a:t>from</a:t>
            </a:r>
            <a:r>
              <a:rPr sz="1400" i="1" spc="5" dirty="0">
                <a:latin typeface="Calibri"/>
                <a:cs typeface="Calibri"/>
              </a:rPr>
              <a:t> </a:t>
            </a:r>
            <a:r>
              <a:rPr sz="1400" i="1" spc="-5" dirty="0">
                <a:latin typeface="Calibri"/>
                <a:cs typeface="Calibri"/>
              </a:rPr>
              <a:t>myntra.com, 182 respondents</a:t>
            </a:r>
            <a:r>
              <a:rPr sz="1400" i="1" spc="5" dirty="0">
                <a:latin typeface="Calibri"/>
                <a:cs typeface="Calibri"/>
              </a:rPr>
              <a:t> </a:t>
            </a:r>
            <a:r>
              <a:rPr sz="1400" i="1" spc="-5" dirty="0">
                <a:latin typeface="Calibri"/>
                <a:cs typeface="Calibri"/>
              </a:rPr>
              <a:t>have </a:t>
            </a:r>
            <a:r>
              <a:rPr sz="1400" i="1" dirty="0">
                <a:latin typeface="Calibri"/>
                <a:cs typeface="Calibri"/>
              </a:rPr>
              <a:t> </a:t>
            </a:r>
            <a:r>
              <a:rPr sz="1400" i="1" spc="-5" dirty="0">
                <a:latin typeface="Calibri"/>
                <a:cs typeface="Calibri"/>
              </a:rPr>
              <a:t>shopped</a:t>
            </a:r>
            <a:r>
              <a:rPr sz="1400" i="1" spc="-10" dirty="0">
                <a:latin typeface="Calibri"/>
                <a:cs typeface="Calibri"/>
              </a:rPr>
              <a:t> </a:t>
            </a:r>
            <a:r>
              <a:rPr sz="1400" i="1" spc="-5" dirty="0">
                <a:latin typeface="Calibri"/>
                <a:cs typeface="Calibri"/>
              </a:rPr>
              <a:t>from snapdeal.com]</a:t>
            </a:r>
            <a:endParaRPr sz="1400">
              <a:latin typeface="Calibri"/>
              <a:cs typeface="Calibri"/>
            </a:endParaRPr>
          </a:p>
          <a:p>
            <a:pPr>
              <a:lnSpc>
                <a:spcPct val="100000"/>
              </a:lnSpc>
            </a:pPr>
            <a:endParaRPr sz="1400">
              <a:latin typeface="Calibri"/>
              <a:cs typeface="Calibri"/>
            </a:endParaRPr>
          </a:p>
          <a:p>
            <a:pPr>
              <a:lnSpc>
                <a:spcPct val="100000"/>
              </a:lnSpc>
              <a:spcBef>
                <a:spcPts val="35"/>
              </a:spcBef>
            </a:pPr>
            <a:endParaRPr sz="2000">
              <a:latin typeface="Calibri"/>
              <a:cs typeface="Calibri"/>
            </a:endParaRPr>
          </a:p>
          <a:p>
            <a:pPr marR="23495" algn="ctr">
              <a:lnSpc>
                <a:spcPct val="100000"/>
              </a:lnSpc>
            </a:pPr>
            <a:r>
              <a:rPr sz="1800" b="1" spc="-5" dirty="0">
                <a:latin typeface="Calibri"/>
                <a:cs typeface="Calibri"/>
              </a:rPr>
              <a:t>Online</a:t>
            </a:r>
            <a:r>
              <a:rPr sz="1800" b="1" spc="-15" dirty="0">
                <a:latin typeface="Calibri"/>
                <a:cs typeface="Calibri"/>
              </a:rPr>
              <a:t> </a:t>
            </a:r>
            <a:r>
              <a:rPr sz="1800" b="1" spc="-10" dirty="0">
                <a:latin typeface="Calibri"/>
                <a:cs typeface="Calibri"/>
              </a:rPr>
              <a:t>retailers</a:t>
            </a:r>
            <a:r>
              <a:rPr sz="1800" b="1" spc="-15" dirty="0">
                <a:latin typeface="Calibri"/>
                <a:cs typeface="Calibri"/>
              </a:rPr>
              <a:t> </a:t>
            </a:r>
            <a:r>
              <a:rPr sz="1800" b="1" spc="-5" dirty="0">
                <a:latin typeface="Calibri"/>
                <a:cs typeface="Calibri"/>
              </a:rPr>
              <a:t>vs</a:t>
            </a:r>
            <a:r>
              <a:rPr sz="1800" b="1" spc="-10" dirty="0">
                <a:latin typeface="Calibri"/>
                <a:cs typeface="Calibri"/>
              </a:rPr>
              <a:t> </a:t>
            </a:r>
            <a:r>
              <a:rPr sz="1800" b="1" spc="-5" dirty="0">
                <a:latin typeface="Calibri"/>
                <a:cs typeface="Calibri"/>
              </a:rPr>
              <a:t>number</a:t>
            </a:r>
            <a:r>
              <a:rPr sz="1800" b="1" spc="-35" dirty="0">
                <a:latin typeface="Calibri"/>
                <a:cs typeface="Calibri"/>
              </a:rPr>
              <a:t> </a:t>
            </a:r>
            <a:r>
              <a:rPr sz="1800" b="1" dirty="0">
                <a:latin typeface="Calibri"/>
                <a:cs typeface="Calibri"/>
              </a:rPr>
              <a:t>of</a:t>
            </a:r>
            <a:r>
              <a:rPr sz="1800" b="1" spc="-5" dirty="0">
                <a:latin typeface="Calibri"/>
                <a:cs typeface="Calibri"/>
              </a:rPr>
              <a:t> </a:t>
            </a:r>
            <a:r>
              <a:rPr sz="1800" b="1" spc="-10" dirty="0">
                <a:latin typeface="Calibri"/>
                <a:cs typeface="Calibri"/>
              </a:rPr>
              <a:t>customers</a:t>
            </a:r>
            <a:endParaRPr sz="1800">
              <a:latin typeface="Calibri"/>
              <a:cs typeface="Calibri"/>
            </a:endParaRPr>
          </a:p>
          <a:p>
            <a:pPr marL="94615">
              <a:lnSpc>
                <a:spcPct val="100000"/>
              </a:lnSpc>
              <a:spcBef>
                <a:spcPts val="665"/>
              </a:spcBef>
            </a:pPr>
            <a:r>
              <a:rPr sz="1000" spc="-5" dirty="0">
                <a:latin typeface="Calibri"/>
                <a:cs typeface="Calibri"/>
              </a:rPr>
              <a:t>300</a:t>
            </a:r>
            <a:endParaRPr sz="1000">
              <a:latin typeface="Calibri"/>
              <a:cs typeface="Calibri"/>
            </a:endParaRPr>
          </a:p>
          <a:p>
            <a:pPr>
              <a:lnSpc>
                <a:spcPct val="100000"/>
              </a:lnSpc>
            </a:pPr>
            <a:endParaRPr sz="1000">
              <a:latin typeface="Calibri"/>
              <a:cs typeface="Calibri"/>
            </a:endParaRPr>
          </a:p>
          <a:p>
            <a:pPr marL="94615">
              <a:lnSpc>
                <a:spcPct val="100000"/>
              </a:lnSpc>
              <a:spcBef>
                <a:spcPts val="660"/>
              </a:spcBef>
            </a:pPr>
            <a:r>
              <a:rPr sz="1000" spc="-5" dirty="0">
                <a:latin typeface="Calibri"/>
                <a:cs typeface="Calibri"/>
              </a:rPr>
              <a:t>250</a:t>
            </a:r>
            <a:endParaRPr sz="1000">
              <a:latin typeface="Calibri"/>
              <a:cs typeface="Calibri"/>
            </a:endParaRPr>
          </a:p>
          <a:p>
            <a:pPr>
              <a:lnSpc>
                <a:spcPct val="100000"/>
              </a:lnSpc>
            </a:pPr>
            <a:endParaRPr sz="1000">
              <a:latin typeface="Calibri"/>
              <a:cs typeface="Calibri"/>
            </a:endParaRPr>
          </a:p>
          <a:p>
            <a:pPr marL="94615">
              <a:lnSpc>
                <a:spcPct val="100000"/>
              </a:lnSpc>
              <a:spcBef>
                <a:spcPts val="660"/>
              </a:spcBef>
            </a:pPr>
            <a:r>
              <a:rPr sz="1000" spc="-5" dirty="0">
                <a:latin typeface="Calibri"/>
                <a:cs typeface="Calibri"/>
              </a:rPr>
              <a:t>200</a:t>
            </a:r>
            <a:endParaRPr sz="1000">
              <a:latin typeface="Calibri"/>
              <a:cs typeface="Calibri"/>
            </a:endParaRPr>
          </a:p>
        </p:txBody>
      </p:sp>
      <p:sp>
        <p:nvSpPr>
          <p:cNvPr id="22" name="object 22"/>
          <p:cNvSpPr/>
          <p:nvPr/>
        </p:nvSpPr>
        <p:spPr>
          <a:xfrm>
            <a:off x="5321808" y="6423659"/>
            <a:ext cx="70485" cy="70485"/>
          </a:xfrm>
          <a:custGeom>
            <a:avLst/>
            <a:gdLst/>
            <a:ahLst/>
            <a:cxnLst/>
            <a:rect l="l" t="t" r="r" b="b"/>
            <a:pathLst>
              <a:path w="70485" h="70485">
                <a:moveTo>
                  <a:pt x="70103" y="0"/>
                </a:moveTo>
                <a:lnTo>
                  <a:pt x="0" y="0"/>
                </a:lnTo>
                <a:lnTo>
                  <a:pt x="0" y="70103"/>
                </a:lnTo>
                <a:lnTo>
                  <a:pt x="70103" y="70103"/>
                </a:lnTo>
                <a:lnTo>
                  <a:pt x="70103" y="0"/>
                </a:lnTo>
                <a:close/>
              </a:path>
            </a:pathLst>
          </a:custGeom>
          <a:solidFill>
            <a:srgbClr val="4F81BC"/>
          </a:solidFill>
        </p:spPr>
        <p:txBody>
          <a:bodyPr wrap="square" lIns="0" tIns="0" rIns="0" bIns="0" rtlCol="0"/>
          <a:lstStyle/>
          <a:p>
            <a:endParaRPr/>
          </a:p>
        </p:txBody>
      </p:sp>
      <p:sp>
        <p:nvSpPr>
          <p:cNvPr id="23" name="object 23"/>
          <p:cNvSpPr txBox="1"/>
          <p:nvPr/>
        </p:nvSpPr>
        <p:spPr>
          <a:xfrm>
            <a:off x="5410327" y="6355841"/>
            <a:ext cx="874394"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No</a:t>
            </a:r>
            <a:r>
              <a:rPr sz="1000" spc="-30" dirty="0">
                <a:latin typeface="Calibri"/>
                <a:cs typeface="Calibri"/>
              </a:rPr>
              <a:t> </a:t>
            </a:r>
            <a:r>
              <a:rPr sz="1000" spc="-5" dirty="0">
                <a:latin typeface="Calibri"/>
                <a:cs typeface="Calibri"/>
              </a:rPr>
              <a:t>of</a:t>
            </a:r>
            <a:r>
              <a:rPr sz="1000" spc="-35" dirty="0">
                <a:latin typeface="Calibri"/>
                <a:cs typeface="Calibri"/>
              </a:rPr>
              <a:t> </a:t>
            </a:r>
            <a:r>
              <a:rPr sz="1000" spc="-5" dirty="0">
                <a:latin typeface="Calibri"/>
                <a:cs typeface="Calibri"/>
              </a:rPr>
              <a:t>customers</a:t>
            </a:r>
            <a:endParaRPr sz="1000">
              <a:latin typeface="Calibri"/>
              <a:cs typeface="Calibri"/>
            </a:endParaRPr>
          </a:p>
        </p:txBody>
      </p:sp>
      <p:sp>
        <p:nvSpPr>
          <p:cNvPr id="24" name="object 24"/>
          <p:cNvSpPr/>
          <p:nvPr/>
        </p:nvSpPr>
        <p:spPr>
          <a:xfrm>
            <a:off x="914400" y="4661407"/>
            <a:ext cx="5486400" cy="3200400"/>
          </a:xfrm>
          <a:custGeom>
            <a:avLst/>
            <a:gdLst/>
            <a:ahLst/>
            <a:cxnLst/>
            <a:rect l="l" t="t" r="r" b="b"/>
            <a:pathLst>
              <a:path w="5486400" h="3200400">
                <a:moveTo>
                  <a:pt x="0" y="3200400"/>
                </a:moveTo>
                <a:lnTo>
                  <a:pt x="5486400" y="3200400"/>
                </a:lnTo>
                <a:lnTo>
                  <a:pt x="5486400" y="0"/>
                </a:lnTo>
                <a:lnTo>
                  <a:pt x="0" y="0"/>
                </a:lnTo>
                <a:lnTo>
                  <a:pt x="0" y="3200400"/>
                </a:lnTo>
                <a:close/>
              </a:path>
            </a:pathLst>
          </a:custGeom>
          <a:ln w="9525">
            <a:solidFill>
              <a:srgbClr val="858585"/>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11298" y="892556"/>
            <a:ext cx="2537460" cy="239395"/>
          </a:xfrm>
          <a:prstGeom prst="rect">
            <a:avLst/>
          </a:prstGeom>
        </p:spPr>
        <p:txBody>
          <a:bodyPr vert="horz" wrap="square" lIns="0" tIns="12700" rIns="0" bIns="0" rtlCol="0">
            <a:spAutoFit/>
          </a:bodyPr>
          <a:lstStyle/>
          <a:p>
            <a:pPr marL="12700">
              <a:lnSpc>
                <a:spcPct val="100000"/>
              </a:lnSpc>
              <a:spcBef>
                <a:spcPts val="100"/>
              </a:spcBef>
            </a:pPr>
            <a:r>
              <a:rPr sz="1400" b="1" u="sng" dirty="0">
                <a:uFill>
                  <a:solidFill>
                    <a:srgbClr val="000000"/>
                  </a:solidFill>
                </a:uFill>
                <a:latin typeface="Calibri"/>
                <a:cs typeface="Calibri"/>
              </a:rPr>
              <a:t>Easy</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to</a:t>
            </a:r>
            <a:r>
              <a:rPr sz="1400" b="1" u="sng" spc="-5" dirty="0">
                <a:uFill>
                  <a:solidFill>
                    <a:srgbClr val="000000"/>
                  </a:solidFill>
                </a:uFill>
                <a:latin typeface="Calibri"/>
                <a:cs typeface="Calibri"/>
              </a:rPr>
              <a:t> use website</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or </a:t>
            </a:r>
            <a:r>
              <a:rPr sz="1400" b="1" u="sng" spc="-5" dirty="0">
                <a:uFill>
                  <a:solidFill>
                    <a:srgbClr val="000000"/>
                  </a:solidFill>
                </a:uFill>
                <a:latin typeface="Calibri"/>
                <a:cs typeface="Calibri"/>
              </a:rPr>
              <a:t>application</a:t>
            </a:r>
            <a:endParaRPr sz="1400">
              <a:latin typeface="Calibri"/>
              <a:cs typeface="Calibri"/>
            </a:endParaRPr>
          </a:p>
        </p:txBody>
      </p:sp>
      <p:graphicFrame>
        <p:nvGraphicFramePr>
          <p:cNvPr id="3" name="object 3"/>
          <p:cNvGraphicFramePr>
            <a:graphicFrameLocks noGrp="1"/>
          </p:cNvGraphicFramePr>
          <p:nvPr/>
        </p:nvGraphicFramePr>
        <p:xfrm>
          <a:off x="882954" y="1133710"/>
          <a:ext cx="5349239" cy="1512846"/>
        </p:xfrm>
        <a:graphic>
          <a:graphicData uri="http://schemas.openxmlformats.org/drawingml/2006/table">
            <a:tbl>
              <a:tblPr firstRow="1" bandRow="1">
                <a:tableStyleId>{2D5ABB26-0587-4C30-8999-92F81FD0307C}</a:tableStyleId>
              </a:tblPr>
              <a:tblGrid>
                <a:gridCol w="4994910"/>
                <a:gridCol w="354329"/>
              </a:tblGrid>
              <a:tr h="152161">
                <a:tc>
                  <a:txBody>
                    <a:bodyPr/>
                    <a:lstStyle/>
                    <a:p>
                      <a:pPr marL="31750">
                        <a:lnSpc>
                          <a:spcPts val="1090"/>
                        </a:lnSpc>
                      </a:pPr>
                      <a:r>
                        <a:rPr sz="1050" spc="-5" dirty="0">
                          <a:latin typeface="Courier New"/>
                          <a:cs typeface="Courier New"/>
                        </a:rPr>
                        <a:t>Amazon.in,</a:t>
                      </a:r>
                      <a:r>
                        <a:rPr sz="1050" dirty="0">
                          <a:latin typeface="Courier New"/>
                          <a:cs typeface="Courier New"/>
                        </a:rPr>
                        <a:t> </a:t>
                      </a:r>
                      <a:r>
                        <a:rPr sz="1050" spc="-5" dirty="0">
                          <a:latin typeface="Courier New"/>
                          <a:cs typeface="Courier New"/>
                        </a:rPr>
                        <a:t>Flipkart.com,</a:t>
                      </a:r>
                      <a:r>
                        <a:rPr sz="1050" dirty="0">
                          <a:latin typeface="Courier New"/>
                          <a:cs typeface="Courier New"/>
                        </a:rPr>
                        <a:t> </a:t>
                      </a:r>
                      <a:r>
                        <a:rPr sz="1050" spc="-5" dirty="0">
                          <a:latin typeface="Courier New"/>
                          <a:cs typeface="Courier New"/>
                        </a:rPr>
                        <a:t>Paytm.com,</a:t>
                      </a:r>
                      <a:r>
                        <a:rPr sz="1050" spc="5" dirty="0">
                          <a:latin typeface="Courier New"/>
                          <a:cs typeface="Courier New"/>
                        </a:rPr>
                        <a:t> </a:t>
                      </a:r>
                      <a:r>
                        <a:rPr sz="1050" spc="-5" dirty="0">
                          <a:latin typeface="Courier New"/>
                          <a:cs typeface="Courier New"/>
                        </a:rPr>
                        <a:t>Myntra.com,</a:t>
                      </a:r>
                      <a:r>
                        <a:rPr sz="1050"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6034" algn="r">
                        <a:lnSpc>
                          <a:spcPts val="1090"/>
                        </a:lnSpc>
                      </a:pPr>
                      <a:r>
                        <a:rPr sz="1050" spc="-5" dirty="0">
                          <a:latin typeface="Courier New"/>
                          <a:cs typeface="Courier New"/>
                        </a:rPr>
                        <a:t>64</a:t>
                      </a:r>
                      <a:endParaRPr sz="1050">
                        <a:latin typeface="Courier New"/>
                        <a:cs typeface="Courier New"/>
                      </a:endParaRPr>
                    </a:p>
                  </a:txBody>
                  <a:tcPr marL="0" marR="0" marT="0" marB="0"/>
                </a:tc>
              </a:tr>
              <a:tr h="151637">
                <a:tc>
                  <a:txBody>
                    <a:bodyPr/>
                    <a:lstStyle/>
                    <a:p>
                      <a:pPr marL="31750">
                        <a:lnSpc>
                          <a:spcPts val="1090"/>
                        </a:lnSpc>
                      </a:pPr>
                      <a:r>
                        <a:rPr sz="1050" spc="-5" dirty="0">
                          <a:latin typeface="Courier New"/>
                          <a:cs typeface="Courier New"/>
                        </a:rPr>
                        <a:t>Amazon.in, Flipkart.com, Myntra.com, Snapdeal.com</a:t>
                      </a:r>
                      <a:endParaRPr sz="1050">
                        <a:latin typeface="Courier New"/>
                        <a:cs typeface="Courier New"/>
                      </a:endParaRPr>
                    </a:p>
                  </a:txBody>
                  <a:tcPr marL="0" marR="0" marT="0" marB="0"/>
                </a:tc>
                <a:tc>
                  <a:txBody>
                    <a:bodyPr/>
                    <a:lstStyle/>
                    <a:p>
                      <a:pPr marR="24130" algn="r">
                        <a:lnSpc>
                          <a:spcPts val="1090"/>
                        </a:lnSpc>
                      </a:pPr>
                      <a:r>
                        <a:rPr sz="1050" dirty="0">
                          <a:latin typeface="Courier New"/>
                          <a:cs typeface="Courier New"/>
                        </a:rPr>
                        <a:t>44</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r>
                        <a:rPr sz="1050" spc="-35" dirty="0">
                          <a:latin typeface="Courier New"/>
                          <a:cs typeface="Courier New"/>
                        </a:rPr>
                        <a:t> </a:t>
                      </a:r>
                      <a:r>
                        <a:rPr sz="1050" spc="-5" dirty="0">
                          <a:latin typeface="Courier New"/>
                          <a:cs typeface="Courier New"/>
                        </a:rPr>
                        <a:t>Flipkart.com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44</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29</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 Flipkart.com, Paytm.com, Snapdeal.com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22</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r>
                        <a:rPr sz="1050" spc="-20" dirty="0">
                          <a:latin typeface="Courier New"/>
                          <a:cs typeface="Courier New"/>
                        </a:rPr>
                        <a:t> </a:t>
                      </a:r>
                      <a:r>
                        <a:rPr sz="1050" spc="-5" dirty="0">
                          <a:latin typeface="Courier New"/>
                          <a:cs typeface="Courier New"/>
                        </a:rPr>
                        <a:t>Paytm.com,</a:t>
                      </a:r>
                      <a:r>
                        <a:rPr sz="1050" spc="-20" dirty="0">
                          <a:latin typeface="Courier New"/>
                          <a:cs typeface="Courier New"/>
                        </a:rPr>
                        <a:t> </a:t>
                      </a:r>
                      <a:r>
                        <a:rPr sz="1050" spc="-5" dirty="0">
                          <a:latin typeface="Courier New"/>
                          <a:cs typeface="Courier New"/>
                        </a:rPr>
                        <a:t>Myntra.com</a:t>
                      </a:r>
                      <a:endParaRPr sz="1050">
                        <a:latin typeface="Courier New"/>
                        <a:cs typeface="Courier New"/>
                      </a:endParaRPr>
                    </a:p>
                  </a:txBody>
                  <a:tcPr marL="0" marR="0" marT="0" marB="0"/>
                </a:tc>
                <a:tc>
                  <a:txBody>
                    <a:bodyPr/>
                    <a:lstStyle/>
                    <a:p>
                      <a:pPr marR="24130" algn="r">
                        <a:lnSpc>
                          <a:spcPts val="1085"/>
                        </a:lnSpc>
                      </a:pPr>
                      <a:r>
                        <a:rPr sz="1050" dirty="0">
                          <a:latin typeface="Courier New"/>
                          <a:cs typeface="Courier New"/>
                        </a:rPr>
                        <a:t>20</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r>
                        <a:rPr sz="1050" spc="-20" dirty="0">
                          <a:latin typeface="Courier New"/>
                          <a:cs typeface="Courier New"/>
                        </a:rPr>
                        <a:t> </a:t>
                      </a:r>
                      <a:r>
                        <a:rPr sz="1050" spc="-5" dirty="0">
                          <a:latin typeface="Courier New"/>
                          <a:cs typeface="Courier New"/>
                        </a:rPr>
                        <a:t>Flipkart.com,</a:t>
                      </a:r>
                      <a:r>
                        <a:rPr sz="1050" spc="-15" dirty="0">
                          <a:latin typeface="Courier New"/>
                          <a:cs typeface="Courier New"/>
                        </a:rPr>
                        <a:t> </a:t>
                      </a:r>
                      <a:r>
                        <a:rPr sz="1050" spc="-5" dirty="0">
                          <a:latin typeface="Courier New"/>
                          <a:cs typeface="Courier New"/>
                        </a:rPr>
                        <a:t>Myntra.com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19</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Paytm.com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12</a:t>
                      </a:r>
                      <a:endParaRPr sz="1050">
                        <a:latin typeface="Courier New"/>
                        <a:cs typeface="Courier New"/>
                      </a:endParaRPr>
                    </a:p>
                  </a:txBody>
                  <a:tcPr marL="0" marR="0" marT="0" marB="0"/>
                </a:tc>
              </a:tr>
              <a:tr h="151637">
                <a:tc>
                  <a:txBody>
                    <a:bodyPr/>
                    <a:lstStyle/>
                    <a:p>
                      <a:pPr marL="31750">
                        <a:lnSpc>
                          <a:spcPts val="1085"/>
                        </a:lnSpc>
                      </a:pPr>
                      <a:r>
                        <a:rPr sz="1050" spc="-5" dirty="0">
                          <a:latin typeface="Courier New"/>
                          <a:cs typeface="Courier New"/>
                        </a:rPr>
                        <a:t>Flipkart.com</a:t>
                      </a:r>
                      <a:endParaRPr sz="1050">
                        <a:latin typeface="Courier New"/>
                        <a:cs typeface="Courier New"/>
                      </a:endParaRPr>
                    </a:p>
                  </a:txBody>
                  <a:tcPr marL="0" marR="0" marT="0" marB="0"/>
                </a:tc>
                <a:tc>
                  <a:txBody>
                    <a:bodyPr/>
                    <a:lstStyle/>
                    <a:p>
                      <a:pPr marR="26034" algn="r">
                        <a:lnSpc>
                          <a:spcPts val="1085"/>
                        </a:lnSpc>
                      </a:pPr>
                      <a:r>
                        <a:rPr sz="1050" dirty="0">
                          <a:latin typeface="Courier New"/>
                          <a:cs typeface="Courier New"/>
                        </a:rPr>
                        <a:t>8</a:t>
                      </a:r>
                      <a:endParaRPr sz="1050">
                        <a:latin typeface="Courier New"/>
                        <a:cs typeface="Courier New"/>
                      </a:endParaRPr>
                    </a:p>
                  </a:txBody>
                  <a:tcPr marL="0" marR="0" marT="0" marB="0"/>
                </a:tc>
              </a:tr>
              <a:tr h="152161">
                <a:tc>
                  <a:txBody>
                    <a:bodyPr/>
                    <a:lstStyle/>
                    <a:p>
                      <a:pPr marL="31750">
                        <a:lnSpc>
                          <a:spcPts val="1090"/>
                        </a:lnSpc>
                      </a:pPr>
                      <a:r>
                        <a:rPr sz="1050" spc="-5" dirty="0">
                          <a:latin typeface="Courier New"/>
                          <a:cs typeface="Courier New"/>
                        </a:rPr>
                        <a:t>Amazon.in,</a:t>
                      </a:r>
                      <a:r>
                        <a:rPr sz="1050" spc="-45" dirty="0">
                          <a:latin typeface="Courier New"/>
                          <a:cs typeface="Courier New"/>
                        </a:rPr>
                        <a:t> </a:t>
                      </a:r>
                      <a:r>
                        <a:rPr sz="1050" spc="-5" dirty="0">
                          <a:latin typeface="Courier New"/>
                          <a:cs typeface="Courier New"/>
                        </a:rPr>
                        <a:t>Paytm.com</a:t>
                      </a:r>
                      <a:endParaRPr sz="1050">
                        <a:latin typeface="Courier New"/>
                        <a:cs typeface="Courier New"/>
                      </a:endParaRPr>
                    </a:p>
                  </a:txBody>
                  <a:tcPr marL="0" marR="0" marT="0" marB="0"/>
                </a:tc>
                <a:tc>
                  <a:txBody>
                    <a:bodyPr/>
                    <a:lstStyle/>
                    <a:p>
                      <a:pPr marR="24130" algn="r">
                        <a:lnSpc>
                          <a:spcPts val="1090"/>
                        </a:lnSpc>
                      </a:pPr>
                      <a:r>
                        <a:rPr sz="1050" dirty="0">
                          <a:latin typeface="Courier New"/>
                          <a:cs typeface="Courier New"/>
                        </a:rPr>
                        <a:t>7</a:t>
                      </a:r>
                      <a:endParaRPr sz="1050">
                        <a:latin typeface="Courier New"/>
                        <a:cs typeface="Courier New"/>
                      </a:endParaRPr>
                    </a:p>
                  </a:txBody>
                  <a:tcPr marL="0" marR="0" marT="0" marB="0"/>
                </a:tc>
              </a:tr>
            </a:tbl>
          </a:graphicData>
        </a:graphic>
      </p:graphicFrame>
      <p:sp>
        <p:nvSpPr>
          <p:cNvPr id="4" name="object 4"/>
          <p:cNvSpPr txBox="1"/>
          <p:nvPr/>
        </p:nvSpPr>
        <p:spPr>
          <a:xfrm>
            <a:off x="902004" y="7794116"/>
            <a:ext cx="5216525" cy="455930"/>
          </a:xfrm>
          <a:prstGeom prst="rect">
            <a:avLst/>
          </a:prstGeom>
        </p:spPr>
        <p:txBody>
          <a:bodyPr vert="horz" wrap="square" lIns="0" tIns="10160" rIns="0" bIns="0" rtlCol="0">
            <a:spAutoFit/>
          </a:bodyPr>
          <a:lstStyle/>
          <a:p>
            <a:pPr marL="12700" marR="5080">
              <a:lnSpc>
                <a:spcPct val="101400"/>
              </a:lnSpc>
              <a:spcBef>
                <a:spcPts val="80"/>
              </a:spcBef>
            </a:pPr>
            <a:r>
              <a:rPr sz="1400" i="1" spc="-5" dirty="0">
                <a:latin typeface="Calibri"/>
                <a:cs typeface="Calibri"/>
              </a:rPr>
              <a:t>[Amazon.in</a:t>
            </a:r>
            <a:r>
              <a:rPr sz="1400" i="1" dirty="0">
                <a:latin typeface="Calibri"/>
                <a:cs typeface="Calibri"/>
              </a:rPr>
              <a:t> </a:t>
            </a:r>
            <a:r>
              <a:rPr sz="1400" i="1" spc="-10" dirty="0">
                <a:latin typeface="Calibri"/>
                <a:cs typeface="Calibri"/>
              </a:rPr>
              <a:t>is</a:t>
            </a:r>
            <a:r>
              <a:rPr sz="1400" i="1" spc="5" dirty="0">
                <a:latin typeface="Calibri"/>
                <a:cs typeface="Calibri"/>
              </a:rPr>
              <a:t> </a:t>
            </a:r>
            <a:r>
              <a:rPr sz="1400" i="1" spc="-5" dirty="0">
                <a:latin typeface="Calibri"/>
                <a:cs typeface="Calibri"/>
              </a:rPr>
              <a:t>considered </a:t>
            </a:r>
            <a:r>
              <a:rPr sz="1400" i="1" dirty="0">
                <a:latin typeface="Calibri"/>
                <a:cs typeface="Calibri"/>
              </a:rPr>
              <a:t>to </a:t>
            </a:r>
            <a:r>
              <a:rPr sz="1400" i="1" spc="-5" dirty="0">
                <a:latin typeface="Calibri"/>
                <a:cs typeface="Calibri"/>
              </a:rPr>
              <a:t>have</a:t>
            </a:r>
            <a:r>
              <a:rPr sz="1400" i="1" spc="5" dirty="0">
                <a:latin typeface="Calibri"/>
                <a:cs typeface="Calibri"/>
              </a:rPr>
              <a:t> </a:t>
            </a:r>
            <a:r>
              <a:rPr sz="1400" i="1" spc="-5" dirty="0">
                <a:latin typeface="Calibri"/>
                <a:cs typeface="Calibri"/>
              </a:rPr>
              <a:t>an </a:t>
            </a:r>
            <a:r>
              <a:rPr sz="1400" i="1" dirty="0">
                <a:latin typeface="Calibri"/>
                <a:cs typeface="Calibri"/>
              </a:rPr>
              <a:t>easy to</a:t>
            </a:r>
            <a:r>
              <a:rPr sz="1400" i="1" spc="-5" dirty="0">
                <a:latin typeface="Calibri"/>
                <a:cs typeface="Calibri"/>
              </a:rPr>
              <a:t> use</a:t>
            </a:r>
            <a:r>
              <a:rPr sz="1400" i="1" spc="5" dirty="0">
                <a:latin typeface="Calibri"/>
                <a:cs typeface="Calibri"/>
              </a:rPr>
              <a:t> </a:t>
            </a:r>
            <a:r>
              <a:rPr sz="1400" i="1" spc="-5" dirty="0">
                <a:latin typeface="Calibri"/>
                <a:cs typeface="Calibri"/>
              </a:rPr>
              <a:t>website</a:t>
            </a:r>
            <a:r>
              <a:rPr sz="1400" i="1" spc="5" dirty="0">
                <a:latin typeface="Calibri"/>
                <a:cs typeface="Calibri"/>
              </a:rPr>
              <a:t> </a:t>
            </a:r>
            <a:r>
              <a:rPr sz="1400" i="1" spc="-5" dirty="0">
                <a:latin typeface="Calibri"/>
                <a:cs typeface="Calibri"/>
              </a:rPr>
              <a:t>as</a:t>
            </a:r>
            <a:r>
              <a:rPr sz="1400" i="1" spc="5" dirty="0">
                <a:latin typeface="Calibri"/>
                <a:cs typeface="Calibri"/>
              </a:rPr>
              <a:t> </a:t>
            </a:r>
            <a:r>
              <a:rPr sz="1400" i="1" spc="-5" dirty="0">
                <a:latin typeface="Calibri"/>
                <a:cs typeface="Calibri"/>
              </a:rPr>
              <a:t>compared</a:t>
            </a:r>
            <a:r>
              <a:rPr sz="1400" i="1" spc="5" dirty="0">
                <a:latin typeface="Calibri"/>
                <a:cs typeface="Calibri"/>
              </a:rPr>
              <a:t> </a:t>
            </a:r>
            <a:r>
              <a:rPr sz="1400" i="1" dirty="0">
                <a:latin typeface="Calibri"/>
                <a:cs typeface="Calibri"/>
              </a:rPr>
              <a:t>to </a:t>
            </a:r>
            <a:r>
              <a:rPr sz="1400" i="1" spc="-300" dirty="0">
                <a:latin typeface="Calibri"/>
                <a:cs typeface="Calibri"/>
              </a:rPr>
              <a:t> </a:t>
            </a:r>
            <a:r>
              <a:rPr sz="1400" i="1" spc="-5" dirty="0">
                <a:latin typeface="Calibri"/>
                <a:cs typeface="Calibri"/>
              </a:rPr>
              <a:t>paytm.com]</a:t>
            </a:r>
            <a:endParaRPr sz="1400">
              <a:latin typeface="Calibri"/>
              <a:cs typeface="Calibri"/>
            </a:endParaRPr>
          </a:p>
        </p:txBody>
      </p:sp>
      <p:grpSp>
        <p:nvGrpSpPr>
          <p:cNvPr id="5" name="object 5"/>
          <p:cNvGrpSpPr/>
          <p:nvPr/>
        </p:nvGrpSpPr>
        <p:grpSpPr>
          <a:xfrm>
            <a:off x="1263205" y="4474273"/>
            <a:ext cx="3860800" cy="2397760"/>
            <a:chOff x="1263205" y="4474273"/>
            <a:chExt cx="3860800" cy="2397760"/>
          </a:xfrm>
        </p:grpSpPr>
        <p:sp>
          <p:nvSpPr>
            <p:cNvPr id="6" name="object 6"/>
            <p:cNvSpPr/>
            <p:nvPr/>
          </p:nvSpPr>
          <p:spPr>
            <a:xfrm>
              <a:off x="1307591" y="5260847"/>
              <a:ext cx="990600" cy="1173480"/>
            </a:xfrm>
            <a:custGeom>
              <a:avLst/>
              <a:gdLst/>
              <a:ahLst/>
              <a:cxnLst/>
              <a:rect l="l" t="t" r="r" b="b"/>
              <a:pathLst>
                <a:path w="990600" h="1173479">
                  <a:moveTo>
                    <a:pt x="0" y="1173480"/>
                  </a:moveTo>
                  <a:lnTo>
                    <a:pt x="228600" y="1173480"/>
                  </a:lnTo>
                </a:path>
                <a:path w="990600" h="1173479">
                  <a:moveTo>
                    <a:pt x="533400" y="1173480"/>
                  </a:moveTo>
                  <a:lnTo>
                    <a:pt x="990600" y="1173480"/>
                  </a:lnTo>
                </a:path>
                <a:path w="990600" h="1173479">
                  <a:moveTo>
                    <a:pt x="0" y="783336"/>
                  </a:moveTo>
                  <a:lnTo>
                    <a:pt x="228600" y="783336"/>
                  </a:lnTo>
                </a:path>
                <a:path w="990600" h="1173479">
                  <a:moveTo>
                    <a:pt x="533400" y="783336"/>
                  </a:moveTo>
                  <a:lnTo>
                    <a:pt x="990600" y="783336"/>
                  </a:lnTo>
                </a:path>
                <a:path w="990600" h="1173479">
                  <a:moveTo>
                    <a:pt x="0" y="391668"/>
                  </a:moveTo>
                  <a:lnTo>
                    <a:pt x="228600" y="391668"/>
                  </a:lnTo>
                </a:path>
                <a:path w="990600" h="1173479">
                  <a:moveTo>
                    <a:pt x="533400" y="391668"/>
                  </a:moveTo>
                  <a:lnTo>
                    <a:pt x="990600" y="391668"/>
                  </a:lnTo>
                </a:path>
                <a:path w="990600" h="1173479">
                  <a:moveTo>
                    <a:pt x="0" y="0"/>
                  </a:moveTo>
                  <a:lnTo>
                    <a:pt x="228600" y="0"/>
                  </a:lnTo>
                </a:path>
                <a:path w="990600" h="1173479">
                  <a:moveTo>
                    <a:pt x="533400" y="0"/>
                  </a:moveTo>
                  <a:lnTo>
                    <a:pt x="990600" y="0"/>
                  </a:lnTo>
                </a:path>
              </a:pathLst>
            </a:custGeom>
            <a:ln w="9144">
              <a:solidFill>
                <a:srgbClr val="858585"/>
              </a:solidFill>
            </a:ln>
          </p:spPr>
          <p:txBody>
            <a:bodyPr wrap="square" lIns="0" tIns="0" rIns="0" bIns="0" rtlCol="0"/>
            <a:lstStyle/>
            <a:p>
              <a:endParaRPr/>
            </a:p>
          </p:txBody>
        </p:sp>
        <p:sp>
          <p:nvSpPr>
            <p:cNvPr id="7" name="object 7"/>
            <p:cNvSpPr/>
            <p:nvPr/>
          </p:nvSpPr>
          <p:spPr>
            <a:xfrm>
              <a:off x="1307591" y="4869179"/>
              <a:ext cx="3811904" cy="0"/>
            </a:xfrm>
            <a:custGeom>
              <a:avLst/>
              <a:gdLst/>
              <a:ahLst/>
              <a:cxnLst/>
              <a:rect l="l" t="t" r="r" b="b"/>
              <a:pathLst>
                <a:path w="3811904">
                  <a:moveTo>
                    <a:pt x="0" y="0"/>
                  </a:moveTo>
                  <a:lnTo>
                    <a:pt x="3811524" y="0"/>
                  </a:lnTo>
                </a:path>
              </a:pathLst>
            </a:custGeom>
            <a:ln w="9144">
              <a:solidFill>
                <a:srgbClr val="858585"/>
              </a:solidFill>
            </a:ln>
          </p:spPr>
          <p:txBody>
            <a:bodyPr wrap="square" lIns="0" tIns="0" rIns="0" bIns="0" rtlCol="0"/>
            <a:lstStyle/>
            <a:p>
              <a:endParaRPr/>
            </a:p>
          </p:txBody>
        </p:sp>
        <p:sp>
          <p:nvSpPr>
            <p:cNvPr id="8" name="object 8"/>
            <p:cNvSpPr/>
            <p:nvPr/>
          </p:nvSpPr>
          <p:spPr>
            <a:xfrm>
              <a:off x="1536191" y="4878323"/>
              <a:ext cx="304800" cy="1948180"/>
            </a:xfrm>
            <a:custGeom>
              <a:avLst/>
              <a:gdLst/>
              <a:ahLst/>
              <a:cxnLst/>
              <a:rect l="l" t="t" r="r" b="b"/>
              <a:pathLst>
                <a:path w="304800" h="1948179">
                  <a:moveTo>
                    <a:pt x="304800" y="0"/>
                  </a:moveTo>
                  <a:lnTo>
                    <a:pt x="0" y="0"/>
                  </a:lnTo>
                  <a:lnTo>
                    <a:pt x="0" y="1947672"/>
                  </a:lnTo>
                  <a:lnTo>
                    <a:pt x="304800" y="1947672"/>
                  </a:lnTo>
                  <a:lnTo>
                    <a:pt x="304800" y="0"/>
                  </a:lnTo>
                  <a:close/>
                </a:path>
              </a:pathLst>
            </a:custGeom>
            <a:solidFill>
              <a:srgbClr val="4F81BC"/>
            </a:solidFill>
          </p:spPr>
          <p:txBody>
            <a:bodyPr wrap="square" lIns="0" tIns="0" rIns="0" bIns="0" rtlCol="0"/>
            <a:lstStyle/>
            <a:p>
              <a:endParaRPr/>
            </a:p>
          </p:txBody>
        </p:sp>
        <p:sp>
          <p:nvSpPr>
            <p:cNvPr id="9" name="object 9"/>
            <p:cNvSpPr/>
            <p:nvPr/>
          </p:nvSpPr>
          <p:spPr>
            <a:xfrm>
              <a:off x="2602991" y="5260847"/>
              <a:ext cx="2516505" cy="1173480"/>
            </a:xfrm>
            <a:custGeom>
              <a:avLst/>
              <a:gdLst/>
              <a:ahLst/>
              <a:cxnLst/>
              <a:rect l="l" t="t" r="r" b="b"/>
              <a:pathLst>
                <a:path w="2516504" h="1173479">
                  <a:moveTo>
                    <a:pt x="0" y="1173480"/>
                  </a:moveTo>
                  <a:lnTo>
                    <a:pt x="458724" y="1173480"/>
                  </a:lnTo>
                </a:path>
                <a:path w="2516504" h="1173479">
                  <a:moveTo>
                    <a:pt x="0" y="783336"/>
                  </a:moveTo>
                  <a:lnTo>
                    <a:pt x="458724" y="783336"/>
                  </a:lnTo>
                </a:path>
                <a:path w="2516504" h="1173479">
                  <a:moveTo>
                    <a:pt x="0" y="391668"/>
                  </a:moveTo>
                  <a:lnTo>
                    <a:pt x="2516123" y="391668"/>
                  </a:lnTo>
                </a:path>
                <a:path w="2516504" h="1173479">
                  <a:moveTo>
                    <a:pt x="0" y="0"/>
                  </a:moveTo>
                  <a:lnTo>
                    <a:pt x="2516123" y="0"/>
                  </a:lnTo>
                </a:path>
              </a:pathLst>
            </a:custGeom>
            <a:ln w="9144">
              <a:solidFill>
                <a:srgbClr val="858585"/>
              </a:solidFill>
            </a:ln>
          </p:spPr>
          <p:txBody>
            <a:bodyPr wrap="square" lIns="0" tIns="0" rIns="0" bIns="0" rtlCol="0"/>
            <a:lstStyle/>
            <a:p>
              <a:endParaRPr/>
            </a:p>
          </p:txBody>
        </p:sp>
        <p:sp>
          <p:nvSpPr>
            <p:cNvPr id="10" name="object 10"/>
            <p:cNvSpPr/>
            <p:nvPr/>
          </p:nvSpPr>
          <p:spPr>
            <a:xfrm>
              <a:off x="2298191" y="5253227"/>
              <a:ext cx="304800" cy="1572895"/>
            </a:xfrm>
            <a:custGeom>
              <a:avLst/>
              <a:gdLst/>
              <a:ahLst/>
              <a:cxnLst/>
              <a:rect l="l" t="t" r="r" b="b"/>
              <a:pathLst>
                <a:path w="304800" h="1572895">
                  <a:moveTo>
                    <a:pt x="304800" y="0"/>
                  </a:moveTo>
                  <a:lnTo>
                    <a:pt x="0" y="0"/>
                  </a:lnTo>
                  <a:lnTo>
                    <a:pt x="0" y="1572767"/>
                  </a:lnTo>
                  <a:lnTo>
                    <a:pt x="304800" y="1572767"/>
                  </a:lnTo>
                  <a:lnTo>
                    <a:pt x="304800" y="0"/>
                  </a:lnTo>
                  <a:close/>
                </a:path>
              </a:pathLst>
            </a:custGeom>
            <a:solidFill>
              <a:srgbClr val="4F81BC"/>
            </a:solidFill>
          </p:spPr>
          <p:txBody>
            <a:bodyPr wrap="square" lIns="0" tIns="0" rIns="0" bIns="0" rtlCol="0"/>
            <a:lstStyle/>
            <a:p>
              <a:endParaRPr/>
            </a:p>
          </p:txBody>
        </p:sp>
        <p:sp>
          <p:nvSpPr>
            <p:cNvPr id="11" name="object 11"/>
            <p:cNvSpPr/>
            <p:nvPr/>
          </p:nvSpPr>
          <p:spPr>
            <a:xfrm>
              <a:off x="3366516" y="6044183"/>
              <a:ext cx="457200" cy="390525"/>
            </a:xfrm>
            <a:custGeom>
              <a:avLst/>
              <a:gdLst/>
              <a:ahLst/>
              <a:cxnLst/>
              <a:rect l="l" t="t" r="r" b="b"/>
              <a:pathLst>
                <a:path w="457200" h="390525">
                  <a:moveTo>
                    <a:pt x="0" y="390144"/>
                  </a:moveTo>
                  <a:lnTo>
                    <a:pt x="457200" y="390144"/>
                  </a:lnTo>
                </a:path>
                <a:path w="457200" h="390525">
                  <a:moveTo>
                    <a:pt x="0" y="0"/>
                  </a:moveTo>
                  <a:lnTo>
                    <a:pt x="457200" y="0"/>
                  </a:lnTo>
                </a:path>
              </a:pathLst>
            </a:custGeom>
            <a:ln w="9144">
              <a:solidFill>
                <a:srgbClr val="858585"/>
              </a:solidFill>
            </a:ln>
          </p:spPr>
          <p:txBody>
            <a:bodyPr wrap="square" lIns="0" tIns="0" rIns="0" bIns="0" rtlCol="0"/>
            <a:lstStyle/>
            <a:p>
              <a:endParaRPr/>
            </a:p>
          </p:txBody>
        </p:sp>
        <p:sp>
          <p:nvSpPr>
            <p:cNvPr id="12" name="object 12"/>
            <p:cNvSpPr/>
            <p:nvPr/>
          </p:nvSpPr>
          <p:spPr>
            <a:xfrm>
              <a:off x="3061716" y="5847587"/>
              <a:ext cx="304800" cy="978535"/>
            </a:xfrm>
            <a:custGeom>
              <a:avLst/>
              <a:gdLst/>
              <a:ahLst/>
              <a:cxnLst/>
              <a:rect l="l" t="t" r="r" b="b"/>
              <a:pathLst>
                <a:path w="304800" h="978534">
                  <a:moveTo>
                    <a:pt x="304799" y="0"/>
                  </a:moveTo>
                  <a:lnTo>
                    <a:pt x="0" y="0"/>
                  </a:lnTo>
                  <a:lnTo>
                    <a:pt x="0" y="978408"/>
                  </a:lnTo>
                  <a:lnTo>
                    <a:pt x="304799" y="978408"/>
                  </a:lnTo>
                  <a:lnTo>
                    <a:pt x="304799" y="0"/>
                  </a:lnTo>
                  <a:close/>
                </a:path>
              </a:pathLst>
            </a:custGeom>
            <a:solidFill>
              <a:srgbClr val="4F81BC"/>
            </a:solidFill>
          </p:spPr>
          <p:txBody>
            <a:bodyPr wrap="square" lIns="0" tIns="0" rIns="0" bIns="0" rtlCol="0"/>
            <a:lstStyle/>
            <a:p>
              <a:endParaRPr/>
            </a:p>
          </p:txBody>
        </p:sp>
        <p:sp>
          <p:nvSpPr>
            <p:cNvPr id="13" name="object 13"/>
            <p:cNvSpPr/>
            <p:nvPr/>
          </p:nvSpPr>
          <p:spPr>
            <a:xfrm>
              <a:off x="4128516" y="6044183"/>
              <a:ext cx="457200" cy="390525"/>
            </a:xfrm>
            <a:custGeom>
              <a:avLst/>
              <a:gdLst/>
              <a:ahLst/>
              <a:cxnLst/>
              <a:rect l="l" t="t" r="r" b="b"/>
              <a:pathLst>
                <a:path w="457200" h="390525">
                  <a:moveTo>
                    <a:pt x="0" y="390144"/>
                  </a:moveTo>
                  <a:lnTo>
                    <a:pt x="457200" y="390144"/>
                  </a:lnTo>
                </a:path>
                <a:path w="457200" h="390525">
                  <a:moveTo>
                    <a:pt x="0" y="0"/>
                  </a:moveTo>
                  <a:lnTo>
                    <a:pt x="457200" y="0"/>
                  </a:lnTo>
                </a:path>
              </a:pathLst>
            </a:custGeom>
            <a:ln w="9144">
              <a:solidFill>
                <a:srgbClr val="858585"/>
              </a:solidFill>
            </a:ln>
          </p:spPr>
          <p:txBody>
            <a:bodyPr wrap="square" lIns="0" tIns="0" rIns="0" bIns="0" rtlCol="0"/>
            <a:lstStyle/>
            <a:p>
              <a:endParaRPr/>
            </a:p>
          </p:txBody>
        </p:sp>
        <p:sp>
          <p:nvSpPr>
            <p:cNvPr id="14" name="object 14"/>
            <p:cNvSpPr/>
            <p:nvPr/>
          </p:nvSpPr>
          <p:spPr>
            <a:xfrm>
              <a:off x="3823716" y="5675375"/>
              <a:ext cx="304800" cy="1150620"/>
            </a:xfrm>
            <a:custGeom>
              <a:avLst/>
              <a:gdLst/>
              <a:ahLst/>
              <a:cxnLst/>
              <a:rect l="l" t="t" r="r" b="b"/>
              <a:pathLst>
                <a:path w="304800" h="1150620">
                  <a:moveTo>
                    <a:pt x="304800" y="0"/>
                  </a:moveTo>
                  <a:lnTo>
                    <a:pt x="0" y="0"/>
                  </a:lnTo>
                  <a:lnTo>
                    <a:pt x="0" y="1150620"/>
                  </a:lnTo>
                  <a:lnTo>
                    <a:pt x="304800" y="1150620"/>
                  </a:lnTo>
                  <a:lnTo>
                    <a:pt x="304800" y="0"/>
                  </a:lnTo>
                  <a:close/>
                </a:path>
              </a:pathLst>
            </a:custGeom>
            <a:solidFill>
              <a:srgbClr val="4F81BC"/>
            </a:solidFill>
          </p:spPr>
          <p:txBody>
            <a:bodyPr wrap="square" lIns="0" tIns="0" rIns="0" bIns="0" rtlCol="0"/>
            <a:lstStyle/>
            <a:p>
              <a:endParaRPr/>
            </a:p>
          </p:txBody>
        </p:sp>
        <p:sp>
          <p:nvSpPr>
            <p:cNvPr id="15" name="object 15"/>
            <p:cNvSpPr/>
            <p:nvPr/>
          </p:nvSpPr>
          <p:spPr>
            <a:xfrm>
              <a:off x="4890515" y="6044183"/>
              <a:ext cx="228600" cy="390525"/>
            </a:xfrm>
            <a:custGeom>
              <a:avLst/>
              <a:gdLst/>
              <a:ahLst/>
              <a:cxnLst/>
              <a:rect l="l" t="t" r="r" b="b"/>
              <a:pathLst>
                <a:path w="228600" h="390525">
                  <a:moveTo>
                    <a:pt x="0" y="390144"/>
                  </a:moveTo>
                  <a:lnTo>
                    <a:pt x="228600" y="390144"/>
                  </a:lnTo>
                </a:path>
                <a:path w="228600" h="390525">
                  <a:moveTo>
                    <a:pt x="0" y="0"/>
                  </a:moveTo>
                  <a:lnTo>
                    <a:pt x="228600" y="0"/>
                  </a:lnTo>
                </a:path>
              </a:pathLst>
            </a:custGeom>
            <a:ln w="9144">
              <a:solidFill>
                <a:srgbClr val="858585"/>
              </a:solidFill>
            </a:ln>
          </p:spPr>
          <p:txBody>
            <a:bodyPr wrap="square" lIns="0" tIns="0" rIns="0" bIns="0" rtlCol="0"/>
            <a:lstStyle/>
            <a:p>
              <a:endParaRPr/>
            </a:p>
          </p:txBody>
        </p:sp>
        <p:sp>
          <p:nvSpPr>
            <p:cNvPr id="16" name="object 16"/>
            <p:cNvSpPr/>
            <p:nvPr/>
          </p:nvSpPr>
          <p:spPr>
            <a:xfrm>
              <a:off x="4585715" y="5809487"/>
              <a:ext cx="304800" cy="1016635"/>
            </a:xfrm>
            <a:custGeom>
              <a:avLst/>
              <a:gdLst/>
              <a:ahLst/>
              <a:cxnLst/>
              <a:rect l="l" t="t" r="r" b="b"/>
              <a:pathLst>
                <a:path w="304800" h="1016634">
                  <a:moveTo>
                    <a:pt x="304800" y="0"/>
                  </a:moveTo>
                  <a:lnTo>
                    <a:pt x="0" y="0"/>
                  </a:lnTo>
                  <a:lnTo>
                    <a:pt x="0" y="1016508"/>
                  </a:lnTo>
                  <a:lnTo>
                    <a:pt x="304800" y="1016508"/>
                  </a:lnTo>
                  <a:lnTo>
                    <a:pt x="304800" y="0"/>
                  </a:lnTo>
                  <a:close/>
                </a:path>
              </a:pathLst>
            </a:custGeom>
            <a:solidFill>
              <a:srgbClr val="4F81BC"/>
            </a:solidFill>
          </p:spPr>
          <p:txBody>
            <a:bodyPr wrap="square" lIns="0" tIns="0" rIns="0" bIns="0" rtlCol="0"/>
            <a:lstStyle/>
            <a:p>
              <a:endParaRPr/>
            </a:p>
          </p:txBody>
        </p:sp>
        <p:sp>
          <p:nvSpPr>
            <p:cNvPr id="17" name="object 17"/>
            <p:cNvSpPr/>
            <p:nvPr/>
          </p:nvSpPr>
          <p:spPr>
            <a:xfrm>
              <a:off x="1267967" y="4479035"/>
              <a:ext cx="3851275" cy="2388235"/>
            </a:xfrm>
            <a:custGeom>
              <a:avLst/>
              <a:gdLst/>
              <a:ahLst/>
              <a:cxnLst/>
              <a:rect l="l" t="t" r="r" b="b"/>
              <a:pathLst>
                <a:path w="3851275" h="2388234">
                  <a:moveTo>
                    <a:pt x="39623" y="0"/>
                  </a:moveTo>
                  <a:lnTo>
                    <a:pt x="3851148" y="0"/>
                  </a:lnTo>
                </a:path>
                <a:path w="3851275" h="2388234">
                  <a:moveTo>
                    <a:pt x="39623" y="2346960"/>
                  </a:moveTo>
                  <a:lnTo>
                    <a:pt x="39623" y="0"/>
                  </a:lnTo>
                </a:path>
                <a:path w="3851275" h="2388234">
                  <a:moveTo>
                    <a:pt x="0" y="2346960"/>
                  </a:moveTo>
                  <a:lnTo>
                    <a:pt x="39623" y="2346960"/>
                  </a:lnTo>
                </a:path>
                <a:path w="3851275" h="2388234">
                  <a:moveTo>
                    <a:pt x="0" y="1955292"/>
                  </a:moveTo>
                  <a:lnTo>
                    <a:pt x="39623" y="1955292"/>
                  </a:lnTo>
                </a:path>
                <a:path w="3851275" h="2388234">
                  <a:moveTo>
                    <a:pt x="0" y="1565148"/>
                  </a:moveTo>
                  <a:lnTo>
                    <a:pt x="39623" y="1565148"/>
                  </a:lnTo>
                </a:path>
                <a:path w="3851275" h="2388234">
                  <a:moveTo>
                    <a:pt x="0" y="1173480"/>
                  </a:moveTo>
                  <a:lnTo>
                    <a:pt x="39623" y="1173480"/>
                  </a:lnTo>
                </a:path>
                <a:path w="3851275" h="2388234">
                  <a:moveTo>
                    <a:pt x="0" y="781812"/>
                  </a:moveTo>
                  <a:lnTo>
                    <a:pt x="39623" y="781812"/>
                  </a:lnTo>
                </a:path>
                <a:path w="3851275" h="2388234">
                  <a:moveTo>
                    <a:pt x="0" y="390144"/>
                  </a:moveTo>
                  <a:lnTo>
                    <a:pt x="39623" y="390144"/>
                  </a:lnTo>
                </a:path>
                <a:path w="3851275" h="2388234">
                  <a:moveTo>
                    <a:pt x="0" y="0"/>
                  </a:moveTo>
                  <a:lnTo>
                    <a:pt x="39623" y="0"/>
                  </a:lnTo>
                </a:path>
                <a:path w="3851275" h="2388234">
                  <a:moveTo>
                    <a:pt x="39623" y="2346960"/>
                  </a:moveTo>
                  <a:lnTo>
                    <a:pt x="3851148" y="2346960"/>
                  </a:lnTo>
                </a:path>
                <a:path w="3851275" h="2388234">
                  <a:moveTo>
                    <a:pt x="39623" y="2346960"/>
                  </a:moveTo>
                  <a:lnTo>
                    <a:pt x="39623" y="2388108"/>
                  </a:lnTo>
                </a:path>
                <a:path w="3851275" h="2388234">
                  <a:moveTo>
                    <a:pt x="801624" y="2346960"/>
                  </a:moveTo>
                  <a:lnTo>
                    <a:pt x="801624" y="2388108"/>
                  </a:lnTo>
                </a:path>
                <a:path w="3851275" h="2388234">
                  <a:moveTo>
                    <a:pt x="1563624" y="2346960"/>
                  </a:moveTo>
                  <a:lnTo>
                    <a:pt x="1563624" y="2388108"/>
                  </a:lnTo>
                </a:path>
                <a:path w="3851275" h="2388234">
                  <a:moveTo>
                    <a:pt x="2327147" y="2346960"/>
                  </a:moveTo>
                  <a:lnTo>
                    <a:pt x="2327147" y="2388108"/>
                  </a:lnTo>
                </a:path>
                <a:path w="3851275" h="2388234">
                  <a:moveTo>
                    <a:pt x="3089147" y="2346960"/>
                  </a:moveTo>
                  <a:lnTo>
                    <a:pt x="3089147" y="2388108"/>
                  </a:lnTo>
                </a:path>
                <a:path w="3851275" h="2388234">
                  <a:moveTo>
                    <a:pt x="3851148" y="2346960"/>
                  </a:moveTo>
                  <a:lnTo>
                    <a:pt x="3851148" y="2388108"/>
                  </a:lnTo>
                </a:path>
              </a:pathLst>
            </a:custGeom>
            <a:ln w="9144">
              <a:solidFill>
                <a:srgbClr val="858585"/>
              </a:solidFill>
            </a:ln>
          </p:spPr>
          <p:txBody>
            <a:bodyPr wrap="square" lIns="0" tIns="0" rIns="0" bIns="0" rtlCol="0"/>
            <a:lstStyle/>
            <a:p>
              <a:endParaRPr/>
            </a:p>
          </p:txBody>
        </p:sp>
      </p:grpSp>
      <p:sp>
        <p:nvSpPr>
          <p:cNvPr id="18" name="object 18"/>
          <p:cNvSpPr txBox="1"/>
          <p:nvPr/>
        </p:nvSpPr>
        <p:spPr>
          <a:xfrm>
            <a:off x="997000" y="5549900"/>
            <a:ext cx="206375" cy="177800"/>
          </a:xfrm>
          <a:prstGeom prst="rect">
            <a:avLst/>
          </a:prstGeom>
        </p:spPr>
        <p:txBody>
          <a:bodyPr vert="horz" wrap="square" lIns="0" tIns="12065" rIns="0" bIns="0" rtlCol="0">
            <a:spAutoFit/>
          </a:bodyPr>
          <a:lstStyle/>
          <a:p>
            <a:pPr>
              <a:lnSpc>
                <a:spcPct val="100000"/>
              </a:lnSpc>
              <a:spcBef>
                <a:spcPts val="95"/>
              </a:spcBef>
            </a:pPr>
            <a:r>
              <a:rPr sz="1000" spc="-5" dirty="0">
                <a:latin typeface="Calibri"/>
                <a:cs typeface="Calibri"/>
              </a:rPr>
              <a:t>1</a:t>
            </a:r>
            <a:r>
              <a:rPr sz="1000" dirty="0">
                <a:latin typeface="Calibri"/>
                <a:cs typeface="Calibri"/>
              </a:rPr>
              <a:t>5</a:t>
            </a:r>
            <a:r>
              <a:rPr sz="1000" spc="-5" dirty="0">
                <a:latin typeface="Calibri"/>
                <a:cs typeface="Calibri"/>
              </a:rPr>
              <a:t>0</a:t>
            </a:r>
            <a:endParaRPr sz="1000">
              <a:latin typeface="Calibri"/>
              <a:cs typeface="Calibri"/>
            </a:endParaRPr>
          </a:p>
        </p:txBody>
      </p:sp>
      <p:sp>
        <p:nvSpPr>
          <p:cNvPr id="19" name="object 19"/>
          <p:cNvSpPr txBox="1"/>
          <p:nvPr/>
        </p:nvSpPr>
        <p:spPr>
          <a:xfrm>
            <a:off x="997000" y="5941313"/>
            <a:ext cx="4116704" cy="1125220"/>
          </a:xfrm>
          <a:prstGeom prst="rect">
            <a:avLst/>
          </a:prstGeom>
        </p:spPr>
        <p:txBody>
          <a:bodyPr vert="horz" wrap="square" lIns="0" tIns="12065" rIns="0" bIns="0" rtlCol="0">
            <a:spAutoFit/>
          </a:bodyPr>
          <a:lstStyle/>
          <a:p>
            <a:pPr marR="3914775" algn="r">
              <a:lnSpc>
                <a:spcPct val="100000"/>
              </a:lnSpc>
              <a:spcBef>
                <a:spcPts val="95"/>
              </a:spcBef>
            </a:pPr>
            <a:r>
              <a:rPr sz="1000" spc="-5" dirty="0">
                <a:latin typeface="Calibri"/>
                <a:cs typeface="Calibri"/>
              </a:rPr>
              <a:t>1</a:t>
            </a:r>
            <a:r>
              <a:rPr sz="1000" dirty="0">
                <a:latin typeface="Calibri"/>
                <a:cs typeface="Calibri"/>
              </a:rPr>
              <a:t>0</a:t>
            </a:r>
            <a:r>
              <a:rPr sz="1000" spc="-5" dirty="0">
                <a:latin typeface="Calibri"/>
                <a:cs typeface="Calibri"/>
              </a:rPr>
              <a:t>0</a:t>
            </a:r>
            <a:endParaRPr sz="1000">
              <a:latin typeface="Calibri"/>
              <a:cs typeface="Calibri"/>
            </a:endParaRPr>
          </a:p>
          <a:p>
            <a:pPr>
              <a:lnSpc>
                <a:spcPct val="100000"/>
              </a:lnSpc>
            </a:pPr>
            <a:endParaRPr sz="1000">
              <a:latin typeface="Calibri"/>
              <a:cs typeface="Calibri"/>
            </a:endParaRPr>
          </a:p>
          <a:p>
            <a:pPr marR="3916045" algn="r">
              <a:lnSpc>
                <a:spcPct val="100000"/>
              </a:lnSpc>
              <a:spcBef>
                <a:spcPts val="660"/>
              </a:spcBef>
            </a:pPr>
            <a:r>
              <a:rPr sz="1000" spc="-10" dirty="0">
                <a:latin typeface="Calibri"/>
                <a:cs typeface="Calibri"/>
              </a:rPr>
              <a:t>50</a:t>
            </a:r>
            <a:endParaRPr sz="1000">
              <a:latin typeface="Calibri"/>
              <a:cs typeface="Calibri"/>
            </a:endParaRPr>
          </a:p>
          <a:p>
            <a:pPr>
              <a:lnSpc>
                <a:spcPct val="100000"/>
              </a:lnSpc>
            </a:pPr>
            <a:endParaRPr sz="1000">
              <a:latin typeface="Calibri"/>
              <a:cs typeface="Calibri"/>
            </a:endParaRPr>
          </a:p>
          <a:p>
            <a:pPr marL="128905">
              <a:lnSpc>
                <a:spcPct val="100000"/>
              </a:lnSpc>
              <a:spcBef>
                <a:spcPts val="660"/>
              </a:spcBef>
            </a:pPr>
            <a:r>
              <a:rPr sz="1000" spc="-5" dirty="0">
                <a:latin typeface="Calibri"/>
                <a:cs typeface="Calibri"/>
              </a:rPr>
              <a:t>0</a:t>
            </a:r>
            <a:endParaRPr sz="1000">
              <a:latin typeface="Calibri"/>
              <a:cs typeface="Calibri"/>
            </a:endParaRPr>
          </a:p>
          <a:p>
            <a:pPr marL="418465">
              <a:lnSpc>
                <a:spcPct val="100000"/>
              </a:lnSpc>
              <a:spcBef>
                <a:spcPts val="100"/>
              </a:spcBef>
              <a:tabLst>
                <a:tab pos="1132840" algn="l"/>
                <a:tab pos="1925320" algn="l"/>
                <a:tab pos="2661285" algn="l"/>
              </a:tabLst>
            </a:pPr>
            <a:r>
              <a:rPr sz="1000" spc="-5" dirty="0">
                <a:latin typeface="Calibri"/>
                <a:cs typeface="Calibri"/>
              </a:rPr>
              <a:t>Amazon.in	Flipkart.com	Paytm.com	Myntra.com</a:t>
            </a:r>
            <a:r>
              <a:rPr sz="1000" spc="380" dirty="0">
                <a:latin typeface="Calibri"/>
                <a:cs typeface="Calibri"/>
              </a:rPr>
              <a:t> </a:t>
            </a:r>
            <a:r>
              <a:rPr sz="1000" spc="-5" dirty="0">
                <a:latin typeface="Calibri"/>
                <a:cs typeface="Calibri"/>
              </a:rPr>
              <a:t>Snapdeal.com</a:t>
            </a:r>
            <a:endParaRPr sz="1000">
              <a:latin typeface="Calibri"/>
              <a:cs typeface="Calibri"/>
            </a:endParaRPr>
          </a:p>
        </p:txBody>
      </p:sp>
      <p:sp>
        <p:nvSpPr>
          <p:cNvPr id="20" name="object 20"/>
          <p:cNvSpPr txBox="1"/>
          <p:nvPr/>
        </p:nvSpPr>
        <p:spPr>
          <a:xfrm>
            <a:off x="902004" y="2837433"/>
            <a:ext cx="5757545" cy="2498725"/>
          </a:xfrm>
          <a:prstGeom prst="rect">
            <a:avLst/>
          </a:prstGeom>
        </p:spPr>
        <p:txBody>
          <a:bodyPr vert="horz" wrap="square" lIns="0" tIns="9525" rIns="0" bIns="0" rtlCol="0">
            <a:spAutoFit/>
          </a:bodyPr>
          <a:lstStyle/>
          <a:p>
            <a:pPr marL="12700" marR="5080" algn="just">
              <a:lnSpc>
                <a:spcPct val="101699"/>
              </a:lnSpc>
              <a:spcBef>
                <a:spcPts val="75"/>
              </a:spcBef>
            </a:pPr>
            <a:r>
              <a:rPr sz="1400" i="1" spc="-5" dirty="0">
                <a:latin typeface="Calibri"/>
                <a:cs typeface="Calibri"/>
              </a:rPr>
              <a:t>[249</a:t>
            </a:r>
            <a:r>
              <a:rPr sz="1400" i="1" dirty="0">
                <a:latin typeface="Calibri"/>
                <a:cs typeface="Calibri"/>
              </a:rPr>
              <a:t> </a:t>
            </a:r>
            <a:r>
              <a:rPr sz="1400" i="1" spc="-5" dirty="0">
                <a:latin typeface="Calibri"/>
                <a:cs typeface="Calibri"/>
              </a:rPr>
              <a:t>respondents</a:t>
            </a:r>
            <a:r>
              <a:rPr sz="1400" i="1" dirty="0">
                <a:latin typeface="Calibri"/>
                <a:cs typeface="Calibri"/>
              </a:rPr>
              <a:t> </a:t>
            </a:r>
            <a:r>
              <a:rPr sz="1400" i="1" spc="-5" dirty="0">
                <a:latin typeface="Calibri"/>
                <a:cs typeface="Calibri"/>
              </a:rPr>
              <a:t>find</a:t>
            </a:r>
            <a:r>
              <a:rPr sz="1400" i="1" dirty="0">
                <a:latin typeface="Calibri"/>
                <a:cs typeface="Calibri"/>
              </a:rPr>
              <a:t> </a:t>
            </a:r>
            <a:r>
              <a:rPr sz="1400" i="1" spc="-5" dirty="0">
                <a:latin typeface="Calibri"/>
                <a:cs typeface="Calibri"/>
              </a:rPr>
              <a:t>amazon.in</a:t>
            </a:r>
            <a:r>
              <a:rPr sz="1400" i="1" dirty="0">
                <a:latin typeface="Calibri"/>
                <a:cs typeface="Calibri"/>
              </a:rPr>
              <a:t> to</a:t>
            </a:r>
            <a:r>
              <a:rPr sz="1400" i="1" spc="5" dirty="0">
                <a:latin typeface="Calibri"/>
                <a:cs typeface="Calibri"/>
              </a:rPr>
              <a:t> </a:t>
            </a:r>
            <a:r>
              <a:rPr sz="1400" i="1" spc="-5" dirty="0">
                <a:latin typeface="Calibri"/>
                <a:cs typeface="Calibri"/>
              </a:rPr>
              <a:t>easy</a:t>
            </a:r>
            <a:r>
              <a:rPr sz="1400" i="1" dirty="0">
                <a:latin typeface="Calibri"/>
                <a:cs typeface="Calibri"/>
              </a:rPr>
              <a:t> to</a:t>
            </a:r>
            <a:r>
              <a:rPr sz="1400" i="1" spc="5" dirty="0">
                <a:latin typeface="Calibri"/>
                <a:cs typeface="Calibri"/>
              </a:rPr>
              <a:t> </a:t>
            </a:r>
            <a:r>
              <a:rPr sz="1400" i="1" spc="-5" dirty="0">
                <a:latin typeface="Calibri"/>
                <a:cs typeface="Calibri"/>
              </a:rPr>
              <a:t>use,</a:t>
            </a:r>
            <a:r>
              <a:rPr sz="1400" i="1" dirty="0">
                <a:latin typeface="Calibri"/>
                <a:cs typeface="Calibri"/>
              </a:rPr>
              <a:t> </a:t>
            </a:r>
            <a:r>
              <a:rPr sz="1400" i="1" spc="-5" dirty="0">
                <a:latin typeface="Calibri"/>
                <a:cs typeface="Calibri"/>
              </a:rPr>
              <a:t>201</a:t>
            </a:r>
            <a:r>
              <a:rPr sz="1400" i="1" dirty="0">
                <a:latin typeface="Calibri"/>
                <a:cs typeface="Calibri"/>
              </a:rPr>
              <a:t> </a:t>
            </a:r>
            <a:r>
              <a:rPr sz="1400" i="1" spc="-5" dirty="0">
                <a:latin typeface="Calibri"/>
                <a:cs typeface="Calibri"/>
              </a:rPr>
              <a:t>respondents</a:t>
            </a:r>
            <a:r>
              <a:rPr sz="1400" i="1" dirty="0">
                <a:latin typeface="Calibri"/>
                <a:cs typeface="Calibri"/>
              </a:rPr>
              <a:t> </a:t>
            </a:r>
            <a:r>
              <a:rPr sz="1400" i="1" spc="-5" dirty="0">
                <a:latin typeface="Calibri"/>
                <a:cs typeface="Calibri"/>
              </a:rPr>
              <a:t>find </a:t>
            </a:r>
            <a:r>
              <a:rPr sz="1400" i="1" dirty="0">
                <a:latin typeface="Calibri"/>
                <a:cs typeface="Calibri"/>
              </a:rPr>
              <a:t> </a:t>
            </a:r>
            <a:r>
              <a:rPr sz="1400" i="1" spc="-5" dirty="0">
                <a:latin typeface="Calibri"/>
                <a:cs typeface="Calibri"/>
              </a:rPr>
              <a:t>flipkart.com </a:t>
            </a:r>
            <a:r>
              <a:rPr sz="1400" i="1" dirty="0">
                <a:latin typeface="Calibri"/>
                <a:cs typeface="Calibri"/>
              </a:rPr>
              <a:t>easy to </a:t>
            </a:r>
            <a:r>
              <a:rPr sz="1400" i="1" spc="-5" dirty="0">
                <a:latin typeface="Calibri"/>
                <a:cs typeface="Calibri"/>
              </a:rPr>
              <a:t>use, 125 respondents find paytm.com </a:t>
            </a:r>
            <a:r>
              <a:rPr sz="1400" i="1" dirty="0">
                <a:latin typeface="Calibri"/>
                <a:cs typeface="Calibri"/>
              </a:rPr>
              <a:t>easy to </a:t>
            </a:r>
            <a:r>
              <a:rPr sz="1400" i="1" spc="-5" dirty="0">
                <a:latin typeface="Calibri"/>
                <a:cs typeface="Calibri"/>
              </a:rPr>
              <a:t>use, 147 </a:t>
            </a:r>
            <a:r>
              <a:rPr sz="1400" i="1" dirty="0">
                <a:latin typeface="Calibri"/>
                <a:cs typeface="Calibri"/>
              </a:rPr>
              <a:t> </a:t>
            </a:r>
            <a:r>
              <a:rPr sz="1400" i="1" spc="-5" dirty="0">
                <a:latin typeface="Calibri"/>
                <a:cs typeface="Calibri"/>
              </a:rPr>
              <a:t>respondents find myntra.com easy </a:t>
            </a:r>
            <a:r>
              <a:rPr sz="1400" i="1" dirty="0">
                <a:latin typeface="Calibri"/>
                <a:cs typeface="Calibri"/>
              </a:rPr>
              <a:t>to </a:t>
            </a:r>
            <a:r>
              <a:rPr sz="1400" i="1" spc="-5" dirty="0">
                <a:latin typeface="Calibri"/>
                <a:cs typeface="Calibri"/>
              </a:rPr>
              <a:t>use, 130 </a:t>
            </a:r>
            <a:r>
              <a:rPr sz="1400" i="1" dirty="0">
                <a:latin typeface="Calibri"/>
                <a:cs typeface="Calibri"/>
              </a:rPr>
              <a:t>respondents </a:t>
            </a:r>
            <a:r>
              <a:rPr sz="1400" i="1" spc="-5" dirty="0">
                <a:latin typeface="Calibri"/>
                <a:cs typeface="Calibri"/>
              </a:rPr>
              <a:t>find snapdeal.com </a:t>
            </a:r>
            <a:r>
              <a:rPr sz="1400" i="1" dirty="0">
                <a:latin typeface="Calibri"/>
                <a:cs typeface="Calibri"/>
              </a:rPr>
              <a:t>e </a:t>
            </a:r>
            <a:r>
              <a:rPr sz="1400" i="1" spc="-305" dirty="0">
                <a:latin typeface="Calibri"/>
                <a:cs typeface="Calibri"/>
              </a:rPr>
              <a:t> </a:t>
            </a:r>
            <a:r>
              <a:rPr sz="1400" i="1" spc="-5" dirty="0">
                <a:latin typeface="Calibri"/>
                <a:cs typeface="Calibri"/>
              </a:rPr>
              <a:t>asy</a:t>
            </a:r>
            <a:r>
              <a:rPr sz="1400" i="1" spc="-10" dirty="0">
                <a:latin typeface="Calibri"/>
                <a:cs typeface="Calibri"/>
              </a:rPr>
              <a:t> </a:t>
            </a:r>
            <a:r>
              <a:rPr sz="1400" i="1" dirty="0">
                <a:latin typeface="Calibri"/>
                <a:cs typeface="Calibri"/>
              </a:rPr>
              <a:t>to</a:t>
            </a:r>
            <a:r>
              <a:rPr sz="1400" i="1" spc="-10" dirty="0">
                <a:latin typeface="Calibri"/>
                <a:cs typeface="Calibri"/>
              </a:rPr>
              <a:t> </a:t>
            </a:r>
            <a:r>
              <a:rPr sz="1400" i="1" spc="-5" dirty="0">
                <a:latin typeface="Calibri"/>
                <a:cs typeface="Calibri"/>
              </a:rPr>
              <a:t>use]</a:t>
            </a:r>
            <a:endParaRPr sz="1400">
              <a:latin typeface="Calibri"/>
              <a:cs typeface="Calibri"/>
            </a:endParaRPr>
          </a:p>
          <a:p>
            <a:pPr>
              <a:lnSpc>
                <a:spcPct val="100000"/>
              </a:lnSpc>
              <a:spcBef>
                <a:spcPts val="30"/>
              </a:spcBef>
            </a:pPr>
            <a:endParaRPr sz="2000">
              <a:latin typeface="Calibri"/>
              <a:cs typeface="Calibri"/>
            </a:endParaRPr>
          </a:p>
          <a:p>
            <a:pPr marR="236854" algn="ctr">
              <a:lnSpc>
                <a:spcPct val="100000"/>
              </a:lnSpc>
              <a:spcBef>
                <a:spcPts val="5"/>
              </a:spcBef>
            </a:pPr>
            <a:r>
              <a:rPr sz="1800" b="1" spc="-15" dirty="0">
                <a:latin typeface="Calibri"/>
                <a:cs typeface="Calibri"/>
              </a:rPr>
              <a:t>Easy</a:t>
            </a:r>
            <a:r>
              <a:rPr sz="1800" b="1" spc="-30" dirty="0">
                <a:latin typeface="Calibri"/>
                <a:cs typeface="Calibri"/>
              </a:rPr>
              <a:t> </a:t>
            </a:r>
            <a:r>
              <a:rPr sz="1800" b="1" spc="-10" dirty="0">
                <a:latin typeface="Calibri"/>
                <a:cs typeface="Calibri"/>
              </a:rPr>
              <a:t>to</a:t>
            </a:r>
            <a:r>
              <a:rPr sz="1800" b="1" spc="-35" dirty="0">
                <a:latin typeface="Calibri"/>
                <a:cs typeface="Calibri"/>
              </a:rPr>
              <a:t> </a:t>
            </a:r>
            <a:r>
              <a:rPr sz="1800" b="1" dirty="0">
                <a:latin typeface="Calibri"/>
                <a:cs typeface="Calibri"/>
              </a:rPr>
              <a:t>use</a:t>
            </a:r>
            <a:endParaRPr sz="1800">
              <a:latin typeface="Calibri"/>
              <a:cs typeface="Calibri"/>
            </a:endParaRPr>
          </a:p>
          <a:p>
            <a:pPr marL="94615">
              <a:lnSpc>
                <a:spcPct val="100000"/>
              </a:lnSpc>
              <a:spcBef>
                <a:spcPts val="660"/>
              </a:spcBef>
            </a:pPr>
            <a:r>
              <a:rPr sz="1000" spc="-5" dirty="0">
                <a:latin typeface="Calibri"/>
                <a:cs typeface="Calibri"/>
              </a:rPr>
              <a:t>300</a:t>
            </a:r>
            <a:endParaRPr sz="1000">
              <a:latin typeface="Calibri"/>
              <a:cs typeface="Calibri"/>
            </a:endParaRPr>
          </a:p>
          <a:p>
            <a:pPr>
              <a:lnSpc>
                <a:spcPct val="100000"/>
              </a:lnSpc>
            </a:pPr>
            <a:endParaRPr sz="1000">
              <a:latin typeface="Calibri"/>
              <a:cs typeface="Calibri"/>
            </a:endParaRPr>
          </a:p>
          <a:p>
            <a:pPr marL="94615">
              <a:lnSpc>
                <a:spcPct val="100000"/>
              </a:lnSpc>
              <a:spcBef>
                <a:spcPts val="660"/>
              </a:spcBef>
            </a:pPr>
            <a:r>
              <a:rPr sz="1000" spc="-5" dirty="0">
                <a:latin typeface="Calibri"/>
                <a:cs typeface="Calibri"/>
              </a:rPr>
              <a:t>250</a:t>
            </a:r>
            <a:endParaRPr sz="1000">
              <a:latin typeface="Calibri"/>
              <a:cs typeface="Calibri"/>
            </a:endParaRPr>
          </a:p>
          <a:p>
            <a:pPr>
              <a:lnSpc>
                <a:spcPct val="100000"/>
              </a:lnSpc>
            </a:pPr>
            <a:endParaRPr sz="1000">
              <a:latin typeface="Calibri"/>
              <a:cs typeface="Calibri"/>
            </a:endParaRPr>
          </a:p>
          <a:p>
            <a:pPr marL="94615">
              <a:lnSpc>
                <a:spcPct val="100000"/>
              </a:lnSpc>
              <a:spcBef>
                <a:spcPts val="660"/>
              </a:spcBef>
            </a:pPr>
            <a:r>
              <a:rPr sz="1000" spc="-5" dirty="0">
                <a:latin typeface="Calibri"/>
                <a:cs typeface="Calibri"/>
              </a:rPr>
              <a:t>200</a:t>
            </a:r>
            <a:endParaRPr sz="1000">
              <a:latin typeface="Calibri"/>
              <a:cs typeface="Calibri"/>
            </a:endParaRPr>
          </a:p>
        </p:txBody>
      </p:sp>
      <p:sp>
        <p:nvSpPr>
          <p:cNvPr id="21" name="object 21"/>
          <p:cNvSpPr/>
          <p:nvPr/>
        </p:nvSpPr>
        <p:spPr>
          <a:xfrm>
            <a:off x="5321808" y="5705855"/>
            <a:ext cx="70485" cy="70485"/>
          </a:xfrm>
          <a:custGeom>
            <a:avLst/>
            <a:gdLst/>
            <a:ahLst/>
            <a:cxnLst/>
            <a:rect l="l" t="t" r="r" b="b"/>
            <a:pathLst>
              <a:path w="70485" h="70485">
                <a:moveTo>
                  <a:pt x="70103" y="0"/>
                </a:moveTo>
                <a:lnTo>
                  <a:pt x="0" y="0"/>
                </a:lnTo>
                <a:lnTo>
                  <a:pt x="0" y="70103"/>
                </a:lnTo>
                <a:lnTo>
                  <a:pt x="70103" y="70103"/>
                </a:lnTo>
                <a:lnTo>
                  <a:pt x="70103" y="0"/>
                </a:lnTo>
                <a:close/>
              </a:path>
            </a:pathLst>
          </a:custGeom>
          <a:solidFill>
            <a:srgbClr val="4F81BC"/>
          </a:solidFill>
        </p:spPr>
        <p:txBody>
          <a:bodyPr wrap="square" lIns="0" tIns="0" rIns="0" bIns="0" rtlCol="0"/>
          <a:lstStyle/>
          <a:p>
            <a:endParaRPr/>
          </a:p>
        </p:txBody>
      </p:sp>
      <p:sp>
        <p:nvSpPr>
          <p:cNvPr id="22" name="object 22"/>
          <p:cNvSpPr txBox="1"/>
          <p:nvPr/>
        </p:nvSpPr>
        <p:spPr>
          <a:xfrm>
            <a:off x="5423027" y="5638545"/>
            <a:ext cx="861694" cy="177800"/>
          </a:xfrm>
          <a:prstGeom prst="rect">
            <a:avLst/>
          </a:prstGeom>
        </p:spPr>
        <p:txBody>
          <a:bodyPr vert="horz" wrap="square" lIns="0" tIns="12065" rIns="0" bIns="0" rtlCol="0">
            <a:spAutoFit/>
          </a:bodyPr>
          <a:lstStyle/>
          <a:p>
            <a:pPr>
              <a:lnSpc>
                <a:spcPct val="100000"/>
              </a:lnSpc>
              <a:spcBef>
                <a:spcPts val="95"/>
              </a:spcBef>
            </a:pPr>
            <a:r>
              <a:rPr sz="1000" spc="-5" dirty="0">
                <a:latin typeface="Calibri"/>
                <a:cs typeface="Calibri"/>
              </a:rPr>
              <a:t>No</a:t>
            </a:r>
            <a:r>
              <a:rPr sz="1000" spc="-30" dirty="0">
                <a:latin typeface="Calibri"/>
                <a:cs typeface="Calibri"/>
              </a:rPr>
              <a:t> </a:t>
            </a:r>
            <a:r>
              <a:rPr sz="1000" spc="-5" dirty="0">
                <a:latin typeface="Calibri"/>
                <a:cs typeface="Calibri"/>
              </a:rPr>
              <a:t>of</a:t>
            </a:r>
            <a:r>
              <a:rPr sz="1000" spc="-35" dirty="0">
                <a:latin typeface="Calibri"/>
                <a:cs typeface="Calibri"/>
              </a:rPr>
              <a:t> </a:t>
            </a:r>
            <a:r>
              <a:rPr sz="1000" spc="-5" dirty="0">
                <a:latin typeface="Calibri"/>
                <a:cs typeface="Calibri"/>
              </a:rPr>
              <a:t>customers</a:t>
            </a:r>
            <a:endParaRPr sz="1000">
              <a:latin typeface="Calibri"/>
              <a:cs typeface="Calibri"/>
            </a:endParaRPr>
          </a:p>
        </p:txBody>
      </p:sp>
      <p:sp>
        <p:nvSpPr>
          <p:cNvPr id="23" name="object 23"/>
          <p:cNvSpPr/>
          <p:nvPr/>
        </p:nvSpPr>
        <p:spPr>
          <a:xfrm>
            <a:off x="914400" y="3944238"/>
            <a:ext cx="5486400" cy="3200400"/>
          </a:xfrm>
          <a:custGeom>
            <a:avLst/>
            <a:gdLst/>
            <a:ahLst/>
            <a:cxnLst/>
            <a:rect l="l" t="t" r="r" b="b"/>
            <a:pathLst>
              <a:path w="5486400" h="3200400">
                <a:moveTo>
                  <a:pt x="0" y="3200400"/>
                </a:moveTo>
                <a:lnTo>
                  <a:pt x="5486400" y="3200400"/>
                </a:lnTo>
                <a:lnTo>
                  <a:pt x="5486400" y="0"/>
                </a:lnTo>
                <a:lnTo>
                  <a:pt x="0" y="0"/>
                </a:lnTo>
                <a:lnTo>
                  <a:pt x="0" y="3200400"/>
                </a:lnTo>
                <a:close/>
              </a:path>
            </a:pathLst>
          </a:custGeom>
          <a:ln w="9525">
            <a:solidFill>
              <a:srgbClr val="858585"/>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23870" y="892556"/>
            <a:ext cx="2513330" cy="239395"/>
          </a:xfrm>
          <a:prstGeom prst="rect">
            <a:avLst/>
          </a:prstGeom>
        </p:spPr>
        <p:txBody>
          <a:bodyPr vert="horz" wrap="square" lIns="0" tIns="12700" rIns="0" bIns="0" rtlCol="0">
            <a:spAutoFit/>
          </a:bodyPr>
          <a:lstStyle/>
          <a:p>
            <a:pPr marL="12700">
              <a:lnSpc>
                <a:spcPct val="100000"/>
              </a:lnSpc>
              <a:spcBef>
                <a:spcPts val="100"/>
              </a:spcBef>
            </a:pPr>
            <a:r>
              <a:rPr sz="1400" b="1" u="sng" spc="-5" dirty="0">
                <a:uFill>
                  <a:solidFill>
                    <a:srgbClr val="000000"/>
                  </a:solidFill>
                </a:uFill>
                <a:latin typeface="Calibri"/>
                <a:cs typeface="Calibri"/>
              </a:rPr>
              <a:t>Visual</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appealing</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web-page layout</a:t>
            </a:r>
            <a:endParaRPr sz="1400">
              <a:latin typeface="Calibri"/>
              <a:cs typeface="Calibri"/>
            </a:endParaRPr>
          </a:p>
        </p:txBody>
      </p:sp>
      <p:graphicFrame>
        <p:nvGraphicFramePr>
          <p:cNvPr id="3" name="object 3"/>
          <p:cNvGraphicFramePr>
            <a:graphicFrameLocks noGrp="1"/>
          </p:cNvGraphicFramePr>
          <p:nvPr/>
        </p:nvGraphicFramePr>
        <p:xfrm>
          <a:off x="882954" y="1351642"/>
          <a:ext cx="5349239" cy="1511324"/>
        </p:xfrm>
        <a:graphic>
          <a:graphicData uri="http://schemas.openxmlformats.org/drawingml/2006/table">
            <a:tbl>
              <a:tblPr firstRow="1" bandRow="1">
                <a:tableStyleId>{2D5ABB26-0587-4C30-8999-92F81FD0307C}</a:tableStyleId>
              </a:tblPr>
              <a:tblGrid>
                <a:gridCol w="4994910"/>
                <a:gridCol w="354329"/>
              </a:tblGrid>
              <a:tr h="151399">
                <a:tc>
                  <a:txBody>
                    <a:bodyPr/>
                    <a:lstStyle/>
                    <a:p>
                      <a:pPr marL="31750">
                        <a:lnSpc>
                          <a:spcPts val="1090"/>
                        </a:lnSpc>
                      </a:pPr>
                      <a:r>
                        <a:rPr sz="1050" spc="-5" dirty="0">
                          <a:latin typeface="Courier New"/>
                          <a:cs typeface="Courier New"/>
                        </a:rPr>
                        <a:t>Amazon.in,</a:t>
                      </a:r>
                      <a:r>
                        <a:rPr sz="1050" spc="-35" dirty="0">
                          <a:latin typeface="Courier New"/>
                          <a:cs typeface="Courier New"/>
                        </a:rPr>
                        <a:t> </a:t>
                      </a:r>
                      <a:r>
                        <a:rPr sz="1050" spc="-5" dirty="0">
                          <a:latin typeface="Courier New"/>
                          <a:cs typeface="Courier New"/>
                        </a:rPr>
                        <a:t>Flipkart.com</a:t>
                      </a:r>
                      <a:endParaRPr sz="1050">
                        <a:latin typeface="Courier New"/>
                        <a:cs typeface="Courier New"/>
                      </a:endParaRPr>
                    </a:p>
                  </a:txBody>
                  <a:tcPr marL="0" marR="0" marT="0" marB="0"/>
                </a:tc>
                <a:tc>
                  <a:txBody>
                    <a:bodyPr/>
                    <a:lstStyle/>
                    <a:p>
                      <a:pPr marR="26034" algn="r">
                        <a:lnSpc>
                          <a:spcPts val="1090"/>
                        </a:lnSpc>
                      </a:pPr>
                      <a:r>
                        <a:rPr sz="1050" spc="-5" dirty="0">
                          <a:latin typeface="Courier New"/>
                          <a:cs typeface="Courier New"/>
                        </a:rPr>
                        <a:t>87</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endParaRPr sz="1050">
                        <a:latin typeface="Courier New"/>
                        <a:cs typeface="Courier New"/>
                      </a:endParaRPr>
                    </a:p>
                  </a:txBody>
                  <a:tcPr marL="0" marR="0" marT="0" marB="0"/>
                </a:tc>
                <a:tc>
                  <a:txBody>
                    <a:bodyPr/>
                    <a:lstStyle/>
                    <a:p>
                      <a:pPr marR="24130" algn="r">
                        <a:lnSpc>
                          <a:spcPts val="1085"/>
                        </a:lnSpc>
                      </a:pPr>
                      <a:r>
                        <a:rPr sz="1050" dirty="0">
                          <a:latin typeface="Courier New"/>
                          <a:cs typeface="Courier New"/>
                        </a:rPr>
                        <a:t>44</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r>
                        <a:rPr sz="1050" dirty="0">
                          <a:latin typeface="Courier New"/>
                          <a:cs typeface="Courier New"/>
                        </a:rPr>
                        <a:t> </a:t>
                      </a:r>
                      <a:r>
                        <a:rPr sz="1050" spc="-5" dirty="0">
                          <a:latin typeface="Courier New"/>
                          <a:cs typeface="Courier New"/>
                        </a:rPr>
                        <a:t>Flipkart.com,</a:t>
                      </a:r>
                      <a:r>
                        <a:rPr sz="1050" dirty="0">
                          <a:latin typeface="Courier New"/>
                          <a:cs typeface="Courier New"/>
                        </a:rPr>
                        <a:t> </a:t>
                      </a:r>
                      <a:r>
                        <a:rPr sz="1050" spc="-5" dirty="0">
                          <a:latin typeface="Courier New"/>
                          <a:cs typeface="Courier New"/>
                        </a:rPr>
                        <a:t>Paytm.com,</a:t>
                      </a:r>
                      <a:r>
                        <a:rPr sz="1050" spc="5" dirty="0">
                          <a:latin typeface="Courier New"/>
                          <a:cs typeface="Courier New"/>
                        </a:rPr>
                        <a:t> </a:t>
                      </a:r>
                      <a:r>
                        <a:rPr sz="1050" spc="-5" dirty="0">
                          <a:latin typeface="Courier New"/>
                          <a:cs typeface="Courier New"/>
                        </a:rPr>
                        <a:t>Myntra.com,</a:t>
                      </a:r>
                      <a:r>
                        <a:rPr sz="1050"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36</a:t>
                      </a:r>
                      <a:endParaRPr sz="1050">
                        <a:latin typeface="Courier New"/>
                        <a:cs typeface="Courier New"/>
                      </a:endParaRPr>
                    </a:p>
                  </a:txBody>
                  <a:tcPr marL="0" marR="0" marT="0" marB="0"/>
                </a:tc>
              </a:tr>
              <a:tr h="150876">
                <a:tc>
                  <a:txBody>
                    <a:bodyPr/>
                    <a:lstStyle/>
                    <a:p>
                      <a:pPr marL="31750">
                        <a:lnSpc>
                          <a:spcPts val="1085"/>
                        </a:lnSpc>
                      </a:pPr>
                      <a:r>
                        <a:rPr sz="1050" spc="-5" dirty="0">
                          <a:latin typeface="Courier New"/>
                          <a:cs typeface="Courier New"/>
                        </a:rPr>
                        <a:t>Amazon.in,</a:t>
                      </a:r>
                      <a:r>
                        <a:rPr sz="1050" spc="-20" dirty="0">
                          <a:latin typeface="Courier New"/>
                          <a:cs typeface="Courier New"/>
                        </a:rPr>
                        <a:t> </a:t>
                      </a:r>
                      <a:r>
                        <a:rPr sz="1050" spc="-5" dirty="0">
                          <a:latin typeface="Courier New"/>
                          <a:cs typeface="Courier New"/>
                        </a:rPr>
                        <a:t>Paytm.com,</a:t>
                      </a:r>
                      <a:r>
                        <a:rPr sz="1050" spc="-20" dirty="0">
                          <a:latin typeface="Courier New"/>
                          <a:cs typeface="Courier New"/>
                        </a:rPr>
                        <a:t> </a:t>
                      </a:r>
                      <a:r>
                        <a:rPr sz="1050" spc="-5" dirty="0">
                          <a:latin typeface="Courier New"/>
                          <a:cs typeface="Courier New"/>
                        </a:rPr>
                        <a:t>Myntra.com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20</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r>
                        <a:rPr sz="1050" spc="-45" dirty="0">
                          <a:latin typeface="Courier New"/>
                          <a:cs typeface="Courier New"/>
                        </a:rPr>
                        <a:t> </a:t>
                      </a:r>
                      <a:r>
                        <a:rPr sz="1050" spc="-5" dirty="0">
                          <a:latin typeface="Courier New"/>
                          <a:cs typeface="Courier New"/>
                        </a:rPr>
                        <a:t>Myntra.com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15</a:t>
                      </a:r>
                      <a:endParaRPr sz="1050">
                        <a:latin typeface="Courier New"/>
                        <a:cs typeface="Courier New"/>
                      </a:endParaRPr>
                    </a:p>
                  </a:txBody>
                  <a:tcPr marL="0" marR="0" marT="0" marB="0"/>
                </a:tc>
              </a:tr>
              <a:tr h="151637">
                <a:tc>
                  <a:txBody>
                    <a:bodyPr/>
                    <a:lstStyle/>
                    <a:p>
                      <a:pPr marL="31750">
                        <a:lnSpc>
                          <a:spcPts val="1085"/>
                        </a:lnSpc>
                      </a:pPr>
                      <a:r>
                        <a:rPr sz="1050" spc="-5" dirty="0">
                          <a:latin typeface="Courier New"/>
                          <a:cs typeface="Courier New"/>
                        </a:rPr>
                        <a:t>Myntra.com</a:t>
                      </a:r>
                      <a:endParaRPr sz="1050">
                        <a:latin typeface="Courier New"/>
                        <a:cs typeface="Courier New"/>
                      </a:endParaRPr>
                    </a:p>
                  </a:txBody>
                  <a:tcPr marL="0" marR="0" marT="0" marB="0"/>
                </a:tc>
                <a:tc>
                  <a:txBody>
                    <a:bodyPr/>
                    <a:lstStyle/>
                    <a:p>
                      <a:pPr marR="24130" algn="r">
                        <a:lnSpc>
                          <a:spcPts val="1085"/>
                        </a:lnSpc>
                      </a:pPr>
                      <a:r>
                        <a:rPr sz="1050" dirty="0">
                          <a:latin typeface="Courier New"/>
                          <a:cs typeface="Courier New"/>
                        </a:rPr>
                        <a:t>15</a:t>
                      </a:r>
                      <a:endParaRPr sz="1050">
                        <a:latin typeface="Courier New"/>
                        <a:cs typeface="Courier New"/>
                      </a:endParaRPr>
                    </a:p>
                  </a:txBody>
                  <a:tcPr marL="0" marR="0" marT="0" marB="0"/>
                </a:tc>
              </a:tr>
              <a:tr h="151638">
                <a:tc>
                  <a:txBody>
                    <a:bodyPr/>
                    <a:lstStyle/>
                    <a:p>
                      <a:pPr marL="31750">
                        <a:lnSpc>
                          <a:spcPts val="1090"/>
                        </a:lnSpc>
                      </a:pPr>
                      <a:r>
                        <a:rPr sz="1050" spc="-5" dirty="0">
                          <a:latin typeface="Courier New"/>
                          <a:cs typeface="Courier New"/>
                        </a:rPr>
                        <a:t>Flipkart.com,</a:t>
                      </a:r>
                      <a:r>
                        <a:rPr sz="1050" spc="-40" dirty="0">
                          <a:latin typeface="Courier New"/>
                          <a:cs typeface="Courier New"/>
                        </a:rPr>
                        <a:t> </a:t>
                      </a:r>
                      <a:r>
                        <a:rPr sz="1050" spc="-5" dirty="0">
                          <a:latin typeface="Courier New"/>
                          <a:cs typeface="Courier New"/>
                        </a:rPr>
                        <a:t>Myntra.com</a:t>
                      </a:r>
                      <a:endParaRPr sz="1050">
                        <a:latin typeface="Courier New"/>
                        <a:cs typeface="Courier New"/>
                      </a:endParaRPr>
                    </a:p>
                  </a:txBody>
                  <a:tcPr marL="0" marR="0" marT="0" marB="0"/>
                </a:tc>
                <a:tc>
                  <a:txBody>
                    <a:bodyPr/>
                    <a:lstStyle/>
                    <a:p>
                      <a:pPr marR="26034" algn="r">
                        <a:lnSpc>
                          <a:spcPts val="1090"/>
                        </a:lnSpc>
                      </a:pPr>
                      <a:r>
                        <a:rPr sz="1050" spc="-5" dirty="0">
                          <a:latin typeface="Courier New"/>
                          <a:cs typeface="Courier New"/>
                        </a:rPr>
                        <a:t>15</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 Flipkart.com, Myntra.com, Snapdeal.com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14</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Flipkart.com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12</a:t>
                      </a:r>
                      <a:endParaRPr sz="1050">
                        <a:latin typeface="Courier New"/>
                        <a:cs typeface="Courier New"/>
                      </a:endParaRPr>
                    </a:p>
                  </a:txBody>
                  <a:tcPr marL="0" marR="0" marT="0" marB="0"/>
                </a:tc>
              </a:tr>
              <a:tr h="151399">
                <a:tc>
                  <a:txBody>
                    <a:bodyPr/>
                    <a:lstStyle/>
                    <a:p>
                      <a:pPr marL="31750">
                        <a:lnSpc>
                          <a:spcPts val="1085"/>
                        </a:lnSpc>
                      </a:pPr>
                      <a:r>
                        <a:rPr sz="1050" spc="-5" dirty="0">
                          <a:latin typeface="Courier New"/>
                          <a:cs typeface="Courier New"/>
                        </a:rPr>
                        <a:t>Amazon.in, Flipkart.com, Paytm.com, Snapdeal.com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11</a:t>
                      </a:r>
                      <a:endParaRPr sz="1050">
                        <a:latin typeface="Courier New"/>
                        <a:cs typeface="Courier New"/>
                      </a:endParaRPr>
                    </a:p>
                  </a:txBody>
                  <a:tcPr marL="0" marR="0" marT="0" marB="0"/>
                </a:tc>
              </a:tr>
            </a:tbl>
          </a:graphicData>
        </a:graphic>
      </p:graphicFrame>
      <p:sp>
        <p:nvSpPr>
          <p:cNvPr id="4" name="object 4"/>
          <p:cNvSpPr txBox="1"/>
          <p:nvPr/>
        </p:nvSpPr>
        <p:spPr>
          <a:xfrm>
            <a:off x="902004" y="2988309"/>
            <a:ext cx="5758180" cy="239395"/>
          </a:xfrm>
          <a:prstGeom prst="rect">
            <a:avLst/>
          </a:prstGeom>
        </p:spPr>
        <p:txBody>
          <a:bodyPr vert="horz" wrap="square" lIns="0" tIns="12700" rIns="0" bIns="0" rtlCol="0">
            <a:spAutoFit/>
          </a:bodyPr>
          <a:lstStyle/>
          <a:p>
            <a:pPr marL="12700">
              <a:lnSpc>
                <a:spcPct val="100000"/>
              </a:lnSpc>
              <a:spcBef>
                <a:spcPts val="100"/>
              </a:spcBef>
            </a:pPr>
            <a:r>
              <a:rPr sz="1400" i="1" spc="-5" dirty="0">
                <a:latin typeface="Calibri"/>
                <a:cs typeface="Calibri"/>
              </a:rPr>
              <a:t>[227</a:t>
            </a:r>
            <a:r>
              <a:rPr sz="1400" i="1" spc="430" dirty="0">
                <a:latin typeface="Calibri"/>
                <a:cs typeface="Calibri"/>
              </a:rPr>
              <a:t> </a:t>
            </a:r>
            <a:r>
              <a:rPr sz="1400" i="1" spc="-5" dirty="0">
                <a:latin typeface="Calibri"/>
                <a:cs typeface="Calibri"/>
              </a:rPr>
              <a:t>respondents</a:t>
            </a:r>
            <a:r>
              <a:rPr sz="1400" i="1" spc="434" dirty="0">
                <a:latin typeface="Calibri"/>
                <a:cs typeface="Calibri"/>
              </a:rPr>
              <a:t> </a:t>
            </a:r>
            <a:r>
              <a:rPr sz="1400" i="1" spc="-5" dirty="0">
                <a:latin typeface="Calibri"/>
                <a:cs typeface="Calibri"/>
              </a:rPr>
              <a:t>find</a:t>
            </a:r>
            <a:r>
              <a:rPr sz="1400" i="1" spc="430" dirty="0">
                <a:latin typeface="Calibri"/>
                <a:cs typeface="Calibri"/>
              </a:rPr>
              <a:t> </a:t>
            </a:r>
            <a:r>
              <a:rPr sz="1400" i="1" spc="-5" dirty="0">
                <a:latin typeface="Calibri"/>
                <a:cs typeface="Calibri"/>
              </a:rPr>
              <a:t>amazon.in</a:t>
            </a:r>
            <a:r>
              <a:rPr sz="1400" i="1" spc="440" dirty="0">
                <a:latin typeface="Calibri"/>
                <a:cs typeface="Calibri"/>
              </a:rPr>
              <a:t> </a:t>
            </a:r>
            <a:r>
              <a:rPr sz="1400" i="1" spc="-5" dirty="0">
                <a:latin typeface="Calibri"/>
                <a:cs typeface="Calibri"/>
              </a:rPr>
              <a:t>web-page</a:t>
            </a:r>
            <a:r>
              <a:rPr sz="1400" i="1" spc="434" dirty="0">
                <a:latin typeface="Calibri"/>
                <a:cs typeface="Calibri"/>
              </a:rPr>
              <a:t> </a:t>
            </a:r>
            <a:r>
              <a:rPr sz="1400" i="1" dirty="0">
                <a:latin typeface="Calibri"/>
                <a:cs typeface="Calibri"/>
              </a:rPr>
              <a:t>layout</a:t>
            </a:r>
            <a:r>
              <a:rPr sz="1400" i="1" spc="430" dirty="0">
                <a:latin typeface="Calibri"/>
                <a:cs typeface="Calibri"/>
              </a:rPr>
              <a:t> </a:t>
            </a:r>
            <a:r>
              <a:rPr sz="1400" i="1" spc="-5" dirty="0">
                <a:latin typeface="Calibri"/>
                <a:cs typeface="Calibri"/>
              </a:rPr>
              <a:t>visually</a:t>
            </a:r>
            <a:r>
              <a:rPr sz="1400" i="1" spc="420" dirty="0">
                <a:latin typeface="Calibri"/>
                <a:cs typeface="Calibri"/>
              </a:rPr>
              <a:t> </a:t>
            </a:r>
            <a:r>
              <a:rPr sz="1400" i="1" spc="-5" dirty="0">
                <a:latin typeface="Calibri"/>
                <a:cs typeface="Calibri"/>
              </a:rPr>
              <a:t>appealing,</a:t>
            </a:r>
            <a:r>
              <a:rPr sz="1400" i="1" spc="430" dirty="0">
                <a:latin typeface="Calibri"/>
                <a:cs typeface="Calibri"/>
              </a:rPr>
              <a:t> </a:t>
            </a:r>
            <a:r>
              <a:rPr sz="1400" i="1" spc="-5" dirty="0">
                <a:latin typeface="Calibri"/>
                <a:cs typeface="Calibri"/>
              </a:rPr>
              <a:t>175</a:t>
            </a:r>
            <a:endParaRPr sz="1400">
              <a:latin typeface="Calibri"/>
              <a:cs typeface="Calibri"/>
            </a:endParaRPr>
          </a:p>
        </p:txBody>
      </p:sp>
      <p:sp>
        <p:nvSpPr>
          <p:cNvPr id="5" name="object 5"/>
          <p:cNvSpPr txBox="1"/>
          <p:nvPr/>
        </p:nvSpPr>
        <p:spPr>
          <a:xfrm>
            <a:off x="902004" y="3206242"/>
            <a:ext cx="911860" cy="673100"/>
          </a:xfrm>
          <a:prstGeom prst="rect">
            <a:avLst/>
          </a:prstGeom>
        </p:spPr>
        <p:txBody>
          <a:bodyPr vert="horz" wrap="square" lIns="0" tIns="9525" rIns="0" bIns="0" rtlCol="0">
            <a:spAutoFit/>
          </a:bodyPr>
          <a:lstStyle/>
          <a:p>
            <a:pPr marL="12700" marR="5080" algn="just">
              <a:lnSpc>
                <a:spcPct val="101499"/>
              </a:lnSpc>
              <a:spcBef>
                <a:spcPts val="75"/>
              </a:spcBef>
            </a:pPr>
            <a:r>
              <a:rPr sz="1400" i="1" dirty="0">
                <a:latin typeface="Calibri"/>
                <a:cs typeface="Calibri"/>
              </a:rPr>
              <a:t>res</a:t>
            </a:r>
            <a:r>
              <a:rPr sz="1400" i="1" spc="-5" dirty="0">
                <a:latin typeface="Calibri"/>
                <a:cs typeface="Calibri"/>
              </a:rPr>
              <a:t>pon</a:t>
            </a:r>
            <a:r>
              <a:rPr sz="1400" i="1" spc="-10" dirty="0">
                <a:latin typeface="Calibri"/>
                <a:cs typeface="Calibri"/>
              </a:rPr>
              <a:t>d</a:t>
            </a:r>
            <a:r>
              <a:rPr sz="1400" i="1" dirty="0">
                <a:latin typeface="Calibri"/>
                <a:cs typeface="Calibri"/>
              </a:rPr>
              <a:t>en</a:t>
            </a:r>
            <a:r>
              <a:rPr sz="1400" i="1" spc="-15" dirty="0">
                <a:latin typeface="Calibri"/>
                <a:cs typeface="Calibri"/>
              </a:rPr>
              <a:t>t</a:t>
            </a:r>
            <a:r>
              <a:rPr sz="1400" i="1" dirty="0">
                <a:latin typeface="Calibri"/>
                <a:cs typeface="Calibri"/>
              </a:rPr>
              <a:t>s  res</a:t>
            </a:r>
            <a:r>
              <a:rPr sz="1400" i="1" spc="-5" dirty="0">
                <a:latin typeface="Calibri"/>
                <a:cs typeface="Calibri"/>
              </a:rPr>
              <a:t>pon</a:t>
            </a:r>
            <a:r>
              <a:rPr sz="1400" i="1" spc="-10" dirty="0">
                <a:latin typeface="Calibri"/>
                <a:cs typeface="Calibri"/>
              </a:rPr>
              <a:t>d</a:t>
            </a:r>
            <a:r>
              <a:rPr sz="1400" i="1" dirty="0">
                <a:latin typeface="Calibri"/>
                <a:cs typeface="Calibri"/>
              </a:rPr>
              <a:t>en</a:t>
            </a:r>
            <a:r>
              <a:rPr sz="1400" i="1" spc="-15" dirty="0">
                <a:latin typeface="Calibri"/>
                <a:cs typeface="Calibri"/>
              </a:rPr>
              <a:t>t</a:t>
            </a:r>
            <a:r>
              <a:rPr sz="1400" i="1" dirty="0">
                <a:latin typeface="Calibri"/>
                <a:cs typeface="Calibri"/>
              </a:rPr>
              <a:t>s  res</a:t>
            </a:r>
            <a:r>
              <a:rPr sz="1400" i="1" spc="-5" dirty="0">
                <a:latin typeface="Calibri"/>
                <a:cs typeface="Calibri"/>
              </a:rPr>
              <a:t>pon</a:t>
            </a:r>
            <a:r>
              <a:rPr sz="1400" i="1" spc="-10" dirty="0">
                <a:latin typeface="Calibri"/>
                <a:cs typeface="Calibri"/>
              </a:rPr>
              <a:t>d</a:t>
            </a:r>
            <a:r>
              <a:rPr sz="1400" i="1" dirty="0">
                <a:latin typeface="Calibri"/>
                <a:cs typeface="Calibri"/>
              </a:rPr>
              <a:t>en</a:t>
            </a:r>
            <a:r>
              <a:rPr sz="1400" i="1" spc="-15" dirty="0">
                <a:latin typeface="Calibri"/>
                <a:cs typeface="Calibri"/>
              </a:rPr>
              <a:t>t</a:t>
            </a:r>
            <a:r>
              <a:rPr sz="1400" i="1" dirty="0">
                <a:latin typeface="Calibri"/>
                <a:cs typeface="Calibri"/>
              </a:rPr>
              <a:t>s</a:t>
            </a:r>
            <a:endParaRPr sz="1400">
              <a:latin typeface="Calibri"/>
              <a:cs typeface="Calibri"/>
            </a:endParaRPr>
          </a:p>
        </p:txBody>
      </p:sp>
      <p:sp>
        <p:nvSpPr>
          <p:cNvPr id="6" name="object 6"/>
          <p:cNvSpPr txBox="1"/>
          <p:nvPr/>
        </p:nvSpPr>
        <p:spPr>
          <a:xfrm>
            <a:off x="1927314" y="3206242"/>
            <a:ext cx="315595" cy="673100"/>
          </a:xfrm>
          <a:prstGeom prst="rect">
            <a:avLst/>
          </a:prstGeom>
        </p:spPr>
        <p:txBody>
          <a:bodyPr vert="horz" wrap="square" lIns="0" tIns="9525" rIns="0" bIns="0" rtlCol="0">
            <a:spAutoFit/>
          </a:bodyPr>
          <a:lstStyle/>
          <a:p>
            <a:pPr marL="18415" marR="5080" indent="-6350" algn="just">
              <a:lnSpc>
                <a:spcPct val="101499"/>
              </a:lnSpc>
              <a:spcBef>
                <a:spcPts val="75"/>
              </a:spcBef>
            </a:pPr>
            <a:r>
              <a:rPr sz="1400" i="1" spc="-10" dirty="0">
                <a:latin typeface="Calibri"/>
                <a:cs typeface="Calibri"/>
              </a:rPr>
              <a:t>f</a:t>
            </a:r>
            <a:r>
              <a:rPr sz="1400" i="1" dirty="0">
                <a:latin typeface="Calibri"/>
                <a:cs typeface="Calibri"/>
              </a:rPr>
              <a:t>ind  </a:t>
            </a:r>
            <a:r>
              <a:rPr sz="1400" i="1" spc="-5" dirty="0">
                <a:latin typeface="Calibri"/>
                <a:cs typeface="Calibri"/>
              </a:rPr>
              <a:t>f</a:t>
            </a:r>
            <a:r>
              <a:rPr sz="1400" i="1" dirty="0">
                <a:latin typeface="Calibri"/>
                <a:cs typeface="Calibri"/>
              </a:rPr>
              <a:t>i</a:t>
            </a:r>
            <a:r>
              <a:rPr sz="1400" i="1" spc="-5" dirty="0">
                <a:latin typeface="Calibri"/>
                <a:cs typeface="Calibri"/>
              </a:rPr>
              <a:t>nd  f</a:t>
            </a:r>
            <a:r>
              <a:rPr sz="1400" i="1" dirty="0">
                <a:latin typeface="Calibri"/>
                <a:cs typeface="Calibri"/>
              </a:rPr>
              <a:t>i</a:t>
            </a:r>
            <a:r>
              <a:rPr sz="1400" i="1" spc="-5" dirty="0">
                <a:latin typeface="Calibri"/>
                <a:cs typeface="Calibri"/>
              </a:rPr>
              <a:t>nd</a:t>
            </a:r>
            <a:endParaRPr sz="1400">
              <a:latin typeface="Calibri"/>
              <a:cs typeface="Calibri"/>
            </a:endParaRPr>
          </a:p>
        </p:txBody>
      </p:sp>
      <p:sp>
        <p:nvSpPr>
          <p:cNvPr id="7" name="object 7"/>
          <p:cNvSpPr txBox="1"/>
          <p:nvPr/>
        </p:nvSpPr>
        <p:spPr>
          <a:xfrm>
            <a:off x="2343638" y="3206242"/>
            <a:ext cx="921385" cy="673100"/>
          </a:xfrm>
          <a:prstGeom prst="rect">
            <a:avLst/>
          </a:prstGeom>
        </p:spPr>
        <p:txBody>
          <a:bodyPr vert="horz" wrap="square" lIns="0" tIns="9525" rIns="0" bIns="0" rtlCol="0">
            <a:spAutoFit/>
          </a:bodyPr>
          <a:lstStyle/>
          <a:p>
            <a:pPr marL="26670" marR="5080" indent="-14604" algn="just">
              <a:lnSpc>
                <a:spcPct val="101499"/>
              </a:lnSpc>
              <a:spcBef>
                <a:spcPts val="75"/>
              </a:spcBef>
            </a:pPr>
            <a:r>
              <a:rPr sz="1400" i="1" spc="-5" dirty="0">
                <a:latin typeface="Calibri"/>
                <a:cs typeface="Calibri"/>
              </a:rPr>
              <a:t>flipkart.com </a:t>
            </a:r>
            <a:r>
              <a:rPr sz="1400" i="1" spc="-305" dirty="0">
                <a:latin typeface="Calibri"/>
                <a:cs typeface="Calibri"/>
              </a:rPr>
              <a:t> </a:t>
            </a:r>
            <a:r>
              <a:rPr sz="1400" i="1" spc="-5" dirty="0">
                <a:latin typeface="Calibri"/>
                <a:cs typeface="Calibri"/>
              </a:rPr>
              <a:t>paytm.com </a:t>
            </a:r>
            <a:r>
              <a:rPr sz="1400" i="1" dirty="0">
                <a:latin typeface="Calibri"/>
                <a:cs typeface="Calibri"/>
              </a:rPr>
              <a:t> m</a:t>
            </a:r>
            <a:r>
              <a:rPr sz="1400" i="1" spc="-5" dirty="0">
                <a:latin typeface="Calibri"/>
                <a:cs typeface="Calibri"/>
              </a:rPr>
              <a:t>y</a:t>
            </a:r>
            <a:r>
              <a:rPr sz="1400" i="1" spc="-10" dirty="0">
                <a:latin typeface="Calibri"/>
                <a:cs typeface="Calibri"/>
              </a:rPr>
              <a:t>n</a:t>
            </a:r>
            <a:r>
              <a:rPr sz="1400" i="1" dirty="0">
                <a:latin typeface="Calibri"/>
                <a:cs typeface="Calibri"/>
              </a:rPr>
              <a:t>tr</a:t>
            </a:r>
            <a:r>
              <a:rPr sz="1400" i="1" spc="-10" dirty="0">
                <a:latin typeface="Calibri"/>
                <a:cs typeface="Calibri"/>
              </a:rPr>
              <a:t>a</a:t>
            </a:r>
            <a:r>
              <a:rPr sz="1400" i="1" dirty="0">
                <a:latin typeface="Calibri"/>
                <a:cs typeface="Calibri"/>
              </a:rPr>
              <a:t>.</a:t>
            </a:r>
            <a:r>
              <a:rPr sz="1400" i="1" spc="-10" dirty="0">
                <a:latin typeface="Calibri"/>
                <a:cs typeface="Calibri"/>
              </a:rPr>
              <a:t>c</a:t>
            </a:r>
            <a:r>
              <a:rPr sz="1400" i="1" spc="-5" dirty="0">
                <a:latin typeface="Calibri"/>
                <a:cs typeface="Calibri"/>
              </a:rPr>
              <a:t>om</a:t>
            </a:r>
            <a:endParaRPr sz="1400">
              <a:latin typeface="Calibri"/>
              <a:cs typeface="Calibri"/>
            </a:endParaRPr>
          </a:p>
        </p:txBody>
      </p:sp>
      <p:sp>
        <p:nvSpPr>
          <p:cNvPr id="8" name="object 8"/>
          <p:cNvSpPr txBox="1"/>
          <p:nvPr/>
        </p:nvSpPr>
        <p:spPr>
          <a:xfrm>
            <a:off x="3317260" y="3206242"/>
            <a:ext cx="3343910" cy="673100"/>
          </a:xfrm>
          <a:prstGeom prst="rect">
            <a:avLst/>
          </a:prstGeom>
        </p:spPr>
        <p:txBody>
          <a:bodyPr vert="horz" wrap="square" lIns="0" tIns="9525" rIns="0" bIns="0" rtlCol="0">
            <a:spAutoFit/>
          </a:bodyPr>
          <a:lstStyle/>
          <a:p>
            <a:pPr marL="12700" marR="5080" indent="34290" algn="just">
              <a:lnSpc>
                <a:spcPct val="101499"/>
              </a:lnSpc>
              <a:spcBef>
                <a:spcPts val="75"/>
              </a:spcBef>
            </a:pPr>
            <a:r>
              <a:rPr sz="1400" i="1" dirty="0">
                <a:latin typeface="Calibri"/>
                <a:cs typeface="Calibri"/>
              </a:rPr>
              <a:t>web</a:t>
            </a:r>
            <a:r>
              <a:rPr sz="1400" i="1" spc="5" dirty="0">
                <a:latin typeface="Calibri"/>
                <a:cs typeface="Calibri"/>
              </a:rPr>
              <a:t> </a:t>
            </a:r>
            <a:r>
              <a:rPr sz="1400" i="1" spc="-10" dirty="0">
                <a:latin typeface="Calibri"/>
                <a:cs typeface="Calibri"/>
              </a:rPr>
              <a:t>page</a:t>
            </a:r>
            <a:r>
              <a:rPr sz="1400" i="1" spc="-5" dirty="0">
                <a:latin typeface="Calibri"/>
                <a:cs typeface="Calibri"/>
              </a:rPr>
              <a:t> </a:t>
            </a:r>
            <a:r>
              <a:rPr sz="1400" i="1" dirty="0">
                <a:latin typeface="Calibri"/>
                <a:cs typeface="Calibri"/>
              </a:rPr>
              <a:t>layout</a:t>
            </a:r>
            <a:r>
              <a:rPr sz="1400" i="1" spc="5" dirty="0">
                <a:latin typeface="Calibri"/>
                <a:cs typeface="Calibri"/>
              </a:rPr>
              <a:t> </a:t>
            </a:r>
            <a:r>
              <a:rPr sz="1400" i="1" spc="-5" dirty="0">
                <a:latin typeface="Calibri"/>
                <a:cs typeface="Calibri"/>
              </a:rPr>
              <a:t>visually</a:t>
            </a:r>
            <a:r>
              <a:rPr sz="1400" i="1" dirty="0">
                <a:latin typeface="Calibri"/>
                <a:cs typeface="Calibri"/>
              </a:rPr>
              <a:t> </a:t>
            </a:r>
            <a:r>
              <a:rPr sz="1400" i="1" spc="-5" dirty="0">
                <a:latin typeface="Calibri"/>
                <a:cs typeface="Calibri"/>
              </a:rPr>
              <a:t>appealing,</a:t>
            </a:r>
            <a:r>
              <a:rPr sz="1400" i="1" dirty="0">
                <a:latin typeface="Calibri"/>
                <a:cs typeface="Calibri"/>
              </a:rPr>
              <a:t> 67 </a:t>
            </a:r>
            <a:r>
              <a:rPr sz="1400" i="1" spc="5" dirty="0">
                <a:latin typeface="Calibri"/>
                <a:cs typeface="Calibri"/>
              </a:rPr>
              <a:t> </a:t>
            </a:r>
            <a:r>
              <a:rPr sz="1400" i="1" spc="-5" dirty="0">
                <a:latin typeface="Calibri"/>
                <a:cs typeface="Calibri"/>
              </a:rPr>
              <a:t>web-page</a:t>
            </a:r>
            <a:r>
              <a:rPr sz="1400" i="1" dirty="0">
                <a:latin typeface="Calibri"/>
                <a:cs typeface="Calibri"/>
              </a:rPr>
              <a:t> layout</a:t>
            </a:r>
            <a:r>
              <a:rPr sz="1400" i="1" spc="5" dirty="0">
                <a:latin typeface="Calibri"/>
                <a:cs typeface="Calibri"/>
              </a:rPr>
              <a:t> </a:t>
            </a:r>
            <a:r>
              <a:rPr sz="1400" i="1" spc="-5" dirty="0">
                <a:latin typeface="Calibri"/>
                <a:cs typeface="Calibri"/>
              </a:rPr>
              <a:t>visually</a:t>
            </a:r>
            <a:r>
              <a:rPr sz="1400" i="1" dirty="0">
                <a:latin typeface="Calibri"/>
                <a:cs typeface="Calibri"/>
              </a:rPr>
              <a:t> </a:t>
            </a:r>
            <a:r>
              <a:rPr sz="1400" i="1" spc="-5" dirty="0">
                <a:latin typeface="Calibri"/>
                <a:cs typeface="Calibri"/>
              </a:rPr>
              <a:t>appealing,</a:t>
            </a:r>
            <a:r>
              <a:rPr sz="1400" i="1" dirty="0">
                <a:latin typeface="Calibri"/>
                <a:cs typeface="Calibri"/>
              </a:rPr>
              <a:t> </a:t>
            </a:r>
            <a:r>
              <a:rPr sz="1400" i="1" spc="-5" dirty="0">
                <a:latin typeface="Calibri"/>
                <a:cs typeface="Calibri"/>
              </a:rPr>
              <a:t>100 </a:t>
            </a:r>
            <a:r>
              <a:rPr sz="1400" i="1" dirty="0">
                <a:latin typeface="Calibri"/>
                <a:cs typeface="Calibri"/>
              </a:rPr>
              <a:t> </a:t>
            </a:r>
            <a:r>
              <a:rPr sz="1400" i="1" spc="-5" dirty="0">
                <a:latin typeface="Calibri"/>
                <a:cs typeface="Calibri"/>
              </a:rPr>
              <a:t>web-page</a:t>
            </a:r>
            <a:r>
              <a:rPr sz="1400" i="1" spc="240" dirty="0">
                <a:latin typeface="Calibri"/>
                <a:cs typeface="Calibri"/>
              </a:rPr>
              <a:t> </a:t>
            </a:r>
            <a:r>
              <a:rPr sz="1400" i="1" dirty="0">
                <a:latin typeface="Calibri"/>
                <a:cs typeface="Calibri"/>
              </a:rPr>
              <a:t>layout</a:t>
            </a:r>
            <a:r>
              <a:rPr sz="1400" i="1" spc="225" dirty="0">
                <a:latin typeface="Calibri"/>
                <a:cs typeface="Calibri"/>
              </a:rPr>
              <a:t> </a:t>
            </a:r>
            <a:r>
              <a:rPr sz="1400" i="1" spc="-5" dirty="0">
                <a:latin typeface="Calibri"/>
                <a:cs typeface="Calibri"/>
              </a:rPr>
              <a:t>visually</a:t>
            </a:r>
            <a:r>
              <a:rPr sz="1400" i="1" spc="225" dirty="0">
                <a:latin typeface="Calibri"/>
                <a:cs typeface="Calibri"/>
              </a:rPr>
              <a:t> </a:t>
            </a:r>
            <a:r>
              <a:rPr sz="1400" i="1" spc="-5" dirty="0">
                <a:latin typeface="Calibri"/>
                <a:cs typeface="Calibri"/>
              </a:rPr>
              <a:t>appealing,</a:t>
            </a:r>
            <a:r>
              <a:rPr sz="1400" i="1" spc="235" dirty="0">
                <a:latin typeface="Calibri"/>
                <a:cs typeface="Calibri"/>
              </a:rPr>
              <a:t> </a:t>
            </a:r>
            <a:r>
              <a:rPr sz="1400" i="1" dirty="0">
                <a:latin typeface="Calibri"/>
                <a:cs typeface="Calibri"/>
              </a:rPr>
              <a:t>61</a:t>
            </a:r>
            <a:endParaRPr sz="1400">
              <a:latin typeface="Calibri"/>
              <a:cs typeface="Calibri"/>
            </a:endParaRPr>
          </a:p>
        </p:txBody>
      </p:sp>
      <p:grpSp>
        <p:nvGrpSpPr>
          <p:cNvPr id="9" name="object 9"/>
          <p:cNvGrpSpPr/>
          <p:nvPr/>
        </p:nvGrpSpPr>
        <p:grpSpPr>
          <a:xfrm>
            <a:off x="1263205" y="4843081"/>
            <a:ext cx="3860800" cy="2397760"/>
            <a:chOff x="1263205" y="4843081"/>
            <a:chExt cx="3860800" cy="2397760"/>
          </a:xfrm>
        </p:grpSpPr>
        <p:sp>
          <p:nvSpPr>
            <p:cNvPr id="10" name="object 10"/>
            <p:cNvSpPr/>
            <p:nvPr/>
          </p:nvSpPr>
          <p:spPr>
            <a:xfrm>
              <a:off x="1307591" y="5317235"/>
              <a:ext cx="3811904" cy="1408430"/>
            </a:xfrm>
            <a:custGeom>
              <a:avLst/>
              <a:gdLst/>
              <a:ahLst/>
              <a:cxnLst/>
              <a:rect l="l" t="t" r="r" b="b"/>
              <a:pathLst>
                <a:path w="3811904" h="1408429">
                  <a:moveTo>
                    <a:pt x="0" y="1408176"/>
                  </a:moveTo>
                  <a:lnTo>
                    <a:pt x="228600" y="1408176"/>
                  </a:lnTo>
                </a:path>
                <a:path w="3811904" h="1408429">
                  <a:moveTo>
                    <a:pt x="533400" y="1408176"/>
                  </a:moveTo>
                  <a:lnTo>
                    <a:pt x="990600" y="1408176"/>
                  </a:lnTo>
                </a:path>
                <a:path w="3811904" h="1408429">
                  <a:moveTo>
                    <a:pt x="0" y="938784"/>
                  </a:moveTo>
                  <a:lnTo>
                    <a:pt x="228600" y="938784"/>
                  </a:lnTo>
                </a:path>
                <a:path w="3811904" h="1408429">
                  <a:moveTo>
                    <a:pt x="533400" y="938784"/>
                  </a:moveTo>
                  <a:lnTo>
                    <a:pt x="990600" y="938784"/>
                  </a:lnTo>
                </a:path>
                <a:path w="3811904" h="1408429">
                  <a:moveTo>
                    <a:pt x="0" y="469392"/>
                  </a:moveTo>
                  <a:lnTo>
                    <a:pt x="228600" y="469392"/>
                  </a:lnTo>
                </a:path>
                <a:path w="3811904" h="1408429">
                  <a:moveTo>
                    <a:pt x="533400" y="469392"/>
                  </a:moveTo>
                  <a:lnTo>
                    <a:pt x="990600" y="469392"/>
                  </a:lnTo>
                </a:path>
                <a:path w="3811904" h="1408429">
                  <a:moveTo>
                    <a:pt x="0" y="0"/>
                  </a:moveTo>
                  <a:lnTo>
                    <a:pt x="228600" y="0"/>
                  </a:lnTo>
                </a:path>
                <a:path w="3811904" h="1408429">
                  <a:moveTo>
                    <a:pt x="533400" y="0"/>
                  </a:moveTo>
                  <a:lnTo>
                    <a:pt x="3811524" y="0"/>
                  </a:lnTo>
                </a:path>
              </a:pathLst>
            </a:custGeom>
            <a:ln w="9144">
              <a:solidFill>
                <a:srgbClr val="858585"/>
              </a:solidFill>
            </a:ln>
          </p:spPr>
          <p:txBody>
            <a:bodyPr wrap="square" lIns="0" tIns="0" rIns="0" bIns="0" rtlCol="0"/>
            <a:lstStyle/>
            <a:p>
              <a:endParaRPr/>
            </a:p>
          </p:txBody>
        </p:sp>
        <p:sp>
          <p:nvSpPr>
            <p:cNvPr id="11" name="object 11"/>
            <p:cNvSpPr/>
            <p:nvPr/>
          </p:nvSpPr>
          <p:spPr>
            <a:xfrm>
              <a:off x="1536191" y="5062727"/>
              <a:ext cx="304800" cy="2132330"/>
            </a:xfrm>
            <a:custGeom>
              <a:avLst/>
              <a:gdLst/>
              <a:ahLst/>
              <a:cxnLst/>
              <a:rect l="l" t="t" r="r" b="b"/>
              <a:pathLst>
                <a:path w="304800" h="2132329">
                  <a:moveTo>
                    <a:pt x="304800" y="0"/>
                  </a:moveTo>
                  <a:lnTo>
                    <a:pt x="0" y="0"/>
                  </a:lnTo>
                  <a:lnTo>
                    <a:pt x="0" y="2132076"/>
                  </a:lnTo>
                  <a:lnTo>
                    <a:pt x="304800" y="2132076"/>
                  </a:lnTo>
                  <a:lnTo>
                    <a:pt x="304800" y="0"/>
                  </a:lnTo>
                  <a:close/>
                </a:path>
              </a:pathLst>
            </a:custGeom>
            <a:solidFill>
              <a:srgbClr val="4F81BC"/>
            </a:solidFill>
          </p:spPr>
          <p:txBody>
            <a:bodyPr wrap="square" lIns="0" tIns="0" rIns="0" bIns="0" rtlCol="0"/>
            <a:lstStyle/>
            <a:p>
              <a:endParaRPr/>
            </a:p>
          </p:txBody>
        </p:sp>
        <p:sp>
          <p:nvSpPr>
            <p:cNvPr id="12" name="object 12"/>
            <p:cNvSpPr/>
            <p:nvPr/>
          </p:nvSpPr>
          <p:spPr>
            <a:xfrm>
              <a:off x="2602991" y="6725411"/>
              <a:ext cx="459105" cy="0"/>
            </a:xfrm>
            <a:custGeom>
              <a:avLst/>
              <a:gdLst/>
              <a:ahLst/>
              <a:cxnLst/>
              <a:rect l="l" t="t" r="r" b="b"/>
              <a:pathLst>
                <a:path w="459105">
                  <a:moveTo>
                    <a:pt x="0" y="0"/>
                  </a:moveTo>
                  <a:lnTo>
                    <a:pt x="458724" y="0"/>
                  </a:lnTo>
                </a:path>
              </a:pathLst>
            </a:custGeom>
            <a:ln w="9144">
              <a:solidFill>
                <a:srgbClr val="858585"/>
              </a:solidFill>
            </a:ln>
          </p:spPr>
          <p:txBody>
            <a:bodyPr wrap="square" lIns="0" tIns="0" rIns="0" bIns="0" rtlCol="0"/>
            <a:lstStyle/>
            <a:p>
              <a:endParaRPr/>
            </a:p>
          </p:txBody>
        </p:sp>
        <p:sp>
          <p:nvSpPr>
            <p:cNvPr id="13" name="object 13"/>
            <p:cNvSpPr/>
            <p:nvPr/>
          </p:nvSpPr>
          <p:spPr>
            <a:xfrm>
              <a:off x="2602991" y="6253733"/>
              <a:ext cx="2516505" cy="5080"/>
            </a:xfrm>
            <a:custGeom>
              <a:avLst/>
              <a:gdLst/>
              <a:ahLst/>
              <a:cxnLst/>
              <a:rect l="l" t="t" r="r" b="b"/>
              <a:pathLst>
                <a:path w="2516504" h="5079">
                  <a:moveTo>
                    <a:pt x="0" y="4572"/>
                  </a:moveTo>
                  <a:lnTo>
                    <a:pt x="2516123" y="4572"/>
                  </a:lnTo>
                </a:path>
                <a:path w="2516504" h="5079">
                  <a:moveTo>
                    <a:pt x="0" y="0"/>
                  </a:moveTo>
                  <a:lnTo>
                    <a:pt x="2516123" y="0"/>
                  </a:lnTo>
                </a:path>
              </a:pathLst>
            </a:custGeom>
            <a:ln w="4572">
              <a:solidFill>
                <a:srgbClr val="858585"/>
              </a:solidFill>
            </a:ln>
          </p:spPr>
          <p:txBody>
            <a:bodyPr wrap="square" lIns="0" tIns="0" rIns="0" bIns="0" rtlCol="0"/>
            <a:lstStyle/>
            <a:p>
              <a:endParaRPr/>
            </a:p>
          </p:txBody>
        </p:sp>
        <p:sp>
          <p:nvSpPr>
            <p:cNvPr id="14" name="object 14"/>
            <p:cNvSpPr/>
            <p:nvPr/>
          </p:nvSpPr>
          <p:spPr>
            <a:xfrm>
              <a:off x="2602991" y="5786627"/>
              <a:ext cx="2516505" cy="0"/>
            </a:xfrm>
            <a:custGeom>
              <a:avLst/>
              <a:gdLst/>
              <a:ahLst/>
              <a:cxnLst/>
              <a:rect l="l" t="t" r="r" b="b"/>
              <a:pathLst>
                <a:path w="2516504">
                  <a:moveTo>
                    <a:pt x="0" y="0"/>
                  </a:moveTo>
                  <a:lnTo>
                    <a:pt x="2516123" y="0"/>
                  </a:lnTo>
                </a:path>
              </a:pathLst>
            </a:custGeom>
            <a:ln w="9144">
              <a:solidFill>
                <a:srgbClr val="858585"/>
              </a:solidFill>
            </a:ln>
          </p:spPr>
          <p:txBody>
            <a:bodyPr wrap="square" lIns="0" tIns="0" rIns="0" bIns="0" rtlCol="0"/>
            <a:lstStyle/>
            <a:p>
              <a:endParaRPr/>
            </a:p>
          </p:txBody>
        </p:sp>
        <p:sp>
          <p:nvSpPr>
            <p:cNvPr id="15" name="object 15"/>
            <p:cNvSpPr/>
            <p:nvPr/>
          </p:nvSpPr>
          <p:spPr>
            <a:xfrm>
              <a:off x="2298191" y="5551931"/>
              <a:ext cx="304800" cy="1643380"/>
            </a:xfrm>
            <a:custGeom>
              <a:avLst/>
              <a:gdLst/>
              <a:ahLst/>
              <a:cxnLst/>
              <a:rect l="l" t="t" r="r" b="b"/>
              <a:pathLst>
                <a:path w="304800" h="1643379">
                  <a:moveTo>
                    <a:pt x="304800" y="0"/>
                  </a:moveTo>
                  <a:lnTo>
                    <a:pt x="0" y="0"/>
                  </a:lnTo>
                  <a:lnTo>
                    <a:pt x="0" y="1642872"/>
                  </a:lnTo>
                  <a:lnTo>
                    <a:pt x="304800" y="1642872"/>
                  </a:lnTo>
                  <a:lnTo>
                    <a:pt x="304800" y="0"/>
                  </a:lnTo>
                  <a:close/>
                </a:path>
              </a:pathLst>
            </a:custGeom>
            <a:solidFill>
              <a:srgbClr val="4F81BC"/>
            </a:solidFill>
          </p:spPr>
          <p:txBody>
            <a:bodyPr wrap="square" lIns="0" tIns="0" rIns="0" bIns="0" rtlCol="0"/>
            <a:lstStyle/>
            <a:p>
              <a:endParaRPr/>
            </a:p>
          </p:txBody>
        </p:sp>
        <p:sp>
          <p:nvSpPr>
            <p:cNvPr id="16" name="object 16"/>
            <p:cNvSpPr/>
            <p:nvPr/>
          </p:nvSpPr>
          <p:spPr>
            <a:xfrm>
              <a:off x="3366516" y="6725411"/>
              <a:ext cx="457200" cy="0"/>
            </a:xfrm>
            <a:custGeom>
              <a:avLst/>
              <a:gdLst/>
              <a:ahLst/>
              <a:cxnLst/>
              <a:rect l="l" t="t" r="r" b="b"/>
              <a:pathLst>
                <a:path w="457200">
                  <a:moveTo>
                    <a:pt x="0" y="0"/>
                  </a:moveTo>
                  <a:lnTo>
                    <a:pt x="457200" y="0"/>
                  </a:lnTo>
                </a:path>
              </a:pathLst>
            </a:custGeom>
            <a:ln w="9144">
              <a:solidFill>
                <a:srgbClr val="858585"/>
              </a:solidFill>
            </a:ln>
          </p:spPr>
          <p:txBody>
            <a:bodyPr wrap="square" lIns="0" tIns="0" rIns="0" bIns="0" rtlCol="0"/>
            <a:lstStyle/>
            <a:p>
              <a:endParaRPr/>
            </a:p>
          </p:txBody>
        </p:sp>
        <p:sp>
          <p:nvSpPr>
            <p:cNvPr id="17" name="object 17"/>
            <p:cNvSpPr/>
            <p:nvPr/>
          </p:nvSpPr>
          <p:spPr>
            <a:xfrm>
              <a:off x="3061716" y="6565391"/>
              <a:ext cx="304800" cy="629920"/>
            </a:xfrm>
            <a:custGeom>
              <a:avLst/>
              <a:gdLst/>
              <a:ahLst/>
              <a:cxnLst/>
              <a:rect l="l" t="t" r="r" b="b"/>
              <a:pathLst>
                <a:path w="304800" h="629920">
                  <a:moveTo>
                    <a:pt x="304799" y="0"/>
                  </a:moveTo>
                  <a:lnTo>
                    <a:pt x="0" y="0"/>
                  </a:lnTo>
                  <a:lnTo>
                    <a:pt x="0" y="629412"/>
                  </a:lnTo>
                  <a:lnTo>
                    <a:pt x="304799" y="629412"/>
                  </a:lnTo>
                  <a:lnTo>
                    <a:pt x="304799" y="0"/>
                  </a:lnTo>
                  <a:close/>
                </a:path>
              </a:pathLst>
            </a:custGeom>
            <a:solidFill>
              <a:srgbClr val="4F81BC"/>
            </a:solidFill>
          </p:spPr>
          <p:txBody>
            <a:bodyPr wrap="square" lIns="0" tIns="0" rIns="0" bIns="0" rtlCol="0"/>
            <a:lstStyle/>
            <a:p>
              <a:endParaRPr/>
            </a:p>
          </p:txBody>
        </p:sp>
        <p:sp>
          <p:nvSpPr>
            <p:cNvPr id="18" name="object 18"/>
            <p:cNvSpPr/>
            <p:nvPr/>
          </p:nvSpPr>
          <p:spPr>
            <a:xfrm>
              <a:off x="4128516" y="6725411"/>
              <a:ext cx="457200" cy="0"/>
            </a:xfrm>
            <a:custGeom>
              <a:avLst/>
              <a:gdLst/>
              <a:ahLst/>
              <a:cxnLst/>
              <a:rect l="l" t="t" r="r" b="b"/>
              <a:pathLst>
                <a:path w="457200">
                  <a:moveTo>
                    <a:pt x="0" y="0"/>
                  </a:moveTo>
                  <a:lnTo>
                    <a:pt x="457200" y="0"/>
                  </a:lnTo>
                </a:path>
              </a:pathLst>
            </a:custGeom>
            <a:ln w="9144">
              <a:solidFill>
                <a:srgbClr val="858585"/>
              </a:solidFill>
            </a:ln>
          </p:spPr>
          <p:txBody>
            <a:bodyPr wrap="square" lIns="0" tIns="0" rIns="0" bIns="0" rtlCol="0"/>
            <a:lstStyle/>
            <a:p>
              <a:endParaRPr/>
            </a:p>
          </p:txBody>
        </p:sp>
        <p:sp>
          <p:nvSpPr>
            <p:cNvPr id="19" name="object 19"/>
            <p:cNvSpPr/>
            <p:nvPr/>
          </p:nvSpPr>
          <p:spPr>
            <a:xfrm>
              <a:off x="3823716" y="6256019"/>
              <a:ext cx="304800" cy="939165"/>
            </a:xfrm>
            <a:custGeom>
              <a:avLst/>
              <a:gdLst/>
              <a:ahLst/>
              <a:cxnLst/>
              <a:rect l="l" t="t" r="r" b="b"/>
              <a:pathLst>
                <a:path w="304800" h="939165">
                  <a:moveTo>
                    <a:pt x="304800" y="0"/>
                  </a:moveTo>
                  <a:lnTo>
                    <a:pt x="0" y="0"/>
                  </a:lnTo>
                  <a:lnTo>
                    <a:pt x="0" y="938784"/>
                  </a:lnTo>
                  <a:lnTo>
                    <a:pt x="304800" y="938784"/>
                  </a:lnTo>
                  <a:lnTo>
                    <a:pt x="304800" y="0"/>
                  </a:lnTo>
                  <a:close/>
                </a:path>
              </a:pathLst>
            </a:custGeom>
            <a:solidFill>
              <a:srgbClr val="4F81BC"/>
            </a:solidFill>
          </p:spPr>
          <p:txBody>
            <a:bodyPr wrap="square" lIns="0" tIns="0" rIns="0" bIns="0" rtlCol="0"/>
            <a:lstStyle/>
            <a:p>
              <a:endParaRPr/>
            </a:p>
          </p:txBody>
        </p:sp>
        <p:sp>
          <p:nvSpPr>
            <p:cNvPr id="20" name="object 20"/>
            <p:cNvSpPr/>
            <p:nvPr/>
          </p:nvSpPr>
          <p:spPr>
            <a:xfrm>
              <a:off x="4890515" y="6725411"/>
              <a:ext cx="228600" cy="0"/>
            </a:xfrm>
            <a:custGeom>
              <a:avLst/>
              <a:gdLst/>
              <a:ahLst/>
              <a:cxnLst/>
              <a:rect l="l" t="t" r="r" b="b"/>
              <a:pathLst>
                <a:path w="228600">
                  <a:moveTo>
                    <a:pt x="0" y="0"/>
                  </a:moveTo>
                  <a:lnTo>
                    <a:pt x="228600" y="0"/>
                  </a:lnTo>
                </a:path>
              </a:pathLst>
            </a:custGeom>
            <a:ln w="9144">
              <a:solidFill>
                <a:srgbClr val="858585"/>
              </a:solidFill>
            </a:ln>
          </p:spPr>
          <p:txBody>
            <a:bodyPr wrap="square" lIns="0" tIns="0" rIns="0" bIns="0" rtlCol="0"/>
            <a:lstStyle/>
            <a:p>
              <a:endParaRPr/>
            </a:p>
          </p:txBody>
        </p:sp>
        <p:sp>
          <p:nvSpPr>
            <p:cNvPr id="21" name="object 21"/>
            <p:cNvSpPr/>
            <p:nvPr/>
          </p:nvSpPr>
          <p:spPr>
            <a:xfrm>
              <a:off x="4585715" y="6621779"/>
              <a:ext cx="304800" cy="573405"/>
            </a:xfrm>
            <a:custGeom>
              <a:avLst/>
              <a:gdLst/>
              <a:ahLst/>
              <a:cxnLst/>
              <a:rect l="l" t="t" r="r" b="b"/>
              <a:pathLst>
                <a:path w="304800" h="573404">
                  <a:moveTo>
                    <a:pt x="304800" y="0"/>
                  </a:moveTo>
                  <a:lnTo>
                    <a:pt x="0" y="0"/>
                  </a:lnTo>
                  <a:lnTo>
                    <a:pt x="0" y="573024"/>
                  </a:lnTo>
                  <a:lnTo>
                    <a:pt x="304800" y="573024"/>
                  </a:lnTo>
                  <a:lnTo>
                    <a:pt x="304800" y="0"/>
                  </a:lnTo>
                  <a:close/>
                </a:path>
              </a:pathLst>
            </a:custGeom>
            <a:solidFill>
              <a:srgbClr val="4F81BC"/>
            </a:solidFill>
          </p:spPr>
          <p:txBody>
            <a:bodyPr wrap="square" lIns="0" tIns="0" rIns="0" bIns="0" rtlCol="0"/>
            <a:lstStyle/>
            <a:p>
              <a:endParaRPr/>
            </a:p>
          </p:txBody>
        </p:sp>
        <p:sp>
          <p:nvSpPr>
            <p:cNvPr id="22" name="object 22"/>
            <p:cNvSpPr/>
            <p:nvPr/>
          </p:nvSpPr>
          <p:spPr>
            <a:xfrm>
              <a:off x="1267967" y="4847843"/>
              <a:ext cx="3851275" cy="2388235"/>
            </a:xfrm>
            <a:custGeom>
              <a:avLst/>
              <a:gdLst/>
              <a:ahLst/>
              <a:cxnLst/>
              <a:rect l="l" t="t" r="r" b="b"/>
              <a:pathLst>
                <a:path w="3851275" h="2388234">
                  <a:moveTo>
                    <a:pt x="39623" y="0"/>
                  </a:moveTo>
                  <a:lnTo>
                    <a:pt x="3851148" y="0"/>
                  </a:lnTo>
                </a:path>
                <a:path w="3851275" h="2388234">
                  <a:moveTo>
                    <a:pt x="39623" y="2346960"/>
                  </a:moveTo>
                  <a:lnTo>
                    <a:pt x="39623" y="0"/>
                  </a:lnTo>
                </a:path>
                <a:path w="3851275" h="2388234">
                  <a:moveTo>
                    <a:pt x="0" y="2346960"/>
                  </a:moveTo>
                  <a:lnTo>
                    <a:pt x="39623" y="2346960"/>
                  </a:lnTo>
                </a:path>
                <a:path w="3851275" h="2388234">
                  <a:moveTo>
                    <a:pt x="0" y="1877567"/>
                  </a:moveTo>
                  <a:lnTo>
                    <a:pt x="39623" y="1877567"/>
                  </a:lnTo>
                </a:path>
                <a:path w="3851275" h="2388234">
                  <a:moveTo>
                    <a:pt x="0" y="1408176"/>
                  </a:moveTo>
                  <a:lnTo>
                    <a:pt x="39623" y="1408176"/>
                  </a:lnTo>
                </a:path>
                <a:path w="3851275" h="2388234">
                  <a:moveTo>
                    <a:pt x="0" y="938784"/>
                  </a:moveTo>
                  <a:lnTo>
                    <a:pt x="39623" y="938784"/>
                  </a:lnTo>
                </a:path>
                <a:path w="3851275" h="2388234">
                  <a:moveTo>
                    <a:pt x="0" y="469391"/>
                  </a:moveTo>
                  <a:lnTo>
                    <a:pt x="39623" y="469391"/>
                  </a:lnTo>
                </a:path>
                <a:path w="3851275" h="2388234">
                  <a:moveTo>
                    <a:pt x="0" y="0"/>
                  </a:moveTo>
                  <a:lnTo>
                    <a:pt x="39623" y="0"/>
                  </a:lnTo>
                </a:path>
                <a:path w="3851275" h="2388234">
                  <a:moveTo>
                    <a:pt x="39623" y="2346960"/>
                  </a:moveTo>
                  <a:lnTo>
                    <a:pt x="3851148" y="2346960"/>
                  </a:lnTo>
                </a:path>
                <a:path w="3851275" h="2388234">
                  <a:moveTo>
                    <a:pt x="39623" y="2346960"/>
                  </a:moveTo>
                  <a:lnTo>
                    <a:pt x="39623" y="2388107"/>
                  </a:lnTo>
                </a:path>
                <a:path w="3851275" h="2388234">
                  <a:moveTo>
                    <a:pt x="801624" y="2346960"/>
                  </a:moveTo>
                  <a:lnTo>
                    <a:pt x="801624" y="2388107"/>
                  </a:lnTo>
                </a:path>
                <a:path w="3851275" h="2388234">
                  <a:moveTo>
                    <a:pt x="1563624" y="2346960"/>
                  </a:moveTo>
                  <a:lnTo>
                    <a:pt x="1563624" y="2388107"/>
                  </a:lnTo>
                </a:path>
                <a:path w="3851275" h="2388234">
                  <a:moveTo>
                    <a:pt x="2327147" y="2346960"/>
                  </a:moveTo>
                  <a:lnTo>
                    <a:pt x="2327147" y="2388107"/>
                  </a:lnTo>
                </a:path>
                <a:path w="3851275" h="2388234">
                  <a:moveTo>
                    <a:pt x="3089147" y="2346960"/>
                  </a:moveTo>
                  <a:lnTo>
                    <a:pt x="3089147" y="2388107"/>
                  </a:lnTo>
                </a:path>
                <a:path w="3851275" h="2388234">
                  <a:moveTo>
                    <a:pt x="3851148" y="2346960"/>
                  </a:moveTo>
                  <a:lnTo>
                    <a:pt x="3851148" y="2388107"/>
                  </a:lnTo>
                </a:path>
              </a:pathLst>
            </a:custGeom>
            <a:ln w="9144">
              <a:solidFill>
                <a:srgbClr val="858585"/>
              </a:solidFill>
            </a:ln>
          </p:spPr>
          <p:txBody>
            <a:bodyPr wrap="square" lIns="0" tIns="0" rIns="0" bIns="0" rtlCol="0"/>
            <a:lstStyle/>
            <a:p>
              <a:endParaRPr/>
            </a:p>
          </p:txBody>
        </p:sp>
      </p:grpSp>
      <p:sp>
        <p:nvSpPr>
          <p:cNvPr id="23" name="object 23"/>
          <p:cNvSpPr txBox="1"/>
          <p:nvPr/>
        </p:nvSpPr>
        <p:spPr>
          <a:xfrm>
            <a:off x="984300" y="4743957"/>
            <a:ext cx="219075" cy="1116965"/>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2</a:t>
            </a:r>
            <a:r>
              <a:rPr sz="1000" dirty="0">
                <a:latin typeface="Calibri"/>
                <a:cs typeface="Calibri"/>
              </a:rPr>
              <a:t>5</a:t>
            </a:r>
            <a:r>
              <a:rPr sz="1000" spc="-5" dirty="0">
                <a:latin typeface="Calibri"/>
                <a:cs typeface="Calibri"/>
              </a:rPr>
              <a:t>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L="12700">
              <a:lnSpc>
                <a:spcPct val="100000"/>
              </a:lnSpc>
            </a:pPr>
            <a:r>
              <a:rPr sz="1000" spc="-5" dirty="0">
                <a:latin typeface="Calibri"/>
                <a:cs typeface="Calibri"/>
              </a:rPr>
              <a:t>2</a:t>
            </a:r>
            <a:r>
              <a:rPr sz="1000" dirty="0">
                <a:latin typeface="Calibri"/>
                <a:cs typeface="Calibri"/>
              </a:rPr>
              <a:t>0</a:t>
            </a:r>
            <a:r>
              <a:rPr sz="1000" spc="-5" dirty="0">
                <a:latin typeface="Calibri"/>
                <a:cs typeface="Calibri"/>
              </a:rPr>
              <a:t>0</a:t>
            </a:r>
            <a:endParaRPr sz="1000">
              <a:latin typeface="Calibri"/>
              <a:cs typeface="Calibri"/>
            </a:endParaRPr>
          </a:p>
          <a:p>
            <a:pPr>
              <a:lnSpc>
                <a:spcPct val="100000"/>
              </a:lnSpc>
            </a:pPr>
            <a:endParaRPr sz="1000">
              <a:latin typeface="Calibri"/>
              <a:cs typeface="Calibri"/>
            </a:endParaRPr>
          </a:p>
          <a:p>
            <a:pPr>
              <a:lnSpc>
                <a:spcPct val="100000"/>
              </a:lnSpc>
              <a:spcBef>
                <a:spcPts val="60"/>
              </a:spcBef>
            </a:pPr>
            <a:endParaRPr sz="1000">
              <a:latin typeface="Calibri"/>
              <a:cs typeface="Calibri"/>
            </a:endParaRPr>
          </a:p>
          <a:p>
            <a:pPr marL="12700">
              <a:lnSpc>
                <a:spcPct val="100000"/>
              </a:lnSpc>
            </a:pPr>
            <a:r>
              <a:rPr sz="1000" spc="-5" dirty="0">
                <a:latin typeface="Calibri"/>
                <a:cs typeface="Calibri"/>
              </a:rPr>
              <a:t>1</a:t>
            </a:r>
            <a:r>
              <a:rPr sz="1000" dirty="0">
                <a:latin typeface="Calibri"/>
                <a:cs typeface="Calibri"/>
              </a:rPr>
              <a:t>5</a:t>
            </a:r>
            <a:r>
              <a:rPr sz="1000" spc="-5" dirty="0">
                <a:latin typeface="Calibri"/>
                <a:cs typeface="Calibri"/>
              </a:rPr>
              <a:t>0</a:t>
            </a:r>
            <a:endParaRPr sz="1000">
              <a:latin typeface="Calibri"/>
              <a:cs typeface="Calibri"/>
            </a:endParaRPr>
          </a:p>
        </p:txBody>
      </p:sp>
      <p:sp>
        <p:nvSpPr>
          <p:cNvPr id="24" name="object 24"/>
          <p:cNvSpPr txBox="1"/>
          <p:nvPr/>
        </p:nvSpPr>
        <p:spPr>
          <a:xfrm>
            <a:off x="902004" y="6153150"/>
            <a:ext cx="5008245" cy="2065020"/>
          </a:xfrm>
          <a:prstGeom prst="rect">
            <a:avLst/>
          </a:prstGeom>
        </p:spPr>
        <p:txBody>
          <a:bodyPr vert="horz" wrap="square" lIns="0" tIns="12065" rIns="0" bIns="0" rtlCol="0">
            <a:spAutoFit/>
          </a:bodyPr>
          <a:lstStyle/>
          <a:p>
            <a:pPr marR="4711065" algn="r">
              <a:lnSpc>
                <a:spcPct val="100000"/>
              </a:lnSpc>
              <a:spcBef>
                <a:spcPts val="95"/>
              </a:spcBef>
            </a:pPr>
            <a:r>
              <a:rPr sz="1000" spc="-5" dirty="0">
                <a:latin typeface="Calibri"/>
                <a:cs typeface="Calibri"/>
              </a:rPr>
              <a:t>100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R="4712335" algn="r">
              <a:lnSpc>
                <a:spcPct val="100000"/>
              </a:lnSpc>
            </a:pPr>
            <a:r>
              <a:rPr sz="1000" spc="-10" dirty="0">
                <a:latin typeface="Calibri"/>
                <a:cs typeface="Calibri"/>
              </a:rPr>
              <a:t>50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L="223520">
              <a:lnSpc>
                <a:spcPct val="100000"/>
              </a:lnSpc>
            </a:pPr>
            <a:r>
              <a:rPr sz="1000" spc="-5" dirty="0">
                <a:latin typeface="Calibri"/>
                <a:cs typeface="Calibri"/>
              </a:rPr>
              <a:t>0</a:t>
            </a:r>
            <a:endParaRPr sz="1000">
              <a:latin typeface="Calibri"/>
              <a:cs typeface="Calibri"/>
            </a:endParaRPr>
          </a:p>
          <a:p>
            <a:pPr marL="513080">
              <a:lnSpc>
                <a:spcPct val="100000"/>
              </a:lnSpc>
              <a:spcBef>
                <a:spcPts val="100"/>
              </a:spcBef>
              <a:tabLst>
                <a:tab pos="1228090" algn="l"/>
                <a:tab pos="2020570" algn="l"/>
                <a:tab pos="2756535" algn="l"/>
              </a:tabLst>
            </a:pPr>
            <a:r>
              <a:rPr sz="1000" spc="-5" dirty="0">
                <a:latin typeface="Calibri"/>
                <a:cs typeface="Calibri"/>
              </a:rPr>
              <a:t>Amazon.in	Flipkart.com	Paytm.com	Myntra.com</a:t>
            </a:r>
            <a:r>
              <a:rPr sz="1000" spc="170" dirty="0">
                <a:latin typeface="Calibri"/>
                <a:cs typeface="Calibri"/>
              </a:rPr>
              <a:t> </a:t>
            </a:r>
            <a:r>
              <a:rPr sz="1000" spc="-5" dirty="0">
                <a:latin typeface="Calibri"/>
                <a:cs typeface="Calibri"/>
              </a:rPr>
              <a:t>Snapdeal.com</a:t>
            </a:r>
            <a:endParaRPr sz="1000">
              <a:latin typeface="Calibri"/>
              <a:cs typeface="Calibri"/>
            </a:endParaRPr>
          </a:p>
          <a:p>
            <a:pPr>
              <a:lnSpc>
                <a:spcPct val="100000"/>
              </a:lnSpc>
            </a:pPr>
            <a:endParaRPr sz="1000">
              <a:latin typeface="Calibri"/>
              <a:cs typeface="Calibri"/>
            </a:endParaRPr>
          </a:p>
          <a:p>
            <a:pPr>
              <a:lnSpc>
                <a:spcPct val="100000"/>
              </a:lnSpc>
              <a:spcBef>
                <a:spcPts val="35"/>
              </a:spcBef>
            </a:pPr>
            <a:endParaRPr sz="800">
              <a:latin typeface="Calibri"/>
              <a:cs typeface="Calibri"/>
            </a:endParaRPr>
          </a:p>
          <a:p>
            <a:pPr marL="12700" marR="5080">
              <a:lnSpc>
                <a:spcPct val="117100"/>
              </a:lnSpc>
            </a:pPr>
            <a:r>
              <a:rPr sz="1400" i="1" spc="-5" dirty="0">
                <a:latin typeface="Calibri"/>
                <a:cs typeface="Calibri"/>
              </a:rPr>
              <a:t>[Amazon.in</a:t>
            </a:r>
            <a:r>
              <a:rPr sz="1400" i="1" dirty="0">
                <a:latin typeface="Calibri"/>
                <a:cs typeface="Calibri"/>
              </a:rPr>
              <a:t> </a:t>
            </a:r>
            <a:r>
              <a:rPr sz="1400" i="1" spc="-5" dirty="0">
                <a:latin typeface="Calibri"/>
                <a:cs typeface="Calibri"/>
              </a:rPr>
              <a:t>has</a:t>
            </a:r>
            <a:r>
              <a:rPr sz="1400" i="1" spc="5" dirty="0">
                <a:latin typeface="Calibri"/>
                <a:cs typeface="Calibri"/>
              </a:rPr>
              <a:t> </a:t>
            </a:r>
            <a:r>
              <a:rPr sz="1400" i="1" dirty="0">
                <a:latin typeface="Calibri"/>
                <a:cs typeface="Calibri"/>
              </a:rPr>
              <a:t>a </a:t>
            </a:r>
            <a:r>
              <a:rPr sz="1400" i="1" spc="-5" dirty="0">
                <a:latin typeface="Calibri"/>
                <a:cs typeface="Calibri"/>
              </a:rPr>
              <a:t>visually appealing</a:t>
            </a:r>
            <a:r>
              <a:rPr sz="1400" i="1" dirty="0">
                <a:latin typeface="Calibri"/>
                <a:cs typeface="Calibri"/>
              </a:rPr>
              <a:t> </a:t>
            </a:r>
            <a:r>
              <a:rPr sz="1400" i="1" spc="-5" dirty="0">
                <a:latin typeface="Calibri"/>
                <a:cs typeface="Calibri"/>
              </a:rPr>
              <a:t>web-page</a:t>
            </a:r>
            <a:r>
              <a:rPr sz="1400" i="1" dirty="0">
                <a:latin typeface="Calibri"/>
                <a:cs typeface="Calibri"/>
              </a:rPr>
              <a:t> layout </a:t>
            </a:r>
            <a:r>
              <a:rPr sz="1400" i="1" spc="-5" dirty="0">
                <a:latin typeface="Calibri"/>
                <a:cs typeface="Calibri"/>
              </a:rPr>
              <a:t>as</a:t>
            </a:r>
            <a:r>
              <a:rPr sz="1400" i="1" spc="5" dirty="0">
                <a:latin typeface="Calibri"/>
                <a:cs typeface="Calibri"/>
              </a:rPr>
              <a:t> </a:t>
            </a:r>
            <a:r>
              <a:rPr sz="1400" i="1" spc="-5" dirty="0">
                <a:latin typeface="Calibri"/>
                <a:cs typeface="Calibri"/>
              </a:rPr>
              <a:t>compared</a:t>
            </a:r>
            <a:r>
              <a:rPr sz="1400" i="1" dirty="0">
                <a:latin typeface="Calibri"/>
                <a:cs typeface="Calibri"/>
              </a:rPr>
              <a:t> to </a:t>
            </a:r>
            <a:r>
              <a:rPr sz="1400" i="1" spc="-305" dirty="0">
                <a:latin typeface="Calibri"/>
                <a:cs typeface="Calibri"/>
              </a:rPr>
              <a:t> </a:t>
            </a:r>
            <a:r>
              <a:rPr sz="1400" i="1" spc="-5" dirty="0">
                <a:latin typeface="Calibri"/>
                <a:cs typeface="Calibri"/>
              </a:rPr>
              <a:t>Snapdeal.com]</a:t>
            </a:r>
            <a:endParaRPr sz="1400">
              <a:latin typeface="Calibri"/>
              <a:cs typeface="Calibri"/>
            </a:endParaRPr>
          </a:p>
        </p:txBody>
      </p:sp>
      <p:sp>
        <p:nvSpPr>
          <p:cNvPr id="25" name="object 25"/>
          <p:cNvSpPr txBox="1"/>
          <p:nvPr/>
        </p:nvSpPr>
        <p:spPr>
          <a:xfrm>
            <a:off x="902004" y="3857370"/>
            <a:ext cx="4909185" cy="827405"/>
          </a:xfrm>
          <a:prstGeom prst="rect">
            <a:avLst/>
          </a:prstGeom>
        </p:spPr>
        <p:txBody>
          <a:bodyPr vert="horz" wrap="square" lIns="0" tIns="12700" rIns="0" bIns="0" rtlCol="0">
            <a:spAutoFit/>
          </a:bodyPr>
          <a:lstStyle/>
          <a:p>
            <a:pPr marL="12700">
              <a:lnSpc>
                <a:spcPct val="100000"/>
              </a:lnSpc>
              <a:spcBef>
                <a:spcPts val="100"/>
              </a:spcBef>
            </a:pPr>
            <a:r>
              <a:rPr sz="1400" i="1" spc="-5" dirty="0">
                <a:latin typeface="Calibri"/>
                <a:cs typeface="Calibri"/>
              </a:rPr>
              <a:t>respondents</a:t>
            </a:r>
            <a:r>
              <a:rPr sz="1400" i="1" dirty="0">
                <a:latin typeface="Calibri"/>
                <a:cs typeface="Calibri"/>
              </a:rPr>
              <a:t> </a:t>
            </a:r>
            <a:r>
              <a:rPr sz="1400" i="1" spc="-5" dirty="0">
                <a:latin typeface="Calibri"/>
                <a:cs typeface="Calibri"/>
              </a:rPr>
              <a:t>find snapdeal.com </a:t>
            </a:r>
            <a:r>
              <a:rPr sz="1400" i="1" dirty="0">
                <a:latin typeface="Calibri"/>
                <a:cs typeface="Calibri"/>
              </a:rPr>
              <a:t>web-page</a:t>
            </a:r>
            <a:r>
              <a:rPr sz="1400" i="1" spc="-5" dirty="0">
                <a:latin typeface="Calibri"/>
                <a:cs typeface="Calibri"/>
              </a:rPr>
              <a:t> </a:t>
            </a:r>
            <a:r>
              <a:rPr sz="1400" i="1" dirty="0">
                <a:latin typeface="Calibri"/>
                <a:cs typeface="Calibri"/>
              </a:rPr>
              <a:t>layout</a:t>
            </a:r>
            <a:r>
              <a:rPr sz="1400" i="1" spc="-5" dirty="0">
                <a:latin typeface="Calibri"/>
                <a:cs typeface="Calibri"/>
              </a:rPr>
              <a:t> visually appealing]</a:t>
            </a:r>
            <a:endParaRPr sz="1400">
              <a:latin typeface="Calibri"/>
              <a:cs typeface="Calibri"/>
            </a:endParaRPr>
          </a:p>
          <a:p>
            <a:pPr>
              <a:lnSpc>
                <a:spcPct val="100000"/>
              </a:lnSpc>
              <a:spcBef>
                <a:spcPts val="30"/>
              </a:spcBef>
            </a:pPr>
            <a:endParaRPr sz="2000">
              <a:latin typeface="Calibri"/>
              <a:cs typeface="Calibri"/>
            </a:endParaRPr>
          </a:p>
          <a:p>
            <a:pPr marL="1088390">
              <a:lnSpc>
                <a:spcPct val="100000"/>
              </a:lnSpc>
            </a:pPr>
            <a:r>
              <a:rPr sz="1800" b="1" dirty="0">
                <a:latin typeface="Calibri"/>
                <a:cs typeface="Calibri"/>
              </a:rPr>
              <a:t>Visually</a:t>
            </a:r>
            <a:r>
              <a:rPr sz="1800" b="1" spc="-25" dirty="0">
                <a:latin typeface="Calibri"/>
                <a:cs typeface="Calibri"/>
              </a:rPr>
              <a:t> </a:t>
            </a:r>
            <a:r>
              <a:rPr sz="1800" b="1" dirty="0">
                <a:latin typeface="Calibri"/>
                <a:cs typeface="Calibri"/>
              </a:rPr>
              <a:t>appealing</a:t>
            </a:r>
            <a:r>
              <a:rPr sz="1800" b="1" spc="-55" dirty="0">
                <a:latin typeface="Calibri"/>
                <a:cs typeface="Calibri"/>
              </a:rPr>
              <a:t> </a:t>
            </a:r>
            <a:r>
              <a:rPr sz="1800" b="1" spc="-5" dirty="0">
                <a:latin typeface="Calibri"/>
                <a:cs typeface="Calibri"/>
              </a:rPr>
              <a:t>web</a:t>
            </a:r>
            <a:r>
              <a:rPr sz="1800" b="1" spc="-25" dirty="0">
                <a:latin typeface="Calibri"/>
                <a:cs typeface="Calibri"/>
              </a:rPr>
              <a:t> </a:t>
            </a:r>
            <a:r>
              <a:rPr sz="1800" b="1" spc="-10" dirty="0">
                <a:latin typeface="Calibri"/>
                <a:cs typeface="Calibri"/>
              </a:rPr>
              <a:t>page</a:t>
            </a:r>
            <a:r>
              <a:rPr sz="1800" b="1" spc="-20" dirty="0">
                <a:latin typeface="Calibri"/>
                <a:cs typeface="Calibri"/>
              </a:rPr>
              <a:t> </a:t>
            </a:r>
            <a:r>
              <a:rPr sz="1800" b="1" spc="-10" dirty="0">
                <a:latin typeface="Calibri"/>
                <a:cs typeface="Calibri"/>
              </a:rPr>
              <a:t>layout</a:t>
            </a:r>
            <a:endParaRPr sz="1800">
              <a:latin typeface="Calibri"/>
              <a:cs typeface="Calibri"/>
            </a:endParaRPr>
          </a:p>
        </p:txBody>
      </p:sp>
      <p:sp>
        <p:nvSpPr>
          <p:cNvPr id="26" name="object 26"/>
          <p:cNvSpPr/>
          <p:nvPr/>
        </p:nvSpPr>
        <p:spPr>
          <a:xfrm>
            <a:off x="5321808" y="6074663"/>
            <a:ext cx="70485" cy="70485"/>
          </a:xfrm>
          <a:custGeom>
            <a:avLst/>
            <a:gdLst/>
            <a:ahLst/>
            <a:cxnLst/>
            <a:rect l="l" t="t" r="r" b="b"/>
            <a:pathLst>
              <a:path w="70485" h="70485">
                <a:moveTo>
                  <a:pt x="70103" y="0"/>
                </a:moveTo>
                <a:lnTo>
                  <a:pt x="0" y="0"/>
                </a:lnTo>
                <a:lnTo>
                  <a:pt x="0" y="70103"/>
                </a:lnTo>
                <a:lnTo>
                  <a:pt x="70103" y="70103"/>
                </a:lnTo>
                <a:lnTo>
                  <a:pt x="70103" y="0"/>
                </a:lnTo>
                <a:close/>
              </a:path>
            </a:pathLst>
          </a:custGeom>
          <a:solidFill>
            <a:srgbClr val="4F81BC"/>
          </a:solidFill>
        </p:spPr>
        <p:txBody>
          <a:bodyPr wrap="square" lIns="0" tIns="0" rIns="0" bIns="0" rtlCol="0"/>
          <a:lstStyle/>
          <a:p>
            <a:endParaRPr/>
          </a:p>
        </p:txBody>
      </p:sp>
      <p:sp>
        <p:nvSpPr>
          <p:cNvPr id="27" name="object 27"/>
          <p:cNvSpPr txBox="1"/>
          <p:nvPr/>
        </p:nvSpPr>
        <p:spPr>
          <a:xfrm>
            <a:off x="5410327" y="6006845"/>
            <a:ext cx="874394"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No</a:t>
            </a:r>
            <a:r>
              <a:rPr sz="1000" spc="-30" dirty="0">
                <a:latin typeface="Calibri"/>
                <a:cs typeface="Calibri"/>
              </a:rPr>
              <a:t> </a:t>
            </a:r>
            <a:r>
              <a:rPr sz="1000" spc="-5" dirty="0">
                <a:latin typeface="Calibri"/>
                <a:cs typeface="Calibri"/>
              </a:rPr>
              <a:t>of</a:t>
            </a:r>
            <a:r>
              <a:rPr sz="1000" spc="-35" dirty="0">
                <a:latin typeface="Calibri"/>
                <a:cs typeface="Calibri"/>
              </a:rPr>
              <a:t> </a:t>
            </a:r>
            <a:r>
              <a:rPr sz="1000" spc="-5" dirty="0">
                <a:latin typeface="Calibri"/>
                <a:cs typeface="Calibri"/>
              </a:rPr>
              <a:t>customers</a:t>
            </a:r>
            <a:endParaRPr sz="1000">
              <a:latin typeface="Calibri"/>
              <a:cs typeface="Calibri"/>
            </a:endParaRPr>
          </a:p>
        </p:txBody>
      </p:sp>
      <p:sp>
        <p:nvSpPr>
          <p:cNvPr id="28" name="object 28"/>
          <p:cNvSpPr/>
          <p:nvPr/>
        </p:nvSpPr>
        <p:spPr>
          <a:xfrm>
            <a:off x="914400" y="4312411"/>
            <a:ext cx="5486400" cy="3200400"/>
          </a:xfrm>
          <a:custGeom>
            <a:avLst/>
            <a:gdLst/>
            <a:ahLst/>
            <a:cxnLst/>
            <a:rect l="l" t="t" r="r" b="b"/>
            <a:pathLst>
              <a:path w="5486400" h="3200400">
                <a:moveTo>
                  <a:pt x="0" y="3200400"/>
                </a:moveTo>
                <a:lnTo>
                  <a:pt x="5486400" y="3200400"/>
                </a:lnTo>
                <a:lnTo>
                  <a:pt x="5486400" y="0"/>
                </a:lnTo>
                <a:lnTo>
                  <a:pt x="0" y="0"/>
                </a:lnTo>
                <a:lnTo>
                  <a:pt x="0" y="3200400"/>
                </a:lnTo>
                <a:close/>
              </a:path>
            </a:pathLst>
          </a:custGeom>
          <a:ln w="9525">
            <a:solidFill>
              <a:srgbClr val="858585"/>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95498" y="894080"/>
            <a:ext cx="2370455" cy="239395"/>
          </a:xfrm>
          <a:prstGeom prst="rect">
            <a:avLst/>
          </a:prstGeom>
        </p:spPr>
        <p:txBody>
          <a:bodyPr vert="horz" wrap="square" lIns="0" tIns="12700" rIns="0" bIns="0" rtlCol="0">
            <a:spAutoFit/>
          </a:bodyPr>
          <a:lstStyle/>
          <a:p>
            <a:pPr marL="12700">
              <a:lnSpc>
                <a:spcPct val="100000"/>
              </a:lnSpc>
              <a:spcBef>
                <a:spcPts val="100"/>
              </a:spcBef>
            </a:pPr>
            <a:r>
              <a:rPr sz="1400" b="1" u="sng" spc="-5" dirty="0">
                <a:uFill>
                  <a:solidFill>
                    <a:srgbClr val="000000"/>
                  </a:solidFill>
                </a:uFill>
                <a:latin typeface="Calibri"/>
                <a:cs typeface="Calibri"/>
              </a:rPr>
              <a:t>Wild variety</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of</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product </a:t>
            </a:r>
            <a:r>
              <a:rPr sz="1400" b="1" u="sng" dirty="0">
                <a:uFill>
                  <a:solidFill>
                    <a:srgbClr val="000000"/>
                  </a:solidFill>
                </a:uFill>
                <a:latin typeface="Calibri"/>
                <a:cs typeface="Calibri"/>
              </a:rPr>
              <a:t>on </a:t>
            </a:r>
            <a:r>
              <a:rPr sz="1400" b="1" u="sng" spc="-5" dirty="0">
                <a:uFill>
                  <a:solidFill>
                    <a:srgbClr val="000000"/>
                  </a:solidFill>
                </a:uFill>
                <a:latin typeface="Calibri"/>
                <a:cs typeface="Calibri"/>
              </a:rPr>
              <a:t>offer</a:t>
            </a:r>
            <a:endParaRPr sz="1400">
              <a:latin typeface="Calibri"/>
              <a:cs typeface="Calibri"/>
            </a:endParaRPr>
          </a:p>
        </p:txBody>
      </p:sp>
      <p:sp>
        <p:nvSpPr>
          <p:cNvPr id="3" name="object 3"/>
          <p:cNvSpPr txBox="1"/>
          <p:nvPr/>
        </p:nvSpPr>
        <p:spPr>
          <a:xfrm>
            <a:off x="1526794" y="1258569"/>
            <a:ext cx="3948429" cy="1395095"/>
          </a:xfrm>
          <a:prstGeom prst="rect">
            <a:avLst/>
          </a:prstGeom>
        </p:spPr>
        <p:txBody>
          <a:bodyPr vert="horz" wrap="square" lIns="0" tIns="25400" rIns="0" bIns="0" rtlCol="0">
            <a:spAutoFit/>
          </a:bodyPr>
          <a:lstStyle/>
          <a:p>
            <a:pPr marL="12700" marR="2085975">
              <a:lnSpc>
                <a:spcPts val="1190"/>
              </a:lnSpc>
              <a:spcBef>
                <a:spcPts val="200"/>
              </a:spcBef>
            </a:pPr>
            <a:r>
              <a:rPr sz="1050" spc="-5" dirty="0">
                <a:latin typeface="Courier New"/>
                <a:cs typeface="Courier New"/>
              </a:rPr>
              <a:t>Amazon.in, Flipkart.com </a:t>
            </a:r>
            <a:r>
              <a:rPr sz="1050" spc="-620" dirty="0">
                <a:latin typeface="Courier New"/>
                <a:cs typeface="Courier New"/>
              </a:rPr>
              <a:t> </a:t>
            </a:r>
            <a:r>
              <a:rPr sz="1050" spc="-5" dirty="0">
                <a:latin typeface="Courier New"/>
                <a:cs typeface="Courier New"/>
              </a:rPr>
              <a:t>Amazon.in</a:t>
            </a:r>
            <a:endParaRPr sz="1050">
              <a:latin typeface="Courier New"/>
              <a:cs typeface="Courier New"/>
            </a:endParaRPr>
          </a:p>
          <a:p>
            <a:pPr marL="12700">
              <a:lnSpc>
                <a:spcPts val="1120"/>
              </a:lnSpc>
            </a:pPr>
            <a:r>
              <a:rPr sz="1050" spc="-5" dirty="0">
                <a:latin typeface="Courier New"/>
                <a:cs typeface="Courier New"/>
              </a:rPr>
              <a:t>Amazon.in,</a:t>
            </a:r>
            <a:r>
              <a:rPr sz="1050" spc="-45" dirty="0">
                <a:latin typeface="Courier New"/>
                <a:cs typeface="Courier New"/>
              </a:rPr>
              <a:t> </a:t>
            </a:r>
            <a:r>
              <a:rPr sz="1050" spc="-5" dirty="0">
                <a:latin typeface="Courier New"/>
                <a:cs typeface="Courier New"/>
              </a:rPr>
              <a:t>Myntra.com</a:t>
            </a:r>
            <a:endParaRPr sz="1050">
              <a:latin typeface="Courier New"/>
              <a:cs typeface="Courier New"/>
            </a:endParaRPr>
          </a:p>
          <a:p>
            <a:pPr marL="12700" marR="2005330">
              <a:lnSpc>
                <a:spcPts val="1200"/>
              </a:lnSpc>
              <a:spcBef>
                <a:spcPts val="55"/>
              </a:spcBef>
            </a:pPr>
            <a:r>
              <a:rPr sz="1050" spc="-5" dirty="0">
                <a:latin typeface="Courier New"/>
                <a:cs typeface="Courier New"/>
              </a:rPr>
              <a:t>Flipkart.com, Myntra.com </a:t>
            </a:r>
            <a:r>
              <a:rPr sz="1050" spc="-620" dirty="0">
                <a:latin typeface="Courier New"/>
                <a:cs typeface="Courier New"/>
              </a:rPr>
              <a:t> </a:t>
            </a:r>
            <a:r>
              <a:rPr sz="1050" spc="-5" dirty="0">
                <a:latin typeface="Courier New"/>
                <a:cs typeface="Courier New"/>
              </a:rPr>
              <a:t>Myntra.com</a:t>
            </a:r>
            <a:endParaRPr sz="1050">
              <a:latin typeface="Courier New"/>
              <a:cs typeface="Courier New"/>
            </a:endParaRPr>
          </a:p>
          <a:p>
            <a:pPr marL="12700">
              <a:lnSpc>
                <a:spcPts val="1120"/>
              </a:lnSpc>
            </a:pPr>
            <a:r>
              <a:rPr sz="1050" spc="-5" dirty="0">
                <a:latin typeface="Courier New"/>
                <a:cs typeface="Courier New"/>
              </a:rPr>
              <a:t>Amazon.in, Flipkart.com, Myntra.com, Snapdeal.com</a:t>
            </a:r>
            <a:endParaRPr sz="1050">
              <a:latin typeface="Courier New"/>
              <a:cs typeface="Courier New"/>
            </a:endParaRPr>
          </a:p>
          <a:p>
            <a:pPr marL="12700" marR="1205230">
              <a:lnSpc>
                <a:spcPts val="1190"/>
              </a:lnSpc>
              <a:spcBef>
                <a:spcPts val="65"/>
              </a:spcBef>
            </a:pPr>
            <a:r>
              <a:rPr sz="1050" spc="-5" dirty="0">
                <a:latin typeface="Courier New"/>
                <a:cs typeface="Courier New"/>
              </a:rPr>
              <a:t>Amazon.in, Flipkart.com, Paytm.com </a:t>
            </a:r>
            <a:r>
              <a:rPr sz="1050" spc="-620" dirty="0">
                <a:latin typeface="Courier New"/>
                <a:cs typeface="Courier New"/>
              </a:rPr>
              <a:t> </a:t>
            </a:r>
            <a:r>
              <a:rPr sz="1050" spc="-5" dirty="0">
                <a:latin typeface="Courier New"/>
                <a:cs typeface="Courier New"/>
              </a:rPr>
              <a:t>Flipkart.com</a:t>
            </a:r>
            <a:endParaRPr sz="1050">
              <a:latin typeface="Courier New"/>
              <a:cs typeface="Courier New"/>
            </a:endParaRPr>
          </a:p>
          <a:p>
            <a:pPr marL="12700">
              <a:lnSpc>
                <a:spcPts val="1160"/>
              </a:lnSpc>
            </a:pPr>
            <a:r>
              <a:rPr sz="1050" spc="-5" dirty="0">
                <a:latin typeface="Courier New"/>
                <a:cs typeface="Courier New"/>
              </a:rPr>
              <a:t>Paytm.com</a:t>
            </a:r>
            <a:endParaRPr sz="1050">
              <a:latin typeface="Courier New"/>
              <a:cs typeface="Courier New"/>
            </a:endParaRPr>
          </a:p>
        </p:txBody>
      </p:sp>
      <p:sp>
        <p:nvSpPr>
          <p:cNvPr id="4" name="object 4"/>
          <p:cNvSpPr txBox="1"/>
          <p:nvPr/>
        </p:nvSpPr>
        <p:spPr>
          <a:xfrm>
            <a:off x="5768864" y="1258569"/>
            <a:ext cx="266065" cy="1395095"/>
          </a:xfrm>
          <a:prstGeom prst="rect">
            <a:avLst/>
          </a:prstGeom>
        </p:spPr>
        <p:txBody>
          <a:bodyPr vert="horz" wrap="square" lIns="0" tIns="13335" rIns="0" bIns="0" rtlCol="0">
            <a:spAutoFit/>
          </a:bodyPr>
          <a:lstStyle/>
          <a:p>
            <a:pPr marR="5080" algn="r">
              <a:lnSpc>
                <a:spcPts val="1225"/>
              </a:lnSpc>
              <a:spcBef>
                <a:spcPts val="105"/>
              </a:spcBef>
            </a:pPr>
            <a:r>
              <a:rPr sz="1050" spc="-5" dirty="0">
                <a:latin typeface="Courier New"/>
                <a:cs typeface="Courier New"/>
              </a:rPr>
              <a:t>1</a:t>
            </a:r>
            <a:r>
              <a:rPr sz="1050" spc="-10" dirty="0">
                <a:latin typeface="Courier New"/>
                <a:cs typeface="Courier New"/>
              </a:rPr>
              <a:t>3</a:t>
            </a:r>
            <a:r>
              <a:rPr sz="1050" dirty="0">
                <a:latin typeface="Courier New"/>
                <a:cs typeface="Courier New"/>
              </a:rPr>
              <a:t>0</a:t>
            </a:r>
            <a:endParaRPr sz="1050">
              <a:latin typeface="Courier New"/>
              <a:cs typeface="Courier New"/>
            </a:endParaRPr>
          </a:p>
          <a:p>
            <a:pPr marR="5080" algn="r">
              <a:lnSpc>
                <a:spcPts val="1190"/>
              </a:lnSpc>
            </a:pPr>
            <a:r>
              <a:rPr sz="1050" spc="-5" dirty="0">
                <a:latin typeface="Courier New"/>
                <a:cs typeface="Courier New"/>
              </a:rPr>
              <a:t>43</a:t>
            </a:r>
            <a:endParaRPr sz="1050">
              <a:latin typeface="Courier New"/>
              <a:cs typeface="Courier New"/>
            </a:endParaRPr>
          </a:p>
          <a:p>
            <a:pPr marR="5080" algn="r">
              <a:lnSpc>
                <a:spcPts val="1190"/>
              </a:lnSpc>
            </a:pPr>
            <a:r>
              <a:rPr sz="1050" spc="-5" dirty="0">
                <a:latin typeface="Courier New"/>
                <a:cs typeface="Courier New"/>
              </a:rPr>
              <a:t>20</a:t>
            </a:r>
            <a:endParaRPr sz="1050">
              <a:latin typeface="Courier New"/>
              <a:cs typeface="Courier New"/>
            </a:endParaRPr>
          </a:p>
          <a:p>
            <a:pPr marR="5080" algn="r">
              <a:lnSpc>
                <a:spcPts val="1195"/>
              </a:lnSpc>
            </a:pPr>
            <a:r>
              <a:rPr sz="1050" spc="-5" dirty="0">
                <a:latin typeface="Courier New"/>
                <a:cs typeface="Courier New"/>
              </a:rPr>
              <a:t>15</a:t>
            </a:r>
            <a:endParaRPr sz="1050">
              <a:latin typeface="Courier New"/>
              <a:cs typeface="Courier New"/>
            </a:endParaRPr>
          </a:p>
          <a:p>
            <a:pPr marR="5080" algn="r">
              <a:lnSpc>
                <a:spcPts val="1195"/>
              </a:lnSpc>
            </a:pPr>
            <a:r>
              <a:rPr sz="1050" spc="-5" dirty="0">
                <a:latin typeface="Courier New"/>
                <a:cs typeface="Courier New"/>
              </a:rPr>
              <a:t>15</a:t>
            </a:r>
            <a:endParaRPr sz="1050">
              <a:latin typeface="Courier New"/>
              <a:cs typeface="Courier New"/>
            </a:endParaRPr>
          </a:p>
          <a:p>
            <a:pPr marR="5080" algn="r">
              <a:lnSpc>
                <a:spcPts val="1190"/>
              </a:lnSpc>
            </a:pPr>
            <a:r>
              <a:rPr sz="1050" spc="-5" dirty="0">
                <a:latin typeface="Courier New"/>
                <a:cs typeface="Courier New"/>
              </a:rPr>
              <a:t>14</a:t>
            </a:r>
            <a:endParaRPr sz="1050">
              <a:latin typeface="Courier New"/>
              <a:cs typeface="Courier New"/>
            </a:endParaRPr>
          </a:p>
          <a:p>
            <a:pPr marR="5080" algn="r">
              <a:lnSpc>
                <a:spcPts val="1190"/>
              </a:lnSpc>
            </a:pPr>
            <a:r>
              <a:rPr sz="1050" spc="-5" dirty="0">
                <a:latin typeface="Courier New"/>
                <a:cs typeface="Courier New"/>
              </a:rPr>
              <a:t>13</a:t>
            </a:r>
            <a:endParaRPr sz="1050">
              <a:latin typeface="Courier New"/>
              <a:cs typeface="Courier New"/>
            </a:endParaRPr>
          </a:p>
          <a:p>
            <a:pPr marR="5080" algn="r">
              <a:lnSpc>
                <a:spcPts val="1190"/>
              </a:lnSpc>
            </a:pPr>
            <a:r>
              <a:rPr sz="1050" spc="-10" dirty="0">
                <a:latin typeface="Courier New"/>
                <a:cs typeface="Courier New"/>
              </a:rPr>
              <a:t>12</a:t>
            </a:r>
            <a:endParaRPr sz="1050">
              <a:latin typeface="Courier New"/>
              <a:cs typeface="Courier New"/>
            </a:endParaRPr>
          </a:p>
          <a:p>
            <a:pPr marR="5080" algn="r">
              <a:lnSpc>
                <a:spcPts val="1225"/>
              </a:lnSpc>
            </a:pPr>
            <a:r>
              <a:rPr sz="1050" dirty="0">
                <a:latin typeface="Courier New"/>
                <a:cs typeface="Courier New"/>
              </a:rPr>
              <a:t>7</a:t>
            </a:r>
            <a:endParaRPr sz="1050">
              <a:latin typeface="Courier New"/>
              <a:cs typeface="Courier New"/>
            </a:endParaRPr>
          </a:p>
        </p:txBody>
      </p:sp>
      <p:grpSp>
        <p:nvGrpSpPr>
          <p:cNvPr id="5" name="object 5"/>
          <p:cNvGrpSpPr/>
          <p:nvPr/>
        </p:nvGrpSpPr>
        <p:grpSpPr>
          <a:xfrm>
            <a:off x="1263205" y="4785169"/>
            <a:ext cx="4128770" cy="2397760"/>
            <a:chOff x="1263205" y="4785169"/>
            <a:chExt cx="4128770" cy="2397760"/>
          </a:xfrm>
        </p:grpSpPr>
        <p:sp>
          <p:nvSpPr>
            <p:cNvPr id="6" name="object 6"/>
            <p:cNvSpPr/>
            <p:nvPr/>
          </p:nvSpPr>
          <p:spPr>
            <a:xfrm>
              <a:off x="1307591" y="5259323"/>
              <a:ext cx="3811904" cy="1408430"/>
            </a:xfrm>
            <a:custGeom>
              <a:avLst/>
              <a:gdLst/>
              <a:ahLst/>
              <a:cxnLst/>
              <a:rect l="l" t="t" r="r" b="b"/>
              <a:pathLst>
                <a:path w="3811904" h="1408429">
                  <a:moveTo>
                    <a:pt x="0" y="1408176"/>
                  </a:moveTo>
                  <a:lnTo>
                    <a:pt x="228600" y="1408176"/>
                  </a:lnTo>
                </a:path>
                <a:path w="3811904" h="1408429">
                  <a:moveTo>
                    <a:pt x="533400" y="1408176"/>
                  </a:moveTo>
                  <a:lnTo>
                    <a:pt x="990600" y="1408176"/>
                  </a:lnTo>
                </a:path>
                <a:path w="3811904" h="1408429">
                  <a:moveTo>
                    <a:pt x="0" y="938784"/>
                  </a:moveTo>
                  <a:lnTo>
                    <a:pt x="228600" y="938784"/>
                  </a:lnTo>
                </a:path>
                <a:path w="3811904" h="1408429">
                  <a:moveTo>
                    <a:pt x="533400" y="938784"/>
                  </a:moveTo>
                  <a:lnTo>
                    <a:pt x="990600" y="938784"/>
                  </a:lnTo>
                </a:path>
                <a:path w="3811904" h="1408429">
                  <a:moveTo>
                    <a:pt x="0" y="469392"/>
                  </a:moveTo>
                  <a:lnTo>
                    <a:pt x="228600" y="469392"/>
                  </a:lnTo>
                </a:path>
                <a:path w="3811904" h="1408429">
                  <a:moveTo>
                    <a:pt x="533400" y="469392"/>
                  </a:moveTo>
                  <a:lnTo>
                    <a:pt x="990600" y="469392"/>
                  </a:lnTo>
                </a:path>
                <a:path w="3811904" h="1408429">
                  <a:moveTo>
                    <a:pt x="0" y="0"/>
                  </a:moveTo>
                  <a:lnTo>
                    <a:pt x="228600" y="0"/>
                  </a:lnTo>
                </a:path>
                <a:path w="3811904" h="1408429">
                  <a:moveTo>
                    <a:pt x="533400" y="0"/>
                  </a:moveTo>
                  <a:lnTo>
                    <a:pt x="3811524" y="0"/>
                  </a:lnTo>
                </a:path>
              </a:pathLst>
            </a:custGeom>
            <a:ln w="9144">
              <a:solidFill>
                <a:srgbClr val="858585"/>
              </a:solidFill>
            </a:ln>
          </p:spPr>
          <p:txBody>
            <a:bodyPr wrap="square" lIns="0" tIns="0" rIns="0" bIns="0" rtlCol="0"/>
            <a:lstStyle/>
            <a:p>
              <a:endParaRPr/>
            </a:p>
          </p:txBody>
        </p:sp>
        <p:sp>
          <p:nvSpPr>
            <p:cNvPr id="7" name="object 7"/>
            <p:cNvSpPr/>
            <p:nvPr/>
          </p:nvSpPr>
          <p:spPr>
            <a:xfrm>
              <a:off x="1536191" y="5071871"/>
              <a:ext cx="304800" cy="2065020"/>
            </a:xfrm>
            <a:custGeom>
              <a:avLst/>
              <a:gdLst/>
              <a:ahLst/>
              <a:cxnLst/>
              <a:rect l="l" t="t" r="r" b="b"/>
              <a:pathLst>
                <a:path w="304800" h="2065020">
                  <a:moveTo>
                    <a:pt x="304800" y="0"/>
                  </a:moveTo>
                  <a:lnTo>
                    <a:pt x="0" y="0"/>
                  </a:lnTo>
                  <a:lnTo>
                    <a:pt x="0" y="2065020"/>
                  </a:lnTo>
                  <a:lnTo>
                    <a:pt x="304800" y="2065020"/>
                  </a:lnTo>
                  <a:lnTo>
                    <a:pt x="304800" y="0"/>
                  </a:lnTo>
                  <a:close/>
                </a:path>
              </a:pathLst>
            </a:custGeom>
            <a:solidFill>
              <a:srgbClr val="4F81BC"/>
            </a:solidFill>
          </p:spPr>
          <p:txBody>
            <a:bodyPr wrap="square" lIns="0" tIns="0" rIns="0" bIns="0" rtlCol="0"/>
            <a:lstStyle/>
            <a:p>
              <a:endParaRPr/>
            </a:p>
          </p:txBody>
        </p:sp>
        <p:sp>
          <p:nvSpPr>
            <p:cNvPr id="8" name="object 8"/>
            <p:cNvSpPr/>
            <p:nvPr/>
          </p:nvSpPr>
          <p:spPr>
            <a:xfrm>
              <a:off x="2602991" y="5728715"/>
              <a:ext cx="2516505" cy="939165"/>
            </a:xfrm>
            <a:custGeom>
              <a:avLst/>
              <a:gdLst/>
              <a:ahLst/>
              <a:cxnLst/>
              <a:rect l="l" t="t" r="r" b="b"/>
              <a:pathLst>
                <a:path w="2516504" h="939165">
                  <a:moveTo>
                    <a:pt x="0" y="938783"/>
                  </a:moveTo>
                  <a:lnTo>
                    <a:pt x="458724" y="938783"/>
                  </a:lnTo>
                </a:path>
                <a:path w="2516504" h="939165">
                  <a:moveTo>
                    <a:pt x="0" y="469391"/>
                  </a:moveTo>
                  <a:lnTo>
                    <a:pt x="2516123" y="469391"/>
                  </a:lnTo>
                </a:path>
                <a:path w="2516504" h="939165">
                  <a:moveTo>
                    <a:pt x="0" y="0"/>
                  </a:moveTo>
                  <a:lnTo>
                    <a:pt x="2516123" y="0"/>
                  </a:lnTo>
                </a:path>
              </a:pathLst>
            </a:custGeom>
            <a:ln w="9144">
              <a:solidFill>
                <a:srgbClr val="858585"/>
              </a:solidFill>
            </a:ln>
          </p:spPr>
          <p:txBody>
            <a:bodyPr wrap="square" lIns="0" tIns="0" rIns="0" bIns="0" rtlCol="0"/>
            <a:lstStyle/>
            <a:p>
              <a:endParaRPr/>
            </a:p>
          </p:txBody>
        </p:sp>
        <p:sp>
          <p:nvSpPr>
            <p:cNvPr id="9" name="object 9"/>
            <p:cNvSpPr/>
            <p:nvPr/>
          </p:nvSpPr>
          <p:spPr>
            <a:xfrm>
              <a:off x="2298191" y="5408675"/>
              <a:ext cx="304800" cy="1728470"/>
            </a:xfrm>
            <a:custGeom>
              <a:avLst/>
              <a:gdLst/>
              <a:ahLst/>
              <a:cxnLst/>
              <a:rect l="l" t="t" r="r" b="b"/>
              <a:pathLst>
                <a:path w="304800" h="1728470">
                  <a:moveTo>
                    <a:pt x="304800" y="0"/>
                  </a:moveTo>
                  <a:lnTo>
                    <a:pt x="0" y="0"/>
                  </a:lnTo>
                  <a:lnTo>
                    <a:pt x="0" y="1728216"/>
                  </a:lnTo>
                  <a:lnTo>
                    <a:pt x="304800" y="1728216"/>
                  </a:lnTo>
                  <a:lnTo>
                    <a:pt x="304800" y="0"/>
                  </a:lnTo>
                  <a:close/>
                </a:path>
              </a:pathLst>
            </a:custGeom>
            <a:solidFill>
              <a:srgbClr val="4F81BC"/>
            </a:solidFill>
          </p:spPr>
          <p:txBody>
            <a:bodyPr wrap="square" lIns="0" tIns="0" rIns="0" bIns="0" rtlCol="0"/>
            <a:lstStyle/>
            <a:p>
              <a:endParaRPr/>
            </a:p>
          </p:txBody>
        </p:sp>
        <p:sp>
          <p:nvSpPr>
            <p:cNvPr id="10" name="object 10"/>
            <p:cNvSpPr/>
            <p:nvPr/>
          </p:nvSpPr>
          <p:spPr>
            <a:xfrm>
              <a:off x="3366516" y="6667499"/>
              <a:ext cx="1752600" cy="0"/>
            </a:xfrm>
            <a:custGeom>
              <a:avLst/>
              <a:gdLst/>
              <a:ahLst/>
              <a:cxnLst/>
              <a:rect l="l" t="t" r="r" b="b"/>
              <a:pathLst>
                <a:path w="1752600">
                  <a:moveTo>
                    <a:pt x="0" y="0"/>
                  </a:moveTo>
                  <a:lnTo>
                    <a:pt x="1752600" y="0"/>
                  </a:lnTo>
                </a:path>
              </a:pathLst>
            </a:custGeom>
            <a:ln w="9144">
              <a:solidFill>
                <a:srgbClr val="858585"/>
              </a:solidFill>
            </a:ln>
          </p:spPr>
          <p:txBody>
            <a:bodyPr wrap="square" lIns="0" tIns="0" rIns="0" bIns="0" rtlCol="0"/>
            <a:lstStyle/>
            <a:p>
              <a:endParaRPr/>
            </a:p>
          </p:txBody>
        </p:sp>
        <p:sp>
          <p:nvSpPr>
            <p:cNvPr id="11" name="object 11"/>
            <p:cNvSpPr/>
            <p:nvPr/>
          </p:nvSpPr>
          <p:spPr>
            <a:xfrm>
              <a:off x="3061716" y="6536435"/>
              <a:ext cx="1828800" cy="600710"/>
            </a:xfrm>
            <a:custGeom>
              <a:avLst/>
              <a:gdLst/>
              <a:ahLst/>
              <a:cxnLst/>
              <a:rect l="l" t="t" r="r" b="b"/>
              <a:pathLst>
                <a:path w="1828800" h="600709">
                  <a:moveTo>
                    <a:pt x="304800" y="0"/>
                  </a:moveTo>
                  <a:lnTo>
                    <a:pt x="0" y="0"/>
                  </a:lnTo>
                  <a:lnTo>
                    <a:pt x="0" y="600456"/>
                  </a:lnTo>
                  <a:lnTo>
                    <a:pt x="304800" y="600456"/>
                  </a:lnTo>
                  <a:lnTo>
                    <a:pt x="304800" y="0"/>
                  </a:lnTo>
                  <a:close/>
                </a:path>
                <a:path w="1828800" h="600709">
                  <a:moveTo>
                    <a:pt x="1066800" y="469392"/>
                  </a:moveTo>
                  <a:lnTo>
                    <a:pt x="762000" y="469392"/>
                  </a:lnTo>
                  <a:lnTo>
                    <a:pt x="762000" y="600456"/>
                  </a:lnTo>
                  <a:lnTo>
                    <a:pt x="1066800" y="600456"/>
                  </a:lnTo>
                  <a:lnTo>
                    <a:pt x="1066800" y="469392"/>
                  </a:lnTo>
                  <a:close/>
                </a:path>
                <a:path w="1828800" h="600709">
                  <a:moveTo>
                    <a:pt x="1828800" y="413004"/>
                  </a:moveTo>
                  <a:lnTo>
                    <a:pt x="1524000" y="413004"/>
                  </a:lnTo>
                  <a:lnTo>
                    <a:pt x="1524000" y="600456"/>
                  </a:lnTo>
                  <a:lnTo>
                    <a:pt x="1828800" y="600456"/>
                  </a:lnTo>
                  <a:lnTo>
                    <a:pt x="1828800" y="413004"/>
                  </a:lnTo>
                  <a:close/>
                </a:path>
              </a:pathLst>
            </a:custGeom>
            <a:solidFill>
              <a:srgbClr val="4F81BC"/>
            </a:solidFill>
          </p:spPr>
          <p:txBody>
            <a:bodyPr wrap="square" lIns="0" tIns="0" rIns="0" bIns="0" rtlCol="0"/>
            <a:lstStyle/>
            <a:p>
              <a:endParaRPr/>
            </a:p>
          </p:txBody>
        </p:sp>
        <p:sp>
          <p:nvSpPr>
            <p:cNvPr id="12" name="object 12"/>
            <p:cNvSpPr/>
            <p:nvPr/>
          </p:nvSpPr>
          <p:spPr>
            <a:xfrm>
              <a:off x="1267967" y="4789931"/>
              <a:ext cx="3851275" cy="2388235"/>
            </a:xfrm>
            <a:custGeom>
              <a:avLst/>
              <a:gdLst/>
              <a:ahLst/>
              <a:cxnLst/>
              <a:rect l="l" t="t" r="r" b="b"/>
              <a:pathLst>
                <a:path w="3851275" h="2388234">
                  <a:moveTo>
                    <a:pt x="39623" y="0"/>
                  </a:moveTo>
                  <a:lnTo>
                    <a:pt x="3851148" y="0"/>
                  </a:lnTo>
                </a:path>
                <a:path w="3851275" h="2388234">
                  <a:moveTo>
                    <a:pt x="39623" y="2346960"/>
                  </a:moveTo>
                  <a:lnTo>
                    <a:pt x="39623" y="0"/>
                  </a:lnTo>
                </a:path>
                <a:path w="3851275" h="2388234">
                  <a:moveTo>
                    <a:pt x="0" y="2346960"/>
                  </a:moveTo>
                  <a:lnTo>
                    <a:pt x="39623" y="2346960"/>
                  </a:lnTo>
                </a:path>
                <a:path w="3851275" h="2388234">
                  <a:moveTo>
                    <a:pt x="0" y="1877567"/>
                  </a:moveTo>
                  <a:lnTo>
                    <a:pt x="39623" y="1877567"/>
                  </a:lnTo>
                </a:path>
                <a:path w="3851275" h="2388234">
                  <a:moveTo>
                    <a:pt x="0" y="1408176"/>
                  </a:moveTo>
                  <a:lnTo>
                    <a:pt x="39623" y="1408176"/>
                  </a:lnTo>
                </a:path>
                <a:path w="3851275" h="2388234">
                  <a:moveTo>
                    <a:pt x="0" y="938784"/>
                  </a:moveTo>
                  <a:lnTo>
                    <a:pt x="39623" y="938784"/>
                  </a:lnTo>
                </a:path>
                <a:path w="3851275" h="2388234">
                  <a:moveTo>
                    <a:pt x="0" y="469391"/>
                  </a:moveTo>
                  <a:lnTo>
                    <a:pt x="39623" y="469391"/>
                  </a:lnTo>
                </a:path>
                <a:path w="3851275" h="2388234">
                  <a:moveTo>
                    <a:pt x="0" y="0"/>
                  </a:moveTo>
                  <a:lnTo>
                    <a:pt x="39623" y="0"/>
                  </a:lnTo>
                </a:path>
                <a:path w="3851275" h="2388234">
                  <a:moveTo>
                    <a:pt x="39623" y="2346960"/>
                  </a:moveTo>
                  <a:lnTo>
                    <a:pt x="3851148" y="2346960"/>
                  </a:lnTo>
                </a:path>
                <a:path w="3851275" h="2388234">
                  <a:moveTo>
                    <a:pt x="39623" y="2346960"/>
                  </a:moveTo>
                  <a:lnTo>
                    <a:pt x="39623" y="2388107"/>
                  </a:lnTo>
                </a:path>
                <a:path w="3851275" h="2388234">
                  <a:moveTo>
                    <a:pt x="801624" y="2346960"/>
                  </a:moveTo>
                  <a:lnTo>
                    <a:pt x="801624" y="2388107"/>
                  </a:lnTo>
                </a:path>
                <a:path w="3851275" h="2388234">
                  <a:moveTo>
                    <a:pt x="1563624" y="2346960"/>
                  </a:moveTo>
                  <a:lnTo>
                    <a:pt x="1563624" y="2388107"/>
                  </a:lnTo>
                </a:path>
                <a:path w="3851275" h="2388234">
                  <a:moveTo>
                    <a:pt x="2327147" y="2346960"/>
                  </a:moveTo>
                  <a:lnTo>
                    <a:pt x="2327147" y="2388107"/>
                  </a:lnTo>
                </a:path>
                <a:path w="3851275" h="2388234">
                  <a:moveTo>
                    <a:pt x="3089147" y="2346960"/>
                  </a:moveTo>
                  <a:lnTo>
                    <a:pt x="3089147" y="2388107"/>
                  </a:lnTo>
                </a:path>
                <a:path w="3851275" h="2388234">
                  <a:moveTo>
                    <a:pt x="3851148" y="2346960"/>
                  </a:moveTo>
                  <a:lnTo>
                    <a:pt x="3851148" y="2388107"/>
                  </a:lnTo>
                </a:path>
              </a:pathLst>
            </a:custGeom>
            <a:ln w="9144">
              <a:solidFill>
                <a:srgbClr val="858585"/>
              </a:solidFill>
            </a:ln>
          </p:spPr>
          <p:txBody>
            <a:bodyPr wrap="square" lIns="0" tIns="0" rIns="0" bIns="0" rtlCol="0"/>
            <a:lstStyle/>
            <a:p>
              <a:endParaRPr/>
            </a:p>
          </p:txBody>
        </p:sp>
        <p:sp>
          <p:nvSpPr>
            <p:cNvPr id="13" name="object 13"/>
            <p:cNvSpPr/>
            <p:nvPr/>
          </p:nvSpPr>
          <p:spPr>
            <a:xfrm>
              <a:off x="5321808" y="6016751"/>
              <a:ext cx="70485" cy="70485"/>
            </a:xfrm>
            <a:custGeom>
              <a:avLst/>
              <a:gdLst/>
              <a:ahLst/>
              <a:cxnLst/>
              <a:rect l="l" t="t" r="r" b="b"/>
              <a:pathLst>
                <a:path w="70485" h="70485">
                  <a:moveTo>
                    <a:pt x="70103" y="0"/>
                  </a:moveTo>
                  <a:lnTo>
                    <a:pt x="0" y="0"/>
                  </a:lnTo>
                  <a:lnTo>
                    <a:pt x="0" y="70103"/>
                  </a:lnTo>
                  <a:lnTo>
                    <a:pt x="70103" y="70103"/>
                  </a:lnTo>
                  <a:lnTo>
                    <a:pt x="70103" y="0"/>
                  </a:lnTo>
                  <a:close/>
                </a:path>
              </a:pathLst>
            </a:custGeom>
            <a:solidFill>
              <a:srgbClr val="4F81BC"/>
            </a:solidFill>
          </p:spPr>
          <p:txBody>
            <a:bodyPr wrap="square" lIns="0" tIns="0" rIns="0" bIns="0" rtlCol="0"/>
            <a:lstStyle/>
            <a:p>
              <a:endParaRPr/>
            </a:p>
          </p:txBody>
        </p:sp>
      </p:grpSp>
      <p:sp>
        <p:nvSpPr>
          <p:cNvPr id="14" name="object 14"/>
          <p:cNvSpPr txBox="1"/>
          <p:nvPr/>
        </p:nvSpPr>
        <p:spPr>
          <a:xfrm>
            <a:off x="902004" y="2779521"/>
            <a:ext cx="5758815" cy="5292090"/>
          </a:xfrm>
          <a:prstGeom prst="rect">
            <a:avLst/>
          </a:prstGeom>
        </p:spPr>
        <p:txBody>
          <a:bodyPr vert="horz" wrap="square" lIns="0" tIns="8890" rIns="0" bIns="0" rtlCol="0">
            <a:spAutoFit/>
          </a:bodyPr>
          <a:lstStyle/>
          <a:p>
            <a:pPr marL="12700" marR="5080" algn="just">
              <a:lnSpc>
                <a:spcPct val="101800"/>
              </a:lnSpc>
              <a:spcBef>
                <a:spcPts val="70"/>
              </a:spcBef>
            </a:pPr>
            <a:r>
              <a:rPr sz="1400" i="1" spc="-5" dirty="0">
                <a:latin typeface="Calibri"/>
                <a:cs typeface="Calibri"/>
              </a:rPr>
              <a:t>[220 </a:t>
            </a:r>
            <a:r>
              <a:rPr sz="1400" i="1" dirty="0">
                <a:latin typeface="Calibri"/>
                <a:cs typeface="Calibri"/>
              </a:rPr>
              <a:t>respondents </a:t>
            </a:r>
            <a:r>
              <a:rPr sz="1400" i="1" spc="-5" dirty="0">
                <a:latin typeface="Calibri"/>
                <a:cs typeface="Calibri"/>
              </a:rPr>
              <a:t>consider amazon.in </a:t>
            </a:r>
            <a:r>
              <a:rPr sz="1400" i="1" dirty="0">
                <a:latin typeface="Calibri"/>
                <a:cs typeface="Calibri"/>
              </a:rPr>
              <a:t>to </a:t>
            </a:r>
            <a:r>
              <a:rPr sz="1400" i="1" spc="-5" dirty="0">
                <a:latin typeface="Calibri"/>
                <a:cs typeface="Calibri"/>
              </a:rPr>
              <a:t>have </a:t>
            </a:r>
            <a:r>
              <a:rPr sz="1400" i="1" dirty="0">
                <a:latin typeface="Calibri"/>
                <a:cs typeface="Calibri"/>
              </a:rPr>
              <a:t>a wild variety </a:t>
            </a:r>
            <a:r>
              <a:rPr sz="1400" i="1" spc="-5" dirty="0">
                <a:latin typeface="Calibri"/>
                <a:cs typeface="Calibri"/>
              </a:rPr>
              <a:t>of product on </a:t>
            </a:r>
            <a:r>
              <a:rPr sz="1400" i="1" dirty="0">
                <a:latin typeface="Calibri"/>
                <a:cs typeface="Calibri"/>
              </a:rPr>
              <a:t>offer, </a:t>
            </a:r>
            <a:r>
              <a:rPr sz="1400" i="1" spc="-305" dirty="0">
                <a:latin typeface="Calibri"/>
                <a:cs typeface="Calibri"/>
              </a:rPr>
              <a:t> </a:t>
            </a:r>
            <a:r>
              <a:rPr sz="1400" i="1" spc="-5" dirty="0">
                <a:latin typeface="Calibri"/>
                <a:cs typeface="Calibri"/>
              </a:rPr>
              <a:t>184 respondents consider flipkart.com</a:t>
            </a:r>
            <a:r>
              <a:rPr sz="1400" i="1" spc="305" dirty="0">
                <a:latin typeface="Calibri"/>
                <a:cs typeface="Calibri"/>
              </a:rPr>
              <a:t> </a:t>
            </a:r>
            <a:r>
              <a:rPr sz="1400" i="1" spc="-10" dirty="0">
                <a:latin typeface="Calibri"/>
                <a:cs typeface="Calibri"/>
              </a:rPr>
              <a:t>to</a:t>
            </a:r>
            <a:r>
              <a:rPr sz="1400" i="1" spc="295" dirty="0">
                <a:latin typeface="Calibri"/>
                <a:cs typeface="Calibri"/>
              </a:rPr>
              <a:t> </a:t>
            </a:r>
            <a:r>
              <a:rPr sz="1400" i="1" spc="-5" dirty="0">
                <a:latin typeface="Calibri"/>
                <a:cs typeface="Calibri"/>
              </a:rPr>
              <a:t>have </a:t>
            </a:r>
            <a:r>
              <a:rPr sz="1400" i="1" dirty="0">
                <a:latin typeface="Calibri"/>
                <a:cs typeface="Calibri"/>
              </a:rPr>
              <a:t>a wild </a:t>
            </a:r>
            <a:r>
              <a:rPr sz="1400" i="1" spc="-5" dirty="0">
                <a:latin typeface="Calibri"/>
                <a:cs typeface="Calibri"/>
              </a:rPr>
              <a:t>variety of product on </a:t>
            </a:r>
            <a:r>
              <a:rPr sz="1400" i="1" dirty="0">
                <a:latin typeface="Calibri"/>
                <a:cs typeface="Calibri"/>
              </a:rPr>
              <a:t> offer, 64 </a:t>
            </a:r>
            <a:r>
              <a:rPr sz="1400" i="1" spc="-5" dirty="0">
                <a:latin typeface="Calibri"/>
                <a:cs typeface="Calibri"/>
              </a:rPr>
              <a:t>respondents</a:t>
            </a:r>
            <a:r>
              <a:rPr sz="1400" i="1" dirty="0">
                <a:latin typeface="Calibri"/>
                <a:cs typeface="Calibri"/>
              </a:rPr>
              <a:t> consider </a:t>
            </a:r>
            <a:r>
              <a:rPr sz="1400" i="1" spc="-5" dirty="0">
                <a:latin typeface="Calibri"/>
                <a:cs typeface="Calibri"/>
              </a:rPr>
              <a:t>myntra.com</a:t>
            </a:r>
            <a:r>
              <a:rPr sz="1400" i="1" dirty="0">
                <a:latin typeface="Calibri"/>
                <a:cs typeface="Calibri"/>
              </a:rPr>
              <a:t> to </a:t>
            </a:r>
            <a:r>
              <a:rPr sz="1400" i="1" spc="-5" dirty="0">
                <a:latin typeface="Calibri"/>
                <a:cs typeface="Calibri"/>
              </a:rPr>
              <a:t>have</a:t>
            </a:r>
            <a:r>
              <a:rPr sz="1400" i="1" dirty="0">
                <a:latin typeface="Calibri"/>
                <a:cs typeface="Calibri"/>
              </a:rPr>
              <a:t> a wild </a:t>
            </a:r>
            <a:r>
              <a:rPr sz="1400" i="1" spc="-5" dirty="0">
                <a:latin typeface="Calibri"/>
                <a:cs typeface="Calibri"/>
              </a:rPr>
              <a:t>variety</a:t>
            </a:r>
            <a:r>
              <a:rPr sz="1400" i="1" spc="305" dirty="0">
                <a:latin typeface="Calibri"/>
                <a:cs typeface="Calibri"/>
              </a:rPr>
              <a:t> </a:t>
            </a:r>
            <a:r>
              <a:rPr sz="1400" i="1" spc="-5" dirty="0">
                <a:latin typeface="Calibri"/>
                <a:cs typeface="Calibri"/>
              </a:rPr>
              <a:t>of</a:t>
            </a:r>
            <a:r>
              <a:rPr sz="1400" i="1" spc="305" dirty="0">
                <a:latin typeface="Calibri"/>
                <a:cs typeface="Calibri"/>
              </a:rPr>
              <a:t> </a:t>
            </a:r>
            <a:r>
              <a:rPr sz="1400" i="1" spc="-5" dirty="0">
                <a:latin typeface="Calibri"/>
                <a:cs typeface="Calibri"/>
              </a:rPr>
              <a:t>products </a:t>
            </a:r>
            <a:r>
              <a:rPr sz="1400" i="1" spc="-305" dirty="0">
                <a:latin typeface="Calibri"/>
                <a:cs typeface="Calibri"/>
              </a:rPr>
              <a:t> </a:t>
            </a:r>
            <a:r>
              <a:rPr sz="1400" i="1" spc="-5" dirty="0">
                <a:latin typeface="Calibri"/>
                <a:cs typeface="Calibri"/>
              </a:rPr>
              <a:t>on</a:t>
            </a:r>
            <a:r>
              <a:rPr sz="1400" i="1" dirty="0">
                <a:latin typeface="Calibri"/>
                <a:cs typeface="Calibri"/>
              </a:rPr>
              <a:t> offer,</a:t>
            </a:r>
            <a:r>
              <a:rPr sz="1400" i="1" spc="5" dirty="0">
                <a:latin typeface="Calibri"/>
                <a:cs typeface="Calibri"/>
              </a:rPr>
              <a:t> </a:t>
            </a:r>
            <a:r>
              <a:rPr sz="1400" i="1" dirty="0">
                <a:latin typeface="Calibri"/>
                <a:cs typeface="Calibri"/>
              </a:rPr>
              <a:t>14</a:t>
            </a:r>
            <a:r>
              <a:rPr sz="1400" i="1" spc="5" dirty="0">
                <a:latin typeface="Calibri"/>
                <a:cs typeface="Calibri"/>
              </a:rPr>
              <a:t> </a:t>
            </a:r>
            <a:r>
              <a:rPr sz="1400" i="1" spc="-5" dirty="0">
                <a:latin typeface="Calibri"/>
                <a:cs typeface="Calibri"/>
              </a:rPr>
              <a:t>respondents</a:t>
            </a:r>
            <a:r>
              <a:rPr sz="1400" i="1" dirty="0">
                <a:latin typeface="Calibri"/>
                <a:cs typeface="Calibri"/>
              </a:rPr>
              <a:t> </a:t>
            </a:r>
            <a:r>
              <a:rPr sz="1400" i="1" spc="-5" dirty="0">
                <a:latin typeface="Calibri"/>
                <a:cs typeface="Calibri"/>
              </a:rPr>
              <a:t>consider</a:t>
            </a:r>
            <a:r>
              <a:rPr sz="1400" i="1" dirty="0">
                <a:latin typeface="Calibri"/>
                <a:cs typeface="Calibri"/>
              </a:rPr>
              <a:t> </a:t>
            </a:r>
            <a:r>
              <a:rPr sz="1400" i="1" spc="-5" dirty="0">
                <a:latin typeface="Calibri"/>
                <a:cs typeface="Calibri"/>
              </a:rPr>
              <a:t>snapdeal.com</a:t>
            </a:r>
            <a:r>
              <a:rPr sz="1400" i="1" dirty="0">
                <a:latin typeface="Calibri"/>
                <a:cs typeface="Calibri"/>
              </a:rPr>
              <a:t> to</a:t>
            </a:r>
            <a:r>
              <a:rPr sz="1400" i="1" spc="5" dirty="0">
                <a:latin typeface="Calibri"/>
                <a:cs typeface="Calibri"/>
              </a:rPr>
              <a:t> </a:t>
            </a:r>
            <a:r>
              <a:rPr sz="1400" i="1" spc="-10" dirty="0">
                <a:latin typeface="Calibri"/>
                <a:cs typeface="Calibri"/>
              </a:rPr>
              <a:t>have</a:t>
            </a:r>
            <a:r>
              <a:rPr sz="1400" i="1" spc="-5" dirty="0">
                <a:latin typeface="Calibri"/>
                <a:cs typeface="Calibri"/>
              </a:rPr>
              <a:t> </a:t>
            </a:r>
            <a:r>
              <a:rPr sz="1400" i="1" dirty="0">
                <a:latin typeface="Calibri"/>
                <a:cs typeface="Calibri"/>
              </a:rPr>
              <a:t>a</a:t>
            </a:r>
            <a:r>
              <a:rPr sz="1400" i="1" spc="5" dirty="0">
                <a:latin typeface="Calibri"/>
                <a:cs typeface="Calibri"/>
              </a:rPr>
              <a:t> </a:t>
            </a:r>
            <a:r>
              <a:rPr sz="1400" i="1" dirty="0">
                <a:latin typeface="Calibri"/>
                <a:cs typeface="Calibri"/>
              </a:rPr>
              <a:t>wild</a:t>
            </a:r>
            <a:r>
              <a:rPr sz="1400" i="1" spc="5" dirty="0">
                <a:latin typeface="Calibri"/>
                <a:cs typeface="Calibri"/>
              </a:rPr>
              <a:t> </a:t>
            </a:r>
            <a:r>
              <a:rPr sz="1400" i="1" spc="-5" dirty="0">
                <a:latin typeface="Calibri"/>
                <a:cs typeface="Calibri"/>
              </a:rPr>
              <a:t>variety</a:t>
            </a:r>
            <a:r>
              <a:rPr sz="1400" i="1" dirty="0">
                <a:latin typeface="Calibri"/>
                <a:cs typeface="Calibri"/>
              </a:rPr>
              <a:t> </a:t>
            </a:r>
            <a:r>
              <a:rPr sz="1400" i="1" spc="-5" dirty="0">
                <a:latin typeface="Calibri"/>
                <a:cs typeface="Calibri"/>
              </a:rPr>
              <a:t>of </a:t>
            </a:r>
            <a:r>
              <a:rPr sz="1400" i="1" dirty="0">
                <a:latin typeface="Calibri"/>
                <a:cs typeface="Calibri"/>
              </a:rPr>
              <a:t> </a:t>
            </a:r>
            <a:r>
              <a:rPr sz="1400" i="1" spc="-5" dirty="0">
                <a:latin typeface="Calibri"/>
                <a:cs typeface="Calibri"/>
              </a:rPr>
              <a:t>product on offer, </a:t>
            </a:r>
            <a:r>
              <a:rPr sz="1400" i="1" dirty="0">
                <a:latin typeface="Calibri"/>
                <a:cs typeface="Calibri"/>
              </a:rPr>
              <a:t>20 </a:t>
            </a:r>
            <a:r>
              <a:rPr sz="1400" i="1" spc="-5" dirty="0">
                <a:latin typeface="Calibri"/>
                <a:cs typeface="Calibri"/>
              </a:rPr>
              <a:t>respondents consider paytm.com </a:t>
            </a:r>
            <a:r>
              <a:rPr sz="1400" i="1" dirty="0">
                <a:latin typeface="Calibri"/>
                <a:cs typeface="Calibri"/>
              </a:rPr>
              <a:t>to </a:t>
            </a:r>
            <a:r>
              <a:rPr sz="1400" i="1" spc="-10" dirty="0">
                <a:latin typeface="Calibri"/>
                <a:cs typeface="Calibri"/>
              </a:rPr>
              <a:t>have </a:t>
            </a:r>
            <a:r>
              <a:rPr sz="1400" i="1" dirty="0">
                <a:latin typeface="Calibri"/>
                <a:cs typeface="Calibri"/>
              </a:rPr>
              <a:t>a wild </a:t>
            </a:r>
            <a:r>
              <a:rPr sz="1400" i="1" spc="-5" dirty="0">
                <a:latin typeface="Calibri"/>
                <a:cs typeface="Calibri"/>
              </a:rPr>
              <a:t>variety of </a:t>
            </a:r>
            <a:r>
              <a:rPr sz="1400" i="1" dirty="0">
                <a:latin typeface="Calibri"/>
                <a:cs typeface="Calibri"/>
              </a:rPr>
              <a:t> </a:t>
            </a:r>
            <a:r>
              <a:rPr sz="1400" i="1" spc="-5" dirty="0">
                <a:latin typeface="Calibri"/>
                <a:cs typeface="Calibri"/>
              </a:rPr>
              <a:t>product</a:t>
            </a:r>
            <a:r>
              <a:rPr sz="1400" i="1" spc="-15" dirty="0">
                <a:latin typeface="Calibri"/>
                <a:cs typeface="Calibri"/>
              </a:rPr>
              <a:t> </a:t>
            </a:r>
            <a:r>
              <a:rPr sz="1400" i="1" spc="-5" dirty="0">
                <a:latin typeface="Calibri"/>
                <a:cs typeface="Calibri"/>
              </a:rPr>
              <a:t>on</a:t>
            </a:r>
            <a:r>
              <a:rPr sz="1400" i="1" spc="-10" dirty="0">
                <a:latin typeface="Calibri"/>
                <a:cs typeface="Calibri"/>
              </a:rPr>
              <a:t> </a:t>
            </a:r>
            <a:r>
              <a:rPr sz="1400" i="1" dirty="0">
                <a:latin typeface="Calibri"/>
                <a:cs typeface="Calibri"/>
              </a:rPr>
              <a:t>offer]</a:t>
            </a:r>
            <a:endParaRPr sz="1400">
              <a:latin typeface="Calibri"/>
              <a:cs typeface="Calibri"/>
            </a:endParaRPr>
          </a:p>
          <a:p>
            <a:pPr>
              <a:lnSpc>
                <a:spcPct val="100000"/>
              </a:lnSpc>
              <a:spcBef>
                <a:spcPts val="5"/>
              </a:spcBef>
            </a:pPr>
            <a:endParaRPr sz="1600">
              <a:latin typeface="Calibri"/>
              <a:cs typeface="Calibri"/>
            </a:endParaRPr>
          </a:p>
          <a:p>
            <a:pPr marR="240029" algn="ctr">
              <a:lnSpc>
                <a:spcPct val="100000"/>
              </a:lnSpc>
            </a:pPr>
            <a:r>
              <a:rPr sz="1800" b="1" spc="-5" dirty="0">
                <a:latin typeface="Calibri"/>
                <a:cs typeface="Calibri"/>
              </a:rPr>
              <a:t>Wild</a:t>
            </a:r>
            <a:r>
              <a:rPr sz="1800" b="1" spc="-20" dirty="0">
                <a:latin typeface="Calibri"/>
                <a:cs typeface="Calibri"/>
              </a:rPr>
              <a:t> </a:t>
            </a:r>
            <a:r>
              <a:rPr sz="1800" b="1" spc="-5" dirty="0">
                <a:latin typeface="Calibri"/>
                <a:cs typeface="Calibri"/>
              </a:rPr>
              <a:t>variety</a:t>
            </a:r>
            <a:r>
              <a:rPr sz="1800" b="1" spc="-30" dirty="0">
                <a:latin typeface="Calibri"/>
                <a:cs typeface="Calibri"/>
              </a:rPr>
              <a:t> </a:t>
            </a:r>
            <a:r>
              <a:rPr sz="1800" b="1" dirty="0">
                <a:latin typeface="Calibri"/>
                <a:cs typeface="Calibri"/>
              </a:rPr>
              <a:t>of</a:t>
            </a:r>
            <a:r>
              <a:rPr sz="1800" b="1" spc="-10" dirty="0">
                <a:latin typeface="Calibri"/>
                <a:cs typeface="Calibri"/>
              </a:rPr>
              <a:t> </a:t>
            </a:r>
            <a:r>
              <a:rPr sz="1800" b="1" spc="-5" dirty="0">
                <a:latin typeface="Calibri"/>
                <a:cs typeface="Calibri"/>
              </a:rPr>
              <a:t>products</a:t>
            </a:r>
            <a:r>
              <a:rPr sz="1800" b="1" spc="-25" dirty="0">
                <a:latin typeface="Calibri"/>
                <a:cs typeface="Calibri"/>
              </a:rPr>
              <a:t> </a:t>
            </a:r>
            <a:r>
              <a:rPr sz="1800" b="1" dirty="0">
                <a:latin typeface="Calibri"/>
                <a:cs typeface="Calibri"/>
              </a:rPr>
              <a:t>on</a:t>
            </a:r>
            <a:r>
              <a:rPr sz="1800" b="1" spc="-20" dirty="0">
                <a:latin typeface="Calibri"/>
                <a:cs typeface="Calibri"/>
              </a:rPr>
              <a:t> </a:t>
            </a:r>
            <a:r>
              <a:rPr sz="1800" b="1" spc="-10" dirty="0">
                <a:latin typeface="Calibri"/>
                <a:cs typeface="Calibri"/>
              </a:rPr>
              <a:t>offer</a:t>
            </a:r>
            <a:endParaRPr sz="1800">
              <a:latin typeface="Calibri"/>
              <a:cs typeface="Calibri"/>
            </a:endParaRPr>
          </a:p>
          <a:p>
            <a:pPr marR="5461635" algn="r">
              <a:lnSpc>
                <a:spcPct val="100000"/>
              </a:lnSpc>
              <a:spcBef>
                <a:spcPts val="665"/>
              </a:spcBef>
            </a:pPr>
            <a:r>
              <a:rPr sz="1000" spc="-5" dirty="0">
                <a:latin typeface="Calibri"/>
                <a:cs typeface="Calibri"/>
              </a:rPr>
              <a:t>250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R="5461635" algn="r">
              <a:lnSpc>
                <a:spcPct val="100000"/>
              </a:lnSpc>
            </a:pPr>
            <a:r>
              <a:rPr sz="1000" spc="-5" dirty="0">
                <a:latin typeface="Calibri"/>
                <a:cs typeface="Calibri"/>
              </a:rPr>
              <a:t>200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R="5461635" algn="r">
              <a:lnSpc>
                <a:spcPct val="100000"/>
              </a:lnSpc>
              <a:spcBef>
                <a:spcPts val="5"/>
              </a:spcBef>
            </a:pPr>
            <a:r>
              <a:rPr sz="1000" spc="-5" dirty="0">
                <a:latin typeface="Calibri"/>
                <a:cs typeface="Calibri"/>
              </a:rPr>
              <a:t>150</a:t>
            </a:r>
            <a:endParaRPr sz="1000">
              <a:latin typeface="Calibri"/>
              <a:cs typeface="Calibri"/>
            </a:endParaRPr>
          </a:p>
          <a:p>
            <a:pPr>
              <a:lnSpc>
                <a:spcPct val="100000"/>
              </a:lnSpc>
            </a:pPr>
            <a:endParaRPr sz="1100">
              <a:latin typeface="Calibri"/>
              <a:cs typeface="Calibri"/>
            </a:endParaRPr>
          </a:p>
          <a:p>
            <a:pPr marL="4520565">
              <a:lnSpc>
                <a:spcPts val="1175"/>
              </a:lnSpc>
            </a:pPr>
            <a:r>
              <a:rPr sz="1000" spc="-5" dirty="0">
                <a:latin typeface="Calibri"/>
                <a:cs typeface="Calibri"/>
              </a:rPr>
              <a:t>No</a:t>
            </a:r>
            <a:r>
              <a:rPr sz="1000" spc="-20" dirty="0">
                <a:latin typeface="Calibri"/>
                <a:cs typeface="Calibri"/>
              </a:rPr>
              <a:t> </a:t>
            </a:r>
            <a:r>
              <a:rPr sz="1000" spc="-5" dirty="0">
                <a:latin typeface="Calibri"/>
                <a:cs typeface="Calibri"/>
              </a:rPr>
              <a:t>of</a:t>
            </a:r>
            <a:r>
              <a:rPr sz="1000" spc="-30" dirty="0">
                <a:latin typeface="Calibri"/>
                <a:cs typeface="Calibri"/>
              </a:rPr>
              <a:t> </a:t>
            </a:r>
            <a:r>
              <a:rPr sz="1000" spc="-5" dirty="0">
                <a:latin typeface="Calibri"/>
                <a:cs typeface="Calibri"/>
              </a:rPr>
              <a:t>customers</a:t>
            </a:r>
            <a:endParaRPr sz="1000">
              <a:latin typeface="Calibri"/>
              <a:cs typeface="Calibri"/>
            </a:endParaRPr>
          </a:p>
          <a:p>
            <a:pPr marL="94615">
              <a:lnSpc>
                <a:spcPts val="1175"/>
              </a:lnSpc>
            </a:pPr>
            <a:r>
              <a:rPr sz="1000" spc="-5" dirty="0">
                <a:latin typeface="Calibri"/>
                <a:cs typeface="Calibri"/>
              </a:rPr>
              <a:t>100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R="5462905" algn="r">
              <a:lnSpc>
                <a:spcPct val="100000"/>
              </a:lnSpc>
              <a:spcBef>
                <a:spcPts val="5"/>
              </a:spcBef>
            </a:pPr>
            <a:r>
              <a:rPr sz="1000" spc="-10" dirty="0">
                <a:latin typeface="Calibri"/>
                <a:cs typeface="Calibri"/>
              </a:rPr>
              <a:t>50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L="223520">
              <a:lnSpc>
                <a:spcPct val="100000"/>
              </a:lnSpc>
            </a:pPr>
            <a:r>
              <a:rPr sz="1000" spc="-5" dirty="0">
                <a:latin typeface="Calibri"/>
                <a:cs typeface="Calibri"/>
              </a:rPr>
              <a:t>0</a:t>
            </a:r>
            <a:endParaRPr sz="1000">
              <a:latin typeface="Calibri"/>
              <a:cs typeface="Calibri"/>
            </a:endParaRPr>
          </a:p>
          <a:p>
            <a:pPr marL="513080">
              <a:lnSpc>
                <a:spcPct val="100000"/>
              </a:lnSpc>
              <a:spcBef>
                <a:spcPts val="100"/>
              </a:spcBef>
              <a:tabLst>
                <a:tab pos="1228090" algn="l"/>
                <a:tab pos="2020570" algn="l"/>
                <a:tab pos="2756535" algn="l"/>
              </a:tabLst>
            </a:pPr>
            <a:r>
              <a:rPr sz="1000" spc="-5" dirty="0">
                <a:latin typeface="Calibri"/>
                <a:cs typeface="Calibri"/>
              </a:rPr>
              <a:t>Amazon.in	Flipkart.com	Paytm.com	Myntra.com</a:t>
            </a:r>
            <a:r>
              <a:rPr sz="1000" spc="170" dirty="0">
                <a:latin typeface="Calibri"/>
                <a:cs typeface="Calibri"/>
              </a:rPr>
              <a:t> </a:t>
            </a:r>
            <a:r>
              <a:rPr sz="1000" spc="-5" dirty="0">
                <a:latin typeface="Calibri"/>
                <a:cs typeface="Calibri"/>
              </a:rPr>
              <a:t>Snapdeal.com</a:t>
            </a:r>
            <a:endParaRPr sz="1000">
              <a:latin typeface="Calibri"/>
              <a:cs typeface="Calibri"/>
            </a:endParaRPr>
          </a:p>
          <a:p>
            <a:pPr>
              <a:lnSpc>
                <a:spcPct val="100000"/>
              </a:lnSpc>
            </a:pPr>
            <a:endParaRPr sz="1000">
              <a:latin typeface="Calibri"/>
              <a:cs typeface="Calibri"/>
            </a:endParaRPr>
          </a:p>
          <a:p>
            <a:pPr>
              <a:lnSpc>
                <a:spcPct val="100000"/>
              </a:lnSpc>
            </a:pPr>
            <a:endParaRPr sz="1000">
              <a:latin typeface="Calibri"/>
              <a:cs typeface="Calibri"/>
            </a:endParaRPr>
          </a:p>
          <a:p>
            <a:pPr>
              <a:lnSpc>
                <a:spcPct val="100000"/>
              </a:lnSpc>
            </a:pPr>
            <a:endParaRPr sz="1100">
              <a:latin typeface="Calibri"/>
              <a:cs typeface="Calibri"/>
            </a:endParaRPr>
          </a:p>
          <a:p>
            <a:pPr marL="12700" algn="just">
              <a:lnSpc>
                <a:spcPct val="100000"/>
              </a:lnSpc>
              <a:spcBef>
                <a:spcPts val="5"/>
              </a:spcBef>
            </a:pPr>
            <a:r>
              <a:rPr sz="1400" i="1" spc="-5" dirty="0">
                <a:latin typeface="Calibri"/>
                <a:cs typeface="Calibri"/>
              </a:rPr>
              <a:t>[Amazon.in</a:t>
            </a:r>
            <a:r>
              <a:rPr sz="1400" i="1" dirty="0">
                <a:latin typeface="Calibri"/>
                <a:cs typeface="Calibri"/>
              </a:rPr>
              <a:t> </a:t>
            </a:r>
            <a:r>
              <a:rPr sz="1400" i="1" spc="-5" dirty="0">
                <a:latin typeface="Calibri"/>
                <a:cs typeface="Calibri"/>
              </a:rPr>
              <a:t>has</a:t>
            </a:r>
            <a:r>
              <a:rPr sz="1400" i="1" spc="5" dirty="0">
                <a:latin typeface="Calibri"/>
                <a:cs typeface="Calibri"/>
              </a:rPr>
              <a:t> </a:t>
            </a:r>
            <a:r>
              <a:rPr sz="1400" i="1" dirty="0">
                <a:latin typeface="Calibri"/>
                <a:cs typeface="Calibri"/>
              </a:rPr>
              <a:t>a</a:t>
            </a:r>
            <a:r>
              <a:rPr sz="1400" i="1" spc="-5" dirty="0">
                <a:latin typeface="Calibri"/>
                <a:cs typeface="Calibri"/>
              </a:rPr>
              <a:t> wild</a:t>
            </a:r>
            <a:r>
              <a:rPr sz="1400" i="1" dirty="0">
                <a:latin typeface="Calibri"/>
                <a:cs typeface="Calibri"/>
              </a:rPr>
              <a:t> variety</a:t>
            </a:r>
            <a:r>
              <a:rPr sz="1400" i="1" spc="-5" dirty="0">
                <a:latin typeface="Calibri"/>
                <a:cs typeface="Calibri"/>
              </a:rPr>
              <a:t> of</a:t>
            </a:r>
            <a:r>
              <a:rPr sz="1400" i="1" spc="5" dirty="0">
                <a:latin typeface="Calibri"/>
                <a:cs typeface="Calibri"/>
              </a:rPr>
              <a:t> </a:t>
            </a:r>
            <a:r>
              <a:rPr sz="1400" i="1" spc="-5" dirty="0">
                <a:latin typeface="Calibri"/>
                <a:cs typeface="Calibri"/>
              </a:rPr>
              <a:t>products</a:t>
            </a:r>
            <a:r>
              <a:rPr sz="1400" i="1" spc="10" dirty="0">
                <a:latin typeface="Calibri"/>
                <a:cs typeface="Calibri"/>
              </a:rPr>
              <a:t> </a:t>
            </a:r>
            <a:r>
              <a:rPr sz="1400" i="1" spc="-5" dirty="0">
                <a:latin typeface="Calibri"/>
                <a:cs typeface="Calibri"/>
              </a:rPr>
              <a:t>on </a:t>
            </a:r>
            <a:r>
              <a:rPr sz="1400" i="1" dirty="0">
                <a:latin typeface="Calibri"/>
                <a:cs typeface="Calibri"/>
              </a:rPr>
              <a:t>offer </a:t>
            </a:r>
            <a:r>
              <a:rPr sz="1400" i="1" spc="-5" dirty="0">
                <a:latin typeface="Calibri"/>
                <a:cs typeface="Calibri"/>
              </a:rPr>
              <a:t>as</a:t>
            </a:r>
            <a:r>
              <a:rPr sz="1400" i="1" spc="10" dirty="0">
                <a:latin typeface="Calibri"/>
                <a:cs typeface="Calibri"/>
              </a:rPr>
              <a:t> </a:t>
            </a:r>
            <a:r>
              <a:rPr sz="1400" i="1" spc="-5" dirty="0">
                <a:latin typeface="Calibri"/>
                <a:cs typeface="Calibri"/>
              </a:rPr>
              <a:t>compared</a:t>
            </a:r>
            <a:r>
              <a:rPr sz="1400" i="1" spc="-15" dirty="0">
                <a:latin typeface="Calibri"/>
                <a:cs typeface="Calibri"/>
              </a:rPr>
              <a:t> </a:t>
            </a:r>
            <a:r>
              <a:rPr sz="1400" i="1" dirty="0">
                <a:latin typeface="Calibri"/>
                <a:cs typeface="Calibri"/>
              </a:rPr>
              <a:t>to</a:t>
            </a:r>
            <a:r>
              <a:rPr sz="1400" i="1" spc="-5" dirty="0">
                <a:latin typeface="Calibri"/>
                <a:cs typeface="Calibri"/>
              </a:rPr>
              <a:t> myntra.com]</a:t>
            </a:r>
            <a:endParaRPr sz="1400">
              <a:latin typeface="Calibri"/>
              <a:cs typeface="Calibri"/>
            </a:endParaRPr>
          </a:p>
        </p:txBody>
      </p:sp>
      <p:sp>
        <p:nvSpPr>
          <p:cNvPr id="15" name="object 15"/>
          <p:cNvSpPr/>
          <p:nvPr/>
        </p:nvSpPr>
        <p:spPr>
          <a:xfrm>
            <a:off x="914400" y="4254880"/>
            <a:ext cx="5486400" cy="3200400"/>
          </a:xfrm>
          <a:custGeom>
            <a:avLst/>
            <a:gdLst/>
            <a:ahLst/>
            <a:cxnLst/>
            <a:rect l="l" t="t" r="r" b="b"/>
            <a:pathLst>
              <a:path w="5486400" h="3200400">
                <a:moveTo>
                  <a:pt x="0" y="3200400"/>
                </a:moveTo>
                <a:lnTo>
                  <a:pt x="5486400" y="3200400"/>
                </a:lnTo>
                <a:lnTo>
                  <a:pt x="5486400" y="0"/>
                </a:lnTo>
                <a:lnTo>
                  <a:pt x="0" y="0"/>
                </a:lnTo>
                <a:lnTo>
                  <a:pt x="0" y="3200400"/>
                </a:lnTo>
                <a:close/>
              </a:path>
            </a:pathLst>
          </a:custGeom>
          <a:ln w="9525">
            <a:solidFill>
              <a:srgbClr val="858585"/>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21866" y="894080"/>
            <a:ext cx="4116070" cy="239395"/>
          </a:xfrm>
          <a:prstGeom prst="rect">
            <a:avLst/>
          </a:prstGeom>
        </p:spPr>
        <p:txBody>
          <a:bodyPr vert="horz" wrap="square" lIns="0" tIns="12700" rIns="0" bIns="0" rtlCol="0">
            <a:spAutoFit/>
          </a:bodyPr>
          <a:lstStyle/>
          <a:p>
            <a:pPr marL="12700">
              <a:lnSpc>
                <a:spcPct val="100000"/>
              </a:lnSpc>
              <a:spcBef>
                <a:spcPts val="100"/>
              </a:spcBef>
            </a:pPr>
            <a:r>
              <a:rPr sz="1400" b="1" u="sng" spc="-5" dirty="0">
                <a:uFill>
                  <a:solidFill>
                    <a:srgbClr val="000000"/>
                  </a:solidFill>
                </a:uFill>
                <a:latin typeface="Calibri"/>
                <a:cs typeface="Calibri"/>
              </a:rPr>
              <a:t>Complete, relevant</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description</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information</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of </a:t>
            </a:r>
            <a:r>
              <a:rPr sz="1400" b="1" u="sng" spc="-5" dirty="0">
                <a:uFill>
                  <a:solidFill>
                    <a:srgbClr val="000000"/>
                  </a:solidFill>
                </a:uFill>
                <a:latin typeface="Calibri"/>
                <a:cs typeface="Calibri"/>
              </a:rPr>
              <a:t>products</a:t>
            </a:r>
            <a:endParaRPr sz="1400">
              <a:latin typeface="Calibri"/>
              <a:cs typeface="Calibri"/>
            </a:endParaRPr>
          </a:p>
        </p:txBody>
      </p:sp>
      <p:sp>
        <p:nvSpPr>
          <p:cNvPr id="3" name="object 3"/>
          <p:cNvSpPr txBox="1"/>
          <p:nvPr/>
        </p:nvSpPr>
        <p:spPr>
          <a:xfrm>
            <a:off x="902004" y="1258569"/>
            <a:ext cx="4830445" cy="942340"/>
          </a:xfrm>
          <a:prstGeom prst="rect">
            <a:avLst/>
          </a:prstGeom>
        </p:spPr>
        <p:txBody>
          <a:bodyPr vert="horz" wrap="square" lIns="0" tIns="25400" rIns="0" bIns="0" rtlCol="0">
            <a:spAutoFit/>
          </a:bodyPr>
          <a:lstStyle/>
          <a:p>
            <a:pPr marL="12700" marR="2967990">
              <a:lnSpc>
                <a:spcPts val="1190"/>
              </a:lnSpc>
              <a:spcBef>
                <a:spcPts val="200"/>
              </a:spcBef>
            </a:pPr>
            <a:r>
              <a:rPr sz="1050" spc="-5" dirty="0">
                <a:latin typeface="Courier New"/>
                <a:cs typeface="Courier New"/>
              </a:rPr>
              <a:t>Amazon.in, Flipkart.com </a:t>
            </a:r>
            <a:r>
              <a:rPr sz="1050" spc="-620" dirty="0">
                <a:latin typeface="Courier New"/>
                <a:cs typeface="Courier New"/>
              </a:rPr>
              <a:t> </a:t>
            </a:r>
            <a:r>
              <a:rPr sz="1050" spc="-5" dirty="0">
                <a:latin typeface="Courier New"/>
                <a:cs typeface="Courier New"/>
              </a:rPr>
              <a:t>Amazon.in</a:t>
            </a:r>
            <a:endParaRPr sz="1050">
              <a:latin typeface="Courier New"/>
              <a:cs typeface="Courier New"/>
            </a:endParaRPr>
          </a:p>
          <a:p>
            <a:pPr marL="12700">
              <a:lnSpc>
                <a:spcPts val="1120"/>
              </a:lnSpc>
            </a:pPr>
            <a:r>
              <a:rPr sz="1050" spc="-5" dirty="0">
                <a:latin typeface="Courier New"/>
                <a:cs typeface="Courier New"/>
              </a:rPr>
              <a:t>Amazon.in,</a:t>
            </a:r>
            <a:r>
              <a:rPr sz="1050" spc="-20" dirty="0">
                <a:latin typeface="Courier New"/>
                <a:cs typeface="Courier New"/>
              </a:rPr>
              <a:t> </a:t>
            </a:r>
            <a:r>
              <a:rPr sz="1050" spc="-5" dirty="0">
                <a:latin typeface="Courier New"/>
                <a:cs typeface="Courier New"/>
              </a:rPr>
              <a:t>Flipkart.com,</a:t>
            </a:r>
            <a:r>
              <a:rPr sz="1050" spc="-15" dirty="0">
                <a:latin typeface="Courier New"/>
                <a:cs typeface="Courier New"/>
              </a:rPr>
              <a:t> </a:t>
            </a:r>
            <a:r>
              <a:rPr sz="1050" spc="-5" dirty="0">
                <a:latin typeface="Courier New"/>
                <a:cs typeface="Courier New"/>
              </a:rPr>
              <a:t>Paytm.com</a:t>
            </a:r>
            <a:endParaRPr sz="1050">
              <a:latin typeface="Courier New"/>
              <a:cs typeface="Courier New"/>
            </a:endParaRPr>
          </a:p>
          <a:p>
            <a:pPr marL="12700" marR="2007870">
              <a:lnSpc>
                <a:spcPts val="1200"/>
              </a:lnSpc>
              <a:spcBef>
                <a:spcPts val="55"/>
              </a:spcBef>
            </a:pPr>
            <a:r>
              <a:rPr sz="1050" spc="-5" dirty="0">
                <a:latin typeface="Courier New"/>
                <a:cs typeface="Courier New"/>
              </a:rPr>
              <a:t>Amazon.in, Paytm.com, Myntra.com </a:t>
            </a:r>
            <a:r>
              <a:rPr sz="1050" dirty="0">
                <a:latin typeface="Courier New"/>
                <a:cs typeface="Courier New"/>
              </a:rPr>
              <a:t> </a:t>
            </a:r>
            <a:r>
              <a:rPr sz="1050" spc="-5" dirty="0">
                <a:latin typeface="Courier New"/>
                <a:cs typeface="Courier New"/>
              </a:rPr>
              <a:t>Amazon.in,</a:t>
            </a:r>
            <a:r>
              <a:rPr sz="1050" spc="-20" dirty="0">
                <a:latin typeface="Courier New"/>
                <a:cs typeface="Courier New"/>
              </a:rPr>
              <a:t> </a:t>
            </a:r>
            <a:r>
              <a:rPr sz="1050" spc="-5" dirty="0">
                <a:latin typeface="Courier New"/>
                <a:cs typeface="Courier New"/>
              </a:rPr>
              <a:t>Flipkart.com,</a:t>
            </a:r>
            <a:r>
              <a:rPr sz="1050" spc="-15" dirty="0">
                <a:latin typeface="Courier New"/>
                <a:cs typeface="Courier New"/>
              </a:rPr>
              <a:t> </a:t>
            </a:r>
            <a:r>
              <a:rPr sz="1050" spc="-5" dirty="0">
                <a:latin typeface="Courier New"/>
                <a:cs typeface="Courier New"/>
              </a:rPr>
              <a:t>Myntra.com</a:t>
            </a:r>
            <a:endParaRPr sz="1050">
              <a:latin typeface="Courier New"/>
              <a:cs typeface="Courier New"/>
            </a:endParaRPr>
          </a:p>
          <a:p>
            <a:pPr marL="12700">
              <a:lnSpc>
                <a:spcPts val="1160"/>
              </a:lnSpc>
            </a:pPr>
            <a:r>
              <a:rPr sz="1050" spc="-5" dirty="0">
                <a:latin typeface="Courier New"/>
                <a:cs typeface="Courier New"/>
              </a:rPr>
              <a:t>Amazon.in,</a:t>
            </a:r>
            <a:r>
              <a:rPr sz="1050" dirty="0">
                <a:latin typeface="Courier New"/>
                <a:cs typeface="Courier New"/>
              </a:rPr>
              <a:t> </a:t>
            </a:r>
            <a:r>
              <a:rPr sz="1050" spc="-5" dirty="0">
                <a:latin typeface="Courier New"/>
                <a:cs typeface="Courier New"/>
              </a:rPr>
              <a:t>Flipkart.com,</a:t>
            </a:r>
            <a:r>
              <a:rPr sz="1050" spc="5" dirty="0">
                <a:latin typeface="Courier New"/>
                <a:cs typeface="Courier New"/>
              </a:rPr>
              <a:t> </a:t>
            </a:r>
            <a:r>
              <a:rPr sz="1050" spc="-5" dirty="0">
                <a:latin typeface="Courier New"/>
                <a:cs typeface="Courier New"/>
              </a:rPr>
              <a:t>Paytm.com,</a:t>
            </a:r>
            <a:r>
              <a:rPr sz="1050" dirty="0">
                <a:latin typeface="Courier New"/>
                <a:cs typeface="Courier New"/>
              </a:rPr>
              <a:t> </a:t>
            </a:r>
            <a:r>
              <a:rPr sz="1050" spc="-5" dirty="0">
                <a:latin typeface="Courier New"/>
                <a:cs typeface="Courier New"/>
              </a:rPr>
              <a:t>Myntra.com,</a:t>
            </a:r>
            <a:r>
              <a:rPr sz="1050" spc="5" dirty="0">
                <a:latin typeface="Courier New"/>
                <a:cs typeface="Courier New"/>
              </a:rPr>
              <a:t> </a:t>
            </a:r>
            <a:r>
              <a:rPr sz="1050" spc="-5" dirty="0">
                <a:latin typeface="Courier New"/>
                <a:cs typeface="Courier New"/>
              </a:rPr>
              <a:t>Snapdeal.com</a:t>
            </a:r>
            <a:endParaRPr sz="1050">
              <a:latin typeface="Courier New"/>
              <a:cs typeface="Courier New"/>
            </a:endParaRPr>
          </a:p>
        </p:txBody>
      </p:sp>
      <p:sp>
        <p:nvSpPr>
          <p:cNvPr id="4" name="object 4"/>
          <p:cNvSpPr txBox="1"/>
          <p:nvPr/>
        </p:nvSpPr>
        <p:spPr>
          <a:xfrm>
            <a:off x="6024788" y="1258569"/>
            <a:ext cx="267335" cy="942340"/>
          </a:xfrm>
          <a:prstGeom prst="rect">
            <a:avLst/>
          </a:prstGeom>
        </p:spPr>
        <p:txBody>
          <a:bodyPr vert="horz" wrap="square" lIns="0" tIns="13335" rIns="0" bIns="0" rtlCol="0">
            <a:spAutoFit/>
          </a:bodyPr>
          <a:lstStyle/>
          <a:p>
            <a:pPr marR="5715" algn="r">
              <a:lnSpc>
                <a:spcPts val="1225"/>
              </a:lnSpc>
              <a:spcBef>
                <a:spcPts val="105"/>
              </a:spcBef>
            </a:pPr>
            <a:r>
              <a:rPr sz="1050" spc="-5" dirty="0">
                <a:latin typeface="Courier New"/>
                <a:cs typeface="Courier New"/>
              </a:rPr>
              <a:t>1</a:t>
            </a:r>
            <a:r>
              <a:rPr sz="1050" spc="-10" dirty="0">
                <a:latin typeface="Courier New"/>
                <a:cs typeface="Courier New"/>
              </a:rPr>
              <a:t>0</a:t>
            </a:r>
            <a:r>
              <a:rPr sz="1050" dirty="0">
                <a:latin typeface="Courier New"/>
                <a:cs typeface="Courier New"/>
              </a:rPr>
              <a:t>0</a:t>
            </a:r>
            <a:endParaRPr sz="1050">
              <a:latin typeface="Courier New"/>
              <a:cs typeface="Courier New"/>
            </a:endParaRPr>
          </a:p>
          <a:p>
            <a:pPr marR="5080" algn="r">
              <a:lnSpc>
                <a:spcPts val="1190"/>
              </a:lnSpc>
            </a:pPr>
            <a:r>
              <a:rPr sz="1050" spc="-10" dirty="0">
                <a:latin typeface="Courier New"/>
                <a:cs typeface="Courier New"/>
              </a:rPr>
              <a:t>43</a:t>
            </a:r>
            <a:endParaRPr sz="1050">
              <a:latin typeface="Courier New"/>
              <a:cs typeface="Courier New"/>
            </a:endParaRPr>
          </a:p>
          <a:p>
            <a:pPr marR="5715" algn="r">
              <a:lnSpc>
                <a:spcPts val="1190"/>
              </a:lnSpc>
            </a:pPr>
            <a:r>
              <a:rPr sz="1050" spc="-5" dirty="0">
                <a:latin typeface="Courier New"/>
                <a:cs typeface="Courier New"/>
              </a:rPr>
              <a:t>24</a:t>
            </a:r>
            <a:endParaRPr sz="1050">
              <a:latin typeface="Courier New"/>
              <a:cs typeface="Courier New"/>
            </a:endParaRPr>
          </a:p>
          <a:p>
            <a:pPr marR="5715" algn="r">
              <a:lnSpc>
                <a:spcPts val="1195"/>
              </a:lnSpc>
            </a:pPr>
            <a:r>
              <a:rPr sz="1050" spc="-5" dirty="0">
                <a:latin typeface="Courier New"/>
                <a:cs typeface="Courier New"/>
              </a:rPr>
              <a:t>20</a:t>
            </a:r>
            <a:endParaRPr sz="1050">
              <a:latin typeface="Courier New"/>
              <a:cs typeface="Courier New"/>
            </a:endParaRPr>
          </a:p>
          <a:p>
            <a:pPr marR="5715" algn="r">
              <a:lnSpc>
                <a:spcPts val="1195"/>
              </a:lnSpc>
            </a:pPr>
            <a:r>
              <a:rPr sz="1050" spc="-5" dirty="0">
                <a:latin typeface="Courier New"/>
                <a:cs typeface="Courier New"/>
              </a:rPr>
              <a:t>15</a:t>
            </a:r>
            <a:endParaRPr sz="1050">
              <a:latin typeface="Courier New"/>
              <a:cs typeface="Courier New"/>
            </a:endParaRPr>
          </a:p>
          <a:p>
            <a:pPr marR="5080" algn="r">
              <a:lnSpc>
                <a:spcPts val="1225"/>
              </a:lnSpc>
            </a:pPr>
            <a:r>
              <a:rPr sz="1050" spc="-5" dirty="0">
                <a:latin typeface="Courier New"/>
                <a:cs typeface="Courier New"/>
              </a:rPr>
              <a:t>15</a:t>
            </a:r>
            <a:endParaRPr sz="1050">
              <a:latin typeface="Courier New"/>
              <a:cs typeface="Courier New"/>
            </a:endParaRPr>
          </a:p>
        </p:txBody>
      </p:sp>
      <p:graphicFrame>
        <p:nvGraphicFramePr>
          <p:cNvPr id="5" name="object 5"/>
          <p:cNvGraphicFramePr>
            <a:graphicFrameLocks noGrp="1"/>
          </p:cNvGraphicFramePr>
          <p:nvPr/>
        </p:nvGraphicFramePr>
        <p:xfrm>
          <a:off x="882954" y="2200510"/>
          <a:ext cx="5428615" cy="755423"/>
        </p:xfrm>
        <a:graphic>
          <a:graphicData uri="http://schemas.openxmlformats.org/drawingml/2006/table">
            <a:tbl>
              <a:tblPr firstRow="1" bandRow="1">
                <a:tableStyleId>{2D5ABB26-0587-4C30-8999-92F81FD0307C}</a:tableStyleId>
              </a:tblPr>
              <a:tblGrid>
                <a:gridCol w="4594860"/>
                <a:gridCol w="833755"/>
              </a:tblGrid>
              <a:tr h="151399">
                <a:tc>
                  <a:txBody>
                    <a:bodyPr/>
                    <a:lstStyle/>
                    <a:p>
                      <a:pPr marL="31750">
                        <a:lnSpc>
                          <a:spcPts val="1090"/>
                        </a:lnSpc>
                      </a:pPr>
                      <a:r>
                        <a:rPr sz="1050" spc="-5" dirty="0">
                          <a:latin typeface="Courier New"/>
                          <a:cs typeface="Courier New"/>
                        </a:rPr>
                        <a:t>Amazon.in, Flipkart.com, Myntra.com, Snapdeal.com</a:t>
                      </a:r>
                      <a:endParaRPr sz="1050">
                        <a:latin typeface="Courier New"/>
                        <a:cs typeface="Courier New"/>
                      </a:endParaRPr>
                    </a:p>
                  </a:txBody>
                  <a:tcPr marL="0" marR="0" marT="0" marB="0"/>
                </a:tc>
                <a:tc>
                  <a:txBody>
                    <a:bodyPr/>
                    <a:lstStyle/>
                    <a:p>
                      <a:pPr marR="25400" algn="r">
                        <a:lnSpc>
                          <a:spcPts val="1090"/>
                        </a:lnSpc>
                      </a:pPr>
                      <a:r>
                        <a:rPr sz="1050" spc="-5" dirty="0">
                          <a:latin typeface="Courier New"/>
                          <a:cs typeface="Courier New"/>
                        </a:rPr>
                        <a:t>14</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Snapdeal.com</a:t>
                      </a:r>
                      <a:endParaRPr sz="1050">
                        <a:latin typeface="Courier New"/>
                        <a:cs typeface="Courier New"/>
                      </a:endParaRPr>
                    </a:p>
                  </a:txBody>
                  <a:tcPr marL="0" marR="0" marT="0" marB="0"/>
                </a:tc>
                <a:tc>
                  <a:txBody>
                    <a:bodyPr/>
                    <a:lstStyle/>
                    <a:p>
                      <a:pPr marR="25400" algn="r">
                        <a:lnSpc>
                          <a:spcPts val="1085"/>
                        </a:lnSpc>
                      </a:pPr>
                      <a:r>
                        <a:rPr sz="1050" spc="-5" dirty="0">
                          <a:latin typeface="Courier New"/>
                          <a:cs typeface="Courier New"/>
                        </a:rPr>
                        <a:t>12</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Flipkart.com,</a:t>
                      </a:r>
                      <a:r>
                        <a:rPr sz="1050" spc="-35"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5400" algn="r">
                        <a:lnSpc>
                          <a:spcPts val="1085"/>
                        </a:lnSpc>
                      </a:pPr>
                      <a:r>
                        <a:rPr sz="1050" spc="-5" dirty="0">
                          <a:latin typeface="Courier New"/>
                          <a:cs typeface="Courier New"/>
                        </a:rPr>
                        <a:t>11</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Flipkart.com</a:t>
                      </a:r>
                      <a:endParaRPr sz="1050">
                        <a:latin typeface="Courier New"/>
                        <a:cs typeface="Courier New"/>
                      </a:endParaRPr>
                    </a:p>
                  </a:txBody>
                  <a:tcPr marL="0" marR="0" marT="0" marB="0"/>
                </a:tc>
                <a:tc>
                  <a:txBody>
                    <a:bodyPr/>
                    <a:lstStyle/>
                    <a:p>
                      <a:pPr marR="24130" algn="r">
                        <a:lnSpc>
                          <a:spcPts val="1085"/>
                        </a:lnSpc>
                      </a:pPr>
                      <a:r>
                        <a:rPr sz="1050" dirty="0">
                          <a:latin typeface="Courier New"/>
                          <a:cs typeface="Courier New"/>
                        </a:rPr>
                        <a:t>8</a:t>
                      </a:r>
                      <a:endParaRPr sz="1050">
                        <a:latin typeface="Courier New"/>
                        <a:cs typeface="Courier New"/>
                      </a:endParaRPr>
                    </a:p>
                  </a:txBody>
                  <a:tcPr marL="0" marR="0" marT="0" marB="0"/>
                </a:tc>
              </a:tr>
              <a:tr h="151399">
                <a:tc>
                  <a:txBody>
                    <a:bodyPr/>
                    <a:lstStyle/>
                    <a:p>
                      <a:pPr marL="31750">
                        <a:lnSpc>
                          <a:spcPts val="1085"/>
                        </a:lnSpc>
                      </a:pPr>
                      <a:r>
                        <a:rPr sz="1050" spc="-5" dirty="0">
                          <a:latin typeface="Courier New"/>
                          <a:cs typeface="Courier New"/>
                        </a:rPr>
                        <a:t>Amazon.in,</a:t>
                      </a:r>
                      <a:r>
                        <a:rPr sz="1050" spc="-15" dirty="0">
                          <a:latin typeface="Courier New"/>
                          <a:cs typeface="Courier New"/>
                        </a:rPr>
                        <a:t> </a:t>
                      </a:r>
                      <a:r>
                        <a:rPr sz="1050" spc="-5" dirty="0">
                          <a:latin typeface="Courier New"/>
                          <a:cs typeface="Courier New"/>
                        </a:rPr>
                        <a:t>Flipkart.com,</a:t>
                      </a:r>
                      <a:r>
                        <a:rPr sz="1050" spc="-15"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5400" algn="r">
                        <a:lnSpc>
                          <a:spcPts val="1085"/>
                        </a:lnSpc>
                      </a:pPr>
                      <a:r>
                        <a:rPr sz="1050" dirty="0">
                          <a:latin typeface="Courier New"/>
                          <a:cs typeface="Courier New"/>
                        </a:rPr>
                        <a:t>7</a:t>
                      </a:r>
                      <a:endParaRPr sz="1050">
                        <a:latin typeface="Courier New"/>
                        <a:cs typeface="Courier New"/>
                      </a:endParaRPr>
                    </a:p>
                  </a:txBody>
                  <a:tcPr marL="0" marR="0" marT="0" marB="0"/>
                </a:tc>
              </a:tr>
            </a:tbl>
          </a:graphicData>
        </a:graphic>
      </p:graphicFrame>
      <p:sp>
        <p:nvSpPr>
          <p:cNvPr id="6" name="object 6"/>
          <p:cNvSpPr txBox="1"/>
          <p:nvPr/>
        </p:nvSpPr>
        <p:spPr>
          <a:xfrm>
            <a:off x="902004" y="8377275"/>
            <a:ext cx="5597525" cy="528320"/>
          </a:xfrm>
          <a:prstGeom prst="rect">
            <a:avLst/>
          </a:prstGeom>
        </p:spPr>
        <p:txBody>
          <a:bodyPr vert="horz" wrap="square" lIns="0" tIns="12065" rIns="0" bIns="0" rtlCol="0">
            <a:spAutoFit/>
          </a:bodyPr>
          <a:lstStyle/>
          <a:p>
            <a:pPr marL="12700" marR="5080">
              <a:lnSpc>
                <a:spcPct val="117900"/>
              </a:lnSpc>
              <a:spcBef>
                <a:spcPts val="95"/>
              </a:spcBef>
            </a:pPr>
            <a:r>
              <a:rPr sz="1400" i="1" spc="-5" dirty="0">
                <a:latin typeface="Calibri"/>
                <a:cs typeface="Calibri"/>
              </a:rPr>
              <a:t>[Amazon.in</a:t>
            </a:r>
            <a:r>
              <a:rPr sz="1400" i="1" dirty="0">
                <a:latin typeface="Calibri"/>
                <a:cs typeface="Calibri"/>
              </a:rPr>
              <a:t> </a:t>
            </a:r>
            <a:r>
              <a:rPr sz="1400" i="1" spc="-5" dirty="0">
                <a:latin typeface="Calibri"/>
                <a:cs typeface="Calibri"/>
              </a:rPr>
              <a:t>provides</a:t>
            </a:r>
            <a:r>
              <a:rPr sz="1400" i="1" dirty="0">
                <a:latin typeface="Calibri"/>
                <a:cs typeface="Calibri"/>
              </a:rPr>
              <a:t> complete, relevant</a:t>
            </a:r>
            <a:r>
              <a:rPr sz="1400" i="1" spc="-5" dirty="0">
                <a:latin typeface="Calibri"/>
                <a:cs typeface="Calibri"/>
              </a:rPr>
              <a:t> description</a:t>
            </a:r>
            <a:r>
              <a:rPr sz="1400" i="1" dirty="0">
                <a:latin typeface="Calibri"/>
                <a:cs typeface="Calibri"/>
              </a:rPr>
              <a:t> </a:t>
            </a:r>
            <a:r>
              <a:rPr sz="1400" i="1" spc="-5" dirty="0">
                <a:latin typeface="Calibri"/>
                <a:cs typeface="Calibri"/>
              </a:rPr>
              <a:t>information</a:t>
            </a:r>
            <a:r>
              <a:rPr sz="1400" i="1" dirty="0">
                <a:latin typeface="Calibri"/>
                <a:cs typeface="Calibri"/>
              </a:rPr>
              <a:t> </a:t>
            </a:r>
            <a:r>
              <a:rPr sz="1400" i="1" spc="-5" dirty="0">
                <a:latin typeface="Calibri"/>
                <a:cs typeface="Calibri"/>
              </a:rPr>
              <a:t>of</a:t>
            </a:r>
            <a:r>
              <a:rPr sz="1400" i="1" spc="10" dirty="0">
                <a:latin typeface="Calibri"/>
                <a:cs typeface="Calibri"/>
              </a:rPr>
              <a:t> </a:t>
            </a:r>
            <a:r>
              <a:rPr sz="1400" i="1" spc="-5" dirty="0">
                <a:latin typeface="Calibri"/>
                <a:cs typeface="Calibri"/>
              </a:rPr>
              <a:t>product as </a:t>
            </a:r>
            <a:r>
              <a:rPr sz="1400" i="1" spc="-300" dirty="0">
                <a:latin typeface="Calibri"/>
                <a:cs typeface="Calibri"/>
              </a:rPr>
              <a:t> </a:t>
            </a:r>
            <a:r>
              <a:rPr sz="1400" i="1" spc="-5" dirty="0">
                <a:latin typeface="Calibri"/>
                <a:cs typeface="Calibri"/>
              </a:rPr>
              <a:t>compared </a:t>
            </a:r>
            <a:r>
              <a:rPr sz="1400" i="1" dirty="0">
                <a:latin typeface="Calibri"/>
                <a:cs typeface="Calibri"/>
              </a:rPr>
              <a:t>to</a:t>
            </a:r>
            <a:r>
              <a:rPr sz="1400" i="1" spc="-10" dirty="0">
                <a:latin typeface="Calibri"/>
                <a:cs typeface="Calibri"/>
              </a:rPr>
              <a:t> </a:t>
            </a:r>
            <a:r>
              <a:rPr sz="1400" i="1" spc="-5" dirty="0">
                <a:latin typeface="Calibri"/>
                <a:cs typeface="Calibri"/>
              </a:rPr>
              <a:t>paytm.com</a:t>
            </a:r>
            <a:r>
              <a:rPr sz="1400" i="1" spc="5" dirty="0">
                <a:latin typeface="Calibri"/>
                <a:cs typeface="Calibri"/>
              </a:rPr>
              <a:t> </a:t>
            </a:r>
            <a:r>
              <a:rPr sz="1400" i="1" spc="-5" dirty="0">
                <a:latin typeface="Calibri"/>
                <a:cs typeface="Calibri"/>
              </a:rPr>
              <a:t>and</a:t>
            </a:r>
            <a:r>
              <a:rPr sz="1400" i="1" spc="-15" dirty="0">
                <a:latin typeface="Calibri"/>
                <a:cs typeface="Calibri"/>
              </a:rPr>
              <a:t> </a:t>
            </a:r>
            <a:r>
              <a:rPr sz="1400" i="1" spc="-5" dirty="0">
                <a:latin typeface="Calibri"/>
                <a:cs typeface="Calibri"/>
              </a:rPr>
              <a:t>snapdeal.com]</a:t>
            </a:r>
            <a:endParaRPr sz="1400">
              <a:latin typeface="Calibri"/>
              <a:cs typeface="Calibri"/>
            </a:endParaRPr>
          </a:p>
        </p:txBody>
      </p:sp>
      <p:grpSp>
        <p:nvGrpSpPr>
          <p:cNvPr id="7" name="object 7"/>
          <p:cNvGrpSpPr/>
          <p:nvPr/>
        </p:nvGrpSpPr>
        <p:grpSpPr>
          <a:xfrm>
            <a:off x="1375981" y="5649277"/>
            <a:ext cx="3909695" cy="2118995"/>
            <a:chOff x="1375981" y="5649277"/>
            <a:chExt cx="3909695" cy="2118995"/>
          </a:xfrm>
        </p:grpSpPr>
        <p:sp>
          <p:nvSpPr>
            <p:cNvPr id="8" name="object 8"/>
            <p:cNvSpPr/>
            <p:nvPr/>
          </p:nvSpPr>
          <p:spPr>
            <a:xfrm>
              <a:off x="1420368" y="6067043"/>
              <a:ext cx="3860800" cy="1242060"/>
            </a:xfrm>
            <a:custGeom>
              <a:avLst/>
              <a:gdLst/>
              <a:ahLst/>
              <a:cxnLst/>
              <a:rect l="l" t="t" r="r" b="b"/>
              <a:pathLst>
                <a:path w="3860800" h="1242059">
                  <a:moveTo>
                    <a:pt x="0" y="1242060"/>
                  </a:moveTo>
                  <a:lnTo>
                    <a:pt x="231648" y="1242060"/>
                  </a:lnTo>
                </a:path>
                <a:path w="3860800" h="1242059">
                  <a:moveTo>
                    <a:pt x="541019" y="1242060"/>
                  </a:moveTo>
                  <a:lnTo>
                    <a:pt x="1004315" y="1242060"/>
                  </a:lnTo>
                </a:path>
                <a:path w="3860800" h="1242059">
                  <a:moveTo>
                    <a:pt x="0" y="827531"/>
                  </a:moveTo>
                  <a:lnTo>
                    <a:pt x="231648" y="827531"/>
                  </a:lnTo>
                </a:path>
                <a:path w="3860800" h="1242059">
                  <a:moveTo>
                    <a:pt x="541019" y="827531"/>
                  </a:moveTo>
                  <a:lnTo>
                    <a:pt x="1004315" y="827531"/>
                  </a:lnTo>
                </a:path>
                <a:path w="3860800" h="1242059">
                  <a:moveTo>
                    <a:pt x="0" y="414527"/>
                  </a:moveTo>
                  <a:lnTo>
                    <a:pt x="231648" y="414527"/>
                  </a:lnTo>
                </a:path>
                <a:path w="3860800" h="1242059">
                  <a:moveTo>
                    <a:pt x="541019" y="414527"/>
                  </a:moveTo>
                  <a:lnTo>
                    <a:pt x="1004315" y="414527"/>
                  </a:lnTo>
                </a:path>
                <a:path w="3860800" h="1242059">
                  <a:moveTo>
                    <a:pt x="0" y="0"/>
                  </a:moveTo>
                  <a:lnTo>
                    <a:pt x="231648" y="0"/>
                  </a:lnTo>
                </a:path>
                <a:path w="3860800" h="1242059">
                  <a:moveTo>
                    <a:pt x="541019" y="0"/>
                  </a:moveTo>
                  <a:lnTo>
                    <a:pt x="3860292" y="0"/>
                  </a:lnTo>
                </a:path>
              </a:pathLst>
            </a:custGeom>
            <a:ln w="9144">
              <a:solidFill>
                <a:srgbClr val="858585"/>
              </a:solidFill>
            </a:ln>
          </p:spPr>
          <p:txBody>
            <a:bodyPr wrap="square" lIns="0" tIns="0" rIns="0" bIns="0" rtlCol="0"/>
            <a:lstStyle/>
            <a:p>
              <a:endParaRPr/>
            </a:p>
          </p:txBody>
        </p:sp>
        <p:sp>
          <p:nvSpPr>
            <p:cNvPr id="9" name="object 9"/>
            <p:cNvSpPr/>
            <p:nvPr/>
          </p:nvSpPr>
          <p:spPr>
            <a:xfrm>
              <a:off x="1652016" y="5753099"/>
              <a:ext cx="309880" cy="1969135"/>
            </a:xfrm>
            <a:custGeom>
              <a:avLst/>
              <a:gdLst/>
              <a:ahLst/>
              <a:cxnLst/>
              <a:rect l="l" t="t" r="r" b="b"/>
              <a:pathLst>
                <a:path w="309880" h="1969134">
                  <a:moveTo>
                    <a:pt x="309371" y="0"/>
                  </a:moveTo>
                  <a:lnTo>
                    <a:pt x="0" y="0"/>
                  </a:lnTo>
                  <a:lnTo>
                    <a:pt x="0" y="1969008"/>
                  </a:lnTo>
                  <a:lnTo>
                    <a:pt x="309371" y="1969008"/>
                  </a:lnTo>
                  <a:lnTo>
                    <a:pt x="309371" y="0"/>
                  </a:lnTo>
                  <a:close/>
                </a:path>
              </a:pathLst>
            </a:custGeom>
            <a:solidFill>
              <a:srgbClr val="4F81BC"/>
            </a:solidFill>
          </p:spPr>
          <p:txBody>
            <a:bodyPr wrap="square" lIns="0" tIns="0" rIns="0" bIns="0" rtlCol="0"/>
            <a:lstStyle/>
            <a:p>
              <a:endParaRPr/>
            </a:p>
          </p:txBody>
        </p:sp>
        <p:sp>
          <p:nvSpPr>
            <p:cNvPr id="10" name="object 10"/>
            <p:cNvSpPr/>
            <p:nvPr/>
          </p:nvSpPr>
          <p:spPr>
            <a:xfrm>
              <a:off x="2734055" y="6481571"/>
              <a:ext cx="2546985" cy="828040"/>
            </a:xfrm>
            <a:custGeom>
              <a:avLst/>
              <a:gdLst/>
              <a:ahLst/>
              <a:cxnLst/>
              <a:rect l="l" t="t" r="r" b="b"/>
              <a:pathLst>
                <a:path w="2546985" h="828040">
                  <a:moveTo>
                    <a:pt x="0" y="827532"/>
                  </a:moveTo>
                  <a:lnTo>
                    <a:pt x="461771" y="827532"/>
                  </a:lnTo>
                </a:path>
                <a:path w="2546985" h="828040">
                  <a:moveTo>
                    <a:pt x="0" y="413003"/>
                  </a:moveTo>
                  <a:lnTo>
                    <a:pt x="2546604" y="413003"/>
                  </a:lnTo>
                </a:path>
                <a:path w="2546985" h="828040">
                  <a:moveTo>
                    <a:pt x="0" y="0"/>
                  </a:moveTo>
                  <a:lnTo>
                    <a:pt x="2546604" y="0"/>
                  </a:lnTo>
                </a:path>
              </a:pathLst>
            </a:custGeom>
            <a:ln w="9144">
              <a:solidFill>
                <a:srgbClr val="858585"/>
              </a:solidFill>
            </a:ln>
          </p:spPr>
          <p:txBody>
            <a:bodyPr wrap="square" lIns="0" tIns="0" rIns="0" bIns="0" rtlCol="0"/>
            <a:lstStyle/>
            <a:p>
              <a:endParaRPr/>
            </a:p>
          </p:txBody>
        </p:sp>
        <p:sp>
          <p:nvSpPr>
            <p:cNvPr id="11" name="object 11"/>
            <p:cNvSpPr/>
            <p:nvPr/>
          </p:nvSpPr>
          <p:spPr>
            <a:xfrm>
              <a:off x="2424683" y="6117335"/>
              <a:ext cx="309880" cy="1605280"/>
            </a:xfrm>
            <a:custGeom>
              <a:avLst/>
              <a:gdLst/>
              <a:ahLst/>
              <a:cxnLst/>
              <a:rect l="l" t="t" r="r" b="b"/>
              <a:pathLst>
                <a:path w="309880" h="1605279">
                  <a:moveTo>
                    <a:pt x="309372" y="0"/>
                  </a:moveTo>
                  <a:lnTo>
                    <a:pt x="0" y="0"/>
                  </a:lnTo>
                  <a:lnTo>
                    <a:pt x="0" y="1604772"/>
                  </a:lnTo>
                  <a:lnTo>
                    <a:pt x="309372" y="1604772"/>
                  </a:lnTo>
                  <a:lnTo>
                    <a:pt x="309372" y="0"/>
                  </a:lnTo>
                  <a:close/>
                </a:path>
              </a:pathLst>
            </a:custGeom>
            <a:solidFill>
              <a:srgbClr val="4F81BC"/>
            </a:solidFill>
          </p:spPr>
          <p:txBody>
            <a:bodyPr wrap="square" lIns="0" tIns="0" rIns="0" bIns="0" rtlCol="0"/>
            <a:lstStyle/>
            <a:p>
              <a:endParaRPr/>
            </a:p>
          </p:txBody>
        </p:sp>
        <p:sp>
          <p:nvSpPr>
            <p:cNvPr id="12" name="object 12"/>
            <p:cNvSpPr/>
            <p:nvPr/>
          </p:nvSpPr>
          <p:spPr>
            <a:xfrm>
              <a:off x="3505200" y="7309103"/>
              <a:ext cx="463550" cy="0"/>
            </a:xfrm>
            <a:custGeom>
              <a:avLst/>
              <a:gdLst/>
              <a:ahLst/>
              <a:cxnLst/>
              <a:rect l="l" t="t" r="r" b="b"/>
              <a:pathLst>
                <a:path w="463550">
                  <a:moveTo>
                    <a:pt x="0" y="0"/>
                  </a:moveTo>
                  <a:lnTo>
                    <a:pt x="463296" y="0"/>
                  </a:lnTo>
                </a:path>
              </a:pathLst>
            </a:custGeom>
            <a:ln w="9144">
              <a:solidFill>
                <a:srgbClr val="858585"/>
              </a:solidFill>
            </a:ln>
          </p:spPr>
          <p:txBody>
            <a:bodyPr wrap="square" lIns="0" tIns="0" rIns="0" bIns="0" rtlCol="0"/>
            <a:lstStyle/>
            <a:p>
              <a:endParaRPr/>
            </a:p>
          </p:txBody>
        </p:sp>
        <p:sp>
          <p:nvSpPr>
            <p:cNvPr id="13" name="object 13"/>
            <p:cNvSpPr/>
            <p:nvPr/>
          </p:nvSpPr>
          <p:spPr>
            <a:xfrm>
              <a:off x="3195827" y="7234427"/>
              <a:ext cx="309880" cy="487680"/>
            </a:xfrm>
            <a:custGeom>
              <a:avLst/>
              <a:gdLst/>
              <a:ahLst/>
              <a:cxnLst/>
              <a:rect l="l" t="t" r="r" b="b"/>
              <a:pathLst>
                <a:path w="309879" h="487679">
                  <a:moveTo>
                    <a:pt x="309372" y="0"/>
                  </a:moveTo>
                  <a:lnTo>
                    <a:pt x="0" y="0"/>
                  </a:lnTo>
                  <a:lnTo>
                    <a:pt x="0" y="487679"/>
                  </a:lnTo>
                  <a:lnTo>
                    <a:pt x="309372" y="487679"/>
                  </a:lnTo>
                  <a:lnTo>
                    <a:pt x="309372" y="0"/>
                  </a:lnTo>
                  <a:close/>
                </a:path>
              </a:pathLst>
            </a:custGeom>
            <a:solidFill>
              <a:srgbClr val="4F81BC"/>
            </a:solidFill>
          </p:spPr>
          <p:txBody>
            <a:bodyPr wrap="square" lIns="0" tIns="0" rIns="0" bIns="0" rtlCol="0"/>
            <a:lstStyle/>
            <a:p>
              <a:endParaRPr/>
            </a:p>
          </p:txBody>
        </p:sp>
        <p:sp>
          <p:nvSpPr>
            <p:cNvPr id="14" name="object 14"/>
            <p:cNvSpPr/>
            <p:nvPr/>
          </p:nvSpPr>
          <p:spPr>
            <a:xfrm>
              <a:off x="4277867" y="7309103"/>
              <a:ext cx="463550" cy="0"/>
            </a:xfrm>
            <a:custGeom>
              <a:avLst/>
              <a:gdLst/>
              <a:ahLst/>
              <a:cxnLst/>
              <a:rect l="l" t="t" r="r" b="b"/>
              <a:pathLst>
                <a:path w="463550">
                  <a:moveTo>
                    <a:pt x="0" y="0"/>
                  </a:moveTo>
                  <a:lnTo>
                    <a:pt x="463296" y="0"/>
                  </a:lnTo>
                </a:path>
              </a:pathLst>
            </a:custGeom>
            <a:ln w="9144">
              <a:solidFill>
                <a:srgbClr val="858585"/>
              </a:solidFill>
            </a:ln>
          </p:spPr>
          <p:txBody>
            <a:bodyPr wrap="square" lIns="0" tIns="0" rIns="0" bIns="0" rtlCol="0"/>
            <a:lstStyle/>
            <a:p>
              <a:endParaRPr/>
            </a:p>
          </p:txBody>
        </p:sp>
        <p:sp>
          <p:nvSpPr>
            <p:cNvPr id="15" name="object 15"/>
            <p:cNvSpPr/>
            <p:nvPr/>
          </p:nvSpPr>
          <p:spPr>
            <a:xfrm>
              <a:off x="3968495" y="7193279"/>
              <a:ext cx="309880" cy="528955"/>
            </a:xfrm>
            <a:custGeom>
              <a:avLst/>
              <a:gdLst/>
              <a:ahLst/>
              <a:cxnLst/>
              <a:rect l="l" t="t" r="r" b="b"/>
              <a:pathLst>
                <a:path w="309879" h="528954">
                  <a:moveTo>
                    <a:pt x="309371" y="0"/>
                  </a:moveTo>
                  <a:lnTo>
                    <a:pt x="0" y="0"/>
                  </a:lnTo>
                  <a:lnTo>
                    <a:pt x="0" y="528827"/>
                  </a:lnTo>
                  <a:lnTo>
                    <a:pt x="309371" y="528827"/>
                  </a:lnTo>
                  <a:lnTo>
                    <a:pt x="309371" y="0"/>
                  </a:lnTo>
                  <a:close/>
                </a:path>
              </a:pathLst>
            </a:custGeom>
            <a:solidFill>
              <a:srgbClr val="4F81BC"/>
            </a:solidFill>
          </p:spPr>
          <p:txBody>
            <a:bodyPr wrap="square" lIns="0" tIns="0" rIns="0" bIns="0" rtlCol="0"/>
            <a:lstStyle/>
            <a:p>
              <a:endParaRPr/>
            </a:p>
          </p:txBody>
        </p:sp>
        <p:sp>
          <p:nvSpPr>
            <p:cNvPr id="16" name="object 16"/>
            <p:cNvSpPr/>
            <p:nvPr/>
          </p:nvSpPr>
          <p:spPr>
            <a:xfrm>
              <a:off x="5049011" y="7309103"/>
              <a:ext cx="231775" cy="0"/>
            </a:xfrm>
            <a:custGeom>
              <a:avLst/>
              <a:gdLst/>
              <a:ahLst/>
              <a:cxnLst/>
              <a:rect l="l" t="t" r="r" b="b"/>
              <a:pathLst>
                <a:path w="231775">
                  <a:moveTo>
                    <a:pt x="0" y="0"/>
                  </a:moveTo>
                  <a:lnTo>
                    <a:pt x="231648" y="0"/>
                  </a:lnTo>
                </a:path>
              </a:pathLst>
            </a:custGeom>
            <a:ln w="9144">
              <a:solidFill>
                <a:srgbClr val="858585"/>
              </a:solidFill>
            </a:ln>
          </p:spPr>
          <p:txBody>
            <a:bodyPr wrap="square" lIns="0" tIns="0" rIns="0" bIns="0" rtlCol="0"/>
            <a:lstStyle/>
            <a:p>
              <a:endParaRPr/>
            </a:p>
          </p:txBody>
        </p:sp>
        <p:sp>
          <p:nvSpPr>
            <p:cNvPr id="17" name="object 17"/>
            <p:cNvSpPr/>
            <p:nvPr/>
          </p:nvSpPr>
          <p:spPr>
            <a:xfrm>
              <a:off x="4741164" y="7234427"/>
              <a:ext cx="307975" cy="487680"/>
            </a:xfrm>
            <a:custGeom>
              <a:avLst/>
              <a:gdLst/>
              <a:ahLst/>
              <a:cxnLst/>
              <a:rect l="l" t="t" r="r" b="b"/>
              <a:pathLst>
                <a:path w="307975" h="487679">
                  <a:moveTo>
                    <a:pt x="307848" y="0"/>
                  </a:moveTo>
                  <a:lnTo>
                    <a:pt x="0" y="0"/>
                  </a:lnTo>
                  <a:lnTo>
                    <a:pt x="0" y="487679"/>
                  </a:lnTo>
                  <a:lnTo>
                    <a:pt x="307848" y="487679"/>
                  </a:lnTo>
                  <a:lnTo>
                    <a:pt x="307848" y="0"/>
                  </a:lnTo>
                  <a:close/>
                </a:path>
              </a:pathLst>
            </a:custGeom>
            <a:solidFill>
              <a:srgbClr val="4F81BC"/>
            </a:solidFill>
          </p:spPr>
          <p:txBody>
            <a:bodyPr wrap="square" lIns="0" tIns="0" rIns="0" bIns="0" rtlCol="0"/>
            <a:lstStyle/>
            <a:p>
              <a:endParaRPr/>
            </a:p>
          </p:txBody>
        </p:sp>
        <p:sp>
          <p:nvSpPr>
            <p:cNvPr id="18" name="object 18"/>
            <p:cNvSpPr/>
            <p:nvPr/>
          </p:nvSpPr>
          <p:spPr>
            <a:xfrm>
              <a:off x="1380744" y="5654039"/>
              <a:ext cx="3900170" cy="2109470"/>
            </a:xfrm>
            <a:custGeom>
              <a:avLst/>
              <a:gdLst/>
              <a:ahLst/>
              <a:cxnLst/>
              <a:rect l="l" t="t" r="r" b="b"/>
              <a:pathLst>
                <a:path w="3900170" h="2109470">
                  <a:moveTo>
                    <a:pt x="39624" y="0"/>
                  </a:moveTo>
                  <a:lnTo>
                    <a:pt x="3899916" y="0"/>
                  </a:lnTo>
                </a:path>
                <a:path w="3900170" h="2109470">
                  <a:moveTo>
                    <a:pt x="39624" y="2068068"/>
                  </a:moveTo>
                  <a:lnTo>
                    <a:pt x="39624" y="0"/>
                  </a:lnTo>
                </a:path>
                <a:path w="3900170" h="2109470">
                  <a:moveTo>
                    <a:pt x="0" y="2068068"/>
                  </a:moveTo>
                  <a:lnTo>
                    <a:pt x="39624" y="2068068"/>
                  </a:lnTo>
                </a:path>
                <a:path w="3900170" h="2109470">
                  <a:moveTo>
                    <a:pt x="0" y="1655064"/>
                  </a:moveTo>
                  <a:lnTo>
                    <a:pt x="39624" y="1655064"/>
                  </a:lnTo>
                </a:path>
                <a:path w="3900170" h="2109470">
                  <a:moveTo>
                    <a:pt x="0" y="1240536"/>
                  </a:moveTo>
                  <a:lnTo>
                    <a:pt x="39624" y="1240536"/>
                  </a:lnTo>
                </a:path>
                <a:path w="3900170" h="2109470">
                  <a:moveTo>
                    <a:pt x="0" y="827532"/>
                  </a:moveTo>
                  <a:lnTo>
                    <a:pt x="39624" y="827532"/>
                  </a:lnTo>
                </a:path>
                <a:path w="3900170" h="2109470">
                  <a:moveTo>
                    <a:pt x="0" y="413004"/>
                  </a:moveTo>
                  <a:lnTo>
                    <a:pt x="39624" y="413004"/>
                  </a:lnTo>
                </a:path>
                <a:path w="3900170" h="2109470">
                  <a:moveTo>
                    <a:pt x="0" y="0"/>
                  </a:moveTo>
                  <a:lnTo>
                    <a:pt x="39624" y="0"/>
                  </a:lnTo>
                </a:path>
                <a:path w="3900170" h="2109470">
                  <a:moveTo>
                    <a:pt x="39624" y="2068068"/>
                  </a:moveTo>
                  <a:lnTo>
                    <a:pt x="3899916" y="2068068"/>
                  </a:lnTo>
                </a:path>
                <a:path w="3900170" h="2109470">
                  <a:moveTo>
                    <a:pt x="39624" y="2068068"/>
                  </a:moveTo>
                  <a:lnTo>
                    <a:pt x="39624" y="2109216"/>
                  </a:lnTo>
                </a:path>
                <a:path w="3900170" h="2109470">
                  <a:moveTo>
                    <a:pt x="812292" y="2068068"/>
                  </a:moveTo>
                  <a:lnTo>
                    <a:pt x="812292" y="2109216"/>
                  </a:lnTo>
                </a:path>
                <a:path w="3900170" h="2109470">
                  <a:moveTo>
                    <a:pt x="1583436" y="2068068"/>
                  </a:moveTo>
                  <a:lnTo>
                    <a:pt x="1583436" y="2109216"/>
                  </a:lnTo>
                </a:path>
                <a:path w="3900170" h="2109470">
                  <a:moveTo>
                    <a:pt x="2356104" y="2068068"/>
                  </a:moveTo>
                  <a:lnTo>
                    <a:pt x="2356104" y="2109216"/>
                  </a:lnTo>
                </a:path>
                <a:path w="3900170" h="2109470">
                  <a:moveTo>
                    <a:pt x="3128772" y="2068068"/>
                  </a:moveTo>
                  <a:lnTo>
                    <a:pt x="3128772" y="2109216"/>
                  </a:lnTo>
                </a:path>
                <a:path w="3900170" h="2109470">
                  <a:moveTo>
                    <a:pt x="3899916" y="2068068"/>
                  </a:moveTo>
                  <a:lnTo>
                    <a:pt x="3899916" y="2109216"/>
                  </a:lnTo>
                </a:path>
              </a:pathLst>
            </a:custGeom>
            <a:ln w="9144">
              <a:solidFill>
                <a:srgbClr val="858585"/>
              </a:solidFill>
            </a:ln>
          </p:spPr>
          <p:txBody>
            <a:bodyPr wrap="square" lIns="0" tIns="0" rIns="0" bIns="0" rtlCol="0"/>
            <a:lstStyle/>
            <a:p>
              <a:endParaRPr/>
            </a:p>
          </p:txBody>
        </p:sp>
      </p:grpSp>
      <p:sp>
        <p:nvSpPr>
          <p:cNvPr id="19" name="object 19"/>
          <p:cNvSpPr txBox="1"/>
          <p:nvPr/>
        </p:nvSpPr>
        <p:spPr>
          <a:xfrm>
            <a:off x="1520697" y="7784972"/>
            <a:ext cx="57340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Amazon.in</a:t>
            </a:r>
            <a:endParaRPr sz="1000">
              <a:latin typeface="Calibri"/>
              <a:cs typeface="Calibri"/>
            </a:endParaRPr>
          </a:p>
        </p:txBody>
      </p:sp>
      <p:sp>
        <p:nvSpPr>
          <p:cNvPr id="20" name="object 20"/>
          <p:cNvSpPr txBox="1"/>
          <p:nvPr/>
        </p:nvSpPr>
        <p:spPr>
          <a:xfrm>
            <a:off x="2245232" y="7784972"/>
            <a:ext cx="66738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Flipkart.com</a:t>
            </a:r>
            <a:endParaRPr sz="1000">
              <a:latin typeface="Calibri"/>
              <a:cs typeface="Calibri"/>
            </a:endParaRPr>
          </a:p>
        </p:txBody>
      </p:sp>
      <p:sp>
        <p:nvSpPr>
          <p:cNvPr id="21" name="object 21"/>
          <p:cNvSpPr txBox="1"/>
          <p:nvPr/>
        </p:nvSpPr>
        <p:spPr>
          <a:xfrm>
            <a:off x="3048126" y="7784972"/>
            <a:ext cx="60642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Paytm.com</a:t>
            </a:r>
            <a:endParaRPr sz="1000">
              <a:latin typeface="Calibri"/>
              <a:cs typeface="Calibri"/>
            </a:endParaRPr>
          </a:p>
        </p:txBody>
      </p:sp>
      <p:sp>
        <p:nvSpPr>
          <p:cNvPr id="22" name="object 22"/>
          <p:cNvSpPr txBox="1"/>
          <p:nvPr/>
        </p:nvSpPr>
        <p:spPr>
          <a:xfrm>
            <a:off x="3793997" y="7784972"/>
            <a:ext cx="147764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Myntra.com</a:t>
            </a:r>
            <a:r>
              <a:rPr sz="1000" spc="459" dirty="0">
                <a:latin typeface="Calibri"/>
                <a:cs typeface="Calibri"/>
              </a:rPr>
              <a:t> </a:t>
            </a:r>
            <a:r>
              <a:rPr sz="1000" spc="-5" dirty="0">
                <a:latin typeface="Calibri"/>
                <a:cs typeface="Calibri"/>
              </a:rPr>
              <a:t>Snapdeal.com</a:t>
            </a:r>
            <a:endParaRPr sz="1000">
              <a:latin typeface="Calibri"/>
              <a:cs typeface="Calibri"/>
            </a:endParaRPr>
          </a:p>
        </p:txBody>
      </p:sp>
      <p:sp>
        <p:nvSpPr>
          <p:cNvPr id="23" name="object 23"/>
          <p:cNvSpPr/>
          <p:nvPr/>
        </p:nvSpPr>
        <p:spPr>
          <a:xfrm>
            <a:off x="5484876" y="6742176"/>
            <a:ext cx="68580" cy="70485"/>
          </a:xfrm>
          <a:custGeom>
            <a:avLst/>
            <a:gdLst/>
            <a:ahLst/>
            <a:cxnLst/>
            <a:rect l="l" t="t" r="r" b="b"/>
            <a:pathLst>
              <a:path w="68579" h="70484">
                <a:moveTo>
                  <a:pt x="68579" y="0"/>
                </a:moveTo>
                <a:lnTo>
                  <a:pt x="0" y="0"/>
                </a:lnTo>
                <a:lnTo>
                  <a:pt x="0" y="70103"/>
                </a:lnTo>
                <a:lnTo>
                  <a:pt x="68579" y="70103"/>
                </a:lnTo>
                <a:lnTo>
                  <a:pt x="68579" y="0"/>
                </a:lnTo>
                <a:close/>
              </a:path>
            </a:pathLst>
          </a:custGeom>
          <a:solidFill>
            <a:srgbClr val="4F81BC"/>
          </a:solidFill>
        </p:spPr>
        <p:txBody>
          <a:bodyPr wrap="square" lIns="0" tIns="0" rIns="0" bIns="0" rtlCol="0"/>
          <a:lstStyle/>
          <a:p>
            <a:endParaRPr/>
          </a:p>
        </p:txBody>
      </p:sp>
      <p:sp>
        <p:nvSpPr>
          <p:cNvPr id="24" name="object 24"/>
          <p:cNvSpPr txBox="1"/>
          <p:nvPr/>
        </p:nvSpPr>
        <p:spPr>
          <a:xfrm>
            <a:off x="902004" y="3082797"/>
            <a:ext cx="5760085" cy="4714875"/>
          </a:xfrm>
          <a:prstGeom prst="rect">
            <a:avLst/>
          </a:prstGeom>
        </p:spPr>
        <p:txBody>
          <a:bodyPr vert="horz" wrap="square" lIns="0" tIns="9525" rIns="0" bIns="0" rtlCol="0">
            <a:spAutoFit/>
          </a:bodyPr>
          <a:lstStyle/>
          <a:p>
            <a:pPr marL="12700" marR="5080" algn="just">
              <a:lnSpc>
                <a:spcPct val="101699"/>
              </a:lnSpc>
              <a:spcBef>
                <a:spcPts val="75"/>
              </a:spcBef>
            </a:pPr>
            <a:r>
              <a:rPr sz="1400" spc="-5" dirty="0">
                <a:latin typeface="Calibri"/>
                <a:cs typeface="Calibri"/>
              </a:rPr>
              <a:t>[238 respondents consider </a:t>
            </a:r>
            <a:r>
              <a:rPr sz="1400" dirty="0">
                <a:latin typeface="Calibri"/>
                <a:cs typeface="Calibri"/>
              </a:rPr>
              <a:t>amazon.in </a:t>
            </a:r>
            <a:r>
              <a:rPr sz="1400" spc="-10" dirty="0">
                <a:latin typeface="Calibri"/>
                <a:cs typeface="Calibri"/>
              </a:rPr>
              <a:t>to </a:t>
            </a:r>
            <a:r>
              <a:rPr sz="1400" spc="-5" dirty="0">
                <a:latin typeface="Calibri"/>
                <a:cs typeface="Calibri"/>
              </a:rPr>
              <a:t>have complete, relevant description </a:t>
            </a:r>
            <a:r>
              <a:rPr sz="1400" dirty="0">
                <a:latin typeface="Calibri"/>
                <a:cs typeface="Calibri"/>
              </a:rPr>
              <a:t>in </a:t>
            </a:r>
            <a:r>
              <a:rPr sz="1400" spc="-305" dirty="0">
                <a:latin typeface="Calibri"/>
                <a:cs typeface="Calibri"/>
              </a:rPr>
              <a:t> </a:t>
            </a:r>
            <a:r>
              <a:rPr sz="1400" spc="-5" dirty="0">
                <a:latin typeface="Calibri"/>
                <a:cs typeface="Calibri"/>
              </a:rPr>
              <a:t>formation</a:t>
            </a:r>
            <a:r>
              <a:rPr sz="1400" dirty="0">
                <a:latin typeface="Calibri"/>
                <a:cs typeface="Calibri"/>
              </a:rPr>
              <a:t> </a:t>
            </a:r>
            <a:r>
              <a:rPr sz="1400" spc="-5" dirty="0">
                <a:latin typeface="Calibri"/>
                <a:cs typeface="Calibri"/>
              </a:rPr>
              <a:t>of</a:t>
            </a:r>
            <a:r>
              <a:rPr sz="1400" dirty="0">
                <a:latin typeface="Calibri"/>
                <a:cs typeface="Calibri"/>
              </a:rPr>
              <a:t> </a:t>
            </a:r>
            <a:r>
              <a:rPr sz="1400" spc="-5" dirty="0">
                <a:latin typeface="Calibri"/>
                <a:cs typeface="Calibri"/>
              </a:rPr>
              <a:t>products,</a:t>
            </a:r>
            <a:r>
              <a:rPr sz="1400" dirty="0">
                <a:latin typeface="Calibri"/>
                <a:cs typeface="Calibri"/>
              </a:rPr>
              <a:t> </a:t>
            </a:r>
            <a:r>
              <a:rPr sz="1400" spc="-5" dirty="0">
                <a:latin typeface="Calibri"/>
                <a:cs typeface="Calibri"/>
              </a:rPr>
              <a:t>194</a:t>
            </a:r>
            <a:r>
              <a:rPr sz="1400" dirty="0">
                <a:latin typeface="Calibri"/>
                <a:cs typeface="Calibri"/>
              </a:rPr>
              <a:t> </a:t>
            </a:r>
            <a:r>
              <a:rPr sz="1400" spc="-5" dirty="0">
                <a:latin typeface="Calibri"/>
                <a:cs typeface="Calibri"/>
              </a:rPr>
              <a:t>respondents</a:t>
            </a:r>
            <a:r>
              <a:rPr sz="1400" dirty="0">
                <a:latin typeface="Calibri"/>
                <a:cs typeface="Calibri"/>
              </a:rPr>
              <a:t> </a:t>
            </a:r>
            <a:r>
              <a:rPr sz="1400" spc="-5" dirty="0">
                <a:latin typeface="Calibri"/>
                <a:cs typeface="Calibri"/>
              </a:rPr>
              <a:t>consider</a:t>
            </a:r>
            <a:r>
              <a:rPr sz="1400" dirty="0">
                <a:latin typeface="Calibri"/>
                <a:cs typeface="Calibri"/>
              </a:rPr>
              <a:t> </a:t>
            </a:r>
            <a:r>
              <a:rPr sz="1400" spc="-5" dirty="0">
                <a:latin typeface="Calibri"/>
                <a:cs typeface="Calibri"/>
              </a:rPr>
              <a:t>flipkart.com</a:t>
            </a:r>
            <a:r>
              <a:rPr sz="1400" dirty="0">
                <a:latin typeface="Calibri"/>
                <a:cs typeface="Calibri"/>
              </a:rPr>
              <a:t> to</a:t>
            </a:r>
            <a:r>
              <a:rPr sz="1400" spc="320" dirty="0">
                <a:latin typeface="Calibri"/>
                <a:cs typeface="Calibri"/>
              </a:rPr>
              <a:t> </a:t>
            </a:r>
            <a:r>
              <a:rPr sz="1400" dirty="0">
                <a:latin typeface="Calibri"/>
                <a:cs typeface="Calibri"/>
              </a:rPr>
              <a:t>have </a:t>
            </a:r>
            <a:r>
              <a:rPr sz="1400" spc="5" dirty="0">
                <a:latin typeface="Calibri"/>
                <a:cs typeface="Calibri"/>
              </a:rPr>
              <a:t> </a:t>
            </a:r>
            <a:r>
              <a:rPr sz="1400" spc="-5" dirty="0">
                <a:latin typeface="Calibri"/>
                <a:cs typeface="Calibri"/>
              </a:rPr>
              <a:t>complete,</a:t>
            </a:r>
            <a:r>
              <a:rPr sz="1400" dirty="0">
                <a:latin typeface="Calibri"/>
                <a:cs typeface="Calibri"/>
              </a:rPr>
              <a:t> relevant</a:t>
            </a:r>
            <a:r>
              <a:rPr sz="1400" spc="5" dirty="0">
                <a:latin typeface="Calibri"/>
                <a:cs typeface="Calibri"/>
              </a:rPr>
              <a:t> </a:t>
            </a:r>
            <a:r>
              <a:rPr sz="1400" spc="-5" dirty="0">
                <a:latin typeface="Calibri"/>
                <a:cs typeface="Calibri"/>
              </a:rPr>
              <a:t>description</a:t>
            </a:r>
            <a:r>
              <a:rPr sz="1400" dirty="0">
                <a:latin typeface="Calibri"/>
                <a:cs typeface="Calibri"/>
              </a:rPr>
              <a:t> </a:t>
            </a:r>
            <a:r>
              <a:rPr sz="1400" spc="-5" dirty="0">
                <a:latin typeface="Calibri"/>
                <a:cs typeface="Calibri"/>
              </a:rPr>
              <a:t>information</a:t>
            </a:r>
            <a:r>
              <a:rPr sz="1400" dirty="0">
                <a:latin typeface="Calibri"/>
                <a:cs typeface="Calibri"/>
              </a:rPr>
              <a:t> </a:t>
            </a:r>
            <a:r>
              <a:rPr sz="1400" spc="-5" dirty="0">
                <a:latin typeface="Calibri"/>
                <a:cs typeface="Calibri"/>
              </a:rPr>
              <a:t>of</a:t>
            </a:r>
            <a:r>
              <a:rPr sz="1400" dirty="0">
                <a:latin typeface="Calibri"/>
                <a:cs typeface="Calibri"/>
              </a:rPr>
              <a:t> </a:t>
            </a:r>
            <a:r>
              <a:rPr sz="1400" spc="-5" dirty="0">
                <a:latin typeface="Calibri"/>
                <a:cs typeface="Calibri"/>
              </a:rPr>
              <a:t>products,</a:t>
            </a:r>
            <a:r>
              <a:rPr sz="1400" dirty="0">
                <a:latin typeface="Calibri"/>
                <a:cs typeface="Calibri"/>
              </a:rPr>
              <a:t> 59</a:t>
            </a:r>
            <a:r>
              <a:rPr sz="1400" spc="5" dirty="0">
                <a:latin typeface="Calibri"/>
                <a:cs typeface="Calibri"/>
              </a:rPr>
              <a:t> </a:t>
            </a:r>
            <a:r>
              <a:rPr sz="1400" spc="-5" dirty="0">
                <a:latin typeface="Calibri"/>
                <a:cs typeface="Calibri"/>
              </a:rPr>
              <a:t>respondents </a:t>
            </a:r>
            <a:r>
              <a:rPr sz="1400" spc="-305" dirty="0">
                <a:latin typeface="Calibri"/>
                <a:cs typeface="Calibri"/>
              </a:rPr>
              <a:t> </a:t>
            </a:r>
            <a:r>
              <a:rPr sz="1400" spc="-5" dirty="0">
                <a:latin typeface="Calibri"/>
                <a:cs typeface="Calibri"/>
              </a:rPr>
              <a:t>consider</a:t>
            </a:r>
            <a:r>
              <a:rPr sz="1400" dirty="0">
                <a:latin typeface="Calibri"/>
                <a:cs typeface="Calibri"/>
              </a:rPr>
              <a:t> </a:t>
            </a:r>
            <a:r>
              <a:rPr sz="1400" spc="-5" dirty="0">
                <a:latin typeface="Calibri"/>
                <a:cs typeface="Calibri"/>
              </a:rPr>
              <a:t>paytm.com</a:t>
            </a:r>
            <a:r>
              <a:rPr sz="1400" dirty="0">
                <a:latin typeface="Calibri"/>
                <a:cs typeface="Calibri"/>
              </a:rPr>
              <a:t> to</a:t>
            </a:r>
            <a:r>
              <a:rPr sz="1400" spc="5" dirty="0">
                <a:latin typeface="Calibri"/>
                <a:cs typeface="Calibri"/>
              </a:rPr>
              <a:t> </a:t>
            </a:r>
            <a:r>
              <a:rPr sz="1400" spc="-5" dirty="0">
                <a:latin typeface="Calibri"/>
                <a:cs typeface="Calibri"/>
              </a:rPr>
              <a:t>have</a:t>
            </a:r>
            <a:r>
              <a:rPr sz="1400" dirty="0">
                <a:latin typeface="Calibri"/>
                <a:cs typeface="Calibri"/>
              </a:rPr>
              <a:t> </a:t>
            </a:r>
            <a:r>
              <a:rPr sz="1400" spc="-5" dirty="0">
                <a:latin typeface="Calibri"/>
                <a:cs typeface="Calibri"/>
              </a:rPr>
              <a:t>complete,</a:t>
            </a:r>
            <a:r>
              <a:rPr sz="1400" dirty="0">
                <a:latin typeface="Calibri"/>
                <a:cs typeface="Calibri"/>
              </a:rPr>
              <a:t> relevant</a:t>
            </a:r>
            <a:r>
              <a:rPr sz="1400" spc="5" dirty="0">
                <a:latin typeface="Calibri"/>
                <a:cs typeface="Calibri"/>
              </a:rPr>
              <a:t> </a:t>
            </a:r>
            <a:r>
              <a:rPr sz="1400" spc="-5" dirty="0">
                <a:latin typeface="Calibri"/>
                <a:cs typeface="Calibri"/>
              </a:rPr>
              <a:t>description</a:t>
            </a:r>
            <a:r>
              <a:rPr sz="1400" dirty="0">
                <a:latin typeface="Calibri"/>
                <a:cs typeface="Calibri"/>
              </a:rPr>
              <a:t> </a:t>
            </a:r>
            <a:r>
              <a:rPr sz="1400" spc="-5" dirty="0">
                <a:latin typeface="Calibri"/>
                <a:cs typeface="Calibri"/>
              </a:rPr>
              <a:t>information</a:t>
            </a:r>
            <a:r>
              <a:rPr sz="1400" dirty="0">
                <a:latin typeface="Calibri"/>
                <a:cs typeface="Calibri"/>
              </a:rPr>
              <a:t> </a:t>
            </a:r>
            <a:r>
              <a:rPr sz="1400" spc="-5" dirty="0">
                <a:latin typeface="Calibri"/>
                <a:cs typeface="Calibri"/>
              </a:rPr>
              <a:t>of </a:t>
            </a:r>
            <a:r>
              <a:rPr sz="1400" dirty="0">
                <a:latin typeface="Calibri"/>
                <a:cs typeface="Calibri"/>
              </a:rPr>
              <a:t> </a:t>
            </a:r>
            <a:r>
              <a:rPr sz="1400" spc="-5" dirty="0">
                <a:latin typeface="Calibri"/>
                <a:cs typeface="Calibri"/>
              </a:rPr>
              <a:t>products,</a:t>
            </a:r>
            <a:r>
              <a:rPr sz="1400" dirty="0">
                <a:latin typeface="Calibri"/>
                <a:cs typeface="Calibri"/>
              </a:rPr>
              <a:t> 64</a:t>
            </a:r>
            <a:r>
              <a:rPr sz="1400" spc="5" dirty="0">
                <a:latin typeface="Calibri"/>
                <a:cs typeface="Calibri"/>
              </a:rPr>
              <a:t> </a:t>
            </a:r>
            <a:r>
              <a:rPr sz="1400" spc="-5" dirty="0">
                <a:latin typeface="Calibri"/>
                <a:cs typeface="Calibri"/>
              </a:rPr>
              <a:t>respondents</a:t>
            </a:r>
            <a:r>
              <a:rPr sz="1400" dirty="0">
                <a:latin typeface="Calibri"/>
                <a:cs typeface="Calibri"/>
              </a:rPr>
              <a:t> </a:t>
            </a:r>
            <a:r>
              <a:rPr sz="1400" spc="-5" dirty="0">
                <a:latin typeface="Calibri"/>
                <a:cs typeface="Calibri"/>
              </a:rPr>
              <a:t>consider</a:t>
            </a:r>
            <a:r>
              <a:rPr sz="1400" dirty="0">
                <a:latin typeface="Calibri"/>
                <a:cs typeface="Calibri"/>
              </a:rPr>
              <a:t> </a:t>
            </a:r>
            <a:r>
              <a:rPr sz="1400" spc="-5" dirty="0">
                <a:latin typeface="Calibri"/>
                <a:cs typeface="Calibri"/>
              </a:rPr>
              <a:t>myntra.com</a:t>
            </a:r>
            <a:r>
              <a:rPr sz="1400" dirty="0">
                <a:latin typeface="Calibri"/>
                <a:cs typeface="Calibri"/>
              </a:rPr>
              <a:t> </a:t>
            </a:r>
            <a:r>
              <a:rPr sz="1400" spc="-10" dirty="0">
                <a:latin typeface="Calibri"/>
                <a:cs typeface="Calibri"/>
              </a:rPr>
              <a:t>to</a:t>
            </a:r>
            <a:r>
              <a:rPr sz="1400" spc="-5" dirty="0">
                <a:latin typeface="Calibri"/>
                <a:cs typeface="Calibri"/>
              </a:rPr>
              <a:t> have</a:t>
            </a:r>
            <a:r>
              <a:rPr sz="1400" dirty="0">
                <a:latin typeface="Calibri"/>
                <a:cs typeface="Calibri"/>
              </a:rPr>
              <a:t> </a:t>
            </a:r>
            <a:r>
              <a:rPr sz="1400" spc="-5" dirty="0">
                <a:latin typeface="Calibri"/>
                <a:cs typeface="Calibri"/>
              </a:rPr>
              <a:t>complete,</a:t>
            </a:r>
            <a:r>
              <a:rPr sz="1400" dirty="0">
                <a:latin typeface="Calibri"/>
                <a:cs typeface="Calibri"/>
              </a:rPr>
              <a:t> relevant </a:t>
            </a:r>
            <a:r>
              <a:rPr sz="1400" spc="-305" dirty="0">
                <a:latin typeface="Calibri"/>
                <a:cs typeface="Calibri"/>
              </a:rPr>
              <a:t> </a:t>
            </a:r>
            <a:r>
              <a:rPr sz="1400" spc="-5" dirty="0">
                <a:latin typeface="Calibri"/>
                <a:cs typeface="Calibri"/>
              </a:rPr>
              <a:t>description information of products, </a:t>
            </a:r>
            <a:r>
              <a:rPr sz="1400" dirty="0">
                <a:latin typeface="Calibri"/>
                <a:cs typeface="Calibri"/>
              </a:rPr>
              <a:t>59 </a:t>
            </a:r>
            <a:r>
              <a:rPr sz="1400" spc="-5" dirty="0">
                <a:latin typeface="Calibri"/>
                <a:cs typeface="Calibri"/>
              </a:rPr>
              <a:t>respondents consider snapdeal.com </a:t>
            </a:r>
            <a:r>
              <a:rPr sz="1400" dirty="0">
                <a:latin typeface="Calibri"/>
                <a:cs typeface="Calibri"/>
              </a:rPr>
              <a:t>to </a:t>
            </a:r>
            <a:r>
              <a:rPr sz="1400" spc="5" dirty="0">
                <a:latin typeface="Calibri"/>
                <a:cs typeface="Calibri"/>
              </a:rPr>
              <a:t> </a:t>
            </a:r>
            <a:r>
              <a:rPr sz="1400" spc="-5" dirty="0">
                <a:latin typeface="Calibri"/>
                <a:cs typeface="Calibri"/>
              </a:rPr>
              <a:t>have</a:t>
            </a:r>
            <a:r>
              <a:rPr sz="1400" spc="-10" dirty="0">
                <a:latin typeface="Calibri"/>
                <a:cs typeface="Calibri"/>
              </a:rPr>
              <a:t> </a:t>
            </a:r>
            <a:r>
              <a:rPr sz="1400" spc="-5" dirty="0">
                <a:latin typeface="Calibri"/>
                <a:cs typeface="Calibri"/>
              </a:rPr>
              <a:t>complete,</a:t>
            </a:r>
            <a:r>
              <a:rPr sz="1400" spc="-10" dirty="0">
                <a:latin typeface="Calibri"/>
                <a:cs typeface="Calibri"/>
              </a:rPr>
              <a:t> </a:t>
            </a:r>
            <a:r>
              <a:rPr sz="1400" dirty="0">
                <a:latin typeface="Calibri"/>
                <a:cs typeface="Calibri"/>
              </a:rPr>
              <a:t>relevant</a:t>
            </a:r>
            <a:r>
              <a:rPr sz="1400" spc="-10" dirty="0">
                <a:latin typeface="Calibri"/>
                <a:cs typeface="Calibri"/>
              </a:rPr>
              <a:t> </a:t>
            </a:r>
            <a:r>
              <a:rPr sz="1400" spc="-5" dirty="0">
                <a:latin typeface="Calibri"/>
                <a:cs typeface="Calibri"/>
              </a:rPr>
              <a:t>description</a:t>
            </a:r>
            <a:r>
              <a:rPr sz="1400" spc="-15" dirty="0">
                <a:latin typeface="Calibri"/>
                <a:cs typeface="Calibri"/>
              </a:rPr>
              <a:t> </a:t>
            </a:r>
            <a:r>
              <a:rPr sz="1400" dirty="0">
                <a:latin typeface="Calibri"/>
                <a:cs typeface="Calibri"/>
              </a:rPr>
              <a:t>information</a:t>
            </a:r>
            <a:r>
              <a:rPr sz="1400" spc="-10" dirty="0">
                <a:latin typeface="Calibri"/>
                <a:cs typeface="Calibri"/>
              </a:rPr>
              <a:t> </a:t>
            </a:r>
            <a:r>
              <a:rPr sz="1400" spc="-5" dirty="0">
                <a:latin typeface="Calibri"/>
                <a:cs typeface="Calibri"/>
              </a:rPr>
              <a:t>of</a:t>
            </a:r>
            <a:r>
              <a:rPr sz="1400" dirty="0">
                <a:latin typeface="Calibri"/>
                <a:cs typeface="Calibri"/>
              </a:rPr>
              <a:t> </a:t>
            </a:r>
            <a:r>
              <a:rPr sz="1400" spc="-5" dirty="0">
                <a:latin typeface="Calibri"/>
                <a:cs typeface="Calibri"/>
              </a:rPr>
              <a:t>product]</a:t>
            </a:r>
            <a:endParaRPr sz="1400">
              <a:latin typeface="Calibri"/>
              <a:cs typeface="Calibri"/>
            </a:endParaRPr>
          </a:p>
          <a:p>
            <a:pPr>
              <a:lnSpc>
                <a:spcPct val="100000"/>
              </a:lnSpc>
              <a:spcBef>
                <a:spcPts val="55"/>
              </a:spcBef>
            </a:pPr>
            <a:endParaRPr sz="1950">
              <a:latin typeface="Calibri"/>
              <a:cs typeface="Calibri"/>
            </a:endParaRPr>
          </a:p>
          <a:p>
            <a:pPr marL="2372360" marR="836294" indent="-1551940">
              <a:lnSpc>
                <a:spcPct val="101699"/>
              </a:lnSpc>
            </a:pPr>
            <a:r>
              <a:rPr sz="1800" b="1" spc="-5" dirty="0">
                <a:latin typeface="Calibri"/>
                <a:cs typeface="Calibri"/>
              </a:rPr>
              <a:t>Complete,</a:t>
            </a:r>
            <a:r>
              <a:rPr sz="1800" b="1" spc="-35" dirty="0">
                <a:latin typeface="Calibri"/>
                <a:cs typeface="Calibri"/>
              </a:rPr>
              <a:t> </a:t>
            </a:r>
            <a:r>
              <a:rPr sz="1800" b="1" spc="-10" dirty="0">
                <a:latin typeface="Calibri"/>
                <a:cs typeface="Calibri"/>
              </a:rPr>
              <a:t>Relevant</a:t>
            </a:r>
            <a:r>
              <a:rPr sz="1800" b="1" spc="-40" dirty="0">
                <a:latin typeface="Calibri"/>
                <a:cs typeface="Calibri"/>
              </a:rPr>
              <a:t> </a:t>
            </a:r>
            <a:r>
              <a:rPr sz="1800" b="1" spc="-5" dirty="0">
                <a:latin typeface="Calibri"/>
                <a:cs typeface="Calibri"/>
              </a:rPr>
              <a:t>Desciption</a:t>
            </a:r>
            <a:r>
              <a:rPr sz="1800" b="1" spc="-35" dirty="0">
                <a:latin typeface="Calibri"/>
                <a:cs typeface="Calibri"/>
              </a:rPr>
              <a:t> </a:t>
            </a:r>
            <a:r>
              <a:rPr sz="1800" b="1" spc="-5" dirty="0">
                <a:latin typeface="Calibri"/>
                <a:cs typeface="Calibri"/>
              </a:rPr>
              <a:t>Information </a:t>
            </a:r>
            <a:r>
              <a:rPr sz="1800" b="1" spc="-390" dirty="0">
                <a:latin typeface="Calibri"/>
                <a:cs typeface="Calibri"/>
              </a:rPr>
              <a:t> </a:t>
            </a:r>
            <a:r>
              <a:rPr sz="1800" b="1" dirty="0">
                <a:latin typeface="Calibri"/>
                <a:cs typeface="Calibri"/>
              </a:rPr>
              <a:t>of</a:t>
            </a:r>
            <a:r>
              <a:rPr sz="1800" b="1" spc="-5" dirty="0">
                <a:latin typeface="Calibri"/>
                <a:cs typeface="Calibri"/>
              </a:rPr>
              <a:t> </a:t>
            </a:r>
            <a:r>
              <a:rPr sz="1800" b="1" spc="-10" dirty="0">
                <a:latin typeface="Calibri"/>
                <a:cs typeface="Calibri"/>
              </a:rPr>
              <a:t>Product</a:t>
            </a:r>
            <a:endParaRPr sz="1800">
              <a:latin typeface="Calibri"/>
              <a:cs typeface="Calibri"/>
            </a:endParaRPr>
          </a:p>
          <a:p>
            <a:pPr marR="5350510" algn="r">
              <a:lnSpc>
                <a:spcPct val="100000"/>
              </a:lnSpc>
              <a:spcBef>
                <a:spcPts val="665"/>
              </a:spcBef>
            </a:pPr>
            <a:r>
              <a:rPr sz="1000" spc="-5" dirty="0">
                <a:latin typeface="Calibri"/>
                <a:cs typeface="Calibri"/>
              </a:rPr>
              <a:t>250</a:t>
            </a:r>
            <a:endParaRPr sz="1000">
              <a:latin typeface="Calibri"/>
              <a:cs typeface="Calibri"/>
            </a:endParaRPr>
          </a:p>
          <a:p>
            <a:pPr>
              <a:lnSpc>
                <a:spcPct val="100000"/>
              </a:lnSpc>
            </a:pPr>
            <a:endParaRPr sz="1000">
              <a:latin typeface="Calibri"/>
              <a:cs typeface="Calibri"/>
            </a:endParaRPr>
          </a:p>
          <a:p>
            <a:pPr marR="5350510" algn="r">
              <a:lnSpc>
                <a:spcPct val="100000"/>
              </a:lnSpc>
              <a:spcBef>
                <a:spcPts val="840"/>
              </a:spcBef>
            </a:pPr>
            <a:r>
              <a:rPr sz="1000" spc="-5" dirty="0">
                <a:latin typeface="Calibri"/>
                <a:cs typeface="Calibri"/>
              </a:rPr>
              <a:t>200</a:t>
            </a:r>
            <a:endParaRPr sz="1000">
              <a:latin typeface="Calibri"/>
              <a:cs typeface="Calibri"/>
            </a:endParaRPr>
          </a:p>
          <a:p>
            <a:pPr>
              <a:lnSpc>
                <a:spcPct val="100000"/>
              </a:lnSpc>
            </a:pPr>
            <a:endParaRPr sz="1000">
              <a:latin typeface="Calibri"/>
              <a:cs typeface="Calibri"/>
            </a:endParaRPr>
          </a:p>
          <a:p>
            <a:pPr marR="5350510" algn="r">
              <a:lnSpc>
                <a:spcPct val="100000"/>
              </a:lnSpc>
              <a:spcBef>
                <a:spcPts val="835"/>
              </a:spcBef>
            </a:pPr>
            <a:r>
              <a:rPr sz="1000" spc="-5" dirty="0">
                <a:latin typeface="Calibri"/>
                <a:cs typeface="Calibri"/>
              </a:rPr>
              <a:t>150</a:t>
            </a:r>
            <a:endParaRPr sz="1000">
              <a:latin typeface="Calibri"/>
              <a:cs typeface="Calibri"/>
            </a:endParaRPr>
          </a:p>
          <a:p>
            <a:pPr>
              <a:lnSpc>
                <a:spcPct val="100000"/>
              </a:lnSpc>
              <a:spcBef>
                <a:spcPts val="30"/>
              </a:spcBef>
            </a:pPr>
            <a:endParaRPr sz="900">
              <a:latin typeface="Calibri"/>
              <a:cs typeface="Calibri"/>
            </a:endParaRPr>
          </a:p>
          <a:p>
            <a:pPr marL="4683125">
              <a:lnSpc>
                <a:spcPts val="1065"/>
              </a:lnSpc>
            </a:pPr>
            <a:r>
              <a:rPr sz="1000" spc="-5" dirty="0">
                <a:latin typeface="Calibri"/>
                <a:cs typeface="Calibri"/>
              </a:rPr>
              <a:t>No</a:t>
            </a:r>
            <a:r>
              <a:rPr sz="1000" spc="-20" dirty="0">
                <a:latin typeface="Calibri"/>
                <a:cs typeface="Calibri"/>
              </a:rPr>
              <a:t> </a:t>
            </a:r>
            <a:r>
              <a:rPr sz="1000" spc="-5" dirty="0">
                <a:latin typeface="Calibri"/>
                <a:cs typeface="Calibri"/>
              </a:rPr>
              <a:t>of</a:t>
            </a:r>
            <a:r>
              <a:rPr sz="1000" spc="-30" dirty="0">
                <a:latin typeface="Calibri"/>
                <a:cs typeface="Calibri"/>
              </a:rPr>
              <a:t> </a:t>
            </a:r>
            <a:r>
              <a:rPr sz="1000" spc="-5" dirty="0">
                <a:latin typeface="Calibri"/>
                <a:cs typeface="Calibri"/>
              </a:rPr>
              <a:t>customer</a:t>
            </a:r>
            <a:endParaRPr sz="1000">
              <a:latin typeface="Calibri"/>
              <a:cs typeface="Calibri"/>
            </a:endParaRPr>
          </a:p>
          <a:p>
            <a:pPr marL="207645">
              <a:lnSpc>
                <a:spcPts val="1065"/>
              </a:lnSpc>
            </a:pPr>
            <a:r>
              <a:rPr sz="1000" spc="-5" dirty="0">
                <a:latin typeface="Calibri"/>
                <a:cs typeface="Calibri"/>
              </a:rPr>
              <a:t>100</a:t>
            </a:r>
            <a:endParaRPr sz="1000">
              <a:latin typeface="Calibri"/>
              <a:cs typeface="Calibri"/>
            </a:endParaRPr>
          </a:p>
          <a:p>
            <a:pPr>
              <a:lnSpc>
                <a:spcPct val="100000"/>
              </a:lnSpc>
            </a:pPr>
            <a:endParaRPr sz="1000">
              <a:latin typeface="Calibri"/>
              <a:cs typeface="Calibri"/>
            </a:endParaRPr>
          </a:p>
          <a:p>
            <a:pPr marR="5351145" algn="r">
              <a:lnSpc>
                <a:spcPct val="100000"/>
              </a:lnSpc>
              <a:spcBef>
                <a:spcPts val="840"/>
              </a:spcBef>
            </a:pPr>
            <a:r>
              <a:rPr sz="1000" spc="-10" dirty="0">
                <a:latin typeface="Calibri"/>
                <a:cs typeface="Calibri"/>
              </a:rPr>
              <a:t>50</a:t>
            </a:r>
            <a:endParaRPr sz="1000">
              <a:latin typeface="Calibri"/>
              <a:cs typeface="Calibri"/>
            </a:endParaRPr>
          </a:p>
          <a:p>
            <a:pPr>
              <a:lnSpc>
                <a:spcPct val="100000"/>
              </a:lnSpc>
            </a:pPr>
            <a:endParaRPr sz="1000">
              <a:latin typeface="Calibri"/>
              <a:cs typeface="Calibri"/>
            </a:endParaRPr>
          </a:p>
          <a:p>
            <a:pPr marR="5350510" algn="r">
              <a:lnSpc>
                <a:spcPct val="100000"/>
              </a:lnSpc>
              <a:spcBef>
                <a:spcPts val="835"/>
              </a:spcBef>
            </a:pPr>
            <a:r>
              <a:rPr sz="1000" spc="-5" dirty="0">
                <a:latin typeface="Calibri"/>
                <a:cs typeface="Calibri"/>
              </a:rPr>
              <a:t>0</a:t>
            </a:r>
            <a:endParaRPr sz="1000">
              <a:latin typeface="Calibri"/>
              <a:cs typeface="Calibri"/>
            </a:endParaRPr>
          </a:p>
        </p:txBody>
      </p:sp>
      <p:sp>
        <p:nvSpPr>
          <p:cNvPr id="25" name="object 25"/>
          <p:cNvSpPr/>
          <p:nvPr/>
        </p:nvSpPr>
        <p:spPr>
          <a:xfrm>
            <a:off x="1027430" y="4840096"/>
            <a:ext cx="5486400" cy="3200400"/>
          </a:xfrm>
          <a:custGeom>
            <a:avLst/>
            <a:gdLst/>
            <a:ahLst/>
            <a:cxnLst/>
            <a:rect l="l" t="t" r="r" b="b"/>
            <a:pathLst>
              <a:path w="5486400" h="3200400">
                <a:moveTo>
                  <a:pt x="0" y="3200400"/>
                </a:moveTo>
                <a:lnTo>
                  <a:pt x="5486400" y="3200400"/>
                </a:lnTo>
                <a:lnTo>
                  <a:pt x="5486400" y="0"/>
                </a:lnTo>
                <a:lnTo>
                  <a:pt x="0" y="0"/>
                </a:lnTo>
                <a:lnTo>
                  <a:pt x="0" y="3200400"/>
                </a:lnTo>
                <a:close/>
              </a:path>
            </a:pathLst>
          </a:custGeom>
          <a:ln w="9525">
            <a:solidFill>
              <a:srgbClr val="858585"/>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72157" y="894080"/>
            <a:ext cx="4016375" cy="239395"/>
          </a:xfrm>
          <a:prstGeom prst="rect">
            <a:avLst/>
          </a:prstGeom>
        </p:spPr>
        <p:txBody>
          <a:bodyPr vert="horz" wrap="square" lIns="0" tIns="12700" rIns="0" bIns="0" rtlCol="0">
            <a:spAutoFit/>
          </a:bodyPr>
          <a:lstStyle/>
          <a:p>
            <a:pPr marL="12700">
              <a:lnSpc>
                <a:spcPct val="100000"/>
              </a:lnSpc>
              <a:spcBef>
                <a:spcPts val="100"/>
              </a:spcBef>
            </a:pPr>
            <a:r>
              <a:rPr sz="1400" b="1" u="sng" spc="-5" dirty="0">
                <a:uFill>
                  <a:solidFill>
                    <a:srgbClr val="000000"/>
                  </a:solidFill>
                </a:uFill>
                <a:latin typeface="Calibri"/>
                <a:cs typeface="Calibri"/>
              </a:rPr>
              <a:t>Fast</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loading</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website</a:t>
            </a:r>
            <a:r>
              <a:rPr sz="1400" b="1" u="sng" spc="-15" dirty="0">
                <a:uFill>
                  <a:solidFill>
                    <a:srgbClr val="000000"/>
                  </a:solidFill>
                </a:uFill>
                <a:latin typeface="Calibri"/>
                <a:cs typeface="Calibri"/>
              </a:rPr>
              <a:t> </a:t>
            </a:r>
            <a:r>
              <a:rPr sz="1400" b="1" u="sng" spc="-5" dirty="0">
                <a:uFill>
                  <a:solidFill>
                    <a:srgbClr val="000000"/>
                  </a:solidFill>
                </a:uFill>
                <a:latin typeface="Calibri"/>
                <a:cs typeface="Calibri"/>
              </a:rPr>
              <a:t>speed</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of</a:t>
            </a:r>
            <a:r>
              <a:rPr sz="1400" b="1" u="sng" spc="-5" dirty="0">
                <a:uFill>
                  <a:solidFill>
                    <a:srgbClr val="000000"/>
                  </a:solidFill>
                </a:uFill>
                <a:latin typeface="Calibri"/>
                <a:cs typeface="Calibri"/>
              </a:rPr>
              <a:t> website</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and</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application</a:t>
            </a:r>
            <a:endParaRPr sz="1400">
              <a:latin typeface="Calibri"/>
              <a:cs typeface="Calibri"/>
            </a:endParaRPr>
          </a:p>
        </p:txBody>
      </p:sp>
      <p:sp>
        <p:nvSpPr>
          <p:cNvPr id="3" name="object 3"/>
          <p:cNvSpPr txBox="1"/>
          <p:nvPr/>
        </p:nvSpPr>
        <p:spPr>
          <a:xfrm>
            <a:off x="902004" y="1258569"/>
            <a:ext cx="4829810" cy="1546225"/>
          </a:xfrm>
          <a:prstGeom prst="rect">
            <a:avLst/>
          </a:prstGeom>
        </p:spPr>
        <p:txBody>
          <a:bodyPr vert="horz" wrap="square" lIns="0" tIns="25400" rIns="0" bIns="0" rtlCol="0">
            <a:spAutoFit/>
          </a:bodyPr>
          <a:lstStyle/>
          <a:p>
            <a:pPr marL="12700" marR="3207385">
              <a:lnSpc>
                <a:spcPts val="1190"/>
              </a:lnSpc>
              <a:spcBef>
                <a:spcPts val="200"/>
              </a:spcBef>
            </a:pPr>
            <a:r>
              <a:rPr sz="1050" spc="-5" dirty="0">
                <a:latin typeface="Courier New"/>
                <a:cs typeface="Courier New"/>
              </a:rPr>
              <a:t>Amazon.in </a:t>
            </a:r>
            <a:r>
              <a:rPr sz="1050" spc="135" dirty="0">
                <a:latin typeface="Courier New"/>
                <a:cs typeface="Courier New"/>
              </a:rPr>
              <a:t> </a:t>
            </a:r>
            <a:r>
              <a:rPr sz="1050" spc="-5" dirty="0">
                <a:latin typeface="Courier New"/>
                <a:cs typeface="Courier New"/>
              </a:rPr>
              <a:t>Amazon.in,</a:t>
            </a:r>
            <a:r>
              <a:rPr sz="1050" spc="-60" dirty="0">
                <a:latin typeface="Courier New"/>
                <a:cs typeface="Courier New"/>
              </a:rPr>
              <a:t> </a:t>
            </a:r>
            <a:r>
              <a:rPr sz="1050" spc="-5" dirty="0">
                <a:latin typeface="Courier New"/>
                <a:cs typeface="Courier New"/>
              </a:rPr>
              <a:t>Paytm.com</a:t>
            </a:r>
            <a:endParaRPr sz="1050">
              <a:latin typeface="Courier New"/>
              <a:cs typeface="Courier New"/>
            </a:endParaRPr>
          </a:p>
          <a:p>
            <a:pPr marL="12700">
              <a:lnSpc>
                <a:spcPts val="1120"/>
              </a:lnSpc>
            </a:pPr>
            <a:r>
              <a:rPr sz="1050" spc="-5" dirty="0">
                <a:latin typeface="Courier New"/>
                <a:cs typeface="Courier New"/>
              </a:rPr>
              <a:t>Amazon.in,</a:t>
            </a:r>
            <a:r>
              <a:rPr sz="1050" spc="-20" dirty="0">
                <a:latin typeface="Courier New"/>
                <a:cs typeface="Courier New"/>
              </a:rPr>
              <a:t> </a:t>
            </a:r>
            <a:r>
              <a:rPr sz="1050" spc="-5" dirty="0">
                <a:latin typeface="Courier New"/>
                <a:cs typeface="Courier New"/>
              </a:rPr>
              <a:t>Flipkart.com,</a:t>
            </a:r>
            <a:r>
              <a:rPr sz="1050" spc="-15" dirty="0">
                <a:latin typeface="Courier New"/>
                <a:cs typeface="Courier New"/>
              </a:rPr>
              <a:t> </a:t>
            </a:r>
            <a:r>
              <a:rPr sz="1050" spc="-5" dirty="0">
                <a:latin typeface="Courier New"/>
                <a:cs typeface="Courier New"/>
              </a:rPr>
              <a:t>Myntra.com</a:t>
            </a:r>
            <a:endParaRPr sz="1050">
              <a:latin typeface="Courier New"/>
              <a:cs typeface="Courier New"/>
            </a:endParaRPr>
          </a:p>
          <a:p>
            <a:pPr marL="12700" marR="5080">
              <a:lnSpc>
                <a:spcPts val="1200"/>
              </a:lnSpc>
              <a:spcBef>
                <a:spcPts val="55"/>
              </a:spcBef>
            </a:pPr>
            <a:r>
              <a:rPr sz="1050" spc="-5" dirty="0">
                <a:latin typeface="Courier New"/>
                <a:cs typeface="Courier New"/>
              </a:rPr>
              <a:t>Amazon.in,</a:t>
            </a:r>
            <a:r>
              <a:rPr sz="1050" dirty="0">
                <a:latin typeface="Courier New"/>
                <a:cs typeface="Courier New"/>
              </a:rPr>
              <a:t> </a:t>
            </a:r>
            <a:r>
              <a:rPr sz="1050" spc="-5" dirty="0">
                <a:latin typeface="Courier New"/>
                <a:cs typeface="Courier New"/>
              </a:rPr>
              <a:t>Flipkart.com,</a:t>
            </a:r>
            <a:r>
              <a:rPr sz="1050" dirty="0">
                <a:latin typeface="Courier New"/>
                <a:cs typeface="Courier New"/>
              </a:rPr>
              <a:t> </a:t>
            </a:r>
            <a:r>
              <a:rPr sz="1050" spc="-5" dirty="0">
                <a:latin typeface="Courier New"/>
                <a:cs typeface="Courier New"/>
              </a:rPr>
              <a:t>Paytm.com,</a:t>
            </a:r>
            <a:r>
              <a:rPr sz="1050" spc="5" dirty="0">
                <a:latin typeface="Courier New"/>
                <a:cs typeface="Courier New"/>
              </a:rPr>
              <a:t> </a:t>
            </a:r>
            <a:r>
              <a:rPr sz="1050" spc="-5" dirty="0">
                <a:latin typeface="Courier New"/>
                <a:cs typeface="Courier New"/>
              </a:rPr>
              <a:t>Myntra.com,</a:t>
            </a:r>
            <a:r>
              <a:rPr sz="1050" dirty="0">
                <a:latin typeface="Courier New"/>
                <a:cs typeface="Courier New"/>
              </a:rPr>
              <a:t> </a:t>
            </a:r>
            <a:r>
              <a:rPr sz="1050" spc="-5" dirty="0">
                <a:latin typeface="Courier New"/>
                <a:cs typeface="Courier New"/>
              </a:rPr>
              <a:t>Snapdeal.com </a:t>
            </a:r>
            <a:r>
              <a:rPr sz="1050" spc="-615" dirty="0">
                <a:latin typeface="Courier New"/>
                <a:cs typeface="Courier New"/>
              </a:rPr>
              <a:t> </a:t>
            </a:r>
            <a:r>
              <a:rPr sz="1050" spc="-5" dirty="0">
                <a:latin typeface="Courier New"/>
                <a:cs typeface="Courier New"/>
              </a:rPr>
              <a:t>Amazon.in,</a:t>
            </a:r>
            <a:r>
              <a:rPr sz="1050" spc="-10" dirty="0">
                <a:latin typeface="Courier New"/>
                <a:cs typeface="Courier New"/>
              </a:rPr>
              <a:t> </a:t>
            </a:r>
            <a:r>
              <a:rPr sz="1050" spc="-5" dirty="0">
                <a:latin typeface="Courier New"/>
                <a:cs typeface="Courier New"/>
              </a:rPr>
              <a:t>Flipkart.com</a:t>
            </a:r>
            <a:endParaRPr sz="1050">
              <a:latin typeface="Courier New"/>
              <a:cs typeface="Courier New"/>
            </a:endParaRPr>
          </a:p>
          <a:p>
            <a:pPr marL="12700">
              <a:lnSpc>
                <a:spcPts val="1120"/>
              </a:lnSpc>
            </a:pPr>
            <a:r>
              <a:rPr sz="1050" spc="-5" dirty="0">
                <a:latin typeface="Courier New"/>
                <a:cs typeface="Courier New"/>
              </a:rPr>
              <a:t>Amazon.in,</a:t>
            </a:r>
            <a:r>
              <a:rPr sz="1050" spc="-15" dirty="0">
                <a:latin typeface="Courier New"/>
                <a:cs typeface="Courier New"/>
              </a:rPr>
              <a:t> </a:t>
            </a:r>
            <a:r>
              <a:rPr sz="1050" spc="-5" dirty="0">
                <a:latin typeface="Courier New"/>
                <a:cs typeface="Courier New"/>
              </a:rPr>
              <a:t>Flipkart.com,</a:t>
            </a:r>
            <a:r>
              <a:rPr sz="1050" spc="-15" dirty="0">
                <a:latin typeface="Courier New"/>
                <a:cs typeface="Courier New"/>
              </a:rPr>
              <a:t> </a:t>
            </a:r>
            <a:r>
              <a:rPr sz="1050" spc="-5" dirty="0">
                <a:latin typeface="Courier New"/>
                <a:cs typeface="Courier New"/>
              </a:rPr>
              <a:t>Snapdeal.com</a:t>
            </a:r>
            <a:endParaRPr sz="1050">
              <a:latin typeface="Courier New"/>
              <a:cs typeface="Courier New"/>
            </a:endParaRPr>
          </a:p>
          <a:p>
            <a:pPr marL="12700">
              <a:lnSpc>
                <a:spcPts val="1190"/>
              </a:lnSpc>
            </a:pPr>
            <a:r>
              <a:rPr sz="1050" spc="-5" dirty="0">
                <a:latin typeface="Courier New"/>
                <a:cs typeface="Courier New"/>
              </a:rPr>
              <a:t>Amazon.in,</a:t>
            </a:r>
            <a:r>
              <a:rPr sz="1050" spc="-20" dirty="0">
                <a:latin typeface="Courier New"/>
                <a:cs typeface="Courier New"/>
              </a:rPr>
              <a:t> </a:t>
            </a:r>
            <a:r>
              <a:rPr sz="1050" spc="-5" dirty="0">
                <a:latin typeface="Courier New"/>
                <a:cs typeface="Courier New"/>
              </a:rPr>
              <a:t>Flipkart.com,</a:t>
            </a:r>
            <a:r>
              <a:rPr sz="1050" spc="-15" dirty="0">
                <a:latin typeface="Courier New"/>
                <a:cs typeface="Courier New"/>
              </a:rPr>
              <a:t> </a:t>
            </a:r>
            <a:r>
              <a:rPr sz="1050" spc="-5" dirty="0">
                <a:latin typeface="Courier New"/>
                <a:cs typeface="Courier New"/>
              </a:rPr>
              <a:t>Paytm.com</a:t>
            </a:r>
            <a:endParaRPr sz="1050">
              <a:latin typeface="Courier New"/>
              <a:cs typeface="Courier New"/>
            </a:endParaRPr>
          </a:p>
          <a:p>
            <a:pPr marL="12700" marR="885825">
              <a:lnSpc>
                <a:spcPts val="1190"/>
              </a:lnSpc>
              <a:spcBef>
                <a:spcPts val="65"/>
              </a:spcBef>
            </a:pPr>
            <a:r>
              <a:rPr sz="1050" spc="-5" dirty="0">
                <a:latin typeface="Courier New"/>
                <a:cs typeface="Courier New"/>
              </a:rPr>
              <a:t>Amazon.in, Flipkart.com, Myntra.com, Snapdeal.com </a:t>
            </a:r>
            <a:r>
              <a:rPr sz="1050" spc="-615" dirty="0">
                <a:latin typeface="Courier New"/>
                <a:cs typeface="Courier New"/>
              </a:rPr>
              <a:t> </a:t>
            </a:r>
            <a:r>
              <a:rPr sz="1050" spc="-5" dirty="0">
                <a:latin typeface="Courier New"/>
                <a:cs typeface="Courier New"/>
              </a:rPr>
              <a:t>Snapdeal.com</a:t>
            </a:r>
            <a:endParaRPr sz="1050">
              <a:latin typeface="Courier New"/>
              <a:cs typeface="Courier New"/>
            </a:endParaRPr>
          </a:p>
          <a:p>
            <a:pPr marL="12700">
              <a:lnSpc>
                <a:spcPts val="1160"/>
              </a:lnSpc>
            </a:pPr>
            <a:r>
              <a:rPr sz="1050" spc="-5" dirty="0">
                <a:latin typeface="Courier New"/>
                <a:cs typeface="Courier New"/>
              </a:rPr>
              <a:t>Flipkart.com</a:t>
            </a:r>
            <a:endParaRPr sz="1050">
              <a:latin typeface="Courier New"/>
              <a:cs typeface="Courier New"/>
            </a:endParaRPr>
          </a:p>
        </p:txBody>
      </p:sp>
      <p:sp>
        <p:nvSpPr>
          <p:cNvPr id="4" name="object 4"/>
          <p:cNvSpPr txBox="1"/>
          <p:nvPr/>
        </p:nvSpPr>
        <p:spPr>
          <a:xfrm>
            <a:off x="6024788" y="1258569"/>
            <a:ext cx="189230" cy="1546225"/>
          </a:xfrm>
          <a:prstGeom prst="rect">
            <a:avLst/>
          </a:prstGeom>
        </p:spPr>
        <p:txBody>
          <a:bodyPr vert="horz" wrap="square" lIns="0" tIns="13335" rIns="0" bIns="0" rtlCol="0">
            <a:spAutoFit/>
          </a:bodyPr>
          <a:lstStyle/>
          <a:p>
            <a:pPr marR="6985" algn="r">
              <a:lnSpc>
                <a:spcPts val="1225"/>
              </a:lnSpc>
              <a:spcBef>
                <a:spcPts val="105"/>
              </a:spcBef>
            </a:pPr>
            <a:r>
              <a:rPr sz="1050" spc="-5" dirty="0">
                <a:latin typeface="Courier New"/>
                <a:cs typeface="Courier New"/>
              </a:rPr>
              <a:t>51</a:t>
            </a:r>
            <a:endParaRPr sz="1050">
              <a:latin typeface="Courier New"/>
              <a:cs typeface="Courier New"/>
            </a:endParaRPr>
          </a:p>
          <a:p>
            <a:pPr marR="6985" algn="r">
              <a:lnSpc>
                <a:spcPts val="1190"/>
              </a:lnSpc>
            </a:pPr>
            <a:r>
              <a:rPr sz="1050" spc="-5" dirty="0">
                <a:latin typeface="Courier New"/>
                <a:cs typeface="Courier New"/>
              </a:rPr>
              <a:t>44</a:t>
            </a:r>
            <a:endParaRPr sz="1050">
              <a:latin typeface="Courier New"/>
              <a:cs typeface="Courier New"/>
            </a:endParaRPr>
          </a:p>
          <a:p>
            <a:pPr marR="5080" algn="r">
              <a:lnSpc>
                <a:spcPts val="1190"/>
              </a:lnSpc>
            </a:pPr>
            <a:r>
              <a:rPr sz="1050" dirty="0">
                <a:latin typeface="Courier New"/>
                <a:cs typeface="Courier New"/>
              </a:rPr>
              <a:t>30</a:t>
            </a:r>
            <a:endParaRPr sz="1050">
              <a:latin typeface="Courier New"/>
              <a:cs typeface="Courier New"/>
            </a:endParaRPr>
          </a:p>
          <a:p>
            <a:pPr marR="6985" algn="r">
              <a:lnSpc>
                <a:spcPts val="1195"/>
              </a:lnSpc>
            </a:pPr>
            <a:r>
              <a:rPr sz="1050" spc="-5" dirty="0">
                <a:latin typeface="Courier New"/>
                <a:cs typeface="Courier New"/>
              </a:rPr>
              <a:t>30</a:t>
            </a:r>
            <a:endParaRPr sz="1050">
              <a:latin typeface="Courier New"/>
              <a:cs typeface="Courier New"/>
            </a:endParaRPr>
          </a:p>
          <a:p>
            <a:pPr marR="6985" algn="r">
              <a:lnSpc>
                <a:spcPts val="1195"/>
              </a:lnSpc>
            </a:pPr>
            <a:r>
              <a:rPr sz="1050" spc="-5" dirty="0">
                <a:latin typeface="Courier New"/>
                <a:cs typeface="Courier New"/>
              </a:rPr>
              <a:t>30</a:t>
            </a:r>
            <a:endParaRPr sz="1050">
              <a:latin typeface="Courier New"/>
              <a:cs typeface="Courier New"/>
            </a:endParaRPr>
          </a:p>
          <a:p>
            <a:pPr marR="6985" algn="r">
              <a:lnSpc>
                <a:spcPts val="1190"/>
              </a:lnSpc>
            </a:pPr>
            <a:r>
              <a:rPr sz="1050" spc="-5" dirty="0">
                <a:latin typeface="Courier New"/>
                <a:cs typeface="Courier New"/>
              </a:rPr>
              <a:t>25</a:t>
            </a:r>
            <a:endParaRPr sz="1050">
              <a:latin typeface="Courier New"/>
              <a:cs typeface="Courier New"/>
            </a:endParaRPr>
          </a:p>
          <a:p>
            <a:pPr marR="5080" algn="r">
              <a:lnSpc>
                <a:spcPts val="1190"/>
              </a:lnSpc>
            </a:pPr>
            <a:r>
              <a:rPr sz="1050" dirty="0">
                <a:latin typeface="Courier New"/>
                <a:cs typeface="Courier New"/>
              </a:rPr>
              <a:t>25</a:t>
            </a:r>
            <a:endParaRPr sz="1050">
              <a:latin typeface="Courier New"/>
              <a:cs typeface="Courier New"/>
            </a:endParaRPr>
          </a:p>
          <a:p>
            <a:pPr marR="6985" algn="r">
              <a:lnSpc>
                <a:spcPts val="1190"/>
              </a:lnSpc>
            </a:pPr>
            <a:r>
              <a:rPr sz="1050" spc="-5" dirty="0">
                <a:latin typeface="Courier New"/>
                <a:cs typeface="Courier New"/>
              </a:rPr>
              <a:t>14</a:t>
            </a:r>
            <a:endParaRPr sz="1050">
              <a:latin typeface="Courier New"/>
              <a:cs typeface="Courier New"/>
            </a:endParaRPr>
          </a:p>
          <a:p>
            <a:pPr marR="6985" algn="r">
              <a:lnSpc>
                <a:spcPts val="1190"/>
              </a:lnSpc>
            </a:pPr>
            <a:r>
              <a:rPr sz="1050" spc="-5" dirty="0">
                <a:latin typeface="Courier New"/>
                <a:cs typeface="Courier New"/>
              </a:rPr>
              <a:t>12</a:t>
            </a:r>
            <a:endParaRPr sz="1050">
              <a:latin typeface="Courier New"/>
              <a:cs typeface="Courier New"/>
            </a:endParaRPr>
          </a:p>
          <a:p>
            <a:pPr marR="6985" algn="r">
              <a:lnSpc>
                <a:spcPts val="1225"/>
              </a:lnSpc>
            </a:pPr>
            <a:r>
              <a:rPr sz="1050" dirty="0">
                <a:latin typeface="Courier New"/>
                <a:cs typeface="Courier New"/>
              </a:rPr>
              <a:t>8</a:t>
            </a:r>
            <a:endParaRPr sz="1050">
              <a:latin typeface="Courier New"/>
              <a:cs typeface="Courier New"/>
            </a:endParaRPr>
          </a:p>
        </p:txBody>
      </p:sp>
      <p:sp>
        <p:nvSpPr>
          <p:cNvPr id="5" name="object 5"/>
          <p:cNvSpPr txBox="1"/>
          <p:nvPr/>
        </p:nvSpPr>
        <p:spPr>
          <a:xfrm>
            <a:off x="902004" y="3119602"/>
            <a:ext cx="5759450" cy="1525905"/>
          </a:xfrm>
          <a:prstGeom prst="rect">
            <a:avLst/>
          </a:prstGeom>
        </p:spPr>
        <p:txBody>
          <a:bodyPr vert="horz" wrap="square" lIns="0" tIns="12700" rIns="0" bIns="0" rtlCol="0">
            <a:spAutoFit/>
          </a:bodyPr>
          <a:lstStyle/>
          <a:p>
            <a:pPr marL="12700" marR="5080" algn="just">
              <a:lnSpc>
                <a:spcPct val="117200"/>
              </a:lnSpc>
              <a:spcBef>
                <a:spcPts val="100"/>
              </a:spcBef>
            </a:pPr>
            <a:r>
              <a:rPr sz="1400" i="1" spc="-5" dirty="0">
                <a:latin typeface="Calibri"/>
                <a:cs typeface="Calibri"/>
              </a:rPr>
              <a:t>[249</a:t>
            </a:r>
            <a:r>
              <a:rPr sz="1400" i="1" dirty="0">
                <a:latin typeface="Calibri"/>
                <a:cs typeface="Calibri"/>
              </a:rPr>
              <a:t> </a:t>
            </a:r>
            <a:r>
              <a:rPr sz="1400" i="1" spc="-5" dirty="0">
                <a:latin typeface="Calibri"/>
                <a:cs typeface="Calibri"/>
              </a:rPr>
              <a:t>respondents</a:t>
            </a:r>
            <a:r>
              <a:rPr sz="1400" i="1" dirty="0">
                <a:latin typeface="Calibri"/>
                <a:cs typeface="Calibri"/>
              </a:rPr>
              <a:t> </a:t>
            </a:r>
            <a:r>
              <a:rPr sz="1400" i="1" spc="-5" dirty="0">
                <a:latin typeface="Calibri"/>
                <a:cs typeface="Calibri"/>
              </a:rPr>
              <a:t>consider</a:t>
            </a:r>
            <a:r>
              <a:rPr sz="1400" i="1" dirty="0">
                <a:latin typeface="Calibri"/>
                <a:cs typeface="Calibri"/>
              </a:rPr>
              <a:t> </a:t>
            </a:r>
            <a:r>
              <a:rPr sz="1400" i="1" spc="-5" dirty="0">
                <a:latin typeface="Calibri"/>
                <a:cs typeface="Calibri"/>
              </a:rPr>
              <a:t>amazon.in</a:t>
            </a:r>
            <a:r>
              <a:rPr sz="1400" i="1" dirty="0">
                <a:latin typeface="Calibri"/>
                <a:cs typeface="Calibri"/>
              </a:rPr>
              <a:t> to</a:t>
            </a:r>
            <a:r>
              <a:rPr sz="1400" i="1" spc="5" dirty="0">
                <a:latin typeface="Calibri"/>
                <a:cs typeface="Calibri"/>
              </a:rPr>
              <a:t> </a:t>
            </a:r>
            <a:r>
              <a:rPr sz="1400" i="1" spc="-5" dirty="0">
                <a:latin typeface="Calibri"/>
                <a:cs typeface="Calibri"/>
              </a:rPr>
              <a:t>have</a:t>
            </a:r>
            <a:r>
              <a:rPr sz="1400" i="1" dirty="0">
                <a:latin typeface="Calibri"/>
                <a:cs typeface="Calibri"/>
              </a:rPr>
              <a:t> fast</a:t>
            </a:r>
            <a:r>
              <a:rPr sz="1400" i="1" spc="5" dirty="0">
                <a:latin typeface="Calibri"/>
                <a:cs typeface="Calibri"/>
              </a:rPr>
              <a:t> </a:t>
            </a:r>
            <a:r>
              <a:rPr sz="1400" i="1" spc="-5" dirty="0">
                <a:latin typeface="Calibri"/>
                <a:cs typeface="Calibri"/>
              </a:rPr>
              <a:t>loading</a:t>
            </a:r>
            <a:r>
              <a:rPr sz="1400" i="1" dirty="0">
                <a:latin typeface="Calibri"/>
                <a:cs typeface="Calibri"/>
              </a:rPr>
              <a:t> website</a:t>
            </a:r>
            <a:r>
              <a:rPr sz="1400" i="1" spc="5" dirty="0">
                <a:latin typeface="Calibri"/>
                <a:cs typeface="Calibri"/>
              </a:rPr>
              <a:t> </a:t>
            </a:r>
            <a:r>
              <a:rPr sz="1400" i="1" spc="-5" dirty="0">
                <a:latin typeface="Calibri"/>
                <a:cs typeface="Calibri"/>
              </a:rPr>
              <a:t>and </a:t>
            </a:r>
            <a:r>
              <a:rPr sz="1400" i="1" dirty="0">
                <a:latin typeface="Calibri"/>
                <a:cs typeface="Calibri"/>
              </a:rPr>
              <a:t> </a:t>
            </a:r>
            <a:r>
              <a:rPr sz="1400" i="1" spc="-5" dirty="0">
                <a:latin typeface="Calibri"/>
                <a:cs typeface="Calibri"/>
              </a:rPr>
              <a:t>application, </a:t>
            </a:r>
            <a:r>
              <a:rPr sz="1400" i="1" dirty="0">
                <a:latin typeface="Calibri"/>
                <a:cs typeface="Calibri"/>
              </a:rPr>
              <a:t>99 </a:t>
            </a:r>
            <a:r>
              <a:rPr sz="1400" i="1" spc="-5" dirty="0">
                <a:latin typeface="Calibri"/>
                <a:cs typeface="Calibri"/>
              </a:rPr>
              <a:t>respondents </a:t>
            </a:r>
            <a:r>
              <a:rPr sz="1400" i="1" dirty="0">
                <a:latin typeface="Calibri"/>
                <a:cs typeface="Calibri"/>
              </a:rPr>
              <a:t>consider </a:t>
            </a:r>
            <a:r>
              <a:rPr sz="1400" i="1" spc="-5" dirty="0">
                <a:latin typeface="Calibri"/>
                <a:cs typeface="Calibri"/>
              </a:rPr>
              <a:t>paytm.com </a:t>
            </a:r>
            <a:r>
              <a:rPr sz="1400" i="1" dirty="0">
                <a:latin typeface="Calibri"/>
                <a:cs typeface="Calibri"/>
              </a:rPr>
              <a:t>to </a:t>
            </a:r>
            <a:r>
              <a:rPr sz="1400" i="1" spc="-5" dirty="0">
                <a:latin typeface="Calibri"/>
                <a:cs typeface="Calibri"/>
              </a:rPr>
              <a:t>have fast loading website </a:t>
            </a:r>
            <a:r>
              <a:rPr sz="1400" i="1" dirty="0">
                <a:latin typeface="Calibri"/>
                <a:cs typeface="Calibri"/>
              </a:rPr>
              <a:t> </a:t>
            </a:r>
            <a:r>
              <a:rPr sz="1400" i="1" spc="-5" dirty="0">
                <a:latin typeface="Calibri"/>
                <a:cs typeface="Calibri"/>
              </a:rPr>
              <a:t>and</a:t>
            </a:r>
            <a:r>
              <a:rPr sz="1400" i="1" dirty="0">
                <a:latin typeface="Calibri"/>
                <a:cs typeface="Calibri"/>
              </a:rPr>
              <a:t> </a:t>
            </a:r>
            <a:r>
              <a:rPr sz="1400" i="1" spc="-5" dirty="0">
                <a:latin typeface="Calibri"/>
                <a:cs typeface="Calibri"/>
              </a:rPr>
              <a:t>application,</a:t>
            </a:r>
            <a:r>
              <a:rPr sz="1400" i="1" dirty="0">
                <a:latin typeface="Calibri"/>
                <a:cs typeface="Calibri"/>
              </a:rPr>
              <a:t> 74</a:t>
            </a:r>
            <a:r>
              <a:rPr sz="1400" i="1" spc="5" dirty="0">
                <a:latin typeface="Calibri"/>
                <a:cs typeface="Calibri"/>
              </a:rPr>
              <a:t> </a:t>
            </a:r>
            <a:r>
              <a:rPr sz="1400" i="1" spc="-5" dirty="0">
                <a:latin typeface="Calibri"/>
                <a:cs typeface="Calibri"/>
              </a:rPr>
              <a:t>respondents</a:t>
            </a:r>
            <a:r>
              <a:rPr sz="1400" i="1" dirty="0">
                <a:latin typeface="Calibri"/>
                <a:cs typeface="Calibri"/>
              </a:rPr>
              <a:t> </a:t>
            </a:r>
            <a:r>
              <a:rPr sz="1400" i="1" spc="-5" dirty="0">
                <a:latin typeface="Calibri"/>
                <a:cs typeface="Calibri"/>
              </a:rPr>
              <a:t>consider</a:t>
            </a:r>
            <a:r>
              <a:rPr sz="1400" i="1" dirty="0">
                <a:latin typeface="Calibri"/>
                <a:cs typeface="Calibri"/>
              </a:rPr>
              <a:t> </a:t>
            </a:r>
            <a:r>
              <a:rPr sz="1400" i="1" spc="-5" dirty="0">
                <a:latin typeface="Calibri"/>
                <a:cs typeface="Calibri"/>
              </a:rPr>
              <a:t>myntra.com</a:t>
            </a:r>
            <a:r>
              <a:rPr sz="1400" i="1" dirty="0">
                <a:latin typeface="Calibri"/>
                <a:cs typeface="Calibri"/>
              </a:rPr>
              <a:t> to</a:t>
            </a:r>
            <a:r>
              <a:rPr sz="1400" i="1" spc="5" dirty="0">
                <a:latin typeface="Calibri"/>
                <a:cs typeface="Calibri"/>
              </a:rPr>
              <a:t> </a:t>
            </a:r>
            <a:r>
              <a:rPr sz="1400" i="1" spc="-5" dirty="0">
                <a:latin typeface="Calibri"/>
                <a:cs typeface="Calibri"/>
              </a:rPr>
              <a:t>have</a:t>
            </a:r>
            <a:r>
              <a:rPr sz="1400" i="1" dirty="0">
                <a:latin typeface="Calibri"/>
                <a:cs typeface="Calibri"/>
              </a:rPr>
              <a:t> fast</a:t>
            </a:r>
            <a:r>
              <a:rPr sz="1400" i="1" spc="5" dirty="0">
                <a:latin typeface="Calibri"/>
                <a:cs typeface="Calibri"/>
              </a:rPr>
              <a:t> </a:t>
            </a:r>
            <a:r>
              <a:rPr sz="1400" i="1" spc="-5" dirty="0">
                <a:latin typeface="Calibri"/>
                <a:cs typeface="Calibri"/>
              </a:rPr>
              <a:t>loading </a:t>
            </a:r>
            <a:r>
              <a:rPr sz="1400" i="1" dirty="0">
                <a:latin typeface="Calibri"/>
                <a:cs typeface="Calibri"/>
              </a:rPr>
              <a:t> </a:t>
            </a:r>
            <a:r>
              <a:rPr sz="1400" i="1" spc="-5" dirty="0">
                <a:latin typeface="Calibri"/>
                <a:cs typeface="Calibri"/>
              </a:rPr>
              <a:t>website and application, 162 respondents </a:t>
            </a:r>
            <a:r>
              <a:rPr sz="1400" i="1" dirty="0">
                <a:latin typeface="Calibri"/>
                <a:cs typeface="Calibri"/>
              </a:rPr>
              <a:t>consider </a:t>
            </a:r>
            <a:r>
              <a:rPr sz="1400" i="1" spc="-5" dirty="0">
                <a:latin typeface="Calibri"/>
                <a:cs typeface="Calibri"/>
              </a:rPr>
              <a:t>flipkart.com </a:t>
            </a:r>
            <a:r>
              <a:rPr sz="1400" i="1" dirty="0">
                <a:latin typeface="Calibri"/>
                <a:cs typeface="Calibri"/>
              </a:rPr>
              <a:t>to </a:t>
            </a:r>
            <a:r>
              <a:rPr sz="1400" i="1" spc="-5" dirty="0">
                <a:latin typeface="Calibri"/>
                <a:cs typeface="Calibri"/>
              </a:rPr>
              <a:t>have </a:t>
            </a:r>
            <a:r>
              <a:rPr sz="1400" i="1" dirty="0">
                <a:latin typeface="Calibri"/>
                <a:cs typeface="Calibri"/>
              </a:rPr>
              <a:t>fast </a:t>
            </a:r>
            <a:r>
              <a:rPr sz="1400" i="1" spc="5" dirty="0">
                <a:latin typeface="Calibri"/>
                <a:cs typeface="Calibri"/>
              </a:rPr>
              <a:t> </a:t>
            </a:r>
            <a:r>
              <a:rPr sz="1400" i="1" dirty="0">
                <a:latin typeface="Calibri"/>
                <a:cs typeface="Calibri"/>
              </a:rPr>
              <a:t>loading</a:t>
            </a:r>
            <a:r>
              <a:rPr sz="1400" i="1" spc="5" dirty="0">
                <a:latin typeface="Calibri"/>
                <a:cs typeface="Calibri"/>
              </a:rPr>
              <a:t> </a:t>
            </a:r>
            <a:r>
              <a:rPr sz="1400" i="1" spc="-5" dirty="0">
                <a:latin typeface="Calibri"/>
                <a:cs typeface="Calibri"/>
              </a:rPr>
              <a:t>website</a:t>
            </a:r>
            <a:r>
              <a:rPr sz="1400" i="1" dirty="0">
                <a:latin typeface="Calibri"/>
                <a:cs typeface="Calibri"/>
              </a:rPr>
              <a:t> </a:t>
            </a:r>
            <a:r>
              <a:rPr sz="1400" i="1" spc="-5" dirty="0">
                <a:latin typeface="Calibri"/>
                <a:cs typeface="Calibri"/>
              </a:rPr>
              <a:t>and</a:t>
            </a:r>
            <a:r>
              <a:rPr sz="1400" i="1" dirty="0">
                <a:latin typeface="Calibri"/>
                <a:cs typeface="Calibri"/>
              </a:rPr>
              <a:t> </a:t>
            </a:r>
            <a:r>
              <a:rPr sz="1400" i="1" spc="-5" dirty="0">
                <a:latin typeface="Calibri"/>
                <a:cs typeface="Calibri"/>
              </a:rPr>
              <a:t>application,</a:t>
            </a:r>
            <a:r>
              <a:rPr sz="1400" i="1" dirty="0">
                <a:latin typeface="Calibri"/>
                <a:cs typeface="Calibri"/>
              </a:rPr>
              <a:t> 81</a:t>
            </a:r>
            <a:r>
              <a:rPr sz="1400" i="1" spc="5" dirty="0">
                <a:latin typeface="Calibri"/>
                <a:cs typeface="Calibri"/>
              </a:rPr>
              <a:t> </a:t>
            </a:r>
            <a:r>
              <a:rPr sz="1400" i="1" spc="-5" dirty="0">
                <a:latin typeface="Calibri"/>
                <a:cs typeface="Calibri"/>
              </a:rPr>
              <a:t>respondents</a:t>
            </a:r>
            <a:r>
              <a:rPr sz="1400" i="1" dirty="0">
                <a:latin typeface="Calibri"/>
                <a:cs typeface="Calibri"/>
              </a:rPr>
              <a:t> consider</a:t>
            </a:r>
            <a:r>
              <a:rPr sz="1400" i="1" spc="315" dirty="0">
                <a:latin typeface="Calibri"/>
                <a:cs typeface="Calibri"/>
              </a:rPr>
              <a:t> </a:t>
            </a:r>
            <a:r>
              <a:rPr sz="1400" i="1" spc="-5" dirty="0">
                <a:latin typeface="Calibri"/>
                <a:cs typeface="Calibri"/>
              </a:rPr>
              <a:t>snapdeal.com</a:t>
            </a:r>
            <a:r>
              <a:rPr sz="1400" i="1" spc="305" dirty="0">
                <a:latin typeface="Calibri"/>
                <a:cs typeface="Calibri"/>
              </a:rPr>
              <a:t> </a:t>
            </a:r>
            <a:r>
              <a:rPr sz="1400" i="1" dirty="0">
                <a:latin typeface="Calibri"/>
                <a:cs typeface="Calibri"/>
              </a:rPr>
              <a:t>to </a:t>
            </a:r>
            <a:r>
              <a:rPr sz="1400" i="1" spc="5" dirty="0">
                <a:latin typeface="Calibri"/>
                <a:cs typeface="Calibri"/>
              </a:rPr>
              <a:t> </a:t>
            </a:r>
            <a:r>
              <a:rPr sz="1400" i="1" spc="-5" dirty="0">
                <a:latin typeface="Calibri"/>
                <a:cs typeface="Calibri"/>
              </a:rPr>
              <a:t>have</a:t>
            </a:r>
            <a:r>
              <a:rPr sz="1400" i="1" spc="-10" dirty="0">
                <a:latin typeface="Calibri"/>
                <a:cs typeface="Calibri"/>
              </a:rPr>
              <a:t> </a:t>
            </a:r>
            <a:r>
              <a:rPr sz="1400" i="1" dirty="0">
                <a:latin typeface="Calibri"/>
                <a:cs typeface="Calibri"/>
              </a:rPr>
              <a:t>fast</a:t>
            </a:r>
            <a:r>
              <a:rPr sz="1400" i="1" spc="-10" dirty="0">
                <a:latin typeface="Calibri"/>
                <a:cs typeface="Calibri"/>
              </a:rPr>
              <a:t> </a:t>
            </a:r>
            <a:r>
              <a:rPr sz="1400" i="1" dirty="0">
                <a:latin typeface="Calibri"/>
                <a:cs typeface="Calibri"/>
              </a:rPr>
              <a:t>loading</a:t>
            </a:r>
            <a:r>
              <a:rPr sz="1400" i="1" spc="-10" dirty="0">
                <a:latin typeface="Calibri"/>
                <a:cs typeface="Calibri"/>
              </a:rPr>
              <a:t> </a:t>
            </a:r>
            <a:r>
              <a:rPr sz="1400" i="1" spc="-5" dirty="0">
                <a:latin typeface="Calibri"/>
                <a:cs typeface="Calibri"/>
              </a:rPr>
              <a:t>website</a:t>
            </a:r>
            <a:r>
              <a:rPr sz="1400" i="1" spc="-10" dirty="0">
                <a:latin typeface="Calibri"/>
                <a:cs typeface="Calibri"/>
              </a:rPr>
              <a:t> </a:t>
            </a:r>
            <a:r>
              <a:rPr sz="1400" i="1" spc="-5" dirty="0">
                <a:latin typeface="Calibri"/>
                <a:cs typeface="Calibri"/>
              </a:rPr>
              <a:t>and</a:t>
            </a:r>
            <a:r>
              <a:rPr sz="1400" i="1" spc="-15" dirty="0">
                <a:latin typeface="Calibri"/>
                <a:cs typeface="Calibri"/>
              </a:rPr>
              <a:t> </a:t>
            </a:r>
            <a:r>
              <a:rPr sz="1400" i="1" spc="-5" dirty="0">
                <a:latin typeface="Calibri"/>
                <a:cs typeface="Calibri"/>
              </a:rPr>
              <a:t>application]</a:t>
            </a:r>
            <a:endParaRPr sz="1400">
              <a:latin typeface="Calibri"/>
              <a:cs typeface="Calibri"/>
            </a:endParaRPr>
          </a:p>
        </p:txBody>
      </p:sp>
      <p:sp>
        <p:nvSpPr>
          <p:cNvPr id="6" name="object 6"/>
          <p:cNvSpPr txBox="1"/>
          <p:nvPr/>
        </p:nvSpPr>
        <p:spPr>
          <a:xfrm>
            <a:off x="902004" y="8877147"/>
            <a:ext cx="4946650" cy="528320"/>
          </a:xfrm>
          <a:prstGeom prst="rect">
            <a:avLst/>
          </a:prstGeom>
        </p:spPr>
        <p:txBody>
          <a:bodyPr vert="horz" wrap="square" lIns="0" tIns="12065" rIns="0" bIns="0" rtlCol="0">
            <a:spAutoFit/>
          </a:bodyPr>
          <a:lstStyle/>
          <a:p>
            <a:pPr marL="12700" marR="5080">
              <a:lnSpc>
                <a:spcPct val="117900"/>
              </a:lnSpc>
              <a:spcBef>
                <a:spcPts val="95"/>
              </a:spcBef>
            </a:pPr>
            <a:r>
              <a:rPr sz="1400" i="1" spc="-5" dirty="0">
                <a:latin typeface="Calibri"/>
                <a:cs typeface="Calibri"/>
              </a:rPr>
              <a:t>[Amazon.in</a:t>
            </a:r>
            <a:r>
              <a:rPr sz="1400" i="1" dirty="0">
                <a:latin typeface="Calibri"/>
                <a:cs typeface="Calibri"/>
              </a:rPr>
              <a:t> </a:t>
            </a:r>
            <a:r>
              <a:rPr sz="1400" i="1" spc="-5" dirty="0">
                <a:latin typeface="Calibri"/>
                <a:cs typeface="Calibri"/>
              </a:rPr>
              <a:t>has</a:t>
            </a:r>
            <a:r>
              <a:rPr sz="1400" i="1" spc="-10" dirty="0">
                <a:latin typeface="Calibri"/>
                <a:cs typeface="Calibri"/>
              </a:rPr>
              <a:t> </a:t>
            </a:r>
            <a:r>
              <a:rPr sz="1400" i="1" dirty="0">
                <a:latin typeface="Calibri"/>
                <a:cs typeface="Calibri"/>
              </a:rPr>
              <a:t>fast </a:t>
            </a:r>
            <a:r>
              <a:rPr sz="1400" i="1" spc="-5" dirty="0">
                <a:latin typeface="Calibri"/>
                <a:cs typeface="Calibri"/>
              </a:rPr>
              <a:t>loading</a:t>
            </a:r>
            <a:r>
              <a:rPr sz="1400" i="1" spc="-10" dirty="0">
                <a:latin typeface="Calibri"/>
                <a:cs typeface="Calibri"/>
              </a:rPr>
              <a:t> </a:t>
            </a:r>
            <a:r>
              <a:rPr sz="1400" i="1" spc="-5" dirty="0">
                <a:latin typeface="Calibri"/>
                <a:cs typeface="Calibri"/>
              </a:rPr>
              <a:t>website</a:t>
            </a:r>
            <a:r>
              <a:rPr sz="1400" i="1" spc="5" dirty="0">
                <a:latin typeface="Calibri"/>
                <a:cs typeface="Calibri"/>
              </a:rPr>
              <a:t> </a:t>
            </a:r>
            <a:r>
              <a:rPr sz="1400" i="1" spc="-5" dirty="0">
                <a:latin typeface="Calibri"/>
                <a:cs typeface="Calibri"/>
              </a:rPr>
              <a:t>and application</a:t>
            </a:r>
            <a:r>
              <a:rPr sz="1400" i="1" dirty="0">
                <a:latin typeface="Calibri"/>
                <a:cs typeface="Calibri"/>
              </a:rPr>
              <a:t> </a:t>
            </a:r>
            <a:r>
              <a:rPr sz="1400" i="1" spc="-5" dirty="0">
                <a:latin typeface="Calibri"/>
                <a:cs typeface="Calibri"/>
              </a:rPr>
              <a:t>as</a:t>
            </a:r>
            <a:r>
              <a:rPr sz="1400" i="1" spc="-10" dirty="0">
                <a:latin typeface="Calibri"/>
                <a:cs typeface="Calibri"/>
              </a:rPr>
              <a:t> </a:t>
            </a:r>
            <a:r>
              <a:rPr sz="1400" i="1" spc="-5" dirty="0">
                <a:latin typeface="Calibri"/>
                <a:cs typeface="Calibri"/>
              </a:rPr>
              <a:t>compared</a:t>
            </a:r>
            <a:r>
              <a:rPr sz="1400" i="1" spc="5" dirty="0">
                <a:latin typeface="Calibri"/>
                <a:cs typeface="Calibri"/>
              </a:rPr>
              <a:t> </a:t>
            </a:r>
            <a:r>
              <a:rPr sz="1400" i="1" dirty="0">
                <a:latin typeface="Calibri"/>
                <a:cs typeface="Calibri"/>
              </a:rPr>
              <a:t>to </a:t>
            </a:r>
            <a:r>
              <a:rPr sz="1400" i="1" spc="-300" dirty="0">
                <a:latin typeface="Calibri"/>
                <a:cs typeface="Calibri"/>
              </a:rPr>
              <a:t> </a:t>
            </a:r>
            <a:r>
              <a:rPr sz="1400" i="1" spc="-5" dirty="0">
                <a:latin typeface="Calibri"/>
                <a:cs typeface="Calibri"/>
              </a:rPr>
              <a:t>myntra.com]</a:t>
            </a:r>
            <a:endParaRPr sz="1400">
              <a:latin typeface="Calibri"/>
              <a:cs typeface="Calibri"/>
            </a:endParaRPr>
          </a:p>
        </p:txBody>
      </p:sp>
      <p:grpSp>
        <p:nvGrpSpPr>
          <p:cNvPr id="7" name="object 7"/>
          <p:cNvGrpSpPr/>
          <p:nvPr/>
        </p:nvGrpSpPr>
        <p:grpSpPr>
          <a:xfrm>
            <a:off x="1375981" y="5710237"/>
            <a:ext cx="3909695" cy="2397760"/>
            <a:chOff x="1375981" y="5710237"/>
            <a:chExt cx="3909695" cy="2397760"/>
          </a:xfrm>
        </p:grpSpPr>
        <p:sp>
          <p:nvSpPr>
            <p:cNvPr id="8" name="object 8"/>
            <p:cNvSpPr/>
            <p:nvPr/>
          </p:nvSpPr>
          <p:spPr>
            <a:xfrm>
              <a:off x="1420368" y="6496811"/>
              <a:ext cx="3860800" cy="1173480"/>
            </a:xfrm>
            <a:custGeom>
              <a:avLst/>
              <a:gdLst/>
              <a:ahLst/>
              <a:cxnLst/>
              <a:rect l="l" t="t" r="r" b="b"/>
              <a:pathLst>
                <a:path w="3860800" h="1173479">
                  <a:moveTo>
                    <a:pt x="0" y="1173480"/>
                  </a:moveTo>
                  <a:lnTo>
                    <a:pt x="231648" y="1173480"/>
                  </a:lnTo>
                </a:path>
                <a:path w="3860800" h="1173479">
                  <a:moveTo>
                    <a:pt x="541019" y="1173480"/>
                  </a:moveTo>
                  <a:lnTo>
                    <a:pt x="1004315" y="1173480"/>
                  </a:lnTo>
                </a:path>
                <a:path w="3860800" h="1173479">
                  <a:moveTo>
                    <a:pt x="0" y="783336"/>
                  </a:moveTo>
                  <a:lnTo>
                    <a:pt x="231648" y="783336"/>
                  </a:lnTo>
                </a:path>
                <a:path w="3860800" h="1173479">
                  <a:moveTo>
                    <a:pt x="541019" y="783336"/>
                  </a:moveTo>
                  <a:lnTo>
                    <a:pt x="1004315" y="783336"/>
                  </a:lnTo>
                </a:path>
                <a:path w="3860800" h="1173479">
                  <a:moveTo>
                    <a:pt x="0" y="391668"/>
                  </a:moveTo>
                  <a:lnTo>
                    <a:pt x="231648" y="391668"/>
                  </a:lnTo>
                </a:path>
                <a:path w="3860800" h="1173479">
                  <a:moveTo>
                    <a:pt x="541019" y="391668"/>
                  </a:moveTo>
                  <a:lnTo>
                    <a:pt x="1004315" y="391668"/>
                  </a:lnTo>
                </a:path>
                <a:path w="3860800" h="1173479">
                  <a:moveTo>
                    <a:pt x="0" y="0"/>
                  </a:moveTo>
                  <a:lnTo>
                    <a:pt x="231648" y="0"/>
                  </a:lnTo>
                </a:path>
                <a:path w="3860800" h="1173479">
                  <a:moveTo>
                    <a:pt x="541019" y="0"/>
                  </a:moveTo>
                  <a:lnTo>
                    <a:pt x="3860292" y="0"/>
                  </a:lnTo>
                </a:path>
              </a:pathLst>
            </a:custGeom>
            <a:ln w="9144">
              <a:solidFill>
                <a:srgbClr val="858585"/>
              </a:solidFill>
            </a:ln>
          </p:spPr>
          <p:txBody>
            <a:bodyPr wrap="square" lIns="0" tIns="0" rIns="0" bIns="0" rtlCol="0"/>
            <a:lstStyle/>
            <a:p>
              <a:endParaRPr/>
            </a:p>
          </p:txBody>
        </p:sp>
        <p:sp>
          <p:nvSpPr>
            <p:cNvPr id="9" name="object 9"/>
            <p:cNvSpPr/>
            <p:nvPr/>
          </p:nvSpPr>
          <p:spPr>
            <a:xfrm>
              <a:off x="1420368" y="6105143"/>
              <a:ext cx="3860800" cy="0"/>
            </a:xfrm>
            <a:custGeom>
              <a:avLst/>
              <a:gdLst/>
              <a:ahLst/>
              <a:cxnLst/>
              <a:rect l="l" t="t" r="r" b="b"/>
              <a:pathLst>
                <a:path w="3860800">
                  <a:moveTo>
                    <a:pt x="0" y="0"/>
                  </a:moveTo>
                  <a:lnTo>
                    <a:pt x="3860292" y="0"/>
                  </a:lnTo>
                </a:path>
              </a:pathLst>
            </a:custGeom>
            <a:ln w="9144">
              <a:solidFill>
                <a:srgbClr val="858585"/>
              </a:solidFill>
            </a:ln>
          </p:spPr>
          <p:txBody>
            <a:bodyPr wrap="square" lIns="0" tIns="0" rIns="0" bIns="0" rtlCol="0"/>
            <a:lstStyle/>
            <a:p>
              <a:endParaRPr/>
            </a:p>
          </p:txBody>
        </p:sp>
        <p:sp>
          <p:nvSpPr>
            <p:cNvPr id="10" name="object 10"/>
            <p:cNvSpPr/>
            <p:nvPr/>
          </p:nvSpPr>
          <p:spPr>
            <a:xfrm>
              <a:off x="1652016" y="6114287"/>
              <a:ext cx="309880" cy="1948180"/>
            </a:xfrm>
            <a:custGeom>
              <a:avLst/>
              <a:gdLst/>
              <a:ahLst/>
              <a:cxnLst/>
              <a:rect l="l" t="t" r="r" b="b"/>
              <a:pathLst>
                <a:path w="309880" h="1948179">
                  <a:moveTo>
                    <a:pt x="309371" y="0"/>
                  </a:moveTo>
                  <a:lnTo>
                    <a:pt x="0" y="0"/>
                  </a:lnTo>
                  <a:lnTo>
                    <a:pt x="0" y="1947672"/>
                  </a:lnTo>
                  <a:lnTo>
                    <a:pt x="309371" y="1947672"/>
                  </a:lnTo>
                  <a:lnTo>
                    <a:pt x="309371" y="0"/>
                  </a:lnTo>
                  <a:close/>
                </a:path>
              </a:pathLst>
            </a:custGeom>
            <a:solidFill>
              <a:srgbClr val="4F81BC"/>
            </a:solidFill>
          </p:spPr>
          <p:txBody>
            <a:bodyPr wrap="square" lIns="0" tIns="0" rIns="0" bIns="0" rtlCol="0"/>
            <a:lstStyle/>
            <a:p>
              <a:endParaRPr/>
            </a:p>
          </p:txBody>
        </p:sp>
        <p:sp>
          <p:nvSpPr>
            <p:cNvPr id="11" name="object 11"/>
            <p:cNvSpPr/>
            <p:nvPr/>
          </p:nvSpPr>
          <p:spPr>
            <a:xfrm>
              <a:off x="2734055" y="6888479"/>
              <a:ext cx="2546985" cy="782320"/>
            </a:xfrm>
            <a:custGeom>
              <a:avLst/>
              <a:gdLst/>
              <a:ahLst/>
              <a:cxnLst/>
              <a:rect l="l" t="t" r="r" b="b"/>
              <a:pathLst>
                <a:path w="2546985" h="782320">
                  <a:moveTo>
                    <a:pt x="0" y="781811"/>
                  </a:moveTo>
                  <a:lnTo>
                    <a:pt x="461771" y="781811"/>
                  </a:lnTo>
                </a:path>
                <a:path w="2546985" h="782320">
                  <a:moveTo>
                    <a:pt x="0" y="391667"/>
                  </a:moveTo>
                  <a:lnTo>
                    <a:pt x="2546604" y="391667"/>
                  </a:lnTo>
                </a:path>
                <a:path w="2546985" h="782320">
                  <a:moveTo>
                    <a:pt x="0" y="0"/>
                  </a:moveTo>
                  <a:lnTo>
                    <a:pt x="2546604" y="0"/>
                  </a:lnTo>
                </a:path>
              </a:pathLst>
            </a:custGeom>
            <a:ln w="9144">
              <a:solidFill>
                <a:srgbClr val="858585"/>
              </a:solidFill>
            </a:ln>
          </p:spPr>
          <p:txBody>
            <a:bodyPr wrap="square" lIns="0" tIns="0" rIns="0" bIns="0" rtlCol="0"/>
            <a:lstStyle/>
            <a:p>
              <a:endParaRPr/>
            </a:p>
          </p:txBody>
        </p:sp>
        <p:sp>
          <p:nvSpPr>
            <p:cNvPr id="12" name="object 12"/>
            <p:cNvSpPr/>
            <p:nvPr/>
          </p:nvSpPr>
          <p:spPr>
            <a:xfrm>
              <a:off x="2424683" y="6793991"/>
              <a:ext cx="309880" cy="1268095"/>
            </a:xfrm>
            <a:custGeom>
              <a:avLst/>
              <a:gdLst/>
              <a:ahLst/>
              <a:cxnLst/>
              <a:rect l="l" t="t" r="r" b="b"/>
              <a:pathLst>
                <a:path w="309880" h="1268095">
                  <a:moveTo>
                    <a:pt x="309372" y="0"/>
                  </a:moveTo>
                  <a:lnTo>
                    <a:pt x="0" y="0"/>
                  </a:lnTo>
                  <a:lnTo>
                    <a:pt x="0" y="1267968"/>
                  </a:lnTo>
                  <a:lnTo>
                    <a:pt x="309372" y="1267968"/>
                  </a:lnTo>
                  <a:lnTo>
                    <a:pt x="309372" y="0"/>
                  </a:lnTo>
                  <a:close/>
                </a:path>
              </a:pathLst>
            </a:custGeom>
            <a:solidFill>
              <a:srgbClr val="4F81BC"/>
            </a:solidFill>
          </p:spPr>
          <p:txBody>
            <a:bodyPr wrap="square" lIns="0" tIns="0" rIns="0" bIns="0" rtlCol="0"/>
            <a:lstStyle/>
            <a:p>
              <a:endParaRPr/>
            </a:p>
          </p:txBody>
        </p:sp>
        <p:sp>
          <p:nvSpPr>
            <p:cNvPr id="13" name="object 13"/>
            <p:cNvSpPr/>
            <p:nvPr/>
          </p:nvSpPr>
          <p:spPr>
            <a:xfrm>
              <a:off x="3505200" y="7670291"/>
              <a:ext cx="463550" cy="0"/>
            </a:xfrm>
            <a:custGeom>
              <a:avLst/>
              <a:gdLst/>
              <a:ahLst/>
              <a:cxnLst/>
              <a:rect l="l" t="t" r="r" b="b"/>
              <a:pathLst>
                <a:path w="463550">
                  <a:moveTo>
                    <a:pt x="0" y="0"/>
                  </a:moveTo>
                  <a:lnTo>
                    <a:pt x="463296" y="0"/>
                  </a:lnTo>
                </a:path>
              </a:pathLst>
            </a:custGeom>
            <a:ln w="9144">
              <a:solidFill>
                <a:srgbClr val="858585"/>
              </a:solidFill>
            </a:ln>
          </p:spPr>
          <p:txBody>
            <a:bodyPr wrap="square" lIns="0" tIns="0" rIns="0" bIns="0" rtlCol="0"/>
            <a:lstStyle/>
            <a:p>
              <a:endParaRPr/>
            </a:p>
          </p:txBody>
        </p:sp>
        <p:sp>
          <p:nvSpPr>
            <p:cNvPr id="14" name="object 14"/>
            <p:cNvSpPr/>
            <p:nvPr/>
          </p:nvSpPr>
          <p:spPr>
            <a:xfrm>
              <a:off x="3195827" y="7287767"/>
              <a:ext cx="309880" cy="774700"/>
            </a:xfrm>
            <a:custGeom>
              <a:avLst/>
              <a:gdLst/>
              <a:ahLst/>
              <a:cxnLst/>
              <a:rect l="l" t="t" r="r" b="b"/>
              <a:pathLst>
                <a:path w="309879" h="774700">
                  <a:moveTo>
                    <a:pt x="309372" y="0"/>
                  </a:moveTo>
                  <a:lnTo>
                    <a:pt x="0" y="0"/>
                  </a:lnTo>
                  <a:lnTo>
                    <a:pt x="0" y="774191"/>
                  </a:lnTo>
                  <a:lnTo>
                    <a:pt x="309372" y="774191"/>
                  </a:lnTo>
                  <a:lnTo>
                    <a:pt x="309372" y="0"/>
                  </a:lnTo>
                  <a:close/>
                </a:path>
              </a:pathLst>
            </a:custGeom>
            <a:solidFill>
              <a:srgbClr val="4F81BC"/>
            </a:solidFill>
          </p:spPr>
          <p:txBody>
            <a:bodyPr wrap="square" lIns="0" tIns="0" rIns="0" bIns="0" rtlCol="0"/>
            <a:lstStyle/>
            <a:p>
              <a:endParaRPr/>
            </a:p>
          </p:txBody>
        </p:sp>
        <p:sp>
          <p:nvSpPr>
            <p:cNvPr id="15" name="object 15"/>
            <p:cNvSpPr/>
            <p:nvPr/>
          </p:nvSpPr>
          <p:spPr>
            <a:xfrm>
              <a:off x="4277867" y="7670291"/>
              <a:ext cx="463550" cy="0"/>
            </a:xfrm>
            <a:custGeom>
              <a:avLst/>
              <a:gdLst/>
              <a:ahLst/>
              <a:cxnLst/>
              <a:rect l="l" t="t" r="r" b="b"/>
              <a:pathLst>
                <a:path w="463550">
                  <a:moveTo>
                    <a:pt x="0" y="0"/>
                  </a:moveTo>
                  <a:lnTo>
                    <a:pt x="463296" y="0"/>
                  </a:lnTo>
                </a:path>
              </a:pathLst>
            </a:custGeom>
            <a:ln w="9144">
              <a:solidFill>
                <a:srgbClr val="858585"/>
              </a:solidFill>
            </a:ln>
          </p:spPr>
          <p:txBody>
            <a:bodyPr wrap="square" lIns="0" tIns="0" rIns="0" bIns="0" rtlCol="0"/>
            <a:lstStyle/>
            <a:p>
              <a:endParaRPr/>
            </a:p>
          </p:txBody>
        </p:sp>
        <p:sp>
          <p:nvSpPr>
            <p:cNvPr id="16" name="object 16"/>
            <p:cNvSpPr/>
            <p:nvPr/>
          </p:nvSpPr>
          <p:spPr>
            <a:xfrm>
              <a:off x="3968495" y="7482839"/>
              <a:ext cx="309880" cy="579120"/>
            </a:xfrm>
            <a:custGeom>
              <a:avLst/>
              <a:gdLst/>
              <a:ahLst/>
              <a:cxnLst/>
              <a:rect l="l" t="t" r="r" b="b"/>
              <a:pathLst>
                <a:path w="309879" h="579120">
                  <a:moveTo>
                    <a:pt x="309371" y="0"/>
                  </a:moveTo>
                  <a:lnTo>
                    <a:pt x="0" y="0"/>
                  </a:lnTo>
                  <a:lnTo>
                    <a:pt x="0" y="579120"/>
                  </a:lnTo>
                  <a:lnTo>
                    <a:pt x="309371" y="579120"/>
                  </a:lnTo>
                  <a:lnTo>
                    <a:pt x="309371" y="0"/>
                  </a:lnTo>
                  <a:close/>
                </a:path>
              </a:pathLst>
            </a:custGeom>
            <a:solidFill>
              <a:srgbClr val="4F81BC"/>
            </a:solidFill>
          </p:spPr>
          <p:txBody>
            <a:bodyPr wrap="square" lIns="0" tIns="0" rIns="0" bIns="0" rtlCol="0"/>
            <a:lstStyle/>
            <a:p>
              <a:endParaRPr/>
            </a:p>
          </p:txBody>
        </p:sp>
        <p:sp>
          <p:nvSpPr>
            <p:cNvPr id="17" name="object 17"/>
            <p:cNvSpPr/>
            <p:nvPr/>
          </p:nvSpPr>
          <p:spPr>
            <a:xfrm>
              <a:off x="5049011" y="7670291"/>
              <a:ext cx="231775" cy="0"/>
            </a:xfrm>
            <a:custGeom>
              <a:avLst/>
              <a:gdLst/>
              <a:ahLst/>
              <a:cxnLst/>
              <a:rect l="l" t="t" r="r" b="b"/>
              <a:pathLst>
                <a:path w="231775">
                  <a:moveTo>
                    <a:pt x="0" y="0"/>
                  </a:moveTo>
                  <a:lnTo>
                    <a:pt x="231648" y="0"/>
                  </a:lnTo>
                </a:path>
              </a:pathLst>
            </a:custGeom>
            <a:ln w="9144">
              <a:solidFill>
                <a:srgbClr val="858585"/>
              </a:solidFill>
            </a:ln>
          </p:spPr>
          <p:txBody>
            <a:bodyPr wrap="square" lIns="0" tIns="0" rIns="0" bIns="0" rtlCol="0"/>
            <a:lstStyle/>
            <a:p>
              <a:endParaRPr/>
            </a:p>
          </p:txBody>
        </p:sp>
        <p:sp>
          <p:nvSpPr>
            <p:cNvPr id="18" name="object 18"/>
            <p:cNvSpPr/>
            <p:nvPr/>
          </p:nvSpPr>
          <p:spPr>
            <a:xfrm>
              <a:off x="4741164" y="7427975"/>
              <a:ext cx="307975" cy="634365"/>
            </a:xfrm>
            <a:custGeom>
              <a:avLst/>
              <a:gdLst/>
              <a:ahLst/>
              <a:cxnLst/>
              <a:rect l="l" t="t" r="r" b="b"/>
              <a:pathLst>
                <a:path w="307975" h="634365">
                  <a:moveTo>
                    <a:pt x="307848" y="0"/>
                  </a:moveTo>
                  <a:lnTo>
                    <a:pt x="0" y="0"/>
                  </a:lnTo>
                  <a:lnTo>
                    <a:pt x="0" y="633983"/>
                  </a:lnTo>
                  <a:lnTo>
                    <a:pt x="307848" y="633983"/>
                  </a:lnTo>
                  <a:lnTo>
                    <a:pt x="307848" y="0"/>
                  </a:lnTo>
                  <a:close/>
                </a:path>
              </a:pathLst>
            </a:custGeom>
            <a:solidFill>
              <a:srgbClr val="4F81BC"/>
            </a:solidFill>
          </p:spPr>
          <p:txBody>
            <a:bodyPr wrap="square" lIns="0" tIns="0" rIns="0" bIns="0" rtlCol="0"/>
            <a:lstStyle/>
            <a:p>
              <a:endParaRPr/>
            </a:p>
          </p:txBody>
        </p:sp>
        <p:sp>
          <p:nvSpPr>
            <p:cNvPr id="19" name="object 19"/>
            <p:cNvSpPr/>
            <p:nvPr/>
          </p:nvSpPr>
          <p:spPr>
            <a:xfrm>
              <a:off x="1380744" y="5714999"/>
              <a:ext cx="3900170" cy="2388235"/>
            </a:xfrm>
            <a:custGeom>
              <a:avLst/>
              <a:gdLst/>
              <a:ahLst/>
              <a:cxnLst/>
              <a:rect l="l" t="t" r="r" b="b"/>
              <a:pathLst>
                <a:path w="3900170" h="2388234">
                  <a:moveTo>
                    <a:pt x="39624" y="0"/>
                  </a:moveTo>
                  <a:lnTo>
                    <a:pt x="3899916" y="0"/>
                  </a:lnTo>
                </a:path>
                <a:path w="3900170" h="2388234">
                  <a:moveTo>
                    <a:pt x="39624" y="2346960"/>
                  </a:moveTo>
                  <a:lnTo>
                    <a:pt x="39624" y="0"/>
                  </a:lnTo>
                </a:path>
                <a:path w="3900170" h="2388234">
                  <a:moveTo>
                    <a:pt x="0" y="2346960"/>
                  </a:moveTo>
                  <a:lnTo>
                    <a:pt x="39624" y="2346960"/>
                  </a:lnTo>
                </a:path>
                <a:path w="3900170" h="2388234">
                  <a:moveTo>
                    <a:pt x="0" y="1955292"/>
                  </a:moveTo>
                  <a:lnTo>
                    <a:pt x="39624" y="1955292"/>
                  </a:lnTo>
                </a:path>
                <a:path w="3900170" h="2388234">
                  <a:moveTo>
                    <a:pt x="0" y="1565148"/>
                  </a:moveTo>
                  <a:lnTo>
                    <a:pt x="39624" y="1565148"/>
                  </a:lnTo>
                </a:path>
                <a:path w="3900170" h="2388234">
                  <a:moveTo>
                    <a:pt x="0" y="1173480"/>
                  </a:moveTo>
                  <a:lnTo>
                    <a:pt x="39624" y="1173480"/>
                  </a:lnTo>
                </a:path>
                <a:path w="3900170" h="2388234">
                  <a:moveTo>
                    <a:pt x="0" y="781812"/>
                  </a:moveTo>
                  <a:lnTo>
                    <a:pt x="39624" y="781812"/>
                  </a:lnTo>
                </a:path>
                <a:path w="3900170" h="2388234">
                  <a:moveTo>
                    <a:pt x="0" y="390144"/>
                  </a:moveTo>
                  <a:lnTo>
                    <a:pt x="39624" y="390144"/>
                  </a:lnTo>
                </a:path>
                <a:path w="3900170" h="2388234">
                  <a:moveTo>
                    <a:pt x="0" y="0"/>
                  </a:moveTo>
                  <a:lnTo>
                    <a:pt x="39624" y="0"/>
                  </a:lnTo>
                </a:path>
                <a:path w="3900170" h="2388234">
                  <a:moveTo>
                    <a:pt x="39624" y="2346960"/>
                  </a:moveTo>
                  <a:lnTo>
                    <a:pt x="3899916" y="2346960"/>
                  </a:lnTo>
                </a:path>
                <a:path w="3900170" h="2388234">
                  <a:moveTo>
                    <a:pt x="39624" y="2346960"/>
                  </a:moveTo>
                  <a:lnTo>
                    <a:pt x="39624" y="2388108"/>
                  </a:lnTo>
                </a:path>
                <a:path w="3900170" h="2388234">
                  <a:moveTo>
                    <a:pt x="812292" y="2346960"/>
                  </a:moveTo>
                  <a:lnTo>
                    <a:pt x="812292" y="2388108"/>
                  </a:lnTo>
                </a:path>
                <a:path w="3900170" h="2388234">
                  <a:moveTo>
                    <a:pt x="1583436" y="2346960"/>
                  </a:moveTo>
                  <a:lnTo>
                    <a:pt x="1583436" y="2388108"/>
                  </a:lnTo>
                </a:path>
                <a:path w="3900170" h="2388234">
                  <a:moveTo>
                    <a:pt x="2356104" y="2346960"/>
                  </a:moveTo>
                  <a:lnTo>
                    <a:pt x="2356104" y="2388108"/>
                  </a:lnTo>
                </a:path>
                <a:path w="3900170" h="2388234">
                  <a:moveTo>
                    <a:pt x="3128772" y="2346960"/>
                  </a:moveTo>
                  <a:lnTo>
                    <a:pt x="3128772" y="2388108"/>
                  </a:lnTo>
                </a:path>
                <a:path w="3900170" h="2388234">
                  <a:moveTo>
                    <a:pt x="3899916" y="2346960"/>
                  </a:moveTo>
                  <a:lnTo>
                    <a:pt x="3899916" y="2388108"/>
                  </a:lnTo>
                </a:path>
              </a:pathLst>
            </a:custGeom>
            <a:ln w="9144">
              <a:solidFill>
                <a:srgbClr val="858585"/>
              </a:solidFill>
            </a:ln>
          </p:spPr>
          <p:txBody>
            <a:bodyPr wrap="square" lIns="0" tIns="0" rIns="0" bIns="0" rtlCol="0"/>
            <a:lstStyle/>
            <a:p>
              <a:endParaRPr/>
            </a:p>
          </p:txBody>
        </p:sp>
      </p:grpSp>
      <p:sp>
        <p:nvSpPr>
          <p:cNvPr id="20" name="object 20"/>
          <p:cNvSpPr txBox="1"/>
          <p:nvPr/>
        </p:nvSpPr>
        <p:spPr>
          <a:xfrm>
            <a:off x="1097381" y="7176642"/>
            <a:ext cx="219075" cy="960119"/>
          </a:xfrm>
          <a:prstGeom prst="rect">
            <a:avLst/>
          </a:prstGeom>
        </p:spPr>
        <p:txBody>
          <a:bodyPr vert="horz" wrap="square" lIns="0" tIns="12065" rIns="0" bIns="0" rtlCol="0">
            <a:spAutoFit/>
          </a:bodyPr>
          <a:lstStyle/>
          <a:p>
            <a:pPr marR="5080" algn="r">
              <a:lnSpc>
                <a:spcPct val="100000"/>
              </a:lnSpc>
              <a:spcBef>
                <a:spcPts val="95"/>
              </a:spcBef>
            </a:pPr>
            <a:r>
              <a:rPr sz="1000" spc="-5" dirty="0">
                <a:latin typeface="Calibri"/>
                <a:cs typeface="Calibri"/>
              </a:rPr>
              <a:t>1</a:t>
            </a:r>
            <a:r>
              <a:rPr sz="1000" dirty="0">
                <a:latin typeface="Calibri"/>
                <a:cs typeface="Calibri"/>
              </a:rPr>
              <a:t>0</a:t>
            </a:r>
            <a:r>
              <a:rPr sz="1000" spc="-5" dirty="0">
                <a:latin typeface="Calibri"/>
                <a:cs typeface="Calibri"/>
              </a:rPr>
              <a:t>0</a:t>
            </a:r>
            <a:endParaRPr sz="1000">
              <a:latin typeface="Calibri"/>
              <a:cs typeface="Calibri"/>
            </a:endParaRPr>
          </a:p>
          <a:p>
            <a:pPr>
              <a:lnSpc>
                <a:spcPct val="100000"/>
              </a:lnSpc>
            </a:pPr>
            <a:endParaRPr sz="1000">
              <a:latin typeface="Calibri"/>
              <a:cs typeface="Calibri"/>
            </a:endParaRPr>
          </a:p>
          <a:p>
            <a:pPr marR="5715" algn="r">
              <a:lnSpc>
                <a:spcPct val="100000"/>
              </a:lnSpc>
              <a:spcBef>
                <a:spcPts val="660"/>
              </a:spcBef>
            </a:pPr>
            <a:r>
              <a:rPr sz="1000" spc="-10" dirty="0">
                <a:latin typeface="Calibri"/>
                <a:cs typeface="Calibri"/>
              </a:rPr>
              <a:t>50</a:t>
            </a:r>
            <a:endParaRPr sz="1000">
              <a:latin typeface="Calibri"/>
              <a:cs typeface="Calibri"/>
            </a:endParaRPr>
          </a:p>
          <a:p>
            <a:pPr>
              <a:lnSpc>
                <a:spcPct val="100000"/>
              </a:lnSpc>
            </a:pPr>
            <a:endParaRPr sz="1000">
              <a:latin typeface="Calibri"/>
              <a:cs typeface="Calibri"/>
            </a:endParaRPr>
          </a:p>
          <a:p>
            <a:pPr marR="5080" algn="r">
              <a:lnSpc>
                <a:spcPct val="100000"/>
              </a:lnSpc>
              <a:spcBef>
                <a:spcPts val="660"/>
              </a:spcBef>
            </a:pPr>
            <a:r>
              <a:rPr sz="1000" spc="-5" dirty="0">
                <a:latin typeface="Calibri"/>
                <a:cs typeface="Calibri"/>
              </a:rPr>
              <a:t>0</a:t>
            </a:r>
            <a:endParaRPr sz="1000">
              <a:latin typeface="Calibri"/>
              <a:cs typeface="Calibri"/>
            </a:endParaRPr>
          </a:p>
        </p:txBody>
      </p:sp>
      <p:sp>
        <p:nvSpPr>
          <p:cNvPr id="21" name="object 21"/>
          <p:cNvSpPr txBox="1"/>
          <p:nvPr/>
        </p:nvSpPr>
        <p:spPr>
          <a:xfrm>
            <a:off x="1097381" y="6785228"/>
            <a:ext cx="21907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1</a:t>
            </a:r>
            <a:r>
              <a:rPr sz="1000" dirty="0">
                <a:latin typeface="Calibri"/>
                <a:cs typeface="Calibri"/>
              </a:rPr>
              <a:t>5</a:t>
            </a:r>
            <a:r>
              <a:rPr sz="1000" spc="-5" dirty="0">
                <a:latin typeface="Calibri"/>
                <a:cs typeface="Calibri"/>
              </a:rPr>
              <a:t>0</a:t>
            </a:r>
            <a:endParaRPr sz="1000">
              <a:latin typeface="Calibri"/>
              <a:cs typeface="Calibri"/>
            </a:endParaRPr>
          </a:p>
        </p:txBody>
      </p:sp>
      <p:sp>
        <p:nvSpPr>
          <p:cNvPr id="22" name="object 22"/>
          <p:cNvSpPr txBox="1"/>
          <p:nvPr/>
        </p:nvSpPr>
        <p:spPr>
          <a:xfrm>
            <a:off x="1097381" y="5611113"/>
            <a:ext cx="219075" cy="960119"/>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3</a:t>
            </a:r>
            <a:r>
              <a:rPr sz="1000" dirty="0">
                <a:latin typeface="Calibri"/>
                <a:cs typeface="Calibri"/>
              </a:rPr>
              <a:t>0</a:t>
            </a:r>
            <a:r>
              <a:rPr sz="1000" spc="-5" dirty="0">
                <a:latin typeface="Calibri"/>
                <a:cs typeface="Calibri"/>
              </a:rPr>
              <a:t>0</a:t>
            </a:r>
            <a:endParaRPr sz="1000">
              <a:latin typeface="Calibri"/>
              <a:cs typeface="Calibri"/>
            </a:endParaRPr>
          </a:p>
          <a:p>
            <a:pPr>
              <a:lnSpc>
                <a:spcPct val="100000"/>
              </a:lnSpc>
            </a:pPr>
            <a:endParaRPr sz="1000">
              <a:latin typeface="Calibri"/>
              <a:cs typeface="Calibri"/>
            </a:endParaRPr>
          </a:p>
          <a:p>
            <a:pPr marL="12700">
              <a:lnSpc>
                <a:spcPct val="100000"/>
              </a:lnSpc>
              <a:spcBef>
                <a:spcPts val="660"/>
              </a:spcBef>
            </a:pPr>
            <a:r>
              <a:rPr sz="1000" spc="-5" dirty="0">
                <a:latin typeface="Calibri"/>
                <a:cs typeface="Calibri"/>
              </a:rPr>
              <a:t>2</a:t>
            </a:r>
            <a:r>
              <a:rPr sz="1000" dirty="0">
                <a:latin typeface="Calibri"/>
                <a:cs typeface="Calibri"/>
              </a:rPr>
              <a:t>5</a:t>
            </a:r>
            <a:r>
              <a:rPr sz="1000" spc="-5" dirty="0">
                <a:latin typeface="Calibri"/>
                <a:cs typeface="Calibri"/>
              </a:rPr>
              <a:t>0</a:t>
            </a:r>
            <a:endParaRPr sz="1000">
              <a:latin typeface="Calibri"/>
              <a:cs typeface="Calibri"/>
            </a:endParaRPr>
          </a:p>
          <a:p>
            <a:pPr>
              <a:lnSpc>
                <a:spcPct val="100000"/>
              </a:lnSpc>
            </a:pPr>
            <a:endParaRPr sz="1000">
              <a:latin typeface="Calibri"/>
              <a:cs typeface="Calibri"/>
            </a:endParaRPr>
          </a:p>
          <a:p>
            <a:pPr marL="12700">
              <a:lnSpc>
                <a:spcPct val="100000"/>
              </a:lnSpc>
              <a:spcBef>
                <a:spcPts val="660"/>
              </a:spcBef>
            </a:pPr>
            <a:r>
              <a:rPr sz="1000" spc="-5" dirty="0">
                <a:latin typeface="Calibri"/>
                <a:cs typeface="Calibri"/>
              </a:rPr>
              <a:t>2</a:t>
            </a:r>
            <a:r>
              <a:rPr sz="1000" dirty="0">
                <a:latin typeface="Calibri"/>
                <a:cs typeface="Calibri"/>
              </a:rPr>
              <a:t>0</a:t>
            </a:r>
            <a:r>
              <a:rPr sz="1000" spc="-5" dirty="0">
                <a:latin typeface="Calibri"/>
                <a:cs typeface="Calibri"/>
              </a:rPr>
              <a:t>0</a:t>
            </a:r>
            <a:endParaRPr sz="1000">
              <a:latin typeface="Calibri"/>
              <a:cs typeface="Calibri"/>
            </a:endParaRPr>
          </a:p>
        </p:txBody>
      </p:sp>
      <p:sp>
        <p:nvSpPr>
          <p:cNvPr id="23" name="object 23"/>
          <p:cNvSpPr txBox="1"/>
          <p:nvPr/>
        </p:nvSpPr>
        <p:spPr>
          <a:xfrm>
            <a:off x="1520697" y="8124570"/>
            <a:ext cx="57340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Amazon.in</a:t>
            </a:r>
            <a:endParaRPr sz="1000">
              <a:latin typeface="Calibri"/>
              <a:cs typeface="Calibri"/>
            </a:endParaRPr>
          </a:p>
        </p:txBody>
      </p:sp>
      <p:sp>
        <p:nvSpPr>
          <p:cNvPr id="24" name="object 24"/>
          <p:cNvSpPr txBox="1"/>
          <p:nvPr/>
        </p:nvSpPr>
        <p:spPr>
          <a:xfrm>
            <a:off x="2245232" y="8124570"/>
            <a:ext cx="66738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Flipkart.com</a:t>
            </a:r>
            <a:endParaRPr sz="1000">
              <a:latin typeface="Calibri"/>
              <a:cs typeface="Calibri"/>
            </a:endParaRPr>
          </a:p>
        </p:txBody>
      </p:sp>
      <p:sp>
        <p:nvSpPr>
          <p:cNvPr id="25" name="object 25"/>
          <p:cNvSpPr txBox="1"/>
          <p:nvPr/>
        </p:nvSpPr>
        <p:spPr>
          <a:xfrm>
            <a:off x="3048126" y="8124570"/>
            <a:ext cx="60642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Paytm.com</a:t>
            </a:r>
            <a:endParaRPr sz="1000">
              <a:latin typeface="Calibri"/>
              <a:cs typeface="Calibri"/>
            </a:endParaRPr>
          </a:p>
        </p:txBody>
      </p:sp>
      <p:sp>
        <p:nvSpPr>
          <p:cNvPr id="26" name="object 26"/>
          <p:cNvSpPr txBox="1"/>
          <p:nvPr/>
        </p:nvSpPr>
        <p:spPr>
          <a:xfrm>
            <a:off x="3793997" y="8124570"/>
            <a:ext cx="147764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Myntra.com</a:t>
            </a:r>
            <a:r>
              <a:rPr sz="1000" spc="459" dirty="0">
                <a:latin typeface="Calibri"/>
                <a:cs typeface="Calibri"/>
              </a:rPr>
              <a:t> </a:t>
            </a:r>
            <a:r>
              <a:rPr sz="1000" spc="-5" dirty="0">
                <a:latin typeface="Calibri"/>
                <a:cs typeface="Calibri"/>
              </a:rPr>
              <a:t>Snapdeal.com</a:t>
            </a:r>
            <a:endParaRPr sz="1000">
              <a:latin typeface="Calibri"/>
              <a:cs typeface="Calibri"/>
            </a:endParaRPr>
          </a:p>
        </p:txBody>
      </p:sp>
      <p:sp>
        <p:nvSpPr>
          <p:cNvPr id="27" name="object 27"/>
          <p:cNvSpPr txBox="1"/>
          <p:nvPr/>
        </p:nvSpPr>
        <p:spPr>
          <a:xfrm>
            <a:off x="2033397" y="5251780"/>
            <a:ext cx="3474085" cy="300355"/>
          </a:xfrm>
          <a:prstGeom prst="rect">
            <a:avLst/>
          </a:prstGeom>
        </p:spPr>
        <p:txBody>
          <a:bodyPr vert="horz" wrap="square" lIns="0" tIns="12700" rIns="0" bIns="0" rtlCol="0">
            <a:spAutoFit/>
          </a:bodyPr>
          <a:lstStyle/>
          <a:p>
            <a:pPr marL="12700">
              <a:lnSpc>
                <a:spcPct val="100000"/>
              </a:lnSpc>
              <a:spcBef>
                <a:spcPts val="100"/>
              </a:spcBef>
            </a:pPr>
            <a:r>
              <a:rPr sz="1800" b="1" spc="-20" dirty="0">
                <a:latin typeface="Calibri"/>
                <a:cs typeface="Calibri"/>
              </a:rPr>
              <a:t>Fast</a:t>
            </a:r>
            <a:r>
              <a:rPr sz="1800" b="1" spc="-5" dirty="0">
                <a:latin typeface="Calibri"/>
                <a:cs typeface="Calibri"/>
              </a:rPr>
              <a:t> </a:t>
            </a:r>
            <a:r>
              <a:rPr sz="1800" b="1" dirty="0">
                <a:latin typeface="Calibri"/>
                <a:cs typeface="Calibri"/>
              </a:rPr>
              <a:t>loading</a:t>
            </a:r>
            <a:r>
              <a:rPr sz="1800" b="1" spc="-35" dirty="0">
                <a:latin typeface="Calibri"/>
                <a:cs typeface="Calibri"/>
              </a:rPr>
              <a:t> </a:t>
            </a:r>
            <a:r>
              <a:rPr sz="1800" b="1" spc="-10" dirty="0">
                <a:latin typeface="Calibri"/>
                <a:cs typeface="Calibri"/>
              </a:rPr>
              <a:t>website</a:t>
            </a:r>
            <a:r>
              <a:rPr sz="1800" b="1" spc="-25" dirty="0">
                <a:latin typeface="Calibri"/>
                <a:cs typeface="Calibri"/>
              </a:rPr>
              <a:t> </a:t>
            </a:r>
            <a:r>
              <a:rPr sz="1800" b="1" dirty="0">
                <a:latin typeface="Calibri"/>
                <a:cs typeface="Calibri"/>
              </a:rPr>
              <a:t>and</a:t>
            </a:r>
            <a:r>
              <a:rPr sz="1800" b="1" spc="-15" dirty="0">
                <a:latin typeface="Calibri"/>
                <a:cs typeface="Calibri"/>
              </a:rPr>
              <a:t> </a:t>
            </a:r>
            <a:r>
              <a:rPr sz="1800" b="1" spc="-5" dirty="0">
                <a:latin typeface="Calibri"/>
                <a:cs typeface="Calibri"/>
              </a:rPr>
              <a:t>application</a:t>
            </a:r>
            <a:endParaRPr sz="1800">
              <a:latin typeface="Calibri"/>
              <a:cs typeface="Calibri"/>
            </a:endParaRPr>
          </a:p>
        </p:txBody>
      </p:sp>
      <p:sp>
        <p:nvSpPr>
          <p:cNvPr id="28" name="object 28"/>
          <p:cNvSpPr/>
          <p:nvPr/>
        </p:nvSpPr>
        <p:spPr>
          <a:xfrm>
            <a:off x="5484876" y="6941819"/>
            <a:ext cx="68580" cy="70485"/>
          </a:xfrm>
          <a:custGeom>
            <a:avLst/>
            <a:gdLst/>
            <a:ahLst/>
            <a:cxnLst/>
            <a:rect l="l" t="t" r="r" b="b"/>
            <a:pathLst>
              <a:path w="68579" h="70484">
                <a:moveTo>
                  <a:pt x="68579" y="0"/>
                </a:moveTo>
                <a:lnTo>
                  <a:pt x="0" y="0"/>
                </a:lnTo>
                <a:lnTo>
                  <a:pt x="0" y="70103"/>
                </a:lnTo>
                <a:lnTo>
                  <a:pt x="68579" y="70103"/>
                </a:lnTo>
                <a:lnTo>
                  <a:pt x="68579" y="0"/>
                </a:lnTo>
                <a:close/>
              </a:path>
            </a:pathLst>
          </a:custGeom>
          <a:solidFill>
            <a:srgbClr val="4F81BC"/>
          </a:solidFill>
        </p:spPr>
        <p:txBody>
          <a:bodyPr wrap="square" lIns="0" tIns="0" rIns="0" bIns="0" rtlCol="0"/>
          <a:lstStyle/>
          <a:p>
            <a:endParaRPr/>
          </a:p>
        </p:txBody>
      </p:sp>
      <p:sp>
        <p:nvSpPr>
          <p:cNvPr id="29" name="object 29"/>
          <p:cNvSpPr txBox="1"/>
          <p:nvPr/>
        </p:nvSpPr>
        <p:spPr>
          <a:xfrm>
            <a:off x="5572759" y="6874001"/>
            <a:ext cx="82486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No</a:t>
            </a:r>
            <a:r>
              <a:rPr sz="1000" spc="-30" dirty="0">
                <a:latin typeface="Calibri"/>
                <a:cs typeface="Calibri"/>
              </a:rPr>
              <a:t> </a:t>
            </a:r>
            <a:r>
              <a:rPr sz="1000" spc="-5" dirty="0">
                <a:latin typeface="Calibri"/>
                <a:cs typeface="Calibri"/>
              </a:rPr>
              <a:t>of</a:t>
            </a:r>
            <a:r>
              <a:rPr sz="1000" spc="-35" dirty="0">
                <a:latin typeface="Calibri"/>
                <a:cs typeface="Calibri"/>
              </a:rPr>
              <a:t> </a:t>
            </a:r>
            <a:r>
              <a:rPr sz="1000" spc="-5" dirty="0">
                <a:latin typeface="Calibri"/>
                <a:cs typeface="Calibri"/>
              </a:rPr>
              <a:t>customer</a:t>
            </a:r>
            <a:endParaRPr sz="1000">
              <a:latin typeface="Calibri"/>
              <a:cs typeface="Calibri"/>
            </a:endParaRPr>
          </a:p>
        </p:txBody>
      </p:sp>
      <p:sp>
        <p:nvSpPr>
          <p:cNvPr id="30" name="object 30"/>
          <p:cNvSpPr/>
          <p:nvPr/>
        </p:nvSpPr>
        <p:spPr>
          <a:xfrm>
            <a:off x="1027430" y="5179440"/>
            <a:ext cx="5486400" cy="3200400"/>
          </a:xfrm>
          <a:custGeom>
            <a:avLst/>
            <a:gdLst/>
            <a:ahLst/>
            <a:cxnLst/>
            <a:rect l="l" t="t" r="r" b="b"/>
            <a:pathLst>
              <a:path w="5486400" h="3200400">
                <a:moveTo>
                  <a:pt x="0" y="3200400"/>
                </a:moveTo>
                <a:lnTo>
                  <a:pt x="5486400" y="3200400"/>
                </a:lnTo>
                <a:lnTo>
                  <a:pt x="5486400" y="0"/>
                </a:lnTo>
                <a:lnTo>
                  <a:pt x="0" y="0"/>
                </a:lnTo>
                <a:lnTo>
                  <a:pt x="0" y="3200400"/>
                </a:lnTo>
                <a:close/>
              </a:path>
            </a:pathLst>
          </a:custGeom>
          <a:ln w="9525">
            <a:solidFill>
              <a:srgbClr val="858585"/>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50" y="4737100"/>
            <a:ext cx="6800850" cy="430887"/>
          </a:xfrm>
        </p:spPr>
        <p:txBody>
          <a:bodyPr/>
          <a:lstStyle/>
          <a:p>
            <a:pPr algn="ctr"/>
            <a:r>
              <a:rPr lang="en-IN" b="1" dirty="0" smtClean="0"/>
              <a:t>Steps, EDA and Visualizations</a:t>
            </a:r>
            <a:endParaRPr lang="en-IN" b="1" dirty="0"/>
          </a:p>
        </p:txBody>
      </p:sp>
    </p:spTree>
    <p:extLst>
      <p:ext uri="{BB962C8B-B14F-4D97-AF65-F5344CB8AC3E}">
        <p14:creationId xmlns:p14="http://schemas.microsoft.com/office/powerpoint/2010/main" val="1100866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6226" y="894080"/>
            <a:ext cx="2928620" cy="239395"/>
          </a:xfrm>
          <a:prstGeom prst="rect">
            <a:avLst/>
          </a:prstGeom>
        </p:spPr>
        <p:txBody>
          <a:bodyPr vert="horz" wrap="square" lIns="0" tIns="12700" rIns="0" bIns="0" rtlCol="0">
            <a:spAutoFit/>
          </a:bodyPr>
          <a:lstStyle/>
          <a:p>
            <a:pPr marL="12700">
              <a:lnSpc>
                <a:spcPct val="100000"/>
              </a:lnSpc>
              <a:spcBef>
                <a:spcPts val="100"/>
              </a:spcBef>
            </a:pPr>
            <a:r>
              <a:rPr sz="1400" b="1" u="sng" spc="-5" dirty="0">
                <a:uFill>
                  <a:solidFill>
                    <a:srgbClr val="000000"/>
                  </a:solidFill>
                </a:uFill>
                <a:latin typeface="Calibri"/>
                <a:cs typeface="Calibri"/>
              </a:rPr>
              <a:t>Reliability</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of</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the </a:t>
            </a:r>
            <a:r>
              <a:rPr sz="1400" b="1" u="sng" spc="-5" dirty="0">
                <a:uFill>
                  <a:solidFill>
                    <a:srgbClr val="000000"/>
                  </a:solidFill>
                </a:uFill>
                <a:latin typeface="Calibri"/>
                <a:cs typeface="Calibri"/>
              </a:rPr>
              <a:t>website </a:t>
            </a:r>
            <a:r>
              <a:rPr sz="1400" b="1" u="sng" dirty="0">
                <a:uFill>
                  <a:solidFill>
                    <a:srgbClr val="000000"/>
                  </a:solidFill>
                </a:uFill>
                <a:latin typeface="Calibri"/>
                <a:cs typeface="Calibri"/>
              </a:rPr>
              <a:t>or </a:t>
            </a:r>
            <a:r>
              <a:rPr sz="1400" b="1" u="sng" spc="-5" dirty="0">
                <a:uFill>
                  <a:solidFill>
                    <a:srgbClr val="000000"/>
                  </a:solidFill>
                </a:uFill>
                <a:latin typeface="Calibri"/>
                <a:cs typeface="Calibri"/>
              </a:rPr>
              <a:t>application</a:t>
            </a:r>
            <a:endParaRPr sz="1400">
              <a:latin typeface="Calibri"/>
              <a:cs typeface="Calibri"/>
            </a:endParaRPr>
          </a:p>
        </p:txBody>
      </p:sp>
      <p:graphicFrame>
        <p:nvGraphicFramePr>
          <p:cNvPr id="3" name="object 3"/>
          <p:cNvGraphicFramePr>
            <a:graphicFrameLocks noGrp="1"/>
          </p:cNvGraphicFramePr>
          <p:nvPr/>
        </p:nvGraphicFramePr>
        <p:xfrm>
          <a:off x="1547367" y="1293730"/>
          <a:ext cx="4468494" cy="1511323"/>
        </p:xfrm>
        <a:graphic>
          <a:graphicData uri="http://schemas.openxmlformats.org/drawingml/2006/table">
            <a:tbl>
              <a:tblPr firstRow="1" bandRow="1">
                <a:tableStyleId>{2D5ABB26-0587-4C30-8999-92F81FD0307C}</a:tableStyleId>
              </a:tblPr>
              <a:tblGrid>
                <a:gridCol w="4114165"/>
                <a:gridCol w="354329"/>
              </a:tblGrid>
              <a:tr h="151399">
                <a:tc>
                  <a:txBody>
                    <a:bodyPr/>
                    <a:lstStyle/>
                    <a:p>
                      <a:pPr marL="31750">
                        <a:lnSpc>
                          <a:spcPts val="1090"/>
                        </a:lnSpc>
                      </a:pPr>
                      <a:r>
                        <a:rPr sz="1050" spc="-5" dirty="0">
                          <a:latin typeface="Courier New"/>
                          <a:cs typeface="Courier New"/>
                        </a:rPr>
                        <a:t>Amazon.in</a:t>
                      </a:r>
                      <a:endParaRPr sz="1050">
                        <a:latin typeface="Courier New"/>
                        <a:cs typeface="Courier New"/>
                      </a:endParaRPr>
                    </a:p>
                  </a:txBody>
                  <a:tcPr marL="0" marR="0" marT="0" marB="0"/>
                </a:tc>
                <a:tc>
                  <a:txBody>
                    <a:bodyPr/>
                    <a:lstStyle/>
                    <a:p>
                      <a:pPr marR="24130" algn="r">
                        <a:lnSpc>
                          <a:spcPts val="1090"/>
                        </a:lnSpc>
                      </a:pPr>
                      <a:r>
                        <a:rPr sz="1050" dirty="0">
                          <a:latin typeface="Courier New"/>
                          <a:cs typeface="Courier New"/>
                        </a:rPr>
                        <a:t>61</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r>
                        <a:rPr sz="1050" spc="-35" dirty="0">
                          <a:latin typeface="Courier New"/>
                          <a:cs typeface="Courier New"/>
                        </a:rPr>
                        <a:t> </a:t>
                      </a:r>
                      <a:r>
                        <a:rPr sz="1050" spc="-5" dirty="0">
                          <a:latin typeface="Courier New"/>
                          <a:cs typeface="Courier New"/>
                        </a:rPr>
                        <a:t>Flipkart.com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50</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r>
                        <a:rPr sz="1050" spc="-20" dirty="0">
                          <a:latin typeface="Courier New"/>
                          <a:cs typeface="Courier New"/>
                        </a:rPr>
                        <a:t> </a:t>
                      </a:r>
                      <a:r>
                        <a:rPr sz="1050" spc="-5" dirty="0">
                          <a:latin typeface="Courier New"/>
                          <a:cs typeface="Courier New"/>
                        </a:rPr>
                        <a:t>Flipkart.com,</a:t>
                      </a:r>
                      <a:r>
                        <a:rPr sz="1050" spc="-15" dirty="0">
                          <a:latin typeface="Courier New"/>
                          <a:cs typeface="Courier New"/>
                        </a:rPr>
                        <a:t> </a:t>
                      </a:r>
                      <a:r>
                        <a:rPr sz="1050" spc="-5" dirty="0">
                          <a:latin typeface="Courier New"/>
                          <a:cs typeface="Courier New"/>
                        </a:rPr>
                        <a:t>Paytm.com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36</a:t>
                      </a:r>
                      <a:endParaRPr sz="1050">
                        <a:latin typeface="Courier New"/>
                        <a:cs typeface="Courier New"/>
                      </a:endParaRPr>
                    </a:p>
                  </a:txBody>
                  <a:tcPr marL="0" marR="0" marT="0" marB="0"/>
                </a:tc>
              </a:tr>
              <a:tr h="151638">
                <a:tc>
                  <a:txBody>
                    <a:bodyPr/>
                    <a:lstStyle/>
                    <a:p>
                      <a:pPr marL="31750">
                        <a:lnSpc>
                          <a:spcPts val="1085"/>
                        </a:lnSpc>
                      </a:pPr>
                      <a:r>
                        <a:rPr sz="1050" spc="-5" dirty="0">
                          <a:latin typeface="Courier New"/>
                          <a:cs typeface="Courier New"/>
                        </a:rPr>
                        <a:t>Amazon.in,</a:t>
                      </a:r>
                      <a:r>
                        <a:rPr sz="1050" spc="-20" dirty="0">
                          <a:latin typeface="Courier New"/>
                          <a:cs typeface="Courier New"/>
                        </a:rPr>
                        <a:t> </a:t>
                      </a:r>
                      <a:r>
                        <a:rPr sz="1050" spc="-5" dirty="0">
                          <a:latin typeface="Courier New"/>
                          <a:cs typeface="Courier New"/>
                        </a:rPr>
                        <a:t>Paytm.com,</a:t>
                      </a:r>
                      <a:r>
                        <a:rPr sz="1050" spc="-20" dirty="0">
                          <a:latin typeface="Courier New"/>
                          <a:cs typeface="Courier New"/>
                        </a:rPr>
                        <a:t> </a:t>
                      </a:r>
                      <a:r>
                        <a:rPr sz="1050" spc="-5" dirty="0">
                          <a:latin typeface="Courier New"/>
                          <a:cs typeface="Courier New"/>
                        </a:rPr>
                        <a:t>Myntra.com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35</a:t>
                      </a:r>
                      <a:endParaRPr sz="1050">
                        <a:latin typeface="Courier New"/>
                        <a:cs typeface="Courier New"/>
                      </a:endParaRPr>
                    </a:p>
                  </a:txBody>
                  <a:tcPr marL="0" marR="0" marT="0" marB="0"/>
                </a:tc>
              </a:tr>
              <a:tr h="151637">
                <a:tc>
                  <a:txBody>
                    <a:bodyPr/>
                    <a:lstStyle/>
                    <a:p>
                      <a:pPr marL="31750">
                        <a:lnSpc>
                          <a:spcPts val="1090"/>
                        </a:lnSpc>
                      </a:pPr>
                      <a:r>
                        <a:rPr sz="1050" spc="-5" dirty="0">
                          <a:latin typeface="Courier New"/>
                          <a:cs typeface="Courier New"/>
                        </a:rPr>
                        <a:t>Amazon.in,</a:t>
                      </a:r>
                      <a:r>
                        <a:rPr sz="1050" spc="-15" dirty="0">
                          <a:latin typeface="Courier New"/>
                          <a:cs typeface="Courier New"/>
                        </a:rPr>
                        <a:t> </a:t>
                      </a:r>
                      <a:r>
                        <a:rPr sz="1050" spc="-5" dirty="0">
                          <a:latin typeface="Courier New"/>
                          <a:cs typeface="Courier New"/>
                        </a:rPr>
                        <a:t>Flipkart.com,</a:t>
                      </a:r>
                      <a:r>
                        <a:rPr sz="1050" spc="-15"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4130" algn="r">
                        <a:lnSpc>
                          <a:spcPts val="1090"/>
                        </a:lnSpc>
                      </a:pPr>
                      <a:r>
                        <a:rPr sz="1050" dirty="0">
                          <a:latin typeface="Courier New"/>
                          <a:cs typeface="Courier New"/>
                        </a:rPr>
                        <a:t>18</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Myntra.com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15</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Flipkart.com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15</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 Flipkart.com, Myntra.com, Snapdeal.com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14</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 Flipkart.com, Paytm.com, Snapdeal.com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13</a:t>
                      </a:r>
                      <a:endParaRPr sz="1050">
                        <a:latin typeface="Courier New"/>
                        <a:cs typeface="Courier New"/>
                      </a:endParaRPr>
                    </a:p>
                  </a:txBody>
                  <a:tcPr marL="0" marR="0" marT="0" marB="0"/>
                </a:tc>
              </a:tr>
              <a:tr h="151399">
                <a:tc>
                  <a:txBody>
                    <a:bodyPr/>
                    <a:lstStyle/>
                    <a:p>
                      <a:pPr marL="31750">
                        <a:lnSpc>
                          <a:spcPts val="1085"/>
                        </a:lnSpc>
                      </a:pPr>
                      <a:r>
                        <a:rPr sz="1050" spc="-5" dirty="0">
                          <a:latin typeface="Courier New"/>
                          <a:cs typeface="Courier New"/>
                        </a:rPr>
                        <a:t>Paytm.com</a:t>
                      </a:r>
                      <a:endParaRPr sz="1050">
                        <a:latin typeface="Courier New"/>
                        <a:cs typeface="Courier New"/>
                      </a:endParaRPr>
                    </a:p>
                  </a:txBody>
                  <a:tcPr marL="0" marR="0" marT="0" marB="0"/>
                </a:tc>
                <a:tc>
                  <a:txBody>
                    <a:bodyPr/>
                    <a:lstStyle/>
                    <a:p>
                      <a:pPr marR="24130" algn="r">
                        <a:lnSpc>
                          <a:spcPts val="1085"/>
                        </a:lnSpc>
                      </a:pPr>
                      <a:r>
                        <a:rPr sz="1050" dirty="0">
                          <a:latin typeface="Courier New"/>
                          <a:cs typeface="Courier New"/>
                        </a:rPr>
                        <a:t>12</a:t>
                      </a:r>
                      <a:endParaRPr sz="1050">
                        <a:latin typeface="Courier New"/>
                        <a:cs typeface="Courier New"/>
                      </a:endParaRPr>
                    </a:p>
                  </a:txBody>
                  <a:tcPr marL="0" marR="0" marT="0" marB="0"/>
                </a:tc>
              </a:tr>
            </a:tbl>
          </a:graphicData>
        </a:graphic>
      </p:graphicFrame>
      <p:sp>
        <p:nvSpPr>
          <p:cNvPr id="4" name="object 4"/>
          <p:cNvSpPr txBox="1"/>
          <p:nvPr/>
        </p:nvSpPr>
        <p:spPr>
          <a:xfrm>
            <a:off x="902004" y="2930397"/>
            <a:ext cx="5758815" cy="892175"/>
          </a:xfrm>
          <a:prstGeom prst="rect">
            <a:avLst/>
          </a:prstGeom>
        </p:spPr>
        <p:txBody>
          <a:bodyPr vert="horz" wrap="square" lIns="0" tIns="8890" rIns="0" bIns="0" rtlCol="0">
            <a:spAutoFit/>
          </a:bodyPr>
          <a:lstStyle/>
          <a:p>
            <a:pPr marL="12700" marR="5080" algn="just">
              <a:lnSpc>
                <a:spcPct val="102000"/>
              </a:lnSpc>
              <a:spcBef>
                <a:spcPts val="70"/>
              </a:spcBef>
            </a:pPr>
            <a:r>
              <a:rPr sz="1400" spc="-5" dirty="0">
                <a:latin typeface="Calibri"/>
                <a:cs typeface="Calibri"/>
              </a:rPr>
              <a:t>[227</a:t>
            </a:r>
            <a:r>
              <a:rPr sz="1400" dirty="0">
                <a:latin typeface="Calibri"/>
                <a:cs typeface="Calibri"/>
              </a:rPr>
              <a:t> </a:t>
            </a:r>
            <a:r>
              <a:rPr sz="1400" spc="-5" dirty="0">
                <a:latin typeface="Calibri"/>
                <a:cs typeface="Calibri"/>
              </a:rPr>
              <a:t>respondents</a:t>
            </a:r>
            <a:r>
              <a:rPr sz="1400" dirty="0">
                <a:latin typeface="Calibri"/>
                <a:cs typeface="Calibri"/>
              </a:rPr>
              <a:t> </a:t>
            </a:r>
            <a:r>
              <a:rPr sz="1400" spc="-5" dirty="0">
                <a:latin typeface="Calibri"/>
                <a:cs typeface="Calibri"/>
              </a:rPr>
              <a:t>consider</a:t>
            </a:r>
            <a:r>
              <a:rPr sz="1400" dirty="0">
                <a:latin typeface="Calibri"/>
                <a:cs typeface="Calibri"/>
              </a:rPr>
              <a:t> </a:t>
            </a:r>
            <a:r>
              <a:rPr sz="1400" spc="-5" dirty="0">
                <a:latin typeface="Calibri"/>
                <a:cs typeface="Calibri"/>
              </a:rPr>
              <a:t>amazon.com</a:t>
            </a:r>
            <a:r>
              <a:rPr sz="1400" dirty="0">
                <a:latin typeface="Calibri"/>
                <a:cs typeface="Calibri"/>
              </a:rPr>
              <a:t> to</a:t>
            </a:r>
            <a:r>
              <a:rPr sz="1400" spc="5" dirty="0">
                <a:latin typeface="Calibri"/>
                <a:cs typeface="Calibri"/>
              </a:rPr>
              <a:t> </a:t>
            </a:r>
            <a:r>
              <a:rPr sz="1400" spc="-5" dirty="0">
                <a:latin typeface="Calibri"/>
                <a:cs typeface="Calibri"/>
              </a:rPr>
              <a:t>be</a:t>
            </a:r>
            <a:r>
              <a:rPr sz="1400" dirty="0">
                <a:latin typeface="Calibri"/>
                <a:cs typeface="Calibri"/>
              </a:rPr>
              <a:t> reliable,</a:t>
            </a:r>
            <a:r>
              <a:rPr sz="1400" spc="5" dirty="0">
                <a:latin typeface="Calibri"/>
                <a:cs typeface="Calibri"/>
              </a:rPr>
              <a:t> </a:t>
            </a:r>
            <a:r>
              <a:rPr sz="1400" spc="-5" dirty="0">
                <a:latin typeface="Calibri"/>
                <a:cs typeface="Calibri"/>
              </a:rPr>
              <a:t>146</a:t>
            </a:r>
            <a:r>
              <a:rPr sz="1400" dirty="0">
                <a:latin typeface="Calibri"/>
                <a:cs typeface="Calibri"/>
              </a:rPr>
              <a:t> </a:t>
            </a:r>
            <a:r>
              <a:rPr sz="1400" spc="-5" dirty="0">
                <a:latin typeface="Calibri"/>
                <a:cs typeface="Calibri"/>
              </a:rPr>
              <a:t>respondents </a:t>
            </a:r>
            <a:r>
              <a:rPr sz="1400" dirty="0">
                <a:latin typeface="Calibri"/>
                <a:cs typeface="Calibri"/>
              </a:rPr>
              <a:t> </a:t>
            </a:r>
            <a:r>
              <a:rPr sz="1400" spc="-5" dirty="0">
                <a:latin typeface="Calibri"/>
                <a:cs typeface="Calibri"/>
              </a:rPr>
              <a:t>consider flipkart.com </a:t>
            </a:r>
            <a:r>
              <a:rPr sz="1400" dirty="0">
                <a:latin typeface="Calibri"/>
                <a:cs typeface="Calibri"/>
              </a:rPr>
              <a:t>to </a:t>
            </a:r>
            <a:r>
              <a:rPr sz="1400" spc="-5" dirty="0">
                <a:latin typeface="Calibri"/>
                <a:cs typeface="Calibri"/>
              </a:rPr>
              <a:t>be </a:t>
            </a:r>
            <a:r>
              <a:rPr sz="1400" dirty="0">
                <a:latin typeface="Calibri"/>
                <a:cs typeface="Calibri"/>
              </a:rPr>
              <a:t>reliable, 96 </a:t>
            </a:r>
            <a:r>
              <a:rPr sz="1400" spc="-5" dirty="0">
                <a:latin typeface="Calibri"/>
                <a:cs typeface="Calibri"/>
              </a:rPr>
              <a:t>respondents consider paytm.com </a:t>
            </a:r>
            <a:r>
              <a:rPr sz="1400" dirty="0">
                <a:latin typeface="Calibri"/>
                <a:cs typeface="Calibri"/>
              </a:rPr>
              <a:t>to </a:t>
            </a:r>
            <a:r>
              <a:rPr sz="1400" spc="-5" dirty="0">
                <a:latin typeface="Calibri"/>
                <a:cs typeface="Calibri"/>
              </a:rPr>
              <a:t>be </a:t>
            </a:r>
            <a:r>
              <a:rPr sz="1400" dirty="0">
                <a:latin typeface="Calibri"/>
                <a:cs typeface="Calibri"/>
              </a:rPr>
              <a:t> reliable, 64 </a:t>
            </a:r>
            <a:r>
              <a:rPr sz="1400" spc="-5" dirty="0">
                <a:latin typeface="Calibri"/>
                <a:cs typeface="Calibri"/>
              </a:rPr>
              <a:t>respondents consider myntra.com </a:t>
            </a:r>
            <a:r>
              <a:rPr sz="1400" dirty="0">
                <a:latin typeface="Calibri"/>
                <a:cs typeface="Calibri"/>
              </a:rPr>
              <a:t>to </a:t>
            </a:r>
            <a:r>
              <a:rPr sz="1400" spc="-5" dirty="0">
                <a:latin typeface="Calibri"/>
                <a:cs typeface="Calibri"/>
              </a:rPr>
              <a:t>be </a:t>
            </a:r>
            <a:r>
              <a:rPr sz="1400" dirty="0">
                <a:latin typeface="Calibri"/>
                <a:cs typeface="Calibri"/>
              </a:rPr>
              <a:t>reliable, 45 </a:t>
            </a:r>
            <a:r>
              <a:rPr sz="1400" spc="-5" dirty="0">
                <a:latin typeface="Calibri"/>
                <a:cs typeface="Calibri"/>
              </a:rPr>
              <a:t>respondents </a:t>
            </a:r>
            <a:r>
              <a:rPr sz="1400" dirty="0">
                <a:latin typeface="Calibri"/>
                <a:cs typeface="Calibri"/>
              </a:rPr>
              <a:t> </a:t>
            </a:r>
            <a:r>
              <a:rPr sz="1400" spc="-5" dirty="0">
                <a:latin typeface="Calibri"/>
                <a:cs typeface="Calibri"/>
              </a:rPr>
              <a:t>consider snapdeal.com</a:t>
            </a:r>
            <a:r>
              <a:rPr sz="1400" spc="-15" dirty="0">
                <a:latin typeface="Calibri"/>
                <a:cs typeface="Calibri"/>
              </a:rPr>
              <a:t> </a:t>
            </a:r>
            <a:r>
              <a:rPr sz="1400" dirty="0">
                <a:latin typeface="Calibri"/>
                <a:cs typeface="Calibri"/>
              </a:rPr>
              <a:t>to </a:t>
            </a:r>
            <a:r>
              <a:rPr sz="1400" spc="-5" dirty="0">
                <a:latin typeface="Calibri"/>
                <a:cs typeface="Calibri"/>
              </a:rPr>
              <a:t>be</a:t>
            </a:r>
            <a:r>
              <a:rPr sz="1400" spc="-10" dirty="0">
                <a:latin typeface="Calibri"/>
                <a:cs typeface="Calibri"/>
              </a:rPr>
              <a:t> </a:t>
            </a:r>
            <a:r>
              <a:rPr sz="1400" dirty="0">
                <a:latin typeface="Calibri"/>
                <a:cs typeface="Calibri"/>
              </a:rPr>
              <a:t>reliable]</a:t>
            </a:r>
            <a:endParaRPr sz="1400">
              <a:latin typeface="Calibri"/>
              <a:cs typeface="Calibri"/>
            </a:endParaRPr>
          </a:p>
        </p:txBody>
      </p:sp>
      <p:sp>
        <p:nvSpPr>
          <p:cNvPr id="5" name="object 5"/>
          <p:cNvSpPr/>
          <p:nvPr/>
        </p:nvSpPr>
        <p:spPr>
          <a:xfrm>
            <a:off x="1027480" y="7438008"/>
            <a:ext cx="5506085" cy="12700"/>
          </a:xfrm>
          <a:custGeom>
            <a:avLst/>
            <a:gdLst/>
            <a:ahLst/>
            <a:cxnLst/>
            <a:rect l="l" t="t" r="r" b="b"/>
            <a:pathLst>
              <a:path w="5506084" h="12700">
                <a:moveTo>
                  <a:pt x="5505577" y="0"/>
                </a:moveTo>
                <a:lnTo>
                  <a:pt x="0" y="0"/>
                </a:lnTo>
                <a:lnTo>
                  <a:pt x="0" y="12192"/>
                </a:lnTo>
                <a:lnTo>
                  <a:pt x="5505577" y="12192"/>
                </a:lnTo>
                <a:lnTo>
                  <a:pt x="5505577" y="0"/>
                </a:lnTo>
                <a:close/>
              </a:path>
            </a:pathLst>
          </a:custGeom>
          <a:solidFill>
            <a:srgbClr val="000000"/>
          </a:solidFill>
        </p:spPr>
        <p:txBody>
          <a:bodyPr wrap="square" lIns="0" tIns="0" rIns="0" bIns="0" rtlCol="0"/>
          <a:lstStyle/>
          <a:p>
            <a:endParaRPr/>
          </a:p>
        </p:txBody>
      </p:sp>
      <p:sp>
        <p:nvSpPr>
          <p:cNvPr id="6" name="object 6"/>
          <p:cNvSpPr txBox="1"/>
          <p:nvPr/>
        </p:nvSpPr>
        <p:spPr>
          <a:xfrm>
            <a:off x="1252524" y="7981568"/>
            <a:ext cx="5055235" cy="239395"/>
          </a:xfrm>
          <a:prstGeom prst="rect">
            <a:avLst/>
          </a:prstGeom>
        </p:spPr>
        <p:txBody>
          <a:bodyPr vert="horz" wrap="square" lIns="0" tIns="12700" rIns="0" bIns="0" rtlCol="0">
            <a:spAutoFit/>
          </a:bodyPr>
          <a:lstStyle/>
          <a:p>
            <a:pPr marL="12700">
              <a:lnSpc>
                <a:spcPct val="100000"/>
              </a:lnSpc>
              <a:spcBef>
                <a:spcPts val="100"/>
              </a:spcBef>
            </a:pPr>
            <a:r>
              <a:rPr sz="1400" i="1" spc="-5" dirty="0">
                <a:latin typeface="Calibri"/>
                <a:cs typeface="Calibri"/>
              </a:rPr>
              <a:t>[Amazon.in</a:t>
            </a:r>
            <a:r>
              <a:rPr sz="1400" i="1" dirty="0">
                <a:latin typeface="Calibri"/>
                <a:cs typeface="Calibri"/>
              </a:rPr>
              <a:t> </a:t>
            </a:r>
            <a:r>
              <a:rPr sz="1400" i="1" spc="-10" dirty="0">
                <a:latin typeface="Calibri"/>
                <a:cs typeface="Calibri"/>
              </a:rPr>
              <a:t>is</a:t>
            </a:r>
            <a:r>
              <a:rPr sz="1400" i="1" spc="5" dirty="0">
                <a:latin typeface="Calibri"/>
                <a:cs typeface="Calibri"/>
              </a:rPr>
              <a:t> </a:t>
            </a:r>
            <a:r>
              <a:rPr sz="1400" i="1" spc="-5" dirty="0">
                <a:latin typeface="Calibri"/>
                <a:cs typeface="Calibri"/>
              </a:rPr>
              <a:t>considered </a:t>
            </a:r>
            <a:r>
              <a:rPr sz="1400" i="1" dirty="0">
                <a:latin typeface="Calibri"/>
                <a:cs typeface="Calibri"/>
              </a:rPr>
              <a:t>to </a:t>
            </a:r>
            <a:r>
              <a:rPr sz="1400" i="1" spc="-5" dirty="0">
                <a:latin typeface="Calibri"/>
                <a:cs typeface="Calibri"/>
              </a:rPr>
              <a:t>be </a:t>
            </a:r>
            <a:r>
              <a:rPr sz="1400" i="1" dirty="0">
                <a:latin typeface="Calibri"/>
                <a:cs typeface="Calibri"/>
              </a:rPr>
              <a:t>reliable</a:t>
            </a:r>
            <a:r>
              <a:rPr sz="1400" i="1" spc="5" dirty="0">
                <a:latin typeface="Calibri"/>
                <a:cs typeface="Calibri"/>
              </a:rPr>
              <a:t> </a:t>
            </a:r>
            <a:r>
              <a:rPr sz="1400" i="1" spc="-5" dirty="0">
                <a:latin typeface="Calibri"/>
                <a:cs typeface="Calibri"/>
              </a:rPr>
              <a:t>as</a:t>
            </a:r>
            <a:r>
              <a:rPr sz="1400" i="1" spc="5" dirty="0">
                <a:latin typeface="Calibri"/>
                <a:cs typeface="Calibri"/>
              </a:rPr>
              <a:t> </a:t>
            </a:r>
            <a:r>
              <a:rPr sz="1400" i="1" spc="-5" dirty="0">
                <a:latin typeface="Calibri"/>
                <a:cs typeface="Calibri"/>
              </a:rPr>
              <a:t>compared</a:t>
            </a:r>
            <a:r>
              <a:rPr sz="1400" i="1" spc="5" dirty="0">
                <a:latin typeface="Calibri"/>
                <a:cs typeface="Calibri"/>
              </a:rPr>
              <a:t> </a:t>
            </a:r>
            <a:r>
              <a:rPr sz="1400" i="1" dirty="0">
                <a:latin typeface="Calibri"/>
                <a:cs typeface="Calibri"/>
              </a:rPr>
              <a:t>to</a:t>
            </a:r>
            <a:r>
              <a:rPr sz="1400" i="1" spc="-5" dirty="0">
                <a:latin typeface="Calibri"/>
                <a:cs typeface="Calibri"/>
              </a:rPr>
              <a:t> snapdeal.com]</a:t>
            </a:r>
            <a:endParaRPr sz="1400">
              <a:latin typeface="Calibri"/>
              <a:cs typeface="Calibri"/>
            </a:endParaRPr>
          </a:p>
        </p:txBody>
      </p:sp>
      <p:grpSp>
        <p:nvGrpSpPr>
          <p:cNvPr id="7" name="object 7"/>
          <p:cNvGrpSpPr/>
          <p:nvPr/>
        </p:nvGrpSpPr>
        <p:grpSpPr>
          <a:xfrm>
            <a:off x="1380744" y="4727447"/>
            <a:ext cx="3855720" cy="2392680"/>
            <a:chOff x="1380744" y="4727447"/>
            <a:chExt cx="3855720" cy="2392680"/>
          </a:xfrm>
        </p:grpSpPr>
        <p:sp>
          <p:nvSpPr>
            <p:cNvPr id="8" name="object 8"/>
            <p:cNvSpPr/>
            <p:nvPr/>
          </p:nvSpPr>
          <p:spPr>
            <a:xfrm>
              <a:off x="1420368" y="5201411"/>
              <a:ext cx="3811904" cy="1408430"/>
            </a:xfrm>
            <a:custGeom>
              <a:avLst/>
              <a:gdLst/>
              <a:ahLst/>
              <a:cxnLst/>
              <a:rect l="l" t="t" r="r" b="b"/>
              <a:pathLst>
                <a:path w="3811904" h="1408429">
                  <a:moveTo>
                    <a:pt x="0" y="1408176"/>
                  </a:moveTo>
                  <a:lnTo>
                    <a:pt x="228600" y="1408176"/>
                  </a:lnTo>
                </a:path>
                <a:path w="3811904" h="1408429">
                  <a:moveTo>
                    <a:pt x="533400" y="1408176"/>
                  </a:moveTo>
                  <a:lnTo>
                    <a:pt x="990600" y="1408176"/>
                  </a:lnTo>
                </a:path>
                <a:path w="3811904" h="1408429">
                  <a:moveTo>
                    <a:pt x="0" y="938784"/>
                  </a:moveTo>
                  <a:lnTo>
                    <a:pt x="228600" y="938784"/>
                  </a:lnTo>
                </a:path>
                <a:path w="3811904" h="1408429">
                  <a:moveTo>
                    <a:pt x="533400" y="938784"/>
                  </a:moveTo>
                  <a:lnTo>
                    <a:pt x="990600" y="938784"/>
                  </a:lnTo>
                </a:path>
                <a:path w="3811904" h="1408429">
                  <a:moveTo>
                    <a:pt x="0" y="469392"/>
                  </a:moveTo>
                  <a:lnTo>
                    <a:pt x="228600" y="469392"/>
                  </a:lnTo>
                </a:path>
                <a:path w="3811904" h="1408429">
                  <a:moveTo>
                    <a:pt x="533400" y="469392"/>
                  </a:moveTo>
                  <a:lnTo>
                    <a:pt x="3811524" y="469392"/>
                  </a:lnTo>
                </a:path>
                <a:path w="3811904" h="1408429">
                  <a:moveTo>
                    <a:pt x="0" y="0"/>
                  </a:moveTo>
                  <a:lnTo>
                    <a:pt x="228600" y="0"/>
                  </a:lnTo>
                </a:path>
                <a:path w="3811904" h="1408429">
                  <a:moveTo>
                    <a:pt x="533400" y="0"/>
                  </a:moveTo>
                  <a:lnTo>
                    <a:pt x="3811524" y="0"/>
                  </a:lnTo>
                </a:path>
              </a:pathLst>
            </a:custGeom>
            <a:ln w="9144">
              <a:solidFill>
                <a:srgbClr val="858585"/>
              </a:solidFill>
            </a:ln>
          </p:spPr>
          <p:txBody>
            <a:bodyPr wrap="square" lIns="0" tIns="0" rIns="0" bIns="0" rtlCol="0"/>
            <a:lstStyle/>
            <a:p>
              <a:endParaRPr/>
            </a:p>
          </p:txBody>
        </p:sp>
        <p:sp>
          <p:nvSpPr>
            <p:cNvPr id="9" name="object 9"/>
            <p:cNvSpPr/>
            <p:nvPr/>
          </p:nvSpPr>
          <p:spPr>
            <a:xfrm>
              <a:off x="1648968" y="4946903"/>
              <a:ext cx="304800" cy="2132330"/>
            </a:xfrm>
            <a:custGeom>
              <a:avLst/>
              <a:gdLst/>
              <a:ahLst/>
              <a:cxnLst/>
              <a:rect l="l" t="t" r="r" b="b"/>
              <a:pathLst>
                <a:path w="304800" h="2132329">
                  <a:moveTo>
                    <a:pt x="304800" y="0"/>
                  </a:moveTo>
                  <a:lnTo>
                    <a:pt x="0" y="0"/>
                  </a:lnTo>
                  <a:lnTo>
                    <a:pt x="0" y="2132076"/>
                  </a:lnTo>
                  <a:lnTo>
                    <a:pt x="304800" y="2132076"/>
                  </a:lnTo>
                  <a:lnTo>
                    <a:pt x="304800" y="0"/>
                  </a:lnTo>
                  <a:close/>
                </a:path>
              </a:pathLst>
            </a:custGeom>
            <a:solidFill>
              <a:srgbClr val="4F81BC"/>
            </a:solidFill>
          </p:spPr>
          <p:txBody>
            <a:bodyPr wrap="square" lIns="0" tIns="0" rIns="0" bIns="0" rtlCol="0"/>
            <a:lstStyle/>
            <a:p>
              <a:endParaRPr/>
            </a:p>
          </p:txBody>
        </p:sp>
        <p:sp>
          <p:nvSpPr>
            <p:cNvPr id="10" name="object 10"/>
            <p:cNvSpPr/>
            <p:nvPr/>
          </p:nvSpPr>
          <p:spPr>
            <a:xfrm>
              <a:off x="2715768" y="6140195"/>
              <a:ext cx="2516505" cy="469900"/>
            </a:xfrm>
            <a:custGeom>
              <a:avLst/>
              <a:gdLst/>
              <a:ahLst/>
              <a:cxnLst/>
              <a:rect l="l" t="t" r="r" b="b"/>
              <a:pathLst>
                <a:path w="2516504" h="469900">
                  <a:moveTo>
                    <a:pt x="0" y="469391"/>
                  </a:moveTo>
                  <a:lnTo>
                    <a:pt x="458724" y="469391"/>
                  </a:lnTo>
                </a:path>
                <a:path w="2516504" h="469900">
                  <a:moveTo>
                    <a:pt x="0" y="0"/>
                  </a:moveTo>
                  <a:lnTo>
                    <a:pt x="2516123" y="0"/>
                  </a:lnTo>
                </a:path>
              </a:pathLst>
            </a:custGeom>
            <a:ln w="9144">
              <a:solidFill>
                <a:srgbClr val="858585"/>
              </a:solidFill>
            </a:ln>
          </p:spPr>
          <p:txBody>
            <a:bodyPr wrap="square" lIns="0" tIns="0" rIns="0" bIns="0" rtlCol="0"/>
            <a:lstStyle/>
            <a:p>
              <a:endParaRPr/>
            </a:p>
          </p:txBody>
        </p:sp>
        <p:sp>
          <p:nvSpPr>
            <p:cNvPr id="11" name="object 11"/>
            <p:cNvSpPr/>
            <p:nvPr/>
          </p:nvSpPr>
          <p:spPr>
            <a:xfrm>
              <a:off x="2410968" y="5708903"/>
              <a:ext cx="304800" cy="1370330"/>
            </a:xfrm>
            <a:custGeom>
              <a:avLst/>
              <a:gdLst/>
              <a:ahLst/>
              <a:cxnLst/>
              <a:rect l="l" t="t" r="r" b="b"/>
              <a:pathLst>
                <a:path w="304800" h="1370329">
                  <a:moveTo>
                    <a:pt x="304800" y="0"/>
                  </a:moveTo>
                  <a:lnTo>
                    <a:pt x="0" y="0"/>
                  </a:lnTo>
                  <a:lnTo>
                    <a:pt x="0" y="1370076"/>
                  </a:lnTo>
                  <a:lnTo>
                    <a:pt x="304800" y="1370076"/>
                  </a:lnTo>
                  <a:lnTo>
                    <a:pt x="304800" y="0"/>
                  </a:lnTo>
                  <a:close/>
                </a:path>
              </a:pathLst>
            </a:custGeom>
            <a:solidFill>
              <a:srgbClr val="4F81BC"/>
            </a:solidFill>
          </p:spPr>
          <p:txBody>
            <a:bodyPr wrap="square" lIns="0" tIns="0" rIns="0" bIns="0" rtlCol="0"/>
            <a:lstStyle/>
            <a:p>
              <a:endParaRPr/>
            </a:p>
          </p:txBody>
        </p:sp>
        <p:sp>
          <p:nvSpPr>
            <p:cNvPr id="12" name="object 12"/>
            <p:cNvSpPr/>
            <p:nvPr/>
          </p:nvSpPr>
          <p:spPr>
            <a:xfrm>
              <a:off x="3479292" y="6609587"/>
              <a:ext cx="457200" cy="0"/>
            </a:xfrm>
            <a:custGeom>
              <a:avLst/>
              <a:gdLst/>
              <a:ahLst/>
              <a:cxnLst/>
              <a:rect l="l" t="t" r="r" b="b"/>
              <a:pathLst>
                <a:path w="457200">
                  <a:moveTo>
                    <a:pt x="0" y="0"/>
                  </a:moveTo>
                  <a:lnTo>
                    <a:pt x="457200" y="0"/>
                  </a:lnTo>
                </a:path>
              </a:pathLst>
            </a:custGeom>
            <a:ln w="9144">
              <a:solidFill>
                <a:srgbClr val="858585"/>
              </a:solidFill>
            </a:ln>
          </p:spPr>
          <p:txBody>
            <a:bodyPr wrap="square" lIns="0" tIns="0" rIns="0" bIns="0" rtlCol="0"/>
            <a:lstStyle/>
            <a:p>
              <a:endParaRPr/>
            </a:p>
          </p:txBody>
        </p:sp>
        <p:sp>
          <p:nvSpPr>
            <p:cNvPr id="13" name="object 13"/>
            <p:cNvSpPr/>
            <p:nvPr/>
          </p:nvSpPr>
          <p:spPr>
            <a:xfrm>
              <a:off x="3174492" y="6178295"/>
              <a:ext cx="304800" cy="901065"/>
            </a:xfrm>
            <a:custGeom>
              <a:avLst/>
              <a:gdLst/>
              <a:ahLst/>
              <a:cxnLst/>
              <a:rect l="l" t="t" r="r" b="b"/>
              <a:pathLst>
                <a:path w="304800" h="901065">
                  <a:moveTo>
                    <a:pt x="304799" y="0"/>
                  </a:moveTo>
                  <a:lnTo>
                    <a:pt x="0" y="0"/>
                  </a:lnTo>
                  <a:lnTo>
                    <a:pt x="0" y="900684"/>
                  </a:lnTo>
                  <a:lnTo>
                    <a:pt x="304799" y="900684"/>
                  </a:lnTo>
                  <a:lnTo>
                    <a:pt x="304799" y="0"/>
                  </a:lnTo>
                  <a:close/>
                </a:path>
              </a:pathLst>
            </a:custGeom>
            <a:solidFill>
              <a:srgbClr val="4F81BC"/>
            </a:solidFill>
          </p:spPr>
          <p:txBody>
            <a:bodyPr wrap="square" lIns="0" tIns="0" rIns="0" bIns="0" rtlCol="0"/>
            <a:lstStyle/>
            <a:p>
              <a:endParaRPr/>
            </a:p>
          </p:txBody>
        </p:sp>
        <p:sp>
          <p:nvSpPr>
            <p:cNvPr id="14" name="object 14"/>
            <p:cNvSpPr/>
            <p:nvPr/>
          </p:nvSpPr>
          <p:spPr>
            <a:xfrm>
              <a:off x="4241292" y="6609587"/>
              <a:ext cx="990600" cy="0"/>
            </a:xfrm>
            <a:custGeom>
              <a:avLst/>
              <a:gdLst/>
              <a:ahLst/>
              <a:cxnLst/>
              <a:rect l="l" t="t" r="r" b="b"/>
              <a:pathLst>
                <a:path w="990600">
                  <a:moveTo>
                    <a:pt x="0" y="0"/>
                  </a:moveTo>
                  <a:lnTo>
                    <a:pt x="990600" y="0"/>
                  </a:lnTo>
                </a:path>
              </a:pathLst>
            </a:custGeom>
            <a:ln w="9144">
              <a:solidFill>
                <a:srgbClr val="858585"/>
              </a:solidFill>
            </a:ln>
          </p:spPr>
          <p:txBody>
            <a:bodyPr wrap="square" lIns="0" tIns="0" rIns="0" bIns="0" rtlCol="0"/>
            <a:lstStyle/>
            <a:p>
              <a:endParaRPr/>
            </a:p>
          </p:txBody>
        </p:sp>
        <p:sp>
          <p:nvSpPr>
            <p:cNvPr id="15" name="object 15"/>
            <p:cNvSpPr/>
            <p:nvPr/>
          </p:nvSpPr>
          <p:spPr>
            <a:xfrm>
              <a:off x="3936492" y="6478523"/>
              <a:ext cx="1066800" cy="600710"/>
            </a:xfrm>
            <a:custGeom>
              <a:avLst/>
              <a:gdLst/>
              <a:ahLst/>
              <a:cxnLst/>
              <a:rect l="l" t="t" r="r" b="b"/>
              <a:pathLst>
                <a:path w="1066800" h="600709">
                  <a:moveTo>
                    <a:pt x="304800" y="0"/>
                  </a:moveTo>
                  <a:lnTo>
                    <a:pt x="0" y="0"/>
                  </a:lnTo>
                  <a:lnTo>
                    <a:pt x="0" y="600456"/>
                  </a:lnTo>
                  <a:lnTo>
                    <a:pt x="304800" y="600456"/>
                  </a:lnTo>
                  <a:lnTo>
                    <a:pt x="304800" y="0"/>
                  </a:lnTo>
                  <a:close/>
                </a:path>
                <a:path w="1066800" h="600709">
                  <a:moveTo>
                    <a:pt x="1066800" y="178308"/>
                  </a:moveTo>
                  <a:lnTo>
                    <a:pt x="762000" y="178308"/>
                  </a:lnTo>
                  <a:lnTo>
                    <a:pt x="762000" y="600456"/>
                  </a:lnTo>
                  <a:lnTo>
                    <a:pt x="1066800" y="600456"/>
                  </a:lnTo>
                  <a:lnTo>
                    <a:pt x="1066800" y="178308"/>
                  </a:lnTo>
                  <a:close/>
                </a:path>
              </a:pathLst>
            </a:custGeom>
            <a:solidFill>
              <a:srgbClr val="4F81BC"/>
            </a:solidFill>
          </p:spPr>
          <p:txBody>
            <a:bodyPr wrap="square" lIns="0" tIns="0" rIns="0" bIns="0" rtlCol="0"/>
            <a:lstStyle/>
            <a:p>
              <a:endParaRPr/>
            </a:p>
          </p:txBody>
        </p:sp>
        <p:sp>
          <p:nvSpPr>
            <p:cNvPr id="16" name="object 16"/>
            <p:cNvSpPr/>
            <p:nvPr/>
          </p:nvSpPr>
          <p:spPr>
            <a:xfrm>
              <a:off x="1380744" y="4732019"/>
              <a:ext cx="3851275" cy="2388235"/>
            </a:xfrm>
            <a:custGeom>
              <a:avLst/>
              <a:gdLst/>
              <a:ahLst/>
              <a:cxnLst/>
              <a:rect l="l" t="t" r="r" b="b"/>
              <a:pathLst>
                <a:path w="3851275" h="2388234">
                  <a:moveTo>
                    <a:pt x="39624" y="0"/>
                  </a:moveTo>
                  <a:lnTo>
                    <a:pt x="3851148" y="0"/>
                  </a:lnTo>
                </a:path>
                <a:path w="3851275" h="2388234">
                  <a:moveTo>
                    <a:pt x="39624" y="2346960"/>
                  </a:moveTo>
                  <a:lnTo>
                    <a:pt x="39624" y="0"/>
                  </a:lnTo>
                </a:path>
                <a:path w="3851275" h="2388234">
                  <a:moveTo>
                    <a:pt x="0" y="2346960"/>
                  </a:moveTo>
                  <a:lnTo>
                    <a:pt x="39624" y="2346960"/>
                  </a:lnTo>
                </a:path>
                <a:path w="3851275" h="2388234">
                  <a:moveTo>
                    <a:pt x="0" y="1877567"/>
                  </a:moveTo>
                  <a:lnTo>
                    <a:pt x="39624" y="1877567"/>
                  </a:lnTo>
                </a:path>
                <a:path w="3851275" h="2388234">
                  <a:moveTo>
                    <a:pt x="0" y="1408176"/>
                  </a:moveTo>
                  <a:lnTo>
                    <a:pt x="39624" y="1408176"/>
                  </a:lnTo>
                </a:path>
                <a:path w="3851275" h="2388234">
                  <a:moveTo>
                    <a:pt x="0" y="938784"/>
                  </a:moveTo>
                  <a:lnTo>
                    <a:pt x="39624" y="938784"/>
                  </a:lnTo>
                </a:path>
                <a:path w="3851275" h="2388234">
                  <a:moveTo>
                    <a:pt x="0" y="469391"/>
                  </a:moveTo>
                  <a:lnTo>
                    <a:pt x="39624" y="469391"/>
                  </a:lnTo>
                </a:path>
                <a:path w="3851275" h="2388234">
                  <a:moveTo>
                    <a:pt x="0" y="0"/>
                  </a:moveTo>
                  <a:lnTo>
                    <a:pt x="39624" y="0"/>
                  </a:lnTo>
                </a:path>
                <a:path w="3851275" h="2388234">
                  <a:moveTo>
                    <a:pt x="39624" y="2346960"/>
                  </a:moveTo>
                  <a:lnTo>
                    <a:pt x="3851148" y="2346960"/>
                  </a:lnTo>
                </a:path>
                <a:path w="3851275" h="2388234">
                  <a:moveTo>
                    <a:pt x="39624" y="2346960"/>
                  </a:moveTo>
                  <a:lnTo>
                    <a:pt x="39624" y="2388108"/>
                  </a:lnTo>
                </a:path>
                <a:path w="3851275" h="2388234">
                  <a:moveTo>
                    <a:pt x="801624" y="2346960"/>
                  </a:moveTo>
                  <a:lnTo>
                    <a:pt x="801624" y="2388108"/>
                  </a:lnTo>
                </a:path>
                <a:path w="3851275" h="2388234">
                  <a:moveTo>
                    <a:pt x="1563624" y="2346960"/>
                  </a:moveTo>
                  <a:lnTo>
                    <a:pt x="1563624" y="2388108"/>
                  </a:lnTo>
                </a:path>
                <a:path w="3851275" h="2388234">
                  <a:moveTo>
                    <a:pt x="2327147" y="2346960"/>
                  </a:moveTo>
                  <a:lnTo>
                    <a:pt x="2327147" y="2388108"/>
                  </a:lnTo>
                </a:path>
                <a:path w="3851275" h="2388234">
                  <a:moveTo>
                    <a:pt x="3089147" y="2346960"/>
                  </a:moveTo>
                  <a:lnTo>
                    <a:pt x="3089147" y="2388108"/>
                  </a:lnTo>
                </a:path>
                <a:path w="3851275" h="2388234">
                  <a:moveTo>
                    <a:pt x="3851148" y="2346960"/>
                  </a:moveTo>
                  <a:lnTo>
                    <a:pt x="3851148" y="2388108"/>
                  </a:lnTo>
                </a:path>
              </a:pathLst>
            </a:custGeom>
            <a:ln w="9144">
              <a:solidFill>
                <a:srgbClr val="858585"/>
              </a:solidFill>
            </a:ln>
          </p:spPr>
          <p:txBody>
            <a:bodyPr wrap="square" lIns="0" tIns="0" rIns="0" bIns="0" rtlCol="0"/>
            <a:lstStyle/>
            <a:p>
              <a:endParaRPr/>
            </a:p>
          </p:txBody>
        </p:sp>
      </p:grpSp>
      <p:sp>
        <p:nvSpPr>
          <p:cNvPr id="17" name="object 17"/>
          <p:cNvSpPr/>
          <p:nvPr/>
        </p:nvSpPr>
        <p:spPr>
          <a:xfrm>
            <a:off x="5434584" y="5958839"/>
            <a:ext cx="70485" cy="70485"/>
          </a:xfrm>
          <a:custGeom>
            <a:avLst/>
            <a:gdLst/>
            <a:ahLst/>
            <a:cxnLst/>
            <a:rect l="l" t="t" r="r" b="b"/>
            <a:pathLst>
              <a:path w="70485" h="70485">
                <a:moveTo>
                  <a:pt x="70103" y="0"/>
                </a:moveTo>
                <a:lnTo>
                  <a:pt x="0" y="0"/>
                </a:lnTo>
                <a:lnTo>
                  <a:pt x="0" y="70103"/>
                </a:lnTo>
                <a:lnTo>
                  <a:pt x="70103" y="70103"/>
                </a:lnTo>
                <a:lnTo>
                  <a:pt x="70103" y="0"/>
                </a:lnTo>
                <a:close/>
              </a:path>
            </a:pathLst>
          </a:custGeom>
          <a:solidFill>
            <a:srgbClr val="4F81BC"/>
          </a:solidFill>
        </p:spPr>
        <p:txBody>
          <a:bodyPr wrap="square" lIns="0" tIns="0" rIns="0" bIns="0" rtlCol="0"/>
          <a:lstStyle/>
          <a:p>
            <a:endParaRPr/>
          </a:p>
        </p:txBody>
      </p:sp>
      <p:sp>
        <p:nvSpPr>
          <p:cNvPr id="18" name="object 18"/>
          <p:cNvSpPr txBox="1"/>
          <p:nvPr/>
        </p:nvSpPr>
        <p:spPr>
          <a:xfrm>
            <a:off x="1027430" y="4197476"/>
            <a:ext cx="5486400" cy="3200400"/>
          </a:xfrm>
          <a:prstGeom prst="rect">
            <a:avLst/>
          </a:prstGeom>
          <a:ln w="9525">
            <a:solidFill>
              <a:srgbClr val="858585"/>
            </a:solidFill>
          </a:ln>
        </p:spPr>
        <p:txBody>
          <a:bodyPr vert="horz" wrap="square" lIns="0" tIns="84455" rIns="0" bIns="0" rtlCol="0">
            <a:spAutoFit/>
          </a:bodyPr>
          <a:lstStyle/>
          <a:p>
            <a:pPr marL="635" algn="ctr">
              <a:lnSpc>
                <a:spcPct val="100000"/>
              </a:lnSpc>
              <a:spcBef>
                <a:spcPts val="665"/>
              </a:spcBef>
            </a:pPr>
            <a:r>
              <a:rPr sz="1800" b="1" spc="-5" dirty="0">
                <a:latin typeface="Calibri"/>
                <a:cs typeface="Calibri"/>
              </a:rPr>
              <a:t>Reliable</a:t>
            </a:r>
            <a:endParaRPr sz="1800">
              <a:latin typeface="Calibri"/>
              <a:cs typeface="Calibri"/>
            </a:endParaRPr>
          </a:p>
          <a:p>
            <a:pPr marR="5202555" algn="r">
              <a:lnSpc>
                <a:spcPct val="100000"/>
              </a:lnSpc>
              <a:spcBef>
                <a:spcPts val="670"/>
              </a:spcBef>
            </a:pPr>
            <a:r>
              <a:rPr sz="1000" spc="-5" dirty="0">
                <a:latin typeface="Calibri"/>
                <a:cs typeface="Calibri"/>
              </a:rPr>
              <a:t>250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R="5202555" algn="r">
              <a:lnSpc>
                <a:spcPct val="100000"/>
              </a:lnSpc>
            </a:pPr>
            <a:r>
              <a:rPr sz="1000" spc="-5" dirty="0">
                <a:latin typeface="Calibri"/>
                <a:cs typeface="Calibri"/>
              </a:rPr>
              <a:t>200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R="5202555" algn="r">
              <a:lnSpc>
                <a:spcPct val="100000"/>
              </a:lnSpc>
            </a:pPr>
            <a:r>
              <a:rPr sz="1000" spc="-5" dirty="0">
                <a:latin typeface="Calibri"/>
                <a:cs typeface="Calibri"/>
              </a:rPr>
              <a:t>150</a:t>
            </a:r>
            <a:endParaRPr sz="1000">
              <a:latin typeface="Calibri"/>
              <a:cs typeface="Calibri"/>
            </a:endParaRPr>
          </a:p>
          <a:p>
            <a:pPr>
              <a:lnSpc>
                <a:spcPct val="100000"/>
              </a:lnSpc>
              <a:spcBef>
                <a:spcPts val="5"/>
              </a:spcBef>
            </a:pPr>
            <a:endParaRPr sz="1100">
              <a:latin typeface="Calibri"/>
              <a:cs typeface="Calibri"/>
            </a:endParaRPr>
          </a:p>
          <a:p>
            <a:pPr marL="4507865">
              <a:lnSpc>
                <a:spcPts val="1175"/>
              </a:lnSpc>
            </a:pPr>
            <a:r>
              <a:rPr sz="1000" spc="-5" dirty="0">
                <a:latin typeface="Calibri"/>
                <a:cs typeface="Calibri"/>
              </a:rPr>
              <a:t>No</a:t>
            </a:r>
            <a:r>
              <a:rPr sz="1000" spc="-20" dirty="0">
                <a:latin typeface="Calibri"/>
                <a:cs typeface="Calibri"/>
              </a:rPr>
              <a:t> </a:t>
            </a:r>
            <a:r>
              <a:rPr sz="1000" spc="-5" dirty="0">
                <a:latin typeface="Calibri"/>
                <a:cs typeface="Calibri"/>
              </a:rPr>
              <a:t>of</a:t>
            </a:r>
            <a:r>
              <a:rPr sz="1000" spc="-30" dirty="0">
                <a:latin typeface="Calibri"/>
                <a:cs typeface="Calibri"/>
              </a:rPr>
              <a:t> </a:t>
            </a:r>
            <a:r>
              <a:rPr sz="1000" spc="-5" dirty="0">
                <a:latin typeface="Calibri"/>
                <a:cs typeface="Calibri"/>
              </a:rPr>
              <a:t>customers</a:t>
            </a:r>
            <a:endParaRPr sz="1000">
              <a:latin typeface="Calibri"/>
              <a:cs typeface="Calibri"/>
            </a:endParaRPr>
          </a:p>
          <a:p>
            <a:pPr marL="82550">
              <a:lnSpc>
                <a:spcPts val="1175"/>
              </a:lnSpc>
            </a:pPr>
            <a:r>
              <a:rPr sz="1000" spc="-5" dirty="0">
                <a:latin typeface="Calibri"/>
                <a:cs typeface="Calibri"/>
              </a:rPr>
              <a:t>100</a:t>
            </a:r>
            <a:endParaRPr sz="1000">
              <a:latin typeface="Calibri"/>
              <a:cs typeface="Calibri"/>
            </a:endParaRPr>
          </a:p>
          <a:p>
            <a:pPr>
              <a:lnSpc>
                <a:spcPct val="100000"/>
              </a:lnSpc>
            </a:pPr>
            <a:endParaRPr sz="1000">
              <a:latin typeface="Calibri"/>
              <a:cs typeface="Calibri"/>
            </a:endParaRPr>
          </a:p>
          <a:p>
            <a:pPr>
              <a:lnSpc>
                <a:spcPct val="100000"/>
              </a:lnSpc>
              <a:spcBef>
                <a:spcPts val="60"/>
              </a:spcBef>
            </a:pPr>
            <a:endParaRPr sz="1000">
              <a:latin typeface="Calibri"/>
              <a:cs typeface="Calibri"/>
            </a:endParaRPr>
          </a:p>
          <a:p>
            <a:pPr marR="5203190" algn="r">
              <a:lnSpc>
                <a:spcPct val="100000"/>
              </a:lnSpc>
            </a:pPr>
            <a:r>
              <a:rPr sz="1000" spc="-10" dirty="0">
                <a:latin typeface="Calibri"/>
                <a:cs typeface="Calibri"/>
              </a:rPr>
              <a:t>50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L="211454">
              <a:lnSpc>
                <a:spcPct val="100000"/>
              </a:lnSpc>
            </a:pPr>
            <a:r>
              <a:rPr sz="1000" spc="-5" dirty="0">
                <a:latin typeface="Calibri"/>
                <a:cs typeface="Calibri"/>
              </a:rPr>
              <a:t>0</a:t>
            </a:r>
            <a:endParaRPr sz="1000">
              <a:latin typeface="Calibri"/>
              <a:cs typeface="Calibri"/>
            </a:endParaRPr>
          </a:p>
          <a:p>
            <a:pPr marL="501015">
              <a:lnSpc>
                <a:spcPct val="100000"/>
              </a:lnSpc>
              <a:spcBef>
                <a:spcPts val="100"/>
              </a:spcBef>
              <a:tabLst>
                <a:tab pos="1215390" algn="l"/>
                <a:tab pos="2007870" algn="l"/>
                <a:tab pos="2743835" algn="l"/>
              </a:tabLst>
            </a:pPr>
            <a:r>
              <a:rPr sz="1000" spc="-5" dirty="0">
                <a:latin typeface="Calibri"/>
                <a:cs typeface="Calibri"/>
              </a:rPr>
              <a:t>Amazon.in	Flipkart.com	Paytm.com	Myntra.com</a:t>
            </a:r>
            <a:r>
              <a:rPr sz="1000" spc="170" dirty="0">
                <a:latin typeface="Calibri"/>
                <a:cs typeface="Calibri"/>
              </a:rPr>
              <a:t> </a:t>
            </a:r>
            <a:r>
              <a:rPr sz="1000" spc="-5" dirty="0">
                <a:latin typeface="Calibri"/>
                <a:cs typeface="Calibri"/>
              </a:rPr>
              <a:t>Snapdeal.com</a:t>
            </a:r>
            <a:endParaRPr sz="1000">
              <a:latin typeface="Calibri"/>
              <a:cs typeface="Calibri"/>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71114" y="894080"/>
            <a:ext cx="2418080" cy="239395"/>
          </a:xfrm>
          <a:prstGeom prst="rect">
            <a:avLst/>
          </a:prstGeom>
        </p:spPr>
        <p:txBody>
          <a:bodyPr vert="horz" wrap="square" lIns="0" tIns="12700" rIns="0" bIns="0" rtlCol="0">
            <a:spAutoFit/>
          </a:bodyPr>
          <a:lstStyle/>
          <a:p>
            <a:pPr marL="12700">
              <a:lnSpc>
                <a:spcPct val="100000"/>
              </a:lnSpc>
              <a:spcBef>
                <a:spcPts val="100"/>
              </a:spcBef>
            </a:pPr>
            <a:r>
              <a:rPr sz="1400" b="1" u="sng" dirty="0">
                <a:uFill>
                  <a:solidFill>
                    <a:srgbClr val="000000"/>
                  </a:solidFill>
                </a:uFill>
                <a:latin typeface="Calibri"/>
                <a:cs typeface="Calibri"/>
              </a:rPr>
              <a:t>Quickness</a:t>
            </a:r>
            <a:r>
              <a:rPr sz="1400" b="1" u="sng" spc="-30" dirty="0">
                <a:uFill>
                  <a:solidFill>
                    <a:srgbClr val="000000"/>
                  </a:solidFill>
                </a:uFill>
                <a:latin typeface="Calibri"/>
                <a:cs typeface="Calibri"/>
              </a:rPr>
              <a:t> </a:t>
            </a:r>
            <a:r>
              <a:rPr sz="1400" b="1" u="sng" dirty="0">
                <a:uFill>
                  <a:solidFill>
                    <a:srgbClr val="000000"/>
                  </a:solidFill>
                </a:uFill>
                <a:latin typeface="Calibri"/>
                <a:cs typeface="Calibri"/>
              </a:rPr>
              <a:t>to</a:t>
            </a:r>
            <a:r>
              <a:rPr sz="1400" b="1" u="sng" spc="-25" dirty="0">
                <a:uFill>
                  <a:solidFill>
                    <a:srgbClr val="000000"/>
                  </a:solidFill>
                </a:uFill>
                <a:latin typeface="Calibri"/>
                <a:cs typeface="Calibri"/>
              </a:rPr>
              <a:t> </a:t>
            </a:r>
            <a:r>
              <a:rPr sz="1400" b="1" u="sng" spc="-5" dirty="0">
                <a:uFill>
                  <a:solidFill>
                    <a:srgbClr val="000000"/>
                  </a:solidFill>
                </a:uFill>
                <a:latin typeface="Calibri"/>
                <a:cs typeface="Calibri"/>
              </a:rPr>
              <a:t>complete</a:t>
            </a:r>
            <a:r>
              <a:rPr sz="1400" b="1" u="sng" spc="-20" dirty="0">
                <a:uFill>
                  <a:solidFill>
                    <a:srgbClr val="000000"/>
                  </a:solidFill>
                </a:uFill>
                <a:latin typeface="Calibri"/>
                <a:cs typeface="Calibri"/>
              </a:rPr>
              <a:t> </a:t>
            </a:r>
            <a:r>
              <a:rPr sz="1400" b="1" u="sng" spc="-5" dirty="0">
                <a:uFill>
                  <a:solidFill>
                    <a:srgbClr val="000000"/>
                  </a:solidFill>
                </a:uFill>
                <a:latin typeface="Calibri"/>
                <a:cs typeface="Calibri"/>
              </a:rPr>
              <a:t>purchase</a:t>
            </a:r>
            <a:endParaRPr sz="1400">
              <a:latin typeface="Calibri"/>
              <a:cs typeface="Calibri"/>
            </a:endParaRPr>
          </a:p>
        </p:txBody>
      </p:sp>
      <p:sp>
        <p:nvSpPr>
          <p:cNvPr id="3" name="object 3"/>
          <p:cNvSpPr txBox="1"/>
          <p:nvPr/>
        </p:nvSpPr>
        <p:spPr>
          <a:xfrm>
            <a:off x="902004" y="1258569"/>
            <a:ext cx="4588510" cy="1395095"/>
          </a:xfrm>
          <a:prstGeom prst="rect">
            <a:avLst/>
          </a:prstGeom>
        </p:spPr>
        <p:txBody>
          <a:bodyPr vert="horz" wrap="square" lIns="0" tIns="13335" rIns="0" bIns="0" rtlCol="0">
            <a:spAutoFit/>
          </a:bodyPr>
          <a:lstStyle/>
          <a:p>
            <a:pPr marL="12700">
              <a:lnSpc>
                <a:spcPts val="1225"/>
              </a:lnSpc>
              <a:spcBef>
                <a:spcPts val="105"/>
              </a:spcBef>
            </a:pPr>
            <a:r>
              <a:rPr sz="1050" spc="-5" dirty="0">
                <a:latin typeface="Courier New"/>
                <a:cs typeface="Courier New"/>
              </a:rPr>
              <a:t>Amazon.com</a:t>
            </a:r>
            <a:endParaRPr sz="1050">
              <a:latin typeface="Courier New"/>
              <a:cs typeface="Courier New"/>
            </a:endParaRPr>
          </a:p>
          <a:p>
            <a:pPr marL="12700" marR="1685289">
              <a:lnSpc>
                <a:spcPct val="94600"/>
              </a:lnSpc>
              <a:spcBef>
                <a:spcPts val="30"/>
              </a:spcBef>
            </a:pPr>
            <a:r>
              <a:rPr sz="1050" spc="-5" dirty="0">
                <a:latin typeface="Courier New"/>
                <a:cs typeface="Courier New"/>
              </a:rPr>
              <a:t>Amazon.com, Flipkart.com, Paytm.com </a:t>
            </a:r>
            <a:r>
              <a:rPr sz="1050" dirty="0">
                <a:latin typeface="Courier New"/>
                <a:cs typeface="Courier New"/>
              </a:rPr>
              <a:t> </a:t>
            </a:r>
            <a:r>
              <a:rPr sz="1050" spc="-5" dirty="0">
                <a:latin typeface="Courier New"/>
                <a:cs typeface="Courier New"/>
              </a:rPr>
              <a:t>Amazon.com,</a:t>
            </a:r>
            <a:r>
              <a:rPr sz="1050" spc="1245" dirty="0">
                <a:latin typeface="Courier New"/>
                <a:cs typeface="Courier New"/>
              </a:rPr>
              <a:t> </a:t>
            </a:r>
            <a:r>
              <a:rPr sz="1050" spc="-5" dirty="0">
                <a:latin typeface="Courier New"/>
                <a:cs typeface="Courier New"/>
              </a:rPr>
              <a:t>Flipkart.com </a:t>
            </a:r>
            <a:r>
              <a:rPr sz="1050" dirty="0">
                <a:latin typeface="Courier New"/>
                <a:cs typeface="Courier New"/>
              </a:rPr>
              <a:t> </a:t>
            </a:r>
            <a:r>
              <a:rPr sz="1050" spc="-5" dirty="0">
                <a:latin typeface="Courier New"/>
                <a:cs typeface="Courier New"/>
              </a:rPr>
              <a:t>Amazon.com, Flipkart.com, Myntra.com </a:t>
            </a:r>
            <a:r>
              <a:rPr sz="1050" spc="-620" dirty="0">
                <a:latin typeface="Courier New"/>
                <a:cs typeface="Courier New"/>
              </a:rPr>
              <a:t> </a:t>
            </a:r>
            <a:r>
              <a:rPr sz="1050" spc="-5" dirty="0">
                <a:latin typeface="Courier New"/>
                <a:cs typeface="Courier New"/>
              </a:rPr>
              <a:t>Paytm.com</a:t>
            </a:r>
            <a:endParaRPr sz="1050">
              <a:latin typeface="Courier New"/>
              <a:cs typeface="Courier New"/>
            </a:endParaRPr>
          </a:p>
          <a:p>
            <a:pPr marL="12700">
              <a:lnSpc>
                <a:spcPts val="1150"/>
              </a:lnSpc>
            </a:pPr>
            <a:r>
              <a:rPr sz="1050" spc="-5" dirty="0">
                <a:latin typeface="Courier New"/>
                <a:cs typeface="Courier New"/>
              </a:rPr>
              <a:t>Amazon.com,</a:t>
            </a:r>
            <a:r>
              <a:rPr sz="1050" spc="-15" dirty="0">
                <a:latin typeface="Courier New"/>
                <a:cs typeface="Courier New"/>
              </a:rPr>
              <a:t> </a:t>
            </a:r>
            <a:r>
              <a:rPr sz="1050" spc="-5" dirty="0">
                <a:latin typeface="Courier New"/>
                <a:cs typeface="Courier New"/>
              </a:rPr>
              <a:t>Paytm.com,</a:t>
            </a:r>
            <a:r>
              <a:rPr sz="1050" spc="-15" dirty="0">
                <a:latin typeface="Courier New"/>
                <a:cs typeface="Courier New"/>
              </a:rPr>
              <a:t> </a:t>
            </a:r>
            <a:r>
              <a:rPr sz="1050" spc="-5" dirty="0">
                <a:latin typeface="Courier New"/>
                <a:cs typeface="Courier New"/>
              </a:rPr>
              <a:t>Myntra.com</a:t>
            </a:r>
            <a:endParaRPr sz="1050">
              <a:latin typeface="Courier New"/>
              <a:cs typeface="Courier New"/>
            </a:endParaRPr>
          </a:p>
          <a:p>
            <a:pPr marL="12700" marR="5080">
              <a:lnSpc>
                <a:spcPts val="1190"/>
              </a:lnSpc>
              <a:spcBef>
                <a:spcPts val="65"/>
              </a:spcBef>
            </a:pPr>
            <a:r>
              <a:rPr sz="1050" spc="-5" dirty="0">
                <a:latin typeface="Courier New"/>
                <a:cs typeface="Courier New"/>
              </a:rPr>
              <a:t>Amazon.com, Flipkart.com,</a:t>
            </a:r>
            <a:r>
              <a:rPr sz="1050" dirty="0">
                <a:latin typeface="Courier New"/>
                <a:cs typeface="Courier New"/>
              </a:rPr>
              <a:t> </a:t>
            </a:r>
            <a:r>
              <a:rPr sz="1050" spc="-5" dirty="0">
                <a:latin typeface="Courier New"/>
                <a:cs typeface="Courier New"/>
              </a:rPr>
              <a:t>Paytm.com,</a:t>
            </a:r>
            <a:r>
              <a:rPr sz="1050" dirty="0">
                <a:latin typeface="Courier New"/>
                <a:cs typeface="Courier New"/>
              </a:rPr>
              <a:t> </a:t>
            </a:r>
            <a:r>
              <a:rPr sz="1050" spc="-5" dirty="0">
                <a:latin typeface="Courier New"/>
                <a:cs typeface="Courier New"/>
              </a:rPr>
              <a:t>Myntra.com, Snapdeal </a:t>
            </a:r>
            <a:r>
              <a:rPr sz="1050" spc="-615" dirty="0">
                <a:latin typeface="Courier New"/>
                <a:cs typeface="Courier New"/>
              </a:rPr>
              <a:t> </a:t>
            </a:r>
            <a:r>
              <a:rPr sz="1050" spc="-5" dirty="0">
                <a:latin typeface="Courier New"/>
                <a:cs typeface="Courier New"/>
              </a:rPr>
              <a:t>Flipkart.com</a:t>
            </a:r>
            <a:endParaRPr sz="1050">
              <a:latin typeface="Courier New"/>
              <a:cs typeface="Courier New"/>
            </a:endParaRPr>
          </a:p>
          <a:p>
            <a:pPr marL="12700">
              <a:lnSpc>
                <a:spcPts val="1160"/>
              </a:lnSpc>
            </a:pPr>
            <a:r>
              <a:rPr sz="1050" spc="-5" dirty="0">
                <a:latin typeface="Courier New"/>
                <a:cs typeface="Courier New"/>
              </a:rPr>
              <a:t>Flipkart.com,</a:t>
            </a:r>
            <a:r>
              <a:rPr sz="1050" spc="-20" dirty="0">
                <a:latin typeface="Courier New"/>
                <a:cs typeface="Courier New"/>
              </a:rPr>
              <a:t> </a:t>
            </a:r>
            <a:r>
              <a:rPr sz="1050" spc="-5" dirty="0">
                <a:latin typeface="Courier New"/>
                <a:cs typeface="Courier New"/>
              </a:rPr>
              <a:t>Myntra.com,</a:t>
            </a:r>
            <a:r>
              <a:rPr sz="1050" spc="-15" dirty="0">
                <a:latin typeface="Courier New"/>
                <a:cs typeface="Courier New"/>
              </a:rPr>
              <a:t> </a:t>
            </a:r>
            <a:r>
              <a:rPr sz="1050" spc="-5" dirty="0">
                <a:latin typeface="Courier New"/>
                <a:cs typeface="Courier New"/>
              </a:rPr>
              <a:t>Snapdeal</a:t>
            </a:r>
            <a:endParaRPr sz="1050">
              <a:latin typeface="Courier New"/>
              <a:cs typeface="Courier New"/>
            </a:endParaRPr>
          </a:p>
        </p:txBody>
      </p:sp>
      <p:sp>
        <p:nvSpPr>
          <p:cNvPr id="4" name="object 4"/>
          <p:cNvSpPr txBox="1"/>
          <p:nvPr/>
        </p:nvSpPr>
        <p:spPr>
          <a:xfrm>
            <a:off x="5785265" y="1258569"/>
            <a:ext cx="186690" cy="1395095"/>
          </a:xfrm>
          <a:prstGeom prst="rect">
            <a:avLst/>
          </a:prstGeom>
        </p:spPr>
        <p:txBody>
          <a:bodyPr vert="horz" wrap="square" lIns="0" tIns="13335" rIns="0" bIns="0" rtlCol="0">
            <a:spAutoFit/>
          </a:bodyPr>
          <a:lstStyle/>
          <a:p>
            <a:pPr marL="12700">
              <a:lnSpc>
                <a:spcPts val="1225"/>
              </a:lnSpc>
              <a:spcBef>
                <a:spcPts val="105"/>
              </a:spcBef>
            </a:pPr>
            <a:r>
              <a:rPr sz="1050" spc="-10" dirty="0">
                <a:latin typeface="Courier New"/>
                <a:cs typeface="Courier New"/>
              </a:rPr>
              <a:t>6</a:t>
            </a:r>
            <a:r>
              <a:rPr sz="1050" dirty="0">
                <a:latin typeface="Courier New"/>
                <a:cs typeface="Courier New"/>
              </a:rPr>
              <a:t>6</a:t>
            </a:r>
            <a:endParaRPr sz="1050">
              <a:latin typeface="Courier New"/>
              <a:cs typeface="Courier New"/>
            </a:endParaRPr>
          </a:p>
          <a:p>
            <a:pPr marL="13335">
              <a:lnSpc>
                <a:spcPts val="1190"/>
              </a:lnSpc>
            </a:pPr>
            <a:r>
              <a:rPr sz="1050" spc="-10" dirty="0">
                <a:latin typeface="Courier New"/>
                <a:cs typeface="Courier New"/>
              </a:rPr>
              <a:t>4</a:t>
            </a:r>
            <a:r>
              <a:rPr sz="1050" dirty="0">
                <a:latin typeface="Courier New"/>
                <a:cs typeface="Courier New"/>
              </a:rPr>
              <a:t>7</a:t>
            </a:r>
            <a:endParaRPr sz="1050">
              <a:latin typeface="Courier New"/>
              <a:cs typeface="Courier New"/>
            </a:endParaRPr>
          </a:p>
          <a:p>
            <a:pPr marL="12700">
              <a:lnSpc>
                <a:spcPts val="1190"/>
              </a:lnSpc>
            </a:pPr>
            <a:r>
              <a:rPr sz="1050" spc="-10" dirty="0">
                <a:latin typeface="Courier New"/>
                <a:cs typeface="Courier New"/>
              </a:rPr>
              <a:t>3</a:t>
            </a:r>
            <a:r>
              <a:rPr sz="1050" dirty="0">
                <a:latin typeface="Courier New"/>
                <a:cs typeface="Courier New"/>
              </a:rPr>
              <a:t>7</a:t>
            </a:r>
            <a:endParaRPr sz="1050">
              <a:latin typeface="Courier New"/>
              <a:cs typeface="Courier New"/>
            </a:endParaRPr>
          </a:p>
          <a:p>
            <a:pPr marL="12700">
              <a:lnSpc>
                <a:spcPts val="1195"/>
              </a:lnSpc>
            </a:pPr>
            <a:r>
              <a:rPr sz="1050" spc="-10" dirty="0">
                <a:latin typeface="Courier New"/>
                <a:cs typeface="Courier New"/>
              </a:rPr>
              <a:t>3</a:t>
            </a:r>
            <a:r>
              <a:rPr sz="1050" dirty="0">
                <a:latin typeface="Courier New"/>
                <a:cs typeface="Courier New"/>
              </a:rPr>
              <a:t>0</a:t>
            </a:r>
            <a:endParaRPr sz="1050">
              <a:latin typeface="Courier New"/>
              <a:cs typeface="Courier New"/>
            </a:endParaRPr>
          </a:p>
          <a:p>
            <a:pPr marL="12700">
              <a:lnSpc>
                <a:spcPts val="1195"/>
              </a:lnSpc>
            </a:pPr>
            <a:r>
              <a:rPr sz="1050" spc="-10" dirty="0">
                <a:latin typeface="Courier New"/>
                <a:cs typeface="Courier New"/>
              </a:rPr>
              <a:t>2</a:t>
            </a:r>
            <a:r>
              <a:rPr sz="1050" dirty="0">
                <a:latin typeface="Courier New"/>
                <a:cs typeface="Courier New"/>
              </a:rPr>
              <a:t>5</a:t>
            </a:r>
            <a:endParaRPr sz="1050">
              <a:latin typeface="Courier New"/>
              <a:cs typeface="Courier New"/>
            </a:endParaRPr>
          </a:p>
          <a:p>
            <a:pPr marL="13335">
              <a:lnSpc>
                <a:spcPts val="1190"/>
              </a:lnSpc>
            </a:pPr>
            <a:r>
              <a:rPr sz="1050" spc="-10" dirty="0">
                <a:latin typeface="Courier New"/>
                <a:cs typeface="Courier New"/>
              </a:rPr>
              <a:t>2</a:t>
            </a:r>
            <a:r>
              <a:rPr sz="1050" dirty="0">
                <a:latin typeface="Courier New"/>
                <a:cs typeface="Courier New"/>
              </a:rPr>
              <a:t>0</a:t>
            </a:r>
            <a:endParaRPr sz="1050">
              <a:latin typeface="Courier New"/>
              <a:cs typeface="Courier New"/>
            </a:endParaRPr>
          </a:p>
          <a:p>
            <a:pPr marL="12700">
              <a:lnSpc>
                <a:spcPts val="1190"/>
              </a:lnSpc>
            </a:pPr>
            <a:r>
              <a:rPr sz="1050" spc="-10" dirty="0">
                <a:latin typeface="Courier New"/>
                <a:cs typeface="Courier New"/>
              </a:rPr>
              <a:t>1</a:t>
            </a:r>
            <a:r>
              <a:rPr sz="1050" dirty="0">
                <a:latin typeface="Courier New"/>
                <a:cs typeface="Courier New"/>
              </a:rPr>
              <a:t>5</a:t>
            </a:r>
            <a:endParaRPr sz="1050">
              <a:latin typeface="Courier New"/>
              <a:cs typeface="Courier New"/>
            </a:endParaRPr>
          </a:p>
          <a:p>
            <a:pPr marL="12700">
              <a:lnSpc>
                <a:spcPts val="1190"/>
              </a:lnSpc>
            </a:pPr>
            <a:r>
              <a:rPr sz="1050" spc="-10" dirty="0">
                <a:latin typeface="Courier New"/>
                <a:cs typeface="Courier New"/>
              </a:rPr>
              <a:t>1</a:t>
            </a:r>
            <a:r>
              <a:rPr sz="1050" dirty="0">
                <a:latin typeface="Courier New"/>
                <a:cs typeface="Courier New"/>
              </a:rPr>
              <a:t>5</a:t>
            </a:r>
            <a:endParaRPr sz="1050">
              <a:latin typeface="Courier New"/>
              <a:cs typeface="Courier New"/>
            </a:endParaRPr>
          </a:p>
          <a:p>
            <a:pPr marL="12700">
              <a:lnSpc>
                <a:spcPts val="1225"/>
              </a:lnSpc>
            </a:pPr>
            <a:r>
              <a:rPr sz="1050" spc="-10" dirty="0">
                <a:latin typeface="Courier New"/>
                <a:cs typeface="Courier New"/>
              </a:rPr>
              <a:t>1</a:t>
            </a:r>
            <a:r>
              <a:rPr sz="1050" dirty="0">
                <a:latin typeface="Courier New"/>
                <a:cs typeface="Courier New"/>
              </a:rPr>
              <a:t>4</a:t>
            </a:r>
            <a:endParaRPr sz="1050">
              <a:latin typeface="Courier New"/>
              <a:cs typeface="Courier New"/>
            </a:endParaRPr>
          </a:p>
        </p:txBody>
      </p:sp>
      <p:sp>
        <p:nvSpPr>
          <p:cNvPr id="5" name="object 5"/>
          <p:cNvSpPr txBox="1"/>
          <p:nvPr/>
        </p:nvSpPr>
        <p:spPr>
          <a:xfrm>
            <a:off x="902004" y="2969107"/>
            <a:ext cx="5759450" cy="1275715"/>
          </a:xfrm>
          <a:prstGeom prst="rect">
            <a:avLst/>
          </a:prstGeom>
        </p:spPr>
        <p:txBody>
          <a:bodyPr vert="horz" wrap="square" lIns="0" tIns="12065" rIns="0" bIns="0" rtlCol="0">
            <a:spAutoFit/>
          </a:bodyPr>
          <a:lstStyle/>
          <a:p>
            <a:pPr marL="12700" marR="5080" algn="just">
              <a:lnSpc>
                <a:spcPct val="117200"/>
              </a:lnSpc>
              <a:spcBef>
                <a:spcPts val="95"/>
              </a:spcBef>
            </a:pPr>
            <a:r>
              <a:rPr sz="1400" i="1" spc="-5" dirty="0">
                <a:latin typeface="Calibri"/>
                <a:cs typeface="Calibri"/>
              </a:rPr>
              <a:t>[214 respondents </a:t>
            </a:r>
            <a:r>
              <a:rPr sz="1400" i="1" dirty="0">
                <a:latin typeface="Calibri"/>
                <a:cs typeface="Calibri"/>
              </a:rPr>
              <a:t>consider </a:t>
            </a:r>
            <a:r>
              <a:rPr sz="1400" i="1" spc="-5" dirty="0">
                <a:latin typeface="Calibri"/>
                <a:cs typeface="Calibri"/>
              </a:rPr>
              <a:t>purchase at amazon.in </a:t>
            </a:r>
            <a:r>
              <a:rPr sz="1400" i="1" dirty="0">
                <a:latin typeface="Calibri"/>
                <a:cs typeface="Calibri"/>
              </a:rPr>
              <a:t>to </a:t>
            </a:r>
            <a:r>
              <a:rPr sz="1400" i="1" spc="-5" dirty="0">
                <a:latin typeface="Calibri"/>
                <a:cs typeface="Calibri"/>
              </a:rPr>
              <a:t>be quick, 158 respondents </a:t>
            </a:r>
            <a:r>
              <a:rPr sz="1400" i="1" dirty="0">
                <a:latin typeface="Calibri"/>
                <a:cs typeface="Calibri"/>
              </a:rPr>
              <a:t> consider</a:t>
            </a:r>
            <a:r>
              <a:rPr sz="1400" i="1" spc="5" dirty="0">
                <a:latin typeface="Calibri"/>
                <a:cs typeface="Calibri"/>
              </a:rPr>
              <a:t> </a:t>
            </a:r>
            <a:r>
              <a:rPr sz="1400" i="1" spc="-5" dirty="0">
                <a:latin typeface="Calibri"/>
                <a:cs typeface="Calibri"/>
              </a:rPr>
              <a:t>purchase</a:t>
            </a:r>
            <a:r>
              <a:rPr sz="1400" i="1" dirty="0">
                <a:latin typeface="Calibri"/>
                <a:cs typeface="Calibri"/>
              </a:rPr>
              <a:t> </a:t>
            </a:r>
            <a:r>
              <a:rPr sz="1400" i="1" spc="-10" dirty="0">
                <a:latin typeface="Calibri"/>
                <a:cs typeface="Calibri"/>
              </a:rPr>
              <a:t>at</a:t>
            </a:r>
            <a:r>
              <a:rPr sz="1400" i="1" spc="-5" dirty="0">
                <a:latin typeface="Calibri"/>
                <a:cs typeface="Calibri"/>
              </a:rPr>
              <a:t> flipkart.com</a:t>
            </a:r>
            <a:r>
              <a:rPr sz="1400" i="1" dirty="0">
                <a:latin typeface="Calibri"/>
                <a:cs typeface="Calibri"/>
              </a:rPr>
              <a:t> to</a:t>
            </a:r>
            <a:r>
              <a:rPr sz="1400" i="1" spc="5" dirty="0">
                <a:latin typeface="Calibri"/>
                <a:cs typeface="Calibri"/>
              </a:rPr>
              <a:t> </a:t>
            </a:r>
            <a:r>
              <a:rPr sz="1400" i="1" spc="-10" dirty="0">
                <a:latin typeface="Calibri"/>
                <a:cs typeface="Calibri"/>
              </a:rPr>
              <a:t>be</a:t>
            </a:r>
            <a:r>
              <a:rPr sz="1400" i="1" spc="-5" dirty="0">
                <a:latin typeface="Calibri"/>
                <a:cs typeface="Calibri"/>
              </a:rPr>
              <a:t> quick,</a:t>
            </a:r>
            <a:r>
              <a:rPr sz="1400" i="1" dirty="0">
                <a:latin typeface="Calibri"/>
                <a:cs typeface="Calibri"/>
              </a:rPr>
              <a:t> </a:t>
            </a:r>
            <a:r>
              <a:rPr sz="1400" i="1" spc="-5" dirty="0">
                <a:latin typeface="Calibri"/>
                <a:cs typeface="Calibri"/>
              </a:rPr>
              <a:t>107</a:t>
            </a:r>
            <a:r>
              <a:rPr sz="1400" i="1" dirty="0">
                <a:latin typeface="Calibri"/>
                <a:cs typeface="Calibri"/>
              </a:rPr>
              <a:t> </a:t>
            </a:r>
            <a:r>
              <a:rPr sz="1400" i="1" spc="-5" dirty="0">
                <a:latin typeface="Calibri"/>
                <a:cs typeface="Calibri"/>
              </a:rPr>
              <a:t>respondents</a:t>
            </a:r>
            <a:r>
              <a:rPr sz="1400" i="1" dirty="0">
                <a:latin typeface="Calibri"/>
                <a:cs typeface="Calibri"/>
              </a:rPr>
              <a:t> consider </a:t>
            </a:r>
            <a:r>
              <a:rPr sz="1400" i="1" spc="5" dirty="0">
                <a:latin typeface="Calibri"/>
                <a:cs typeface="Calibri"/>
              </a:rPr>
              <a:t> </a:t>
            </a:r>
            <a:r>
              <a:rPr sz="1400" i="1" dirty="0">
                <a:latin typeface="Calibri"/>
                <a:cs typeface="Calibri"/>
              </a:rPr>
              <a:t>purchase</a:t>
            </a:r>
            <a:r>
              <a:rPr sz="1400" i="1" spc="5" dirty="0">
                <a:latin typeface="Calibri"/>
                <a:cs typeface="Calibri"/>
              </a:rPr>
              <a:t> </a:t>
            </a:r>
            <a:r>
              <a:rPr sz="1400" i="1" spc="-5" dirty="0">
                <a:latin typeface="Calibri"/>
                <a:cs typeface="Calibri"/>
              </a:rPr>
              <a:t>at</a:t>
            </a:r>
            <a:r>
              <a:rPr sz="1400" i="1" dirty="0">
                <a:latin typeface="Calibri"/>
                <a:cs typeface="Calibri"/>
              </a:rPr>
              <a:t> </a:t>
            </a:r>
            <a:r>
              <a:rPr sz="1400" i="1" spc="-5" dirty="0">
                <a:latin typeface="Calibri"/>
                <a:cs typeface="Calibri"/>
              </a:rPr>
              <a:t>paytm.com</a:t>
            </a:r>
            <a:r>
              <a:rPr sz="1400" i="1" dirty="0">
                <a:latin typeface="Calibri"/>
                <a:cs typeface="Calibri"/>
              </a:rPr>
              <a:t> to</a:t>
            </a:r>
            <a:r>
              <a:rPr sz="1400" i="1" spc="5" dirty="0">
                <a:latin typeface="Calibri"/>
                <a:cs typeface="Calibri"/>
              </a:rPr>
              <a:t> </a:t>
            </a:r>
            <a:r>
              <a:rPr sz="1400" i="1" spc="-5" dirty="0">
                <a:latin typeface="Calibri"/>
                <a:cs typeface="Calibri"/>
              </a:rPr>
              <a:t>be</a:t>
            </a:r>
            <a:r>
              <a:rPr sz="1400" i="1" dirty="0">
                <a:latin typeface="Calibri"/>
                <a:cs typeface="Calibri"/>
              </a:rPr>
              <a:t> </a:t>
            </a:r>
            <a:r>
              <a:rPr sz="1400" i="1" spc="-5" dirty="0">
                <a:latin typeface="Calibri"/>
                <a:cs typeface="Calibri"/>
              </a:rPr>
              <a:t>quick,</a:t>
            </a:r>
            <a:r>
              <a:rPr sz="1400" i="1" dirty="0">
                <a:latin typeface="Calibri"/>
                <a:cs typeface="Calibri"/>
              </a:rPr>
              <a:t> 79</a:t>
            </a:r>
            <a:r>
              <a:rPr sz="1400" i="1" spc="5" dirty="0">
                <a:latin typeface="Calibri"/>
                <a:cs typeface="Calibri"/>
              </a:rPr>
              <a:t> </a:t>
            </a:r>
            <a:r>
              <a:rPr sz="1400" i="1" spc="-5" dirty="0">
                <a:latin typeface="Calibri"/>
                <a:cs typeface="Calibri"/>
              </a:rPr>
              <a:t>respondents</a:t>
            </a:r>
            <a:r>
              <a:rPr sz="1400" i="1" dirty="0">
                <a:latin typeface="Calibri"/>
                <a:cs typeface="Calibri"/>
              </a:rPr>
              <a:t> </a:t>
            </a:r>
            <a:r>
              <a:rPr sz="1400" i="1" spc="-5" dirty="0">
                <a:latin typeface="Calibri"/>
                <a:cs typeface="Calibri"/>
              </a:rPr>
              <a:t>consider</a:t>
            </a:r>
            <a:r>
              <a:rPr sz="1400" i="1" dirty="0">
                <a:latin typeface="Calibri"/>
                <a:cs typeface="Calibri"/>
              </a:rPr>
              <a:t> purchase</a:t>
            </a:r>
            <a:r>
              <a:rPr sz="1400" i="1" spc="5" dirty="0">
                <a:latin typeface="Calibri"/>
                <a:cs typeface="Calibri"/>
              </a:rPr>
              <a:t> </a:t>
            </a:r>
            <a:r>
              <a:rPr sz="1400" i="1" spc="-5" dirty="0">
                <a:latin typeface="Calibri"/>
                <a:cs typeface="Calibri"/>
              </a:rPr>
              <a:t>at </a:t>
            </a:r>
            <a:r>
              <a:rPr sz="1400" i="1" dirty="0">
                <a:latin typeface="Calibri"/>
                <a:cs typeface="Calibri"/>
              </a:rPr>
              <a:t> </a:t>
            </a:r>
            <a:r>
              <a:rPr sz="1400" i="1" spc="-5" dirty="0">
                <a:latin typeface="Calibri"/>
                <a:cs typeface="Calibri"/>
              </a:rPr>
              <a:t>myntra.com </a:t>
            </a:r>
            <a:r>
              <a:rPr sz="1400" i="1" dirty="0">
                <a:latin typeface="Calibri"/>
                <a:cs typeface="Calibri"/>
              </a:rPr>
              <a:t>to </a:t>
            </a:r>
            <a:r>
              <a:rPr sz="1400" i="1" spc="-5" dirty="0">
                <a:latin typeface="Calibri"/>
                <a:cs typeface="Calibri"/>
              </a:rPr>
              <a:t>be quick, </a:t>
            </a:r>
            <a:r>
              <a:rPr sz="1400" i="1" dirty="0">
                <a:latin typeface="Calibri"/>
                <a:cs typeface="Calibri"/>
              </a:rPr>
              <a:t>29 </a:t>
            </a:r>
            <a:r>
              <a:rPr sz="1400" i="1" spc="-5" dirty="0">
                <a:latin typeface="Calibri"/>
                <a:cs typeface="Calibri"/>
              </a:rPr>
              <a:t>respondents consider purchase at snapdeal.com </a:t>
            </a:r>
            <a:r>
              <a:rPr sz="1400" i="1" spc="-10" dirty="0">
                <a:latin typeface="Calibri"/>
                <a:cs typeface="Calibri"/>
              </a:rPr>
              <a:t>to </a:t>
            </a:r>
            <a:r>
              <a:rPr sz="1400" i="1" spc="-5" dirty="0">
                <a:latin typeface="Calibri"/>
                <a:cs typeface="Calibri"/>
              </a:rPr>
              <a:t> be</a:t>
            </a:r>
            <a:r>
              <a:rPr sz="1400" i="1" spc="-15" dirty="0">
                <a:latin typeface="Calibri"/>
                <a:cs typeface="Calibri"/>
              </a:rPr>
              <a:t> </a:t>
            </a:r>
            <a:r>
              <a:rPr sz="1400" i="1" spc="-5" dirty="0">
                <a:latin typeface="Calibri"/>
                <a:cs typeface="Calibri"/>
              </a:rPr>
              <a:t>quick]</a:t>
            </a:r>
            <a:endParaRPr sz="1400">
              <a:latin typeface="Calibri"/>
              <a:cs typeface="Calibri"/>
            </a:endParaRPr>
          </a:p>
        </p:txBody>
      </p:sp>
      <p:sp>
        <p:nvSpPr>
          <p:cNvPr id="6" name="object 6"/>
          <p:cNvSpPr txBox="1"/>
          <p:nvPr/>
        </p:nvSpPr>
        <p:spPr>
          <a:xfrm>
            <a:off x="902004" y="8476335"/>
            <a:ext cx="5756910" cy="528320"/>
          </a:xfrm>
          <a:prstGeom prst="rect">
            <a:avLst/>
          </a:prstGeom>
        </p:spPr>
        <p:txBody>
          <a:bodyPr vert="horz" wrap="square" lIns="0" tIns="12065" rIns="0" bIns="0" rtlCol="0">
            <a:spAutoFit/>
          </a:bodyPr>
          <a:lstStyle/>
          <a:p>
            <a:pPr marL="12700" marR="5080">
              <a:lnSpc>
                <a:spcPct val="117900"/>
              </a:lnSpc>
              <a:spcBef>
                <a:spcPts val="95"/>
              </a:spcBef>
            </a:pPr>
            <a:r>
              <a:rPr sz="1400" i="1" spc="-5" dirty="0">
                <a:latin typeface="Calibri"/>
                <a:cs typeface="Calibri"/>
              </a:rPr>
              <a:t>[Amazon.in</a:t>
            </a:r>
            <a:r>
              <a:rPr sz="1400" i="1" spc="270" dirty="0">
                <a:latin typeface="Calibri"/>
                <a:cs typeface="Calibri"/>
              </a:rPr>
              <a:t> </a:t>
            </a:r>
            <a:r>
              <a:rPr sz="1400" i="1" spc="-10" dirty="0">
                <a:latin typeface="Calibri"/>
                <a:cs typeface="Calibri"/>
              </a:rPr>
              <a:t>is</a:t>
            </a:r>
            <a:r>
              <a:rPr sz="1400" i="1" spc="270" dirty="0">
                <a:latin typeface="Calibri"/>
                <a:cs typeface="Calibri"/>
              </a:rPr>
              <a:t> </a:t>
            </a:r>
            <a:r>
              <a:rPr sz="1400" i="1" spc="-5" dirty="0">
                <a:latin typeface="Calibri"/>
                <a:cs typeface="Calibri"/>
              </a:rPr>
              <a:t>considered</a:t>
            </a:r>
            <a:r>
              <a:rPr sz="1400" i="1" spc="275" dirty="0">
                <a:latin typeface="Calibri"/>
                <a:cs typeface="Calibri"/>
              </a:rPr>
              <a:t> </a:t>
            </a:r>
            <a:r>
              <a:rPr sz="1400" i="1" dirty="0">
                <a:latin typeface="Calibri"/>
                <a:cs typeface="Calibri"/>
              </a:rPr>
              <a:t>to</a:t>
            </a:r>
            <a:r>
              <a:rPr sz="1400" i="1" spc="270" dirty="0">
                <a:latin typeface="Calibri"/>
                <a:cs typeface="Calibri"/>
              </a:rPr>
              <a:t> </a:t>
            </a:r>
            <a:r>
              <a:rPr sz="1400" i="1" spc="-5" dirty="0">
                <a:latin typeface="Calibri"/>
                <a:cs typeface="Calibri"/>
              </a:rPr>
              <a:t>have</a:t>
            </a:r>
            <a:r>
              <a:rPr sz="1400" i="1" spc="280" dirty="0">
                <a:latin typeface="Calibri"/>
                <a:cs typeface="Calibri"/>
              </a:rPr>
              <a:t> </a:t>
            </a:r>
            <a:r>
              <a:rPr sz="1400" i="1" dirty="0">
                <a:latin typeface="Calibri"/>
                <a:cs typeface="Calibri"/>
              </a:rPr>
              <a:t>a</a:t>
            </a:r>
            <a:r>
              <a:rPr sz="1400" i="1" spc="275" dirty="0">
                <a:latin typeface="Calibri"/>
                <a:cs typeface="Calibri"/>
              </a:rPr>
              <a:t> </a:t>
            </a:r>
            <a:r>
              <a:rPr sz="1400" i="1" spc="-10" dirty="0">
                <a:latin typeface="Calibri"/>
                <a:cs typeface="Calibri"/>
              </a:rPr>
              <a:t>quick</a:t>
            </a:r>
            <a:r>
              <a:rPr sz="1400" i="1" spc="275" dirty="0">
                <a:latin typeface="Calibri"/>
                <a:cs typeface="Calibri"/>
              </a:rPr>
              <a:t> </a:t>
            </a:r>
            <a:r>
              <a:rPr sz="1400" i="1" dirty="0">
                <a:latin typeface="Calibri"/>
                <a:cs typeface="Calibri"/>
              </a:rPr>
              <a:t>purchase</a:t>
            </a:r>
            <a:r>
              <a:rPr sz="1400" i="1" spc="275" dirty="0">
                <a:latin typeface="Calibri"/>
                <a:cs typeface="Calibri"/>
              </a:rPr>
              <a:t> </a:t>
            </a:r>
            <a:r>
              <a:rPr sz="1400" i="1" spc="-5" dirty="0">
                <a:latin typeface="Calibri"/>
                <a:cs typeface="Calibri"/>
              </a:rPr>
              <a:t>process</a:t>
            </a:r>
            <a:r>
              <a:rPr sz="1400" i="1" spc="270" dirty="0">
                <a:latin typeface="Calibri"/>
                <a:cs typeface="Calibri"/>
              </a:rPr>
              <a:t> </a:t>
            </a:r>
            <a:r>
              <a:rPr sz="1400" i="1" spc="-5" dirty="0">
                <a:latin typeface="Calibri"/>
                <a:cs typeface="Calibri"/>
              </a:rPr>
              <a:t>as</a:t>
            </a:r>
            <a:r>
              <a:rPr sz="1400" i="1" spc="280" dirty="0">
                <a:latin typeface="Calibri"/>
                <a:cs typeface="Calibri"/>
              </a:rPr>
              <a:t> </a:t>
            </a:r>
            <a:r>
              <a:rPr sz="1400" i="1" spc="-5" dirty="0">
                <a:latin typeface="Calibri"/>
                <a:cs typeface="Calibri"/>
              </a:rPr>
              <a:t>compared</a:t>
            </a:r>
            <a:r>
              <a:rPr sz="1400" i="1" spc="275" dirty="0">
                <a:latin typeface="Calibri"/>
                <a:cs typeface="Calibri"/>
              </a:rPr>
              <a:t> </a:t>
            </a:r>
            <a:r>
              <a:rPr sz="1400" i="1" dirty="0">
                <a:latin typeface="Calibri"/>
                <a:cs typeface="Calibri"/>
              </a:rPr>
              <a:t>to </a:t>
            </a:r>
            <a:r>
              <a:rPr sz="1400" i="1" spc="-305" dirty="0">
                <a:latin typeface="Calibri"/>
                <a:cs typeface="Calibri"/>
              </a:rPr>
              <a:t> </a:t>
            </a:r>
            <a:r>
              <a:rPr sz="1400" i="1" spc="-5" dirty="0">
                <a:latin typeface="Calibri"/>
                <a:cs typeface="Calibri"/>
              </a:rPr>
              <a:t>snapdeal.com]</a:t>
            </a:r>
            <a:endParaRPr sz="1400">
              <a:latin typeface="Calibri"/>
              <a:cs typeface="Calibri"/>
            </a:endParaRPr>
          </a:p>
        </p:txBody>
      </p:sp>
      <p:grpSp>
        <p:nvGrpSpPr>
          <p:cNvPr id="7" name="object 7"/>
          <p:cNvGrpSpPr/>
          <p:nvPr/>
        </p:nvGrpSpPr>
        <p:grpSpPr>
          <a:xfrm>
            <a:off x="1375981" y="5309425"/>
            <a:ext cx="3909695" cy="2397760"/>
            <a:chOff x="1375981" y="5309425"/>
            <a:chExt cx="3909695" cy="2397760"/>
          </a:xfrm>
        </p:grpSpPr>
        <p:sp>
          <p:nvSpPr>
            <p:cNvPr id="8" name="object 8"/>
            <p:cNvSpPr/>
            <p:nvPr/>
          </p:nvSpPr>
          <p:spPr>
            <a:xfrm>
              <a:off x="1420368" y="5783579"/>
              <a:ext cx="3860800" cy="1408430"/>
            </a:xfrm>
            <a:custGeom>
              <a:avLst/>
              <a:gdLst/>
              <a:ahLst/>
              <a:cxnLst/>
              <a:rect l="l" t="t" r="r" b="b"/>
              <a:pathLst>
                <a:path w="3860800" h="1408429">
                  <a:moveTo>
                    <a:pt x="0" y="1408176"/>
                  </a:moveTo>
                  <a:lnTo>
                    <a:pt x="231648" y="1408176"/>
                  </a:lnTo>
                </a:path>
                <a:path w="3860800" h="1408429">
                  <a:moveTo>
                    <a:pt x="541019" y="1408176"/>
                  </a:moveTo>
                  <a:lnTo>
                    <a:pt x="1004315" y="1408176"/>
                  </a:lnTo>
                </a:path>
                <a:path w="3860800" h="1408429">
                  <a:moveTo>
                    <a:pt x="0" y="938783"/>
                  </a:moveTo>
                  <a:lnTo>
                    <a:pt x="231648" y="938783"/>
                  </a:lnTo>
                </a:path>
                <a:path w="3860800" h="1408429">
                  <a:moveTo>
                    <a:pt x="541019" y="938783"/>
                  </a:moveTo>
                  <a:lnTo>
                    <a:pt x="1004315" y="938783"/>
                  </a:lnTo>
                </a:path>
                <a:path w="3860800" h="1408429">
                  <a:moveTo>
                    <a:pt x="0" y="469391"/>
                  </a:moveTo>
                  <a:lnTo>
                    <a:pt x="231648" y="469391"/>
                  </a:lnTo>
                </a:path>
                <a:path w="3860800" h="1408429">
                  <a:moveTo>
                    <a:pt x="541019" y="469391"/>
                  </a:moveTo>
                  <a:lnTo>
                    <a:pt x="1004315" y="469391"/>
                  </a:lnTo>
                </a:path>
                <a:path w="3860800" h="1408429">
                  <a:moveTo>
                    <a:pt x="0" y="0"/>
                  </a:moveTo>
                  <a:lnTo>
                    <a:pt x="231648" y="0"/>
                  </a:lnTo>
                </a:path>
                <a:path w="3860800" h="1408429">
                  <a:moveTo>
                    <a:pt x="541019" y="0"/>
                  </a:moveTo>
                  <a:lnTo>
                    <a:pt x="3860292" y="0"/>
                  </a:lnTo>
                </a:path>
              </a:pathLst>
            </a:custGeom>
            <a:ln w="9144">
              <a:solidFill>
                <a:srgbClr val="858585"/>
              </a:solidFill>
            </a:ln>
          </p:spPr>
          <p:txBody>
            <a:bodyPr wrap="square" lIns="0" tIns="0" rIns="0" bIns="0" rtlCol="0"/>
            <a:lstStyle/>
            <a:p>
              <a:endParaRPr/>
            </a:p>
          </p:txBody>
        </p:sp>
        <p:sp>
          <p:nvSpPr>
            <p:cNvPr id="9" name="object 9"/>
            <p:cNvSpPr/>
            <p:nvPr/>
          </p:nvSpPr>
          <p:spPr>
            <a:xfrm>
              <a:off x="1652016" y="5650991"/>
              <a:ext cx="309880" cy="2010410"/>
            </a:xfrm>
            <a:custGeom>
              <a:avLst/>
              <a:gdLst/>
              <a:ahLst/>
              <a:cxnLst/>
              <a:rect l="l" t="t" r="r" b="b"/>
              <a:pathLst>
                <a:path w="309880" h="2010409">
                  <a:moveTo>
                    <a:pt x="309371" y="0"/>
                  </a:moveTo>
                  <a:lnTo>
                    <a:pt x="0" y="0"/>
                  </a:lnTo>
                  <a:lnTo>
                    <a:pt x="0" y="2010155"/>
                  </a:lnTo>
                  <a:lnTo>
                    <a:pt x="309371" y="2010155"/>
                  </a:lnTo>
                  <a:lnTo>
                    <a:pt x="309371" y="0"/>
                  </a:lnTo>
                  <a:close/>
                </a:path>
              </a:pathLst>
            </a:custGeom>
            <a:solidFill>
              <a:srgbClr val="4F81BC"/>
            </a:solidFill>
          </p:spPr>
          <p:txBody>
            <a:bodyPr wrap="square" lIns="0" tIns="0" rIns="0" bIns="0" rtlCol="0"/>
            <a:lstStyle/>
            <a:p>
              <a:endParaRPr/>
            </a:p>
          </p:txBody>
        </p:sp>
        <p:sp>
          <p:nvSpPr>
            <p:cNvPr id="10" name="object 10"/>
            <p:cNvSpPr/>
            <p:nvPr/>
          </p:nvSpPr>
          <p:spPr>
            <a:xfrm>
              <a:off x="2734055" y="6252971"/>
              <a:ext cx="2546985" cy="939165"/>
            </a:xfrm>
            <a:custGeom>
              <a:avLst/>
              <a:gdLst/>
              <a:ahLst/>
              <a:cxnLst/>
              <a:rect l="l" t="t" r="r" b="b"/>
              <a:pathLst>
                <a:path w="2546985" h="939165">
                  <a:moveTo>
                    <a:pt x="0" y="938784"/>
                  </a:moveTo>
                  <a:lnTo>
                    <a:pt x="461771" y="938784"/>
                  </a:lnTo>
                </a:path>
                <a:path w="2546985" h="939165">
                  <a:moveTo>
                    <a:pt x="0" y="469391"/>
                  </a:moveTo>
                  <a:lnTo>
                    <a:pt x="461771" y="469391"/>
                  </a:lnTo>
                </a:path>
                <a:path w="2546985" h="939165">
                  <a:moveTo>
                    <a:pt x="0" y="0"/>
                  </a:moveTo>
                  <a:lnTo>
                    <a:pt x="2546604" y="0"/>
                  </a:lnTo>
                </a:path>
              </a:pathLst>
            </a:custGeom>
            <a:ln w="9144">
              <a:solidFill>
                <a:srgbClr val="858585"/>
              </a:solidFill>
            </a:ln>
          </p:spPr>
          <p:txBody>
            <a:bodyPr wrap="square" lIns="0" tIns="0" rIns="0" bIns="0" rtlCol="0"/>
            <a:lstStyle/>
            <a:p>
              <a:endParaRPr/>
            </a:p>
          </p:txBody>
        </p:sp>
        <p:sp>
          <p:nvSpPr>
            <p:cNvPr id="11" name="object 11"/>
            <p:cNvSpPr/>
            <p:nvPr/>
          </p:nvSpPr>
          <p:spPr>
            <a:xfrm>
              <a:off x="2424683" y="6178295"/>
              <a:ext cx="309880" cy="1483360"/>
            </a:xfrm>
            <a:custGeom>
              <a:avLst/>
              <a:gdLst/>
              <a:ahLst/>
              <a:cxnLst/>
              <a:rect l="l" t="t" r="r" b="b"/>
              <a:pathLst>
                <a:path w="309880" h="1483359">
                  <a:moveTo>
                    <a:pt x="309372" y="0"/>
                  </a:moveTo>
                  <a:lnTo>
                    <a:pt x="0" y="0"/>
                  </a:lnTo>
                  <a:lnTo>
                    <a:pt x="0" y="1482852"/>
                  </a:lnTo>
                  <a:lnTo>
                    <a:pt x="309372" y="1482852"/>
                  </a:lnTo>
                  <a:lnTo>
                    <a:pt x="309372" y="0"/>
                  </a:lnTo>
                  <a:close/>
                </a:path>
              </a:pathLst>
            </a:custGeom>
            <a:solidFill>
              <a:srgbClr val="4F81BC"/>
            </a:solidFill>
          </p:spPr>
          <p:txBody>
            <a:bodyPr wrap="square" lIns="0" tIns="0" rIns="0" bIns="0" rtlCol="0"/>
            <a:lstStyle/>
            <a:p>
              <a:endParaRPr/>
            </a:p>
          </p:txBody>
        </p:sp>
        <p:sp>
          <p:nvSpPr>
            <p:cNvPr id="12" name="object 12"/>
            <p:cNvSpPr/>
            <p:nvPr/>
          </p:nvSpPr>
          <p:spPr>
            <a:xfrm>
              <a:off x="3505200" y="6722363"/>
              <a:ext cx="1775460" cy="469900"/>
            </a:xfrm>
            <a:custGeom>
              <a:avLst/>
              <a:gdLst/>
              <a:ahLst/>
              <a:cxnLst/>
              <a:rect l="l" t="t" r="r" b="b"/>
              <a:pathLst>
                <a:path w="1775460" h="469900">
                  <a:moveTo>
                    <a:pt x="0" y="469392"/>
                  </a:moveTo>
                  <a:lnTo>
                    <a:pt x="463296" y="469392"/>
                  </a:lnTo>
                </a:path>
                <a:path w="1775460" h="469900">
                  <a:moveTo>
                    <a:pt x="0" y="0"/>
                  </a:moveTo>
                  <a:lnTo>
                    <a:pt x="1775460" y="0"/>
                  </a:lnTo>
                </a:path>
              </a:pathLst>
            </a:custGeom>
            <a:ln w="9144">
              <a:solidFill>
                <a:srgbClr val="858585"/>
              </a:solidFill>
            </a:ln>
          </p:spPr>
          <p:txBody>
            <a:bodyPr wrap="square" lIns="0" tIns="0" rIns="0" bIns="0" rtlCol="0"/>
            <a:lstStyle/>
            <a:p>
              <a:endParaRPr/>
            </a:p>
          </p:txBody>
        </p:sp>
        <p:sp>
          <p:nvSpPr>
            <p:cNvPr id="13" name="object 13"/>
            <p:cNvSpPr/>
            <p:nvPr/>
          </p:nvSpPr>
          <p:spPr>
            <a:xfrm>
              <a:off x="3195827" y="6656831"/>
              <a:ext cx="309880" cy="1004569"/>
            </a:xfrm>
            <a:custGeom>
              <a:avLst/>
              <a:gdLst/>
              <a:ahLst/>
              <a:cxnLst/>
              <a:rect l="l" t="t" r="r" b="b"/>
              <a:pathLst>
                <a:path w="309879" h="1004570">
                  <a:moveTo>
                    <a:pt x="309372" y="0"/>
                  </a:moveTo>
                  <a:lnTo>
                    <a:pt x="0" y="0"/>
                  </a:lnTo>
                  <a:lnTo>
                    <a:pt x="0" y="1004315"/>
                  </a:lnTo>
                  <a:lnTo>
                    <a:pt x="309372" y="1004315"/>
                  </a:lnTo>
                  <a:lnTo>
                    <a:pt x="309372" y="0"/>
                  </a:lnTo>
                  <a:close/>
                </a:path>
              </a:pathLst>
            </a:custGeom>
            <a:solidFill>
              <a:srgbClr val="4F81BC"/>
            </a:solidFill>
          </p:spPr>
          <p:txBody>
            <a:bodyPr wrap="square" lIns="0" tIns="0" rIns="0" bIns="0" rtlCol="0"/>
            <a:lstStyle/>
            <a:p>
              <a:endParaRPr/>
            </a:p>
          </p:txBody>
        </p:sp>
        <p:sp>
          <p:nvSpPr>
            <p:cNvPr id="14" name="object 14"/>
            <p:cNvSpPr/>
            <p:nvPr/>
          </p:nvSpPr>
          <p:spPr>
            <a:xfrm>
              <a:off x="4277867" y="7191755"/>
              <a:ext cx="1003300" cy="0"/>
            </a:xfrm>
            <a:custGeom>
              <a:avLst/>
              <a:gdLst/>
              <a:ahLst/>
              <a:cxnLst/>
              <a:rect l="l" t="t" r="r" b="b"/>
              <a:pathLst>
                <a:path w="1003300">
                  <a:moveTo>
                    <a:pt x="0" y="0"/>
                  </a:moveTo>
                  <a:lnTo>
                    <a:pt x="1002792" y="0"/>
                  </a:lnTo>
                </a:path>
              </a:pathLst>
            </a:custGeom>
            <a:ln w="9144">
              <a:solidFill>
                <a:srgbClr val="858585"/>
              </a:solidFill>
            </a:ln>
          </p:spPr>
          <p:txBody>
            <a:bodyPr wrap="square" lIns="0" tIns="0" rIns="0" bIns="0" rtlCol="0"/>
            <a:lstStyle/>
            <a:p>
              <a:endParaRPr/>
            </a:p>
          </p:txBody>
        </p:sp>
        <p:sp>
          <p:nvSpPr>
            <p:cNvPr id="15" name="object 15"/>
            <p:cNvSpPr/>
            <p:nvPr/>
          </p:nvSpPr>
          <p:spPr>
            <a:xfrm>
              <a:off x="3968496" y="6918959"/>
              <a:ext cx="1080770" cy="742315"/>
            </a:xfrm>
            <a:custGeom>
              <a:avLst/>
              <a:gdLst/>
              <a:ahLst/>
              <a:cxnLst/>
              <a:rect l="l" t="t" r="r" b="b"/>
              <a:pathLst>
                <a:path w="1080770" h="742315">
                  <a:moveTo>
                    <a:pt x="309372" y="0"/>
                  </a:moveTo>
                  <a:lnTo>
                    <a:pt x="0" y="0"/>
                  </a:lnTo>
                  <a:lnTo>
                    <a:pt x="0" y="742188"/>
                  </a:lnTo>
                  <a:lnTo>
                    <a:pt x="309372" y="742188"/>
                  </a:lnTo>
                  <a:lnTo>
                    <a:pt x="309372" y="0"/>
                  </a:lnTo>
                  <a:close/>
                </a:path>
                <a:path w="1080770" h="742315">
                  <a:moveTo>
                    <a:pt x="1080516" y="470916"/>
                  </a:moveTo>
                  <a:lnTo>
                    <a:pt x="772668" y="470916"/>
                  </a:lnTo>
                  <a:lnTo>
                    <a:pt x="772668" y="742188"/>
                  </a:lnTo>
                  <a:lnTo>
                    <a:pt x="1080516" y="742188"/>
                  </a:lnTo>
                  <a:lnTo>
                    <a:pt x="1080516" y="470916"/>
                  </a:lnTo>
                  <a:close/>
                </a:path>
              </a:pathLst>
            </a:custGeom>
            <a:solidFill>
              <a:srgbClr val="4F81BC"/>
            </a:solidFill>
          </p:spPr>
          <p:txBody>
            <a:bodyPr wrap="square" lIns="0" tIns="0" rIns="0" bIns="0" rtlCol="0"/>
            <a:lstStyle/>
            <a:p>
              <a:endParaRPr/>
            </a:p>
          </p:txBody>
        </p:sp>
        <p:sp>
          <p:nvSpPr>
            <p:cNvPr id="16" name="object 16"/>
            <p:cNvSpPr/>
            <p:nvPr/>
          </p:nvSpPr>
          <p:spPr>
            <a:xfrm>
              <a:off x="1380744" y="5314187"/>
              <a:ext cx="3900170" cy="2388235"/>
            </a:xfrm>
            <a:custGeom>
              <a:avLst/>
              <a:gdLst/>
              <a:ahLst/>
              <a:cxnLst/>
              <a:rect l="l" t="t" r="r" b="b"/>
              <a:pathLst>
                <a:path w="3900170" h="2388234">
                  <a:moveTo>
                    <a:pt x="39624" y="0"/>
                  </a:moveTo>
                  <a:lnTo>
                    <a:pt x="3899916" y="0"/>
                  </a:lnTo>
                </a:path>
                <a:path w="3900170" h="2388234">
                  <a:moveTo>
                    <a:pt x="39624" y="2346960"/>
                  </a:moveTo>
                  <a:lnTo>
                    <a:pt x="39624" y="0"/>
                  </a:lnTo>
                </a:path>
                <a:path w="3900170" h="2388234">
                  <a:moveTo>
                    <a:pt x="0" y="2346960"/>
                  </a:moveTo>
                  <a:lnTo>
                    <a:pt x="39624" y="2346960"/>
                  </a:lnTo>
                </a:path>
                <a:path w="3900170" h="2388234">
                  <a:moveTo>
                    <a:pt x="0" y="1877568"/>
                  </a:moveTo>
                  <a:lnTo>
                    <a:pt x="39624" y="1877568"/>
                  </a:lnTo>
                </a:path>
                <a:path w="3900170" h="2388234">
                  <a:moveTo>
                    <a:pt x="0" y="1408176"/>
                  </a:moveTo>
                  <a:lnTo>
                    <a:pt x="39624" y="1408176"/>
                  </a:lnTo>
                </a:path>
                <a:path w="3900170" h="2388234">
                  <a:moveTo>
                    <a:pt x="0" y="938784"/>
                  </a:moveTo>
                  <a:lnTo>
                    <a:pt x="39624" y="938784"/>
                  </a:lnTo>
                </a:path>
                <a:path w="3900170" h="2388234">
                  <a:moveTo>
                    <a:pt x="0" y="469392"/>
                  </a:moveTo>
                  <a:lnTo>
                    <a:pt x="39624" y="469392"/>
                  </a:lnTo>
                </a:path>
                <a:path w="3900170" h="2388234">
                  <a:moveTo>
                    <a:pt x="0" y="0"/>
                  </a:moveTo>
                  <a:lnTo>
                    <a:pt x="39624" y="0"/>
                  </a:lnTo>
                </a:path>
                <a:path w="3900170" h="2388234">
                  <a:moveTo>
                    <a:pt x="39624" y="2346960"/>
                  </a:moveTo>
                  <a:lnTo>
                    <a:pt x="3899916" y="2346960"/>
                  </a:lnTo>
                </a:path>
                <a:path w="3900170" h="2388234">
                  <a:moveTo>
                    <a:pt x="39624" y="2346960"/>
                  </a:moveTo>
                  <a:lnTo>
                    <a:pt x="39624" y="2388108"/>
                  </a:lnTo>
                </a:path>
                <a:path w="3900170" h="2388234">
                  <a:moveTo>
                    <a:pt x="812292" y="2346960"/>
                  </a:moveTo>
                  <a:lnTo>
                    <a:pt x="812292" y="2388108"/>
                  </a:lnTo>
                </a:path>
                <a:path w="3900170" h="2388234">
                  <a:moveTo>
                    <a:pt x="1583436" y="2346960"/>
                  </a:moveTo>
                  <a:lnTo>
                    <a:pt x="1583436" y="2388108"/>
                  </a:lnTo>
                </a:path>
                <a:path w="3900170" h="2388234">
                  <a:moveTo>
                    <a:pt x="2356104" y="2346960"/>
                  </a:moveTo>
                  <a:lnTo>
                    <a:pt x="2356104" y="2388108"/>
                  </a:lnTo>
                </a:path>
                <a:path w="3900170" h="2388234">
                  <a:moveTo>
                    <a:pt x="3128772" y="2346960"/>
                  </a:moveTo>
                  <a:lnTo>
                    <a:pt x="3128772" y="2388108"/>
                  </a:lnTo>
                </a:path>
                <a:path w="3900170" h="2388234">
                  <a:moveTo>
                    <a:pt x="3899916" y="2346960"/>
                  </a:moveTo>
                  <a:lnTo>
                    <a:pt x="3899916" y="2388108"/>
                  </a:lnTo>
                </a:path>
              </a:pathLst>
            </a:custGeom>
            <a:ln w="9144">
              <a:solidFill>
                <a:srgbClr val="858585"/>
              </a:solidFill>
            </a:ln>
          </p:spPr>
          <p:txBody>
            <a:bodyPr wrap="square" lIns="0" tIns="0" rIns="0" bIns="0" rtlCol="0"/>
            <a:lstStyle/>
            <a:p>
              <a:endParaRPr/>
            </a:p>
          </p:txBody>
        </p:sp>
      </p:grpSp>
      <p:sp>
        <p:nvSpPr>
          <p:cNvPr id="17" name="object 17"/>
          <p:cNvSpPr txBox="1"/>
          <p:nvPr/>
        </p:nvSpPr>
        <p:spPr>
          <a:xfrm>
            <a:off x="1097381" y="6619493"/>
            <a:ext cx="219075" cy="1116330"/>
          </a:xfrm>
          <a:prstGeom prst="rect">
            <a:avLst/>
          </a:prstGeom>
        </p:spPr>
        <p:txBody>
          <a:bodyPr vert="horz" wrap="square" lIns="0" tIns="12065" rIns="0" bIns="0" rtlCol="0">
            <a:spAutoFit/>
          </a:bodyPr>
          <a:lstStyle/>
          <a:p>
            <a:pPr marR="5080" algn="r">
              <a:lnSpc>
                <a:spcPct val="100000"/>
              </a:lnSpc>
              <a:spcBef>
                <a:spcPts val="95"/>
              </a:spcBef>
            </a:pPr>
            <a:r>
              <a:rPr sz="1000" spc="-5" dirty="0">
                <a:latin typeface="Calibri"/>
                <a:cs typeface="Calibri"/>
              </a:rPr>
              <a:t>1</a:t>
            </a:r>
            <a:r>
              <a:rPr sz="1000" dirty="0">
                <a:latin typeface="Calibri"/>
                <a:cs typeface="Calibri"/>
              </a:rPr>
              <a:t>0</a:t>
            </a:r>
            <a:r>
              <a:rPr sz="1000" spc="-5" dirty="0">
                <a:latin typeface="Calibri"/>
                <a:cs typeface="Calibri"/>
              </a:rPr>
              <a:t>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R="5715" algn="r">
              <a:lnSpc>
                <a:spcPct val="100000"/>
              </a:lnSpc>
            </a:pPr>
            <a:r>
              <a:rPr sz="1000" spc="-10" dirty="0">
                <a:latin typeface="Calibri"/>
                <a:cs typeface="Calibri"/>
              </a:rPr>
              <a:t>50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R="5080" algn="r">
              <a:lnSpc>
                <a:spcPct val="100000"/>
              </a:lnSpc>
            </a:pPr>
            <a:r>
              <a:rPr sz="1000" spc="-5" dirty="0">
                <a:latin typeface="Calibri"/>
                <a:cs typeface="Calibri"/>
              </a:rPr>
              <a:t>0</a:t>
            </a:r>
            <a:endParaRPr sz="1000">
              <a:latin typeface="Calibri"/>
              <a:cs typeface="Calibri"/>
            </a:endParaRPr>
          </a:p>
        </p:txBody>
      </p:sp>
      <p:sp>
        <p:nvSpPr>
          <p:cNvPr id="18" name="object 18"/>
          <p:cNvSpPr txBox="1"/>
          <p:nvPr/>
        </p:nvSpPr>
        <p:spPr>
          <a:xfrm>
            <a:off x="1097381" y="5210301"/>
            <a:ext cx="219075" cy="1116965"/>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2</a:t>
            </a:r>
            <a:r>
              <a:rPr sz="1000" dirty="0">
                <a:latin typeface="Calibri"/>
                <a:cs typeface="Calibri"/>
              </a:rPr>
              <a:t>5</a:t>
            </a:r>
            <a:r>
              <a:rPr sz="1000" spc="-5" dirty="0">
                <a:latin typeface="Calibri"/>
                <a:cs typeface="Calibri"/>
              </a:rPr>
              <a:t>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L="12700">
              <a:lnSpc>
                <a:spcPct val="100000"/>
              </a:lnSpc>
            </a:pPr>
            <a:r>
              <a:rPr sz="1000" spc="-5" dirty="0">
                <a:latin typeface="Calibri"/>
                <a:cs typeface="Calibri"/>
              </a:rPr>
              <a:t>2</a:t>
            </a:r>
            <a:r>
              <a:rPr sz="1000" dirty="0">
                <a:latin typeface="Calibri"/>
                <a:cs typeface="Calibri"/>
              </a:rPr>
              <a:t>0</a:t>
            </a:r>
            <a:r>
              <a:rPr sz="1000" spc="-5" dirty="0">
                <a:latin typeface="Calibri"/>
                <a:cs typeface="Calibri"/>
              </a:rPr>
              <a:t>0</a:t>
            </a:r>
            <a:endParaRPr sz="1000">
              <a:latin typeface="Calibri"/>
              <a:cs typeface="Calibri"/>
            </a:endParaRPr>
          </a:p>
          <a:p>
            <a:pPr>
              <a:lnSpc>
                <a:spcPct val="100000"/>
              </a:lnSpc>
            </a:pPr>
            <a:endParaRPr sz="1000">
              <a:latin typeface="Calibri"/>
              <a:cs typeface="Calibri"/>
            </a:endParaRPr>
          </a:p>
          <a:p>
            <a:pPr>
              <a:lnSpc>
                <a:spcPct val="100000"/>
              </a:lnSpc>
              <a:spcBef>
                <a:spcPts val="60"/>
              </a:spcBef>
            </a:pPr>
            <a:endParaRPr sz="1000">
              <a:latin typeface="Calibri"/>
              <a:cs typeface="Calibri"/>
            </a:endParaRPr>
          </a:p>
          <a:p>
            <a:pPr marL="12700">
              <a:lnSpc>
                <a:spcPct val="100000"/>
              </a:lnSpc>
            </a:pPr>
            <a:r>
              <a:rPr sz="1000" spc="-5" dirty="0">
                <a:latin typeface="Calibri"/>
                <a:cs typeface="Calibri"/>
              </a:rPr>
              <a:t>1</a:t>
            </a:r>
            <a:r>
              <a:rPr sz="1000" dirty="0">
                <a:latin typeface="Calibri"/>
                <a:cs typeface="Calibri"/>
              </a:rPr>
              <a:t>5</a:t>
            </a:r>
            <a:r>
              <a:rPr sz="1000" spc="-5" dirty="0">
                <a:latin typeface="Calibri"/>
                <a:cs typeface="Calibri"/>
              </a:rPr>
              <a:t>0</a:t>
            </a:r>
            <a:endParaRPr sz="1000">
              <a:latin typeface="Calibri"/>
              <a:cs typeface="Calibri"/>
            </a:endParaRPr>
          </a:p>
        </p:txBody>
      </p:sp>
      <p:sp>
        <p:nvSpPr>
          <p:cNvPr id="19" name="object 19"/>
          <p:cNvSpPr txBox="1"/>
          <p:nvPr/>
        </p:nvSpPr>
        <p:spPr>
          <a:xfrm>
            <a:off x="1520697" y="7723758"/>
            <a:ext cx="57340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Amazon.in</a:t>
            </a:r>
            <a:endParaRPr sz="1000">
              <a:latin typeface="Calibri"/>
              <a:cs typeface="Calibri"/>
            </a:endParaRPr>
          </a:p>
        </p:txBody>
      </p:sp>
      <p:sp>
        <p:nvSpPr>
          <p:cNvPr id="20" name="object 20"/>
          <p:cNvSpPr txBox="1"/>
          <p:nvPr/>
        </p:nvSpPr>
        <p:spPr>
          <a:xfrm>
            <a:off x="2245232" y="7723758"/>
            <a:ext cx="66738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Flipkart.com</a:t>
            </a:r>
            <a:endParaRPr sz="1000">
              <a:latin typeface="Calibri"/>
              <a:cs typeface="Calibri"/>
            </a:endParaRPr>
          </a:p>
        </p:txBody>
      </p:sp>
      <p:sp>
        <p:nvSpPr>
          <p:cNvPr id="21" name="object 21"/>
          <p:cNvSpPr txBox="1"/>
          <p:nvPr/>
        </p:nvSpPr>
        <p:spPr>
          <a:xfrm>
            <a:off x="3048126" y="7723758"/>
            <a:ext cx="60642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Paytm.com</a:t>
            </a:r>
            <a:endParaRPr sz="1000">
              <a:latin typeface="Calibri"/>
              <a:cs typeface="Calibri"/>
            </a:endParaRPr>
          </a:p>
        </p:txBody>
      </p:sp>
      <p:sp>
        <p:nvSpPr>
          <p:cNvPr id="22" name="object 22"/>
          <p:cNvSpPr txBox="1"/>
          <p:nvPr/>
        </p:nvSpPr>
        <p:spPr>
          <a:xfrm>
            <a:off x="3793997" y="7723758"/>
            <a:ext cx="147764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Myntra.com</a:t>
            </a:r>
            <a:r>
              <a:rPr sz="1000" spc="459" dirty="0">
                <a:latin typeface="Calibri"/>
                <a:cs typeface="Calibri"/>
              </a:rPr>
              <a:t> </a:t>
            </a:r>
            <a:r>
              <a:rPr sz="1000" spc="-5" dirty="0">
                <a:latin typeface="Calibri"/>
                <a:cs typeface="Calibri"/>
              </a:rPr>
              <a:t>Snapdeal.com</a:t>
            </a:r>
            <a:endParaRPr sz="1000">
              <a:latin typeface="Calibri"/>
              <a:cs typeface="Calibri"/>
            </a:endParaRPr>
          </a:p>
        </p:txBody>
      </p:sp>
      <p:sp>
        <p:nvSpPr>
          <p:cNvPr id="23" name="object 23"/>
          <p:cNvSpPr txBox="1"/>
          <p:nvPr/>
        </p:nvSpPr>
        <p:spPr>
          <a:xfrm>
            <a:off x="2699385" y="4851272"/>
            <a:ext cx="214249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Quickness</a:t>
            </a:r>
            <a:r>
              <a:rPr sz="1800" b="1" spc="-55" dirty="0">
                <a:latin typeface="Calibri"/>
                <a:cs typeface="Calibri"/>
              </a:rPr>
              <a:t> </a:t>
            </a:r>
            <a:r>
              <a:rPr sz="1800" b="1" spc="-10" dirty="0">
                <a:latin typeface="Calibri"/>
                <a:cs typeface="Calibri"/>
              </a:rPr>
              <a:t>at</a:t>
            </a:r>
            <a:r>
              <a:rPr sz="1800" b="1" spc="-45" dirty="0">
                <a:latin typeface="Calibri"/>
                <a:cs typeface="Calibri"/>
              </a:rPr>
              <a:t> </a:t>
            </a:r>
            <a:r>
              <a:rPr sz="1800" b="1" spc="-5" dirty="0">
                <a:latin typeface="Calibri"/>
                <a:cs typeface="Calibri"/>
              </a:rPr>
              <a:t>purchase</a:t>
            </a:r>
            <a:endParaRPr sz="1800">
              <a:latin typeface="Calibri"/>
              <a:cs typeface="Calibri"/>
            </a:endParaRPr>
          </a:p>
        </p:txBody>
      </p:sp>
      <p:sp>
        <p:nvSpPr>
          <p:cNvPr id="24" name="object 24"/>
          <p:cNvSpPr/>
          <p:nvPr/>
        </p:nvSpPr>
        <p:spPr>
          <a:xfrm>
            <a:off x="5484876" y="6541007"/>
            <a:ext cx="68580" cy="70485"/>
          </a:xfrm>
          <a:custGeom>
            <a:avLst/>
            <a:gdLst/>
            <a:ahLst/>
            <a:cxnLst/>
            <a:rect l="l" t="t" r="r" b="b"/>
            <a:pathLst>
              <a:path w="68579" h="70484">
                <a:moveTo>
                  <a:pt x="68579" y="0"/>
                </a:moveTo>
                <a:lnTo>
                  <a:pt x="0" y="0"/>
                </a:lnTo>
                <a:lnTo>
                  <a:pt x="0" y="70103"/>
                </a:lnTo>
                <a:lnTo>
                  <a:pt x="68579" y="70103"/>
                </a:lnTo>
                <a:lnTo>
                  <a:pt x="68579" y="0"/>
                </a:lnTo>
                <a:close/>
              </a:path>
            </a:pathLst>
          </a:custGeom>
          <a:solidFill>
            <a:srgbClr val="4F81BC"/>
          </a:solidFill>
        </p:spPr>
        <p:txBody>
          <a:bodyPr wrap="square" lIns="0" tIns="0" rIns="0" bIns="0" rtlCol="0"/>
          <a:lstStyle/>
          <a:p>
            <a:endParaRPr/>
          </a:p>
        </p:txBody>
      </p:sp>
      <p:sp>
        <p:nvSpPr>
          <p:cNvPr id="25" name="object 25"/>
          <p:cNvSpPr txBox="1"/>
          <p:nvPr/>
        </p:nvSpPr>
        <p:spPr>
          <a:xfrm>
            <a:off x="5572759" y="6473189"/>
            <a:ext cx="82486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No</a:t>
            </a:r>
            <a:r>
              <a:rPr sz="1000" spc="-30" dirty="0">
                <a:latin typeface="Calibri"/>
                <a:cs typeface="Calibri"/>
              </a:rPr>
              <a:t> </a:t>
            </a:r>
            <a:r>
              <a:rPr sz="1000" spc="-5" dirty="0">
                <a:latin typeface="Calibri"/>
                <a:cs typeface="Calibri"/>
              </a:rPr>
              <a:t>of</a:t>
            </a:r>
            <a:r>
              <a:rPr sz="1000" spc="-35" dirty="0">
                <a:latin typeface="Calibri"/>
                <a:cs typeface="Calibri"/>
              </a:rPr>
              <a:t> </a:t>
            </a:r>
            <a:r>
              <a:rPr sz="1000" spc="-5" dirty="0">
                <a:latin typeface="Calibri"/>
                <a:cs typeface="Calibri"/>
              </a:rPr>
              <a:t>customer</a:t>
            </a:r>
            <a:endParaRPr sz="1000">
              <a:latin typeface="Calibri"/>
              <a:cs typeface="Calibri"/>
            </a:endParaRPr>
          </a:p>
        </p:txBody>
      </p:sp>
      <p:sp>
        <p:nvSpPr>
          <p:cNvPr id="26" name="object 26"/>
          <p:cNvSpPr/>
          <p:nvPr/>
        </p:nvSpPr>
        <p:spPr>
          <a:xfrm>
            <a:off x="1027430" y="4778755"/>
            <a:ext cx="5486400" cy="3200400"/>
          </a:xfrm>
          <a:custGeom>
            <a:avLst/>
            <a:gdLst/>
            <a:ahLst/>
            <a:cxnLst/>
            <a:rect l="l" t="t" r="r" b="b"/>
            <a:pathLst>
              <a:path w="5486400" h="3200400">
                <a:moveTo>
                  <a:pt x="0" y="3200400"/>
                </a:moveTo>
                <a:lnTo>
                  <a:pt x="5486400" y="3200400"/>
                </a:lnTo>
                <a:lnTo>
                  <a:pt x="5486400" y="0"/>
                </a:lnTo>
                <a:lnTo>
                  <a:pt x="0" y="0"/>
                </a:lnTo>
                <a:lnTo>
                  <a:pt x="0" y="3200400"/>
                </a:lnTo>
                <a:close/>
              </a:path>
            </a:pathLst>
          </a:custGeom>
          <a:ln w="9525">
            <a:solidFill>
              <a:srgbClr val="858585"/>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25370" y="894080"/>
            <a:ext cx="2910205" cy="239395"/>
          </a:xfrm>
          <a:prstGeom prst="rect">
            <a:avLst/>
          </a:prstGeom>
        </p:spPr>
        <p:txBody>
          <a:bodyPr vert="horz" wrap="square" lIns="0" tIns="12700" rIns="0" bIns="0" rtlCol="0">
            <a:spAutoFit/>
          </a:bodyPr>
          <a:lstStyle/>
          <a:p>
            <a:pPr marL="12700">
              <a:lnSpc>
                <a:spcPct val="100000"/>
              </a:lnSpc>
              <a:spcBef>
                <a:spcPts val="100"/>
              </a:spcBef>
            </a:pPr>
            <a:r>
              <a:rPr sz="1400" b="1" u="sng" spc="-5" dirty="0">
                <a:uFill>
                  <a:solidFill>
                    <a:srgbClr val="000000"/>
                  </a:solidFill>
                </a:uFill>
                <a:latin typeface="Calibri"/>
                <a:cs typeface="Calibri"/>
              </a:rPr>
              <a:t>Availability</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of </a:t>
            </a:r>
            <a:r>
              <a:rPr sz="1400" b="1" u="sng" spc="-5" dirty="0">
                <a:uFill>
                  <a:solidFill>
                    <a:srgbClr val="000000"/>
                  </a:solidFill>
                </a:uFill>
                <a:latin typeface="Calibri"/>
                <a:cs typeface="Calibri"/>
              </a:rPr>
              <a:t>several</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payment</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options</a:t>
            </a:r>
            <a:endParaRPr sz="1400">
              <a:latin typeface="Calibri"/>
              <a:cs typeface="Calibri"/>
            </a:endParaRPr>
          </a:p>
        </p:txBody>
      </p:sp>
      <p:sp>
        <p:nvSpPr>
          <p:cNvPr id="3" name="object 3"/>
          <p:cNvSpPr txBox="1"/>
          <p:nvPr/>
        </p:nvSpPr>
        <p:spPr>
          <a:xfrm>
            <a:off x="902004" y="1258569"/>
            <a:ext cx="4829810" cy="1093470"/>
          </a:xfrm>
          <a:prstGeom prst="rect">
            <a:avLst/>
          </a:prstGeom>
        </p:spPr>
        <p:txBody>
          <a:bodyPr vert="horz" wrap="square" lIns="0" tIns="13335" rIns="0" bIns="0" rtlCol="0">
            <a:spAutoFit/>
          </a:bodyPr>
          <a:lstStyle/>
          <a:p>
            <a:pPr marL="12700">
              <a:lnSpc>
                <a:spcPts val="1225"/>
              </a:lnSpc>
              <a:spcBef>
                <a:spcPts val="105"/>
              </a:spcBef>
            </a:pPr>
            <a:r>
              <a:rPr sz="1050" spc="-5" dirty="0">
                <a:latin typeface="Courier New"/>
                <a:cs typeface="Courier New"/>
              </a:rPr>
              <a:t>Amazon.in,</a:t>
            </a:r>
            <a:r>
              <a:rPr sz="1050" spc="-35" dirty="0">
                <a:latin typeface="Courier New"/>
                <a:cs typeface="Courier New"/>
              </a:rPr>
              <a:t> </a:t>
            </a:r>
            <a:r>
              <a:rPr sz="1050" spc="-5" dirty="0">
                <a:latin typeface="Courier New"/>
                <a:cs typeface="Courier New"/>
              </a:rPr>
              <a:t>Flipkart.com</a:t>
            </a:r>
            <a:endParaRPr sz="1050">
              <a:latin typeface="Courier New"/>
              <a:cs typeface="Courier New"/>
            </a:endParaRPr>
          </a:p>
          <a:p>
            <a:pPr marL="12700">
              <a:lnSpc>
                <a:spcPts val="1190"/>
              </a:lnSpc>
            </a:pPr>
            <a:r>
              <a:rPr sz="1050" spc="-5" dirty="0">
                <a:latin typeface="Courier New"/>
                <a:cs typeface="Courier New"/>
              </a:rPr>
              <a:t>Amazon.in,</a:t>
            </a:r>
            <a:r>
              <a:rPr sz="1050" spc="-20" dirty="0">
                <a:latin typeface="Courier New"/>
                <a:cs typeface="Courier New"/>
              </a:rPr>
              <a:t> </a:t>
            </a:r>
            <a:r>
              <a:rPr sz="1050" spc="-5" dirty="0">
                <a:latin typeface="Courier New"/>
                <a:cs typeface="Courier New"/>
              </a:rPr>
              <a:t>Flipkart.com,</a:t>
            </a:r>
            <a:r>
              <a:rPr sz="1050" spc="-15" dirty="0">
                <a:latin typeface="Courier New"/>
                <a:cs typeface="Courier New"/>
              </a:rPr>
              <a:t> </a:t>
            </a:r>
            <a:r>
              <a:rPr sz="1050" spc="-5" dirty="0">
                <a:latin typeface="Courier New"/>
                <a:cs typeface="Courier New"/>
              </a:rPr>
              <a:t>Myntra.com</a:t>
            </a:r>
            <a:endParaRPr sz="1050">
              <a:latin typeface="Courier New"/>
              <a:cs typeface="Courier New"/>
            </a:endParaRPr>
          </a:p>
          <a:p>
            <a:pPr marL="12700" marR="5080">
              <a:lnSpc>
                <a:spcPts val="1190"/>
              </a:lnSpc>
              <a:spcBef>
                <a:spcPts val="60"/>
              </a:spcBef>
            </a:pPr>
            <a:r>
              <a:rPr sz="1050" spc="-5" dirty="0">
                <a:latin typeface="Courier New"/>
                <a:cs typeface="Courier New"/>
              </a:rPr>
              <a:t>Amazon.in,</a:t>
            </a:r>
            <a:r>
              <a:rPr sz="1050" dirty="0">
                <a:latin typeface="Courier New"/>
                <a:cs typeface="Courier New"/>
              </a:rPr>
              <a:t> </a:t>
            </a:r>
            <a:r>
              <a:rPr sz="1050" spc="-5" dirty="0">
                <a:latin typeface="Courier New"/>
                <a:cs typeface="Courier New"/>
              </a:rPr>
              <a:t>Flipkart.com,</a:t>
            </a:r>
            <a:r>
              <a:rPr sz="1050" dirty="0">
                <a:latin typeface="Courier New"/>
                <a:cs typeface="Courier New"/>
              </a:rPr>
              <a:t> </a:t>
            </a:r>
            <a:r>
              <a:rPr sz="1050" spc="-5" dirty="0">
                <a:latin typeface="Courier New"/>
                <a:cs typeface="Courier New"/>
              </a:rPr>
              <a:t>Patym.com,</a:t>
            </a:r>
            <a:r>
              <a:rPr sz="1050" spc="5" dirty="0">
                <a:latin typeface="Courier New"/>
                <a:cs typeface="Courier New"/>
              </a:rPr>
              <a:t> </a:t>
            </a:r>
            <a:r>
              <a:rPr sz="1050" spc="-5" dirty="0">
                <a:latin typeface="Courier New"/>
                <a:cs typeface="Courier New"/>
              </a:rPr>
              <a:t>Myntra.com,</a:t>
            </a:r>
            <a:r>
              <a:rPr sz="1050" dirty="0">
                <a:latin typeface="Courier New"/>
                <a:cs typeface="Courier New"/>
              </a:rPr>
              <a:t> </a:t>
            </a:r>
            <a:r>
              <a:rPr sz="1050" spc="-5" dirty="0">
                <a:latin typeface="Courier New"/>
                <a:cs typeface="Courier New"/>
              </a:rPr>
              <a:t>Snapdeal.com </a:t>
            </a:r>
            <a:r>
              <a:rPr sz="1050" spc="-615" dirty="0">
                <a:latin typeface="Courier New"/>
                <a:cs typeface="Courier New"/>
              </a:rPr>
              <a:t> </a:t>
            </a:r>
            <a:r>
              <a:rPr sz="1050" spc="-5" dirty="0">
                <a:latin typeface="Courier New"/>
                <a:cs typeface="Courier New"/>
              </a:rPr>
              <a:t>Amazon.in</a:t>
            </a:r>
            <a:endParaRPr sz="1050">
              <a:latin typeface="Courier New"/>
              <a:cs typeface="Courier New"/>
            </a:endParaRPr>
          </a:p>
          <a:p>
            <a:pPr marL="12700">
              <a:lnSpc>
                <a:spcPts val="1135"/>
              </a:lnSpc>
            </a:pPr>
            <a:r>
              <a:rPr sz="1050" spc="-5" dirty="0">
                <a:latin typeface="Courier New"/>
                <a:cs typeface="Courier New"/>
              </a:rPr>
              <a:t>Patym.com,</a:t>
            </a:r>
            <a:r>
              <a:rPr sz="1050" spc="-45" dirty="0">
                <a:latin typeface="Courier New"/>
                <a:cs typeface="Courier New"/>
              </a:rPr>
              <a:t> </a:t>
            </a:r>
            <a:r>
              <a:rPr sz="1050" spc="-5" dirty="0">
                <a:latin typeface="Courier New"/>
                <a:cs typeface="Courier New"/>
              </a:rPr>
              <a:t>Myntra.com</a:t>
            </a:r>
            <a:endParaRPr sz="1050">
              <a:latin typeface="Courier New"/>
              <a:cs typeface="Courier New"/>
            </a:endParaRPr>
          </a:p>
          <a:p>
            <a:pPr marL="12700" marR="885190">
              <a:lnSpc>
                <a:spcPts val="1190"/>
              </a:lnSpc>
              <a:spcBef>
                <a:spcPts val="65"/>
              </a:spcBef>
            </a:pPr>
            <a:r>
              <a:rPr sz="1050" spc="-5" dirty="0">
                <a:latin typeface="Courier New"/>
                <a:cs typeface="Courier New"/>
              </a:rPr>
              <a:t>Amazon.in, Flipkart.com,</a:t>
            </a:r>
            <a:r>
              <a:rPr sz="1050" dirty="0">
                <a:latin typeface="Courier New"/>
                <a:cs typeface="Courier New"/>
              </a:rPr>
              <a:t> </a:t>
            </a:r>
            <a:r>
              <a:rPr sz="1050" spc="-5" dirty="0">
                <a:latin typeface="Courier New"/>
                <a:cs typeface="Courier New"/>
              </a:rPr>
              <a:t>Myntra.com, Snapdeal.com </a:t>
            </a:r>
            <a:r>
              <a:rPr sz="1050" spc="-615" dirty="0">
                <a:latin typeface="Courier New"/>
                <a:cs typeface="Courier New"/>
              </a:rPr>
              <a:t> </a:t>
            </a:r>
            <a:r>
              <a:rPr sz="1050" spc="-5" dirty="0">
                <a:latin typeface="Courier New"/>
                <a:cs typeface="Courier New"/>
              </a:rPr>
              <a:t>Amazon.in,</a:t>
            </a:r>
            <a:r>
              <a:rPr sz="1050" spc="-10" dirty="0">
                <a:latin typeface="Courier New"/>
                <a:cs typeface="Courier New"/>
              </a:rPr>
              <a:t> </a:t>
            </a:r>
            <a:r>
              <a:rPr sz="1050" spc="-5" dirty="0">
                <a:latin typeface="Courier New"/>
                <a:cs typeface="Courier New"/>
              </a:rPr>
              <a:t>Flipkart.com, Snapdeal.com</a:t>
            </a:r>
            <a:endParaRPr sz="1050">
              <a:latin typeface="Courier New"/>
              <a:cs typeface="Courier New"/>
            </a:endParaRPr>
          </a:p>
        </p:txBody>
      </p:sp>
      <p:sp>
        <p:nvSpPr>
          <p:cNvPr id="4" name="object 4"/>
          <p:cNvSpPr txBox="1"/>
          <p:nvPr/>
        </p:nvSpPr>
        <p:spPr>
          <a:xfrm>
            <a:off x="6024788" y="1258569"/>
            <a:ext cx="189230" cy="1093470"/>
          </a:xfrm>
          <a:prstGeom prst="rect">
            <a:avLst/>
          </a:prstGeom>
        </p:spPr>
        <p:txBody>
          <a:bodyPr vert="horz" wrap="square" lIns="0" tIns="13335" rIns="0" bIns="0" rtlCol="0">
            <a:spAutoFit/>
          </a:bodyPr>
          <a:lstStyle/>
          <a:p>
            <a:pPr marL="12700">
              <a:lnSpc>
                <a:spcPts val="1225"/>
              </a:lnSpc>
              <a:spcBef>
                <a:spcPts val="105"/>
              </a:spcBef>
            </a:pPr>
            <a:r>
              <a:rPr sz="1050" spc="-5" dirty="0">
                <a:latin typeface="Courier New"/>
                <a:cs typeface="Courier New"/>
              </a:rPr>
              <a:t>65</a:t>
            </a:r>
            <a:endParaRPr sz="1050">
              <a:latin typeface="Courier New"/>
              <a:cs typeface="Courier New"/>
            </a:endParaRPr>
          </a:p>
          <a:p>
            <a:pPr marL="13970">
              <a:lnSpc>
                <a:spcPts val="1190"/>
              </a:lnSpc>
            </a:pPr>
            <a:r>
              <a:rPr sz="1050" dirty="0">
                <a:latin typeface="Courier New"/>
                <a:cs typeface="Courier New"/>
              </a:rPr>
              <a:t>40</a:t>
            </a:r>
            <a:endParaRPr sz="1050">
              <a:latin typeface="Courier New"/>
              <a:cs typeface="Courier New"/>
            </a:endParaRPr>
          </a:p>
          <a:p>
            <a:pPr marL="12700">
              <a:lnSpc>
                <a:spcPts val="1190"/>
              </a:lnSpc>
            </a:pPr>
            <a:r>
              <a:rPr sz="1050" spc="-5" dirty="0">
                <a:latin typeface="Courier New"/>
                <a:cs typeface="Courier New"/>
              </a:rPr>
              <a:t>39</a:t>
            </a:r>
            <a:endParaRPr sz="1050">
              <a:latin typeface="Courier New"/>
              <a:cs typeface="Courier New"/>
            </a:endParaRPr>
          </a:p>
          <a:p>
            <a:pPr marL="12700">
              <a:lnSpc>
                <a:spcPts val="1195"/>
              </a:lnSpc>
            </a:pPr>
            <a:r>
              <a:rPr sz="1050" spc="-5" dirty="0">
                <a:latin typeface="Courier New"/>
                <a:cs typeface="Courier New"/>
              </a:rPr>
              <a:t>23</a:t>
            </a:r>
            <a:endParaRPr sz="1050">
              <a:latin typeface="Courier New"/>
              <a:cs typeface="Courier New"/>
            </a:endParaRPr>
          </a:p>
          <a:p>
            <a:pPr marL="12700">
              <a:lnSpc>
                <a:spcPts val="1195"/>
              </a:lnSpc>
            </a:pPr>
            <a:r>
              <a:rPr sz="1050" spc="-5" dirty="0">
                <a:latin typeface="Courier New"/>
                <a:cs typeface="Courier New"/>
              </a:rPr>
              <a:t>20</a:t>
            </a:r>
            <a:endParaRPr sz="1050">
              <a:latin typeface="Courier New"/>
              <a:cs typeface="Courier New"/>
            </a:endParaRPr>
          </a:p>
          <a:p>
            <a:pPr marL="13335">
              <a:lnSpc>
                <a:spcPts val="1190"/>
              </a:lnSpc>
            </a:pPr>
            <a:r>
              <a:rPr sz="1050" spc="-5" dirty="0">
                <a:latin typeface="Courier New"/>
                <a:cs typeface="Courier New"/>
              </a:rPr>
              <a:t>19</a:t>
            </a:r>
            <a:endParaRPr sz="1050">
              <a:latin typeface="Courier New"/>
              <a:cs typeface="Courier New"/>
            </a:endParaRPr>
          </a:p>
          <a:p>
            <a:pPr marL="12700">
              <a:lnSpc>
                <a:spcPts val="1225"/>
              </a:lnSpc>
            </a:pPr>
            <a:r>
              <a:rPr sz="1050" spc="-5" dirty="0">
                <a:latin typeface="Courier New"/>
                <a:cs typeface="Courier New"/>
              </a:rPr>
              <a:t>18</a:t>
            </a:r>
            <a:endParaRPr sz="1050">
              <a:latin typeface="Courier New"/>
              <a:cs typeface="Courier New"/>
            </a:endParaRPr>
          </a:p>
        </p:txBody>
      </p:sp>
      <p:graphicFrame>
        <p:nvGraphicFramePr>
          <p:cNvPr id="5" name="object 5"/>
          <p:cNvGraphicFramePr>
            <a:graphicFrameLocks noGrp="1"/>
          </p:cNvGraphicFramePr>
          <p:nvPr/>
        </p:nvGraphicFramePr>
        <p:xfrm>
          <a:off x="882954" y="2351386"/>
          <a:ext cx="5347334" cy="604548"/>
        </p:xfrm>
        <a:graphic>
          <a:graphicData uri="http://schemas.openxmlformats.org/drawingml/2006/table">
            <a:tbl>
              <a:tblPr firstRow="1" bandRow="1">
                <a:tableStyleId>{2D5ABB26-0587-4C30-8999-92F81FD0307C}</a:tableStyleId>
              </a:tblPr>
              <a:tblGrid>
                <a:gridCol w="4114165"/>
                <a:gridCol w="1233169"/>
              </a:tblGrid>
              <a:tr h="151399">
                <a:tc>
                  <a:txBody>
                    <a:bodyPr/>
                    <a:lstStyle/>
                    <a:p>
                      <a:pPr marL="31750">
                        <a:lnSpc>
                          <a:spcPts val="1090"/>
                        </a:lnSpc>
                      </a:pPr>
                      <a:r>
                        <a:rPr sz="1050" spc="-5" dirty="0">
                          <a:latin typeface="Courier New"/>
                          <a:cs typeface="Courier New"/>
                        </a:rPr>
                        <a:t>Flipkart.com,</a:t>
                      </a:r>
                      <a:r>
                        <a:rPr sz="1050" spc="-15" dirty="0">
                          <a:latin typeface="Courier New"/>
                          <a:cs typeface="Courier New"/>
                        </a:rPr>
                        <a:t> </a:t>
                      </a:r>
                      <a:r>
                        <a:rPr sz="1050" spc="-5" dirty="0">
                          <a:latin typeface="Courier New"/>
                          <a:cs typeface="Courier New"/>
                        </a:rPr>
                        <a:t>Myntra.com,</a:t>
                      </a:r>
                      <a:r>
                        <a:rPr sz="1050" spc="-15"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4130" algn="r">
                        <a:lnSpc>
                          <a:spcPts val="1090"/>
                        </a:lnSpc>
                      </a:pPr>
                      <a:r>
                        <a:rPr sz="1050" spc="-5" dirty="0">
                          <a:latin typeface="Courier New"/>
                          <a:cs typeface="Courier New"/>
                        </a:rPr>
                        <a:t>14</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Patym.com</a:t>
                      </a:r>
                      <a:endParaRPr sz="1050">
                        <a:latin typeface="Courier New"/>
                        <a:cs typeface="Courier New"/>
                      </a:endParaRPr>
                    </a:p>
                  </a:txBody>
                  <a:tcPr marL="0" marR="0" marT="0" marB="0"/>
                </a:tc>
                <a:tc>
                  <a:txBody>
                    <a:bodyPr/>
                    <a:lstStyle/>
                    <a:p>
                      <a:pPr marR="24130" algn="r">
                        <a:lnSpc>
                          <a:spcPts val="1085"/>
                        </a:lnSpc>
                      </a:pPr>
                      <a:r>
                        <a:rPr sz="1050" spc="-5" dirty="0">
                          <a:latin typeface="Courier New"/>
                          <a:cs typeface="Courier New"/>
                        </a:rPr>
                        <a:t>12</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r>
                        <a:rPr sz="1050" spc="-40" dirty="0">
                          <a:latin typeface="Courier New"/>
                          <a:cs typeface="Courier New"/>
                        </a:rPr>
                        <a:t> </a:t>
                      </a:r>
                      <a:r>
                        <a:rPr sz="1050" spc="-5" dirty="0">
                          <a:latin typeface="Courier New"/>
                          <a:cs typeface="Courier New"/>
                        </a:rPr>
                        <a:t>Patym.com</a:t>
                      </a:r>
                      <a:endParaRPr sz="1050">
                        <a:latin typeface="Courier New"/>
                        <a:cs typeface="Courier New"/>
                      </a:endParaRPr>
                    </a:p>
                  </a:txBody>
                  <a:tcPr marL="0" marR="0" marT="0" marB="0"/>
                </a:tc>
                <a:tc>
                  <a:txBody>
                    <a:bodyPr/>
                    <a:lstStyle/>
                    <a:p>
                      <a:pPr marR="24130" algn="r">
                        <a:lnSpc>
                          <a:spcPts val="1085"/>
                        </a:lnSpc>
                      </a:pPr>
                      <a:r>
                        <a:rPr sz="1050" spc="-5" dirty="0">
                          <a:latin typeface="Courier New"/>
                          <a:cs typeface="Courier New"/>
                        </a:rPr>
                        <a:t>11</a:t>
                      </a:r>
                      <a:endParaRPr sz="1050">
                        <a:latin typeface="Courier New"/>
                        <a:cs typeface="Courier New"/>
                      </a:endParaRPr>
                    </a:p>
                  </a:txBody>
                  <a:tcPr marL="0" marR="0" marT="0" marB="0"/>
                </a:tc>
              </a:tr>
              <a:tr h="151399">
                <a:tc>
                  <a:txBody>
                    <a:bodyPr/>
                    <a:lstStyle/>
                    <a:p>
                      <a:pPr marL="31750">
                        <a:lnSpc>
                          <a:spcPts val="1085"/>
                        </a:lnSpc>
                      </a:pPr>
                      <a:r>
                        <a:rPr sz="1050" spc="-5" dirty="0">
                          <a:latin typeface="Courier New"/>
                          <a:cs typeface="Courier New"/>
                        </a:rPr>
                        <a:t>Flipkart.com</a:t>
                      </a:r>
                      <a:endParaRPr sz="1050">
                        <a:latin typeface="Courier New"/>
                        <a:cs typeface="Courier New"/>
                      </a:endParaRPr>
                    </a:p>
                  </a:txBody>
                  <a:tcPr marL="0" marR="0" marT="0" marB="0"/>
                </a:tc>
                <a:tc>
                  <a:txBody>
                    <a:bodyPr/>
                    <a:lstStyle/>
                    <a:p>
                      <a:pPr marR="24130" algn="r">
                        <a:lnSpc>
                          <a:spcPts val="1085"/>
                        </a:lnSpc>
                      </a:pPr>
                      <a:r>
                        <a:rPr sz="1050" dirty="0">
                          <a:latin typeface="Courier New"/>
                          <a:cs typeface="Courier New"/>
                        </a:rPr>
                        <a:t>8</a:t>
                      </a:r>
                      <a:endParaRPr sz="1050">
                        <a:latin typeface="Courier New"/>
                        <a:cs typeface="Courier New"/>
                      </a:endParaRPr>
                    </a:p>
                  </a:txBody>
                  <a:tcPr marL="0" marR="0" marT="0" marB="0"/>
                </a:tc>
              </a:tr>
            </a:tbl>
          </a:graphicData>
        </a:graphic>
      </p:graphicFrame>
      <p:sp>
        <p:nvSpPr>
          <p:cNvPr id="6" name="object 6"/>
          <p:cNvSpPr txBox="1"/>
          <p:nvPr/>
        </p:nvSpPr>
        <p:spPr>
          <a:xfrm>
            <a:off x="902004" y="3273526"/>
            <a:ext cx="5760085" cy="1274445"/>
          </a:xfrm>
          <a:prstGeom prst="rect">
            <a:avLst/>
          </a:prstGeom>
        </p:spPr>
        <p:txBody>
          <a:bodyPr vert="horz" wrap="square" lIns="0" tIns="11430" rIns="0" bIns="0" rtlCol="0">
            <a:spAutoFit/>
          </a:bodyPr>
          <a:lstStyle/>
          <a:p>
            <a:pPr marL="12700" marR="5080" algn="just">
              <a:lnSpc>
                <a:spcPct val="117200"/>
              </a:lnSpc>
              <a:spcBef>
                <a:spcPts val="90"/>
              </a:spcBef>
            </a:pPr>
            <a:r>
              <a:rPr sz="1400" i="1" spc="-5" dirty="0">
                <a:latin typeface="Calibri"/>
                <a:cs typeface="Calibri"/>
              </a:rPr>
              <a:t>[215 respondents consider amazon.in </a:t>
            </a:r>
            <a:r>
              <a:rPr sz="1400" i="1" dirty="0">
                <a:latin typeface="Calibri"/>
                <a:cs typeface="Calibri"/>
              </a:rPr>
              <a:t>to </a:t>
            </a:r>
            <a:r>
              <a:rPr sz="1400" i="1" spc="-5" dirty="0">
                <a:latin typeface="Calibri"/>
                <a:cs typeface="Calibri"/>
              </a:rPr>
              <a:t>provide several payment options, 203 </a:t>
            </a:r>
            <a:r>
              <a:rPr sz="1400" i="1" dirty="0">
                <a:latin typeface="Calibri"/>
                <a:cs typeface="Calibri"/>
              </a:rPr>
              <a:t> </a:t>
            </a:r>
            <a:r>
              <a:rPr sz="1400" i="1" spc="-5" dirty="0">
                <a:latin typeface="Calibri"/>
                <a:cs typeface="Calibri"/>
              </a:rPr>
              <a:t>respondents</a:t>
            </a:r>
            <a:r>
              <a:rPr sz="1400" i="1" dirty="0">
                <a:latin typeface="Calibri"/>
                <a:cs typeface="Calibri"/>
              </a:rPr>
              <a:t> </a:t>
            </a:r>
            <a:r>
              <a:rPr sz="1400" i="1" spc="-10" dirty="0">
                <a:latin typeface="Calibri"/>
                <a:cs typeface="Calibri"/>
              </a:rPr>
              <a:t>consider</a:t>
            </a:r>
            <a:r>
              <a:rPr sz="1400" i="1" spc="-5" dirty="0">
                <a:latin typeface="Calibri"/>
                <a:cs typeface="Calibri"/>
              </a:rPr>
              <a:t> flipkart.com</a:t>
            </a:r>
            <a:r>
              <a:rPr sz="1400" i="1" dirty="0">
                <a:latin typeface="Calibri"/>
                <a:cs typeface="Calibri"/>
              </a:rPr>
              <a:t> to</a:t>
            </a:r>
            <a:r>
              <a:rPr sz="1400" i="1" spc="5" dirty="0">
                <a:latin typeface="Calibri"/>
                <a:cs typeface="Calibri"/>
              </a:rPr>
              <a:t> </a:t>
            </a:r>
            <a:r>
              <a:rPr sz="1400" i="1" spc="-5" dirty="0">
                <a:latin typeface="Calibri"/>
                <a:cs typeface="Calibri"/>
              </a:rPr>
              <a:t>provide</a:t>
            </a:r>
            <a:r>
              <a:rPr sz="1400" i="1" dirty="0">
                <a:latin typeface="Calibri"/>
                <a:cs typeface="Calibri"/>
              </a:rPr>
              <a:t> several</a:t>
            </a:r>
            <a:r>
              <a:rPr sz="1400" i="1" spc="5" dirty="0">
                <a:latin typeface="Calibri"/>
                <a:cs typeface="Calibri"/>
              </a:rPr>
              <a:t> </a:t>
            </a:r>
            <a:r>
              <a:rPr sz="1400" i="1" spc="-5" dirty="0">
                <a:latin typeface="Calibri"/>
                <a:cs typeface="Calibri"/>
              </a:rPr>
              <a:t>payment</a:t>
            </a:r>
            <a:r>
              <a:rPr sz="1400" i="1" dirty="0">
                <a:latin typeface="Calibri"/>
                <a:cs typeface="Calibri"/>
              </a:rPr>
              <a:t> </a:t>
            </a:r>
            <a:r>
              <a:rPr sz="1400" i="1" spc="-5" dirty="0">
                <a:latin typeface="Calibri"/>
                <a:cs typeface="Calibri"/>
              </a:rPr>
              <a:t>options,</a:t>
            </a:r>
            <a:r>
              <a:rPr sz="1400" i="1" dirty="0">
                <a:latin typeface="Calibri"/>
                <a:cs typeface="Calibri"/>
              </a:rPr>
              <a:t> </a:t>
            </a:r>
            <a:r>
              <a:rPr sz="1400" i="1" spc="-5" dirty="0">
                <a:latin typeface="Calibri"/>
                <a:cs typeface="Calibri"/>
              </a:rPr>
              <a:t>132 </a:t>
            </a:r>
            <a:r>
              <a:rPr sz="1400" i="1" dirty="0">
                <a:latin typeface="Calibri"/>
                <a:cs typeface="Calibri"/>
              </a:rPr>
              <a:t> </a:t>
            </a:r>
            <a:r>
              <a:rPr sz="1400" i="1" spc="-5" dirty="0">
                <a:latin typeface="Calibri"/>
                <a:cs typeface="Calibri"/>
              </a:rPr>
              <a:t>respondents</a:t>
            </a:r>
            <a:r>
              <a:rPr sz="1400" i="1" dirty="0">
                <a:latin typeface="Calibri"/>
                <a:cs typeface="Calibri"/>
              </a:rPr>
              <a:t> </a:t>
            </a:r>
            <a:r>
              <a:rPr sz="1400" i="1" spc="-5" dirty="0">
                <a:latin typeface="Calibri"/>
                <a:cs typeface="Calibri"/>
              </a:rPr>
              <a:t>consider</a:t>
            </a:r>
            <a:r>
              <a:rPr sz="1400" i="1" dirty="0">
                <a:latin typeface="Calibri"/>
                <a:cs typeface="Calibri"/>
              </a:rPr>
              <a:t> </a:t>
            </a:r>
            <a:r>
              <a:rPr sz="1400" i="1" spc="-5" dirty="0">
                <a:latin typeface="Calibri"/>
                <a:cs typeface="Calibri"/>
              </a:rPr>
              <a:t>myntra.com</a:t>
            </a:r>
            <a:r>
              <a:rPr sz="1400" i="1" dirty="0">
                <a:latin typeface="Calibri"/>
                <a:cs typeface="Calibri"/>
              </a:rPr>
              <a:t> to</a:t>
            </a:r>
            <a:r>
              <a:rPr sz="1400" i="1" spc="5" dirty="0">
                <a:latin typeface="Calibri"/>
                <a:cs typeface="Calibri"/>
              </a:rPr>
              <a:t> </a:t>
            </a:r>
            <a:r>
              <a:rPr sz="1400" i="1" spc="-5" dirty="0">
                <a:latin typeface="Calibri"/>
                <a:cs typeface="Calibri"/>
              </a:rPr>
              <a:t>provide</a:t>
            </a:r>
            <a:r>
              <a:rPr sz="1400" i="1" dirty="0">
                <a:latin typeface="Calibri"/>
                <a:cs typeface="Calibri"/>
              </a:rPr>
              <a:t> several</a:t>
            </a:r>
            <a:r>
              <a:rPr sz="1400" i="1" spc="5" dirty="0">
                <a:latin typeface="Calibri"/>
                <a:cs typeface="Calibri"/>
              </a:rPr>
              <a:t> </a:t>
            </a:r>
            <a:r>
              <a:rPr sz="1400" i="1" spc="-5" dirty="0">
                <a:latin typeface="Calibri"/>
                <a:cs typeface="Calibri"/>
              </a:rPr>
              <a:t>payment</a:t>
            </a:r>
            <a:r>
              <a:rPr sz="1400" i="1" dirty="0">
                <a:latin typeface="Calibri"/>
                <a:cs typeface="Calibri"/>
              </a:rPr>
              <a:t> </a:t>
            </a:r>
            <a:r>
              <a:rPr sz="1400" i="1" spc="-5" dirty="0">
                <a:latin typeface="Calibri"/>
                <a:cs typeface="Calibri"/>
              </a:rPr>
              <a:t>options,</a:t>
            </a:r>
            <a:r>
              <a:rPr sz="1400" i="1" dirty="0">
                <a:latin typeface="Calibri"/>
                <a:cs typeface="Calibri"/>
              </a:rPr>
              <a:t> </a:t>
            </a:r>
            <a:r>
              <a:rPr sz="1400" i="1" spc="-5" dirty="0">
                <a:latin typeface="Calibri"/>
                <a:cs typeface="Calibri"/>
              </a:rPr>
              <a:t>82 </a:t>
            </a:r>
            <a:r>
              <a:rPr sz="1400" i="1" dirty="0">
                <a:latin typeface="Calibri"/>
                <a:cs typeface="Calibri"/>
              </a:rPr>
              <a:t> </a:t>
            </a:r>
            <a:r>
              <a:rPr sz="1400" i="1" spc="-5" dirty="0">
                <a:latin typeface="Calibri"/>
                <a:cs typeface="Calibri"/>
              </a:rPr>
              <a:t>respondents</a:t>
            </a:r>
            <a:r>
              <a:rPr sz="1400" i="1" dirty="0">
                <a:latin typeface="Calibri"/>
                <a:cs typeface="Calibri"/>
              </a:rPr>
              <a:t> </a:t>
            </a:r>
            <a:r>
              <a:rPr sz="1400" i="1" spc="-5" dirty="0">
                <a:latin typeface="Calibri"/>
                <a:cs typeface="Calibri"/>
              </a:rPr>
              <a:t>consider</a:t>
            </a:r>
            <a:r>
              <a:rPr sz="1400" i="1" dirty="0">
                <a:latin typeface="Calibri"/>
                <a:cs typeface="Calibri"/>
              </a:rPr>
              <a:t> </a:t>
            </a:r>
            <a:r>
              <a:rPr sz="1400" i="1" spc="-5" dirty="0">
                <a:latin typeface="Calibri"/>
                <a:cs typeface="Calibri"/>
              </a:rPr>
              <a:t>paytm.com</a:t>
            </a:r>
            <a:r>
              <a:rPr sz="1400" i="1" dirty="0">
                <a:latin typeface="Calibri"/>
                <a:cs typeface="Calibri"/>
              </a:rPr>
              <a:t> to</a:t>
            </a:r>
            <a:r>
              <a:rPr sz="1400" i="1" spc="5" dirty="0">
                <a:latin typeface="Calibri"/>
                <a:cs typeface="Calibri"/>
              </a:rPr>
              <a:t> </a:t>
            </a:r>
            <a:r>
              <a:rPr sz="1400" i="1" spc="-5" dirty="0">
                <a:latin typeface="Calibri"/>
                <a:cs typeface="Calibri"/>
              </a:rPr>
              <a:t>provide</a:t>
            </a:r>
            <a:r>
              <a:rPr sz="1400" i="1" dirty="0">
                <a:latin typeface="Calibri"/>
                <a:cs typeface="Calibri"/>
              </a:rPr>
              <a:t> </a:t>
            </a:r>
            <a:r>
              <a:rPr sz="1400" i="1" spc="-5" dirty="0">
                <a:latin typeface="Calibri"/>
                <a:cs typeface="Calibri"/>
              </a:rPr>
              <a:t>several</a:t>
            </a:r>
            <a:r>
              <a:rPr sz="1400" i="1" dirty="0">
                <a:latin typeface="Calibri"/>
                <a:cs typeface="Calibri"/>
              </a:rPr>
              <a:t> </a:t>
            </a:r>
            <a:r>
              <a:rPr sz="1400" i="1" spc="-5" dirty="0">
                <a:latin typeface="Calibri"/>
                <a:cs typeface="Calibri"/>
              </a:rPr>
              <a:t>payment</a:t>
            </a:r>
            <a:r>
              <a:rPr sz="1400" i="1" dirty="0">
                <a:latin typeface="Calibri"/>
                <a:cs typeface="Calibri"/>
              </a:rPr>
              <a:t> </a:t>
            </a:r>
            <a:r>
              <a:rPr sz="1400" i="1" spc="-5" dirty="0">
                <a:latin typeface="Calibri"/>
                <a:cs typeface="Calibri"/>
              </a:rPr>
              <a:t>options,</a:t>
            </a:r>
            <a:r>
              <a:rPr sz="1400" i="1" dirty="0">
                <a:latin typeface="Calibri"/>
                <a:cs typeface="Calibri"/>
              </a:rPr>
              <a:t> 90 </a:t>
            </a:r>
            <a:r>
              <a:rPr sz="1400" i="1" spc="5" dirty="0">
                <a:latin typeface="Calibri"/>
                <a:cs typeface="Calibri"/>
              </a:rPr>
              <a:t> </a:t>
            </a:r>
            <a:r>
              <a:rPr sz="1400" i="1" spc="-5" dirty="0">
                <a:latin typeface="Calibri"/>
                <a:cs typeface="Calibri"/>
              </a:rPr>
              <a:t>respondents </a:t>
            </a:r>
            <a:r>
              <a:rPr sz="1400" i="1" dirty="0">
                <a:latin typeface="Calibri"/>
                <a:cs typeface="Calibri"/>
              </a:rPr>
              <a:t>consider</a:t>
            </a:r>
            <a:r>
              <a:rPr sz="1400" i="1" spc="-15" dirty="0">
                <a:latin typeface="Calibri"/>
                <a:cs typeface="Calibri"/>
              </a:rPr>
              <a:t> </a:t>
            </a:r>
            <a:r>
              <a:rPr sz="1400" i="1" spc="-5" dirty="0">
                <a:latin typeface="Calibri"/>
                <a:cs typeface="Calibri"/>
              </a:rPr>
              <a:t>snapdeal.com</a:t>
            </a:r>
            <a:r>
              <a:rPr sz="1400" i="1" dirty="0">
                <a:latin typeface="Calibri"/>
                <a:cs typeface="Calibri"/>
              </a:rPr>
              <a:t> to</a:t>
            </a:r>
            <a:r>
              <a:rPr sz="1400" i="1" spc="-5" dirty="0">
                <a:latin typeface="Calibri"/>
                <a:cs typeface="Calibri"/>
              </a:rPr>
              <a:t> provide</a:t>
            </a:r>
            <a:r>
              <a:rPr sz="1400" i="1" dirty="0">
                <a:latin typeface="Calibri"/>
                <a:cs typeface="Calibri"/>
              </a:rPr>
              <a:t> </a:t>
            </a:r>
            <a:r>
              <a:rPr sz="1400" i="1" spc="-5" dirty="0">
                <a:latin typeface="Calibri"/>
                <a:cs typeface="Calibri"/>
              </a:rPr>
              <a:t>several payment</a:t>
            </a:r>
            <a:r>
              <a:rPr sz="1400" i="1" spc="-15" dirty="0">
                <a:latin typeface="Calibri"/>
                <a:cs typeface="Calibri"/>
              </a:rPr>
              <a:t> </a:t>
            </a:r>
            <a:r>
              <a:rPr sz="1400" i="1" spc="-5" dirty="0">
                <a:latin typeface="Calibri"/>
                <a:cs typeface="Calibri"/>
              </a:rPr>
              <a:t>options]</a:t>
            </a:r>
            <a:endParaRPr sz="1400">
              <a:latin typeface="Calibri"/>
              <a:cs typeface="Calibri"/>
            </a:endParaRPr>
          </a:p>
        </p:txBody>
      </p:sp>
      <p:grpSp>
        <p:nvGrpSpPr>
          <p:cNvPr id="7" name="object 7"/>
          <p:cNvGrpSpPr/>
          <p:nvPr/>
        </p:nvGrpSpPr>
        <p:grpSpPr>
          <a:xfrm>
            <a:off x="1375981" y="5611177"/>
            <a:ext cx="3860800" cy="2397760"/>
            <a:chOff x="1375981" y="5611177"/>
            <a:chExt cx="3860800" cy="2397760"/>
          </a:xfrm>
        </p:grpSpPr>
        <p:sp>
          <p:nvSpPr>
            <p:cNvPr id="8" name="object 8"/>
            <p:cNvSpPr/>
            <p:nvPr/>
          </p:nvSpPr>
          <p:spPr>
            <a:xfrm>
              <a:off x="1420368" y="6085331"/>
              <a:ext cx="990600" cy="1408430"/>
            </a:xfrm>
            <a:custGeom>
              <a:avLst/>
              <a:gdLst/>
              <a:ahLst/>
              <a:cxnLst/>
              <a:rect l="l" t="t" r="r" b="b"/>
              <a:pathLst>
                <a:path w="990600" h="1408429">
                  <a:moveTo>
                    <a:pt x="0" y="1408176"/>
                  </a:moveTo>
                  <a:lnTo>
                    <a:pt x="228600" y="1408176"/>
                  </a:lnTo>
                </a:path>
                <a:path w="990600" h="1408429">
                  <a:moveTo>
                    <a:pt x="533400" y="1408176"/>
                  </a:moveTo>
                  <a:lnTo>
                    <a:pt x="990600" y="1408176"/>
                  </a:lnTo>
                </a:path>
                <a:path w="990600" h="1408429">
                  <a:moveTo>
                    <a:pt x="0" y="938784"/>
                  </a:moveTo>
                  <a:lnTo>
                    <a:pt x="228600" y="938784"/>
                  </a:lnTo>
                </a:path>
                <a:path w="990600" h="1408429">
                  <a:moveTo>
                    <a:pt x="533400" y="938784"/>
                  </a:moveTo>
                  <a:lnTo>
                    <a:pt x="990600" y="938784"/>
                  </a:lnTo>
                </a:path>
                <a:path w="990600" h="1408429">
                  <a:moveTo>
                    <a:pt x="0" y="469391"/>
                  </a:moveTo>
                  <a:lnTo>
                    <a:pt x="228600" y="469391"/>
                  </a:lnTo>
                </a:path>
                <a:path w="990600" h="1408429">
                  <a:moveTo>
                    <a:pt x="533400" y="469391"/>
                  </a:moveTo>
                  <a:lnTo>
                    <a:pt x="990600" y="469391"/>
                  </a:lnTo>
                </a:path>
                <a:path w="990600" h="1408429">
                  <a:moveTo>
                    <a:pt x="0" y="0"/>
                  </a:moveTo>
                  <a:lnTo>
                    <a:pt x="228600" y="0"/>
                  </a:lnTo>
                </a:path>
                <a:path w="990600" h="1408429">
                  <a:moveTo>
                    <a:pt x="533400" y="0"/>
                  </a:moveTo>
                  <a:lnTo>
                    <a:pt x="990600" y="0"/>
                  </a:lnTo>
                </a:path>
              </a:pathLst>
            </a:custGeom>
            <a:ln w="9144">
              <a:solidFill>
                <a:srgbClr val="858585"/>
              </a:solidFill>
            </a:ln>
          </p:spPr>
          <p:txBody>
            <a:bodyPr wrap="square" lIns="0" tIns="0" rIns="0" bIns="0" rtlCol="0"/>
            <a:lstStyle/>
            <a:p>
              <a:endParaRPr/>
            </a:p>
          </p:txBody>
        </p:sp>
        <p:sp>
          <p:nvSpPr>
            <p:cNvPr id="9" name="object 9"/>
            <p:cNvSpPr/>
            <p:nvPr/>
          </p:nvSpPr>
          <p:spPr>
            <a:xfrm>
              <a:off x="1648968" y="5943599"/>
              <a:ext cx="304800" cy="2019300"/>
            </a:xfrm>
            <a:custGeom>
              <a:avLst/>
              <a:gdLst/>
              <a:ahLst/>
              <a:cxnLst/>
              <a:rect l="l" t="t" r="r" b="b"/>
              <a:pathLst>
                <a:path w="304800" h="2019300">
                  <a:moveTo>
                    <a:pt x="304800" y="0"/>
                  </a:moveTo>
                  <a:lnTo>
                    <a:pt x="0" y="0"/>
                  </a:lnTo>
                  <a:lnTo>
                    <a:pt x="0" y="2019300"/>
                  </a:lnTo>
                  <a:lnTo>
                    <a:pt x="304800" y="2019300"/>
                  </a:lnTo>
                  <a:lnTo>
                    <a:pt x="304800" y="0"/>
                  </a:lnTo>
                  <a:close/>
                </a:path>
              </a:pathLst>
            </a:custGeom>
            <a:solidFill>
              <a:srgbClr val="4F81BC"/>
            </a:solidFill>
          </p:spPr>
          <p:txBody>
            <a:bodyPr wrap="square" lIns="0" tIns="0" rIns="0" bIns="0" rtlCol="0"/>
            <a:lstStyle/>
            <a:p>
              <a:endParaRPr/>
            </a:p>
          </p:txBody>
        </p:sp>
        <p:sp>
          <p:nvSpPr>
            <p:cNvPr id="10" name="object 10"/>
            <p:cNvSpPr/>
            <p:nvPr/>
          </p:nvSpPr>
          <p:spPr>
            <a:xfrm>
              <a:off x="2715768" y="6085331"/>
              <a:ext cx="2516505" cy="1408430"/>
            </a:xfrm>
            <a:custGeom>
              <a:avLst/>
              <a:gdLst/>
              <a:ahLst/>
              <a:cxnLst/>
              <a:rect l="l" t="t" r="r" b="b"/>
              <a:pathLst>
                <a:path w="2516504" h="1408429">
                  <a:moveTo>
                    <a:pt x="0" y="1408176"/>
                  </a:moveTo>
                  <a:lnTo>
                    <a:pt x="458724" y="1408176"/>
                  </a:lnTo>
                </a:path>
                <a:path w="2516504" h="1408429">
                  <a:moveTo>
                    <a:pt x="0" y="938784"/>
                  </a:moveTo>
                  <a:lnTo>
                    <a:pt x="458724" y="938784"/>
                  </a:lnTo>
                </a:path>
                <a:path w="2516504" h="1408429">
                  <a:moveTo>
                    <a:pt x="0" y="469391"/>
                  </a:moveTo>
                  <a:lnTo>
                    <a:pt x="2516123" y="469391"/>
                  </a:lnTo>
                </a:path>
                <a:path w="2516504" h="1408429">
                  <a:moveTo>
                    <a:pt x="0" y="0"/>
                  </a:moveTo>
                  <a:lnTo>
                    <a:pt x="2516123" y="0"/>
                  </a:lnTo>
                </a:path>
              </a:pathLst>
            </a:custGeom>
            <a:ln w="9144">
              <a:solidFill>
                <a:srgbClr val="858585"/>
              </a:solidFill>
            </a:ln>
          </p:spPr>
          <p:txBody>
            <a:bodyPr wrap="square" lIns="0" tIns="0" rIns="0" bIns="0" rtlCol="0"/>
            <a:lstStyle/>
            <a:p>
              <a:endParaRPr/>
            </a:p>
          </p:txBody>
        </p:sp>
        <p:sp>
          <p:nvSpPr>
            <p:cNvPr id="11" name="object 11"/>
            <p:cNvSpPr/>
            <p:nvPr/>
          </p:nvSpPr>
          <p:spPr>
            <a:xfrm>
              <a:off x="2410968" y="6056375"/>
              <a:ext cx="304800" cy="1906905"/>
            </a:xfrm>
            <a:custGeom>
              <a:avLst/>
              <a:gdLst/>
              <a:ahLst/>
              <a:cxnLst/>
              <a:rect l="l" t="t" r="r" b="b"/>
              <a:pathLst>
                <a:path w="304800" h="1906904">
                  <a:moveTo>
                    <a:pt x="304800" y="0"/>
                  </a:moveTo>
                  <a:lnTo>
                    <a:pt x="0" y="0"/>
                  </a:lnTo>
                  <a:lnTo>
                    <a:pt x="0" y="1906524"/>
                  </a:lnTo>
                  <a:lnTo>
                    <a:pt x="304800" y="1906524"/>
                  </a:lnTo>
                  <a:lnTo>
                    <a:pt x="304800" y="0"/>
                  </a:lnTo>
                  <a:close/>
                </a:path>
              </a:pathLst>
            </a:custGeom>
            <a:solidFill>
              <a:srgbClr val="4F81BC"/>
            </a:solidFill>
          </p:spPr>
          <p:txBody>
            <a:bodyPr wrap="square" lIns="0" tIns="0" rIns="0" bIns="0" rtlCol="0"/>
            <a:lstStyle/>
            <a:p>
              <a:endParaRPr/>
            </a:p>
          </p:txBody>
        </p:sp>
        <p:sp>
          <p:nvSpPr>
            <p:cNvPr id="12" name="object 12"/>
            <p:cNvSpPr/>
            <p:nvPr/>
          </p:nvSpPr>
          <p:spPr>
            <a:xfrm>
              <a:off x="3479292" y="7024115"/>
              <a:ext cx="1752600" cy="469900"/>
            </a:xfrm>
            <a:custGeom>
              <a:avLst/>
              <a:gdLst/>
              <a:ahLst/>
              <a:cxnLst/>
              <a:rect l="l" t="t" r="r" b="b"/>
              <a:pathLst>
                <a:path w="1752600" h="469900">
                  <a:moveTo>
                    <a:pt x="0" y="469391"/>
                  </a:moveTo>
                  <a:lnTo>
                    <a:pt x="457200" y="469391"/>
                  </a:lnTo>
                </a:path>
                <a:path w="1752600" h="469900">
                  <a:moveTo>
                    <a:pt x="0" y="0"/>
                  </a:moveTo>
                  <a:lnTo>
                    <a:pt x="1752600" y="0"/>
                  </a:lnTo>
                </a:path>
              </a:pathLst>
            </a:custGeom>
            <a:ln w="9144">
              <a:solidFill>
                <a:srgbClr val="858585"/>
              </a:solidFill>
            </a:ln>
          </p:spPr>
          <p:txBody>
            <a:bodyPr wrap="square" lIns="0" tIns="0" rIns="0" bIns="0" rtlCol="0"/>
            <a:lstStyle/>
            <a:p>
              <a:endParaRPr/>
            </a:p>
          </p:txBody>
        </p:sp>
        <p:sp>
          <p:nvSpPr>
            <p:cNvPr id="13" name="object 13"/>
            <p:cNvSpPr/>
            <p:nvPr/>
          </p:nvSpPr>
          <p:spPr>
            <a:xfrm>
              <a:off x="3174492" y="6723887"/>
              <a:ext cx="304800" cy="1239520"/>
            </a:xfrm>
            <a:custGeom>
              <a:avLst/>
              <a:gdLst/>
              <a:ahLst/>
              <a:cxnLst/>
              <a:rect l="l" t="t" r="r" b="b"/>
              <a:pathLst>
                <a:path w="304800" h="1239520">
                  <a:moveTo>
                    <a:pt x="304799" y="0"/>
                  </a:moveTo>
                  <a:lnTo>
                    <a:pt x="0" y="0"/>
                  </a:lnTo>
                  <a:lnTo>
                    <a:pt x="0" y="1239012"/>
                  </a:lnTo>
                  <a:lnTo>
                    <a:pt x="304799" y="1239012"/>
                  </a:lnTo>
                  <a:lnTo>
                    <a:pt x="304799" y="0"/>
                  </a:lnTo>
                  <a:close/>
                </a:path>
              </a:pathLst>
            </a:custGeom>
            <a:solidFill>
              <a:srgbClr val="4F81BC"/>
            </a:solidFill>
          </p:spPr>
          <p:txBody>
            <a:bodyPr wrap="square" lIns="0" tIns="0" rIns="0" bIns="0" rtlCol="0"/>
            <a:lstStyle/>
            <a:p>
              <a:endParaRPr/>
            </a:p>
          </p:txBody>
        </p:sp>
        <p:sp>
          <p:nvSpPr>
            <p:cNvPr id="14" name="object 14"/>
            <p:cNvSpPr/>
            <p:nvPr/>
          </p:nvSpPr>
          <p:spPr>
            <a:xfrm>
              <a:off x="4241292" y="7493507"/>
              <a:ext cx="457200" cy="0"/>
            </a:xfrm>
            <a:custGeom>
              <a:avLst/>
              <a:gdLst/>
              <a:ahLst/>
              <a:cxnLst/>
              <a:rect l="l" t="t" r="r" b="b"/>
              <a:pathLst>
                <a:path w="457200">
                  <a:moveTo>
                    <a:pt x="0" y="0"/>
                  </a:moveTo>
                  <a:lnTo>
                    <a:pt x="457200" y="0"/>
                  </a:lnTo>
                </a:path>
              </a:pathLst>
            </a:custGeom>
            <a:ln w="9144">
              <a:solidFill>
                <a:srgbClr val="858585"/>
              </a:solidFill>
            </a:ln>
          </p:spPr>
          <p:txBody>
            <a:bodyPr wrap="square" lIns="0" tIns="0" rIns="0" bIns="0" rtlCol="0"/>
            <a:lstStyle/>
            <a:p>
              <a:endParaRPr/>
            </a:p>
          </p:txBody>
        </p:sp>
        <p:sp>
          <p:nvSpPr>
            <p:cNvPr id="15" name="object 15"/>
            <p:cNvSpPr/>
            <p:nvPr/>
          </p:nvSpPr>
          <p:spPr>
            <a:xfrm>
              <a:off x="3936492" y="7193279"/>
              <a:ext cx="304800" cy="769620"/>
            </a:xfrm>
            <a:custGeom>
              <a:avLst/>
              <a:gdLst/>
              <a:ahLst/>
              <a:cxnLst/>
              <a:rect l="l" t="t" r="r" b="b"/>
              <a:pathLst>
                <a:path w="304800" h="769620">
                  <a:moveTo>
                    <a:pt x="304800" y="0"/>
                  </a:moveTo>
                  <a:lnTo>
                    <a:pt x="0" y="0"/>
                  </a:lnTo>
                  <a:lnTo>
                    <a:pt x="0" y="769619"/>
                  </a:lnTo>
                  <a:lnTo>
                    <a:pt x="304800" y="769619"/>
                  </a:lnTo>
                  <a:lnTo>
                    <a:pt x="304800" y="0"/>
                  </a:lnTo>
                  <a:close/>
                </a:path>
              </a:pathLst>
            </a:custGeom>
            <a:solidFill>
              <a:srgbClr val="4F81BC"/>
            </a:solidFill>
          </p:spPr>
          <p:txBody>
            <a:bodyPr wrap="square" lIns="0" tIns="0" rIns="0" bIns="0" rtlCol="0"/>
            <a:lstStyle/>
            <a:p>
              <a:endParaRPr/>
            </a:p>
          </p:txBody>
        </p:sp>
        <p:sp>
          <p:nvSpPr>
            <p:cNvPr id="16" name="object 16"/>
            <p:cNvSpPr/>
            <p:nvPr/>
          </p:nvSpPr>
          <p:spPr>
            <a:xfrm>
              <a:off x="5003291" y="7493507"/>
              <a:ext cx="228600" cy="0"/>
            </a:xfrm>
            <a:custGeom>
              <a:avLst/>
              <a:gdLst/>
              <a:ahLst/>
              <a:cxnLst/>
              <a:rect l="l" t="t" r="r" b="b"/>
              <a:pathLst>
                <a:path w="228600">
                  <a:moveTo>
                    <a:pt x="0" y="0"/>
                  </a:moveTo>
                  <a:lnTo>
                    <a:pt x="228600" y="0"/>
                  </a:lnTo>
                </a:path>
              </a:pathLst>
            </a:custGeom>
            <a:ln w="9144">
              <a:solidFill>
                <a:srgbClr val="858585"/>
              </a:solidFill>
            </a:ln>
          </p:spPr>
          <p:txBody>
            <a:bodyPr wrap="square" lIns="0" tIns="0" rIns="0" bIns="0" rtlCol="0"/>
            <a:lstStyle/>
            <a:p>
              <a:endParaRPr/>
            </a:p>
          </p:txBody>
        </p:sp>
        <p:sp>
          <p:nvSpPr>
            <p:cNvPr id="17" name="object 17"/>
            <p:cNvSpPr/>
            <p:nvPr/>
          </p:nvSpPr>
          <p:spPr>
            <a:xfrm>
              <a:off x="4698491" y="7118603"/>
              <a:ext cx="304800" cy="844550"/>
            </a:xfrm>
            <a:custGeom>
              <a:avLst/>
              <a:gdLst/>
              <a:ahLst/>
              <a:cxnLst/>
              <a:rect l="l" t="t" r="r" b="b"/>
              <a:pathLst>
                <a:path w="304800" h="844550">
                  <a:moveTo>
                    <a:pt x="304800" y="0"/>
                  </a:moveTo>
                  <a:lnTo>
                    <a:pt x="0" y="0"/>
                  </a:lnTo>
                  <a:lnTo>
                    <a:pt x="0" y="844295"/>
                  </a:lnTo>
                  <a:lnTo>
                    <a:pt x="304800" y="844295"/>
                  </a:lnTo>
                  <a:lnTo>
                    <a:pt x="304800" y="0"/>
                  </a:lnTo>
                  <a:close/>
                </a:path>
              </a:pathLst>
            </a:custGeom>
            <a:solidFill>
              <a:srgbClr val="4F81BC"/>
            </a:solidFill>
          </p:spPr>
          <p:txBody>
            <a:bodyPr wrap="square" lIns="0" tIns="0" rIns="0" bIns="0" rtlCol="0"/>
            <a:lstStyle/>
            <a:p>
              <a:endParaRPr/>
            </a:p>
          </p:txBody>
        </p:sp>
        <p:sp>
          <p:nvSpPr>
            <p:cNvPr id="18" name="object 18"/>
            <p:cNvSpPr/>
            <p:nvPr/>
          </p:nvSpPr>
          <p:spPr>
            <a:xfrm>
              <a:off x="1380744" y="5615939"/>
              <a:ext cx="3851275" cy="2388235"/>
            </a:xfrm>
            <a:custGeom>
              <a:avLst/>
              <a:gdLst/>
              <a:ahLst/>
              <a:cxnLst/>
              <a:rect l="l" t="t" r="r" b="b"/>
              <a:pathLst>
                <a:path w="3851275" h="2388234">
                  <a:moveTo>
                    <a:pt x="39624" y="0"/>
                  </a:moveTo>
                  <a:lnTo>
                    <a:pt x="3851148" y="0"/>
                  </a:lnTo>
                </a:path>
                <a:path w="3851275" h="2388234">
                  <a:moveTo>
                    <a:pt x="39624" y="2346960"/>
                  </a:moveTo>
                  <a:lnTo>
                    <a:pt x="39624" y="0"/>
                  </a:lnTo>
                </a:path>
                <a:path w="3851275" h="2388234">
                  <a:moveTo>
                    <a:pt x="0" y="2346960"/>
                  </a:moveTo>
                  <a:lnTo>
                    <a:pt x="39624" y="2346960"/>
                  </a:lnTo>
                </a:path>
                <a:path w="3851275" h="2388234">
                  <a:moveTo>
                    <a:pt x="0" y="1877568"/>
                  </a:moveTo>
                  <a:lnTo>
                    <a:pt x="39624" y="1877568"/>
                  </a:lnTo>
                </a:path>
                <a:path w="3851275" h="2388234">
                  <a:moveTo>
                    <a:pt x="0" y="1408176"/>
                  </a:moveTo>
                  <a:lnTo>
                    <a:pt x="39624" y="1408176"/>
                  </a:lnTo>
                </a:path>
                <a:path w="3851275" h="2388234">
                  <a:moveTo>
                    <a:pt x="0" y="938784"/>
                  </a:moveTo>
                  <a:lnTo>
                    <a:pt x="39624" y="938784"/>
                  </a:lnTo>
                </a:path>
                <a:path w="3851275" h="2388234">
                  <a:moveTo>
                    <a:pt x="0" y="469392"/>
                  </a:moveTo>
                  <a:lnTo>
                    <a:pt x="39624" y="469392"/>
                  </a:lnTo>
                </a:path>
                <a:path w="3851275" h="2388234">
                  <a:moveTo>
                    <a:pt x="0" y="0"/>
                  </a:moveTo>
                  <a:lnTo>
                    <a:pt x="39624" y="0"/>
                  </a:lnTo>
                </a:path>
                <a:path w="3851275" h="2388234">
                  <a:moveTo>
                    <a:pt x="39624" y="2346960"/>
                  </a:moveTo>
                  <a:lnTo>
                    <a:pt x="3851148" y="2346960"/>
                  </a:lnTo>
                </a:path>
                <a:path w="3851275" h="2388234">
                  <a:moveTo>
                    <a:pt x="39624" y="2346960"/>
                  </a:moveTo>
                  <a:lnTo>
                    <a:pt x="39624" y="2388108"/>
                  </a:lnTo>
                </a:path>
                <a:path w="3851275" h="2388234">
                  <a:moveTo>
                    <a:pt x="801624" y="2346960"/>
                  </a:moveTo>
                  <a:lnTo>
                    <a:pt x="801624" y="2388108"/>
                  </a:lnTo>
                </a:path>
                <a:path w="3851275" h="2388234">
                  <a:moveTo>
                    <a:pt x="1563624" y="2346960"/>
                  </a:moveTo>
                  <a:lnTo>
                    <a:pt x="1563624" y="2388108"/>
                  </a:lnTo>
                </a:path>
                <a:path w="3851275" h="2388234">
                  <a:moveTo>
                    <a:pt x="2327147" y="2346960"/>
                  </a:moveTo>
                  <a:lnTo>
                    <a:pt x="2327147" y="2388108"/>
                  </a:lnTo>
                </a:path>
                <a:path w="3851275" h="2388234">
                  <a:moveTo>
                    <a:pt x="3089147" y="2346960"/>
                  </a:moveTo>
                  <a:lnTo>
                    <a:pt x="3089147" y="2388108"/>
                  </a:lnTo>
                </a:path>
                <a:path w="3851275" h="2388234">
                  <a:moveTo>
                    <a:pt x="3851148" y="2346960"/>
                  </a:moveTo>
                  <a:lnTo>
                    <a:pt x="3851148" y="2388108"/>
                  </a:lnTo>
                </a:path>
              </a:pathLst>
            </a:custGeom>
            <a:ln w="9144">
              <a:solidFill>
                <a:srgbClr val="858585"/>
              </a:solidFill>
            </a:ln>
          </p:spPr>
          <p:txBody>
            <a:bodyPr wrap="square" lIns="0" tIns="0" rIns="0" bIns="0" rtlCol="0"/>
            <a:lstStyle/>
            <a:p>
              <a:endParaRPr/>
            </a:p>
          </p:txBody>
        </p:sp>
      </p:grpSp>
      <p:sp>
        <p:nvSpPr>
          <p:cNvPr id="19" name="object 19"/>
          <p:cNvSpPr txBox="1"/>
          <p:nvPr/>
        </p:nvSpPr>
        <p:spPr>
          <a:xfrm>
            <a:off x="1097381" y="5512688"/>
            <a:ext cx="219075" cy="1116965"/>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2</a:t>
            </a:r>
            <a:r>
              <a:rPr sz="1000" dirty="0">
                <a:latin typeface="Calibri"/>
                <a:cs typeface="Calibri"/>
              </a:rPr>
              <a:t>5</a:t>
            </a:r>
            <a:r>
              <a:rPr sz="1000" spc="-5" dirty="0">
                <a:latin typeface="Calibri"/>
                <a:cs typeface="Calibri"/>
              </a:rPr>
              <a:t>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L="12700">
              <a:lnSpc>
                <a:spcPct val="100000"/>
              </a:lnSpc>
            </a:pPr>
            <a:r>
              <a:rPr sz="1000" spc="-5" dirty="0">
                <a:latin typeface="Calibri"/>
                <a:cs typeface="Calibri"/>
              </a:rPr>
              <a:t>2</a:t>
            </a:r>
            <a:r>
              <a:rPr sz="1000" dirty="0">
                <a:latin typeface="Calibri"/>
                <a:cs typeface="Calibri"/>
              </a:rPr>
              <a:t>0</a:t>
            </a:r>
            <a:r>
              <a:rPr sz="1000" spc="-5" dirty="0">
                <a:latin typeface="Calibri"/>
                <a:cs typeface="Calibri"/>
              </a:rPr>
              <a:t>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L="12700">
              <a:lnSpc>
                <a:spcPct val="100000"/>
              </a:lnSpc>
            </a:pPr>
            <a:r>
              <a:rPr sz="1000" spc="-5" dirty="0">
                <a:latin typeface="Calibri"/>
                <a:cs typeface="Calibri"/>
              </a:rPr>
              <a:t>1</a:t>
            </a:r>
            <a:r>
              <a:rPr sz="1000" dirty="0">
                <a:latin typeface="Calibri"/>
                <a:cs typeface="Calibri"/>
              </a:rPr>
              <a:t>5</a:t>
            </a:r>
            <a:r>
              <a:rPr sz="1000" spc="-5" dirty="0">
                <a:latin typeface="Calibri"/>
                <a:cs typeface="Calibri"/>
              </a:rPr>
              <a:t>0</a:t>
            </a:r>
            <a:endParaRPr sz="1000">
              <a:latin typeface="Calibri"/>
              <a:cs typeface="Calibri"/>
            </a:endParaRPr>
          </a:p>
        </p:txBody>
      </p:sp>
      <p:sp>
        <p:nvSpPr>
          <p:cNvPr id="20" name="object 20"/>
          <p:cNvSpPr txBox="1"/>
          <p:nvPr/>
        </p:nvSpPr>
        <p:spPr>
          <a:xfrm>
            <a:off x="902004" y="6921500"/>
            <a:ext cx="5428615" cy="1758950"/>
          </a:xfrm>
          <a:prstGeom prst="rect">
            <a:avLst/>
          </a:prstGeom>
        </p:spPr>
        <p:txBody>
          <a:bodyPr vert="horz" wrap="square" lIns="0" tIns="12065" rIns="0" bIns="0" rtlCol="0">
            <a:spAutoFit/>
          </a:bodyPr>
          <a:lstStyle/>
          <a:p>
            <a:pPr marR="5018405" algn="r">
              <a:lnSpc>
                <a:spcPct val="100000"/>
              </a:lnSpc>
              <a:spcBef>
                <a:spcPts val="95"/>
              </a:spcBef>
            </a:pPr>
            <a:r>
              <a:rPr sz="1000" spc="-5" dirty="0">
                <a:latin typeface="Calibri"/>
                <a:cs typeface="Calibri"/>
              </a:rPr>
              <a:t>100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R="5019675" algn="r">
              <a:lnSpc>
                <a:spcPct val="100000"/>
              </a:lnSpc>
            </a:pPr>
            <a:r>
              <a:rPr sz="1000" spc="-10" dirty="0">
                <a:latin typeface="Calibri"/>
                <a:cs typeface="Calibri"/>
              </a:rPr>
              <a:t>50</a:t>
            </a:r>
            <a:endParaRPr sz="1000">
              <a:latin typeface="Calibri"/>
              <a:cs typeface="Calibri"/>
            </a:endParaRPr>
          </a:p>
          <a:p>
            <a:pPr>
              <a:lnSpc>
                <a:spcPct val="100000"/>
              </a:lnSpc>
            </a:pPr>
            <a:endParaRPr sz="1000">
              <a:latin typeface="Calibri"/>
              <a:cs typeface="Calibri"/>
            </a:endParaRPr>
          </a:p>
          <a:p>
            <a:pPr>
              <a:lnSpc>
                <a:spcPct val="100000"/>
              </a:lnSpc>
              <a:spcBef>
                <a:spcPts val="60"/>
              </a:spcBef>
            </a:pPr>
            <a:endParaRPr sz="1000">
              <a:latin typeface="Calibri"/>
              <a:cs typeface="Calibri"/>
            </a:endParaRPr>
          </a:p>
          <a:p>
            <a:pPr marL="336550">
              <a:lnSpc>
                <a:spcPct val="100000"/>
              </a:lnSpc>
            </a:pPr>
            <a:r>
              <a:rPr sz="1000" spc="-5" dirty="0">
                <a:latin typeface="Calibri"/>
                <a:cs typeface="Calibri"/>
              </a:rPr>
              <a:t>0</a:t>
            </a:r>
            <a:endParaRPr sz="1000">
              <a:latin typeface="Calibri"/>
              <a:cs typeface="Calibri"/>
            </a:endParaRPr>
          </a:p>
          <a:p>
            <a:pPr marL="626110">
              <a:lnSpc>
                <a:spcPct val="100000"/>
              </a:lnSpc>
              <a:spcBef>
                <a:spcPts val="95"/>
              </a:spcBef>
              <a:tabLst>
                <a:tab pos="1340485" algn="l"/>
                <a:tab pos="2133600" algn="l"/>
                <a:tab pos="2869565" algn="l"/>
              </a:tabLst>
            </a:pPr>
            <a:r>
              <a:rPr sz="1000" spc="-5" dirty="0">
                <a:latin typeface="Calibri"/>
                <a:cs typeface="Calibri"/>
              </a:rPr>
              <a:t>Amazon.in	Flipkart.com	Paytm.com	Myntra.com</a:t>
            </a:r>
            <a:r>
              <a:rPr sz="1000" spc="170" dirty="0">
                <a:latin typeface="Calibri"/>
                <a:cs typeface="Calibri"/>
              </a:rPr>
              <a:t> </a:t>
            </a:r>
            <a:r>
              <a:rPr sz="1000" spc="-5" dirty="0">
                <a:latin typeface="Calibri"/>
                <a:cs typeface="Calibri"/>
              </a:rPr>
              <a:t>Snapdeal.com</a:t>
            </a:r>
            <a:endParaRPr sz="1000">
              <a:latin typeface="Calibri"/>
              <a:cs typeface="Calibri"/>
            </a:endParaRPr>
          </a:p>
          <a:p>
            <a:pPr>
              <a:lnSpc>
                <a:spcPct val="100000"/>
              </a:lnSpc>
            </a:pPr>
            <a:endParaRPr sz="1000">
              <a:latin typeface="Calibri"/>
              <a:cs typeface="Calibri"/>
            </a:endParaRPr>
          </a:p>
          <a:p>
            <a:pPr marL="12700">
              <a:lnSpc>
                <a:spcPct val="100000"/>
              </a:lnSpc>
              <a:spcBef>
                <a:spcPts val="855"/>
              </a:spcBef>
            </a:pPr>
            <a:r>
              <a:rPr sz="1400" i="1" spc="-5" dirty="0">
                <a:latin typeface="Calibri"/>
                <a:cs typeface="Calibri"/>
              </a:rPr>
              <a:t>[Amazon.in</a:t>
            </a:r>
            <a:r>
              <a:rPr sz="1400" i="1" dirty="0">
                <a:latin typeface="Calibri"/>
                <a:cs typeface="Calibri"/>
              </a:rPr>
              <a:t> </a:t>
            </a:r>
            <a:r>
              <a:rPr sz="1400" i="1" spc="-5" dirty="0">
                <a:latin typeface="Calibri"/>
                <a:cs typeface="Calibri"/>
              </a:rPr>
              <a:t>provides </a:t>
            </a:r>
            <a:r>
              <a:rPr sz="1400" i="1" dirty="0">
                <a:latin typeface="Calibri"/>
                <a:cs typeface="Calibri"/>
              </a:rPr>
              <a:t>several </a:t>
            </a:r>
            <a:r>
              <a:rPr sz="1400" i="1" spc="-5" dirty="0">
                <a:latin typeface="Calibri"/>
                <a:cs typeface="Calibri"/>
              </a:rPr>
              <a:t>payment options</a:t>
            </a:r>
            <a:r>
              <a:rPr sz="1400" i="1" spc="5" dirty="0">
                <a:latin typeface="Calibri"/>
                <a:cs typeface="Calibri"/>
              </a:rPr>
              <a:t> </a:t>
            </a:r>
            <a:r>
              <a:rPr sz="1400" i="1" spc="-5" dirty="0">
                <a:latin typeface="Calibri"/>
                <a:cs typeface="Calibri"/>
              </a:rPr>
              <a:t>as</a:t>
            </a:r>
            <a:r>
              <a:rPr sz="1400" i="1" spc="10" dirty="0">
                <a:latin typeface="Calibri"/>
                <a:cs typeface="Calibri"/>
              </a:rPr>
              <a:t> </a:t>
            </a:r>
            <a:r>
              <a:rPr sz="1400" i="1" spc="-5" dirty="0">
                <a:latin typeface="Calibri"/>
                <a:cs typeface="Calibri"/>
              </a:rPr>
              <a:t>compared</a:t>
            </a:r>
            <a:r>
              <a:rPr sz="1400" i="1" dirty="0">
                <a:latin typeface="Calibri"/>
                <a:cs typeface="Calibri"/>
              </a:rPr>
              <a:t> to</a:t>
            </a:r>
            <a:r>
              <a:rPr sz="1400" i="1" spc="-5" dirty="0">
                <a:latin typeface="Calibri"/>
                <a:cs typeface="Calibri"/>
              </a:rPr>
              <a:t> myntra.com]</a:t>
            </a:r>
            <a:endParaRPr sz="1400">
              <a:latin typeface="Calibri"/>
              <a:cs typeface="Calibri"/>
            </a:endParaRPr>
          </a:p>
        </p:txBody>
      </p:sp>
      <p:sp>
        <p:nvSpPr>
          <p:cNvPr id="21" name="object 21"/>
          <p:cNvSpPr txBox="1"/>
          <p:nvPr/>
        </p:nvSpPr>
        <p:spPr>
          <a:xfrm>
            <a:off x="2615945" y="5153405"/>
            <a:ext cx="230886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Several</a:t>
            </a:r>
            <a:r>
              <a:rPr sz="1800" b="1" spc="-40" dirty="0">
                <a:latin typeface="Calibri"/>
                <a:cs typeface="Calibri"/>
              </a:rPr>
              <a:t> </a:t>
            </a:r>
            <a:r>
              <a:rPr sz="1800" b="1" spc="-15" dirty="0">
                <a:latin typeface="Calibri"/>
                <a:cs typeface="Calibri"/>
              </a:rPr>
              <a:t>Payment</a:t>
            </a:r>
            <a:r>
              <a:rPr sz="1800" b="1" spc="-50" dirty="0">
                <a:latin typeface="Calibri"/>
                <a:cs typeface="Calibri"/>
              </a:rPr>
              <a:t> </a:t>
            </a:r>
            <a:r>
              <a:rPr sz="1800" b="1" spc="-5" dirty="0">
                <a:latin typeface="Calibri"/>
                <a:cs typeface="Calibri"/>
              </a:rPr>
              <a:t>Option</a:t>
            </a:r>
            <a:endParaRPr sz="1800">
              <a:latin typeface="Calibri"/>
              <a:cs typeface="Calibri"/>
            </a:endParaRPr>
          </a:p>
        </p:txBody>
      </p:sp>
      <p:sp>
        <p:nvSpPr>
          <p:cNvPr id="22" name="object 22"/>
          <p:cNvSpPr/>
          <p:nvPr/>
        </p:nvSpPr>
        <p:spPr>
          <a:xfrm>
            <a:off x="5434584" y="6842759"/>
            <a:ext cx="70485" cy="70485"/>
          </a:xfrm>
          <a:custGeom>
            <a:avLst/>
            <a:gdLst/>
            <a:ahLst/>
            <a:cxnLst/>
            <a:rect l="l" t="t" r="r" b="b"/>
            <a:pathLst>
              <a:path w="70485" h="70484">
                <a:moveTo>
                  <a:pt x="70103" y="0"/>
                </a:moveTo>
                <a:lnTo>
                  <a:pt x="0" y="0"/>
                </a:lnTo>
                <a:lnTo>
                  <a:pt x="0" y="70103"/>
                </a:lnTo>
                <a:lnTo>
                  <a:pt x="70103" y="70103"/>
                </a:lnTo>
                <a:lnTo>
                  <a:pt x="70103" y="0"/>
                </a:lnTo>
                <a:close/>
              </a:path>
            </a:pathLst>
          </a:custGeom>
          <a:solidFill>
            <a:srgbClr val="4F81BC"/>
          </a:solidFill>
        </p:spPr>
        <p:txBody>
          <a:bodyPr wrap="square" lIns="0" tIns="0" rIns="0" bIns="0" rtlCol="0"/>
          <a:lstStyle/>
          <a:p>
            <a:endParaRPr/>
          </a:p>
        </p:txBody>
      </p:sp>
      <p:sp>
        <p:nvSpPr>
          <p:cNvPr id="23" name="object 23"/>
          <p:cNvSpPr txBox="1"/>
          <p:nvPr/>
        </p:nvSpPr>
        <p:spPr>
          <a:xfrm>
            <a:off x="5523103" y="6775195"/>
            <a:ext cx="874394"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No</a:t>
            </a:r>
            <a:r>
              <a:rPr sz="1000" spc="-30" dirty="0">
                <a:latin typeface="Calibri"/>
                <a:cs typeface="Calibri"/>
              </a:rPr>
              <a:t> </a:t>
            </a:r>
            <a:r>
              <a:rPr sz="1000" spc="-5" dirty="0">
                <a:latin typeface="Calibri"/>
                <a:cs typeface="Calibri"/>
              </a:rPr>
              <a:t>of</a:t>
            </a:r>
            <a:r>
              <a:rPr sz="1000" spc="-35" dirty="0">
                <a:latin typeface="Calibri"/>
                <a:cs typeface="Calibri"/>
              </a:rPr>
              <a:t> </a:t>
            </a:r>
            <a:r>
              <a:rPr sz="1000" spc="-5" dirty="0">
                <a:latin typeface="Calibri"/>
                <a:cs typeface="Calibri"/>
              </a:rPr>
              <a:t>customers</a:t>
            </a:r>
            <a:endParaRPr sz="1000">
              <a:latin typeface="Calibri"/>
              <a:cs typeface="Calibri"/>
            </a:endParaRPr>
          </a:p>
        </p:txBody>
      </p:sp>
      <p:sp>
        <p:nvSpPr>
          <p:cNvPr id="24" name="object 24"/>
          <p:cNvSpPr/>
          <p:nvPr/>
        </p:nvSpPr>
        <p:spPr>
          <a:xfrm>
            <a:off x="1027430" y="5080888"/>
            <a:ext cx="5486400" cy="3200400"/>
          </a:xfrm>
          <a:custGeom>
            <a:avLst/>
            <a:gdLst/>
            <a:ahLst/>
            <a:cxnLst/>
            <a:rect l="l" t="t" r="r" b="b"/>
            <a:pathLst>
              <a:path w="5486400" h="3200400">
                <a:moveTo>
                  <a:pt x="0" y="3200400"/>
                </a:moveTo>
                <a:lnTo>
                  <a:pt x="5486400" y="3200400"/>
                </a:lnTo>
                <a:lnTo>
                  <a:pt x="5486400" y="0"/>
                </a:lnTo>
                <a:lnTo>
                  <a:pt x="0" y="0"/>
                </a:lnTo>
                <a:lnTo>
                  <a:pt x="0" y="3200400"/>
                </a:lnTo>
                <a:close/>
              </a:path>
            </a:pathLst>
          </a:custGeom>
          <a:ln w="9525">
            <a:solidFill>
              <a:srgbClr val="858585"/>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58210" y="894080"/>
            <a:ext cx="1645920" cy="239395"/>
          </a:xfrm>
          <a:prstGeom prst="rect">
            <a:avLst/>
          </a:prstGeom>
        </p:spPr>
        <p:txBody>
          <a:bodyPr vert="horz" wrap="square" lIns="0" tIns="12700" rIns="0" bIns="0" rtlCol="0">
            <a:spAutoFit/>
          </a:bodyPr>
          <a:lstStyle/>
          <a:p>
            <a:pPr marL="12700">
              <a:lnSpc>
                <a:spcPct val="100000"/>
              </a:lnSpc>
              <a:spcBef>
                <a:spcPts val="100"/>
              </a:spcBef>
            </a:pPr>
            <a:r>
              <a:rPr sz="1400" b="1" u="sng" dirty="0">
                <a:uFill>
                  <a:solidFill>
                    <a:srgbClr val="000000"/>
                  </a:solidFill>
                </a:uFill>
                <a:latin typeface="Calibri"/>
                <a:cs typeface="Calibri"/>
              </a:rPr>
              <a:t>Speedy</a:t>
            </a:r>
            <a:r>
              <a:rPr sz="1400" b="1" u="sng" spc="-25" dirty="0">
                <a:uFill>
                  <a:solidFill>
                    <a:srgbClr val="000000"/>
                  </a:solidFill>
                </a:uFill>
                <a:latin typeface="Calibri"/>
                <a:cs typeface="Calibri"/>
              </a:rPr>
              <a:t> </a:t>
            </a:r>
            <a:r>
              <a:rPr sz="1400" b="1" u="sng" spc="-5" dirty="0">
                <a:uFill>
                  <a:solidFill>
                    <a:srgbClr val="000000"/>
                  </a:solidFill>
                </a:uFill>
                <a:latin typeface="Calibri"/>
                <a:cs typeface="Calibri"/>
              </a:rPr>
              <a:t>order</a:t>
            </a:r>
            <a:r>
              <a:rPr sz="1400" b="1" u="sng" spc="-25" dirty="0">
                <a:uFill>
                  <a:solidFill>
                    <a:srgbClr val="000000"/>
                  </a:solidFill>
                </a:uFill>
                <a:latin typeface="Calibri"/>
                <a:cs typeface="Calibri"/>
              </a:rPr>
              <a:t> </a:t>
            </a:r>
            <a:r>
              <a:rPr sz="1400" b="1" u="sng" spc="-5" dirty="0">
                <a:uFill>
                  <a:solidFill>
                    <a:srgbClr val="000000"/>
                  </a:solidFill>
                </a:uFill>
                <a:latin typeface="Calibri"/>
                <a:cs typeface="Calibri"/>
              </a:rPr>
              <a:t>delivery</a:t>
            </a:r>
            <a:endParaRPr sz="1400">
              <a:latin typeface="Calibri"/>
              <a:cs typeface="Calibri"/>
            </a:endParaRPr>
          </a:p>
        </p:txBody>
      </p:sp>
      <p:graphicFrame>
        <p:nvGraphicFramePr>
          <p:cNvPr id="3" name="object 3"/>
          <p:cNvGraphicFramePr>
            <a:graphicFrameLocks noGrp="1"/>
          </p:cNvGraphicFramePr>
          <p:nvPr/>
        </p:nvGraphicFramePr>
        <p:xfrm>
          <a:off x="1946655" y="1293730"/>
          <a:ext cx="3666489" cy="907823"/>
        </p:xfrm>
        <a:graphic>
          <a:graphicData uri="http://schemas.openxmlformats.org/drawingml/2006/table">
            <a:tbl>
              <a:tblPr firstRow="1" bandRow="1">
                <a:tableStyleId>{2D5ABB26-0587-4C30-8999-92F81FD0307C}</a:tableStyleId>
              </a:tblPr>
              <a:tblGrid>
                <a:gridCol w="3234055"/>
                <a:gridCol w="432434"/>
              </a:tblGrid>
              <a:tr h="151399">
                <a:tc>
                  <a:txBody>
                    <a:bodyPr/>
                    <a:lstStyle/>
                    <a:p>
                      <a:pPr marL="31750">
                        <a:lnSpc>
                          <a:spcPts val="1090"/>
                        </a:lnSpc>
                      </a:pPr>
                      <a:r>
                        <a:rPr sz="1050" spc="-5" dirty="0">
                          <a:latin typeface="Courier New"/>
                          <a:cs typeface="Courier New"/>
                        </a:rPr>
                        <a:t>Amazon.in</a:t>
                      </a:r>
                      <a:endParaRPr sz="1050">
                        <a:latin typeface="Courier New"/>
                        <a:cs typeface="Courier New"/>
                      </a:endParaRPr>
                    </a:p>
                  </a:txBody>
                  <a:tcPr marL="0" marR="0" marT="0" marB="0"/>
                </a:tc>
                <a:tc>
                  <a:txBody>
                    <a:bodyPr/>
                    <a:lstStyle/>
                    <a:p>
                      <a:pPr marR="24130" algn="r">
                        <a:lnSpc>
                          <a:spcPts val="1090"/>
                        </a:lnSpc>
                      </a:pPr>
                      <a:r>
                        <a:rPr sz="1050" spc="-5" dirty="0">
                          <a:latin typeface="Courier New"/>
                          <a:cs typeface="Courier New"/>
                        </a:rPr>
                        <a:t>107</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r>
                        <a:rPr sz="1050" spc="-35" dirty="0">
                          <a:latin typeface="Courier New"/>
                          <a:cs typeface="Courier New"/>
                        </a:rPr>
                        <a:t> </a:t>
                      </a:r>
                      <a:r>
                        <a:rPr sz="1050" spc="-5" dirty="0">
                          <a:latin typeface="Courier New"/>
                          <a:cs typeface="Courier New"/>
                        </a:rPr>
                        <a:t>Flipkart.com</a:t>
                      </a:r>
                      <a:endParaRPr sz="1050">
                        <a:latin typeface="Courier New"/>
                        <a:cs typeface="Courier New"/>
                      </a:endParaRPr>
                    </a:p>
                  </a:txBody>
                  <a:tcPr marL="0" marR="0" marT="0" marB="0"/>
                </a:tc>
                <a:tc>
                  <a:txBody>
                    <a:bodyPr/>
                    <a:lstStyle/>
                    <a:p>
                      <a:pPr marR="24130" algn="r">
                        <a:lnSpc>
                          <a:spcPts val="1085"/>
                        </a:lnSpc>
                      </a:pPr>
                      <a:r>
                        <a:rPr sz="1050" spc="-5" dirty="0">
                          <a:latin typeface="Courier New"/>
                          <a:cs typeface="Courier New"/>
                        </a:rPr>
                        <a:t>82</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r>
                        <a:rPr sz="1050" spc="-15" dirty="0">
                          <a:latin typeface="Courier New"/>
                          <a:cs typeface="Courier New"/>
                        </a:rPr>
                        <a:t> </a:t>
                      </a:r>
                      <a:r>
                        <a:rPr sz="1050" spc="-5" dirty="0">
                          <a:latin typeface="Courier New"/>
                          <a:cs typeface="Courier New"/>
                        </a:rPr>
                        <a:t>Flipkart.com,</a:t>
                      </a:r>
                      <a:r>
                        <a:rPr sz="1050" spc="-15"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4130" algn="r">
                        <a:lnSpc>
                          <a:spcPts val="1085"/>
                        </a:lnSpc>
                      </a:pPr>
                      <a:r>
                        <a:rPr sz="1050" spc="-5" dirty="0">
                          <a:latin typeface="Courier New"/>
                          <a:cs typeface="Courier New"/>
                        </a:rPr>
                        <a:t>36</a:t>
                      </a:r>
                      <a:endParaRPr sz="1050">
                        <a:latin typeface="Courier New"/>
                        <a:cs typeface="Courier New"/>
                      </a:endParaRPr>
                    </a:p>
                  </a:txBody>
                  <a:tcPr marL="0" marR="0" marT="0" marB="0"/>
                </a:tc>
              </a:tr>
              <a:tr h="151638">
                <a:tc>
                  <a:txBody>
                    <a:bodyPr/>
                    <a:lstStyle/>
                    <a:p>
                      <a:pPr marL="31750">
                        <a:lnSpc>
                          <a:spcPts val="1085"/>
                        </a:lnSpc>
                      </a:pPr>
                      <a:r>
                        <a:rPr sz="1050" spc="-5" dirty="0">
                          <a:latin typeface="Courier New"/>
                          <a:cs typeface="Courier New"/>
                        </a:rPr>
                        <a:t>Amazon.in,</a:t>
                      </a:r>
                      <a:r>
                        <a:rPr sz="1050" spc="-20" dirty="0">
                          <a:latin typeface="Courier New"/>
                          <a:cs typeface="Courier New"/>
                        </a:rPr>
                        <a:t> </a:t>
                      </a:r>
                      <a:r>
                        <a:rPr sz="1050" spc="-5" dirty="0">
                          <a:latin typeface="Courier New"/>
                          <a:cs typeface="Courier New"/>
                        </a:rPr>
                        <a:t>Flipkart.com,</a:t>
                      </a:r>
                      <a:r>
                        <a:rPr sz="1050" spc="-15" dirty="0">
                          <a:latin typeface="Courier New"/>
                          <a:cs typeface="Courier New"/>
                        </a:rPr>
                        <a:t> </a:t>
                      </a:r>
                      <a:r>
                        <a:rPr sz="1050" spc="-5" dirty="0">
                          <a:latin typeface="Courier New"/>
                          <a:cs typeface="Courier New"/>
                        </a:rPr>
                        <a:t>Myntra.com</a:t>
                      </a:r>
                      <a:endParaRPr sz="1050">
                        <a:latin typeface="Courier New"/>
                        <a:cs typeface="Courier New"/>
                      </a:endParaRPr>
                    </a:p>
                  </a:txBody>
                  <a:tcPr marL="0" marR="0" marT="0" marB="0"/>
                </a:tc>
                <a:tc>
                  <a:txBody>
                    <a:bodyPr/>
                    <a:lstStyle/>
                    <a:p>
                      <a:pPr marR="24130" algn="r">
                        <a:lnSpc>
                          <a:spcPts val="1085"/>
                        </a:lnSpc>
                      </a:pPr>
                      <a:r>
                        <a:rPr sz="1050" spc="-5" dirty="0">
                          <a:latin typeface="Courier New"/>
                          <a:cs typeface="Courier New"/>
                        </a:rPr>
                        <a:t>15</a:t>
                      </a:r>
                      <a:endParaRPr sz="1050">
                        <a:latin typeface="Courier New"/>
                        <a:cs typeface="Courier New"/>
                      </a:endParaRPr>
                    </a:p>
                  </a:txBody>
                  <a:tcPr marL="0" marR="0" marT="0" marB="0"/>
                </a:tc>
              </a:tr>
              <a:tr h="151637">
                <a:tc>
                  <a:txBody>
                    <a:bodyPr/>
                    <a:lstStyle/>
                    <a:p>
                      <a:pPr marL="31750">
                        <a:lnSpc>
                          <a:spcPts val="1090"/>
                        </a:lnSpc>
                      </a:pPr>
                      <a:r>
                        <a:rPr sz="1050" spc="-5" dirty="0">
                          <a:latin typeface="Courier New"/>
                          <a:cs typeface="Courier New"/>
                        </a:rPr>
                        <a:t>Flipkart.com</a:t>
                      </a:r>
                      <a:endParaRPr sz="1050">
                        <a:latin typeface="Courier New"/>
                        <a:cs typeface="Courier New"/>
                      </a:endParaRPr>
                    </a:p>
                  </a:txBody>
                  <a:tcPr marL="0" marR="0" marT="0" marB="0"/>
                </a:tc>
                <a:tc>
                  <a:txBody>
                    <a:bodyPr/>
                    <a:lstStyle/>
                    <a:p>
                      <a:pPr marR="24130" algn="r">
                        <a:lnSpc>
                          <a:spcPts val="1090"/>
                        </a:lnSpc>
                      </a:pPr>
                      <a:r>
                        <a:rPr sz="1050" spc="-5" dirty="0">
                          <a:latin typeface="Courier New"/>
                          <a:cs typeface="Courier New"/>
                        </a:rPr>
                        <a:t>15</a:t>
                      </a:r>
                      <a:endParaRPr sz="1050">
                        <a:latin typeface="Courier New"/>
                        <a:cs typeface="Courier New"/>
                      </a:endParaRPr>
                    </a:p>
                  </a:txBody>
                  <a:tcPr marL="0" marR="0" marT="0" marB="0"/>
                </a:tc>
              </a:tr>
              <a:tr h="151399">
                <a:tc>
                  <a:txBody>
                    <a:bodyPr/>
                    <a:lstStyle/>
                    <a:p>
                      <a:pPr marL="31750">
                        <a:lnSpc>
                          <a:spcPts val="1085"/>
                        </a:lnSpc>
                      </a:pPr>
                      <a:r>
                        <a:rPr sz="1050" spc="-5" dirty="0">
                          <a:latin typeface="Courier New"/>
                          <a:cs typeface="Courier New"/>
                        </a:rPr>
                        <a:t>Flipkart.com,</a:t>
                      </a:r>
                      <a:r>
                        <a:rPr sz="1050" spc="-15" dirty="0">
                          <a:latin typeface="Courier New"/>
                          <a:cs typeface="Courier New"/>
                        </a:rPr>
                        <a:t> </a:t>
                      </a:r>
                      <a:r>
                        <a:rPr sz="1050" spc="-5" dirty="0">
                          <a:latin typeface="Courier New"/>
                          <a:cs typeface="Courier New"/>
                        </a:rPr>
                        <a:t>Myntra.com,</a:t>
                      </a:r>
                      <a:r>
                        <a:rPr sz="1050" spc="-15"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4130" algn="r">
                        <a:lnSpc>
                          <a:spcPts val="1085"/>
                        </a:lnSpc>
                      </a:pPr>
                      <a:r>
                        <a:rPr sz="1050" spc="-5" dirty="0">
                          <a:latin typeface="Courier New"/>
                          <a:cs typeface="Courier New"/>
                        </a:rPr>
                        <a:t>14</a:t>
                      </a:r>
                      <a:endParaRPr sz="1050">
                        <a:latin typeface="Courier New"/>
                        <a:cs typeface="Courier New"/>
                      </a:endParaRPr>
                    </a:p>
                  </a:txBody>
                  <a:tcPr marL="0" marR="0" marT="0" marB="0"/>
                </a:tc>
              </a:tr>
            </a:tbl>
          </a:graphicData>
        </a:graphic>
      </p:graphicFrame>
      <p:grpSp>
        <p:nvGrpSpPr>
          <p:cNvPr id="4" name="object 4"/>
          <p:cNvGrpSpPr/>
          <p:nvPr/>
        </p:nvGrpSpPr>
        <p:grpSpPr>
          <a:xfrm>
            <a:off x="1375981" y="3963733"/>
            <a:ext cx="3860800" cy="2397760"/>
            <a:chOff x="1375981" y="3963733"/>
            <a:chExt cx="3860800" cy="2397760"/>
          </a:xfrm>
        </p:grpSpPr>
        <p:sp>
          <p:nvSpPr>
            <p:cNvPr id="5" name="object 5"/>
            <p:cNvSpPr/>
            <p:nvPr/>
          </p:nvSpPr>
          <p:spPr>
            <a:xfrm>
              <a:off x="1420368" y="4750307"/>
              <a:ext cx="3811904" cy="1173480"/>
            </a:xfrm>
            <a:custGeom>
              <a:avLst/>
              <a:gdLst/>
              <a:ahLst/>
              <a:cxnLst/>
              <a:rect l="l" t="t" r="r" b="b"/>
              <a:pathLst>
                <a:path w="3811904" h="1173479">
                  <a:moveTo>
                    <a:pt x="0" y="1173479"/>
                  </a:moveTo>
                  <a:lnTo>
                    <a:pt x="228600" y="1173479"/>
                  </a:lnTo>
                </a:path>
                <a:path w="3811904" h="1173479">
                  <a:moveTo>
                    <a:pt x="533400" y="1173479"/>
                  </a:moveTo>
                  <a:lnTo>
                    <a:pt x="990600" y="1173479"/>
                  </a:lnTo>
                </a:path>
                <a:path w="3811904" h="1173479">
                  <a:moveTo>
                    <a:pt x="0" y="783336"/>
                  </a:moveTo>
                  <a:lnTo>
                    <a:pt x="228600" y="783336"/>
                  </a:lnTo>
                </a:path>
                <a:path w="3811904" h="1173479">
                  <a:moveTo>
                    <a:pt x="533400" y="783336"/>
                  </a:moveTo>
                  <a:lnTo>
                    <a:pt x="990600" y="783336"/>
                  </a:lnTo>
                </a:path>
                <a:path w="3811904" h="1173479">
                  <a:moveTo>
                    <a:pt x="0" y="391667"/>
                  </a:moveTo>
                  <a:lnTo>
                    <a:pt x="228600" y="391667"/>
                  </a:lnTo>
                </a:path>
                <a:path w="3811904" h="1173479">
                  <a:moveTo>
                    <a:pt x="533400" y="391667"/>
                  </a:moveTo>
                  <a:lnTo>
                    <a:pt x="990600" y="391667"/>
                  </a:lnTo>
                </a:path>
                <a:path w="3811904" h="1173479">
                  <a:moveTo>
                    <a:pt x="0" y="0"/>
                  </a:moveTo>
                  <a:lnTo>
                    <a:pt x="228600" y="0"/>
                  </a:lnTo>
                </a:path>
                <a:path w="3811904" h="1173479">
                  <a:moveTo>
                    <a:pt x="533400" y="0"/>
                  </a:moveTo>
                  <a:lnTo>
                    <a:pt x="3811524" y="0"/>
                  </a:lnTo>
                </a:path>
              </a:pathLst>
            </a:custGeom>
            <a:ln w="9144">
              <a:solidFill>
                <a:srgbClr val="858585"/>
              </a:solidFill>
            </a:ln>
          </p:spPr>
          <p:txBody>
            <a:bodyPr wrap="square" lIns="0" tIns="0" rIns="0" bIns="0" rtlCol="0"/>
            <a:lstStyle/>
            <a:p>
              <a:endParaRPr/>
            </a:p>
          </p:txBody>
        </p:sp>
        <p:sp>
          <p:nvSpPr>
            <p:cNvPr id="6" name="object 6"/>
            <p:cNvSpPr/>
            <p:nvPr/>
          </p:nvSpPr>
          <p:spPr>
            <a:xfrm>
              <a:off x="1648968" y="4437887"/>
              <a:ext cx="304800" cy="1877695"/>
            </a:xfrm>
            <a:custGeom>
              <a:avLst/>
              <a:gdLst/>
              <a:ahLst/>
              <a:cxnLst/>
              <a:rect l="l" t="t" r="r" b="b"/>
              <a:pathLst>
                <a:path w="304800" h="1877695">
                  <a:moveTo>
                    <a:pt x="304800" y="0"/>
                  </a:moveTo>
                  <a:lnTo>
                    <a:pt x="0" y="0"/>
                  </a:lnTo>
                  <a:lnTo>
                    <a:pt x="0" y="1877568"/>
                  </a:lnTo>
                  <a:lnTo>
                    <a:pt x="304800" y="1877568"/>
                  </a:lnTo>
                  <a:lnTo>
                    <a:pt x="304800" y="0"/>
                  </a:lnTo>
                  <a:close/>
                </a:path>
              </a:pathLst>
            </a:custGeom>
            <a:solidFill>
              <a:srgbClr val="4F81BC"/>
            </a:solidFill>
          </p:spPr>
          <p:txBody>
            <a:bodyPr wrap="square" lIns="0" tIns="0" rIns="0" bIns="0" rtlCol="0"/>
            <a:lstStyle/>
            <a:p>
              <a:endParaRPr/>
            </a:p>
          </p:txBody>
        </p:sp>
        <p:sp>
          <p:nvSpPr>
            <p:cNvPr id="7" name="object 7"/>
            <p:cNvSpPr/>
            <p:nvPr/>
          </p:nvSpPr>
          <p:spPr>
            <a:xfrm>
              <a:off x="2715768" y="5921501"/>
              <a:ext cx="2516505" cy="5080"/>
            </a:xfrm>
            <a:custGeom>
              <a:avLst/>
              <a:gdLst/>
              <a:ahLst/>
              <a:cxnLst/>
              <a:rect l="l" t="t" r="r" b="b"/>
              <a:pathLst>
                <a:path w="2516504" h="5079">
                  <a:moveTo>
                    <a:pt x="0" y="4572"/>
                  </a:moveTo>
                  <a:lnTo>
                    <a:pt x="2516123" y="4572"/>
                  </a:lnTo>
                </a:path>
                <a:path w="2516504" h="5079">
                  <a:moveTo>
                    <a:pt x="0" y="0"/>
                  </a:moveTo>
                  <a:lnTo>
                    <a:pt x="2516123" y="0"/>
                  </a:lnTo>
                </a:path>
              </a:pathLst>
            </a:custGeom>
            <a:ln w="4572">
              <a:solidFill>
                <a:srgbClr val="858585"/>
              </a:solidFill>
            </a:ln>
          </p:spPr>
          <p:txBody>
            <a:bodyPr wrap="square" lIns="0" tIns="0" rIns="0" bIns="0" rtlCol="0"/>
            <a:lstStyle/>
            <a:p>
              <a:endParaRPr/>
            </a:p>
          </p:txBody>
        </p:sp>
        <p:sp>
          <p:nvSpPr>
            <p:cNvPr id="8" name="object 8"/>
            <p:cNvSpPr/>
            <p:nvPr/>
          </p:nvSpPr>
          <p:spPr>
            <a:xfrm>
              <a:off x="2715768" y="5141975"/>
              <a:ext cx="2516505" cy="391795"/>
            </a:xfrm>
            <a:custGeom>
              <a:avLst/>
              <a:gdLst/>
              <a:ahLst/>
              <a:cxnLst/>
              <a:rect l="l" t="t" r="r" b="b"/>
              <a:pathLst>
                <a:path w="2516504" h="391795">
                  <a:moveTo>
                    <a:pt x="0" y="391668"/>
                  </a:moveTo>
                  <a:lnTo>
                    <a:pt x="2516123" y="391668"/>
                  </a:lnTo>
                </a:path>
                <a:path w="2516504" h="391795">
                  <a:moveTo>
                    <a:pt x="0" y="0"/>
                  </a:moveTo>
                  <a:lnTo>
                    <a:pt x="2516123" y="0"/>
                  </a:lnTo>
                </a:path>
              </a:pathLst>
            </a:custGeom>
            <a:ln w="9144">
              <a:solidFill>
                <a:srgbClr val="858585"/>
              </a:solidFill>
            </a:ln>
          </p:spPr>
          <p:txBody>
            <a:bodyPr wrap="square" lIns="0" tIns="0" rIns="0" bIns="0" rtlCol="0"/>
            <a:lstStyle/>
            <a:p>
              <a:endParaRPr/>
            </a:p>
          </p:txBody>
        </p:sp>
        <p:sp>
          <p:nvSpPr>
            <p:cNvPr id="9" name="object 9"/>
            <p:cNvSpPr/>
            <p:nvPr/>
          </p:nvSpPr>
          <p:spPr>
            <a:xfrm>
              <a:off x="2410968" y="5047487"/>
              <a:ext cx="2592705" cy="1268095"/>
            </a:xfrm>
            <a:custGeom>
              <a:avLst/>
              <a:gdLst/>
              <a:ahLst/>
              <a:cxnLst/>
              <a:rect l="l" t="t" r="r" b="b"/>
              <a:pathLst>
                <a:path w="2592704" h="1268095">
                  <a:moveTo>
                    <a:pt x="304800" y="0"/>
                  </a:moveTo>
                  <a:lnTo>
                    <a:pt x="0" y="0"/>
                  </a:lnTo>
                  <a:lnTo>
                    <a:pt x="0" y="1267968"/>
                  </a:lnTo>
                  <a:lnTo>
                    <a:pt x="304800" y="1267968"/>
                  </a:lnTo>
                  <a:lnTo>
                    <a:pt x="304800" y="0"/>
                  </a:lnTo>
                  <a:close/>
                </a:path>
                <a:path w="2592704" h="1268095">
                  <a:moveTo>
                    <a:pt x="1830324" y="1040892"/>
                  </a:moveTo>
                  <a:lnTo>
                    <a:pt x="1525524" y="1040892"/>
                  </a:lnTo>
                  <a:lnTo>
                    <a:pt x="1525524" y="1267968"/>
                  </a:lnTo>
                  <a:lnTo>
                    <a:pt x="1830324" y="1267968"/>
                  </a:lnTo>
                  <a:lnTo>
                    <a:pt x="1830324" y="1040892"/>
                  </a:lnTo>
                  <a:close/>
                </a:path>
                <a:path w="2592704" h="1268095">
                  <a:moveTo>
                    <a:pt x="2592324" y="876300"/>
                  </a:moveTo>
                  <a:lnTo>
                    <a:pt x="2287524" y="876300"/>
                  </a:lnTo>
                  <a:lnTo>
                    <a:pt x="2287524" y="1267968"/>
                  </a:lnTo>
                  <a:lnTo>
                    <a:pt x="2592324" y="1267968"/>
                  </a:lnTo>
                  <a:lnTo>
                    <a:pt x="2592324" y="876300"/>
                  </a:lnTo>
                  <a:close/>
                </a:path>
              </a:pathLst>
            </a:custGeom>
            <a:solidFill>
              <a:srgbClr val="4F81BC"/>
            </a:solidFill>
          </p:spPr>
          <p:txBody>
            <a:bodyPr wrap="square" lIns="0" tIns="0" rIns="0" bIns="0" rtlCol="0"/>
            <a:lstStyle/>
            <a:p>
              <a:endParaRPr/>
            </a:p>
          </p:txBody>
        </p:sp>
        <p:sp>
          <p:nvSpPr>
            <p:cNvPr id="10" name="object 10"/>
            <p:cNvSpPr/>
            <p:nvPr/>
          </p:nvSpPr>
          <p:spPr>
            <a:xfrm>
              <a:off x="1380744" y="3968495"/>
              <a:ext cx="3851275" cy="2388235"/>
            </a:xfrm>
            <a:custGeom>
              <a:avLst/>
              <a:gdLst/>
              <a:ahLst/>
              <a:cxnLst/>
              <a:rect l="l" t="t" r="r" b="b"/>
              <a:pathLst>
                <a:path w="3851275" h="2388235">
                  <a:moveTo>
                    <a:pt x="39624" y="390144"/>
                  </a:moveTo>
                  <a:lnTo>
                    <a:pt x="3851148" y="390144"/>
                  </a:lnTo>
                </a:path>
                <a:path w="3851275" h="2388235">
                  <a:moveTo>
                    <a:pt x="39624" y="0"/>
                  </a:moveTo>
                  <a:lnTo>
                    <a:pt x="3851148" y="0"/>
                  </a:lnTo>
                </a:path>
                <a:path w="3851275" h="2388235">
                  <a:moveTo>
                    <a:pt x="39624" y="2346960"/>
                  </a:moveTo>
                  <a:lnTo>
                    <a:pt x="39624" y="0"/>
                  </a:lnTo>
                </a:path>
                <a:path w="3851275" h="2388235">
                  <a:moveTo>
                    <a:pt x="0" y="2346960"/>
                  </a:moveTo>
                  <a:lnTo>
                    <a:pt x="39624" y="2346960"/>
                  </a:lnTo>
                </a:path>
                <a:path w="3851275" h="2388235">
                  <a:moveTo>
                    <a:pt x="0" y="1955292"/>
                  </a:moveTo>
                  <a:lnTo>
                    <a:pt x="39624" y="1955292"/>
                  </a:lnTo>
                </a:path>
                <a:path w="3851275" h="2388235">
                  <a:moveTo>
                    <a:pt x="0" y="1565148"/>
                  </a:moveTo>
                  <a:lnTo>
                    <a:pt x="39624" y="1565148"/>
                  </a:lnTo>
                </a:path>
                <a:path w="3851275" h="2388235">
                  <a:moveTo>
                    <a:pt x="0" y="1173480"/>
                  </a:moveTo>
                  <a:lnTo>
                    <a:pt x="39624" y="1173480"/>
                  </a:lnTo>
                </a:path>
                <a:path w="3851275" h="2388235">
                  <a:moveTo>
                    <a:pt x="0" y="781812"/>
                  </a:moveTo>
                  <a:lnTo>
                    <a:pt x="39624" y="781812"/>
                  </a:lnTo>
                </a:path>
                <a:path w="3851275" h="2388235">
                  <a:moveTo>
                    <a:pt x="0" y="390144"/>
                  </a:moveTo>
                  <a:lnTo>
                    <a:pt x="39624" y="390144"/>
                  </a:lnTo>
                </a:path>
                <a:path w="3851275" h="2388235">
                  <a:moveTo>
                    <a:pt x="0" y="0"/>
                  </a:moveTo>
                  <a:lnTo>
                    <a:pt x="39624" y="0"/>
                  </a:lnTo>
                </a:path>
                <a:path w="3851275" h="2388235">
                  <a:moveTo>
                    <a:pt x="39624" y="2346960"/>
                  </a:moveTo>
                  <a:lnTo>
                    <a:pt x="3851148" y="2346960"/>
                  </a:lnTo>
                </a:path>
                <a:path w="3851275" h="2388235">
                  <a:moveTo>
                    <a:pt x="39624" y="2346960"/>
                  </a:moveTo>
                  <a:lnTo>
                    <a:pt x="39624" y="2388108"/>
                  </a:lnTo>
                </a:path>
                <a:path w="3851275" h="2388235">
                  <a:moveTo>
                    <a:pt x="801624" y="2346960"/>
                  </a:moveTo>
                  <a:lnTo>
                    <a:pt x="801624" y="2388108"/>
                  </a:lnTo>
                </a:path>
                <a:path w="3851275" h="2388235">
                  <a:moveTo>
                    <a:pt x="1563624" y="2346960"/>
                  </a:moveTo>
                  <a:lnTo>
                    <a:pt x="1563624" y="2388108"/>
                  </a:lnTo>
                </a:path>
                <a:path w="3851275" h="2388235">
                  <a:moveTo>
                    <a:pt x="2327147" y="2346960"/>
                  </a:moveTo>
                  <a:lnTo>
                    <a:pt x="2327147" y="2388108"/>
                  </a:lnTo>
                </a:path>
                <a:path w="3851275" h="2388235">
                  <a:moveTo>
                    <a:pt x="3089147" y="2346960"/>
                  </a:moveTo>
                  <a:lnTo>
                    <a:pt x="3089147" y="2388108"/>
                  </a:lnTo>
                </a:path>
                <a:path w="3851275" h="2388235">
                  <a:moveTo>
                    <a:pt x="3851148" y="2346960"/>
                  </a:moveTo>
                  <a:lnTo>
                    <a:pt x="3851148" y="2388108"/>
                  </a:lnTo>
                </a:path>
              </a:pathLst>
            </a:custGeom>
            <a:ln w="9144">
              <a:solidFill>
                <a:srgbClr val="858585"/>
              </a:solidFill>
            </a:ln>
          </p:spPr>
          <p:txBody>
            <a:bodyPr wrap="square" lIns="0" tIns="0" rIns="0" bIns="0" rtlCol="0"/>
            <a:lstStyle/>
            <a:p>
              <a:endParaRPr/>
            </a:p>
          </p:txBody>
        </p:sp>
      </p:grpSp>
      <p:sp>
        <p:nvSpPr>
          <p:cNvPr id="11" name="object 11"/>
          <p:cNvSpPr txBox="1"/>
          <p:nvPr/>
        </p:nvSpPr>
        <p:spPr>
          <a:xfrm>
            <a:off x="1110081" y="5039359"/>
            <a:ext cx="206375" cy="177800"/>
          </a:xfrm>
          <a:prstGeom prst="rect">
            <a:avLst/>
          </a:prstGeom>
        </p:spPr>
        <p:txBody>
          <a:bodyPr vert="horz" wrap="square" lIns="0" tIns="12065" rIns="0" bIns="0" rtlCol="0">
            <a:spAutoFit/>
          </a:bodyPr>
          <a:lstStyle/>
          <a:p>
            <a:pPr>
              <a:lnSpc>
                <a:spcPct val="100000"/>
              </a:lnSpc>
              <a:spcBef>
                <a:spcPts val="95"/>
              </a:spcBef>
            </a:pPr>
            <a:r>
              <a:rPr sz="1000" spc="-5" dirty="0">
                <a:latin typeface="Calibri"/>
                <a:cs typeface="Calibri"/>
              </a:rPr>
              <a:t>1</a:t>
            </a:r>
            <a:r>
              <a:rPr sz="1000" dirty="0">
                <a:latin typeface="Calibri"/>
                <a:cs typeface="Calibri"/>
              </a:rPr>
              <a:t>5</a:t>
            </a:r>
            <a:r>
              <a:rPr sz="1000" spc="-5" dirty="0">
                <a:latin typeface="Calibri"/>
                <a:cs typeface="Calibri"/>
              </a:rPr>
              <a:t>0</a:t>
            </a:r>
            <a:endParaRPr sz="1000">
              <a:latin typeface="Calibri"/>
              <a:cs typeface="Calibri"/>
            </a:endParaRPr>
          </a:p>
        </p:txBody>
      </p:sp>
      <p:sp>
        <p:nvSpPr>
          <p:cNvPr id="12" name="object 12"/>
          <p:cNvSpPr txBox="1"/>
          <p:nvPr/>
        </p:nvSpPr>
        <p:spPr>
          <a:xfrm>
            <a:off x="902004" y="5430773"/>
            <a:ext cx="4324350" cy="1657985"/>
          </a:xfrm>
          <a:prstGeom prst="rect">
            <a:avLst/>
          </a:prstGeom>
        </p:spPr>
        <p:txBody>
          <a:bodyPr vert="horz" wrap="square" lIns="0" tIns="12065" rIns="0" bIns="0" rtlCol="0">
            <a:spAutoFit/>
          </a:bodyPr>
          <a:lstStyle/>
          <a:p>
            <a:pPr marR="3914775" algn="r">
              <a:lnSpc>
                <a:spcPct val="100000"/>
              </a:lnSpc>
              <a:spcBef>
                <a:spcPts val="95"/>
              </a:spcBef>
            </a:pPr>
            <a:r>
              <a:rPr sz="1000" spc="-5" dirty="0">
                <a:latin typeface="Calibri"/>
                <a:cs typeface="Calibri"/>
              </a:rPr>
              <a:t>100</a:t>
            </a:r>
            <a:endParaRPr sz="1000">
              <a:latin typeface="Calibri"/>
              <a:cs typeface="Calibri"/>
            </a:endParaRPr>
          </a:p>
          <a:p>
            <a:pPr>
              <a:lnSpc>
                <a:spcPct val="100000"/>
              </a:lnSpc>
            </a:pPr>
            <a:endParaRPr sz="1000">
              <a:latin typeface="Calibri"/>
              <a:cs typeface="Calibri"/>
            </a:endParaRPr>
          </a:p>
          <a:p>
            <a:pPr marR="3915410" algn="r">
              <a:lnSpc>
                <a:spcPct val="100000"/>
              </a:lnSpc>
              <a:spcBef>
                <a:spcPts val="660"/>
              </a:spcBef>
            </a:pPr>
            <a:r>
              <a:rPr sz="1000" spc="-10" dirty="0">
                <a:latin typeface="Calibri"/>
                <a:cs typeface="Calibri"/>
              </a:rPr>
              <a:t>50</a:t>
            </a:r>
            <a:endParaRPr sz="1000">
              <a:latin typeface="Calibri"/>
              <a:cs typeface="Calibri"/>
            </a:endParaRPr>
          </a:p>
          <a:p>
            <a:pPr>
              <a:lnSpc>
                <a:spcPct val="100000"/>
              </a:lnSpc>
            </a:pPr>
            <a:endParaRPr sz="1000">
              <a:latin typeface="Calibri"/>
              <a:cs typeface="Calibri"/>
            </a:endParaRPr>
          </a:p>
          <a:p>
            <a:pPr marL="336550">
              <a:lnSpc>
                <a:spcPct val="100000"/>
              </a:lnSpc>
              <a:spcBef>
                <a:spcPts val="660"/>
              </a:spcBef>
            </a:pPr>
            <a:r>
              <a:rPr sz="1000" spc="-5" dirty="0">
                <a:latin typeface="Calibri"/>
                <a:cs typeface="Calibri"/>
              </a:rPr>
              <a:t>0</a:t>
            </a:r>
            <a:endParaRPr sz="1000">
              <a:latin typeface="Calibri"/>
              <a:cs typeface="Calibri"/>
            </a:endParaRPr>
          </a:p>
          <a:p>
            <a:pPr marL="626110">
              <a:lnSpc>
                <a:spcPct val="100000"/>
              </a:lnSpc>
              <a:spcBef>
                <a:spcPts val="100"/>
              </a:spcBef>
              <a:tabLst>
                <a:tab pos="1340485" algn="l"/>
                <a:tab pos="2133600" algn="l"/>
                <a:tab pos="2869565" algn="l"/>
              </a:tabLst>
            </a:pPr>
            <a:r>
              <a:rPr sz="1000" spc="-5" dirty="0">
                <a:latin typeface="Calibri"/>
                <a:cs typeface="Calibri"/>
              </a:rPr>
              <a:t>Amazon.in	Flipkart.com	Paytm.com	Myntra.com</a:t>
            </a:r>
            <a:r>
              <a:rPr sz="1000" spc="380" dirty="0">
                <a:latin typeface="Calibri"/>
                <a:cs typeface="Calibri"/>
              </a:rPr>
              <a:t> </a:t>
            </a:r>
            <a:r>
              <a:rPr sz="1000" spc="-5" dirty="0">
                <a:latin typeface="Calibri"/>
                <a:cs typeface="Calibri"/>
              </a:rPr>
              <a:t>Snapdeal.com</a:t>
            </a:r>
            <a:endParaRPr sz="1000">
              <a:latin typeface="Calibri"/>
              <a:cs typeface="Calibri"/>
            </a:endParaRPr>
          </a:p>
          <a:p>
            <a:pPr>
              <a:lnSpc>
                <a:spcPct val="100000"/>
              </a:lnSpc>
            </a:pPr>
            <a:endParaRPr sz="1000">
              <a:latin typeface="Calibri"/>
              <a:cs typeface="Calibri"/>
            </a:endParaRPr>
          </a:p>
          <a:p>
            <a:pPr>
              <a:lnSpc>
                <a:spcPct val="100000"/>
              </a:lnSpc>
              <a:spcBef>
                <a:spcPts val="10"/>
              </a:spcBef>
            </a:pPr>
            <a:endParaRPr sz="1050">
              <a:latin typeface="Calibri"/>
              <a:cs typeface="Calibri"/>
            </a:endParaRPr>
          </a:p>
          <a:p>
            <a:pPr marL="12700">
              <a:lnSpc>
                <a:spcPct val="100000"/>
              </a:lnSpc>
              <a:spcBef>
                <a:spcPts val="5"/>
              </a:spcBef>
            </a:pPr>
            <a:r>
              <a:rPr sz="1400" i="1" dirty="0">
                <a:latin typeface="Calibri"/>
                <a:cs typeface="Calibri"/>
              </a:rPr>
              <a:t>[Amazon</a:t>
            </a:r>
            <a:r>
              <a:rPr sz="1400" i="1" spc="-10" dirty="0">
                <a:latin typeface="Calibri"/>
                <a:cs typeface="Calibri"/>
              </a:rPr>
              <a:t> has</a:t>
            </a:r>
            <a:r>
              <a:rPr sz="1400" i="1" spc="-5" dirty="0">
                <a:latin typeface="Calibri"/>
                <a:cs typeface="Calibri"/>
              </a:rPr>
              <a:t> speedy order</a:t>
            </a:r>
            <a:r>
              <a:rPr sz="1400" i="1" spc="-10" dirty="0">
                <a:latin typeface="Calibri"/>
                <a:cs typeface="Calibri"/>
              </a:rPr>
              <a:t> </a:t>
            </a:r>
            <a:r>
              <a:rPr sz="1400" i="1" spc="-5" dirty="0">
                <a:latin typeface="Calibri"/>
                <a:cs typeface="Calibri"/>
              </a:rPr>
              <a:t>delivery</a:t>
            </a:r>
            <a:r>
              <a:rPr sz="1400" i="1" spc="-10" dirty="0">
                <a:latin typeface="Calibri"/>
                <a:cs typeface="Calibri"/>
              </a:rPr>
              <a:t> </a:t>
            </a:r>
            <a:r>
              <a:rPr sz="1400" i="1" spc="-5" dirty="0">
                <a:latin typeface="Calibri"/>
                <a:cs typeface="Calibri"/>
              </a:rPr>
              <a:t>as</a:t>
            </a:r>
            <a:r>
              <a:rPr sz="1400" i="1" dirty="0">
                <a:latin typeface="Calibri"/>
                <a:cs typeface="Calibri"/>
              </a:rPr>
              <a:t> </a:t>
            </a:r>
            <a:r>
              <a:rPr sz="1400" i="1" spc="-5" dirty="0">
                <a:latin typeface="Calibri"/>
                <a:cs typeface="Calibri"/>
              </a:rPr>
              <a:t>compared</a:t>
            </a:r>
            <a:r>
              <a:rPr sz="1400" i="1" dirty="0">
                <a:latin typeface="Calibri"/>
                <a:cs typeface="Calibri"/>
              </a:rPr>
              <a:t> to</a:t>
            </a:r>
            <a:r>
              <a:rPr sz="1400" i="1" spc="-10" dirty="0">
                <a:latin typeface="Calibri"/>
                <a:cs typeface="Calibri"/>
              </a:rPr>
              <a:t> </a:t>
            </a:r>
            <a:r>
              <a:rPr sz="1400" i="1" spc="-5" dirty="0">
                <a:latin typeface="Calibri"/>
                <a:cs typeface="Calibri"/>
              </a:rPr>
              <a:t>paytm]</a:t>
            </a:r>
            <a:endParaRPr sz="1400">
              <a:latin typeface="Calibri"/>
              <a:cs typeface="Calibri"/>
            </a:endParaRPr>
          </a:p>
        </p:txBody>
      </p:sp>
      <p:sp>
        <p:nvSpPr>
          <p:cNvPr id="13" name="object 13"/>
          <p:cNvSpPr txBox="1"/>
          <p:nvPr/>
        </p:nvSpPr>
        <p:spPr>
          <a:xfrm>
            <a:off x="902004" y="2326894"/>
            <a:ext cx="5759450" cy="2498725"/>
          </a:xfrm>
          <a:prstGeom prst="rect">
            <a:avLst/>
          </a:prstGeom>
        </p:spPr>
        <p:txBody>
          <a:bodyPr vert="horz" wrap="square" lIns="0" tIns="9525" rIns="0" bIns="0" rtlCol="0">
            <a:spAutoFit/>
          </a:bodyPr>
          <a:lstStyle/>
          <a:p>
            <a:pPr marL="12700" marR="5080" algn="just">
              <a:lnSpc>
                <a:spcPct val="101699"/>
              </a:lnSpc>
              <a:spcBef>
                <a:spcPts val="75"/>
              </a:spcBef>
            </a:pPr>
            <a:r>
              <a:rPr sz="1400" spc="-5" dirty="0">
                <a:latin typeface="Calibri"/>
                <a:cs typeface="Calibri"/>
              </a:rPr>
              <a:t>[240</a:t>
            </a:r>
            <a:r>
              <a:rPr sz="1400" dirty="0">
                <a:latin typeface="Calibri"/>
                <a:cs typeface="Calibri"/>
              </a:rPr>
              <a:t> </a:t>
            </a:r>
            <a:r>
              <a:rPr sz="1400" spc="-5" dirty="0">
                <a:latin typeface="Calibri"/>
                <a:cs typeface="Calibri"/>
              </a:rPr>
              <a:t>respondents</a:t>
            </a:r>
            <a:r>
              <a:rPr sz="1400" dirty="0">
                <a:latin typeface="Calibri"/>
                <a:cs typeface="Calibri"/>
              </a:rPr>
              <a:t> </a:t>
            </a:r>
            <a:r>
              <a:rPr sz="1400" spc="-5" dirty="0">
                <a:latin typeface="Calibri"/>
                <a:cs typeface="Calibri"/>
              </a:rPr>
              <a:t>consider</a:t>
            </a:r>
            <a:r>
              <a:rPr sz="1400" dirty="0">
                <a:latin typeface="Calibri"/>
                <a:cs typeface="Calibri"/>
              </a:rPr>
              <a:t> </a:t>
            </a:r>
            <a:r>
              <a:rPr sz="1400" spc="-5" dirty="0">
                <a:latin typeface="Calibri"/>
                <a:cs typeface="Calibri"/>
              </a:rPr>
              <a:t>amazon.in</a:t>
            </a:r>
            <a:r>
              <a:rPr sz="1400" dirty="0">
                <a:latin typeface="Calibri"/>
                <a:cs typeface="Calibri"/>
              </a:rPr>
              <a:t> </a:t>
            </a:r>
            <a:r>
              <a:rPr sz="1400" spc="-5" dirty="0">
                <a:latin typeface="Calibri"/>
                <a:cs typeface="Calibri"/>
              </a:rPr>
              <a:t>has</a:t>
            </a:r>
            <a:r>
              <a:rPr sz="1400" dirty="0">
                <a:latin typeface="Calibri"/>
                <a:cs typeface="Calibri"/>
              </a:rPr>
              <a:t> a</a:t>
            </a:r>
            <a:r>
              <a:rPr sz="1400" spc="5" dirty="0">
                <a:latin typeface="Calibri"/>
                <a:cs typeface="Calibri"/>
              </a:rPr>
              <a:t> </a:t>
            </a:r>
            <a:r>
              <a:rPr sz="1400" spc="-5" dirty="0">
                <a:latin typeface="Calibri"/>
                <a:cs typeface="Calibri"/>
              </a:rPr>
              <a:t>speedy</a:t>
            </a:r>
            <a:r>
              <a:rPr sz="1400" dirty="0">
                <a:latin typeface="Calibri"/>
                <a:cs typeface="Calibri"/>
              </a:rPr>
              <a:t> </a:t>
            </a:r>
            <a:r>
              <a:rPr sz="1400" spc="-5" dirty="0">
                <a:latin typeface="Calibri"/>
                <a:cs typeface="Calibri"/>
              </a:rPr>
              <a:t>order</a:t>
            </a:r>
            <a:r>
              <a:rPr sz="1400" dirty="0">
                <a:latin typeface="Calibri"/>
                <a:cs typeface="Calibri"/>
              </a:rPr>
              <a:t> delivery,</a:t>
            </a:r>
            <a:r>
              <a:rPr sz="1400" spc="5" dirty="0">
                <a:latin typeface="Calibri"/>
                <a:cs typeface="Calibri"/>
              </a:rPr>
              <a:t> </a:t>
            </a:r>
            <a:r>
              <a:rPr sz="1400" spc="-5" dirty="0">
                <a:latin typeface="Calibri"/>
                <a:cs typeface="Calibri"/>
              </a:rPr>
              <a:t>162 </a:t>
            </a:r>
            <a:r>
              <a:rPr sz="1400" dirty="0">
                <a:latin typeface="Calibri"/>
                <a:cs typeface="Calibri"/>
              </a:rPr>
              <a:t> </a:t>
            </a:r>
            <a:r>
              <a:rPr sz="1400" spc="-5" dirty="0">
                <a:latin typeface="Calibri"/>
                <a:cs typeface="Calibri"/>
              </a:rPr>
              <a:t>respondents consider flipkart.com has </a:t>
            </a:r>
            <a:r>
              <a:rPr sz="1400" dirty="0">
                <a:latin typeface="Calibri"/>
                <a:cs typeface="Calibri"/>
              </a:rPr>
              <a:t>a </a:t>
            </a:r>
            <a:r>
              <a:rPr sz="1400" spc="-5" dirty="0">
                <a:latin typeface="Calibri"/>
                <a:cs typeface="Calibri"/>
              </a:rPr>
              <a:t>speedy order </a:t>
            </a:r>
            <a:r>
              <a:rPr sz="1400" dirty="0">
                <a:latin typeface="Calibri"/>
                <a:cs typeface="Calibri"/>
              </a:rPr>
              <a:t>delivery, 50 </a:t>
            </a:r>
            <a:r>
              <a:rPr sz="1400" spc="-5" dirty="0">
                <a:latin typeface="Calibri"/>
                <a:cs typeface="Calibri"/>
              </a:rPr>
              <a:t>respondents </a:t>
            </a:r>
            <a:r>
              <a:rPr sz="1400" dirty="0">
                <a:latin typeface="Calibri"/>
                <a:cs typeface="Calibri"/>
              </a:rPr>
              <a:t> </a:t>
            </a:r>
            <a:r>
              <a:rPr sz="1400" spc="-5" dirty="0">
                <a:latin typeface="Calibri"/>
                <a:cs typeface="Calibri"/>
              </a:rPr>
              <a:t>consider</a:t>
            </a:r>
            <a:r>
              <a:rPr sz="1400" dirty="0">
                <a:latin typeface="Calibri"/>
                <a:cs typeface="Calibri"/>
              </a:rPr>
              <a:t> </a:t>
            </a:r>
            <a:r>
              <a:rPr sz="1400" spc="-5" dirty="0">
                <a:latin typeface="Calibri"/>
                <a:cs typeface="Calibri"/>
              </a:rPr>
              <a:t>snapdeal.com</a:t>
            </a:r>
            <a:r>
              <a:rPr sz="1400" spc="310" dirty="0">
                <a:latin typeface="Calibri"/>
                <a:cs typeface="Calibri"/>
              </a:rPr>
              <a:t> </a:t>
            </a:r>
            <a:r>
              <a:rPr sz="1400" spc="-5" dirty="0">
                <a:latin typeface="Calibri"/>
                <a:cs typeface="Calibri"/>
              </a:rPr>
              <a:t>has</a:t>
            </a:r>
            <a:r>
              <a:rPr sz="1400" spc="310" dirty="0">
                <a:latin typeface="Calibri"/>
                <a:cs typeface="Calibri"/>
              </a:rPr>
              <a:t> </a:t>
            </a:r>
            <a:r>
              <a:rPr sz="1400" dirty="0">
                <a:latin typeface="Calibri"/>
                <a:cs typeface="Calibri"/>
              </a:rPr>
              <a:t>a</a:t>
            </a:r>
            <a:r>
              <a:rPr sz="1400" spc="320" dirty="0">
                <a:latin typeface="Calibri"/>
                <a:cs typeface="Calibri"/>
              </a:rPr>
              <a:t> </a:t>
            </a:r>
            <a:r>
              <a:rPr sz="1400" spc="-5" dirty="0">
                <a:latin typeface="Calibri"/>
                <a:cs typeface="Calibri"/>
              </a:rPr>
              <a:t>speedy</a:t>
            </a:r>
            <a:r>
              <a:rPr sz="1400" spc="310" dirty="0">
                <a:latin typeface="Calibri"/>
                <a:cs typeface="Calibri"/>
              </a:rPr>
              <a:t> </a:t>
            </a:r>
            <a:r>
              <a:rPr sz="1400" spc="-5" dirty="0">
                <a:latin typeface="Calibri"/>
                <a:cs typeface="Calibri"/>
              </a:rPr>
              <a:t>order</a:t>
            </a:r>
            <a:r>
              <a:rPr sz="1400" spc="310" dirty="0">
                <a:latin typeface="Calibri"/>
                <a:cs typeface="Calibri"/>
              </a:rPr>
              <a:t> </a:t>
            </a:r>
            <a:r>
              <a:rPr sz="1400" spc="-5" dirty="0">
                <a:latin typeface="Calibri"/>
                <a:cs typeface="Calibri"/>
              </a:rPr>
              <a:t>delivery,</a:t>
            </a:r>
            <a:r>
              <a:rPr sz="1400" spc="310" dirty="0">
                <a:latin typeface="Calibri"/>
                <a:cs typeface="Calibri"/>
              </a:rPr>
              <a:t> </a:t>
            </a:r>
            <a:r>
              <a:rPr sz="1400" dirty="0">
                <a:latin typeface="Calibri"/>
                <a:cs typeface="Calibri"/>
              </a:rPr>
              <a:t>29</a:t>
            </a:r>
            <a:r>
              <a:rPr sz="1400" spc="320" dirty="0">
                <a:latin typeface="Calibri"/>
                <a:cs typeface="Calibri"/>
              </a:rPr>
              <a:t> </a:t>
            </a:r>
            <a:r>
              <a:rPr sz="1400" spc="-5" dirty="0">
                <a:latin typeface="Calibri"/>
                <a:cs typeface="Calibri"/>
              </a:rPr>
              <a:t>respondents </a:t>
            </a:r>
            <a:r>
              <a:rPr sz="1400" dirty="0">
                <a:latin typeface="Calibri"/>
                <a:cs typeface="Calibri"/>
              </a:rPr>
              <a:t> </a:t>
            </a:r>
            <a:r>
              <a:rPr sz="1400" spc="-5" dirty="0">
                <a:latin typeface="Calibri"/>
                <a:cs typeface="Calibri"/>
              </a:rPr>
              <a:t>consider</a:t>
            </a:r>
            <a:r>
              <a:rPr sz="1400" dirty="0">
                <a:latin typeface="Calibri"/>
                <a:cs typeface="Calibri"/>
              </a:rPr>
              <a:t> </a:t>
            </a:r>
            <a:r>
              <a:rPr sz="1400" spc="-5" dirty="0">
                <a:latin typeface="Calibri"/>
                <a:cs typeface="Calibri"/>
              </a:rPr>
              <a:t>myntra.com</a:t>
            </a:r>
            <a:r>
              <a:rPr sz="1400" spc="-20" dirty="0">
                <a:latin typeface="Calibri"/>
                <a:cs typeface="Calibri"/>
              </a:rPr>
              <a:t> </a:t>
            </a:r>
            <a:r>
              <a:rPr sz="1400" spc="-5" dirty="0">
                <a:latin typeface="Calibri"/>
                <a:cs typeface="Calibri"/>
              </a:rPr>
              <a:t>has</a:t>
            </a:r>
            <a:r>
              <a:rPr sz="1400" dirty="0">
                <a:latin typeface="Calibri"/>
                <a:cs typeface="Calibri"/>
              </a:rPr>
              <a:t> a</a:t>
            </a:r>
            <a:r>
              <a:rPr sz="1400" spc="-10" dirty="0">
                <a:latin typeface="Calibri"/>
                <a:cs typeface="Calibri"/>
              </a:rPr>
              <a:t> </a:t>
            </a:r>
            <a:r>
              <a:rPr sz="1400" spc="-5" dirty="0">
                <a:latin typeface="Calibri"/>
                <a:cs typeface="Calibri"/>
              </a:rPr>
              <a:t>speedy order </a:t>
            </a:r>
            <a:r>
              <a:rPr sz="1400" dirty="0">
                <a:latin typeface="Calibri"/>
                <a:cs typeface="Calibri"/>
              </a:rPr>
              <a:t>delivery]</a:t>
            </a:r>
            <a:endParaRPr sz="1400">
              <a:latin typeface="Calibri"/>
              <a:cs typeface="Calibri"/>
            </a:endParaRPr>
          </a:p>
          <a:p>
            <a:pPr>
              <a:lnSpc>
                <a:spcPct val="100000"/>
              </a:lnSpc>
              <a:spcBef>
                <a:spcPts val="35"/>
              </a:spcBef>
            </a:pPr>
            <a:endParaRPr sz="2000">
              <a:latin typeface="Calibri"/>
              <a:cs typeface="Calibri"/>
            </a:endParaRPr>
          </a:p>
          <a:p>
            <a:pPr marR="13970" algn="ctr">
              <a:lnSpc>
                <a:spcPct val="100000"/>
              </a:lnSpc>
            </a:pPr>
            <a:r>
              <a:rPr sz="1800" b="1" dirty="0">
                <a:latin typeface="Calibri"/>
                <a:cs typeface="Calibri"/>
              </a:rPr>
              <a:t>Speedy</a:t>
            </a:r>
            <a:r>
              <a:rPr sz="1800" b="1" spc="-45" dirty="0">
                <a:latin typeface="Calibri"/>
                <a:cs typeface="Calibri"/>
              </a:rPr>
              <a:t> </a:t>
            </a:r>
            <a:r>
              <a:rPr sz="1800" b="1" spc="-10" dirty="0">
                <a:latin typeface="Calibri"/>
                <a:cs typeface="Calibri"/>
              </a:rPr>
              <a:t>Order</a:t>
            </a:r>
            <a:r>
              <a:rPr sz="1800" b="1" spc="-20" dirty="0">
                <a:latin typeface="Calibri"/>
                <a:cs typeface="Calibri"/>
              </a:rPr>
              <a:t> </a:t>
            </a:r>
            <a:r>
              <a:rPr sz="1800" b="1" spc="-5" dirty="0">
                <a:latin typeface="Calibri"/>
                <a:cs typeface="Calibri"/>
              </a:rPr>
              <a:t>Delivery</a:t>
            </a:r>
            <a:endParaRPr sz="1800">
              <a:latin typeface="Calibri"/>
              <a:cs typeface="Calibri"/>
            </a:endParaRPr>
          </a:p>
          <a:p>
            <a:pPr marL="207645">
              <a:lnSpc>
                <a:spcPct val="100000"/>
              </a:lnSpc>
              <a:spcBef>
                <a:spcPts val="665"/>
              </a:spcBef>
            </a:pPr>
            <a:r>
              <a:rPr sz="1000" spc="-5" dirty="0">
                <a:latin typeface="Calibri"/>
                <a:cs typeface="Calibri"/>
              </a:rPr>
              <a:t>300</a:t>
            </a:r>
            <a:endParaRPr sz="1000">
              <a:latin typeface="Calibri"/>
              <a:cs typeface="Calibri"/>
            </a:endParaRPr>
          </a:p>
          <a:p>
            <a:pPr>
              <a:lnSpc>
                <a:spcPct val="100000"/>
              </a:lnSpc>
            </a:pPr>
            <a:endParaRPr sz="1000">
              <a:latin typeface="Calibri"/>
              <a:cs typeface="Calibri"/>
            </a:endParaRPr>
          </a:p>
          <a:p>
            <a:pPr marL="207645">
              <a:lnSpc>
                <a:spcPct val="100000"/>
              </a:lnSpc>
              <a:spcBef>
                <a:spcPts val="660"/>
              </a:spcBef>
            </a:pPr>
            <a:r>
              <a:rPr sz="1000" spc="-5" dirty="0">
                <a:latin typeface="Calibri"/>
                <a:cs typeface="Calibri"/>
              </a:rPr>
              <a:t>250</a:t>
            </a:r>
            <a:endParaRPr sz="1000">
              <a:latin typeface="Calibri"/>
              <a:cs typeface="Calibri"/>
            </a:endParaRPr>
          </a:p>
          <a:p>
            <a:pPr>
              <a:lnSpc>
                <a:spcPct val="100000"/>
              </a:lnSpc>
            </a:pPr>
            <a:endParaRPr sz="1000">
              <a:latin typeface="Calibri"/>
              <a:cs typeface="Calibri"/>
            </a:endParaRPr>
          </a:p>
          <a:p>
            <a:pPr marL="207645">
              <a:lnSpc>
                <a:spcPct val="100000"/>
              </a:lnSpc>
              <a:spcBef>
                <a:spcPts val="660"/>
              </a:spcBef>
            </a:pPr>
            <a:r>
              <a:rPr sz="1000" spc="-5" dirty="0">
                <a:latin typeface="Calibri"/>
                <a:cs typeface="Calibri"/>
              </a:rPr>
              <a:t>200</a:t>
            </a:r>
            <a:endParaRPr sz="1000">
              <a:latin typeface="Calibri"/>
              <a:cs typeface="Calibri"/>
            </a:endParaRPr>
          </a:p>
        </p:txBody>
      </p:sp>
      <p:sp>
        <p:nvSpPr>
          <p:cNvPr id="14" name="object 14"/>
          <p:cNvSpPr/>
          <p:nvPr/>
        </p:nvSpPr>
        <p:spPr>
          <a:xfrm>
            <a:off x="5434584" y="5195315"/>
            <a:ext cx="70485" cy="70485"/>
          </a:xfrm>
          <a:custGeom>
            <a:avLst/>
            <a:gdLst/>
            <a:ahLst/>
            <a:cxnLst/>
            <a:rect l="l" t="t" r="r" b="b"/>
            <a:pathLst>
              <a:path w="70485" h="70485">
                <a:moveTo>
                  <a:pt x="70103" y="0"/>
                </a:moveTo>
                <a:lnTo>
                  <a:pt x="0" y="0"/>
                </a:lnTo>
                <a:lnTo>
                  <a:pt x="0" y="70103"/>
                </a:lnTo>
                <a:lnTo>
                  <a:pt x="70103" y="70103"/>
                </a:lnTo>
                <a:lnTo>
                  <a:pt x="70103" y="0"/>
                </a:lnTo>
                <a:close/>
              </a:path>
            </a:pathLst>
          </a:custGeom>
          <a:solidFill>
            <a:srgbClr val="4F81BC"/>
          </a:solidFill>
        </p:spPr>
        <p:txBody>
          <a:bodyPr wrap="square" lIns="0" tIns="0" rIns="0" bIns="0" rtlCol="0"/>
          <a:lstStyle/>
          <a:p>
            <a:endParaRPr/>
          </a:p>
        </p:txBody>
      </p:sp>
      <p:sp>
        <p:nvSpPr>
          <p:cNvPr id="15" name="object 15"/>
          <p:cNvSpPr txBox="1"/>
          <p:nvPr/>
        </p:nvSpPr>
        <p:spPr>
          <a:xfrm>
            <a:off x="5535803" y="5127751"/>
            <a:ext cx="861694" cy="177800"/>
          </a:xfrm>
          <a:prstGeom prst="rect">
            <a:avLst/>
          </a:prstGeom>
        </p:spPr>
        <p:txBody>
          <a:bodyPr vert="horz" wrap="square" lIns="0" tIns="12065" rIns="0" bIns="0" rtlCol="0">
            <a:spAutoFit/>
          </a:bodyPr>
          <a:lstStyle/>
          <a:p>
            <a:pPr>
              <a:lnSpc>
                <a:spcPct val="100000"/>
              </a:lnSpc>
              <a:spcBef>
                <a:spcPts val="95"/>
              </a:spcBef>
            </a:pPr>
            <a:r>
              <a:rPr sz="1000" spc="-5" dirty="0">
                <a:latin typeface="Calibri"/>
                <a:cs typeface="Calibri"/>
              </a:rPr>
              <a:t>No</a:t>
            </a:r>
            <a:r>
              <a:rPr sz="1000" spc="-30" dirty="0">
                <a:latin typeface="Calibri"/>
                <a:cs typeface="Calibri"/>
              </a:rPr>
              <a:t> </a:t>
            </a:r>
            <a:r>
              <a:rPr sz="1000" spc="-5" dirty="0">
                <a:latin typeface="Calibri"/>
                <a:cs typeface="Calibri"/>
              </a:rPr>
              <a:t>of</a:t>
            </a:r>
            <a:r>
              <a:rPr sz="1000" spc="-35" dirty="0">
                <a:latin typeface="Calibri"/>
                <a:cs typeface="Calibri"/>
              </a:rPr>
              <a:t> </a:t>
            </a:r>
            <a:r>
              <a:rPr sz="1000" spc="-5" dirty="0">
                <a:latin typeface="Calibri"/>
                <a:cs typeface="Calibri"/>
              </a:rPr>
              <a:t>customers</a:t>
            </a:r>
            <a:endParaRPr sz="1000">
              <a:latin typeface="Calibri"/>
              <a:cs typeface="Calibri"/>
            </a:endParaRPr>
          </a:p>
        </p:txBody>
      </p:sp>
      <p:sp>
        <p:nvSpPr>
          <p:cNvPr id="16" name="object 16"/>
          <p:cNvSpPr/>
          <p:nvPr/>
        </p:nvSpPr>
        <p:spPr>
          <a:xfrm>
            <a:off x="1027430" y="3433571"/>
            <a:ext cx="5486400" cy="3200400"/>
          </a:xfrm>
          <a:custGeom>
            <a:avLst/>
            <a:gdLst/>
            <a:ahLst/>
            <a:cxnLst/>
            <a:rect l="l" t="t" r="r" b="b"/>
            <a:pathLst>
              <a:path w="5486400" h="3200400">
                <a:moveTo>
                  <a:pt x="0" y="3200399"/>
                </a:moveTo>
                <a:lnTo>
                  <a:pt x="5486400" y="3200399"/>
                </a:lnTo>
                <a:lnTo>
                  <a:pt x="5486400" y="0"/>
                </a:lnTo>
                <a:lnTo>
                  <a:pt x="0" y="0"/>
                </a:lnTo>
                <a:lnTo>
                  <a:pt x="0" y="3200399"/>
                </a:lnTo>
                <a:close/>
              </a:path>
            </a:pathLst>
          </a:custGeom>
          <a:ln w="9525">
            <a:solidFill>
              <a:srgbClr val="858585"/>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17775" y="894080"/>
            <a:ext cx="2525395" cy="239395"/>
          </a:xfrm>
          <a:prstGeom prst="rect">
            <a:avLst/>
          </a:prstGeom>
        </p:spPr>
        <p:txBody>
          <a:bodyPr vert="horz" wrap="square" lIns="0" tIns="12700" rIns="0" bIns="0" rtlCol="0">
            <a:spAutoFit/>
          </a:bodyPr>
          <a:lstStyle/>
          <a:p>
            <a:pPr marL="12700">
              <a:lnSpc>
                <a:spcPct val="100000"/>
              </a:lnSpc>
              <a:spcBef>
                <a:spcPts val="100"/>
              </a:spcBef>
            </a:pPr>
            <a:r>
              <a:rPr sz="1400" b="1" u="sng" spc="-5" dirty="0">
                <a:uFill>
                  <a:solidFill>
                    <a:srgbClr val="000000"/>
                  </a:solidFill>
                </a:uFill>
                <a:latin typeface="Calibri"/>
                <a:cs typeface="Calibri"/>
              </a:rPr>
              <a:t>Privacy</a:t>
            </a:r>
            <a:r>
              <a:rPr sz="1400" b="1" u="sng" spc="-20" dirty="0">
                <a:uFill>
                  <a:solidFill>
                    <a:srgbClr val="000000"/>
                  </a:solidFill>
                </a:uFill>
                <a:latin typeface="Calibri"/>
                <a:cs typeface="Calibri"/>
              </a:rPr>
              <a:t> </a:t>
            </a:r>
            <a:r>
              <a:rPr sz="1400" b="1" u="sng" dirty="0">
                <a:uFill>
                  <a:solidFill>
                    <a:srgbClr val="000000"/>
                  </a:solidFill>
                </a:uFill>
                <a:latin typeface="Calibri"/>
                <a:cs typeface="Calibri"/>
              </a:rPr>
              <a:t>of</a:t>
            </a:r>
            <a:r>
              <a:rPr sz="1400" b="1" u="sng" spc="-5" dirty="0">
                <a:uFill>
                  <a:solidFill>
                    <a:srgbClr val="000000"/>
                  </a:solidFill>
                </a:uFill>
                <a:latin typeface="Calibri"/>
                <a:cs typeface="Calibri"/>
              </a:rPr>
              <a:t> customers’</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information</a:t>
            </a:r>
            <a:endParaRPr sz="1400">
              <a:latin typeface="Calibri"/>
              <a:cs typeface="Calibri"/>
            </a:endParaRPr>
          </a:p>
        </p:txBody>
      </p:sp>
      <p:sp>
        <p:nvSpPr>
          <p:cNvPr id="3" name="object 3"/>
          <p:cNvSpPr txBox="1"/>
          <p:nvPr/>
        </p:nvSpPr>
        <p:spPr>
          <a:xfrm>
            <a:off x="902004" y="1258569"/>
            <a:ext cx="4829810" cy="1696720"/>
          </a:xfrm>
          <a:prstGeom prst="rect">
            <a:avLst/>
          </a:prstGeom>
        </p:spPr>
        <p:txBody>
          <a:bodyPr vert="horz" wrap="square" lIns="0" tIns="13335" rIns="0" bIns="0" rtlCol="0">
            <a:spAutoFit/>
          </a:bodyPr>
          <a:lstStyle/>
          <a:p>
            <a:pPr marL="12700">
              <a:lnSpc>
                <a:spcPts val="1225"/>
              </a:lnSpc>
              <a:spcBef>
                <a:spcPts val="105"/>
              </a:spcBef>
            </a:pPr>
            <a:r>
              <a:rPr sz="1050" spc="-5" dirty="0">
                <a:latin typeface="Courier New"/>
                <a:cs typeface="Courier New"/>
              </a:rPr>
              <a:t>Amazon.in</a:t>
            </a:r>
            <a:endParaRPr sz="1050">
              <a:latin typeface="Courier New"/>
              <a:cs typeface="Courier New"/>
            </a:endParaRPr>
          </a:p>
          <a:p>
            <a:pPr marL="12700">
              <a:lnSpc>
                <a:spcPts val="1190"/>
              </a:lnSpc>
            </a:pPr>
            <a:r>
              <a:rPr sz="1050" spc="-5" dirty="0">
                <a:latin typeface="Courier New"/>
                <a:cs typeface="Courier New"/>
              </a:rPr>
              <a:t>Amazon.in,</a:t>
            </a:r>
            <a:r>
              <a:rPr sz="1050" spc="-35" dirty="0">
                <a:latin typeface="Courier New"/>
                <a:cs typeface="Courier New"/>
              </a:rPr>
              <a:t> </a:t>
            </a:r>
            <a:r>
              <a:rPr sz="1050" spc="-5" dirty="0">
                <a:latin typeface="Courier New"/>
                <a:cs typeface="Courier New"/>
              </a:rPr>
              <a:t>Flipkart.com</a:t>
            </a:r>
            <a:endParaRPr sz="1050">
              <a:latin typeface="Courier New"/>
              <a:cs typeface="Courier New"/>
            </a:endParaRPr>
          </a:p>
          <a:p>
            <a:pPr marL="12700">
              <a:lnSpc>
                <a:spcPts val="1190"/>
              </a:lnSpc>
            </a:pPr>
            <a:r>
              <a:rPr sz="1050" spc="-5" dirty="0">
                <a:latin typeface="Courier New"/>
                <a:cs typeface="Courier New"/>
              </a:rPr>
              <a:t>Amazon.in,</a:t>
            </a:r>
            <a:r>
              <a:rPr sz="1050" spc="-20" dirty="0">
                <a:latin typeface="Courier New"/>
                <a:cs typeface="Courier New"/>
              </a:rPr>
              <a:t> </a:t>
            </a:r>
            <a:r>
              <a:rPr sz="1050" spc="-5" dirty="0">
                <a:latin typeface="Courier New"/>
                <a:cs typeface="Courier New"/>
              </a:rPr>
              <a:t>Flipkart.com,</a:t>
            </a:r>
            <a:r>
              <a:rPr sz="1050" spc="-15" dirty="0">
                <a:latin typeface="Courier New"/>
                <a:cs typeface="Courier New"/>
              </a:rPr>
              <a:t> </a:t>
            </a:r>
            <a:r>
              <a:rPr sz="1050" spc="-5" dirty="0">
                <a:latin typeface="Courier New"/>
                <a:cs typeface="Courier New"/>
              </a:rPr>
              <a:t>Myntra.com</a:t>
            </a:r>
            <a:endParaRPr sz="1050">
              <a:latin typeface="Courier New"/>
              <a:cs typeface="Courier New"/>
            </a:endParaRPr>
          </a:p>
          <a:p>
            <a:pPr marL="12700" marR="5080">
              <a:lnSpc>
                <a:spcPts val="1200"/>
              </a:lnSpc>
              <a:spcBef>
                <a:spcPts val="55"/>
              </a:spcBef>
            </a:pPr>
            <a:r>
              <a:rPr sz="1050" spc="-5" dirty="0">
                <a:latin typeface="Courier New"/>
                <a:cs typeface="Courier New"/>
              </a:rPr>
              <a:t>Amazon.in,</a:t>
            </a:r>
            <a:r>
              <a:rPr sz="1050" dirty="0">
                <a:latin typeface="Courier New"/>
                <a:cs typeface="Courier New"/>
              </a:rPr>
              <a:t> </a:t>
            </a:r>
            <a:r>
              <a:rPr sz="1050" spc="-5" dirty="0">
                <a:latin typeface="Courier New"/>
                <a:cs typeface="Courier New"/>
              </a:rPr>
              <a:t>Flipkart.com,</a:t>
            </a:r>
            <a:r>
              <a:rPr sz="1050" dirty="0">
                <a:latin typeface="Courier New"/>
                <a:cs typeface="Courier New"/>
              </a:rPr>
              <a:t> </a:t>
            </a:r>
            <a:r>
              <a:rPr sz="1050" spc="-5" dirty="0">
                <a:latin typeface="Courier New"/>
                <a:cs typeface="Courier New"/>
              </a:rPr>
              <a:t>Paytm.com,</a:t>
            </a:r>
            <a:r>
              <a:rPr sz="1050" spc="5" dirty="0">
                <a:latin typeface="Courier New"/>
                <a:cs typeface="Courier New"/>
              </a:rPr>
              <a:t> </a:t>
            </a:r>
            <a:r>
              <a:rPr sz="1050" spc="-5" dirty="0">
                <a:latin typeface="Courier New"/>
                <a:cs typeface="Courier New"/>
              </a:rPr>
              <a:t>Myntra.com,</a:t>
            </a:r>
            <a:r>
              <a:rPr sz="1050" dirty="0">
                <a:latin typeface="Courier New"/>
                <a:cs typeface="Courier New"/>
              </a:rPr>
              <a:t> </a:t>
            </a:r>
            <a:r>
              <a:rPr sz="1050" spc="-5" dirty="0">
                <a:latin typeface="Courier New"/>
                <a:cs typeface="Courier New"/>
              </a:rPr>
              <a:t>Snapdeal.com </a:t>
            </a:r>
            <a:r>
              <a:rPr sz="1050" spc="-615" dirty="0">
                <a:latin typeface="Courier New"/>
                <a:cs typeface="Courier New"/>
              </a:rPr>
              <a:t> </a:t>
            </a:r>
            <a:r>
              <a:rPr sz="1050" spc="-5" dirty="0">
                <a:latin typeface="Courier New"/>
                <a:cs typeface="Courier New"/>
              </a:rPr>
              <a:t>Paytm.com</a:t>
            </a:r>
            <a:endParaRPr sz="1050">
              <a:latin typeface="Courier New"/>
              <a:cs typeface="Courier New"/>
            </a:endParaRPr>
          </a:p>
          <a:p>
            <a:pPr marL="12700">
              <a:lnSpc>
                <a:spcPts val="1120"/>
              </a:lnSpc>
            </a:pPr>
            <a:r>
              <a:rPr sz="1050" spc="-5" dirty="0">
                <a:latin typeface="Courier New"/>
                <a:cs typeface="Courier New"/>
              </a:rPr>
              <a:t>Myntra.com</a:t>
            </a:r>
            <a:endParaRPr sz="1050">
              <a:latin typeface="Courier New"/>
              <a:cs typeface="Courier New"/>
            </a:endParaRPr>
          </a:p>
          <a:p>
            <a:pPr marL="12700" marR="3207385">
              <a:lnSpc>
                <a:spcPts val="1190"/>
              </a:lnSpc>
              <a:spcBef>
                <a:spcPts val="60"/>
              </a:spcBef>
            </a:pPr>
            <a:r>
              <a:rPr sz="1050" spc="-5" dirty="0">
                <a:latin typeface="Courier New"/>
                <a:cs typeface="Courier New"/>
              </a:rPr>
              <a:t>Amazon.in, Paytm.com </a:t>
            </a:r>
            <a:r>
              <a:rPr sz="1050" spc="-620" dirty="0">
                <a:latin typeface="Courier New"/>
                <a:cs typeface="Courier New"/>
              </a:rPr>
              <a:t> </a:t>
            </a:r>
            <a:r>
              <a:rPr sz="1050" spc="-5" dirty="0">
                <a:latin typeface="Courier New"/>
                <a:cs typeface="Courier New"/>
              </a:rPr>
              <a:t>Flipkart.com</a:t>
            </a:r>
            <a:endParaRPr sz="1050">
              <a:latin typeface="Courier New"/>
              <a:cs typeface="Courier New"/>
            </a:endParaRPr>
          </a:p>
          <a:p>
            <a:pPr marL="12700">
              <a:lnSpc>
                <a:spcPts val="1120"/>
              </a:lnSpc>
            </a:pPr>
            <a:r>
              <a:rPr sz="1050" spc="-5" dirty="0">
                <a:latin typeface="Courier New"/>
                <a:cs typeface="Courier New"/>
              </a:rPr>
              <a:t>Amazon.in, Flipkart.com, Myntra.com, Snapdeal.com</a:t>
            </a:r>
            <a:endParaRPr sz="1050">
              <a:latin typeface="Courier New"/>
              <a:cs typeface="Courier New"/>
            </a:endParaRPr>
          </a:p>
          <a:p>
            <a:pPr marL="12700" marR="1847214">
              <a:lnSpc>
                <a:spcPts val="1190"/>
              </a:lnSpc>
              <a:spcBef>
                <a:spcPts val="65"/>
              </a:spcBef>
            </a:pPr>
            <a:r>
              <a:rPr sz="1050" spc="-5" dirty="0">
                <a:latin typeface="Courier New"/>
                <a:cs typeface="Courier New"/>
              </a:rPr>
              <a:t>Amazon.in, Flipkart.com, Paytm.com </a:t>
            </a:r>
            <a:r>
              <a:rPr sz="1050" dirty="0">
                <a:latin typeface="Courier New"/>
                <a:cs typeface="Courier New"/>
              </a:rPr>
              <a:t> </a:t>
            </a:r>
            <a:r>
              <a:rPr sz="1050" spc="-5" dirty="0">
                <a:latin typeface="Courier New"/>
                <a:cs typeface="Courier New"/>
              </a:rPr>
              <a:t>Amazon.in,</a:t>
            </a:r>
            <a:r>
              <a:rPr sz="1050" spc="-20" dirty="0">
                <a:latin typeface="Courier New"/>
                <a:cs typeface="Courier New"/>
              </a:rPr>
              <a:t> </a:t>
            </a:r>
            <a:r>
              <a:rPr sz="1050" spc="-5" dirty="0">
                <a:latin typeface="Courier New"/>
                <a:cs typeface="Courier New"/>
              </a:rPr>
              <a:t>Flipkart.com,</a:t>
            </a:r>
            <a:r>
              <a:rPr sz="1050" spc="-15" dirty="0">
                <a:latin typeface="Courier New"/>
                <a:cs typeface="Courier New"/>
              </a:rPr>
              <a:t> </a:t>
            </a:r>
            <a:r>
              <a:rPr sz="1050" spc="-5" dirty="0">
                <a:latin typeface="Courier New"/>
                <a:cs typeface="Courier New"/>
              </a:rPr>
              <a:t>Snapdeal.com</a:t>
            </a:r>
            <a:endParaRPr sz="1050">
              <a:latin typeface="Courier New"/>
              <a:cs typeface="Courier New"/>
            </a:endParaRPr>
          </a:p>
        </p:txBody>
      </p:sp>
      <p:sp>
        <p:nvSpPr>
          <p:cNvPr id="4" name="object 4"/>
          <p:cNvSpPr txBox="1"/>
          <p:nvPr/>
        </p:nvSpPr>
        <p:spPr>
          <a:xfrm>
            <a:off x="6024788" y="1258569"/>
            <a:ext cx="189230" cy="1696720"/>
          </a:xfrm>
          <a:prstGeom prst="rect">
            <a:avLst/>
          </a:prstGeom>
        </p:spPr>
        <p:txBody>
          <a:bodyPr vert="horz" wrap="square" lIns="0" tIns="13335" rIns="0" bIns="0" rtlCol="0">
            <a:spAutoFit/>
          </a:bodyPr>
          <a:lstStyle/>
          <a:p>
            <a:pPr marR="5080" algn="r">
              <a:lnSpc>
                <a:spcPts val="1225"/>
              </a:lnSpc>
              <a:spcBef>
                <a:spcPts val="105"/>
              </a:spcBef>
            </a:pPr>
            <a:r>
              <a:rPr sz="1050" dirty="0">
                <a:latin typeface="Courier New"/>
                <a:cs typeface="Courier New"/>
              </a:rPr>
              <a:t>71</a:t>
            </a:r>
            <a:endParaRPr sz="1050">
              <a:latin typeface="Courier New"/>
              <a:cs typeface="Courier New"/>
            </a:endParaRPr>
          </a:p>
          <a:p>
            <a:pPr marR="6985" algn="r">
              <a:lnSpc>
                <a:spcPts val="1190"/>
              </a:lnSpc>
            </a:pPr>
            <a:r>
              <a:rPr sz="1050" spc="-5" dirty="0">
                <a:latin typeface="Courier New"/>
                <a:cs typeface="Courier New"/>
              </a:rPr>
              <a:t>54</a:t>
            </a:r>
            <a:endParaRPr sz="1050">
              <a:latin typeface="Courier New"/>
              <a:cs typeface="Courier New"/>
            </a:endParaRPr>
          </a:p>
          <a:p>
            <a:pPr marR="6985" algn="r">
              <a:lnSpc>
                <a:spcPts val="1190"/>
              </a:lnSpc>
            </a:pPr>
            <a:r>
              <a:rPr sz="1050" spc="-5" dirty="0">
                <a:latin typeface="Courier New"/>
                <a:cs typeface="Courier New"/>
              </a:rPr>
              <a:t>25</a:t>
            </a:r>
            <a:endParaRPr sz="1050">
              <a:latin typeface="Courier New"/>
              <a:cs typeface="Courier New"/>
            </a:endParaRPr>
          </a:p>
          <a:p>
            <a:pPr marR="6985" algn="r">
              <a:lnSpc>
                <a:spcPts val="1195"/>
              </a:lnSpc>
            </a:pPr>
            <a:r>
              <a:rPr sz="1050" spc="-5" dirty="0">
                <a:latin typeface="Courier New"/>
                <a:cs typeface="Courier New"/>
              </a:rPr>
              <a:t>24</a:t>
            </a:r>
            <a:endParaRPr sz="1050">
              <a:latin typeface="Courier New"/>
              <a:cs typeface="Courier New"/>
            </a:endParaRPr>
          </a:p>
          <a:p>
            <a:pPr marR="5080" algn="r">
              <a:lnSpc>
                <a:spcPts val="1195"/>
              </a:lnSpc>
            </a:pPr>
            <a:r>
              <a:rPr sz="1050" dirty="0">
                <a:latin typeface="Courier New"/>
                <a:cs typeface="Courier New"/>
              </a:rPr>
              <a:t>18</a:t>
            </a:r>
            <a:endParaRPr sz="1050">
              <a:latin typeface="Courier New"/>
              <a:cs typeface="Courier New"/>
            </a:endParaRPr>
          </a:p>
          <a:p>
            <a:pPr marR="6985" algn="r">
              <a:lnSpc>
                <a:spcPts val="1190"/>
              </a:lnSpc>
            </a:pPr>
            <a:r>
              <a:rPr sz="1050" spc="-5" dirty="0">
                <a:latin typeface="Courier New"/>
                <a:cs typeface="Courier New"/>
              </a:rPr>
              <a:t>15</a:t>
            </a:r>
            <a:endParaRPr sz="1050">
              <a:latin typeface="Courier New"/>
              <a:cs typeface="Courier New"/>
            </a:endParaRPr>
          </a:p>
          <a:p>
            <a:pPr marR="6985" algn="r">
              <a:lnSpc>
                <a:spcPts val="1190"/>
              </a:lnSpc>
            </a:pPr>
            <a:r>
              <a:rPr sz="1050" spc="-5" dirty="0">
                <a:latin typeface="Courier New"/>
                <a:cs typeface="Courier New"/>
              </a:rPr>
              <a:t>15</a:t>
            </a:r>
            <a:endParaRPr sz="1050">
              <a:latin typeface="Courier New"/>
              <a:cs typeface="Courier New"/>
            </a:endParaRPr>
          </a:p>
          <a:p>
            <a:pPr marR="6985" algn="r">
              <a:lnSpc>
                <a:spcPts val="1190"/>
              </a:lnSpc>
            </a:pPr>
            <a:r>
              <a:rPr sz="1050" spc="-5" dirty="0">
                <a:latin typeface="Courier New"/>
                <a:cs typeface="Courier New"/>
              </a:rPr>
              <a:t>15</a:t>
            </a:r>
            <a:endParaRPr sz="1050">
              <a:latin typeface="Courier New"/>
              <a:cs typeface="Courier New"/>
            </a:endParaRPr>
          </a:p>
          <a:p>
            <a:pPr marR="6985" algn="r">
              <a:lnSpc>
                <a:spcPts val="1190"/>
              </a:lnSpc>
            </a:pPr>
            <a:r>
              <a:rPr sz="1050" spc="-5" dirty="0">
                <a:latin typeface="Courier New"/>
                <a:cs typeface="Courier New"/>
              </a:rPr>
              <a:t>14</a:t>
            </a:r>
            <a:endParaRPr sz="1050">
              <a:latin typeface="Courier New"/>
              <a:cs typeface="Courier New"/>
            </a:endParaRPr>
          </a:p>
          <a:p>
            <a:pPr marR="6985" algn="r">
              <a:lnSpc>
                <a:spcPts val="1190"/>
              </a:lnSpc>
            </a:pPr>
            <a:r>
              <a:rPr sz="1050" spc="-5" dirty="0">
                <a:latin typeface="Courier New"/>
                <a:cs typeface="Courier New"/>
              </a:rPr>
              <a:t>11</a:t>
            </a:r>
            <a:endParaRPr sz="1050">
              <a:latin typeface="Courier New"/>
              <a:cs typeface="Courier New"/>
            </a:endParaRPr>
          </a:p>
          <a:p>
            <a:pPr marR="6985" algn="r">
              <a:lnSpc>
                <a:spcPts val="1225"/>
              </a:lnSpc>
            </a:pPr>
            <a:r>
              <a:rPr sz="1050" dirty="0">
                <a:latin typeface="Courier New"/>
                <a:cs typeface="Courier New"/>
              </a:rPr>
              <a:t>7</a:t>
            </a:r>
            <a:endParaRPr sz="1050">
              <a:latin typeface="Courier New"/>
              <a:cs typeface="Courier New"/>
            </a:endParaRPr>
          </a:p>
        </p:txBody>
      </p:sp>
      <p:sp>
        <p:nvSpPr>
          <p:cNvPr id="5" name="object 5"/>
          <p:cNvSpPr txBox="1"/>
          <p:nvPr/>
        </p:nvSpPr>
        <p:spPr>
          <a:xfrm>
            <a:off x="902004" y="3273526"/>
            <a:ext cx="5365750" cy="1522730"/>
          </a:xfrm>
          <a:prstGeom prst="rect">
            <a:avLst/>
          </a:prstGeom>
        </p:spPr>
        <p:txBody>
          <a:bodyPr vert="horz" wrap="square" lIns="0" tIns="11430" rIns="0" bIns="0" rtlCol="0">
            <a:spAutoFit/>
          </a:bodyPr>
          <a:lstStyle/>
          <a:p>
            <a:pPr marL="12700" marR="5080">
              <a:lnSpc>
                <a:spcPct val="117000"/>
              </a:lnSpc>
              <a:spcBef>
                <a:spcPts val="90"/>
              </a:spcBef>
            </a:pPr>
            <a:r>
              <a:rPr sz="1400" i="1" spc="-5" dirty="0">
                <a:latin typeface="Calibri"/>
                <a:cs typeface="Calibri"/>
              </a:rPr>
              <a:t>[221 respondents</a:t>
            </a:r>
            <a:r>
              <a:rPr sz="1400" i="1" spc="15" dirty="0">
                <a:latin typeface="Calibri"/>
                <a:cs typeface="Calibri"/>
              </a:rPr>
              <a:t> </a:t>
            </a:r>
            <a:r>
              <a:rPr sz="1400" i="1" spc="-5" dirty="0">
                <a:latin typeface="Calibri"/>
                <a:cs typeface="Calibri"/>
              </a:rPr>
              <a:t>consider</a:t>
            </a:r>
            <a:r>
              <a:rPr sz="1400" i="1" spc="5" dirty="0">
                <a:latin typeface="Calibri"/>
                <a:cs typeface="Calibri"/>
              </a:rPr>
              <a:t> </a:t>
            </a:r>
            <a:r>
              <a:rPr sz="1400" i="1" spc="-5" dirty="0">
                <a:latin typeface="Calibri"/>
                <a:cs typeface="Calibri"/>
              </a:rPr>
              <a:t>amazon.in</a:t>
            </a:r>
            <a:r>
              <a:rPr sz="1400" i="1" spc="5" dirty="0">
                <a:latin typeface="Calibri"/>
                <a:cs typeface="Calibri"/>
              </a:rPr>
              <a:t> </a:t>
            </a:r>
            <a:r>
              <a:rPr sz="1400" i="1" spc="-5" dirty="0">
                <a:latin typeface="Calibri"/>
                <a:cs typeface="Calibri"/>
              </a:rPr>
              <a:t>protects</a:t>
            </a:r>
            <a:r>
              <a:rPr sz="1400" i="1" spc="10" dirty="0">
                <a:latin typeface="Calibri"/>
                <a:cs typeface="Calibri"/>
              </a:rPr>
              <a:t> </a:t>
            </a:r>
            <a:r>
              <a:rPr sz="1400" i="1" spc="-5" dirty="0">
                <a:latin typeface="Calibri"/>
                <a:cs typeface="Calibri"/>
              </a:rPr>
              <a:t>the</a:t>
            </a:r>
            <a:r>
              <a:rPr sz="1400" i="1" spc="5" dirty="0">
                <a:latin typeface="Calibri"/>
                <a:cs typeface="Calibri"/>
              </a:rPr>
              <a:t> </a:t>
            </a:r>
            <a:r>
              <a:rPr sz="1400" i="1" spc="-5" dirty="0">
                <a:latin typeface="Calibri"/>
                <a:cs typeface="Calibri"/>
              </a:rPr>
              <a:t>privacy</a:t>
            </a:r>
            <a:r>
              <a:rPr sz="1400" i="1" dirty="0">
                <a:latin typeface="Calibri"/>
                <a:cs typeface="Calibri"/>
              </a:rPr>
              <a:t> </a:t>
            </a:r>
            <a:r>
              <a:rPr sz="1400" i="1" spc="-5" dirty="0">
                <a:latin typeface="Calibri"/>
                <a:cs typeface="Calibri"/>
              </a:rPr>
              <a:t>of</a:t>
            </a:r>
            <a:r>
              <a:rPr sz="1400" i="1" spc="10" dirty="0">
                <a:latin typeface="Calibri"/>
                <a:cs typeface="Calibri"/>
              </a:rPr>
              <a:t> </a:t>
            </a:r>
            <a:r>
              <a:rPr sz="1400" i="1" spc="-5" dirty="0">
                <a:latin typeface="Calibri"/>
                <a:cs typeface="Calibri"/>
              </a:rPr>
              <a:t>customer’s </a:t>
            </a:r>
            <a:r>
              <a:rPr sz="1400" i="1" dirty="0">
                <a:latin typeface="Calibri"/>
                <a:cs typeface="Calibri"/>
              </a:rPr>
              <a:t> information,</a:t>
            </a:r>
            <a:r>
              <a:rPr sz="1400" i="1" spc="-5" dirty="0">
                <a:latin typeface="Calibri"/>
                <a:cs typeface="Calibri"/>
              </a:rPr>
              <a:t> 150</a:t>
            </a:r>
            <a:r>
              <a:rPr sz="1400" i="1" dirty="0">
                <a:latin typeface="Calibri"/>
                <a:cs typeface="Calibri"/>
              </a:rPr>
              <a:t> </a:t>
            </a:r>
            <a:r>
              <a:rPr sz="1400" i="1" spc="-5" dirty="0">
                <a:latin typeface="Calibri"/>
                <a:cs typeface="Calibri"/>
              </a:rPr>
              <a:t>respondents</a:t>
            </a:r>
            <a:r>
              <a:rPr sz="1400" i="1" spc="10" dirty="0">
                <a:latin typeface="Calibri"/>
                <a:cs typeface="Calibri"/>
              </a:rPr>
              <a:t> </a:t>
            </a:r>
            <a:r>
              <a:rPr sz="1400" i="1" spc="-5" dirty="0">
                <a:latin typeface="Calibri"/>
                <a:cs typeface="Calibri"/>
              </a:rPr>
              <a:t>consider</a:t>
            </a:r>
            <a:r>
              <a:rPr sz="1400" i="1" dirty="0">
                <a:latin typeface="Calibri"/>
                <a:cs typeface="Calibri"/>
              </a:rPr>
              <a:t> </a:t>
            </a:r>
            <a:r>
              <a:rPr sz="1400" i="1" spc="-5" dirty="0">
                <a:latin typeface="Calibri"/>
                <a:cs typeface="Calibri"/>
              </a:rPr>
              <a:t>flipkart.com</a:t>
            </a:r>
            <a:r>
              <a:rPr sz="1400" i="1" spc="5" dirty="0">
                <a:latin typeface="Calibri"/>
                <a:cs typeface="Calibri"/>
              </a:rPr>
              <a:t> </a:t>
            </a:r>
            <a:r>
              <a:rPr sz="1400" i="1" spc="-5" dirty="0">
                <a:latin typeface="Calibri"/>
                <a:cs typeface="Calibri"/>
              </a:rPr>
              <a:t>protects</a:t>
            </a:r>
            <a:r>
              <a:rPr sz="1400" i="1" spc="5" dirty="0">
                <a:latin typeface="Calibri"/>
                <a:cs typeface="Calibri"/>
              </a:rPr>
              <a:t> </a:t>
            </a:r>
            <a:r>
              <a:rPr sz="1400" i="1" dirty="0">
                <a:latin typeface="Calibri"/>
                <a:cs typeface="Calibri"/>
              </a:rPr>
              <a:t>the</a:t>
            </a:r>
            <a:r>
              <a:rPr sz="1400" i="1" spc="-20" dirty="0">
                <a:latin typeface="Calibri"/>
                <a:cs typeface="Calibri"/>
              </a:rPr>
              <a:t> </a:t>
            </a:r>
            <a:r>
              <a:rPr sz="1400" i="1" spc="-5" dirty="0">
                <a:latin typeface="Calibri"/>
                <a:cs typeface="Calibri"/>
              </a:rPr>
              <a:t>privacy</a:t>
            </a:r>
            <a:r>
              <a:rPr sz="1400" i="1" dirty="0">
                <a:latin typeface="Calibri"/>
                <a:cs typeface="Calibri"/>
              </a:rPr>
              <a:t> </a:t>
            </a:r>
            <a:r>
              <a:rPr sz="1400" i="1" spc="-5" dirty="0">
                <a:latin typeface="Calibri"/>
                <a:cs typeface="Calibri"/>
              </a:rPr>
              <a:t>of </a:t>
            </a:r>
            <a:r>
              <a:rPr sz="1400" i="1" spc="-300" dirty="0">
                <a:latin typeface="Calibri"/>
                <a:cs typeface="Calibri"/>
              </a:rPr>
              <a:t> </a:t>
            </a:r>
            <a:r>
              <a:rPr sz="1400" i="1" spc="-5" dirty="0">
                <a:latin typeface="Calibri"/>
                <a:cs typeface="Calibri"/>
              </a:rPr>
              <a:t>customer’s</a:t>
            </a:r>
            <a:r>
              <a:rPr sz="1400" i="1" spc="5" dirty="0">
                <a:latin typeface="Calibri"/>
                <a:cs typeface="Calibri"/>
              </a:rPr>
              <a:t> </a:t>
            </a:r>
            <a:r>
              <a:rPr sz="1400" i="1" spc="-5" dirty="0">
                <a:latin typeface="Calibri"/>
                <a:cs typeface="Calibri"/>
              </a:rPr>
              <a:t>information,</a:t>
            </a:r>
            <a:r>
              <a:rPr sz="1400" i="1" spc="5" dirty="0">
                <a:latin typeface="Calibri"/>
                <a:cs typeface="Calibri"/>
              </a:rPr>
              <a:t> </a:t>
            </a:r>
            <a:r>
              <a:rPr sz="1400" i="1" dirty="0">
                <a:latin typeface="Calibri"/>
                <a:cs typeface="Calibri"/>
              </a:rPr>
              <a:t>78 </a:t>
            </a:r>
            <a:r>
              <a:rPr sz="1400" i="1" spc="-5" dirty="0">
                <a:latin typeface="Calibri"/>
                <a:cs typeface="Calibri"/>
              </a:rPr>
              <a:t>respondents</a:t>
            </a:r>
            <a:r>
              <a:rPr sz="1400" i="1" spc="15" dirty="0">
                <a:latin typeface="Calibri"/>
                <a:cs typeface="Calibri"/>
              </a:rPr>
              <a:t> </a:t>
            </a:r>
            <a:r>
              <a:rPr sz="1400" i="1" spc="-5" dirty="0">
                <a:latin typeface="Calibri"/>
                <a:cs typeface="Calibri"/>
              </a:rPr>
              <a:t>consider myntra.com protects</a:t>
            </a:r>
            <a:r>
              <a:rPr sz="1400" i="1" spc="15" dirty="0">
                <a:latin typeface="Calibri"/>
                <a:cs typeface="Calibri"/>
              </a:rPr>
              <a:t> </a:t>
            </a:r>
            <a:r>
              <a:rPr sz="1400" i="1" spc="-5" dirty="0">
                <a:latin typeface="Calibri"/>
                <a:cs typeface="Calibri"/>
              </a:rPr>
              <a:t>the </a:t>
            </a:r>
            <a:r>
              <a:rPr sz="1400" i="1" spc="-300" dirty="0">
                <a:latin typeface="Calibri"/>
                <a:cs typeface="Calibri"/>
              </a:rPr>
              <a:t> </a:t>
            </a:r>
            <a:r>
              <a:rPr sz="1400" i="1" spc="-5" dirty="0">
                <a:latin typeface="Calibri"/>
                <a:cs typeface="Calibri"/>
              </a:rPr>
              <a:t>privacy of</a:t>
            </a:r>
            <a:r>
              <a:rPr sz="1400" i="1" spc="5" dirty="0">
                <a:latin typeface="Calibri"/>
                <a:cs typeface="Calibri"/>
              </a:rPr>
              <a:t> </a:t>
            </a:r>
            <a:r>
              <a:rPr sz="1400" i="1" spc="-5" dirty="0">
                <a:latin typeface="Calibri"/>
                <a:cs typeface="Calibri"/>
              </a:rPr>
              <a:t>customer’s</a:t>
            </a:r>
            <a:r>
              <a:rPr sz="1400" i="1" spc="-10" dirty="0">
                <a:latin typeface="Calibri"/>
                <a:cs typeface="Calibri"/>
              </a:rPr>
              <a:t> </a:t>
            </a:r>
            <a:r>
              <a:rPr sz="1400" i="1" dirty="0">
                <a:latin typeface="Calibri"/>
                <a:cs typeface="Calibri"/>
              </a:rPr>
              <a:t>information,</a:t>
            </a:r>
            <a:r>
              <a:rPr sz="1400" i="1" spc="-5" dirty="0">
                <a:latin typeface="Calibri"/>
                <a:cs typeface="Calibri"/>
              </a:rPr>
              <a:t> </a:t>
            </a:r>
            <a:r>
              <a:rPr sz="1400" i="1" dirty="0">
                <a:latin typeface="Calibri"/>
                <a:cs typeface="Calibri"/>
              </a:rPr>
              <a:t>68</a:t>
            </a:r>
            <a:r>
              <a:rPr sz="1400" i="1" spc="-10" dirty="0">
                <a:latin typeface="Calibri"/>
                <a:cs typeface="Calibri"/>
              </a:rPr>
              <a:t> </a:t>
            </a:r>
            <a:r>
              <a:rPr sz="1400" i="1" spc="-5" dirty="0">
                <a:latin typeface="Calibri"/>
                <a:cs typeface="Calibri"/>
              </a:rPr>
              <a:t>respondents</a:t>
            </a:r>
            <a:r>
              <a:rPr sz="1400" i="1" spc="10" dirty="0">
                <a:latin typeface="Calibri"/>
                <a:cs typeface="Calibri"/>
              </a:rPr>
              <a:t> </a:t>
            </a:r>
            <a:r>
              <a:rPr sz="1400" i="1" spc="-5" dirty="0">
                <a:latin typeface="Calibri"/>
                <a:cs typeface="Calibri"/>
              </a:rPr>
              <a:t>consider</a:t>
            </a:r>
            <a:r>
              <a:rPr sz="1400" i="1" dirty="0">
                <a:latin typeface="Calibri"/>
                <a:cs typeface="Calibri"/>
              </a:rPr>
              <a:t> </a:t>
            </a:r>
            <a:r>
              <a:rPr sz="1400" i="1" spc="-5" dirty="0">
                <a:latin typeface="Calibri"/>
                <a:cs typeface="Calibri"/>
              </a:rPr>
              <a:t>paytm.com </a:t>
            </a:r>
            <a:r>
              <a:rPr sz="1400" i="1" dirty="0">
                <a:latin typeface="Calibri"/>
                <a:cs typeface="Calibri"/>
              </a:rPr>
              <a:t> </a:t>
            </a:r>
            <a:r>
              <a:rPr sz="1400" i="1" spc="-5" dirty="0">
                <a:latin typeface="Calibri"/>
                <a:cs typeface="Calibri"/>
              </a:rPr>
              <a:t>protects</a:t>
            </a:r>
            <a:r>
              <a:rPr sz="1400" i="1" spc="5" dirty="0">
                <a:latin typeface="Calibri"/>
                <a:cs typeface="Calibri"/>
              </a:rPr>
              <a:t> </a:t>
            </a:r>
            <a:r>
              <a:rPr sz="1400" i="1" spc="-5" dirty="0">
                <a:latin typeface="Calibri"/>
                <a:cs typeface="Calibri"/>
              </a:rPr>
              <a:t>the</a:t>
            </a:r>
            <a:r>
              <a:rPr sz="1400" i="1" spc="5" dirty="0">
                <a:latin typeface="Calibri"/>
                <a:cs typeface="Calibri"/>
              </a:rPr>
              <a:t> </a:t>
            </a:r>
            <a:r>
              <a:rPr sz="1400" i="1" spc="-5" dirty="0">
                <a:latin typeface="Calibri"/>
                <a:cs typeface="Calibri"/>
              </a:rPr>
              <a:t>privacy</a:t>
            </a:r>
            <a:r>
              <a:rPr sz="1400" i="1" dirty="0">
                <a:latin typeface="Calibri"/>
                <a:cs typeface="Calibri"/>
              </a:rPr>
              <a:t> </a:t>
            </a:r>
            <a:r>
              <a:rPr sz="1400" i="1" spc="-10" dirty="0">
                <a:latin typeface="Calibri"/>
                <a:cs typeface="Calibri"/>
              </a:rPr>
              <a:t>of</a:t>
            </a:r>
            <a:r>
              <a:rPr sz="1400" i="1" spc="10" dirty="0">
                <a:latin typeface="Calibri"/>
                <a:cs typeface="Calibri"/>
              </a:rPr>
              <a:t> </a:t>
            </a:r>
            <a:r>
              <a:rPr sz="1400" i="1" spc="-5" dirty="0">
                <a:latin typeface="Calibri"/>
                <a:cs typeface="Calibri"/>
              </a:rPr>
              <a:t>customer’s</a:t>
            </a:r>
            <a:r>
              <a:rPr sz="1400" i="1" spc="5" dirty="0">
                <a:latin typeface="Calibri"/>
                <a:cs typeface="Calibri"/>
              </a:rPr>
              <a:t> </a:t>
            </a:r>
            <a:r>
              <a:rPr sz="1400" i="1" spc="-5" dirty="0">
                <a:latin typeface="Calibri"/>
                <a:cs typeface="Calibri"/>
              </a:rPr>
              <a:t>information,</a:t>
            </a:r>
            <a:r>
              <a:rPr sz="1400" i="1" dirty="0">
                <a:latin typeface="Calibri"/>
                <a:cs typeface="Calibri"/>
              </a:rPr>
              <a:t> 45</a:t>
            </a:r>
            <a:r>
              <a:rPr sz="1400" i="1" spc="-10" dirty="0">
                <a:latin typeface="Calibri"/>
                <a:cs typeface="Calibri"/>
              </a:rPr>
              <a:t> </a:t>
            </a:r>
            <a:r>
              <a:rPr sz="1400" i="1" spc="-5" dirty="0">
                <a:latin typeface="Calibri"/>
                <a:cs typeface="Calibri"/>
              </a:rPr>
              <a:t>respondents</a:t>
            </a:r>
            <a:r>
              <a:rPr sz="1400" i="1" spc="10" dirty="0">
                <a:latin typeface="Calibri"/>
                <a:cs typeface="Calibri"/>
              </a:rPr>
              <a:t> </a:t>
            </a:r>
            <a:r>
              <a:rPr sz="1400" i="1" spc="-5" dirty="0">
                <a:latin typeface="Calibri"/>
                <a:cs typeface="Calibri"/>
              </a:rPr>
              <a:t>consider </a:t>
            </a:r>
            <a:r>
              <a:rPr sz="1400" i="1" dirty="0">
                <a:latin typeface="Calibri"/>
                <a:cs typeface="Calibri"/>
              </a:rPr>
              <a:t> </a:t>
            </a:r>
            <a:r>
              <a:rPr sz="1400" i="1" spc="-5" dirty="0">
                <a:latin typeface="Calibri"/>
                <a:cs typeface="Calibri"/>
              </a:rPr>
              <a:t>snapdeal.com protects</a:t>
            </a:r>
            <a:r>
              <a:rPr sz="1400" i="1" dirty="0">
                <a:latin typeface="Calibri"/>
                <a:cs typeface="Calibri"/>
              </a:rPr>
              <a:t> </a:t>
            </a:r>
            <a:r>
              <a:rPr sz="1400" i="1" spc="-5" dirty="0">
                <a:latin typeface="Calibri"/>
                <a:cs typeface="Calibri"/>
              </a:rPr>
              <a:t>the</a:t>
            </a:r>
            <a:r>
              <a:rPr sz="1400" i="1" dirty="0">
                <a:latin typeface="Calibri"/>
                <a:cs typeface="Calibri"/>
              </a:rPr>
              <a:t> </a:t>
            </a:r>
            <a:r>
              <a:rPr sz="1400" i="1" spc="-5" dirty="0">
                <a:latin typeface="Calibri"/>
                <a:cs typeface="Calibri"/>
              </a:rPr>
              <a:t>privacy</a:t>
            </a:r>
            <a:r>
              <a:rPr sz="1400" i="1" spc="-10" dirty="0">
                <a:latin typeface="Calibri"/>
                <a:cs typeface="Calibri"/>
              </a:rPr>
              <a:t> </a:t>
            </a:r>
            <a:r>
              <a:rPr sz="1400" i="1" spc="-5" dirty="0">
                <a:latin typeface="Calibri"/>
                <a:cs typeface="Calibri"/>
              </a:rPr>
              <a:t>of</a:t>
            </a:r>
            <a:r>
              <a:rPr sz="1400" i="1" dirty="0">
                <a:latin typeface="Calibri"/>
                <a:cs typeface="Calibri"/>
              </a:rPr>
              <a:t> </a:t>
            </a:r>
            <a:r>
              <a:rPr sz="1400" i="1" spc="-5" dirty="0">
                <a:latin typeface="Calibri"/>
                <a:cs typeface="Calibri"/>
              </a:rPr>
              <a:t>customer’s</a:t>
            </a:r>
            <a:r>
              <a:rPr sz="1400" i="1" dirty="0">
                <a:latin typeface="Calibri"/>
                <a:cs typeface="Calibri"/>
              </a:rPr>
              <a:t> </a:t>
            </a:r>
            <a:r>
              <a:rPr sz="1400" i="1" spc="-5" dirty="0">
                <a:latin typeface="Calibri"/>
                <a:cs typeface="Calibri"/>
              </a:rPr>
              <a:t>information]</a:t>
            </a:r>
            <a:endParaRPr sz="1400">
              <a:latin typeface="Calibri"/>
              <a:cs typeface="Calibri"/>
            </a:endParaRPr>
          </a:p>
        </p:txBody>
      </p:sp>
      <p:sp>
        <p:nvSpPr>
          <p:cNvPr id="6" name="object 6"/>
          <p:cNvSpPr txBox="1"/>
          <p:nvPr/>
        </p:nvSpPr>
        <p:spPr>
          <a:xfrm>
            <a:off x="902004" y="9028074"/>
            <a:ext cx="5261610" cy="528320"/>
          </a:xfrm>
          <a:prstGeom prst="rect">
            <a:avLst/>
          </a:prstGeom>
        </p:spPr>
        <p:txBody>
          <a:bodyPr vert="horz" wrap="square" lIns="0" tIns="12700" rIns="0" bIns="0" rtlCol="0">
            <a:spAutoFit/>
          </a:bodyPr>
          <a:lstStyle/>
          <a:p>
            <a:pPr marL="12700" marR="5080">
              <a:lnSpc>
                <a:spcPct val="117800"/>
              </a:lnSpc>
              <a:spcBef>
                <a:spcPts val="100"/>
              </a:spcBef>
            </a:pPr>
            <a:r>
              <a:rPr sz="1400" i="1" spc="-5" dirty="0">
                <a:latin typeface="Calibri"/>
                <a:cs typeface="Calibri"/>
              </a:rPr>
              <a:t>[Amazon.in</a:t>
            </a:r>
            <a:r>
              <a:rPr sz="1400" i="1" spc="5" dirty="0">
                <a:latin typeface="Calibri"/>
                <a:cs typeface="Calibri"/>
              </a:rPr>
              <a:t> </a:t>
            </a:r>
            <a:r>
              <a:rPr sz="1400" i="1" spc="-5" dirty="0">
                <a:latin typeface="Calibri"/>
                <a:cs typeface="Calibri"/>
              </a:rPr>
              <a:t>protects</a:t>
            </a:r>
            <a:r>
              <a:rPr sz="1400" i="1" spc="10" dirty="0">
                <a:latin typeface="Calibri"/>
                <a:cs typeface="Calibri"/>
              </a:rPr>
              <a:t> </a:t>
            </a:r>
            <a:r>
              <a:rPr sz="1400" i="1" spc="-5" dirty="0">
                <a:latin typeface="Calibri"/>
                <a:cs typeface="Calibri"/>
              </a:rPr>
              <a:t>the</a:t>
            </a:r>
            <a:r>
              <a:rPr sz="1400" i="1" spc="5" dirty="0">
                <a:latin typeface="Calibri"/>
                <a:cs typeface="Calibri"/>
              </a:rPr>
              <a:t> </a:t>
            </a:r>
            <a:r>
              <a:rPr sz="1400" i="1" spc="-5" dirty="0">
                <a:latin typeface="Calibri"/>
                <a:cs typeface="Calibri"/>
              </a:rPr>
              <a:t>privacy</a:t>
            </a:r>
            <a:r>
              <a:rPr sz="1400" i="1" dirty="0">
                <a:latin typeface="Calibri"/>
                <a:cs typeface="Calibri"/>
              </a:rPr>
              <a:t> </a:t>
            </a:r>
            <a:r>
              <a:rPr sz="1400" i="1" spc="-5" dirty="0">
                <a:latin typeface="Calibri"/>
                <a:cs typeface="Calibri"/>
              </a:rPr>
              <a:t>of</a:t>
            </a:r>
            <a:r>
              <a:rPr sz="1400" i="1" spc="15" dirty="0">
                <a:latin typeface="Calibri"/>
                <a:cs typeface="Calibri"/>
              </a:rPr>
              <a:t> </a:t>
            </a:r>
            <a:r>
              <a:rPr sz="1400" i="1" spc="-5" dirty="0">
                <a:latin typeface="Calibri"/>
                <a:cs typeface="Calibri"/>
              </a:rPr>
              <a:t>customer</a:t>
            </a:r>
            <a:r>
              <a:rPr sz="1400" i="1" spc="5" dirty="0">
                <a:latin typeface="Calibri"/>
                <a:cs typeface="Calibri"/>
              </a:rPr>
              <a:t> </a:t>
            </a:r>
            <a:r>
              <a:rPr sz="1400" i="1" spc="-5" dirty="0">
                <a:latin typeface="Calibri"/>
                <a:cs typeface="Calibri"/>
              </a:rPr>
              <a:t>information</a:t>
            </a:r>
            <a:r>
              <a:rPr sz="1400" i="1" spc="5" dirty="0">
                <a:latin typeface="Calibri"/>
                <a:cs typeface="Calibri"/>
              </a:rPr>
              <a:t> </a:t>
            </a:r>
            <a:r>
              <a:rPr sz="1400" i="1" spc="-5" dirty="0">
                <a:latin typeface="Calibri"/>
                <a:cs typeface="Calibri"/>
              </a:rPr>
              <a:t>as</a:t>
            </a:r>
            <a:r>
              <a:rPr sz="1400" i="1" spc="15" dirty="0">
                <a:latin typeface="Calibri"/>
                <a:cs typeface="Calibri"/>
              </a:rPr>
              <a:t> </a:t>
            </a:r>
            <a:r>
              <a:rPr sz="1400" i="1" spc="-5" dirty="0">
                <a:latin typeface="Calibri"/>
                <a:cs typeface="Calibri"/>
              </a:rPr>
              <a:t>compared</a:t>
            </a:r>
            <a:r>
              <a:rPr sz="1400" i="1" spc="5" dirty="0">
                <a:latin typeface="Calibri"/>
                <a:cs typeface="Calibri"/>
              </a:rPr>
              <a:t> </a:t>
            </a:r>
            <a:r>
              <a:rPr sz="1400" i="1" dirty="0">
                <a:latin typeface="Calibri"/>
                <a:cs typeface="Calibri"/>
              </a:rPr>
              <a:t>to </a:t>
            </a:r>
            <a:r>
              <a:rPr sz="1400" i="1" spc="-300" dirty="0">
                <a:latin typeface="Calibri"/>
                <a:cs typeface="Calibri"/>
              </a:rPr>
              <a:t> </a:t>
            </a:r>
            <a:r>
              <a:rPr sz="1400" i="1" spc="-5" dirty="0">
                <a:latin typeface="Calibri"/>
                <a:cs typeface="Calibri"/>
              </a:rPr>
              <a:t>snapdeal]</a:t>
            </a:r>
            <a:endParaRPr sz="1400">
              <a:latin typeface="Calibri"/>
              <a:cs typeface="Calibri"/>
            </a:endParaRPr>
          </a:p>
        </p:txBody>
      </p:sp>
      <p:grpSp>
        <p:nvGrpSpPr>
          <p:cNvPr id="7" name="object 7"/>
          <p:cNvGrpSpPr/>
          <p:nvPr/>
        </p:nvGrpSpPr>
        <p:grpSpPr>
          <a:xfrm>
            <a:off x="1375981" y="5861113"/>
            <a:ext cx="3860800" cy="2397760"/>
            <a:chOff x="1375981" y="5861113"/>
            <a:chExt cx="3860800" cy="2397760"/>
          </a:xfrm>
        </p:grpSpPr>
        <p:sp>
          <p:nvSpPr>
            <p:cNvPr id="8" name="object 8"/>
            <p:cNvSpPr/>
            <p:nvPr/>
          </p:nvSpPr>
          <p:spPr>
            <a:xfrm>
              <a:off x="1420368" y="6804659"/>
              <a:ext cx="990600" cy="939165"/>
            </a:xfrm>
            <a:custGeom>
              <a:avLst/>
              <a:gdLst/>
              <a:ahLst/>
              <a:cxnLst/>
              <a:rect l="l" t="t" r="r" b="b"/>
              <a:pathLst>
                <a:path w="990600" h="939165">
                  <a:moveTo>
                    <a:pt x="0" y="938784"/>
                  </a:moveTo>
                  <a:lnTo>
                    <a:pt x="228600" y="938784"/>
                  </a:lnTo>
                </a:path>
                <a:path w="990600" h="939165">
                  <a:moveTo>
                    <a:pt x="533400" y="938784"/>
                  </a:moveTo>
                  <a:lnTo>
                    <a:pt x="990600" y="938784"/>
                  </a:lnTo>
                </a:path>
                <a:path w="990600" h="939165">
                  <a:moveTo>
                    <a:pt x="0" y="469391"/>
                  </a:moveTo>
                  <a:lnTo>
                    <a:pt x="228600" y="469391"/>
                  </a:lnTo>
                </a:path>
                <a:path w="990600" h="939165">
                  <a:moveTo>
                    <a:pt x="533400" y="469391"/>
                  </a:moveTo>
                  <a:lnTo>
                    <a:pt x="990600" y="469391"/>
                  </a:lnTo>
                </a:path>
                <a:path w="990600" h="939165">
                  <a:moveTo>
                    <a:pt x="0" y="0"/>
                  </a:moveTo>
                  <a:lnTo>
                    <a:pt x="228600" y="0"/>
                  </a:lnTo>
                </a:path>
              </a:pathLst>
            </a:custGeom>
            <a:ln w="9144">
              <a:solidFill>
                <a:srgbClr val="858585"/>
              </a:solidFill>
            </a:ln>
          </p:spPr>
          <p:txBody>
            <a:bodyPr wrap="square" lIns="0" tIns="0" rIns="0" bIns="0" rtlCol="0"/>
            <a:lstStyle/>
            <a:p>
              <a:endParaRPr/>
            </a:p>
          </p:txBody>
        </p:sp>
        <p:sp>
          <p:nvSpPr>
            <p:cNvPr id="9" name="object 9"/>
            <p:cNvSpPr/>
            <p:nvPr/>
          </p:nvSpPr>
          <p:spPr>
            <a:xfrm>
              <a:off x="1953768" y="6802373"/>
              <a:ext cx="3278504" cy="5080"/>
            </a:xfrm>
            <a:custGeom>
              <a:avLst/>
              <a:gdLst/>
              <a:ahLst/>
              <a:cxnLst/>
              <a:rect l="l" t="t" r="r" b="b"/>
              <a:pathLst>
                <a:path w="3278504" h="5079">
                  <a:moveTo>
                    <a:pt x="0" y="4571"/>
                  </a:moveTo>
                  <a:lnTo>
                    <a:pt x="3278124" y="4571"/>
                  </a:lnTo>
                </a:path>
                <a:path w="3278504" h="5079">
                  <a:moveTo>
                    <a:pt x="0" y="0"/>
                  </a:moveTo>
                  <a:lnTo>
                    <a:pt x="3278124" y="0"/>
                  </a:lnTo>
                </a:path>
              </a:pathLst>
            </a:custGeom>
            <a:ln w="4572">
              <a:solidFill>
                <a:srgbClr val="858585"/>
              </a:solidFill>
            </a:ln>
          </p:spPr>
          <p:txBody>
            <a:bodyPr wrap="square" lIns="0" tIns="0" rIns="0" bIns="0" rtlCol="0"/>
            <a:lstStyle/>
            <a:p>
              <a:endParaRPr/>
            </a:p>
          </p:txBody>
        </p:sp>
        <p:sp>
          <p:nvSpPr>
            <p:cNvPr id="10" name="object 10"/>
            <p:cNvSpPr/>
            <p:nvPr/>
          </p:nvSpPr>
          <p:spPr>
            <a:xfrm>
              <a:off x="1420368" y="6335267"/>
              <a:ext cx="3811904" cy="0"/>
            </a:xfrm>
            <a:custGeom>
              <a:avLst/>
              <a:gdLst/>
              <a:ahLst/>
              <a:cxnLst/>
              <a:rect l="l" t="t" r="r" b="b"/>
              <a:pathLst>
                <a:path w="3811904">
                  <a:moveTo>
                    <a:pt x="0" y="0"/>
                  </a:moveTo>
                  <a:lnTo>
                    <a:pt x="228600" y="0"/>
                  </a:lnTo>
                </a:path>
                <a:path w="3811904">
                  <a:moveTo>
                    <a:pt x="533400" y="0"/>
                  </a:moveTo>
                  <a:lnTo>
                    <a:pt x="3811524" y="0"/>
                  </a:lnTo>
                </a:path>
              </a:pathLst>
            </a:custGeom>
            <a:ln w="9144">
              <a:solidFill>
                <a:srgbClr val="858585"/>
              </a:solidFill>
            </a:ln>
          </p:spPr>
          <p:txBody>
            <a:bodyPr wrap="square" lIns="0" tIns="0" rIns="0" bIns="0" rtlCol="0"/>
            <a:lstStyle/>
            <a:p>
              <a:endParaRPr/>
            </a:p>
          </p:txBody>
        </p:sp>
        <p:sp>
          <p:nvSpPr>
            <p:cNvPr id="11" name="object 11"/>
            <p:cNvSpPr/>
            <p:nvPr/>
          </p:nvSpPr>
          <p:spPr>
            <a:xfrm>
              <a:off x="1648968" y="6137147"/>
              <a:ext cx="304800" cy="2075814"/>
            </a:xfrm>
            <a:custGeom>
              <a:avLst/>
              <a:gdLst/>
              <a:ahLst/>
              <a:cxnLst/>
              <a:rect l="l" t="t" r="r" b="b"/>
              <a:pathLst>
                <a:path w="304800" h="2075815">
                  <a:moveTo>
                    <a:pt x="304800" y="0"/>
                  </a:moveTo>
                  <a:lnTo>
                    <a:pt x="0" y="0"/>
                  </a:lnTo>
                  <a:lnTo>
                    <a:pt x="0" y="2075688"/>
                  </a:lnTo>
                  <a:lnTo>
                    <a:pt x="304800" y="2075688"/>
                  </a:lnTo>
                  <a:lnTo>
                    <a:pt x="304800" y="0"/>
                  </a:lnTo>
                  <a:close/>
                </a:path>
              </a:pathLst>
            </a:custGeom>
            <a:solidFill>
              <a:srgbClr val="4F81BC"/>
            </a:solidFill>
          </p:spPr>
          <p:txBody>
            <a:bodyPr wrap="square" lIns="0" tIns="0" rIns="0" bIns="0" rtlCol="0"/>
            <a:lstStyle/>
            <a:p>
              <a:endParaRPr/>
            </a:p>
          </p:txBody>
        </p:sp>
        <p:sp>
          <p:nvSpPr>
            <p:cNvPr id="12" name="object 12"/>
            <p:cNvSpPr/>
            <p:nvPr/>
          </p:nvSpPr>
          <p:spPr>
            <a:xfrm>
              <a:off x="2715768" y="7274051"/>
              <a:ext cx="2516505" cy="469900"/>
            </a:xfrm>
            <a:custGeom>
              <a:avLst/>
              <a:gdLst/>
              <a:ahLst/>
              <a:cxnLst/>
              <a:rect l="l" t="t" r="r" b="b"/>
              <a:pathLst>
                <a:path w="2516504" h="469900">
                  <a:moveTo>
                    <a:pt x="0" y="469392"/>
                  </a:moveTo>
                  <a:lnTo>
                    <a:pt x="458724" y="469392"/>
                  </a:lnTo>
                </a:path>
                <a:path w="2516504" h="469900">
                  <a:moveTo>
                    <a:pt x="0" y="0"/>
                  </a:moveTo>
                  <a:lnTo>
                    <a:pt x="2516123" y="0"/>
                  </a:lnTo>
                </a:path>
              </a:pathLst>
            </a:custGeom>
            <a:ln w="9144">
              <a:solidFill>
                <a:srgbClr val="858585"/>
              </a:solidFill>
            </a:ln>
          </p:spPr>
          <p:txBody>
            <a:bodyPr wrap="square" lIns="0" tIns="0" rIns="0" bIns="0" rtlCol="0"/>
            <a:lstStyle/>
            <a:p>
              <a:endParaRPr/>
            </a:p>
          </p:txBody>
        </p:sp>
        <p:sp>
          <p:nvSpPr>
            <p:cNvPr id="13" name="object 13"/>
            <p:cNvSpPr/>
            <p:nvPr/>
          </p:nvSpPr>
          <p:spPr>
            <a:xfrm>
              <a:off x="2410968" y="6804659"/>
              <a:ext cx="304800" cy="1408430"/>
            </a:xfrm>
            <a:custGeom>
              <a:avLst/>
              <a:gdLst/>
              <a:ahLst/>
              <a:cxnLst/>
              <a:rect l="l" t="t" r="r" b="b"/>
              <a:pathLst>
                <a:path w="304800" h="1408429">
                  <a:moveTo>
                    <a:pt x="304800" y="0"/>
                  </a:moveTo>
                  <a:lnTo>
                    <a:pt x="0" y="0"/>
                  </a:lnTo>
                  <a:lnTo>
                    <a:pt x="0" y="1408176"/>
                  </a:lnTo>
                  <a:lnTo>
                    <a:pt x="304800" y="1408176"/>
                  </a:lnTo>
                  <a:lnTo>
                    <a:pt x="304800" y="0"/>
                  </a:lnTo>
                  <a:close/>
                </a:path>
              </a:pathLst>
            </a:custGeom>
            <a:solidFill>
              <a:srgbClr val="4F81BC"/>
            </a:solidFill>
          </p:spPr>
          <p:txBody>
            <a:bodyPr wrap="square" lIns="0" tIns="0" rIns="0" bIns="0" rtlCol="0"/>
            <a:lstStyle/>
            <a:p>
              <a:endParaRPr/>
            </a:p>
          </p:txBody>
        </p:sp>
        <p:sp>
          <p:nvSpPr>
            <p:cNvPr id="14" name="object 14"/>
            <p:cNvSpPr/>
            <p:nvPr/>
          </p:nvSpPr>
          <p:spPr>
            <a:xfrm>
              <a:off x="3479292" y="7743443"/>
              <a:ext cx="457200" cy="0"/>
            </a:xfrm>
            <a:custGeom>
              <a:avLst/>
              <a:gdLst/>
              <a:ahLst/>
              <a:cxnLst/>
              <a:rect l="l" t="t" r="r" b="b"/>
              <a:pathLst>
                <a:path w="457200">
                  <a:moveTo>
                    <a:pt x="0" y="0"/>
                  </a:moveTo>
                  <a:lnTo>
                    <a:pt x="457200" y="0"/>
                  </a:lnTo>
                </a:path>
              </a:pathLst>
            </a:custGeom>
            <a:ln w="9144">
              <a:solidFill>
                <a:srgbClr val="858585"/>
              </a:solidFill>
            </a:ln>
          </p:spPr>
          <p:txBody>
            <a:bodyPr wrap="square" lIns="0" tIns="0" rIns="0" bIns="0" rtlCol="0"/>
            <a:lstStyle/>
            <a:p>
              <a:endParaRPr/>
            </a:p>
          </p:txBody>
        </p:sp>
        <p:sp>
          <p:nvSpPr>
            <p:cNvPr id="15" name="object 15"/>
            <p:cNvSpPr/>
            <p:nvPr/>
          </p:nvSpPr>
          <p:spPr>
            <a:xfrm>
              <a:off x="3174492" y="7574279"/>
              <a:ext cx="304800" cy="638810"/>
            </a:xfrm>
            <a:custGeom>
              <a:avLst/>
              <a:gdLst/>
              <a:ahLst/>
              <a:cxnLst/>
              <a:rect l="l" t="t" r="r" b="b"/>
              <a:pathLst>
                <a:path w="304800" h="638809">
                  <a:moveTo>
                    <a:pt x="304799" y="0"/>
                  </a:moveTo>
                  <a:lnTo>
                    <a:pt x="0" y="0"/>
                  </a:lnTo>
                  <a:lnTo>
                    <a:pt x="0" y="638555"/>
                  </a:lnTo>
                  <a:lnTo>
                    <a:pt x="304799" y="638555"/>
                  </a:lnTo>
                  <a:lnTo>
                    <a:pt x="304799" y="0"/>
                  </a:lnTo>
                  <a:close/>
                </a:path>
              </a:pathLst>
            </a:custGeom>
            <a:solidFill>
              <a:srgbClr val="4F81BC"/>
            </a:solidFill>
          </p:spPr>
          <p:txBody>
            <a:bodyPr wrap="square" lIns="0" tIns="0" rIns="0" bIns="0" rtlCol="0"/>
            <a:lstStyle/>
            <a:p>
              <a:endParaRPr/>
            </a:p>
          </p:txBody>
        </p:sp>
        <p:sp>
          <p:nvSpPr>
            <p:cNvPr id="16" name="object 16"/>
            <p:cNvSpPr/>
            <p:nvPr/>
          </p:nvSpPr>
          <p:spPr>
            <a:xfrm>
              <a:off x="4241292" y="7743443"/>
              <a:ext cx="990600" cy="0"/>
            </a:xfrm>
            <a:custGeom>
              <a:avLst/>
              <a:gdLst/>
              <a:ahLst/>
              <a:cxnLst/>
              <a:rect l="l" t="t" r="r" b="b"/>
              <a:pathLst>
                <a:path w="990600">
                  <a:moveTo>
                    <a:pt x="0" y="0"/>
                  </a:moveTo>
                  <a:lnTo>
                    <a:pt x="990600" y="0"/>
                  </a:lnTo>
                </a:path>
              </a:pathLst>
            </a:custGeom>
            <a:ln w="9144">
              <a:solidFill>
                <a:srgbClr val="858585"/>
              </a:solidFill>
            </a:ln>
          </p:spPr>
          <p:txBody>
            <a:bodyPr wrap="square" lIns="0" tIns="0" rIns="0" bIns="0" rtlCol="0"/>
            <a:lstStyle/>
            <a:p>
              <a:endParaRPr/>
            </a:p>
          </p:txBody>
        </p:sp>
        <p:sp>
          <p:nvSpPr>
            <p:cNvPr id="17" name="object 17"/>
            <p:cNvSpPr/>
            <p:nvPr/>
          </p:nvSpPr>
          <p:spPr>
            <a:xfrm>
              <a:off x="3936492" y="7481315"/>
              <a:ext cx="1066800" cy="731520"/>
            </a:xfrm>
            <a:custGeom>
              <a:avLst/>
              <a:gdLst/>
              <a:ahLst/>
              <a:cxnLst/>
              <a:rect l="l" t="t" r="r" b="b"/>
              <a:pathLst>
                <a:path w="1066800" h="731520">
                  <a:moveTo>
                    <a:pt x="304800" y="0"/>
                  </a:moveTo>
                  <a:lnTo>
                    <a:pt x="0" y="0"/>
                  </a:lnTo>
                  <a:lnTo>
                    <a:pt x="0" y="731520"/>
                  </a:lnTo>
                  <a:lnTo>
                    <a:pt x="304800" y="731520"/>
                  </a:lnTo>
                  <a:lnTo>
                    <a:pt x="304800" y="0"/>
                  </a:lnTo>
                  <a:close/>
                </a:path>
                <a:path w="1066800" h="731520">
                  <a:moveTo>
                    <a:pt x="1066800" y="309372"/>
                  </a:moveTo>
                  <a:lnTo>
                    <a:pt x="762000" y="309372"/>
                  </a:lnTo>
                  <a:lnTo>
                    <a:pt x="762000" y="731520"/>
                  </a:lnTo>
                  <a:lnTo>
                    <a:pt x="1066800" y="731520"/>
                  </a:lnTo>
                  <a:lnTo>
                    <a:pt x="1066800" y="309372"/>
                  </a:lnTo>
                  <a:close/>
                </a:path>
              </a:pathLst>
            </a:custGeom>
            <a:solidFill>
              <a:srgbClr val="4F81BC"/>
            </a:solidFill>
          </p:spPr>
          <p:txBody>
            <a:bodyPr wrap="square" lIns="0" tIns="0" rIns="0" bIns="0" rtlCol="0"/>
            <a:lstStyle/>
            <a:p>
              <a:endParaRPr/>
            </a:p>
          </p:txBody>
        </p:sp>
        <p:sp>
          <p:nvSpPr>
            <p:cNvPr id="18" name="object 18"/>
            <p:cNvSpPr/>
            <p:nvPr/>
          </p:nvSpPr>
          <p:spPr>
            <a:xfrm>
              <a:off x="1380744" y="5865875"/>
              <a:ext cx="3851275" cy="2388235"/>
            </a:xfrm>
            <a:custGeom>
              <a:avLst/>
              <a:gdLst/>
              <a:ahLst/>
              <a:cxnLst/>
              <a:rect l="l" t="t" r="r" b="b"/>
              <a:pathLst>
                <a:path w="3851275" h="2388234">
                  <a:moveTo>
                    <a:pt x="39624" y="0"/>
                  </a:moveTo>
                  <a:lnTo>
                    <a:pt x="3851148" y="0"/>
                  </a:lnTo>
                </a:path>
                <a:path w="3851275" h="2388234">
                  <a:moveTo>
                    <a:pt x="39624" y="2346960"/>
                  </a:moveTo>
                  <a:lnTo>
                    <a:pt x="39624" y="0"/>
                  </a:lnTo>
                </a:path>
                <a:path w="3851275" h="2388234">
                  <a:moveTo>
                    <a:pt x="0" y="2346960"/>
                  </a:moveTo>
                  <a:lnTo>
                    <a:pt x="39624" y="2346960"/>
                  </a:lnTo>
                </a:path>
                <a:path w="3851275" h="2388234">
                  <a:moveTo>
                    <a:pt x="0" y="1877568"/>
                  </a:moveTo>
                  <a:lnTo>
                    <a:pt x="39624" y="1877568"/>
                  </a:lnTo>
                </a:path>
                <a:path w="3851275" h="2388234">
                  <a:moveTo>
                    <a:pt x="0" y="1408176"/>
                  </a:moveTo>
                  <a:lnTo>
                    <a:pt x="39624" y="1408176"/>
                  </a:lnTo>
                </a:path>
                <a:path w="3851275" h="2388234">
                  <a:moveTo>
                    <a:pt x="0" y="938784"/>
                  </a:moveTo>
                  <a:lnTo>
                    <a:pt x="39624" y="938784"/>
                  </a:lnTo>
                </a:path>
                <a:path w="3851275" h="2388234">
                  <a:moveTo>
                    <a:pt x="0" y="469392"/>
                  </a:moveTo>
                  <a:lnTo>
                    <a:pt x="39624" y="469392"/>
                  </a:lnTo>
                </a:path>
                <a:path w="3851275" h="2388234">
                  <a:moveTo>
                    <a:pt x="0" y="0"/>
                  </a:moveTo>
                  <a:lnTo>
                    <a:pt x="39624" y="0"/>
                  </a:lnTo>
                </a:path>
                <a:path w="3851275" h="2388234">
                  <a:moveTo>
                    <a:pt x="39624" y="2346960"/>
                  </a:moveTo>
                  <a:lnTo>
                    <a:pt x="3851148" y="2346960"/>
                  </a:lnTo>
                </a:path>
                <a:path w="3851275" h="2388234">
                  <a:moveTo>
                    <a:pt x="39624" y="2346960"/>
                  </a:moveTo>
                  <a:lnTo>
                    <a:pt x="39624" y="2388108"/>
                  </a:lnTo>
                </a:path>
                <a:path w="3851275" h="2388234">
                  <a:moveTo>
                    <a:pt x="801624" y="2346960"/>
                  </a:moveTo>
                  <a:lnTo>
                    <a:pt x="801624" y="2388108"/>
                  </a:lnTo>
                </a:path>
                <a:path w="3851275" h="2388234">
                  <a:moveTo>
                    <a:pt x="1563624" y="2346960"/>
                  </a:moveTo>
                  <a:lnTo>
                    <a:pt x="1563624" y="2388108"/>
                  </a:lnTo>
                </a:path>
                <a:path w="3851275" h="2388234">
                  <a:moveTo>
                    <a:pt x="2327147" y="2346960"/>
                  </a:moveTo>
                  <a:lnTo>
                    <a:pt x="2327147" y="2388108"/>
                  </a:lnTo>
                </a:path>
                <a:path w="3851275" h="2388234">
                  <a:moveTo>
                    <a:pt x="3089147" y="2346960"/>
                  </a:moveTo>
                  <a:lnTo>
                    <a:pt x="3089147" y="2388108"/>
                  </a:lnTo>
                </a:path>
                <a:path w="3851275" h="2388234">
                  <a:moveTo>
                    <a:pt x="3851148" y="2346960"/>
                  </a:moveTo>
                  <a:lnTo>
                    <a:pt x="3851148" y="2388108"/>
                  </a:lnTo>
                </a:path>
              </a:pathLst>
            </a:custGeom>
            <a:ln w="9144">
              <a:solidFill>
                <a:srgbClr val="858585"/>
              </a:solidFill>
            </a:ln>
          </p:spPr>
          <p:txBody>
            <a:bodyPr wrap="square" lIns="0" tIns="0" rIns="0" bIns="0" rtlCol="0"/>
            <a:lstStyle/>
            <a:p>
              <a:endParaRPr/>
            </a:p>
          </p:txBody>
        </p:sp>
      </p:grpSp>
      <p:sp>
        <p:nvSpPr>
          <p:cNvPr id="19" name="object 19"/>
          <p:cNvSpPr txBox="1"/>
          <p:nvPr/>
        </p:nvSpPr>
        <p:spPr>
          <a:xfrm>
            <a:off x="1097381" y="5762370"/>
            <a:ext cx="219075" cy="111633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2</a:t>
            </a:r>
            <a:r>
              <a:rPr sz="1000" dirty="0">
                <a:latin typeface="Calibri"/>
                <a:cs typeface="Calibri"/>
              </a:rPr>
              <a:t>5</a:t>
            </a:r>
            <a:r>
              <a:rPr sz="1000" spc="-5" dirty="0">
                <a:latin typeface="Calibri"/>
                <a:cs typeface="Calibri"/>
              </a:rPr>
              <a:t>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L="12700">
              <a:lnSpc>
                <a:spcPct val="100000"/>
              </a:lnSpc>
            </a:pPr>
            <a:r>
              <a:rPr sz="1000" spc="-5" dirty="0">
                <a:latin typeface="Calibri"/>
                <a:cs typeface="Calibri"/>
              </a:rPr>
              <a:t>2</a:t>
            </a:r>
            <a:r>
              <a:rPr sz="1000" dirty="0">
                <a:latin typeface="Calibri"/>
                <a:cs typeface="Calibri"/>
              </a:rPr>
              <a:t>0</a:t>
            </a:r>
            <a:r>
              <a:rPr sz="1000" spc="-5" dirty="0">
                <a:latin typeface="Calibri"/>
                <a:cs typeface="Calibri"/>
              </a:rPr>
              <a:t>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L="12700">
              <a:lnSpc>
                <a:spcPct val="100000"/>
              </a:lnSpc>
            </a:pPr>
            <a:r>
              <a:rPr sz="1000" spc="-5" dirty="0">
                <a:latin typeface="Calibri"/>
                <a:cs typeface="Calibri"/>
              </a:rPr>
              <a:t>1</a:t>
            </a:r>
            <a:r>
              <a:rPr sz="1000" dirty="0">
                <a:latin typeface="Calibri"/>
                <a:cs typeface="Calibri"/>
              </a:rPr>
              <a:t>5</a:t>
            </a:r>
            <a:r>
              <a:rPr sz="1000" spc="-5" dirty="0">
                <a:latin typeface="Calibri"/>
                <a:cs typeface="Calibri"/>
              </a:rPr>
              <a:t>0</a:t>
            </a:r>
            <a:endParaRPr sz="1000">
              <a:latin typeface="Calibri"/>
              <a:cs typeface="Calibri"/>
            </a:endParaRPr>
          </a:p>
        </p:txBody>
      </p:sp>
      <p:sp>
        <p:nvSpPr>
          <p:cNvPr id="20" name="object 20"/>
          <p:cNvSpPr txBox="1"/>
          <p:nvPr/>
        </p:nvSpPr>
        <p:spPr>
          <a:xfrm>
            <a:off x="1097381" y="7171181"/>
            <a:ext cx="4129404" cy="1282065"/>
          </a:xfrm>
          <a:prstGeom prst="rect">
            <a:avLst/>
          </a:prstGeom>
        </p:spPr>
        <p:txBody>
          <a:bodyPr vert="horz" wrap="square" lIns="0" tIns="12065" rIns="0" bIns="0" rtlCol="0">
            <a:spAutoFit/>
          </a:bodyPr>
          <a:lstStyle/>
          <a:p>
            <a:pPr marR="3914775" algn="r">
              <a:lnSpc>
                <a:spcPct val="100000"/>
              </a:lnSpc>
              <a:spcBef>
                <a:spcPts val="95"/>
              </a:spcBef>
            </a:pPr>
            <a:r>
              <a:rPr sz="1000" spc="-5" dirty="0">
                <a:latin typeface="Calibri"/>
                <a:cs typeface="Calibri"/>
              </a:rPr>
              <a:t>1</a:t>
            </a:r>
            <a:r>
              <a:rPr sz="1000" dirty="0">
                <a:latin typeface="Calibri"/>
                <a:cs typeface="Calibri"/>
              </a:rPr>
              <a:t>0</a:t>
            </a:r>
            <a:r>
              <a:rPr sz="1000" spc="-5" dirty="0">
                <a:latin typeface="Calibri"/>
                <a:cs typeface="Calibri"/>
              </a:rPr>
              <a:t>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R="3915410" algn="r">
              <a:lnSpc>
                <a:spcPct val="100000"/>
              </a:lnSpc>
            </a:pPr>
            <a:r>
              <a:rPr sz="1000" spc="-10" dirty="0">
                <a:latin typeface="Calibri"/>
                <a:cs typeface="Calibri"/>
              </a:rPr>
              <a:t>50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L="141605">
              <a:lnSpc>
                <a:spcPct val="100000"/>
              </a:lnSpc>
              <a:spcBef>
                <a:spcPts val="5"/>
              </a:spcBef>
            </a:pPr>
            <a:r>
              <a:rPr sz="1000" spc="-5" dirty="0">
                <a:latin typeface="Calibri"/>
                <a:cs typeface="Calibri"/>
              </a:rPr>
              <a:t>0</a:t>
            </a:r>
            <a:endParaRPr sz="1000">
              <a:latin typeface="Calibri"/>
              <a:cs typeface="Calibri"/>
            </a:endParaRPr>
          </a:p>
          <a:p>
            <a:pPr marL="431165">
              <a:lnSpc>
                <a:spcPct val="100000"/>
              </a:lnSpc>
              <a:spcBef>
                <a:spcPts val="95"/>
              </a:spcBef>
              <a:tabLst>
                <a:tab pos="1145540" algn="l"/>
                <a:tab pos="1938020" algn="l"/>
                <a:tab pos="2673985" algn="l"/>
              </a:tabLst>
            </a:pPr>
            <a:r>
              <a:rPr sz="1000" spc="-5" dirty="0">
                <a:latin typeface="Calibri"/>
                <a:cs typeface="Calibri"/>
              </a:rPr>
              <a:t>Amazon.in	Flipkart.com	Paytm.com	Myntra.com</a:t>
            </a:r>
            <a:r>
              <a:rPr sz="1000" spc="380" dirty="0">
                <a:latin typeface="Calibri"/>
                <a:cs typeface="Calibri"/>
              </a:rPr>
              <a:t> </a:t>
            </a:r>
            <a:r>
              <a:rPr sz="1000" spc="-5" dirty="0">
                <a:latin typeface="Calibri"/>
                <a:cs typeface="Calibri"/>
              </a:rPr>
              <a:t>Snapdeal.com</a:t>
            </a:r>
            <a:endParaRPr sz="1000">
              <a:latin typeface="Calibri"/>
              <a:cs typeface="Calibri"/>
            </a:endParaRPr>
          </a:p>
        </p:txBody>
      </p:sp>
      <p:sp>
        <p:nvSpPr>
          <p:cNvPr id="21" name="object 21"/>
          <p:cNvSpPr txBox="1"/>
          <p:nvPr/>
        </p:nvSpPr>
        <p:spPr>
          <a:xfrm>
            <a:off x="2188845" y="5402960"/>
            <a:ext cx="316484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Privacy</a:t>
            </a:r>
            <a:r>
              <a:rPr sz="1800" b="1" spc="-25" dirty="0">
                <a:latin typeface="Calibri"/>
                <a:cs typeface="Calibri"/>
              </a:rPr>
              <a:t> </a:t>
            </a:r>
            <a:r>
              <a:rPr sz="1800" b="1" dirty="0">
                <a:latin typeface="Calibri"/>
                <a:cs typeface="Calibri"/>
              </a:rPr>
              <a:t>of</a:t>
            </a:r>
            <a:r>
              <a:rPr sz="1800" b="1" spc="-10" dirty="0">
                <a:latin typeface="Calibri"/>
                <a:cs typeface="Calibri"/>
              </a:rPr>
              <a:t> customers</a:t>
            </a:r>
            <a:r>
              <a:rPr sz="1800" b="1" spc="-25" dirty="0">
                <a:latin typeface="Calibri"/>
                <a:cs typeface="Calibri"/>
              </a:rPr>
              <a:t> </a:t>
            </a:r>
            <a:r>
              <a:rPr sz="1800" b="1" spc="-5" dirty="0">
                <a:latin typeface="Calibri"/>
                <a:cs typeface="Calibri"/>
              </a:rPr>
              <a:t>information</a:t>
            </a:r>
            <a:endParaRPr sz="1800">
              <a:latin typeface="Calibri"/>
              <a:cs typeface="Calibri"/>
            </a:endParaRPr>
          </a:p>
        </p:txBody>
      </p:sp>
      <p:sp>
        <p:nvSpPr>
          <p:cNvPr id="22" name="object 22"/>
          <p:cNvSpPr/>
          <p:nvPr/>
        </p:nvSpPr>
        <p:spPr>
          <a:xfrm>
            <a:off x="5434584" y="7092695"/>
            <a:ext cx="70485" cy="70485"/>
          </a:xfrm>
          <a:custGeom>
            <a:avLst/>
            <a:gdLst/>
            <a:ahLst/>
            <a:cxnLst/>
            <a:rect l="l" t="t" r="r" b="b"/>
            <a:pathLst>
              <a:path w="70485" h="70484">
                <a:moveTo>
                  <a:pt x="70103" y="0"/>
                </a:moveTo>
                <a:lnTo>
                  <a:pt x="0" y="0"/>
                </a:lnTo>
                <a:lnTo>
                  <a:pt x="0" y="70104"/>
                </a:lnTo>
                <a:lnTo>
                  <a:pt x="70103" y="70104"/>
                </a:lnTo>
                <a:lnTo>
                  <a:pt x="70103" y="0"/>
                </a:lnTo>
                <a:close/>
              </a:path>
            </a:pathLst>
          </a:custGeom>
          <a:solidFill>
            <a:srgbClr val="4F81BC"/>
          </a:solidFill>
        </p:spPr>
        <p:txBody>
          <a:bodyPr wrap="square" lIns="0" tIns="0" rIns="0" bIns="0" rtlCol="0"/>
          <a:lstStyle/>
          <a:p>
            <a:endParaRPr/>
          </a:p>
        </p:txBody>
      </p:sp>
      <p:sp>
        <p:nvSpPr>
          <p:cNvPr id="23" name="object 23"/>
          <p:cNvSpPr txBox="1"/>
          <p:nvPr/>
        </p:nvSpPr>
        <p:spPr>
          <a:xfrm>
            <a:off x="5523103" y="7024877"/>
            <a:ext cx="874394"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No</a:t>
            </a:r>
            <a:r>
              <a:rPr sz="1000" spc="-30" dirty="0">
                <a:latin typeface="Calibri"/>
                <a:cs typeface="Calibri"/>
              </a:rPr>
              <a:t> </a:t>
            </a:r>
            <a:r>
              <a:rPr sz="1000" spc="-5" dirty="0">
                <a:latin typeface="Calibri"/>
                <a:cs typeface="Calibri"/>
              </a:rPr>
              <a:t>of</a:t>
            </a:r>
            <a:r>
              <a:rPr sz="1000" spc="-35" dirty="0">
                <a:latin typeface="Calibri"/>
                <a:cs typeface="Calibri"/>
              </a:rPr>
              <a:t> </a:t>
            </a:r>
            <a:r>
              <a:rPr sz="1000" spc="-5" dirty="0">
                <a:latin typeface="Calibri"/>
                <a:cs typeface="Calibri"/>
              </a:rPr>
              <a:t>customers</a:t>
            </a:r>
            <a:endParaRPr sz="1000">
              <a:latin typeface="Calibri"/>
              <a:cs typeface="Calibri"/>
            </a:endParaRPr>
          </a:p>
        </p:txBody>
      </p:sp>
      <p:sp>
        <p:nvSpPr>
          <p:cNvPr id="24" name="object 24"/>
          <p:cNvSpPr/>
          <p:nvPr/>
        </p:nvSpPr>
        <p:spPr>
          <a:xfrm>
            <a:off x="1027430" y="5330443"/>
            <a:ext cx="5486400" cy="3200400"/>
          </a:xfrm>
          <a:custGeom>
            <a:avLst/>
            <a:gdLst/>
            <a:ahLst/>
            <a:cxnLst/>
            <a:rect l="l" t="t" r="r" b="b"/>
            <a:pathLst>
              <a:path w="5486400" h="3200400">
                <a:moveTo>
                  <a:pt x="0" y="3200400"/>
                </a:moveTo>
                <a:lnTo>
                  <a:pt x="5486400" y="3200400"/>
                </a:lnTo>
                <a:lnTo>
                  <a:pt x="5486400" y="0"/>
                </a:lnTo>
                <a:lnTo>
                  <a:pt x="0" y="0"/>
                </a:lnTo>
                <a:lnTo>
                  <a:pt x="0" y="3200400"/>
                </a:lnTo>
                <a:close/>
              </a:path>
            </a:pathLst>
          </a:custGeom>
          <a:ln w="9525">
            <a:solidFill>
              <a:srgbClr val="858585"/>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09545" y="894080"/>
            <a:ext cx="3140710" cy="239395"/>
          </a:xfrm>
          <a:prstGeom prst="rect">
            <a:avLst/>
          </a:prstGeom>
        </p:spPr>
        <p:txBody>
          <a:bodyPr vert="horz" wrap="square" lIns="0" tIns="12700" rIns="0" bIns="0" rtlCol="0">
            <a:spAutoFit/>
          </a:bodyPr>
          <a:lstStyle/>
          <a:p>
            <a:pPr marL="12700">
              <a:lnSpc>
                <a:spcPct val="100000"/>
              </a:lnSpc>
              <a:spcBef>
                <a:spcPts val="100"/>
              </a:spcBef>
            </a:pPr>
            <a:r>
              <a:rPr sz="1400" b="1" u="sng" dirty="0">
                <a:uFill>
                  <a:solidFill>
                    <a:srgbClr val="000000"/>
                  </a:solidFill>
                </a:uFill>
                <a:latin typeface="Calibri"/>
                <a:cs typeface="Calibri"/>
              </a:rPr>
              <a:t>Security</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of</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customer</a:t>
            </a:r>
            <a:r>
              <a:rPr sz="1400" b="1" u="sng" spc="-15" dirty="0">
                <a:uFill>
                  <a:solidFill>
                    <a:srgbClr val="000000"/>
                  </a:solidFill>
                </a:uFill>
                <a:latin typeface="Calibri"/>
                <a:cs typeface="Calibri"/>
              </a:rPr>
              <a:t> </a:t>
            </a:r>
            <a:r>
              <a:rPr sz="1400" b="1" u="sng" spc="-5" dirty="0">
                <a:uFill>
                  <a:solidFill>
                    <a:srgbClr val="000000"/>
                  </a:solidFill>
                </a:uFill>
                <a:latin typeface="Calibri"/>
                <a:cs typeface="Calibri"/>
              </a:rPr>
              <a:t>financial information</a:t>
            </a:r>
            <a:endParaRPr sz="1400">
              <a:latin typeface="Calibri"/>
              <a:cs typeface="Calibri"/>
            </a:endParaRPr>
          </a:p>
        </p:txBody>
      </p:sp>
      <p:graphicFrame>
        <p:nvGraphicFramePr>
          <p:cNvPr id="3" name="object 3"/>
          <p:cNvGraphicFramePr>
            <a:graphicFrameLocks noGrp="1"/>
          </p:cNvGraphicFramePr>
          <p:nvPr/>
        </p:nvGraphicFramePr>
        <p:xfrm>
          <a:off x="882954" y="1293730"/>
          <a:ext cx="5349239" cy="1662198"/>
        </p:xfrm>
        <a:graphic>
          <a:graphicData uri="http://schemas.openxmlformats.org/drawingml/2006/table">
            <a:tbl>
              <a:tblPr firstRow="1" bandRow="1">
                <a:tableStyleId>{2D5ABB26-0587-4C30-8999-92F81FD0307C}</a:tableStyleId>
              </a:tblPr>
              <a:tblGrid>
                <a:gridCol w="4994910"/>
                <a:gridCol w="354329"/>
              </a:tblGrid>
              <a:tr h="151399">
                <a:tc>
                  <a:txBody>
                    <a:bodyPr/>
                    <a:lstStyle/>
                    <a:p>
                      <a:pPr marL="31750">
                        <a:lnSpc>
                          <a:spcPts val="1090"/>
                        </a:lnSpc>
                      </a:pPr>
                      <a:r>
                        <a:rPr sz="1050" spc="-5" dirty="0">
                          <a:latin typeface="Courier New"/>
                          <a:cs typeface="Courier New"/>
                        </a:rPr>
                        <a:t>Amazon.in</a:t>
                      </a:r>
                      <a:endParaRPr sz="1050">
                        <a:latin typeface="Courier New"/>
                        <a:cs typeface="Courier New"/>
                      </a:endParaRPr>
                    </a:p>
                  </a:txBody>
                  <a:tcPr marL="0" marR="0" marT="0" marB="0"/>
                </a:tc>
                <a:tc>
                  <a:txBody>
                    <a:bodyPr/>
                    <a:lstStyle/>
                    <a:p>
                      <a:pPr marR="24130" algn="r">
                        <a:lnSpc>
                          <a:spcPts val="1090"/>
                        </a:lnSpc>
                      </a:pPr>
                      <a:r>
                        <a:rPr sz="1050" dirty="0">
                          <a:latin typeface="Courier New"/>
                          <a:cs typeface="Courier New"/>
                        </a:rPr>
                        <a:t>51</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r>
                        <a:rPr sz="1050" dirty="0">
                          <a:latin typeface="Courier New"/>
                          <a:cs typeface="Courier New"/>
                        </a:rPr>
                        <a:t> </a:t>
                      </a:r>
                      <a:r>
                        <a:rPr sz="1050" spc="-5" dirty="0">
                          <a:latin typeface="Courier New"/>
                          <a:cs typeface="Courier New"/>
                        </a:rPr>
                        <a:t>Flipkart.com,</a:t>
                      </a:r>
                      <a:r>
                        <a:rPr sz="1050" dirty="0">
                          <a:latin typeface="Courier New"/>
                          <a:cs typeface="Courier New"/>
                        </a:rPr>
                        <a:t> </a:t>
                      </a:r>
                      <a:r>
                        <a:rPr sz="1050" spc="-5" dirty="0">
                          <a:latin typeface="Courier New"/>
                          <a:cs typeface="Courier New"/>
                        </a:rPr>
                        <a:t>Paytm.com,</a:t>
                      </a:r>
                      <a:r>
                        <a:rPr sz="1050" spc="5" dirty="0">
                          <a:latin typeface="Courier New"/>
                          <a:cs typeface="Courier New"/>
                        </a:rPr>
                        <a:t> </a:t>
                      </a:r>
                      <a:r>
                        <a:rPr sz="1050" spc="-5" dirty="0">
                          <a:latin typeface="Courier New"/>
                          <a:cs typeface="Courier New"/>
                        </a:rPr>
                        <a:t>Myntra.com,</a:t>
                      </a:r>
                      <a:r>
                        <a:rPr sz="1050"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42</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Flipkart.com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33</a:t>
                      </a:r>
                      <a:endParaRPr sz="1050">
                        <a:latin typeface="Courier New"/>
                        <a:cs typeface="Courier New"/>
                      </a:endParaRPr>
                    </a:p>
                  </a:txBody>
                  <a:tcPr marL="0" marR="0" marT="0" marB="0"/>
                </a:tc>
              </a:tr>
              <a:tr h="151638">
                <a:tc>
                  <a:txBody>
                    <a:bodyPr/>
                    <a:lstStyle/>
                    <a:p>
                      <a:pPr marL="31750">
                        <a:lnSpc>
                          <a:spcPts val="1085"/>
                        </a:lnSpc>
                      </a:pPr>
                      <a:r>
                        <a:rPr sz="1050" spc="-5" dirty="0">
                          <a:latin typeface="Courier New"/>
                          <a:cs typeface="Courier New"/>
                        </a:rPr>
                        <a:t>Amazon.in,</a:t>
                      </a:r>
                      <a:r>
                        <a:rPr sz="1050" spc="-15" dirty="0">
                          <a:latin typeface="Courier New"/>
                          <a:cs typeface="Courier New"/>
                        </a:rPr>
                        <a:t> </a:t>
                      </a:r>
                      <a:r>
                        <a:rPr sz="1050" spc="-5" dirty="0">
                          <a:latin typeface="Courier New"/>
                          <a:cs typeface="Courier New"/>
                        </a:rPr>
                        <a:t>Flipkart.com,</a:t>
                      </a:r>
                      <a:r>
                        <a:rPr sz="1050" spc="-15"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25</a:t>
                      </a:r>
                      <a:endParaRPr sz="1050">
                        <a:latin typeface="Courier New"/>
                        <a:cs typeface="Courier New"/>
                      </a:endParaRPr>
                    </a:p>
                  </a:txBody>
                  <a:tcPr marL="0" marR="0" marT="0" marB="0"/>
                </a:tc>
              </a:tr>
              <a:tr h="151637">
                <a:tc>
                  <a:txBody>
                    <a:bodyPr/>
                    <a:lstStyle/>
                    <a:p>
                      <a:pPr marL="31750">
                        <a:lnSpc>
                          <a:spcPts val="1090"/>
                        </a:lnSpc>
                      </a:pPr>
                      <a:r>
                        <a:rPr sz="1050" spc="-5" dirty="0">
                          <a:latin typeface="Courier New"/>
                          <a:cs typeface="Courier New"/>
                        </a:rPr>
                        <a:t>Amazon.in,</a:t>
                      </a:r>
                      <a:r>
                        <a:rPr sz="1050" spc="-35" dirty="0">
                          <a:latin typeface="Courier New"/>
                          <a:cs typeface="Courier New"/>
                        </a:rPr>
                        <a:t> </a:t>
                      </a:r>
                      <a:r>
                        <a:rPr sz="1050" spc="-5" dirty="0">
                          <a:latin typeface="Courier New"/>
                          <a:cs typeface="Courier New"/>
                        </a:rPr>
                        <a:t>Flipkart.com</a:t>
                      </a:r>
                      <a:endParaRPr sz="1050">
                        <a:latin typeface="Courier New"/>
                        <a:cs typeface="Courier New"/>
                      </a:endParaRPr>
                    </a:p>
                  </a:txBody>
                  <a:tcPr marL="0" marR="0" marT="0" marB="0"/>
                </a:tc>
                <a:tc>
                  <a:txBody>
                    <a:bodyPr/>
                    <a:lstStyle/>
                    <a:p>
                      <a:pPr marR="26034" algn="r">
                        <a:lnSpc>
                          <a:spcPts val="1090"/>
                        </a:lnSpc>
                      </a:pPr>
                      <a:r>
                        <a:rPr sz="1050" spc="-5" dirty="0">
                          <a:latin typeface="Courier New"/>
                          <a:cs typeface="Courier New"/>
                        </a:rPr>
                        <a:t>24</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r>
                        <a:rPr sz="1050" spc="-20" dirty="0">
                          <a:latin typeface="Courier New"/>
                          <a:cs typeface="Courier New"/>
                        </a:rPr>
                        <a:t> </a:t>
                      </a:r>
                      <a:r>
                        <a:rPr sz="1050" spc="-5" dirty="0">
                          <a:latin typeface="Courier New"/>
                          <a:cs typeface="Courier New"/>
                        </a:rPr>
                        <a:t>Paytm.com,</a:t>
                      </a:r>
                      <a:r>
                        <a:rPr sz="1050" spc="-20" dirty="0">
                          <a:latin typeface="Courier New"/>
                          <a:cs typeface="Courier New"/>
                        </a:rPr>
                        <a:t> </a:t>
                      </a:r>
                      <a:r>
                        <a:rPr sz="1050" spc="-5" dirty="0">
                          <a:latin typeface="Courier New"/>
                          <a:cs typeface="Courier New"/>
                        </a:rPr>
                        <a:t>Myntra.com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20</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r>
                        <a:rPr sz="1050" spc="-35"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19</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Myntra.com</a:t>
                      </a:r>
                      <a:endParaRPr sz="1050">
                        <a:latin typeface="Courier New"/>
                        <a:cs typeface="Courier New"/>
                      </a:endParaRPr>
                    </a:p>
                  </a:txBody>
                  <a:tcPr marL="0" marR="0" marT="0" marB="0"/>
                </a:tc>
                <a:tc>
                  <a:txBody>
                    <a:bodyPr/>
                    <a:lstStyle/>
                    <a:p>
                      <a:pPr marR="24130" algn="r">
                        <a:lnSpc>
                          <a:spcPts val="1085"/>
                        </a:lnSpc>
                      </a:pPr>
                      <a:r>
                        <a:rPr sz="1050" dirty="0">
                          <a:latin typeface="Courier New"/>
                          <a:cs typeface="Courier New"/>
                        </a:rPr>
                        <a:t>15</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Paytm.com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15</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 Flipkart.com, Myntra.com, Snapdeal.com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14</a:t>
                      </a:r>
                      <a:endParaRPr sz="1050">
                        <a:latin typeface="Courier New"/>
                        <a:cs typeface="Courier New"/>
                      </a:endParaRPr>
                    </a:p>
                  </a:txBody>
                  <a:tcPr marL="0" marR="0" marT="0" marB="0"/>
                </a:tc>
              </a:tr>
              <a:tr h="151399">
                <a:tc>
                  <a:txBody>
                    <a:bodyPr/>
                    <a:lstStyle/>
                    <a:p>
                      <a:pPr marL="31750">
                        <a:lnSpc>
                          <a:spcPts val="1085"/>
                        </a:lnSpc>
                      </a:pPr>
                      <a:r>
                        <a:rPr sz="1050" spc="-5" dirty="0">
                          <a:latin typeface="Courier New"/>
                          <a:cs typeface="Courier New"/>
                        </a:rPr>
                        <a:t>Amazon.in,</a:t>
                      </a:r>
                      <a:r>
                        <a:rPr sz="1050" spc="-20" dirty="0">
                          <a:latin typeface="Courier New"/>
                          <a:cs typeface="Courier New"/>
                        </a:rPr>
                        <a:t> </a:t>
                      </a:r>
                      <a:r>
                        <a:rPr sz="1050" spc="-5" dirty="0">
                          <a:latin typeface="Courier New"/>
                          <a:cs typeface="Courier New"/>
                        </a:rPr>
                        <a:t>Flipkart.com,</a:t>
                      </a:r>
                      <a:r>
                        <a:rPr sz="1050" spc="-15" dirty="0">
                          <a:latin typeface="Courier New"/>
                          <a:cs typeface="Courier New"/>
                        </a:rPr>
                        <a:t> </a:t>
                      </a:r>
                      <a:r>
                        <a:rPr sz="1050" spc="-5" dirty="0">
                          <a:latin typeface="Courier New"/>
                          <a:cs typeface="Courier New"/>
                        </a:rPr>
                        <a:t>Paytm.com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11</a:t>
                      </a:r>
                      <a:endParaRPr sz="1050">
                        <a:latin typeface="Courier New"/>
                        <a:cs typeface="Courier New"/>
                      </a:endParaRPr>
                    </a:p>
                  </a:txBody>
                  <a:tcPr marL="0" marR="0" marT="0" marB="0"/>
                </a:tc>
              </a:tr>
            </a:tbl>
          </a:graphicData>
        </a:graphic>
      </p:graphicFrame>
      <p:sp>
        <p:nvSpPr>
          <p:cNvPr id="4" name="object 4"/>
          <p:cNvSpPr txBox="1"/>
          <p:nvPr/>
        </p:nvSpPr>
        <p:spPr>
          <a:xfrm>
            <a:off x="902004" y="3082797"/>
            <a:ext cx="5759450" cy="1107440"/>
          </a:xfrm>
          <a:prstGeom prst="rect">
            <a:avLst/>
          </a:prstGeom>
        </p:spPr>
        <p:txBody>
          <a:bodyPr vert="horz" wrap="square" lIns="0" tIns="9525" rIns="0" bIns="0" rtlCol="0">
            <a:spAutoFit/>
          </a:bodyPr>
          <a:lstStyle/>
          <a:p>
            <a:pPr marL="12700" marR="5080" algn="just">
              <a:lnSpc>
                <a:spcPct val="101699"/>
              </a:lnSpc>
              <a:spcBef>
                <a:spcPts val="75"/>
              </a:spcBef>
            </a:pPr>
            <a:r>
              <a:rPr sz="1400" spc="-5" dirty="0">
                <a:latin typeface="Calibri"/>
                <a:cs typeface="Calibri"/>
              </a:rPr>
              <a:t>[206 respondents consider their financial </a:t>
            </a:r>
            <a:r>
              <a:rPr sz="1400" dirty="0">
                <a:latin typeface="Calibri"/>
                <a:cs typeface="Calibri"/>
              </a:rPr>
              <a:t>information </a:t>
            </a:r>
            <a:r>
              <a:rPr sz="1400" spc="-5" dirty="0">
                <a:latin typeface="Calibri"/>
                <a:cs typeface="Calibri"/>
              </a:rPr>
              <a:t>secure </a:t>
            </a:r>
            <a:r>
              <a:rPr sz="1400" dirty="0">
                <a:latin typeface="Calibri"/>
                <a:cs typeface="Calibri"/>
              </a:rPr>
              <a:t>with </a:t>
            </a:r>
            <a:r>
              <a:rPr sz="1400" spc="-5" dirty="0">
                <a:latin typeface="Calibri"/>
                <a:cs typeface="Calibri"/>
              </a:rPr>
              <a:t>amazon.in, </a:t>
            </a:r>
            <a:r>
              <a:rPr sz="1400" dirty="0">
                <a:latin typeface="Calibri"/>
                <a:cs typeface="Calibri"/>
              </a:rPr>
              <a:t> </a:t>
            </a:r>
            <a:r>
              <a:rPr sz="1400" spc="-5" dirty="0">
                <a:latin typeface="Calibri"/>
                <a:cs typeface="Calibri"/>
              </a:rPr>
              <a:t>149 respondents consider their financial information secure with flipkart.com, </a:t>
            </a:r>
            <a:r>
              <a:rPr sz="1400" dirty="0">
                <a:latin typeface="Calibri"/>
                <a:cs typeface="Calibri"/>
              </a:rPr>
              <a:t> 88 </a:t>
            </a:r>
            <a:r>
              <a:rPr sz="1400" spc="-5" dirty="0">
                <a:latin typeface="Calibri"/>
                <a:cs typeface="Calibri"/>
              </a:rPr>
              <a:t>respondents consider their financial information secure with paytm.com, </a:t>
            </a:r>
            <a:r>
              <a:rPr sz="1400" dirty="0">
                <a:latin typeface="Calibri"/>
                <a:cs typeface="Calibri"/>
              </a:rPr>
              <a:t>91 </a:t>
            </a:r>
            <a:r>
              <a:rPr sz="1400" spc="5" dirty="0">
                <a:latin typeface="Calibri"/>
                <a:cs typeface="Calibri"/>
              </a:rPr>
              <a:t> </a:t>
            </a:r>
            <a:r>
              <a:rPr sz="1400" spc="-5" dirty="0">
                <a:latin typeface="Calibri"/>
                <a:cs typeface="Calibri"/>
              </a:rPr>
              <a:t>respondents consider their financial </a:t>
            </a:r>
            <a:r>
              <a:rPr sz="1400" dirty="0">
                <a:latin typeface="Calibri"/>
                <a:cs typeface="Calibri"/>
              </a:rPr>
              <a:t>information </a:t>
            </a:r>
            <a:r>
              <a:rPr sz="1400" spc="-5" dirty="0">
                <a:latin typeface="Calibri"/>
                <a:cs typeface="Calibri"/>
              </a:rPr>
              <a:t>secure </a:t>
            </a:r>
            <a:r>
              <a:rPr sz="1400" dirty="0">
                <a:latin typeface="Calibri"/>
                <a:cs typeface="Calibri"/>
              </a:rPr>
              <a:t>with </a:t>
            </a:r>
            <a:r>
              <a:rPr sz="1400" spc="-5" dirty="0">
                <a:latin typeface="Calibri"/>
                <a:cs typeface="Calibri"/>
              </a:rPr>
              <a:t>myntra.com, 100 </a:t>
            </a:r>
            <a:r>
              <a:rPr sz="1400" dirty="0">
                <a:latin typeface="Calibri"/>
                <a:cs typeface="Calibri"/>
              </a:rPr>
              <a:t> </a:t>
            </a:r>
            <a:r>
              <a:rPr sz="1400" spc="-5" dirty="0">
                <a:latin typeface="Calibri"/>
                <a:cs typeface="Calibri"/>
              </a:rPr>
              <a:t>respondents</a:t>
            </a:r>
            <a:r>
              <a:rPr sz="1400" dirty="0">
                <a:latin typeface="Calibri"/>
                <a:cs typeface="Calibri"/>
              </a:rPr>
              <a:t> </a:t>
            </a:r>
            <a:r>
              <a:rPr sz="1400" spc="-5" dirty="0">
                <a:latin typeface="Calibri"/>
                <a:cs typeface="Calibri"/>
              </a:rPr>
              <a:t>consider</a:t>
            </a:r>
            <a:r>
              <a:rPr sz="1400" spc="10" dirty="0">
                <a:latin typeface="Calibri"/>
                <a:cs typeface="Calibri"/>
              </a:rPr>
              <a:t> </a:t>
            </a:r>
            <a:r>
              <a:rPr sz="1400" spc="-5" dirty="0">
                <a:latin typeface="Calibri"/>
                <a:cs typeface="Calibri"/>
              </a:rPr>
              <a:t>their</a:t>
            </a:r>
            <a:r>
              <a:rPr sz="1400" dirty="0">
                <a:latin typeface="Calibri"/>
                <a:cs typeface="Calibri"/>
              </a:rPr>
              <a:t> </a:t>
            </a:r>
            <a:r>
              <a:rPr sz="1400" spc="-5" dirty="0">
                <a:latin typeface="Calibri"/>
                <a:cs typeface="Calibri"/>
              </a:rPr>
              <a:t>financial</a:t>
            </a:r>
            <a:r>
              <a:rPr sz="1400" spc="10" dirty="0">
                <a:latin typeface="Calibri"/>
                <a:cs typeface="Calibri"/>
              </a:rPr>
              <a:t> </a:t>
            </a:r>
            <a:r>
              <a:rPr sz="1400" spc="-5" dirty="0">
                <a:latin typeface="Calibri"/>
                <a:cs typeface="Calibri"/>
              </a:rPr>
              <a:t>information secure</a:t>
            </a:r>
            <a:r>
              <a:rPr sz="1400" dirty="0">
                <a:latin typeface="Calibri"/>
                <a:cs typeface="Calibri"/>
              </a:rPr>
              <a:t> with</a:t>
            </a:r>
            <a:r>
              <a:rPr sz="1400" spc="-5" dirty="0">
                <a:latin typeface="Calibri"/>
                <a:cs typeface="Calibri"/>
              </a:rPr>
              <a:t> snapdeal.com]</a:t>
            </a:r>
            <a:endParaRPr sz="1400">
              <a:latin typeface="Calibri"/>
              <a:cs typeface="Calibri"/>
            </a:endParaRPr>
          </a:p>
        </p:txBody>
      </p:sp>
      <p:sp>
        <p:nvSpPr>
          <p:cNvPr id="5" name="object 5"/>
          <p:cNvSpPr txBox="1"/>
          <p:nvPr/>
        </p:nvSpPr>
        <p:spPr>
          <a:xfrm>
            <a:off x="902004" y="7821548"/>
            <a:ext cx="5758180" cy="455930"/>
          </a:xfrm>
          <a:prstGeom prst="rect">
            <a:avLst/>
          </a:prstGeom>
        </p:spPr>
        <p:txBody>
          <a:bodyPr vert="horz" wrap="square" lIns="0" tIns="10160" rIns="0" bIns="0" rtlCol="0">
            <a:spAutoFit/>
          </a:bodyPr>
          <a:lstStyle/>
          <a:p>
            <a:pPr marL="12700" marR="5080">
              <a:lnSpc>
                <a:spcPct val="101400"/>
              </a:lnSpc>
              <a:spcBef>
                <a:spcPts val="80"/>
              </a:spcBef>
              <a:tabLst>
                <a:tab pos="993775" algn="l"/>
                <a:tab pos="1687830" algn="l"/>
                <a:tab pos="2591435" algn="l"/>
                <a:tab pos="3368675" algn="l"/>
                <a:tab pos="4385310" algn="l"/>
                <a:tab pos="4705350" algn="l"/>
                <a:tab pos="5593080" algn="l"/>
              </a:tabLst>
            </a:pPr>
            <a:r>
              <a:rPr sz="1400" i="1" dirty="0">
                <a:latin typeface="Calibri"/>
                <a:cs typeface="Calibri"/>
              </a:rPr>
              <a:t>[A</a:t>
            </a:r>
            <a:r>
              <a:rPr sz="1400" i="1" spc="5" dirty="0">
                <a:latin typeface="Calibri"/>
                <a:cs typeface="Calibri"/>
              </a:rPr>
              <a:t>m</a:t>
            </a:r>
            <a:r>
              <a:rPr sz="1400" i="1" spc="-5" dirty="0">
                <a:latin typeface="Calibri"/>
                <a:cs typeface="Calibri"/>
              </a:rPr>
              <a:t>azo</a:t>
            </a:r>
            <a:r>
              <a:rPr sz="1400" i="1" spc="-15" dirty="0">
                <a:latin typeface="Calibri"/>
                <a:cs typeface="Calibri"/>
              </a:rPr>
              <a:t>n</a:t>
            </a:r>
            <a:r>
              <a:rPr sz="1400" i="1" dirty="0">
                <a:latin typeface="Calibri"/>
                <a:cs typeface="Calibri"/>
              </a:rPr>
              <a:t>.in	s</a:t>
            </a:r>
            <a:r>
              <a:rPr sz="1400" i="1" spc="-15" dirty="0">
                <a:latin typeface="Calibri"/>
                <a:cs typeface="Calibri"/>
              </a:rPr>
              <a:t>e</a:t>
            </a:r>
            <a:r>
              <a:rPr sz="1400" i="1" dirty="0">
                <a:latin typeface="Calibri"/>
                <a:cs typeface="Calibri"/>
              </a:rPr>
              <a:t>cur</a:t>
            </a:r>
            <a:r>
              <a:rPr sz="1400" i="1" spc="-10" dirty="0">
                <a:latin typeface="Calibri"/>
                <a:cs typeface="Calibri"/>
              </a:rPr>
              <a:t>e</a:t>
            </a:r>
            <a:r>
              <a:rPr sz="1400" i="1" dirty="0">
                <a:latin typeface="Calibri"/>
                <a:cs typeface="Calibri"/>
              </a:rPr>
              <a:t>s	cu</a:t>
            </a:r>
            <a:r>
              <a:rPr sz="1400" i="1" spc="5" dirty="0">
                <a:latin typeface="Calibri"/>
                <a:cs typeface="Calibri"/>
              </a:rPr>
              <a:t>s</a:t>
            </a:r>
            <a:r>
              <a:rPr sz="1400" i="1" dirty="0">
                <a:latin typeface="Calibri"/>
                <a:cs typeface="Calibri"/>
              </a:rPr>
              <a:t>t</a:t>
            </a:r>
            <a:r>
              <a:rPr sz="1400" i="1" spc="-15" dirty="0">
                <a:latin typeface="Calibri"/>
                <a:cs typeface="Calibri"/>
              </a:rPr>
              <a:t>o</a:t>
            </a:r>
            <a:r>
              <a:rPr sz="1400" i="1" dirty="0">
                <a:latin typeface="Calibri"/>
                <a:cs typeface="Calibri"/>
              </a:rPr>
              <a:t>me</a:t>
            </a:r>
            <a:r>
              <a:rPr sz="1400" i="1" spc="-15" dirty="0">
                <a:latin typeface="Calibri"/>
                <a:cs typeface="Calibri"/>
              </a:rPr>
              <a:t>r</a:t>
            </a:r>
            <a:r>
              <a:rPr sz="1400" i="1" dirty="0">
                <a:latin typeface="Calibri"/>
                <a:cs typeface="Calibri"/>
              </a:rPr>
              <a:t>s	</a:t>
            </a:r>
            <a:r>
              <a:rPr sz="1400" i="1" spc="-10" dirty="0">
                <a:latin typeface="Calibri"/>
                <a:cs typeface="Calibri"/>
              </a:rPr>
              <a:t>f</a:t>
            </a:r>
            <a:r>
              <a:rPr sz="1400" i="1" dirty="0">
                <a:latin typeface="Calibri"/>
                <a:cs typeface="Calibri"/>
              </a:rPr>
              <a:t>inanc</a:t>
            </a:r>
            <a:r>
              <a:rPr sz="1400" i="1" spc="-15" dirty="0">
                <a:latin typeface="Calibri"/>
                <a:cs typeface="Calibri"/>
              </a:rPr>
              <a:t>i</a:t>
            </a:r>
            <a:r>
              <a:rPr sz="1400" i="1" spc="-5" dirty="0">
                <a:latin typeface="Calibri"/>
                <a:cs typeface="Calibri"/>
              </a:rPr>
              <a:t>a</a:t>
            </a:r>
            <a:r>
              <a:rPr sz="1400" i="1" dirty="0">
                <a:latin typeface="Calibri"/>
                <a:cs typeface="Calibri"/>
              </a:rPr>
              <a:t>l	info</a:t>
            </a:r>
            <a:r>
              <a:rPr sz="1400" i="1" spc="-15" dirty="0">
                <a:latin typeface="Calibri"/>
                <a:cs typeface="Calibri"/>
              </a:rPr>
              <a:t>r</a:t>
            </a:r>
            <a:r>
              <a:rPr sz="1400" i="1" dirty="0">
                <a:latin typeface="Calibri"/>
                <a:cs typeface="Calibri"/>
              </a:rPr>
              <a:t>m</a:t>
            </a:r>
            <a:r>
              <a:rPr sz="1400" i="1" spc="-5" dirty="0">
                <a:latin typeface="Calibri"/>
                <a:cs typeface="Calibri"/>
              </a:rPr>
              <a:t>atio</a:t>
            </a:r>
            <a:r>
              <a:rPr sz="1400" i="1" dirty="0">
                <a:latin typeface="Calibri"/>
                <a:cs typeface="Calibri"/>
              </a:rPr>
              <a:t>n	</a:t>
            </a:r>
            <a:r>
              <a:rPr sz="1400" i="1" spc="-15" dirty="0">
                <a:latin typeface="Calibri"/>
                <a:cs typeface="Calibri"/>
              </a:rPr>
              <a:t>a</a:t>
            </a:r>
            <a:r>
              <a:rPr sz="1400" i="1" dirty="0">
                <a:latin typeface="Calibri"/>
                <a:cs typeface="Calibri"/>
              </a:rPr>
              <a:t>s	co</a:t>
            </a:r>
            <a:r>
              <a:rPr sz="1400" i="1" spc="5" dirty="0">
                <a:latin typeface="Calibri"/>
                <a:cs typeface="Calibri"/>
              </a:rPr>
              <a:t>m</a:t>
            </a:r>
            <a:r>
              <a:rPr sz="1400" i="1" spc="-5" dirty="0">
                <a:latin typeface="Calibri"/>
                <a:cs typeface="Calibri"/>
              </a:rPr>
              <a:t>pa</a:t>
            </a:r>
            <a:r>
              <a:rPr sz="1400" i="1" spc="-20" dirty="0">
                <a:latin typeface="Calibri"/>
                <a:cs typeface="Calibri"/>
              </a:rPr>
              <a:t>r</a:t>
            </a:r>
            <a:r>
              <a:rPr sz="1400" i="1" dirty="0">
                <a:latin typeface="Calibri"/>
                <a:cs typeface="Calibri"/>
              </a:rPr>
              <a:t>ed	to  </a:t>
            </a:r>
            <a:r>
              <a:rPr sz="1400" i="1" spc="-5" dirty="0">
                <a:latin typeface="Calibri"/>
                <a:cs typeface="Calibri"/>
              </a:rPr>
              <a:t>paytm.com]</a:t>
            </a:r>
            <a:endParaRPr sz="1400">
              <a:latin typeface="Calibri"/>
              <a:cs typeface="Calibri"/>
            </a:endParaRPr>
          </a:p>
        </p:txBody>
      </p:sp>
      <p:grpSp>
        <p:nvGrpSpPr>
          <p:cNvPr id="6" name="object 6"/>
          <p:cNvGrpSpPr/>
          <p:nvPr/>
        </p:nvGrpSpPr>
        <p:grpSpPr>
          <a:xfrm>
            <a:off x="1267967" y="4936235"/>
            <a:ext cx="3904615" cy="2392680"/>
            <a:chOff x="1267967" y="4936235"/>
            <a:chExt cx="3904615" cy="2392680"/>
          </a:xfrm>
        </p:grpSpPr>
        <p:sp>
          <p:nvSpPr>
            <p:cNvPr id="7" name="object 7"/>
            <p:cNvSpPr/>
            <p:nvPr/>
          </p:nvSpPr>
          <p:spPr>
            <a:xfrm>
              <a:off x="1307591" y="5410199"/>
              <a:ext cx="3860800" cy="1408430"/>
            </a:xfrm>
            <a:custGeom>
              <a:avLst/>
              <a:gdLst/>
              <a:ahLst/>
              <a:cxnLst/>
              <a:rect l="l" t="t" r="r" b="b"/>
              <a:pathLst>
                <a:path w="3860800" h="1408429">
                  <a:moveTo>
                    <a:pt x="0" y="1408176"/>
                  </a:moveTo>
                  <a:lnTo>
                    <a:pt x="231648" y="1408176"/>
                  </a:lnTo>
                </a:path>
                <a:path w="3860800" h="1408429">
                  <a:moveTo>
                    <a:pt x="541020" y="1408176"/>
                  </a:moveTo>
                  <a:lnTo>
                    <a:pt x="1004316" y="1408176"/>
                  </a:lnTo>
                </a:path>
                <a:path w="3860800" h="1408429">
                  <a:moveTo>
                    <a:pt x="0" y="938784"/>
                  </a:moveTo>
                  <a:lnTo>
                    <a:pt x="231648" y="938784"/>
                  </a:lnTo>
                </a:path>
                <a:path w="3860800" h="1408429">
                  <a:moveTo>
                    <a:pt x="541020" y="938784"/>
                  </a:moveTo>
                  <a:lnTo>
                    <a:pt x="1004316" y="938784"/>
                  </a:lnTo>
                </a:path>
                <a:path w="3860800" h="1408429">
                  <a:moveTo>
                    <a:pt x="0" y="469392"/>
                  </a:moveTo>
                  <a:lnTo>
                    <a:pt x="231648" y="469392"/>
                  </a:lnTo>
                </a:path>
                <a:path w="3860800" h="1408429">
                  <a:moveTo>
                    <a:pt x="541020" y="469392"/>
                  </a:moveTo>
                  <a:lnTo>
                    <a:pt x="3860292" y="469392"/>
                  </a:lnTo>
                </a:path>
                <a:path w="3860800" h="1408429">
                  <a:moveTo>
                    <a:pt x="0" y="0"/>
                  </a:moveTo>
                  <a:lnTo>
                    <a:pt x="231648" y="0"/>
                  </a:lnTo>
                </a:path>
                <a:path w="3860800" h="1408429">
                  <a:moveTo>
                    <a:pt x="541020" y="0"/>
                  </a:moveTo>
                  <a:lnTo>
                    <a:pt x="3860292" y="0"/>
                  </a:lnTo>
                </a:path>
              </a:pathLst>
            </a:custGeom>
            <a:ln w="9144">
              <a:solidFill>
                <a:srgbClr val="858585"/>
              </a:solidFill>
            </a:ln>
          </p:spPr>
          <p:txBody>
            <a:bodyPr wrap="square" lIns="0" tIns="0" rIns="0" bIns="0" rtlCol="0"/>
            <a:lstStyle/>
            <a:p>
              <a:endParaRPr/>
            </a:p>
          </p:txBody>
        </p:sp>
        <p:sp>
          <p:nvSpPr>
            <p:cNvPr id="8" name="object 8"/>
            <p:cNvSpPr/>
            <p:nvPr/>
          </p:nvSpPr>
          <p:spPr>
            <a:xfrm>
              <a:off x="1539239" y="5353811"/>
              <a:ext cx="309880" cy="1934210"/>
            </a:xfrm>
            <a:custGeom>
              <a:avLst/>
              <a:gdLst/>
              <a:ahLst/>
              <a:cxnLst/>
              <a:rect l="l" t="t" r="r" b="b"/>
              <a:pathLst>
                <a:path w="309880" h="1934209">
                  <a:moveTo>
                    <a:pt x="309372" y="0"/>
                  </a:moveTo>
                  <a:lnTo>
                    <a:pt x="0" y="0"/>
                  </a:lnTo>
                  <a:lnTo>
                    <a:pt x="0" y="1933956"/>
                  </a:lnTo>
                  <a:lnTo>
                    <a:pt x="309372" y="1933956"/>
                  </a:lnTo>
                  <a:lnTo>
                    <a:pt x="309372" y="0"/>
                  </a:lnTo>
                  <a:close/>
                </a:path>
              </a:pathLst>
            </a:custGeom>
            <a:solidFill>
              <a:srgbClr val="4F81BC"/>
            </a:solidFill>
          </p:spPr>
          <p:txBody>
            <a:bodyPr wrap="square" lIns="0" tIns="0" rIns="0" bIns="0" rtlCol="0"/>
            <a:lstStyle/>
            <a:p>
              <a:endParaRPr/>
            </a:p>
          </p:txBody>
        </p:sp>
        <p:sp>
          <p:nvSpPr>
            <p:cNvPr id="9" name="object 9"/>
            <p:cNvSpPr/>
            <p:nvPr/>
          </p:nvSpPr>
          <p:spPr>
            <a:xfrm>
              <a:off x="2621279" y="6818375"/>
              <a:ext cx="462280" cy="0"/>
            </a:xfrm>
            <a:custGeom>
              <a:avLst/>
              <a:gdLst/>
              <a:ahLst/>
              <a:cxnLst/>
              <a:rect l="l" t="t" r="r" b="b"/>
              <a:pathLst>
                <a:path w="462280">
                  <a:moveTo>
                    <a:pt x="0" y="0"/>
                  </a:moveTo>
                  <a:lnTo>
                    <a:pt x="461771" y="0"/>
                  </a:lnTo>
                </a:path>
              </a:pathLst>
            </a:custGeom>
            <a:ln w="9144">
              <a:solidFill>
                <a:srgbClr val="858585"/>
              </a:solidFill>
            </a:ln>
          </p:spPr>
          <p:txBody>
            <a:bodyPr wrap="square" lIns="0" tIns="0" rIns="0" bIns="0" rtlCol="0"/>
            <a:lstStyle/>
            <a:p>
              <a:endParaRPr/>
            </a:p>
          </p:txBody>
        </p:sp>
        <p:sp>
          <p:nvSpPr>
            <p:cNvPr id="10" name="object 10"/>
            <p:cNvSpPr/>
            <p:nvPr/>
          </p:nvSpPr>
          <p:spPr>
            <a:xfrm>
              <a:off x="2621279" y="6346697"/>
              <a:ext cx="2546985" cy="5080"/>
            </a:xfrm>
            <a:custGeom>
              <a:avLst/>
              <a:gdLst/>
              <a:ahLst/>
              <a:cxnLst/>
              <a:rect l="l" t="t" r="r" b="b"/>
              <a:pathLst>
                <a:path w="2546985" h="5079">
                  <a:moveTo>
                    <a:pt x="0" y="4572"/>
                  </a:moveTo>
                  <a:lnTo>
                    <a:pt x="2546604" y="4572"/>
                  </a:lnTo>
                </a:path>
                <a:path w="2546985" h="5079">
                  <a:moveTo>
                    <a:pt x="0" y="0"/>
                  </a:moveTo>
                  <a:lnTo>
                    <a:pt x="2546604" y="0"/>
                  </a:lnTo>
                </a:path>
              </a:pathLst>
            </a:custGeom>
            <a:ln w="4572">
              <a:solidFill>
                <a:srgbClr val="858585"/>
              </a:solidFill>
            </a:ln>
          </p:spPr>
          <p:txBody>
            <a:bodyPr wrap="square" lIns="0" tIns="0" rIns="0" bIns="0" rtlCol="0"/>
            <a:lstStyle/>
            <a:p>
              <a:endParaRPr/>
            </a:p>
          </p:txBody>
        </p:sp>
        <p:sp>
          <p:nvSpPr>
            <p:cNvPr id="11" name="object 11"/>
            <p:cNvSpPr/>
            <p:nvPr/>
          </p:nvSpPr>
          <p:spPr>
            <a:xfrm>
              <a:off x="2311907" y="5888735"/>
              <a:ext cx="309880" cy="1399540"/>
            </a:xfrm>
            <a:custGeom>
              <a:avLst/>
              <a:gdLst/>
              <a:ahLst/>
              <a:cxnLst/>
              <a:rect l="l" t="t" r="r" b="b"/>
              <a:pathLst>
                <a:path w="309880" h="1399540">
                  <a:moveTo>
                    <a:pt x="309372" y="0"/>
                  </a:moveTo>
                  <a:lnTo>
                    <a:pt x="0" y="0"/>
                  </a:lnTo>
                  <a:lnTo>
                    <a:pt x="0" y="1399032"/>
                  </a:lnTo>
                  <a:lnTo>
                    <a:pt x="309372" y="1399032"/>
                  </a:lnTo>
                  <a:lnTo>
                    <a:pt x="309372" y="0"/>
                  </a:lnTo>
                  <a:close/>
                </a:path>
              </a:pathLst>
            </a:custGeom>
            <a:solidFill>
              <a:srgbClr val="4F81BC"/>
            </a:solidFill>
          </p:spPr>
          <p:txBody>
            <a:bodyPr wrap="square" lIns="0" tIns="0" rIns="0" bIns="0" rtlCol="0"/>
            <a:lstStyle/>
            <a:p>
              <a:endParaRPr/>
            </a:p>
          </p:txBody>
        </p:sp>
        <p:sp>
          <p:nvSpPr>
            <p:cNvPr id="12" name="object 12"/>
            <p:cNvSpPr/>
            <p:nvPr/>
          </p:nvSpPr>
          <p:spPr>
            <a:xfrm>
              <a:off x="3392423" y="6818375"/>
              <a:ext cx="463550" cy="0"/>
            </a:xfrm>
            <a:custGeom>
              <a:avLst/>
              <a:gdLst/>
              <a:ahLst/>
              <a:cxnLst/>
              <a:rect l="l" t="t" r="r" b="b"/>
              <a:pathLst>
                <a:path w="463550">
                  <a:moveTo>
                    <a:pt x="0" y="0"/>
                  </a:moveTo>
                  <a:lnTo>
                    <a:pt x="463296" y="0"/>
                  </a:lnTo>
                </a:path>
              </a:pathLst>
            </a:custGeom>
            <a:ln w="9144">
              <a:solidFill>
                <a:srgbClr val="858585"/>
              </a:solidFill>
            </a:ln>
          </p:spPr>
          <p:txBody>
            <a:bodyPr wrap="square" lIns="0" tIns="0" rIns="0" bIns="0" rtlCol="0"/>
            <a:lstStyle/>
            <a:p>
              <a:endParaRPr/>
            </a:p>
          </p:txBody>
        </p:sp>
        <p:sp>
          <p:nvSpPr>
            <p:cNvPr id="13" name="object 13"/>
            <p:cNvSpPr/>
            <p:nvPr/>
          </p:nvSpPr>
          <p:spPr>
            <a:xfrm>
              <a:off x="3083051" y="6461759"/>
              <a:ext cx="309880" cy="826135"/>
            </a:xfrm>
            <a:custGeom>
              <a:avLst/>
              <a:gdLst/>
              <a:ahLst/>
              <a:cxnLst/>
              <a:rect l="l" t="t" r="r" b="b"/>
              <a:pathLst>
                <a:path w="309879" h="826134">
                  <a:moveTo>
                    <a:pt x="309372" y="0"/>
                  </a:moveTo>
                  <a:lnTo>
                    <a:pt x="0" y="0"/>
                  </a:lnTo>
                  <a:lnTo>
                    <a:pt x="0" y="826008"/>
                  </a:lnTo>
                  <a:lnTo>
                    <a:pt x="309372" y="826008"/>
                  </a:lnTo>
                  <a:lnTo>
                    <a:pt x="309372" y="0"/>
                  </a:lnTo>
                  <a:close/>
                </a:path>
              </a:pathLst>
            </a:custGeom>
            <a:solidFill>
              <a:srgbClr val="4F81BC"/>
            </a:solidFill>
          </p:spPr>
          <p:txBody>
            <a:bodyPr wrap="square" lIns="0" tIns="0" rIns="0" bIns="0" rtlCol="0"/>
            <a:lstStyle/>
            <a:p>
              <a:endParaRPr/>
            </a:p>
          </p:txBody>
        </p:sp>
        <p:sp>
          <p:nvSpPr>
            <p:cNvPr id="14" name="object 14"/>
            <p:cNvSpPr/>
            <p:nvPr/>
          </p:nvSpPr>
          <p:spPr>
            <a:xfrm>
              <a:off x="4165091" y="6818375"/>
              <a:ext cx="463550" cy="0"/>
            </a:xfrm>
            <a:custGeom>
              <a:avLst/>
              <a:gdLst/>
              <a:ahLst/>
              <a:cxnLst/>
              <a:rect l="l" t="t" r="r" b="b"/>
              <a:pathLst>
                <a:path w="463550">
                  <a:moveTo>
                    <a:pt x="0" y="0"/>
                  </a:moveTo>
                  <a:lnTo>
                    <a:pt x="463296" y="0"/>
                  </a:lnTo>
                </a:path>
              </a:pathLst>
            </a:custGeom>
            <a:ln w="9144">
              <a:solidFill>
                <a:srgbClr val="858585"/>
              </a:solidFill>
            </a:ln>
          </p:spPr>
          <p:txBody>
            <a:bodyPr wrap="square" lIns="0" tIns="0" rIns="0" bIns="0" rtlCol="0"/>
            <a:lstStyle/>
            <a:p>
              <a:endParaRPr/>
            </a:p>
          </p:txBody>
        </p:sp>
        <p:sp>
          <p:nvSpPr>
            <p:cNvPr id="15" name="object 15"/>
            <p:cNvSpPr/>
            <p:nvPr/>
          </p:nvSpPr>
          <p:spPr>
            <a:xfrm>
              <a:off x="3855719" y="6432803"/>
              <a:ext cx="309880" cy="855344"/>
            </a:xfrm>
            <a:custGeom>
              <a:avLst/>
              <a:gdLst/>
              <a:ahLst/>
              <a:cxnLst/>
              <a:rect l="l" t="t" r="r" b="b"/>
              <a:pathLst>
                <a:path w="309879" h="855345">
                  <a:moveTo>
                    <a:pt x="309371" y="0"/>
                  </a:moveTo>
                  <a:lnTo>
                    <a:pt x="0" y="0"/>
                  </a:lnTo>
                  <a:lnTo>
                    <a:pt x="0" y="854963"/>
                  </a:lnTo>
                  <a:lnTo>
                    <a:pt x="309371" y="854963"/>
                  </a:lnTo>
                  <a:lnTo>
                    <a:pt x="309371" y="0"/>
                  </a:lnTo>
                  <a:close/>
                </a:path>
              </a:pathLst>
            </a:custGeom>
            <a:solidFill>
              <a:srgbClr val="4F81BC"/>
            </a:solidFill>
          </p:spPr>
          <p:txBody>
            <a:bodyPr wrap="square" lIns="0" tIns="0" rIns="0" bIns="0" rtlCol="0"/>
            <a:lstStyle/>
            <a:p>
              <a:endParaRPr/>
            </a:p>
          </p:txBody>
        </p:sp>
        <p:sp>
          <p:nvSpPr>
            <p:cNvPr id="16" name="object 16"/>
            <p:cNvSpPr/>
            <p:nvPr/>
          </p:nvSpPr>
          <p:spPr>
            <a:xfrm>
              <a:off x="4936235" y="6818375"/>
              <a:ext cx="231775" cy="0"/>
            </a:xfrm>
            <a:custGeom>
              <a:avLst/>
              <a:gdLst/>
              <a:ahLst/>
              <a:cxnLst/>
              <a:rect l="l" t="t" r="r" b="b"/>
              <a:pathLst>
                <a:path w="231775">
                  <a:moveTo>
                    <a:pt x="0" y="0"/>
                  </a:moveTo>
                  <a:lnTo>
                    <a:pt x="231648" y="0"/>
                  </a:lnTo>
                </a:path>
              </a:pathLst>
            </a:custGeom>
            <a:ln w="9144">
              <a:solidFill>
                <a:srgbClr val="858585"/>
              </a:solidFill>
            </a:ln>
          </p:spPr>
          <p:txBody>
            <a:bodyPr wrap="square" lIns="0" tIns="0" rIns="0" bIns="0" rtlCol="0"/>
            <a:lstStyle/>
            <a:p>
              <a:endParaRPr/>
            </a:p>
          </p:txBody>
        </p:sp>
        <p:sp>
          <p:nvSpPr>
            <p:cNvPr id="17" name="object 17"/>
            <p:cNvSpPr/>
            <p:nvPr/>
          </p:nvSpPr>
          <p:spPr>
            <a:xfrm>
              <a:off x="4628388" y="6348983"/>
              <a:ext cx="307975" cy="939165"/>
            </a:xfrm>
            <a:custGeom>
              <a:avLst/>
              <a:gdLst/>
              <a:ahLst/>
              <a:cxnLst/>
              <a:rect l="l" t="t" r="r" b="b"/>
              <a:pathLst>
                <a:path w="307975" h="939165">
                  <a:moveTo>
                    <a:pt x="307848" y="0"/>
                  </a:moveTo>
                  <a:lnTo>
                    <a:pt x="0" y="0"/>
                  </a:lnTo>
                  <a:lnTo>
                    <a:pt x="0" y="938784"/>
                  </a:lnTo>
                  <a:lnTo>
                    <a:pt x="307848" y="938784"/>
                  </a:lnTo>
                  <a:lnTo>
                    <a:pt x="307848" y="0"/>
                  </a:lnTo>
                  <a:close/>
                </a:path>
              </a:pathLst>
            </a:custGeom>
            <a:solidFill>
              <a:srgbClr val="4F81BC"/>
            </a:solidFill>
          </p:spPr>
          <p:txBody>
            <a:bodyPr wrap="square" lIns="0" tIns="0" rIns="0" bIns="0" rtlCol="0"/>
            <a:lstStyle/>
            <a:p>
              <a:endParaRPr/>
            </a:p>
          </p:txBody>
        </p:sp>
        <p:sp>
          <p:nvSpPr>
            <p:cNvPr id="18" name="object 18"/>
            <p:cNvSpPr/>
            <p:nvPr/>
          </p:nvSpPr>
          <p:spPr>
            <a:xfrm>
              <a:off x="1267967" y="4940807"/>
              <a:ext cx="3900170" cy="2388235"/>
            </a:xfrm>
            <a:custGeom>
              <a:avLst/>
              <a:gdLst/>
              <a:ahLst/>
              <a:cxnLst/>
              <a:rect l="l" t="t" r="r" b="b"/>
              <a:pathLst>
                <a:path w="3900170" h="2388234">
                  <a:moveTo>
                    <a:pt x="39623" y="0"/>
                  </a:moveTo>
                  <a:lnTo>
                    <a:pt x="3899916" y="0"/>
                  </a:lnTo>
                </a:path>
                <a:path w="3900170" h="2388234">
                  <a:moveTo>
                    <a:pt x="39623" y="2346960"/>
                  </a:moveTo>
                  <a:lnTo>
                    <a:pt x="39623" y="0"/>
                  </a:lnTo>
                </a:path>
                <a:path w="3900170" h="2388234">
                  <a:moveTo>
                    <a:pt x="0" y="2346960"/>
                  </a:moveTo>
                  <a:lnTo>
                    <a:pt x="39623" y="2346960"/>
                  </a:lnTo>
                </a:path>
                <a:path w="3900170" h="2388234">
                  <a:moveTo>
                    <a:pt x="0" y="1877567"/>
                  </a:moveTo>
                  <a:lnTo>
                    <a:pt x="39623" y="1877567"/>
                  </a:lnTo>
                </a:path>
                <a:path w="3900170" h="2388234">
                  <a:moveTo>
                    <a:pt x="0" y="1408176"/>
                  </a:moveTo>
                  <a:lnTo>
                    <a:pt x="39623" y="1408176"/>
                  </a:lnTo>
                </a:path>
                <a:path w="3900170" h="2388234">
                  <a:moveTo>
                    <a:pt x="0" y="938784"/>
                  </a:moveTo>
                  <a:lnTo>
                    <a:pt x="39623" y="938784"/>
                  </a:lnTo>
                </a:path>
                <a:path w="3900170" h="2388234">
                  <a:moveTo>
                    <a:pt x="0" y="469391"/>
                  </a:moveTo>
                  <a:lnTo>
                    <a:pt x="39623" y="469391"/>
                  </a:lnTo>
                </a:path>
                <a:path w="3900170" h="2388234">
                  <a:moveTo>
                    <a:pt x="0" y="0"/>
                  </a:moveTo>
                  <a:lnTo>
                    <a:pt x="39623" y="0"/>
                  </a:lnTo>
                </a:path>
                <a:path w="3900170" h="2388234">
                  <a:moveTo>
                    <a:pt x="39623" y="2346960"/>
                  </a:moveTo>
                  <a:lnTo>
                    <a:pt x="3899916" y="2346960"/>
                  </a:lnTo>
                </a:path>
                <a:path w="3900170" h="2388234">
                  <a:moveTo>
                    <a:pt x="39623" y="2346960"/>
                  </a:moveTo>
                  <a:lnTo>
                    <a:pt x="39623" y="2388108"/>
                  </a:lnTo>
                </a:path>
                <a:path w="3900170" h="2388234">
                  <a:moveTo>
                    <a:pt x="812292" y="2346960"/>
                  </a:moveTo>
                  <a:lnTo>
                    <a:pt x="812292" y="2388108"/>
                  </a:lnTo>
                </a:path>
                <a:path w="3900170" h="2388234">
                  <a:moveTo>
                    <a:pt x="1583436" y="2346960"/>
                  </a:moveTo>
                  <a:lnTo>
                    <a:pt x="1583436" y="2388108"/>
                  </a:lnTo>
                </a:path>
                <a:path w="3900170" h="2388234">
                  <a:moveTo>
                    <a:pt x="2356104" y="2346960"/>
                  </a:moveTo>
                  <a:lnTo>
                    <a:pt x="2356104" y="2388108"/>
                  </a:lnTo>
                </a:path>
                <a:path w="3900170" h="2388234">
                  <a:moveTo>
                    <a:pt x="3128772" y="2346960"/>
                  </a:moveTo>
                  <a:lnTo>
                    <a:pt x="3128772" y="2388108"/>
                  </a:lnTo>
                </a:path>
                <a:path w="3900170" h="2388234">
                  <a:moveTo>
                    <a:pt x="3899916" y="2346960"/>
                  </a:moveTo>
                  <a:lnTo>
                    <a:pt x="3899916" y="2388108"/>
                  </a:lnTo>
                </a:path>
              </a:pathLst>
            </a:custGeom>
            <a:ln w="9144">
              <a:solidFill>
                <a:srgbClr val="858585"/>
              </a:solidFill>
            </a:ln>
          </p:spPr>
          <p:txBody>
            <a:bodyPr wrap="square" lIns="0" tIns="0" rIns="0" bIns="0" rtlCol="0"/>
            <a:lstStyle/>
            <a:p>
              <a:endParaRPr/>
            </a:p>
          </p:txBody>
        </p:sp>
      </p:grpSp>
      <p:sp>
        <p:nvSpPr>
          <p:cNvPr id="19" name="object 19"/>
          <p:cNvSpPr/>
          <p:nvPr/>
        </p:nvSpPr>
        <p:spPr>
          <a:xfrm>
            <a:off x="5372100" y="6167627"/>
            <a:ext cx="68580" cy="70485"/>
          </a:xfrm>
          <a:custGeom>
            <a:avLst/>
            <a:gdLst/>
            <a:ahLst/>
            <a:cxnLst/>
            <a:rect l="l" t="t" r="r" b="b"/>
            <a:pathLst>
              <a:path w="68579" h="70485">
                <a:moveTo>
                  <a:pt x="68579" y="0"/>
                </a:moveTo>
                <a:lnTo>
                  <a:pt x="0" y="0"/>
                </a:lnTo>
                <a:lnTo>
                  <a:pt x="0" y="70103"/>
                </a:lnTo>
                <a:lnTo>
                  <a:pt x="68579" y="70103"/>
                </a:lnTo>
                <a:lnTo>
                  <a:pt x="68579" y="0"/>
                </a:lnTo>
                <a:close/>
              </a:path>
            </a:pathLst>
          </a:custGeom>
          <a:solidFill>
            <a:srgbClr val="4F81BC"/>
          </a:solidFill>
        </p:spPr>
        <p:txBody>
          <a:bodyPr wrap="square" lIns="0" tIns="0" rIns="0" bIns="0" rtlCol="0"/>
          <a:lstStyle/>
          <a:p>
            <a:endParaRPr/>
          </a:p>
        </p:txBody>
      </p:sp>
      <p:sp>
        <p:nvSpPr>
          <p:cNvPr id="20" name="object 20"/>
          <p:cNvSpPr txBox="1"/>
          <p:nvPr/>
        </p:nvSpPr>
        <p:spPr>
          <a:xfrm>
            <a:off x="914400" y="4406010"/>
            <a:ext cx="5486400" cy="3200400"/>
          </a:xfrm>
          <a:prstGeom prst="rect">
            <a:avLst/>
          </a:prstGeom>
          <a:ln w="9525">
            <a:solidFill>
              <a:srgbClr val="858585"/>
            </a:solidFill>
          </a:ln>
        </p:spPr>
        <p:txBody>
          <a:bodyPr vert="horz" wrap="square" lIns="0" tIns="85090" rIns="0" bIns="0" rtlCol="0">
            <a:spAutoFit/>
          </a:bodyPr>
          <a:lstStyle/>
          <a:p>
            <a:pPr algn="ctr">
              <a:lnSpc>
                <a:spcPct val="100000"/>
              </a:lnSpc>
              <a:spcBef>
                <a:spcPts val="670"/>
              </a:spcBef>
            </a:pPr>
            <a:r>
              <a:rPr sz="1800" b="1" spc="-5" dirty="0">
                <a:latin typeface="Calibri"/>
                <a:cs typeface="Calibri"/>
              </a:rPr>
              <a:t>Security</a:t>
            </a:r>
            <a:r>
              <a:rPr sz="1800" b="1" spc="-35" dirty="0">
                <a:latin typeface="Calibri"/>
                <a:cs typeface="Calibri"/>
              </a:rPr>
              <a:t> </a:t>
            </a:r>
            <a:r>
              <a:rPr sz="1800" b="1" dirty="0">
                <a:latin typeface="Calibri"/>
                <a:cs typeface="Calibri"/>
              </a:rPr>
              <a:t>of</a:t>
            </a:r>
            <a:r>
              <a:rPr sz="1800" b="1" spc="-10" dirty="0">
                <a:latin typeface="Calibri"/>
                <a:cs typeface="Calibri"/>
              </a:rPr>
              <a:t> </a:t>
            </a:r>
            <a:r>
              <a:rPr sz="1800" b="1" spc="-5" dirty="0">
                <a:latin typeface="Calibri"/>
                <a:cs typeface="Calibri"/>
              </a:rPr>
              <a:t>financial</a:t>
            </a:r>
            <a:r>
              <a:rPr sz="1800" b="1" spc="-25" dirty="0">
                <a:latin typeface="Calibri"/>
                <a:cs typeface="Calibri"/>
              </a:rPr>
              <a:t> </a:t>
            </a:r>
            <a:r>
              <a:rPr sz="1800" b="1" spc="-5" dirty="0">
                <a:latin typeface="Calibri"/>
                <a:cs typeface="Calibri"/>
              </a:rPr>
              <a:t>information</a:t>
            </a:r>
            <a:endParaRPr sz="1800">
              <a:latin typeface="Calibri"/>
              <a:cs typeface="Calibri"/>
            </a:endParaRPr>
          </a:p>
          <a:p>
            <a:pPr marR="5202555" algn="r">
              <a:lnSpc>
                <a:spcPct val="100000"/>
              </a:lnSpc>
              <a:spcBef>
                <a:spcPts val="665"/>
              </a:spcBef>
            </a:pPr>
            <a:r>
              <a:rPr sz="1000" spc="-5" dirty="0">
                <a:latin typeface="Calibri"/>
                <a:cs typeface="Calibri"/>
              </a:rPr>
              <a:t>250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R="5202555" algn="r">
              <a:lnSpc>
                <a:spcPct val="100000"/>
              </a:lnSpc>
            </a:pPr>
            <a:r>
              <a:rPr sz="1000" spc="-5" dirty="0">
                <a:latin typeface="Calibri"/>
                <a:cs typeface="Calibri"/>
              </a:rPr>
              <a:t>200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R="5202555" algn="r">
              <a:lnSpc>
                <a:spcPct val="100000"/>
              </a:lnSpc>
            </a:pPr>
            <a:r>
              <a:rPr sz="1000" spc="-5" dirty="0">
                <a:latin typeface="Calibri"/>
                <a:cs typeface="Calibri"/>
              </a:rPr>
              <a:t>150</a:t>
            </a:r>
            <a:endParaRPr sz="1000">
              <a:latin typeface="Calibri"/>
              <a:cs typeface="Calibri"/>
            </a:endParaRPr>
          </a:p>
          <a:p>
            <a:pPr>
              <a:lnSpc>
                <a:spcPct val="100000"/>
              </a:lnSpc>
              <a:spcBef>
                <a:spcPts val="5"/>
              </a:spcBef>
            </a:pPr>
            <a:endParaRPr sz="1100">
              <a:latin typeface="Calibri"/>
              <a:cs typeface="Calibri"/>
            </a:endParaRPr>
          </a:p>
          <a:p>
            <a:pPr marL="4558030">
              <a:lnSpc>
                <a:spcPts val="1175"/>
              </a:lnSpc>
            </a:pPr>
            <a:r>
              <a:rPr sz="1000" spc="-5" dirty="0">
                <a:latin typeface="Calibri"/>
                <a:cs typeface="Calibri"/>
              </a:rPr>
              <a:t>No</a:t>
            </a:r>
            <a:r>
              <a:rPr sz="1000" spc="-20" dirty="0">
                <a:latin typeface="Calibri"/>
                <a:cs typeface="Calibri"/>
              </a:rPr>
              <a:t> </a:t>
            </a:r>
            <a:r>
              <a:rPr sz="1000" spc="-5" dirty="0">
                <a:latin typeface="Calibri"/>
                <a:cs typeface="Calibri"/>
              </a:rPr>
              <a:t>of</a:t>
            </a:r>
            <a:r>
              <a:rPr sz="1000" spc="-30" dirty="0">
                <a:latin typeface="Calibri"/>
                <a:cs typeface="Calibri"/>
              </a:rPr>
              <a:t> </a:t>
            </a:r>
            <a:r>
              <a:rPr sz="1000" spc="-5" dirty="0">
                <a:latin typeface="Calibri"/>
                <a:cs typeface="Calibri"/>
              </a:rPr>
              <a:t>customer</a:t>
            </a:r>
            <a:endParaRPr sz="1000">
              <a:latin typeface="Calibri"/>
              <a:cs typeface="Calibri"/>
            </a:endParaRPr>
          </a:p>
          <a:p>
            <a:pPr marL="82550">
              <a:lnSpc>
                <a:spcPts val="1175"/>
              </a:lnSpc>
            </a:pPr>
            <a:r>
              <a:rPr sz="1000" spc="-5" dirty="0">
                <a:latin typeface="Calibri"/>
                <a:cs typeface="Calibri"/>
              </a:rPr>
              <a:t>100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R="5203190" algn="r">
              <a:lnSpc>
                <a:spcPct val="100000"/>
              </a:lnSpc>
            </a:pPr>
            <a:r>
              <a:rPr sz="1000" spc="-10" dirty="0">
                <a:latin typeface="Calibri"/>
                <a:cs typeface="Calibri"/>
              </a:rPr>
              <a:t>50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L="211454">
              <a:lnSpc>
                <a:spcPct val="100000"/>
              </a:lnSpc>
            </a:pPr>
            <a:r>
              <a:rPr sz="1000" spc="-5" dirty="0">
                <a:latin typeface="Calibri"/>
                <a:cs typeface="Calibri"/>
              </a:rPr>
              <a:t>0</a:t>
            </a:r>
            <a:endParaRPr sz="1000">
              <a:latin typeface="Calibri"/>
              <a:cs typeface="Calibri"/>
            </a:endParaRPr>
          </a:p>
          <a:p>
            <a:pPr marL="505459">
              <a:lnSpc>
                <a:spcPct val="100000"/>
              </a:lnSpc>
              <a:spcBef>
                <a:spcPts val="105"/>
              </a:spcBef>
              <a:tabLst>
                <a:tab pos="1229995" algn="l"/>
                <a:tab pos="2032635" algn="l"/>
                <a:tab pos="2778760" algn="l"/>
              </a:tabLst>
            </a:pPr>
            <a:r>
              <a:rPr sz="1000" spc="-5" dirty="0">
                <a:latin typeface="Calibri"/>
                <a:cs typeface="Calibri"/>
              </a:rPr>
              <a:t>Amazon.in	Flipkart.com	Paytm.com	Myntra.com</a:t>
            </a:r>
            <a:r>
              <a:rPr sz="1000" spc="250" dirty="0">
                <a:latin typeface="Calibri"/>
                <a:cs typeface="Calibri"/>
              </a:rPr>
              <a:t> </a:t>
            </a:r>
            <a:r>
              <a:rPr sz="1000" spc="-5" dirty="0">
                <a:latin typeface="Calibri"/>
                <a:cs typeface="Calibri"/>
              </a:rPr>
              <a:t>Snapdeal.com</a:t>
            </a:r>
            <a:endParaRPr sz="1000">
              <a:latin typeface="Calibri"/>
              <a:cs typeface="Calibri"/>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85998" y="894080"/>
            <a:ext cx="1988185" cy="239395"/>
          </a:xfrm>
          <a:prstGeom prst="rect">
            <a:avLst/>
          </a:prstGeom>
        </p:spPr>
        <p:txBody>
          <a:bodyPr vert="horz" wrap="square" lIns="0" tIns="12700" rIns="0" bIns="0" rtlCol="0">
            <a:spAutoFit/>
          </a:bodyPr>
          <a:lstStyle/>
          <a:p>
            <a:pPr marL="12700">
              <a:lnSpc>
                <a:spcPct val="100000"/>
              </a:lnSpc>
              <a:spcBef>
                <a:spcPts val="100"/>
              </a:spcBef>
            </a:pPr>
            <a:r>
              <a:rPr sz="1400" b="1" u="sng" spc="-5" dirty="0">
                <a:uFill>
                  <a:solidFill>
                    <a:srgbClr val="000000"/>
                  </a:solidFill>
                </a:uFill>
                <a:latin typeface="Calibri"/>
                <a:cs typeface="Calibri"/>
              </a:rPr>
              <a:t>Perceived</a:t>
            </a:r>
            <a:r>
              <a:rPr sz="1400" b="1" u="sng" spc="-35" dirty="0">
                <a:uFill>
                  <a:solidFill>
                    <a:srgbClr val="000000"/>
                  </a:solidFill>
                </a:uFill>
                <a:latin typeface="Calibri"/>
                <a:cs typeface="Calibri"/>
              </a:rPr>
              <a:t> </a:t>
            </a:r>
            <a:r>
              <a:rPr sz="1400" b="1" u="sng" spc="-5" dirty="0">
                <a:uFill>
                  <a:solidFill>
                    <a:srgbClr val="000000"/>
                  </a:solidFill>
                </a:uFill>
                <a:latin typeface="Calibri"/>
                <a:cs typeface="Calibri"/>
              </a:rPr>
              <a:t>Trustworthiness</a:t>
            </a:r>
            <a:endParaRPr sz="1400">
              <a:latin typeface="Calibri"/>
              <a:cs typeface="Calibri"/>
            </a:endParaRPr>
          </a:p>
        </p:txBody>
      </p:sp>
      <p:sp>
        <p:nvSpPr>
          <p:cNvPr id="3" name="object 3"/>
          <p:cNvSpPr txBox="1"/>
          <p:nvPr/>
        </p:nvSpPr>
        <p:spPr>
          <a:xfrm>
            <a:off x="902004" y="1258569"/>
            <a:ext cx="4829810" cy="1395095"/>
          </a:xfrm>
          <a:prstGeom prst="rect">
            <a:avLst/>
          </a:prstGeom>
        </p:spPr>
        <p:txBody>
          <a:bodyPr vert="horz" wrap="square" lIns="0" tIns="13335" rIns="0" bIns="0" rtlCol="0">
            <a:spAutoFit/>
          </a:bodyPr>
          <a:lstStyle/>
          <a:p>
            <a:pPr marL="12700">
              <a:lnSpc>
                <a:spcPts val="1225"/>
              </a:lnSpc>
              <a:spcBef>
                <a:spcPts val="105"/>
              </a:spcBef>
            </a:pPr>
            <a:r>
              <a:rPr sz="1050" spc="-5" dirty="0">
                <a:latin typeface="Courier New"/>
                <a:cs typeface="Courier New"/>
              </a:rPr>
              <a:t>Amazon.in</a:t>
            </a:r>
            <a:endParaRPr sz="1050">
              <a:latin typeface="Courier New"/>
              <a:cs typeface="Courier New"/>
            </a:endParaRPr>
          </a:p>
          <a:p>
            <a:pPr marL="12700" marR="1847214">
              <a:lnSpc>
                <a:spcPts val="1190"/>
              </a:lnSpc>
              <a:spcBef>
                <a:spcPts val="60"/>
              </a:spcBef>
            </a:pPr>
            <a:r>
              <a:rPr sz="1050" spc="-5" dirty="0">
                <a:latin typeface="Courier New"/>
                <a:cs typeface="Courier New"/>
              </a:rPr>
              <a:t>Amazon.in, Flipkart.com, Snapdeal.com </a:t>
            </a:r>
            <a:r>
              <a:rPr sz="1050" spc="-620" dirty="0">
                <a:latin typeface="Courier New"/>
                <a:cs typeface="Courier New"/>
              </a:rPr>
              <a:t> </a:t>
            </a:r>
            <a:r>
              <a:rPr sz="1050" spc="-5" dirty="0">
                <a:latin typeface="Courier New"/>
                <a:cs typeface="Courier New"/>
              </a:rPr>
              <a:t>Amazon.in,</a:t>
            </a:r>
            <a:r>
              <a:rPr sz="1050" spc="-10" dirty="0">
                <a:latin typeface="Courier New"/>
                <a:cs typeface="Courier New"/>
              </a:rPr>
              <a:t> </a:t>
            </a:r>
            <a:r>
              <a:rPr sz="1050" spc="-5" dirty="0">
                <a:latin typeface="Courier New"/>
                <a:cs typeface="Courier New"/>
              </a:rPr>
              <a:t>Myntra.com</a:t>
            </a:r>
            <a:endParaRPr sz="1050">
              <a:latin typeface="Courier New"/>
              <a:cs typeface="Courier New"/>
            </a:endParaRPr>
          </a:p>
          <a:p>
            <a:pPr marL="12700">
              <a:lnSpc>
                <a:spcPts val="1130"/>
              </a:lnSpc>
            </a:pPr>
            <a:r>
              <a:rPr sz="1050" spc="-5" dirty="0">
                <a:latin typeface="Courier New"/>
                <a:cs typeface="Courier New"/>
              </a:rPr>
              <a:t>Amazon.in,</a:t>
            </a:r>
            <a:r>
              <a:rPr sz="1050" spc="-35" dirty="0">
                <a:latin typeface="Courier New"/>
                <a:cs typeface="Courier New"/>
              </a:rPr>
              <a:t> </a:t>
            </a:r>
            <a:r>
              <a:rPr sz="1050" spc="-5" dirty="0">
                <a:latin typeface="Courier New"/>
                <a:cs typeface="Courier New"/>
              </a:rPr>
              <a:t>Flipkart.com</a:t>
            </a:r>
            <a:endParaRPr sz="1050">
              <a:latin typeface="Courier New"/>
              <a:cs typeface="Courier New"/>
            </a:endParaRPr>
          </a:p>
          <a:p>
            <a:pPr marL="12700">
              <a:lnSpc>
                <a:spcPts val="1195"/>
              </a:lnSpc>
            </a:pPr>
            <a:r>
              <a:rPr sz="1050" spc="-5" dirty="0">
                <a:latin typeface="Courier New"/>
                <a:cs typeface="Courier New"/>
              </a:rPr>
              <a:t>Flipkart.com</a:t>
            </a:r>
            <a:endParaRPr sz="1050">
              <a:latin typeface="Courier New"/>
              <a:cs typeface="Courier New"/>
            </a:endParaRPr>
          </a:p>
          <a:p>
            <a:pPr marL="12700" marR="885825">
              <a:lnSpc>
                <a:spcPts val="1190"/>
              </a:lnSpc>
              <a:spcBef>
                <a:spcPts val="65"/>
              </a:spcBef>
            </a:pPr>
            <a:r>
              <a:rPr sz="1050" spc="-5" dirty="0">
                <a:latin typeface="Courier New"/>
                <a:cs typeface="Courier New"/>
              </a:rPr>
              <a:t>Amazon.in, Flipkart.com, Myntra.com, Snapdeal.com </a:t>
            </a:r>
            <a:r>
              <a:rPr sz="1050" spc="-615" dirty="0">
                <a:latin typeface="Courier New"/>
                <a:cs typeface="Courier New"/>
              </a:rPr>
              <a:t> </a:t>
            </a:r>
            <a:r>
              <a:rPr sz="1050" spc="-5" dirty="0">
                <a:latin typeface="Courier New"/>
                <a:cs typeface="Courier New"/>
              </a:rPr>
              <a:t>Myntra.com</a:t>
            </a:r>
            <a:endParaRPr sz="1050">
              <a:latin typeface="Courier New"/>
              <a:cs typeface="Courier New"/>
            </a:endParaRPr>
          </a:p>
          <a:p>
            <a:pPr marL="12700">
              <a:lnSpc>
                <a:spcPts val="1120"/>
              </a:lnSpc>
            </a:pPr>
            <a:r>
              <a:rPr sz="1050" spc="-5" dirty="0">
                <a:latin typeface="Courier New"/>
                <a:cs typeface="Courier New"/>
              </a:rPr>
              <a:t>Amazon.in,</a:t>
            </a:r>
            <a:r>
              <a:rPr sz="1050" dirty="0">
                <a:latin typeface="Courier New"/>
                <a:cs typeface="Courier New"/>
              </a:rPr>
              <a:t> </a:t>
            </a:r>
            <a:r>
              <a:rPr sz="1050" spc="-5" dirty="0">
                <a:latin typeface="Courier New"/>
                <a:cs typeface="Courier New"/>
              </a:rPr>
              <a:t>Flipkart.com,</a:t>
            </a:r>
            <a:r>
              <a:rPr sz="1050" dirty="0">
                <a:latin typeface="Courier New"/>
                <a:cs typeface="Courier New"/>
              </a:rPr>
              <a:t> </a:t>
            </a:r>
            <a:r>
              <a:rPr sz="1050" spc="-5" dirty="0">
                <a:latin typeface="Courier New"/>
                <a:cs typeface="Courier New"/>
              </a:rPr>
              <a:t>Paytm.com,</a:t>
            </a:r>
            <a:r>
              <a:rPr sz="1050" spc="5" dirty="0">
                <a:latin typeface="Courier New"/>
                <a:cs typeface="Courier New"/>
              </a:rPr>
              <a:t> </a:t>
            </a:r>
            <a:r>
              <a:rPr sz="1050" spc="-5" dirty="0">
                <a:latin typeface="Courier New"/>
                <a:cs typeface="Courier New"/>
              </a:rPr>
              <a:t>Myntra.com,</a:t>
            </a:r>
            <a:r>
              <a:rPr sz="1050" dirty="0">
                <a:latin typeface="Courier New"/>
                <a:cs typeface="Courier New"/>
              </a:rPr>
              <a:t> </a:t>
            </a:r>
            <a:r>
              <a:rPr sz="1050" spc="-5" dirty="0">
                <a:latin typeface="Courier New"/>
                <a:cs typeface="Courier New"/>
              </a:rPr>
              <a:t>Snapdeal.com</a:t>
            </a:r>
            <a:endParaRPr sz="1050">
              <a:latin typeface="Courier New"/>
              <a:cs typeface="Courier New"/>
            </a:endParaRPr>
          </a:p>
          <a:p>
            <a:pPr marL="12700">
              <a:lnSpc>
                <a:spcPts val="1225"/>
              </a:lnSpc>
            </a:pPr>
            <a:r>
              <a:rPr sz="1050" spc="-5" dirty="0">
                <a:latin typeface="Courier New"/>
                <a:cs typeface="Courier New"/>
              </a:rPr>
              <a:t>Amazon.in,</a:t>
            </a:r>
            <a:r>
              <a:rPr sz="1050" spc="-20" dirty="0">
                <a:latin typeface="Courier New"/>
                <a:cs typeface="Courier New"/>
              </a:rPr>
              <a:t> </a:t>
            </a:r>
            <a:r>
              <a:rPr sz="1050" spc="-5" dirty="0">
                <a:latin typeface="Courier New"/>
                <a:cs typeface="Courier New"/>
              </a:rPr>
              <a:t>Flipkart.com,</a:t>
            </a:r>
            <a:r>
              <a:rPr sz="1050" spc="-15" dirty="0">
                <a:latin typeface="Courier New"/>
                <a:cs typeface="Courier New"/>
              </a:rPr>
              <a:t> </a:t>
            </a:r>
            <a:r>
              <a:rPr sz="1050" spc="-5" dirty="0">
                <a:latin typeface="Courier New"/>
                <a:cs typeface="Courier New"/>
              </a:rPr>
              <a:t>Paytm.com</a:t>
            </a:r>
            <a:endParaRPr sz="1050">
              <a:latin typeface="Courier New"/>
              <a:cs typeface="Courier New"/>
            </a:endParaRPr>
          </a:p>
        </p:txBody>
      </p:sp>
      <p:sp>
        <p:nvSpPr>
          <p:cNvPr id="4" name="object 4"/>
          <p:cNvSpPr txBox="1"/>
          <p:nvPr/>
        </p:nvSpPr>
        <p:spPr>
          <a:xfrm>
            <a:off x="6024788" y="1258569"/>
            <a:ext cx="189230" cy="1395095"/>
          </a:xfrm>
          <a:prstGeom prst="rect">
            <a:avLst/>
          </a:prstGeom>
        </p:spPr>
        <p:txBody>
          <a:bodyPr vert="horz" wrap="square" lIns="0" tIns="13335" rIns="0" bIns="0" rtlCol="0">
            <a:spAutoFit/>
          </a:bodyPr>
          <a:lstStyle/>
          <a:p>
            <a:pPr marL="13970">
              <a:lnSpc>
                <a:spcPts val="1225"/>
              </a:lnSpc>
              <a:spcBef>
                <a:spcPts val="105"/>
              </a:spcBef>
            </a:pPr>
            <a:r>
              <a:rPr sz="1050" dirty="0">
                <a:latin typeface="Courier New"/>
                <a:cs typeface="Courier New"/>
              </a:rPr>
              <a:t>76</a:t>
            </a:r>
            <a:endParaRPr sz="1050">
              <a:latin typeface="Courier New"/>
              <a:cs typeface="Courier New"/>
            </a:endParaRPr>
          </a:p>
          <a:p>
            <a:pPr marL="12700">
              <a:lnSpc>
                <a:spcPts val="1190"/>
              </a:lnSpc>
            </a:pPr>
            <a:r>
              <a:rPr sz="1050" spc="-5" dirty="0">
                <a:latin typeface="Courier New"/>
                <a:cs typeface="Courier New"/>
              </a:rPr>
              <a:t>36</a:t>
            </a:r>
            <a:endParaRPr sz="1050">
              <a:latin typeface="Courier New"/>
              <a:cs typeface="Courier New"/>
            </a:endParaRPr>
          </a:p>
          <a:p>
            <a:pPr marL="12700">
              <a:lnSpc>
                <a:spcPts val="1190"/>
              </a:lnSpc>
            </a:pPr>
            <a:r>
              <a:rPr sz="1050" spc="-5" dirty="0">
                <a:latin typeface="Courier New"/>
                <a:cs typeface="Courier New"/>
              </a:rPr>
              <a:t>35</a:t>
            </a:r>
            <a:endParaRPr sz="1050">
              <a:latin typeface="Courier New"/>
              <a:cs typeface="Courier New"/>
            </a:endParaRPr>
          </a:p>
          <a:p>
            <a:pPr marL="12700">
              <a:lnSpc>
                <a:spcPts val="1195"/>
              </a:lnSpc>
            </a:pPr>
            <a:r>
              <a:rPr sz="1050" spc="-5" dirty="0">
                <a:latin typeface="Courier New"/>
                <a:cs typeface="Courier New"/>
              </a:rPr>
              <a:t>31</a:t>
            </a:r>
            <a:endParaRPr sz="1050">
              <a:latin typeface="Courier New"/>
              <a:cs typeface="Courier New"/>
            </a:endParaRPr>
          </a:p>
          <a:p>
            <a:pPr marL="13970">
              <a:lnSpc>
                <a:spcPts val="1195"/>
              </a:lnSpc>
            </a:pPr>
            <a:r>
              <a:rPr sz="1050" dirty="0">
                <a:latin typeface="Courier New"/>
                <a:cs typeface="Courier New"/>
              </a:rPr>
              <a:t>27</a:t>
            </a:r>
            <a:endParaRPr sz="1050">
              <a:latin typeface="Courier New"/>
              <a:cs typeface="Courier New"/>
            </a:endParaRPr>
          </a:p>
          <a:p>
            <a:pPr marL="12700">
              <a:lnSpc>
                <a:spcPts val="1190"/>
              </a:lnSpc>
            </a:pPr>
            <a:r>
              <a:rPr sz="1050" spc="-5" dirty="0">
                <a:latin typeface="Courier New"/>
                <a:cs typeface="Courier New"/>
              </a:rPr>
              <a:t>25</a:t>
            </a:r>
            <a:endParaRPr sz="1050">
              <a:latin typeface="Courier New"/>
              <a:cs typeface="Courier New"/>
            </a:endParaRPr>
          </a:p>
          <a:p>
            <a:pPr marL="12700">
              <a:lnSpc>
                <a:spcPts val="1190"/>
              </a:lnSpc>
            </a:pPr>
            <a:r>
              <a:rPr sz="1050" spc="-5" dirty="0">
                <a:latin typeface="Courier New"/>
                <a:cs typeface="Courier New"/>
              </a:rPr>
              <a:t>15</a:t>
            </a:r>
            <a:endParaRPr sz="1050">
              <a:latin typeface="Courier New"/>
              <a:cs typeface="Courier New"/>
            </a:endParaRPr>
          </a:p>
          <a:p>
            <a:pPr marL="12700">
              <a:lnSpc>
                <a:spcPts val="1190"/>
              </a:lnSpc>
            </a:pPr>
            <a:r>
              <a:rPr sz="1050" spc="-5" dirty="0">
                <a:latin typeface="Courier New"/>
                <a:cs typeface="Courier New"/>
              </a:rPr>
              <a:t>13</a:t>
            </a:r>
            <a:endParaRPr sz="1050">
              <a:latin typeface="Courier New"/>
              <a:cs typeface="Courier New"/>
            </a:endParaRPr>
          </a:p>
          <a:p>
            <a:pPr marL="12700">
              <a:lnSpc>
                <a:spcPts val="1225"/>
              </a:lnSpc>
            </a:pPr>
            <a:r>
              <a:rPr sz="1050" spc="-5" dirty="0">
                <a:latin typeface="Courier New"/>
                <a:cs typeface="Courier New"/>
              </a:rPr>
              <a:t>11</a:t>
            </a:r>
            <a:endParaRPr sz="1050">
              <a:latin typeface="Courier New"/>
              <a:cs typeface="Courier New"/>
            </a:endParaRPr>
          </a:p>
        </p:txBody>
      </p:sp>
      <p:sp>
        <p:nvSpPr>
          <p:cNvPr id="5" name="object 5"/>
          <p:cNvSpPr txBox="1"/>
          <p:nvPr/>
        </p:nvSpPr>
        <p:spPr>
          <a:xfrm>
            <a:off x="902004" y="2969107"/>
            <a:ext cx="5760085" cy="1027430"/>
          </a:xfrm>
          <a:prstGeom prst="rect">
            <a:avLst/>
          </a:prstGeom>
        </p:spPr>
        <p:txBody>
          <a:bodyPr vert="horz" wrap="square" lIns="0" tIns="12065" rIns="0" bIns="0" rtlCol="0">
            <a:spAutoFit/>
          </a:bodyPr>
          <a:lstStyle/>
          <a:p>
            <a:pPr marL="12700" marR="5080" algn="just">
              <a:lnSpc>
                <a:spcPct val="117400"/>
              </a:lnSpc>
              <a:spcBef>
                <a:spcPts val="95"/>
              </a:spcBef>
            </a:pPr>
            <a:r>
              <a:rPr sz="1400" i="1" spc="-5" dirty="0">
                <a:latin typeface="Calibri"/>
                <a:cs typeface="Calibri"/>
              </a:rPr>
              <a:t>[227 respondents consider amazon.in trustworthy, 143 respondents </a:t>
            </a:r>
            <a:r>
              <a:rPr sz="1400" i="1" dirty="0">
                <a:latin typeface="Calibri"/>
                <a:cs typeface="Calibri"/>
              </a:rPr>
              <a:t>consider </a:t>
            </a:r>
            <a:r>
              <a:rPr sz="1400" i="1" spc="5" dirty="0">
                <a:latin typeface="Calibri"/>
                <a:cs typeface="Calibri"/>
              </a:rPr>
              <a:t> </a:t>
            </a:r>
            <a:r>
              <a:rPr sz="1400" i="1" spc="-5" dirty="0">
                <a:latin typeface="Calibri"/>
                <a:cs typeface="Calibri"/>
              </a:rPr>
              <a:t>flipkart.com</a:t>
            </a:r>
            <a:r>
              <a:rPr sz="1400" i="1" dirty="0">
                <a:latin typeface="Calibri"/>
                <a:cs typeface="Calibri"/>
              </a:rPr>
              <a:t> </a:t>
            </a:r>
            <a:r>
              <a:rPr sz="1400" i="1" spc="-5" dirty="0">
                <a:latin typeface="Calibri"/>
                <a:cs typeface="Calibri"/>
              </a:rPr>
              <a:t>trustworthy,</a:t>
            </a:r>
            <a:r>
              <a:rPr sz="1400" i="1" dirty="0">
                <a:latin typeface="Calibri"/>
                <a:cs typeface="Calibri"/>
              </a:rPr>
              <a:t> 74 </a:t>
            </a:r>
            <a:r>
              <a:rPr sz="1400" i="1" spc="-5" dirty="0">
                <a:latin typeface="Calibri"/>
                <a:cs typeface="Calibri"/>
              </a:rPr>
              <a:t>respondents </a:t>
            </a:r>
            <a:r>
              <a:rPr sz="1400" i="1" dirty="0">
                <a:latin typeface="Calibri"/>
                <a:cs typeface="Calibri"/>
              </a:rPr>
              <a:t>consider </a:t>
            </a:r>
            <a:r>
              <a:rPr sz="1400" i="1" spc="-5" dirty="0">
                <a:latin typeface="Calibri"/>
                <a:cs typeface="Calibri"/>
              </a:rPr>
              <a:t>snapdeal.com</a:t>
            </a:r>
            <a:r>
              <a:rPr sz="1400" i="1" spc="305" dirty="0">
                <a:latin typeface="Calibri"/>
                <a:cs typeface="Calibri"/>
              </a:rPr>
              <a:t> </a:t>
            </a:r>
            <a:r>
              <a:rPr sz="1400" i="1" spc="-5" dirty="0">
                <a:latin typeface="Calibri"/>
                <a:cs typeface="Calibri"/>
              </a:rPr>
              <a:t>trustworthy, </a:t>
            </a:r>
            <a:r>
              <a:rPr sz="1400" i="1" dirty="0">
                <a:latin typeface="Calibri"/>
                <a:cs typeface="Calibri"/>
              </a:rPr>
              <a:t> 88</a:t>
            </a:r>
            <a:r>
              <a:rPr sz="1400" i="1" spc="5" dirty="0">
                <a:latin typeface="Calibri"/>
                <a:cs typeface="Calibri"/>
              </a:rPr>
              <a:t> </a:t>
            </a:r>
            <a:r>
              <a:rPr sz="1400" i="1" spc="-5" dirty="0">
                <a:latin typeface="Calibri"/>
                <a:cs typeface="Calibri"/>
              </a:rPr>
              <a:t>respondents</a:t>
            </a:r>
            <a:r>
              <a:rPr sz="1400" i="1" dirty="0">
                <a:latin typeface="Calibri"/>
                <a:cs typeface="Calibri"/>
              </a:rPr>
              <a:t> consider</a:t>
            </a:r>
            <a:r>
              <a:rPr sz="1400" i="1" spc="5" dirty="0">
                <a:latin typeface="Calibri"/>
                <a:cs typeface="Calibri"/>
              </a:rPr>
              <a:t> </a:t>
            </a:r>
            <a:r>
              <a:rPr sz="1400" i="1" spc="-5" dirty="0">
                <a:latin typeface="Calibri"/>
                <a:cs typeface="Calibri"/>
              </a:rPr>
              <a:t>myntra.com</a:t>
            </a:r>
            <a:r>
              <a:rPr sz="1400" i="1" dirty="0">
                <a:latin typeface="Calibri"/>
                <a:cs typeface="Calibri"/>
              </a:rPr>
              <a:t> </a:t>
            </a:r>
            <a:r>
              <a:rPr sz="1400" i="1" spc="-5" dirty="0">
                <a:latin typeface="Calibri"/>
                <a:cs typeface="Calibri"/>
              </a:rPr>
              <a:t>trustworthy,</a:t>
            </a:r>
            <a:r>
              <a:rPr sz="1400" i="1" dirty="0">
                <a:latin typeface="Calibri"/>
                <a:cs typeface="Calibri"/>
              </a:rPr>
              <a:t> 24</a:t>
            </a:r>
            <a:r>
              <a:rPr sz="1400" i="1" spc="5" dirty="0">
                <a:latin typeface="Calibri"/>
                <a:cs typeface="Calibri"/>
              </a:rPr>
              <a:t> </a:t>
            </a:r>
            <a:r>
              <a:rPr sz="1400" i="1" dirty="0">
                <a:latin typeface="Calibri"/>
                <a:cs typeface="Calibri"/>
              </a:rPr>
              <a:t>respondents</a:t>
            </a:r>
            <a:r>
              <a:rPr sz="1400" i="1" spc="5" dirty="0">
                <a:latin typeface="Calibri"/>
                <a:cs typeface="Calibri"/>
              </a:rPr>
              <a:t> </a:t>
            </a:r>
            <a:r>
              <a:rPr sz="1400" i="1" dirty="0">
                <a:latin typeface="Calibri"/>
                <a:cs typeface="Calibri"/>
              </a:rPr>
              <a:t>consider </a:t>
            </a:r>
            <a:r>
              <a:rPr sz="1400" i="1" spc="5" dirty="0">
                <a:latin typeface="Calibri"/>
                <a:cs typeface="Calibri"/>
              </a:rPr>
              <a:t> </a:t>
            </a:r>
            <a:r>
              <a:rPr sz="1400" i="1" spc="-5" dirty="0">
                <a:latin typeface="Calibri"/>
                <a:cs typeface="Calibri"/>
              </a:rPr>
              <a:t>paytm.com</a:t>
            </a:r>
            <a:r>
              <a:rPr sz="1400" i="1" spc="-10" dirty="0">
                <a:latin typeface="Calibri"/>
                <a:cs typeface="Calibri"/>
              </a:rPr>
              <a:t> </a:t>
            </a:r>
            <a:r>
              <a:rPr sz="1400" i="1" spc="-5" dirty="0">
                <a:latin typeface="Calibri"/>
                <a:cs typeface="Calibri"/>
              </a:rPr>
              <a:t>trustworthy]</a:t>
            </a:r>
            <a:endParaRPr sz="1400">
              <a:latin typeface="Calibri"/>
              <a:cs typeface="Calibri"/>
            </a:endParaRPr>
          </a:p>
        </p:txBody>
      </p:sp>
      <p:sp>
        <p:nvSpPr>
          <p:cNvPr id="6" name="object 6"/>
          <p:cNvSpPr txBox="1"/>
          <p:nvPr/>
        </p:nvSpPr>
        <p:spPr>
          <a:xfrm>
            <a:off x="902004" y="8265414"/>
            <a:ext cx="4773930" cy="239395"/>
          </a:xfrm>
          <a:prstGeom prst="rect">
            <a:avLst/>
          </a:prstGeom>
        </p:spPr>
        <p:txBody>
          <a:bodyPr vert="horz" wrap="square" lIns="0" tIns="12700" rIns="0" bIns="0" rtlCol="0">
            <a:spAutoFit/>
          </a:bodyPr>
          <a:lstStyle/>
          <a:p>
            <a:pPr marL="12700">
              <a:lnSpc>
                <a:spcPct val="100000"/>
              </a:lnSpc>
              <a:spcBef>
                <a:spcPts val="100"/>
              </a:spcBef>
            </a:pPr>
            <a:r>
              <a:rPr sz="1400" i="1" spc="-5" dirty="0">
                <a:latin typeface="Calibri"/>
                <a:cs typeface="Calibri"/>
              </a:rPr>
              <a:t>[Amazon.in</a:t>
            </a:r>
            <a:r>
              <a:rPr sz="1400" i="1" spc="5" dirty="0">
                <a:latin typeface="Calibri"/>
                <a:cs typeface="Calibri"/>
              </a:rPr>
              <a:t> </a:t>
            </a:r>
            <a:r>
              <a:rPr sz="1400" i="1" spc="-10" dirty="0">
                <a:latin typeface="Calibri"/>
                <a:cs typeface="Calibri"/>
              </a:rPr>
              <a:t>is</a:t>
            </a:r>
            <a:r>
              <a:rPr sz="1400" i="1" spc="5" dirty="0">
                <a:latin typeface="Calibri"/>
                <a:cs typeface="Calibri"/>
              </a:rPr>
              <a:t> </a:t>
            </a:r>
            <a:r>
              <a:rPr sz="1400" i="1" spc="-5" dirty="0">
                <a:latin typeface="Calibri"/>
                <a:cs typeface="Calibri"/>
              </a:rPr>
              <a:t>considered</a:t>
            </a:r>
            <a:r>
              <a:rPr sz="1400" i="1" dirty="0">
                <a:latin typeface="Calibri"/>
                <a:cs typeface="Calibri"/>
              </a:rPr>
              <a:t> trustworthy</a:t>
            </a:r>
            <a:r>
              <a:rPr sz="1400" i="1" spc="-5" dirty="0">
                <a:latin typeface="Calibri"/>
                <a:cs typeface="Calibri"/>
              </a:rPr>
              <a:t> as</a:t>
            </a:r>
            <a:r>
              <a:rPr sz="1400" i="1" spc="10" dirty="0">
                <a:latin typeface="Calibri"/>
                <a:cs typeface="Calibri"/>
              </a:rPr>
              <a:t> </a:t>
            </a:r>
            <a:r>
              <a:rPr sz="1400" i="1" spc="-5" dirty="0">
                <a:latin typeface="Calibri"/>
                <a:cs typeface="Calibri"/>
              </a:rPr>
              <a:t>compared</a:t>
            </a:r>
            <a:r>
              <a:rPr sz="1400" i="1" spc="5" dirty="0">
                <a:latin typeface="Calibri"/>
                <a:cs typeface="Calibri"/>
              </a:rPr>
              <a:t> </a:t>
            </a:r>
            <a:r>
              <a:rPr sz="1400" i="1" dirty="0">
                <a:latin typeface="Calibri"/>
                <a:cs typeface="Calibri"/>
              </a:rPr>
              <a:t>to </a:t>
            </a:r>
            <a:r>
              <a:rPr sz="1400" i="1" spc="-5" dirty="0">
                <a:latin typeface="Calibri"/>
                <a:cs typeface="Calibri"/>
              </a:rPr>
              <a:t>paytm.com]</a:t>
            </a:r>
            <a:endParaRPr sz="1400">
              <a:latin typeface="Calibri"/>
              <a:cs typeface="Calibri"/>
            </a:endParaRPr>
          </a:p>
        </p:txBody>
      </p:sp>
      <p:grpSp>
        <p:nvGrpSpPr>
          <p:cNvPr id="7" name="object 7"/>
          <p:cNvGrpSpPr/>
          <p:nvPr/>
        </p:nvGrpSpPr>
        <p:grpSpPr>
          <a:xfrm>
            <a:off x="1263205" y="5059489"/>
            <a:ext cx="3909695" cy="2397760"/>
            <a:chOff x="1263205" y="5059489"/>
            <a:chExt cx="3909695" cy="2397760"/>
          </a:xfrm>
        </p:grpSpPr>
        <p:sp>
          <p:nvSpPr>
            <p:cNvPr id="8" name="object 8"/>
            <p:cNvSpPr/>
            <p:nvPr/>
          </p:nvSpPr>
          <p:spPr>
            <a:xfrm>
              <a:off x="1307591" y="5533643"/>
              <a:ext cx="3860800" cy="1408430"/>
            </a:xfrm>
            <a:custGeom>
              <a:avLst/>
              <a:gdLst/>
              <a:ahLst/>
              <a:cxnLst/>
              <a:rect l="l" t="t" r="r" b="b"/>
              <a:pathLst>
                <a:path w="3860800" h="1408429">
                  <a:moveTo>
                    <a:pt x="0" y="1408176"/>
                  </a:moveTo>
                  <a:lnTo>
                    <a:pt x="231648" y="1408176"/>
                  </a:lnTo>
                </a:path>
                <a:path w="3860800" h="1408429">
                  <a:moveTo>
                    <a:pt x="541020" y="1408176"/>
                  </a:moveTo>
                  <a:lnTo>
                    <a:pt x="1004316" y="1408176"/>
                  </a:lnTo>
                </a:path>
                <a:path w="3860800" h="1408429">
                  <a:moveTo>
                    <a:pt x="0" y="938784"/>
                  </a:moveTo>
                  <a:lnTo>
                    <a:pt x="231648" y="938784"/>
                  </a:lnTo>
                </a:path>
                <a:path w="3860800" h="1408429">
                  <a:moveTo>
                    <a:pt x="541020" y="938784"/>
                  </a:moveTo>
                  <a:lnTo>
                    <a:pt x="1004316" y="938784"/>
                  </a:lnTo>
                </a:path>
                <a:path w="3860800" h="1408429">
                  <a:moveTo>
                    <a:pt x="0" y="469391"/>
                  </a:moveTo>
                  <a:lnTo>
                    <a:pt x="231648" y="469391"/>
                  </a:lnTo>
                </a:path>
                <a:path w="3860800" h="1408429">
                  <a:moveTo>
                    <a:pt x="541020" y="469391"/>
                  </a:moveTo>
                  <a:lnTo>
                    <a:pt x="3860292" y="469391"/>
                  </a:lnTo>
                </a:path>
                <a:path w="3860800" h="1408429">
                  <a:moveTo>
                    <a:pt x="0" y="0"/>
                  </a:moveTo>
                  <a:lnTo>
                    <a:pt x="231648" y="0"/>
                  </a:lnTo>
                </a:path>
                <a:path w="3860800" h="1408429">
                  <a:moveTo>
                    <a:pt x="541020" y="0"/>
                  </a:moveTo>
                  <a:lnTo>
                    <a:pt x="3860292" y="0"/>
                  </a:lnTo>
                </a:path>
              </a:pathLst>
            </a:custGeom>
            <a:ln w="9144">
              <a:solidFill>
                <a:srgbClr val="858585"/>
              </a:solidFill>
            </a:ln>
          </p:spPr>
          <p:txBody>
            <a:bodyPr wrap="square" lIns="0" tIns="0" rIns="0" bIns="0" rtlCol="0"/>
            <a:lstStyle/>
            <a:p>
              <a:endParaRPr/>
            </a:p>
          </p:txBody>
        </p:sp>
        <p:sp>
          <p:nvSpPr>
            <p:cNvPr id="9" name="object 9"/>
            <p:cNvSpPr/>
            <p:nvPr/>
          </p:nvSpPr>
          <p:spPr>
            <a:xfrm>
              <a:off x="1539239" y="5279135"/>
              <a:ext cx="309880" cy="2132330"/>
            </a:xfrm>
            <a:custGeom>
              <a:avLst/>
              <a:gdLst/>
              <a:ahLst/>
              <a:cxnLst/>
              <a:rect l="l" t="t" r="r" b="b"/>
              <a:pathLst>
                <a:path w="309880" h="2132329">
                  <a:moveTo>
                    <a:pt x="309372" y="0"/>
                  </a:moveTo>
                  <a:lnTo>
                    <a:pt x="0" y="0"/>
                  </a:lnTo>
                  <a:lnTo>
                    <a:pt x="0" y="2132076"/>
                  </a:lnTo>
                  <a:lnTo>
                    <a:pt x="309372" y="2132076"/>
                  </a:lnTo>
                  <a:lnTo>
                    <a:pt x="309372" y="0"/>
                  </a:lnTo>
                  <a:close/>
                </a:path>
              </a:pathLst>
            </a:custGeom>
            <a:solidFill>
              <a:srgbClr val="4F81BC"/>
            </a:solidFill>
          </p:spPr>
          <p:txBody>
            <a:bodyPr wrap="square" lIns="0" tIns="0" rIns="0" bIns="0" rtlCol="0"/>
            <a:lstStyle/>
            <a:p>
              <a:endParaRPr/>
            </a:p>
          </p:txBody>
        </p:sp>
        <p:sp>
          <p:nvSpPr>
            <p:cNvPr id="10" name="object 10"/>
            <p:cNvSpPr/>
            <p:nvPr/>
          </p:nvSpPr>
          <p:spPr>
            <a:xfrm>
              <a:off x="2621279" y="6472427"/>
              <a:ext cx="2546985" cy="469900"/>
            </a:xfrm>
            <a:custGeom>
              <a:avLst/>
              <a:gdLst/>
              <a:ahLst/>
              <a:cxnLst/>
              <a:rect l="l" t="t" r="r" b="b"/>
              <a:pathLst>
                <a:path w="2546985" h="469900">
                  <a:moveTo>
                    <a:pt x="0" y="469391"/>
                  </a:moveTo>
                  <a:lnTo>
                    <a:pt x="1234440" y="469391"/>
                  </a:lnTo>
                </a:path>
                <a:path w="2546985" h="469900">
                  <a:moveTo>
                    <a:pt x="0" y="0"/>
                  </a:moveTo>
                  <a:lnTo>
                    <a:pt x="2546604" y="0"/>
                  </a:lnTo>
                </a:path>
              </a:pathLst>
            </a:custGeom>
            <a:ln w="9144">
              <a:solidFill>
                <a:srgbClr val="858585"/>
              </a:solidFill>
            </a:ln>
          </p:spPr>
          <p:txBody>
            <a:bodyPr wrap="square" lIns="0" tIns="0" rIns="0" bIns="0" rtlCol="0"/>
            <a:lstStyle/>
            <a:p>
              <a:endParaRPr/>
            </a:p>
          </p:txBody>
        </p:sp>
        <p:sp>
          <p:nvSpPr>
            <p:cNvPr id="11" name="object 11"/>
            <p:cNvSpPr/>
            <p:nvPr/>
          </p:nvSpPr>
          <p:spPr>
            <a:xfrm>
              <a:off x="2311908" y="6068567"/>
              <a:ext cx="1080770" cy="1343025"/>
            </a:xfrm>
            <a:custGeom>
              <a:avLst/>
              <a:gdLst/>
              <a:ahLst/>
              <a:cxnLst/>
              <a:rect l="l" t="t" r="r" b="b"/>
              <a:pathLst>
                <a:path w="1080770" h="1343025">
                  <a:moveTo>
                    <a:pt x="309372" y="0"/>
                  </a:moveTo>
                  <a:lnTo>
                    <a:pt x="0" y="0"/>
                  </a:lnTo>
                  <a:lnTo>
                    <a:pt x="0" y="1342644"/>
                  </a:lnTo>
                  <a:lnTo>
                    <a:pt x="309372" y="1342644"/>
                  </a:lnTo>
                  <a:lnTo>
                    <a:pt x="309372" y="0"/>
                  </a:lnTo>
                  <a:close/>
                </a:path>
                <a:path w="1080770" h="1343025">
                  <a:moveTo>
                    <a:pt x="1080516" y="1117092"/>
                  </a:moveTo>
                  <a:lnTo>
                    <a:pt x="771144" y="1117092"/>
                  </a:lnTo>
                  <a:lnTo>
                    <a:pt x="771144" y="1342644"/>
                  </a:lnTo>
                  <a:lnTo>
                    <a:pt x="1080516" y="1342644"/>
                  </a:lnTo>
                  <a:lnTo>
                    <a:pt x="1080516" y="1117092"/>
                  </a:lnTo>
                  <a:close/>
                </a:path>
              </a:pathLst>
            </a:custGeom>
            <a:solidFill>
              <a:srgbClr val="4F81BC"/>
            </a:solidFill>
          </p:spPr>
          <p:txBody>
            <a:bodyPr wrap="square" lIns="0" tIns="0" rIns="0" bIns="0" rtlCol="0"/>
            <a:lstStyle/>
            <a:p>
              <a:endParaRPr/>
            </a:p>
          </p:txBody>
        </p:sp>
        <p:sp>
          <p:nvSpPr>
            <p:cNvPr id="12" name="object 12"/>
            <p:cNvSpPr/>
            <p:nvPr/>
          </p:nvSpPr>
          <p:spPr>
            <a:xfrm>
              <a:off x="4165091" y="6941819"/>
              <a:ext cx="463550" cy="0"/>
            </a:xfrm>
            <a:custGeom>
              <a:avLst/>
              <a:gdLst/>
              <a:ahLst/>
              <a:cxnLst/>
              <a:rect l="l" t="t" r="r" b="b"/>
              <a:pathLst>
                <a:path w="463550">
                  <a:moveTo>
                    <a:pt x="0" y="0"/>
                  </a:moveTo>
                  <a:lnTo>
                    <a:pt x="463296" y="0"/>
                  </a:lnTo>
                </a:path>
              </a:pathLst>
            </a:custGeom>
            <a:ln w="9144">
              <a:solidFill>
                <a:srgbClr val="858585"/>
              </a:solidFill>
            </a:ln>
          </p:spPr>
          <p:txBody>
            <a:bodyPr wrap="square" lIns="0" tIns="0" rIns="0" bIns="0" rtlCol="0"/>
            <a:lstStyle/>
            <a:p>
              <a:endParaRPr/>
            </a:p>
          </p:txBody>
        </p:sp>
        <p:sp>
          <p:nvSpPr>
            <p:cNvPr id="13" name="object 13"/>
            <p:cNvSpPr/>
            <p:nvPr/>
          </p:nvSpPr>
          <p:spPr>
            <a:xfrm>
              <a:off x="3855719" y="6585203"/>
              <a:ext cx="309880" cy="826135"/>
            </a:xfrm>
            <a:custGeom>
              <a:avLst/>
              <a:gdLst/>
              <a:ahLst/>
              <a:cxnLst/>
              <a:rect l="l" t="t" r="r" b="b"/>
              <a:pathLst>
                <a:path w="309879" h="826134">
                  <a:moveTo>
                    <a:pt x="309371" y="0"/>
                  </a:moveTo>
                  <a:lnTo>
                    <a:pt x="0" y="0"/>
                  </a:lnTo>
                  <a:lnTo>
                    <a:pt x="0" y="826007"/>
                  </a:lnTo>
                  <a:lnTo>
                    <a:pt x="309371" y="826007"/>
                  </a:lnTo>
                  <a:lnTo>
                    <a:pt x="309371" y="0"/>
                  </a:lnTo>
                  <a:close/>
                </a:path>
              </a:pathLst>
            </a:custGeom>
            <a:solidFill>
              <a:srgbClr val="4F81BC"/>
            </a:solidFill>
          </p:spPr>
          <p:txBody>
            <a:bodyPr wrap="square" lIns="0" tIns="0" rIns="0" bIns="0" rtlCol="0"/>
            <a:lstStyle/>
            <a:p>
              <a:endParaRPr/>
            </a:p>
          </p:txBody>
        </p:sp>
        <p:sp>
          <p:nvSpPr>
            <p:cNvPr id="14" name="object 14"/>
            <p:cNvSpPr/>
            <p:nvPr/>
          </p:nvSpPr>
          <p:spPr>
            <a:xfrm>
              <a:off x="4936235" y="6941819"/>
              <a:ext cx="231775" cy="0"/>
            </a:xfrm>
            <a:custGeom>
              <a:avLst/>
              <a:gdLst/>
              <a:ahLst/>
              <a:cxnLst/>
              <a:rect l="l" t="t" r="r" b="b"/>
              <a:pathLst>
                <a:path w="231775">
                  <a:moveTo>
                    <a:pt x="0" y="0"/>
                  </a:moveTo>
                  <a:lnTo>
                    <a:pt x="231648" y="0"/>
                  </a:lnTo>
                </a:path>
              </a:pathLst>
            </a:custGeom>
            <a:ln w="9144">
              <a:solidFill>
                <a:srgbClr val="858585"/>
              </a:solidFill>
            </a:ln>
          </p:spPr>
          <p:txBody>
            <a:bodyPr wrap="square" lIns="0" tIns="0" rIns="0" bIns="0" rtlCol="0"/>
            <a:lstStyle/>
            <a:p>
              <a:endParaRPr/>
            </a:p>
          </p:txBody>
        </p:sp>
        <p:sp>
          <p:nvSpPr>
            <p:cNvPr id="15" name="object 15"/>
            <p:cNvSpPr/>
            <p:nvPr/>
          </p:nvSpPr>
          <p:spPr>
            <a:xfrm>
              <a:off x="4628388" y="6716267"/>
              <a:ext cx="307975" cy="695325"/>
            </a:xfrm>
            <a:custGeom>
              <a:avLst/>
              <a:gdLst/>
              <a:ahLst/>
              <a:cxnLst/>
              <a:rect l="l" t="t" r="r" b="b"/>
              <a:pathLst>
                <a:path w="307975" h="695325">
                  <a:moveTo>
                    <a:pt x="307848" y="0"/>
                  </a:moveTo>
                  <a:lnTo>
                    <a:pt x="0" y="0"/>
                  </a:lnTo>
                  <a:lnTo>
                    <a:pt x="0" y="694943"/>
                  </a:lnTo>
                  <a:lnTo>
                    <a:pt x="307848" y="694943"/>
                  </a:lnTo>
                  <a:lnTo>
                    <a:pt x="307848" y="0"/>
                  </a:lnTo>
                  <a:close/>
                </a:path>
              </a:pathLst>
            </a:custGeom>
            <a:solidFill>
              <a:srgbClr val="4F81BC"/>
            </a:solidFill>
          </p:spPr>
          <p:txBody>
            <a:bodyPr wrap="square" lIns="0" tIns="0" rIns="0" bIns="0" rtlCol="0"/>
            <a:lstStyle/>
            <a:p>
              <a:endParaRPr/>
            </a:p>
          </p:txBody>
        </p:sp>
        <p:sp>
          <p:nvSpPr>
            <p:cNvPr id="16" name="object 16"/>
            <p:cNvSpPr/>
            <p:nvPr/>
          </p:nvSpPr>
          <p:spPr>
            <a:xfrm>
              <a:off x="1267967" y="5064251"/>
              <a:ext cx="3900170" cy="2388235"/>
            </a:xfrm>
            <a:custGeom>
              <a:avLst/>
              <a:gdLst/>
              <a:ahLst/>
              <a:cxnLst/>
              <a:rect l="l" t="t" r="r" b="b"/>
              <a:pathLst>
                <a:path w="3900170" h="2388234">
                  <a:moveTo>
                    <a:pt x="39623" y="0"/>
                  </a:moveTo>
                  <a:lnTo>
                    <a:pt x="3899916" y="0"/>
                  </a:lnTo>
                </a:path>
                <a:path w="3900170" h="2388234">
                  <a:moveTo>
                    <a:pt x="39623" y="2346960"/>
                  </a:moveTo>
                  <a:lnTo>
                    <a:pt x="39623" y="0"/>
                  </a:lnTo>
                </a:path>
                <a:path w="3900170" h="2388234">
                  <a:moveTo>
                    <a:pt x="0" y="2346960"/>
                  </a:moveTo>
                  <a:lnTo>
                    <a:pt x="39623" y="2346960"/>
                  </a:lnTo>
                </a:path>
                <a:path w="3900170" h="2388234">
                  <a:moveTo>
                    <a:pt x="0" y="1877568"/>
                  </a:moveTo>
                  <a:lnTo>
                    <a:pt x="39623" y="1877568"/>
                  </a:lnTo>
                </a:path>
                <a:path w="3900170" h="2388234">
                  <a:moveTo>
                    <a:pt x="0" y="1408176"/>
                  </a:moveTo>
                  <a:lnTo>
                    <a:pt x="39623" y="1408176"/>
                  </a:lnTo>
                </a:path>
                <a:path w="3900170" h="2388234">
                  <a:moveTo>
                    <a:pt x="0" y="938784"/>
                  </a:moveTo>
                  <a:lnTo>
                    <a:pt x="39623" y="938784"/>
                  </a:lnTo>
                </a:path>
                <a:path w="3900170" h="2388234">
                  <a:moveTo>
                    <a:pt x="0" y="469392"/>
                  </a:moveTo>
                  <a:lnTo>
                    <a:pt x="39623" y="469392"/>
                  </a:lnTo>
                </a:path>
                <a:path w="3900170" h="2388234">
                  <a:moveTo>
                    <a:pt x="0" y="0"/>
                  </a:moveTo>
                  <a:lnTo>
                    <a:pt x="39623" y="0"/>
                  </a:lnTo>
                </a:path>
                <a:path w="3900170" h="2388234">
                  <a:moveTo>
                    <a:pt x="39623" y="2346960"/>
                  </a:moveTo>
                  <a:lnTo>
                    <a:pt x="3899916" y="2346960"/>
                  </a:lnTo>
                </a:path>
                <a:path w="3900170" h="2388234">
                  <a:moveTo>
                    <a:pt x="39623" y="2346960"/>
                  </a:moveTo>
                  <a:lnTo>
                    <a:pt x="39623" y="2388108"/>
                  </a:lnTo>
                </a:path>
                <a:path w="3900170" h="2388234">
                  <a:moveTo>
                    <a:pt x="812292" y="2346960"/>
                  </a:moveTo>
                  <a:lnTo>
                    <a:pt x="812292" y="2388108"/>
                  </a:lnTo>
                </a:path>
                <a:path w="3900170" h="2388234">
                  <a:moveTo>
                    <a:pt x="1583436" y="2346960"/>
                  </a:moveTo>
                  <a:lnTo>
                    <a:pt x="1583436" y="2388108"/>
                  </a:lnTo>
                </a:path>
                <a:path w="3900170" h="2388234">
                  <a:moveTo>
                    <a:pt x="2356104" y="2346960"/>
                  </a:moveTo>
                  <a:lnTo>
                    <a:pt x="2356104" y="2388108"/>
                  </a:lnTo>
                </a:path>
                <a:path w="3900170" h="2388234">
                  <a:moveTo>
                    <a:pt x="3128772" y="2346960"/>
                  </a:moveTo>
                  <a:lnTo>
                    <a:pt x="3128772" y="2388108"/>
                  </a:lnTo>
                </a:path>
                <a:path w="3900170" h="2388234">
                  <a:moveTo>
                    <a:pt x="3899916" y="2346960"/>
                  </a:moveTo>
                  <a:lnTo>
                    <a:pt x="3899916" y="2388108"/>
                  </a:lnTo>
                </a:path>
              </a:pathLst>
            </a:custGeom>
            <a:ln w="9144">
              <a:solidFill>
                <a:srgbClr val="858585"/>
              </a:solidFill>
            </a:ln>
          </p:spPr>
          <p:txBody>
            <a:bodyPr wrap="square" lIns="0" tIns="0" rIns="0" bIns="0" rtlCol="0"/>
            <a:lstStyle/>
            <a:p>
              <a:endParaRPr/>
            </a:p>
          </p:txBody>
        </p:sp>
      </p:grpSp>
      <p:sp>
        <p:nvSpPr>
          <p:cNvPr id="17" name="object 17"/>
          <p:cNvSpPr txBox="1"/>
          <p:nvPr/>
        </p:nvSpPr>
        <p:spPr>
          <a:xfrm>
            <a:off x="984300" y="6369811"/>
            <a:ext cx="219075" cy="1116330"/>
          </a:xfrm>
          <a:prstGeom prst="rect">
            <a:avLst/>
          </a:prstGeom>
        </p:spPr>
        <p:txBody>
          <a:bodyPr vert="horz" wrap="square" lIns="0" tIns="12065" rIns="0" bIns="0" rtlCol="0">
            <a:spAutoFit/>
          </a:bodyPr>
          <a:lstStyle/>
          <a:p>
            <a:pPr marR="5080" algn="r">
              <a:lnSpc>
                <a:spcPct val="100000"/>
              </a:lnSpc>
              <a:spcBef>
                <a:spcPts val="95"/>
              </a:spcBef>
            </a:pPr>
            <a:r>
              <a:rPr sz="1000" spc="-5" dirty="0">
                <a:latin typeface="Calibri"/>
                <a:cs typeface="Calibri"/>
              </a:rPr>
              <a:t>1</a:t>
            </a:r>
            <a:r>
              <a:rPr sz="1000" dirty="0">
                <a:latin typeface="Calibri"/>
                <a:cs typeface="Calibri"/>
              </a:rPr>
              <a:t>0</a:t>
            </a:r>
            <a:r>
              <a:rPr sz="1000" spc="-5" dirty="0">
                <a:latin typeface="Calibri"/>
                <a:cs typeface="Calibri"/>
              </a:rPr>
              <a:t>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R="5715" algn="r">
              <a:lnSpc>
                <a:spcPct val="100000"/>
              </a:lnSpc>
            </a:pPr>
            <a:r>
              <a:rPr sz="1000" spc="-10" dirty="0">
                <a:latin typeface="Calibri"/>
                <a:cs typeface="Calibri"/>
              </a:rPr>
              <a:t>50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R="5080" algn="r">
              <a:lnSpc>
                <a:spcPct val="100000"/>
              </a:lnSpc>
            </a:pPr>
            <a:r>
              <a:rPr sz="1000" spc="-5" dirty="0">
                <a:latin typeface="Calibri"/>
                <a:cs typeface="Calibri"/>
              </a:rPr>
              <a:t>0</a:t>
            </a:r>
            <a:endParaRPr sz="1000">
              <a:latin typeface="Calibri"/>
              <a:cs typeface="Calibri"/>
            </a:endParaRPr>
          </a:p>
        </p:txBody>
      </p:sp>
      <p:sp>
        <p:nvSpPr>
          <p:cNvPr id="18" name="object 18"/>
          <p:cNvSpPr txBox="1"/>
          <p:nvPr/>
        </p:nvSpPr>
        <p:spPr>
          <a:xfrm>
            <a:off x="984300" y="4960746"/>
            <a:ext cx="219075" cy="1116965"/>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2</a:t>
            </a:r>
            <a:r>
              <a:rPr sz="1000" dirty="0">
                <a:latin typeface="Calibri"/>
                <a:cs typeface="Calibri"/>
              </a:rPr>
              <a:t>5</a:t>
            </a:r>
            <a:r>
              <a:rPr sz="1000" spc="-5" dirty="0">
                <a:latin typeface="Calibri"/>
                <a:cs typeface="Calibri"/>
              </a:rPr>
              <a:t>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L="12700">
              <a:lnSpc>
                <a:spcPct val="100000"/>
              </a:lnSpc>
            </a:pPr>
            <a:r>
              <a:rPr sz="1000" spc="-5" dirty="0">
                <a:latin typeface="Calibri"/>
                <a:cs typeface="Calibri"/>
              </a:rPr>
              <a:t>2</a:t>
            </a:r>
            <a:r>
              <a:rPr sz="1000" dirty="0">
                <a:latin typeface="Calibri"/>
                <a:cs typeface="Calibri"/>
              </a:rPr>
              <a:t>0</a:t>
            </a:r>
            <a:r>
              <a:rPr sz="1000" spc="-5" dirty="0">
                <a:latin typeface="Calibri"/>
                <a:cs typeface="Calibri"/>
              </a:rPr>
              <a:t>0</a:t>
            </a:r>
            <a:endParaRPr sz="1000">
              <a:latin typeface="Calibri"/>
              <a:cs typeface="Calibri"/>
            </a:endParaRPr>
          </a:p>
          <a:p>
            <a:pPr>
              <a:lnSpc>
                <a:spcPct val="100000"/>
              </a:lnSpc>
            </a:pPr>
            <a:endParaRPr sz="1000">
              <a:latin typeface="Calibri"/>
              <a:cs typeface="Calibri"/>
            </a:endParaRPr>
          </a:p>
          <a:p>
            <a:pPr>
              <a:lnSpc>
                <a:spcPct val="100000"/>
              </a:lnSpc>
              <a:spcBef>
                <a:spcPts val="60"/>
              </a:spcBef>
            </a:pPr>
            <a:endParaRPr sz="1000">
              <a:latin typeface="Calibri"/>
              <a:cs typeface="Calibri"/>
            </a:endParaRPr>
          </a:p>
          <a:p>
            <a:pPr marL="12700">
              <a:lnSpc>
                <a:spcPct val="100000"/>
              </a:lnSpc>
            </a:pPr>
            <a:r>
              <a:rPr sz="1000" spc="-5" dirty="0">
                <a:latin typeface="Calibri"/>
                <a:cs typeface="Calibri"/>
              </a:rPr>
              <a:t>1</a:t>
            </a:r>
            <a:r>
              <a:rPr sz="1000" dirty="0">
                <a:latin typeface="Calibri"/>
                <a:cs typeface="Calibri"/>
              </a:rPr>
              <a:t>5</a:t>
            </a:r>
            <a:r>
              <a:rPr sz="1000" spc="-5" dirty="0">
                <a:latin typeface="Calibri"/>
                <a:cs typeface="Calibri"/>
              </a:rPr>
              <a:t>0</a:t>
            </a:r>
            <a:endParaRPr sz="1000">
              <a:latin typeface="Calibri"/>
              <a:cs typeface="Calibri"/>
            </a:endParaRPr>
          </a:p>
        </p:txBody>
      </p:sp>
      <p:sp>
        <p:nvSpPr>
          <p:cNvPr id="19" name="object 19"/>
          <p:cNvSpPr txBox="1"/>
          <p:nvPr/>
        </p:nvSpPr>
        <p:spPr>
          <a:xfrm>
            <a:off x="1407667" y="7474077"/>
            <a:ext cx="57340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Amazon.in</a:t>
            </a:r>
            <a:endParaRPr sz="1000">
              <a:latin typeface="Calibri"/>
              <a:cs typeface="Calibri"/>
            </a:endParaRPr>
          </a:p>
        </p:txBody>
      </p:sp>
      <p:sp>
        <p:nvSpPr>
          <p:cNvPr id="20" name="object 20"/>
          <p:cNvSpPr txBox="1"/>
          <p:nvPr/>
        </p:nvSpPr>
        <p:spPr>
          <a:xfrm>
            <a:off x="2132202" y="7474077"/>
            <a:ext cx="66738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Flipkart.com</a:t>
            </a:r>
            <a:endParaRPr sz="1000">
              <a:latin typeface="Calibri"/>
              <a:cs typeface="Calibri"/>
            </a:endParaRPr>
          </a:p>
        </p:txBody>
      </p:sp>
      <p:sp>
        <p:nvSpPr>
          <p:cNvPr id="21" name="object 21"/>
          <p:cNvSpPr txBox="1"/>
          <p:nvPr/>
        </p:nvSpPr>
        <p:spPr>
          <a:xfrm>
            <a:off x="2934970" y="7474077"/>
            <a:ext cx="60642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Paytm.com</a:t>
            </a:r>
            <a:endParaRPr sz="1000">
              <a:latin typeface="Calibri"/>
              <a:cs typeface="Calibri"/>
            </a:endParaRPr>
          </a:p>
        </p:txBody>
      </p:sp>
      <p:sp>
        <p:nvSpPr>
          <p:cNvPr id="22" name="object 22"/>
          <p:cNvSpPr txBox="1"/>
          <p:nvPr/>
        </p:nvSpPr>
        <p:spPr>
          <a:xfrm>
            <a:off x="3680840" y="7474077"/>
            <a:ext cx="65913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Myntra.com</a:t>
            </a:r>
            <a:endParaRPr sz="1000">
              <a:latin typeface="Calibri"/>
              <a:cs typeface="Calibri"/>
            </a:endParaRPr>
          </a:p>
        </p:txBody>
      </p:sp>
      <p:sp>
        <p:nvSpPr>
          <p:cNvPr id="23" name="object 23"/>
          <p:cNvSpPr txBox="1"/>
          <p:nvPr/>
        </p:nvSpPr>
        <p:spPr>
          <a:xfrm>
            <a:off x="4407153" y="7474077"/>
            <a:ext cx="75120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Snapdeal.com</a:t>
            </a:r>
            <a:endParaRPr sz="1000">
              <a:latin typeface="Calibri"/>
              <a:cs typeface="Calibri"/>
            </a:endParaRPr>
          </a:p>
        </p:txBody>
      </p:sp>
      <p:sp>
        <p:nvSpPr>
          <p:cNvPr id="24" name="object 24"/>
          <p:cNvSpPr txBox="1"/>
          <p:nvPr/>
        </p:nvSpPr>
        <p:spPr>
          <a:xfrm>
            <a:off x="3069717" y="4601717"/>
            <a:ext cx="1177925" cy="299720"/>
          </a:xfrm>
          <a:prstGeom prst="rect">
            <a:avLst/>
          </a:prstGeom>
        </p:spPr>
        <p:txBody>
          <a:bodyPr vert="horz" wrap="square" lIns="0" tIns="12700" rIns="0" bIns="0" rtlCol="0">
            <a:spAutoFit/>
          </a:bodyPr>
          <a:lstStyle/>
          <a:p>
            <a:pPr marL="12700">
              <a:lnSpc>
                <a:spcPct val="100000"/>
              </a:lnSpc>
              <a:spcBef>
                <a:spcPts val="100"/>
              </a:spcBef>
            </a:pPr>
            <a:r>
              <a:rPr sz="1800" b="1" spc="-20" dirty="0">
                <a:latin typeface="Calibri"/>
                <a:cs typeface="Calibri"/>
              </a:rPr>
              <a:t>Trustworthy</a:t>
            </a:r>
            <a:endParaRPr sz="1800">
              <a:latin typeface="Calibri"/>
              <a:cs typeface="Calibri"/>
            </a:endParaRPr>
          </a:p>
        </p:txBody>
      </p:sp>
      <p:sp>
        <p:nvSpPr>
          <p:cNvPr id="25" name="object 25"/>
          <p:cNvSpPr/>
          <p:nvPr/>
        </p:nvSpPr>
        <p:spPr>
          <a:xfrm>
            <a:off x="5372100" y="6291071"/>
            <a:ext cx="68580" cy="70485"/>
          </a:xfrm>
          <a:custGeom>
            <a:avLst/>
            <a:gdLst/>
            <a:ahLst/>
            <a:cxnLst/>
            <a:rect l="l" t="t" r="r" b="b"/>
            <a:pathLst>
              <a:path w="68579" h="70485">
                <a:moveTo>
                  <a:pt x="68579" y="0"/>
                </a:moveTo>
                <a:lnTo>
                  <a:pt x="0" y="0"/>
                </a:lnTo>
                <a:lnTo>
                  <a:pt x="0" y="70103"/>
                </a:lnTo>
                <a:lnTo>
                  <a:pt x="68579" y="70103"/>
                </a:lnTo>
                <a:lnTo>
                  <a:pt x="68579" y="0"/>
                </a:lnTo>
                <a:close/>
              </a:path>
            </a:pathLst>
          </a:custGeom>
          <a:solidFill>
            <a:srgbClr val="4F81BC"/>
          </a:solidFill>
        </p:spPr>
        <p:txBody>
          <a:bodyPr wrap="square" lIns="0" tIns="0" rIns="0" bIns="0" rtlCol="0"/>
          <a:lstStyle/>
          <a:p>
            <a:endParaRPr/>
          </a:p>
        </p:txBody>
      </p:sp>
      <p:sp>
        <p:nvSpPr>
          <p:cNvPr id="26" name="object 26"/>
          <p:cNvSpPr txBox="1"/>
          <p:nvPr/>
        </p:nvSpPr>
        <p:spPr>
          <a:xfrm>
            <a:off x="5459984" y="6223507"/>
            <a:ext cx="82486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No</a:t>
            </a:r>
            <a:r>
              <a:rPr sz="1000" spc="-30" dirty="0">
                <a:latin typeface="Calibri"/>
                <a:cs typeface="Calibri"/>
              </a:rPr>
              <a:t> </a:t>
            </a:r>
            <a:r>
              <a:rPr sz="1000" spc="-5" dirty="0">
                <a:latin typeface="Calibri"/>
                <a:cs typeface="Calibri"/>
              </a:rPr>
              <a:t>of</a:t>
            </a:r>
            <a:r>
              <a:rPr sz="1000" spc="-35" dirty="0">
                <a:latin typeface="Calibri"/>
                <a:cs typeface="Calibri"/>
              </a:rPr>
              <a:t> </a:t>
            </a:r>
            <a:r>
              <a:rPr sz="1000" spc="-5" dirty="0">
                <a:latin typeface="Calibri"/>
                <a:cs typeface="Calibri"/>
              </a:rPr>
              <a:t>customer</a:t>
            </a:r>
            <a:endParaRPr sz="1000">
              <a:latin typeface="Calibri"/>
              <a:cs typeface="Calibri"/>
            </a:endParaRPr>
          </a:p>
        </p:txBody>
      </p:sp>
      <p:sp>
        <p:nvSpPr>
          <p:cNvPr id="27" name="object 27"/>
          <p:cNvSpPr/>
          <p:nvPr/>
        </p:nvSpPr>
        <p:spPr>
          <a:xfrm>
            <a:off x="914400" y="4529073"/>
            <a:ext cx="5486400" cy="3200400"/>
          </a:xfrm>
          <a:custGeom>
            <a:avLst/>
            <a:gdLst/>
            <a:ahLst/>
            <a:cxnLst/>
            <a:rect l="l" t="t" r="r" b="b"/>
            <a:pathLst>
              <a:path w="5486400" h="3200400">
                <a:moveTo>
                  <a:pt x="0" y="3200400"/>
                </a:moveTo>
                <a:lnTo>
                  <a:pt x="5486400" y="3200400"/>
                </a:lnTo>
                <a:lnTo>
                  <a:pt x="5486400" y="0"/>
                </a:lnTo>
                <a:lnTo>
                  <a:pt x="0" y="0"/>
                </a:lnTo>
                <a:lnTo>
                  <a:pt x="0" y="3200400"/>
                </a:lnTo>
                <a:close/>
              </a:path>
            </a:pathLst>
          </a:custGeom>
          <a:ln w="9525">
            <a:solidFill>
              <a:srgbClr val="858585"/>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40738" y="894080"/>
            <a:ext cx="3879850" cy="239395"/>
          </a:xfrm>
          <a:prstGeom prst="rect">
            <a:avLst/>
          </a:prstGeom>
        </p:spPr>
        <p:txBody>
          <a:bodyPr vert="horz" wrap="square" lIns="0" tIns="12700" rIns="0" bIns="0" rtlCol="0">
            <a:spAutoFit/>
          </a:bodyPr>
          <a:lstStyle/>
          <a:p>
            <a:pPr marL="12700">
              <a:lnSpc>
                <a:spcPct val="100000"/>
              </a:lnSpc>
              <a:spcBef>
                <a:spcPts val="100"/>
              </a:spcBef>
            </a:pPr>
            <a:r>
              <a:rPr sz="1400" b="1" u="sng" spc="-5" dirty="0">
                <a:uFill>
                  <a:solidFill>
                    <a:srgbClr val="000000"/>
                  </a:solidFill>
                </a:uFill>
                <a:latin typeface="Calibri"/>
                <a:cs typeface="Calibri"/>
              </a:rPr>
              <a:t>Presence</a:t>
            </a:r>
            <a:r>
              <a:rPr sz="1400" b="1" u="sng" dirty="0">
                <a:uFill>
                  <a:solidFill>
                    <a:srgbClr val="000000"/>
                  </a:solidFill>
                </a:uFill>
                <a:latin typeface="Calibri"/>
                <a:cs typeface="Calibri"/>
              </a:rPr>
              <a:t> of</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online</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assistance</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through</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multi-channel</a:t>
            </a:r>
            <a:endParaRPr sz="1400">
              <a:latin typeface="Calibri"/>
              <a:cs typeface="Calibri"/>
            </a:endParaRPr>
          </a:p>
        </p:txBody>
      </p:sp>
      <p:sp>
        <p:nvSpPr>
          <p:cNvPr id="3" name="object 3"/>
          <p:cNvSpPr txBox="1"/>
          <p:nvPr/>
        </p:nvSpPr>
        <p:spPr>
          <a:xfrm>
            <a:off x="1726438" y="1258569"/>
            <a:ext cx="3629025" cy="1546225"/>
          </a:xfrm>
          <a:prstGeom prst="rect">
            <a:avLst/>
          </a:prstGeom>
        </p:spPr>
        <p:txBody>
          <a:bodyPr vert="horz" wrap="square" lIns="0" tIns="25400" rIns="0" bIns="0" rtlCol="0">
            <a:spAutoFit/>
          </a:bodyPr>
          <a:lstStyle/>
          <a:p>
            <a:pPr marL="12700" marR="5080">
              <a:lnSpc>
                <a:spcPts val="1190"/>
              </a:lnSpc>
              <a:spcBef>
                <a:spcPts val="200"/>
              </a:spcBef>
            </a:pPr>
            <a:r>
              <a:rPr sz="1050" spc="-5" dirty="0">
                <a:latin typeface="Courier New"/>
                <a:cs typeface="Courier New"/>
              </a:rPr>
              <a:t>Amazon.in, Flipkart.com, Myntra.com, Snapdeal </a:t>
            </a:r>
            <a:r>
              <a:rPr sz="1050" spc="-620" dirty="0">
                <a:latin typeface="Courier New"/>
                <a:cs typeface="Courier New"/>
              </a:rPr>
              <a:t> </a:t>
            </a:r>
            <a:r>
              <a:rPr sz="1050" spc="-5" dirty="0">
                <a:latin typeface="Courier New"/>
                <a:cs typeface="Courier New"/>
              </a:rPr>
              <a:t>Amazon.in</a:t>
            </a:r>
            <a:endParaRPr sz="1050">
              <a:latin typeface="Courier New"/>
              <a:cs typeface="Courier New"/>
            </a:endParaRPr>
          </a:p>
          <a:p>
            <a:pPr marL="12700">
              <a:lnSpc>
                <a:spcPts val="1120"/>
              </a:lnSpc>
            </a:pPr>
            <a:r>
              <a:rPr sz="1050" spc="-5" dirty="0">
                <a:latin typeface="Courier New"/>
                <a:cs typeface="Courier New"/>
              </a:rPr>
              <a:t>Amazon.in,</a:t>
            </a:r>
            <a:r>
              <a:rPr sz="1050" spc="-35" dirty="0">
                <a:latin typeface="Courier New"/>
                <a:cs typeface="Courier New"/>
              </a:rPr>
              <a:t> </a:t>
            </a:r>
            <a:r>
              <a:rPr sz="1050" spc="-5" dirty="0">
                <a:latin typeface="Courier New"/>
                <a:cs typeface="Courier New"/>
              </a:rPr>
              <a:t>Flipkart.com</a:t>
            </a:r>
            <a:endParaRPr sz="1050">
              <a:latin typeface="Courier New"/>
              <a:cs typeface="Courier New"/>
            </a:endParaRPr>
          </a:p>
          <a:p>
            <a:pPr marL="12700" marR="2085975">
              <a:lnSpc>
                <a:spcPts val="1200"/>
              </a:lnSpc>
              <a:spcBef>
                <a:spcPts val="55"/>
              </a:spcBef>
            </a:pPr>
            <a:r>
              <a:rPr sz="1050" spc="-5" dirty="0">
                <a:latin typeface="Courier New"/>
                <a:cs typeface="Courier New"/>
              </a:rPr>
              <a:t>Amazon.in, Snapdeal </a:t>
            </a:r>
            <a:r>
              <a:rPr sz="1050" spc="-620" dirty="0">
                <a:latin typeface="Courier New"/>
                <a:cs typeface="Courier New"/>
              </a:rPr>
              <a:t> </a:t>
            </a:r>
            <a:r>
              <a:rPr sz="1050" spc="-5" dirty="0">
                <a:latin typeface="Courier New"/>
                <a:cs typeface="Courier New"/>
              </a:rPr>
              <a:t>Myntra.com</a:t>
            </a:r>
            <a:endParaRPr sz="1050">
              <a:latin typeface="Courier New"/>
              <a:cs typeface="Courier New"/>
            </a:endParaRPr>
          </a:p>
          <a:p>
            <a:pPr marL="12700">
              <a:lnSpc>
                <a:spcPts val="1120"/>
              </a:lnSpc>
            </a:pPr>
            <a:r>
              <a:rPr sz="1050" spc="-5" dirty="0">
                <a:latin typeface="Courier New"/>
                <a:cs typeface="Courier New"/>
              </a:rPr>
              <a:t>Amazon.in,</a:t>
            </a:r>
            <a:r>
              <a:rPr sz="1050" spc="-20" dirty="0">
                <a:latin typeface="Courier New"/>
                <a:cs typeface="Courier New"/>
              </a:rPr>
              <a:t> </a:t>
            </a:r>
            <a:r>
              <a:rPr sz="1050" spc="-5" dirty="0">
                <a:latin typeface="Courier New"/>
                <a:cs typeface="Courier New"/>
              </a:rPr>
              <a:t>Flipkart.com,</a:t>
            </a:r>
            <a:r>
              <a:rPr sz="1050" spc="-15" dirty="0">
                <a:latin typeface="Courier New"/>
                <a:cs typeface="Courier New"/>
              </a:rPr>
              <a:t> </a:t>
            </a:r>
            <a:r>
              <a:rPr sz="1050" spc="-5" dirty="0">
                <a:latin typeface="Courier New"/>
                <a:cs typeface="Courier New"/>
              </a:rPr>
              <a:t>Myntra.com</a:t>
            </a:r>
            <a:endParaRPr sz="1050">
              <a:latin typeface="Courier New"/>
              <a:cs typeface="Courier New"/>
            </a:endParaRPr>
          </a:p>
          <a:p>
            <a:pPr marL="12700">
              <a:lnSpc>
                <a:spcPts val="1190"/>
              </a:lnSpc>
            </a:pPr>
            <a:r>
              <a:rPr sz="1050" spc="-5" dirty="0">
                <a:latin typeface="Courier New"/>
                <a:cs typeface="Courier New"/>
              </a:rPr>
              <a:t>Amazon.in,</a:t>
            </a:r>
            <a:r>
              <a:rPr sz="1050" spc="-45" dirty="0">
                <a:latin typeface="Courier New"/>
                <a:cs typeface="Courier New"/>
              </a:rPr>
              <a:t> </a:t>
            </a:r>
            <a:r>
              <a:rPr sz="1050" spc="-5" dirty="0">
                <a:latin typeface="Courier New"/>
                <a:cs typeface="Courier New"/>
              </a:rPr>
              <a:t>Myntra.com</a:t>
            </a:r>
            <a:endParaRPr sz="1050">
              <a:latin typeface="Courier New"/>
              <a:cs typeface="Courier New"/>
            </a:endParaRPr>
          </a:p>
          <a:p>
            <a:pPr marL="12700" marR="885190">
              <a:lnSpc>
                <a:spcPts val="1190"/>
              </a:lnSpc>
              <a:spcBef>
                <a:spcPts val="65"/>
              </a:spcBef>
            </a:pPr>
            <a:r>
              <a:rPr sz="1050" spc="-5" dirty="0">
                <a:latin typeface="Courier New"/>
                <a:cs typeface="Courier New"/>
              </a:rPr>
              <a:t>Amazon.in, Flipkart.com, Paytm.com </a:t>
            </a:r>
            <a:r>
              <a:rPr sz="1050" spc="-620" dirty="0">
                <a:latin typeface="Courier New"/>
                <a:cs typeface="Courier New"/>
              </a:rPr>
              <a:t> </a:t>
            </a:r>
            <a:r>
              <a:rPr sz="1050" spc="-5" dirty="0">
                <a:latin typeface="Courier New"/>
                <a:cs typeface="Courier New"/>
              </a:rPr>
              <a:t>Paytm.com</a:t>
            </a:r>
            <a:endParaRPr sz="1050">
              <a:latin typeface="Courier New"/>
              <a:cs typeface="Courier New"/>
            </a:endParaRPr>
          </a:p>
          <a:p>
            <a:pPr marL="12700">
              <a:lnSpc>
                <a:spcPts val="1160"/>
              </a:lnSpc>
            </a:pPr>
            <a:r>
              <a:rPr sz="1050" spc="-5" dirty="0">
                <a:latin typeface="Courier New"/>
                <a:cs typeface="Courier New"/>
              </a:rPr>
              <a:t>Flipkart.com</a:t>
            </a:r>
            <a:endParaRPr sz="1050">
              <a:latin typeface="Courier New"/>
              <a:cs typeface="Courier New"/>
            </a:endParaRPr>
          </a:p>
        </p:txBody>
      </p:sp>
      <p:sp>
        <p:nvSpPr>
          <p:cNvPr id="4" name="object 4"/>
          <p:cNvSpPr txBox="1"/>
          <p:nvPr/>
        </p:nvSpPr>
        <p:spPr>
          <a:xfrm>
            <a:off x="5648517" y="1258569"/>
            <a:ext cx="188595" cy="1546225"/>
          </a:xfrm>
          <a:prstGeom prst="rect">
            <a:avLst/>
          </a:prstGeom>
        </p:spPr>
        <p:txBody>
          <a:bodyPr vert="horz" wrap="square" lIns="0" tIns="13335" rIns="0" bIns="0" rtlCol="0">
            <a:spAutoFit/>
          </a:bodyPr>
          <a:lstStyle/>
          <a:p>
            <a:pPr marR="6985" algn="r">
              <a:lnSpc>
                <a:spcPts val="1225"/>
              </a:lnSpc>
              <a:spcBef>
                <a:spcPts val="105"/>
              </a:spcBef>
            </a:pPr>
            <a:r>
              <a:rPr sz="1050" spc="-5" dirty="0">
                <a:latin typeface="Courier New"/>
                <a:cs typeface="Courier New"/>
              </a:rPr>
              <a:t>61</a:t>
            </a:r>
            <a:endParaRPr sz="1050">
              <a:latin typeface="Courier New"/>
              <a:cs typeface="Courier New"/>
            </a:endParaRPr>
          </a:p>
          <a:p>
            <a:pPr marR="5080" algn="r">
              <a:lnSpc>
                <a:spcPts val="1190"/>
              </a:lnSpc>
            </a:pPr>
            <a:r>
              <a:rPr sz="1050" dirty="0">
                <a:latin typeface="Courier New"/>
                <a:cs typeface="Courier New"/>
              </a:rPr>
              <a:t>60</a:t>
            </a:r>
            <a:endParaRPr sz="1050">
              <a:latin typeface="Courier New"/>
              <a:cs typeface="Courier New"/>
            </a:endParaRPr>
          </a:p>
          <a:p>
            <a:pPr marR="6985" algn="r">
              <a:lnSpc>
                <a:spcPts val="1190"/>
              </a:lnSpc>
            </a:pPr>
            <a:r>
              <a:rPr sz="1050" spc="-5" dirty="0">
                <a:latin typeface="Courier New"/>
                <a:cs typeface="Courier New"/>
              </a:rPr>
              <a:t>39</a:t>
            </a:r>
            <a:endParaRPr sz="1050">
              <a:latin typeface="Courier New"/>
              <a:cs typeface="Courier New"/>
            </a:endParaRPr>
          </a:p>
          <a:p>
            <a:pPr marR="6985" algn="r">
              <a:lnSpc>
                <a:spcPts val="1195"/>
              </a:lnSpc>
            </a:pPr>
            <a:r>
              <a:rPr sz="1050" spc="-5" dirty="0">
                <a:latin typeface="Courier New"/>
                <a:cs typeface="Courier New"/>
              </a:rPr>
              <a:t>26</a:t>
            </a:r>
            <a:endParaRPr sz="1050">
              <a:latin typeface="Courier New"/>
              <a:cs typeface="Courier New"/>
            </a:endParaRPr>
          </a:p>
          <a:p>
            <a:pPr marR="6985" algn="r">
              <a:lnSpc>
                <a:spcPts val="1195"/>
              </a:lnSpc>
            </a:pPr>
            <a:r>
              <a:rPr sz="1050" spc="-5" dirty="0">
                <a:latin typeface="Courier New"/>
                <a:cs typeface="Courier New"/>
              </a:rPr>
              <a:t>20</a:t>
            </a:r>
            <a:endParaRPr sz="1050">
              <a:latin typeface="Courier New"/>
              <a:cs typeface="Courier New"/>
            </a:endParaRPr>
          </a:p>
          <a:p>
            <a:pPr marR="6985" algn="r">
              <a:lnSpc>
                <a:spcPts val="1190"/>
              </a:lnSpc>
            </a:pPr>
            <a:r>
              <a:rPr sz="1050" spc="-5" dirty="0">
                <a:latin typeface="Courier New"/>
                <a:cs typeface="Courier New"/>
              </a:rPr>
              <a:t>15</a:t>
            </a:r>
            <a:endParaRPr sz="1050">
              <a:latin typeface="Courier New"/>
              <a:cs typeface="Courier New"/>
            </a:endParaRPr>
          </a:p>
          <a:p>
            <a:pPr marR="5080" algn="r">
              <a:lnSpc>
                <a:spcPts val="1190"/>
              </a:lnSpc>
            </a:pPr>
            <a:r>
              <a:rPr sz="1050" dirty="0">
                <a:latin typeface="Courier New"/>
                <a:cs typeface="Courier New"/>
              </a:rPr>
              <a:t>15</a:t>
            </a:r>
            <a:endParaRPr sz="1050">
              <a:latin typeface="Courier New"/>
              <a:cs typeface="Courier New"/>
            </a:endParaRPr>
          </a:p>
          <a:p>
            <a:pPr marR="6985" algn="r">
              <a:lnSpc>
                <a:spcPts val="1190"/>
              </a:lnSpc>
            </a:pPr>
            <a:r>
              <a:rPr sz="1050" spc="-5" dirty="0">
                <a:latin typeface="Courier New"/>
                <a:cs typeface="Courier New"/>
              </a:rPr>
              <a:t>13</a:t>
            </a:r>
            <a:endParaRPr sz="1050">
              <a:latin typeface="Courier New"/>
              <a:cs typeface="Courier New"/>
            </a:endParaRPr>
          </a:p>
          <a:p>
            <a:pPr marR="6985" algn="r">
              <a:lnSpc>
                <a:spcPts val="1190"/>
              </a:lnSpc>
            </a:pPr>
            <a:r>
              <a:rPr sz="1050" spc="-5" dirty="0">
                <a:latin typeface="Courier New"/>
                <a:cs typeface="Courier New"/>
              </a:rPr>
              <a:t>12</a:t>
            </a:r>
            <a:endParaRPr sz="1050">
              <a:latin typeface="Courier New"/>
              <a:cs typeface="Courier New"/>
            </a:endParaRPr>
          </a:p>
          <a:p>
            <a:pPr marR="6985" algn="r">
              <a:lnSpc>
                <a:spcPts val="1225"/>
              </a:lnSpc>
            </a:pPr>
            <a:r>
              <a:rPr sz="1050" dirty="0">
                <a:latin typeface="Courier New"/>
                <a:cs typeface="Courier New"/>
              </a:rPr>
              <a:t>8</a:t>
            </a:r>
            <a:endParaRPr sz="1050">
              <a:latin typeface="Courier New"/>
              <a:cs typeface="Courier New"/>
            </a:endParaRPr>
          </a:p>
        </p:txBody>
      </p:sp>
      <p:sp>
        <p:nvSpPr>
          <p:cNvPr id="5" name="object 5"/>
          <p:cNvSpPr txBox="1"/>
          <p:nvPr/>
        </p:nvSpPr>
        <p:spPr>
          <a:xfrm>
            <a:off x="902004" y="3119602"/>
            <a:ext cx="5759450" cy="1525905"/>
          </a:xfrm>
          <a:prstGeom prst="rect">
            <a:avLst/>
          </a:prstGeom>
        </p:spPr>
        <p:txBody>
          <a:bodyPr vert="horz" wrap="square" lIns="0" tIns="12700" rIns="0" bIns="0" rtlCol="0">
            <a:spAutoFit/>
          </a:bodyPr>
          <a:lstStyle/>
          <a:p>
            <a:pPr marL="12700" marR="5080" algn="just">
              <a:lnSpc>
                <a:spcPct val="117200"/>
              </a:lnSpc>
              <a:spcBef>
                <a:spcPts val="100"/>
              </a:spcBef>
            </a:pPr>
            <a:r>
              <a:rPr sz="1400" i="1" spc="-5" dirty="0">
                <a:latin typeface="Calibri"/>
                <a:cs typeface="Calibri"/>
              </a:rPr>
              <a:t>[229 respondents consider amazon.in </a:t>
            </a:r>
            <a:r>
              <a:rPr sz="1400" i="1" dirty="0">
                <a:latin typeface="Calibri"/>
                <a:cs typeface="Calibri"/>
              </a:rPr>
              <a:t>to </a:t>
            </a:r>
            <a:r>
              <a:rPr sz="1400" i="1" spc="-5" dirty="0">
                <a:latin typeface="Calibri"/>
                <a:cs typeface="Calibri"/>
              </a:rPr>
              <a:t>have online assistance through </a:t>
            </a:r>
            <a:r>
              <a:rPr sz="1400" i="1" dirty="0">
                <a:latin typeface="Calibri"/>
                <a:cs typeface="Calibri"/>
              </a:rPr>
              <a:t>multi- </a:t>
            </a:r>
            <a:r>
              <a:rPr sz="1400" i="1" spc="5" dirty="0">
                <a:latin typeface="Calibri"/>
                <a:cs typeface="Calibri"/>
              </a:rPr>
              <a:t> </a:t>
            </a:r>
            <a:r>
              <a:rPr sz="1400" i="1" dirty="0">
                <a:latin typeface="Calibri"/>
                <a:cs typeface="Calibri"/>
              </a:rPr>
              <a:t>channel,</a:t>
            </a:r>
            <a:r>
              <a:rPr sz="1400" i="1" spc="5" dirty="0">
                <a:latin typeface="Calibri"/>
                <a:cs typeface="Calibri"/>
              </a:rPr>
              <a:t> </a:t>
            </a:r>
            <a:r>
              <a:rPr sz="1400" i="1" spc="-5" dirty="0">
                <a:latin typeface="Calibri"/>
                <a:cs typeface="Calibri"/>
              </a:rPr>
              <a:t>136</a:t>
            </a:r>
            <a:r>
              <a:rPr sz="1400" i="1" dirty="0">
                <a:latin typeface="Calibri"/>
                <a:cs typeface="Calibri"/>
              </a:rPr>
              <a:t> </a:t>
            </a:r>
            <a:r>
              <a:rPr sz="1400" i="1" spc="-5" dirty="0">
                <a:latin typeface="Calibri"/>
                <a:cs typeface="Calibri"/>
              </a:rPr>
              <a:t>respondents</a:t>
            </a:r>
            <a:r>
              <a:rPr sz="1400" i="1" dirty="0">
                <a:latin typeface="Calibri"/>
                <a:cs typeface="Calibri"/>
              </a:rPr>
              <a:t> consider</a:t>
            </a:r>
            <a:r>
              <a:rPr sz="1400" i="1" spc="5" dirty="0">
                <a:latin typeface="Calibri"/>
                <a:cs typeface="Calibri"/>
              </a:rPr>
              <a:t> </a:t>
            </a:r>
            <a:r>
              <a:rPr sz="1400" i="1" spc="-5" dirty="0">
                <a:latin typeface="Calibri"/>
                <a:cs typeface="Calibri"/>
              </a:rPr>
              <a:t>flipkart.com</a:t>
            </a:r>
            <a:r>
              <a:rPr sz="1400" i="1" dirty="0">
                <a:latin typeface="Calibri"/>
                <a:cs typeface="Calibri"/>
              </a:rPr>
              <a:t> to</a:t>
            </a:r>
            <a:r>
              <a:rPr sz="1400" i="1" spc="5" dirty="0">
                <a:latin typeface="Calibri"/>
                <a:cs typeface="Calibri"/>
              </a:rPr>
              <a:t> </a:t>
            </a:r>
            <a:r>
              <a:rPr sz="1400" i="1" spc="-5" dirty="0">
                <a:latin typeface="Calibri"/>
                <a:cs typeface="Calibri"/>
              </a:rPr>
              <a:t>have</a:t>
            </a:r>
            <a:r>
              <a:rPr sz="1400" i="1" dirty="0">
                <a:latin typeface="Calibri"/>
                <a:cs typeface="Calibri"/>
              </a:rPr>
              <a:t> </a:t>
            </a:r>
            <a:r>
              <a:rPr sz="1400" i="1" spc="-5" dirty="0">
                <a:latin typeface="Calibri"/>
                <a:cs typeface="Calibri"/>
              </a:rPr>
              <a:t>online</a:t>
            </a:r>
            <a:r>
              <a:rPr sz="1400" i="1" dirty="0">
                <a:latin typeface="Calibri"/>
                <a:cs typeface="Calibri"/>
              </a:rPr>
              <a:t> </a:t>
            </a:r>
            <a:r>
              <a:rPr sz="1400" i="1" spc="-5" dirty="0">
                <a:latin typeface="Calibri"/>
                <a:cs typeface="Calibri"/>
              </a:rPr>
              <a:t>assistance </a:t>
            </a:r>
            <a:r>
              <a:rPr sz="1400" i="1" dirty="0">
                <a:latin typeface="Calibri"/>
                <a:cs typeface="Calibri"/>
              </a:rPr>
              <a:t> </a:t>
            </a:r>
            <a:r>
              <a:rPr sz="1400" i="1" spc="-5" dirty="0">
                <a:latin typeface="Calibri"/>
                <a:cs typeface="Calibri"/>
              </a:rPr>
              <a:t>through multi-channel, 111 respondents </a:t>
            </a:r>
            <a:r>
              <a:rPr sz="1400" i="1" dirty="0">
                <a:latin typeface="Calibri"/>
                <a:cs typeface="Calibri"/>
              </a:rPr>
              <a:t>consider </a:t>
            </a:r>
            <a:r>
              <a:rPr sz="1400" i="1" spc="-5" dirty="0">
                <a:latin typeface="Calibri"/>
                <a:cs typeface="Calibri"/>
              </a:rPr>
              <a:t>myntra.com </a:t>
            </a:r>
            <a:r>
              <a:rPr sz="1400" i="1" dirty="0">
                <a:latin typeface="Calibri"/>
                <a:cs typeface="Calibri"/>
              </a:rPr>
              <a:t>to </a:t>
            </a:r>
            <a:r>
              <a:rPr sz="1400" i="1" spc="-5" dirty="0">
                <a:latin typeface="Calibri"/>
                <a:cs typeface="Calibri"/>
              </a:rPr>
              <a:t>have online </a:t>
            </a:r>
            <a:r>
              <a:rPr sz="1400" i="1" dirty="0">
                <a:latin typeface="Calibri"/>
                <a:cs typeface="Calibri"/>
              </a:rPr>
              <a:t> </a:t>
            </a:r>
            <a:r>
              <a:rPr sz="1400" i="1" spc="-5" dirty="0">
                <a:latin typeface="Calibri"/>
                <a:cs typeface="Calibri"/>
              </a:rPr>
              <a:t>assistance</a:t>
            </a:r>
            <a:r>
              <a:rPr sz="1400" i="1" dirty="0">
                <a:latin typeface="Calibri"/>
                <a:cs typeface="Calibri"/>
              </a:rPr>
              <a:t> </a:t>
            </a:r>
            <a:r>
              <a:rPr sz="1400" i="1" spc="-5" dirty="0">
                <a:latin typeface="Calibri"/>
                <a:cs typeface="Calibri"/>
              </a:rPr>
              <a:t>through</a:t>
            </a:r>
            <a:r>
              <a:rPr sz="1400" i="1" dirty="0">
                <a:latin typeface="Calibri"/>
                <a:cs typeface="Calibri"/>
              </a:rPr>
              <a:t> multi-channel,</a:t>
            </a:r>
            <a:r>
              <a:rPr sz="1400" i="1" spc="5" dirty="0">
                <a:latin typeface="Calibri"/>
                <a:cs typeface="Calibri"/>
              </a:rPr>
              <a:t> </a:t>
            </a:r>
            <a:r>
              <a:rPr sz="1400" i="1" dirty="0">
                <a:latin typeface="Calibri"/>
                <a:cs typeface="Calibri"/>
              </a:rPr>
              <a:t>87</a:t>
            </a:r>
            <a:r>
              <a:rPr sz="1400" i="1" spc="5" dirty="0">
                <a:latin typeface="Calibri"/>
                <a:cs typeface="Calibri"/>
              </a:rPr>
              <a:t> </a:t>
            </a:r>
            <a:r>
              <a:rPr sz="1400" i="1" spc="-5" dirty="0">
                <a:latin typeface="Calibri"/>
                <a:cs typeface="Calibri"/>
              </a:rPr>
              <a:t>respondents</a:t>
            </a:r>
            <a:r>
              <a:rPr sz="1400" i="1" dirty="0">
                <a:latin typeface="Calibri"/>
                <a:cs typeface="Calibri"/>
              </a:rPr>
              <a:t> consider </a:t>
            </a:r>
            <a:r>
              <a:rPr sz="1400" i="1" spc="-5" dirty="0">
                <a:latin typeface="Calibri"/>
                <a:cs typeface="Calibri"/>
              </a:rPr>
              <a:t>snapdeal.com</a:t>
            </a:r>
            <a:r>
              <a:rPr sz="1400" i="1" dirty="0">
                <a:latin typeface="Calibri"/>
                <a:cs typeface="Calibri"/>
              </a:rPr>
              <a:t> to </a:t>
            </a:r>
            <a:r>
              <a:rPr sz="1400" i="1" spc="5" dirty="0">
                <a:latin typeface="Calibri"/>
                <a:cs typeface="Calibri"/>
              </a:rPr>
              <a:t> </a:t>
            </a:r>
            <a:r>
              <a:rPr sz="1400" i="1" spc="-5" dirty="0">
                <a:latin typeface="Calibri"/>
                <a:cs typeface="Calibri"/>
              </a:rPr>
              <a:t>have</a:t>
            </a:r>
            <a:r>
              <a:rPr sz="1400" i="1" dirty="0">
                <a:latin typeface="Calibri"/>
                <a:cs typeface="Calibri"/>
              </a:rPr>
              <a:t> </a:t>
            </a:r>
            <a:r>
              <a:rPr sz="1400" i="1" spc="-5" dirty="0">
                <a:latin typeface="Calibri"/>
                <a:cs typeface="Calibri"/>
              </a:rPr>
              <a:t>online</a:t>
            </a:r>
            <a:r>
              <a:rPr sz="1400" i="1" dirty="0">
                <a:latin typeface="Calibri"/>
                <a:cs typeface="Calibri"/>
              </a:rPr>
              <a:t> </a:t>
            </a:r>
            <a:r>
              <a:rPr sz="1400" i="1" spc="-5" dirty="0">
                <a:latin typeface="Calibri"/>
                <a:cs typeface="Calibri"/>
              </a:rPr>
              <a:t>assistance</a:t>
            </a:r>
            <a:r>
              <a:rPr sz="1400" i="1" dirty="0">
                <a:latin typeface="Calibri"/>
                <a:cs typeface="Calibri"/>
              </a:rPr>
              <a:t> </a:t>
            </a:r>
            <a:r>
              <a:rPr sz="1400" i="1" spc="-5" dirty="0">
                <a:latin typeface="Calibri"/>
                <a:cs typeface="Calibri"/>
              </a:rPr>
              <a:t>through</a:t>
            </a:r>
            <a:r>
              <a:rPr sz="1400" i="1" dirty="0">
                <a:latin typeface="Calibri"/>
                <a:cs typeface="Calibri"/>
              </a:rPr>
              <a:t> multi-channel,</a:t>
            </a:r>
            <a:r>
              <a:rPr sz="1400" i="1" spc="5" dirty="0">
                <a:latin typeface="Calibri"/>
                <a:cs typeface="Calibri"/>
              </a:rPr>
              <a:t> </a:t>
            </a:r>
            <a:r>
              <a:rPr sz="1400" i="1" dirty="0">
                <a:latin typeface="Calibri"/>
                <a:cs typeface="Calibri"/>
              </a:rPr>
              <a:t>25</a:t>
            </a:r>
            <a:r>
              <a:rPr sz="1400" i="1" spc="5" dirty="0">
                <a:latin typeface="Calibri"/>
                <a:cs typeface="Calibri"/>
              </a:rPr>
              <a:t> </a:t>
            </a:r>
            <a:r>
              <a:rPr sz="1400" i="1" spc="-5" dirty="0">
                <a:latin typeface="Calibri"/>
                <a:cs typeface="Calibri"/>
              </a:rPr>
              <a:t>respondents</a:t>
            </a:r>
            <a:r>
              <a:rPr sz="1400" i="1" dirty="0">
                <a:latin typeface="Calibri"/>
                <a:cs typeface="Calibri"/>
              </a:rPr>
              <a:t> </a:t>
            </a:r>
            <a:r>
              <a:rPr sz="1400" i="1" spc="-5" dirty="0">
                <a:latin typeface="Calibri"/>
                <a:cs typeface="Calibri"/>
              </a:rPr>
              <a:t>consider </a:t>
            </a:r>
            <a:r>
              <a:rPr sz="1400" i="1" dirty="0">
                <a:latin typeface="Calibri"/>
                <a:cs typeface="Calibri"/>
              </a:rPr>
              <a:t> </a:t>
            </a:r>
            <a:r>
              <a:rPr sz="1400" i="1" spc="-5" dirty="0">
                <a:latin typeface="Calibri"/>
                <a:cs typeface="Calibri"/>
              </a:rPr>
              <a:t>paytm.com </a:t>
            </a:r>
            <a:r>
              <a:rPr sz="1400" i="1" dirty="0">
                <a:latin typeface="Calibri"/>
                <a:cs typeface="Calibri"/>
              </a:rPr>
              <a:t>to</a:t>
            </a:r>
            <a:r>
              <a:rPr sz="1400" i="1" spc="-10" dirty="0">
                <a:latin typeface="Calibri"/>
                <a:cs typeface="Calibri"/>
              </a:rPr>
              <a:t> </a:t>
            </a:r>
            <a:r>
              <a:rPr sz="1400" i="1" spc="-5" dirty="0">
                <a:latin typeface="Calibri"/>
                <a:cs typeface="Calibri"/>
              </a:rPr>
              <a:t>have online assistance through</a:t>
            </a:r>
            <a:r>
              <a:rPr sz="1400" i="1" spc="-15" dirty="0">
                <a:latin typeface="Calibri"/>
                <a:cs typeface="Calibri"/>
              </a:rPr>
              <a:t> </a:t>
            </a:r>
            <a:r>
              <a:rPr sz="1400" i="1" spc="-5" dirty="0">
                <a:latin typeface="Calibri"/>
                <a:cs typeface="Calibri"/>
              </a:rPr>
              <a:t>multi-channel]</a:t>
            </a:r>
            <a:endParaRPr sz="1400">
              <a:latin typeface="Calibri"/>
              <a:cs typeface="Calibri"/>
            </a:endParaRPr>
          </a:p>
        </p:txBody>
      </p:sp>
      <p:sp>
        <p:nvSpPr>
          <p:cNvPr id="6" name="object 6"/>
          <p:cNvSpPr txBox="1"/>
          <p:nvPr/>
        </p:nvSpPr>
        <p:spPr>
          <a:xfrm>
            <a:off x="902004" y="8877147"/>
            <a:ext cx="5757545" cy="528320"/>
          </a:xfrm>
          <a:prstGeom prst="rect">
            <a:avLst/>
          </a:prstGeom>
        </p:spPr>
        <p:txBody>
          <a:bodyPr vert="horz" wrap="square" lIns="0" tIns="12065" rIns="0" bIns="0" rtlCol="0">
            <a:spAutoFit/>
          </a:bodyPr>
          <a:lstStyle/>
          <a:p>
            <a:pPr marL="12700" marR="5080">
              <a:lnSpc>
                <a:spcPct val="117900"/>
              </a:lnSpc>
              <a:spcBef>
                <a:spcPts val="95"/>
              </a:spcBef>
            </a:pPr>
            <a:r>
              <a:rPr sz="1400" i="1" spc="-5" dirty="0">
                <a:latin typeface="Calibri"/>
                <a:cs typeface="Calibri"/>
              </a:rPr>
              <a:t>[Amazon.in</a:t>
            </a:r>
            <a:r>
              <a:rPr sz="1400" i="1" spc="145" dirty="0">
                <a:latin typeface="Calibri"/>
                <a:cs typeface="Calibri"/>
              </a:rPr>
              <a:t> </a:t>
            </a:r>
            <a:r>
              <a:rPr sz="1400" i="1" spc="-5" dirty="0">
                <a:latin typeface="Calibri"/>
                <a:cs typeface="Calibri"/>
              </a:rPr>
              <a:t>provides</a:t>
            </a:r>
            <a:r>
              <a:rPr sz="1400" i="1" spc="135" dirty="0">
                <a:latin typeface="Calibri"/>
                <a:cs typeface="Calibri"/>
              </a:rPr>
              <a:t> </a:t>
            </a:r>
            <a:r>
              <a:rPr sz="1400" i="1" spc="-5" dirty="0">
                <a:latin typeface="Calibri"/>
                <a:cs typeface="Calibri"/>
              </a:rPr>
              <a:t>online</a:t>
            </a:r>
            <a:r>
              <a:rPr sz="1400" i="1" spc="145" dirty="0">
                <a:latin typeface="Calibri"/>
                <a:cs typeface="Calibri"/>
              </a:rPr>
              <a:t> </a:t>
            </a:r>
            <a:r>
              <a:rPr sz="1400" i="1" spc="-5" dirty="0">
                <a:latin typeface="Calibri"/>
                <a:cs typeface="Calibri"/>
              </a:rPr>
              <a:t>assistance</a:t>
            </a:r>
            <a:r>
              <a:rPr sz="1400" i="1" spc="150" dirty="0">
                <a:latin typeface="Calibri"/>
                <a:cs typeface="Calibri"/>
              </a:rPr>
              <a:t> </a:t>
            </a:r>
            <a:r>
              <a:rPr sz="1400" i="1" spc="-5" dirty="0">
                <a:latin typeface="Calibri"/>
                <a:cs typeface="Calibri"/>
              </a:rPr>
              <a:t>through</a:t>
            </a:r>
            <a:r>
              <a:rPr sz="1400" i="1" spc="140" dirty="0">
                <a:latin typeface="Calibri"/>
                <a:cs typeface="Calibri"/>
              </a:rPr>
              <a:t> </a:t>
            </a:r>
            <a:r>
              <a:rPr sz="1400" i="1" dirty="0">
                <a:latin typeface="Calibri"/>
                <a:cs typeface="Calibri"/>
              </a:rPr>
              <a:t>multi-channel,</a:t>
            </a:r>
            <a:r>
              <a:rPr sz="1400" i="1" spc="140" dirty="0">
                <a:latin typeface="Calibri"/>
                <a:cs typeface="Calibri"/>
              </a:rPr>
              <a:t> </a:t>
            </a:r>
            <a:r>
              <a:rPr sz="1400" i="1" spc="-5" dirty="0">
                <a:latin typeface="Calibri"/>
                <a:cs typeface="Calibri"/>
              </a:rPr>
              <a:t>as</a:t>
            </a:r>
            <a:r>
              <a:rPr sz="1400" i="1" spc="150" dirty="0">
                <a:latin typeface="Calibri"/>
                <a:cs typeface="Calibri"/>
              </a:rPr>
              <a:t> </a:t>
            </a:r>
            <a:r>
              <a:rPr sz="1400" i="1" spc="-5" dirty="0">
                <a:latin typeface="Calibri"/>
                <a:cs typeface="Calibri"/>
              </a:rPr>
              <a:t>compared</a:t>
            </a:r>
            <a:r>
              <a:rPr sz="1400" i="1" spc="145" dirty="0">
                <a:latin typeface="Calibri"/>
                <a:cs typeface="Calibri"/>
              </a:rPr>
              <a:t> </a:t>
            </a:r>
            <a:r>
              <a:rPr sz="1400" i="1" dirty="0">
                <a:latin typeface="Calibri"/>
                <a:cs typeface="Calibri"/>
              </a:rPr>
              <a:t>to </a:t>
            </a:r>
            <a:r>
              <a:rPr sz="1400" i="1" spc="-300" dirty="0">
                <a:latin typeface="Calibri"/>
                <a:cs typeface="Calibri"/>
              </a:rPr>
              <a:t> </a:t>
            </a:r>
            <a:r>
              <a:rPr sz="1400" i="1" spc="-5" dirty="0">
                <a:latin typeface="Calibri"/>
                <a:cs typeface="Calibri"/>
              </a:rPr>
              <a:t>paytm.com]</a:t>
            </a:r>
            <a:endParaRPr sz="1400">
              <a:latin typeface="Calibri"/>
              <a:cs typeface="Calibri"/>
            </a:endParaRPr>
          </a:p>
        </p:txBody>
      </p:sp>
      <p:grpSp>
        <p:nvGrpSpPr>
          <p:cNvPr id="7" name="object 7"/>
          <p:cNvGrpSpPr/>
          <p:nvPr/>
        </p:nvGrpSpPr>
        <p:grpSpPr>
          <a:xfrm>
            <a:off x="1263205" y="5710237"/>
            <a:ext cx="3860800" cy="2397760"/>
            <a:chOff x="1263205" y="5710237"/>
            <a:chExt cx="3860800" cy="2397760"/>
          </a:xfrm>
        </p:grpSpPr>
        <p:sp>
          <p:nvSpPr>
            <p:cNvPr id="8" name="object 8"/>
            <p:cNvSpPr/>
            <p:nvPr/>
          </p:nvSpPr>
          <p:spPr>
            <a:xfrm>
              <a:off x="1307591" y="6184391"/>
              <a:ext cx="3811904" cy="1408430"/>
            </a:xfrm>
            <a:custGeom>
              <a:avLst/>
              <a:gdLst/>
              <a:ahLst/>
              <a:cxnLst/>
              <a:rect l="l" t="t" r="r" b="b"/>
              <a:pathLst>
                <a:path w="3811904" h="1408429">
                  <a:moveTo>
                    <a:pt x="0" y="1408175"/>
                  </a:moveTo>
                  <a:lnTo>
                    <a:pt x="228600" y="1408175"/>
                  </a:lnTo>
                </a:path>
                <a:path w="3811904" h="1408429">
                  <a:moveTo>
                    <a:pt x="533400" y="1408175"/>
                  </a:moveTo>
                  <a:lnTo>
                    <a:pt x="990600" y="1408175"/>
                  </a:lnTo>
                </a:path>
                <a:path w="3811904" h="1408429">
                  <a:moveTo>
                    <a:pt x="0" y="938783"/>
                  </a:moveTo>
                  <a:lnTo>
                    <a:pt x="228600" y="938783"/>
                  </a:lnTo>
                </a:path>
                <a:path w="3811904" h="1408429">
                  <a:moveTo>
                    <a:pt x="533400" y="938783"/>
                  </a:moveTo>
                  <a:lnTo>
                    <a:pt x="990600" y="938783"/>
                  </a:lnTo>
                </a:path>
                <a:path w="3811904" h="1408429">
                  <a:moveTo>
                    <a:pt x="0" y="469391"/>
                  </a:moveTo>
                  <a:lnTo>
                    <a:pt x="228600" y="469391"/>
                  </a:lnTo>
                </a:path>
                <a:path w="3811904" h="1408429">
                  <a:moveTo>
                    <a:pt x="533400" y="469391"/>
                  </a:moveTo>
                  <a:lnTo>
                    <a:pt x="3811524" y="469391"/>
                  </a:lnTo>
                </a:path>
                <a:path w="3811904" h="1408429">
                  <a:moveTo>
                    <a:pt x="0" y="0"/>
                  </a:moveTo>
                  <a:lnTo>
                    <a:pt x="228600" y="0"/>
                  </a:lnTo>
                </a:path>
                <a:path w="3811904" h="1408429">
                  <a:moveTo>
                    <a:pt x="533400" y="0"/>
                  </a:moveTo>
                  <a:lnTo>
                    <a:pt x="3811524" y="0"/>
                  </a:lnTo>
                </a:path>
              </a:pathLst>
            </a:custGeom>
            <a:ln w="9144">
              <a:solidFill>
                <a:srgbClr val="858585"/>
              </a:solidFill>
            </a:ln>
          </p:spPr>
          <p:txBody>
            <a:bodyPr wrap="square" lIns="0" tIns="0" rIns="0" bIns="0" rtlCol="0"/>
            <a:lstStyle/>
            <a:p>
              <a:endParaRPr/>
            </a:p>
          </p:txBody>
        </p:sp>
        <p:sp>
          <p:nvSpPr>
            <p:cNvPr id="9" name="object 9"/>
            <p:cNvSpPr/>
            <p:nvPr/>
          </p:nvSpPr>
          <p:spPr>
            <a:xfrm>
              <a:off x="1536191" y="5911595"/>
              <a:ext cx="304800" cy="2150745"/>
            </a:xfrm>
            <a:custGeom>
              <a:avLst/>
              <a:gdLst/>
              <a:ahLst/>
              <a:cxnLst/>
              <a:rect l="l" t="t" r="r" b="b"/>
              <a:pathLst>
                <a:path w="304800" h="2150745">
                  <a:moveTo>
                    <a:pt x="304800" y="0"/>
                  </a:moveTo>
                  <a:lnTo>
                    <a:pt x="0" y="0"/>
                  </a:lnTo>
                  <a:lnTo>
                    <a:pt x="0" y="2150364"/>
                  </a:lnTo>
                  <a:lnTo>
                    <a:pt x="304800" y="2150364"/>
                  </a:lnTo>
                  <a:lnTo>
                    <a:pt x="304800" y="0"/>
                  </a:lnTo>
                  <a:close/>
                </a:path>
              </a:pathLst>
            </a:custGeom>
            <a:solidFill>
              <a:srgbClr val="4F81BC"/>
            </a:solidFill>
          </p:spPr>
          <p:txBody>
            <a:bodyPr wrap="square" lIns="0" tIns="0" rIns="0" bIns="0" rtlCol="0"/>
            <a:lstStyle/>
            <a:p>
              <a:endParaRPr/>
            </a:p>
          </p:txBody>
        </p:sp>
        <p:sp>
          <p:nvSpPr>
            <p:cNvPr id="10" name="object 10"/>
            <p:cNvSpPr/>
            <p:nvPr/>
          </p:nvSpPr>
          <p:spPr>
            <a:xfrm>
              <a:off x="2602991" y="7123175"/>
              <a:ext cx="1221105" cy="469900"/>
            </a:xfrm>
            <a:custGeom>
              <a:avLst/>
              <a:gdLst/>
              <a:ahLst/>
              <a:cxnLst/>
              <a:rect l="l" t="t" r="r" b="b"/>
              <a:pathLst>
                <a:path w="1221104" h="469900">
                  <a:moveTo>
                    <a:pt x="0" y="469391"/>
                  </a:moveTo>
                  <a:lnTo>
                    <a:pt x="1220723" y="469391"/>
                  </a:lnTo>
                </a:path>
                <a:path w="1221104" h="469900">
                  <a:moveTo>
                    <a:pt x="0" y="0"/>
                  </a:moveTo>
                  <a:lnTo>
                    <a:pt x="1220723" y="0"/>
                  </a:lnTo>
                </a:path>
              </a:pathLst>
            </a:custGeom>
            <a:ln w="9144">
              <a:solidFill>
                <a:srgbClr val="858585"/>
              </a:solidFill>
            </a:ln>
          </p:spPr>
          <p:txBody>
            <a:bodyPr wrap="square" lIns="0" tIns="0" rIns="0" bIns="0" rtlCol="0"/>
            <a:lstStyle/>
            <a:p>
              <a:endParaRPr/>
            </a:p>
          </p:txBody>
        </p:sp>
        <p:sp>
          <p:nvSpPr>
            <p:cNvPr id="11" name="object 11"/>
            <p:cNvSpPr/>
            <p:nvPr/>
          </p:nvSpPr>
          <p:spPr>
            <a:xfrm>
              <a:off x="2298192" y="6784847"/>
              <a:ext cx="1068705" cy="1277620"/>
            </a:xfrm>
            <a:custGeom>
              <a:avLst/>
              <a:gdLst/>
              <a:ahLst/>
              <a:cxnLst/>
              <a:rect l="l" t="t" r="r" b="b"/>
              <a:pathLst>
                <a:path w="1068704" h="1277620">
                  <a:moveTo>
                    <a:pt x="304800" y="0"/>
                  </a:moveTo>
                  <a:lnTo>
                    <a:pt x="0" y="0"/>
                  </a:lnTo>
                  <a:lnTo>
                    <a:pt x="0" y="1277112"/>
                  </a:lnTo>
                  <a:lnTo>
                    <a:pt x="304800" y="1277112"/>
                  </a:lnTo>
                  <a:lnTo>
                    <a:pt x="304800" y="0"/>
                  </a:lnTo>
                  <a:close/>
                </a:path>
                <a:path w="1068704" h="1277620">
                  <a:moveTo>
                    <a:pt x="1068324" y="1042416"/>
                  </a:moveTo>
                  <a:lnTo>
                    <a:pt x="763524" y="1042416"/>
                  </a:lnTo>
                  <a:lnTo>
                    <a:pt x="763524" y="1277112"/>
                  </a:lnTo>
                  <a:lnTo>
                    <a:pt x="1068324" y="1277112"/>
                  </a:lnTo>
                  <a:lnTo>
                    <a:pt x="1068324" y="1042416"/>
                  </a:lnTo>
                  <a:close/>
                </a:path>
              </a:pathLst>
            </a:custGeom>
            <a:solidFill>
              <a:srgbClr val="4F81BC"/>
            </a:solidFill>
          </p:spPr>
          <p:txBody>
            <a:bodyPr wrap="square" lIns="0" tIns="0" rIns="0" bIns="0" rtlCol="0"/>
            <a:lstStyle/>
            <a:p>
              <a:endParaRPr/>
            </a:p>
          </p:txBody>
        </p:sp>
        <p:sp>
          <p:nvSpPr>
            <p:cNvPr id="12" name="object 12"/>
            <p:cNvSpPr/>
            <p:nvPr/>
          </p:nvSpPr>
          <p:spPr>
            <a:xfrm>
              <a:off x="4128516" y="7123175"/>
              <a:ext cx="990600" cy="469900"/>
            </a:xfrm>
            <a:custGeom>
              <a:avLst/>
              <a:gdLst/>
              <a:ahLst/>
              <a:cxnLst/>
              <a:rect l="l" t="t" r="r" b="b"/>
              <a:pathLst>
                <a:path w="990600" h="469900">
                  <a:moveTo>
                    <a:pt x="0" y="469391"/>
                  </a:moveTo>
                  <a:lnTo>
                    <a:pt x="457200" y="469391"/>
                  </a:lnTo>
                </a:path>
                <a:path w="990600" h="469900">
                  <a:moveTo>
                    <a:pt x="0" y="0"/>
                  </a:moveTo>
                  <a:lnTo>
                    <a:pt x="990600" y="0"/>
                  </a:lnTo>
                </a:path>
              </a:pathLst>
            </a:custGeom>
            <a:ln w="9144">
              <a:solidFill>
                <a:srgbClr val="858585"/>
              </a:solidFill>
            </a:ln>
          </p:spPr>
          <p:txBody>
            <a:bodyPr wrap="square" lIns="0" tIns="0" rIns="0" bIns="0" rtlCol="0"/>
            <a:lstStyle/>
            <a:p>
              <a:endParaRPr/>
            </a:p>
          </p:txBody>
        </p:sp>
        <p:sp>
          <p:nvSpPr>
            <p:cNvPr id="13" name="object 13"/>
            <p:cNvSpPr/>
            <p:nvPr/>
          </p:nvSpPr>
          <p:spPr>
            <a:xfrm>
              <a:off x="3823716" y="7019543"/>
              <a:ext cx="304800" cy="1042669"/>
            </a:xfrm>
            <a:custGeom>
              <a:avLst/>
              <a:gdLst/>
              <a:ahLst/>
              <a:cxnLst/>
              <a:rect l="l" t="t" r="r" b="b"/>
              <a:pathLst>
                <a:path w="304800" h="1042670">
                  <a:moveTo>
                    <a:pt x="304800" y="0"/>
                  </a:moveTo>
                  <a:lnTo>
                    <a:pt x="0" y="0"/>
                  </a:lnTo>
                  <a:lnTo>
                    <a:pt x="0" y="1042416"/>
                  </a:lnTo>
                  <a:lnTo>
                    <a:pt x="304800" y="1042416"/>
                  </a:lnTo>
                  <a:lnTo>
                    <a:pt x="304800" y="0"/>
                  </a:lnTo>
                  <a:close/>
                </a:path>
              </a:pathLst>
            </a:custGeom>
            <a:solidFill>
              <a:srgbClr val="4F81BC"/>
            </a:solidFill>
          </p:spPr>
          <p:txBody>
            <a:bodyPr wrap="square" lIns="0" tIns="0" rIns="0" bIns="0" rtlCol="0"/>
            <a:lstStyle/>
            <a:p>
              <a:endParaRPr/>
            </a:p>
          </p:txBody>
        </p:sp>
        <p:sp>
          <p:nvSpPr>
            <p:cNvPr id="14" name="object 14"/>
            <p:cNvSpPr/>
            <p:nvPr/>
          </p:nvSpPr>
          <p:spPr>
            <a:xfrm>
              <a:off x="4890515" y="7592567"/>
              <a:ext cx="228600" cy="0"/>
            </a:xfrm>
            <a:custGeom>
              <a:avLst/>
              <a:gdLst/>
              <a:ahLst/>
              <a:cxnLst/>
              <a:rect l="l" t="t" r="r" b="b"/>
              <a:pathLst>
                <a:path w="228600">
                  <a:moveTo>
                    <a:pt x="0" y="0"/>
                  </a:moveTo>
                  <a:lnTo>
                    <a:pt x="228600" y="0"/>
                  </a:lnTo>
                </a:path>
              </a:pathLst>
            </a:custGeom>
            <a:ln w="9144">
              <a:solidFill>
                <a:srgbClr val="858585"/>
              </a:solidFill>
            </a:ln>
          </p:spPr>
          <p:txBody>
            <a:bodyPr wrap="square" lIns="0" tIns="0" rIns="0" bIns="0" rtlCol="0"/>
            <a:lstStyle/>
            <a:p>
              <a:endParaRPr/>
            </a:p>
          </p:txBody>
        </p:sp>
        <p:sp>
          <p:nvSpPr>
            <p:cNvPr id="15" name="object 15"/>
            <p:cNvSpPr/>
            <p:nvPr/>
          </p:nvSpPr>
          <p:spPr>
            <a:xfrm>
              <a:off x="4585715" y="7245095"/>
              <a:ext cx="304800" cy="817244"/>
            </a:xfrm>
            <a:custGeom>
              <a:avLst/>
              <a:gdLst/>
              <a:ahLst/>
              <a:cxnLst/>
              <a:rect l="l" t="t" r="r" b="b"/>
              <a:pathLst>
                <a:path w="304800" h="817245">
                  <a:moveTo>
                    <a:pt x="304800" y="0"/>
                  </a:moveTo>
                  <a:lnTo>
                    <a:pt x="0" y="0"/>
                  </a:lnTo>
                  <a:lnTo>
                    <a:pt x="0" y="816864"/>
                  </a:lnTo>
                  <a:lnTo>
                    <a:pt x="304800" y="816864"/>
                  </a:lnTo>
                  <a:lnTo>
                    <a:pt x="304800" y="0"/>
                  </a:lnTo>
                  <a:close/>
                </a:path>
              </a:pathLst>
            </a:custGeom>
            <a:solidFill>
              <a:srgbClr val="4F81BC"/>
            </a:solidFill>
          </p:spPr>
          <p:txBody>
            <a:bodyPr wrap="square" lIns="0" tIns="0" rIns="0" bIns="0" rtlCol="0"/>
            <a:lstStyle/>
            <a:p>
              <a:endParaRPr/>
            </a:p>
          </p:txBody>
        </p:sp>
        <p:sp>
          <p:nvSpPr>
            <p:cNvPr id="16" name="object 16"/>
            <p:cNvSpPr/>
            <p:nvPr/>
          </p:nvSpPr>
          <p:spPr>
            <a:xfrm>
              <a:off x="1267967" y="5714999"/>
              <a:ext cx="3851275" cy="2388235"/>
            </a:xfrm>
            <a:custGeom>
              <a:avLst/>
              <a:gdLst/>
              <a:ahLst/>
              <a:cxnLst/>
              <a:rect l="l" t="t" r="r" b="b"/>
              <a:pathLst>
                <a:path w="3851275" h="2388234">
                  <a:moveTo>
                    <a:pt x="39623" y="0"/>
                  </a:moveTo>
                  <a:lnTo>
                    <a:pt x="3851148" y="0"/>
                  </a:lnTo>
                </a:path>
                <a:path w="3851275" h="2388234">
                  <a:moveTo>
                    <a:pt x="39623" y="2346960"/>
                  </a:moveTo>
                  <a:lnTo>
                    <a:pt x="39623" y="0"/>
                  </a:lnTo>
                </a:path>
                <a:path w="3851275" h="2388234">
                  <a:moveTo>
                    <a:pt x="0" y="2346960"/>
                  </a:moveTo>
                  <a:lnTo>
                    <a:pt x="39623" y="2346960"/>
                  </a:lnTo>
                </a:path>
                <a:path w="3851275" h="2388234">
                  <a:moveTo>
                    <a:pt x="0" y="1877568"/>
                  </a:moveTo>
                  <a:lnTo>
                    <a:pt x="39623" y="1877568"/>
                  </a:lnTo>
                </a:path>
                <a:path w="3851275" h="2388234">
                  <a:moveTo>
                    <a:pt x="0" y="1408176"/>
                  </a:moveTo>
                  <a:lnTo>
                    <a:pt x="39623" y="1408176"/>
                  </a:lnTo>
                </a:path>
                <a:path w="3851275" h="2388234">
                  <a:moveTo>
                    <a:pt x="0" y="938784"/>
                  </a:moveTo>
                  <a:lnTo>
                    <a:pt x="39623" y="938784"/>
                  </a:lnTo>
                </a:path>
                <a:path w="3851275" h="2388234">
                  <a:moveTo>
                    <a:pt x="0" y="469392"/>
                  </a:moveTo>
                  <a:lnTo>
                    <a:pt x="39623" y="469392"/>
                  </a:lnTo>
                </a:path>
                <a:path w="3851275" h="2388234">
                  <a:moveTo>
                    <a:pt x="0" y="0"/>
                  </a:moveTo>
                  <a:lnTo>
                    <a:pt x="39623" y="0"/>
                  </a:lnTo>
                </a:path>
                <a:path w="3851275" h="2388234">
                  <a:moveTo>
                    <a:pt x="39623" y="2346960"/>
                  </a:moveTo>
                  <a:lnTo>
                    <a:pt x="3851148" y="2346960"/>
                  </a:lnTo>
                </a:path>
                <a:path w="3851275" h="2388234">
                  <a:moveTo>
                    <a:pt x="39623" y="2346960"/>
                  </a:moveTo>
                  <a:lnTo>
                    <a:pt x="39623" y="2388108"/>
                  </a:lnTo>
                </a:path>
                <a:path w="3851275" h="2388234">
                  <a:moveTo>
                    <a:pt x="801624" y="2346960"/>
                  </a:moveTo>
                  <a:lnTo>
                    <a:pt x="801624" y="2388108"/>
                  </a:lnTo>
                </a:path>
                <a:path w="3851275" h="2388234">
                  <a:moveTo>
                    <a:pt x="1563624" y="2346960"/>
                  </a:moveTo>
                  <a:lnTo>
                    <a:pt x="1563624" y="2388108"/>
                  </a:lnTo>
                </a:path>
                <a:path w="3851275" h="2388234">
                  <a:moveTo>
                    <a:pt x="2327147" y="2346960"/>
                  </a:moveTo>
                  <a:lnTo>
                    <a:pt x="2327147" y="2388108"/>
                  </a:lnTo>
                </a:path>
                <a:path w="3851275" h="2388234">
                  <a:moveTo>
                    <a:pt x="3089147" y="2346960"/>
                  </a:moveTo>
                  <a:lnTo>
                    <a:pt x="3089147" y="2388108"/>
                  </a:lnTo>
                </a:path>
                <a:path w="3851275" h="2388234">
                  <a:moveTo>
                    <a:pt x="3851148" y="2346960"/>
                  </a:moveTo>
                  <a:lnTo>
                    <a:pt x="3851148" y="2388108"/>
                  </a:lnTo>
                </a:path>
              </a:pathLst>
            </a:custGeom>
            <a:ln w="9144">
              <a:solidFill>
                <a:srgbClr val="858585"/>
              </a:solidFill>
            </a:ln>
          </p:spPr>
          <p:txBody>
            <a:bodyPr wrap="square" lIns="0" tIns="0" rIns="0" bIns="0" rtlCol="0"/>
            <a:lstStyle/>
            <a:p>
              <a:endParaRPr/>
            </a:p>
          </p:txBody>
        </p:sp>
      </p:grpSp>
      <p:sp>
        <p:nvSpPr>
          <p:cNvPr id="17" name="object 17"/>
          <p:cNvSpPr txBox="1"/>
          <p:nvPr/>
        </p:nvSpPr>
        <p:spPr>
          <a:xfrm>
            <a:off x="984300" y="5611113"/>
            <a:ext cx="219075" cy="1116965"/>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2</a:t>
            </a:r>
            <a:r>
              <a:rPr sz="1000" dirty="0">
                <a:latin typeface="Calibri"/>
                <a:cs typeface="Calibri"/>
              </a:rPr>
              <a:t>5</a:t>
            </a:r>
            <a:r>
              <a:rPr sz="1000" spc="-5" dirty="0">
                <a:latin typeface="Calibri"/>
                <a:cs typeface="Calibri"/>
              </a:rPr>
              <a:t>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L="12700">
              <a:lnSpc>
                <a:spcPct val="100000"/>
              </a:lnSpc>
            </a:pPr>
            <a:r>
              <a:rPr sz="1000" spc="-5" dirty="0">
                <a:latin typeface="Calibri"/>
                <a:cs typeface="Calibri"/>
              </a:rPr>
              <a:t>2</a:t>
            </a:r>
            <a:r>
              <a:rPr sz="1000" dirty="0">
                <a:latin typeface="Calibri"/>
                <a:cs typeface="Calibri"/>
              </a:rPr>
              <a:t>0</a:t>
            </a:r>
            <a:r>
              <a:rPr sz="1000" spc="-5" dirty="0">
                <a:latin typeface="Calibri"/>
                <a:cs typeface="Calibri"/>
              </a:rPr>
              <a:t>0</a:t>
            </a:r>
            <a:endParaRPr sz="1000">
              <a:latin typeface="Calibri"/>
              <a:cs typeface="Calibri"/>
            </a:endParaRPr>
          </a:p>
          <a:p>
            <a:pPr>
              <a:lnSpc>
                <a:spcPct val="100000"/>
              </a:lnSpc>
            </a:pPr>
            <a:endParaRPr sz="1000">
              <a:latin typeface="Calibri"/>
              <a:cs typeface="Calibri"/>
            </a:endParaRPr>
          </a:p>
          <a:p>
            <a:pPr>
              <a:lnSpc>
                <a:spcPct val="100000"/>
              </a:lnSpc>
              <a:spcBef>
                <a:spcPts val="60"/>
              </a:spcBef>
            </a:pPr>
            <a:endParaRPr sz="1000">
              <a:latin typeface="Calibri"/>
              <a:cs typeface="Calibri"/>
            </a:endParaRPr>
          </a:p>
          <a:p>
            <a:pPr marL="12700">
              <a:lnSpc>
                <a:spcPct val="100000"/>
              </a:lnSpc>
            </a:pPr>
            <a:r>
              <a:rPr sz="1000" spc="-5" dirty="0">
                <a:latin typeface="Calibri"/>
                <a:cs typeface="Calibri"/>
              </a:rPr>
              <a:t>1</a:t>
            </a:r>
            <a:r>
              <a:rPr sz="1000" dirty="0">
                <a:latin typeface="Calibri"/>
                <a:cs typeface="Calibri"/>
              </a:rPr>
              <a:t>5</a:t>
            </a:r>
            <a:r>
              <a:rPr sz="1000" spc="-5" dirty="0">
                <a:latin typeface="Calibri"/>
                <a:cs typeface="Calibri"/>
              </a:rPr>
              <a:t>0</a:t>
            </a:r>
            <a:endParaRPr sz="1000">
              <a:latin typeface="Calibri"/>
              <a:cs typeface="Calibri"/>
            </a:endParaRPr>
          </a:p>
        </p:txBody>
      </p:sp>
      <p:sp>
        <p:nvSpPr>
          <p:cNvPr id="18" name="object 18"/>
          <p:cNvSpPr txBox="1"/>
          <p:nvPr/>
        </p:nvSpPr>
        <p:spPr>
          <a:xfrm>
            <a:off x="984300" y="7019925"/>
            <a:ext cx="4129404" cy="1282065"/>
          </a:xfrm>
          <a:prstGeom prst="rect">
            <a:avLst/>
          </a:prstGeom>
        </p:spPr>
        <p:txBody>
          <a:bodyPr vert="horz" wrap="square" lIns="0" tIns="12065" rIns="0" bIns="0" rtlCol="0">
            <a:spAutoFit/>
          </a:bodyPr>
          <a:lstStyle/>
          <a:p>
            <a:pPr marR="3914775" algn="r">
              <a:lnSpc>
                <a:spcPct val="100000"/>
              </a:lnSpc>
              <a:spcBef>
                <a:spcPts val="95"/>
              </a:spcBef>
            </a:pPr>
            <a:r>
              <a:rPr sz="1000" spc="-5" dirty="0">
                <a:latin typeface="Calibri"/>
                <a:cs typeface="Calibri"/>
              </a:rPr>
              <a:t>1</a:t>
            </a:r>
            <a:r>
              <a:rPr sz="1000" dirty="0">
                <a:latin typeface="Calibri"/>
                <a:cs typeface="Calibri"/>
              </a:rPr>
              <a:t>0</a:t>
            </a:r>
            <a:r>
              <a:rPr sz="1000" spc="-5" dirty="0">
                <a:latin typeface="Calibri"/>
                <a:cs typeface="Calibri"/>
              </a:rPr>
              <a:t>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R="3916045" algn="r">
              <a:lnSpc>
                <a:spcPct val="100000"/>
              </a:lnSpc>
            </a:pPr>
            <a:r>
              <a:rPr sz="1000" spc="-10" dirty="0">
                <a:latin typeface="Calibri"/>
                <a:cs typeface="Calibri"/>
              </a:rPr>
              <a:t>50</a:t>
            </a:r>
            <a:endParaRPr sz="1000">
              <a:latin typeface="Calibri"/>
              <a:cs typeface="Calibri"/>
            </a:endParaRPr>
          </a:p>
          <a:p>
            <a:pPr>
              <a:lnSpc>
                <a:spcPct val="100000"/>
              </a:lnSpc>
            </a:pPr>
            <a:endParaRPr sz="1000">
              <a:latin typeface="Calibri"/>
              <a:cs typeface="Calibri"/>
            </a:endParaRPr>
          </a:p>
          <a:p>
            <a:pPr>
              <a:lnSpc>
                <a:spcPct val="100000"/>
              </a:lnSpc>
              <a:spcBef>
                <a:spcPts val="60"/>
              </a:spcBef>
            </a:pPr>
            <a:endParaRPr sz="1000">
              <a:latin typeface="Calibri"/>
              <a:cs typeface="Calibri"/>
            </a:endParaRPr>
          </a:p>
          <a:p>
            <a:pPr marL="141605">
              <a:lnSpc>
                <a:spcPct val="100000"/>
              </a:lnSpc>
            </a:pPr>
            <a:r>
              <a:rPr sz="1000" spc="-5" dirty="0">
                <a:latin typeface="Calibri"/>
                <a:cs typeface="Calibri"/>
              </a:rPr>
              <a:t>0</a:t>
            </a:r>
            <a:endParaRPr sz="1000">
              <a:latin typeface="Calibri"/>
              <a:cs typeface="Calibri"/>
            </a:endParaRPr>
          </a:p>
          <a:p>
            <a:pPr marL="431165">
              <a:lnSpc>
                <a:spcPct val="100000"/>
              </a:lnSpc>
              <a:spcBef>
                <a:spcPts val="100"/>
              </a:spcBef>
              <a:tabLst>
                <a:tab pos="1145540" algn="l"/>
                <a:tab pos="1938020" algn="l"/>
                <a:tab pos="2673985" algn="l"/>
              </a:tabLst>
            </a:pPr>
            <a:r>
              <a:rPr sz="1000" spc="-5" dirty="0">
                <a:latin typeface="Calibri"/>
                <a:cs typeface="Calibri"/>
              </a:rPr>
              <a:t>Amazon.in	Flipkart.com	Paytm.com	Myntra.com</a:t>
            </a:r>
            <a:r>
              <a:rPr sz="1000" spc="380" dirty="0">
                <a:latin typeface="Calibri"/>
                <a:cs typeface="Calibri"/>
              </a:rPr>
              <a:t> </a:t>
            </a:r>
            <a:r>
              <a:rPr sz="1000" spc="-5" dirty="0">
                <a:latin typeface="Calibri"/>
                <a:cs typeface="Calibri"/>
              </a:rPr>
              <a:t>Snapdeal.com</a:t>
            </a:r>
            <a:endParaRPr sz="1000">
              <a:latin typeface="Calibri"/>
              <a:cs typeface="Calibri"/>
            </a:endParaRPr>
          </a:p>
        </p:txBody>
      </p:sp>
      <p:sp>
        <p:nvSpPr>
          <p:cNvPr id="19" name="object 19"/>
          <p:cNvSpPr txBox="1"/>
          <p:nvPr/>
        </p:nvSpPr>
        <p:spPr>
          <a:xfrm>
            <a:off x="1732914" y="5251780"/>
            <a:ext cx="3850004"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Online</a:t>
            </a:r>
            <a:r>
              <a:rPr sz="1800" b="1" spc="-15" dirty="0">
                <a:latin typeface="Calibri"/>
                <a:cs typeface="Calibri"/>
              </a:rPr>
              <a:t> </a:t>
            </a:r>
            <a:r>
              <a:rPr sz="1800" b="1" spc="-5" dirty="0">
                <a:latin typeface="Calibri"/>
                <a:cs typeface="Calibri"/>
              </a:rPr>
              <a:t>assistance</a:t>
            </a:r>
            <a:r>
              <a:rPr sz="1800" b="1" spc="-20" dirty="0">
                <a:latin typeface="Calibri"/>
                <a:cs typeface="Calibri"/>
              </a:rPr>
              <a:t> </a:t>
            </a:r>
            <a:r>
              <a:rPr sz="1800" b="1" spc="-5" dirty="0">
                <a:latin typeface="Calibri"/>
                <a:cs typeface="Calibri"/>
              </a:rPr>
              <a:t>through</a:t>
            </a:r>
            <a:r>
              <a:rPr sz="1800" b="1" spc="-25" dirty="0">
                <a:latin typeface="Calibri"/>
                <a:cs typeface="Calibri"/>
              </a:rPr>
              <a:t> </a:t>
            </a:r>
            <a:r>
              <a:rPr sz="1800" b="1" spc="-5" dirty="0">
                <a:latin typeface="Calibri"/>
                <a:cs typeface="Calibri"/>
              </a:rPr>
              <a:t>multi-channel</a:t>
            </a:r>
            <a:endParaRPr sz="1800">
              <a:latin typeface="Calibri"/>
              <a:cs typeface="Calibri"/>
            </a:endParaRPr>
          </a:p>
        </p:txBody>
      </p:sp>
      <p:sp>
        <p:nvSpPr>
          <p:cNvPr id="20" name="object 20"/>
          <p:cNvSpPr/>
          <p:nvPr/>
        </p:nvSpPr>
        <p:spPr>
          <a:xfrm>
            <a:off x="5321808" y="6941819"/>
            <a:ext cx="70485" cy="70485"/>
          </a:xfrm>
          <a:custGeom>
            <a:avLst/>
            <a:gdLst/>
            <a:ahLst/>
            <a:cxnLst/>
            <a:rect l="l" t="t" r="r" b="b"/>
            <a:pathLst>
              <a:path w="70485" h="70484">
                <a:moveTo>
                  <a:pt x="70103" y="0"/>
                </a:moveTo>
                <a:lnTo>
                  <a:pt x="0" y="0"/>
                </a:lnTo>
                <a:lnTo>
                  <a:pt x="0" y="70103"/>
                </a:lnTo>
                <a:lnTo>
                  <a:pt x="70103" y="70103"/>
                </a:lnTo>
                <a:lnTo>
                  <a:pt x="70103" y="0"/>
                </a:lnTo>
                <a:close/>
              </a:path>
            </a:pathLst>
          </a:custGeom>
          <a:solidFill>
            <a:srgbClr val="4F81BC"/>
          </a:solidFill>
        </p:spPr>
        <p:txBody>
          <a:bodyPr wrap="square" lIns="0" tIns="0" rIns="0" bIns="0" rtlCol="0"/>
          <a:lstStyle/>
          <a:p>
            <a:endParaRPr/>
          </a:p>
        </p:txBody>
      </p:sp>
      <p:sp>
        <p:nvSpPr>
          <p:cNvPr id="21" name="object 21"/>
          <p:cNvSpPr txBox="1"/>
          <p:nvPr/>
        </p:nvSpPr>
        <p:spPr>
          <a:xfrm>
            <a:off x="5410327" y="6874001"/>
            <a:ext cx="874394"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No</a:t>
            </a:r>
            <a:r>
              <a:rPr sz="1000" spc="-30" dirty="0">
                <a:latin typeface="Calibri"/>
                <a:cs typeface="Calibri"/>
              </a:rPr>
              <a:t> </a:t>
            </a:r>
            <a:r>
              <a:rPr sz="1000" spc="-5" dirty="0">
                <a:latin typeface="Calibri"/>
                <a:cs typeface="Calibri"/>
              </a:rPr>
              <a:t>of</a:t>
            </a:r>
            <a:r>
              <a:rPr sz="1000" spc="-35" dirty="0">
                <a:latin typeface="Calibri"/>
                <a:cs typeface="Calibri"/>
              </a:rPr>
              <a:t> </a:t>
            </a:r>
            <a:r>
              <a:rPr sz="1000" spc="-5" dirty="0">
                <a:latin typeface="Calibri"/>
                <a:cs typeface="Calibri"/>
              </a:rPr>
              <a:t>customers</a:t>
            </a:r>
            <a:endParaRPr sz="1000">
              <a:latin typeface="Calibri"/>
              <a:cs typeface="Calibri"/>
            </a:endParaRPr>
          </a:p>
        </p:txBody>
      </p:sp>
      <p:sp>
        <p:nvSpPr>
          <p:cNvPr id="22" name="object 22"/>
          <p:cNvSpPr/>
          <p:nvPr/>
        </p:nvSpPr>
        <p:spPr>
          <a:xfrm>
            <a:off x="914400" y="5179440"/>
            <a:ext cx="5486400" cy="3200400"/>
          </a:xfrm>
          <a:custGeom>
            <a:avLst/>
            <a:gdLst/>
            <a:ahLst/>
            <a:cxnLst/>
            <a:rect l="l" t="t" r="r" b="b"/>
            <a:pathLst>
              <a:path w="5486400" h="3200400">
                <a:moveTo>
                  <a:pt x="0" y="3200400"/>
                </a:moveTo>
                <a:lnTo>
                  <a:pt x="5486400" y="3200400"/>
                </a:lnTo>
                <a:lnTo>
                  <a:pt x="5486400" y="0"/>
                </a:lnTo>
                <a:lnTo>
                  <a:pt x="0" y="0"/>
                </a:lnTo>
                <a:lnTo>
                  <a:pt x="0" y="3200400"/>
                </a:lnTo>
                <a:close/>
              </a:path>
            </a:pathLst>
          </a:custGeom>
          <a:ln w="9525">
            <a:solidFill>
              <a:srgbClr val="858585"/>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32658" y="894080"/>
            <a:ext cx="2094864" cy="616585"/>
          </a:xfrm>
          <a:prstGeom prst="rect">
            <a:avLst/>
          </a:prstGeom>
        </p:spPr>
        <p:txBody>
          <a:bodyPr vert="horz" wrap="square" lIns="0" tIns="12700" rIns="0" bIns="0" rtlCol="0">
            <a:spAutoFit/>
          </a:bodyPr>
          <a:lstStyle/>
          <a:p>
            <a:pPr marL="1270" algn="ctr">
              <a:lnSpc>
                <a:spcPct val="100000"/>
              </a:lnSpc>
              <a:spcBef>
                <a:spcPts val="100"/>
              </a:spcBef>
            </a:pPr>
            <a:r>
              <a:rPr sz="1400" b="1" u="sng" spc="-5" dirty="0">
                <a:uFill>
                  <a:solidFill>
                    <a:srgbClr val="000000"/>
                  </a:solidFill>
                </a:uFill>
                <a:latin typeface="Calibri"/>
                <a:cs typeface="Calibri"/>
              </a:rPr>
              <a:t>Promotion/Sales</a:t>
            </a:r>
            <a:r>
              <a:rPr sz="1400" b="1" u="sng" spc="-20" dirty="0">
                <a:uFill>
                  <a:solidFill>
                    <a:srgbClr val="000000"/>
                  </a:solidFill>
                </a:uFill>
                <a:latin typeface="Calibri"/>
                <a:cs typeface="Calibri"/>
              </a:rPr>
              <a:t> </a:t>
            </a:r>
            <a:r>
              <a:rPr sz="1400" b="1" u="sng" spc="-5" dirty="0">
                <a:uFill>
                  <a:solidFill>
                    <a:srgbClr val="000000"/>
                  </a:solidFill>
                </a:uFill>
                <a:latin typeface="Calibri"/>
                <a:cs typeface="Calibri"/>
              </a:rPr>
              <a:t>Period</a:t>
            </a:r>
            <a:endParaRPr sz="1400">
              <a:latin typeface="Calibri"/>
              <a:cs typeface="Calibri"/>
            </a:endParaRPr>
          </a:p>
          <a:p>
            <a:pPr>
              <a:lnSpc>
                <a:spcPct val="100000"/>
              </a:lnSpc>
              <a:spcBef>
                <a:spcPts val="5"/>
              </a:spcBef>
            </a:pPr>
            <a:endParaRPr sz="1050">
              <a:latin typeface="Calibri"/>
              <a:cs typeface="Calibri"/>
            </a:endParaRPr>
          </a:p>
          <a:p>
            <a:pPr algn="ctr">
              <a:lnSpc>
                <a:spcPct val="100000"/>
              </a:lnSpc>
            </a:pPr>
            <a:r>
              <a:rPr sz="1400" b="1" u="sng" dirty="0">
                <a:uFill>
                  <a:solidFill>
                    <a:srgbClr val="000000"/>
                  </a:solidFill>
                </a:uFill>
                <a:latin typeface="Calibri"/>
                <a:cs typeface="Calibri"/>
              </a:rPr>
              <a:t>Longer</a:t>
            </a:r>
            <a:r>
              <a:rPr sz="1400" b="1" u="sng" spc="-20" dirty="0">
                <a:uFill>
                  <a:solidFill>
                    <a:srgbClr val="000000"/>
                  </a:solidFill>
                </a:uFill>
                <a:latin typeface="Calibri"/>
                <a:cs typeface="Calibri"/>
              </a:rPr>
              <a:t> </a:t>
            </a:r>
            <a:r>
              <a:rPr sz="1400" b="1" u="sng" spc="-5" dirty="0">
                <a:uFill>
                  <a:solidFill>
                    <a:srgbClr val="000000"/>
                  </a:solidFill>
                </a:uFill>
                <a:latin typeface="Calibri"/>
                <a:cs typeface="Calibri"/>
              </a:rPr>
              <a:t>time</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to</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get</a:t>
            </a:r>
            <a:r>
              <a:rPr sz="1400" b="1" u="sng" spc="-15" dirty="0">
                <a:uFill>
                  <a:solidFill>
                    <a:srgbClr val="000000"/>
                  </a:solidFill>
                </a:uFill>
                <a:latin typeface="Calibri"/>
                <a:cs typeface="Calibri"/>
              </a:rPr>
              <a:t> </a:t>
            </a:r>
            <a:r>
              <a:rPr sz="1400" b="1" u="sng" spc="-5" dirty="0">
                <a:uFill>
                  <a:solidFill>
                    <a:srgbClr val="000000"/>
                  </a:solidFill>
                </a:uFill>
                <a:latin typeface="Calibri"/>
                <a:cs typeface="Calibri"/>
              </a:rPr>
              <a:t>logged</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in</a:t>
            </a:r>
            <a:endParaRPr sz="1400">
              <a:latin typeface="Calibri"/>
              <a:cs typeface="Calibri"/>
            </a:endParaRPr>
          </a:p>
        </p:txBody>
      </p:sp>
      <p:sp>
        <p:nvSpPr>
          <p:cNvPr id="3" name="object 3"/>
          <p:cNvSpPr txBox="1"/>
          <p:nvPr/>
        </p:nvSpPr>
        <p:spPr>
          <a:xfrm>
            <a:off x="2046477" y="1634997"/>
            <a:ext cx="2987675" cy="1546225"/>
          </a:xfrm>
          <a:prstGeom prst="rect">
            <a:avLst/>
          </a:prstGeom>
        </p:spPr>
        <p:txBody>
          <a:bodyPr vert="horz" wrap="square" lIns="0" tIns="13335" rIns="0" bIns="0" rtlCol="0">
            <a:spAutoFit/>
          </a:bodyPr>
          <a:lstStyle/>
          <a:p>
            <a:pPr marL="12700">
              <a:lnSpc>
                <a:spcPts val="1225"/>
              </a:lnSpc>
              <a:spcBef>
                <a:spcPts val="105"/>
              </a:spcBef>
            </a:pPr>
            <a:r>
              <a:rPr sz="1050" spc="-5" dirty="0">
                <a:latin typeface="Courier New"/>
                <a:cs typeface="Courier New"/>
              </a:rPr>
              <a:t>Amazon.in</a:t>
            </a:r>
            <a:endParaRPr sz="1050">
              <a:latin typeface="Courier New"/>
              <a:cs typeface="Courier New"/>
            </a:endParaRPr>
          </a:p>
          <a:p>
            <a:pPr marL="12700" marR="1124585">
              <a:lnSpc>
                <a:spcPts val="1190"/>
              </a:lnSpc>
              <a:spcBef>
                <a:spcPts val="60"/>
              </a:spcBef>
            </a:pPr>
            <a:r>
              <a:rPr sz="1050" spc="-5" dirty="0">
                <a:latin typeface="Courier New"/>
                <a:cs typeface="Courier New"/>
              </a:rPr>
              <a:t>Amazon.in, Flipkart.com </a:t>
            </a:r>
            <a:r>
              <a:rPr sz="1050" spc="-620" dirty="0">
                <a:latin typeface="Courier New"/>
                <a:cs typeface="Courier New"/>
              </a:rPr>
              <a:t> </a:t>
            </a:r>
            <a:r>
              <a:rPr sz="1050" spc="-5" dirty="0">
                <a:latin typeface="Courier New"/>
                <a:cs typeface="Courier New"/>
              </a:rPr>
              <a:t>Paytm.com</a:t>
            </a:r>
            <a:endParaRPr sz="1050">
              <a:latin typeface="Courier New"/>
              <a:cs typeface="Courier New"/>
            </a:endParaRPr>
          </a:p>
          <a:p>
            <a:pPr marL="12700">
              <a:lnSpc>
                <a:spcPts val="1135"/>
              </a:lnSpc>
            </a:pPr>
            <a:r>
              <a:rPr sz="1050" spc="-5" dirty="0">
                <a:latin typeface="Courier New"/>
                <a:cs typeface="Courier New"/>
              </a:rPr>
              <a:t>Myntra.com</a:t>
            </a:r>
            <a:endParaRPr sz="1050">
              <a:latin typeface="Courier New"/>
              <a:cs typeface="Courier New"/>
            </a:endParaRPr>
          </a:p>
          <a:p>
            <a:pPr marL="12700" marR="5080">
              <a:lnSpc>
                <a:spcPts val="1190"/>
              </a:lnSpc>
              <a:spcBef>
                <a:spcPts val="65"/>
              </a:spcBef>
            </a:pPr>
            <a:r>
              <a:rPr sz="1050" spc="-5" dirty="0">
                <a:latin typeface="Courier New"/>
                <a:cs typeface="Courier New"/>
              </a:rPr>
              <a:t>Amazon.in, Flipkart.com, Snapdeal.com </a:t>
            </a:r>
            <a:r>
              <a:rPr sz="1050" spc="-620" dirty="0">
                <a:latin typeface="Courier New"/>
                <a:cs typeface="Courier New"/>
              </a:rPr>
              <a:t> </a:t>
            </a:r>
            <a:r>
              <a:rPr sz="1050" spc="-5" dirty="0">
                <a:latin typeface="Courier New"/>
                <a:cs typeface="Courier New"/>
              </a:rPr>
              <a:t>Snapdeal.com</a:t>
            </a:r>
            <a:endParaRPr sz="1050">
              <a:latin typeface="Courier New"/>
              <a:cs typeface="Courier New"/>
            </a:endParaRPr>
          </a:p>
          <a:p>
            <a:pPr marL="12700">
              <a:lnSpc>
                <a:spcPts val="1120"/>
              </a:lnSpc>
            </a:pPr>
            <a:r>
              <a:rPr sz="1050" spc="-5" dirty="0">
                <a:latin typeface="Courier New"/>
                <a:cs typeface="Courier New"/>
              </a:rPr>
              <a:t>Flipkart.com,</a:t>
            </a:r>
            <a:r>
              <a:rPr sz="1050" spc="-35" dirty="0">
                <a:latin typeface="Courier New"/>
                <a:cs typeface="Courier New"/>
              </a:rPr>
              <a:t> </a:t>
            </a:r>
            <a:r>
              <a:rPr sz="1050" spc="-5" dirty="0">
                <a:latin typeface="Courier New"/>
                <a:cs typeface="Courier New"/>
              </a:rPr>
              <a:t>Paytm.com</a:t>
            </a:r>
            <a:endParaRPr sz="1050">
              <a:latin typeface="Courier New"/>
              <a:cs typeface="Courier New"/>
            </a:endParaRPr>
          </a:p>
          <a:p>
            <a:pPr marL="12700" marR="5080">
              <a:lnSpc>
                <a:spcPts val="1190"/>
              </a:lnSpc>
              <a:spcBef>
                <a:spcPts val="60"/>
              </a:spcBef>
            </a:pPr>
            <a:r>
              <a:rPr sz="1050" spc="-5" dirty="0">
                <a:latin typeface="Courier New"/>
                <a:cs typeface="Courier New"/>
              </a:rPr>
              <a:t>Flipkart.com, Paytm.com, Snapdeal.com </a:t>
            </a:r>
            <a:r>
              <a:rPr sz="1050" spc="-620" dirty="0">
                <a:latin typeface="Courier New"/>
                <a:cs typeface="Courier New"/>
              </a:rPr>
              <a:t> </a:t>
            </a:r>
            <a:r>
              <a:rPr sz="1050" spc="-5" dirty="0">
                <a:latin typeface="Courier New"/>
                <a:cs typeface="Courier New"/>
              </a:rPr>
              <a:t>Amazon.in,</a:t>
            </a:r>
            <a:r>
              <a:rPr sz="1050" spc="-10" dirty="0">
                <a:latin typeface="Courier New"/>
                <a:cs typeface="Courier New"/>
              </a:rPr>
              <a:t> </a:t>
            </a:r>
            <a:r>
              <a:rPr sz="1050" spc="-5" dirty="0">
                <a:latin typeface="Courier New"/>
                <a:cs typeface="Courier New"/>
              </a:rPr>
              <a:t>Paytm.com</a:t>
            </a:r>
            <a:endParaRPr sz="1050">
              <a:latin typeface="Courier New"/>
              <a:cs typeface="Courier New"/>
            </a:endParaRPr>
          </a:p>
          <a:p>
            <a:pPr marL="12700">
              <a:lnSpc>
                <a:spcPts val="1160"/>
              </a:lnSpc>
            </a:pPr>
            <a:r>
              <a:rPr sz="1050" spc="-5" dirty="0">
                <a:latin typeface="Courier New"/>
                <a:cs typeface="Courier New"/>
              </a:rPr>
              <a:t>Flipkart.com</a:t>
            </a:r>
            <a:endParaRPr sz="1050">
              <a:latin typeface="Courier New"/>
              <a:cs typeface="Courier New"/>
            </a:endParaRPr>
          </a:p>
        </p:txBody>
      </p:sp>
      <p:sp>
        <p:nvSpPr>
          <p:cNvPr id="4" name="object 4"/>
          <p:cNvSpPr txBox="1"/>
          <p:nvPr/>
        </p:nvSpPr>
        <p:spPr>
          <a:xfrm>
            <a:off x="5328574" y="1634997"/>
            <a:ext cx="188595" cy="1546225"/>
          </a:xfrm>
          <a:prstGeom prst="rect">
            <a:avLst/>
          </a:prstGeom>
        </p:spPr>
        <p:txBody>
          <a:bodyPr vert="horz" wrap="square" lIns="0" tIns="13335" rIns="0" bIns="0" rtlCol="0">
            <a:spAutoFit/>
          </a:bodyPr>
          <a:lstStyle/>
          <a:p>
            <a:pPr marR="5080" algn="r">
              <a:lnSpc>
                <a:spcPts val="1225"/>
              </a:lnSpc>
              <a:spcBef>
                <a:spcPts val="105"/>
              </a:spcBef>
            </a:pPr>
            <a:r>
              <a:rPr sz="1050" dirty="0">
                <a:latin typeface="Courier New"/>
                <a:cs typeface="Courier New"/>
              </a:rPr>
              <a:t>57</a:t>
            </a:r>
            <a:endParaRPr sz="1050">
              <a:latin typeface="Courier New"/>
              <a:cs typeface="Courier New"/>
            </a:endParaRPr>
          </a:p>
          <a:p>
            <a:pPr marR="6350" algn="r">
              <a:lnSpc>
                <a:spcPts val="1190"/>
              </a:lnSpc>
            </a:pPr>
            <a:r>
              <a:rPr sz="1050" spc="-5" dirty="0">
                <a:latin typeface="Courier New"/>
                <a:cs typeface="Courier New"/>
              </a:rPr>
              <a:t>38</a:t>
            </a:r>
            <a:endParaRPr sz="1050">
              <a:latin typeface="Courier New"/>
              <a:cs typeface="Courier New"/>
            </a:endParaRPr>
          </a:p>
          <a:p>
            <a:pPr marR="6350" algn="r">
              <a:lnSpc>
                <a:spcPts val="1195"/>
              </a:lnSpc>
            </a:pPr>
            <a:r>
              <a:rPr sz="1050" spc="-5" dirty="0">
                <a:latin typeface="Courier New"/>
                <a:cs typeface="Courier New"/>
              </a:rPr>
              <a:t>38</a:t>
            </a:r>
            <a:endParaRPr sz="1050">
              <a:latin typeface="Courier New"/>
              <a:cs typeface="Courier New"/>
            </a:endParaRPr>
          </a:p>
          <a:p>
            <a:pPr marR="6350" algn="r">
              <a:lnSpc>
                <a:spcPts val="1195"/>
              </a:lnSpc>
            </a:pPr>
            <a:r>
              <a:rPr sz="1050" spc="-5" dirty="0">
                <a:latin typeface="Courier New"/>
                <a:cs typeface="Courier New"/>
              </a:rPr>
              <a:t>35</a:t>
            </a:r>
            <a:endParaRPr sz="1050">
              <a:latin typeface="Courier New"/>
              <a:cs typeface="Courier New"/>
            </a:endParaRPr>
          </a:p>
          <a:p>
            <a:pPr marR="6350" algn="r">
              <a:lnSpc>
                <a:spcPts val="1190"/>
              </a:lnSpc>
            </a:pPr>
            <a:r>
              <a:rPr sz="1050" spc="-5" dirty="0">
                <a:latin typeface="Courier New"/>
                <a:cs typeface="Courier New"/>
              </a:rPr>
              <a:t>29</a:t>
            </a:r>
            <a:endParaRPr sz="1050">
              <a:latin typeface="Courier New"/>
              <a:cs typeface="Courier New"/>
            </a:endParaRPr>
          </a:p>
          <a:p>
            <a:pPr marR="6350" algn="r">
              <a:lnSpc>
                <a:spcPts val="1190"/>
              </a:lnSpc>
            </a:pPr>
            <a:r>
              <a:rPr sz="1050" spc="-5" dirty="0">
                <a:latin typeface="Courier New"/>
                <a:cs typeface="Courier New"/>
              </a:rPr>
              <a:t>25</a:t>
            </a:r>
            <a:endParaRPr sz="1050">
              <a:latin typeface="Courier New"/>
              <a:cs typeface="Courier New"/>
            </a:endParaRPr>
          </a:p>
          <a:p>
            <a:pPr marR="5715" algn="r">
              <a:lnSpc>
                <a:spcPts val="1190"/>
              </a:lnSpc>
            </a:pPr>
            <a:r>
              <a:rPr sz="1050" spc="-5" dirty="0">
                <a:latin typeface="Courier New"/>
                <a:cs typeface="Courier New"/>
              </a:rPr>
              <a:t>15</a:t>
            </a:r>
            <a:endParaRPr sz="1050">
              <a:latin typeface="Courier New"/>
              <a:cs typeface="Courier New"/>
            </a:endParaRPr>
          </a:p>
          <a:p>
            <a:pPr marR="6350" algn="r">
              <a:lnSpc>
                <a:spcPts val="1190"/>
              </a:lnSpc>
            </a:pPr>
            <a:r>
              <a:rPr sz="1050" spc="-5" dirty="0">
                <a:latin typeface="Courier New"/>
                <a:cs typeface="Courier New"/>
              </a:rPr>
              <a:t>13</a:t>
            </a:r>
            <a:endParaRPr sz="1050">
              <a:latin typeface="Courier New"/>
              <a:cs typeface="Courier New"/>
            </a:endParaRPr>
          </a:p>
          <a:p>
            <a:pPr marR="6350" algn="r">
              <a:lnSpc>
                <a:spcPts val="1190"/>
              </a:lnSpc>
            </a:pPr>
            <a:r>
              <a:rPr sz="1050" spc="-5" dirty="0">
                <a:latin typeface="Courier New"/>
                <a:cs typeface="Courier New"/>
              </a:rPr>
              <a:t>11</a:t>
            </a:r>
            <a:endParaRPr sz="1050">
              <a:latin typeface="Courier New"/>
              <a:cs typeface="Courier New"/>
            </a:endParaRPr>
          </a:p>
          <a:p>
            <a:pPr marR="6350" algn="r">
              <a:lnSpc>
                <a:spcPts val="1225"/>
              </a:lnSpc>
            </a:pPr>
            <a:r>
              <a:rPr sz="1050" dirty="0">
                <a:latin typeface="Courier New"/>
                <a:cs typeface="Courier New"/>
              </a:rPr>
              <a:t>8</a:t>
            </a:r>
            <a:endParaRPr sz="1050">
              <a:latin typeface="Courier New"/>
              <a:cs typeface="Courier New"/>
            </a:endParaRPr>
          </a:p>
        </p:txBody>
      </p:sp>
      <p:sp>
        <p:nvSpPr>
          <p:cNvPr id="5" name="object 5"/>
          <p:cNvSpPr txBox="1"/>
          <p:nvPr/>
        </p:nvSpPr>
        <p:spPr>
          <a:xfrm>
            <a:off x="902004" y="3308349"/>
            <a:ext cx="5760085" cy="2192020"/>
          </a:xfrm>
          <a:prstGeom prst="rect">
            <a:avLst/>
          </a:prstGeom>
        </p:spPr>
        <p:txBody>
          <a:bodyPr vert="horz" wrap="square" lIns="0" tIns="9525" rIns="0" bIns="0" rtlCol="0">
            <a:spAutoFit/>
          </a:bodyPr>
          <a:lstStyle/>
          <a:p>
            <a:pPr marL="12700" marR="5080" algn="just">
              <a:lnSpc>
                <a:spcPct val="101699"/>
              </a:lnSpc>
              <a:spcBef>
                <a:spcPts val="75"/>
              </a:spcBef>
            </a:pPr>
            <a:r>
              <a:rPr sz="1400" i="1" spc="-5" dirty="0">
                <a:latin typeface="Calibri"/>
                <a:cs typeface="Calibri"/>
              </a:rPr>
              <a:t>[135 respondents experienced longer duration </a:t>
            </a:r>
            <a:r>
              <a:rPr sz="1400" i="1" dirty="0">
                <a:latin typeface="Calibri"/>
                <a:cs typeface="Calibri"/>
              </a:rPr>
              <a:t>to </a:t>
            </a:r>
            <a:r>
              <a:rPr sz="1400" i="1" spc="-5" dirty="0">
                <a:latin typeface="Calibri"/>
                <a:cs typeface="Calibri"/>
              </a:rPr>
              <a:t>log </a:t>
            </a:r>
            <a:r>
              <a:rPr sz="1400" i="1" dirty="0">
                <a:latin typeface="Calibri"/>
                <a:cs typeface="Calibri"/>
              </a:rPr>
              <a:t>in </a:t>
            </a:r>
            <a:r>
              <a:rPr sz="1400" i="1" spc="-5" dirty="0">
                <a:latin typeface="Calibri"/>
                <a:cs typeface="Calibri"/>
              </a:rPr>
              <a:t>during sale/promotion </a:t>
            </a:r>
            <a:r>
              <a:rPr sz="1400" i="1" dirty="0">
                <a:latin typeface="Calibri"/>
                <a:cs typeface="Calibri"/>
              </a:rPr>
              <a:t> </a:t>
            </a:r>
            <a:r>
              <a:rPr sz="1400" i="1" spc="-5" dirty="0">
                <a:latin typeface="Calibri"/>
                <a:cs typeface="Calibri"/>
              </a:rPr>
              <a:t>period </a:t>
            </a:r>
            <a:r>
              <a:rPr sz="1400" i="1" dirty="0">
                <a:latin typeface="Calibri"/>
                <a:cs typeface="Calibri"/>
              </a:rPr>
              <a:t>in </a:t>
            </a:r>
            <a:r>
              <a:rPr sz="1400" i="1" spc="-5" dirty="0">
                <a:latin typeface="Calibri"/>
                <a:cs typeface="Calibri"/>
              </a:rPr>
              <a:t>amazon.in, 103 respondents experienced </a:t>
            </a:r>
            <a:r>
              <a:rPr sz="1400" i="1" dirty="0">
                <a:latin typeface="Calibri"/>
                <a:cs typeface="Calibri"/>
              </a:rPr>
              <a:t>longer </a:t>
            </a:r>
            <a:r>
              <a:rPr sz="1400" i="1" spc="-5" dirty="0">
                <a:latin typeface="Calibri"/>
                <a:cs typeface="Calibri"/>
              </a:rPr>
              <a:t>duration </a:t>
            </a:r>
            <a:r>
              <a:rPr sz="1400" i="1" dirty="0">
                <a:latin typeface="Calibri"/>
                <a:cs typeface="Calibri"/>
              </a:rPr>
              <a:t>to log in </a:t>
            </a:r>
            <a:r>
              <a:rPr sz="1400" i="1" spc="5" dirty="0">
                <a:latin typeface="Calibri"/>
                <a:cs typeface="Calibri"/>
              </a:rPr>
              <a:t> </a:t>
            </a:r>
            <a:r>
              <a:rPr sz="1400" i="1" spc="-5" dirty="0">
                <a:latin typeface="Calibri"/>
                <a:cs typeface="Calibri"/>
              </a:rPr>
              <a:t>during sale/promotion period </a:t>
            </a:r>
            <a:r>
              <a:rPr sz="1400" i="1" dirty="0">
                <a:latin typeface="Calibri"/>
                <a:cs typeface="Calibri"/>
              </a:rPr>
              <a:t>in </a:t>
            </a:r>
            <a:r>
              <a:rPr sz="1400" i="1" spc="-5" dirty="0">
                <a:latin typeface="Calibri"/>
                <a:cs typeface="Calibri"/>
              </a:rPr>
              <a:t>flipkart.com, </a:t>
            </a:r>
            <a:r>
              <a:rPr sz="1400" i="1" dirty="0">
                <a:latin typeface="Calibri"/>
                <a:cs typeface="Calibri"/>
              </a:rPr>
              <a:t>77 </a:t>
            </a:r>
            <a:r>
              <a:rPr sz="1400" i="1" spc="-5" dirty="0">
                <a:latin typeface="Calibri"/>
                <a:cs typeface="Calibri"/>
              </a:rPr>
              <a:t>respondents experienced </a:t>
            </a:r>
            <a:r>
              <a:rPr sz="1400" i="1" dirty="0">
                <a:latin typeface="Calibri"/>
                <a:cs typeface="Calibri"/>
              </a:rPr>
              <a:t>long </a:t>
            </a:r>
            <a:r>
              <a:rPr sz="1400" i="1" spc="5" dirty="0">
                <a:latin typeface="Calibri"/>
                <a:cs typeface="Calibri"/>
              </a:rPr>
              <a:t> </a:t>
            </a:r>
            <a:r>
              <a:rPr sz="1400" i="1" dirty="0">
                <a:latin typeface="Calibri"/>
                <a:cs typeface="Calibri"/>
              </a:rPr>
              <a:t>er</a:t>
            </a:r>
            <a:r>
              <a:rPr sz="1400" i="1" spc="5" dirty="0">
                <a:latin typeface="Calibri"/>
                <a:cs typeface="Calibri"/>
              </a:rPr>
              <a:t> </a:t>
            </a:r>
            <a:r>
              <a:rPr sz="1400" i="1" spc="-5" dirty="0">
                <a:latin typeface="Calibri"/>
                <a:cs typeface="Calibri"/>
              </a:rPr>
              <a:t>duration</a:t>
            </a:r>
            <a:r>
              <a:rPr sz="1400" i="1" dirty="0">
                <a:latin typeface="Calibri"/>
                <a:cs typeface="Calibri"/>
              </a:rPr>
              <a:t> to</a:t>
            </a:r>
            <a:r>
              <a:rPr sz="1400" i="1" spc="5" dirty="0">
                <a:latin typeface="Calibri"/>
                <a:cs typeface="Calibri"/>
              </a:rPr>
              <a:t> </a:t>
            </a:r>
            <a:r>
              <a:rPr sz="1400" i="1" dirty="0">
                <a:latin typeface="Calibri"/>
                <a:cs typeface="Calibri"/>
              </a:rPr>
              <a:t>log</a:t>
            </a:r>
            <a:r>
              <a:rPr sz="1400" i="1" spc="5" dirty="0">
                <a:latin typeface="Calibri"/>
                <a:cs typeface="Calibri"/>
              </a:rPr>
              <a:t> </a:t>
            </a:r>
            <a:r>
              <a:rPr sz="1400" i="1" dirty="0">
                <a:latin typeface="Calibri"/>
                <a:cs typeface="Calibri"/>
              </a:rPr>
              <a:t>in</a:t>
            </a:r>
            <a:r>
              <a:rPr sz="1400" i="1" spc="5" dirty="0">
                <a:latin typeface="Calibri"/>
                <a:cs typeface="Calibri"/>
              </a:rPr>
              <a:t> </a:t>
            </a:r>
            <a:r>
              <a:rPr sz="1400" i="1" spc="-5" dirty="0">
                <a:latin typeface="Calibri"/>
                <a:cs typeface="Calibri"/>
              </a:rPr>
              <a:t>during</a:t>
            </a:r>
            <a:r>
              <a:rPr sz="1400" i="1" dirty="0">
                <a:latin typeface="Calibri"/>
                <a:cs typeface="Calibri"/>
              </a:rPr>
              <a:t> </a:t>
            </a:r>
            <a:r>
              <a:rPr sz="1400" i="1" spc="-5" dirty="0">
                <a:latin typeface="Calibri"/>
                <a:cs typeface="Calibri"/>
              </a:rPr>
              <a:t>sale/promotion</a:t>
            </a:r>
            <a:r>
              <a:rPr sz="1400" i="1" dirty="0">
                <a:latin typeface="Calibri"/>
                <a:cs typeface="Calibri"/>
              </a:rPr>
              <a:t> </a:t>
            </a:r>
            <a:r>
              <a:rPr sz="1400" i="1" spc="-5" dirty="0">
                <a:latin typeface="Calibri"/>
                <a:cs typeface="Calibri"/>
              </a:rPr>
              <a:t>period</a:t>
            </a:r>
            <a:r>
              <a:rPr sz="1400" i="1" dirty="0">
                <a:latin typeface="Calibri"/>
                <a:cs typeface="Calibri"/>
              </a:rPr>
              <a:t> in</a:t>
            </a:r>
            <a:r>
              <a:rPr sz="1400" i="1" spc="5" dirty="0">
                <a:latin typeface="Calibri"/>
                <a:cs typeface="Calibri"/>
              </a:rPr>
              <a:t> </a:t>
            </a:r>
            <a:r>
              <a:rPr sz="1400" i="1" dirty="0">
                <a:latin typeface="Calibri"/>
                <a:cs typeface="Calibri"/>
              </a:rPr>
              <a:t>paytm.com,</a:t>
            </a:r>
            <a:r>
              <a:rPr sz="1400" i="1" spc="5" dirty="0">
                <a:latin typeface="Calibri"/>
                <a:cs typeface="Calibri"/>
              </a:rPr>
              <a:t> </a:t>
            </a:r>
            <a:r>
              <a:rPr sz="1400" i="1" dirty="0">
                <a:latin typeface="Calibri"/>
                <a:cs typeface="Calibri"/>
              </a:rPr>
              <a:t>35 </a:t>
            </a:r>
            <a:r>
              <a:rPr sz="1400" i="1" spc="5" dirty="0">
                <a:latin typeface="Calibri"/>
                <a:cs typeface="Calibri"/>
              </a:rPr>
              <a:t> </a:t>
            </a:r>
            <a:r>
              <a:rPr sz="1400" i="1" spc="-5" dirty="0">
                <a:latin typeface="Calibri"/>
                <a:cs typeface="Calibri"/>
              </a:rPr>
              <a:t>respondents</a:t>
            </a:r>
            <a:r>
              <a:rPr sz="1400" i="1" dirty="0">
                <a:latin typeface="Calibri"/>
                <a:cs typeface="Calibri"/>
              </a:rPr>
              <a:t> </a:t>
            </a:r>
            <a:r>
              <a:rPr sz="1400" i="1" spc="-5" dirty="0">
                <a:latin typeface="Calibri"/>
                <a:cs typeface="Calibri"/>
              </a:rPr>
              <a:t>experienced</a:t>
            </a:r>
            <a:r>
              <a:rPr sz="1400" i="1" dirty="0">
                <a:latin typeface="Calibri"/>
                <a:cs typeface="Calibri"/>
              </a:rPr>
              <a:t> </a:t>
            </a:r>
            <a:r>
              <a:rPr sz="1400" i="1" spc="-5" dirty="0">
                <a:latin typeface="Calibri"/>
                <a:cs typeface="Calibri"/>
              </a:rPr>
              <a:t>longer</a:t>
            </a:r>
            <a:r>
              <a:rPr sz="1400" i="1" dirty="0">
                <a:latin typeface="Calibri"/>
                <a:cs typeface="Calibri"/>
              </a:rPr>
              <a:t> </a:t>
            </a:r>
            <a:r>
              <a:rPr sz="1400" i="1" spc="-5" dirty="0">
                <a:latin typeface="Calibri"/>
                <a:cs typeface="Calibri"/>
              </a:rPr>
              <a:t>duration</a:t>
            </a:r>
            <a:r>
              <a:rPr sz="1400" i="1" dirty="0">
                <a:latin typeface="Calibri"/>
                <a:cs typeface="Calibri"/>
              </a:rPr>
              <a:t> to</a:t>
            </a:r>
            <a:r>
              <a:rPr sz="1400" i="1" spc="5" dirty="0">
                <a:latin typeface="Calibri"/>
                <a:cs typeface="Calibri"/>
              </a:rPr>
              <a:t> </a:t>
            </a:r>
            <a:r>
              <a:rPr sz="1400" i="1" dirty="0">
                <a:latin typeface="Calibri"/>
                <a:cs typeface="Calibri"/>
              </a:rPr>
              <a:t>log</a:t>
            </a:r>
            <a:r>
              <a:rPr sz="1400" i="1" spc="5" dirty="0">
                <a:latin typeface="Calibri"/>
                <a:cs typeface="Calibri"/>
              </a:rPr>
              <a:t> </a:t>
            </a:r>
            <a:r>
              <a:rPr sz="1400" i="1" dirty="0">
                <a:latin typeface="Calibri"/>
                <a:cs typeface="Calibri"/>
              </a:rPr>
              <a:t>in</a:t>
            </a:r>
            <a:r>
              <a:rPr sz="1400" i="1" spc="315" dirty="0">
                <a:latin typeface="Calibri"/>
                <a:cs typeface="Calibri"/>
              </a:rPr>
              <a:t> </a:t>
            </a:r>
            <a:r>
              <a:rPr sz="1400" i="1" spc="-5" dirty="0">
                <a:latin typeface="Calibri"/>
                <a:cs typeface="Calibri"/>
              </a:rPr>
              <a:t>during</a:t>
            </a:r>
            <a:r>
              <a:rPr sz="1400" i="1" spc="305" dirty="0">
                <a:latin typeface="Calibri"/>
                <a:cs typeface="Calibri"/>
              </a:rPr>
              <a:t> </a:t>
            </a:r>
            <a:r>
              <a:rPr sz="1400" i="1" spc="-5" dirty="0">
                <a:latin typeface="Calibri"/>
                <a:cs typeface="Calibri"/>
              </a:rPr>
              <a:t>sale/promotion </a:t>
            </a:r>
            <a:r>
              <a:rPr sz="1400" i="1" dirty="0">
                <a:latin typeface="Calibri"/>
                <a:cs typeface="Calibri"/>
              </a:rPr>
              <a:t> </a:t>
            </a:r>
            <a:r>
              <a:rPr sz="1400" i="1" spc="-5" dirty="0">
                <a:latin typeface="Calibri"/>
                <a:cs typeface="Calibri"/>
              </a:rPr>
              <a:t>period </a:t>
            </a:r>
            <a:r>
              <a:rPr sz="1400" i="1" dirty="0">
                <a:latin typeface="Calibri"/>
                <a:cs typeface="Calibri"/>
              </a:rPr>
              <a:t>in </a:t>
            </a:r>
            <a:r>
              <a:rPr sz="1400" i="1" spc="-5" dirty="0">
                <a:latin typeface="Calibri"/>
                <a:cs typeface="Calibri"/>
              </a:rPr>
              <a:t>myntra.com, </a:t>
            </a:r>
            <a:r>
              <a:rPr sz="1400" i="1" dirty="0">
                <a:latin typeface="Calibri"/>
                <a:cs typeface="Calibri"/>
              </a:rPr>
              <a:t>67 </a:t>
            </a:r>
            <a:r>
              <a:rPr sz="1400" i="1" spc="-5" dirty="0">
                <a:latin typeface="Calibri"/>
                <a:cs typeface="Calibri"/>
              </a:rPr>
              <a:t>respondents experienced longer duration </a:t>
            </a:r>
            <a:r>
              <a:rPr sz="1400" i="1" dirty="0">
                <a:latin typeface="Calibri"/>
                <a:cs typeface="Calibri"/>
              </a:rPr>
              <a:t>to log in </a:t>
            </a:r>
            <a:r>
              <a:rPr sz="1400" i="1" spc="5" dirty="0">
                <a:latin typeface="Calibri"/>
                <a:cs typeface="Calibri"/>
              </a:rPr>
              <a:t> </a:t>
            </a:r>
            <a:r>
              <a:rPr sz="1400" i="1" spc="-5" dirty="0">
                <a:latin typeface="Calibri"/>
                <a:cs typeface="Calibri"/>
              </a:rPr>
              <a:t>during sale/promotion</a:t>
            </a:r>
            <a:r>
              <a:rPr sz="1400" i="1" spc="-10" dirty="0">
                <a:latin typeface="Calibri"/>
                <a:cs typeface="Calibri"/>
              </a:rPr>
              <a:t> </a:t>
            </a:r>
            <a:r>
              <a:rPr sz="1400" i="1" spc="-5" dirty="0">
                <a:latin typeface="Calibri"/>
                <a:cs typeface="Calibri"/>
              </a:rPr>
              <a:t>period</a:t>
            </a:r>
            <a:r>
              <a:rPr sz="1400" i="1" spc="-10" dirty="0">
                <a:latin typeface="Calibri"/>
                <a:cs typeface="Calibri"/>
              </a:rPr>
              <a:t> </a:t>
            </a:r>
            <a:r>
              <a:rPr sz="1400" i="1" dirty="0">
                <a:latin typeface="Calibri"/>
                <a:cs typeface="Calibri"/>
              </a:rPr>
              <a:t>in</a:t>
            </a:r>
            <a:r>
              <a:rPr sz="1400" i="1" spc="-5" dirty="0">
                <a:latin typeface="Calibri"/>
                <a:cs typeface="Calibri"/>
              </a:rPr>
              <a:t> snapdeal.com]</a:t>
            </a:r>
            <a:endParaRPr sz="1400">
              <a:latin typeface="Calibri"/>
              <a:cs typeface="Calibri"/>
            </a:endParaRPr>
          </a:p>
          <a:p>
            <a:pPr>
              <a:lnSpc>
                <a:spcPct val="100000"/>
              </a:lnSpc>
            </a:pPr>
            <a:endParaRPr sz="1400">
              <a:latin typeface="Calibri"/>
              <a:cs typeface="Calibri"/>
            </a:endParaRPr>
          </a:p>
          <a:p>
            <a:pPr>
              <a:lnSpc>
                <a:spcPct val="100000"/>
              </a:lnSpc>
              <a:spcBef>
                <a:spcPts val="25"/>
              </a:spcBef>
            </a:pPr>
            <a:endParaRPr sz="1400">
              <a:latin typeface="Calibri"/>
              <a:cs typeface="Calibri"/>
            </a:endParaRPr>
          </a:p>
          <a:p>
            <a:pPr marL="233679">
              <a:lnSpc>
                <a:spcPct val="100000"/>
              </a:lnSpc>
            </a:pPr>
            <a:r>
              <a:rPr sz="1400" b="1" u="sng" dirty="0">
                <a:uFill>
                  <a:solidFill>
                    <a:srgbClr val="000000"/>
                  </a:solidFill>
                </a:uFill>
                <a:latin typeface="Calibri"/>
                <a:cs typeface="Calibri"/>
              </a:rPr>
              <a:t>Longer </a:t>
            </a:r>
            <a:r>
              <a:rPr sz="1400" b="1" u="sng" spc="-5" dirty="0">
                <a:uFill>
                  <a:solidFill>
                    <a:srgbClr val="000000"/>
                  </a:solidFill>
                </a:uFill>
                <a:latin typeface="Calibri"/>
                <a:cs typeface="Calibri"/>
              </a:rPr>
              <a:t>time</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in</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displaying graphics</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and</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photos</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(promotion,</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sales</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period)</a:t>
            </a:r>
            <a:endParaRPr sz="1400">
              <a:latin typeface="Calibri"/>
              <a:cs typeface="Calibri"/>
            </a:endParaRPr>
          </a:p>
        </p:txBody>
      </p:sp>
      <p:graphicFrame>
        <p:nvGraphicFramePr>
          <p:cNvPr id="6" name="object 6"/>
          <p:cNvGraphicFramePr>
            <a:graphicFrameLocks noGrp="1"/>
          </p:cNvGraphicFramePr>
          <p:nvPr/>
        </p:nvGraphicFramePr>
        <p:xfrm>
          <a:off x="2106676" y="5719807"/>
          <a:ext cx="3347719" cy="1511578"/>
        </p:xfrm>
        <a:graphic>
          <a:graphicData uri="http://schemas.openxmlformats.org/drawingml/2006/table">
            <a:tbl>
              <a:tblPr firstRow="1" bandRow="1">
                <a:tableStyleId>{2D5ABB26-0587-4C30-8999-92F81FD0307C}</a:tableStyleId>
              </a:tblPr>
              <a:tblGrid>
                <a:gridCol w="2993390"/>
                <a:gridCol w="354329"/>
              </a:tblGrid>
              <a:tr h="151399">
                <a:tc>
                  <a:txBody>
                    <a:bodyPr/>
                    <a:lstStyle/>
                    <a:p>
                      <a:pPr marL="31750">
                        <a:lnSpc>
                          <a:spcPts val="1090"/>
                        </a:lnSpc>
                      </a:pPr>
                      <a:r>
                        <a:rPr sz="1050" spc="-5" dirty="0">
                          <a:latin typeface="Courier New"/>
                          <a:cs typeface="Courier New"/>
                        </a:rPr>
                        <a:t>Amazon.in,</a:t>
                      </a:r>
                      <a:r>
                        <a:rPr sz="1050" spc="-30" dirty="0">
                          <a:latin typeface="Courier New"/>
                          <a:cs typeface="Courier New"/>
                        </a:rPr>
                        <a:t> </a:t>
                      </a:r>
                      <a:r>
                        <a:rPr sz="1050" spc="-5" dirty="0">
                          <a:latin typeface="Courier New"/>
                          <a:cs typeface="Courier New"/>
                        </a:rPr>
                        <a:t>Flipkart.com</a:t>
                      </a:r>
                      <a:endParaRPr sz="1050">
                        <a:latin typeface="Courier New"/>
                        <a:cs typeface="Courier New"/>
                      </a:endParaRPr>
                    </a:p>
                  </a:txBody>
                  <a:tcPr marL="0" marR="0" marT="0" marB="0"/>
                </a:tc>
                <a:tc>
                  <a:txBody>
                    <a:bodyPr/>
                    <a:lstStyle/>
                    <a:p>
                      <a:pPr marR="24765" algn="r">
                        <a:lnSpc>
                          <a:spcPts val="1090"/>
                        </a:lnSpc>
                      </a:pPr>
                      <a:r>
                        <a:rPr sz="1050" dirty="0">
                          <a:latin typeface="Courier New"/>
                          <a:cs typeface="Courier New"/>
                        </a:rPr>
                        <a:t>60</a:t>
                      </a:r>
                      <a:endParaRPr sz="1050">
                        <a:latin typeface="Courier New"/>
                        <a:cs typeface="Courier New"/>
                      </a:endParaRPr>
                    </a:p>
                  </a:txBody>
                  <a:tcPr marL="0" marR="0" marT="0" marB="0"/>
                </a:tc>
              </a:tr>
              <a:tr h="151002">
                <a:tc>
                  <a:txBody>
                    <a:bodyPr/>
                    <a:lstStyle/>
                    <a:p>
                      <a:pPr marL="31750">
                        <a:lnSpc>
                          <a:spcPts val="1085"/>
                        </a:lnSpc>
                      </a:pPr>
                      <a:r>
                        <a:rPr sz="1050" spc="-5" dirty="0">
                          <a:latin typeface="Courier New"/>
                          <a:cs typeface="Courier New"/>
                        </a:rPr>
                        <a:t>Amazon.in</a:t>
                      </a:r>
                      <a:endParaRPr sz="1050">
                        <a:latin typeface="Courier New"/>
                        <a:cs typeface="Courier New"/>
                      </a:endParaRPr>
                    </a:p>
                  </a:txBody>
                  <a:tcPr marL="0" marR="0" marT="0" marB="0"/>
                </a:tc>
                <a:tc>
                  <a:txBody>
                    <a:bodyPr/>
                    <a:lstStyle/>
                    <a:p>
                      <a:pPr marR="25400" algn="r">
                        <a:lnSpc>
                          <a:spcPts val="1085"/>
                        </a:lnSpc>
                      </a:pPr>
                      <a:r>
                        <a:rPr sz="1050" dirty="0">
                          <a:latin typeface="Courier New"/>
                          <a:cs typeface="Courier New"/>
                        </a:rPr>
                        <a:t>39</a:t>
                      </a:r>
                      <a:endParaRPr sz="1050">
                        <a:latin typeface="Courier New"/>
                        <a:cs typeface="Courier New"/>
                      </a:endParaRPr>
                    </a:p>
                  </a:txBody>
                  <a:tcPr marL="0" marR="0" marT="0" marB="0"/>
                </a:tc>
              </a:tr>
              <a:tr h="151003">
                <a:tc>
                  <a:txBody>
                    <a:bodyPr/>
                    <a:lstStyle/>
                    <a:p>
                      <a:pPr marL="31750">
                        <a:lnSpc>
                          <a:spcPts val="1085"/>
                        </a:lnSpc>
                      </a:pPr>
                      <a:r>
                        <a:rPr sz="1050" spc="-5" dirty="0">
                          <a:latin typeface="Courier New"/>
                          <a:cs typeface="Courier New"/>
                        </a:rPr>
                        <a:t>Myntra.com</a:t>
                      </a:r>
                      <a:endParaRPr sz="1050">
                        <a:latin typeface="Courier New"/>
                        <a:cs typeface="Courier New"/>
                      </a:endParaRPr>
                    </a:p>
                  </a:txBody>
                  <a:tcPr marL="0" marR="0" marT="0" marB="0"/>
                </a:tc>
                <a:tc>
                  <a:txBody>
                    <a:bodyPr/>
                    <a:lstStyle/>
                    <a:p>
                      <a:pPr marR="25400" algn="r">
                        <a:lnSpc>
                          <a:spcPts val="1085"/>
                        </a:lnSpc>
                      </a:pPr>
                      <a:r>
                        <a:rPr sz="1050" dirty="0">
                          <a:latin typeface="Courier New"/>
                          <a:cs typeface="Courier New"/>
                        </a:rPr>
                        <a:t>35</a:t>
                      </a:r>
                      <a:endParaRPr sz="1050">
                        <a:latin typeface="Courier New"/>
                        <a:cs typeface="Courier New"/>
                      </a:endParaRPr>
                    </a:p>
                  </a:txBody>
                  <a:tcPr marL="0" marR="0" marT="0" marB="0"/>
                </a:tc>
              </a:tr>
              <a:tr h="151637">
                <a:tc>
                  <a:txBody>
                    <a:bodyPr/>
                    <a:lstStyle/>
                    <a:p>
                      <a:pPr marL="31750">
                        <a:lnSpc>
                          <a:spcPts val="1085"/>
                        </a:lnSpc>
                      </a:pPr>
                      <a:r>
                        <a:rPr sz="1050" spc="-5" dirty="0">
                          <a:latin typeface="Courier New"/>
                          <a:cs typeface="Courier New"/>
                        </a:rPr>
                        <a:t>Snapdeal.com</a:t>
                      </a:r>
                      <a:endParaRPr sz="1050">
                        <a:latin typeface="Courier New"/>
                        <a:cs typeface="Courier New"/>
                      </a:endParaRPr>
                    </a:p>
                  </a:txBody>
                  <a:tcPr marL="0" marR="0" marT="0" marB="0"/>
                </a:tc>
                <a:tc>
                  <a:txBody>
                    <a:bodyPr/>
                    <a:lstStyle/>
                    <a:p>
                      <a:pPr marR="25400" algn="r">
                        <a:lnSpc>
                          <a:spcPts val="1085"/>
                        </a:lnSpc>
                      </a:pPr>
                      <a:r>
                        <a:rPr sz="1050" dirty="0">
                          <a:latin typeface="Courier New"/>
                          <a:cs typeface="Courier New"/>
                        </a:rPr>
                        <a:t>34</a:t>
                      </a:r>
                      <a:endParaRPr sz="1050">
                        <a:latin typeface="Courier New"/>
                        <a:cs typeface="Courier New"/>
                      </a:endParaRPr>
                    </a:p>
                  </a:txBody>
                  <a:tcPr marL="0" marR="0" marT="0" marB="0"/>
                </a:tc>
              </a:tr>
              <a:tr h="151638">
                <a:tc>
                  <a:txBody>
                    <a:bodyPr/>
                    <a:lstStyle/>
                    <a:p>
                      <a:pPr marL="31750">
                        <a:lnSpc>
                          <a:spcPts val="1090"/>
                        </a:lnSpc>
                      </a:pPr>
                      <a:r>
                        <a:rPr sz="1050" spc="-5" dirty="0">
                          <a:latin typeface="Courier New"/>
                          <a:cs typeface="Courier New"/>
                        </a:rPr>
                        <a:t>Myntra.com,</a:t>
                      </a:r>
                      <a:r>
                        <a:rPr sz="1050" spc="-40"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5400" algn="r">
                        <a:lnSpc>
                          <a:spcPts val="1090"/>
                        </a:lnSpc>
                      </a:pPr>
                      <a:r>
                        <a:rPr sz="1050" dirty="0">
                          <a:latin typeface="Courier New"/>
                          <a:cs typeface="Courier New"/>
                        </a:rPr>
                        <a:t>25</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Flipkart.com,</a:t>
                      </a:r>
                      <a:r>
                        <a:rPr sz="1050" spc="-35"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5400" algn="r">
                        <a:lnSpc>
                          <a:spcPts val="1085"/>
                        </a:lnSpc>
                      </a:pPr>
                      <a:r>
                        <a:rPr sz="1050" dirty="0">
                          <a:latin typeface="Courier New"/>
                          <a:cs typeface="Courier New"/>
                        </a:rPr>
                        <a:t>19</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Paytm.com</a:t>
                      </a:r>
                      <a:endParaRPr sz="1050">
                        <a:latin typeface="Courier New"/>
                        <a:cs typeface="Courier New"/>
                      </a:endParaRPr>
                    </a:p>
                  </a:txBody>
                  <a:tcPr marL="0" marR="0" marT="0" marB="0"/>
                </a:tc>
                <a:tc>
                  <a:txBody>
                    <a:bodyPr/>
                    <a:lstStyle/>
                    <a:p>
                      <a:pPr marR="24130" algn="r">
                        <a:lnSpc>
                          <a:spcPts val="1085"/>
                        </a:lnSpc>
                      </a:pPr>
                      <a:r>
                        <a:rPr sz="1050" dirty="0">
                          <a:latin typeface="Courier New"/>
                          <a:cs typeface="Courier New"/>
                        </a:rPr>
                        <a:t>15</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Flipkart.com</a:t>
                      </a:r>
                      <a:endParaRPr sz="1050">
                        <a:latin typeface="Courier New"/>
                        <a:cs typeface="Courier New"/>
                      </a:endParaRPr>
                    </a:p>
                  </a:txBody>
                  <a:tcPr marL="0" marR="0" marT="0" marB="0"/>
                </a:tc>
                <a:tc>
                  <a:txBody>
                    <a:bodyPr/>
                    <a:lstStyle/>
                    <a:p>
                      <a:pPr marR="25400" algn="r">
                        <a:lnSpc>
                          <a:spcPts val="1085"/>
                        </a:lnSpc>
                      </a:pPr>
                      <a:r>
                        <a:rPr sz="1050" dirty="0">
                          <a:latin typeface="Courier New"/>
                          <a:cs typeface="Courier New"/>
                        </a:rPr>
                        <a:t>15</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r>
                        <a:rPr sz="1050" spc="-20" dirty="0">
                          <a:latin typeface="Courier New"/>
                          <a:cs typeface="Courier New"/>
                        </a:rPr>
                        <a:t> </a:t>
                      </a:r>
                      <a:r>
                        <a:rPr sz="1050" spc="-5" dirty="0">
                          <a:latin typeface="Courier New"/>
                          <a:cs typeface="Courier New"/>
                        </a:rPr>
                        <a:t>Myntra.com,</a:t>
                      </a:r>
                      <a:r>
                        <a:rPr sz="1050" spc="-20"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5400" algn="r">
                        <a:lnSpc>
                          <a:spcPts val="1085"/>
                        </a:lnSpc>
                      </a:pPr>
                      <a:r>
                        <a:rPr sz="1050" dirty="0">
                          <a:latin typeface="Courier New"/>
                          <a:cs typeface="Courier New"/>
                        </a:rPr>
                        <a:t>14</a:t>
                      </a:r>
                      <a:endParaRPr sz="1050">
                        <a:latin typeface="Courier New"/>
                        <a:cs typeface="Courier New"/>
                      </a:endParaRPr>
                    </a:p>
                  </a:txBody>
                  <a:tcPr marL="0" marR="0" marT="0" marB="0"/>
                </a:tc>
              </a:tr>
              <a:tr h="151399">
                <a:tc>
                  <a:txBody>
                    <a:bodyPr/>
                    <a:lstStyle/>
                    <a:p>
                      <a:pPr marL="31750">
                        <a:lnSpc>
                          <a:spcPts val="1085"/>
                        </a:lnSpc>
                      </a:pPr>
                      <a:r>
                        <a:rPr sz="1050" spc="-5" dirty="0">
                          <a:latin typeface="Courier New"/>
                          <a:cs typeface="Courier New"/>
                        </a:rPr>
                        <a:t>Amazon.in,</a:t>
                      </a:r>
                      <a:r>
                        <a:rPr sz="1050" spc="-45" dirty="0">
                          <a:latin typeface="Courier New"/>
                          <a:cs typeface="Courier New"/>
                        </a:rPr>
                        <a:t> </a:t>
                      </a:r>
                      <a:r>
                        <a:rPr sz="1050" spc="-5" dirty="0">
                          <a:latin typeface="Courier New"/>
                          <a:cs typeface="Courier New"/>
                        </a:rPr>
                        <a:t>Paytm.com</a:t>
                      </a:r>
                      <a:endParaRPr sz="1050">
                        <a:latin typeface="Courier New"/>
                        <a:cs typeface="Courier New"/>
                      </a:endParaRPr>
                    </a:p>
                  </a:txBody>
                  <a:tcPr marL="0" marR="0" marT="0" marB="0"/>
                </a:tc>
                <a:tc>
                  <a:txBody>
                    <a:bodyPr/>
                    <a:lstStyle/>
                    <a:p>
                      <a:pPr marR="25400" algn="r">
                        <a:lnSpc>
                          <a:spcPts val="1085"/>
                        </a:lnSpc>
                      </a:pPr>
                      <a:r>
                        <a:rPr sz="1050" dirty="0">
                          <a:latin typeface="Courier New"/>
                          <a:cs typeface="Courier New"/>
                        </a:rPr>
                        <a:t>13</a:t>
                      </a:r>
                      <a:endParaRPr sz="1050">
                        <a:latin typeface="Courier New"/>
                        <a:cs typeface="Courier New"/>
                      </a:endParaRPr>
                    </a:p>
                  </a:txBody>
                  <a:tcPr marL="0" marR="0" marT="0" marB="0"/>
                </a:tc>
              </a:tr>
            </a:tbl>
          </a:graphicData>
        </a:graphic>
      </p:graphicFrame>
      <p:sp>
        <p:nvSpPr>
          <p:cNvPr id="7" name="object 7"/>
          <p:cNvSpPr txBox="1"/>
          <p:nvPr/>
        </p:nvSpPr>
        <p:spPr>
          <a:xfrm>
            <a:off x="902004" y="7356728"/>
            <a:ext cx="5760085" cy="1326515"/>
          </a:xfrm>
          <a:prstGeom prst="rect">
            <a:avLst/>
          </a:prstGeom>
        </p:spPr>
        <p:txBody>
          <a:bodyPr vert="horz" wrap="square" lIns="0" tIns="8890" rIns="0" bIns="0" rtlCol="0">
            <a:spAutoFit/>
          </a:bodyPr>
          <a:lstStyle/>
          <a:p>
            <a:pPr marL="12700" marR="5080" algn="just">
              <a:lnSpc>
                <a:spcPct val="101899"/>
              </a:lnSpc>
              <a:spcBef>
                <a:spcPts val="70"/>
              </a:spcBef>
            </a:pPr>
            <a:r>
              <a:rPr sz="1400" i="1" spc="-5" dirty="0">
                <a:latin typeface="Calibri"/>
                <a:cs typeface="Calibri"/>
              </a:rPr>
              <a:t>[126 respondents faced </a:t>
            </a:r>
            <a:r>
              <a:rPr sz="1400" i="1" dirty="0">
                <a:latin typeface="Calibri"/>
                <a:cs typeface="Calibri"/>
              </a:rPr>
              <a:t>longer </a:t>
            </a:r>
            <a:r>
              <a:rPr sz="1400" i="1" spc="-5" dirty="0">
                <a:latin typeface="Calibri"/>
                <a:cs typeface="Calibri"/>
              </a:rPr>
              <a:t>time </a:t>
            </a:r>
            <a:r>
              <a:rPr sz="1400" i="1" dirty="0">
                <a:latin typeface="Calibri"/>
                <a:cs typeface="Calibri"/>
              </a:rPr>
              <a:t>in </a:t>
            </a:r>
            <a:r>
              <a:rPr sz="1400" i="1" spc="-5" dirty="0">
                <a:latin typeface="Calibri"/>
                <a:cs typeface="Calibri"/>
              </a:rPr>
              <a:t>displaying graphics and photos </a:t>
            </a:r>
            <a:r>
              <a:rPr sz="1400" i="1" dirty="0">
                <a:latin typeface="Calibri"/>
                <a:cs typeface="Calibri"/>
              </a:rPr>
              <a:t>in </a:t>
            </a:r>
            <a:r>
              <a:rPr sz="1400" i="1" spc="-5" dirty="0">
                <a:latin typeface="Calibri"/>
                <a:cs typeface="Calibri"/>
              </a:rPr>
              <a:t>amazo </a:t>
            </a:r>
            <a:r>
              <a:rPr sz="1400" i="1" dirty="0">
                <a:latin typeface="Calibri"/>
                <a:cs typeface="Calibri"/>
              </a:rPr>
              <a:t> n.in, 73 </a:t>
            </a:r>
            <a:r>
              <a:rPr sz="1400" i="1" spc="-5" dirty="0">
                <a:latin typeface="Calibri"/>
                <a:cs typeface="Calibri"/>
              </a:rPr>
              <a:t>respondents faced longer time </a:t>
            </a:r>
            <a:r>
              <a:rPr sz="1400" i="1" dirty="0">
                <a:latin typeface="Calibri"/>
                <a:cs typeface="Calibri"/>
              </a:rPr>
              <a:t>in </a:t>
            </a:r>
            <a:r>
              <a:rPr sz="1400" i="1" spc="-5" dirty="0">
                <a:latin typeface="Calibri"/>
                <a:cs typeface="Calibri"/>
              </a:rPr>
              <a:t>displaying graphics </a:t>
            </a:r>
            <a:r>
              <a:rPr sz="1400" i="1" spc="-10" dirty="0">
                <a:latin typeface="Calibri"/>
                <a:cs typeface="Calibri"/>
              </a:rPr>
              <a:t>and </a:t>
            </a:r>
            <a:r>
              <a:rPr sz="1400" i="1" spc="-5" dirty="0">
                <a:latin typeface="Calibri"/>
                <a:cs typeface="Calibri"/>
              </a:rPr>
              <a:t>photos </a:t>
            </a:r>
            <a:r>
              <a:rPr sz="1400" i="1" dirty="0">
                <a:latin typeface="Calibri"/>
                <a:cs typeface="Calibri"/>
              </a:rPr>
              <a:t>in flipk </a:t>
            </a:r>
            <a:r>
              <a:rPr sz="1400" i="1" spc="5" dirty="0">
                <a:latin typeface="Calibri"/>
                <a:cs typeface="Calibri"/>
              </a:rPr>
              <a:t> </a:t>
            </a:r>
            <a:r>
              <a:rPr sz="1400" i="1" spc="-5" dirty="0">
                <a:latin typeface="Calibri"/>
                <a:cs typeface="Calibri"/>
              </a:rPr>
              <a:t>art.com, </a:t>
            </a:r>
            <a:r>
              <a:rPr sz="1400" i="1" dirty="0">
                <a:latin typeface="Calibri"/>
                <a:cs typeface="Calibri"/>
              </a:rPr>
              <a:t>74 </a:t>
            </a:r>
            <a:r>
              <a:rPr sz="1400" i="1" spc="-5" dirty="0">
                <a:latin typeface="Calibri"/>
                <a:cs typeface="Calibri"/>
              </a:rPr>
              <a:t>respondents faced </a:t>
            </a:r>
            <a:r>
              <a:rPr sz="1400" i="1" dirty="0">
                <a:latin typeface="Calibri"/>
                <a:cs typeface="Calibri"/>
              </a:rPr>
              <a:t>longer </a:t>
            </a:r>
            <a:r>
              <a:rPr sz="1400" i="1" spc="-5" dirty="0">
                <a:latin typeface="Calibri"/>
                <a:cs typeface="Calibri"/>
              </a:rPr>
              <a:t>time </a:t>
            </a:r>
            <a:r>
              <a:rPr sz="1400" i="1" dirty="0">
                <a:latin typeface="Calibri"/>
                <a:cs typeface="Calibri"/>
              </a:rPr>
              <a:t>in </a:t>
            </a:r>
            <a:r>
              <a:rPr sz="1400" i="1" spc="-5" dirty="0">
                <a:latin typeface="Calibri"/>
                <a:cs typeface="Calibri"/>
              </a:rPr>
              <a:t>displaying graphics and photos </a:t>
            </a:r>
            <a:r>
              <a:rPr sz="1400" i="1" dirty="0">
                <a:latin typeface="Calibri"/>
                <a:cs typeface="Calibri"/>
              </a:rPr>
              <a:t>in </a:t>
            </a:r>
            <a:r>
              <a:rPr sz="1400" i="1" spc="5" dirty="0">
                <a:latin typeface="Calibri"/>
                <a:cs typeface="Calibri"/>
              </a:rPr>
              <a:t> </a:t>
            </a:r>
            <a:r>
              <a:rPr sz="1400" i="1" spc="-5" dirty="0">
                <a:latin typeface="Calibri"/>
                <a:cs typeface="Calibri"/>
              </a:rPr>
              <a:t>myntra.com, </a:t>
            </a:r>
            <a:r>
              <a:rPr sz="1400" i="1" dirty="0">
                <a:latin typeface="Calibri"/>
                <a:cs typeface="Calibri"/>
              </a:rPr>
              <a:t>92 </a:t>
            </a:r>
            <a:r>
              <a:rPr sz="1400" i="1" spc="-5" dirty="0">
                <a:latin typeface="Calibri"/>
                <a:cs typeface="Calibri"/>
              </a:rPr>
              <a:t>respondents faced </a:t>
            </a:r>
            <a:r>
              <a:rPr sz="1400" i="1" dirty="0">
                <a:latin typeface="Calibri"/>
                <a:cs typeface="Calibri"/>
              </a:rPr>
              <a:t>longer time in </a:t>
            </a:r>
            <a:r>
              <a:rPr sz="1400" i="1" spc="-5" dirty="0">
                <a:latin typeface="Calibri"/>
                <a:cs typeface="Calibri"/>
              </a:rPr>
              <a:t>displaying graphics and phot </a:t>
            </a:r>
            <a:r>
              <a:rPr sz="1400" i="1" dirty="0">
                <a:latin typeface="Calibri"/>
                <a:cs typeface="Calibri"/>
              </a:rPr>
              <a:t> </a:t>
            </a:r>
            <a:r>
              <a:rPr sz="1400" i="1" spc="-5" dirty="0">
                <a:latin typeface="Calibri"/>
                <a:cs typeface="Calibri"/>
              </a:rPr>
              <a:t>os </a:t>
            </a:r>
            <a:r>
              <a:rPr sz="1400" i="1" dirty="0">
                <a:latin typeface="Calibri"/>
                <a:cs typeface="Calibri"/>
              </a:rPr>
              <a:t>in </a:t>
            </a:r>
            <a:r>
              <a:rPr sz="1400" i="1" spc="-5" dirty="0">
                <a:latin typeface="Calibri"/>
                <a:cs typeface="Calibri"/>
              </a:rPr>
              <a:t>snapdeal.com, </a:t>
            </a:r>
            <a:r>
              <a:rPr sz="1400" i="1" dirty="0">
                <a:latin typeface="Calibri"/>
                <a:cs typeface="Calibri"/>
              </a:rPr>
              <a:t>28 </a:t>
            </a:r>
            <a:r>
              <a:rPr sz="1400" i="1" spc="-5" dirty="0">
                <a:latin typeface="Calibri"/>
                <a:cs typeface="Calibri"/>
              </a:rPr>
              <a:t>respondents faced </a:t>
            </a:r>
            <a:r>
              <a:rPr sz="1400" i="1" dirty="0">
                <a:latin typeface="Calibri"/>
                <a:cs typeface="Calibri"/>
              </a:rPr>
              <a:t>longer time in </a:t>
            </a:r>
            <a:r>
              <a:rPr sz="1400" i="1" spc="-5" dirty="0">
                <a:latin typeface="Calibri"/>
                <a:cs typeface="Calibri"/>
              </a:rPr>
              <a:t>displaying graphics an </a:t>
            </a:r>
            <a:r>
              <a:rPr sz="1400" i="1" dirty="0">
                <a:latin typeface="Calibri"/>
                <a:cs typeface="Calibri"/>
              </a:rPr>
              <a:t> d</a:t>
            </a:r>
            <a:r>
              <a:rPr sz="1400" i="1" spc="-15" dirty="0">
                <a:latin typeface="Calibri"/>
                <a:cs typeface="Calibri"/>
              </a:rPr>
              <a:t> </a:t>
            </a:r>
            <a:r>
              <a:rPr sz="1400" i="1" spc="-5" dirty="0">
                <a:latin typeface="Calibri"/>
                <a:cs typeface="Calibri"/>
              </a:rPr>
              <a:t>photos </a:t>
            </a:r>
            <a:r>
              <a:rPr sz="1400" i="1" dirty="0">
                <a:latin typeface="Calibri"/>
                <a:cs typeface="Calibri"/>
              </a:rPr>
              <a:t>in</a:t>
            </a:r>
            <a:r>
              <a:rPr sz="1400" i="1" spc="-5" dirty="0">
                <a:latin typeface="Calibri"/>
                <a:cs typeface="Calibri"/>
              </a:rPr>
              <a:t> paytm.com]</a:t>
            </a:r>
            <a:endParaRPr sz="140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15414" y="892556"/>
            <a:ext cx="3731260" cy="239395"/>
          </a:xfrm>
          <a:prstGeom prst="rect">
            <a:avLst/>
          </a:prstGeom>
        </p:spPr>
        <p:txBody>
          <a:bodyPr vert="horz" wrap="square" lIns="0" tIns="12700" rIns="0" bIns="0" rtlCol="0">
            <a:spAutoFit/>
          </a:bodyPr>
          <a:lstStyle/>
          <a:p>
            <a:pPr marL="12700">
              <a:lnSpc>
                <a:spcPct val="100000"/>
              </a:lnSpc>
              <a:spcBef>
                <a:spcPts val="100"/>
              </a:spcBef>
            </a:pPr>
            <a:r>
              <a:rPr sz="1400" b="1" u="sng" dirty="0">
                <a:uFill>
                  <a:solidFill>
                    <a:srgbClr val="000000"/>
                  </a:solidFill>
                </a:uFill>
                <a:latin typeface="Calibri"/>
                <a:cs typeface="Calibri"/>
              </a:rPr>
              <a:t>Late</a:t>
            </a:r>
            <a:r>
              <a:rPr sz="1400" b="1" u="sng" spc="-5" dirty="0">
                <a:uFill>
                  <a:solidFill>
                    <a:srgbClr val="000000"/>
                  </a:solidFill>
                </a:uFill>
                <a:latin typeface="Calibri"/>
                <a:cs typeface="Calibri"/>
              </a:rPr>
              <a:t> declaration</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of</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price</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(promotion, sales</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period)</a:t>
            </a:r>
            <a:endParaRPr sz="1400">
              <a:latin typeface="Calibri"/>
              <a:cs typeface="Calibri"/>
            </a:endParaRPr>
          </a:p>
        </p:txBody>
      </p:sp>
      <p:graphicFrame>
        <p:nvGraphicFramePr>
          <p:cNvPr id="3" name="object 3"/>
          <p:cNvGraphicFramePr>
            <a:graphicFrameLocks noGrp="1"/>
          </p:cNvGraphicFramePr>
          <p:nvPr/>
        </p:nvGraphicFramePr>
        <p:xfrm>
          <a:off x="2588641" y="1351642"/>
          <a:ext cx="2385694" cy="1209574"/>
        </p:xfrm>
        <a:graphic>
          <a:graphicData uri="http://schemas.openxmlformats.org/drawingml/2006/table">
            <a:tbl>
              <a:tblPr firstRow="1" bandRow="1">
                <a:tableStyleId>{2D5ABB26-0587-4C30-8999-92F81FD0307C}</a:tableStyleId>
              </a:tblPr>
              <a:tblGrid>
                <a:gridCol w="2033905"/>
                <a:gridCol w="351789"/>
              </a:tblGrid>
              <a:tr h="151399">
                <a:tc>
                  <a:txBody>
                    <a:bodyPr/>
                    <a:lstStyle/>
                    <a:p>
                      <a:pPr marL="31750">
                        <a:lnSpc>
                          <a:spcPts val="1090"/>
                        </a:lnSpc>
                      </a:pPr>
                      <a:r>
                        <a:rPr sz="1050" spc="-5" dirty="0">
                          <a:latin typeface="Courier New"/>
                          <a:cs typeface="Courier New"/>
                        </a:rPr>
                        <a:t>Myntra.com</a:t>
                      </a:r>
                      <a:endParaRPr sz="1050">
                        <a:latin typeface="Courier New"/>
                        <a:cs typeface="Courier New"/>
                      </a:endParaRPr>
                    </a:p>
                  </a:txBody>
                  <a:tcPr marL="0" marR="0" marT="0" marB="0"/>
                </a:tc>
                <a:tc>
                  <a:txBody>
                    <a:bodyPr/>
                    <a:lstStyle/>
                    <a:p>
                      <a:pPr marR="24130" algn="r">
                        <a:lnSpc>
                          <a:spcPts val="1090"/>
                        </a:lnSpc>
                      </a:pPr>
                      <a:r>
                        <a:rPr sz="1050" spc="-5" dirty="0">
                          <a:latin typeface="Courier New"/>
                          <a:cs typeface="Courier New"/>
                        </a:rPr>
                        <a:t>75</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Paytm.com</a:t>
                      </a:r>
                      <a:endParaRPr sz="1050">
                        <a:latin typeface="Courier New"/>
                        <a:cs typeface="Courier New"/>
                      </a:endParaRPr>
                    </a:p>
                  </a:txBody>
                  <a:tcPr marL="0" marR="0" marT="0" marB="0"/>
                </a:tc>
                <a:tc>
                  <a:txBody>
                    <a:bodyPr/>
                    <a:lstStyle/>
                    <a:p>
                      <a:pPr marR="24130" algn="r">
                        <a:lnSpc>
                          <a:spcPts val="1085"/>
                        </a:lnSpc>
                      </a:pPr>
                      <a:r>
                        <a:rPr sz="1050" spc="-5" dirty="0">
                          <a:latin typeface="Courier New"/>
                          <a:cs typeface="Courier New"/>
                        </a:rPr>
                        <a:t>52</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snapdeal.com</a:t>
                      </a:r>
                      <a:endParaRPr sz="1050">
                        <a:latin typeface="Courier New"/>
                        <a:cs typeface="Courier New"/>
                      </a:endParaRPr>
                    </a:p>
                  </a:txBody>
                  <a:tcPr marL="0" marR="0" marT="0" marB="0"/>
                </a:tc>
                <a:tc>
                  <a:txBody>
                    <a:bodyPr/>
                    <a:lstStyle/>
                    <a:p>
                      <a:pPr marR="24130" algn="r">
                        <a:lnSpc>
                          <a:spcPts val="1085"/>
                        </a:lnSpc>
                      </a:pPr>
                      <a:r>
                        <a:rPr sz="1050" spc="-5" dirty="0">
                          <a:latin typeface="Courier New"/>
                          <a:cs typeface="Courier New"/>
                        </a:rPr>
                        <a:t>41</a:t>
                      </a:r>
                      <a:endParaRPr sz="1050">
                        <a:latin typeface="Courier New"/>
                        <a:cs typeface="Courier New"/>
                      </a:endParaRPr>
                    </a:p>
                  </a:txBody>
                  <a:tcPr marL="0" marR="0" marT="0" marB="0"/>
                </a:tc>
              </a:tr>
              <a:tr h="150876">
                <a:tc>
                  <a:txBody>
                    <a:bodyPr/>
                    <a:lstStyle/>
                    <a:p>
                      <a:pPr marL="31750">
                        <a:lnSpc>
                          <a:spcPts val="1085"/>
                        </a:lnSpc>
                      </a:pPr>
                      <a:r>
                        <a:rPr sz="1050" spc="-5" dirty="0">
                          <a:latin typeface="Courier New"/>
                          <a:cs typeface="Courier New"/>
                        </a:rPr>
                        <a:t>Flipkart.com</a:t>
                      </a:r>
                      <a:endParaRPr sz="1050">
                        <a:latin typeface="Courier New"/>
                        <a:cs typeface="Courier New"/>
                      </a:endParaRPr>
                    </a:p>
                  </a:txBody>
                  <a:tcPr marL="0" marR="0" marT="0" marB="0"/>
                </a:tc>
                <a:tc>
                  <a:txBody>
                    <a:bodyPr/>
                    <a:lstStyle/>
                    <a:p>
                      <a:pPr marR="24130" algn="r">
                        <a:lnSpc>
                          <a:spcPts val="1085"/>
                        </a:lnSpc>
                      </a:pPr>
                      <a:r>
                        <a:rPr sz="1050" spc="-5" dirty="0">
                          <a:latin typeface="Courier New"/>
                          <a:cs typeface="Courier New"/>
                        </a:rPr>
                        <a:t>38</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endParaRPr sz="1050">
                        <a:latin typeface="Courier New"/>
                        <a:cs typeface="Courier New"/>
                      </a:endParaRPr>
                    </a:p>
                  </a:txBody>
                  <a:tcPr marL="0" marR="0" marT="0" marB="0"/>
                </a:tc>
                <a:tc>
                  <a:txBody>
                    <a:bodyPr/>
                    <a:lstStyle/>
                    <a:p>
                      <a:pPr marR="24130" algn="r">
                        <a:lnSpc>
                          <a:spcPts val="1085"/>
                        </a:lnSpc>
                      </a:pPr>
                      <a:r>
                        <a:rPr sz="1050" spc="-10" dirty="0">
                          <a:latin typeface="Courier New"/>
                          <a:cs typeface="Courier New"/>
                        </a:rPr>
                        <a:t>38</a:t>
                      </a:r>
                      <a:endParaRPr sz="1050">
                        <a:latin typeface="Courier New"/>
                        <a:cs typeface="Courier New"/>
                      </a:endParaRPr>
                    </a:p>
                  </a:txBody>
                  <a:tcPr marL="0" marR="0" marT="0" marB="0"/>
                </a:tc>
              </a:tr>
              <a:tr h="151637">
                <a:tc>
                  <a:txBody>
                    <a:bodyPr/>
                    <a:lstStyle/>
                    <a:p>
                      <a:pPr marL="31750">
                        <a:lnSpc>
                          <a:spcPts val="1085"/>
                        </a:lnSpc>
                      </a:pPr>
                      <a:r>
                        <a:rPr sz="1050" spc="-5" dirty="0">
                          <a:latin typeface="Courier New"/>
                          <a:cs typeface="Courier New"/>
                        </a:rPr>
                        <a:t>Amazon.in,</a:t>
                      </a:r>
                      <a:r>
                        <a:rPr sz="1050" spc="-45" dirty="0">
                          <a:latin typeface="Courier New"/>
                          <a:cs typeface="Courier New"/>
                        </a:rPr>
                        <a:t> </a:t>
                      </a:r>
                      <a:r>
                        <a:rPr sz="1050" spc="-5" dirty="0">
                          <a:latin typeface="Courier New"/>
                          <a:cs typeface="Courier New"/>
                        </a:rPr>
                        <a:t>Paytm.com</a:t>
                      </a:r>
                      <a:endParaRPr sz="1050">
                        <a:latin typeface="Courier New"/>
                        <a:cs typeface="Courier New"/>
                      </a:endParaRPr>
                    </a:p>
                  </a:txBody>
                  <a:tcPr marL="0" marR="0" marT="0" marB="0"/>
                </a:tc>
                <a:tc>
                  <a:txBody>
                    <a:bodyPr/>
                    <a:lstStyle/>
                    <a:p>
                      <a:pPr marR="24130" algn="r">
                        <a:lnSpc>
                          <a:spcPts val="1085"/>
                        </a:lnSpc>
                      </a:pPr>
                      <a:r>
                        <a:rPr sz="1050" spc="-5" dirty="0">
                          <a:latin typeface="Courier New"/>
                          <a:cs typeface="Courier New"/>
                        </a:rPr>
                        <a:t>13</a:t>
                      </a:r>
                      <a:endParaRPr sz="1050">
                        <a:latin typeface="Courier New"/>
                        <a:cs typeface="Courier New"/>
                      </a:endParaRPr>
                    </a:p>
                  </a:txBody>
                  <a:tcPr marL="0" marR="0" marT="0" marB="0"/>
                </a:tc>
              </a:tr>
              <a:tr h="151638">
                <a:tc>
                  <a:txBody>
                    <a:bodyPr/>
                    <a:lstStyle/>
                    <a:p>
                      <a:pPr marL="31750">
                        <a:lnSpc>
                          <a:spcPts val="1090"/>
                        </a:lnSpc>
                      </a:pPr>
                      <a:r>
                        <a:rPr sz="1050" spc="-5" dirty="0">
                          <a:latin typeface="Courier New"/>
                          <a:cs typeface="Courier New"/>
                        </a:rPr>
                        <a:t>Paytm.com,</a:t>
                      </a:r>
                      <a:r>
                        <a:rPr sz="1050" spc="-35"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4130" algn="r">
                        <a:lnSpc>
                          <a:spcPts val="1090"/>
                        </a:lnSpc>
                      </a:pPr>
                      <a:r>
                        <a:rPr sz="1050" dirty="0">
                          <a:latin typeface="Courier New"/>
                          <a:cs typeface="Courier New"/>
                        </a:rPr>
                        <a:t>7</a:t>
                      </a:r>
                      <a:endParaRPr sz="1050">
                        <a:latin typeface="Courier New"/>
                        <a:cs typeface="Courier New"/>
                      </a:endParaRPr>
                    </a:p>
                  </a:txBody>
                  <a:tcPr marL="0" marR="0" marT="0" marB="0"/>
                </a:tc>
              </a:tr>
              <a:tr h="151399">
                <a:tc>
                  <a:txBody>
                    <a:bodyPr/>
                    <a:lstStyle/>
                    <a:p>
                      <a:pPr marL="31750">
                        <a:lnSpc>
                          <a:spcPts val="1085"/>
                        </a:lnSpc>
                      </a:pPr>
                      <a:r>
                        <a:rPr sz="1050" spc="-5" dirty="0">
                          <a:latin typeface="Courier New"/>
                          <a:cs typeface="Courier New"/>
                        </a:rPr>
                        <a:t>Amazon.in,</a:t>
                      </a:r>
                      <a:r>
                        <a:rPr sz="1050" spc="-35" dirty="0">
                          <a:latin typeface="Courier New"/>
                          <a:cs typeface="Courier New"/>
                        </a:rPr>
                        <a:t> </a:t>
                      </a:r>
                      <a:r>
                        <a:rPr sz="1050" spc="-5" dirty="0">
                          <a:latin typeface="Courier New"/>
                          <a:cs typeface="Courier New"/>
                        </a:rPr>
                        <a:t>Flipkart.com</a:t>
                      </a:r>
                      <a:endParaRPr sz="1050">
                        <a:latin typeface="Courier New"/>
                        <a:cs typeface="Courier New"/>
                      </a:endParaRPr>
                    </a:p>
                  </a:txBody>
                  <a:tcPr marL="0" marR="0" marT="0" marB="0"/>
                </a:tc>
                <a:tc>
                  <a:txBody>
                    <a:bodyPr/>
                    <a:lstStyle/>
                    <a:p>
                      <a:pPr marR="24130" algn="r">
                        <a:lnSpc>
                          <a:spcPts val="1085"/>
                        </a:lnSpc>
                      </a:pPr>
                      <a:r>
                        <a:rPr sz="1050" dirty="0">
                          <a:latin typeface="Courier New"/>
                          <a:cs typeface="Courier New"/>
                        </a:rPr>
                        <a:t>5</a:t>
                      </a:r>
                      <a:endParaRPr sz="1050">
                        <a:latin typeface="Courier New"/>
                        <a:cs typeface="Courier New"/>
                      </a:endParaRPr>
                    </a:p>
                  </a:txBody>
                  <a:tcPr marL="0" marR="0" marT="0" marB="0"/>
                </a:tc>
              </a:tr>
            </a:tbl>
          </a:graphicData>
        </a:graphic>
      </p:graphicFrame>
      <p:sp>
        <p:nvSpPr>
          <p:cNvPr id="4" name="object 4"/>
          <p:cNvSpPr txBox="1"/>
          <p:nvPr/>
        </p:nvSpPr>
        <p:spPr>
          <a:xfrm>
            <a:off x="902004" y="2686557"/>
            <a:ext cx="5758180" cy="1108710"/>
          </a:xfrm>
          <a:prstGeom prst="rect">
            <a:avLst/>
          </a:prstGeom>
        </p:spPr>
        <p:txBody>
          <a:bodyPr vert="horz" wrap="square" lIns="0" tIns="8890" rIns="0" bIns="0" rtlCol="0">
            <a:spAutoFit/>
          </a:bodyPr>
          <a:lstStyle/>
          <a:p>
            <a:pPr marL="12700" marR="5080" algn="just">
              <a:lnSpc>
                <a:spcPct val="101800"/>
              </a:lnSpc>
              <a:spcBef>
                <a:spcPts val="70"/>
              </a:spcBef>
            </a:pPr>
            <a:r>
              <a:rPr sz="1400" i="1" dirty="0">
                <a:latin typeface="Calibri"/>
                <a:cs typeface="Calibri"/>
              </a:rPr>
              <a:t>[56 </a:t>
            </a:r>
            <a:r>
              <a:rPr sz="1400" i="1" spc="-5" dirty="0">
                <a:latin typeface="Calibri"/>
                <a:cs typeface="Calibri"/>
              </a:rPr>
              <a:t>respondents </a:t>
            </a:r>
            <a:r>
              <a:rPr sz="1400" i="1" spc="-10" dirty="0">
                <a:latin typeface="Calibri"/>
                <a:cs typeface="Calibri"/>
              </a:rPr>
              <a:t>faced </a:t>
            </a:r>
            <a:r>
              <a:rPr sz="1400" i="1" dirty="0">
                <a:latin typeface="Calibri"/>
                <a:cs typeface="Calibri"/>
              </a:rPr>
              <a:t>late </a:t>
            </a:r>
            <a:r>
              <a:rPr sz="1400" i="1" spc="-5" dirty="0">
                <a:latin typeface="Calibri"/>
                <a:cs typeface="Calibri"/>
              </a:rPr>
              <a:t>declaration </a:t>
            </a:r>
            <a:r>
              <a:rPr sz="1400" i="1" spc="-10" dirty="0">
                <a:latin typeface="Calibri"/>
                <a:cs typeface="Calibri"/>
              </a:rPr>
              <a:t>of </a:t>
            </a:r>
            <a:r>
              <a:rPr sz="1400" i="1" spc="-5" dirty="0">
                <a:latin typeface="Calibri"/>
                <a:cs typeface="Calibri"/>
              </a:rPr>
              <a:t>price </a:t>
            </a:r>
            <a:r>
              <a:rPr sz="1400" i="1" dirty="0">
                <a:latin typeface="Calibri"/>
                <a:cs typeface="Calibri"/>
              </a:rPr>
              <a:t>in </a:t>
            </a:r>
            <a:r>
              <a:rPr sz="1400" i="1" spc="-5" dirty="0">
                <a:latin typeface="Calibri"/>
                <a:cs typeface="Calibri"/>
              </a:rPr>
              <a:t>amazon.in, </a:t>
            </a:r>
            <a:r>
              <a:rPr sz="1400" i="1" dirty="0">
                <a:latin typeface="Calibri"/>
                <a:cs typeface="Calibri"/>
              </a:rPr>
              <a:t>75 </a:t>
            </a:r>
            <a:r>
              <a:rPr sz="1400" i="1" spc="-5" dirty="0">
                <a:latin typeface="Calibri"/>
                <a:cs typeface="Calibri"/>
              </a:rPr>
              <a:t>respondents </a:t>
            </a:r>
            <a:r>
              <a:rPr sz="1400" i="1" dirty="0">
                <a:latin typeface="Calibri"/>
                <a:cs typeface="Calibri"/>
              </a:rPr>
              <a:t> </a:t>
            </a:r>
            <a:r>
              <a:rPr sz="1400" i="1" spc="-5" dirty="0">
                <a:latin typeface="Calibri"/>
                <a:cs typeface="Calibri"/>
              </a:rPr>
              <a:t>faced</a:t>
            </a:r>
            <a:r>
              <a:rPr sz="1400" i="1" dirty="0">
                <a:latin typeface="Calibri"/>
                <a:cs typeface="Calibri"/>
              </a:rPr>
              <a:t> late</a:t>
            </a:r>
            <a:r>
              <a:rPr sz="1400" i="1" spc="5" dirty="0">
                <a:latin typeface="Calibri"/>
                <a:cs typeface="Calibri"/>
              </a:rPr>
              <a:t> </a:t>
            </a:r>
            <a:r>
              <a:rPr sz="1400" i="1" spc="-5" dirty="0">
                <a:latin typeface="Calibri"/>
                <a:cs typeface="Calibri"/>
              </a:rPr>
              <a:t>declaration</a:t>
            </a:r>
            <a:r>
              <a:rPr sz="1400" i="1" dirty="0">
                <a:latin typeface="Calibri"/>
                <a:cs typeface="Calibri"/>
              </a:rPr>
              <a:t> </a:t>
            </a:r>
            <a:r>
              <a:rPr sz="1400" i="1" spc="-5" dirty="0">
                <a:latin typeface="Calibri"/>
                <a:cs typeface="Calibri"/>
              </a:rPr>
              <a:t>of</a:t>
            </a:r>
            <a:r>
              <a:rPr sz="1400" i="1" dirty="0">
                <a:latin typeface="Calibri"/>
                <a:cs typeface="Calibri"/>
              </a:rPr>
              <a:t> </a:t>
            </a:r>
            <a:r>
              <a:rPr sz="1400" i="1" spc="-5" dirty="0">
                <a:latin typeface="Calibri"/>
                <a:cs typeface="Calibri"/>
              </a:rPr>
              <a:t>price</a:t>
            </a:r>
            <a:r>
              <a:rPr sz="1400" i="1" dirty="0">
                <a:latin typeface="Calibri"/>
                <a:cs typeface="Calibri"/>
              </a:rPr>
              <a:t> in</a:t>
            </a:r>
            <a:r>
              <a:rPr sz="1400" i="1" spc="5" dirty="0">
                <a:latin typeface="Calibri"/>
                <a:cs typeface="Calibri"/>
              </a:rPr>
              <a:t> </a:t>
            </a:r>
            <a:r>
              <a:rPr sz="1400" i="1" spc="-5" dirty="0">
                <a:latin typeface="Calibri"/>
                <a:cs typeface="Calibri"/>
              </a:rPr>
              <a:t>myntra.com,</a:t>
            </a:r>
            <a:r>
              <a:rPr sz="1400" i="1" dirty="0">
                <a:latin typeface="Calibri"/>
                <a:cs typeface="Calibri"/>
              </a:rPr>
              <a:t> 72</a:t>
            </a:r>
            <a:r>
              <a:rPr sz="1400" i="1" spc="5" dirty="0">
                <a:latin typeface="Calibri"/>
                <a:cs typeface="Calibri"/>
              </a:rPr>
              <a:t> </a:t>
            </a:r>
            <a:r>
              <a:rPr sz="1400" i="1" spc="-5" dirty="0">
                <a:latin typeface="Calibri"/>
                <a:cs typeface="Calibri"/>
              </a:rPr>
              <a:t>respondents</a:t>
            </a:r>
            <a:r>
              <a:rPr sz="1400" i="1" dirty="0">
                <a:latin typeface="Calibri"/>
                <a:cs typeface="Calibri"/>
              </a:rPr>
              <a:t> </a:t>
            </a:r>
            <a:r>
              <a:rPr sz="1400" i="1" spc="-5" dirty="0">
                <a:latin typeface="Calibri"/>
                <a:cs typeface="Calibri"/>
              </a:rPr>
              <a:t>faced</a:t>
            </a:r>
            <a:r>
              <a:rPr sz="1400" i="1" dirty="0">
                <a:latin typeface="Calibri"/>
                <a:cs typeface="Calibri"/>
              </a:rPr>
              <a:t> late </a:t>
            </a:r>
            <a:r>
              <a:rPr sz="1400" i="1" spc="5" dirty="0">
                <a:latin typeface="Calibri"/>
                <a:cs typeface="Calibri"/>
              </a:rPr>
              <a:t> </a:t>
            </a:r>
            <a:r>
              <a:rPr sz="1400" i="1" spc="-5" dirty="0">
                <a:latin typeface="Calibri"/>
                <a:cs typeface="Calibri"/>
              </a:rPr>
              <a:t>declaration of price </a:t>
            </a:r>
            <a:r>
              <a:rPr sz="1400" i="1" dirty="0">
                <a:latin typeface="Calibri"/>
                <a:cs typeface="Calibri"/>
              </a:rPr>
              <a:t>in </a:t>
            </a:r>
            <a:r>
              <a:rPr sz="1400" i="1" spc="-5" dirty="0">
                <a:latin typeface="Calibri"/>
                <a:cs typeface="Calibri"/>
              </a:rPr>
              <a:t>paytm.com, </a:t>
            </a:r>
            <a:r>
              <a:rPr sz="1400" i="1" dirty="0">
                <a:latin typeface="Calibri"/>
                <a:cs typeface="Calibri"/>
              </a:rPr>
              <a:t>48 </a:t>
            </a:r>
            <a:r>
              <a:rPr sz="1400" i="1" spc="-5" dirty="0">
                <a:latin typeface="Calibri"/>
                <a:cs typeface="Calibri"/>
              </a:rPr>
              <a:t>respondents</a:t>
            </a:r>
            <a:r>
              <a:rPr sz="1400" i="1" dirty="0">
                <a:latin typeface="Calibri"/>
                <a:cs typeface="Calibri"/>
              </a:rPr>
              <a:t> </a:t>
            </a:r>
            <a:r>
              <a:rPr sz="1400" i="1" spc="-5" dirty="0">
                <a:latin typeface="Calibri"/>
                <a:cs typeface="Calibri"/>
              </a:rPr>
              <a:t>faced </a:t>
            </a:r>
            <a:r>
              <a:rPr sz="1400" i="1" dirty="0">
                <a:latin typeface="Calibri"/>
                <a:cs typeface="Calibri"/>
              </a:rPr>
              <a:t>late </a:t>
            </a:r>
            <a:r>
              <a:rPr sz="1400" i="1" spc="-5" dirty="0">
                <a:latin typeface="Calibri"/>
                <a:cs typeface="Calibri"/>
              </a:rPr>
              <a:t>declaration</a:t>
            </a:r>
            <a:r>
              <a:rPr sz="1400" i="1" spc="305" dirty="0">
                <a:latin typeface="Calibri"/>
                <a:cs typeface="Calibri"/>
              </a:rPr>
              <a:t> </a:t>
            </a:r>
            <a:r>
              <a:rPr sz="1400" i="1" spc="-10" dirty="0">
                <a:latin typeface="Calibri"/>
                <a:cs typeface="Calibri"/>
              </a:rPr>
              <a:t>of </a:t>
            </a:r>
            <a:r>
              <a:rPr sz="1400" i="1" spc="-5" dirty="0">
                <a:latin typeface="Calibri"/>
                <a:cs typeface="Calibri"/>
              </a:rPr>
              <a:t> price </a:t>
            </a:r>
            <a:r>
              <a:rPr sz="1400" i="1" dirty="0">
                <a:latin typeface="Calibri"/>
                <a:cs typeface="Calibri"/>
              </a:rPr>
              <a:t>in </a:t>
            </a:r>
            <a:r>
              <a:rPr sz="1400" i="1" spc="-5" dirty="0">
                <a:latin typeface="Calibri"/>
                <a:cs typeface="Calibri"/>
              </a:rPr>
              <a:t>snapdeal.com, </a:t>
            </a:r>
            <a:r>
              <a:rPr sz="1400" i="1" dirty="0">
                <a:latin typeface="Calibri"/>
                <a:cs typeface="Calibri"/>
              </a:rPr>
              <a:t>43 </a:t>
            </a:r>
            <a:r>
              <a:rPr sz="1400" i="1" spc="-5" dirty="0">
                <a:latin typeface="Calibri"/>
                <a:cs typeface="Calibri"/>
              </a:rPr>
              <a:t>respondents faced </a:t>
            </a:r>
            <a:r>
              <a:rPr sz="1400" i="1" dirty="0">
                <a:latin typeface="Calibri"/>
                <a:cs typeface="Calibri"/>
              </a:rPr>
              <a:t>late </a:t>
            </a:r>
            <a:r>
              <a:rPr sz="1400" i="1" spc="-5" dirty="0">
                <a:latin typeface="Calibri"/>
                <a:cs typeface="Calibri"/>
              </a:rPr>
              <a:t>declaration </a:t>
            </a:r>
            <a:r>
              <a:rPr sz="1400" i="1" spc="-10" dirty="0">
                <a:latin typeface="Calibri"/>
                <a:cs typeface="Calibri"/>
              </a:rPr>
              <a:t>of </a:t>
            </a:r>
            <a:r>
              <a:rPr sz="1400" i="1" spc="-5" dirty="0">
                <a:latin typeface="Calibri"/>
                <a:cs typeface="Calibri"/>
              </a:rPr>
              <a:t>price </a:t>
            </a:r>
            <a:r>
              <a:rPr sz="1400" i="1" dirty="0">
                <a:latin typeface="Calibri"/>
                <a:cs typeface="Calibri"/>
              </a:rPr>
              <a:t>in </a:t>
            </a:r>
            <a:r>
              <a:rPr sz="1400" i="1" spc="-5" dirty="0">
                <a:latin typeface="Calibri"/>
                <a:cs typeface="Calibri"/>
              </a:rPr>
              <a:t>flipkart. </a:t>
            </a:r>
            <a:r>
              <a:rPr sz="1400" i="1" dirty="0">
                <a:latin typeface="Calibri"/>
                <a:cs typeface="Calibri"/>
              </a:rPr>
              <a:t> com]</a:t>
            </a:r>
            <a:endParaRPr sz="1400">
              <a:latin typeface="Calibri"/>
              <a:cs typeface="Calibri"/>
            </a:endParaRPr>
          </a:p>
        </p:txBody>
      </p:sp>
      <p:sp>
        <p:nvSpPr>
          <p:cNvPr id="5" name="object 5"/>
          <p:cNvSpPr txBox="1"/>
          <p:nvPr/>
        </p:nvSpPr>
        <p:spPr>
          <a:xfrm>
            <a:off x="1877314" y="4422774"/>
            <a:ext cx="3806825" cy="239395"/>
          </a:xfrm>
          <a:prstGeom prst="rect">
            <a:avLst/>
          </a:prstGeom>
        </p:spPr>
        <p:txBody>
          <a:bodyPr vert="horz" wrap="square" lIns="0" tIns="13335" rIns="0" bIns="0" rtlCol="0">
            <a:spAutoFit/>
          </a:bodyPr>
          <a:lstStyle/>
          <a:p>
            <a:pPr marL="12700">
              <a:lnSpc>
                <a:spcPct val="100000"/>
              </a:lnSpc>
              <a:spcBef>
                <a:spcPts val="105"/>
              </a:spcBef>
            </a:pPr>
            <a:r>
              <a:rPr sz="1400" b="1" u="sng" dirty="0">
                <a:uFill>
                  <a:solidFill>
                    <a:srgbClr val="000000"/>
                  </a:solidFill>
                </a:uFill>
                <a:latin typeface="Calibri"/>
                <a:cs typeface="Calibri"/>
              </a:rPr>
              <a:t>Longer</a:t>
            </a:r>
            <a:r>
              <a:rPr sz="1400" b="1" u="sng" spc="-5" dirty="0">
                <a:uFill>
                  <a:solidFill>
                    <a:srgbClr val="000000"/>
                  </a:solidFill>
                </a:uFill>
                <a:latin typeface="Calibri"/>
                <a:cs typeface="Calibri"/>
              </a:rPr>
              <a:t> page</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loading</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time</a:t>
            </a:r>
            <a:r>
              <a:rPr sz="1400" b="1" u="sng" spc="5" dirty="0">
                <a:uFill>
                  <a:solidFill>
                    <a:srgbClr val="000000"/>
                  </a:solidFill>
                </a:uFill>
                <a:latin typeface="Calibri"/>
                <a:cs typeface="Calibri"/>
              </a:rPr>
              <a:t> </a:t>
            </a:r>
            <a:r>
              <a:rPr sz="1400" b="1" u="sng" spc="-5" dirty="0">
                <a:uFill>
                  <a:solidFill>
                    <a:srgbClr val="000000"/>
                  </a:solidFill>
                </a:uFill>
                <a:latin typeface="Calibri"/>
                <a:cs typeface="Calibri"/>
              </a:rPr>
              <a:t>(promotion,</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sales</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period)</a:t>
            </a:r>
            <a:endParaRPr sz="1400">
              <a:latin typeface="Calibri"/>
              <a:cs typeface="Calibri"/>
            </a:endParaRPr>
          </a:p>
        </p:txBody>
      </p:sp>
      <p:graphicFrame>
        <p:nvGraphicFramePr>
          <p:cNvPr id="6" name="object 6"/>
          <p:cNvGraphicFramePr>
            <a:graphicFrameLocks noGrp="1"/>
          </p:cNvGraphicFramePr>
          <p:nvPr/>
        </p:nvGraphicFramePr>
        <p:xfrm>
          <a:off x="2227072" y="4881607"/>
          <a:ext cx="3107054" cy="1662454"/>
        </p:xfrm>
        <a:graphic>
          <a:graphicData uri="http://schemas.openxmlformats.org/drawingml/2006/table">
            <a:tbl>
              <a:tblPr firstRow="1" bandRow="1">
                <a:tableStyleId>{2D5ABB26-0587-4C30-8999-92F81FD0307C}</a:tableStyleId>
              </a:tblPr>
              <a:tblGrid>
                <a:gridCol w="2753360"/>
                <a:gridCol w="353694"/>
              </a:tblGrid>
              <a:tr h="151399">
                <a:tc>
                  <a:txBody>
                    <a:bodyPr/>
                    <a:lstStyle/>
                    <a:p>
                      <a:pPr marL="31750">
                        <a:lnSpc>
                          <a:spcPts val="1090"/>
                        </a:lnSpc>
                      </a:pPr>
                      <a:r>
                        <a:rPr sz="1050" spc="-5" dirty="0">
                          <a:latin typeface="Courier New"/>
                          <a:cs typeface="Courier New"/>
                        </a:rPr>
                        <a:t>Myntra.com</a:t>
                      </a:r>
                      <a:endParaRPr sz="1050">
                        <a:latin typeface="Courier New"/>
                        <a:cs typeface="Courier New"/>
                      </a:endParaRPr>
                    </a:p>
                  </a:txBody>
                  <a:tcPr marL="0" marR="0" marT="0" marB="0"/>
                </a:tc>
                <a:tc>
                  <a:txBody>
                    <a:bodyPr/>
                    <a:lstStyle/>
                    <a:p>
                      <a:pPr marR="24130" algn="r">
                        <a:lnSpc>
                          <a:spcPts val="1090"/>
                        </a:lnSpc>
                      </a:pPr>
                      <a:r>
                        <a:rPr sz="1050" dirty="0">
                          <a:latin typeface="Courier New"/>
                          <a:cs typeface="Courier New"/>
                        </a:rPr>
                        <a:t>61</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Paytm.com</a:t>
                      </a:r>
                      <a:endParaRPr sz="1050">
                        <a:latin typeface="Courier New"/>
                        <a:cs typeface="Courier New"/>
                      </a:endParaRPr>
                    </a:p>
                  </a:txBody>
                  <a:tcPr marL="0" marR="0" marT="0" marB="0"/>
                </a:tc>
                <a:tc>
                  <a:txBody>
                    <a:bodyPr/>
                    <a:lstStyle/>
                    <a:p>
                      <a:pPr marR="25400" algn="r">
                        <a:lnSpc>
                          <a:spcPts val="1085"/>
                        </a:lnSpc>
                      </a:pPr>
                      <a:r>
                        <a:rPr sz="1050" spc="-5" dirty="0">
                          <a:latin typeface="Courier New"/>
                          <a:cs typeface="Courier New"/>
                        </a:rPr>
                        <a:t>59</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Flipkart.com</a:t>
                      </a:r>
                      <a:endParaRPr sz="1050">
                        <a:latin typeface="Courier New"/>
                        <a:cs typeface="Courier New"/>
                      </a:endParaRPr>
                    </a:p>
                  </a:txBody>
                  <a:tcPr marL="0" marR="0" marT="0" marB="0"/>
                </a:tc>
                <a:tc>
                  <a:txBody>
                    <a:bodyPr/>
                    <a:lstStyle/>
                    <a:p>
                      <a:pPr marR="25400" algn="r">
                        <a:lnSpc>
                          <a:spcPts val="1085"/>
                        </a:lnSpc>
                      </a:pPr>
                      <a:r>
                        <a:rPr sz="1050" spc="-5" dirty="0">
                          <a:latin typeface="Courier New"/>
                          <a:cs typeface="Courier New"/>
                        </a:rPr>
                        <a:t>32</a:t>
                      </a:r>
                      <a:endParaRPr sz="1050">
                        <a:latin typeface="Courier New"/>
                        <a:cs typeface="Courier New"/>
                      </a:endParaRPr>
                    </a:p>
                  </a:txBody>
                  <a:tcPr marL="0" marR="0" marT="0" marB="0"/>
                </a:tc>
              </a:tr>
              <a:tr h="151638">
                <a:tc>
                  <a:txBody>
                    <a:bodyPr/>
                    <a:lstStyle/>
                    <a:p>
                      <a:pPr marL="31750">
                        <a:lnSpc>
                          <a:spcPts val="1085"/>
                        </a:lnSpc>
                      </a:pPr>
                      <a:r>
                        <a:rPr sz="1050" spc="-5" dirty="0">
                          <a:latin typeface="Courier New"/>
                          <a:cs typeface="Courier New"/>
                        </a:rPr>
                        <a:t>Snapdeal.com</a:t>
                      </a:r>
                      <a:endParaRPr sz="1050">
                        <a:latin typeface="Courier New"/>
                        <a:cs typeface="Courier New"/>
                      </a:endParaRPr>
                    </a:p>
                  </a:txBody>
                  <a:tcPr marL="0" marR="0" marT="0" marB="0"/>
                </a:tc>
                <a:tc>
                  <a:txBody>
                    <a:bodyPr/>
                    <a:lstStyle/>
                    <a:p>
                      <a:pPr marR="25400" algn="r">
                        <a:lnSpc>
                          <a:spcPts val="1085"/>
                        </a:lnSpc>
                      </a:pPr>
                      <a:r>
                        <a:rPr sz="1050" spc="-5" dirty="0">
                          <a:latin typeface="Courier New"/>
                          <a:cs typeface="Courier New"/>
                        </a:rPr>
                        <a:t>23</a:t>
                      </a:r>
                      <a:endParaRPr sz="1050">
                        <a:latin typeface="Courier New"/>
                        <a:cs typeface="Courier New"/>
                      </a:endParaRPr>
                    </a:p>
                  </a:txBody>
                  <a:tcPr marL="0" marR="0" marT="0" marB="0"/>
                </a:tc>
              </a:tr>
              <a:tr h="151637">
                <a:tc>
                  <a:txBody>
                    <a:bodyPr/>
                    <a:lstStyle/>
                    <a:p>
                      <a:pPr marL="31750">
                        <a:lnSpc>
                          <a:spcPts val="1090"/>
                        </a:lnSpc>
                      </a:pPr>
                      <a:r>
                        <a:rPr sz="1050" spc="-5" dirty="0">
                          <a:latin typeface="Courier New"/>
                          <a:cs typeface="Courier New"/>
                        </a:rPr>
                        <a:t>Amazon.in,</a:t>
                      </a:r>
                      <a:r>
                        <a:rPr sz="1050" spc="-35" dirty="0">
                          <a:latin typeface="Courier New"/>
                          <a:cs typeface="Courier New"/>
                        </a:rPr>
                        <a:t> </a:t>
                      </a:r>
                      <a:r>
                        <a:rPr sz="1050" spc="-5" dirty="0">
                          <a:latin typeface="Courier New"/>
                          <a:cs typeface="Courier New"/>
                        </a:rPr>
                        <a:t>Flipkart.com</a:t>
                      </a:r>
                      <a:endParaRPr sz="1050">
                        <a:latin typeface="Courier New"/>
                        <a:cs typeface="Courier New"/>
                      </a:endParaRPr>
                    </a:p>
                  </a:txBody>
                  <a:tcPr marL="0" marR="0" marT="0" marB="0"/>
                </a:tc>
                <a:tc>
                  <a:txBody>
                    <a:bodyPr/>
                    <a:lstStyle/>
                    <a:p>
                      <a:pPr marR="25400" algn="r">
                        <a:lnSpc>
                          <a:spcPts val="1090"/>
                        </a:lnSpc>
                      </a:pPr>
                      <a:r>
                        <a:rPr sz="1050" spc="-5" dirty="0">
                          <a:latin typeface="Courier New"/>
                          <a:cs typeface="Courier New"/>
                        </a:rPr>
                        <a:t>18</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endParaRPr sz="1050">
                        <a:latin typeface="Courier New"/>
                        <a:cs typeface="Courier New"/>
                      </a:endParaRPr>
                    </a:p>
                  </a:txBody>
                  <a:tcPr marL="0" marR="0" marT="0" marB="0"/>
                </a:tc>
                <a:tc>
                  <a:txBody>
                    <a:bodyPr/>
                    <a:lstStyle/>
                    <a:p>
                      <a:pPr marR="25400" algn="r">
                        <a:lnSpc>
                          <a:spcPts val="1085"/>
                        </a:lnSpc>
                      </a:pPr>
                      <a:r>
                        <a:rPr sz="1050" spc="-5" dirty="0">
                          <a:latin typeface="Courier New"/>
                          <a:cs typeface="Courier New"/>
                        </a:rPr>
                        <a:t>16</a:t>
                      </a:r>
                      <a:endParaRPr sz="1050">
                        <a:latin typeface="Courier New"/>
                        <a:cs typeface="Courier New"/>
                      </a:endParaRPr>
                    </a:p>
                  </a:txBody>
                  <a:tcPr marL="0" marR="0" marT="0" marB="0"/>
                </a:tc>
              </a:tr>
              <a:tr h="151003">
                <a:tc>
                  <a:txBody>
                    <a:bodyPr/>
                    <a:lstStyle/>
                    <a:p>
                      <a:pPr marL="31750">
                        <a:lnSpc>
                          <a:spcPts val="1085"/>
                        </a:lnSpc>
                      </a:pPr>
                      <a:r>
                        <a:rPr sz="1050" spc="-5" dirty="0">
                          <a:latin typeface="Courier New"/>
                          <a:cs typeface="Courier New"/>
                        </a:rPr>
                        <a:t>Paytm.com,</a:t>
                      </a:r>
                      <a:r>
                        <a:rPr sz="1050" spc="-35"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5400" algn="r">
                        <a:lnSpc>
                          <a:spcPts val="1085"/>
                        </a:lnSpc>
                      </a:pPr>
                      <a:r>
                        <a:rPr sz="1050" spc="-5" dirty="0">
                          <a:latin typeface="Courier New"/>
                          <a:cs typeface="Courier New"/>
                        </a:rPr>
                        <a:t>15</a:t>
                      </a:r>
                      <a:endParaRPr sz="1050">
                        <a:latin typeface="Courier New"/>
                        <a:cs typeface="Courier New"/>
                      </a:endParaRPr>
                    </a:p>
                  </a:txBody>
                  <a:tcPr marL="0" marR="0" marT="0" marB="0"/>
                </a:tc>
              </a:tr>
              <a:tr h="151003">
                <a:tc>
                  <a:txBody>
                    <a:bodyPr/>
                    <a:lstStyle/>
                    <a:p>
                      <a:pPr marL="31750">
                        <a:lnSpc>
                          <a:spcPts val="1085"/>
                        </a:lnSpc>
                      </a:pPr>
                      <a:r>
                        <a:rPr sz="1050" spc="-5" dirty="0">
                          <a:latin typeface="Courier New"/>
                          <a:cs typeface="Courier New"/>
                        </a:rPr>
                        <a:t>Amazon.in,</a:t>
                      </a:r>
                      <a:r>
                        <a:rPr sz="1050" spc="-35"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6034" algn="r">
                        <a:lnSpc>
                          <a:spcPts val="1085"/>
                        </a:lnSpc>
                      </a:pPr>
                      <a:r>
                        <a:rPr sz="1050" spc="-5" dirty="0">
                          <a:latin typeface="Courier New"/>
                          <a:cs typeface="Courier New"/>
                        </a:rPr>
                        <a:t>14</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r>
                        <a:rPr sz="1050" spc="-45" dirty="0">
                          <a:latin typeface="Courier New"/>
                          <a:cs typeface="Courier New"/>
                        </a:rPr>
                        <a:t> </a:t>
                      </a:r>
                      <a:r>
                        <a:rPr sz="1050" spc="-5" dirty="0">
                          <a:latin typeface="Courier New"/>
                          <a:cs typeface="Courier New"/>
                        </a:rPr>
                        <a:t>Paytm.com</a:t>
                      </a:r>
                      <a:endParaRPr sz="1050">
                        <a:latin typeface="Courier New"/>
                        <a:cs typeface="Courier New"/>
                      </a:endParaRPr>
                    </a:p>
                  </a:txBody>
                  <a:tcPr marL="0" marR="0" marT="0" marB="0"/>
                </a:tc>
                <a:tc>
                  <a:txBody>
                    <a:bodyPr/>
                    <a:lstStyle/>
                    <a:p>
                      <a:pPr marR="25400" algn="r">
                        <a:lnSpc>
                          <a:spcPts val="1085"/>
                        </a:lnSpc>
                      </a:pPr>
                      <a:r>
                        <a:rPr sz="1050" spc="-5" dirty="0">
                          <a:latin typeface="Courier New"/>
                          <a:cs typeface="Courier New"/>
                        </a:rPr>
                        <a:t>13</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Flipkart.com,</a:t>
                      </a:r>
                      <a:r>
                        <a:rPr sz="1050" spc="-35"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5400" algn="r">
                        <a:lnSpc>
                          <a:spcPts val="1085"/>
                        </a:lnSpc>
                      </a:pPr>
                      <a:r>
                        <a:rPr sz="1050" spc="-5" dirty="0">
                          <a:latin typeface="Courier New"/>
                          <a:cs typeface="Courier New"/>
                        </a:rPr>
                        <a:t>11</a:t>
                      </a:r>
                      <a:endParaRPr sz="1050">
                        <a:latin typeface="Courier New"/>
                        <a:cs typeface="Courier New"/>
                      </a:endParaRPr>
                    </a:p>
                  </a:txBody>
                  <a:tcPr marL="0" marR="0" marT="0" marB="0"/>
                </a:tc>
              </a:tr>
              <a:tr h="151399">
                <a:tc>
                  <a:txBody>
                    <a:bodyPr/>
                    <a:lstStyle/>
                    <a:p>
                      <a:pPr marL="31750">
                        <a:lnSpc>
                          <a:spcPts val="1085"/>
                        </a:lnSpc>
                      </a:pPr>
                      <a:r>
                        <a:rPr sz="1050" spc="-5" dirty="0">
                          <a:latin typeface="Courier New"/>
                          <a:cs typeface="Courier New"/>
                        </a:rPr>
                        <a:t>Amazon.in,</a:t>
                      </a:r>
                      <a:r>
                        <a:rPr sz="1050" spc="-20" dirty="0">
                          <a:latin typeface="Courier New"/>
                          <a:cs typeface="Courier New"/>
                        </a:rPr>
                        <a:t> </a:t>
                      </a:r>
                      <a:r>
                        <a:rPr sz="1050" spc="-5" dirty="0">
                          <a:latin typeface="Courier New"/>
                          <a:cs typeface="Courier New"/>
                        </a:rPr>
                        <a:t>Paytm.com,</a:t>
                      </a:r>
                      <a:r>
                        <a:rPr sz="1050" spc="-20" dirty="0">
                          <a:latin typeface="Courier New"/>
                          <a:cs typeface="Courier New"/>
                        </a:rPr>
                        <a:t> </a:t>
                      </a:r>
                      <a:r>
                        <a:rPr sz="1050" spc="-5" dirty="0">
                          <a:latin typeface="Courier New"/>
                          <a:cs typeface="Courier New"/>
                        </a:rPr>
                        <a:t>Myntra.com</a:t>
                      </a:r>
                      <a:endParaRPr sz="1050">
                        <a:latin typeface="Courier New"/>
                        <a:cs typeface="Courier New"/>
                      </a:endParaRPr>
                    </a:p>
                  </a:txBody>
                  <a:tcPr marL="0" marR="0" marT="0" marB="0"/>
                </a:tc>
                <a:tc>
                  <a:txBody>
                    <a:bodyPr/>
                    <a:lstStyle/>
                    <a:p>
                      <a:pPr marR="25400" algn="r">
                        <a:lnSpc>
                          <a:spcPts val="1085"/>
                        </a:lnSpc>
                      </a:pPr>
                      <a:r>
                        <a:rPr sz="1050" dirty="0">
                          <a:latin typeface="Courier New"/>
                          <a:cs typeface="Courier New"/>
                        </a:rPr>
                        <a:t>7</a:t>
                      </a:r>
                      <a:endParaRPr sz="1050">
                        <a:latin typeface="Courier New"/>
                        <a:cs typeface="Courier New"/>
                      </a:endParaRPr>
                    </a:p>
                  </a:txBody>
                  <a:tcPr marL="0" marR="0" marT="0" marB="0"/>
                </a:tc>
              </a:tr>
            </a:tbl>
          </a:graphicData>
        </a:graphic>
      </p:graphicFrame>
      <p:sp>
        <p:nvSpPr>
          <p:cNvPr id="7" name="object 7"/>
          <p:cNvSpPr txBox="1"/>
          <p:nvPr/>
        </p:nvSpPr>
        <p:spPr>
          <a:xfrm>
            <a:off x="902004" y="6670929"/>
            <a:ext cx="5759450" cy="1106805"/>
          </a:xfrm>
          <a:prstGeom prst="rect">
            <a:avLst/>
          </a:prstGeom>
        </p:spPr>
        <p:txBody>
          <a:bodyPr vert="horz" wrap="square" lIns="0" tIns="9525" rIns="0" bIns="0" rtlCol="0">
            <a:spAutoFit/>
          </a:bodyPr>
          <a:lstStyle/>
          <a:p>
            <a:pPr marL="12700" marR="5080" algn="just">
              <a:lnSpc>
                <a:spcPct val="101600"/>
              </a:lnSpc>
              <a:spcBef>
                <a:spcPts val="75"/>
              </a:spcBef>
            </a:pPr>
            <a:r>
              <a:rPr sz="1400" i="1" dirty="0">
                <a:latin typeface="Calibri"/>
                <a:cs typeface="Calibri"/>
              </a:rPr>
              <a:t>[68 </a:t>
            </a:r>
            <a:r>
              <a:rPr sz="1400" i="1" spc="-5" dirty="0">
                <a:latin typeface="Calibri"/>
                <a:cs typeface="Calibri"/>
              </a:rPr>
              <a:t>respondents </a:t>
            </a:r>
            <a:r>
              <a:rPr sz="1400" i="1" spc="-10" dirty="0">
                <a:latin typeface="Calibri"/>
                <a:cs typeface="Calibri"/>
              </a:rPr>
              <a:t>faced </a:t>
            </a:r>
            <a:r>
              <a:rPr sz="1400" i="1" dirty="0">
                <a:latin typeface="Calibri"/>
                <a:cs typeface="Calibri"/>
              </a:rPr>
              <a:t>longer </a:t>
            </a:r>
            <a:r>
              <a:rPr sz="1400" i="1" spc="-5" dirty="0">
                <a:latin typeface="Calibri"/>
                <a:cs typeface="Calibri"/>
              </a:rPr>
              <a:t>page loading </a:t>
            </a:r>
            <a:r>
              <a:rPr sz="1400" i="1" dirty="0">
                <a:latin typeface="Calibri"/>
                <a:cs typeface="Calibri"/>
              </a:rPr>
              <a:t>time in </a:t>
            </a:r>
            <a:r>
              <a:rPr sz="1400" i="1" spc="-5" dirty="0">
                <a:latin typeface="Calibri"/>
                <a:cs typeface="Calibri"/>
              </a:rPr>
              <a:t>myntra.com, </a:t>
            </a:r>
            <a:r>
              <a:rPr sz="1400" i="1" dirty="0">
                <a:latin typeface="Calibri"/>
                <a:cs typeface="Calibri"/>
              </a:rPr>
              <a:t>94 respondents </a:t>
            </a:r>
            <a:r>
              <a:rPr sz="1400" i="1" spc="-305" dirty="0">
                <a:latin typeface="Calibri"/>
                <a:cs typeface="Calibri"/>
              </a:rPr>
              <a:t> </a:t>
            </a:r>
            <a:r>
              <a:rPr sz="1400" i="1" spc="-5" dirty="0">
                <a:latin typeface="Calibri"/>
                <a:cs typeface="Calibri"/>
              </a:rPr>
              <a:t>faced</a:t>
            </a:r>
            <a:r>
              <a:rPr sz="1400" i="1" spc="260" dirty="0">
                <a:latin typeface="Calibri"/>
                <a:cs typeface="Calibri"/>
              </a:rPr>
              <a:t> </a:t>
            </a:r>
            <a:r>
              <a:rPr sz="1400" i="1" dirty="0">
                <a:latin typeface="Calibri"/>
                <a:cs typeface="Calibri"/>
              </a:rPr>
              <a:t>longer</a:t>
            </a:r>
            <a:r>
              <a:rPr sz="1400" i="1" spc="260" dirty="0">
                <a:latin typeface="Calibri"/>
                <a:cs typeface="Calibri"/>
              </a:rPr>
              <a:t> </a:t>
            </a:r>
            <a:r>
              <a:rPr sz="1400" i="1" spc="-5" dirty="0">
                <a:latin typeface="Calibri"/>
                <a:cs typeface="Calibri"/>
              </a:rPr>
              <a:t>page</a:t>
            </a:r>
            <a:r>
              <a:rPr sz="1400" i="1" spc="260" dirty="0">
                <a:latin typeface="Calibri"/>
                <a:cs typeface="Calibri"/>
              </a:rPr>
              <a:t> </a:t>
            </a:r>
            <a:r>
              <a:rPr sz="1400" i="1" spc="-5" dirty="0">
                <a:latin typeface="Calibri"/>
                <a:cs typeface="Calibri"/>
              </a:rPr>
              <a:t>loading</a:t>
            </a:r>
            <a:r>
              <a:rPr sz="1400" i="1" spc="260" dirty="0">
                <a:latin typeface="Calibri"/>
                <a:cs typeface="Calibri"/>
              </a:rPr>
              <a:t> </a:t>
            </a:r>
            <a:r>
              <a:rPr sz="1400" i="1" dirty="0">
                <a:latin typeface="Calibri"/>
                <a:cs typeface="Calibri"/>
              </a:rPr>
              <a:t>time</a:t>
            </a:r>
            <a:r>
              <a:rPr sz="1400" i="1" spc="260" dirty="0">
                <a:latin typeface="Calibri"/>
                <a:cs typeface="Calibri"/>
              </a:rPr>
              <a:t> </a:t>
            </a:r>
            <a:r>
              <a:rPr sz="1400" i="1" dirty="0">
                <a:latin typeface="Calibri"/>
                <a:cs typeface="Calibri"/>
              </a:rPr>
              <a:t>in</a:t>
            </a:r>
            <a:r>
              <a:rPr sz="1400" i="1" spc="265" dirty="0">
                <a:latin typeface="Calibri"/>
                <a:cs typeface="Calibri"/>
              </a:rPr>
              <a:t> </a:t>
            </a:r>
            <a:r>
              <a:rPr sz="1400" i="1" spc="-5" dirty="0">
                <a:latin typeface="Calibri"/>
                <a:cs typeface="Calibri"/>
              </a:rPr>
              <a:t>paytm.com,</a:t>
            </a:r>
            <a:r>
              <a:rPr sz="1400" i="1" spc="254" dirty="0">
                <a:latin typeface="Calibri"/>
                <a:cs typeface="Calibri"/>
              </a:rPr>
              <a:t> </a:t>
            </a:r>
            <a:r>
              <a:rPr sz="1400" i="1" dirty="0">
                <a:latin typeface="Calibri"/>
                <a:cs typeface="Calibri"/>
              </a:rPr>
              <a:t>61</a:t>
            </a:r>
            <a:r>
              <a:rPr sz="1400" i="1" spc="254" dirty="0">
                <a:latin typeface="Calibri"/>
                <a:cs typeface="Calibri"/>
              </a:rPr>
              <a:t> </a:t>
            </a:r>
            <a:r>
              <a:rPr sz="1400" i="1" spc="-5" dirty="0">
                <a:latin typeface="Calibri"/>
                <a:cs typeface="Calibri"/>
              </a:rPr>
              <a:t>respondents</a:t>
            </a:r>
            <a:r>
              <a:rPr sz="1400" i="1" spc="260" dirty="0">
                <a:latin typeface="Calibri"/>
                <a:cs typeface="Calibri"/>
              </a:rPr>
              <a:t> </a:t>
            </a:r>
            <a:r>
              <a:rPr sz="1400" i="1" spc="-5" dirty="0">
                <a:latin typeface="Calibri"/>
                <a:cs typeface="Calibri"/>
              </a:rPr>
              <a:t>faced</a:t>
            </a:r>
            <a:r>
              <a:rPr sz="1400" i="1" spc="265" dirty="0">
                <a:latin typeface="Calibri"/>
                <a:cs typeface="Calibri"/>
              </a:rPr>
              <a:t> </a:t>
            </a:r>
            <a:r>
              <a:rPr sz="1400" i="1" dirty="0">
                <a:latin typeface="Calibri"/>
                <a:cs typeface="Calibri"/>
              </a:rPr>
              <a:t>longer </a:t>
            </a:r>
            <a:r>
              <a:rPr sz="1400" i="1" spc="-305" dirty="0">
                <a:latin typeface="Calibri"/>
                <a:cs typeface="Calibri"/>
              </a:rPr>
              <a:t> </a:t>
            </a:r>
            <a:r>
              <a:rPr sz="1400" i="1" spc="-5" dirty="0">
                <a:latin typeface="Calibri"/>
                <a:cs typeface="Calibri"/>
              </a:rPr>
              <a:t>page </a:t>
            </a:r>
            <a:r>
              <a:rPr sz="1400" i="1" dirty="0">
                <a:latin typeface="Calibri"/>
                <a:cs typeface="Calibri"/>
              </a:rPr>
              <a:t>loading </a:t>
            </a:r>
            <a:r>
              <a:rPr sz="1400" i="1" spc="-5" dirty="0">
                <a:latin typeface="Calibri"/>
                <a:cs typeface="Calibri"/>
              </a:rPr>
              <a:t>time </a:t>
            </a:r>
            <a:r>
              <a:rPr sz="1400" i="1" dirty="0">
                <a:latin typeface="Calibri"/>
                <a:cs typeface="Calibri"/>
              </a:rPr>
              <a:t>in </a:t>
            </a:r>
            <a:r>
              <a:rPr sz="1400" i="1" spc="-5" dirty="0">
                <a:latin typeface="Calibri"/>
                <a:cs typeface="Calibri"/>
              </a:rPr>
              <a:t>flipkart.com, </a:t>
            </a:r>
            <a:r>
              <a:rPr sz="1400" i="1" dirty="0">
                <a:latin typeface="Calibri"/>
                <a:cs typeface="Calibri"/>
              </a:rPr>
              <a:t>63 </a:t>
            </a:r>
            <a:r>
              <a:rPr sz="1400" i="1" spc="-5" dirty="0">
                <a:latin typeface="Calibri"/>
                <a:cs typeface="Calibri"/>
              </a:rPr>
              <a:t>respondents faced longer page loading </a:t>
            </a:r>
            <a:r>
              <a:rPr sz="1400" i="1" dirty="0">
                <a:latin typeface="Calibri"/>
                <a:cs typeface="Calibri"/>
              </a:rPr>
              <a:t> time in </a:t>
            </a:r>
            <a:r>
              <a:rPr sz="1400" i="1" spc="-5" dirty="0">
                <a:latin typeface="Calibri"/>
                <a:cs typeface="Calibri"/>
              </a:rPr>
              <a:t>snapdeal.com, </a:t>
            </a:r>
            <a:r>
              <a:rPr sz="1400" i="1" dirty="0">
                <a:latin typeface="Calibri"/>
                <a:cs typeface="Calibri"/>
              </a:rPr>
              <a:t>68 </a:t>
            </a:r>
            <a:r>
              <a:rPr sz="1400" i="1" spc="-5" dirty="0">
                <a:latin typeface="Calibri"/>
                <a:cs typeface="Calibri"/>
              </a:rPr>
              <a:t>respondents </a:t>
            </a:r>
            <a:r>
              <a:rPr sz="1400" i="1" spc="-10" dirty="0">
                <a:latin typeface="Calibri"/>
                <a:cs typeface="Calibri"/>
              </a:rPr>
              <a:t>faced </a:t>
            </a:r>
            <a:r>
              <a:rPr sz="1400" i="1" dirty="0">
                <a:latin typeface="Calibri"/>
                <a:cs typeface="Calibri"/>
              </a:rPr>
              <a:t>longer </a:t>
            </a:r>
            <a:r>
              <a:rPr sz="1400" i="1" spc="-10" dirty="0">
                <a:latin typeface="Calibri"/>
                <a:cs typeface="Calibri"/>
              </a:rPr>
              <a:t>page </a:t>
            </a:r>
            <a:r>
              <a:rPr sz="1400" i="1" spc="-5" dirty="0">
                <a:latin typeface="Calibri"/>
                <a:cs typeface="Calibri"/>
              </a:rPr>
              <a:t>loading time </a:t>
            </a:r>
            <a:r>
              <a:rPr sz="1400" i="1" dirty="0">
                <a:latin typeface="Calibri"/>
                <a:cs typeface="Calibri"/>
              </a:rPr>
              <a:t>in </a:t>
            </a:r>
            <a:r>
              <a:rPr sz="1400" i="1" spc="-5" dirty="0">
                <a:latin typeface="Calibri"/>
                <a:cs typeface="Calibri"/>
              </a:rPr>
              <a:t>amazo </a:t>
            </a:r>
            <a:r>
              <a:rPr sz="1400" i="1" dirty="0">
                <a:latin typeface="Calibri"/>
                <a:cs typeface="Calibri"/>
              </a:rPr>
              <a:t> n.in]</a:t>
            </a:r>
            <a:endParaRPr sz="14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450" y="3365500"/>
            <a:ext cx="6800850" cy="4940282"/>
          </a:xfrm>
        </p:spPr>
        <p:txBody>
          <a:bodyPr>
            <a:normAutofit/>
          </a:bodyPr>
          <a:lstStyle/>
          <a:p>
            <a:pPr marL="285750" indent="-285750">
              <a:buFont typeface="Arial" pitchFamily="34" charset="0"/>
              <a:buChar char="•"/>
            </a:pPr>
            <a:r>
              <a:rPr lang="en-IN" sz="3200" dirty="0" smtClean="0"/>
              <a:t>Extracting the datasheet and saving into a </a:t>
            </a:r>
            <a:r>
              <a:rPr lang="en-IN" sz="3200" dirty="0" err="1" smtClean="0"/>
              <a:t>dataframe</a:t>
            </a:r>
            <a:endParaRPr lang="en-IN" sz="3200" dirty="0" smtClean="0"/>
          </a:p>
          <a:p>
            <a:pPr marL="285750" indent="-285750">
              <a:buFont typeface="Arial" pitchFamily="34" charset="0"/>
              <a:buChar char="•"/>
            </a:pPr>
            <a:r>
              <a:rPr lang="en-IN" sz="3200" dirty="0" smtClean="0"/>
              <a:t>The </a:t>
            </a:r>
            <a:r>
              <a:rPr lang="en-IN" sz="3200" dirty="0" err="1" smtClean="0"/>
              <a:t>dataframe</a:t>
            </a:r>
            <a:r>
              <a:rPr lang="en-IN" sz="3200" dirty="0" smtClean="0"/>
              <a:t> consists of the following 71 columns (questions asked to customers to understand their requirements, experiences and the efficiency of various online sites]- </a:t>
            </a:r>
            <a:endParaRPr lang="en-IN" sz="3200" dirty="0"/>
          </a:p>
        </p:txBody>
      </p:sp>
    </p:spTree>
    <p:extLst>
      <p:ext uri="{BB962C8B-B14F-4D97-AF65-F5344CB8AC3E}">
        <p14:creationId xmlns:p14="http://schemas.microsoft.com/office/powerpoint/2010/main" val="4250477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44014" y="892556"/>
            <a:ext cx="3274695" cy="239395"/>
          </a:xfrm>
          <a:prstGeom prst="rect">
            <a:avLst/>
          </a:prstGeom>
        </p:spPr>
        <p:txBody>
          <a:bodyPr vert="horz" wrap="square" lIns="0" tIns="12700" rIns="0" bIns="0" rtlCol="0">
            <a:spAutoFit/>
          </a:bodyPr>
          <a:lstStyle/>
          <a:p>
            <a:pPr marL="12700">
              <a:lnSpc>
                <a:spcPct val="100000"/>
              </a:lnSpc>
              <a:spcBef>
                <a:spcPts val="100"/>
              </a:spcBef>
            </a:pPr>
            <a:r>
              <a:rPr sz="1400" b="1" u="sng" spc="-5" dirty="0">
                <a:uFill>
                  <a:solidFill>
                    <a:srgbClr val="000000"/>
                  </a:solidFill>
                </a:uFill>
                <a:latin typeface="Calibri"/>
                <a:cs typeface="Calibri"/>
              </a:rPr>
              <a:t>Limited</a:t>
            </a:r>
            <a:r>
              <a:rPr sz="1400" b="1" u="sng" dirty="0">
                <a:uFill>
                  <a:solidFill>
                    <a:srgbClr val="000000"/>
                  </a:solidFill>
                </a:uFill>
                <a:latin typeface="Calibri"/>
                <a:cs typeface="Calibri"/>
              </a:rPr>
              <a:t> mode of</a:t>
            </a:r>
            <a:r>
              <a:rPr sz="1400" b="1" u="sng" spc="-5" dirty="0">
                <a:uFill>
                  <a:solidFill>
                    <a:srgbClr val="000000"/>
                  </a:solidFill>
                </a:uFill>
                <a:latin typeface="Calibri"/>
                <a:cs typeface="Calibri"/>
              </a:rPr>
              <a:t> payment</a:t>
            </a:r>
            <a:r>
              <a:rPr sz="1400" b="1" u="sng" spc="5" dirty="0">
                <a:uFill>
                  <a:solidFill>
                    <a:srgbClr val="000000"/>
                  </a:solidFill>
                </a:uFill>
                <a:latin typeface="Calibri"/>
                <a:cs typeface="Calibri"/>
              </a:rPr>
              <a:t> </a:t>
            </a:r>
            <a:r>
              <a:rPr sz="1400" b="1" u="sng" spc="-10" dirty="0">
                <a:uFill>
                  <a:solidFill>
                    <a:srgbClr val="000000"/>
                  </a:solidFill>
                </a:uFill>
                <a:latin typeface="Calibri"/>
                <a:cs typeface="Calibri"/>
              </a:rPr>
              <a:t>on</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most</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products</a:t>
            </a:r>
            <a:endParaRPr sz="1400">
              <a:latin typeface="Calibri"/>
              <a:cs typeface="Calibri"/>
            </a:endParaRPr>
          </a:p>
        </p:txBody>
      </p:sp>
      <p:graphicFrame>
        <p:nvGraphicFramePr>
          <p:cNvPr id="3" name="object 3"/>
          <p:cNvGraphicFramePr>
            <a:graphicFrameLocks noGrp="1"/>
          </p:cNvGraphicFramePr>
          <p:nvPr/>
        </p:nvGraphicFramePr>
        <p:xfrm>
          <a:off x="2547492" y="1351642"/>
          <a:ext cx="2466340" cy="1209574"/>
        </p:xfrm>
        <a:graphic>
          <a:graphicData uri="http://schemas.openxmlformats.org/drawingml/2006/table">
            <a:tbl>
              <a:tblPr firstRow="1" bandRow="1">
                <a:tableStyleId>{2D5ABB26-0587-4C30-8999-92F81FD0307C}</a:tableStyleId>
              </a:tblPr>
              <a:tblGrid>
                <a:gridCol w="2113915"/>
                <a:gridCol w="352425"/>
              </a:tblGrid>
              <a:tr h="151399">
                <a:tc>
                  <a:txBody>
                    <a:bodyPr/>
                    <a:lstStyle/>
                    <a:p>
                      <a:pPr marL="31750">
                        <a:lnSpc>
                          <a:spcPts val="1090"/>
                        </a:lnSpc>
                      </a:pPr>
                      <a:r>
                        <a:rPr sz="1050" spc="-5" dirty="0">
                          <a:latin typeface="Courier New"/>
                          <a:cs typeface="Courier New"/>
                        </a:rPr>
                        <a:t>Snapdeal.com</a:t>
                      </a:r>
                      <a:endParaRPr sz="1050">
                        <a:latin typeface="Courier New"/>
                        <a:cs typeface="Courier New"/>
                      </a:endParaRPr>
                    </a:p>
                  </a:txBody>
                  <a:tcPr marL="0" marR="0" marT="0" marB="0"/>
                </a:tc>
                <a:tc>
                  <a:txBody>
                    <a:bodyPr/>
                    <a:lstStyle/>
                    <a:p>
                      <a:pPr marR="24130" algn="r">
                        <a:lnSpc>
                          <a:spcPts val="1090"/>
                        </a:lnSpc>
                      </a:pPr>
                      <a:r>
                        <a:rPr sz="1050" spc="-5" dirty="0">
                          <a:latin typeface="Courier New"/>
                          <a:cs typeface="Courier New"/>
                        </a:rPr>
                        <a:t>87</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endParaRPr sz="1050">
                        <a:latin typeface="Courier New"/>
                        <a:cs typeface="Courier New"/>
                      </a:endParaRPr>
                    </a:p>
                  </a:txBody>
                  <a:tcPr marL="0" marR="0" marT="0" marB="0"/>
                </a:tc>
                <a:tc>
                  <a:txBody>
                    <a:bodyPr/>
                    <a:lstStyle/>
                    <a:p>
                      <a:pPr marR="24130" algn="r">
                        <a:lnSpc>
                          <a:spcPts val="1085"/>
                        </a:lnSpc>
                      </a:pPr>
                      <a:r>
                        <a:rPr sz="1050" spc="-5" dirty="0">
                          <a:latin typeface="Courier New"/>
                          <a:cs typeface="Courier New"/>
                        </a:rPr>
                        <a:t>62</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Flipkart.com</a:t>
                      </a:r>
                      <a:endParaRPr sz="1050">
                        <a:latin typeface="Courier New"/>
                        <a:cs typeface="Courier New"/>
                      </a:endParaRPr>
                    </a:p>
                  </a:txBody>
                  <a:tcPr marL="0" marR="0" marT="0" marB="0"/>
                </a:tc>
                <a:tc>
                  <a:txBody>
                    <a:bodyPr/>
                    <a:lstStyle/>
                    <a:p>
                      <a:pPr marR="24130" algn="r">
                        <a:lnSpc>
                          <a:spcPts val="1085"/>
                        </a:lnSpc>
                      </a:pPr>
                      <a:r>
                        <a:rPr sz="1050" spc="-5" dirty="0">
                          <a:latin typeface="Courier New"/>
                          <a:cs typeface="Courier New"/>
                        </a:rPr>
                        <a:t>31</a:t>
                      </a:r>
                      <a:endParaRPr sz="1050">
                        <a:latin typeface="Courier New"/>
                        <a:cs typeface="Courier New"/>
                      </a:endParaRPr>
                    </a:p>
                  </a:txBody>
                  <a:tcPr marL="0" marR="0" marT="0" marB="0"/>
                </a:tc>
              </a:tr>
              <a:tr h="150876">
                <a:tc>
                  <a:txBody>
                    <a:bodyPr/>
                    <a:lstStyle/>
                    <a:p>
                      <a:pPr marL="31750">
                        <a:lnSpc>
                          <a:spcPts val="1085"/>
                        </a:lnSpc>
                      </a:pPr>
                      <a:r>
                        <a:rPr sz="1050" spc="-5" dirty="0">
                          <a:latin typeface="Courier New"/>
                          <a:cs typeface="Courier New"/>
                        </a:rPr>
                        <a:t>Amazon.in,</a:t>
                      </a:r>
                      <a:r>
                        <a:rPr sz="1050" spc="-35" dirty="0">
                          <a:latin typeface="Courier New"/>
                          <a:cs typeface="Courier New"/>
                        </a:rPr>
                        <a:t> </a:t>
                      </a:r>
                      <a:r>
                        <a:rPr sz="1050" spc="-5" dirty="0">
                          <a:latin typeface="Courier New"/>
                          <a:cs typeface="Courier New"/>
                        </a:rPr>
                        <a:t>Flipkart.com</a:t>
                      </a:r>
                      <a:endParaRPr sz="1050">
                        <a:latin typeface="Courier New"/>
                        <a:cs typeface="Courier New"/>
                      </a:endParaRPr>
                    </a:p>
                  </a:txBody>
                  <a:tcPr marL="0" marR="0" marT="0" marB="0"/>
                </a:tc>
                <a:tc>
                  <a:txBody>
                    <a:bodyPr/>
                    <a:lstStyle/>
                    <a:p>
                      <a:pPr marR="24130" algn="r">
                        <a:lnSpc>
                          <a:spcPts val="1085"/>
                        </a:lnSpc>
                      </a:pPr>
                      <a:r>
                        <a:rPr sz="1050" spc="-5" dirty="0">
                          <a:latin typeface="Courier New"/>
                          <a:cs typeface="Courier New"/>
                        </a:rPr>
                        <a:t>29</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Paytm.com</a:t>
                      </a:r>
                      <a:endParaRPr sz="1050">
                        <a:latin typeface="Courier New"/>
                        <a:cs typeface="Courier New"/>
                      </a:endParaRPr>
                    </a:p>
                  </a:txBody>
                  <a:tcPr marL="0" marR="0" marT="0" marB="0"/>
                </a:tc>
                <a:tc>
                  <a:txBody>
                    <a:bodyPr/>
                    <a:lstStyle/>
                    <a:p>
                      <a:pPr marR="24130" algn="r">
                        <a:lnSpc>
                          <a:spcPts val="1085"/>
                        </a:lnSpc>
                      </a:pPr>
                      <a:r>
                        <a:rPr sz="1050" spc="-5" dirty="0">
                          <a:latin typeface="Courier New"/>
                          <a:cs typeface="Courier New"/>
                        </a:rPr>
                        <a:t>25</a:t>
                      </a:r>
                      <a:endParaRPr sz="1050">
                        <a:latin typeface="Courier New"/>
                        <a:cs typeface="Courier New"/>
                      </a:endParaRPr>
                    </a:p>
                  </a:txBody>
                  <a:tcPr marL="0" marR="0" marT="0" marB="0"/>
                </a:tc>
              </a:tr>
              <a:tr h="151637">
                <a:tc>
                  <a:txBody>
                    <a:bodyPr/>
                    <a:lstStyle/>
                    <a:p>
                      <a:pPr marL="31750">
                        <a:lnSpc>
                          <a:spcPts val="1085"/>
                        </a:lnSpc>
                      </a:pPr>
                      <a:r>
                        <a:rPr sz="1050" spc="-5" dirty="0">
                          <a:latin typeface="Courier New"/>
                          <a:cs typeface="Courier New"/>
                        </a:rPr>
                        <a:t>Paytm.com,</a:t>
                      </a:r>
                      <a:r>
                        <a:rPr sz="1050" spc="-35"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4130" algn="r">
                        <a:lnSpc>
                          <a:spcPts val="1085"/>
                        </a:lnSpc>
                      </a:pPr>
                      <a:r>
                        <a:rPr sz="1050" spc="-5" dirty="0">
                          <a:latin typeface="Courier New"/>
                          <a:cs typeface="Courier New"/>
                        </a:rPr>
                        <a:t>15</a:t>
                      </a:r>
                      <a:endParaRPr sz="1050">
                        <a:latin typeface="Courier New"/>
                        <a:cs typeface="Courier New"/>
                      </a:endParaRPr>
                    </a:p>
                  </a:txBody>
                  <a:tcPr marL="0" marR="0" marT="0" marB="0"/>
                </a:tc>
              </a:tr>
              <a:tr h="151638">
                <a:tc>
                  <a:txBody>
                    <a:bodyPr/>
                    <a:lstStyle/>
                    <a:p>
                      <a:pPr marL="31750">
                        <a:lnSpc>
                          <a:spcPts val="1090"/>
                        </a:lnSpc>
                      </a:pPr>
                      <a:r>
                        <a:rPr sz="1050" spc="-5" dirty="0">
                          <a:latin typeface="Courier New"/>
                          <a:cs typeface="Courier New"/>
                        </a:rPr>
                        <a:t>Amazon.in,</a:t>
                      </a:r>
                      <a:r>
                        <a:rPr sz="1050" spc="-45" dirty="0">
                          <a:latin typeface="Courier New"/>
                          <a:cs typeface="Courier New"/>
                        </a:rPr>
                        <a:t> </a:t>
                      </a:r>
                      <a:r>
                        <a:rPr sz="1050" spc="-5" dirty="0">
                          <a:latin typeface="Courier New"/>
                          <a:cs typeface="Courier New"/>
                        </a:rPr>
                        <a:t>Paytm.com</a:t>
                      </a:r>
                      <a:endParaRPr sz="1050">
                        <a:latin typeface="Courier New"/>
                        <a:cs typeface="Courier New"/>
                      </a:endParaRPr>
                    </a:p>
                  </a:txBody>
                  <a:tcPr marL="0" marR="0" marT="0" marB="0"/>
                </a:tc>
                <a:tc>
                  <a:txBody>
                    <a:bodyPr/>
                    <a:lstStyle/>
                    <a:p>
                      <a:pPr marR="24130" algn="r">
                        <a:lnSpc>
                          <a:spcPts val="1090"/>
                        </a:lnSpc>
                      </a:pPr>
                      <a:r>
                        <a:rPr sz="1050" spc="-5" dirty="0">
                          <a:latin typeface="Courier New"/>
                          <a:cs typeface="Courier New"/>
                        </a:rPr>
                        <a:t>13</a:t>
                      </a:r>
                      <a:endParaRPr sz="1050">
                        <a:latin typeface="Courier New"/>
                        <a:cs typeface="Courier New"/>
                      </a:endParaRPr>
                    </a:p>
                  </a:txBody>
                  <a:tcPr marL="0" marR="0" marT="0" marB="0"/>
                </a:tc>
              </a:tr>
              <a:tr h="151399">
                <a:tc>
                  <a:txBody>
                    <a:bodyPr/>
                    <a:lstStyle/>
                    <a:p>
                      <a:pPr marL="31750">
                        <a:lnSpc>
                          <a:spcPts val="1085"/>
                        </a:lnSpc>
                      </a:pPr>
                      <a:r>
                        <a:rPr sz="1050" spc="-5" dirty="0">
                          <a:latin typeface="Courier New"/>
                          <a:cs typeface="Courier New"/>
                        </a:rPr>
                        <a:t>Myntra.com,</a:t>
                      </a:r>
                      <a:r>
                        <a:rPr sz="1050" spc="-40"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4130" algn="r">
                        <a:lnSpc>
                          <a:spcPts val="1085"/>
                        </a:lnSpc>
                      </a:pPr>
                      <a:r>
                        <a:rPr sz="1050" dirty="0">
                          <a:latin typeface="Courier New"/>
                          <a:cs typeface="Courier New"/>
                        </a:rPr>
                        <a:t>7</a:t>
                      </a:r>
                      <a:endParaRPr sz="1050">
                        <a:latin typeface="Courier New"/>
                        <a:cs typeface="Courier New"/>
                      </a:endParaRPr>
                    </a:p>
                  </a:txBody>
                  <a:tcPr marL="0" marR="0" marT="0" marB="0"/>
                </a:tc>
              </a:tr>
            </a:tbl>
          </a:graphicData>
        </a:graphic>
      </p:graphicFrame>
      <p:sp>
        <p:nvSpPr>
          <p:cNvPr id="4" name="object 4"/>
          <p:cNvSpPr txBox="1"/>
          <p:nvPr/>
        </p:nvSpPr>
        <p:spPr>
          <a:xfrm>
            <a:off x="902004" y="7425308"/>
            <a:ext cx="5747385" cy="1543050"/>
          </a:xfrm>
          <a:prstGeom prst="rect">
            <a:avLst/>
          </a:prstGeom>
        </p:spPr>
        <p:txBody>
          <a:bodyPr vert="horz" wrap="square" lIns="0" tIns="8890" rIns="0" bIns="0" rtlCol="0">
            <a:spAutoFit/>
          </a:bodyPr>
          <a:lstStyle/>
          <a:p>
            <a:pPr marL="12700" marR="5080">
              <a:lnSpc>
                <a:spcPct val="101800"/>
              </a:lnSpc>
              <a:spcBef>
                <a:spcPts val="70"/>
              </a:spcBef>
            </a:pPr>
            <a:r>
              <a:rPr sz="1400" i="1" spc="-5" dirty="0">
                <a:latin typeface="Calibri"/>
                <a:cs typeface="Calibri"/>
              </a:rPr>
              <a:t>[Amazon.in experiences</a:t>
            </a:r>
            <a:r>
              <a:rPr sz="1400" i="1" spc="5" dirty="0">
                <a:latin typeface="Calibri"/>
                <a:cs typeface="Calibri"/>
              </a:rPr>
              <a:t> </a:t>
            </a:r>
            <a:r>
              <a:rPr sz="1400" i="1" dirty="0">
                <a:latin typeface="Calibri"/>
                <a:cs typeface="Calibri"/>
              </a:rPr>
              <a:t>long</a:t>
            </a:r>
            <a:r>
              <a:rPr sz="1400" i="1" spc="-5" dirty="0">
                <a:latin typeface="Calibri"/>
                <a:cs typeface="Calibri"/>
              </a:rPr>
              <a:t> duration </a:t>
            </a:r>
            <a:r>
              <a:rPr sz="1400" i="1" dirty="0">
                <a:latin typeface="Calibri"/>
                <a:cs typeface="Calibri"/>
              </a:rPr>
              <a:t>to</a:t>
            </a:r>
            <a:r>
              <a:rPr sz="1400" i="1" spc="-5" dirty="0">
                <a:latin typeface="Calibri"/>
                <a:cs typeface="Calibri"/>
              </a:rPr>
              <a:t> </a:t>
            </a:r>
            <a:r>
              <a:rPr sz="1400" i="1" dirty="0">
                <a:latin typeface="Calibri"/>
                <a:cs typeface="Calibri"/>
              </a:rPr>
              <a:t>log</a:t>
            </a:r>
            <a:r>
              <a:rPr sz="1400" i="1" spc="-5" dirty="0">
                <a:latin typeface="Calibri"/>
                <a:cs typeface="Calibri"/>
              </a:rPr>
              <a:t> </a:t>
            </a:r>
            <a:r>
              <a:rPr sz="1400" i="1" dirty="0">
                <a:latin typeface="Calibri"/>
                <a:cs typeface="Calibri"/>
              </a:rPr>
              <a:t>in </a:t>
            </a:r>
            <a:r>
              <a:rPr sz="1400" i="1" spc="-5" dirty="0">
                <a:latin typeface="Calibri"/>
                <a:cs typeface="Calibri"/>
              </a:rPr>
              <a:t>during</a:t>
            </a:r>
            <a:r>
              <a:rPr sz="1400" i="1" dirty="0">
                <a:latin typeface="Calibri"/>
                <a:cs typeface="Calibri"/>
              </a:rPr>
              <a:t> </a:t>
            </a:r>
            <a:r>
              <a:rPr sz="1400" i="1" spc="-5" dirty="0">
                <a:latin typeface="Calibri"/>
                <a:cs typeface="Calibri"/>
              </a:rPr>
              <a:t>sales/promotion period] </a:t>
            </a:r>
            <a:r>
              <a:rPr sz="1400" i="1" dirty="0">
                <a:latin typeface="Calibri"/>
                <a:cs typeface="Calibri"/>
              </a:rPr>
              <a:t> </a:t>
            </a:r>
            <a:r>
              <a:rPr sz="1400" i="1" spc="-5" dirty="0">
                <a:latin typeface="Calibri"/>
                <a:cs typeface="Calibri"/>
              </a:rPr>
              <a:t>[Amazon.in</a:t>
            </a:r>
            <a:r>
              <a:rPr sz="1400" i="1" dirty="0">
                <a:latin typeface="Calibri"/>
                <a:cs typeface="Calibri"/>
              </a:rPr>
              <a:t> </a:t>
            </a:r>
            <a:r>
              <a:rPr sz="1400" i="1" spc="-5" dirty="0">
                <a:latin typeface="Calibri"/>
                <a:cs typeface="Calibri"/>
              </a:rPr>
              <a:t>experiences</a:t>
            </a:r>
            <a:r>
              <a:rPr sz="1400" i="1" spc="10" dirty="0">
                <a:latin typeface="Calibri"/>
                <a:cs typeface="Calibri"/>
              </a:rPr>
              <a:t> </a:t>
            </a:r>
            <a:r>
              <a:rPr sz="1400" i="1" dirty="0">
                <a:latin typeface="Calibri"/>
                <a:cs typeface="Calibri"/>
              </a:rPr>
              <a:t>longer</a:t>
            </a:r>
            <a:r>
              <a:rPr sz="1400" i="1" spc="-5" dirty="0">
                <a:latin typeface="Calibri"/>
                <a:cs typeface="Calibri"/>
              </a:rPr>
              <a:t> time</a:t>
            </a:r>
            <a:r>
              <a:rPr sz="1400" i="1" spc="5" dirty="0">
                <a:latin typeface="Calibri"/>
                <a:cs typeface="Calibri"/>
              </a:rPr>
              <a:t> </a:t>
            </a:r>
            <a:r>
              <a:rPr sz="1400" i="1" dirty="0">
                <a:latin typeface="Calibri"/>
                <a:cs typeface="Calibri"/>
              </a:rPr>
              <a:t>in </a:t>
            </a:r>
            <a:r>
              <a:rPr sz="1400" i="1" spc="-5" dirty="0">
                <a:latin typeface="Calibri"/>
                <a:cs typeface="Calibri"/>
              </a:rPr>
              <a:t>displaying</a:t>
            </a:r>
            <a:r>
              <a:rPr sz="1400" i="1" dirty="0">
                <a:latin typeface="Calibri"/>
                <a:cs typeface="Calibri"/>
              </a:rPr>
              <a:t> </a:t>
            </a:r>
            <a:r>
              <a:rPr sz="1400" i="1" spc="-5" dirty="0">
                <a:latin typeface="Calibri"/>
                <a:cs typeface="Calibri"/>
              </a:rPr>
              <a:t>graphics</a:t>
            </a:r>
            <a:r>
              <a:rPr sz="1400" i="1" spc="5" dirty="0">
                <a:latin typeface="Calibri"/>
                <a:cs typeface="Calibri"/>
              </a:rPr>
              <a:t> </a:t>
            </a:r>
            <a:r>
              <a:rPr sz="1400" i="1" spc="-5" dirty="0">
                <a:latin typeface="Calibri"/>
                <a:cs typeface="Calibri"/>
              </a:rPr>
              <a:t>and</a:t>
            </a:r>
            <a:r>
              <a:rPr sz="1400" i="1" spc="-10" dirty="0">
                <a:latin typeface="Calibri"/>
                <a:cs typeface="Calibri"/>
              </a:rPr>
              <a:t> </a:t>
            </a:r>
            <a:r>
              <a:rPr sz="1400" i="1" spc="-5" dirty="0">
                <a:latin typeface="Calibri"/>
                <a:cs typeface="Calibri"/>
              </a:rPr>
              <a:t>photos</a:t>
            </a:r>
            <a:r>
              <a:rPr sz="1400" i="1" spc="5" dirty="0">
                <a:latin typeface="Calibri"/>
                <a:cs typeface="Calibri"/>
              </a:rPr>
              <a:t> </a:t>
            </a:r>
            <a:r>
              <a:rPr sz="1400" i="1" spc="-5" dirty="0">
                <a:latin typeface="Calibri"/>
                <a:cs typeface="Calibri"/>
              </a:rPr>
              <a:t>during</a:t>
            </a:r>
            <a:r>
              <a:rPr sz="1400" i="1" spc="5" dirty="0">
                <a:latin typeface="Calibri"/>
                <a:cs typeface="Calibri"/>
              </a:rPr>
              <a:t> </a:t>
            </a:r>
            <a:r>
              <a:rPr sz="1400" i="1" dirty="0">
                <a:latin typeface="Calibri"/>
                <a:cs typeface="Calibri"/>
              </a:rPr>
              <a:t>sa </a:t>
            </a:r>
            <a:r>
              <a:rPr sz="1400" i="1" spc="-305" dirty="0">
                <a:latin typeface="Calibri"/>
                <a:cs typeface="Calibri"/>
              </a:rPr>
              <a:t> </a:t>
            </a:r>
            <a:r>
              <a:rPr sz="1400" i="1" spc="-5" dirty="0">
                <a:latin typeface="Calibri"/>
                <a:cs typeface="Calibri"/>
              </a:rPr>
              <a:t>les/promotion</a:t>
            </a:r>
            <a:r>
              <a:rPr sz="1400" i="1" spc="-15" dirty="0">
                <a:latin typeface="Calibri"/>
                <a:cs typeface="Calibri"/>
              </a:rPr>
              <a:t> </a:t>
            </a:r>
            <a:r>
              <a:rPr sz="1400" i="1" spc="-5" dirty="0">
                <a:latin typeface="Calibri"/>
                <a:cs typeface="Calibri"/>
              </a:rPr>
              <a:t>period]</a:t>
            </a:r>
            <a:endParaRPr sz="1400">
              <a:latin typeface="Calibri"/>
              <a:cs typeface="Calibri"/>
            </a:endParaRPr>
          </a:p>
          <a:p>
            <a:pPr marL="12700" marR="79375">
              <a:lnSpc>
                <a:spcPct val="101600"/>
              </a:lnSpc>
              <a:spcBef>
                <a:spcPts val="10"/>
              </a:spcBef>
            </a:pPr>
            <a:r>
              <a:rPr sz="1400" i="1" spc="-5" dirty="0">
                <a:latin typeface="Calibri"/>
                <a:cs typeface="Calibri"/>
              </a:rPr>
              <a:t>[Paytm.com</a:t>
            </a:r>
            <a:r>
              <a:rPr sz="1400" i="1" spc="5" dirty="0">
                <a:latin typeface="Calibri"/>
                <a:cs typeface="Calibri"/>
              </a:rPr>
              <a:t> </a:t>
            </a:r>
            <a:r>
              <a:rPr sz="1400" i="1" spc="-5" dirty="0">
                <a:latin typeface="Calibri"/>
                <a:cs typeface="Calibri"/>
              </a:rPr>
              <a:t>and</a:t>
            </a:r>
            <a:r>
              <a:rPr sz="1400" i="1" dirty="0">
                <a:latin typeface="Calibri"/>
                <a:cs typeface="Calibri"/>
              </a:rPr>
              <a:t> </a:t>
            </a:r>
            <a:r>
              <a:rPr sz="1400" i="1" spc="-5" dirty="0">
                <a:latin typeface="Calibri"/>
                <a:cs typeface="Calibri"/>
              </a:rPr>
              <a:t>Myntra.com</a:t>
            </a:r>
            <a:r>
              <a:rPr sz="1400" i="1" spc="10" dirty="0">
                <a:latin typeface="Calibri"/>
                <a:cs typeface="Calibri"/>
              </a:rPr>
              <a:t> </a:t>
            </a:r>
            <a:r>
              <a:rPr sz="1400" i="1" spc="-5" dirty="0">
                <a:latin typeface="Calibri"/>
                <a:cs typeface="Calibri"/>
              </a:rPr>
              <a:t>experience</a:t>
            </a:r>
            <a:r>
              <a:rPr sz="1400" i="1" spc="10" dirty="0">
                <a:latin typeface="Calibri"/>
                <a:cs typeface="Calibri"/>
              </a:rPr>
              <a:t> </a:t>
            </a:r>
            <a:r>
              <a:rPr sz="1400" i="1" spc="-5" dirty="0">
                <a:latin typeface="Calibri"/>
                <a:cs typeface="Calibri"/>
              </a:rPr>
              <a:t>late</a:t>
            </a:r>
            <a:r>
              <a:rPr sz="1400" i="1" dirty="0">
                <a:latin typeface="Calibri"/>
                <a:cs typeface="Calibri"/>
              </a:rPr>
              <a:t> </a:t>
            </a:r>
            <a:r>
              <a:rPr sz="1400" i="1" spc="-5" dirty="0">
                <a:latin typeface="Calibri"/>
                <a:cs typeface="Calibri"/>
              </a:rPr>
              <a:t>declaration</a:t>
            </a:r>
            <a:r>
              <a:rPr sz="1400" i="1" spc="5" dirty="0">
                <a:latin typeface="Calibri"/>
                <a:cs typeface="Calibri"/>
              </a:rPr>
              <a:t> </a:t>
            </a:r>
            <a:r>
              <a:rPr sz="1400" i="1" spc="-5" dirty="0">
                <a:latin typeface="Calibri"/>
                <a:cs typeface="Calibri"/>
              </a:rPr>
              <a:t>of</a:t>
            </a:r>
            <a:r>
              <a:rPr sz="1400" i="1" spc="15" dirty="0">
                <a:latin typeface="Calibri"/>
                <a:cs typeface="Calibri"/>
              </a:rPr>
              <a:t> </a:t>
            </a:r>
            <a:r>
              <a:rPr sz="1400" i="1" spc="-10" dirty="0">
                <a:latin typeface="Calibri"/>
                <a:cs typeface="Calibri"/>
              </a:rPr>
              <a:t>price</a:t>
            </a:r>
            <a:r>
              <a:rPr sz="1400" i="1" spc="10" dirty="0">
                <a:latin typeface="Calibri"/>
                <a:cs typeface="Calibri"/>
              </a:rPr>
              <a:t> </a:t>
            </a:r>
            <a:r>
              <a:rPr sz="1400" i="1" spc="-5" dirty="0">
                <a:latin typeface="Calibri"/>
                <a:cs typeface="Calibri"/>
              </a:rPr>
              <a:t>during</a:t>
            </a:r>
            <a:r>
              <a:rPr sz="1400" i="1" spc="10" dirty="0">
                <a:latin typeface="Calibri"/>
                <a:cs typeface="Calibri"/>
              </a:rPr>
              <a:t> </a:t>
            </a:r>
            <a:r>
              <a:rPr sz="1400" i="1" spc="-5" dirty="0">
                <a:latin typeface="Calibri"/>
                <a:cs typeface="Calibri"/>
              </a:rPr>
              <a:t>sales/ </a:t>
            </a:r>
            <a:r>
              <a:rPr sz="1400" i="1" spc="-305" dirty="0">
                <a:latin typeface="Calibri"/>
                <a:cs typeface="Calibri"/>
              </a:rPr>
              <a:t> </a:t>
            </a:r>
            <a:r>
              <a:rPr sz="1400" i="1" spc="-5" dirty="0">
                <a:latin typeface="Calibri"/>
                <a:cs typeface="Calibri"/>
              </a:rPr>
              <a:t>promotion</a:t>
            </a:r>
            <a:r>
              <a:rPr sz="1400" i="1" spc="-15" dirty="0">
                <a:latin typeface="Calibri"/>
                <a:cs typeface="Calibri"/>
              </a:rPr>
              <a:t> </a:t>
            </a:r>
            <a:r>
              <a:rPr sz="1400" i="1" spc="-5" dirty="0">
                <a:latin typeface="Calibri"/>
                <a:cs typeface="Calibri"/>
              </a:rPr>
              <a:t>period]</a:t>
            </a:r>
            <a:endParaRPr sz="1400">
              <a:latin typeface="Calibri"/>
              <a:cs typeface="Calibri"/>
            </a:endParaRPr>
          </a:p>
          <a:p>
            <a:pPr marL="12700" marR="1842770">
              <a:lnSpc>
                <a:spcPts val="1720"/>
              </a:lnSpc>
              <a:spcBef>
                <a:spcPts val="50"/>
              </a:spcBef>
            </a:pPr>
            <a:r>
              <a:rPr sz="1400" i="1" spc="-5" dirty="0">
                <a:latin typeface="Calibri"/>
                <a:cs typeface="Calibri"/>
              </a:rPr>
              <a:t>[Paytm.com experience </a:t>
            </a:r>
            <a:r>
              <a:rPr sz="1400" i="1" dirty="0">
                <a:latin typeface="Calibri"/>
                <a:cs typeface="Calibri"/>
              </a:rPr>
              <a:t>longer </a:t>
            </a:r>
            <a:r>
              <a:rPr sz="1400" i="1" spc="-5" dirty="0">
                <a:latin typeface="Calibri"/>
                <a:cs typeface="Calibri"/>
              </a:rPr>
              <a:t>page loading </a:t>
            </a:r>
            <a:r>
              <a:rPr sz="1400" i="1" dirty="0">
                <a:latin typeface="Calibri"/>
                <a:cs typeface="Calibri"/>
              </a:rPr>
              <a:t>time] </a:t>
            </a:r>
            <a:r>
              <a:rPr sz="1400" i="1" spc="5" dirty="0">
                <a:latin typeface="Calibri"/>
                <a:cs typeface="Calibri"/>
              </a:rPr>
              <a:t> </a:t>
            </a:r>
            <a:r>
              <a:rPr sz="1400" i="1" spc="-5" dirty="0">
                <a:latin typeface="Calibri"/>
                <a:cs typeface="Calibri"/>
              </a:rPr>
              <a:t>[Snapdeal.com</a:t>
            </a:r>
            <a:r>
              <a:rPr sz="1400" i="1" spc="5" dirty="0">
                <a:latin typeface="Calibri"/>
                <a:cs typeface="Calibri"/>
              </a:rPr>
              <a:t> </a:t>
            </a:r>
            <a:r>
              <a:rPr sz="1400" i="1" spc="-5" dirty="0">
                <a:latin typeface="Calibri"/>
                <a:cs typeface="Calibri"/>
              </a:rPr>
              <a:t>experienced</a:t>
            </a:r>
            <a:r>
              <a:rPr sz="1400" i="1" spc="15" dirty="0">
                <a:latin typeface="Calibri"/>
                <a:cs typeface="Calibri"/>
              </a:rPr>
              <a:t> </a:t>
            </a:r>
            <a:r>
              <a:rPr sz="1400" i="1" spc="-5" dirty="0">
                <a:latin typeface="Calibri"/>
                <a:cs typeface="Calibri"/>
              </a:rPr>
              <a:t>limited mode</a:t>
            </a:r>
            <a:r>
              <a:rPr sz="1400" i="1" spc="5" dirty="0">
                <a:latin typeface="Calibri"/>
                <a:cs typeface="Calibri"/>
              </a:rPr>
              <a:t> </a:t>
            </a:r>
            <a:r>
              <a:rPr sz="1400" i="1" spc="-10" dirty="0">
                <a:latin typeface="Calibri"/>
                <a:cs typeface="Calibri"/>
              </a:rPr>
              <a:t>of</a:t>
            </a:r>
            <a:r>
              <a:rPr sz="1400" i="1" spc="15" dirty="0">
                <a:latin typeface="Calibri"/>
                <a:cs typeface="Calibri"/>
              </a:rPr>
              <a:t> </a:t>
            </a:r>
            <a:r>
              <a:rPr sz="1400" i="1" spc="-5" dirty="0">
                <a:latin typeface="Calibri"/>
                <a:cs typeface="Calibri"/>
              </a:rPr>
              <a:t>payment]</a:t>
            </a:r>
            <a:endParaRPr sz="1400">
              <a:latin typeface="Calibri"/>
              <a:cs typeface="Calibri"/>
            </a:endParaRPr>
          </a:p>
        </p:txBody>
      </p:sp>
      <p:grpSp>
        <p:nvGrpSpPr>
          <p:cNvPr id="5" name="object 5"/>
          <p:cNvGrpSpPr/>
          <p:nvPr/>
        </p:nvGrpSpPr>
        <p:grpSpPr>
          <a:xfrm>
            <a:off x="1375981" y="4539805"/>
            <a:ext cx="3369945" cy="1928495"/>
            <a:chOff x="1375981" y="4539805"/>
            <a:chExt cx="3369945" cy="1928495"/>
          </a:xfrm>
        </p:grpSpPr>
        <p:sp>
          <p:nvSpPr>
            <p:cNvPr id="6" name="object 6"/>
            <p:cNvSpPr/>
            <p:nvPr/>
          </p:nvSpPr>
          <p:spPr>
            <a:xfrm>
              <a:off x="1420368" y="5013959"/>
              <a:ext cx="76200" cy="1175385"/>
            </a:xfrm>
            <a:custGeom>
              <a:avLst/>
              <a:gdLst/>
              <a:ahLst/>
              <a:cxnLst/>
              <a:rect l="l" t="t" r="r" b="b"/>
              <a:pathLst>
                <a:path w="76200" h="1175385">
                  <a:moveTo>
                    <a:pt x="0" y="1175003"/>
                  </a:moveTo>
                  <a:lnTo>
                    <a:pt x="76200" y="1175003"/>
                  </a:lnTo>
                </a:path>
                <a:path w="76200" h="1175385">
                  <a:moveTo>
                    <a:pt x="0" y="940308"/>
                  </a:moveTo>
                  <a:lnTo>
                    <a:pt x="76200" y="940308"/>
                  </a:lnTo>
                </a:path>
                <a:path w="76200" h="1175385">
                  <a:moveTo>
                    <a:pt x="0" y="704088"/>
                  </a:moveTo>
                  <a:lnTo>
                    <a:pt x="76200" y="704088"/>
                  </a:lnTo>
                </a:path>
                <a:path w="76200" h="1175385">
                  <a:moveTo>
                    <a:pt x="0" y="469391"/>
                  </a:moveTo>
                  <a:lnTo>
                    <a:pt x="76200" y="469391"/>
                  </a:lnTo>
                </a:path>
                <a:path w="76200" h="1175385">
                  <a:moveTo>
                    <a:pt x="0" y="234696"/>
                  </a:moveTo>
                  <a:lnTo>
                    <a:pt x="76200" y="234696"/>
                  </a:lnTo>
                </a:path>
                <a:path w="76200" h="1175385">
                  <a:moveTo>
                    <a:pt x="0" y="0"/>
                  </a:moveTo>
                  <a:lnTo>
                    <a:pt x="76200" y="0"/>
                  </a:lnTo>
                </a:path>
              </a:pathLst>
            </a:custGeom>
            <a:ln w="9144">
              <a:solidFill>
                <a:srgbClr val="858585"/>
              </a:solidFill>
            </a:ln>
          </p:spPr>
          <p:txBody>
            <a:bodyPr wrap="square" lIns="0" tIns="0" rIns="0" bIns="0" rtlCol="0"/>
            <a:lstStyle/>
            <a:p>
              <a:endParaRPr/>
            </a:p>
          </p:txBody>
        </p:sp>
        <p:sp>
          <p:nvSpPr>
            <p:cNvPr id="7" name="object 7"/>
            <p:cNvSpPr/>
            <p:nvPr/>
          </p:nvSpPr>
          <p:spPr>
            <a:xfrm>
              <a:off x="1496568" y="4837175"/>
              <a:ext cx="104139" cy="1586865"/>
            </a:xfrm>
            <a:custGeom>
              <a:avLst/>
              <a:gdLst/>
              <a:ahLst/>
              <a:cxnLst/>
              <a:rect l="l" t="t" r="r" b="b"/>
              <a:pathLst>
                <a:path w="104140" h="1586864">
                  <a:moveTo>
                    <a:pt x="103631" y="0"/>
                  </a:moveTo>
                  <a:lnTo>
                    <a:pt x="0" y="0"/>
                  </a:lnTo>
                  <a:lnTo>
                    <a:pt x="0" y="1586484"/>
                  </a:lnTo>
                  <a:lnTo>
                    <a:pt x="103631" y="1586484"/>
                  </a:lnTo>
                  <a:lnTo>
                    <a:pt x="103631" y="0"/>
                  </a:lnTo>
                  <a:close/>
                </a:path>
              </a:pathLst>
            </a:custGeom>
            <a:solidFill>
              <a:srgbClr val="4F81BC"/>
            </a:solidFill>
          </p:spPr>
          <p:txBody>
            <a:bodyPr wrap="square" lIns="0" tIns="0" rIns="0" bIns="0" rtlCol="0"/>
            <a:lstStyle/>
            <a:p>
              <a:endParaRPr/>
            </a:p>
          </p:txBody>
        </p:sp>
        <p:sp>
          <p:nvSpPr>
            <p:cNvPr id="8" name="object 8"/>
            <p:cNvSpPr/>
            <p:nvPr/>
          </p:nvSpPr>
          <p:spPr>
            <a:xfrm>
              <a:off x="1702308" y="5013959"/>
              <a:ext cx="3039110" cy="704215"/>
            </a:xfrm>
            <a:custGeom>
              <a:avLst/>
              <a:gdLst/>
              <a:ahLst/>
              <a:cxnLst/>
              <a:rect l="l" t="t" r="r" b="b"/>
              <a:pathLst>
                <a:path w="3039110" h="704214">
                  <a:moveTo>
                    <a:pt x="0" y="704088"/>
                  </a:moveTo>
                  <a:lnTo>
                    <a:pt x="102108" y="704088"/>
                  </a:lnTo>
                </a:path>
                <a:path w="3039110" h="704214">
                  <a:moveTo>
                    <a:pt x="0" y="469391"/>
                  </a:moveTo>
                  <a:lnTo>
                    <a:pt x="204216" y="469391"/>
                  </a:lnTo>
                </a:path>
                <a:path w="3039110" h="704214">
                  <a:moveTo>
                    <a:pt x="0" y="234696"/>
                  </a:moveTo>
                  <a:lnTo>
                    <a:pt x="204216" y="234696"/>
                  </a:lnTo>
                </a:path>
                <a:path w="3039110" h="704214">
                  <a:moveTo>
                    <a:pt x="0" y="0"/>
                  </a:moveTo>
                  <a:lnTo>
                    <a:pt x="3038856" y="0"/>
                  </a:lnTo>
                </a:path>
              </a:pathLst>
            </a:custGeom>
            <a:ln w="9144">
              <a:solidFill>
                <a:srgbClr val="858585"/>
              </a:solidFill>
            </a:ln>
          </p:spPr>
          <p:txBody>
            <a:bodyPr wrap="square" lIns="0" tIns="0" rIns="0" bIns="0" rtlCol="0"/>
            <a:lstStyle/>
            <a:p>
              <a:endParaRPr/>
            </a:p>
          </p:txBody>
        </p:sp>
        <p:sp>
          <p:nvSpPr>
            <p:cNvPr id="9" name="object 9"/>
            <p:cNvSpPr/>
            <p:nvPr/>
          </p:nvSpPr>
          <p:spPr>
            <a:xfrm>
              <a:off x="1600200" y="4943855"/>
              <a:ext cx="102235" cy="1480185"/>
            </a:xfrm>
            <a:custGeom>
              <a:avLst/>
              <a:gdLst/>
              <a:ahLst/>
              <a:cxnLst/>
              <a:rect l="l" t="t" r="r" b="b"/>
              <a:pathLst>
                <a:path w="102235" h="1480185">
                  <a:moveTo>
                    <a:pt x="102107" y="0"/>
                  </a:moveTo>
                  <a:lnTo>
                    <a:pt x="0" y="0"/>
                  </a:lnTo>
                  <a:lnTo>
                    <a:pt x="0" y="1479803"/>
                  </a:lnTo>
                  <a:lnTo>
                    <a:pt x="102107" y="1479803"/>
                  </a:lnTo>
                  <a:lnTo>
                    <a:pt x="102107" y="0"/>
                  </a:lnTo>
                  <a:close/>
                </a:path>
              </a:pathLst>
            </a:custGeom>
            <a:solidFill>
              <a:srgbClr val="C0504D"/>
            </a:solidFill>
          </p:spPr>
          <p:txBody>
            <a:bodyPr wrap="square" lIns="0" tIns="0" rIns="0" bIns="0" rtlCol="0"/>
            <a:lstStyle/>
            <a:p>
              <a:endParaRPr/>
            </a:p>
          </p:txBody>
        </p:sp>
        <p:sp>
          <p:nvSpPr>
            <p:cNvPr id="10" name="object 10"/>
            <p:cNvSpPr/>
            <p:nvPr/>
          </p:nvSpPr>
          <p:spPr>
            <a:xfrm>
              <a:off x="2008631" y="5248655"/>
              <a:ext cx="2554605" cy="940435"/>
            </a:xfrm>
            <a:custGeom>
              <a:avLst/>
              <a:gdLst/>
              <a:ahLst/>
              <a:cxnLst/>
              <a:rect l="l" t="t" r="r" b="b"/>
              <a:pathLst>
                <a:path w="2554604" h="940435">
                  <a:moveTo>
                    <a:pt x="0" y="940307"/>
                  </a:moveTo>
                  <a:lnTo>
                    <a:pt x="152400" y="940307"/>
                  </a:lnTo>
                </a:path>
                <a:path w="2554604" h="940435">
                  <a:moveTo>
                    <a:pt x="0" y="705612"/>
                  </a:moveTo>
                  <a:lnTo>
                    <a:pt x="152400" y="705612"/>
                  </a:lnTo>
                </a:path>
                <a:path w="2554604" h="940435">
                  <a:moveTo>
                    <a:pt x="0" y="469391"/>
                  </a:moveTo>
                  <a:lnTo>
                    <a:pt x="152400" y="469391"/>
                  </a:lnTo>
                </a:path>
                <a:path w="2554604" h="940435">
                  <a:moveTo>
                    <a:pt x="0" y="234695"/>
                  </a:moveTo>
                  <a:lnTo>
                    <a:pt x="152400" y="234695"/>
                  </a:lnTo>
                </a:path>
                <a:path w="2554604" h="940435">
                  <a:moveTo>
                    <a:pt x="254507" y="234695"/>
                  </a:moveTo>
                  <a:lnTo>
                    <a:pt x="1123188" y="234695"/>
                  </a:lnTo>
                </a:path>
                <a:path w="2554604" h="940435">
                  <a:moveTo>
                    <a:pt x="0" y="0"/>
                  </a:moveTo>
                  <a:lnTo>
                    <a:pt x="152400" y="0"/>
                  </a:lnTo>
                </a:path>
                <a:path w="2554604" h="940435">
                  <a:moveTo>
                    <a:pt x="254507" y="0"/>
                  </a:moveTo>
                  <a:lnTo>
                    <a:pt x="2554223" y="0"/>
                  </a:lnTo>
                </a:path>
              </a:pathLst>
            </a:custGeom>
            <a:ln w="9144">
              <a:solidFill>
                <a:srgbClr val="858585"/>
              </a:solidFill>
            </a:ln>
          </p:spPr>
          <p:txBody>
            <a:bodyPr wrap="square" lIns="0" tIns="0" rIns="0" bIns="0" rtlCol="0"/>
            <a:lstStyle/>
            <a:p>
              <a:endParaRPr/>
            </a:p>
          </p:txBody>
        </p:sp>
        <p:sp>
          <p:nvSpPr>
            <p:cNvPr id="11" name="object 11"/>
            <p:cNvSpPr/>
            <p:nvPr/>
          </p:nvSpPr>
          <p:spPr>
            <a:xfrm>
              <a:off x="2161031" y="5213603"/>
              <a:ext cx="102235" cy="1210310"/>
            </a:xfrm>
            <a:custGeom>
              <a:avLst/>
              <a:gdLst/>
              <a:ahLst/>
              <a:cxnLst/>
              <a:rect l="l" t="t" r="r" b="b"/>
              <a:pathLst>
                <a:path w="102235" h="1210310">
                  <a:moveTo>
                    <a:pt x="102107" y="0"/>
                  </a:moveTo>
                  <a:lnTo>
                    <a:pt x="0" y="0"/>
                  </a:lnTo>
                  <a:lnTo>
                    <a:pt x="0" y="1210055"/>
                  </a:lnTo>
                  <a:lnTo>
                    <a:pt x="102107" y="1210055"/>
                  </a:lnTo>
                  <a:lnTo>
                    <a:pt x="102107" y="0"/>
                  </a:lnTo>
                  <a:close/>
                </a:path>
              </a:pathLst>
            </a:custGeom>
            <a:solidFill>
              <a:srgbClr val="4F81BC"/>
            </a:solidFill>
          </p:spPr>
          <p:txBody>
            <a:bodyPr wrap="square" lIns="0" tIns="0" rIns="0" bIns="0" rtlCol="0"/>
            <a:lstStyle/>
            <a:p>
              <a:endParaRPr/>
            </a:p>
          </p:txBody>
        </p:sp>
        <p:sp>
          <p:nvSpPr>
            <p:cNvPr id="12" name="object 12"/>
            <p:cNvSpPr/>
            <p:nvPr/>
          </p:nvSpPr>
          <p:spPr>
            <a:xfrm>
              <a:off x="2671572" y="5954267"/>
              <a:ext cx="358140" cy="234950"/>
            </a:xfrm>
            <a:custGeom>
              <a:avLst/>
              <a:gdLst/>
              <a:ahLst/>
              <a:cxnLst/>
              <a:rect l="l" t="t" r="r" b="b"/>
              <a:pathLst>
                <a:path w="358139" h="234950">
                  <a:moveTo>
                    <a:pt x="0" y="234695"/>
                  </a:moveTo>
                  <a:lnTo>
                    <a:pt x="153923" y="234695"/>
                  </a:lnTo>
                </a:path>
                <a:path w="358139" h="234950">
                  <a:moveTo>
                    <a:pt x="0" y="0"/>
                  </a:moveTo>
                  <a:lnTo>
                    <a:pt x="153923" y="0"/>
                  </a:lnTo>
                </a:path>
                <a:path w="358139" h="234950">
                  <a:moveTo>
                    <a:pt x="256031" y="0"/>
                  </a:moveTo>
                  <a:lnTo>
                    <a:pt x="358139" y="0"/>
                  </a:lnTo>
                </a:path>
              </a:pathLst>
            </a:custGeom>
            <a:ln w="9144">
              <a:solidFill>
                <a:srgbClr val="858585"/>
              </a:solidFill>
            </a:ln>
          </p:spPr>
          <p:txBody>
            <a:bodyPr wrap="square" lIns="0" tIns="0" rIns="0" bIns="0" rtlCol="0"/>
            <a:lstStyle/>
            <a:p>
              <a:endParaRPr/>
            </a:p>
          </p:txBody>
        </p:sp>
        <p:sp>
          <p:nvSpPr>
            <p:cNvPr id="13" name="object 13"/>
            <p:cNvSpPr/>
            <p:nvPr/>
          </p:nvSpPr>
          <p:spPr>
            <a:xfrm>
              <a:off x="2569463" y="5715761"/>
              <a:ext cx="256540" cy="5080"/>
            </a:xfrm>
            <a:custGeom>
              <a:avLst/>
              <a:gdLst/>
              <a:ahLst/>
              <a:cxnLst/>
              <a:rect l="l" t="t" r="r" b="b"/>
              <a:pathLst>
                <a:path w="256539" h="5079">
                  <a:moveTo>
                    <a:pt x="0" y="4572"/>
                  </a:moveTo>
                  <a:lnTo>
                    <a:pt x="256031" y="4572"/>
                  </a:lnTo>
                </a:path>
                <a:path w="256539" h="5079">
                  <a:moveTo>
                    <a:pt x="0" y="0"/>
                  </a:moveTo>
                  <a:lnTo>
                    <a:pt x="256031" y="0"/>
                  </a:lnTo>
                </a:path>
              </a:pathLst>
            </a:custGeom>
            <a:ln w="4572">
              <a:solidFill>
                <a:srgbClr val="858585"/>
              </a:solidFill>
            </a:ln>
          </p:spPr>
          <p:txBody>
            <a:bodyPr wrap="square" lIns="0" tIns="0" rIns="0" bIns="0" rtlCol="0"/>
            <a:lstStyle/>
            <a:p>
              <a:endParaRPr/>
            </a:p>
          </p:txBody>
        </p:sp>
        <p:sp>
          <p:nvSpPr>
            <p:cNvPr id="14" name="object 14"/>
            <p:cNvSpPr/>
            <p:nvPr/>
          </p:nvSpPr>
          <p:spPr>
            <a:xfrm>
              <a:off x="2927604" y="5718047"/>
              <a:ext cx="102235" cy="0"/>
            </a:xfrm>
            <a:custGeom>
              <a:avLst/>
              <a:gdLst/>
              <a:ahLst/>
              <a:cxnLst/>
              <a:rect l="l" t="t" r="r" b="b"/>
              <a:pathLst>
                <a:path w="102235">
                  <a:moveTo>
                    <a:pt x="0" y="0"/>
                  </a:moveTo>
                  <a:lnTo>
                    <a:pt x="102107" y="0"/>
                  </a:lnTo>
                </a:path>
              </a:pathLst>
            </a:custGeom>
            <a:ln w="9144">
              <a:solidFill>
                <a:srgbClr val="858585"/>
              </a:solidFill>
            </a:ln>
          </p:spPr>
          <p:txBody>
            <a:bodyPr wrap="square" lIns="0" tIns="0" rIns="0" bIns="0" rtlCol="0"/>
            <a:lstStyle/>
            <a:p>
              <a:endParaRPr/>
            </a:p>
          </p:txBody>
        </p:sp>
        <p:sp>
          <p:nvSpPr>
            <p:cNvPr id="15" name="object 15"/>
            <p:cNvSpPr/>
            <p:nvPr/>
          </p:nvSpPr>
          <p:spPr>
            <a:xfrm>
              <a:off x="2825496" y="5518403"/>
              <a:ext cx="102235" cy="905510"/>
            </a:xfrm>
            <a:custGeom>
              <a:avLst/>
              <a:gdLst/>
              <a:ahLst/>
              <a:cxnLst/>
              <a:rect l="l" t="t" r="r" b="b"/>
              <a:pathLst>
                <a:path w="102235" h="905510">
                  <a:moveTo>
                    <a:pt x="102108" y="0"/>
                  </a:moveTo>
                  <a:lnTo>
                    <a:pt x="0" y="0"/>
                  </a:lnTo>
                  <a:lnTo>
                    <a:pt x="0" y="905255"/>
                  </a:lnTo>
                  <a:lnTo>
                    <a:pt x="102108" y="905255"/>
                  </a:lnTo>
                  <a:lnTo>
                    <a:pt x="102108" y="0"/>
                  </a:lnTo>
                  <a:close/>
                </a:path>
              </a:pathLst>
            </a:custGeom>
            <a:solidFill>
              <a:srgbClr val="4F81BC"/>
            </a:solidFill>
          </p:spPr>
          <p:txBody>
            <a:bodyPr wrap="square" lIns="0" tIns="0" rIns="0" bIns="0" rtlCol="0"/>
            <a:lstStyle/>
            <a:p>
              <a:endParaRPr/>
            </a:p>
          </p:txBody>
        </p:sp>
        <p:sp>
          <p:nvSpPr>
            <p:cNvPr id="16" name="object 16"/>
            <p:cNvSpPr/>
            <p:nvPr/>
          </p:nvSpPr>
          <p:spPr>
            <a:xfrm>
              <a:off x="3336036" y="6188963"/>
              <a:ext cx="154305" cy="0"/>
            </a:xfrm>
            <a:custGeom>
              <a:avLst/>
              <a:gdLst/>
              <a:ahLst/>
              <a:cxnLst/>
              <a:rect l="l" t="t" r="r" b="b"/>
              <a:pathLst>
                <a:path w="154304">
                  <a:moveTo>
                    <a:pt x="0" y="0"/>
                  </a:moveTo>
                  <a:lnTo>
                    <a:pt x="153924" y="0"/>
                  </a:lnTo>
                </a:path>
              </a:pathLst>
            </a:custGeom>
            <a:ln w="9144">
              <a:solidFill>
                <a:srgbClr val="858585"/>
              </a:solidFill>
            </a:ln>
          </p:spPr>
          <p:txBody>
            <a:bodyPr wrap="square" lIns="0" tIns="0" rIns="0" bIns="0" rtlCol="0"/>
            <a:lstStyle/>
            <a:p>
              <a:endParaRPr/>
            </a:p>
          </p:txBody>
        </p:sp>
        <p:sp>
          <p:nvSpPr>
            <p:cNvPr id="17" name="object 17"/>
            <p:cNvSpPr/>
            <p:nvPr/>
          </p:nvSpPr>
          <p:spPr>
            <a:xfrm>
              <a:off x="3489960" y="6012179"/>
              <a:ext cx="102235" cy="411480"/>
            </a:xfrm>
            <a:custGeom>
              <a:avLst/>
              <a:gdLst/>
              <a:ahLst/>
              <a:cxnLst/>
              <a:rect l="l" t="t" r="r" b="b"/>
              <a:pathLst>
                <a:path w="102235" h="411479">
                  <a:moveTo>
                    <a:pt x="102107" y="0"/>
                  </a:moveTo>
                  <a:lnTo>
                    <a:pt x="0" y="0"/>
                  </a:lnTo>
                  <a:lnTo>
                    <a:pt x="0" y="411479"/>
                  </a:lnTo>
                  <a:lnTo>
                    <a:pt x="102107" y="411479"/>
                  </a:lnTo>
                  <a:lnTo>
                    <a:pt x="102107" y="0"/>
                  </a:lnTo>
                  <a:close/>
                </a:path>
              </a:pathLst>
            </a:custGeom>
            <a:solidFill>
              <a:srgbClr val="4F81BC"/>
            </a:solidFill>
          </p:spPr>
          <p:txBody>
            <a:bodyPr wrap="square" lIns="0" tIns="0" rIns="0" bIns="0" rtlCol="0"/>
            <a:lstStyle/>
            <a:p>
              <a:endParaRPr/>
            </a:p>
          </p:txBody>
        </p:sp>
        <p:sp>
          <p:nvSpPr>
            <p:cNvPr id="18" name="object 18"/>
            <p:cNvSpPr/>
            <p:nvPr/>
          </p:nvSpPr>
          <p:spPr>
            <a:xfrm>
              <a:off x="3898392" y="5718047"/>
              <a:ext cx="256540" cy="471170"/>
            </a:xfrm>
            <a:custGeom>
              <a:avLst/>
              <a:gdLst/>
              <a:ahLst/>
              <a:cxnLst/>
              <a:rect l="l" t="t" r="r" b="b"/>
              <a:pathLst>
                <a:path w="256539" h="471170">
                  <a:moveTo>
                    <a:pt x="0" y="470915"/>
                  </a:moveTo>
                  <a:lnTo>
                    <a:pt x="256032" y="470915"/>
                  </a:lnTo>
                </a:path>
                <a:path w="256539" h="471170">
                  <a:moveTo>
                    <a:pt x="0" y="236220"/>
                  </a:moveTo>
                  <a:lnTo>
                    <a:pt x="256032" y="236220"/>
                  </a:lnTo>
                </a:path>
                <a:path w="256539" h="471170">
                  <a:moveTo>
                    <a:pt x="0" y="0"/>
                  </a:moveTo>
                  <a:lnTo>
                    <a:pt x="256032" y="0"/>
                  </a:lnTo>
                </a:path>
              </a:pathLst>
            </a:custGeom>
            <a:ln w="9144">
              <a:solidFill>
                <a:srgbClr val="858585"/>
              </a:solidFill>
            </a:ln>
          </p:spPr>
          <p:txBody>
            <a:bodyPr wrap="square" lIns="0" tIns="0" rIns="0" bIns="0" rtlCol="0"/>
            <a:lstStyle/>
            <a:p>
              <a:endParaRPr/>
            </a:p>
          </p:txBody>
        </p:sp>
        <p:sp>
          <p:nvSpPr>
            <p:cNvPr id="19" name="object 19"/>
            <p:cNvSpPr/>
            <p:nvPr/>
          </p:nvSpPr>
          <p:spPr>
            <a:xfrm>
              <a:off x="4154423" y="5635751"/>
              <a:ext cx="102235" cy="788035"/>
            </a:xfrm>
            <a:custGeom>
              <a:avLst/>
              <a:gdLst/>
              <a:ahLst/>
              <a:cxnLst/>
              <a:rect l="l" t="t" r="r" b="b"/>
              <a:pathLst>
                <a:path w="102235" h="788035">
                  <a:moveTo>
                    <a:pt x="102108" y="0"/>
                  </a:moveTo>
                  <a:lnTo>
                    <a:pt x="0" y="0"/>
                  </a:lnTo>
                  <a:lnTo>
                    <a:pt x="0" y="787908"/>
                  </a:lnTo>
                  <a:lnTo>
                    <a:pt x="102108" y="787908"/>
                  </a:lnTo>
                  <a:lnTo>
                    <a:pt x="102108" y="0"/>
                  </a:lnTo>
                  <a:close/>
                </a:path>
              </a:pathLst>
            </a:custGeom>
            <a:solidFill>
              <a:srgbClr val="4F81BC"/>
            </a:solidFill>
          </p:spPr>
          <p:txBody>
            <a:bodyPr wrap="square" lIns="0" tIns="0" rIns="0" bIns="0" rtlCol="0"/>
            <a:lstStyle/>
            <a:p>
              <a:endParaRPr/>
            </a:p>
          </p:txBody>
        </p:sp>
        <p:sp>
          <p:nvSpPr>
            <p:cNvPr id="20" name="object 20"/>
            <p:cNvSpPr/>
            <p:nvPr/>
          </p:nvSpPr>
          <p:spPr>
            <a:xfrm>
              <a:off x="2365247" y="5718047"/>
              <a:ext cx="102235" cy="0"/>
            </a:xfrm>
            <a:custGeom>
              <a:avLst/>
              <a:gdLst/>
              <a:ahLst/>
              <a:cxnLst/>
              <a:rect l="l" t="t" r="r" b="b"/>
              <a:pathLst>
                <a:path w="102235">
                  <a:moveTo>
                    <a:pt x="0" y="0"/>
                  </a:moveTo>
                  <a:lnTo>
                    <a:pt x="102107" y="0"/>
                  </a:lnTo>
                </a:path>
              </a:pathLst>
            </a:custGeom>
            <a:ln w="9144">
              <a:solidFill>
                <a:srgbClr val="858585"/>
              </a:solidFill>
            </a:ln>
          </p:spPr>
          <p:txBody>
            <a:bodyPr wrap="square" lIns="0" tIns="0" rIns="0" bIns="0" rtlCol="0"/>
            <a:lstStyle/>
            <a:p>
              <a:endParaRPr/>
            </a:p>
          </p:txBody>
        </p:sp>
        <p:sp>
          <p:nvSpPr>
            <p:cNvPr id="21" name="object 21"/>
            <p:cNvSpPr/>
            <p:nvPr/>
          </p:nvSpPr>
          <p:spPr>
            <a:xfrm>
              <a:off x="2263140" y="5565647"/>
              <a:ext cx="767080" cy="858519"/>
            </a:xfrm>
            <a:custGeom>
              <a:avLst/>
              <a:gdLst/>
              <a:ahLst/>
              <a:cxnLst/>
              <a:rect l="l" t="t" r="r" b="b"/>
              <a:pathLst>
                <a:path w="767080" h="858520">
                  <a:moveTo>
                    <a:pt x="102108" y="0"/>
                  </a:moveTo>
                  <a:lnTo>
                    <a:pt x="0" y="0"/>
                  </a:lnTo>
                  <a:lnTo>
                    <a:pt x="0" y="858012"/>
                  </a:lnTo>
                  <a:lnTo>
                    <a:pt x="102108" y="858012"/>
                  </a:lnTo>
                  <a:lnTo>
                    <a:pt x="102108" y="0"/>
                  </a:lnTo>
                  <a:close/>
                </a:path>
                <a:path w="767080" h="858520">
                  <a:moveTo>
                    <a:pt x="766572" y="528828"/>
                  </a:moveTo>
                  <a:lnTo>
                    <a:pt x="664464" y="528828"/>
                  </a:lnTo>
                  <a:lnTo>
                    <a:pt x="664464" y="858012"/>
                  </a:lnTo>
                  <a:lnTo>
                    <a:pt x="766572" y="858012"/>
                  </a:lnTo>
                  <a:lnTo>
                    <a:pt x="766572" y="528828"/>
                  </a:lnTo>
                  <a:close/>
                </a:path>
              </a:pathLst>
            </a:custGeom>
            <a:solidFill>
              <a:srgbClr val="C0504D"/>
            </a:solidFill>
          </p:spPr>
          <p:txBody>
            <a:bodyPr wrap="square" lIns="0" tIns="0" rIns="0" bIns="0" rtlCol="0"/>
            <a:lstStyle/>
            <a:p>
              <a:endParaRPr/>
            </a:p>
          </p:txBody>
        </p:sp>
        <p:sp>
          <p:nvSpPr>
            <p:cNvPr id="22" name="object 22"/>
            <p:cNvSpPr/>
            <p:nvPr/>
          </p:nvSpPr>
          <p:spPr>
            <a:xfrm>
              <a:off x="3233927" y="5718047"/>
              <a:ext cx="358140" cy="236220"/>
            </a:xfrm>
            <a:custGeom>
              <a:avLst/>
              <a:gdLst/>
              <a:ahLst/>
              <a:cxnLst/>
              <a:rect l="l" t="t" r="r" b="b"/>
              <a:pathLst>
                <a:path w="358139" h="236220">
                  <a:moveTo>
                    <a:pt x="102108" y="236220"/>
                  </a:moveTo>
                  <a:lnTo>
                    <a:pt x="358139" y="236220"/>
                  </a:lnTo>
                </a:path>
                <a:path w="358139" h="236220">
                  <a:moveTo>
                    <a:pt x="0" y="0"/>
                  </a:moveTo>
                  <a:lnTo>
                    <a:pt x="358139" y="0"/>
                  </a:lnTo>
                </a:path>
              </a:pathLst>
            </a:custGeom>
            <a:ln w="9144">
              <a:solidFill>
                <a:srgbClr val="858585"/>
              </a:solidFill>
            </a:ln>
          </p:spPr>
          <p:txBody>
            <a:bodyPr wrap="square" lIns="0" tIns="0" rIns="0" bIns="0" rtlCol="0"/>
            <a:lstStyle/>
            <a:p>
              <a:endParaRPr/>
            </a:p>
          </p:txBody>
        </p:sp>
        <p:sp>
          <p:nvSpPr>
            <p:cNvPr id="23" name="object 23"/>
            <p:cNvSpPr/>
            <p:nvPr/>
          </p:nvSpPr>
          <p:spPr>
            <a:xfrm>
              <a:off x="3592067" y="5553455"/>
              <a:ext cx="102235" cy="870585"/>
            </a:xfrm>
            <a:custGeom>
              <a:avLst/>
              <a:gdLst/>
              <a:ahLst/>
              <a:cxnLst/>
              <a:rect l="l" t="t" r="r" b="b"/>
              <a:pathLst>
                <a:path w="102235" h="870585">
                  <a:moveTo>
                    <a:pt x="102108" y="0"/>
                  </a:moveTo>
                  <a:lnTo>
                    <a:pt x="0" y="0"/>
                  </a:lnTo>
                  <a:lnTo>
                    <a:pt x="0" y="870203"/>
                  </a:lnTo>
                  <a:lnTo>
                    <a:pt x="102108" y="870203"/>
                  </a:lnTo>
                  <a:lnTo>
                    <a:pt x="102108" y="0"/>
                  </a:lnTo>
                  <a:close/>
                </a:path>
              </a:pathLst>
            </a:custGeom>
            <a:solidFill>
              <a:srgbClr val="C0504D"/>
            </a:solidFill>
          </p:spPr>
          <p:txBody>
            <a:bodyPr wrap="square" lIns="0" tIns="0" rIns="0" bIns="0" rtlCol="0"/>
            <a:lstStyle/>
            <a:p>
              <a:endParaRPr/>
            </a:p>
          </p:txBody>
        </p:sp>
        <p:sp>
          <p:nvSpPr>
            <p:cNvPr id="24" name="object 24"/>
            <p:cNvSpPr/>
            <p:nvPr/>
          </p:nvSpPr>
          <p:spPr>
            <a:xfrm>
              <a:off x="3233927" y="5483351"/>
              <a:ext cx="1329055" cy="234950"/>
            </a:xfrm>
            <a:custGeom>
              <a:avLst/>
              <a:gdLst/>
              <a:ahLst/>
              <a:cxnLst/>
              <a:rect l="l" t="t" r="r" b="b"/>
              <a:pathLst>
                <a:path w="1329054" h="234950">
                  <a:moveTo>
                    <a:pt x="1124712" y="234696"/>
                  </a:moveTo>
                  <a:lnTo>
                    <a:pt x="1226820" y="234696"/>
                  </a:lnTo>
                </a:path>
                <a:path w="1329054" h="234950">
                  <a:moveTo>
                    <a:pt x="0" y="0"/>
                  </a:moveTo>
                  <a:lnTo>
                    <a:pt x="1022604" y="0"/>
                  </a:lnTo>
                </a:path>
                <a:path w="1329054" h="234950">
                  <a:moveTo>
                    <a:pt x="1124712" y="0"/>
                  </a:moveTo>
                  <a:lnTo>
                    <a:pt x="1328927" y="0"/>
                  </a:lnTo>
                </a:path>
              </a:pathLst>
            </a:custGeom>
            <a:ln w="9144">
              <a:solidFill>
                <a:srgbClr val="858585"/>
              </a:solidFill>
            </a:ln>
          </p:spPr>
          <p:txBody>
            <a:bodyPr wrap="square" lIns="0" tIns="0" rIns="0" bIns="0" rtlCol="0"/>
            <a:lstStyle/>
            <a:p>
              <a:endParaRPr/>
            </a:p>
          </p:txBody>
        </p:sp>
        <p:sp>
          <p:nvSpPr>
            <p:cNvPr id="25" name="object 25"/>
            <p:cNvSpPr/>
            <p:nvPr/>
          </p:nvSpPr>
          <p:spPr>
            <a:xfrm>
              <a:off x="4256532" y="5343143"/>
              <a:ext cx="102235" cy="1080770"/>
            </a:xfrm>
            <a:custGeom>
              <a:avLst/>
              <a:gdLst/>
              <a:ahLst/>
              <a:cxnLst/>
              <a:rect l="l" t="t" r="r" b="b"/>
              <a:pathLst>
                <a:path w="102235" h="1080770">
                  <a:moveTo>
                    <a:pt x="102107" y="0"/>
                  </a:moveTo>
                  <a:lnTo>
                    <a:pt x="0" y="0"/>
                  </a:lnTo>
                  <a:lnTo>
                    <a:pt x="0" y="1080515"/>
                  </a:lnTo>
                  <a:lnTo>
                    <a:pt x="102107" y="1080515"/>
                  </a:lnTo>
                  <a:lnTo>
                    <a:pt x="102107" y="0"/>
                  </a:lnTo>
                  <a:close/>
                </a:path>
              </a:pathLst>
            </a:custGeom>
            <a:solidFill>
              <a:srgbClr val="C0504D"/>
            </a:solidFill>
          </p:spPr>
          <p:txBody>
            <a:bodyPr wrap="square" lIns="0" tIns="0" rIns="0" bIns="0" rtlCol="0"/>
            <a:lstStyle/>
            <a:p>
              <a:endParaRPr/>
            </a:p>
          </p:txBody>
        </p:sp>
        <p:sp>
          <p:nvSpPr>
            <p:cNvPr id="26" name="object 26"/>
            <p:cNvSpPr/>
            <p:nvPr/>
          </p:nvSpPr>
          <p:spPr>
            <a:xfrm>
              <a:off x="1702308" y="5542787"/>
              <a:ext cx="2758440" cy="881380"/>
            </a:xfrm>
            <a:custGeom>
              <a:avLst/>
              <a:gdLst/>
              <a:ahLst/>
              <a:cxnLst/>
              <a:rect l="l" t="t" r="r" b="b"/>
              <a:pathLst>
                <a:path w="2758440" h="881379">
                  <a:moveTo>
                    <a:pt x="102108" y="222504"/>
                  </a:moveTo>
                  <a:lnTo>
                    <a:pt x="0" y="222504"/>
                  </a:lnTo>
                  <a:lnTo>
                    <a:pt x="0" y="880872"/>
                  </a:lnTo>
                  <a:lnTo>
                    <a:pt x="102108" y="880872"/>
                  </a:lnTo>
                  <a:lnTo>
                    <a:pt x="102108" y="222504"/>
                  </a:lnTo>
                  <a:close/>
                </a:path>
                <a:path w="2758440" h="881379">
                  <a:moveTo>
                    <a:pt x="765048" y="374904"/>
                  </a:moveTo>
                  <a:lnTo>
                    <a:pt x="662940" y="374904"/>
                  </a:lnTo>
                  <a:lnTo>
                    <a:pt x="662940" y="880872"/>
                  </a:lnTo>
                  <a:lnTo>
                    <a:pt x="765048" y="880872"/>
                  </a:lnTo>
                  <a:lnTo>
                    <a:pt x="765048" y="374904"/>
                  </a:lnTo>
                  <a:close/>
                </a:path>
                <a:path w="2758440" h="881379">
                  <a:moveTo>
                    <a:pt x="1429512" y="35052"/>
                  </a:moveTo>
                  <a:lnTo>
                    <a:pt x="1327404" y="35052"/>
                  </a:lnTo>
                  <a:lnTo>
                    <a:pt x="1327404" y="880872"/>
                  </a:lnTo>
                  <a:lnTo>
                    <a:pt x="1429512" y="880872"/>
                  </a:lnTo>
                  <a:lnTo>
                    <a:pt x="1429512" y="35052"/>
                  </a:lnTo>
                  <a:close/>
                </a:path>
                <a:path w="2758440" h="881379">
                  <a:moveTo>
                    <a:pt x="2093976" y="0"/>
                  </a:moveTo>
                  <a:lnTo>
                    <a:pt x="1991868" y="0"/>
                  </a:lnTo>
                  <a:lnTo>
                    <a:pt x="1991868" y="880872"/>
                  </a:lnTo>
                  <a:lnTo>
                    <a:pt x="2093976" y="880872"/>
                  </a:lnTo>
                  <a:lnTo>
                    <a:pt x="2093976" y="0"/>
                  </a:lnTo>
                  <a:close/>
                </a:path>
                <a:path w="2758440" h="881379">
                  <a:moveTo>
                    <a:pt x="2758440" y="316992"/>
                  </a:moveTo>
                  <a:lnTo>
                    <a:pt x="2656332" y="316992"/>
                  </a:lnTo>
                  <a:lnTo>
                    <a:pt x="2656332" y="880872"/>
                  </a:lnTo>
                  <a:lnTo>
                    <a:pt x="2758440" y="880872"/>
                  </a:lnTo>
                  <a:lnTo>
                    <a:pt x="2758440" y="316992"/>
                  </a:lnTo>
                  <a:close/>
                </a:path>
              </a:pathLst>
            </a:custGeom>
            <a:solidFill>
              <a:srgbClr val="9BBA58"/>
            </a:solidFill>
          </p:spPr>
          <p:txBody>
            <a:bodyPr wrap="square" lIns="0" tIns="0" rIns="0" bIns="0" rtlCol="0"/>
            <a:lstStyle/>
            <a:p>
              <a:endParaRPr/>
            </a:p>
          </p:txBody>
        </p:sp>
        <p:sp>
          <p:nvSpPr>
            <p:cNvPr id="27" name="object 27"/>
            <p:cNvSpPr/>
            <p:nvPr/>
          </p:nvSpPr>
          <p:spPr>
            <a:xfrm>
              <a:off x="1804416" y="5318759"/>
              <a:ext cx="2758440" cy="1104900"/>
            </a:xfrm>
            <a:custGeom>
              <a:avLst/>
              <a:gdLst/>
              <a:ahLst/>
              <a:cxnLst/>
              <a:rect l="l" t="t" r="r" b="b"/>
              <a:pathLst>
                <a:path w="2758440" h="1104900">
                  <a:moveTo>
                    <a:pt x="102108" y="306324"/>
                  </a:moveTo>
                  <a:lnTo>
                    <a:pt x="0" y="306324"/>
                  </a:lnTo>
                  <a:lnTo>
                    <a:pt x="0" y="1104900"/>
                  </a:lnTo>
                  <a:lnTo>
                    <a:pt x="102108" y="1104900"/>
                  </a:lnTo>
                  <a:lnTo>
                    <a:pt x="102108" y="306324"/>
                  </a:lnTo>
                  <a:close/>
                </a:path>
                <a:path w="2758440" h="1104900">
                  <a:moveTo>
                    <a:pt x="765048" y="388620"/>
                  </a:moveTo>
                  <a:lnTo>
                    <a:pt x="662940" y="388620"/>
                  </a:lnTo>
                  <a:lnTo>
                    <a:pt x="662940" y="1104900"/>
                  </a:lnTo>
                  <a:lnTo>
                    <a:pt x="765048" y="1104900"/>
                  </a:lnTo>
                  <a:lnTo>
                    <a:pt x="765048" y="388620"/>
                  </a:lnTo>
                  <a:close/>
                </a:path>
                <a:path w="2758440" h="1104900">
                  <a:moveTo>
                    <a:pt x="1429512" y="0"/>
                  </a:moveTo>
                  <a:lnTo>
                    <a:pt x="1327404" y="0"/>
                  </a:lnTo>
                  <a:lnTo>
                    <a:pt x="1327404" y="1104900"/>
                  </a:lnTo>
                  <a:lnTo>
                    <a:pt x="1429512" y="1104900"/>
                  </a:lnTo>
                  <a:lnTo>
                    <a:pt x="1429512" y="0"/>
                  </a:lnTo>
                  <a:close/>
                </a:path>
                <a:path w="2758440" h="1104900">
                  <a:moveTo>
                    <a:pt x="2093976" y="306324"/>
                  </a:moveTo>
                  <a:lnTo>
                    <a:pt x="1991868" y="306324"/>
                  </a:lnTo>
                  <a:lnTo>
                    <a:pt x="1991868" y="1104900"/>
                  </a:lnTo>
                  <a:lnTo>
                    <a:pt x="2093976" y="1104900"/>
                  </a:lnTo>
                  <a:lnTo>
                    <a:pt x="2093976" y="306324"/>
                  </a:lnTo>
                  <a:close/>
                </a:path>
                <a:path w="2758440" h="1104900">
                  <a:moveTo>
                    <a:pt x="2758440" y="364236"/>
                  </a:moveTo>
                  <a:lnTo>
                    <a:pt x="2656332" y="364236"/>
                  </a:lnTo>
                  <a:lnTo>
                    <a:pt x="2656332" y="1104900"/>
                  </a:lnTo>
                  <a:lnTo>
                    <a:pt x="2758440" y="1104900"/>
                  </a:lnTo>
                  <a:lnTo>
                    <a:pt x="2758440" y="364236"/>
                  </a:lnTo>
                  <a:close/>
                </a:path>
              </a:pathLst>
            </a:custGeom>
            <a:solidFill>
              <a:srgbClr val="8063A1"/>
            </a:solidFill>
          </p:spPr>
          <p:txBody>
            <a:bodyPr wrap="square" lIns="0" tIns="0" rIns="0" bIns="0" rtlCol="0"/>
            <a:lstStyle/>
            <a:p>
              <a:endParaRPr/>
            </a:p>
          </p:txBody>
        </p:sp>
        <p:sp>
          <p:nvSpPr>
            <p:cNvPr id="28" name="object 28"/>
            <p:cNvSpPr/>
            <p:nvPr/>
          </p:nvSpPr>
          <p:spPr>
            <a:xfrm>
              <a:off x="1906524" y="5201411"/>
              <a:ext cx="2094230" cy="1222375"/>
            </a:xfrm>
            <a:custGeom>
              <a:avLst/>
              <a:gdLst/>
              <a:ahLst/>
              <a:cxnLst/>
              <a:rect l="l" t="t" r="r" b="b"/>
              <a:pathLst>
                <a:path w="2094229" h="1222375">
                  <a:moveTo>
                    <a:pt x="102108" y="0"/>
                  </a:moveTo>
                  <a:lnTo>
                    <a:pt x="0" y="0"/>
                  </a:lnTo>
                  <a:lnTo>
                    <a:pt x="0" y="1222248"/>
                  </a:lnTo>
                  <a:lnTo>
                    <a:pt x="102108" y="1222248"/>
                  </a:lnTo>
                  <a:lnTo>
                    <a:pt x="102108" y="0"/>
                  </a:lnTo>
                  <a:close/>
                </a:path>
                <a:path w="2094229" h="1222375">
                  <a:moveTo>
                    <a:pt x="765048" y="516636"/>
                  </a:moveTo>
                  <a:lnTo>
                    <a:pt x="662940" y="516636"/>
                  </a:lnTo>
                  <a:lnTo>
                    <a:pt x="662940" y="1222248"/>
                  </a:lnTo>
                  <a:lnTo>
                    <a:pt x="765048" y="1222248"/>
                  </a:lnTo>
                  <a:lnTo>
                    <a:pt x="765048" y="516636"/>
                  </a:lnTo>
                  <a:close/>
                </a:path>
                <a:path w="2094229" h="1222375">
                  <a:moveTo>
                    <a:pt x="1429512" y="598932"/>
                  </a:moveTo>
                  <a:lnTo>
                    <a:pt x="1327404" y="598932"/>
                  </a:lnTo>
                  <a:lnTo>
                    <a:pt x="1327404" y="1222248"/>
                  </a:lnTo>
                  <a:lnTo>
                    <a:pt x="1429512" y="1222248"/>
                  </a:lnTo>
                  <a:lnTo>
                    <a:pt x="1429512" y="598932"/>
                  </a:lnTo>
                  <a:close/>
                </a:path>
                <a:path w="2094229" h="1222375">
                  <a:moveTo>
                    <a:pt x="2093976" y="1139952"/>
                  </a:moveTo>
                  <a:lnTo>
                    <a:pt x="1991868" y="1139952"/>
                  </a:lnTo>
                  <a:lnTo>
                    <a:pt x="1991868" y="1222248"/>
                  </a:lnTo>
                  <a:lnTo>
                    <a:pt x="2093976" y="1222248"/>
                  </a:lnTo>
                  <a:lnTo>
                    <a:pt x="2093976" y="1139952"/>
                  </a:lnTo>
                  <a:close/>
                </a:path>
              </a:pathLst>
            </a:custGeom>
            <a:solidFill>
              <a:srgbClr val="4AACC5"/>
            </a:solidFill>
          </p:spPr>
          <p:txBody>
            <a:bodyPr wrap="square" lIns="0" tIns="0" rIns="0" bIns="0" rtlCol="0"/>
            <a:lstStyle/>
            <a:p>
              <a:endParaRPr/>
            </a:p>
          </p:txBody>
        </p:sp>
        <p:sp>
          <p:nvSpPr>
            <p:cNvPr id="29" name="object 29"/>
            <p:cNvSpPr/>
            <p:nvPr/>
          </p:nvSpPr>
          <p:spPr>
            <a:xfrm>
              <a:off x="4664964" y="5248655"/>
              <a:ext cx="76200" cy="940435"/>
            </a:xfrm>
            <a:custGeom>
              <a:avLst/>
              <a:gdLst/>
              <a:ahLst/>
              <a:cxnLst/>
              <a:rect l="l" t="t" r="r" b="b"/>
              <a:pathLst>
                <a:path w="76200" h="940435">
                  <a:moveTo>
                    <a:pt x="0" y="940307"/>
                  </a:moveTo>
                  <a:lnTo>
                    <a:pt x="76200" y="940307"/>
                  </a:lnTo>
                </a:path>
                <a:path w="76200" h="940435">
                  <a:moveTo>
                    <a:pt x="0" y="705612"/>
                  </a:moveTo>
                  <a:lnTo>
                    <a:pt x="76200" y="705612"/>
                  </a:lnTo>
                </a:path>
                <a:path w="76200" h="940435">
                  <a:moveTo>
                    <a:pt x="0" y="469391"/>
                  </a:moveTo>
                  <a:lnTo>
                    <a:pt x="76200" y="469391"/>
                  </a:lnTo>
                </a:path>
                <a:path w="76200" h="940435">
                  <a:moveTo>
                    <a:pt x="0" y="234695"/>
                  </a:moveTo>
                  <a:lnTo>
                    <a:pt x="76200" y="234695"/>
                  </a:lnTo>
                </a:path>
                <a:path w="76200" h="940435">
                  <a:moveTo>
                    <a:pt x="0" y="0"/>
                  </a:moveTo>
                  <a:lnTo>
                    <a:pt x="76200" y="0"/>
                  </a:lnTo>
                </a:path>
              </a:pathLst>
            </a:custGeom>
            <a:ln w="9144">
              <a:solidFill>
                <a:srgbClr val="858585"/>
              </a:solidFill>
            </a:ln>
          </p:spPr>
          <p:txBody>
            <a:bodyPr wrap="square" lIns="0" tIns="0" rIns="0" bIns="0" rtlCol="0"/>
            <a:lstStyle/>
            <a:p>
              <a:endParaRPr/>
            </a:p>
          </p:txBody>
        </p:sp>
        <p:sp>
          <p:nvSpPr>
            <p:cNvPr id="30" name="object 30"/>
            <p:cNvSpPr/>
            <p:nvPr/>
          </p:nvSpPr>
          <p:spPr>
            <a:xfrm>
              <a:off x="4562855" y="5143499"/>
              <a:ext cx="102235" cy="1280160"/>
            </a:xfrm>
            <a:custGeom>
              <a:avLst/>
              <a:gdLst/>
              <a:ahLst/>
              <a:cxnLst/>
              <a:rect l="l" t="t" r="r" b="b"/>
              <a:pathLst>
                <a:path w="102235" h="1280160">
                  <a:moveTo>
                    <a:pt x="102108" y="0"/>
                  </a:moveTo>
                  <a:lnTo>
                    <a:pt x="0" y="0"/>
                  </a:lnTo>
                  <a:lnTo>
                    <a:pt x="0" y="1280160"/>
                  </a:lnTo>
                  <a:lnTo>
                    <a:pt x="102108" y="1280160"/>
                  </a:lnTo>
                  <a:lnTo>
                    <a:pt x="102108" y="0"/>
                  </a:lnTo>
                  <a:close/>
                </a:path>
              </a:pathLst>
            </a:custGeom>
            <a:solidFill>
              <a:srgbClr val="4AACC5"/>
            </a:solidFill>
          </p:spPr>
          <p:txBody>
            <a:bodyPr wrap="square" lIns="0" tIns="0" rIns="0" bIns="0" rtlCol="0"/>
            <a:lstStyle/>
            <a:p>
              <a:endParaRPr/>
            </a:p>
          </p:txBody>
        </p:sp>
        <p:sp>
          <p:nvSpPr>
            <p:cNvPr id="31" name="object 31"/>
            <p:cNvSpPr/>
            <p:nvPr/>
          </p:nvSpPr>
          <p:spPr>
            <a:xfrm>
              <a:off x="1380744" y="4544567"/>
              <a:ext cx="3360420" cy="1918970"/>
            </a:xfrm>
            <a:custGeom>
              <a:avLst/>
              <a:gdLst/>
              <a:ahLst/>
              <a:cxnLst/>
              <a:rect l="l" t="t" r="r" b="b"/>
              <a:pathLst>
                <a:path w="3360420" h="1918970">
                  <a:moveTo>
                    <a:pt x="39624" y="234695"/>
                  </a:moveTo>
                  <a:lnTo>
                    <a:pt x="3360420" y="234695"/>
                  </a:lnTo>
                </a:path>
                <a:path w="3360420" h="1918970">
                  <a:moveTo>
                    <a:pt x="39624" y="0"/>
                  </a:moveTo>
                  <a:lnTo>
                    <a:pt x="3360420" y="0"/>
                  </a:lnTo>
                </a:path>
                <a:path w="3360420" h="1918970">
                  <a:moveTo>
                    <a:pt x="39624" y="1879091"/>
                  </a:moveTo>
                  <a:lnTo>
                    <a:pt x="39624" y="0"/>
                  </a:lnTo>
                </a:path>
                <a:path w="3360420" h="1918970">
                  <a:moveTo>
                    <a:pt x="0" y="1879091"/>
                  </a:moveTo>
                  <a:lnTo>
                    <a:pt x="39624" y="1879091"/>
                  </a:lnTo>
                </a:path>
                <a:path w="3360420" h="1918970">
                  <a:moveTo>
                    <a:pt x="0" y="1644395"/>
                  </a:moveTo>
                  <a:lnTo>
                    <a:pt x="39624" y="1644395"/>
                  </a:lnTo>
                </a:path>
                <a:path w="3360420" h="1918970">
                  <a:moveTo>
                    <a:pt x="0" y="1409700"/>
                  </a:moveTo>
                  <a:lnTo>
                    <a:pt x="39624" y="1409700"/>
                  </a:lnTo>
                </a:path>
                <a:path w="3360420" h="1918970">
                  <a:moveTo>
                    <a:pt x="0" y="1173479"/>
                  </a:moveTo>
                  <a:lnTo>
                    <a:pt x="39624" y="1173479"/>
                  </a:lnTo>
                </a:path>
                <a:path w="3360420" h="1918970">
                  <a:moveTo>
                    <a:pt x="0" y="938783"/>
                  </a:moveTo>
                  <a:lnTo>
                    <a:pt x="39624" y="938783"/>
                  </a:lnTo>
                </a:path>
                <a:path w="3360420" h="1918970">
                  <a:moveTo>
                    <a:pt x="0" y="704088"/>
                  </a:moveTo>
                  <a:lnTo>
                    <a:pt x="39624" y="704088"/>
                  </a:lnTo>
                </a:path>
                <a:path w="3360420" h="1918970">
                  <a:moveTo>
                    <a:pt x="0" y="469391"/>
                  </a:moveTo>
                  <a:lnTo>
                    <a:pt x="39624" y="469391"/>
                  </a:lnTo>
                </a:path>
                <a:path w="3360420" h="1918970">
                  <a:moveTo>
                    <a:pt x="0" y="234695"/>
                  </a:moveTo>
                  <a:lnTo>
                    <a:pt x="39624" y="234695"/>
                  </a:lnTo>
                </a:path>
                <a:path w="3360420" h="1918970">
                  <a:moveTo>
                    <a:pt x="0" y="0"/>
                  </a:moveTo>
                  <a:lnTo>
                    <a:pt x="39624" y="0"/>
                  </a:lnTo>
                </a:path>
                <a:path w="3360420" h="1918970">
                  <a:moveTo>
                    <a:pt x="39624" y="1879091"/>
                  </a:moveTo>
                  <a:lnTo>
                    <a:pt x="3360420" y="1879091"/>
                  </a:lnTo>
                </a:path>
                <a:path w="3360420" h="1918970">
                  <a:moveTo>
                    <a:pt x="39624" y="1879091"/>
                  </a:moveTo>
                  <a:lnTo>
                    <a:pt x="39624" y="1918715"/>
                  </a:lnTo>
                </a:path>
                <a:path w="3360420" h="1918970">
                  <a:moveTo>
                    <a:pt x="704088" y="1879091"/>
                  </a:moveTo>
                  <a:lnTo>
                    <a:pt x="704088" y="1918715"/>
                  </a:lnTo>
                </a:path>
                <a:path w="3360420" h="1918970">
                  <a:moveTo>
                    <a:pt x="1368552" y="1879091"/>
                  </a:moveTo>
                  <a:lnTo>
                    <a:pt x="1368552" y="1918715"/>
                  </a:lnTo>
                </a:path>
                <a:path w="3360420" h="1918970">
                  <a:moveTo>
                    <a:pt x="2031492" y="1879091"/>
                  </a:moveTo>
                  <a:lnTo>
                    <a:pt x="2031492" y="1918715"/>
                  </a:lnTo>
                </a:path>
                <a:path w="3360420" h="1918970">
                  <a:moveTo>
                    <a:pt x="2695956" y="1879091"/>
                  </a:moveTo>
                  <a:lnTo>
                    <a:pt x="2695956" y="1918715"/>
                  </a:lnTo>
                </a:path>
                <a:path w="3360420" h="1918970">
                  <a:moveTo>
                    <a:pt x="3360420" y="1879091"/>
                  </a:moveTo>
                  <a:lnTo>
                    <a:pt x="3360420" y="1918715"/>
                  </a:lnTo>
                </a:path>
              </a:pathLst>
            </a:custGeom>
            <a:ln w="9144">
              <a:solidFill>
                <a:srgbClr val="858585"/>
              </a:solidFill>
            </a:ln>
          </p:spPr>
          <p:txBody>
            <a:bodyPr wrap="square" lIns="0" tIns="0" rIns="0" bIns="0" rtlCol="0"/>
            <a:lstStyle/>
            <a:p>
              <a:endParaRPr/>
            </a:p>
          </p:txBody>
        </p:sp>
      </p:grpSp>
      <p:sp>
        <p:nvSpPr>
          <p:cNvPr id="32" name="object 32"/>
          <p:cNvSpPr txBox="1"/>
          <p:nvPr/>
        </p:nvSpPr>
        <p:spPr>
          <a:xfrm>
            <a:off x="1174699" y="6003695"/>
            <a:ext cx="141605" cy="495300"/>
          </a:xfrm>
          <a:prstGeom prst="rect">
            <a:avLst/>
          </a:prstGeom>
        </p:spPr>
        <p:txBody>
          <a:bodyPr vert="horz" wrap="square" lIns="0" tIns="94615" rIns="0" bIns="0" rtlCol="0">
            <a:spAutoFit/>
          </a:bodyPr>
          <a:lstStyle/>
          <a:p>
            <a:pPr marR="5080" algn="r">
              <a:lnSpc>
                <a:spcPct val="100000"/>
              </a:lnSpc>
              <a:spcBef>
                <a:spcPts val="745"/>
              </a:spcBef>
            </a:pPr>
            <a:r>
              <a:rPr sz="1000" spc="-10" dirty="0">
                <a:latin typeface="Calibri"/>
                <a:cs typeface="Calibri"/>
              </a:rPr>
              <a:t>20</a:t>
            </a:r>
            <a:endParaRPr sz="1000">
              <a:latin typeface="Calibri"/>
              <a:cs typeface="Calibri"/>
            </a:endParaRPr>
          </a:p>
          <a:p>
            <a:pPr marR="5080" algn="r">
              <a:lnSpc>
                <a:spcPct val="100000"/>
              </a:lnSpc>
              <a:spcBef>
                <a:spcPts val="650"/>
              </a:spcBef>
            </a:pPr>
            <a:r>
              <a:rPr sz="1000" spc="-5" dirty="0">
                <a:latin typeface="Calibri"/>
                <a:cs typeface="Calibri"/>
              </a:rPr>
              <a:t>0</a:t>
            </a:r>
            <a:endParaRPr sz="1000">
              <a:latin typeface="Calibri"/>
              <a:cs typeface="Calibri"/>
            </a:endParaRPr>
          </a:p>
        </p:txBody>
      </p:sp>
      <p:sp>
        <p:nvSpPr>
          <p:cNvPr id="33" name="object 33"/>
          <p:cNvSpPr txBox="1"/>
          <p:nvPr/>
        </p:nvSpPr>
        <p:spPr>
          <a:xfrm>
            <a:off x="1110081" y="5063515"/>
            <a:ext cx="206375" cy="965835"/>
          </a:xfrm>
          <a:prstGeom prst="rect">
            <a:avLst/>
          </a:prstGeom>
        </p:spPr>
        <p:txBody>
          <a:bodyPr vert="horz" wrap="square" lIns="0" tIns="95250" rIns="0" bIns="0" rtlCol="0">
            <a:spAutoFit/>
          </a:bodyPr>
          <a:lstStyle/>
          <a:p>
            <a:pPr marR="5080" algn="r">
              <a:lnSpc>
                <a:spcPct val="100000"/>
              </a:lnSpc>
              <a:spcBef>
                <a:spcPts val="750"/>
              </a:spcBef>
            </a:pPr>
            <a:r>
              <a:rPr sz="1000" spc="-5" dirty="0">
                <a:latin typeface="Calibri"/>
                <a:cs typeface="Calibri"/>
              </a:rPr>
              <a:t>1</a:t>
            </a:r>
            <a:r>
              <a:rPr sz="1000" dirty="0">
                <a:latin typeface="Calibri"/>
                <a:cs typeface="Calibri"/>
              </a:rPr>
              <a:t>0</a:t>
            </a:r>
            <a:r>
              <a:rPr sz="1000" spc="-5" dirty="0">
                <a:latin typeface="Calibri"/>
                <a:cs typeface="Calibri"/>
              </a:rPr>
              <a:t>0</a:t>
            </a:r>
            <a:endParaRPr sz="1000">
              <a:latin typeface="Calibri"/>
              <a:cs typeface="Calibri"/>
            </a:endParaRPr>
          </a:p>
          <a:p>
            <a:pPr marR="5715" algn="r">
              <a:lnSpc>
                <a:spcPct val="100000"/>
              </a:lnSpc>
              <a:spcBef>
                <a:spcPts val="650"/>
              </a:spcBef>
            </a:pPr>
            <a:r>
              <a:rPr sz="1000" spc="-10" dirty="0">
                <a:latin typeface="Calibri"/>
                <a:cs typeface="Calibri"/>
              </a:rPr>
              <a:t>80</a:t>
            </a:r>
            <a:endParaRPr sz="1000">
              <a:latin typeface="Calibri"/>
              <a:cs typeface="Calibri"/>
            </a:endParaRPr>
          </a:p>
          <a:p>
            <a:pPr marR="5715" algn="r">
              <a:lnSpc>
                <a:spcPct val="100000"/>
              </a:lnSpc>
              <a:spcBef>
                <a:spcPts val="650"/>
              </a:spcBef>
            </a:pPr>
            <a:r>
              <a:rPr sz="1000" spc="-10" dirty="0">
                <a:latin typeface="Calibri"/>
                <a:cs typeface="Calibri"/>
              </a:rPr>
              <a:t>60</a:t>
            </a:r>
            <a:endParaRPr sz="1000">
              <a:latin typeface="Calibri"/>
              <a:cs typeface="Calibri"/>
            </a:endParaRPr>
          </a:p>
          <a:p>
            <a:pPr marR="5715" algn="r">
              <a:lnSpc>
                <a:spcPct val="100000"/>
              </a:lnSpc>
              <a:spcBef>
                <a:spcPts val="650"/>
              </a:spcBef>
            </a:pPr>
            <a:r>
              <a:rPr sz="1000" spc="-10" dirty="0">
                <a:latin typeface="Calibri"/>
                <a:cs typeface="Calibri"/>
              </a:rPr>
              <a:t>40</a:t>
            </a:r>
            <a:endParaRPr sz="1000">
              <a:latin typeface="Calibri"/>
              <a:cs typeface="Calibri"/>
            </a:endParaRPr>
          </a:p>
        </p:txBody>
      </p:sp>
      <p:sp>
        <p:nvSpPr>
          <p:cNvPr id="34" name="object 34"/>
          <p:cNvSpPr txBox="1"/>
          <p:nvPr/>
        </p:nvSpPr>
        <p:spPr>
          <a:xfrm>
            <a:off x="1110081" y="4358792"/>
            <a:ext cx="206375" cy="730885"/>
          </a:xfrm>
          <a:prstGeom prst="rect">
            <a:avLst/>
          </a:prstGeom>
        </p:spPr>
        <p:txBody>
          <a:bodyPr vert="horz" wrap="square" lIns="0" tIns="95250" rIns="0" bIns="0" rtlCol="0">
            <a:spAutoFit/>
          </a:bodyPr>
          <a:lstStyle/>
          <a:p>
            <a:pPr>
              <a:lnSpc>
                <a:spcPct val="100000"/>
              </a:lnSpc>
              <a:spcBef>
                <a:spcPts val="750"/>
              </a:spcBef>
            </a:pPr>
            <a:r>
              <a:rPr sz="1000" spc="-5" dirty="0">
                <a:latin typeface="Calibri"/>
                <a:cs typeface="Calibri"/>
              </a:rPr>
              <a:t>1</a:t>
            </a:r>
            <a:r>
              <a:rPr sz="1000" dirty="0">
                <a:latin typeface="Calibri"/>
                <a:cs typeface="Calibri"/>
              </a:rPr>
              <a:t>6</a:t>
            </a:r>
            <a:r>
              <a:rPr sz="1000" spc="-5" dirty="0">
                <a:latin typeface="Calibri"/>
                <a:cs typeface="Calibri"/>
              </a:rPr>
              <a:t>0</a:t>
            </a:r>
            <a:endParaRPr sz="1000">
              <a:latin typeface="Calibri"/>
              <a:cs typeface="Calibri"/>
            </a:endParaRPr>
          </a:p>
          <a:p>
            <a:pPr>
              <a:lnSpc>
                <a:spcPct val="100000"/>
              </a:lnSpc>
              <a:spcBef>
                <a:spcPts val="650"/>
              </a:spcBef>
            </a:pPr>
            <a:r>
              <a:rPr sz="1000" spc="-5" dirty="0">
                <a:latin typeface="Calibri"/>
                <a:cs typeface="Calibri"/>
              </a:rPr>
              <a:t>1</a:t>
            </a:r>
            <a:r>
              <a:rPr sz="1000" dirty="0">
                <a:latin typeface="Calibri"/>
                <a:cs typeface="Calibri"/>
              </a:rPr>
              <a:t>4</a:t>
            </a:r>
            <a:r>
              <a:rPr sz="1000" spc="-5" dirty="0">
                <a:latin typeface="Calibri"/>
                <a:cs typeface="Calibri"/>
              </a:rPr>
              <a:t>0</a:t>
            </a:r>
            <a:endParaRPr sz="1000">
              <a:latin typeface="Calibri"/>
              <a:cs typeface="Calibri"/>
            </a:endParaRPr>
          </a:p>
          <a:p>
            <a:pPr>
              <a:lnSpc>
                <a:spcPct val="100000"/>
              </a:lnSpc>
              <a:spcBef>
                <a:spcPts val="650"/>
              </a:spcBef>
            </a:pPr>
            <a:r>
              <a:rPr sz="1000" spc="-5" dirty="0">
                <a:latin typeface="Calibri"/>
                <a:cs typeface="Calibri"/>
              </a:rPr>
              <a:t>1</a:t>
            </a:r>
            <a:r>
              <a:rPr sz="1000" dirty="0">
                <a:latin typeface="Calibri"/>
                <a:cs typeface="Calibri"/>
              </a:rPr>
              <a:t>2</a:t>
            </a:r>
            <a:r>
              <a:rPr sz="1000" spc="-5" dirty="0">
                <a:latin typeface="Calibri"/>
                <a:cs typeface="Calibri"/>
              </a:rPr>
              <a:t>0</a:t>
            </a:r>
            <a:endParaRPr sz="1000">
              <a:latin typeface="Calibri"/>
              <a:cs typeface="Calibri"/>
            </a:endParaRPr>
          </a:p>
        </p:txBody>
      </p:sp>
      <p:grpSp>
        <p:nvGrpSpPr>
          <p:cNvPr id="35" name="object 35"/>
          <p:cNvGrpSpPr/>
          <p:nvPr/>
        </p:nvGrpSpPr>
        <p:grpSpPr>
          <a:xfrm>
            <a:off x="1361439" y="6561073"/>
            <a:ext cx="3070860" cy="535305"/>
            <a:chOff x="1361439" y="6561073"/>
            <a:chExt cx="3070860" cy="535305"/>
          </a:xfrm>
        </p:grpSpPr>
        <p:pic>
          <p:nvPicPr>
            <p:cNvPr id="36" name="object 36"/>
            <p:cNvPicPr/>
            <p:nvPr/>
          </p:nvPicPr>
          <p:blipFill>
            <a:blip r:embed="rId2" cstate="print"/>
            <a:stretch>
              <a:fillRect/>
            </a:stretch>
          </p:blipFill>
          <p:spPr>
            <a:xfrm>
              <a:off x="1361439" y="6561073"/>
              <a:ext cx="415035" cy="413765"/>
            </a:xfrm>
            <a:prstGeom prst="rect">
              <a:avLst/>
            </a:prstGeom>
          </p:spPr>
        </p:pic>
        <p:pic>
          <p:nvPicPr>
            <p:cNvPr id="37" name="object 37"/>
            <p:cNvPicPr/>
            <p:nvPr/>
          </p:nvPicPr>
          <p:blipFill>
            <a:blip r:embed="rId3" cstate="print"/>
            <a:stretch>
              <a:fillRect/>
            </a:stretch>
          </p:blipFill>
          <p:spPr>
            <a:xfrm>
              <a:off x="1945131" y="6562470"/>
              <a:ext cx="494538" cy="473710"/>
            </a:xfrm>
            <a:prstGeom prst="rect">
              <a:avLst/>
            </a:prstGeom>
          </p:spPr>
        </p:pic>
        <p:pic>
          <p:nvPicPr>
            <p:cNvPr id="38" name="object 38"/>
            <p:cNvPicPr/>
            <p:nvPr/>
          </p:nvPicPr>
          <p:blipFill>
            <a:blip r:embed="rId4" cstate="print"/>
            <a:stretch>
              <a:fillRect/>
            </a:stretch>
          </p:blipFill>
          <p:spPr>
            <a:xfrm>
              <a:off x="2652394" y="6562851"/>
              <a:ext cx="451231" cy="430403"/>
            </a:xfrm>
            <a:prstGeom prst="rect">
              <a:avLst/>
            </a:prstGeom>
          </p:spPr>
        </p:pic>
        <p:pic>
          <p:nvPicPr>
            <p:cNvPr id="39" name="object 39"/>
            <p:cNvPicPr/>
            <p:nvPr/>
          </p:nvPicPr>
          <p:blipFill>
            <a:blip r:embed="rId5" cstate="print"/>
            <a:stretch>
              <a:fillRect/>
            </a:stretch>
          </p:blipFill>
          <p:spPr>
            <a:xfrm>
              <a:off x="3279394" y="6562216"/>
              <a:ext cx="488950" cy="468121"/>
            </a:xfrm>
            <a:prstGeom prst="rect">
              <a:avLst/>
            </a:prstGeom>
          </p:spPr>
        </p:pic>
        <p:pic>
          <p:nvPicPr>
            <p:cNvPr id="40" name="object 40"/>
            <p:cNvPicPr/>
            <p:nvPr/>
          </p:nvPicPr>
          <p:blipFill>
            <a:blip r:embed="rId6" cstate="print"/>
            <a:stretch>
              <a:fillRect/>
            </a:stretch>
          </p:blipFill>
          <p:spPr>
            <a:xfrm>
              <a:off x="3881373" y="6562724"/>
              <a:ext cx="550545" cy="533273"/>
            </a:xfrm>
            <a:prstGeom prst="rect">
              <a:avLst/>
            </a:prstGeom>
          </p:spPr>
        </p:pic>
      </p:grpSp>
      <p:sp>
        <p:nvSpPr>
          <p:cNvPr id="41" name="object 41"/>
          <p:cNvSpPr txBox="1"/>
          <p:nvPr/>
        </p:nvSpPr>
        <p:spPr>
          <a:xfrm>
            <a:off x="902004" y="2686557"/>
            <a:ext cx="5758815" cy="1696085"/>
          </a:xfrm>
          <a:prstGeom prst="rect">
            <a:avLst/>
          </a:prstGeom>
        </p:spPr>
        <p:txBody>
          <a:bodyPr vert="horz" wrap="square" lIns="0" tIns="8890" rIns="0" bIns="0" rtlCol="0">
            <a:spAutoFit/>
          </a:bodyPr>
          <a:lstStyle/>
          <a:p>
            <a:pPr marL="12700" marR="5080" algn="just">
              <a:lnSpc>
                <a:spcPct val="101800"/>
              </a:lnSpc>
              <a:spcBef>
                <a:spcPts val="70"/>
              </a:spcBef>
            </a:pPr>
            <a:r>
              <a:rPr sz="1400" i="1" spc="-5" dirty="0">
                <a:latin typeface="Calibri"/>
                <a:cs typeface="Calibri"/>
              </a:rPr>
              <a:t>[109 respondents experienced </a:t>
            </a:r>
            <a:r>
              <a:rPr sz="1400" i="1" dirty="0">
                <a:latin typeface="Calibri"/>
                <a:cs typeface="Calibri"/>
              </a:rPr>
              <a:t>limited </a:t>
            </a:r>
            <a:r>
              <a:rPr sz="1400" i="1" spc="-10" dirty="0">
                <a:latin typeface="Calibri"/>
                <a:cs typeface="Calibri"/>
              </a:rPr>
              <a:t>mode </a:t>
            </a:r>
            <a:r>
              <a:rPr sz="1400" i="1" spc="-5" dirty="0">
                <a:latin typeface="Calibri"/>
                <a:cs typeface="Calibri"/>
              </a:rPr>
              <a:t>of payment </a:t>
            </a:r>
            <a:r>
              <a:rPr sz="1400" i="1" dirty="0">
                <a:latin typeface="Calibri"/>
                <a:cs typeface="Calibri"/>
              </a:rPr>
              <a:t>in </a:t>
            </a:r>
            <a:r>
              <a:rPr sz="1400" i="1" spc="-5" dirty="0">
                <a:latin typeface="Calibri"/>
                <a:cs typeface="Calibri"/>
              </a:rPr>
              <a:t>snapdeal.com, 104 </a:t>
            </a:r>
            <a:r>
              <a:rPr sz="1400" i="1" dirty="0">
                <a:latin typeface="Calibri"/>
                <a:cs typeface="Calibri"/>
              </a:rPr>
              <a:t>r </a:t>
            </a:r>
            <a:r>
              <a:rPr sz="1400" i="1" spc="5" dirty="0">
                <a:latin typeface="Calibri"/>
                <a:cs typeface="Calibri"/>
              </a:rPr>
              <a:t> </a:t>
            </a:r>
            <a:r>
              <a:rPr sz="1400" i="1" spc="-5" dirty="0">
                <a:latin typeface="Calibri"/>
                <a:cs typeface="Calibri"/>
              </a:rPr>
              <a:t>espondents</a:t>
            </a:r>
            <a:r>
              <a:rPr sz="1400" i="1" spc="60" dirty="0">
                <a:latin typeface="Calibri"/>
                <a:cs typeface="Calibri"/>
              </a:rPr>
              <a:t> </a:t>
            </a:r>
            <a:r>
              <a:rPr sz="1400" i="1" spc="-5" dirty="0">
                <a:latin typeface="Calibri"/>
                <a:cs typeface="Calibri"/>
              </a:rPr>
              <a:t>experienced</a:t>
            </a:r>
            <a:r>
              <a:rPr sz="1400" i="1" spc="60" dirty="0">
                <a:latin typeface="Calibri"/>
                <a:cs typeface="Calibri"/>
              </a:rPr>
              <a:t> </a:t>
            </a:r>
            <a:r>
              <a:rPr sz="1400" i="1" spc="-5" dirty="0">
                <a:latin typeface="Calibri"/>
                <a:cs typeface="Calibri"/>
              </a:rPr>
              <a:t>limited</a:t>
            </a:r>
            <a:r>
              <a:rPr sz="1400" i="1" spc="50" dirty="0">
                <a:latin typeface="Calibri"/>
                <a:cs typeface="Calibri"/>
              </a:rPr>
              <a:t> </a:t>
            </a:r>
            <a:r>
              <a:rPr sz="1400" i="1" spc="-5" dirty="0">
                <a:latin typeface="Calibri"/>
                <a:cs typeface="Calibri"/>
              </a:rPr>
              <a:t>mode</a:t>
            </a:r>
            <a:r>
              <a:rPr sz="1400" i="1" spc="55" dirty="0">
                <a:latin typeface="Calibri"/>
                <a:cs typeface="Calibri"/>
              </a:rPr>
              <a:t> </a:t>
            </a:r>
            <a:r>
              <a:rPr sz="1400" i="1" spc="-10" dirty="0">
                <a:latin typeface="Calibri"/>
                <a:cs typeface="Calibri"/>
              </a:rPr>
              <a:t>of</a:t>
            </a:r>
            <a:r>
              <a:rPr sz="1400" i="1" spc="55" dirty="0">
                <a:latin typeface="Calibri"/>
                <a:cs typeface="Calibri"/>
              </a:rPr>
              <a:t> </a:t>
            </a:r>
            <a:r>
              <a:rPr sz="1400" i="1" spc="-5" dirty="0">
                <a:latin typeface="Calibri"/>
                <a:cs typeface="Calibri"/>
              </a:rPr>
              <a:t>payment</a:t>
            </a:r>
            <a:r>
              <a:rPr sz="1400" i="1" spc="60" dirty="0">
                <a:latin typeface="Calibri"/>
                <a:cs typeface="Calibri"/>
              </a:rPr>
              <a:t> </a:t>
            </a:r>
            <a:r>
              <a:rPr sz="1400" i="1" dirty="0">
                <a:latin typeface="Calibri"/>
                <a:cs typeface="Calibri"/>
              </a:rPr>
              <a:t>in</a:t>
            </a:r>
            <a:r>
              <a:rPr sz="1400" i="1" spc="60" dirty="0">
                <a:latin typeface="Calibri"/>
                <a:cs typeface="Calibri"/>
              </a:rPr>
              <a:t> </a:t>
            </a:r>
            <a:r>
              <a:rPr sz="1400" i="1" spc="-5" dirty="0">
                <a:latin typeface="Calibri"/>
                <a:cs typeface="Calibri"/>
              </a:rPr>
              <a:t>amazon.in,</a:t>
            </a:r>
            <a:r>
              <a:rPr sz="1400" i="1" spc="55" dirty="0">
                <a:latin typeface="Calibri"/>
                <a:cs typeface="Calibri"/>
              </a:rPr>
              <a:t> </a:t>
            </a:r>
            <a:r>
              <a:rPr sz="1400" i="1" dirty="0">
                <a:latin typeface="Calibri"/>
                <a:cs typeface="Calibri"/>
              </a:rPr>
              <a:t>60</a:t>
            </a:r>
            <a:r>
              <a:rPr sz="1400" i="1" spc="55" dirty="0">
                <a:latin typeface="Calibri"/>
                <a:cs typeface="Calibri"/>
              </a:rPr>
              <a:t> </a:t>
            </a:r>
            <a:r>
              <a:rPr sz="1400" i="1" spc="-5" dirty="0">
                <a:latin typeface="Calibri"/>
                <a:cs typeface="Calibri"/>
              </a:rPr>
              <a:t>respondent </a:t>
            </a:r>
            <a:r>
              <a:rPr sz="1400" i="1" spc="-305" dirty="0">
                <a:latin typeface="Calibri"/>
                <a:cs typeface="Calibri"/>
              </a:rPr>
              <a:t> </a:t>
            </a:r>
            <a:r>
              <a:rPr sz="1400" i="1" dirty="0">
                <a:latin typeface="Calibri"/>
                <a:cs typeface="Calibri"/>
              </a:rPr>
              <a:t>s </a:t>
            </a:r>
            <a:r>
              <a:rPr sz="1400" i="1" spc="-5" dirty="0">
                <a:latin typeface="Calibri"/>
                <a:cs typeface="Calibri"/>
              </a:rPr>
              <a:t>experienced </a:t>
            </a:r>
            <a:r>
              <a:rPr sz="1400" i="1" dirty="0">
                <a:latin typeface="Calibri"/>
                <a:cs typeface="Calibri"/>
              </a:rPr>
              <a:t>limited </a:t>
            </a:r>
            <a:r>
              <a:rPr sz="1400" i="1" spc="-5" dirty="0">
                <a:latin typeface="Calibri"/>
                <a:cs typeface="Calibri"/>
              </a:rPr>
              <a:t>mode of payment </a:t>
            </a:r>
            <a:r>
              <a:rPr sz="1400" i="1" dirty="0">
                <a:latin typeface="Calibri"/>
                <a:cs typeface="Calibri"/>
              </a:rPr>
              <a:t>in </a:t>
            </a:r>
            <a:r>
              <a:rPr sz="1400" i="1" spc="-5" dirty="0">
                <a:latin typeface="Calibri"/>
                <a:cs typeface="Calibri"/>
              </a:rPr>
              <a:t>flipkart.com, </a:t>
            </a:r>
            <a:r>
              <a:rPr sz="1400" i="1" dirty="0">
                <a:latin typeface="Calibri"/>
                <a:cs typeface="Calibri"/>
              </a:rPr>
              <a:t>53 </a:t>
            </a:r>
            <a:r>
              <a:rPr sz="1400" i="1" spc="-5" dirty="0">
                <a:latin typeface="Calibri"/>
                <a:cs typeface="Calibri"/>
              </a:rPr>
              <a:t>respondents experie </a:t>
            </a:r>
            <a:r>
              <a:rPr sz="1400" i="1" dirty="0">
                <a:latin typeface="Calibri"/>
                <a:cs typeface="Calibri"/>
              </a:rPr>
              <a:t> </a:t>
            </a:r>
            <a:r>
              <a:rPr sz="1400" i="1" spc="-5" dirty="0">
                <a:latin typeface="Calibri"/>
                <a:cs typeface="Calibri"/>
              </a:rPr>
              <a:t>nced</a:t>
            </a:r>
            <a:r>
              <a:rPr sz="1400" i="1" spc="45" dirty="0">
                <a:latin typeface="Calibri"/>
                <a:cs typeface="Calibri"/>
              </a:rPr>
              <a:t> </a:t>
            </a:r>
            <a:r>
              <a:rPr sz="1400" i="1" dirty="0">
                <a:latin typeface="Calibri"/>
                <a:cs typeface="Calibri"/>
              </a:rPr>
              <a:t>limited</a:t>
            </a:r>
            <a:r>
              <a:rPr sz="1400" i="1" spc="30" dirty="0">
                <a:latin typeface="Calibri"/>
                <a:cs typeface="Calibri"/>
              </a:rPr>
              <a:t> </a:t>
            </a:r>
            <a:r>
              <a:rPr sz="1400" i="1" spc="-5" dirty="0">
                <a:latin typeface="Calibri"/>
                <a:cs typeface="Calibri"/>
              </a:rPr>
              <a:t>mode</a:t>
            </a:r>
            <a:r>
              <a:rPr sz="1400" i="1" spc="50" dirty="0">
                <a:latin typeface="Calibri"/>
                <a:cs typeface="Calibri"/>
              </a:rPr>
              <a:t> </a:t>
            </a:r>
            <a:r>
              <a:rPr sz="1400" i="1" spc="-10" dirty="0">
                <a:latin typeface="Calibri"/>
                <a:cs typeface="Calibri"/>
              </a:rPr>
              <a:t>of</a:t>
            </a:r>
            <a:r>
              <a:rPr sz="1400" i="1" spc="35" dirty="0">
                <a:latin typeface="Calibri"/>
                <a:cs typeface="Calibri"/>
              </a:rPr>
              <a:t> </a:t>
            </a:r>
            <a:r>
              <a:rPr sz="1400" i="1" spc="-5" dirty="0">
                <a:latin typeface="Calibri"/>
                <a:cs typeface="Calibri"/>
              </a:rPr>
              <a:t>payment</a:t>
            </a:r>
            <a:r>
              <a:rPr sz="1400" i="1" spc="45" dirty="0">
                <a:latin typeface="Calibri"/>
                <a:cs typeface="Calibri"/>
              </a:rPr>
              <a:t> </a:t>
            </a:r>
            <a:r>
              <a:rPr sz="1400" i="1" spc="5" dirty="0">
                <a:latin typeface="Calibri"/>
                <a:cs typeface="Calibri"/>
              </a:rPr>
              <a:t>in</a:t>
            </a:r>
            <a:r>
              <a:rPr sz="1400" i="1" spc="45" dirty="0">
                <a:latin typeface="Calibri"/>
                <a:cs typeface="Calibri"/>
              </a:rPr>
              <a:t> </a:t>
            </a:r>
            <a:r>
              <a:rPr sz="1400" i="1" spc="-5" dirty="0">
                <a:latin typeface="Calibri"/>
                <a:cs typeface="Calibri"/>
              </a:rPr>
              <a:t>paytm.com,</a:t>
            </a:r>
            <a:r>
              <a:rPr sz="1400" i="1" spc="45" dirty="0">
                <a:latin typeface="Calibri"/>
                <a:cs typeface="Calibri"/>
              </a:rPr>
              <a:t> </a:t>
            </a:r>
            <a:r>
              <a:rPr sz="1400" i="1" dirty="0">
                <a:latin typeface="Calibri"/>
                <a:cs typeface="Calibri"/>
              </a:rPr>
              <a:t>7</a:t>
            </a:r>
            <a:r>
              <a:rPr sz="1400" i="1" spc="45" dirty="0">
                <a:latin typeface="Calibri"/>
                <a:cs typeface="Calibri"/>
              </a:rPr>
              <a:t> </a:t>
            </a:r>
            <a:r>
              <a:rPr sz="1400" i="1" spc="-5" dirty="0">
                <a:latin typeface="Calibri"/>
                <a:cs typeface="Calibri"/>
              </a:rPr>
              <a:t>respondents</a:t>
            </a:r>
            <a:r>
              <a:rPr sz="1400" i="1" spc="50" dirty="0">
                <a:latin typeface="Calibri"/>
                <a:cs typeface="Calibri"/>
              </a:rPr>
              <a:t> </a:t>
            </a:r>
            <a:r>
              <a:rPr sz="1400" i="1" spc="-5" dirty="0">
                <a:latin typeface="Calibri"/>
                <a:cs typeface="Calibri"/>
              </a:rPr>
              <a:t>experienced</a:t>
            </a:r>
            <a:r>
              <a:rPr sz="1400" i="1" spc="45" dirty="0">
                <a:latin typeface="Calibri"/>
                <a:cs typeface="Calibri"/>
              </a:rPr>
              <a:t> </a:t>
            </a:r>
            <a:r>
              <a:rPr sz="1400" i="1" spc="-5" dirty="0">
                <a:latin typeface="Calibri"/>
                <a:cs typeface="Calibri"/>
              </a:rPr>
              <a:t>limite </a:t>
            </a:r>
            <a:r>
              <a:rPr sz="1400" i="1" spc="-300" dirty="0">
                <a:latin typeface="Calibri"/>
                <a:cs typeface="Calibri"/>
              </a:rPr>
              <a:t> </a:t>
            </a:r>
            <a:r>
              <a:rPr sz="1400" i="1" dirty="0">
                <a:latin typeface="Calibri"/>
                <a:cs typeface="Calibri"/>
              </a:rPr>
              <a:t>d</a:t>
            </a:r>
            <a:r>
              <a:rPr sz="1400" i="1" spc="-15" dirty="0">
                <a:latin typeface="Calibri"/>
                <a:cs typeface="Calibri"/>
              </a:rPr>
              <a:t> </a:t>
            </a:r>
            <a:r>
              <a:rPr sz="1400" i="1" spc="-5" dirty="0">
                <a:latin typeface="Calibri"/>
                <a:cs typeface="Calibri"/>
              </a:rPr>
              <a:t>mode</a:t>
            </a:r>
            <a:r>
              <a:rPr sz="1400" i="1" spc="-10" dirty="0">
                <a:latin typeface="Calibri"/>
                <a:cs typeface="Calibri"/>
              </a:rPr>
              <a:t> </a:t>
            </a:r>
            <a:r>
              <a:rPr sz="1400" i="1" spc="-5" dirty="0">
                <a:latin typeface="Calibri"/>
                <a:cs typeface="Calibri"/>
              </a:rPr>
              <a:t>of</a:t>
            </a:r>
            <a:r>
              <a:rPr sz="1400" i="1" dirty="0">
                <a:latin typeface="Calibri"/>
                <a:cs typeface="Calibri"/>
              </a:rPr>
              <a:t> </a:t>
            </a:r>
            <a:r>
              <a:rPr sz="1400" i="1" spc="-5" dirty="0">
                <a:latin typeface="Calibri"/>
                <a:cs typeface="Calibri"/>
              </a:rPr>
              <a:t>payment</a:t>
            </a:r>
            <a:r>
              <a:rPr sz="1400" i="1" spc="-10" dirty="0">
                <a:latin typeface="Calibri"/>
                <a:cs typeface="Calibri"/>
              </a:rPr>
              <a:t> in </a:t>
            </a:r>
            <a:r>
              <a:rPr sz="1400" i="1" spc="-5" dirty="0">
                <a:latin typeface="Calibri"/>
                <a:cs typeface="Calibri"/>
              </a:rPr>
              <a:t>myntra.com]</a:t>
            </a:r>
            <a:endParaRPr sz="1400">
              <a:latin typeface="Calibri"/>
              <a:cs typeface="Calibri"/>
            </a:endParaRPr>
          </a:p>
          <a:p>
            <a:pPr>
              <a:lnSpc>
                <a:spcPct val="100000"/>
              </a:lnSpc>
              <a:spcBef>
                <a:spcPts val="25"/>
              </a:spcBef>
            </a:pPr>
            <a:endParaRPr sz="2000">
              <a:latin typeface="Calibri"/>
              <a:cs typeface="Calibri"/>
            </a:endParaRPr>
          </a:p>
          <a:p>
            <a:pPr marR="13335" algn="ctr">
              <a:lnSpc>
                <a:spcPct val="100000"/>
              </a:lnSpc>
            </a:pPr>
            <a:r>
              <a:rPr sz="1800" b="1" spc="-5" dirty="0">
                <a:latin typeface="Calibri"/>
                <a:cs typeface="Calibri"/>
              </a:rPr>
              <a:t>Promotion/Sales</a:t>
            </a:r>
            <a:r>
              <a:rPr sz="1800" b="1" spc="-40" dirty="0">
                <a:latin typeface="Calibri"/>
                <a:cs typeface="Calibri"/>
              </a:rPr>
              <a:t> </a:t>
            </a:r>
            <a:r>
              <a:rPr sz="1800" b="1" spc="-10" dirty="0">
                <a:latin typeface="Calibri"/>
                <a:cs typeface="Calibri"/>
              </a:rPr>
              <a:t>Period</a:t>
            </a:r>
            <a:endParaRPr sz="1800">
              <a:latin typeface="Calibri"/>
              <a:cs typeface="Calibri"/>
            </a:endParaRPr>
          </a:p>
        </p:txBody>
      </p:sp>
      <p:sp>
        <p:nvSpPr>
          <p:cNvPr id="42" name="object 42"/>
          <p:cNvSpPr/>
          <p:nvPr/>
        </p:nvSpPr>
        <p:spPr>
          <a:xfrm>
            <a:off x="4943855" y="4928615"/>
            <a:ext cx="70485" cy="70485"/>
          </a:xfrm>
          <a:custGeom>
            <a:avLst/>
            <a:gdLst/>
            <a:ahLst/>
            <a:cxnLst/>
            <a:rect l="l" t="t" r="r" b="b"/>
            <a:pathLst>
              <a:path w="70485" h="70485">
                <a:moveTo>
                  <a:pt x="70103" y="0"/>
                </a:moveTo>
                <a:lnTo>
                  <a:pt x="0" y="0"/>
                </a:lnTo>
                <a:lnTo>
                  <a:pt x="0" y="70103"/>
                </a:lnTo>
                <a:lnTo>
                  <a:pt x="70103" y="70103"/>
                </a:lnTo>
                <a:lnTo>
                  <a:pt x="70103" y="0"/>
                </a:lnTo>
                <a:close/>
              </a:path>
            </a:pathLst>
          </a:custGeom>
          <a:solidFill>
            <a:srgbClr val="4F81BC"/>
          </a:solidFill>
        </p:spPr>
        <p:txBody>
          <a:bodyPr wrap="square" lIns="0" tIns="0" rIns="0" bIns="0" rtlCol="0"/>
          <a:lstStyle/>
          <a:p>
            <a:endParaRPr/>
          </a:p>
        </p:txBody>
      </p:sp>
      <p:sp>
        <p:nvSpPr>
          <p:cNvPr id="43" name="object 43"/>
          <p:cNvSpPr txBox="1"/>
          <p:nvPr/>
        </p:nvSpPr>
        <p:spPr>
          <a:xfrm>
            <a:off x="5045328" y="4861686"/>
            <a:ext cx="1285240" cy="177800"/>
          </a:xfrm>
          <a:prstGeom prst="rect">
            <a:avLst/>
          </a:prstGeom>
        </p:spPr>
        <p:txBody>
          <a:bodyPr vert="horz" wrap="square" lIns="0" tIns="12065" rIns="0" bIns="0" rtlCol="0">
            <a:spAutoFit/>
          </a:bodyPr>
          <a:lstStyle/>
          <a:p>
            <a:pPr>
              <a:lnSpc>
                <a:spcPct val="100000"/>
              </a:lnSpc>
              <a:spcBef>
                <a:spcPts val="95"/>
              </a:spcBef>
            </a:pPr>
            <a:r>
              <a:rPr sz="1000" spc="-5" dirty="0">
                <a:latin typeface="Calibri"/>
                <a:cs typeface="Calibri"/>
              </a:rPr>
              <a:t>Longer</a:t>
            </a:r>
            <a:r>
              <a:rPr sz="1000" spc="-10" dirty="0">
                <a:latin typeface="Calibri"/>
                <a:cs typeface="Calibri"/>
              </a:rPr>
              <a:t> </a:t>
            </a:r>
            <a:r>
              <a:rPr sz="1000" spc="-5" dirty="0">
                <a:latin typeface="Calibri"/>
                <a:cs typeface="Calibri"/>
              </a:rPr>
              <a:t>duration</a:t>
            </a:r>
            <a:r>
              <a:rPr sz="1000" spc="-10" dirty="0">
                <a:latin typeface="Calibri"/>
                <a:cs typeface="Calibri"/>
              </a:rPr>
              <a:t> to </a:t>
            </a:r>
            <a:r>
              <a:rPr sz="1000" spc="-5" dirty="0">
                <a:latin typeface="Calibri"/>
                <a:cs typeface="Calibri"/>
              </a:rPr>
              <a:t>log</a:t>
            </a:r>
            <a:r>
              <a:rPr sz="1000" spc="-10" dirty="0">
                <a:latin typeface="Calibri"/>
                <a:cs typeface="Calibri"/>
              </a:rPr>
              <a:t> </a:t>
            </a:r>
            <a:r>
              <a:rPr sz="1000" spc="-5" dirty="0">
                <a:latin typeface="Calibri"/>
                <a:cs typeface="Calibri"/>
              </a:rPr>
              <a:t>in</a:t>
            </a:r>
            <a:endParaRPr sz="1000">
              <a:latin typeface="Calibri"/>
              <a:cs typeface="Calibri"/>
            </a:endParaRPr>
          </a:p>
        </p:txBody>
      </p:sp>
      <p:grpSp>
        <p:nvGrpSpPr>
          <p:cNvPr id="44" name="object 44"/>
          <p:cNvGrpSpPr/>
          <p:nvPr/>
        </p:nvGrpSpPr>
        <p:grpSpPr>
          <a:xfrm>
            <a:off x="4943855" y="5311139"/>
            <a:ext cx="70485" cy="454659"/>
            <a:chOff x="4943855" y="5311139"/>
            <a:chExt cx="70485" cy="454659"/>
          </a:xfrm>
        </p:grpSpPr>
        <p:sp>
          <p:nvSpPr>
            <p:cNvPr id="45" name="object 45"/>
            <p:cNvSpPr/>
            <p:nvPr/>
          </p:nvSpPr>
          <p:spPr>
            <a:xfrm>
              <a:off x="4943855" y="5311139"/>
              <a:ext cx="70485" cy="70485"/>
            </a:xfrm>
            <a:custGeom>
              <a:avLst/>
              <a:gdLst/>
              <a:ahLst/>
              <a:cxnLst/>
              <a:rect l="l" t="t" r="r" b="b"/>
              <a:pathLst>
                <a:path w="70485" h="70485">
                  <a:moveTo>
                    <a:pt x="70103" y="0"/>
                  </a:moveTo>
                  <a:lnTo>
                    <a:pt x="0" y="0"/>
                  </a:lnTo>
                  <a:lnTo>
                    <a:pt x="0" y="70103"/>
                  </a:lnTo>
                  <a:lnTo>
                    <a:pt x="70103" y="70103"/>
                  </a:lnTo>
                  <a:lnTo>
                    <a:pt x="70103" y="0"/>
                  </a:lnTo>
                  <a:close/>
                </a:path>
              </a:pathLst>
            </a:custGeom>
            <a:solidFill>
              <a:srgbClr val="C0504D"/>
            </a:solidFill>
          </p:spPr>
          <p:txBody>
            <a:bodyPr wrap="square" lIns="0" tIns="0" rIns="0" bIns="0" rtlCol="0"/>
            <a:lstStyle/>
            <a:p>
              <a:endParaRPr/>
            </a:p>
          </p:txBody>
        </p:sp>
        <p:sp>
          <p:nvSpPr>
            <p:cNvPr id="46" name="object 46"/>
            <p:cNvSpPr/>
            <p:nvPr/>
          </p:nvSpPr>
          <p:spPr>
            <a:xfrm>
              <a:off x="4943855" y="5695187"/>
              <a:ext cx="70485" cy="70485"/>
            </a:xfrm>
            <a:custGeom>
              <a:avLst/>
              <a:gdLst/>
              <a:ahLst/>
              <a:cxnLst/>
              <a:rect l="l" t="t" r="r" b="b"/>
              <a:pathLst>
                <a:path w="70485" h="70485">
                  <a:moveTo>
                    <a:pt x="70103" y="0"/>
                  </a:moveTo>
                  <a:lnTo>
                    <a:pt x="0" y="0"/>
                  </a:lnTo>
                  <a:lnTo>
                    <a:pt x="0" y="70103"/>
                  </a:lnTo>
                  <a:lnTo>
                    <a:pt x="70103" y="70103"/>
                  </a:lnTo>
                  <a:lnTo>
                    <a:pt x="70103" y="0"/>
                  </a:lnTo>
                  <a:close/>
                </a:path>
              </a:pathLst>
            </a:custGeom>
            <a:solidFill>
              <a:srgbClr val="9BBA58"/>
            </a:solidFill>
          </p:spPr>
          <p:txBody>
            <a:bodyPr wrap="square" lIns="0" tIns="0" rIns="0" bIns="0" rtlCol="0"/>
            <a:lstStyle/>
            <a:p>
              <a:endParaRPr/>
            </a:p>
          </p:txBody>
        </p:sp>
      </p:grpSp>
      <p:sp>
        <p:nvSpPr>
          <p:cNvPr id="47" name="object 47"/>
          <p:cNvSpPr txBox="1"/>
          <p:nvPr/>
        </p:nvSpPr>
        <p:spPr>
          <a:xfrm>
            <a:off x="5045328" y="5244845"/>
            <a:ext cx="1299845" cy="560705"/>
          </a:xfrm>
          <a:prstGeom prst="rect">
            <a:avLst/>
          </a:prstGeom>
        </p:spPr>
        <p:txBody>
          <a:bodyPr vert="horz" wrap="square" lIns="0" tIns="8890" rIns="0" bIns="0" rtlCol="0">
            <a:spAutoFit/>
          </a:bodyPr>
          <a:lstStyle/>
          <a:p>
            <a:pPr marR="5080">
              <a:lnSpc>
                <a:spcPct val="102000"/>
              </a:lnSpc>
              <a:spcBef>
                <a:spcPts val="70"/>
              </a:spcBef>
            </a:pPr>
            <a:r>
              <a:rPr sz="1000" spc="-5" dirty="0">
                <a:latin typeface="Calibri"/>
                <a:cs typeface="Calibri"/>
              </a:rPr>
              <a:t>Longer time in displaying </a:t>
            </a:r>
            <a:r>
              <a:rPr sz="1000" spc="-215" dirty="0">
                <a:latin typeface="Calibri"/>
                <a:cs typeface="Calibri"/>
              </a:rPr>
              <a:t> </a:t>
            </a:r>
            <a:r>
              <a:rPr sz="1000" spc="-5" dirty="0">
                <a:latin typeface="Calibri"/>
                <a:cs typeface="Calibri"/>
              </a:rPr>
              <a:t>graphics </a:t>
            </a:r>
            <a:r>
              <a:rPr sz="1000" spc="-10" dirty="0">
                <a:latin typeface="Calibri"/>
                <a:cs typeface="Calibri"/>
              </a:rPr>
              <a:t>and</a:t>
            </a:r>
            <a:r>
              <a:rPr sz="1000" spc="-5" dirty="0">
                <a:latin typeface="Calibri"/>
                <a:cs typeface="Calibri"/>
              </a:rPr>
              <a:t> photos</a:t>
            </a:r>
            <a:endParaRPr sz="1000">
              <a:latin typeface="Calibri"/>
              <a:cs typeface="Calibri"/>
            </a:endParaRPr>
          </a:p>
          <a:p>
            <a:pPr>
              <a:lnSpc>
                <a:spcPct val="100000"/>
              </a:lnSpc>
              <a:spcBef>
                <a:spcPts val="590"/>
              </a:spcBef>
            </a:pPr>
            <a:r>
              <a:rPr sz="1000" spc="-5" dirty="0">
                <a:latin typeface="Calibri"/>
                <a:cs typeface="Calibri"/>
              </a:rPr>
              <a:t>Late</a:t>
            </a:r>
            <a:r>
              <a:rPr sz="1000" spc="-15" dirty="0">
                <a:latin typeface="Calibri"/>
                <a:cs typeface="Calibri"/>
              </a:rPr>
              <a:t> </a:t>
            </a:r>
            <a:r>
              <a:rPr sz="1000" spc="-5" dirty="0">
                <a:latin typeface="Calibri"/>
                <a:cs typeface="Calibri"/>
              </a:rPr>
              <a:t>Declaration of</a:t>
            </a:r>
            <a:r>
              <a:rPr sz="1000" spc="-20" dirty="0">
                <a:latin typeface="Calibri"/>
                <a:cs typeface="Calibri"/>
              </a:rPr>
              <a:t> </a:t>
            </a:r>
            <a:r>
              <a:rPr sz="1000" spc="-5" dirty="0">
                <a:latin typeface="Calibri"/>
                <a:cs typeface="Calibri"/>
              </a:rPr>
              <a:t>Price</a:t>
            </a:r>
            <a:endParaRPr sz="1000">
              <a:latin typeface="Calibri"/>
              <a:cs typeface="Calibri"/>
            </a:endParaRPr>
          </a:p>
        </p:txBody>
      </p:sp>
      <p:sp>
        <p:nvSpPr>
          <p:cNvPr id="48" name="object 48"/>
          <p:cNvSpPr/>
          <p:nvPr/>
        </p:nvSpPr>
        <p:spPr>
          <a:xfrm>
            <a:off x="4943855" y="6077711"/>
            <a:ext cx="70485" cy="70485"/>
          </a:xfrm>
          <a:custGeom>
            <a:avLst/>
            <a:gdLst/>
            <a:ahLst/>
            <a:cxnLst/>
            <a:rect l="l" t="t" r="r" b="b"/>
            <a:pathLst>
              <a:path w="70485" h="70485">
                <a:moveTo>
                  <a:pt x="70103" y="0"/>
                </a:moveTo>
                <a:lnTo>
                  <a:pt x="0" y="0"/>
                </a:lnTo>
                <a:lnTo>
                  <a:pt x="0" y="70103"/>
                </a:lnTo>
                <a:lnTo>
                  <a:pt x="70103" y="70103"/>
                </a:lnTo>
                <a:lnTo>
                  <a:pt x="70103" y="0"/>
                </a:lnTo>
                <a:close/>
              </a:path>
            </a:pathLst>
          </a:custGeom>
          <a:solidFill>
            <a:srgbClr val="8063A1"/>
          </a:solidFill>
        </p:spPr>
        <p:txBody>
          <a:bodyPr wrap="square" lIns="0" tIns="0" rIns="0" bIns="0" rtlCol="0"/>
          <a:lstStyle/>
          <a:p>
            <a:endParaRPr/>
          </a:p>
        </p:txBody>
      </p:sp>
      <p:sp>
        <p:nvSpPr>
          <p:cNvPr id="49" name="object 49"/>
          <p:cNvSpPr txBox="1"/>
          <p:nvPr/>
        </p:nvSpPr>
        <p:spPr>
          <a:xfrm>
            <a:off x="5045328" y="6011036"/>
            <a:ext cx="1318895" cy="177800"/>
          </a:xfrm>
          <a:prstGeom prst="rect">
            <a:avLst/>
          </a:prstGeom>
        </p:spPr>
        <p:txBody>
          <a:bodyPr vert="horz" wrap="square" lIns="0" tIns="12065" rIns="0" bIns="0" rtlCol="0">
            <a:spAutoFit/>
          </a:bodyPr>
          <a:lstStyle/>
          <a:p>
            <a:pPr>
              <a:lnSpc>
                <a:spcPct val="100000"/>
              </a:lnSpc>
              <a:spcBef>
                <a:spcPts val="95"/>
              </a:spcBef>
            </a:pPr>
            <a:r>
              <a:rPr sz="1000" spc="-5" dirty="0">
                <a:latin typeface="Calibri"/>
                <a:cs typeface="Calibri"/>
              </a:rPr>
              <a:t>Longer</a:t>
            </a:r>
            <a:r>
              <a:rPr sz="1000" spc="-15" dirty="0">
                <a:latin typeface="Calibri"/>
                <a:cs typeface="Calibri"/>
              </a:rPr>
              <a:t> </a:t>
            </a:r>
            <a:r>
              <a:rPr sz="1000" spc="-5" dirty="0">
                <a:latin typeface="Calibri"/>
                <a:cs typeface="Calibri"/>
              </a:rPr>
              <a:t>page loading</a:t>
            </a:r>
            <a:r>
              <a:rPr sz="1000" spc="-20" dirty="0">
                <a:latin typeface="Calibri"/>
                <a:cs typeface="Calibri"/>
              </a:rPr>
              <a:t> </a:t>
            </a:r>
            <a:r>
              <a:rPr sz="1000" spc="-5" dirty="0">
                <a:latin typeface="Calibri"/>
                <a:cs typeface="Calibri"/>
              </a:rPr>
              <a:t>time</a:t>
            </a:r>
            <a:endParaRPr sz="1000">
              <a:latin typeface="Calibri"/>
              <a:cs typeface="Calibri"/>
            </a:endParaRPr>
          </a:p>
        </p:txBody>
      </p:sp>
      <p:sp>
        <p:nvSpPr>
          <p:cNvPr id="50" name="object 50"/>
          <p:cNvSpPr/>
          <p:nvPr/>
        </p:nvSpPr>
        <p:spPr>
          <a:xfrm>
            <a:off x="4943855" y="6461759"/>
            <a:ext cx="70485" cy="68580"/>
          </a:xfrm>
          <a:custGeom>
            <a:avLst/>
            <a:gdLst/>
            <a:ahLst/>
            <a:cxnLst/>
            <a:rect l="l" t="t" r="r" b="b"/>
            <a:pathLst>
              <a:path w="70485" h="68579">
                <a:moveTo>
                  <a:pt x="70103" y="0"/>
                </a:moveTo>
                <a:lnTo>
                  <a:pt x="0" y="0"/>
                </a:lnTo>
                <a:lnTo>
                  <a:pt x="0" y="68579"/>
                </a:lnTo>
                <a:lnTo>
                  <a:pt x="70103" y="68579"/>
                </a:lnTo>
                <a:lnTo>
                  <a:pt x="70103" y="0"/>
                </a:lnTo>
                <a:close/>
              </a:path>
            </a:pathLst>
          </a:custGeom>
          <a:solidFill>
            <a:srgbClr val="4AACC5"/>
          </a:solidFill>
        </p:spPr>
        <p:txBody>
          <a:bodyPr wrap="square" lIns="0" tIns="0" rIns="0" bIns="0" rtlCol="0"/>
          <a:lstStyle/>
          <a:p>
            <a:endParaRPr/>
          </a:p>
        </p:txBody>
      </p:sp>
      <p:sp>
        <p:nvSpPr>
          <p:cNvPr id="51" name="object 51"/>
          <p:cNvSpPr txBox="1"/>
          <p:nvPr/>
        </p:nvSpPr>
        <p:spPr>
          <a:xfrm>
            <a:off x="5045328" y="6394195"/>
            <a:ext cx="1353185" cy="177800"/>
          </a:xfrm>
          <a:prstGeom prst="rect">
            <a:avLst/>
          </a:prstGeom>
        </p:spPr>
        <p:txBody>
          <a:bodyPr vert="horz" wrap="square" lIns="0" tIns="12065" rIns="0" bIns="0" rtlCol="0">
            <a:spAutoFit/>
          </a:bodyPr>
          <a:lstStyle/>
          <a:p>
            <a:pPr>
              <a:lnSpc>
                <a:spcPct val="100000"/>
              </a:lnSpc>
              <a:spcBef>
                <a:spcPts val="95"/>
              </a:spcBef>
            </a:pPr>
            <a:r>
              <a:rPr sz="1000" spc="-5" dirty="0">
                <a:latin typeface="Calibri"/>
                <a:cs typeface="Calibri"/>
              </a:rPr>
              <a:t>Limited</a:t>
            </a:r>
            <a:r>
              <a:rPr sz="1000" spc="-15" dirty="0">
                <a:latin typeface="Calibri"/>
                <a:cs typeface="Calibri"/>
              </a:rPr>
              <a:t> </a:t>
            </a:r>
            <a:r>
              <a:rPr sz="1000" spc="-5" dirty="0">
                <a:latin typeface="Calibri"/>
                <a:cs typeface="Calibri"/>
              </a:rPr>
              <a:t>Mode</a:t>
            </a:r>
            <a:r>
              <a:rPr sz="1000" spc="-15" dirty="0">
                <a:latin typeface="Calibri"/>
                <a:cs typeface="Calibri"/>
              </a:rPr>
              <a:t> </a:t>
            </a:r>
            <a:r>
              <a:rPr sz="1000" spc="-5" dirty="0">
                <a:latin typeface="Calibri"/>
                <a:cs typeface="Calibri"/>
              </a:rPr>
              <a:t>of</a:t>
            </a:r>
            <a:r>
              <a:rPr sz="1000" spc="-20" dirty="0">
                <a:latin typeface="Calibri"/>
                <a:cs typeface="Calibri"/>
              </a:rPr>
              <a:t> </a:t>
            </a:r>
            <a:r>
              <a:rPr sz="1000" spc="-5" dirty="0">
                <a:latin typeface="Calibri"/>
                <a:cs typeface="Calibri"/>
              </a:rPr>
              <a:t>Payment</a:t>
            </a:r>
            <a:endParaRPr sz="1000">
              <a:latin typeface="Calibri"/>
              <a:cs typeface="Calibri"/>
            </a:endParaRPr>
          </a:p>
        </p:txBody>
      </p:sp>
      <p:sp>
        <p:nvSpPr>
          <p:cNvPr id="52" name="object 52"/>
          <p:cNvSpPr/>
          <p:nvPr/>
        </p:nvSpPr>
        <p:spPr>
          <a:xfrm>
            <a:off x="1027430" y="4010278"/>
            <a:ext cx="5486400" cy="3200400"/>
          </a:xfrm>
          <a:custGeom>
            <a:avLst/>
            <a:gdLst/>
            <a:ahLst/>
            <a:cxnLst/>
            <a:rect l="l" t="t" r="r" b="b"/>
            <a:pathLst>
              <a:path w="5486400" h="3200400">
                <a:moveTo>
                  <a:pt x="0" y="3200400"/>
                </a:moveTo>
                <a:lnTo>
                  <a:pt x="5486400" y="3200400"/>
                </a:lnTo>
                <a:lnTo>
                  <a:pt x="5486400" y="0"/>
                </a:lnTo>
                <a:lnTo>
                  <a:pt x="0" y="0"/>
                </a:lnTo>
                <a:lnTo>
                  <a:pt x="0" y="3200400"/>
                </a:lnTo>
                <a:close/>
              </a:path>
            </a:pathLst>
          </a:custGeom>
          <a:ln w="9525">
            <a:solidFill>
              <a:srgbClr val="858585"/>
            </a:solidFill>
          </a:ln>
        </p:spPr>
        <p:txBody>
          <a:bodyPr wrap="square" lIns="0" tIns="0" rIns="0" bIns="0" rtlCol="0"/>
          <a:lstStyle/>
          <a:p>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38398" y="892556"/>
            <a:ext cx="1686560" cy="239395"/>
          </a:xfrm>
          <a:prstGeom prst="rect">
            <a:avLst/>
          </a:prstGeom>
        </p:spPr>
        <p:txBody>
          <a:bodyPr vert="horz" wrap="square" lIns="0" tIns="12700" rIns="0" bIns="0" rtlCol="0">
            <a:spAutoFit/>
          </a:bodyPr>
          <a:lstStyle/>
          <a:p>
            <a:pPr marL="12700">
              <a:lnSpc>
                <a:spcPct val="100000"/>
              </a:lnSpc>
              <a:spcBef>
                <a:spcPts val="100"/>
              </a:spcBef>
            </a:pPr>
            <a:r>
              <a:rPr sz="1400" b="1" u="sng" dirty="0">
                <a:uFill>
                  <a:solidFill>
                    <a:srgbClr val="000000"/>
                  </a:solidFill>
                </a:uFill>
                <a:latin typeface="Calibri"/>
                <a:cs typeface="Calibri"/>
              </a:rPr>
              <a:t>Longer</a:t>
            </a:r>
            <a:r>
              <a:rPr sz="1400" b="1" u="sng" spc="-40" dirty="0">
                <a:uFill>
                  <a:solidFill>
                    <a:srgbClr val="000000"/>
                  </a:solidFill>
                </a:uFill>
                <a:latin typeface="Calibri"/>
                <a:cs typeface="Calibri"/>
              </a:rPr>
              <a:t> </a:t>
            </a:r>
            <a:r>
              <a:rPr sz="1400" b="1" u="sng" dirty="0">
                <a:uFill>
                  <a:solidFill>
                    <a:srgbClr val="000000"/>
                  </a:solidFill>
                </a:uFill>
                <a:latin typeface="Calibri"/>
                <a:cs typeface="Calibri"/>
              </a:rPr>
              <a:t>delivery</a:t>
            </a:r>
            <a:r>
              <a:rPr sz="1400" b="1" u="sng" spc="-40" dirty="0">
                <a:uFill>
                  <a:solidFill>
                    <a:srgbClr val="000000"/>
                  </a:solidFill>
                </a:uFill>
                <a:latin typeface="Calibri"/>
                <a:cs typeface="Calibri"/>
              </a:rPr>
              <a:t> </a:t>
            </a:r>
            <a:r>
              <a:rPr sz="1400" b="1" u="sng" spc="-5" dirty="0">
                <a:uFill>
                  <a:solidFill>
                    <a:srgbClr val="000000"/>
                  </a:solidFill>
                </a:uFill>
                <a:latin typeface="Calibri"/>
                <a:cs typeface="Calibri"/>
              </a:rPr>
              <a:t>period</a:t>
            </a:r>
            <a:endParaRPr sz="1400">
              <a:latin typeface="Calibri"/>
              <a:cs typeface="Calibri"/>
            </a:endParaRPr>
          </a:p>
        </p:txBody>
      </p:sp>
      <p:graphicFrame>
        <p:nvGraphicFramePr>
          <p:cNvPr id="3" name="object 3"/>
          <p:cNvGraphicFramePr>
            <a:graphicFrameLocks noGrp="1"/>
          </p:cNvGraphicFramePr>
          <p:nvPr/>
        </p:nvGraphicFramePr>
        <p:xfrm>
          <a:off x="2588641" y="1351642"/>
          <a:ext cx="2385694" cy="906299"/>
        </p:xfrm>
        <a:graphic>
          <a:graphicData uri="http://schemas.openxmlformats.org/drawingml/2006/table">
            <a:tbl>
              <a:tblPr firstRow="1" bandRow="1">
                <a:tableStyleId>{2D5ABB26-0587-4C30-8999-92F81FD0307C}</a:tableStyleId>
              </a:tblPr>
              <a:tblGrid>
                <a:gridCol w="2033905"/>
                <a:gridCol w="351789"/>
              </a:tblGrid>
              <a:tr h="151399">
                <a:tc>
                  <a:txBody>
                    <a:bodyPr/>
                    <a:lstStyle/>
                    <a:p>
                      <a:pPr marL="31750">
                        <a:lnSpc>
                          <a:spcPts val="1090"/>
                        </a:lnSpc>
                      </a:pPr>
                      <a:r>
                        <a:rPr sz="1050" spc="-5" dirty="0">
                          <a:latin typeface="Courier New"/>
                          <a:cs typeface="Courier New"/>
                        </a:rPr>
                        <a:t>Paytm.com</a:t>
                      </a:r>
                      <a:endParaRPr sz="1050">
                        <a:latin typeface="Courier New"/>
                        <a:cs typeface="Courier New"/>
                      </a:endParaRPr>
                    </a:p>
                  </a:txBody>
                  <a:tcPr marL="0" marR="0" marT="0" marB="0"/>
                </a:tc>
                <a:tc>
                  <a:txBody>
                    <a:bodyPr/>
                    <a:lstStyle/>
                    <a:p>
                      <a:pPr marR="24130" algn="r">
                        <a:lnSpc>
                          <a:spcPts val="1090"/>
                        </a:lnSpc>
                      </a:pPr>
                      <a:r>
                        <a:rPr sz="1050" spc="-5" dirty="0">
                          <a:latin typeface="Courier New"/>
                          <a:cs typeface="Courier New"/>
                        </a:rPr>
                        <a:t>72</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Snapdeal.com</a:t>
                      </a:r>
                      <a:endParaRPr sz="1050">
                        <a:latin typeface="Courier New"/>
                        <a:cs typeface="Courier New"/>
                      </a:endParaRPr>
                    </a:p>
                  </a:txBody>
                  <a:tcPr marL="0" marR="0" marT="0" marB="0"/>
                </a:tc>
                <a:tc>
                  <a:txBody>
                    <a:bodyPr/>
                    <a:lstStyle/>
                    <a:p>
                      <a:pPr marR="24130" algn="r">
                        <a:lnSpc>
                          <a:spcPts val="1085"/>
                        </a:lnSpc>
                      </a:pPr>
                      <a:r>
                        <a:rPr sz="1050" spc="-5" dirty="0">
                          <a:latin typeface="Courier New"/>
                          <a:cs typeface="Courier New"/>
                        </a:rPr>
                        <a:t>64</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Flipkart.com</a:t>
                      </a:r>
                      <a:endParaRPr sz="1050">
                        <a:latin typeface="Courier New"/>
                        <a:cs typeface="Courier New"/>
                      </a:endParaRPr>
                    </a:p>
                  </a:txBody>
                  <a:tcPr marL="0" marR="0" marT="0" marB="0"/>
                </a:tc>
                <a:tc>
                  <a:txBody>
                    <a:bodyPr/>
                    <a:lstStyle/>
                    <a:p>
                      <a:pPr marR="24130" algn="r">
                        <a:lnSpc>
                          <a:spcPts val="1085"/>
                        </a:lnSpc>
                      </a:pPr>
                      <a:r>
                        <a:rPr sz="1050" spc="-5" dirty="0">
                          <a:latin typeface="Courier New"/>
                          <a:cs typeface="Courier New"/>
                        </a:rPr>
                        <a:t>44</a:t>
                      </a:r>
                      <a:endParaRPr sz="1050">
                        <a:latin typeface="Courier New"/>
                        <a:cs typeface="Courier New"/>
                      </a:endParaRPr>
                    </a:p>
                  </a:txBody>
                  <a:tcPr marL="0" marR="0" marT="0" marB="0"/>
                </a:tc>
              </a:tr>
              <a:tr h="150876">
                <a:tc>
                  <a:txBody>
                    <a:bodyPr/>
                    <a:lstStyle/>
                    <a:p>
                      <a:pPr marL="31750">
                        <a:lnSpc>
                          <a:spcPts val="1085"/>
                        </a:lnSpc>
                      </a:pPr>
                      <a:r>
                        <a:rPr sz="1050" spc="-5" dirty="0">
                          <a:latin typeface="Courier New"/>
                          <a:cs typeface="Courier New"/>
                        </a:rPr>
                        <a:t>Amazon.in</a:t>
                      </a:r>
                      <a:endParaRPr sz="1050">
                        <a:latin typeface="Courier New"/>
                        <a:cs typeface="Courier New"/>
                      </a:endParaRPr>
                    </a:p>
                  </a:txBody>
                  <a:tcPr marL="0" marR="0" marT="0" marB="0"/>
                </a:tc>
                <a:tc>
                  <a:txBody>
                    <a:bodyPr/>
                    <a:lstStyle/>
                    <a:p>
                      <a:pPr marR="24130" algn="r">
                        <a:lnSpc>
                          <a:spcPts val="1085"/>
                        </a:lnSpc>
                      </a:pPr>
                      <a:r>
                        <a:rPr sz="1050" spc="-5" dirty="0">
                          <a:latin typeface="Courier New"/>
                          <a:cs typeface="Courier New"/>
                        </a:rPr>
                        <a:t>37</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Paytm.com,</a:t>
                      </a:r>
                      <a:r>
                        <a:rPr sz="1050" spc="-35"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4130" algn="r">
                        <a:lnSpc>
                          <a:spcPts val="1085"/>
                        </a:lnSpc>
                      </a:pPr>
                      <a:r>
                        <a:rPr sz="1050" spc="-5" dirty="0">
                          <a:latin typeface="Courier New"/>
                          <a:cs typeface="Courier New"/>
                        </a:rPr>
                        <a:t>26</a:t>
                      </a:r>
                      <a:endParaRPr sz="1050">
                        <a:latin typeface="Courier New"/>
                        <a:cs typeface="Courier New"/>
                      </a:endParaRPr>
                    </a:p>
                  </a:txBody>
                  <a:tcPr marL="0" marR="0" marT="0" marB="0"/>
                </a:tc>
              </a:tr>
              <a:tr h="151399">
                <a:tc>
                  <a:txBody>
                    <a:bodyPr/>
                    <a:lstStyle/>
                    <a:p>
                      <a:pPr marL="31750">
                        <a:lnSpc>
                          <a:spcPts val="1085"/>
                        </a:lnSpc>
                      </a:pPr>
                      <a:r>
                        <a:rPr sz="1050" spc="-5" dirty="0">
                          <a:latin typeface="Courier New"/>
                          <a:cs typeface="Courier New"/>
                        </a:rPr>
                        <a:t>Myntra.com</a:t>
                      </a:r>
                      <a:endParaRPr sz="1050">
                        <a:latin typeface="Courier New"/>
                        <a:cs typeface="Courier New"/>
                      </a:endParaRPr>
                    </a:p>
                  </a:txBody>
                  <a:tcPr marL="0" marR="0" marT="0" marB="0"/>
                </a:tc>
                <a:tc>
                  <a:txBody>
                    <a:bodyPr/>
                    <a:lstStyle/>
                    <a:p>
                      <a:pPr marR="24130" algn="r">
                        <a:lnSpc>
                          <a:spcPts val="1085"/>
                        </a:lnSpc>
                      </a:pPr>
                      <a:r>
                        <a:rPr sz="1050" spc="-5" dirty="0">
                          <a:latin typeface="Courier New"/>
                          <a:cs typeface="Courier New"/>
                        </a:rPr>
                        <a:t>26</a:t>
                      </a:r>
                      <a:endParaRPr sz="1050">
                        <a:latin typeface="Courier New"/>
                        <a:cs typeface="Courier New"/>
                      </a:endParaRPr>
                    </a:p>
                  </a:txBody>
                  <a:tcPr marL="0" marR="0" marT="0" marB="0"/>
                </a:tc>
              </a:tr>
            </a:tbl>
          </a:graphicData>
        </a:graphic>
      </p:graphicFrame>
      <p:grpSp>
        <p:nvGrpSpPr>
          <p:cNvPr id="4" name="object 4"/>
          <p:cNvGrpSpPr/>
          <p:nvPr/>
        </p:nvGrpSpPr>
        <p:grpSpPr>
          <a:xfrm>
            <a:off x="1375981" y="4021645"/>
            <a:ext cx="3860800" cy="2397760"/>
            <a:chOff x="1375981" y="4021645"/>
            <a:chExt cx="3860800" cy="2397760"/>
          </a:xfrm>
        </p:grpSpPr>
        <p:sp>
          <p:nvSpPr>
            <p:cNvPr id="5" name="object 5"/>
            <p:cNvSpPr/>
            <p:nvPr/>
          </p:nvSpPr>
          <p:spPr>
            <a:xfrm>
              <a:off x="1420368" y="5981699"/>
              <a:ext cx="990600" cy="0"/>
            </a:xfrm>
            <a:custGeom>
              <a:avLst/>
              <a:gdLst/>
              <a:ahLst/>
              <a:cxnLst/>
              <a:rect l="l" t="t" r="r" b="b"/>
              <a:pathLst>
                <a:path w="990600">
                  <a:moveTo>
                    <a:pt x="0" y="0"/>
                  </a:moveTo>
                  <a:lnTo>
                    <a:pt x="228600" y="0"/>
                  </a:lnTo>
                </a:path>
                <a:path w="990600">
                  <a:moveTo>
                    <a:pt x="533400" y="0"/>
                  </a:moveTo>
                  <a:lnTo>
                    <a:pt x="990600" y="0"/>
                  </a:lnTo>
                </a:path>
              </a:pathLst>
            </a:custGeom>
            <a:ln w="9144">
              <a:solidFill>
                <a:srgbClr val="858585"/>
              </a:solidFill>
            </a:ln>
          </p:spPr>
          <p:txBody>
            <a:bodyPr wrap="square" lIns="0" tIns="0" rIns="0" bIns="0" rtlCol="0"/>
            <a:lstStyle/>
            <a:p>
              <a:endParaRPr/>
            </a:p>
          </p:txBody>
        </p:sp>
        <p:sp>
          <p:nvSpPr>
            <p:cNvPr id="6" name="object 6"/>
            <p:cNvSpPr/>
            <p:nvPr/>
          </p:nvSpPr>
          <p:spPr>
            <a:xfrm>
              <a:off x="1648968" y="5649467"/>
              <a:ext cx="304800" cy="723900"/>
            </a:xfrm>
            <a:custGeom>
              <a:avLst/>
              <a:gdLst/>
              <a:ahLst/>
              <a:cxnLst/>
              <a:rect l="l" t="t" r="r" b="b"/>
              <a:pathLst>
                <a:path w="304800" h="723900">
                  <a:moveTo>
                    <a:pt x="304800" y="0"/>
                  </a:moveTo>
                  <a:lnTo>
                    <a:pt x="0" y="0"/>
                  </a:lnTo>
                  <a:lnTo>
                    <a:pt x="0" y="723900"/>
                  </a:lnTo>
                  <a:lnTo>
                    <a:pt x="304800" y="723900"/>
                  </a:lnTo>
                  <a:lnTo>
                    <a:pt x="304800" y="0"/>
                  </a:lnTo>
                  <a:close/>
                </a:path>
              </a:pathLst>
            </a:custGeom>
            <a:solidFill>
              <a:srgbClr val="4F81BC"/>
            </a:solidFill>
          </p:spPr>
          <p:txBody>
            <a:bodyPr wrap="square" lIns="0" tIns="0" rIns="0" bIns="0" rtlCol="0"/>
            <a:lstStyle/>
            <a:p>
              <a:endParaRPr/>
            </a:p>
          </p:txBody>
        </p:sp>
        <p:sp>
          <p:nvSpPr>
            <p:cNvPr id="7" name="object 7"/>
            <p:cNvSpPr/>
            <p:nvPr/>
          </p:nvSpPr>
          <p:spPr>
            <a:xfrm>
              <a:off x="1420368" y="5591555"/>
              <a:ext cx="1754505" cy="390525"/>
            </a:xfrm>
            <a:custGeom>
              <a:avLst/>
              <a:gdLst/>
              <a:ahLst/>
              <a:cxnLst/>
              <a:rect l="l" t="t" r="r" b="b"/>
              <a:pathLst>
                <a:path w="1754505" h="390525">
                  <a:moveTo>
                    <a:pt x="1295400" y="390143"/>
                  </a:moveTo>
                  <a:lnTo>
                    <a:pt x="1754124" y="390143"/>
                  </a:lnTo>
                </a:path>
                <a:path w="1754505" h="390525">
                  <a:moveTo>
                    <a:pt x="0" y="0"/>
                  </a:moveTo>
                  <a:lnTo>
                    <a:pt x="990600" y="0"/>
                  </a:lnTo>
                </a:path>
                <a:path w="1754505" h="390525">
                  <a:moveTo>
                    <a:pt x="1295400" y="0"/>
                  </a:moveTo>
                  <a:lnTo>
                    <a:pt x="1754124" y="0"/>
                  </a:lnTo>
                </a:path>
              </a:pathLst>
            </a:custGeom>
            <a:ln w="9144">
              <a:solidFill>
                <a:srgbClr val="858585"/>
              </a:solidFill>
            </a:ln>
          </p:spPr>
          <p:txBody>
            <a:bodyPr wrap="square" lIns="0" tIns="0" rIns="0" bIns="0" rtlCol="0"/>
            <a:lstStyle/>
            <a:p>
              <a:endParaRPr/>
            </a:p>
          </p:txBody>
        </p:sp>
        <p:sp>
          <p:nvSpPr>
            <p:cNvPr id="8" name="object 8"/>
            <p:cNvSpPr/>
            <p:nvPr/>
          </p:nvSpPr>
          <p:spPr>
            <a:xfrm>
              <a:off x="2410968" y="5512307"/>
              <a:ext cx="304800" cy="861060"/>
            </a:xfrm>
            <a:custGeom>
              <a:avLst/>
              <a:gdLst/>
              <a:ahLst/>
              <a:cxnLst/>
              <a:rect l="l" t="t" r="r" b="b"/>
              <a:pathLst>
                <a:path w="304800" h="861060">
                  <a:moveTo>
                    <a:pt x="304800" y="0"/>
                  </a:moveTo>
                  <a:lnTo>
                    <a:pt x="0" y="0"/>
                  </a:lnTo>
                  <a:lnTo>
                    <a:pt x="0" y="861060"/>
                  </a:lnTo>
                  <a:lnTo>
                    <a:pt x="304800" y="861060"/>
                  </a:lnTo>
                  <a:lnTo>
                    <a:pt x="304800" y="0"/>
                  </a:lnTo>
                  <a:close/>
                </a:path>
              </a:pathLst>
            </a:custGeom>
            <a:solidFill>
              <a:srgbClr val="4F81BC"/>
            </a:solidFill>
          </p:spPr>
          <p:txBody>
            <a:bodyPr wrap="square" lIns="0" tIns="0" rIns="0" bIns="0" rtlCol="0"/>
            <a:lstStyle/>
            <a:p>
              <a:endParaRPr/>
            </a:p>
          </p:txBody>
        </p:sp>
        <p:sp>
          <p:nvSpPr>
            <p:cNvPr id="9" name="object 9"/>
            <p:cNvSpPr/>
            <p:nvPr/>
          </p:nvSpPr>
          <p:spPr>
            <a:xfrm>
              <a:off x="1420368" y="4808219"/>
              <a:ext cx="3278504" cy="1173480"/>
            </a:xfrm>
            <a:custGeom>
              <a:avLst/>
              <a:gdLst/>
              <a:ahLst/>
              <a:cxnLst/>
              <a:rect l="l" t="t" r="r" b="b"/>
              <a:pathLst>
                <a:path w="3278504" h="1173479">
                  <a:moveTo>
                    <a:pt x="2058923" y="1173479"/>
                  </a:moveTo>
                  <a:lnTo>
                    <a:pt x="2516123" y="1173479"/>
                  </a:lnTo>
                </a:path>
                <a:path w="3278504" h="1173479">
                  <a:moveTo>
                    <a:pt x="2058923" y="783336"/>
                  </a:moveTo>
                  <a:lnTo>
                    <a:pt x="3278124" y="783336"/>
                  </a:lnTo>
                </a:path>
                <a:path w="3278504" h="1173479">
                  <a:moveTo>
                    <a:pt x="0" y="391667"/>
                  </a:moveTo>
                  <a:lnTo>
                    <a:pt x="1754124" y="391667"/>
                  </a:lnTo>
                </a:path>
                <a:path w="3278504" h="1173479">
                  <a:moveTo>
                    <a:pt x="2058923" y="391667"/>
                  </a:moveTo>
                  <a:lnTo>
                    <a:pt x="3278124" y="391667"/>
                  </a:lnTo>
                </a:path>
                <a:path w="3278504" h="1173479">
                  <a:moveTo>
                    <a:pt x="0" y="0"/>
                  </a:moveTo>
                  <a:lnTo>
                    <a:pt x="1754124" y="0"/>
                  </a:lnTo>
                </a:path>
                <a:path w="3278504" h="1173479">
                  <a:moveTo>
                    <a:pt x="2058923" y="0"/>
                  </a:moveTo>
                  <a:lnTo>
                    <a:pt x="3278124" y="0"/>
                  </a:lnTo>
                </a:path>
              </a:pathLst>
            </a:custGeom>
            <a:ln w="9144">
              <a:solidFill>
                <a:srgbClr val="858585"/>
              </a:solidFill>
            </a:ln>
          </p:spPr>
          <p:txBody>
            <a:bodyPr wrap="square" lIns="0" tIns="0" rIns="0" bIns="0" rtlCol="0"/>
            <a:lstStyle/>
            <a:p>
              <a:endParaRPr/>
            </a:p>
          </p:txBody>
        </p:sp>
        <p:sp>
          <p:nvSpPr>
            <p:cNvPr id="10" name="object 10"/>
            <p:cNvSpPr/>
            <p:nvPr/>
          </p:nvSpPr>
          <p:spPr>
            <a:xfrm>
              <a:off x="1420368" y="4416551"/>
              <a:ext cx="3811904" cy="0"/>
            </a:xfrm>
            <a:custGeom>
              <a:avLst/>
              <a:gdLst/>
              <a:ahLst/>
              <a:cxnLst/>
              <a:rect l="l" t="t" r="r" b="b"/>
              <a:pathLst>
                <a:path w="3811904">
                  <a:moveTo>
                    <a:pt x="0" y="0"/>
                  </a:moveTo>
                  <a:lnTo>
                    <a:pt x="3811524" y="0"/>
                  </a:lnTo>
                </a:path>
              </a:pathLst>
            </a:custGeom>
            <a:ln w="9144">
              <a:solidFill>
                <a:srgbClr val="858585"/>
              </a:solidFill>
            </a:ln>
          </p:spPr>
          <p:txBody>
            <a:bodyPr wrap="square" lIns="0" tIns="0" rIns="0" bIns="0" rtlCol="0"/>
            <a:lstStyle/>
            <a:p>
              <a:endParaRPr/>
            </a:p>
          </p:txBody>
        </p:sp>
        <p:sp>
          <p:nvSpPr>
            <p:cNvPr id="11" name="object 11"/>
            <p:cNvSpPr/>
            <p:nvPr/>
          </p:nvSpPr>
          <p:spPr>
            <a:xfrm>
              <a:off x="3174492" y="4456175"/>
              <a:ext cx="304800" cy="1917700"/>
            </a:xfrm>
            <a:custGeom>
              <a:avLst/>
              <a:gdLst/>
              <a:ahLst/>
              <a:cxnLst/>
              <a:rect l="l" t="t" r="r" b="b"/>
              <a:pathLst>
                <a:path w="304800" h="1917700">
                  <a:moveTo>
                    <a:pt x="304799" y="0"/>
                  </a:moveTo>
                  <a:lnTo>
                    <a:pt x="0" y="0"/>
                  </a:lnTo>
                  <a:lnTo>
                    <a:pt x="0" y="1917192"/>
                  </a:lnTo>
                  <a:lnTo>
                    <a:pt x="304799" y="1917192"/>
                  </a:lnTo>
                  <a:lnTo>
                    <a:pt x="304799" y="0"/>
                  </a:lnTo>
                  <a:close/>
                </a:path>
              </a:pathLst>
            </a:custGeom>
            <a:solidFill>
              <a:srgbClr val="4F81BC"/>
            </a:solidFill>
          </p:spPr>
          <p:txBody>
            <a:bodyPr wrap="square" lIns="0" tIns="0" rIns="0" bIns="0" rtlCol="0"/>
            <a:lstStyle/>
            <a:p>
              <a:endParaRPr/>
            </a:p>
          </p:txBody>
        </p:sp>
        <p:sp>
          <p:nvSpPr>
            <p:cNvPr id="12" name="object 12"/>
            <p:cNvSpPr/>
            <p:nvPr/>
          </p:nvSpPr>
          <p:spPr>
            <a:xfrm>
              <a:off x="4241292" y="5981699"/>
              <a:ext cx="457200" cy="0"/>
            </a:xfrm>
            <a:custGeom>
              <a:avLst/>
              <a:gdLst/>
              <a:ahLst/>
              <a:cxnLst/>
              <a:rect l="l" t="t" r="r" b="b"/>
              <a:pathLst>
                <a:path w="457200">
                  <a:moveTo>
                    <a:pt x="0" y="0"/>
                  </a:moveTo>
                  <a:lnTo>
                    <a:pt x="457200" y="0"/>
                  </a:lnTo>
                </a:path>
              </a:pathLst>
            </a:custGeom>
            <a:ln w="9144">
              <a:solidFill>
                <a:srgbClr val="858585"/>
              </a:solidFill>
            </a:ln>
          </p:spPr>
          <p:txBody>
            <a:bodyPr wrap="square" lIns="0" tIns="0" rIns="0" bIns="0" rtlCol="0"/>
            <a:lstStyle/>
            <a:p>
              <a:endParaRPr/>
            </a:p>
          </p:txBody>
        </p:sp>
        <p:sp>
          <p:nvSpPr>
            <p:cNvPr id="13" name="object 13"/>
            <p:cNvSpPr/>
            <p:nvPr/>
          </p:nvSpPr>
          <p:spPr>
            <a:xfrm>
              <a:off x="3936492" y="5864351"/>
              <a:ext cx="304800" cy="509270"/>
            </a:xfrm>
            <a:custGeom>
              <a:avLst/>
              <a:gdLst/>
              <a:ahLst/>
              <a:cxnLst/>
              <a:rect l="l" t="t" r="r" b="b"/>
              <a:pathLst>
                <a:path w="304800" h="509270">
                  <a:moveTo>
                    <a:pt x="304800" y="0"/>
                  </a:moveTo>
                  <a:lnTo>
                    <a:pt x="0" y="0"/>
                  </a:lnTo>
                  <a:lnTo>
                    <a:pt x="0" y="509016"/>
                  </a:lnTo>
                  <a:lnTo>
                    <a:pt x="304800" y="509016"/>
                  </a:lnTo>
                  <a:lnTo>
                    <a:pt x="304800" y="0"/>
                  </a:lnTo>
                  <a:close/>
                </a:path>
              </a:pathLst>
            </a:custGeom>
            <a:solidFill>
              <a:srgbClr val="4F81BC"/>
            </a:solidFill>
          </p:spPr>
          <p:txBody>
            <a:bodyPr wrap="square" lIns="0" tIns="0" rIns="0" bIns="0" rtlCol="0"/>
            <a:lstStyle/>
            <a:p>
              <a:endParaRPr/>
            </a:p>
          </p:txBody>
        </p:sp>
        <p:sp>
          <p:nvSpPr>
            <p:cNvPr id="14" name="object 14"/>
            <p:cNvSpPr/>
            <p:nvPr/>
          </p:nvSpPr>
          <p:spPr>
            <a:xfrm>
              <a:off x="5003291" y="4808219"/>
              <a:ext cx="228600" cy="1173480"/>
            </a:xfrm>
            <a:custGeom>
              <a:avLst/>
              <a:gdLst/>
              <a:ahLst/>
              <a:cxnLst/>
              <a:rect l="l" t="t" r="r" b="b"/>
              <a:pathLst>
                <a:path w="228600" h="1173479">
                  <a:moveTo>
                    <a:pt x="0" y="1173479"/>
                  </a:moveTo>
                  <a:lnTo>
                    <a:pt x="228600" y="1173479"/>
                  </a:lnTo>
                </a:path>
                <a:path w="228600" h="1173479">
                  <a:moveTo>
                    <a:pt x="0" y="783336"/>
                  </a:moveTo>
                  <a:lnTo>
                    <a:pt x="228600" y="783336"/>
                  </a:lnTo>
                </a:path>
                <a:path w="228600" h="1173479">
                  <a:moveTo>
                    <a:pt x="0" y="391667"/>
                  </a:moveTo>
                  <a:lnTo>
                    <a:pt x="228600" y="391667"/>
                  </a:lnTo>
                </a:path>
                <a:path w="228600" h="1173479">
                  <a:moveTo>
                    <a:pt x="0" y="0"/>
                  </a:moveTo>
                  <a:lnTo>
                    <a:pt x="228600" y="0"/>
                  </a:lnTo>
                </a:path>
              </a:pathLst>
            </a:custGeom>
            <a:ln w="9144">
              <a:solidFill>
                <a:srgbClr val="858585"/>
              </a:solidFill>
            </a:ln>
          </p:spPr>
          <p:txBody>
            <a:bodyPr wrap="square" lIns="0" tIns="0" rIns="0" bIns="0" rtlCol="0"/>
            <a:lstStyle/>
            <a:p>
              <a:endParaRPr/>
            </a:p>
          </p:txBody>
        </p:sp>
        <p:sp>
          <p:nvSpPr>
            <p:cNvPr id="15" name="object 15"/>
            <p:cNvSpPr/>
            <p:nvPr/>
          </p:nvSpPr>
          <p:spPr>
            <a:xfrm>
              <a:off x="4698491" y="4613147"/>
              <a:ext cx="304800" cy="1760220"/>
            </a:xfrm>
            <a:custGeom>
              <a:avLst/>
              <a:gdLst/>
              <a:ahLst/>
              <a:cxnLst/>
              <a:rect l="l" t="t" r="r" b="b"/>
              <a:pathLst>
                <a:path w="304800" h="1760220">
                  <a:moveTo>
                    <a:pt x="304800" y="0"/>
                  </a:moveTo>
                  <a:lnTo>
                    <a:pt x="0" y="0"/>
                  </a:lnTo>
                  <a:lnTo>
                    <a:pt x="0" y="1760220"/>
                  </a:lnTo>
                  <a:lnTo>
                    <a:pt x="304800" y="1760220"/>
                  </a:lnTo>
                  <a:lnTo>
                    <a:pt x="304800" y="0"/>
                  </a:lnTo>
                  <a:close/>
                </a:path>
              </a:pathLst>
            </a:custGeom>
            <a:solidFill>
              <a:srgbClr val="4F81BC"/>
            </a:solidFill>
          </p:spPr>
          <p:txBody>
            <a:bodyPr wrap="square" lIns="0" tIns="0" rIns="0" bIns="0" rtlCol="0"/>
            <a:lstStyle/>
            <a:p>
              <a:endParaRPr/>
            </a:p>
          </p:txBody>
        </p:sp>
        <p:sp>
          <p:nvSpPr>
            <p:cNvPr id="16" name="object 16"/>
            <p:cNvSpPr/>
            <p:nvPr/>
          </p:nvSpPr>
          <p:spPr>
            <a:xfrm>
              <a:off x="1380744" y="4026407"/>
              <a:ext cx="3851275" cy="2388235"/>
            </a:xfrm>
            <a:custGeom>
              <a:avLst/>
              <a:gdLst/>
              <a:ahLst/>
              <a:cxnLst/>
              <a:rect l="l" t="t" r="r" b="b"/>
              <a:pathLst>
                <a:path w="3851275" h="2388235">
                  <a:moveTo>
                    <a:pt x="39624" y="0"/>
                  </a:moveTo>
                  <a:lnTo>
                    <a:pt x="3851148" y="0"/>
                  </a:lnTo>
                </a:path>
                <a:path w="3851275" h="2388235">
                  <a:moveTo>
                    <a:pt x="39624" y="2346960"/>
                  </a:moveTo>
                  <a:lnTo>
                    <a:pt x="39624" y="0"/>
                  </a:lnTo>
                </a:path>
                <a:path w="3851275" h="2388235">
                  <a:moveTo>
                    <a:pt x="0" y="2346960"/>
                  </a:moveTo>
                  <a:lnTo>
                    <a:pt x="39624" y="2346960"/>
                  </a:lnTo>
                </a:path>
                <a:path w="3851275" h="2388235">
                  <a:moveTo>
                    <a:pt x="0" y="1955291"/>
                  </a:moveTo>
                  <a:lnTo>
                    <a:pt x="39624" y="1955291"/>
                  </a:lnTo>
                </a:path>
                <a:path w="3851275" h="2388235">
                  <a:moveTo>
                    <a:pt x="0" y="1565148"/>
                  </a:moveTo>
                  <a:lnTo>
                    <a:pt x="39624" y="1565148"/>
                  </a:lnTo>
                </a:path>
                <a:path w="3851275" h="2388235">
                  <a:moveTo>
                    <a:pt x="0" y="1173479"/>
                  </a:moveTo>
                  <a:lnTo>
                    <a:pt x="39624" y="1173479"/>
                  </a:lnTo>
                </a:path>
                <a:path w="3851275" h="2388235">
                  <a:moveTo>
                    <a:pt x="0" y="781812"/>
                  </a:moveTo>
                  <a:lnTo>
                    <a:pt x="39624" y="781812"/>
                  </a:lnTo>
                </a:path>
                <a:path w="3851275" h="2388235">
                  <a:moveTo>
                    <a:pt x="0" y="390143"/>
                  </a:moveTo>
                  <a:lnTo>
                    <a:pt x="39624" y="390143"/>
                  </a:lnTo>
                </a:path>
                <a:path w="3851275" h="2388235">
                  <a:moveTo>
                    <a:pt x="0" y="0"/>
                  </a:moveTo>
                  <a:lnTo>
                    <a:pt x="39624" y="0"/>
                  </a:lnTo>
                </a:path>
                <a:path w="3851275" h="2388235">
                  <a:moveTo>
                    <a:pt x="39624" y="2346960"/>
                  </a:moveTo>
                  <a:lnTo>
                    <a:pt x="3851148" y="2346960"/>
                  </a:lnTo>
                </a:path>
                <a:path w="3851275" h="2388235">
                  <a:moveTo>
                    <a:pt x="39624" y="2346960"/>
                  </a:moveTo>
                  <a:lnTo>
                    <a:pt x="39624" y="2388108"/>
                  </a:lnTo>
                </a:path>
                <a:path w="3851275" h="2388235">
                  <a:moveTo>
                    <a:pt x="801624" y="2346960"/>
                  </a:moveTo>
                  <a:lnTo>
                    <a:pt x="801624" y="2388108"/>
                  </a:lnTo>
                </a:path>
                <a:path w="3851275" h="2388235">
                  <a:moveTo>
                    <a:pt x="1563624" y="2346960"/>
                  </a:moveTo>
                  <a:lnTo>
                    <a:pt x="1563624" y="2388108"/>
                  </a:lnTo>
                </a:path>
                <a:path w="3851275" h="2388235">
                  <a:moveTo>
                    <a:pt x="2327147" y="2346960"/>
                  </a:moveTo>
                  <a:lnTo>
                    <a:pt x="2327147" y="2388108"/>
                  </a:lnTo>
                </a:path>
                <a:path w="3851275" h="2388235">
                  <a:moveTo>
                    <a:pt x="3089147" y="2346960"/>
                  </a:moveTo>
                  <a:lnTo>
                    <a:pt x="3089147" y="2388108"/>
                  </a:lnTo>
                </a:path>
                <a:path w="3851275" h="2388235">
                  <a:moveTo>
                    <a:pt x="3851148" y="2346960"/>
                  </a:moveTo>
                  <a:lnTo>
                    <a:pt x="3851148" y="2388108"/>
                  </a:lnTo>
                </a:path>
              </a:pathLst>
            </a:custGeom>
            <a:ln w="9144">
              <a:solidFill>
                <a:srgbClr val="858585"/>
              </a:solidFill>
            </a:ln>
          </p:spPr>
          <p:txBody>
            <a:bodyPr wrap="square" lIns="0" tIns="0" rIns="0" bIns="0" rtlCol="0"/>
            <a:lstStyle/>
            <a:p>
              <a:endParaRPr/>
            </a:p>
          </p:txBody>
        </p:sp>
      </p:grpSp>
      <p:sp>
        <p:nvSpPr>
          <p:cNvPr id="17" name="object 17"/>
          <p:cNvSpPr txBox="1"/>
          <p:nvPr/>
        </p:nvSpPr>
        <p:spPr>
          <a:xfrm>
            <a:off x="1161999" y="5096636"/>
            <a:ext cx="15367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Calibri"/>
                <a:cs typeface="Calibri"/>
              </a:rPr>
              <a:t>60</a:t>
            </a:r>
            <a:endParaRPr sz="1000">
              <a:latin typeface="Calibri"/>
              <a:cs typeface="Calibri"/>
            </a:endParaRPr>
          </a:p>
        </p:txBody>
      </p:sp>
      <p:sp>
        <p:nvSpPr>
          <p:cNvPr id="18" name="object 18"/>
          <p:cNvSpPr txBox="1"/>
          <p:nvPr/>
        </p:nvSpPr>
        <p:spPr>
          <a:xfrm>
            <a:off x="902004" y="5488051"/>
            <a:ext cx="4324350" cy="1658620"/>
          </a:xfrm>
          <a:prstGeom prst="rect">
            <a:avLst/>
          </a:prstGeom>
        </p:spPr>
        <p:txBody>
          <a:bodyPr vert="horz" wrap="square" lIns="0" tIns="12065" rIns="0" bIns="0" rtlCol="0">
            <a:spAutoFit/>
          </a:bodyPr>
          <a:lstStyle/>
          <a:p>
            <a:pPr marL="272415">
              <a:lnSpc>
                <a:spcPct val="100000"/>
              </a:lnSpc>
              <a:spcBef>
                <a:spcPts val="95"/>
              </a:spcBef>
            </a:pPr>
            <a:r>
              <a:rPr sz="1000" spc="-10" dirty="0">
                <a:latin typeface="Calibri"/>
                <a:cs typeface="Calibri"/>
              </a:rPr>
              <a:t>40</a:t>
            </a:r>
            <a:endParaRPr sz="1000">
              <a:latin typeface="Calibri"/>
              <a:cs typeface="Calibri"/>
            </a:endParaRPr>
          </a:p>
          <a:p>
            <a:pPr>
              <a:lnSpc>
                <a:spcPct val="100000"/>
              </a:lnSpc>
            </a:pPr>
            <a:endParaRPr sz="1000">
              <a:latin typeface="Calibri"/>
              <a:cs typeface="Calibri"/>
            </a:endParaRPr>
          </a:p>
          <a:p>
            <a:pPr marL="272415">
              <a:lnSpc>
                <a:spcPct val="100000"/>
              </a:lnSpc>
              <a:spcBef>
                <a:spcPts val="660"/>
              </a:spcBef>
            </a:pPr>
            <a:r>
              <a:rPr sz="1000" spc="-10" dirty="0">
                <a:latin typeface="Calibri"/>
                <a:cs typeface="Calibri"/>
              </a:rPr>
              <a:t>20</a:t>
            </a:r>
            <a:endParaRPr sz="1000">
              <a:latin typeface="Calibri"/>
              <a:cs typeface="Calibri"/>
            </a:endParaRPr>
          </a:p>
          <a:p>
            <a:pPr>
              <a:lnSpc>
                <a:spcPct val="100000"/>
              </a:lnSpc>
            </a:pPr>
            <a:endParaRPr sz="1000">
              <a:latin typeface="Calibri"/>
              <a:cs typeface="Calibri"/>
            </a:endParaRPr>
          </a:p>
          <a:p>
            <a:pPr marL="336550">
              <a:lnSpc>
                <a:spcPct val="100000"/>
              </a:lnSpc>
              <a:spcBef>
                <a:spcPts val="660"/>
              </a:spcBef>
            </a:pPr>
            <a:r>
              <a:rPr sz="1000" spc="-5" dirty="0">
                <a:latin typeface="Calibri"/>
                <a:cs typeface="Calibri"/>
              </a:rPr>
              <a:t>0</a:t>
            </a:r>
            <a:endParaRPr sz="1000">
              <a:latin typeface="Calibri"/>
              <a:cs typeface="Calibri"/>
            </a:endParaRPr>
          </a:p>
          <a:p>
            <a:pPr marL="626110">
              <a:lnSpc>
                <a:spcPct val="100000"/>
              </a:lnSpc>
              <a:spcBef>
                <a:spcPts val="100"/>
              </a:spcBef>
              <a:tabLst>
                <a:tab pos="1340485" algn="l"/>
                <a:tab pos="2133600" algn="l"/>
                <a:tab pos="2869565" algn="l"/>
              </a:tabLst>
            </a:pPr>
            <a:r>
              <a:rPr sz="1000" spc="-5" dirty="0">
                <a:latin typeface="Calibri"/>
                <a:cs typeface="Calibri"/>
              </a:rPr>
              <a:t>Amazon.in	Flipkart.com	Paytm.com	Myntra.com</a:t>
            </a:r>
            <a:r>
              <a:rPr sz="1000" spc="380" dirty="0">
                <a:latin typeface="Calibri"/>
                <a:cs typeface="Calibri"/>
              </a:rPr>
              <a:t> </a:t>
            </a:r>
            <a:r>
              <a:rPr sz="1000" spc="-5" dirty="0">
                <a:latin typeface="Calibri"/>
                <a:cs typeface="Calibri"/>
              </a:rPr>
              <a:t>Snapdeal.com</a:t>
            </a:r>
            <a:endParaRPr sz="1000">
              <a:latin typeface="Calibri"/>
              <a:cs typeface="Calibri"/>
            </a:endParaRPr>
          </a:p>
          <a:p>
            <a:pPr>
              <a:lnSpc>
                <a:spcPct val="100000"/>
              </a:lnSpc>
            </a:pPr>
            <a:endParaRPr sz="1000">
              <a:latin typeface="Calibri"/>
              <a:cs typeface="Calibri"/>
            </a:endParaRPr>
          </a:p>
          <a:p>
            <a:pPr>
              <a:lnSpc>
                <a:spcPct val="100000"/>
              </a:lnSpc>
              <a:spcBef>
                <a:spcPts val="15"/>
              </a:spcBef>
            </a:pPr>
            <a:endParaRPr sz="1050">
              <a:latin typeface="Calibri"/>
              <a:cs typeface="Calibri"/>
            </a:endParaRPr>
          </a:p>
          <a:p>
            <a:pPr marL="12700">
              <a:lnSpc>
                <a:spcPct val="100000"/>
              </a:lnSpc>
              <a:spcBef>
                <a:spcPts val="5"/>
              </a:spcBef>
            </a:pPr>
            <a:r>
              <a:rPr sz="1400" i="1" spc="-5" dirty="0">
                <a:latin typeface="Calibri"/>
                <a:cs typeface="Calibri"/>
              </a:rPr>
              <a:t>[Paytm.com</a:t>
            </a:r>
            <a:r>
              <a:rPr sz="1400" i="1" spc="-10" dirty="0">
                <a:latin typeface="Calibri"/>
                <a:cs typeface="Calibri"/>
              </a:rPr>
              <a:t> </a:t>
            </a:r>
            <a:r>
              <a:rPr sz="1400" i="1" spc="-5" dirty="0">
                <a:latin typeface="Calibri"/>
                <a:cs typeface="Calibri"/>
              </a:rPr>
              <a:t>faces longer</a:t>
            </a:r>
            <a:r>
              <a:rPr sz="1400" i="1" spc="-15" dirty="0">
                <a:latin typeface="Calibri"/>
                <a:cs typeface="Calibri"/>
              </a:rPr>
              <a:t> </a:t>
            </a:r>
            <a:r>
              <a:rPr sz="1400" i="1" spc="-5" dirty="0">
                <a:latin typeface="Calibri"/>
                <a:cs typeface="Calibri"/>
              </a:rPr>
              <a:t>delivery</a:t>
            </a:r>
            <a:r>
              <a:rPr sz="1400" i="1" spc="-15" dirty="0">
                <a:latin typeface="Calibri"/>
                <a:cs typeface="Calibri"/>
              </a:rPr>
              <a:t> </a:t>
            </a:r>
            <a:r>
              <a:rPr sz="1400" i="1" spc="-5" dirty="0">
                <a:latin typeface="Calibri"/>
                <a:cs typeface="Calibri"/>
              </a:rPr>
              <a:t>period]</a:t>
            </a:r>
            <a:endParaRPr sz="1400">
              <a:latin typeface="Calibri"/>
              <a:cs typeface="Calibri"/>
            </a:endParaRPr>
          </a:p>
        </p:txBody>
      </p:sp>
      <p:sp>
        <p:nvSpPr>
          <p:cNvPr id="19" name="object 19"/>
          <p:cNvSpPr txBox="1"/>
          <p:nvPr/>
        </p:nvSpPr>
        <p:spPr>
          <a:xfrm>
            <a:off x="902004" y="2384806"/>
            <a:ext cx="5758180" cy="2498090"/>
          </a:xfrm>
          <a:prstGeom prst="rect">
            <a:avLst/>
          </a:prstGeom>
        </p:spPr>
        <p:txBody>
          <a:bodyPr vert="horz" wrap="square" lIns="0" tIns="9525" rIns="0" bIns="0" rtlCol="0">
            <a:spAutoFit/>
          </a:bodyPr>
          <a:lstStyle/>
          <a:p>
            <a:pPr marL="12700" marR="5080" algn="just">
              <a:lnSpc>
                <a:spcPct val="101699"/>
              </a:lnSpc>
              <a:spcBef>
                <a:spcPts val="75"/>
              </a:spcBef>
            </a:pPr>
            <a:r>
              <a:rPr sz="1400" i="1" dirty="0">
                <a:latin typeface="Calibri"/>
                <a:cs typeface="Calibri"/>
              </a:rPr>
              <a:t>[98 </a:t>
            </a:r>
            <a:r>
              <a:rPr sz="1400" i="1" spc="-5" dirty="0">
                <a:latin typeface="Calibri"/>
                <a:cs typeface="Calibri"/>
              </a:rPr>
              <a:t>respondents face </a:t>
            </a:r>
            <a:r>
              <a:rPr sz="1400" i="1" dirty="0">
                <a:latin typeface="Calibri"/>
                <a:cs typeface="Calibri"/>
              </a:rPr>
              <a:t>long </a:t>
            </a:r>
            <a:r>
              <a:rPr sz="1400" i="1" spc="-5" dirty="0">
                <a:latin typeface="Calibri"/>
                <a:cs typeface="Calibri"/>
              </a:rPr>
              <a:t>delivery period </a:t>
            </a:r>
            <a:r>
              <a:rPr sz="1400" i="1" dirty="0">
                <a:latin typeface="Calibri"/>
                <a:cs typeface="Calibri"/>
              </a:rPr>
              <a:t>in </a:t>
            </a:r>
            <a:r>
              <a:rPr sz="1400" i="1" spc="-5" dirty="0">
                <a:latin typeface="Calibri"/>
                <a:cs typeface="Calibri"/>
              </a:rPr>
              <a:t>paytm.com, </a:t>
            </a:r>
            <a:r>
              <a:rPr sz="1400" i="1" dirty="0">
                <a:latin typeface="Calibri"/>
                <a:cs typeface="Calibri"/>
              </a:rPr>
              <a:t>90 </a:t>
            </a:r>
            <a:r>
              <a:rPr sz="1400" i="1" spc="-5" dirty="0">
                <a:latin typeface="Calibri"/>
                <a:cs typeface="Calibri"/>
              </a:rPr>
              <a:t>respondents face </a:t>
            </a:r>
            <a:r>
              <a:rPr sz="1400" i="1" dirty="0">
                <a:latin typeface="Calibri"/>
                <a:cs typeface="Calibri"/>
              </a:rPr>
              <a:t> long</a:t>
            </a:r>
            <a:r>
              <a:rPr sz="1400" i="1" spc="80" dirty="0">
                <a:latin typeface="Calibri"/>
                <a:cs typeface="Calibri"/>
              </a:rPr>
              <a:t> </a:t>
            </a:r>
            <a:r>
              <a:rPr sz="1400" i="1" spc="-5" dirty="0">
                <a:latin typeface="Calibri"/>
                <a:cs typeface="Calibri"/>
              </a:rPr>
              <a:t>delivery</a:t>
            </a:r>
            <a:r>
              <a:rPr sz="1400" i="1" spc="75" dirty="0">
                <a:latin typeface="Calibri"/>
                <a:cs typeface="Calibri"/>
              </a:rPr>
              <a:t> </a:t>
            </a:r>
            <a:r>
              <a:rPr sz="1400" i="1" spc="-5" dirty="0">
                <a:latin typeface="Calibri"/>
                <a:cs typeface="Calibri"/>
              </a:rPr>
              <a:t>period</a:t>
            </a:r>
            <a:r>
              <a:rPr sz="1400" i="1" spc="80" dirty="0">
                <a:latin typeface="Calibri"/>
                <a:cs typeface="Calibri"/>
              </a:rPr>
              <a:t> </a:t>
            </a:r>
            <a:r>
              <a:rPr sz="1400" i="1" spc="-10" dirty="0">
                <a:latin typeface="Calibri"/>
                <a:cs typeface="Calibri"/>
              </a:rPr>
              <a:t>in</a:t>
            </a:r>
            <a:r>
              <a:rPr sz="1400" i="1" spc="80" dirty="0">
                <a:latin typeface="Calibri"/>
                <a:cs typeface="Calibri"/>
              </a:rPr>
              <a:t> </a:t>
            </a:r>
            <a:r>
              <a:rPr sz="1400" i="1" spc="-5" dirty="0">
                <a:latin typeface="Calibri"/>
                <a:cs typeface="Calibri"/>
              </a:rPr>
              <a:t>snapdeal.com,</a:t>
            </a:r>
            <a:r>
              <a:rPr sz="1400" i="1" spc="80" dirty="0">
                <a:latin typeface="Calibri"/>
                <a:cs typeface="Calibri"/>
              </a:rPr>
              <a:t> </a:t>
            </a:r>
            <a:r>
              <a:rPr sz="1400" i="1" dirty="0">
                <a:latin typeface="Calibri"/>
                <a:cs typeface="Calibri"/>
              </a:rPr>
              <a:t>44</a:t>
            </a:r>
            <a:r>
              <a:rPr sz="1400" i="1" spc="75" dirty="0">
                <a:latin typeface="Calibri"/>
                <a:cs typeface="Calibri"/>
              </a:rPr>
              <a:t> </a:t>
            </a:r>
            <a:r>
              <a:rPr sz="1400" i="1" spc="-5" dirty="0">
                <a:latin typeface="Calibri"/>
                <a:cs typeface="Calibri"/>
              </a:rPr>
              <a:t>respondents</a:t>
            </a:r>
            <a:r>
              <a:rPr sz="1400" i="1" spc="85" dirty="0">
                <a:latin typeface="Calibri"/>
                <a:cs typeface="Calibri"/>
              </a:rPr>
              <a:t> </a:t>
            </a:r>
            <a:r>
              <a:rPr sz="1400" i="1" spc="-5" dirty="0">
                <a:latin typeface="Calibri"/>
                <a:cs typeface="Calibri"/>
              </a:rPr>
              <a:t>face</a:t>
            </a:r>
            <a:r>
              <a:rPr sz="1400" i="1" spc="85" dirty="0">
                <a:latin typeface="Calibri"/>
                <a:cs typeface="Calibri"/>
              </a:rPr>
              <a:t> </a:t>
            </a:r>
            <a:r>
              <a:rPr sz="1400" i="1" dirty="0">
                <a:latin typeface="Calibri"/>
                <a:cs typeface="Calibri"/>
              </a:rPr>
              <a:t>long</a:t>
            </a:r>
            <a:r>
              <a:rPr sz="1400" i="1" spc="65" dirty="0">
                <a:latin typeface="Calibri"/>
                <a:cs typeface="Calibri"/>
              </a:rPr>
              <a:t> </a:t>
            </a:r>
            <a:r>
              <a:rPr sz="1400" i="1" spc="-5" dirty="0">
                <a:latin typeface="Calibri"/>
                <a:cs typeface="Calibri"/>
              </a:rPr>
              <a:t>delivery</a:t>
            </a:r>
            <a:r>
              <a:rPr sz="1400" i="1" spc="75" dirty="0">
                <a:latin typeface="Calibri"/>
                <a:cs typeface="Calibri"/>
              </a:rPr>
              <a:t> </a:t>
            </a:r>
            <a:r>
              <a:rPr sz="1400" i="1" spc="-5" dirty="0">
                <a:latin typeface="Calibri"/>
                <a:cs typeface="Calibri"/>
              </a:rPr>
              <a:t>period </a:t>
            </a:r>
            <a:r>
              <a:rPr sz="1400" i="1" spc="-305" dirty="0">
                <a:latin typeface="Calibri"/>
                <a:cs typeface="Calibri"/>
              </a:rPr>
              <a:t> </a:t>
            </a:r>
            <a:r>
              <a:rPr sz="1400" i="1" dirty="0">
                <a:latin typeface="Calibri"/>
                <a:cs typeface="Calibri"/>
              </a:rPr>
              <a:t>in</a:t>
            </a:r>
            <a:r>
              <a:rPr sz="1400" i="1" spc="5" dirty="0">
                <a:latin typeface="Calibri"/>
                <a:cs typeface="Calibri"/>
              </a:rPr>
              <a:t> </a:t>
            </a:r>
            <a:r>
              <a:rPr sz="1400" i="1" spc="-5" dirty="0">
                <a:latin typeface="Calibri"/>
                <a:cs typeface="Calibri"/>
              </a:rPr>
              <a:t>flipkart.com,</a:t>
            </a:r>
            <a:r>
              <a:rPr sz="1400" i="1" dirty="0">
                <a:latin typeface="Calibri"/>
                <a:cs typeface="Calibri"/>
              </a:rPr>
              <a:t> 37</a:t>
            </a:r>
            <a:r>
              <a:rPr sz="1400" i="1" spc="5" dirty="0">
                <a:latin typeface="Calibri"/>
                <a:cs typeface="Calibri"/>
              </a:rPr>
              <a:t> </a:t>
            </a:r>
            <a:r>
              <a:rPr sz="1400" i="1" spc="-5" dirty="0">
                <a:latin typeface="Calibri"/>
                <a:cs typeface="Calibri"/>
              </a:rPr>
              <a:t>respondents</a:t>
            </a:r>
            <a:r>
              <a:rPr sz="1400" i="1" dirty="0">
                <a:latin typeface="Calibri"/>
                <a:cs typeface="Calibri"/>
              </a:rPr>
              <a:t> </a:t>
            </a:r>
            <a:r>
              <a:rPr sz="1400" i="1" spc="-5" dirty="0">
                <a:latin typeface="Calibri"/>
                <a:cs typeface="Calibri"/>
              </a:rPr>
              <a:t>face</a:t>
            </a:r>
            <a:r>
              <a:rPr sz="1400" i="1" dirty="0">
                <a:latin typeface="Calibri"/>
                <a:cs typeface="Calibri"/>
              </a:rPr>
              <a:t> </a:t>
            </a:r>
            <a:r>
              <a:rPr sz="1400" i="1" spc="-5" dirty="0">
                <a:latin typeface="Calibri"/>
                <a:cs typeface="Calibri"/>
              </a:rPr>
              <a:t>long</a:t>
            </a:r>
            <a:r>
              <a:rPr sz="1400" i="1" dirty="0">
                <a:latin typeface="Calibri"/>
                <a:cs typeface="Calibri"/>
              </a:rPr>
              <a:t> </a:t>
            </a:r>
            <a:r>
              <a:rPr sz="1400" i="1" spc="-5" dirty="0">
                <a:latin typeface="Calibri"/>
                <a:cs typeface="Calibri"/>
              </a:rPr>
              <a:t>delivery</a:t>
            </a:r>
            <a:r>
              <a:rPr sz="1400" i="1" dirty="0">
                <a:latin typeface="Calibri"/>
                <a:cs typeface="Calibri"/>
              </a:rPr>
              <a:t> </a:t>
            </a:r>
            <a:r>
              <a:rPr sz="1400" i="1" spc="-5" dirty="0">
                <a:latin typeface="Calibri"/>
                <a:cs typeface="Calibri"/>
              </a:rPr>
              <a:t>period</a:t>
            </a:r>
            <a:r>
              <a:rPr sz="1400" i="1" dirty="0">
                <a:latin typeface="Calibri"/>
                <a:cs typeface="Calibri"/>
              </a:rPr>
              <a:t> in</a:t>
            </a:r>
            <a:r>
              <a:rPr sz="1400" i="1" spc="5" dirty="0">
                <a:latin typeface="Calibri"/>
                <a:cs typeface="Calibri"/>
              </a:rPr>
              <a:t> </a:t>
            </a:r>
            <a:r>
              <a:rPr sz="1400" i="1" spc="-5" dirty="0">
                <a:latin typeface="Calibri"/>
                <a:cs typeface="Calibri"/>
              </a:rPr>
              <a:t>amazon.in,</a:t>
            </a:r>
            <a:r>
              <a:rPr sz="1400" i="1" dirty="0">
                <a:latin typeface="Calibri"/>
                <a:cs typeface="Calibri"/>
              </a:rPr>
              <a:t> 26 </a:t>
            </a:r>
            <a:r>
              <a:rPr sz="1400" i="1" spc="5" dirty="0">
                <a:latin typeface="Calibri"/>
                <a:cs typeface="Calibri"/>
              </a:rPr>
              <a:t> </a:t>
            </a:r>
            <a:r>
              <a:rPr sz="1400" i="1" spc="-5" dirty="0">
                <a:latin typeface="Calibri"/>
                <a:cs typeface="Calibri"/>
              </a:rPr>
              <a:t>respondents face long</a:t>
            </a:r>
            <a:r>
              <a:rPr sz="1400" i="1" spc="-10" dirty="0">
                <a:latin typeface="Calibri"/>
                <a:cs typeface="Calibri"/>
              </a:rPr>
              <a:t> </a:t>
            </a:r>
            <a:r>
              <a:rPr sz="1400" i="1" spc="-5" dirty="0">
                <a:latin typeface="Calibri"/>
                <a:cs typeface="Calibri"/>
              </a:rPr>
              <a:t>delivery</a:t>
            </a:r>
            <a:r>
              <a:rPr sz="1400" i="1" spc="-15" dirty="0">
                <a:latin typeface="Calibri"/>
                <a:cs typeface="Calibri"/>
              </a:rPr>
              <a:t> </a:t>
            </a:r>
            <a:r>
              <a:rPr sz="1400" i="1" spc="-5" dirty="0">
                <a:latin typeface="Calibri"/>
                <a:cs typeface="Calibri"/>
              </a:rPr>
              <a:t>period</a:t>
            </a:r>
            <a:r>
              <a:rPr sz="1400" i="1" spc="-10" dirty="0">
                <a:latin typeface="Calibri"/>
                <a:cs typeface="Calibri"/>
              </a:rPr>
              <a:t> </a:t>
            </a:r>
            <a:r>
              <a:rPr sz="1400" i="1" dirty="0">
                <a:latin typeface="Calibri"/>
                <a:cs typeface="Calibri"/>
              </a:rPr>
              <a:t>in</a:t>
            </a:r>
            <a:r>
              <a:rPr sz="1400" i="1" spc="-5" dirty="0">
                <a:latin typeface="Calibri"/>
                <a:cs typeface="Calibri"/>
              </a:rPr>
              <a:t> myntra.com]</a:t>
            </a:r>
            <a:endParaRPr sz="1400">
              <a:latin typeface="Calibri"/>
              <a:cs typeface="Calibri"/>
            </a:endParaRPr>
          </a:p>
          <a:p>
            <a:pPr>
              <a:lnSpc>
                <a:spcPct val="100000"/>
              </a:lnSpc>
              <a:spcBef>
                <a:spcPts val="30"/>
              </a:spcBef>
            </a:pPr>
            <a:endParaRPr sz="2000">
              <a:latin typeface="Calibri"/>
              <a:cs typeface="Calibri"/>
            </a:endParaRPr>
          </a:p>
          <a:p>
            <a:pPr marR="15240" algn="ctr">
              <a:lnSpc>
                <a:spcPct val="100000"/>
              </a:lnSpc>
            </a:pPr>
            <a:r>
              <a:rPr sz="1800" b="1" spc="-10" dirty="0">
                <a:latin typeface="Calibri"/>
                <a:cs typeface="Calibri"/>
              </a:rPr>
              <a:t>Longer</a:t>
            </a:r>
            <a:r>
              <a:rPr sz="1800" b="1" spc="-15" dirty="0">
                <a:latin typeface="Calibri"/>
                <a:cs typeface="Calibri"/>
              </a:rPr>
              <a:t> </a:t>
            </a:r>
            <a:r>
              <a:rPr sz="1800" b="1" spc="-5" dirty="0">
                <a:latin typeface="Calibri"/>
                <a:cs typeface="Calibri"/>
              </a:rPr>
              <a:t>Delivery</a:t>
            </a:r>
            <a:r>
              <a:rPr sz="1800" b="1" spc="-30" dirty="0">
                <a:latin typeface="Calibri"/>
                <a:cs typeface="Calibri"/>
              </a:rPr>
              <a:t> </a:t>
            </a:r>
            <a:r>
              <a:rPr sz="1800" b="1" spc="-10" dirty="0">
                <a:latin typeface="Calibri"/>
                <a:cs typeface="Calibri"/>
              </a:rPr>
              <a:t>Period</a:t>
            </a:r>
            <a:endParaRPr sz="1800">
              <a:latin typeface="Calibri"/>
              <a:cs typeface="Calibri"/>
            </a:endParaRPr>
          </a:p>
          <a:p>
            <a:pPr marR="5347970" algn="r">
              <a:lnSpc>
                <a:spcPct val="100000"/>
              </a:lnSpc>
              <a:spcBef>
                <a:spcPts val="665"/>
              </a:spcBef>
            </a:pPr>
            <a:r>
              <a:rPr sz="1000" spc="-5" dirty="0">
                <a:latin typeface="Calibri"/>
                <a:cs typeface="Calibri"/>
              </a:rPr>
              <a:t>120</a:t>
            </a:r>
            <a:endParaRPr sz="1000">
              <a:latin typeface="Calibri"/>
              <a:cs typeface="Calibri"/>
            </a:endParaRPr>
          </a:p>
          <a:p>
            <a:pPr>
              <a:lnSpc>
                <a:spcPct val="100000"/>
              </a:lnSpc>
            </a:pPr>
            <a:endParaRPr sz="1000">
              <a:latin typeface="Calibri"/>
              <a:cs typeface="Calibri"/>
            </a:endParaRPr>
          </a:p>
          <a:p>
            <a:pPr marR="5347970" algn="r">
              <a:lnSpc>
                <a:spcPct val="100000"/>
              </a:lnSpc>
              <a:spcBef>
                <a:spcPts val="660"/>
              </a:spcBef>
            </a:pPr>
            <a:r>
              <a:rPr sz="1000" spc="-5" dirty="0">
                <a:latin typeface="Calibri"/>
                <a:cs typeface="Calibri"/>
              </a:rPr>
              <a:t>100</a:t>
            </a:r>
            <a:endParaRPr sz="1000">
              <a:latin typeface="Calibri"/>
              <a:cs typeface="Calibri"/>
            </a:endParaRPr>
          </a:p>
          <a:p>
            <a:pPr>
              <a:lnSpc>
                <a:spcPct val="100000"/>
              </a:lnSpc>
            </a:pPr>
            <a:endParaRPr sz="1000">
              <a:latin typeface="Calibri"/>
              <a:cs typeface="Calibri"/>
            </a:endParaRPr>
          </a:p>
          <a:p>
            <a:pPr marR="5349240" algn="r">
              <a:lnSpc>
                <a:spcPct val="100000"/>
              </a:lnSpc>
              <a:spcBef>
                <a:spcPts val="660"/>
              </a:spcBef>
            </a:pPr>
            <a:r>
              <a:rPr sz="1000" spc="-10" dirty="0">
                <a:latin typeface="Calibri"/>
                <a:cs typeface="Calibri"/>
              </a:rPr>
              <a:t>80</a:t>
            </a:r>
            <a:endParaRPr sz="1000">
              <a:latin typeface="Calibri"/>
              <a:cs typeface="Calibri"/>
            </a:endParaRPr>
          </a:p>
        </p:txBody>
      </p:sp>
      <p:sp>
        <p:nvSpPr>
          <p:cNvPr id="20" name="object 20"/>
          <p:cNvSpPr/>
          <p:nvPr/>
        </p:nvSpPr>
        <p:spPr>
          <a:xfrm>
            <a:off x="5434584" y="5253227"/>
            <a:ext cx="70485" cy="70485"/>
          </a:xfrm>
          <a:custGeom>
            <a:avLst/>
            <a:gdLst/>
            <a:ahLst/>
            <a:cxnLst/>
            <a:rect l="l" t="t" r="r" b="b"/>
            <a:pathLst>
              <a:path w="70485" h="70485">
                <a:moveTo>
                  <a:pt x="70103" y="0"/>
                </a:moveTo>
                <a:lnTo>
                  <a:pt x="0" y="0"/>
                </a:lnTo>
                <a:lnTo>
                  <a:pt x="0" y="70103"/>
                </a:lnTo>
                <a:lnTo>
                  <a:pt x="70103" y="70103"/>
                </a:lnTo>
                <a:lnTo>
                  <a:pt x="70103" y="0"/>
                </a:lnTo>
                <a:close/>
              </a:path>
            </a:pathLst>
          </a:custGeom>
          <a:solidFill>
            <a:srgbClr val="4F81BC"/>
          </a:solidFill>
        </p:spPr>
        <p:txBody>
          <a:bodyPr wrap="square" lIns="0" tIns="0" rIns="0" bIns="0" rtlCol="0"/>
          <a:lstStyle/>
          <a:p>
            <a:endParaRPr/>
          </a:p>
        </p:txBody>
      </p:sp>
      <p:sp>
        <p:nvSpPr>
          <p:cNvPr id="21" name="object 21"/>
          <p:cNvSpPr txBox="1"/>
          <p:nvPr/>
        </p:nvSpPr>
        <p:spPr>
          <a:xfrm>
            <a:off x="5523103" y="5185409"/>
            <a:ext cx="874394"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No</a:t>
            </a:r>
            <a:r>
              <a:rPr sz="1000" spc="-30" dirty="0">
                <a:latin typeface="Calibri"/>
                <a:cs typeface="Calibri"/>
              </a:rPr>
              <a:t> </a:t>
            </a:r>
            <a:r>
              <a:rPr sz="1000" spc="-5" dirty="0">
                <a:latin typeface="Calibri"/>
                <a:cs typeface="Calibri"/>
              </a:rPr>
              <a:t>of</a:t>
            </a:r>
            <a:r>
              <a:rPr sz="1000" spc="-35" dirty="0">
                <a:latin typeface="Calibri"/>
                <a:cs typeface="Calibri"/>
              </a:rPr>
              <a:t> </a:t>
            </a:r>
            <a:r>
              <a:rPr sz="1000" spc="-5" dirty="0">
                <a:latin typeface="Calibri"/>
                <a:cs typeface="Calibri"/>
              </a:rPr>
              <a:t>customers</a:t>
            </a:r>
            <a:endParaRPr sz="1000">
              <a:latin typeface="Calibri"/>
              <a:cs typeface="Calibri"/>
            </a:endParaRPr>
          </a:p>
        </p:txBody>
      </p:sp>
      <p:sp>
        <p:nvSpPr>
          <p:cNvPr id="22" name="object 22"/>
          <p:cNvSpPr/>
          <p:nvPr/>
        </p:nvSpPr>
        <p:spPr>
          <a:xfrm>
            <a:off x="1027430" y="3491102"/>
            <a:ext cx="5486400" cy="3200400"/>
          </a:xfrm>
          <a:custGeom>
            <a:avLst/>
            <a:gdLst/>
            <a:ahLst/>
            <a:cxnLst/>
            <a:rect l="l" t="t" r="r" b="b"/>
            <a:pathLst>
              <a:path w="5486400" h="3200400">
                <a:moveTo>
                  <a:pt x="0" y="3200400"/>
                </a:moveTo>
                <a:lnTo>
                  <a:pt x="5486400" y="3200400"/>
                </a:lnTo>
                <a:lnTo>
                  <a:pt x="5486400" y="0"/>
                </a:lnTo>
                <a:lnTo>
                  <a:pt x="0" y="0"/>
                </a:lnTo>
                <a:lnTo>
                  <a:pt x="0" y="3200400"/>
                </a:lnTo>
                <a:close/>
              </a:path>
            </a:pathLst>
          </a:custGeom>
          <a:ln w="9525">
            <a:solidFill>
              <a:srgbClr val="858585"/>
            </a:solidFill>
          </a:ln>
        </p:spPr>
        <p:txBody>
          <a:bodyPr wrap="square" lIns="0" tIns="0" rIns="0" bIns="0" rtlCol="0"/>
          <a:lstStyle/>
          <a:p>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72614" y="894080"/>
            <a:ext cx="2816225" cy="239395"/>
          </a:xfrm>
          <a:prstGeom prst="rect">
            <a:avLst/>
          </a:prstGeom>
        </p:spPr>
        <p:txBody>
          <a:bodyPr vert="horz" wrap="square" lIns="0" tIns="12700" rIns="0" bIns="0" rtlCol="0">
            <a:spAutoFit/>
          </a:bodyPr>
          <a:lstStyle/>
          <a:p>
            <a:pPr marL="12700">
              <a:lnSpc>
                <a:spcPct val="100000"/>
              </a:lnSpc>
              <a:spcBef>
                <a:spcPts val="100"/>
              </a:spcBef>
            </a:pPr>
            <a:r>
              <a:rPr sz="1400" b="1" u="sng" dirty="0">
                <a:uFill>
                  <a:solidFill>
                    <a:srgbClr val="000000"/>
                  </a:solidFill>
                </a:uFill>
                <a:latin typeface="Calibri"/>
                <a:cs typeface="Calibri"/>
              </a:rPr>
              <a:t>Change</a:t>
            </a:r>
            <a:r>
              <a:rPr sz="1400" b="1" u="sng" spc="-25" dirty="0">
                <a:uFill>
                  <a:solidFill>
                    <a:srgbClr val="000000"/>
                  </a:solidFill>
                </a:uFill>
                <a:latin typeface="Calibri"/>
                <a:cs typeface="Calibri"/>
              </a:rPr>
              <a:t> </a:t>
            </a:r>
            <a:r>
              <a:rPr sz="1400" b="1" u="sng" spc="-5" dirty="0">
                <a:uFill>
                  <a:solidFill>
                    <a:srgbClr val="000000"/>
                  </a:solidFill>
                </a:uFill>
                <a:latin typeface="Calibri"/>
                <a:cs typeface="Calibri"/>
              </a:rPr>
              <a:t>in</a:t>
            </a:r>
            <a:r>
              <a:rPr sz="1400" b="1" u="sng" spc="-15" dirty="0">
                <a:uFill>
                  <a:solidFill>
                    <a:srgbClr val="000000"/>
                  </a:solidFill>
                </a:uFill>
                <a:latin typeface="Calibri"/>
                <a:cs typeface="Calibri"/>
              </a:rPr>
              <a:t> </a:t>
            </a:r>
            <a:r>
              <a:rPr sz="1400" b="1" u="sng" spc="-5" dirty="0">
                <a:uFill>
                  <a:solidFill>
                    <a:srgbClr val="000000"/>
                  </a:solidFill>
                </a:uFill>
                <a:latin typeface="Calibri"/>
                <a:cs typeface="Calibri"/>
              </a:rPr>
              <a:t>website/Application</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design</a:t>
            </a:r>
            <a:endParaRPr sz="1400">
              <a:latin typeface="Calibri"/>
              <a:cs typeface="Calibri"/>
            </a:endParaRPr>
          </a:p>
        </p:txBody>
      </p:sp>
      <p:graphicFrame>
        <p:nvGraphicFramePr>
          <p:cNvPr id="3" name="object 3"/>
          <p:cNvGraphicFramePr>
            <a:graphicFrameLocks noGrp="1"/>
          </p:cNvGraphicFramePr>
          <p:nvPr/>
        </p:nvGraphicFramePr>
        <p:xfrm>
          <a:off x="2547492" y="1293730"/>
          <a:ext cx="2466340" cy="1058698"/>
        </p:xfrm>
        <a:graphic>
          <a:graphicData uri="http://schemas.openxmlformats.org/drawingml/2006/table">
            <a:tbl>
              <a:tblPr firstRow="1" bandRow="1">
                <a:tableStyleId>{2D5ABB26-0587-4C30-8999-92F81FD0307C}</a:tableStyleId>
              </a:tblPr>
              <a:tblGrid>
                <a:gridCol w="2113915"/>
                <a:gridCol w="352425"/>
              </a:tblGrid>
              <a:tr h="151399">
                <a:tc>
                  <a:txBody>
                    <a:bodyPr/>
                    <a:lstStyle/>
                    <a:p>
                      <a:pPr marL="31750">
                        <a:lnSpc>
                          <a:spcPts val="1090"/>
                        </a:lnSpc>
                      </a:pPr>
                      <a:r>
                        <a:rPr sz="1050" spc="-5" dirty="0">
                          <a:latin typeface="Courier New"/>
                          <a:cs typeface="Courier New"/>
                        </a:rPr>
                        <a:t>Amazon.in</a:t>
                      </a:r>
                      <a:endParaRPr sz="1050">
                        <a:latin typeface="Courier New"/>
                        <a:cs typeface="Courier New"/>
                      </a:endParaRPr>
                    </a:p>
                  </a:txBody>
                  <a:tcPr marL="0" marR="0" marT="0" marB="0"/>
                </a:tc>
                <a:tc>
                  <a:txBody>
                    <a:bodyPr/>
                    <a:lstStyle/>
                    <a:p>
                      <a:pPr marR="24130" algn="r">
                        <a:lnSpc>
                          <a:spcPts val="1090"/>
                        </a:lnSpc>
                      </a:pPr>
                      <a:r>
                        <a:rPr sz="1050" spc="-5" dirty="0">
                          <a:latin typeface="Courier New"/>
                          <a:cs typeface="Courier New"/>
                        </a:rPr>
                        <a:t>96</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Paytm.com</a:t>
                      </a:r>
                      <a:endParaRPr sz="1050">
                        <a:latin typeface="Courier New"/>
                        <a:cs typeface="Courier New"/>
                      </a:endParaRPr>
                    </a:p>
                  </a:txBody>
                  <a:tcPr marL="0" marR="0" marT="0" marB="0"/>
                </a:tc>
                <a:tc>
                  <a:txBody>
                    <a:bodyPr/>
                    <a:lstStyle/>
                    <a:p>
                      <a:pPr marR="24130" algn="r">
                        <a:lnSpc>
                          <a:spcPts val="1085"/>
                        </a:lnSpc>
                      </a:pPr>
                      <a:r>
                        <a:rPr sz="1050" spc="-5" dirty="0">
                          <a:latin typeface="Courier New"/>
                          <a:cs typeface="Courier New"/>
                        </a:rPr>
                        <a:t>63</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r>
                        <a:rPr sz="1050" spc="-35" dirty="0">
                          <a:latin typeface="Courier New"/>
                          <a:cs typeface="Courier New"/>
                        </a:rPr>
                        <a:t> </a:t>
                      </a:r>
                      <a:r>
                        <a:rPr sz="1050" spc="-5" dirty="0">
                          <a:latin typeface="Courier New"/>
                          <a:cs typeface="Courier New"/>
                        </a:rPr>
                        <a:t>Flipkart.com</a:t>
                      </a:r>
                      <a:endParaRPr sz="1050">
                        <a:latin typeface="Courier New"/>
                        <a:cs typeface="Courier New"/>
                      </a:endParaRPr>
                    </a:p>
                  </a:txBody>
                  <a:tcPr marL="0" marR="0" marT="0" marB="0"/>
                </a:tc>
                <a:tc>
                  <a:txBody>
                    <a:bodyPr/>
                    <a:lstStyle/>
                    <a:p>
                      <a:pPr marR="24130" algn="r">
                        <a:lnSpc>
                          <a:spcPts val="1085"/>
                        </a:lnSpc>
                      </a:pPr>
                      <a:r>
                        <a:rPr sz="1050" spc="-5" dirty="0">
                          <a:latin typeface="Courier New"/>
                          <a:cs typeface="Courier New"/>
                        </a:rPr>
                        <a:t>45</a:t>
                      </a:r>
                      <a:endParaRPr sz="1050">
                        <a:latin typeface="Courier New"/>
                        <a:cs typeface="Courier New"/>
                      </a:endParaRPr>
                    </a:p>
                  </a:txBody>
                  <a:tcPr marL="0" marR="0" marT="0" marB="0"/>
                </a:tc>
              </a:tr>
              <a:tr h="151638">
                <a:tc>
                  <a:txBody>
                    <a:bodyPr/>
                    <a:lstStyle/>
                    <a:p>
                      <a:pPr marL="31750">
                        <a:lnSpc>
                          <a:spcPts val="1085"/>
                        </a:lnSpc>
                      </a:pPr>
                      <a:r>
                        <a:rPr sz="1050" spc="-5" dirty="0">
                          <a:latin typeface="Courier New"/>
                          <a:cs typeface="Courier New"/>
                        </a:rPr>
                        <a:t>Myntra.com</a:t>
                      </a:r>
                      <a:endParaRPr sz="1050">
                        <a:latin typeface="Courier New"/>
                        <a:cs typeface="Courier New"/>
                      </a:endParaRPr>
                    </a:p>
                  </a:txBody>
                  <a:tcPr marL="0" marR="0" marT="0" marB="0"/>
                </a:tc>
                <a:tc>
                  <a:txBody>
                    <a:bodyPr/>
                    <a:lstStyle/>
                    <a:p>
                      <a:pPr marR="24130" algn="r">
                        <a:lnSpc>
                          <a:spcPts val="1085"/>
                        </a:lnSpc>
                      </a:pPr>
                      <a:r>
                        <a:rPr sz="1050" spc="-5" dirty="0">
                          <a:latin typeface="Courier New"/>
                          <a:cs typeface="Courier New"/>
                        </a:rPr>
                        <a:t>30</a:t>
                      </a:r>
                      <a:endParaRPr sz="1050">
                        <a:latin typeface="Courier New"/>
                        <a:cs typeface="Courier New"/>
                      </a:endParaRPr>
                    </a:p>
                  </a:txBody>
                  <a:tcPr marL="0" marR="0" marT="0" marB="0"/>
                </a:tc>
              </a:tr>
              <a:tr h="151637">
                <a:tc>
                  <a:txBody>
                    <a:bodyPr/>
                    <a:lstStyle/>
                    <a:p>
                      <a:pPr marL="31750">
                        <a:lnSpc>
                          <a:spcPts val="1090"/>
                        </a:lnSpc>
                      </a:pPr>
                      <a:r>
                        <a:rPr sz="1050" spc="-5" dirty="0">
                          <a:latin typeface="Courier New"/>
                          <a:cs typeface="Courier New"/>
                        </a:rPr>
                        <a:t>Flipkart.com</a:t>
                      </a:r>
                      <a:endParaRPr sz="1050">
                        <a:latin typeface="Courier New"/>
                        <a:cs typeface="Courier New"/>
                      </a:endParaRPr>
                    </a:p>
                  </a:txBody>
                  <a:tcPr marL="0" marR="0" marT="0" marB="0"/>
                </a:tc>
                <a:tc>
                  <a:txBody>
                    <a:bodyPr/>
                    <a:lstStyle/>
                    <a:p>
                      <a:pPr marR="24130" algn="r">
                        <a:lnSpc>
                          <a:spcPts val="1090"/>
                        </a:lnSpc>
                      </a:pPr>
                      <a:r>
                        <a:rPr sz="1050" spc="-5" dirty="0">
                          <a:latin typeface="Courier New"/>
                          <a:cs typeface="Courier New"/>
                        </a:rPr>
                        <a:t>20</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Snapdeal.com</a:t>
                      </a:r>
                      <a:endParaRPr sz="1050">
                        <a:latin typeface="Courier New"/>
                        <a:cs typeface="Courier New"/>
                      </a:endParaRPr>
                    </a:p>
                  </a:txBody>
                  <a:tcPr marL="0" marR="0" marT="0" marB="0"/>
                </a:tc>
                <a:tc>
                  <a:txBody>
                    <a:bodyPr/>
                    <a:lstStyle/>
                    <a:p>
                      <a:pPr marR="24130" algn="r">
                        <a:lnSpc>
                          <a:spcPts val="1085"/>
                        </a:lnSpc>
                      </a:pPr>
                      <a:r>
                        <a:rPr sz="1050" dirty="0">
                          <a:latin typeface="Courier New"/>
                          <a:cs typeface="Courier New"/>
                        </a:rPr>
                        <a:t>8</a:t>
                      </a:r>
                      <a:endParaRPr sz="1050">
                        <a:latin typeface="Courier New"/>
                        <a:cs typeface="Courier New"/>
                      </a:endParaRPr>
                    </a:p>
                  </a:txBody>
                  <a:tcPr marL="0" marR="0" marT="0" marB="0"/>
                </a:tc>
              </a:tr>
              <a:tr h="151399">
                <a:tc>
                  <a:txBody>
                    <a:bodyPr/>
                    <a:lstStyle/>
                    <a:p>
                      <a:pPr marL="31750">
                        <a:lnSpc>
                          <a:spcPts val="1085"/>
                        </a:lnSpc>
                      </a:pPr>
                      <a:r>
                        <a:rPr sz="1050" spc="-5" dirty="0">
                          <a:latin typeface="Courier New"/>
                          <a:cs typeface="Courier New"/>
                        </a:rPr>
                        <a:t>Flipkart.com,</a:t>
                      </a:r>
                      <a:r>
                        <a:rPr sz="1050" spc="-40" dirty="0">
                          <a:latin typeface="Courier New"/>
                          <a:cs typeface="Courier New"/>
                        </a:rPr>
                        <a:t> </a:t>
                      </a:r>
                      <a:r>
                        <a:rPr sz="1050" spc="-5" dirty="0">
                          <a:latin typeface="Courier New"/>
                          <a:cs typeface="Courier New"/>
                        </a:rPr>
                        <a:t>Myntra.com</a:t>
                      </a:r>
                      <a:endParaRPr sz="1050">
                        <a:latin typeface="Courier New"/>
                        <a:cs typeface="Courier New"/>
                      </a:endParaRPr>
                    </a:p>
                  </a:txBody>
                  <a:tcPr marL="0" marR="0" marT="0" marB="0"/>
                </a:tc>
                <a:tc>
                  <a:txBody>
                    <a:bodyPr/>
                    <a:lstStyle/>
                    <a:p>
                      <a:pPr marR="24130" algn="r">
                        <a:lnSpc>
                          <a:spcPts val="1085"/>
                        </a:lnSpc>
                      </a:pPr>
                      <a:r>
                        <a:rPr sz="1050" dirty="0">
                          <a:latin typeface="Courier New"/>
                          <a:cs typeface="Courier New"/>
                        </a:rPr>
                        <a:t>7</a:t>
                      </a:r>
                      <a:endParaRPr sz="1050">
                        <a:latin typeface="Courier New"/>
                        <a:cs typeface="Courier New"/>
                      </a:endParaRPr>
                    </a:p>
                  </a:txBody>
                  <a:tcPr marL="0" marR="0" marT="0" marB="0"/>
                </a:tc>
              </a:tr>
            </a:tbl>
          </a:graphicData>
        </a:graphic>
      </p:graphicFrame>
      <p:grpSp>
        <p:nvGrpSpPr>
          <p:cNvPr id="4" name="object 4"/>
          <p:cNvGrpSpPr/>
          <p:nvPr/>
        </p:nvGrpSpPr>
        <p:grpSpPr>
          <a:xfrm>
            <a:off x="1375981" y="4332541"/>
            <a:ext cx="3860800" cy="2397760"/>
            <a:chOff x="1375981" y="4332541"/>
            <a:chExt cx="3860800" cy="2397760"/>
          </a:xfrm>
        </p:grpSpPr>
        <p:sp>
          <p:nvSpPr>
            <p:cNvPr id="5" name="object 5"/>
            <p:cNvSpPr/>
            <p:nvPr/>
          </p:nvSpPr>
          <p:spPr>
            <a:xfrm>
              <a:off x="1420368" y="4629911"/>
              <a:ext cx="3811904" cy="1762125"/>
            </a:xfrm>
            <a:custGeom>
              <a:avLst/>
              <a:gdLst/>
              <a:ahLst/>
              <a:cxnLst/>
              <a:rect l="l" t="t" r="r" b="b"/>
              <a:pathLst>
                <a:path w="3811904" h="1762125">
                  <a:moveTo>
                    <a:pt x="0" y="1761744"/>
                  </a:moveTo>
                  <a:lnTo>
                    <a:pt x="228600" y="1761744"/>
                  </a:lnTo>
                </a:path>
                <a:path w="3811904" h="1762125">
                  <a:moveTo>
                    <a:pt x="533400" y="1761744"/>
                  </a:moveTo>
                  <a:lnTo>
                    <a:pt x="990600" y="1761744"/>
                  </a:lnTo>
                </a:path>
                <a:path w="3811904" h="1762125">
                  <a:moveTo>
                    <a:pt x="0" y="1467612"/>
                  </a:moveTo>
                  <a:lnTo>
                    <a:pt x="228600" y="1467612"/>
                  </a:lnTo>
                </a:path>
                <a:path w="3811904" h="1762125">
                  <a:moveTo>
                    <a:pt x="533400" y="1467612"/>
                  </a:moveTo>
                  <a:lnTo>
                    <a:pt x="990600" y="1467612"/>
                  </a:lnTo>
                </a:path>
                <a:path w="3811904" h="1762125">
                  <a:moveTo>
                    <a:pt x="0" y="1175004"/>
                  </a:moveTo>
                  <a:lnTo>
                    <a:pt x="228600" y="1175004"/>
                  </a:lnTo>
                </a:path>
                <a:path w="3811904" h="1762125">
                  <a:moveTo>
                    <a:pt x="533400" y="1175004"/>
                  </a:moveTo>
                  <a:lnTo>
                    <a:pt x="990600" y="1175004"/>
                  </a:lnTo>
                </a:path>
                <a:path w="3811904" h="1762125">
                  <a:moveTo>
                    <a:pt x="0" y="880872"/>
                  </a:moveTo>
                  <a:lnTo>
                    <a:pt x="228600" y="880872"/>
                  </a:lnTo>
                </a:path>
                <a:path w="3811904" h="1762125">
                  <a:moveTo>
                    <a:pt x="533400" y="880872"/>
                  </a:moveTo>
                  <a:lnTo>
                    <a:pt x="3811524" y="880872"/>
                  </a:lnTo>
                </a:path>
                <a:path w="3811904" h="1762125">
                  <a:moveTo>
                    <a:pt x="0" y="586739"/>
                  </a:moveTo>
                  <a:lnTo>
                    <a:pt x="228600" y="586739"/>
                  </a:lnTo>
                </a:path>
                <a:path w="3811904" h="1762125">
                  <a:moveTo>
                    <a:pt x="533400" y="586739"/>
                  </a:moveTo>
                  <a:lnTo>
                    <a:pt x="3811524" y="586739"/>
                  </a:lnTo>
                </a:path>
                <a:path w="3811904" h="1762125">
                  <a:moveTo>
                    <a:pt x="0" y="294132"/>
                  </a:moveTo>
                  <a:lnTo>
                    <a:pt x="228600" y="294132"/>
                  </a:lnTo>
                </a:path>
                <a:path w="3811904" h="1762125">
                  <a:moveTo>
                    <a:pt x="533400" y="294132"/>
                  </a:moveTo>
                  <a:lnTo>
                    <a:pt x="3811524" y="294132"/>
                  </a:lnTo>
                </a:path>
                <a:path w="3811904" h="1762125">
                  <a:moveTo>
                    <a:pt x="0" y="0"/>
                  </a:moveTo>
                  <a:lnTo>
                    <a:pt x="228600" y="0"/>
                  </a:lnTo>
                </a:path>
                <a:path w="3811904" h="1762125">
                  <a:moveTo>
                    <a:pt x="533400" y="0"/>
                  </a:moveTo>
                  <a:lnTo>
                    <a:pt x="3811524" y="0"/>
                  </a:lnTo>
                </a:path>
              </a:pathLst>
            </a:custGeom>
            <a:ln w="9144">
              <a:solidFill>
                <a:srgbClr val="858585"/>
              </a:solidFill>
            </a:ln>
          </p:spPr>
          <p:txBody>
            <a:bodyPr wrap="square" lIns="0" tIns="0" rIns="0" bIns="0" rtlCol="0"/>
            <a:lstStyle/>
            <a:p>
              <a:endParaRPr/>
            </a:p>
          </p:txBody>
        </p:sp>
        <p:sp>
          <p:nvSpPr>
            <p:cNvPr id="6" name="object 6"/>
            <p:cNvSpPr/>
            <p:nvPr/>
          </p:nvSpPr>
          <p:spPr>
            <a:xfrm>
              <a:off x="1648968" y="4616195"/>
              <a:ext cx="304800" cy="2068195"/>
            </a:xfrm>
            <a:custGeom>
              <a:avLst/>
              <a:gdLst/>
              <a:ahLst/>
              <a:cxnLst/>
              <a:rect l="l" t="t" r="r" b="b"/>
              <a:pathLst>
                <a:path w="304800" h="2068195">
                  <a:moveTo>
                    <a:pt x="304800" y="0"/>
                  </a:moveTo>
                  <a:lnTo>
                    <a:pt x="0" y="0"/>
                  </a:lnTo>
                  <a:lnTo>
                    <a:pt x="0" y="2068067"/>
                  </a:lnTo>
                  <a:lnTo>
                    <a:pt x="304800" y="2068067"/>
                  </a:lnTo>
                  <a:lnTo>
                    <a:pt x="304800" y="0"/>
                  </a:lnTo>
                  <a:close/>
                </a:path>
              </a:pathLst>
            </a:custGeom>
            <a:solidFill>
              <a:srgbClr val="4F81BC"/>
            </a:solidFill>
          </p:spPr>
          <p:txBody>
            <a:bodyPr wrap="square" lIns="0" tIns="0" rIns="0" bIns="0" rtlCol="0"/>
            <a:lstStyle/>
            <a:p>
              <a:endParaRPr/>
            </a:p>
          </p:txBody>
        </p:sp>
        <p:sp>
          <p:nvSpPr>
            <p:cNvPr id="7" name="object 7"/>
            <p:cNvSpPr/>
            <p:nvPr/>
          </p:nvSpPr>
          <p:spPr>
            <a:xfrm>
              <a:off x="2715768" y="5804915"/>
              <a:ext cx="459105" cy="586740"/>
            </a:xfrm>
            <a:custGeom>
              <a:avLst/>
              <a:gdLst/>
              <a:ahLst/>
              <a:cxnLst/>
              <a:rect l="l" t="t" r="r" b="b"/>
              <a:pathLst>
                <a:path w="459105" h="586739">
                  <a:moveTo>
                    <a:pt x="0" y="586739"/>
                  </a:moveTo>
                  <a:lnTo>
                    <a:pt x="458724" y="586739"/>
                  </a:lnTo>
                </a:path>
                <a:path w="459105" h="586739">
                  <a:moveTo>
                    <a:pt x="0" y="292607"/>
                  </a:moveTo>
                  <a:lnTo>
                    <a:pt x="458724" y="292607"/>
                  </a:lnTo>
                </a:path>
                <a:path w="459105" h="586739">
                  <a:moveTo>
                    <a:pt x="0" y="0"/>
                  </a:moveTo>
                  <a:lnTo>
                    <a:pt x="458724" y="0"/>
                  </a:lnTo>
                </a:path>
              </a:pathLst>
            </a:custGeom>
            <a:ln w="9144">
              <a:solidFill>
                <a:srgbClr val="858585"/>
              </a:solidFill>
            </a:ln>
          </p:spPr>
          <p:txBody>
            <a:bodyPr wrap="square" lIns="0" tIns="0" rIns="0" bIns="0" rtlCol="0"/>
            <a:lstStyle/>
            <a:p>
              <a:endParaRPr/>
            </a:p>
          </p:txBody>
        </p:sp>
        <p:sp>
          <p:nvSpPr>
            <p:cNvPr id="8" name="object 8"/>
            <p:cNvSpPr/>
            <p:nvPr/>
          </p:nvSpPr>
          <p:spPr>
            <a:xfrm>
              <a:off x="2410968" y="5628131"/>
              <a:ext cx="304800" cy="1056640"/>
            </a:xfrm>
            <a:custGeom>
              <a:avLst/>
              <a:gdLst/>
              <a:ahLst/>
              <a:cxnLst/>
              <a:rect l="l" t="t" r="r" b="b"/>
              <a:pathLst>
                <a:path w="304800" h="1056640">
                  <a:moveTo>
                    <a:pt x="304800" y="0"/>
                  </a:moveTo>
                  <a:lnTo>
                    <a:pt x="0" y="0"/>
                  </a:lnTo>
                  <a:lnTo>
                    <a:pt x="0" y="1056131"/>
                  </a:lnTo>
                  <a:lnTo>
                    <a:pt x="304800" y="1056131"/>
                  </a:lnTo>
                  <a:lnTo>
                    <a:pt x="304800" y="0"/>
                  </a:lnTo>
                  <a:close/>
                </a:path>
              </a:pathLst>
            </a:custGeom>
            <a:solidFill>
              <a:srgbClr val="4F81BC"/>
            </a:solidFill>
          </p:spPr>
          <p:txBody>
            <a:bodyPr wrap="square" lIns="0" tIns="0" rIns="0" bIns="0" rtlCol="0"/>
            <a:lstStyle/>
            <a:p>
              <a:endParaRPr/>
            </a:p>
          </p:txBody>
        </p:sp>
        <p:sp>
          <p:nvSpPr>
            <p:cNvPr id="9" name="object 9"/>
            <p:cNvSpPr/>
            <p:nvPr/>
          </p:nvSpPr>
          <p:spPr>
            <a:xfrm>
              <a:off x="3479292" y="5804915"/>
              <a:ext cx="1752600" cy="586740"/>
            </a:xfrm>
            <a:custGeom>
              <a:avLst/>
              <a:gdLst/>
              <a:ahLst/>
              <a:cxnLst/>
              <a:rect l="l" t="t" r="r" b="b"/>
              <a:pathLst>
                <a:path w="1752600" h="586739">
                  <a:moveTo>
                    <a:pt x="0" y="586739"/>
                  </a:moveTo>
                  <a:lnTo>
                    <a:pt x="457200" y="586739"/>
                  </a:lnTo>
                </a:path>
                <a:path w="1752600" h="586739">
                  <a:moveTo>
                    <a:pt x="0" y="292607"/>
                  </a:moveTo>
                  <a:lnTo>
                    <a:pt x="1752600" y="292607"/>
                  </a:lnTo>
                </a:path>
                <a:path w="1752600" h="586739">
                  <a:moveTo>
                    <a:pt x="0" y="0"/>
                  </a:moveTo>
                  <a:lnTo>
                    <a:pt x="1752600" y="0"/>
                  </a:lnTo>
                </a:path>
              </a:pathLst>
            </a:custGeom>
            <a:ln w="9144">
              <a:solidFill>
                <a:srgbClr val="858585"/>
              </a:solidFill>
            </a:ln>
          </p:spPr>
          <p:txBody>
            <a:bodyPr wrap="square" lIns="0" tIns="0" rIns="0" bIns="0" rtlCol="0"/>
            <a:lstStyle/>
            <a:p>
              <a:endParaRPr/>
            </a:p>
          </p:txBody>
        </p:sp>
        <p:sp>
          <p:nvSpPr>
            <p:cNvPr id="10" name="object 10"/>
            <p:cNvSpPr/>
            <p:nvPr/>
          </p:nvSpPr>
          <p:spPr>
            <a:xfrm>
              <a:off x="3174492" y="5760719"/>
              <a:ext cx="304800" cy="923925"/>
            </a:xfrm>
            <a:custGeom>
              <a:avLst/>
              <a:gdLst/>
              <a:ahLst/>
              <a:cxnLst/>
              <a:rect l="l" t="t" r="r" b="b"/>
              <a:pathLst>
                <a:path w="304800" h="923925">
                  <a:moveTo>
                    <a:pt x="304799" y="0"/>
                  </a:moveTo>
                  <a:lnTo>
                    <a:pt x="0" y="0"/>
                  </a:lnTo>
                  <a:lnTo>
                    <a:pt x="0" y="923543"/>
                  </a:lnTo>
                  <a:lnTo>
                    <a:pt x="304799" y="923543"/>
                  </a:lnTo>
                  <a:lnTo>
                    <a:pt x="304799" y="0"/>
                  </a:lnTo>
                  <a:close/>
                </a:path>
              </a:pathLst>
            </a:custGeom>
            <a:solidFill>
              <a:srgbClr val="4F81BC"/>
            </a:solidFill>
          </p:spPr>
          <p:txBody>
            <a:bodyPr wrap="square" lIns="0" tIns="0" rIns="0" bIns="0" rtlCol="0"/>
            <a:lstStyle/>
            <a:p>
              <a:endParaRPr/>
            </a:p>
          </p:txBody>
        </p:sp>
        <p:sp>
          <p:nvSpPr>
            <p:cNvPr id="11" name="object 11"/>
            <p:cNvSpPr/>
            <p:nvPr/>
          </p:nvSpPr>
          <p:spPr>
            <a:xfrm>
              <a:off x="4241292" y="6391655"/>
              <a:ext cx="990600" cy="0"/>
            </a:xfrm>
            <a:custGeom>
              <a:avLst/>
              <a:gdLst/>
              <a:ahLst/>
              <a:cxnLst/>
              <a:rect l="l" t="t" r="r" b="b"/>
              <a:pathLst>
                <a:path w="990600">
                  <a:moveTo>
                    <a:pt x="0" y="0"/>
                  </a:moveTo>
                  <a:lnTo>
                    <a:pt x="990600" y="0"/>
                  </a:lnTo>
                </a:path>
              </a:pathLst>
            </a:custGeom>
            <a:ln w="9144">
              <a:solidFill>
                <a:srgbClr val="858585"/>
              </a:solidFill>
            </a:ln>
          </p:spPr>
          <p:txBody>
            <a:bodyPr wrap="square" lIns="0" tIns="0" rIns="0" bIns="0" rtlCol="0"/>
            <a:lstStyle/>
            <a:p>
              <a:endParaRPr/>
            </a:p>
          </p:txBody>
        </p:sp>
        <p:sp>
          <p:nvSpPr>
            <p:cNvPr id="12" name="object 12"/>
            <p:cNvSpPr/>
            <p:nvPr/>
          </p:nvSpPr>
          <p:spPr>
            <a:xfrm>
              <a:off x="3936492" y="6141719"/>
              <a:ext cx="1066800" cy="542925"/>
            </a:xfrm>
            <a:custGeom>
              <a:avLst/>
              <a:gdLst/>
              <a:ahLst/>
              <a:cxnLst/>
              <a:rect l="l" t="t" r="r" b="b"/>
              <a:pathLst>
                <a:path w="1066800" h="542925">
                  <a:moveTo>
                    <a:pt x="304800" y="0"/>
                  </a:moveTo>
                  <a:lnTo>
                    <a:pt x="0" y="0"/>
                  </a:lnTo>
                  <a:lnTo>
                    <a:pt x="0" y="542544"/>
                  </a:lnTo>
                  <a:lnTo>
                    <a:pt x="304800" y="542544"/>
                  </a:lnTo>
                  <a:lnTo>
                    <a:pt x="304800" y="0"/>
                  </a:lnTo>
                  <a:close/>
                </a:path>
                <a:path w="1066800" h="542925">
                  <a:moveTo>
                    <a:pt x="1066800" y="425196"/>
                  </a:moveTo>
                  <a:lnTo>
                    <a:pt x="762000" y="425196"/>
                  </a:lnTo>
                  <a:lnTo>
                    <a:pt x="762000" y="542544"/>
                  </a:lnTo>
                  <a:lnTo>
                    <a:pt x="1066800" y="542544"/>
                  </a:lnTo>
                  <a:lnTo>
                    <a:pt x="1066800" y="425196"/>
                  </a:lnTo>
                  <a:close/>
                </a:path>
              </a:pathLst>
            </a:custGeom>
            <a:solidFill>
              <a:srgbClr val="4F81BC"/>
            </a:solidFill>
          </p:spPr>
          <p:txBody>
            <a:bodyPr wrap="square" lIns="0" tIns="0" rIns="0" bIns="0" rtlCol="0"/>
            <a:lstStyle/>
            <a:p>
              <a:endParaRPr/>
            </a:p>
          </p:txBody>
        </p:sp>
        <p:sp>
          <p:nvSpPr>
            <p:cNvPr id="13" name="object 13"/>
            <p:cNvSpPr/>
            <p:nvPr/>
          </p:nvSpPr>
          <p:spPr>
            <a:xfrm>
              <a:off x="1380744" y="4337303"/>
              <a:ext cx="3851275" cy="2388235"/>
            </a:xfrm>
            <a:custGeom>
              <a:avLst/>
              <a:gdLst/>
              <a:ahLst/>
              <a:cxnLst/>
              <a:rect l="l" t="t" r="r" b="b"/>
              <a:pathLst>
                <a:path w="3851275" h="2388234">
                  <a:moveTo>
                    <a:pt x="39624" y="0"/>
                  </a:moveTo>
                  <a:lnTo>
                    <a:pt x="3851148" y="0"/>
                  </a:lnTo>
                </a:path>
                <a:path w="3851275" h="2388234">
                  <a:moveTo>
                    <a:pt x="39624" y="2346959"/>
                  </a:moveTo>
                  <a:lnTo>
                    <a:pt x="39624" y="0"/>
                  </a:lnTo>
                </a:path>
                <a:path w="3851275" h="2388234">
                  <a:moveTo>
                    <a:pt x="0" y="2346959"/>
                  </a:moveTo>
                  <a:lnTo>
                    <a:pt x="39624" y="2346959"/>
                  </a:lnTo>
                </a:path>
                <a:path w="3851275" h="2388234">
                  <a:moveTo>
                    <a:pt x="0" y="2054352"/>
                  </a:moveTo>
                  <a:lnTo>
                    <a:pt x="39624" y="2054352"/>
                  </a:lnTo>
                </a:path>
                <a:path w="3851275" h="2388234">
                  <a:moveTo>
                    <a:pt x="0" y="1760219"/>
                  </a:moveTo>
                  <a:lnTo>
                    <a:pt x="39624" y="1760219"/>
                  </a:lnTo>
                </a:path>
                <a:path w="3851275" h="2388234">
                  <a:moveTo>
                    <a:pt x="0" y="1467612"/>
                  </a:moveTo>
                  <a:lnTo>
                    <a:pt x="39624" y="1467612"/>
                  </a:lnTo>
                </a:path>
                <a:path w="3851275" h="2388234">
                  <a:moveTo>
                    <a:pt x="0" y="1173479"/>
                  </a:moveTo>
                  <a:lnTo>
                    <a:pt x="39624" y="1173479"/>
                  </a:lnTo>
                </a:path>
                <a:path w="3851275" h="2388234">
                  <a:moveTo>
                    <a:pt x="0" y="879347"/>
                  </a:moveTo>
                  <a:lnTo>
                    <a:pt x="39624" y="879347"/>
                  </a:lnTo>
                </a:path>
                <a:path w="3851275" h="2388234">
                  <a:moveTo>
                    <a:pt x="0" y="586739"/>
                  </a:moveTo>
                  <a:lnTo>
                    <a:pt x="39624" y="586739"/>
                  </a:lnTo>
                </a:path>
                <a:path w="3851275" h="2388234">
                  <a:moveTo>
                    <a:pt x="0" y="292607"/>
                  </a:moveTo>
                  <a:lnTo>
                    <a:pt x="39624" y="292607"/>
                  </a:lnTo>
                </a:path>
                <a:path w="3851275" h="2388234">
                  <a:moveTo>
                    <a:pt x="0" y="0"/>
                  </a:moveTo>
                  <a:lnTo>
                    <a:pt x="39624" y="0"/>
                  </a:lnTo>
                </a:path>
                <a:path w="3851275" h="2388234">
                  <a:moveTo>
                    <a:pt x="39624" y="2346959"/>
                  </a:moveTo>
                  <a:lnTo>
                    <a:pt x="3851148" y="2346959"/>
                  </a:lnTo>
                </a:path>
                <a:path w="3851275" h="2388234">
                  <a:moveTo>
                    <a:pt x="39624" y="2346959"/>
                  </a:moveTo>
                  <a:lnTo>
                    <a:pt x="39624" y="2388107"/>
                  </a:lnTo>
                </a:path>
                <a:path w="3851275" h="2388234">
                  <a:moveTo>
                    <a:pt x="801624" y="2346959"/>
                  </a:moveTo>
                  <a:lnTo>
                    <a:pt x="801624" y="2388107"/>
                  </a:lnTo>
                </a:path>
                <a:path w="3851275" h="2388234">
                  <a:moveTo>
                    <a:pt x="1563624" y="2346959"/>
                  </a:moveTo>
                  <a:lnTo>
                    <a:pt x="1563624" y="2388107"/>
                  </a:lnTo>
                </a:path>
                <a:path w="3851275" h="2388234">
                  <a:moveTo>
                    <a:pt x="2327147" y="2346959"/>
                  </a:moveTo>
                  <a:lnTo>
                    <a:pt x="2327147" y="2388107"/>
                  </a:lnTo>
                </a:path>
                <a:path w="3851275" h="2388234">
                  <a:moveTo>
                    <a:pt x="3089147" y="2346959"/>
                  </a:moveTo>
                  <a:lnTo>
                    <a:pt x="3089147" y="2388107"/>
                  </a:lnTo>
                </a:path>
                <a:path w="3851275" h="2388234">
                  <a:moveTo>
                    <a:pt x="3851148" y="2346959"/>
                  </a:moveTo>
                  <a:lnTo>
                    <a:pt x="3851148" y="2388107"/>
                  </a:lnTo>
                </a:path>
              </a:pathLst>
            </a:custGeom>
            <a:ln w="9144">
              <a:solidFill>
                <a:srgbClr val="858585"/>
              </a:solidFill>
            </a:ln>
          </p:spPr>
          <p:txBody>
            <a:bodyPr wrap="square" lIns="0" tIns="0" rIns="0" bIns="0" rtlCol="0"/>
            <a:lstStyle/>
            <a:p>
              <a:endParaRPr/>
            </a:p>
          </p:txBody>
        </p:sp>
      </p:grpSp>
      <p:sp>
        <p:nvSpPr>
          <p:cNvPr id="14" name="object 14"/>
          <p:cNvSpPr txBox="1"/>
          <p:nvPr/>
        </p:nvSpPr>
        <p:spPr>
          <a:xfrm>
            <a:off x="1161999" y="5407532"/>
            <a:ext cx="15367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Calibri"/>
                <a:cs typeface="Calibri"/>
              </a:rPr>
              <a:t>80</a:t>
            </a:r>
            <a:endParaRPr sz="1000">
              <a:latin typeface="Calibri"/>
              <a:cs typeface="Calibri"/>
            </a:endParaRPr>
          </a:p>
        </p:txBody>
      </p:sp>
      <p:sp>
        <p:nvSpPr>
          <p:cNvPr id="15" name="object 15"/>
          <p:cNvSpPr txBox="1"/>
          <p:nvPr/>
        </p:nvSpPr>
        <p:spPr>
          <a:xfrm>
            <a:off x="902004" y="5701029"/>
            <a:ext cx="4324350" cy="1755139"/>
          </a:xfrm>
          <a:prstGeom prst="rect">
            <a:avLst/>
          </a:prstGeom>
        </p:spPr>
        <p:txBody>
          <a:bodyPr vert="horz" wrap="square" lIns="0" tIns="12065" rIns="0" bIns="0" rtlCol="0">
            <a:spAutoFit/>
          </a:bodyPr>
          <a:lstStyle/>
          <a:p>
            <a:pPr marL="272415">
              <a:lnSpc>
                <a:spcPct val="100000"/>
              </a:lnSpc>
              <a:spcBef>
                <a:spcPts val="95"/>
              </a:spcBef>
            </a:pPr>
            <a:r>
              <a:rPr sz="1000" spc="-10" dirty="0">
                <a:latin typeface="Calibri"/>
                <a:cs typeface="Calibri"/>
              </a:rPr>
              <a:t>60</a:t>
            </a:r>
            <a:endParaRPr sz="1000">
              <a:latin typeface="Calibri"/>
              <a:cs typeface="Calibri"/>
            </a:endParaRPr>
          </a:p>
          <a:p>
            <a:pPr>
              <a:lnSpc>
                <a:spcPct val="100000"/>
              </a:lnSpc>
              <a:spcBef>
                <a:spcPts val="10"/>
              </a:spcBef>
            </a:pPr>
            <a:endParaRPr sz="900">
              <a:latin typeface="Calibri"/>
              <a:cs typeface="Calibri"/>
            </a:endParaRPr>
          </a:p>
          <a:p>
            <a:pPr marL="272415">
              <a:lnSpc>
                <a:spcPct val="100000"/>
              </a:lnSpc>
              <a:spcBef>
                <a:spcPts val="5"/>
              </a:spcBef>
            </a:pPr>
            <a:r>
              <a:rPr sz="1000" spc="-10" dirty="0">
                <a:latin typeface="Calibri"/>
                <a:cs typeface="Calibri"/>
              </a:rPr>
              <a:t>40</a:t>
            </a:r>
            <a:endParaRPr sz="1000">
              <a:latin typeface="Calibri"/>
              <a:cs typeface="Calibri"/>
            </a:endParaRPr>
          </a:p>
          <a:p>
            <a:pPr>
              <a:lnSpc>
                <a:spcPct val="100000"/>
              </a:lnSpc>
              <a:spcBef>
                <a:spcPts val="10"/>
              </a:spcBef>
            </a:pPr>
            <a:endParaRPr sz="900">
              <a:latin typeface="Calibri"/>
              <a:cs typeface="Calibri"/>
            </a:endParaRPr>
          </a:p>
          <a:p>
            <a:pPr marL="272415">
              <a:lnSpc>
                <a:spcPct val="100000"/>
              </a:lnSpc>
            </a:pPr>
            <a:r>
              <a:rPr sz="1000" spc="-10" dirty="0">
                <a:latin typeface="Calibri"/>
                <a:cs typeface="Calibri"/>
              </a:rPr>
              <a:t>20</a:t>
            </a:r>
            <a:endParaRPr sz="1000">
              <a:latin typeface="Calibri"/>
              <a:cs typeface="Calibri"/>
            </a:endParaRPr>
          </a:p>
          <a:p>
            <a:pPr>
              <a:lnSpc>
                <a:spcPct val="100000"/>
              </a:lnSpc>
              <a:spcBef>
                <a:spcPts val="10"/>
              </a:spcBef>
            </a:pPr>
            <a:endParaRPr sz="900">
              <a:latin typeface="Calibri"/>
              <a:cs typeface="Calibri"/>
            </a:endParaRPr>
          </a:p>
          <a:p>
            <a:pPr marL="336550">
              <a:lnSpc>
                <a:spcPct val="100000"/>
              </a:lnSpc>
              <a:spcBef>
                <a:spcPts val="5"/>
              </a:spcBef>
            </a:pPr>
            <a:r>
              <a:rPr sz="1000" spc="-5" dirty="0">
                <a:latin typeface="Calibri"/>
                <a:cs typeface="Calibri"/>
              </a:rPr>
              <a:t>0</a:t>
            </a:r>
            <a:endParaRPr sz="1000">
              <a:latin typeface="Calibri"/>
              <a:cs typeface="Calibri"/>
            </a:endParaRPr>
          </a:p>
          <a:p>
            <a:pPr marL="626110">
              <a:lnSpc>
                <a:spcPct val="100000"/>
              </a:lnSpc>
              <a:spcBef>
                <a:spcPts val="95"/>
              </a:spcBef>
              <a:tabLst>
                <a:tab pos="1340485" algn="l"/>
                <a:tab pos="2133600" algn="l"/>
                <a:tab pos="2869565" algn="l"/>
              </a:tabLst>
            </a:pPr>
            <a:r>
              <a:rPr sz="1000" spc="-5" dirty="0">
                <a:latin typeface="Calibri"/>
                <a:cs typeface="Calibri"/>
              </a:rPr>
              <a:t>Amazon.in	Flipkart.com	Paytm.com	Myntra.com</a:t>
            </a:r>
            <a:r>
              <a:rPr sz="1000" spc="380" dirty="0">
                <a:latin typeface="Calibri"/>
                <a:cs typeface="Calibri"/>
              </a:rPr>
              <a:t> </a:t>
            </a:r>
            <a:r>
              <a:rPr sz="1000" spc="-5" dirty="0">
                <a:latin typeface="Calibri"/>
                <a:cs typeface="Calibri"/>
              </a:rPr>
              <a:t>Snapdeal.com</a:t>
            </a:r>
            <a:endParaRPr sz="1000">
              <a:latin typeface="Calibri"/>
              <a:cs typeface="Calibri"/>
            </a:endParaRPr>
          </a:p>
          <a:p>
            <a:pPr>
              <a:lnSpc>
                <a:spcPct val="100000"/>
              </a:lnSpc>
            </a:pPr>
            <a:endParaRPr sz="1000">
              <a:latin typeface="Calibri"/>
              <a:cs typeface="Calibri"/>
            </a:endParaRPr>
          </a:p>
          <a:p>
            <a:pPr>
              <a:lnSpc>
                <a:spcPct val="100000"/>
              </a:lnSpc>
              <a:spcBef>
                <a:spcPts val="5"/>
              </a:spcBef>
            </a:pPr>
            <a:endParaRPr sz="1050">
              <a:latin typeface="Calibri"/>
              <a:cs typeface="Calibri"/>
            </a:endParaRPr>
          </a:p>
          <a:p>
            <a:pPr marL="12700">
              <a:lnSpc>
                <a:spcPct val="100000"/>
              </a:lnSpc>
            </a:pPr>
            <a:r>
              <a:rPr sz="1400" i="1" spc="-5" dirty="0">
                <a:latin typeface="Calibri"/>
                <a:cs typeface="Calibri"/>
              </a:rPr>
              <a:t>[Amazon.in</a:t>
            </a:r>
            <a:r>
              <a:rPr sz="1400" i="1" dirty="0">
                <a:latin typeface="Calibri"/>
                <a:cs typeface="Calibri"/>
              </a:rPr>
              <a:t> </a:t>
            </a:r>
            <a:r>
              <a:rPr sz="1400" i="1" spc="-5" dirty="0">
                <a:latin typeface="Calibri"/>
                <a:cs typeface="Calibri"/>
              </a:rPr>
              <a:t>requires</a:t>
            </a:r>
            <a:r>
              <a:rPr sz="1400" i="1" dirty="0">
                <a:latin typeface="Calibri"/>
                <a:cs typeface="Calibri"/>
              </a:rPr>
              <a:t> a</a:t>
            </a:r>
            <a:r>
              <a:rPr sz="1400" i="1" spc="-5" dirty="0">
                <a:latin typeface="Calibri"/>
                <a:cs typeface="Calibri"/>
              </a:rPr>
              <a:t> </a:t>
            </a:r>
            <a:r>
              <a:rPr sz="1400" i="1" dirty="0">
                <a:latin typeface="Calibri"/>
                <a:cs typeface="Calibri"/>
              </a:rPr>
              <a:t>change in the </a:t>
            </a:r>
            <a:r>
              <a:rPr sz="1400" i="1" spc="-5" dirty="0">
                <a:latin typeface="Calibri"/>
                <a:cs typeface="Calibri"/>
              </a:rPr>
              <a:t>website/application]</a:t>
            </a:r>
            <a:endParaRPr sz="1400">
              <a:latin typeface="Calibri"/>
              <a:cs typeface="Calibri"/>
            </a:endParaRPr>
          </a:p>
        </p:txBody>
      </p:sp>
      <p:sp>
        <p:nvSpPr>
          <p:cNvPr id="16" name="object 16"/>
          <p:cNvSpPr txBox="1"/>
          <p:nvPr/>
        </p:nvSpPr>
        <p:spPr>
          <a:xfrm>
            <a:off x="902004" y="2477769"/>
            <a:ext cx="5758815" cy="2813685"/>
          </a:xfrm>
          <a:prstGeom prst="rect">
            <a:avLst/>
          </a:prstGeom>
        </p:spPr>
        <p:txBody>
          <a:bodyPr vert="horz" wrap="square" lIns="0" tIns="8890" rIns="0" bIns="0" rtlCol="0">
            <a:spAutoFit/>
          </a:bodyPr>
          <a:lstStyle/>
          <a:p>
            <a:pPr marL="12700" marR="5080" algn="just">
              <a:lnSpc>
                <a:spcPct val="101800"/>
              </a:lnSpc>
              <a:spcBef>
                <a:spcPts val="70"/>
              </a:spcBef>
            </a:pPr>
            <a:r>
              <a:rPr sz="1400" i="1" spc="-5" dirty="0">
                <a:latin typeface="Calibri"/>
                <a:cs typeface="Calibri"/>
              </a:rPr>
              <a:t>[141 respondents agree that amazon.in require </a:t>
            </a:r>
            <a:r>
              <a:rPr sz="1400" i="1" dirty="0">
                <a:latin typeface="Calibri"/>
                <a:cs typeface="Calibri"/>
              </a:rPr>
              <a:t>change in </a:t>
            </a:r>
            <a:r>
              <a:rPr sz="1400" i="1" spc="-5" dirty="0">
                <a:latin typeface="Calibri"/>
                <a:cs typeface="Calibri"/>
              </a:rPr>
              <a:t>website/application, </a:t>
            </a:r>
            <a:r>
              <a:rPr sz="1400" i="1" dirty="0">
                <a:latin typeface="Calibri"/>
                <a:cs typeface="Calibri"/>
              </a:rPr>
              <a:t> 63 </a:t>
            </a:r>
            <a:r>
              <a:rPr sz="1400" i="1" spc="-5" dirty="0">
                <a:latin typeface="Calibri"/>
                <a:cs typeface="Calibri"/>
              </a:rPr>
              <a:t>respondents</a:t>
            </a:r>
            <a:r>
              <a:rPr sz="1400" i="1" dirty="0">
                <a:latin typeface="Calibri"/>
                <a:cs typeface="Calibri"/>
              </a:rPr>
              <a:t> </a:t>
            </a:r>
            <a:r>
              <a:rPr sz="1400" i="1" spc="-10" dirty="0">
                <a:latin typeface="Calibri"/>
                <a:cs typeface="Calibri"/>
              </a:rPr>
              <a:t>agree</a:t>
            </a:r>
            <a:r>
              <a:rPr sz="1400" i="1" spc="-5" dirty="0">
                <a:latin typeface="Calibri"/>
                <a:cs typeface="Calibri"/>
              </a:rPr>
              <a:t> that paytm.com</a:t>
            </a:r>
            <a:r>
              <a:rPr sz="1400" i="1" spc="305" dirty="0">
                <a:latin typeface="Calibri"/>
                <a:cs typeface="Calibri"/>
              </a:rPr>
              <a:t> </a:t>
            </a:r>
            <a:r>
              <a:rPr sz="1400" i="1" spc="-5" dirty="0">
                <a:latin typeface="Calibri"/>
                <a:cs typeface="Calibri"/>
              </a:rPr>
              <a:t>require </a:t>
            </a:r>
            <a:r>
              <a:rPr sz="1400" i="1" dirty="0">
                <a:latin typeface="Calibri"/>
                <a:cs typeface="Calibri"/>
              </a:rPr>
              <a:t>change in </a:t>
            </a:r>
            <a:r>
              <a:rPr sz="1400" i="1" spc="-5" dirty="0">
                <a:latin typeface="Calibri"/>
                <a:cs typeface="Calibri"/>
              </a:rPr>
              <a:t>website/application, </a:t>
            </a:r>
            <a:r>
              <a:rPr sz="1400" i="1" dirty="0">
                <a:latin typeface="Calibri"/>
                <a:cs typeface="Calibri"/>
              </a:rPr>
              <a:t> 72 </a:t>
            </a:r>
            <a:r>
              <a:rPr sz="1400" i="1" spc="-5" dirty="0">
                <a:latin typeface="Calibri"/>
                <a:cs typeface="Calibri"/>
              </a:rPr>
              <a:t>respondents agree that flipkart.com </a:t>
            </a:r>
            <a:r>
              <a:rPr sz="1400" i="1" dirty="0">
                <a:latin typeface="Calibri"/>
                <a:cs typeface="Calibri"/>
              </a:rPr>
              <a:t>require change in </a:t>
            </a:r>
            <a:r>
              <a:rPr sz="1400" i="1" spc="-5" dirty="0">
                <a:latin typeface="Calibri"/>
                <a:cs typeface="Calibri"/>
              </a:rPr>
              <a:t>website/application, </a:t>
            </a:r>
            <a:r>
              <a:rPr sz="1400" i="1" dirty="0">
                <a:latin typeface="Calibri"/>
                <a:cs typeface="Calibri"/>
              </a:rPr>
              <a:t> 37</a:t>
            </a:r>
            <a:r>
              <a:rPr sz="1400" i="1" spc="110" dirty="0">
                <a:latin typeface="Calibri"/>
                <a:cs typeface="Calibri"/>
              </a:rPr>
              <a:t> </a:t>
            </a:r>
            <a:r>
              <a:rPr sz="1400" i="1" spc="-5" dirty="0">
                <a:latin typeface="Calibri"/>
                <a:cs typeface="Calibri"/>
              </a:rPr>
              <a:t>respondents</a:t>
            </a:r>
            <a:r>
              <a:rPr sz="1400" i="1" spc="120" dirty="0">
                <a:latin typeface="Calibri"/>
                <a:cs typeface="Calibri"/>
              </a:rPr>
              <a:t> </a:t>
            </a:r>
            <a:r>
              <a:rPr sz="1400" i="1" spc="-10" dirty="0">
                <a:latin typeface="Calibri"/>
                <a:cs typeface="Calibri"/>
              </a:rPr>
              <a:t>agree</a:t>
            </a:r>
            <a:r>
              <a:rPr sz="1400" i="1" spc="114" dirty="0">
                <a:latin typeface="Calibri"/>
                <a:cs typeface="Calibri"/>
              </a:rPr>
              <a:t> </a:t>
            </a:r>
            <a:r>
              <a:rPr sz="1400" i="1" spc="-5" dirty="0">
                <a:latin typeface="Calibri"/>
                <a:cs typeface="Calibri"/>
              </a:rPr>
              <a:t>that</a:t>
            </a:r>
            <a:r>
              <a:rPr sz="1400" i="1" spc="110" dirty="0">
                <a:latin typeface="Calibri"/>
                <a:cs typeface="Calibri"/>
              </a:rPr>
              <a:t> </a:t>
            </a:r>
            <a:r>
              <a:rPr sz="1400" i="1" spc="-5" dirty="0">
                <a:latin typeface="Calibri"/>
                <a:cs typeface="Calibri"/>
              </a:rPr>
              <a:t>myntra.com</a:t>
            </a:r>
            <a:r>
              <a:rPr sz="1400" i="1" spc="120" dirty="0">
                <a:latin typeface="Calibri"/>
                <a:cs typeface="Calibri"/>
              </a:rPr>
              <a:t> </a:t>
            </a:r>
            <a:r>
              <a:rPr sz="1400" i="1" spc="-5" dirty="0">
                <a:latin typeface="Calibri"/>
                <a:cs typeface="Calibri"/>
              </a:rPr>
              <a:t>require</a:t>
            </a:r>
            <a:r>
              <a:rPr sz="1400" i="1" spc="110" dirty="0">
                <a:latin typeface="Calibri"/>
                <a:cs typeface="Calibri"/>
              </a:rPr>
              <a:t> </a:t>
            </a:r>
            <a:r>
              <a:rPr sz="1400" i="1" dirty="0">
                <a:latin typeface="Calibri"/>
                <a:cs typeface="Calibri"/>
              </a:rPr>
              <a:t>change</a:t>
            </a:r>
            <a:r>
              <a:rPr sz="1400" i="1" spc="100" dirty="0">
                <a:latin typeface="Calibri"/>
                <a:cs typeface="Calibri"/>
              </a:rPr>
              <a:t> </a:t>
            </a:r>
            <a:r>
              <a:rPr sz="1400" i="1" dirty="0">
                <a:latin typeface="Calibri"/>
                <a:cs typeface="Calibri"/>
              </a:rPr>
              <a:t>in</a:t>
            </a:r>
            <a:r>
              <a:rPr sz="1400" i="1" spc="114" dirty="0">
                <a:latin typeface="Calibri"/>
                <a:cs typeface="Calibri"/>
              </a:rPr>
              <a:t> </a:t>
            </a:r>
            <a:r>
              <a:rPr sz="1400" i="1" spc="-5" dirty="0">
                <a:latin typeface="Calibri"/>
                <a:cs typeface="Calibri"/>
              </a:rPr>
              <a:t>website/application, </a:t>
            </a:r>
            <a:r>
              <a:rPr sz="1400" i="1" spc="-305" dirty="0">
                <a:latin typeface="Calibri"/>
                <a:cs typeface="Calibri"/>
              </a:rPr>
              <a:t> </a:t>
            </a:r>
            <a:r>
              <a:rPr sz="1400" i="1" dirty="0">
                <a:latin typeface="Calibri"/>
                <a:cs typeface="Calibri"/>
              </a:rPr>
              <a:t>8</a:t>
            </a:r>
            <a:r>
              <a:rPr sz="1400" i="1" spc="-5" dirty="0">
                <a:latin typeface="Calibri"/>
                <a:cs typeface="Calibri"/>
              </a:rPr>
              <a:t> respondents</a:t>
            </a:r>
            <a:r>
              <a:rPr sz="1400" i="1" spc="10" dirty="0">
                <a:latin typeface="Calibri"/>
                <a:cs typeface="Calibri"/>
              </a:rPr>
              <a:t> </a:t>
            </a:r>
            <a:r>
              <a:rPr sz="1400" i="1" spc="-5" dirty="0">
                <a:latin typeface="Calibri"/>
                <a:cs typeface="Calibri"/>
              </a:rPr>
              <a:t>agree</a:t>
            </a:r>
            <a:r>
              <a:rPr sz="1400" i="1" dirty="0">
                <a:latin typeface="Calibri"/>
                <a:cs typeface="Calibri"/>
              </a:rPr>
              <a:t> </a:t>
            </a:r>
            <a:r>
              <a:rPr sz="1400" i="1" spc="-5" dirty="0">
                <a:latin typeface="Calibri"/>
                <a:cs typeface="Calibri"/>
              </a:rPr>
              <a:t>that snapdeal.com</a:t>
            </a:r>
            <a:r>
              <a:rPr sz="1400" i="1" spc="10" dirty="0">
                <a:latin typeface="Calibri"/>
                <a:cs typeface="Calibri"/>
              </a:rPr>
              <a:t> </a:t>
            </a:r>
            <a:r>
              <a:rPr sz="1400" i="1" spc="-5" dirty="0">
                <a:latin typeface="Calibri"/>
                <a:cs typeface="Calibri"/>
              </a:rPr>
              <a:t>require </a:t>
            </a:r>
            <a:r>
              <a:rPr sz="1400" i="1" dirty="0">
                <a:latin typeface="Calibri"/>
                <a:cs typeface="Calibri"/>
              </a:rPr>
              <a:t>change in </a:t>
            </a:r>
            <a:r>
              <a:rPr sz="1400" i="1" spc="-5" dirty="0">
                <a:latin typeface="Calibri"/>
                <a:cs typeface="Calibri"/>
              </a:rPr>
              <a:t>website/application]</a:t>
            </a:r>
            <a:endParaRPr sz="1400">
              <a:latin typeface="Calibri"/>
              <a:cs typeface="Calibri"/>
            </a:endParaRPr>
          </a:p>
          <a:p>
            <a:pPr>
              <a:lnSpc>
                <a:spcPct val="100000"/>
              </a:lnSpc>
              <a:spcBef>
                <a:spcPts val="30"/>
              </a:spcBef>
            </a:pPr>
            <a:endParaRPr sz="2000">
              <a:latin typeface="Calibri"/>
              <a:cs typeface="Calibri"/>
            </a:endParaRPr>
          </a:p>
          <a:p>
            <a:pPr marR="13970" algn="ctr">
              <a:lnSpc>
                <a:spcPct val="100000"/>
              </a:lnSpc>
            </a:pPr>
            <a:r>
              <a:rPr sz="1800" b="1" spc="-10" dirty="0">
                <a:latin typeface="Calibri"/>
                <a:cs typeface="Calibri"/>
              </a:rPr>
              <a:t>Change</a:t>
            </a:r>
            <a:r>
              <a:rPr sz="1800" b="1" spc="-20" dirty="0">
                <a:latin typeface="Calibri"/>
                <a:cs typeface="Calibri"/>
              </a:rPr>
              <a:t> </a:t>
            </a:r>
            <a:r>
              <a:rPr sz="1800" b="1" dirty="0">
                <a:latin typeface="Calibri"/>
                <a:cs typeface="Calibri"/>
              </a:rPr>
              <a:t>in </a:t>
            </a:r>
            <a:r>
              <a:rPr sz="1800" b="1" spc="-10" dirty="0">
                <a:latin typeface="Calibri"/>
                <a:cs typeface="Calibri"/>
              </a:rPr>
              <a:t>website/application</a:t>
            </a:r>
            <a:endParaRPr sz="1800">
              <a:latin typeface="Calibri"/>
              <a:cs typeface="Calibri"/>
            </a:endParaRPr>
          </a:p>
          <a:p>
            <a:pPr marL="207645">
              <a:lnSpc>
                <a:spcPct val="100000"/>
              </a:lnSpc>
              <a:spcBef>
                <a:spcPts val="665"/>
              </a:spcBef>
            </a:pPr>
            <a:r>
              <a:rPr sz="1000" spc="-5" dirty="0">
                <a:latin typeface="Calibri"/>
                <a:cs typeface="Calibri"/>
              </a:rPr>
              <a:t>160</a:t>
            </a:r>
            <a:endParaRPr sz="1000">
              <a:latin typeface="Calibri"/>
              <a:cs typeface="Calibri"/>
            </a:endParaRPr>
          </a:p>
          <a:p>
            <a:pPr>
              <a:lnSpc>
                <a:spcPct val="100000"/>
              </a:lnSpc>
              <a:spcBef>
                <a:spcPts val="15"/>
              </a:spcBef>
            </a:pPr>
            <a:endParaRPr sz="900">
              <a:latin typeface="Calibri"/>
              <a:cs typeface="Calibri"/>
            </a:endParaRPr>
          </a:p>
          <a:p>
            <a:pPr marL="207645">
              <a:lnSpc>
                <a:spcPct val="100000"/>
              </a:lnSpc>
            </a:pPr>
            <a:r>
              <a:rPr sz="1000" spc="-5" dirty="0">
                <a:latin typeface="Calibri"/>
                <a:cs typeface="Calibri"/>
              </a:rPr>
              <a:t>140</a:t>
            </a:r>
            <a:endParaRPr sz="1000">
              <a:latin typeface="Calibri"/>
              <a:cs typeface="Calibri"/>
            </a:endParaRPr>
          </a:p>
          <a:p>
            <a:pPr>
              <a:lnSpc>
                <a:spcPct val="100000"/>
              </a:lnSpc>
              <a:spcBef>
                <a:spcPts val="10"/>
              </a:spcBef>
            </a:pPr>
            <a:endParaRPr sz="900">
              <a:latin typeface="Calibri"/>
              <a:cs typeface="Calibri"/>
            </a:endParaRPr>
          </a:p>
          <a:p>
            <a:pPr marL="207645">
              <a:lnSpc>
                <a:spcPct val="100000"/>
              </a:lnSpc>
              <a:spcBef>
                <a:spcPts val="5"/>
              </a:spcBef>
            </a:pPr>
            <a:r>
              <a:rPr sz="1000" spc="-5" dirty="0">
                <a:latin typeface="Calibri"/>
                <a:cs typeface="Calibri"/>
              </a:rPr>
              <a:t>120</a:t>
            </a:r>
            <a:endParaRPr sz="1000">
              <a:latin typeface="Calibri"/>
              <a:cs typeface="Calibri"/>
            </a:endParaRPr>
          </a:p>
          <a:p>
            <a:pPr>
              <a:lnSpc>
                <a:spcPct val="100000"/>
              </a:lnSpc>
              <a:spcBef>
                <a:spcPts val="10"/>
              </a:spcBef>
            </a:pPr>
            <a:endParaRPr sz="900">
              <a:latin typeface="Calibri"/>
              <a:cs typeface="Calibri"/>
            </a:endParaRPr>
          </a:p>
          <a:p>
            <a:pPr marL="207645">
              <a:lnSpc>
                <a:spcPct val="100000"/>
              </a:lnSpc>
            </a:pPr>
            <a:r>
              <a:rPr sz="1000" spc="-5" dirty="0">
                <a:latin typeface="Calibri"/>
                <a:cs typeface="Calibri"/>
              </a:rPr>
              <a:t>100</a:t>
            </a:r>
            <a:endParaRPr sz="1000">
              <a:latin typeface="Calibri"/>
              <a:cs typeface="Calibri"/>
            </a:endParaRPr>
          </a:p>
        </p:txBody>
      </p:sp>
      <p:sp>
        <p:nvSpPr>
          <p:cNvPr id="17" name="object 17"/>
          <p:cNvSpPr/>
          <p:nvPr/>
        </p:nvSpPr>
        <p:spPr>
          <a:xfrm>
            <a:off x="5434584" y="5564123"/>
            <a:ext cx="70485" cy="70485"/>
          </a:xfrm>
          <a:custGeom>
            <a:avLst/>
            <a:gdLst/>
            <a:ahLst/>
            <a:cxnLst/>
            <a:rect l="l" t="t" r="r" b="b"/>
            <a:pathLst>
              <a:path w="70485" h="70485">
                <a:moveTo>
                  <a:pt x="70103" y="0"/>
                </a:moveTo>
                <a:lnTo>
                  <a:pt x="0" y="0"/>
                </a:lnTo>
                <a:lnTo>
                  <a:pt x="0" y="70103"/>
                </a:lnTo>
                <a:lnTo>
                  <a:pt x="70103" y="70103"/>
                </a:lnTo>
                <a:lnTo>
                  <a:pt x="70103" y="0"/>
                </a:lnTo>
                <a:close/>
              </a:path>
            </a:pathLst>
          </a:custGeom>
          <a:solidFill>
            <a:srgbClr val="4F81BC"/>
          </a:solidFill>
        </p:spPr>
        <p:txBody>
          <a:bodyPr wrap="square" lIns="0" tIns="0" rIns="0" bIns="0" rtlCol="0"/>
          <a:lstStyle/>
          <a:p>
            <a:endParaRPr/>
          </a:p>
        </p:txBody>
      </p:sp>
      <p:sp>
        <p:nvSpPr>
          <p:cNvPr id="18" name="object 18"/>
          <p:cNvSpPr txBox="1"/>
          <p:nvPr/>
        </p:nvSpPr>
        <p:spPr>
          <a:xfrm>
            <a:off x="5523103" y="5495925"/>
            <a:ext cx="874394"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libri"/>
                <a:cs typeface="Calibri"/>
              </a:rPr>
              <a:t>No</a:t>
            </a:r>
            <a:r>
              <a:rPr sz="1000" spc="-30" dirty="0">
                <a:latin typeface="Calibri"/>
                <a:cs typeface="Calibri"/>
              </a:rPr>
              <a:t> </a:t>
            </a:r>
            <a:r>
              <a:rPr sz="1000" spc="-5" dirty="0">
                <a:latin typeface="Calibri"/>
                <a:cs typeface="Calibri"/>
              </a:rPr>
              <a:t>of</a:t>
            </a:r>
            <a:r>
              <a:rPr sz="1000" spc="-35" dirty="0">
                <a:latin typeface="Calibri"/>
                <a:cs typeface="Calibri"/>
              </a:rPr>
              <a:t> </a:t>
            </a:r>
            <a:r>
              <a:rPr sz="1000" spc="-5" dirty="0">
                <a:latin typeface="Calibri"/>
                <a:cs typeface="Calibri"/>
              </a:rPr>
              <a:t>customers</a:t>
            </a:r>
            <a:endParaRPr sz="1000">
              <a:latin typeface="Calibri"/>
              <a:cs typeface="Calibri"/>
            </a:endParaRPr>
          </a:p>
        </p:txBody>
      </p:sp>
      <p:sp>
        <p:nvSpPr>
          <p:cNvPr id="19" name="object 19"/>
          <p:cNvSpPr/>
          <p:nvPr/>
        </p:nvSpPr>
        <p:spPr>
          <a:xfrm>
            <a:off x="1027430" y="3801744"/>
            <a:ext cx="5486400" cy="3200400"/>
          </a:xfrm>
          <a:custGeom>
            <a:avLst/>
            <a:gdLst/>
            <a:ahLst/>
            <a:cxnLst/>
            <a:rect l="l" t="t" r="r" b="b"/>
            <a:pathLst>
              <a:path w="5486400" h="3200400">
                <a:moveTo>
                  <a:pt x="0" y="3200399"/>
                </a:moveTo>
                <a:lnTo>
                  <a:pt x="5486400" y="3200399"/>
                </a:lnTo>
                <a:lnTo>
                  <a:pt x="5486400" y="0"/>
                </a:lnTo>
                <a:lnTo>
                  <a:pt x="0" y="0"/>
                </a:lnTo>
                <a:lnTo>
                  <a:pt x="0" y="3200399"/>
                </a:lnTo>
                <a:close/>
              </a:path>
            </a:pathLst>
          </a:custGeom>
          <a:ln w="9525">
            <a:solidFill>
              <a:srgbClr val="858585"/>
            </a:solidFill>
          </a:ln>
        </p:spPr>
        <p:txBody>
          <a:bodyPr wrap="square" lIns="0" tIns="0" rIns="0" bIns="0" rtlCol="0"/>
          <a:lstStyle/>
          <a:p>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38986" y="894080"/>
            <a:ext cx="4483100" cy="239395"/>
          </a:xfrm>
          <a:prstGeom prst="rect">
            <a:avLst/>
          </a:prstGeom>
        </p:spPr>
        <p:txBody>
          <a:bodyPr vert="horz" wrap="square" lIns="0" tIns="12700" rIns="0" bIns="0" rtlCol="0">
            <a:spAutoFit/>
          </a:bodyPr>
          <a:lstStyle/>
          <a:p>
            <a:pPr marL="12700">
              <a:lnSpc>
                <a:spcPct val="100000"/>
              </a:lnSpc>
              <a:spcBef>
                <a:spcPts val="100"/>
              </a:spcBef>
            </a:pPr>
            <a:r>
              <a:rPr sz="1400" b="1" u="sng" spc="-5" dirty="0">
                <a:uFill>
                  <a:solidFill>
                    <a:srgbClr val="000000"/>
                  </a:solidFill>
                </a:uFill>
                <a:latin typeface="Calibri"/>
                <a:cs typeface="Calibri"/>
              </a:rPr>
              <a:t>Frequent</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disruption</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when</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moving </a:t>
            </a:r>
            <a:r>
              <a:rPr sz="1400" b="1" u="sng" dirty="0">
                <a:uFill>
                  <a:solidFill>
                    <a:srgbClr val="000000"/>
                  </a:solidFill>
                </a:uFill>
                <a:latin typeface="Calibri"/>
                <a:cs typeface="Calibri"/>
              </a:rPr>
              <a:t>from </a:t>
            </a:r>
            <a:r>
              <a:rPr sz="1400" b="1" u="sng" spc="-5" dirty="0">
                <a:uFill>
                  <a:solidFill>
                    <a:srgbClr val="000000"/>
                  </a:solidFill>
                </a:uFill>
                <a:latin typeface="Calibri"/>
                <a:cs typeface="Calibri"/>
              </a:rPr>
              <a:t>one</a:t>
            </a:r>
            <a:r>
              <a:rPr sz="1400" b="1" u="sng" dirty="0">
                <a:uFill>
                  <a:solidFill>
                    <a:srgbClr val="000000"/>
                  </a:solidFill>
                </a:uFill>
                <a:latin typeface="Calibri"/>
                <a:cs typeface="Calibri"/>
              </a:rPr>
              <a:t> page to </a:t>
            </a:r>
            <a:r>
              <a:rPr sz="1400" b="1" u="sng" spc="-5" dirty="0">
                <a:uFill>
                  <a:solidFill>
                    <a:srgbClr val="000000"/>
                  </a:solidFill>
                </a:uFill>
                <a:latin typeface="Calibri"/>
                <a:cs typeface="Calibri"/>
              </a:rPr>
              <a:t>another</a:t>
            </a:r>
            <a:endParaRPr sz="1400">
              <a:latin typeface="Calibri"/>
              <a:cs typeface="Calibri"/>
            </a:endParaRPr>
          </a:p>
        </p:txBody>
      </p:sp>
      <p:graphicFrame>
        <p:nvGraphicFramePr>
          <p:cNvPr id="3" name="object 3"/>
          <p:cNvGraphicFramePr>
            <a:graphicFrameLocks noGrp="1"/>
          </p:cNvGraphicFramePr>
          <p:nvPr/>
        </p:nvGraphicFramePr>
        <p:xfrm>
          <a:off x="2467864" y="1293730"/>
          <a:ext cx="2628265" cy="1209573"/>
        </p:xfrm>
        <a:graphic>
          <a:graphicData uri="http://schemas.openxmlformats.org/drawingml/2006/table">
            <a:tbl>
              <a:tblPr firstRow="1" bandRow="1">
                <a:tableStyleId>{2D5ABB26-0587-4C30-8999-92F81FD0307C}</a:tableStyleId>
              </a:tblPr>
              <a:tblGrid>
                <a:gridCol w="2273935"/>
                <a:gridCol w="354330"/>
              </a:tblGrid>
              <a:tr h="151399">
                <a:tc>
                  <a:txBody>
                    <a:bodyPr/>
                    <a:lstStyle/>
                    <a:p>
                      <a:pPr marL="31750">
                        <a:lnSpc>
                          <a:spcPts val="1090"/>
                        </a:lnSpc>
                      </a:pPr>
                      <a:r>
                        <a:rPr sz="1050" spc="-5" dirty="0">
                          <a:latin typeface="Courier New"/>
                          <a:cs typeface="Courier New"/>
                        </a:rPr>
                        <a:t>Amazon.in</a:t>
                      </a:r>
                      <a:endParaRPr sz="1050">
                        <a:latin typeface="Courier New"/>
                        <a:cs typeface="Courier New"/>
                      </a:endParaRPr>
                    </a:p>
                  </a:txBody>
                  <a:tcPr marL="0" marR="0" marT="0" marB="0"/>
                </a:tc>
                <a:tc>
                  <a:txBody>
                    <a:bodyPr/>
                    <a:lstStyle/>
                    <a:p>
                      <a:pPr marR="24130" algn="r">
                        <a:lnSpc>
                          <a:spcPts val="1090"/>
                        </a:lnSpc>
                      </a:pPr>
                      <a:r>
                        <a:rPr sz="1050" dirty="0">
                          <a:latin typeface="Courier New"/>
                          <a:cs typeface="Courier New"/>
                        </a:rPr>
                        <a:t>53</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Myntra.com</a:t>
                      </a:r>
                      <a:endParaRPr sz="1050">
                        <a:latin typeface="Courier New"/>
                        <a:cs typeface="Courier New"/>
                      </a:endParaRPr>
                    </a:p>
                  </a:txBody>
                  <a:tcPr marL="0" marR="0" marT="0" marB="0"/>
                </a:tc>
                <a:tc>
                  <a:txBody>
                    <a:bodyPr/>
                    <a:lstStyle/>
                    <a:p>
                      <a:pPr marR="25400" algn="r">
                        <a:lnSpc>
                          <a:spcPts val="1085"/>
                        </a:lnSpc>
                      </a:pPr>
                      <a:r>
                        <a:rPr sz="1050" spc="-5" dirty="0">
                          <a:latin typeface="Courier New"/>
                          <a:cs typeface="Courier New"/>
                        </a:rPr>
                        <a:t>52</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Snapdeal.com</a:t>
                      </a:r>
                      <a:endParaRPr sz="1050">
                        <a:latin typeface="Courier New"/>
                        <a:cs typeface="Courier New"/>
                      </a:endParaRPr>
                    </a:p>
                  </a:txBody>
                  <a:tcPr marL="0" marR="0" marT="0" marB="0"/>
                </a:tc>
                <a:tc>
                  <a:txBody>
                    <a:bodyPr/>
                    <a:lstStyle/>
                    <a:p>
                      <a:pPr marR="25400" algn="r">
                        <a:lnSpc>
                          <a:spcPts val="1085"/>
                        </a:lnSpc>
                      </a:pPr>
                      <a:r>
                        <a:rPr sz="1050" spc="-5" dirty="0">
                          <a:latin typeface="Courier New"/>
                          <a:cs typeface="Courier New"/>
                        </a:rPr>
                        <a:t>49</a:t>
                      </a:r>
                      <a:endParaRPr sz="1050">
                        <a:latin typeface="Courier New"/>
                        <a:cs typeface="Courier New"/>
                      </a:endParaRPr>
                    </a:p>
                  </a:txBody>
                  <a:tcPr marL="0" marR="0" marT="0" marB="0"/>
                </a:tc>
              </a:tr>
              <a:tr h="151638">
                <a:tc>
                  <a:txBody>
                    <a:bodyPr/>
                    <a:lstStyle/>
                    <a:p>
                      <a:pPr marL="31750">
                        <a:lnSpc>
                          <a:spcPts val="1085"/>
                        </a:lnSpc>
                      </a:pPr>
                      <a:r>
                        <a:rPr sz="1050" spc="-5" dirty="0">
                          <a:latin typeface="Courier New"/>
                          <a:cs typeface="Courier New"/>
                        </a:rPr>
                        <a:t>Paytm.com</a:t>
                      </a:r>
                      <a:endParaRPr sz="1050">
                        <a:latin typeface="Courier New"/>
                        <a:cs typeface="Courier New"/>
                      </a:endParaRPr>
                    </a:p>
                  </a:txBody>
                  <a:tcPr marL="0" marR="0" marT="0" marB="0"/>
                </a:tc>
                <a:tc>
                  <a:txBody>
                    <a:bodyPr/>
                    <a:lstStyle/>
                    <a:p>
                      <a:pPr marR="25400" algn="r">
                        <a:lnSpc>
                          <a:spcPts val="1085"/>
                        </a:lnSpc>
                      </a:pPr>
                      <a:r>
                        <a:rPr sz="1050" spc="-5" dirty="0">
                          <a:latin typeface="Courier New"/>
                          <a:cs typeface="Courier New"/>
                        </a:rPr>
                        <a:t>39</a:t>
                      </a:r>
                      <a:endParaRPr sz="1050">
                        <a:latin typeface="Courier New"/>
                        <a:cs typeface="Courier New"/>
                      </a:endParaRPr>
                    </a:p>
                  </a:txBody>
                  <a:tcPr marL="0" marR="0" marT="0" marB="0"/>
                </a:tc>
              </a:tr>
              <a:tr h="151637">
                <a:tc>
                  <a:txBody>
                    <a:bodyPr/>
                    <a:lstStyle/>
                    <a:p>
                      <a:pPr marL="31750">
                        <a:lnSpc>
                          <a:spcPts val="1090"/>
                        </a:lnSpc>
                      </a:pPr>
                      <a:r>
                        <a:rPr sz="1050" spc="-5" dirty="0">
                          <a:latin typeface="Courier New"/>
                          <a:cs typeface="Courier New"/>
                        </a:rPr>
                        <a:t>Flipkart.com</a:t>
                      </a:r>
                      <a:endParaRPr sz="1050">
                        <a:latin typeface="Courier New"/>
                        <a:cs typeface="Courier New"/>
                      </a:endParaRPr>
                    </a:p>
                  </a:txBody>
                  <a:tcPr marL="0" marR="0" marT="0" marB="0"/>
                </a:tc>
                <a:tc>
                  <a:txBody>
                    <a:bodyPr/>
                    <a:lstStyle/>
                    <a:p>
                      <a:pPr marR="25400" algn="r">
                        <a:lnSpc>
                          <a:spcPts val="1090"/>
                        </a:lnSpc>
                      </a:pPr>
                      <a:r>
                        <a:rPr sz="1050" spc="-5" dirty="0">
                          <a:latin typeface="Courier New"/>
                          <a:cs typeface="Courier New"/>
                        </a:rPr>
                        <a:t>26</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Amazon.in,</a:t>
                      </a:r>
                      <a:r>
                        <a:rPr sz="1050" spc="-35" dirty="0">
                          <a:latin typeface="Courier New"/>
                          <a:cs typeface="Courier New"/>
                        </a:rPr>
                        <a:t> </a:t>
                      </a:r>
                      <a:r>
                        <a:rPr sz="1050" spc="-5" dirty="0">
                          <a:latin typeface="Courier New"/>
                          <a:cs typeface="Courier New"/>
                        </a:rPr>
                        <a:t>Flipkart.com</a:t>
                      </a:r>
                      <a:endParaRPr sz="1050">
                        <a:latin typeface="Courier New"/>
                        <a:cs typeface="Courier New"/>
                      </a:endParaRPr>
                    </a:p>
                  </a:txBody>
                  <a:tcPr marL="0" marR="0" marT="0" marB="0"/>
                </a:tc>
                <a:tc>
                  <a:txBody>
                    <a:bodyPr/>
                    <a:lstStyle/>
                    <a:p>
                      <a:pPr marR="25400" algn="r">
                        <a:lnSpc>
                          <a:spcPts val="1085"/>
                        </a:lnSpc>
                      </a:pPr>
                      <a:r>
                        <a:rPr sz="1050" spc="-5" dirty="0">
                          <a:latin typeface="Courier New"/>
                          <a:cs typeface="Courier New"/>
                        </a:rPr>
                        <a:t>25</a:t>
                      </a:r>
                      <a:endParaRPr sz="1050">
                        <a:latin typeface="Courier New"/>
                        <a:cs typeface="Courier New"/>
                      </a:endParaRPr>
                    </a:p>
                  </a:txBody>
                  <a:tcPr marL="0" marR="0" marT="0" marB="0"/>
                </a:tc>
              </a:tr>
              <a:tr h="150875">
                <a:tc>
                  <a:txBody>
                    <a:bodyPr/>
                    <a:lstStyle/>
                    <a:p>
                      <a:pPr marL="31750">
                        <a:lnSpc>
                          <a:spcPts val="1085"/>
                        </a:lnSpc>
                      </a:pPr>
                      <a:r>
                        <a:rPr sz="1050" spc="-5" dirty="0">
                          <a:latin typeface="Courier New"/>
                          <a:cs typeface="Courier New"/>
                        </a:rPr>
                        <a:t>Myntra.com,</a:t>
                      </a:r>
                      <a:r>
                        <a:rPr sz="1050" spc="-40"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5400" algn="r">
                        <a:lnSpc>
                          <a:spcPts val="1085"/>
                        </a:lnSpc>
                      </a:pPr>
                      <a:r>
                        <a:rPr sz="1050" spc="-5" dirty="0">
                          <a:latin typeface="Courier New"/>
                          <a:cs typeface="Courier New"/>
                        </a:rPr>
                        <a:t>14</a:t>
                      </a:r>
                      <a:endParaRPr sz="1050">
                        <a:latin typeface="Courier New"/>
                        <a:cs typeface="Courier New"/>
                      </a:endParaRPr>
                    </a:p>
                  </a:txBody>
                  <a:tcPr marL="0" marR="0" marT="0" marB="0"/>
                </a:tc>
              </a:tr>
              <a:tr h="151399">
                <a:tc>
                  <a:txBody>
                    <a:bodyPr/>
                    <a:lstStyle/>
                    <a:p>
                      <a:pPr marL="31750">
                        <a:lnSpc>
                          <a:spcPts val="1085"/>
                        </a:lnSpc>
                      </a:pPr>
                      <a:r>
                        <a:rPr sz="1050" spc="-5" dirty="0">
                          <a:latin typeface="Courier New"/>
                          <a:cs typeface="Courier New"/>
                        </a:rPr>
                        <a:t>Flipkart.com,</a:t>
                      </a:r>
                      <a:r>
                        <a:rPr sz="1050" spc="-35" dirty="0">
                          <a:latin typeface="Courier New"/>
                          <a:cs typeface="Courier New"/>
                        </a:rPr>
                        <a:t> </a:t>
                      </a:r>
                      <a:r>
                        <a:rPr sz="1050" spc="-5" dirty="0">
                          <a:latin typeface="Courier New"/>
                          <a:cs typeface="Courier New"/>
                        </a:rPr>
                        <a:t>Snapdeal.com</a:t>
                      </a:r>
                      <a:endParaRPr sz="1050">
                        <a:latin typeface="Courier New"/>
                        <a:cs typeface="Courier New"/>
                      </a:endParaRPr>
                    </a:p>
                  </a:txBody>
                  <a:tcPr marL="0" marR="0" marT="0" marB="0"/>
                </a:tc>
                <a:tc>
                  <a:txBody>
                    <a:bodyPr/>
                    <a:lstStyle/>
                    <a:p>
                      <a:pPr marR="25400" algn="r">
                        <a:lnSpc>
                          <a:spcPts val="1085"/>
                        </a:lnSpc>
                      </a:pPr>
                      <a:r>
                        <a:rPr sz="1050" spc="-5" dirty="0">
                          <a:latin typeface="Courier New"/>
                          <a:cs typeface="Courier New"/>
                        </a:rPr>
                        <a:t>11</a:t>
                      </a:r>
                      <a:endParaRPr sz="1050">
                        <a:latin typeface="Courier New"/>
                        <a:cs typeface="Courier New"/>
                      </a:endParaRPr>
                    </a:p>
                  </a:txBody>
                  <a:tcPr marL="0" marR="0" marT="0" marB="0"/>
                </a:tc>
              </a:tr>
            </a:tbl>
          </a:graphicData>
        </a:graphic>
      </p:graphicFrame>
      <p:sp>
        <p:nvSpPr>
          <p:cNvPr id="4" name="object 4"/>
          <p:cNvSpPr txBox="1"/>
          <p:nvPr/>
        </p:nvSpPr>
        <p:spPr>
          <a:xfrm>
            <a:off x="902004" y="2743555"/>
            <a:ext cx="5759450" cy="1775460"/>
          </a:xfrm>
          <a:prstGeom prst="rect">
            <a:avLst/>
          </a:prstGeom>
        </p:spPr>
        <p:txBody>
          <a:bodyPr vert="horz" wrap="square" lIns="0" tIns="12065" rIns="0" bIns="0" rtlCol="0">
            <a:spAutoFit/>
          </a:bodyPr>
          <a:lstStyle/>
          <a:p>
            <a:pPr marL="12700" marR="5080" algn="just">
              <a:lnSpc>
                <a:spcPct val="117200"/>
              </a:lnSpc>
              <a:spcBef>
                <a:spcPts val="95"/>
              </a:spcBef>
            </a:pPr>
            <a:r>
              <a:rPr sz="1400" i="1" dirty="0">
                <a:latin typeface="Calibri"/>
                <a:cs typeface="Calibri"/>
              </a:rPr>
              <a:t>[78</a:t>
            </a:r>
            <a:r>
              <a:rPr sz="1400" i="1" spc="5" dirty="0">
                <a:latin typeface="Calibri"/>
                <a:cs typeface="Calibri"/>
              </a:rPr>
              <a:t> </a:t>
            </a:r>
            <a:r>
              <a:rPr sz="1400" i="1" spc="-5" dirty="0">
                <a:latin typeface="Calibri"/>
                <a:cs typeface="Calibri"/>
              </a:rPr>
              <a:t>respondents</a:t>
            </a:r>
            <a:r>
              <a:rPr sz="1400" i="1" dirty="0">
                <a:latin typeface="Calibri"/>
                <a:cs typeface="Calibri"/>
              </a:rPr>
              <a:t> </a:t>
            </a:r>
            <a:r>
              <a:rPr sz="1400" i="1" spc="-10" dirty="0">
                <a:latin typeface="Calibri"/>
                <a:cs typeface="Calibri"/>
              </a:rPr>
              <a:t>face</a:t>
            </a:r>
            <a:r>
              <a:rPr sz="1400" i="1" spc="-5" dirty="0">
                <a:latin typeface="Calibri"/>
                <a:cs typeface="Calibri"/>
              </a:rPr>
              <a:t> frequent</a:t>
            </a:r>
            <a:r>
              <a:rPr sz="1400" i="1" dirty="0">
                <a:latin typeface="Calibri"/>
                <a:cs typeface="Calibri"/>
              </a:rPr>
              <a:t> </a:t>
            </a:r>
            <a:r>
              <a:rPr sz="1400" i="1" spc="-5" dirty="0">
                <a:latin typeface="Calibri"/>
                <a:cs typeface="Calibri"/>
              </a:rPr>
              <a:t>disruption</a:t>
            </a:r>
            <a:r>
              <a:rPr sz="1400" i="1" dirty="0">
                <a:latin typeface="Calibri"/>
                <a:cs typeface="Calibri"/>
              </a:rPr>
              <a:t> when</a:t>
            </a:r>
            <a:r>
              <a:rPr sz="1400" i="1" spc="5" dirty="0">
                <a:latin typeface="Calibri"/>
                <a:cs typeface="Calibri"/>
              </a:rPr>
              <a:t> </a:t>
            </a:r>
            <a:r>
              <a:rPr sz="1400" i="1" spc="-5" dirty="0">
                <a:latin typeface="Calibri"/>
                <a:cs typeface="Calibri"/>
              </a:rPr>
              <a:t>moving</a:t>
            </a:r>
            <a:r>
              <a:rPr sz="1400" i="1" dirty="0">
                <a:latin typeface="Calibri"/>
                <a:cs typeface="Calibri"/>
              </a:rPr>
              <a:t> </a:t>
            </a:r>
            <a:r>
              <a:rPr sz="1400" i="1" spc="-5" dirty="0">
                <a:latin typeface="Calibri"/>
                <a:cs typeface="Calibri"/>
              </a:rPr>
              <a:t>from</a:t>
            </a:r>
            <a:r>
              <a:rPr sz="1400" i="1" dirty="0">
                <a:latin typeface="Calibri"/>
                <a:cs typeface="Calibri"/>
              </a:rPr>
              <a:t> </a:t>
            </a:r>
            <a:r>
              <a:rPr sz="1400" i="1" spc="-5" dirty="0">
                <a:latin typeface="Calibri"/>
                <a:cs typeface="Calibri"/>
              </a:rPr>
              <a:t>one</a:t>
            </a:r>
            <a:r>
              <a:rPr sz="1400" i="1" dirty="0">
                <a:latin typeface="Calibri"/>
                <a:cs typeface="Calibri"/>
              </a:rPr>
              <a:t> </a:t>
            </a:r>
            <a:r>
              <a:rPr sz="1400" i="1" spc="-5" dirty="0">
                <a:latin typeface="Calibri"/>
                <a:cs typeface="Calibri"/>
              </a:rPr>
              <a:t>page</a:t>
            </a:r>
            <a:r>
              <a:rPr sz="1400" i="1" dirty="0">
                <a:latin typeface="Calibri"/>
                <a:cs typeface="Calibri"/>
              </a:rPr>
              <a:t> to </a:t>
            </a:r>
            <a:r>
              <a:rPr sz="1400" i="1" spc="5" dirty="0">
                <a:latin typeface="Calibri"/>
                <a:cs typeface="Calibri"/>
              </a:rPr>
              <a:t> </a:t>
            </a:r>
            <a:r>
              <a:rPr sz="1400" i="1" spc="-5" dirty="0">
                <a:latin typeface="Calibri"/>
                <a:cs typeface="Calibri"/>
              </a:rPr>
              <a:t>another </a:t>
            </a:r>
            <a:r>
              <a:rPr sz="1400" i="1" dirty="0">
                <a:latin typeface="Calibri"/>
                <a:cs typeface="Calibri"/>
              </a:rPr>
              <a:t>in </a:t>
            </a:r>
            <a:r>
              <a:rPr sz="1400" i="1" spc="-5" dirty="0">
                <a:latin typeface="Calibri"/>
                <a:cs typeface="Calibri"/>
              </a:rPr>
              <a:t>amazon.in,</a:t>
            </a:r>
            <a:r>
              <a:rPr sz="1400" i="1" dirty="0">
                <a:latin typeface="Calibri"/>
                <a:cs typeface="Calibri"/>
              </a:rPr>
              <a:t> 66 </a:t>
            </a:r>
            <a:r>
              <a:rPr sz="1400" i="1" spc="-5" dirty="0">
                <a:latin typeface="Calibri"/>
                <a:cs typeface="Calibri"/>
              </a:rPr>
              <a:t>respondents face frequent disruption </a:t>
            </a:r>
            <a:r>
              <a:rPr sz="1400" i="1" dirty="0">
                <a:latin typeface="Calibri"/>
                <a:cs typeface="Calibri"/>
              </a:rPr>
              <a:t>when </a:t>
            </a:r>
            <a:r>
              <a:rPr sz="1400" i="1" spc="-5" dirty="0">
                <a:latin typeface="Calibri"/>
                <a:cs typeface="Calibri"/>
              </a:rPr>
              <a:t>moving </a:t>
            </a:r>
            <a:r>
              <a:rPr sz="1400" i="1" dirty="0">
                <a:latin typeface="Calibri"/>
                <a:cs typeface="Calibri"/>
              </a:rPr>
              <a:t> </a:t>
            </a:r>
            <a:r>
              <a:rPr sz="1400" i="1" spc="-5" dirty="0">
                <a:latin typeface="Calibri"/>
                <a:cs typeface="Calibri"/>
              </a:rPr>
              <a:t>from</a:t>
            </a:r>
            <a:r>
              <a:rPr sz="1400" i="1" dirty="0">
                <a:latin typeface="Calibri"/>
                <a:cs typeface="Calibri"/>
              </a:rPr>
              <a:t> </a:t>
            </a:r>
            <a:r>
              <a:rPr sz="1400" i="1" spc="-5" dirty="0">
                <a:latin typeface="Calibri"/>
                <a:cs typeface="Calibri"/>
              </a:rPr>
              <a:t>one</a:t>
            </a:r>
            <a:r>
              <a:rPr sz="1400" i="1" dirty="0">
                <a:latin typeface="Calibri"/>
                <a:cs typeface="Calibri"/>
              </a:rPr>
              <a:t> </a:t>
            </a:r>
            <a:r>
              <a:rPr sz="1400" i="1" spc="-5" dirty="0">
                <a:latin typeface="Calibri"/>
                <a:cs typeface="Calibri"/>
              </a:rPr>
              <a:t>page</a:t>
            </a:r>
            <a:r>
              <a:rPr sz="1400" i="1" dirty="0">
                <a:latin typeface="Calibri"/>
                <a:cs typeface="Calibri"/>
              </a:rPr>
              <a:t> to</a:t>
            </a:r>
            <a:r>
              <a:rPr sz="1400" i="1" spc="5" dirty="0">
                <a:latin typeface="Calibri"/>
                <a:cs typeface="Calibri"/>
              </a:rPr>
              <a:t> </a:t>
            </a:r>
            <a:r>
              <a:rPr sz="1400" i="1" spc="-5" dirty="0">
                <a:latin typeface="Calibri"/>
                <a:cs typeface="Calibri"/>
              </a:rPr>
              <a:t>another</a:t>
            </a:r>
            <a:r>
              <a:rPr sz="1400" i="1" dirty="0">
                <a:latin typeface="Calibri"/>
                <a:cs typeface="Calibri"/>
              </a:rPr>
              <a:t> in</a:t>
            </a:r>
            <a:r>
              <a:rPr sz="1400" i="1" spc="5" dirty="0">
                <a:latin typeface="Calibri"/>
                <a:cs typeface="Calibri"/>
              </a:rPr>
              <a:t> </a:t>
            </a:r>
            <a:r>
              <a:rPr sz="1400" i="1" spc="-5" dirty="0">
                <a:latin typeface="Calibri"/>
                <a:cs typeface="Calibri"/>
              </a:rPr>
              <a:t>myntra.com,</a:t>
            </a:r>
            <a:r>
              <a:rPr sz="1400" i="1" dirty="0">
                <a:latin typeface="Calibri"/>
                <a:cs typeface="Calibri"/>
              </a:rPr>
              <a:t> 74</a:t>
            </a:r>
            <a:r>
              <a:rPr sz="1400" i="1" spc="5" dirty="0">
                <a:latin typeface="Calibri"/>
                <a:cs typeface="Calibri"/>
              </a:rPr>
              <a:t> </a:t>
            </a:r>
            <a:r>
              <a:rPr sz="1400" i="1" spc="-5" dirty="0">
                <a:latin typeface="Calibri"/>
                <a:cs typeface="Calibri"/>
              </a:rPr>
              <a:t>respondents</a:t>
            </a:r>
            <a:r>
              <a:rPr sz="1400" i="1" dirty="0">
                <a:latin typeface="Calibri"/>
                <a:cs typeface="Calibri"/>
              </a:rPr>
              <a:t> </a:t>
            </a:r>
            <a:r>
              <a:rPr sz="1400" i="1" spc="-5" dirty="0">
                <a:latin typeface="Calibri"/>
                <a:cs typeface="Calibri"/>
              </a:rPr>
              <a:t>face</a:t>
            </a:r>
            <a:r>
              <a:rPr sz="1400" i="1" dirty="0">
                <a:latin typeface="Calibri"/>
                <a:cs typeface="Calibri"/>
              </a:rPr>
              <a:t> </a:t>
            </a:r>
            <a:r>
              <a:rPr sz="1400" i="1" spc="-5" dirty="0">
                <a:latin typeface="Calibri"/>
                <a:cs typeface="Calibri"/>
              </a:rPr>
              <a:t>frequent </a:t>
            </a:r>
            <a:r>
              <a:rPr sz="1400" i="1" dirty="0">
                <a:latin typeface="Calibri"/>
                <a:cs typeface="Calibri"/>
              </a:rPr>
              <a:t> disruption</a:t>
            </a:r>
            <a:r>
              <a:rPr sz="1400" i="1" spc="5" dirty="0">
                <a:latin typeface="Calibri"/>
                <a:cs typeface="Calibri"/>
              </a:rPr>
              <a:t> </a:t>
            </a:r>
            <a:r>
              <a:rPr sz="1400" i="1" dirty="0">
                <a:latin typeface="Calibri"/>
                <a:cs typeface="Calibri"/>
              </a:rPr>
              <a:t>when</a:t>
            </a:r>
            <a:r>
              <a:rPr sz="1400" i="1" spc="5" dirty="0">
                <a:latin typeface="Calibri"/>
                <a:cs typeface="Calibri"/>
              </a:rPr>
              <a:t> </a:t>
            </a:r>
            <a:r>
              <a:rPr sz="1400" i="1" spc="-5" dirty="0">
                <a:latin typeface="Calibri"/>
                <a:cs typeface="Calibri"/>
              </a:rPr>
              <a:t>moving</a:t>
            </a:r>
            <a:r>
              <a:rPr sz="1400" i="1" dirty="0">
                <a:latin typeface="Calibri"/>
                <a:cs typeface="Calibri"/>
              </a:rPr>
              <a:t> </a:t>
            </a:r>
            <a:r>
              <a:rPr sz="1400" i="1" spc="-5" dirty="0">
                <a:latin typeface="Calibri"/>
                <a:cs typeface="Calibri"/>
              </a:rPr>
              <a:t>from</a:t>
            </a:r>
            <a:r>
              <a:rPr sz="1400" i="1" dirty="0">
                <a:latin typeface="Calibri"/>
                <a:cs typeface="Calibri"/>
              </a:rPr>
              <a:t> </a:t>
            </a:r>
            <a:r>
              <a:rPr sz="1400" i="1" spc="-5" dirty="0">
                <a:latin typeface="Calibri"/>
                <a:cs typeface="Calibri"/>
              </a:rPr>
              <a:t>one</a:t>
            </a:r>
            <a:r>
              <a:rPr sz="1400" i="1" dirty="0">
                <a:latin typeface="Calibri"/>
                <a:cs typeface="Calibri"/>
              </a:rPr>
              <a:t> </a:t>
            </a:r>
            <a:r>
              <a:rPr sz="1400" i="1" spc="-10" dirty="0">
                <a:latin typeface="Calibri"/>
                <a:cs typeface="Calibri"/>
              </a:rPr>
              <a:t>page</a:t>
            </a:r>
            <a:r>
              <a:rPr sz="1400" i="1" spc="-5" dirty="0">
                <a:latin typeface="Calibri"/>
                <a:cs typeface="Calibri"/>
              </a:rPr>
              <a:t> </a:t>
            </a:r>
            <a:r>
              <a:rPr sz="1400" i="1" dirty="0">
                <a:latin typeface="Calibri"/>
                <a:cs typeface="Calibri"/>
              </a:rPr>
              <a:t>to</a:t>
            </a:r>
            <a:r>
              <a:rPr sz="1400" i="1" spc="5" dirty="0">
                <a:latin typeface="Calibri"/>
                <a:cs typeface="Calibri"/>
              </a:rPr>
              <a:t> </a:t>
            </a:r>
            <a:r>
              <a:rPr sz="1400" i="1" spc="-5" dirty="0">
                <a:latin typeface="Calibri"/>
                <a:cs typeface="Calibri"/>
              </a:rPr>
              <a:t>another</a:t>
            </a:r>
            <a:r>
              <a:rPr sz="1400" i="1" dirty="0">
                <a:latin typeface="Calibri"/>
                <a:cs typeface="Calibri"/>
              </a:rPr>
              <a:t> in</a:t>
            </a:r>
            <a:r>
              <a:rPr sz="1400" i="1" spc="5" dirty="0">
                <a:latin typeface="Calibri"/>
                <a:cs typeface="Calibri"/>
              </a:rPr>
              <a:t> </a:t>
            </a:r>
            <a:r>
              <a:rPr sz="1400" i="1" spc="-5" dirty="0">
                <a:latin typeface="Calibri"/>
                <a:cs typeface="Calibri"/>
              </a:rPr>
              <a:t>snapdeal.com,</a:t>
            </a:r>
            <a:r>
              <a:rPr sz="1400" i="1" dirty="0">
                <a:latin typeface="Calibri"/>
                <a:cs typeface="Calibri"/>
              </a:rPr>
              <a:t> </a:t>
            </a:r>
            <a:r>
              <a:rPr sz="1400" i="1" spc="-10" dirty="0">
                <a:latin typeface="Calibri"/>
                <a:cs typeface="Calibri"/>
              </a:rPr>
              <a:t>39 </a:t>
            </a:r>
            <a:r>
              <a:rPr sz="1400" i="1" spc="-5" dirty="0">
                <a:latin typeface="Calibri"/>
                <a:cs typeface="Calibri"/>
              </a:rPr>
              <a:t> respondents</a:t>
            </a:r>
            <a:r>
              <a:rPr sz="1400" i="1" spc="125" dirty="0">
                <a:latin typeface="Calibri"/>
                <a:cs typeface="Calibri"/>
              </a:rPr>
              <a:t> </a:t>
            </a:r>
            <a:r>
              <a:rPr sz="1400" i="1" spc="-5" dirty="0">
                <a:latin typeface="Calibri"/>
                <a:cs typeface="Calibri"/>
              </a:rPr>
              <a:t>face</a:t>
            </a:r>
            <a:r>
              <a:rPr sz="1400" i="1" spc="130" dirty="0">
                <a:latin typeface="Calibri"/>
                <a:cs typeface="Calibri"/>
              </a:rPr>
              <a:t> </a:t>
            </a:r>
            <a:r>
              <a:rPr sz="1400" i="1" spc="-5" dirty="0">
                <a:latin typeface="Calibri"/>
                <a:cs typeface="Calibri"/>
              </a:rPr>
              <a:t>frequent</a:t>
            </a:r>
            <a:r>
              <a:rPr sz="1400" i="1" spc="114" dirty="0">
                <a:latin typeface="Calibri"/>
                <a:cs typeface="Calibri"/>
              </a:rPr>
              <a:t> </a:t>
            </a:r>
            <a:r>
              <a:rPr sz="1400" i="1" dirty="0">
                <a:latin typeface="Calibri"/>
                <a:cs typeface="Calibri"/>
              </a:rPr>
              <a:t>disruption</a:t>
            </a:r>
            <a:r>
              <a:rPr sz="1400" i="1" spc="125" dirty="0">
                <a:latin typeface="Calibri"/>
                <a:cs typeface="Calibri"/>
              </a:rPr>
              <a:t> </a:t>
            </a:r>
            <a:r>
              <a:rPr sz="1400" i="1" spc="-5" dirty="0">
                <a:latin typeface="Calibri"/>
                <a:cs typeface="Calibri"/>
              </a:rPr>
              <a:t>when</a:t>
            </a:r>
            <a:r>
              <a:rPr sz="1400" i="1" spc="125" dirty="0">
                <a:latin typeface="Calibri"/>
                <a:cs typeface="Calibri"/>
              </a:rPr>
              <a:t> </a:t>
            </a:r>
            <a:r>
              <a:rPr sz="1400" i="1" spc="-5" dirty="0">
                <a:latin typeface="Calibri"/>
                <a:cs typeface="Calibri"/>
              </a:rPr>
              <a:t>moving</a:t>
            </a:r>
            <a:r>
              <a:rPr sz="1400" i="1" spc="125" dirty="0">
                <a:latin typeface="Calibri"/>
                <a:cs typeface="Calibri"/>
              </a:rPr>
              <a:t> </a:t>
            </a:r>
            <a:r>
              <a:rPr sz="1400" i="1" spc="-5" dirty="0">
                <a:latin typeface="Calibri"/>
                <a:cs typeface="Calibri"/>
              </a:rPr>
              <a:t>from</a:t>
            </a:r>
            <a:r>
              <a:rPr sz="1400" i="1" spc="130" dirty="0">
                <a:latin typeface="Calibri"/>
                <a:cs typeface="Calibri"/>
              </a:rPr>
              <a:t> </a:t>
            </a:r>
            <a:r>
              <a:rPr sz="1400" i="1" spc="-5" dirty="0">
                <a:latin typeface="Calibri"/>
                <a:cs typeface="Calibri"/>
              </a:rPr>
              <a:t>one</a:t>
            </a:r>
            <a:r>
              <a:rPr sz="1400" i="1" spc="110" dirty="0">
                <a:latin typeface="Calibri"/>
                <a:cs typeface="Calibri"/>
              </a:rPr>
              <a:t> </a:t>
            </a:r>
            <a:r>
              <a:rPr sz="1400" i="1" spc="-5" dirty="0">
                <a:latin typeface="Calibri"/>
                <a:cs typeface="Calibri"/>
              </a:rPr>
              <a:t>page</a:t>
            </a:r>
            <a:r>
              <a:rPr sz="1400" i="1" spc="130" dirty="0">
                <a:latin typeface="Calibri"/>
                <a:cs typeface="Calibri"/>
              </a:rPr>
              <a:t> </a:t>
            </a:r>
            <a:r>
              <a:rPr sz="1400" i="1" dirty="0">
                <a:latin typeface="Calibri"/>
                <a:cs typeface="Calibri"/>
              </a:rPr>
              <a:t>to</a:t>
            </a:r>
            <a:r>
              <a:rPr sz="1400" i="1" spc="120" dirty="0">
                <a:latin typeface="Calibri"/>
                <a:cs typeface="Calibri"/>
              </a:rPr>
              <a:t> </a:t>
            </a:r>
            <a:r>
              <a:rPr sz="1400" i="1" spc="-5" dirty="0">
                <a:latin typeface="Calibri"/>
                <a:cs typeface="Calibri"/>
              </a:rPr>
              <a:t>another </a:t>
            </a:r>
            <a:r>
              <a:rPr sz="1400" i="1" spc="-300" dirty="0">
                <a:latin typeface="Calibri"/>
                <a:cs typeface="Calibri"/>
              </a:rPr>
              <a:t> </a:t>
            </a:r>
            <a:r>
              <a:rPr sz="1400" i="1" dirty="0">
                <a:latin typeface="Calibri"/>
                <a:cs typeface="Calibri"/>
              </a:rPr>
              <a:t>in </a:t>
            </a:r>
            <a:r>
              <a:rPr sz="1400" i="1" spc="-5" dirty="0">
                <a:latin typeface="Calibri"/>
                <a:cs typeface="Calibri"/>
              </a:rPr>
              <a:t>paytm.com, </a:t>
            </a:r>
            <a:r>
              <a:rPr sz="1400" i="1" dirty="0">
                <a:latin typeface="Calibri"/>
                <a:cs typeface="Calibri"/>
              </a:rPr>
              <a:t>62 </a:t>
            </a:r>
            <a:r>
              <a:rPr sz="1400" i="1" spc="-5" dirty="0">
                <a:latin typeface="Calibri"/>
                <a:cs typeface="Calibri"/>
              </a:rPr>
              <a:t>respondents face frequent </a:t>
            </a:r>
            <a:r>
              <a:rPr sz="1400" i="1" dirty="0">
                <a:latin typeface="Calibri"/>
                <a:cs typeface="Calibri"/>
              </a:rPr>
              <a:t>disruption when </a:t>
            </a:r>
            <a:r>
              <a:rPr sz="1400" i="1" spc="-5" dirty="0">
                <a:latin typeface="Calibri"/>
                <a:cs typeface="Calibri"/>
              </a:rPr>
              <a:t>moving from one </a:t>
            </a:r>
            <a:r>
              <a:rPr sz="1400" i="1" dirty="0">
                <a:latin typeface="Calibri"/>
                <a:cs typeface="Calibri"/>
              </a:rPr>
              <a:t> </a:t>
            </a:r>
            <a:r>
              <a:rPr sz="1400" i="1" spc="-5" dirty="0">
                <a:latin typeface="Calibri"/>
                <a:cs typeface="Calibri"/>
              </a:rPr>
              <a:t>page</a:t>
            </a:r>
            <a:r>
              <a:rPr sz="1400" i="1" spc="-10" dirty="0">
                <a:latin typeface="Calibri"/>
                <a:cs typeface="Calibri"/>
              </a:rPr>
              <a:t> </a:t>
            </a:r>
            <a:r>
              <a:rPr sz="1400" i="1" dirty="0">
                <a:latin typeface="Calibri"/>
                <a:cs typeface="Calibri"/>
              </a:rPr>
              <a:t>to</a:t>
            </a:r>
            <a:r>
              <a:rPr sz="1400" i="1" spc="-10" dirty="0">
                <a:latin typeface="Calibri"/>
                <a:cs typeface="Calibri"/>
              </a:rPr>
              <a:t> </a:t>
            </a:r>
            <a:r>
              <a:rPr sz="1400" i="1" spc="-5" dirty="0">
                <a:latin typeface="Calibri"/>
                <a:cs typeface="Calibri"/>
              </a:rPr>
              <a:t>another</a:t>
            </a:r>
            <a:r>
              <a:rPr sz="1400" i="1" spc="-10" dirty="0">
                <a:latin typeface="Calibri"/>
                <a:cs typeface="Calibri"/>
              </a:rPr>
              <a:t> </a:t>
            </a:r>
            <a:r>
              <a:rPr sz="1400" i="1" dirty="0">
                <a:latin typeface="Calibri"/>
                <a:cs typeface="Calibri"/>
              </a:rPr>
              <a:t>in</a:t>
            </a:r>
            <a:r>
              <a:rPr sz="1400" i="1" spc="-5" dirty="0">
                <a:latin typeface="Calibri"/>
                <a:cs typeface="Calibri"/>
              </a:rPr>
              <a:t> flipkart.com]</a:t>
            </a:r>
            <a:endParaRPr sz="1400">
              <a:latin typeface="Calibri"/>
              <a:cs typeface="Calibri"/>
            </a:endParaRPr>
          </a:p>
        </p:txBody>
      </p:sp>
      <p:sp>
        <p:nvSpPr>
          <p:cNvPr id="5" name="object 5"/>
          <p:cNvSpPr txBox="1"/>
          <p:nvPr/>
        </p:nvSpPr>
        <p:spPr>
          <a:xfrm>
            <a:off x="902004" y="8789669"/>
            <a:ext cx="4989195" cy="239395"/>
          </a:xfrm>
          <a:prstGeom prst="rect">
            <a:avLst/>
          </a:prstGeom>
        </p:spPr>
        <p:txBody>
          <a:bodyPr vert="horz" wrap="square" lIns="0" tIns="12700" rIns="0" bIns="0" rtlCol="0">
            <a:spAutoFit/>
          </a:bodyPr>
          <a:lstStyle/>
          <a:p>
            <a:pPr marL="12700">
              <a:lnSpc>
                <a:spcPct val="100000"/>
              </a:lnSpc>
              <a:spcBef>
                <a:spcPts val="100"/>
              </a:spcBef>
            </a:pPr>
            <a:r>
              <a:rPr sz="1400" i="1" spc="-5" dirty="0">
                <a:latin typeface="Calibri"/>
                <a:cs typeface="Calibri"/>
              </a:rPr>
              <a:t>[Amazon.in faces</a:t>
            </a:r>
            <a:r>
              <a:rPr sz="1400" i="1" dirty="0">
                <a:latin typeface="Calibri"/>
                <a:cs typeface="Calibri"/>
              </a:rPr>
              <a:t> </a:t>
            </a:r>
            <a:r>
              <a:rPr sz="1400" i="1" spc="-5" dirty="0">
                <a:latin typeface="Calibri"/>
                <a:cs typeface="Calibri"/>
              </a:rPr>
              <a:t>disruption</a:t>
            </a:r>
            <a:r>
              <a:rPr sz="1400" i="1" dirty="0">
                <a:latin typeface="Calibri"/>
                <a:cs typeface="Calibri"/>
              </a:rPr>
              <a:t> when</a:t>
            </a:r>
            <a:r>
              <a:rPr sz="1400" i="1" spc="5" dirty="0">
                <a:latin typeface="Calibri"/>
                <a:cs typeface="Calibri"/>
              </a:rPr>
              <a:t> </a:t>
            </a:r>
            <a:r>
              <a:rPr sz="1400" i="1" dirty="0">
                <a:latin typeface="Calibri"/>
                <a:cs typeface="Calibri"/>
              </a:rPr>
              <a:t>moving</a:t>
            </a:r>
            <a:r>
              <a:rPr sz="1400" i="1" spc="-20" dirty="0">
                <a:latin typeface="Calibri"/>
                <a:cs typeface="Calibri"/>
              </a:rPr>
              <a:t> </a:t>
            </a:r>
            <a:r>
              <a:rPr sz="1400" i="1" spc="-5" dirty="0">
                <a:latin typeface="Calibri"/>
                <a:cs typeface="Calibri"/>
              </a:rPr>
              <a:t>from</a:t>
            </a:r>
            <a:r>
              <a:rPr sz="1400" i="1" spc="5" dirty="0">
                <a:latin typeface="Calibri"/>
                <a:cs typeface="Calibri"/>
              </a:rPr>
              <a:t> </a:t>
            </a:r>
            <a:r>
              <a:rPr sz="1400" i="1" spc="-5" dirty="0">
                <a:latin typeface="Calibri"/>
                <a:cs typeface="Calibri"/>
              </a:rPr>
              <a:t>one </a:t>
            </a:r>
            <a:r>
              <a:rPr sz="1400" i="1" dirty="0">
                <a:latin typeface="Calibri"/>
                <a:cs typeface="Calibri"/>
              </a:rPr>
              <a:t>page</a:t>
            </a:r>
            <a:r>
              <a:rPr sz="1400" i="1" spc="-5" dirty="0">
                <a:latin typeface="Calibri"/>
                <a:cs typeface="Calibri"/>
              </a:rPr>
              <a:t> </a:t>
            </a:r>
            <a:r>
              <a:rPr sz="1400" i="1" dirty="0">
                <a:latin typeface="Calibri"/>
                <a:cs typeface="Calibri"/>
              </a:rPr>
              <a:t>to</a:t>
            </a:r>
            <a:r>
              <a:rPr sz="1400" i="1" spc="-5" dirty="0">
                <a:latin typeface="Calibri"/>
                <a:cs typeface="Calibri"/>
              </a:rPr>
              <a:t> another]</a:t>
            </a:r>
            <a:endParaRPr sz="1400">
              <a:latin typeface="Calibri"/>
              <a:cs typeface="Calibri"/>
            </a:endParaRPr>
          </a:p>
        </p:txBody>
      </p:sp>
      <p:grpSp>
        <p:nvGrpSpPr>
          <p:cNvPr id="6" name="object 6"/>
          <p:cNvGrpSpPr/>
          <p:nvPr/>
        </p:nvGrpSpPr>
        <p:grpSpPr>
          <a:xfrm>
            <a:off x="1311973" y="5861113"/>
            <a:ext cx="3924935" cy="2118995"/>
            <a:chOff x="1311973" y="5861113"/>
            <a:chExt cx="3924935" cy="2118995"/>
          </a:xfrm>
        </p:grpSpPr>
        <p:sp>
          <p:nvSpPr>
            <p:cNvPr id="7" name="object 7"/>
            <p:cNvSpPr/>
            <p:nvPr/>
          </p:nvSpPr>
          <p:spPr>
            <a:xfrm>
              <a:off x="1356360" y="6324599"/>
              <a:ext cx="3333115" cy="1379220"/>
            </a:xfrm>
            <a:custGeom>
              <a:avLst/>
              <a:gdLst/>
              <a:ahLst/>
              <a:cxnLst/>
              <a:rect l="l" t="t" r="r" b="b"/>
              <a:pathLst>
                <a:path w="3333115" h="1379220">
                  <a:moveTo>
                    <a:pt x="0" y="1379220"/>
                  </a:moveTo>
                  <a:lnTo>
                    <a:pt x="233172" y="1379220"/>
                  </a:lnTo>
                </a:path>
                <a:path w="3333115" h="1379220">
                  <a:moveTo>
                    <a:pt x="542544" y="1379220"/>
                  </a:moveTo>
                  <a:lnTo>
                    <a:pt x="1007364" y="1379220"/>
                  </a:lnTo>
                </a:path>
                <a:path w="3333115" h="1379220">
                  <a:moveTo>
                    <a:pt x="0" y="1150620"/>
                  </a:moveTo>
                  <a:lnTo>
                    <a:pt x="233172" y="1150620"/>
                  </a:lnTo>
                </a:path>
                <a:path w="3333115" h="1379220">
                  <a:moveTo>
                    <a:pt x="542544" y="1150620"/>
                  </a:moveTo>
                  <a:lnTo>
                    <a:pt x="1007364" y="1150620"/>
                  </a:lnTo>
                </a:path>
                <a:path w="3333115" h="1379220">
                  <a:moveTo>
                    <a:pt x="0" y="920496"/>
                  </a:moveTo>
                  <a:lnTo>
                    <a:pt x="233172" y="920496"/>
                  </a:lnTo>
                </a:path>
                <a:path w="3333115" h="1379220">
                  <a:moveTo>
                    <a:pt x="542544" y="920496"/>
                  </a:moveTo>
                  <a:lnTo>
                    <a:pt x="1007364" y="920496"/>
                  </a:lnTo>
                </a:path>
                <a:path w="3333115" h="1379220">
                  <a:moveTo>
                    <a:pt x="0" y="690372"/>
                  </a:moveTo>
                  <a:lnTo>
                    <a:pt x="233172" y="690372"/>
                  </a:lnTo>
                </a:path>
                <a:path w="3333115" h="1379220">
                  <a:moveTo>
                    <a:pt x="542544" y="690372"/>
                  </a:moveTo>
                  <a:lnTo>
                    <a:pt x="1007364" y="690372"/>
                  </a:lnTo>
                </a:path>
                <a:path w="3333115" h="1379220">
                  <a:moveTo>
                    <a:pt x="0" y="460248"/>
                  </a:moveTo>
                  <a:lnTo>
                    <a:pt x="233172" y="460248"/>
                  </a:lnTo>
                </a:path>
                <a:path w="3333115" h="1379220">
                  <a:moveTo>
                    <a:pt x="542544" y="460248"/>
                  </a:moveTo>
                  <a:lnTo>
                    <a:pt x="1007364" y="460248"/>
                  </a:lnTo>
                </a:path>
                <a:path w="3333115" h="1379220">
                  <a:moveTo>
                    <a:pt x="0" y="230124"/>
                  </a:moveTo>
                  <a:lnTo>
                    <a:pt x="233172" y="230124"/>
                  </a:lnTo>
                </a:path>
                <a:path w="3333115" h="1379220">
                  <a:moveTo>
                    <a:pt x="542544" y="230124"/>
                  </a:moveTo>
                  <a:lnTo>
                    <a:pt x="1007364" y="230124"/>
                  </a:lnTo>
                </a:path>
                <a:path w="3333115" h="1379220">
                  <a:moveTo>
                    <a:pt x="0" y="0"/>
                  </a:moveTo>
                  <a:lnTo>
                    <a:pt x="233172" y="0"/>
                  </a:lnTo>
                </a:path>
                <a:path w="3333115" h="1379220">
                  <a:moveTo>
                    <a:pt x="542544" y="0"/>
                  </a:moveTo>
                  <a:lnTo>
                    <a:pt x="3332988" y="0"/>
                  </a:lnTo>
                </a:path>
              </a:pathLst>
            </a:custGeom>
            <a:ln w="9144">
              <a:solidFill>
                <a:srgbClr val="858585"/>
              </a:solidFill>
            </a:ln>
          </p:spPr>
          <p:txBody>
            <a:bodyPr wrap="square" lIns="0" tIns="0" rIns="0" bIns="0" rtlCol="0"/>
            <a:lstStyle/>
            <a:p>
              <a:endParaRPr/>
            </a:p>
          </p:txBody>
        </p:sp>
        <p:sp>
          <p:nvSpPr>
            <p:cNvPr id="8" name="object 8"/>
            <p:cNvSpPr/>
            <p:nvPr/>
          </p:nvSpPr>
          <p:spPr>
            <a:xfrm>
              <a:off x="1356360" y="6095999"/>
              <a:ext cx="3876040" cy="0"/>
            </a:xfrm>
            <a:custGeom>
              <a:avLst/>
              <a:gdLst/>
              <a:ahLst/>
              <a:cxnLst/>
              <a:rect l="l" t="t" r="r" b="b"/>
              <a:pathLst>
                <a:path w="3876040">
                  <a:moveTo>
                    <a:pt x="0" y="0"/>
                  </a:moveTo>
                  <a:lnTo>
                    <a:pt x="3875531" y="0"/>
                  </a:lnTo>
                </a:path>
              </a:pathLst>
            </a:custGeom>
            <a:ln w="9144">
              <a:solidFill>
                <a:srgbClr val="858585"/>
              </a:solidFill>
            </a:ln>
          </p:spPr>
          <p:txBody>
            <a:bodyPr wrap="square" lIns="0" tIns="0" rIns="0" bIns="0" rtlCol="0"/>
            <a:lstStyle/>
            <a:p>
              <a:endParaRPr/>
            </a:p>
          </p:txBody>
        </p:sp>
        <p:sp>
          <p:nvSpPr>
            <p:cNvPr id="9" name="object 9"/>
            <p:cNvSpPr/>
            <p:nvPr/>
          </p:nvSpPr>
          <p:spPr>
            <a:xfrm>
              <a:off x="1589531" y="6141719"/>
              <a:ext cx="309880" cy="1792605"/>
            </a:xfrm>
            <a:custGeom>
              <a:avLst/>
              <a:gdLst/>
              <a:ahLst/>
              <a:cxnLst/>
              <a:rect l="l" t="t" r="r" b="b"/>
              <a:pathLst>
                <a:path w="309880" h="1792604">
                  <a:moveTo>
                    <a:pt x="309372" y="0"/>
                  </a:moveTo>
                  <a:lnTo>
                    <a:pt x="0" y="0"/>
                  </a:lnTo>
                  <a:lnTo>
                    <a:pt x="0" y="1792224"/>
                  </a:lnTo>
                  <a:lnTo>
                    <a:pt x="309372" y="1792224"/>
                  </a:lnTo>
                  <a:lnTo>
                    <a:pt x="309372" y="0"/>
                  </a:lnTo>
                  <a:close/>
                </a:path>
              </a:pathLst>
            </a:custGeom>
            <a:solidFill>
              <a:srgbClr val="4F81BC"/>
            </a:solidFill>
          </p:spPr>
          <p:txBody>
            <a:bodyPr wrap="square" lIns="0" tIns="0" rIns="0" bIns="0" rtlCol="0"/>
            <a:lstStyle/>
            <a:p>
              <a:endParaRPr/>
            </a:p>
          </p:txBody>
        </p:sp>
        <p:sp>
          <p:nvSpPr>
            <p:cNvPr id="10" name="object 10"/>
            <p:cNvSpPr/>
            <p:nvPr/>
          </p:nvSpPr>
          <p:spPr>
            <a:xfrm>
              <a:off x="2674619" y="6554723"/>
              <a:ext cx="1239520" cy="1149350"/>
            </a:xfrm>
            <a:custGeom>
              <a:avLst/>
              <a:gdLst/>
              <a:ahLst/>
              <a:cxnLst/>
              <a:rect l="l" t="t" r="r" b="b"/>
              <a:pathLst>
                <a:path w="1239520" h="1149350">
                  <a:moveTo>
                    <a:pt x="0" y="1149095"/>
                  </a:moveTo>
                  <a:lnTo>
                    <a:pt x="464819" y="1149095"/>
                  </a:lnTo>
                </a:path>
                <a:path w="1239520" h="1149350">
                  <a:moveTo>
                    <a:pt x="0" y="920495"/>
                  </a:moveTo>
                  <a:lnTo>
                    <a:pt x="464819" y="920495"/>
                  </a:lnTo>
                </a:path>
                <a:path w="1239520" h="1149350">
                  <a:moveTo>
                    <a:pt x="0" y="690371"/>
                  </a:moveTo>
                  <a:lnTo>
                    <a:pt x="464819" y="690371"/>
                  </a:lnTo>
                </a:path>
                <a:path w="1239520" h="1149350">
                  <a:moveTo>
                    <a:pt x="0" y="460247"/>
                  </a:moveTo>
                  <a:lnTo>
                    <a:pt x="1239012" y="460247"/>
                  </a:lnTo>
                </a:path>
                <a:path w="1239520" h="1149350">
                  <a:moveTo>
                    <a:pt x="0" y="230123"/>
                  </a:moveTo>
                  <a:lnTo>
                    <a:pt x="1239012" y="230123"/>
                  </a:lnTo>
                </a:path>
                <a:path w="1239520" h="1149350">
                  <a:moveTo>
                    <a:pt x="0" y="0"/>
                  </a:moveTo>
                  <a:lnTo>
                    <a:pt x="1239012" y="0"/>
                  </a:lnTo>
                </a:path>
              </a:pathLst>
            </a:custGeom>
            <a:ln w="9144">
              <a:solidFill>
                <a:srgbClr val="858585"/>
              </a:solidFill>
            </a:ln>
          </p:spPr>
          <p:txBody>
            <a:bodyPr wrap="square" lIns="0" tIns="0" rIns="0" bIns="0" rtlCol="0"/>
            <a:lstStyle/>
            <a:p>
              <a:endParaRPr/>
            </a:p>
          </p:txBody>
        </p:sp>
        <p:sp>
          <p:nvSpPr>
            <p:cNvPr id="11" name="object 11"/>
            <p:cNvSpPr/>
            <p:nvPr/>
          </p:nvSpPr>
          <p:spPr>
            <a:xfrm>
              <a:off x="2363724" y="6509003"/>
              <a:ext cx="311150" cy="1424940"/>
            </a:xfrm>
            <a:custGeom>
              <a:avLst/>
              <a:gdLst/>
              <a:ahLst/>
              <a:cxnLst/>
              <a:rect l="l" t="t" r="r" b="b"/>
              <a:pathLst>
                <a:path w="311150" h="1424940">
                  <a:moveTo>
                    <a:pt x="310895" y="0"/>
                  </a:moveTo>
                  <a:lnTo>
                    <a:pt x="0" y="0"/>
                  </a:lnTo>
                  <a:lnTo>
                    <a:pt x="0" y="1424939"/>
                  </a:lnTo>
                  <a:lnTo>
                    <a:pt x="310895" y="1424939"/>
                  </a:lnTo>
                  <a:lnTo>
                    <a:pt x="310895" y="0"/>
                  </a:lnTo>
                  <a:close/>
                </a:path>
              </a:pathLst>
            </a:custGeom>
            <a:solidFill>
              <a:srgbClr val="4F81BC"/>
            </a:solidFill>
          </p:spPr>
          <p:txBody>
            <a:bodyPr wrap="square" lIns="0" tIns="0" rIns="0" bIns="0" rtlCol="0"/>
            <a:lstStyle/>
            <a:p>
              <a:endParaRPr/>
            </a:p>
          </p:txBody>
        </p:sp>
        <p:sp>
          <p:nvSpPr>
            <p:cNvPr id="12" name="object 12"/>
            <p:cNvSpPr/>
            <p:nvPr/>
          </p:nvSpPr>
          <p:spPr>
            <a:xfrm>
              <a:off x="3448812" y="7245095"/>
              <a:ext cx="464820" cy="459105"/>
            </a:xfrm>
            <a:custGeom>
              <a:avLst/>
              <a:gdLst/>
              <a:ahLst/>
              <a:cxnLst/>
              <a:rect l="l" t="t" r="r" b="b"/>
              <a:pathLst>
                <a:path w="464820" h="459104">
                  <a:moveTo>
                    <a:pt x="0" y="458724"/>
                  </a:moveTo>
                  <a:lnTo>
                    <a:pt x="464820" y="458724"/>
                  </a:lnTo>
                </a:path>
                <a:path w="464820" h="459104">
                  <a:moveTo>
                    <a:pt x="0" y="230124"/>
                  </a:moveTo>
                  <a:lnTo>
                    <a:pt x="464820" y="230124"/>
                  </a:lnTo>
                </a:path>
                <a:path w="464820" h="459104">
                  <a:moveTo>
                    <a:pt x="0" y="0"/>
                  </a:moveTo>
                  <a:lnTo>
                    <a:pt x="464820" y="0"/>
                  </a:lnTo>
                </a:path>
              </a:pathLst>
            </a:custGeom>
            <a:ln w="9144">
              <a:solidFill>
                <a:srgbClr val="858585"/>
              </a:solidFill>
            </a:ln>
          </p:spPr>
          <p:txBody>
            <a:bodyPr wrap="square" lIns="0" tIns="0" rIns="0" bIns="0" rtlCol="0"/>
            <a:lstStyle/>
            <a:p>
              <a:endParaRPr/>
            </a:p>
          </p:txBody>
        </p:sp>
        <p:sp>
          <p:nvSpPr>
            <p:cNvPr id="13" name="object 13"/>
            <p:cNvSpPr/>
            <p:nvPr/>
          </p:nvSpPr>
          <p:spPr>
            <a:xfrm>
              <a:off x="3139440" y="7037831"/>
              <a:ext cx="309880" cy="896619"/>
            </a:xfrm>
            <a:custGeom>
              <a:avLst/>
              <a:gdLst/>
              <a:ahLst/>
              <a:cxnLst/>
              <a:rect l="l" t="t" r="r" b="b"/>
              <a:pathLst>
                <a:path w="309879" h="896620">
                  <a:moveTo>
                    <a:pt x="309372" y="0"/>
                  </a:moveTo>
                  <a:lnTo>
                    <a:pt x="0" y="0"/>
                  </a:lnTo>
                  <a:lnTo>
                    <a:pt x="0" y="896112"/>
                  </a:lnTo>
                  <a:lnTo>
                    <a:pt x="309372" y="896112"/>
                  </a:lnTo>
                  <a:lnTo>
                    <a:pt x="309372" y="0"/>
                  </a:lnTo>
                  <a:close/>
                </a:path>
              </a:pathLst>
            </a:custGeom>
            <a:solidFill>
              <a:srgbClr val="4F81BC"/>
            </a:solidFill>
          </p:spPr>
          <p:txBody>
            <a:bodyPr wrap="square" lIns="0" tIns="0" rIns="0" bIns="0" rtlCol="0"/>
            <a:lstStyle/>
            <a:p>
              <a:endParaRPr/>
            </a:p>
          </p:txBody>
        </p:sp>
        <p:sp>
          <p:nvSpPr>
            <p:cNvPr id="14" name="object 14"/>
            <p:cNvSpPr/>
            <p:nvPr/>
          </p:nvSpPr>
          <p:spPr>
            <a:xfrm>
              <a:off x="4224528" y="6554723"/>
              <a:ext cx="464820" cy="1149350"/>
            </a:xfrm>
            <a:custGeom>
              <a:avLst/>
              <a:gdLst/>
              <a:ahLst/>
              <a:cxnLst/>
              <a:rect l="l" t="t" r="r" b="b"/>
              <a:pathLst>
                <a:path w="464820" h="1149350">
                  <a:moveTo>
                    <a:pt x="0" y="1149095"/>
                  </a:moveTo>
                  <a:lnTo>
                    <a:pt x="464820" y="1149095"/>
                  </a:lnTo>
                </a:path>
                <a:path w="464820" h="1149350">
                  <a:moveTo>
                    <a:pt x="0" y="920495"/>
                  </a:moveTo>
                  <a:lnTo>
                    <a:pt x="464820" y="920495"/>
                  </a:lnTo>
                </a:path>
                <a:path w="464820" h="1149350">
                  <a:moveTo>
                    <a:pt x="0" y="690371"/>
                  </a:moveTo>
                  <a:lnTo>
                    <a:pt x="464820" y="690371"/>
                  </a:lnTo>
                </a:path>
                <a:path w="464820" h="1149350">
                  <a:moveTo>
                    <a:pt x="0" y="460247"/>
                  </a:moveTo>
                  <a:lnTo>
                    <a:pt x="464820" y="460247"/>
                  </a:lnTo>
                </a:path>
                <a:path w="464820" h="1149350">
                  <a:moveTo>
                    <a:pt x="0" y="230123"/>
                  </a:moveTo>
                  <a:lnTo>
                    <a:pt x="464820" y="230123"/>
                  </a:lnTo>
                </a:path>
                <a:path w="464820" h="1149350">
                  <a:moveTo>
                    <a:pt x="0" y="0"/>
                  </a:moveTo>
                  <a:lnTo>
                    <a:pt x="464820" y="0"/>
                  </a:lnTo>
                </a:path>
              </a:pathLst>
            </a:custGeom>
            <a:ln w="9144">
              <a:solidFill>
                <a:srgbClr val="858585"/>
              </a:solidFill>
            </a:ln>
          </p:spPr>
          <p:txBody>
            <a:bodyPr wrap="square" lIns="0" tIns="0" rIns="0" bIns="0" rtlCol="0"/>
            <a:lstStyle/>
            <a:p>
              <a:endParaRPr/>
            </a:p>
          </p:txBody>
        </p:sp>
        <p:sp>
          <p:nvSpPr>
            <p:cNvPr id="15" name="object 15"/>
            <p:cNvSpPr/>
            <p:nvPr/>
          </p:nvSpPr>
          <p:spPr>
            <a:xfrm>
              <a:off x="3913631" y="6417563"/>
              <a:ext cx="311150" cy="1516380"/>
            </a:xfrm>
            <a:custGeom>
              <a:avLst/>
              <a:gdLst/>
              <a:ahLst/>
              <a:cxnLst/>
              <a:rect l="l" t="t" r="r" b="b"/>
              <a:pathLst>
                <a:path w="311150" h="1516379">
                  <a:moveTo>
                    <a:pt x="310895" y="0"/>
                  </a:moveTo>
                  <a:lnTo>
                    <a:pt x="0" y="0"/>
                  </a:lnTo>
                  <a:lnTo>
                    <a:pt x="0" y="1516380"/>
                  </a:lnTo>
                  <a:lnTo>
                    <a:pt x="310895" y="1516380"/>
                  </a:lnTo>
                  <a:lnTo>
                    <a:pt x="310895" y="0"/>
                  </a:lnTo>
                  <a:close/>
                </a:path>
              </a:pathLst>
            </a:custGeom>
            <a:solidFill>
              <a:srgbClr val="4F81BC"/>
            </a:solidFill>
          </p:spPr>
          <p:txBody>
            <a:bodyPr wrap="square" lIns="0" tIns="0" rIns="0" bIns="0" rtlCol="0"/>
            <a:lstStyle/>
            <a:p>
              <a:endParaRPr/>
            </a:p>
          </p:txBody>
        </p:sp>
        <p:sp>
          <p:nvSpPr>
            <p:cNvPr id="16" name="object 16"/>
            <p:cNvSpPr/>
            <p:nvPr/>
          </p:nvSpPr>
          <p:spPr>
            <a:xfrm>
              <a:off x="4998720" y="6324599"/>
              <a:ext cx="233679" cy="1379220"/>
            </a:xfrm>
            <a:custGeom>
              <a:avLst/>
              <a:gdLst/>
              <a:ahLst/>
              <a:cxnLst/>
              <a:rect l="l" t="t" r="r" b="b"/>
              <a:pathLst>
                <a:path w="233679" h="1379220">
                  <a:moveTo>
                    <a:pt x="0" y="1379220"/>
                  </a:moveTo>
                  <a:lnTo>
                    <a:pt x="233171" y="1379220"/>
                  </a:lnTo>
                </a:path>
                <a:path w="233679" h="1379220">
                  <a:moveTo>
                    <a:pt x="0" y="1150620"/>
                  </a:moveTo>
                  <a:lnTo>
                    <a:pt x="233171" y="1150620"/>
                  </a:lnTo>
                </a:path>
                <a:path w="233679" h="1379220">
                  <a:moveTo>
                    <a:pt x="0" y="920496"/>
                  </a:moveTo>
                  <a:lnTo>
                    <a:pt x="233171" y="920496"/>
                  </a:lnTo>
                </a:path>
                <a:path w="233679" h="1379220">
                  <a:moveTo>
                    <a:pt x="0" y="460248"/>
                  </a:moveTo>
                  <a:lnTo>
                    <a:pt x="233171" y="460248"/>
                  </a:lnTo>
                </a:path>
                <a:path w="233679" h="1379220">
                  <a:moveTo>
                    <a:pt x="0" y="230124"/>
                  </a:moveTo>
                  <a:lnTo>
                    <a:pt x="233171" y="230124"/>
                  </a:lnTo>
                </a:path>
                <a:path w="233679" h="1379220">
                  <a:moveTo>
                    <a:pt x="0" y="0"/>
                  </a:moveTo>
                  <a:lnTo>
                    <a:pt x="233171" y="0"/>
                  </a:lnTo>
                </a:path>
              </a:pathLst>
            </a:custGeom>
            <a:ln w="9144">
              <a:solidFill>
                <a:srgbClr val="858585"/>
              </a:solidFill>
            </a:ln>
          </p:spPr>
          <p:txBody>
            <a:bodyPr wrap="square" lIns="0" tIns="0" rIns="0" bIns="0" rtlCol="0"/>
            <a:lstStyle/>
            <a:p>
              <a:endParaRPr/>
            </a:p>
          </p:txBody>
        </p:sp>
        <p:sp>
          <p:nvSpPr>
            <p:cNvPr id="17" name="object 17"/>
            <p:cNvSpPr/>
            <p:nvPr/>
          </p:nvSpPr>
          <p:spPr>
            <a:xfrm>
              <a:off x="4689347" y="6233159"/>
              <a:ext cx="309880" cy="1701164"/>
            </a:xfrm>
            <a:custGeom>
              <a:avLst/>
              <a:gdLst/>
              <a:ahLst/>
              <a:cxnLst/>
              <a:rect l="l" t="t" r="r" b="b"/>
              <a:pathLst>
                <a:path w="309879" h="1701165">
                  <a:moveTo>
                    <a:pt x="309372" y="0"/>
                  </a:moveTo>
                  <a:lnTo>
                    <a:pt x="0" y="0"/>
                  </a:lnTo>
                  <a:lnTo>
                    <a:pt x="0" y="1700784"/>
                  </a:lnTo>
                  <a:lnTo>
                    <a:pt x="309372" y="1700784"/>
                  </a:lnTo>
                  <a:lnTo>
                    <a:pt x="309372" y="0"/>
                  </a:lnTo>
                  <a:close/>
                </a:path>
              </a:pathLst>
            </a:custGeom>
            <a:solidFill>
              <a:srgbClr val="4F81BC"/>
            </a:solidFill>
          </p:spPr>
          <p:txBody>
            <a:bodyPr wrap="square" lIns="0" tIns="0" rIns="0" bIns="0" rtlCol="0"/>
            <a:lstStyle/>
            <a:p>
              <a:endParaRPr/>
            </a:p>
          </p:txBody>
        </p:sp>
        <p:sp>
          <p:nvSpPr>
            <p:cNvPr id="18" name="object 18"/>
            <p:cNvSpPr/>
            <p:nvPr/>
          </p:nvSpPr>
          <p:spPr>
            <a:xfrm>
              <a:off x="1316736" y="5865875"/>
              <a:ext cx="3915410" cy="2109470"/>
            </a:xfrm>
            <a:custGeom>
              <a:avLst/>
              <a:gdLst/>
              <a:ahLst/>
              <a:cxnLst/>
              <a:rect l="l" t="t" r="r" b="b"/>
              <a:pathLst>
                <a:path w="3915410" h="2109470">
                  <a:moveTo>
                    <a:pt x="39623" y="0"/>
                  </a:moveTo>
                  <a:lnTo>
                    <a:pt x="3915155" y="0"/>
                  </a:lnTo>
                </a:path>
                <a:path w="3915410" h="2109470">
                  <a:moveTo>
                    <a:pt x="39623" y="2068068"/>
                  </a:moveTo>
                  <a:lnTo>
                    <a:pt x="39623" y="0"/>
                  </a:lnTo>
                </a:path>
                <a:path w="3915410" h="2109470">
                  <a:moveTo>
                    <a:pt x="0" y="2068068"/>
                  </a:moveTo>
                  <a:lnTo>
                    <a:pt x="39623" y="2068068"/>
                  </a:lnTo>
                </a:path>
                <a:path w="3915410" h="2109470">
                  <a:moveTo>
                    <a:pt x="0" y="1837944"/>
                  </a:moveTo>
                  <a:lnTo>
                    <a:pt x="39623" y="1837944"/>
                  </a:lnTo>
                </a:path>
                <a:path w="3915410" h="2109470">
                  <a:moveTo>
                    <a:pt x="0" y="1609344"/>
                  </a:moveTo>
                  <a:lnTo>
                    <a:pt x="39623" y="1609344"/>
                  </a:lnTo>
                </a:path>
                <a:path w="3915410" h="2109470">
                  <a:moveTo>
                    <a:pt x="0" y="1379220"/>
                  </a:moveTo>
                  <a:lnTo>
                    <a:pt x="39623" y="1379220"/>
                  </a:lnTo>
                </a:path>
                <a:path w="3915410" h="2109470">
                  <a:moveTo>
                    <a:pt x="0" y="1149096"/>
                  </a:moveTo>
                  <a:lnTo>
                    <a:pt x="39623" y="1149096"/>
                  </a:lnTo>
                </a:path>
                <a:path w="3915410" h="2109470">
                  <a:moveTo>
                    <a:pt x="0" y="918972"/>
                  </a:moveTo>
                  <a:lnTo>
                    <a:pt x="39623" y="918972"/>
                  </a:lnTo>
                </a:path>
                <a:path w="3915410" h="2109470">
                  <a:moveTo>
                    <a:pt x="0" y="688848"/>
                  </a:moveTo>
                  <a:lnTo>
                    <a:pt x="39623" y="688848"/>
                  </a:lnTo>
                </a:path>
                <a:path w="3915410" h="2109470">
                  <a:moveTo>
                    <a:pt x="0" y="458724"/>
                  </a:moveTo>
                  <a:lnTo>
                    <a:pt x="39623" y="458724"/>
                  </a:lnTo>
                </a:path>
                <a:path w="3915410" h="2109470">
                  <a:moveTo>
                    <a:pt x="0" y="230124"/>
                  </a:moveTo>
                  <a:lnTo>
                    <a:pt x="39623" y="230124"/>
                  </a:lnTo>
                </a:path>
                <a:path w="3915410" h="2109470">
                  <a:moveTo>
                    <a:pt x="0" y="0"/>
                  </a:moveTo>
                  <a:lnTo>
                    <a:pt x="39623" y="0"/>
                  </a:lnTo>
                </a:path>
                <a:path w="3915410" h="2109470">
                  <a:moveTo>
                    <a:pt x="39623" y="2068068"/>
                  </a:moveTo>
                  <a:lnTo>
                    <a:pt x="3915155" y="2068068"/>
                  </a:lnTo>
                </a:path>
                <a:path w="3915410" h="2109470">
                  <a:moveTo>
                    <a:pt x="39623" y="2068068"/>
                  </a:moveTo>
                  <a:lnTo>
                    <a:pt x="39623" y="2109216"/>
                  </a:lnTo>
                </a:path>
                <a:path w="3915410" h="2109470">
                  <a:moveTo>
                    <a:pt x="815339" y="2068068"/>
                  </a:moveTo>
                  <a:lnTo>
                    <a:pt x="815339" y="2109216"/>
                  </a:lnTo>
                </a:path>
                <a:path w="3915410" h="2109470">
                  <a:moveTo>
                    <a:pt x="1589532" y="2068068"/>
                  </a:moveTo>
                  <a:lnTo>
                    <a:pt x="1589532" y="2109216"/>
                  </a:lnTo>
                </a:path>
                <a:path w="3915410" h="2109470">
                  <a:moveTo>
                    <a:pt x="2365248" y="2068068"/>
                  </a:moveTo>
                  <a:lnTo>
                    <a:pt x="2365248" y="2109216"/>
                  </a:lnTo>
                </a:path>
                <a:path w="3915410" h="2109470">
                  <a:moveTo>
                    <a:pt x="3139440" y="2068068"/>
                  </a:moveTo>
                  <a:lnTo>
                    <a:pt x="3139440" y="2109216"/>
                  </a:lnTo>
                </a:path>
                <a:path w="3915410" h="2109470">
                  <a:moveTo>
                    <a:pt x="3915155" y="2068068"/>
                  </a:moveTo>
                  <a:lnTo>
                    <a:pt x="3915155" y="2109216"/>
                  </a:lnTo>
                </a:path>
              </a:pathLst>
            </a:custGeom>
            <a:ln w="9144">
              <a:solidFill>
                <a:srgbClr val="858585"/>
              </a:solidFill>
            </a:ln>
          </p:spPr>
          <p:txBody>
            <a:bodyPr wrap="square" lIns="0" tIns="0" rIns="0" bIns="0" rtlCol="0"/>
            <a:lstStyle/>
            <a:p>
              <a:endParaRPr/>
            </a:p>
          </p:txBody>
        </p:sp>
      </p:grpSp>
      <p:sp>
        <p:nvSpPr>
          <p:cNvPr id="19" name="object 19"/>
          <p:cNvSpPr txBox="1"/>
          <p:nvPr/>
        </p:nvSpPr>
        <p:spPr>
          <a:xfrm>
            <a:off x="1110081" y="5685180"/>
            <a:ext cx="141605" cy="2324735"/>
          </a:xfrm>
          <a:prstGeom prst="rect">
            <a:avLst/>
          </a:prstGeom>
        </p:spPr>
        <p:txBody>
          <a:bodyPr vert="horz" wrap="square" lIns="0" tIns="90170" rIns="0" bIns="0" rtlCol="0">
            <a:spAutoFit/>
          </a:bodyPr>
          <a:lstStyle/>
          <a:p>
            <a:pPr marR="5715" algn="r">
              <a:lnSpc>
                <a:spcPct val="100000"/>
              </a:lnSpc>
              <a:spcBef>
                <a:spcPts val="710"/>
              </a:spcBef>
            </a:pPr>
            <a:r>
              <a:rPr sz="1000" spc="-10" dirty="0">
                <a:latin typeface="Calibri"/>
                <a:cs typeface="Calibri"/>
              </a:rPr>
              <a:t>90</a:t>
            </a:r>
            <a:endParaRPr sz="1000">
              <a:latin typeface="Calibri"/>
              <a:cs typeface="Calibri"/>
            </a:endParaRPr>
          </a:p>
          <a:p>
            <a:pPr marR="5715" algn="r">
              <a:lnSpc>
                <a:spcPct val="100000"/>
              </a:lnSpc>
              <a:spcBef>
                <a:spcPts val="610"/>
              </a:spcBef>
            </a:pPr>
            <a:r>
              <a:rPr sz="1000" spc="-10" dirty="0">
                <a:latin typeface="Calibri"/>
                <a:cs typeface="Calibri"/>
              </a:rPr>
              <a:t>80</a:t>
            </a:r>
            <a:endParaRPr sz="1000">
              <a:latin typeface="Calibri"/>
              <a:cs typeface="Calibri"/>
            </a:endParaRPr>
          </a:p>
          <a:p>
            <a:pPr marR="5715" algn="r">
              <a:lnSpc>
                <a:spcPct val="100000"/>
              </a:lnSpc>
              <a:spcBef>
                <a:spcPts val="610"/>
              </a:spcBef>
            </a:pPr>
            <a:r>
              <a:rPr sz="1000" spc="-10" dirty="0">
                <a:latin typeface="Calibri"/>
                <a:cs typeface="Calibri"/>
              </a:rPr>
              <a:t>70</a:t>
            </a:r>
            <a:endParaRPr sz="1000">
              <a:latin typeface="Calibri"/>
              <a:cs typeface="Calibri"/>
            </a:endParaRPr>
          </a:p>
          <a:p>
            <a:pPr marR="5715" algn="r">
              <a:lnSpc>
                <a:spcPct val="100000"/>
              </a:lnSpc>
              <a:spcBef>
                <a:spcPts val="610"/>
              </a:spcBef>
            </a:pPr>
            <a:r>
              <a:rPr sz="1000" spc="-10" dirty="0">
                <a:latin typeface="Calibri"/>
                <a:cs typeface="Calibri"/>
              </a:rPr>
              <a:t>60</a:t>
            </a:r>
            <a:endParaRPr sz="1000">
              <a:latin typeface="Calibri"/>
              <a:cs typeface="Calibri"/>
            </a:endParaRPr>
          </a:p>
          <a:p>
            <a:pPr marR="5715" algn="r">
              <a:lnSpc>
                <a:spcPct val="100000"/>
              </a:lnSpc>
              <a:spcBef>
                <a:spcPts val="610"/>
              </a:spcBef>
            </a:pPr>
            <a:r>
              <a:rPr sz="1000" spc="-10" dirty="0">
                <a:latin typeface="Calibri"/>
                <a:cs typeface="Calibri"/>
              </a:rPr>
              <a:t>50</a:t>
            </a:r>
            <a:endParaRPr sz="1000">
              <a:latin typeface="Calibri"/>
              <a:cs typeface="Calibri"/>
            </a:endParaRPr>
          </a:p>
          <a:p>
            <a:pPr marR="5715" algn="r">
              <a:lnSpc>
                <a:spcPct val="100000"/>
              </a:lnSpc>
              <a:spcBef>
                <a:spcPts val="610"/>
              </a:spcBef>
            </a:pPr>
            <a:r>
              <a:rPr sz="1000" spc="-10" dirty="0">
                <a:latin typeface="Calibri"/>
                <a:cs typeface="Calibri"/>
              </a:rPr>
              <a:t>40</a:t>
            </a:r>
            <a:endParaRPr sz="1000">
              <a:latin typeface="Calibri"/>
              <a:cs typeface="Calibri"/>
            </a:endParaRPr>
          </a:p>
          <a:p>
            <a:pPr marR="5715" algn="r">
              <a:lnSpc>
                <a:spcPct val="100000"/>
              </a:lnSpc>
              <a:spcBef>
                <a:spcPts val="610"/>
              </a:spcBef>
            </a:pPr>
            <a:r>
              <a:rPr sz="1000" spc="-10" dirty="0">
                <a:latin typeface="Calibri"/>
                <a:cs typeface="Calibri"/>
              </a:rPr>
              <a:t>30</a:t>
            </a:r>
            <a:endParaRPr sz="1000">
              <a:latin typeface="Calibri"/>
              <a:cs typeface="Calibri"/>
            </a:endParaRPr>
          </a:p>
          <a:p>
            <a:pPr marR="5715" algn="r">
              <a:lnSpc>
                <a:spcPct val="100000"/>
              </a:lnSpc>
              <a:spcBef>
                <a:spcPts val="610"/>
              </a:spcBef>
            </a:pPr>
            <a:r>
              <a:rPr sz="1000" spc="-10" dirty="0">
                <a:latin typeface="Calibri"/>
                <a:cs typeface="Calibri"/>
              </a:rPr>
              <a:t>20</a:t>
            </a:r>
            <a:endParaRPr sz="1000">
              <a:latin typeface="Calibri"/>
              <a:cs typeface="Calibri"/>
            </a:endParaRPr>
          </a:p>
          <a:p>
            <a:pPr marR="5715" algn="r">
              <a:lnSpc>
                <a:spcPct val="100000"/>
              </a:lnSpc>
              <a:spcBef>
                <a:spcPts val="610"/>
              </a:spcBef>
            </a:pPr>
            <a:r>
              <a:rPr sz="1000" spc="-10" dirty="0">
                <a:latin typeface="Calibri"/>
                <a:cs typeface="Calibri"/>
              </a:rPr>
              <a:t>10</a:t>
            </a:r>
            <a:endParaRPr sz="1000">
              <a:latin typeface="Calibri"/>
              <a:cs typeface="Calibri"/>
            </a:endParaRPr>
          </a:p>
          <a:p>
            <a:pPr marR="5080" algn="r">
              <a:lnSpc>
                <a:spcPct val="100000"/>
              </a:lnSpc>
              <a:spcBef>
                <a:spcPts val="610"/>
              </a:spcBef>
            </a:pPr>
            <a:r>
              <a:rPr sz="1000" spc="-5" dirty="0">
                <a:latin typeface="Calibri"/>
                <a:cs typeface="Calibri"/>
              </a:rPr>
              <a:t>0</a:t>
            </a:r>
            <a:endParaRPr sz="1000">
              <a:latin typeface="Calibri"/>
              <a:cs typeface="Calibri"/>
            </a:endParaRPr>
          </a:p>
        </p:txBody>
      </p:sp>
      <p:sp>
        <p:nvSpPr>
          <p:cNvPr id="20" name="object 20"/>
          <p:cNvSpPr txBox="1"/>
          <p:nvPr/>
        </p:nvSpPr>
        <p:spPr>
          <a:xfrm>
            <a:off x="1470660" y="7997443"/>
            <a:ext cx="3749675" cy="177800"/>
          </a:xfrm>
          <a:prstGeom prst="rect">
            <a:avLst/>
          </a:prstGeom>
        </p:spPr>
        <p:txBody>
          <a:bodyPr vert="horz" wrap="square" lIns="0" tIns="12065" rIns="0" bIns="0" rtlCol="0">
            <a:spAutoFit/>
          </a:bodyPr>
          <a:lstStyle/>
          <a:p>
            <a:pPr>
              <a:lnSpc>
                <a:spcPct val="100000"/>
              </a:lnSpc>
              <a:spcBef>
                <a:spcPts val="95"/>
              </a:spcBef>
              <a:tabLst>
                <a:tab pos="727075" algn="l"/>
                <a:tab pos="1532890" algn="l"/>
                <a:tab pos="2281555" algn="l"/>
              </a:tabLst>
            </a:pPr>
            <a:r>
              <a:rPr sz="1000" spc="-5" dirty="0">
                <a:latin typeface="Calibri"/>
                <a:cs typeface="Calibri"/>
              </a:rPr>
              <a:t>Amazon.in	Flipkart.com	Paytm.com	Myntra.com</a:t>
            </a:r>
            <a:r>
              <a:rPr sz="1000" spc="480" dirty="0">
                <a:latin typeface="Calibri"/>
                <a:cs typeface="Calibri"/>
              </a:rPr>
              <a:t> </a:t>
            </a:r>
            <a:r>
              <a:rPr sz="1000" spc="-5" dirty="0">
                <a:latin typeface="Calibri"/>
                <a:cs typeface="Calibri"/>
              </a:rPr>
              <a:t>Snapdeal.com</a:t>
            </a:r>
            <a:endParaRPr sz="1000">
              <a:latin typeface="Calibri"/>
              <a:cs typeface="Calibri"/>
            </a:endParaRPr>
          </a:p>
        </p:txBody>
      </p:sp>
      <p:sp>
        <p:nvSpPr>
          <p:cNvPr id="21" name="object 21"/>
          <p:cNvSpPr txBox="1"/>
          <p:nvPr/>
        </p:nvSpPr>
        <p:spPr>
          <a:xfrm>
            <a:off x="1695576" y="5124957"/>
            <a:ext cx="4160520" cy="579120"/>
          </a:xfrm>
          <a:prstGeom prst="rect">
            <a:avLst/>
          </a:prstGeom>
        </p:spPr>
        <p:txBody>
          <a:bodyPr vert="horz" wrap="square" lIns="0" tIns="7620" rIns="0" bIns="0" rtlCol="0">
            <a:spAutoFit/>
          </a:bodyPr>
          <a:lstStyle/>
          <a:p>
            <a:pPr marL="1315085" marR="5080" indent="-1315720">
              <a:lnSpc>
                <a:spcPct val="101699"/>
              </a:lnSpc>
              <a:spcBef>
                <a:spcPts val="60"/>
              </a:spcBef>
            </a:pPr>
            <a:r>
              <a:rPr sz="1800" b="1" spc="-5" dirty="0">
                <a:latin typeface="Calibri"/>
                <a:cs typeface="Calibri"/>
              </a:rPr>
              <a:t>Frequent disruption </a:t>
            </a:r>
            <a:r>
              <a:rPr sz="1800" b="1" dirty="0">
                <a:latin typeface="Calibri"/>
                <a:cs typeface="Calibri"/>
              </a:rPr>
              <a:t>when </a:t>
            </a:r>
            <a:r>
              <a:rPr sz="1800" b="1" spc="-5" dirty="0">
                <a:latin typeface="Calibri"/>
                <a:cs typeface="Calibri"/>
              </a:rPr>
              <a:t>moving </a:t>
            </a:r>
            <a:r>
              <a:rPr sz="1800" b="1" spc="-10" dirty="0">
                <a:latin typeface="Calibri"/>
                <a:cs typeface="Calibri"/>
              </a:rPr>
              <a:t>from </a:t>
            </a:r>
            <a:r>
              <a:rPr sz="1800" b="1" dirty="0">
                <a:latin typeface="Calibri"/>
                <a:cs typeface="Calibri"/>
              </a:rPr>
              <a:t>one </a:t>
            </a:r>
            <a:r>
              <a:rPr sz="1800" b="1" spc="-395" dirty="0">
                <a:latin typeface="Calibri"/>
                <a:cs typeface="Calibri"/>
              </a:rPr>
              <a:t> </a:t>
            </a:r>
            <a:r>
              <a:rPr sz="1800" b="1" spc="-10" dirty="0">
                <a:latin typeface="Calibri"/>
                <a:cs typeface="Calibri"/>
              </a:rPr>
              <a:t>page</a:t>
            </a:r>
            <a:r>
              <a:rPr sz="1800" b="1" spc="-15" dirty="0">
                <a:latin typeface="Calibri"/>
                <a:cs typeface="Calibri"/>
              </a:rPr>
              <a:t> </a:t>
            </a:r>
            <a:r>
              <a:rPr sz="1800" b="1" spc="-10" dirty="0">
                <a:latin typeface="Calibri"/>
                <a:cs typeface="Calibri"/>
              </a:rPr>
              <a:t>to</a:t>
            </a:r>
            <a:r>
              <a:rPr sz="1800" b="1" spc="-5" dirty="0">
                <a:latin typeface="Calibri"/>
                <a:cs typeface="Calibri"/>
              </a:rPr>
              <a:t> </a:t>
            </a:r>
            <a:r>
              <a:rPr sz="1800" b="1" dirty="0">
                <a:latin typeface="Calibri"/>
                <a:cs typeface="Calibri"/>
              </a:rPr>
              <a:t>another</a:t>
            </a:r>
            <a:endParaRPr sz="1800">
              <a:latin typeface="Calibri"/>
              <a:cs typeface="Calibri"/>
            </a:endParaRPr>
          </a:p>
        </p:txBody>
      </p:sp>
      <p:sp>
        <p:nvSpPr>
          <p:cNvPr id="22" name="object 22"/>
          <p:cNvSpPr/>
          <p:nvPr/>
        </p:nvSpPr>
        <p:spPr>
          <a:xfrm>
            <a:off x="5434584" y="6954011"/>
            <a:ext cx="70485" cy="70485"/>
          </a:xfrm>
          <a:custGeom>
            <a:avLst/>
            <a:gdLst/>
            <a:ahLst/>
            <a:cxnLst/>
            <a:rect l="l" t="t" r="r" b="b"/>
            <a:pathLst>
              <a:path w="70485" h="70484">
                <a:moveTo>
                  <a:pt x="70103" y="0"/>
                </a:moveTo>
                <a:lnTo>
                  <a:pt x="0" y="0"/>
                </a:lnTo>
                <a:lnTo>
                  <a:pt x="0" y="70103"/>
                </a:lnTo>
                <a:lnTo>
                  <a:pt x="70103" y="70103"/>
                </a:lnTo>
                <a:lnTo>
                  <a:pt x="70103" y="0"/>
                </a:lnTo>
                <a:close/>
              </a:path>
            </a:pathLst>
          </a:custGeom>
          <a:solidFill>
            <a:srgbClr val="4F81BC"/>
          </a:solidFill>
        </p:spPr>
        <p:txBody>
          <a:bodyPr wrap="square" lIns="0" tIns="0" rIns="0" bIns="0" rtlCol="0"/>
          <a:lstStyle/>
          <a:p>
            <a:endParaRPr/>
          </a:p>
        </p:txBody>
      </p:sp>
      <p:sp>
        <p:nvSpPr>
          <p:cNvPr id="23" name="object 23"/>
          <p:cNvSpPr txBox="1"/>
          <p:nvPr/>
        </p:nvSpPr>
        <p:spPr>
          <a:xfrm>
            <a:off x="4998720" y="6886447"/>
            <a:ext cx="271780" cy="177800"/>
          </a:xfrm>
          <a:prstGeom prst="rect">
            <a:avLst/>
          </a:prstGeom>
        </p:spPr>
        <p:txBody>
          <a:bodyPr vert="horz" wrap="square" lIns="0" tIns="12065" rIns="0" bIns="0" rtlCol="0">
            <a:spAutoFit/>
          </a:bodyPr>
          <a:lstStyle/>
          <a:p>
            <a:pPr>
              <a:lnSpc>
                <a:spcPct val="100000"/>
              </a:lnSpc>
              <a:spcBef>
                <a:spcPts val="95"/>
              </a:spcBef>
              <a:tabLst>
                <a:tab pos="258445" algn="l"/>
              </a:tabLst>
            </a:pPr>
            <a:r>
              <a:rPr sz="1000" u="sng" spc="-5" dirty="0">
                <a:uFill>
                  <a:solidFill>
                    <a:srgbClr val="858585"/>
                  </a:solidFill>
                </a:uFill>
                <a:latin typeface="Calibri"/>
                <a:cs typeface="Calibri"/>
              </a:rPr>
              <a:t> 	</a:t>
            </a:r>
            <a:endParaRPr sz="1000">
              <a:latin typeface="Calibri"/>
              <a:cs typeface="Calibri"/>
            </a:endParaRPr>
          </a:p>
        </p:txBody>
      </p:sp>
      <p:sp>
        <p:nvSpPr>
          <p:cNvPr id="24" name="object 24"/>
          <p:cNvSpPr txBox="1"/>
          <p:nvPr/>
        </p:nvSpPr>
        <p:spPr>
          <a:xfrm>
            <a:off x="5535803" y="6886447"/>
            <a:ext cx="861694" cy="177800"/>
          </a:xfrm>
          <a:prstGeom prst="rect">
            <a:avLst/>
          </a:prstGeom>
        </p:spPr>
        <p:txBody>
          <a:bodyPr vert="horz" wrap="square" lIns="0" tIns="12065" rIns="0" bIns="0" rtlCol="0">
            <a:spAutoFit/>
          </a:bodyPr>
          <a:lstStyle/>
          <a:p>
            <a:pPr>
              <a:lnSpc>
                <a:spcPct val="100000"/>
              </a:lnSpc>
              <a:spcBef>
                <a:spcPts val="95"/>
              </a:spcBef>
            </a:pPr>
            <a:r>
              <a:rPr sz="1000" spc="-5" dirty="0">
                <a:latin typeface="Calibri"/>
                <a:cs typeface="Calibri"/>
              </a:rPr>
              <a:t>No</a:t>
            </a:r>
            <a:r>
              <a:rPr sz="1000" spc="-30" dirty="0">
                <a:latin typeface="Calibri"/>
                <a:cs typeface="Calibri"/>
              </a:rPr>
              <a:t> </a:t>
            </a:r>
            <a:r>
              <a:rPr sz="1000" spc="-5" dirty="0">
                <a:latin typeface="Calibri"/>
                <a:cs typeface="Calibri"/>
              </a:rPr>
              <a:t>of</a:t>
            </a:r>
            <a:r>
              <a:rPr sz="1000" spc="-35" dirty="0">
                <a:latin typeface="Calibri"/>
                <a:cs typeface="Calibri"/>
              </a:rPr>
              <a:t> </a:t>
            </a:r>
            <a:r>
              <a:rPr sz="1000" spc="-5" dirty="0">
                <a:latin typeface="Calibri"/>
                <a:cs typeface="Calibri"/>
              </a:rPr>
              <a:t>customers</a:t>
            </a:r>
            <a:endParaRPr sz="1000">
              <a:latin typeface="Calibri"/>
              <a:cs typeface="Calibri"/>
            </a:endParaRPr>
          </a:p>
        </p:txBody>
      </p:sp>
      <p:sp>
        <p:nvSpPr>
          <p:cNvPr id="25" name="object 25"/>
          <p:cNvSpPr/>
          <p:nvPr/>
        </p:nvSpPr>
        <p:spPr>
          <a:xfrm>
            <a:off x="1027430" y="5052440"/>
            <a:ext cx="5486400" cy="3200400"/>
          </a:xfrm>
          <a:custGeom>
            <a:avLst/>
            <a:gdLst/>
            <a:ahLst/>
            <a:cxnLst/>
            <a:rect l="l" t="t" r="r" b="b"/>
            <a:pathLst>
              <a:path w="5486400" h="3200400">
                <a:moveTo>
                  <a:pt x="0" y="3200400"/>
                </a:moveTo>
                <a:lnTo>
                  <a:pt x="5486400" y="3200400"/>
                </a:lnTo>
                <a:lnTo>
                  <a:pt x="5486400" y="0"/>
                </a:lnTo>
                <a:lnTo>
                  <a:pt x="0" y="0"/>
                </a:lnTo>
                <a:lnTo>
                  <a:pt x="0" y="3200400"/>
                </a:lnTo>
                <a:close/>
              </a:path>
            </a:pathLst>
          </a:custGeom>
          <a:ln w="9525">
            <a:solidFill>
              <a:srgbClr val="858585"/>
            </a:solidFill>
          </a:ln>
        </p:spPr>
        <p:txBody>
          <a:bodyPr wrap="square" lIns="0" tIns="0" rIns="0" bIns="0" rtlCol="0"/>
          <a:lstStyle/>
          <a:p>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95498" y="894080"/>
            <a:ext cx="2372360" cy="239395"/>
          </a:xfrm>
          <a:prstGeom prst="rect">
            <a:avLst/>
          </a:prstGeom>
        </p:spPr>
        <p:txBody>
          <a:bodyPr vert="horz" wrap="square" lIns="0" tIns="12700" rIns="0" bIns="0" rtlCol="0">
            <a:spAutoFit/>
          </a:bodyPr>
          <a:lstStyle/>
          <a:p>
            <a:pPr marL="12700">
              <a:lnSpc>
                <a:spcPct val="100000"/>
              </a:lnSpc>
              <a:spcBef>
                <a:spcPts val="100"/>
              </a:spcBef>
            </a:pPr>
            <a:r>
              <a:rPr sz="1400" b="1" u="sng" spc="-5" dirty="0">
                <a:uFill>
                  <a:solidFill>
                    <a:srgbClr val="000000"/>
                  </a:solidFill>
                </a:uFill>
                <a:latin typeface="Calibri"/>
                <a:cs typeface="Calibri"/>
              </a:rPr>
              <a:t>Website</a:t>
            </a:r>
            <a:r>
              <a:rPr sz="1400" b="1" u="sng" spc="-20" dirty="0">
                <a:uFill>
                  <a:solidFill>
                    <a:srgbClr val="000000"/>
                  </a:solidFill>
                </a:uFill>
                <a:latin typeface="Calibri"/>
                <a:cs typeface="Calibri"/>
              </a:rPr>
              <a:t> </a:t>
            </a:r>
            <a:r>
              <a:rPr sz="1400" b="1" u="sng" dirty="0">
                <a:uFill>
                  <a:solidFill>
                    <a:srgbClr val="000000"/>
                  </a:solidFill>
                </a:uFill>
                <a:latin typeface="Calibri"/>
                <a:cs typeface="Calibri"/>
              </a:rPr>
              <a:t>is</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as</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efficient</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as</a:t>
            </a:r>
            <a:r>
              <a:rPr sz="1400" b="1" u="sng" spc="-15" dirty="0">
                <a:uFill>
                  <a:solidFill>
                    <a:srgbClr val="000000"/>
                  </a:solidFill>
                </a:uFill>
                <a:latin typeface="Calibri"/>
                <a:cs typeface="Calibri"/>
              </a:rPr>
              <a:t> </a:t>
            </a:r>
            <a:r>
              <a:rPr sz="1400" b="1" u="sng" dirty="0">
                <a:uFill>
                  <a:solidFill>
                    <a:srgbClr val="000000"/>
                  </a:solidFill>
                </a:uFill>
                <a:latin typeface="Calibri"/>
                <a:cs typeface="Calibri"/>
              </a:rPr>
              <a:t>before</a:t>
            </a:r>
            <a:endParaRPr sz="1400">
              <a:latin typeface="Calibri"/>
              <a:cs typeface="Calibri"/>
            </a:endParaRPr>
          </a:p>
        </p:txBody>
      </p:sp>
      <p:sp>
        <p:nvSpPr>
          <p:cNvPr id="3" name="object 3"/>
          <p:cNvSpPr txBox="1"/>
          <p:nvPr/>
        </p:nvSpPr>
        <p:spPr>
          <a:xfrm>
            <a:off x="2166873" y="1258569"/>
            <a:ext cx="2748280" cy="1244600"/>
          </a:xfrm>
          <a:prstGeom prst="rect">
            <a:avLst/>
          </a:prstGeom>
        </p:spPr>
        <p:txBody>
          <a:bodyPr vert="horz" wrap="square" lIns="0" tIns="25400" rIns="0" bIns="0" rtlCol="0">
            <a:spAutoFit/>
          </a:bodyPr>
          <a:lstStyle/>
          <a:p>
            <a:pPr marL="12700" marR="1765935">
              <a:lnSpc>
                <a:spcPts val="1190"/>
              </a:lnSpc>
              <a:spcBef>
                <a:spcPts val="200"/>
              </a:spcBef>
            </a:pPr>
            <a:r>
              <a:rPr sz="1050" spc="-5" dirty="0">
                <a:latin typeface="Courier New"/>
                <a:cs typeface="Courier New"/>
              </a:rPr>
              <a:t>Amazon.in </a:t>
            </a:r>
            <a:r>
              <a:rPr sz="1050" dirty="0">
                <a:latin typeface="Courier New"/>
                <a:cs typeface="Courier New"/>
              </a:rPr>
              <a:t> </a:t>
            </a:r>
            <a:r>
              <a:rPr sz="1050" spc="-5" dirty="0">
                <a:latin typeface="Courier New"/>
                <a:cs typeface="Courier New"/>
              </a:rPr>
              <a:t>F</a:t>
            </a:r>
            <a:r>
              <a:rPr sz="1050" dirty="0">
                <a:latin typeface="Courier New"/>
                <a:cs typeface="Courier New"/>
              </a:rPr>
              <a:t>l</a:t>
            </a:r>
            <a:r>
              <a:rPr sz="1050" spc="-10" dirty="0">
                <a:latin typeface="Courier New"/>
                <a:cs typeface="Courier New"/>
              </a:rPr>
              <a:t>i</a:t>
            </a:r>
            <a:r>
              <a:rPr sz="1050" spc="-5" dirty="0">
                <a:latin typeface="Courier New"/>
                <a:cs typeface="Courier New"/>
              </a:rPr>
              <a:t>p</a:t>
            </a:r>
            <a:r>
              <a:rPr sz="1050" spc="-10" dirty="0">
                <a:latin typeface="Courier New"/>
                <a:cs typeface="Courier New"/>
              </a:rPr>
              <a:t>k</a:t>
            </a:r>
            <a:r>
              <a:rPr sz="1050" spc="-5" dirty="0">
                <a:latin typeface="Courier New"/>
                <a:cs typeface="Courier New"/>
              </a:rPr>
              <a:t>a</a:t>
            </a:r>
            <a:r>
              <a:rPr sz="1050" spc="-10" dirty="0">
                <a:latin typeface="Courier New"/>
                <a:cs typeface="Courier New"/>
              </a:rPr>
              <a:t>r</a:t>
            </a:r>
            <a:r>
              <a:rPr sz="1050" spc="-5" dirty="0">
                <a:latin typeface="Courier New"/>
                <a:cs typeface="Courier New"/>
              </a:rPr>
              <a:t>t</a:t>
            </a:r>
            <a:r>
              <a:rPr sz="1050" spc="-10" dirty="0">
                <a:latin typeface="Courier New"/>
                <a:cs typeface="Courier New"/>
              </a:rPr>
              <a:t>.</a:t>
            </a:r>
            <a:r>
              <a:rPr sz="1050" spc="-5" dirty="0">
                <a:latin typeface="Courier New"/>
                <a:cs typeface="Courier New"/>
              </a:rPr>
              <a:t>c</a:t>
            </a:r>
            <a:r>
              <a:rPr sz="1050" spc="-10" dirty="0">
                <a:latin typeface="Courier New"/>
                <a:cs typeface="Courier New"/>
              </a:rPr>
              <a:t>o</a:t>
            </a:r>
            <a:r>
              <a:rPr sz="1050" dirty="0">
                <a:latin typeface="Courier New"/>
                <a:cs typeface="Courier New"/>
              </a:rPr>
              <a:t>m</a:t>
            </a:r>
            <a:endParaRPr sz="1050">
              <a:latin typeface="Courier New"/>
              <a:cs typeface="Courier New"/>
            </a:endParaRPr>
          </a:p>
          <a:p>
            <a:pPr marL="12700">
              <a:lnSpc>
                <a:spcPts val="1120"/>
              </a:lnSpc>
            </a:pPr>
            <a:r>
              <a:rPr sz="1050" spc="-5" dirty="0">
                <a:latin typeface="Courier New"/>
                <a:cs typeface="Courier New"/>
              </a:rPr>
              <a:t>Amazon.in,</a:t>
            </a:r>
            <a:r>
              <a:rPr sz="1050" spc="-35" dirty="0">
                <a:latin typeface="Courier New"/>
                <a:cs typeface="Courier New"/>
              </a:rPr>
              <a:t> </a:t>
            </a:r>
            <a:r>
              <a:rPr sz="1050" spc="-5" dirty="0">
                <a:latin typeface="Courier New"/>
                <a:cs typeface="Courier New"/>
              </a:rPr>
              <a:t>Flipkart.com</a:t>
            </a:r>
            <a:endParaRPr sz="1050">
              <a:latin typeface="Courier New"/>
              <a:cs typeface="Courier New"/>
            </a:endParaRPr>
          </a:p>
          <a:p>
            <a:pPr marL="12700" marR="5080">
              <a:lnSpc>
                <a:spcPts val="1200"/>
              </a:lnSpc>
              <a:spcBef>
                <a:spcPts val="55"/>
              </a:spcBef>
            </a:pPr>
            <a:r>
              <a:rPr sz="1050" spc="-5" dirty="0">
                <a:latin typeface="Courier New"/>
                <a:cs typeface="Courier New"/>
              </a:rPr>
              <a:t>Amazon.in, Flipkart.com, Paytm.com </a:t>
            </a:r>
            <a:r>
              <a:rPr sz="1050" spc="-620" dirty="0">
                <a:latin typeface="Courier New"/>
                <a:cs typeface="Courier New"/>
              </a:rPr>
              <a:t> </a:t>
            </a:r>
            <a:r>
              <a:rPr sz="1050" spc="-5" dirty="0">
                <a:latin typeface="Courier New"/>
                <a:cs typeface="Courier New"/>
              </a:rPr>
              <a:t>Amazon.in,</a:t>
            </a:r>
            <a:r>
              <a:rPr sz="1050" spc="-10" dirty="0">
                <a:latin typeface="Courier New"/>
                <a:cs typeface="Courier New"/>
              </a:rPr>
              <a:t> </a:t>
            </a:r>
            <a:r>
              <a:rPr sz="1050" spc="-5" dirty="0">
                <a:latin typeface="Courier New"/>
                <a:cs typeface="Courier New"/>
              </a:rPr>
              <a:t>Paytm.com</a:t>
            </a:r>
            <a:endParaRPr sz="1050">
              <a:latin typeface="Courier New"/>
              <a:cs typeface="Courier New"/>
            </a:endParaRPr>
          </a:p>
          <a:p>
            <a:pPr marL="12700">
              <a:lnSpc>
                <a:spcPts val="1120"/>
              </a:lnSpc>
            </a:pPr>
            <a:r>
              <a:rPr sz="1050" spc="-5" dirty="0">
                <a:latin typeface="Courier New"/>
                <a:cs typeface="Courier New"/>
              </a:rPr>
              <a:t>Paytm.com</a:t>
            </a:r>
            <a:endParaRPr sz="1050">
              <a:latin typeface="Courier New"/>
              <a:cs typeface="Courier New"/>
            </a:endParaRPr>
          </a:p>
          <a:p>
            <a:pPr marL="12700" marR="804545">
              <a:lnSpc>
                <a:spcPts val="1190"/>
              </a:lnSpc>
              <a:spcBef>
                <a:spcPts val="65"/>
              </a:spcBef>
            </a:pPr>
            <a:r>
              <a:rPr sz="1050" spc="-5" dirty="0">
                <a:latin typeface="Courier New"/>
                <a:cs typeface="Courier New"/>
              </a:rPr>
              <a:t>Myntra.com, Snapdeal.com </a:t>
            </a:r>
            <a:r>
              <a:rPr sz="1050" spc="-620" dirty="0">
                <a:latin typeface="Courier New"/>
                <a:cs typeface="Courier New"/>
              </a:rPr>
              <a:t> </a:t>
            </a:r>
            <a:r>
              <a:rPr sz="1050" spc="-5" dirty="0">
                <a:latin typeface="Courier New"/>
                <a:cs typeface="Courier New"/>
              </a:rPr>
              <a:t>Snapdeal.com</a:t>
            </a:r>
            <a:endParaRPr sz="1050">
              <a:latin typeface="Courier New"/>
              <a:cs typeface="Courier New"/>
            </a:endParaRPr>
          </a:p>
        </p:txBody>
      </p:sp>
      <p:sp>
        <p:nvSpPr>
          <p:cNvPr id="4" name="object 4"/>
          <p:cNvSpPr txBox="1"/>
          <p:nvPr/>
        </p:nvSpPr>
        <p:spPr>
          <a:xfrm>
            <a:off x="5208239" y="1258569"/>
            <a:ext cx="186690" cy="1244600"/>
          </a:xfrm>
          <a:prstGeom prst="rect">
            <a:avLst/>
          </a:prstGeom>
        </p:spPr>
        <p:txBody>
          <a:bodyPr vert="horz" wrap="square" lIns="0" tIns="13335" rIns="0" bIns="0" rtlCol="0">
            <a:spAutoFit/>
          </a:bodyPr>
          <a:lstStyle/>
          <a:p>
            <a:pPr marL="12700">
              <a:lnSpc>
                <a:spcPts val="1225"/>
              </a:lnSpc>
              <a:spcBef>
                <a:spcPts val="105"/>
              </a:spcBef>
            </a:pPr>
            <a:r>
              <a:rPr sz="1050" spc="-5" dirty="0">
                <a:latin typeface="Courier New"/>
                <a:cs typeface="Courier New"/>
              </a:rPr>
              <a:t>94</a:t>
            </a:r>
            <a:endParaRPr sz="1050">
              <a:latin typeface="Courier New"/>
              <a:cs typeface="Courier New"/>
            </a:endParaRPr>
          </a:p>
          <a:p>
            <a:pPr marL="12700">
              <a:lnSpc>
                <a:spcPts val="1190"/>
              </a:lnSpc>
            </a:pPr>
            <a:r>
              <a:rPr sz="1050" spc="-5" dirty="0">
                <a:latin typeface="Courier New"/>
                <a:cs typeface="Courier New"/>
              </a:rPr>
              <a:t>47</a:t>
            </a:r>
            <a:endParaRPr sz="1050">
              <a:latin typeface="Courier New"/>
              <a:cs typeface="Courier New"/>
            </a:endParaRPr>
          </a:p>
          <a:p>
            <a:pPr marL="12700">
              <a:lnSpc>
                <a:spcPts val="1190"/>
              </a:lnSpc>
            </a:pPr>
            <a:r>
              <a:rPr sz="1050" spc="-5" dirty="0">
                <a:latin typeface="Courier New"/>
                <a:cs typeface="Courier New"/>
              </a:rPr>
              <a:t>45</a:t>
            </a:r>
            <a:endParaRPr sz="1050">
              <a:latin typeface="Courier New"/>
              <a:cs typeface="Courier New"/>
            </a:endParaRPr>
          </a:p>
          <a:p>
            <a:pPr marL="12700">
              <a:lnSpc>
                <a:spcPts val="1195"/>
              </a:lnSpc>
            </a:pPr>
            <a:r>
              <a:rPr sz="1050" spc="-5" dirty="0">
                <a:latin typeface="Courier New"/>
                <a:cs typeface="Courier New"/>
              </a:rPr>
              <a:t>25</a:t>
            </a:r>
            <a:endParaRPr sz="1050">
              <a:latin typeface="Courier New"/>
              <a:cs typeface="Courier New"/>
            </a:endParaRPr>
          </a:p>
          <a:p>
            <a:pPr marL="12700">
              <a:lnSpc>
                <a:spcPts val="1195"/>
              </a:lnSpc>
            </a:pPr>
            <a:r>
              <a:rPr sz="1050" spc="-5" dirty="0">
                <a:latin typeface="Courier New"/>
                <a:cs typeface="Courier New"/>
              </a:rPr>
              <a:t>18</a:t>
            </a:r>
            <a:endParaRPr sz="1050">
              <a:latin typeface="Courier New"/>
              <a:cs typeface="Courier New"/>
            </a:endParaRPr>
          </a:p>
          <a:p>
            <a:pPr marL="12700">
              <a:lnSpc>
                <a:spcPts val="1190"/>
              </a:lnSpc>
            </a:pPr>
            <a:r>
              <a:rPr sz="1050" spc="-5" dirty="0">
                <a:latin typeface="Courier New"/>
                <a:cs typeface="Courier New"/>
              </a:rPr>
              <a:t>15</a:t>
            </a:r>
            <a:endParaRPr sz="1050">
              <a:latin typeface="Courier New"/>
              <a:cs typeface="Courier New"/>
            </a:endParaRPr>
          </a:p>
          <a:p>
            <a:pPr marL="12700">
              <a:lnSpc>
                <a:spcPts val="1190"/>
              </a:lnSpc>
            </a:pPr>
            <a:r>
              <a:rPr sz="1050" spc="-5" dirty="0">
                <a:latin typeface="Courier New"/>
                <a:cs typeface="Courier New"/>
              </a:rPr>
              <a:t>14</a:t>
            </a:r>
            <a:endParaRPr sz="1050">
              <a:latin typeface="Courier New"/>
              <a:cs typeface="Courier New"/>
            </a:endParaRPr>
          </a:p>
          <a:p>
            <a:pPr marL="12700">
              <a:lnSpc>
                <a:spcPts val="1225"/>
              </a:lnSpc>
            </a:pPr>
            <a:r>
              <a:rPr sz="1050" spc="-5" dirty="0">
                <a:latin typeface="Courier New"/>
                <a:cs typeface="Courier New"/>
              </a:rPr>
              <a:t>11</a:t>
            </a:r>
            <a:endParaRPr sz="1050">
              <a:latin typeface="Courier New"/>
              <a:cs typeface="Courier New"/>
            </a:endParaRPr>
          </a:p>
        </p:txBody>
      </p:sp>
      <p:sp>
        <p:nvSpPr>
          <p:cNvPr id="5" name="object 5"/>
          <p:cNvSpPr txBox="1"/>
          <p:nvPr/>
        </p:nvSpPr>
        <p:spPr>
          <a:xfrm>
            <a:off x="902004" y="7312532"/>
            <a:ext cx="3019425" cy="239395"/>
          </a:xfrm>
          <a:prstGeom prst="rect">
            <a:avLst/>
          </a:prstGeom>
        </p:spPr>
        <p:txBody>
          <a:bodyPr vert="horz" wrap="square" lIns="0" tIns="13335" rIns="0" bIns="0" rtlCol="0">
            <a:spAutoFit/>
          </a:bodyPr>
          <a:lstStyle/>
          <a:p>
            <a:pPr marL="12700">
              <a:lnSpc>
                <a:spcPct val="100000"/>
              </a:lnSpc>
              <a:spcBef>
                <a:spcPts val="105"/>
              </a:spcBef>
            </a:pPr>
            <a:r>
              <a:rPr sz="1400" i="1" spc="-5" dirty="0">
                <a:latin typeface="Calibri"/>
                <a:cs typeface="Calibri"/>
              </a:rPr>
              <a:t>[Amazon.in</a:t>
            </a:r>
            <a:r>
              <a:rPr sz="1400" i="1" dirty="0">
                <a:latin typeface="Calibri"/>
                <a:cs typeface="Calibri"/>
              </a:rPr>
              <a:t> </a:t>
            </a:r>
            <a:r>
              <a:rPr sz="1400" i="1" spc="-5" dirty="0">
                <a:latin typeface="Calibri"/>
                <a:cs typeface="Calibri"/>
              </a:rPr>
              <a:t>website</a:t>
            </a:r>
            <a:r>
              <a:rPr sz="1400" i="1" spc="5" dirty="0">
                <a:latin typeface="Calibri"/>
                <a:cs typeface="Calibri"/>
              </a:rPr>
              <a:t> </a:t>
            </a:r>
            <a:r>
              <a:rPr sz="1400" i="1" spc="-10" dirty="0">
                <a:latin typeface="Calibri"/>
                <a:cs typeface="Calibri"/>
              </a:rPr>
              <a:t>is</a:t>
            </a:r>
            <a:r>
              <a:rPr sz="1400" i="1" spc="5" dirty="0">
                <a:latin typeface="Calibri"/>
                <a:cs typeface="Calibri"/>
              </a:rPr>
              <a:t> </a:t>
            </a:r>
            <a:r>
              <a:rPr sz="1400" i="1" dirty="0">
                <a:latin typeface="Calibri"/>
                <a:cs typeface="Calibri"/>
              </a:rPr>
              <a:t>working</a:t>
            </a:r>
            <a:r>
              <a:rPr sz="1400" i="1" spc="-5" dirty="0">
                <a:latin typeface="Calibri"/>
                <a:cs typeface="Calibri"/>
              </a:rPr>
              <a:t> efficiently]</a:t>
            </a:r>
            <a:endParaRPr sz="1400">
              <a:latin typeface="Calibri"/>
              <a:cs typeface="Calibri"/>
            </a:endParaRPr>
          </a:p>
        </p:txBody>
      </p:sp>
      <p:grpSp>
        <p:nvGrpSpPr>
          <p:cNvPr id="6" name="object 6"/>
          <p:cNvGrpSpPr/>
          <p:nvPr/>
        </p:nvGrpSpPr>
        <p:grpSpPr>
          <a:xfrm>
            <a:off x="1375981" y="4265485"/>
            <a:ext cx="3860800" cy="2397760"/>
            <a:chOff x="1375981" y="4265485"/>
            <a:chExt cx="3860800" cy="2397760"/>
          </a:xfrm>
        </p:grpSpPr>
        <p:sp>
          <p:nvSpPr>
            <p:cNvPr id="7" name="object 7"/>
            <p:cNvSpPr/>
            <p:nvPr/>
          </p:nvSpPr>
          <p:spPr>
            <a:xfrm>
              <a:off x="1420368" y="4504943"/>
              <a:ext cx="3811904" cy="1877695"/>
            </a:xfrm>
            <a:custGeom>
              <a:avLst/>
              <a:gdLst/>
              <a:ahLst/>
              <a:cxnLst/>
              <a:rect l="l" t="t" r="r" b="b"/>
              <a:pathLst>
                <a:path w="3811904" h="1877695">
                  <a:moveTo>
                    <a:pt x="0" y="1877567"/>
                  </a:moveTo>
                  <a:lnTo>
                    <a:pt x="228600" y="1877567"/>
                  </a:lnTo>
                </a:path>
                <a:path w="3811904" h="1877695">
                  <a:moveTo>
                    <a:pt x="533400" y="1877567"/>
                  </a:moveTo>
                  <a:lnTo>
                    <a:pt x="990600" y="1877567"/>
                  </a:lnTo>
                </a:path>
                <a:path w="3811904" h="1877695">
                  <a:moveTo>
                    <a:pt x="0" y="1642872"/>
                  </a:moveTo>
                  <a:lnTo>
                    <a:pt x="228600" y="1642872"/>
                  </a:lnTo>
                </a:path>
                <a:path w="3811904" h="1877695">
                  <a:moveTo>
                    <a:pt x="533400" y="1642872"/>
                  </a:moveTo>
                  <a:lnTo>
                    <a:pt x="990600" y="1642872"/>
                  </a:lnTo>
                </a:path>
                <a:path w="3811904" h="1877695">
                  <a:moveTo>
                    <a:pt x="0" y="1408176"/>
                  </a:moveTo>
                  <a:lnTo>
                    <a:pt x="228600" y="1408176"/>
                  </a:lnTo>
                </a:path>
                <a:path w="3811904" h="1877695">
                  <a:moveTo>
                    <a:pt x="533400" y="1408176"/>
                  </a:moveTo>
                  <a:lnTo>
                    <a:pt x="990600" y="1408176"/>
                  </a:lnTo>
                </a:path>
                <a:path w="3811904" h="1877695">
                  <a:moveTo>
                    <a:pt x="0" y="1173479"/>
                  </a:moveTo>
                  <a:lnTo>
                    <a:pt x="228600" y="1173479"/>
                  </a:lnTo>
                </a:path>
                <a:path w="3811904" h="1877695">
                  <a:moveTo>
                    <a:pt x="533400" y="1173479"/>
                  </a:moveTo>
                  <a:lnTo>
                    <a:pt x="990600" y="1173479"/>
                  </a:lnTo>
                </a:path>
                <a:path w="3811904" h="1877695">
                  <a:moveTo>
                    <a:pt x="0" y="938784"/>
                  </a:moveTo>
                  <a:lnTo>
                    <a:pt x="228600" y="938784"/>
                  </a:lnTo>
                </a:path>
                <a:path w="3811904" h="1877695">
                  <a:moveTo>
                    <a:pt x="533400" y="938784"/>
                  </a:moveTo>
                  <a:lnTo>
                    <a:pt x="990600" y="938784"/>
                  </a:lnTo>
                </a:path>
                <a:path w="3811904" h="1877695">
                  <a:moveTo>
                    <a:pt x="0" y="704088"/>
                  </a:moveTo>
                  <a:lnTo>
                    <a:pt x="228600" y="704088"/>
                  </a:lnTo>
                </a:path>
                <a:path w="3811904" h="1877695">
                  <a:moveTo>
                    <a:pt x="533400" y="704088"/>
                  </a:moveTo>
                  <a:lnTo>
                    <a:pt x="3811524" y="704088"/>
                  </a:lnTo>
                </a:path>
                <a:path w="3811904" h="1877695">
                  <a:moveTo>
                    <a:pt x="0" y="469391"/>
                  </a:moveTo>
                  <a:lnTo>
                    <a:pt x="228600" y="469391"/>
                  </a:lnTo>
                </a:path>
                <a:path w="3811904" h="1877695">
                  <a:moveTo>
                    <a:pt x="533400" y="469391"/>
                  </a:moveTo>
                  <a:lnTo>
                    <a:pt x="3811524" y="469391"/>
                  </a:lnTo>
                </a:path>
                <a:path w="3811904" h="1877695">
                  <a:moveTo>
                    <a:pt x="0" y="234695"/>
                  </a:moveTo>
                  <a:lnTo>
                    <a:pt x="228600" y="234695"/>
                  </a:lnTo>
                </a:path>
                <a:path w="3811904" h="1877695">
                  <a:moveTo>
                    <a:pt x="533400" y="234695"/>
                  </a:moveTo>
                  <a:lnTo>
                    <a:pt x="3811524" y="234695"/>
                  </a:lnTo>
                </a:path>
                <a:path w="3811904" h="1877695">
                  <a:moveTo>
                    <a:pt x="0" y="0"/>
                  </a:moveTo>
                  <a:lnTo>
                    <a:pt x="228600" y="0"/>
                  </a:lnTo>
                </a:path>
                <a:path w="3811904" h="1877695">
                  <a:moveTo>
                    <a:pt x="533400" y="0"/>
                  </a:moveTo>
                  <a:lnTo>
                    <a:pt x="3811524" y="0"/>
                  </a:lnTo>
                </a:path>
              </a:pathLst>
            </a:custGeom>
            <a:ln w="9144">
              <a:solidFill>
                <a:srgbClr val="858585"/>
              </a:solidFill>
            </a:ln>
          </p:spPr>
          <p:txBody>
            <a:bodyPr wrap="square" lIns="0" tIns="0" rIns="0" bIns="0" rtlCol="0"/>
            <a:lstStyle/>
            <a:p>
              <a:endParaRPr/>
            </a:p>
          </p:txBody>
        </p:sp>
        <p:sp>
          <p:nvSpPr>
            <p:cNvPr id="8" name="object 8"/>
            <p:cNvSpPr/>
            <p:nvPr/>
          </p:nvSpPr>
          <p:spPr>
            <a:xfrm>
              <a:off x="1648968" y="4480559"/>
              <a:ext cx="304800" cy="2136775"/>
            </a:xfrm>
            <a:custGeom>
              <a:avLst/>
              <a:gdLst/>
              <a:ahLst/>
              <a:cxnLst/>
              <a:rect l="l" t="t" r="r" b="b"/>
              <a:pathLst>
                <a:path w="304800" h="2136775">
                  <a:moveTo>
                    <a:pt x="304800" y="0"/>
                  </a:moveTo>
                  <a:lnTo>
                    <a:pt x="0" y="0"/>
                  </a:lnTo>
                  <a:lnTo>
                    <a:pt x="0" y="2136648"/>
                  </a:lnTo>
                  <a:lnTo>
                    <a:pt x="304800" y="2136648"/>
                  </a:lnTo>
                  <a:lnTo>
                    <a:pt x="304800" y="0"/>
                  </a:lnTo>
                  <a:close/>
                </a:path>
              </a:pathLst>
            </a:custGeom>
            <a:solidFill>
              <a:srgbClr val="4F81BC"/>
            </a:solidFill>
          </p:spPr>
          <p:txBody>
            <a:bodyPr wrap="square" lIns="0" tIns="0" rIns="0" bIns="0" rtlCol="0"/>
            <a:lstStyle/>
            <a:p>
              <a:endParaRPr/>
            </a:p>
          </p:txBody>
        </p:sp>
        <p:sp>
          <p:nvSpPr>
            <p:cNvPr id="9" name="object 9"/>
            <p:cNvSpPr/>
            <p:nvPr/>
          </p:nvSpPr>
          <p:spPr>
            <a:xfrm>
              <a:off x="2715768" y="5443727"/>
              <a:ext cx="2516505" cy="939165"/>
            </a:xfrm>
            <a:custGeom>
              <a:avLst/>
              <a:gdLst/>
              <a:ahLst/>
              <a:cxnLst/>
              <a:rect l="l" t="t" r="r" b="b"/>
              <a:pathLst>
                <a:path w="2516504" h="939164">
                  <a:moveTo>
                    <a:pt x="0" y="938783"/>
                  </a:moveTo>
                  <a:lnTo>
                    <a:pt x="458724" y="938783"/>
                  </a:lnTo>
                </a:path>
                <a:path w="2516504" h="939164">
                  <a:moveTo>
                    <a:pt x="0" y="704088"/>
                  </a:moveTo>
                  <a:lnTo>
                    <a:pt x="458724" y="704088"/>
                  </a:lnTo>
                </a:path>
                <a:path w="2516504" h="939164">
                  <a:moveTo>
                    <a:pt x="0" y="469391"/>
                  </a:moveTo>
                  <a:lnTo>
                    <a:pt x="2516123" y="469391"/>
                  </a:lnTo>
                </a:path>
                <a:path w="2516504" h="939164">
                  <a:moveTo>
                    <a:pt x="0" y="234695"/>
                  </a:moveTo>
                  <a:lnTo>
                    <a:pt x="2516123" y="234695"/>
                  </a:lnTo>
                </a:path>
                <a:path w="2516504" h="939164">
                  <a:moveTo>
                    <a:pt x="0" y="0"/>
                  </a:moveTo>
                  <a:lnTo>
                    <a:pt x="2516123" y="0"/>
                  </a:lnTo>
                </a:path>
              </a:pathLst>
            </a:custGeom>
            <a:ln w="9144">
              <a:solidFill>
                <a:srgbClr val="858585"/>
              </a:solidFill>
            </a:ln>
          </p:spPr>
          <p:txBody>
            <a:bodyPr wrap="square" lIns="0" tIns="0" rIns="0" bIns="0" rtlCol="0"/>
            <a:lstStyle/>
            <a:p>
              <a:endParaRPr/>
            </a:p>
          </p:txBody>
        </p:sp>
        <p:sp>
          <p:nvSpPr>
            <p:cNvPr id="10" name="object 10"/>
            <p:cNvSpPr/>
            <p:nvPr/>
          </p:nvSpPr>
          <p:spPr>
            <a:xfrm>
              <a:off x="2410968" y="5244083"/>
              <a:ext cx="304800" cy="1373505"/>
            </a:xfrm>
            <a:custGeom>
              <a:avLst/>
              <a:gdLst/>
              <a:ahLst/>
              <a:cxnLst/>
              <a:rect l="l" t="t" r="r" b="b"/>
              <a:pathLst>
                <a:path w="304800" h="1373504">
                  <a:moveTo>
                    <a:pt x="304800" y="0"/>
                  </a:moveTo>
                  <a:lnTo>
                    <a:pt x="0" y="0"/>
                  </a:lnTo>
                  <a:lnTo>
                    <a:pt x="0" y="1373124"/>
                  </a:lnTo>
                  <a:lnTo>
                    <a:pt x="304800" y="1373124"/>
                  </a:lnTo>
                  <a:lnTo>
                    <a:pt x="304800" y="0"/>
                  </a:lnTo>
                  <a:close/>
                </a:path>
              </a:pathLst>
            </a:custGeom>
            <a:solidFill>
              <a:srgbClr val="4F81BC"/>
            </a:solidFill>
          </p:spPr>
          <p:txBody>
            <a:bodyPr wrap="square" lIns="0" tIns="0" rIns="0" bIns="0" rtlCol="0"/>
            <a:lstStyle/>
            <a:p>
              <a:endParaRPr/>
            </a:p>
          </p:txBody>
        </p:sp>
        <p:sp>
          <p:nvSpPr>
            <p:cNvPr id="11" name="object 11"/>
            <p:cNvSpPr/>
            <p:nvPr/>
          </p:nvSpPr>
          <p:spPr>
            <a:xfrm>
              <a:off x="3479292" y="6147815"/>
              <a:ext cx="1752600" cy="234950"/>
            </a:xfrm>
            <a:custGeom>
              <a:avLst/>
              <a:gdLst/>
              <a:ahLst/>
              <a:cxnLst/>
              <a:rect l="l" t="t" r="r" b="b"/>
              <a:pathLst>
                <a:path w="1752600" h="234950">
                  <a:moveTo>
                    <a:pt x="0" y="234695"/>
                  </a:moveTo>
                  <a:lnTo>
                    <a:pt x="1219200" y="234695"/>
                  </a:lnTo>
                </a:path>
                <a:path w="1752600" h="234950">
                  <a:moveTo>
                    <a:pt x="0" y="0"/>
                  </a:moveTo>
                  <a:lnTo>
                    <a:pt x="1752600" y="0"/>
                  </a:lnTo>
                </a:path>
              </a:pathLst>
            </a:custGeom>
            <a:ln w="9144">
              <a:solidFill>
                <a:srgbClr val="858585"/>
              </a:solidFill>
            </a:ln>
          </p:spPr>
          <p:txBody>
            <a:bodyPr wrap="square" lIns="0" tIns="0" rIns="0" bIns="0" rtlCol="0"/>
            <a:lstStyle/>
            <a:p>
              <a:endParaRPr/>
            </a:p>
          </p:txBody>
        </p:sp>
        <p:sp>
          <p:nvSpPr>
            <p:cNvPr id="12" name="object 12"/>
            <p:cNvSpPr/>
            <p:nvPr/>
          </p:nvSpPr>
          <p:spPr>
            <a:xfrm>
              <a:off x="3174492" y="5935979"/>
              <a:ext cx="1066800" cy="681355"/>
            </a:xfrm>
            <a:custGeom>
              <a:avLst/>
              <a:gdLst/>
              <a:ahLst/>
              <a:cxnLst/>
              <a:rect l="l" t="t" r="r" b="b"/>
              <a:pathLst>
                <a:path w="1066800" h="681354">
                  <a:moveTo>
                    <a:pt x="304800" y="0"/>
                  </a:moveTo>
                  <a:lnTo>
                    <a:pt x="0" y="0"/>
                  </a:lnTo>
                  <a:lnTo>
                    <a:pt x="0" y="681228"/>
                  </a:lnTo>
                  <a:lnTo>
                    <a:pt x="304800" y="681228"/>
                  </a:lnTo>
                  <a:lnTo>
                    <a:pt x="304800" y="0"/>
                  </a:lnTo>
                  <a:close/>
                </a:path>
                <a:path w="1066800" h="681354">
                  <a:moveTo>
                    <a:pt x="1066800" y="516636"/>
                  </a:moveTo>
                  <a:lnTo>
                    <a:pt x="762000" y="516636"/>
                  </a:lnTo>
                  <a:lnTo>
                    <a:pt x="762000" y="681228"/>
                  </a:lnTo>
                  <a:lnTo>
                    <a:pt x="1066800" y="681228"/>
                  </a:lnTo>
                  <a:lnTo>
                    <a:pt x="1066800" y="516636"/>
                  </a:lnTo>
                  <a:close/>
                </a:path>
              </a:pathLst>
            </a:custGeom>
            <a:solidFill>
              <a:srgbClr val="4F81BC"/>
            </a:solidFill>
          </p:spPr>
          <p:txBody>
            <a:bodyPr wrap="square" lIns="0" tIns="0" rIns="0" bIns="0" rtlCol="0"/>
            <a:lstStyle/>
            <a:p>
              <a:endParaRPr/>
            </a:p>
          </p:txBody>
        </p:sp>
        <p:sp>
          <p:nvSpPr>
            <p:cNvPr id="13" name="object 13"/>
            <p:cNvSpPr/>
            <p:nvPr/>
          </p:nvSpPr>
          <p:spPr>
            <a:xfrm>
              <a:off x="5003291" y="6382511"/>
              <a:ext cx="228600" cy="0"/>
            </a:xfrm>
            <a:custGeom>
              <a:avLst/>
              <a:gdLst/>
              <a:ahLst/>
              <a:cxnLst/>
              <a:rect l="l" t="t" r="r" b="b"/>
              <a:pathLst>
                <a:path w="228600">
                  <a:moveTo>
                    <a:pt x="0" y="0"/>
                  </a:moveTo>
                  <a:lnTo>
                    <a:pt x="228600" y="0"/>
                  </a:lnTo>
                </a:path>
              </a:pathLst>
            </a:custGeom>
            <a:ln w="9144">
              <a:solidFill>
                <a:srgbClr val="858585"/>
              </a:solidFill>
            </a:ln>
          </p:spPr>
          <p:txBody>
            <a:bodyPr wrap="square" lIns="0" tIns="0" rIns="0" bIns="0" rtlCol="0"/>
            <a:lstStyle/>
            <a:p>
              <a:endParaRPr/>
            </a:p>
          </p:txBody>
        </p:sp>
        <p:sp>
          <p:nvSpPr>
            <p:cNvPr id="14" name="object 14"/>
            <p:cNvSpPr/>
            <p:nvPr/>
          </p:nvSpPr>
          <p:spPr>
            <a:xfrm>
              <a:off x="4698491" y="6324599"/>
              <a:ext cx="304800" cy="292735"/>
            </a:xfrm>
            <a:custGeom>
              <a:avLst/>
              <a:gdLst/>
              <a:ahLst/>
              <a:cxnLst/>
              <a:rect l="l" t="t" r="r" b="b"/>
              <a:pathLst>
                <a:path w="304800" h="292734">
                  <a:moveTo>
                    <a:pt x="304800" y="0"/>
                  </a:moveTo>
                  <a:lnTo>
                    <a:pt x="0" y="0"/>
                  </a:lnTo>
                  <a:lnTo>
                    <a:pt x="0" y="292608"/>
                  </a:lnTo>
                  <a:lnTo>
                    <a:pt x="304800" y="292608"/>
                  </a:lnTo>
                  <a:lnTo>
                    <a:pt x="304800" y="0"/>
                  </a:lnTo>
                  <a:close/>
                </a:path>
              </a:pathLst>
            </a:custGeom>
            <a:solidFill>
              <a:srgbClr val="4F81BC"/>
            </a:solidFill>
          </p:spPr>
          <p:txBody>
            <a:bodyPr wrap="square" lIns="0" tIns="0" rIns="0" bIns="0" rtlCol="0"/>
            <a:lstStyle/>
            <a:p>
              <a:endParaRPr/>
            </a:p>
          </p:txBody>
        </p:sp>
        <p:sp>
          <p:nvSpPr>
            <p:cNvPr id="15" name="object 15"/>
            <p:cNvSpPr/>
            <p:nvPr/>
          </p:nvSpPr>
          <p:spPr>
            <a:xfrm>
              <a:off x="1380744" y="4270247"/>
              <a:ext cx="3851275" cy="2388235"/>
            </a:xfrm>
            <a:custGeom>
              <a:avLst/>
              <a:gdLst/>
              <a:ahLst/>
              <a:cxnLst/>
              <a:rect l="l" t="t" r="r" b="b"/>
              <a:pathLst>
                <a:path w="3851275" h="2388234">
                  <a:moveTo>
                    <a:pt x="39624" y="0"/>
                  </a:moveTo>
                  <a:lnTo>
                    <a:pt x="3851148" y="0"/>
                  </a:lnTo>
                </a:path>
                <a:path w="3851275" h="2388234">
                  <a:moveTo>
                    <a:pt x="39624" y="2346960"/>
                  </a:moveTo>
                  <a:lnTo>
                    <a:pt x="39624" y="0"/>
                  </a:lnTo>
                </a:path>
                <a:path w="3851275" h="2388234">
                  <a:moveTo>
                    <a:pt x="0" y="2346960"/>
                  </a:moveTo>
                  <a:lnTo>
                    <a:pt x="39624" y="2346960"/>
                  </a:lnTo>
                </a:path>
                <a:path w="3851275" h="2388234">
                  <a:moveTo>
                    <a:pt x="0" y="2112264"/>
                  </a:moveTo>
                  <a:lnTo>
                    <a:pt x="39624" y="2112264"/>
                  </a:lnTo>
                </a:path>
                <a:path w="3851275" h="2388234">
                  <a:moveTo>
                    <a:pt x="0" y="1877568"/>
                  </a:moveTo>
                  <a:lnTo>
                    <a:pt x="39624" y="1877568"/>
                  </a:lnTo>
                </a:path>
                <a:path w="3851275" h="2388234">
                  <a:moveTo>
                    <a:pt x="0" y="1642872"/>
                  </a:moveTo>
                  <a:lnTo>
                    <a:pt x="39624" y="1642872"/>
                  </a:lnTo>
                </a:path>
                <a:path w="3851275" h="2388234">
                  <a:moveTo>
                    <a:pt x="0" y="1408176"/>
                  </a:moveTo>
                  <a:lnTo>
                    <a:pt x="39624" y="1408176"/>
                  </a:lnTo>
                </a:path>
                <a:path w="3851275" h="2388234">
                  <a:moveTo>
                    <a:pt x="0" y="1173480"/>
                  </a:moveTo>
                  <a:lnTo>
                    <a:pt x="39624" y="1173480"/>
                  </a:lnTo>
                </a:path>
                <a:path w="3851275" h="2388234">
                  <a:moveTo>
                    <a:pt x="0" y="938784"/>
                  </a:moveTo>
                  <a:lnTo>
                    <a:pt x="39624" y="938784"/>
                  </a:lnTo>
                </a:path>
                <a:path w="3851275" h="2388234">
                  <a:moveTo>
                    <a:pt x="0" y="704088"/>
                  </a:moveTo>
                  <a:lnTo>
                    <a:pt x="39624" y="704088"/>
                  </a:lnTo>
                </a:path>
                <a:path w="3851275" h="2388234">
                  <a:moveTo>
                    <a:pt x="0" y="469391"/>
                  </a:moveTo>
                  <a:lnTo>
                    <a:pt x="39624" y="469391"/>
                  </a:lnTo>
                </a:path>
                <a:path w="3851275" h="2388234">
                  <a:moveTo>
                    <a:pt x="0" y="234696"/>
                  </a:moveTo>
                  <a:lnTo>
                    <a:pt x="39624" y="234696"/>
                  </a:lnTo>
                </a:path>
                <a:path w="3851275" h="2388234">
                  <a:moveTo>
                    <a:pt x="0" y="0"/>
                  </a:moveTo>
                  <a:lnTo>
                    <a:pt x="39624" y="0"/>
                  </a:lnTo>
                </a:path>
                <a:path w="3851275" h="2388234">
                  <a:moveTo>
                    <a:pt x="39624" y="2346960"/>
                  </a:moveTo>
                  <a:lnTo>
                    <a:pt x="3851148" y="2346960"/>
                  </a:lnTo>
                </a:path>
                <a:path w="3851275" h="2388234">
                  <a:moveTo>
                    <a:pt x="39624" y="2346960"/>
                  </a:moveTo>
                  <a:lnTo>
                    <a:pt x="39624" y="2388108"/>
                  </a:lnTo>
                </a:path>
                <a:path w="3851275" h="2388234">
                  <a:moveTo>
                    <a:pt x="801624" y="2346960"/>
                  </a:moveTo>
                  <a:lnTo>
                    <a:pt x="801624" y="2388108"/>
                  </a:lnTo>
                </a:path>
                <a:path w="3851275" h="2388234">
                  <a:moveTo>
                    <a:pt x="1563624" y="2346960"/>
                  </a:moveTo>
                  <a:lnTo>
                    <a:pt x="1563624" y="2388108"/>
                  </a:lnTo>
                </a:path>
                <a:path w="3851275" h="2388234">
                  <a:moveTo>
                    <a:pt x="2327147" y="2346960"/>
                  </a:moveTo>
                  <a:lnTo>
                    <a:pt x="2327147" y="2388108"/>
                  </a:lnTo>
                </a:path>
                <a:path w="3851275" h="2388234">
                  <a:moveTo>
                    <a:pt x="3089147" y="2346960"/>
                  </a:moveTo>
                  <a:lnTo>
                    <a:pt x="3089147" y="2388108"/>
                  </a:lnTo>
                </a:path>
                <a:path w="3851275" h="2388234">
                  <a:moveTo>
                    <a:pt x="3851148" y="2346960"/>
                  </a:moveTo>
                  <a:lnTo>
                    <a:pt x="3851148" y="2388108"/>
                  </a:lnTo>
                </a:path>
              </a:pathLst>
            </a:custGeom>
            <a:ln w="9144">
              <a:solidFill>
                <a:srgbClr val="858585"/>
              </a:solidFill>
            </a:ln>
          </p:spPr>
          <p:txBody>
            <a:bodyPr wrap="square" lIns="0" tIns="0" rIns="0" bIns="0" rtlCol="0"/>
            <a:lstStyle/>
            <a:p>
              <a:endParaRPr/>
            </a:p>
          </p:txBody>
        </p:sp>
      </p:grpSp>
      <p:sp>
        <p:nvSpPr>
          <p:cNvPr id="16" name="object 16"/>
          <p:cNvSpPr txBox="1"/>
          <p:nvPr/>
        </p:nvSpPr>
        <p:spPr>
          <a:xfrm>
            <a:off x="1174699" y="5493537"/>
            <a:ext cx="141605" cy="1199515"/>
          </a:xfrm>
          <a:prstGeom prst="rect">
            <a:avLst/>
          </a:prstGeom>
        </p:spPr>
        <p:txBody>
          <a:bodyPr vert="horz" wrap="square" lIns="0" tIns="94615" rIns="0" bIns="0" rtlCol="0">
            <a:spAutoFit/>
          </a:bodyPr>
          <a:lstStyle/>
          <a:p>
            <a:pPr marR="5080" algn="r">
              <a:lnSpc>
                <a:spcPct val="100000"/>
              </a:lnSpc>
              <a:spcBef>
                <a:spcPts val="745"/>
              </a:spcBef>
            </a:pPr>
            <a:r>
              <a:rPr sz="1000" spc="-10" dirty="0">
                <a:latin typeface="Calibri"/>
                <a:cs typeface="Calibri"/>
              </a:rPr>
              <a:t>80</a:t>
            </a:r>
            <a:endParaRPr sz="1000">
              <a:latin typeface="Calibri"/>
              <a:cs typeface="Calibri"/>
            </a:endParaRPr>
          </a:p>
          <a:p>
            <a:pPr marR="5080" algn="r">
              <a:lnSpc>
                <a:spcPct val="100000"/>
              </a:lnSpc>
              <a:spcBef>
                <a:spcPts val="650"/>
              </a:spcBef>
            </a:pPr>
            <a:r>
              <a:rPr sz="1000" spc="-10" dirty="0">
                <a:latin typeface="Calibri"/>
                <a:cs typeface="Calibri"/>
              </a:rPr>
              <a:t>60</a:t>
            </a:r>
            <a:endParaRPr sz="1000">
              <a:latin typeface="Calibri"/>
              <a:cs typeface="Calibri"/>
            </a:endParaRPr>
          </a:p>
          <a:p>
            <a:pPr marR="5080" algn="r">
              <a:lnSpc>
                <a:spcPct val="100000"/>
              </a:lnSpc>
              <a:spcBef>
                <a:spcPts val="650"/>
              </a:spcBef>
            </a:pPr>
            <a:r>
              <a:rPr sz="1000" spc="-10" dirty="0">
                <a:latin typeface="Calibri"/>
                <a:cs typeface="Calibri"/>
              </a:rPr>
              <a:t>40</a:t>
            </a:r>
            <a:endParaRPr sz="1000">
              <a:latin typeface="Calibri"/>
              <a:cs typeface="Calibri"/>
            </a:endParaRPr>
          </a:p>
          <a:p>
            <a:pPr marR="5080" algn="r">
              <a:lnSpc>
                <a:spcPct val="100000"/>
              </a:lnSpc>
              <a:spcBef>
                <a:spcPts val="650"/>
              </a:spcBef>
            </a:pPr>
            <a:r>
              <a:rPr sz="1000" spc="-10" dirty="0">
                <a:latin typeface="Calibri"/>
                <a:cs typeface="Calibri"/>
              </a:rPr>
              <a:t>20</a:t>
            </a:r>
            <a:endParaRPr sz="1000">
              <a:latin typeface="Calibri"/>
              <a:cs typeface="Calibri"/>
            </a:endParaRPr>
          </a:p>
          <a:p>
            <a:pPr marR="5080" algn="r">
              <a:lnSpc>
                <a:spcPct val="100000"/>
              </a:lnSpc>
              <a:spcBef>
                <a:spcPts val="645"/>
              </a:spcBef>
            </a:pPr>
            <a:r>
              <a:rPr sz="1000" spc="-5" dirty="0">
                <a:latin typeface="Calibri"/>
                <a:cs typeface="Calibri"/>
              </a:rPr>
              <a:t>0</a:t>
            </a:r>
            <a:endParaRPr sz="1000">
              <a:latin typeface="Calibri"/>
              <a:cs typeface="Calibri"/>
            </a:endParaRPr>
          </a:p>
        </p:txBody>
      </p:sp>
      <p:sp>
        <p:nvSpPr>
          <p:cNvPr id="17" name="object 17"/>
          <p:cNvSpPr txBox="1"/>
          <p:nvPr/>
        </p:nvSpPr>
        <p:spPr>
          <a:xfrm>
            <a:off x="1110081" y="4084218"/>
            <a:ext cx="206375" cy="1434465"/>
          </a:xfrm>
          <a:prstGeom prst="rect">
            <a:avLst/>
          </a:prstGeom>
        </p:spPr>
        <p:txBody>
          <a:bodyPr vert="horz" wrap="square" lIns="0" tIns="95250" rIns="0" bIns="0" rtlCol="0">
            <a:spAutoFit/>
          </a:bodyPr>
          <a:lstStyle/>
          <a:p>
            <a:pPr>
              <a:lnSpc>
                <a:spcPct val="100000"/>
              </a:lnSpc>
              <a:spcBef>
                <a:spcPts val="750"/>
              </a:spcBef>
            </a:pPr>
            <a:r>
              <a:rPr sz="1000" spc="-5" dirty="0">
                <a:latin typeface="Calibri"/>
                <a:cs typeface="Calibri"/>
              </a:rPr>
              <a:t>2</a:t>
            </a:r>
            <a:r>
              <a:rPr sz="1000" dirty="0">
                <a:latin typeface="Calibri"/>
                <a:cs typeface="Calibri"/>
              </a:rPr>
              <a:t>0</a:t>
            </a:r>
            <a:r>
              <a:rPr sz="1000" spc="-5" dirty="0">
                <a:latin typeface="Calibri"/>
                <a:cs typeface="Calibri"/>
              </a:rPr>
              <a:t>0</a:t>
            </a:r>
            <a:endParaRPr sz="1000">
              <a:latin typeface="Calibri"/>
              <a:cs typeface="Calibri"/>
            </a:endParaRPr>
          </a:p>
          <a:p>
            <a:pPr>
              <a:lnSpc>
                <a:spcPct val="100000"/>
              </a:lnSpc>
              <a:spcBef>
                <a:spcPts val="650"/>
              </a:spcBef>
            </a:pPr>
            <a:r>
              <a:rPr sz="1000" spc="-5" dirty="0">
                <a:latin typeface="Calibri"/>
                <a:cs typeface="Calibri"/>
              </a:rPr>
              <a:t>1</a:t>
            </a:r>
            <a:r>
              <a:rPr sz="1000" dirty="0">
                <a:latin typeface="Calibri"/>
                <a:cs typeface="Calibri"/>
              </a:rPr>
              <a:t>8</a:t>
            </a:r>
            <a:r>
              <a:rPr sz="1000" spc="-5" dirty="0">
                <a:latin typeface="Calibri"/>
                <a:cs typeface="Calibri"/>
              </a:rPr>
              <a:t>0</a:t>
            </a:r>
            <a:endParaRPr sz="1000">
              <a:latin typeface="Calibri"/>
              <a:cs typeface="Calibri"/>
            </a:endParaRPr>
          </a:p>
          <a:p>
            <a:pPr>
              <a:lnSpc>
                <a:spcPct val="100000"/>
              </a:lnSpc>
              <a:spcBef>
                <a:spcPts val="645"/>
              </a:spcBef>
            </a:pPr>
            <a:r>
              <a:rPr sz="1000" spc="-5" dirty="0">
                <a:latin typeface="Calibri"/>
                <a:cs typeface="Calibri"/>
              </a:rPr>
              <a:t>1</a:t>
            </a:r>
            <a:r>
              <a:rPr sz="1000" dirty="0">
                <a:latin typeface="Calibri"/>
                <a:cs typeface="Calibri"/>
              </a:rPr>
              <a:t>6</a:t>
            </a:r>
            <a:r>
              <a:rPr sz="1000" spc="-5" dirty="0">
                <a:latin typeface="Calibri"/>
                <a:cs typeface="Calibri"/>
              </a:rPr>
              <a:t>0</a:t>
            </a:r>
            <a:endParaRPr sz="1000">
              <a:latin typeface="Calibri"/>
              <a:cs typeface="Calibri"/>
            </a:endParaRPr>
          </a:p>
          <a:p>
            <a:pPr>
              <a:lnSpc>
                <a:spcPct val="100000"/>
              </a:lnSpc>
              <a:spcBef>
                <a:spcPts val="650"/>
              </a:spcBef>
            </a:pPr>
            <a:r>
              <a:rPr sz="1000" spc="-5" dirty="0">
                <a:latin typeface="Calibri"/>
                <a:cs typeface="Calibri"/>
              </a:rPr>
              <a:t>1</a:t>
            </a:r>
            <a:r>
              <a:rPr sz="1000" dirty="0">
                <a:latin typeface="Calibri"/>
                <a:cs typeface="Calibri"/>
              </a:rPr>
              <a:t>4</a:t>
            </a:r>
            <a:r>
              <a:rPr sz="1000" spc="-5" dirty="0">
                <a:latin typeface="Calibri"/>
                <a:cs typeface="Calibri"/>
              </a:rPr>
              <a:t>0</a:t>
            </a:r>
            <a:endParaRPr sz="1000">
              <a:latin typeface="Calibri"/>
              <a:cs typeface="Calibri"/>
            </a:endParaRPr>
          </a:p>
          <a:p>
            <a:pPr>
              <a:lnSpc>
                <a:spcPct val="100000"/>
              </a:lnSpc>
              <a:spcBef>
                <a:spcPts val="650"/>
              </a:spcBef>
            </a:pPr>
            <a:r>
              <a:rPr sz="1000" spc="-5" dirty="0">
                <a:latin typeface="Calibri"/>
                <a:cs typeface="Calibri"/>
              </a:rPr>
              <a:t>1</a:t>
            </a:r>
            <a:r>
              <a:rPr sz="1000" dirty="0">
                <a:latin typeface="Calibri"/>
                <a:cs typeface="Calibri"/>
              </a:rPr>
              <a:t>2</a:t>
            </a:r>
            <a:r>
              <a:rPr sz="1000" spc="-5" dirty="0">
                <a:latin typeface="Calibri"/>
                <a:cs typeface="Calibri"/>
              </a:rPr>
              <a:t>0</a:t>
            </a:r>
            <a:endParaRPr sz="1000">
              <a:latin typeface="Calibri"/>
              <a:cs typeface="Calibri"/>
            </a:endParaRPr>
          </a:p>
          <a:p>
            <a:pPr>
              <a:lnSpc>
                <a:spcPct val="100000"/>
              </a:lnSpc>
              <a:spcBef>
                <a:spcPts val="650"/>
              </a:spcBef>
            </a:pPr>
            <a:r>
              <a:rPr sz="1000" spc="-5" dirty="0">
                <a:latin typeface="Calibri"/>
                <a:cs typeface="Calibri"/>
              </a:rPr>
              <a:t>1</a:t>
            </a:r>
            <a:r>
              <a:rPr sz="1000" dirty="0">
                <a:latin typeface="Calibri"/>
                <a:cs typeface="Calibri"/>
              </a:rPr>
              <a:t>0</a:t>
            </a:r>
            <a:r>
              <a:rPr sz="1000" spc="-5" dirty="0">
                <a:latin typeface="Calibri"/>
                <a:cs typeface="Calibri"/>
              </a:rPr>
              <a:t>0</a:t>
            </a:r>
            <a:endParaRPr sz="1000">
              <a:latin typeface="Calibri"/>
              <a:cs typeface="Calibri"/>
            </a:endParaRPr>
          </a:p>
        </p:txBody>
      </p:sp>
      <p:sp>
        <p:nvSpPr>
          <p:cNvPr id="18" name="object 18"/>
          <p:cNvSpPr txBox="1"/>
          <p:nvPr/>
        </p:nvSpPr>
        <p:spPr>
          <a:xfrm>
            <a:off x="1528572" y="6680707"/>
            <a:ext cx="3698240" cy="177800"/>
          </a:xfrm>
          <a:prstGeom prst="rect">
            <a:avLst/>
          </a:prstGeom>
        </p:spPr>
        <p:txBody>
          <a:bodyPr vert="horz" wrap="square" lIns="0" tIns="12065" rIns="0" bIns="0" rtlCol="0">
            <a:spAutoFit/>
          </a:bodyPr>
          <a:lstStyle/>
          <a:p>
            <a:pPr>
              <a:lnSpc>
                <a:spcPct val="100000"/>
              </a:lnSpc>
              <a:spcBef>
                <a:spcPts val="95"/>
              </a:spcBef>
              <a:tabLst>
                <a:tab pos="714375" algn="l"/>
                <a:tab pos="1506855" algn="l"/>
                <a:tab pos="2242820" algn="l"/>
              </a:tabLst>
            </a:pPr>
            <a:r>
              <a:rPr sz="1000" spc="-5" dirty="0">
                <a:latin typeface="Calibri"/>
                <a:cs typeface="Calibri"/>
              </a:rPr>
              <a:t>Amazon.in	Flipkart.com	Paytm.com	Myntra.com</a:t>
            </a:r>
            <a:r>
              <a:rPr sz="1000" spc="380" dirty="0">
                <a:latin typeface="Calibri"/>
                <a:cs typeface="Calibri"/>
              </a:rPr>
              <a:t> </a:t>
            </a:r>
            <a:r>
              <a:rPr sz="1000" spc="-5" dirty="0">
                <a:latin typeface="Calibri"/>
                <a:cs typeface="Calibri"/>
              </a:rPr>
              <a:t>Snapdeal.com</a:t>
            </a:r>
            <a:endParaRPr sz="1000">
              <a:latin typeface="Calibri"/>
              <a:cs typeface="Calibri"/>
            </a:endParaRPr>
          </a:p>
        </p:txBody>
      </p:sp>
      <p:sp>
        <p:nvSpPr>
          <p:cNvPr id="19" name="object 19"/>
          <p:cNvSpPr txBox="1"/>
          <p:nvPr/>
        </p:nvSpPr>
        <p:spPr>
          <a:xfrm>
            <a:off x="902004" y="2628645"/>
            <a:ext cx="5758180" cy="1479550"/>
          </a:xfrm>
          <a:prstGeom prst="rect">
            <a:avLst/>
          </a:prstGeom>
        </p:spPr>
        <p:txBody>
          <a:bodyPr vert="horz" wrap="square" lIns="0" tIns="9525" rIns="0" bIns="0" rtlCol="0">
            <a:spAutoFit/>
          </a:bodyPr>
          <a:lstStyle/>
          <a:p>
            <a:pPr marL="12700" marR="5080" algn="just">
              <a:lnSpc>
                <a:spcPct val="101699"/>
              </a:lnSpc>
              <a:spcBef>
                <a:spcPts val="75"/>
              </a:spcBef>
            </a:pPr>
            <a:r>
              <a:rPr sz="1400" i="1" spc="-5" dirty="0">
                <a:latin typeface="Calibri"/>
                <a:cs typeface="Calibri"/>
              </a:rPr>
              <a:t>[182 respondents find </a:t>
            </a:r>
            <a:r>
              <a:rPr sz="1400" i="1" dirty="0">
                <a:latin typeface="Calibri"/>
                <a:cs typeface="Calibri"/>
              </a:rPr>
              <a:t>the </a:t>
            </a:r>
            <a:r>
              <a:rPr sz="1400" i="1" spc="-5" dirty="0">
                <a:latin typeface="Calibri"/>
                <a:cs typeface="Calibri"/>
              </a:rPr>
              <a:t>website </a:t>
            </a:r>
            <a:r>
              <a:rPr sz="1400" i="1" spc="-10" dirty="0">
                <a:latin typeface="Calibri"/>
                <a:cs typeface="Calibri"/>
              </a:rPr>
              <a:t>of </a:t>
            </a:r>
            <a:r>
              <a:rPr sz="1400" i="1" spc="-5" dirty="0">
                <a:latin typeface="Calibri"/>
                <a:cs typeface="Calibri"/>
              </a:rPr>
              <a:t>amazon.in efficient, 117 respondents find </a:t>
            </a:r>
            <a:r>
              <a:rPr sz="1400" i="1" dirty="0">
                <a:latin typeface="Calibri"/>
                <a:cs typeface="Calibri"/>
              </a:rPr>
              <a:t> the </a:t>
            </a:r>
            <a:r>
              <a:rPr sz="1400" i="1" spc="-5" dirty="0">
                <a:latin typeface="Calibri"/>
                <a:cs typeface="Calibri"/>
              </a:rPr>
              <a:t>website </a:t>
            </a:r>
            <a:r>
              <a:rPr sz="1400" i="1" spc="-10" dirty="0">
                <a:latin typeface="Calibri"/>
                <a:cs typeface="Calibri"/>
              </a:rPr>
              <a:t>of </a:t>
            </a:r>
            <a:r>
              <a:rPr sz="1400" i="1" spc="-5" dirty="0">
                <a:latin typeface="Calibri"/>
                <a:cs typeface="Calibri"/>
              </a:rPr>
              <a:t>flipkart.com efficient, </a:t>
            </a:r>
            <a:r>
              <a:rPr sz="1400" i="1" dirty="0">
                <a:latin typeface="Calibri"/>
                <a:cs typeface="Calibri"/>
              </a:rPr>
              <a:t>58 </a:t>
            </a:r>
            <a:r>
              <a:rPr sz="1400" i="1" spc="-5" dirty="0">
                <a:latin typeface="Calibri"/>
                <a:cs typeface="Calibri"/>
              </a:rPr>
              <a:t>respondents find the </a:t>
            </a:r>
            <a:r>
              <a:rPr sz="1400" i="1" dirty="0">
                <a:latin typeface="Calibri"/>
                <a:cs typeface="Calibri"/>
              </a:rPr>
              <a:t>website </a:t>
            </a:r>
            <a:r>
              <a:rPr sz="1400" i="1" spc="-5" dirty="0">
                <a:latin typeface="Calibri"/>
                <a:cs typeface="Calibri"/>
              </a:rPr>
              <a:t>of paytm. </a:t>
            </a:r>
            <a:r>
              <a:rPr sz="1400" i="1" dirty="0">
                <a:latin typeface="Calibri"/>
                <a:cs typeface="Calibri"/>
              </a:rPr>
              <a:t> com </a:t>
            </a:r>
            <a:r>
              <a:rPr sz="1400" i="1" spc="-5" dirty="0">
                <a:latin typeface="Calibri"/>
                <a:cs typeface="Calibri"/>
              </a:rPr>
              <a:t>efficient, </a:t>
            </a:r>
            <a:r>
              <a:rPr sz="1400" i="1" dirty="0">
                <a:latin typeface="Calibri"/>
                <a:cs typeface="Calibri"/>
              </a:rPr>
              <a:t>14 </a:t>
            </a:r>
            <a:r>
              <a:rPr sz="1400" i="1" spc="-5" dirty="0">
                <a:latin typeface="Calibri"/>
                <a:cs typeface="Calibri"/>
              </a:rPr>
              <a:t>respondents find </a:t>
            </a:r>
            <a:r>
              <a:rPr sz="1400" i="1" dirty="0">
                <a:latin typeface="Calibri"/>
                <a:cs typeface="Calibri"/>
              </a:rPr>
              <a:t>the </a:t>
            </a:r>
            <a:r>
              <a:rPr sz="1400" i="1" spc="-5" dirty="0">
                <a:latin typeface="Calibri"/>
                <a:cs typeface="Calibri"/>
              </a:rPr>
              <a:t>website of myntra.com efficient, </a:t>
            </a:r>
            <a:r>
              <a:rPr sz="1400" i="1" dirty="0">
                <a:latin typeface="Calibri"/>
                <a:cs typeface="Calibri"/>
              </a:rPr>
              <a:t>25 resp </a:t>
            </a:r>
            <a:r>
              <a:rPr sz="1400" i="1" spc="5" dirty="0">
                <a:latin typeface="Calibri"/>
                <a:cs typeface="Calibri"/>
              </a:rPr>
              <a:t> </a:t>
            </a:r>
            <a:r>
              <a:rPr sz="1400" i="1" spc="-5" dirty="0">
                <a:latin typeface="Calibri"/>
                <a:cs typeface="Calibri"/>
              </a:rPr>
              <a:t>ondents</a:t>
            </a:r>
            <a:r>
              <a:rPr sz="1400" i="1" dirty="0">
                <a:latin typeface="Calibri"/>
                <a:cs typeface="Calibri"/>
              </a:rPr>
              <a:t> </a:t>
            </a:r>
            <a:r>
              <a:rPr sz="1400" i="1" spc="-5" dirty="0">
                <a:latin typeface="Calibri"/>
                <a:cs typeface="Calibri"/>
              </a:rPr>
              <a:t>find</a:t>
            </a:r>
            <a:r>
              <a:rPr sz="1400" i="1" spc="-10" dirty="0">
                <a:latin typeface="Calibri"/>
                <a:cs typeface="Calibri"/>
              </a:rPr>
              <a:t> </a:t>
            </a:r>
            <a:r>
              <a:rPr sz="1400" i="1" dirty="0">
                <a:latin typeface="Calibri"/>
                <a:cs typeface="Calibri"/>
              </a:rPr>
              <a:t>the</a:t>
            </a:r>
            <a:r>
              <a:rPr sz="1400" i="1" spc="-10" dirty="0">
                <a:latin typeface="Calibri"/>
                <a:cs typeface="Calibri"/>
              </a:rPr>
              <a:t> </a:t>
            </a:r>
            <a:r>
              <a:rPr sz="1400" i="1" spc="-5" dirty="0">
                <a:latin typeface="Calibri"/>
                <a:cs typeface="Calibri"/>
              </a:rPr>
              <a:t>website of</a:t>
            </a:r>
            <a:r>
              <a:rPr sz="1400" i="1" dirty="0">
                <a:latin typeface="Calibri"/>
                <a:cs typeface="Calibri"/>
              </a:rPr>
              <a:t> </a:t>
            </a:r>
            <a:r>
              <a:rPr sz="1400" i="1" spc="-5" dirty="0">
                <a:latin typeface="Calibri"/>
                <a:cs typeface="Calibri"/>
              </a:rPr>
              <a:t>snapdeal.com</a:t>
            </a:r>
            <a:r>
              <a:rPr sz="1400" i="1" dirty="0">
                <a:latin typeface="Calibri"/>
                <a:cs typeface="Calibri"/>
              </a:rPr>
              <a:t> </a:t>
            </a:r>
            <a:r>
              <a:rPr sz="1400" i="1" spc="-5" dirty="0">
                <a:latin typeface="Calibri"/>
                <a:cs typeface="Calibri"/>
              </a:rPr>
              <a:t>efficient]</a:t>
            </a:r>
            <a:endParaRPr sz="1400">
              <a:latin typeface="Calibri"/>
              <a:cs typeface="Calibri"/>
            </a:endParaRPr>
          </a:p>
          <a:p>
            <a:pPr>
              <a:lnSpc>
                <a:spcPct val="100000"/>
              </a:lnSpc>
              <a:spcBef>
                <a:spcPts val="35"/>
              </a:spcBef>
            </a:pPr>
            <a:endParaRPr sz="2000">
              <a:latin typeface="Calibri"/>
              <a:cs typeface="Calibri"/>
            </a:endParaRPr>
          </a:p>
          <a:p>
            <a:pPr marR="13970" algn="ctr">
              <a:lnSpc>
                <a:spcPct val="100000"/>
              </a:lnSpc>
              <a:spcBef>
                <a:spcPts val="5"/>
              </a:spcBef>
            </a:pPr>
            <a:r>
              <a:rPr sz="1800" b="1" spc="-15" dirty="0">
                <a:latin typeface="Calibri"/>
                <a:cs typeface="Calibri"/>
              </a:rPr>
              <a:t>Website</a:t>
            </a:r>
            <a:r>
              <a:rPr sz="1800" b="1" spc="-35" dirty="0">
                <a:latin typeface="Calibri"/>
                <a:cs typeface="Calibri"/>
              </a:rPr>
              <a:t> </a:t>
            </a:r>
            <a:r>
              <a:rPr sz="1800" b="1" spc="-5" dirty="0">
                <a:latin typeface="Calibri"/>
                <a:cs typeface="Calibri"/>
              </a:rPr>
              <a:t>working</a:t>
            </a:r>
            <a:r>
              <a:rPr sz="1800" b="1" spc="-25" dirty="0">
                <a:latin typeface="Calibri"/>
                <a:cs typeface="Calibri"/>
              </a:rPr>
              <a:t> </a:t>
            </a:r>
            <a:r>
              <a:rPr sz="1800" b="1" spc="-5" dirty="0">
                <a:latin typeface="Calibri"/>
                <a:cs typeface="Calibri"/>
              </a:rPr>
              <a:t>efficiently</a:t>
            </a:r>
            <a:endParaRPr sz="1800">
              <a:latin typeface="Calibri"/>
              <a:cs typeface="Calibri"/>
            </a:endParaRPr>
          </a:p>
        </p:txBody>
      </p:sp>
      <p:sp>
        <p:nvSpPr>
          <p:cNvPr id="20" name="object 20"/>
          <p:cNvSpPr/>
          <p:nvPr/>
        </p:nvSpPr>
        <p:spPr>
          <a:xfrm>
            <a:off x="5434584" y="5497067"/>
            <a:ext cx="70485" cy="70485"/>
          </a:xfrm>
          <a:custGeom>
            <a:avLst/>
            <a:gdLst/>
            <a:ahLst/>
            <a:cxnLst/>
            <a:rect l="l" t="t" r="r" b="b"/>
            <a:pathLst>
              <a:path w="70485" h="70485">
                <a:moveTo>
                  <a:pt x="70103" y="0"/>
                </a:moveTo>
                <a:lnTo>
                  <a:pt x="0" y="0"/>
                </a:lnTo>
                <a:lnTo>
                  <a:pt x="0" y="70103"/>
                </a:lnTo>
                <a:lnTo>
                  <a:pt x="70103" y="70103"/>
                </a:lnTo>
                <a:lnTo>
                  <a:pt x="70103" y="0"/>
                </a:lnTo>
                <a:close/>
              </a:path>
            </a:pathLst>
          </a:custGeom>
          <a:solidFill>
            <a:srgbClr val="4F81BC"/>
          </a:solidFill>
        </p:spPr>
        <p:txBody>
          <a:bodyPr wrap="square" lIns="0" tIns="0" rIns="0" bIns="0" rtlCol="0"/>
          <a:lstStyle/>
          <a:p>
            <a:endParaRPr/>
          </a:p>
        </p:txBody>
      </p:sp>
      <p:sp>
        <p:nvSpPr>
          <p:cNvPr id="21" name="object 21"/>
          <p:cNvSpPr txBox="1"/>
          <p:nvPr/>
        </p:nvSpPr>
        <p:spPr>
          <a:xfrm>
            <a:off x="5535803" y="5430138"/>
            <a:ext cx="861694" cy="177800"/>
          </a:xfrm>
          <a:prstGeom prst="rect">
            <a:avLst/>
          </a:prstGeom>
        </p:spPr>
        <p:txBody>
          <a:bodyPr vert="horz" wrap="square" lIns="0" tIns="12065" rIns="0" bIns="0" rtlCol="0">
            <a:spAutoFit/>
          </a:bodyPr>
          <a:lstStyle/>
          <a:p>
            <a:pPr>
              <a:lnSpc>
                <a:spcPct val="100000"/>
              </a:lnSpc>
              <a:spcBef>
                <a:spcPts val="95"/>
              </a:spcBef>
            </a:pPr>
            <a:r>
              <a:rPr sz="1000" spc="-5" dirty="0">
                <a:latin typeface="Calibri"/>
                <a:cs typeface="Calibri"/>
              </a:rPr>
              <a:t>No</a:t>
            </a:r>
            <a:r>
              <a:rPr sz="1000" spc="-30" dirty="0">
                <a:latin typeface="Calibri"/>
                <a:cs typeface="Calibri"/>
              </a:rPr>
              <a:t> </a:t>
            </a:r>
            <a:r>
              <a:rPr sz="1000" spc="-5" dirty="0">
                <a:latin typeface="Calibri"/>
                <a:cs typeface="Calibri"/>
              </a:rPr>
              <a:t>of</a:t>
            </a:r>
            <a:r>
              <a:rPr sz="1000" spc="-35" dirty="0">
                <a:latin typeface="Calibri"/>
                <a:cs typeface="Calibri"/>
              </a:rPr>
              <a:t> </a:t>
            </a:r>
            <a:r>
              <a:rPr sz="1000" spc="-5" dirty="0">
                <a:latin typeface="Calibri"/>
                <a:cs typeface="Calibri"/>
              </a:rPr>
              <a:t>customers</a:t>
            </a:r>
            <a:endParaRPr sz="1000">
              <a:latin typeface="Calibri"/>
              <a:cs typeface="Calibri"/>
            </a:endParaRPr>
          </a:p>
        </p:txBody>
      </p:sp>
      <p:sp>
        <p:nvSpPr>
          <p:cNvPr id="22" name="object 22"/>
          <p:cNvSpPr/>
          <p:nvPr/>
        </p:nvSpPr>
        <p:spPr>
          <a:xfrm>
            <a:off x="1027430" y="3735704"/>
            <a:ext cx="5486400" cy="3200400"/>
          </a:xfrm>
          <a:custGeom>
            <a:avLst/>
            <a:gdLst/>
            <a:ahLst/>
            <a:cxnLst/>
            <a:rect l="l" t="t" r="r" b="b"/>
            <a:pathLst>
              <a:path w="5486400" h="3200400">
                <a:moveTo>
                  <a:pt x="0" y="3200400"/>
                </a:moveTo>
                <a:lnTo>
                  <a:pt x="5486400" y="3200400"/>
                </a:lnTo>
                <a:lnTo>
                  <a:pt x="5486400" y="0"/>
                </a:lnTo>
                <a:lnTo>
                  <a:pt x="0" y="0"/>
                </a:lnTo>
                <a:lnTo>
                  <a:pt x="0" y="3200400"/>
                </a:lnTo>
                <a:close/>
              </a:path>
            </a:pathLst>
          </a:custGeom>
          <a:ln w="9525">
            <a:solidFill>
              <a:srgbClr val="858585"/>
            </a:solidFill>
          </a:ln>
        </p:spPr>
        <p:txBody>
          <a:bodyPr wrap="square" lIns="0" tIns="0" rIns="0" bIns="0" rtlCol="0"/>
          <a:lstStyle/>
          <a:p>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17472" y="894080"/>
            <a:ext cx="5127625" cy="239395"/>
          </a:xfrm>
          <a:prstGeom prst="rect">
            <a:avLst/>
          </a:prstGeom>
        </p:spPr>
        <p:txBody>
          <a:bodyPr vert="horz" wrap="square" lIns="0" tIns="12700" rIns="0" bIns="0" rtlCol="0">
            <a:spAutoFit/>
          </a:bodyPr>
          <a:lstStyle/>
          <a:p>
            <a:pPr marL="12700">
              <a:lnSpc>
                <a:spcPct val="100000"/>
              </a:lnSpc>
              <a:spcBef>
                <a:spcPts val="100"/>
              </a:spcBef>
            </a:pPr>
            <a:r>
              <a:rPr sz="1400" b="1" u="sng" spc="-5" dirty="0">
                <a:uFill>
                  <a:solidFill>
                    <a:srgbClr val="000000"/>
                  </a:solidFill>
                </a:uFill>
                <a:latin typeface="Calibri"/>
                <a:cs typeface="Calibri"/>
              </a:rPr>
              <a:t>Which</a:t>
            </a:r>
            <a:r>
              <a:rPr sz="1400" b="1" u="sng" dirty="0">
                <a:uFill>
                  <a:solidFill>
                    <a:srgbClr val="000000"/>
                  </a:solidFill>
                </a:uFill>
                <a:latin typeface="Calibri"/>
                <a:cs typeface="Calibri"/>
              </a:rPr>
              <a:t> of</a:t>
            </a:r>
            <a:r>
              <a:rPr sz="1400" b="1" u="sng" spc="-10" dirty="0">
                <a:uFill>
                  <a:solidFill>
                    <a:srgbClr val="000000"/>
                  </a:solidFill>
                </a:uFill>
                <a:latin typeface="Calibri"/>
                <a:cs typeface="Calibri"/>
              </a:rPr>
              <a:t> </a:t>
            </a:r>
            <a:r>
              <a:rPr sz="1400" b="1" u="sng" dirty="0">
                <a:uFill>
                  <a:solidFill>
                    <a:srgbClr val="000000"/>
                  </a:solidFill>
                </a:uFill>
                <a:latin typeface="Calibri"/>
                <a:cs typeface="Calibri"/>
              </a:rPr>
              <a:t>the </a:t>
            </a:r>
            <a:r>
              <a:rPr sz="1400" b="1" u="sng" spc="-5" dirty="0">
                <a:uFill>
                  <a:solidFill>
                    <a:srgbClr val="000000"/>
                  </a:solidFill>
                </a:uFill>
                <a:latin typeface="Calibri"/>
                <a:cs typeface="Calibri"/>
              </a:rPr>
              <a:t>Indian</a:t>
            </a:r>
            <a:r>
              <a:rPr sz="1400" b="1" u="sng" spc="5" dirty="0">
                <a:uFill>
                  <a:solidFill>
                    <a:srgbClr val="000000"/>
                  </a:solidFill>
                </a:uFill>
                <a:latin typeface="Calibri"/>
                <a:cs typeface="Calibri"/>
              </a:rPr>
              <a:t> </a:t>
            </a:r>
            <a:r>
              <a:rPr sz="1400" b="1" u="sng" dirty="0">
                <a:uFill>
                  <a:solidFill>
                    <a:srgbClr val="000000"/>
                  </a:solidFill>
                </a:uFill>
                <a:latin typeface="Calibri"/>
                <a:cs typeface="Calibri"/>
              </a:rPr>
              <a:t>online </a:t>
            </a:r>
            <a:r>
              <a:rPr sz="1400" b="1" u="sng" spc="-5" dirty="0">
                <a:uFill>
                  <a:solidFill>
                    <a:srgbClr val="000000"/>
                  </a:solidFill>
                </a:uFill>
                <a:latin typeface="Calibri"/>
                <a:cs typeface="Calibri"/>
              </a:rPr>
              <a:t>retailer would</a:t>
            </a:r>
            <a:r>
              <a:rPr sz="1400" b="1" u="sng" spc="-15" dirty="0">
                <a:uFill>
                  <a:solidFill>
                    <a:srgbClr val="000000"/>
                  </a:solidFill>
                </a:uFill>
                <a:latin typeface="Calibri"/>
                <a:cs typeface="Calibri"/>
              </a:rPr>
              <a:t> </a:t>
            </a:r>
            <a:r>
              <a:rPr sz="1400" b="1" u="sng" spc="-5" dirty="0">
                <a:uFill>
                  <a:solidFill>
                    <a:srgbClr val="000000"/>
                  </a:solidFill>
                </a:uFill>
                <a:latin typeface="Calibri"/>
                <a:cs typeface="Calibri"/>
              </a:rPr>
              <a:t>you</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recommend</a:t>
            </a:r>
            <a:r>
              <a:rPr sz="1400" b="1" u="sng" dirty="0">
                <a:uFill>
                  <a:solidFill>
                    <a:srgbClr val="000000"/>
                  </a:solidFill>
                </a:uFill>
                <a:latin typeface="Calibri"/>
                <a:cs typeface="Calibri"/>
              </a:rPr>
              <a:t> </a:t>
            </a:r>
            <a:r>
              <a:rPr sz="1400" b="1" u="sng" spc="-5" dirty="0">
                <a:uFill>
                  <a:solidFill>
                    <a:srgbClr val="000000"/>
                  </a:solidFill>
                </a:uFill>
                <a:latin typeface="Calibri"/>
                <a:cs typeface="Calibri"/>
              </a:rPr>
              <a:t>to </a:t>
            </a:r>
            <a:r>
              <a:rPr sz="1400" b="1" u="sng" dirty="0">
                <a:uFill>
                  <a:solidFill>
                    <a:srgbClr val="000000"/>
                  </a:solidFill>
                </a:uFill>
                <a:latin typeface="Calibri"/>
                <a:cs typeface="Calibri"/>
              </a:rPr>
              <a:t>a </a:t>
            </a:r>
            <a:r>
              <a:rPr sz="1400" b="1" u="sng" spc="-5" dirty="0">
                <a:uFill>
                  <a:solidFill>
                    <a:srgbClr val="000000"/>
                  </a:solidFill>
                </a:uFill>
                <a:latin typeface="Calibri"/>
                <a:cs typeface="Calibri"/>
              </a:rPr>
              <a:t>friend</a:t>
            </a:r>
            <a:endParaRPr sz="1400">
              <a:latin typeface="Calibri"/>
              <a:cs typeface="Calibri"/>
            </a:endParaRPr>
          </a:p>
        </p:txBody>
      </p:sp>
      <p:sp>
        <p:nvSpPr>
          <p:cNvPr id="3" name="object 3"/>
          <p:cNvSpPr txBox="1"/>
          <p:nvPr/>
        </p:nvSpPr>
        <p:spPr>
          <a:xfrm>
            <a:off x="1566417" y="1258569"/>
            <a:ext cx="3949065" cy="1244600"/>
          </a:xfrm>
          <a:prstGeom prst="rect">
            <a:avLst/>
          </a:prstGeom>
        </p:spPr>
        <p:txBody>
          <a:bodyPr vert="horz" wrap="square" lIns="0" tIns="13335" rIns="0" bIns="0" rtlCol="0">
            <a:spAutoFit/>
          </a:bodyPr>
          <a:lstStyle/>
          <a:p>
            <a:pPr marL="12700">
              <a:lnSpc>
                <a:spcPts val="1225"/>
              </a:lnSpc>
              <a:spcBef>
                <a:spcPts val="105"/>
              </a:spcBef>
            </a:pPr>
            <a:r>
              <a:rPr sz="1050" spc="-5" dirty="0">
                <a:latin typeface="Courier New"/>
                <a:cs typeface="Courier New"/>
              </a:rPr>
              <a:t>Amazon.in</a:t>
            </a:r>
            <a:endParaRPr sz="1050">
              <a:latin typeface="Courier New"/>
              <a:cs typeface="Courier New"/>
            </a:endParaRPr>
          </a:p>
          <a:p>
            <a:pPr marL="12700" marR="2085975">
              <a:lnSpc>
                <a:spcPts val="1190"/>
              </a:lnSpc>
              <a:spcBef>
                <a:spcPts val="60"/>
              </a:spcBef>
            </a:pPr>
            <a:r>
              <a:rPr sz="1050" spc="-5" dirty="0">
                <a:latin typeface="Courier New"/>
                <a:cs typeface="Courier New"/>
              </a:rPr>
              <a:t>Amazon.in, Flipkart.com </a:t>
            </a:r>
            <a:r>
              <a:rPr sz="1050" spc="-620" dirty="0">
                <a:latin typeface="Courier New"/>
                <a:cs typeface="Courier New"/>
              </a:rPr>
              <a:t> </a:t>
            </a:r>
            <a:r>
              <a:rPr sz="1050" spc="-5" dirty="0">
                <a:latin typeface="Courier New"/>
                <a:cs typeface="Courier New"/>
              </a:rPr>
              <a:t>Flipkart.com </a:t>
            </a:r>
            <a:r>
              <a:rPr sz="1050" spc="155" dirty="0">
                <a:latin typeface="Courier New"/>
                <a:cs typeface="Courier New"/>
              </a:rPr>
              <a:t> </a:t>
            </a:r>
            <a:r>
              <a:rPr sz="1050" spc="-5" dirty="0">
                <a:latin typeface="Courier New"/>
                <a:cs typeface="Courier New"/>
              </a:rPr>
              <a:t>Amazon.in,</a:t>
            </a:r>
            <a:r>
              <a:rPr sz="1050" spc="-25" dirty="0">
                <a:latin typeface="Courier New"/>
                <a:cs typeface="Courier New"/>
              </a:rPr>
              <a:t> </a:t>
            </a:r>
            <a:r>
              <a:rPr sz="1050" spc="-5" dirty="0">
                <a:latin typeface="Courier New"/>
                <a:cs typeface="Courier New"/>
              </a:rPr>
              <a:t>Myntra.com</a:t>
            </a:r>
            <a:endParaRPr sz="1050">
              <a:latin typeface="Courier New"/>
              <a:cs typeface="Courier New"/>
            </a:endParaRPr>
          </a:p>
          <a:p>
            <a:pPr marL="12700" marR="1125855">
              <a:lnSpc>
                <a:spcPts val="1190"/>
              </a:lnSpc>
              <a:spcBef>
                <a:spcPts val="10"/>
              </a:spcBef>
            </a:pPr>
            <a:r>
              <a:rPr sz="1050" spc="-5" dirty="0">
                <a:latin typeface="Courier New"/>
                <a:cs typeface="Courier New"/>
              </a:rPr>
              <a:t>Amazon.in, Paytm.com, Myntra.com </a:t>
            </a:r>
            <a:r>
              <a:rPr sz="1050" dirty="0">
                <a:latin typeface="Courier New"/>
                <a:cs typeface="Courier New"/>
              </a:rPr>
              <a:t> </a:t>
            </a:r>
            <a:r>
              <a:rPr sz="1050" spc="-5" dirty="0">
                <a:latin typeface="Courier New"/>
                <a:cs typeface="Courier New"/>
              </a:rPr>
              <a:t>Amazon.in, Flipkart.com, Myntra.com </a:t>
            </a:r>
            <a:r>
              <a:rPr sz="1050" spc="-620" dirty="0">
                <a:latin typeface="Courier New"/>
                <a:cs typeface="Courier New"/>
              </a:rPr>
              <a:t> </a:t>
            </a:r>
            <a:r>
              <a:rPr sz="1050" spc="-5" dirty="0">
                <a:latin typeface="Courier New"/>
                <a:cs typeface="Courier New"/>
              </a:rPr>
              <a:t>Amazon.in,</a:t>
            </a:r>
            <a:r>
              <a:rPr sz="1050" spc="-10" dirty="0">
                <a:latin typeface="Courier New"/>
                <a:cs typeface="Courier New"/>
              </a:rPr>
              <a:t> </a:t>
            </a:r>
            <a:r>
              <a:rPr sz="1050" spc="-5" dirty="0">
                <a:latin typeface="Courier New"/>
                <a:cs typeface="Courier New"/>
              </a:rPr>
              <a:t>Paytm.com</a:t>
            </a:r>
            <a:endParaRPr sz="1050">
              <a:latin typeface="Courier New"/>
              <a:cs typeface="Courier New"/>
            </a:endParaRPr>
          </a:p>
          <a:p>
            <a:pPr marL="12700">
              <a:lnSpc>
                <a:spcPts val="1155"/>
              </a:lnSpc>
            </a:pPr>
            <a:r>
              <a:rPr sz="1050" spc="-5" dirty="0">
                <a:latin typeface="Courier New"/>
                <a:cs typeface="Courier New"/>
              </a:rPr>
              <a:t>Flipkart.com, Paytm.com, Myntra.com, snapdeal.com</a:t>
            </a:r>
            <a:endParaRPr sz="1050">
              <a:latin typeface="Courier New"/>
              <a:cs typeface="Courier New"/>
            </a:endParaRPr>
          </a:p>
        </p:txBody>
      </p:sp>
      <p:sp>
        <p:nvSpPr>
          <p:cNvPr id="4" name="object 4"/>
          <p:cNvSpPr txBox="1"/>
          <p:nvPr/>
        </p:nvSpPr>
        <p:spPr>
          <a:xfrm>
            <a:off x="5808488" y="1258569"/>
            <a:ext cx="186690" cy="1244600"/>
          </a:xfrm>
          <a:prstGeom prst="rect">
            <a:avLst/>
          </a:prstGeom>
        </p:spPr>
        <p:txBody>
          <a:bodyPr vert="horz" wrap="square" lIns="0" tIns="13335" rIns="0" bIns="0" rtlCol="0">
            <a:spAutoFit/>
          </a:bodyPr>
          <a:lstStyle/>
          <a:p>
            <a:pPr marL="12700">
              <a:lnSpc>
                <a:spcPts val="1225"/>
              </a:lnSpc>
              <a:spcBef>
                <a:spcPts val="105"/>
              </a:spcBef>
            </a:pPr>
            <a:r>
              <a:rPr sz="1050" spc="-5" dirty="0">
                <a:latin typeface="Courier New"/>
                <a:cs typeface="Courier New"/>
              </a:rPr>
              <a:t>79</a:t>
            </a:r>
            <a:endParaRPr sz="1050">
              <a:latin typeface="Courier New"/>
              <a:cs typeface="Courier New"/>
            </a:endParaRPr>
          </a:p>
          <a:p>
            <a:pPr marL="12700">
              <a:lnSpc>
                <a:spcPts val="1190"/>
              </a:lnSpc>
            </a:pPr>
            <a:r>
              <a:rPr sz="1050" spc="-5" dirty="0">
                <a:latin typeface="Courier New"/>
                <a:cs typeface="Courier New"/>
              </a:rPr>
              <a:t>62</a:t>
            </a:r>
            <a:endParaRPr sz="1050">
              <a:latin typeface="Courier New"/>
              <a:cs typeface="Courier New"/>
            </a:endParaRPr>
          </a:p>
          <a:p>
            <a:pPr marL="12700">
              <a:lnSpc>
                <a:spcPts val="1190"/>
              </a:lnSpc>
            </a:pPr>
            <a:r>
              <a:rPr sz="1050" spc="-5" dirty="0">
                <a:latin typeface="Courier New"/>
                <a:cs typeface="Courier New"/>
              </a:rPr>
              <a:t>39</a:t>
            </a:r>
            <a:endParaRPr sz="1050">
              <a:latin typeface="Courier New"/>
              <a:cs typeface="Courier New"/>
            </a:endParaRPr>
          </a:p>
          <a:p>
            <a:pPr marL="12700">
              <a:lnSpc>
                <a:spcPts val="1195"/>
              </a:lnSpc>
            </a:pPr>
            <a:r>
              <a:rPr sz="1050" spc="-5" dirty="0">
                <a:latin typeface="Courier New"/>
                <a:cs typeface="Courier New"/>
              </a:rPr>
              <a:t>30</a:t>
            </a:r>
            <a:endParaRPr sz="1050">
              <a:latin typeface="Courier New"/>
              <a:cs typeface="Courier New"/>
            </a:endParaRPr>
          </a:p>
          <a:p>
            <a:pPr marL="12700">
              <a:lnSpc>
                <a:spcPts val="1195"/>
              </a:lnSpc>
            </a:pPr>
            <a:r>
              <a:rPr sz="1050" spc="-5" dirty="0">
                <a:latin typeface="Courier New"/>
                <a:cs typeface="Courier New"/>
              </a:rPr>
              <a:t>20</a:t>
            </a:r>
            <a:endParaRPr sz="1050">
              <a:latin typeface="Courier New"/>
              <a:cs typeface="Courier New"/>
            </a:endParaRPr>
          </a:p>
          <a:p>
            <a:pPr marL="12700">
              <a:lnSpc>
                <a:spcPts val="1190"/>
              </a:lnSpc>
            </a:pPr>
            <a:r>
              <a:rPr sz="1050" spc="-5" dirty="0">
                <a:latin typeface="Courier New"/>
                <a:cs typeface="Courier New"/>
              </a:rPr>
              <a:t>15</a:t>
            </a:r>
            <a:endParaRPr sz="1050">
              <a:latin typeface="Courier New"/>
              <a:cs typeface="Courier New"/>
            </a:endParaRPr>
          </a:p>
          <a:p>
            <a:pPr marL="12700">
              <a:lnSpc>
                <a:spcPts val="1190"/>
              </a:lnSpc>
            </a:pPr>
            <a:r>
              <a:rPr sz="1050" spc="-5" dirty="0">
                <a:latin typeface="Courier New"/>
                <a:cs typeface="Courier New"/>
              </a:rPr>
              <a:t>13</a:t>
            </a:r>
            <a:endParaRPr sz="1050">
              <a:latin typeface="Courier New"/>
              <a:cs typeface="Courier New"/>
            </a:endParaRPr>
          </a:p>
          <a:p>
            <a:pPr marL="12700">
              <a:lnSpc>
                <a:spcPts val="1225"/>
              </a:lnSpc>
            </a:pPr>
            <a:r>
              <a:rPr sz="1050" spc="-5" dirty="0">
                <a:latin typeface="Courier New"/>
                <a:cs typeface="Courier New"/>
              </a:rPr>
              <a:t>11</a:t>
            </a:r>
            <a:endParaRPr sz="1050">
              <a:latin typeface="Courier New"/>
              <a:cs typeface="Courier New"/>
            </a:endParaRPr>
          </a:p>
        </p:txBody>
      </p:sp>
      <p:sp>
        <p:nvSpPr>
          <p:cNvPr id="5" name="object 5"/>
          <p:cNvSpPr txBox="1"/>
          <p:nvPr/>
        </p:nvSpPr>
        <p:spPr>
          <a:xfrm>
            <a:off x="902004" y="2628645"/>
            <a:ext cx="5759450" cy="890269"/>
          </a:xfrm>
          <a:prstGeom prst="rect">
            <a:avLst/>
          </a:prstGeom>
        </p:spPr>
        <p:txBody>
          <a:bodyPr vert="horz" wrap="square" lIns="0" tIns="9525" rIns="0" bIns="0" rtlCol="0">
            <a:spAutoFit/>
          </a:bodyPr>
          <a:lstStyle/>
          <a:p>
            <a:pPr marL="12700" marR="5080" algn="just">
              <a:lnSpc>
                <a:spcPct val="101699"/>
              </a:lnSpc>
              <a:spcBef>
                <a:spcPts val="75"/>
              </a:spcBef>
            </a:pPr>
            <a:r>
              <a:rPr sz="1400" i="1" spc="-5" dirty="0">
                <a:latin typeface="Calibri"/>
                <a:cs typeface="Calibri"/>
              </a:rPr>
              <a:t>[219</a:t>
            </a:r>
            <a:r>
              <a:rPr sz="1400" i="1" dirty="0">
                <a:latin typeface="Calibri"/>
                <a:cs typeface="Calibri"/>
              </a:rPr>
              <a:t> </a:t>
            </a:r>
            <a:r>
              <a:rPr sz="1400" i="1" spc="-5" dirty="0">
                <a:latin typeface="Calibri"/>
                <a:cs typeface="Calibri"/>
              </a:rPr>
              <a:t>respondents</a:t>
            </a:r>
            <a:r>
              <a:rPr sz="1400" i="1" dirty="0">
                <a:latin typeface="Calibri"/>
                <a:cs typeface="Calibri"/>
              </a:rPr>
              <a:t> would</a:t>
            </a:r>
            <a:r>
              <a:rPr sz="1400" i="1" spc="5" dirty="0">
                <a:latin typeface="Calibri"/>
                <a:cs typeface="Calibri"/>
              </a:rPr>
              <a:t> </a:t>
            </a:r>
            <a:r>
              <a:rPr sz="1400" i="1" dirty="0">
                <a:latin typeface="Calibri"/>
                <a:cs typeface="Calibri"/>
              </a:rPr>
              <a:t>recommend</a:t>
            </a:r>
            <a:r>
              <a:rPr sz="1400" i="1" spc="5" dirty="0">
                <a:latin typeface="Calibri"/>
                <a:cs typeface="Calibri"/>
              </a:rPr>
              <a:t> </a:t>
            </a:r>
            <a:r>
              <a:rPr sz="1400" i="1" spc="-5" dirty="0">
                <a:latin typeface="Calibri"/>
                <a:cs typeface="Calibri"/>
              </a:rPr>
              <a:t>amazon.in,</a:t>
            </a:r>
            <a:r>
              <a:rPr sz="1400" i="1" dirty="0">
                <a:latin typeface="Calibri"/>
                <a:cs typeface="Calibri"/>
              </a:rPr>
              <a:t> </a:t>
            </a:r>
            <a:r>
              <a:rPr sz="1400" i="1" spc="-5" dirty="0">
                <a:latin typeface="Calibri"/>
                <a:cs typeface="Calibri"/>
              </a:rPr>
              <a:t>127</a:t>
            </a:r>
            <a:r>
              <a:rPr sz="1400" i="1" dirty="0">
                <a:latin typeface="Calibri"/>
                <a:cs typeface="Calibri"/>
              </a:rPr>
              <a:t> </a:t>
            </a:r>
            <a:r>
              <a:rPr sz="1400" i="1" spc="-5" dirty="0">
                <a:latin typeface="Calibri"/>
                <a:cs typeface="Calibri"/>
              </a:rPr>
              <a:t>respondents</a:t>
            </a:r>
            <a:r>
              <a:rPr sz="1400" i="1" dirty="0">
                <a:latin typeface="Calibri"/>
                <a:cs typeface="Calibri"/>
              </a:rPr>
              <a:t> </a:t>
            </a:r>
            <a:r>
              <a:rPr sz="1400" i="1" spc="-5" dirty="0">
                <a:latin typeface="Calibri"/>
                <a:cs typeface="Calibri"/>
              </a:rPr>
              <a:t>would </a:t>
            </a:r>
            <a:r>
              <a:rPr sz="1400" i="1" dirty="0">
                <a:latin typeface="Calibri"/>
                <a:cs typeface="Calibri"/>
              </a:rPr>
              <a:t> </a:t>
            </a:r>
            <a:r>
              <a:rPr sz="1400" i="1" spc="-5" dirty="0">
                <a:latin typeface="Calibri"/>
                <a:cs typeface="Calibri"/>
              </a:rPr>
              <a:t>recommend flipkart.com, </a:t>
            </a:r>
            <a:r>
              <a:rPr sz="1400" i="1" dirty="0">
                <a:latin typeface="Calibri"/>
                <a:cs typeface="Calibri"/>
              </a:rPr>
              <a:t>76 </a:t>
            </a:r>
            <a:r>
              <a:rPr sz="1400" i="1" spc="-5" dirty="0">
                <a:latin typeface="Calibri"/>
                <a:cs typeface="Calibri"/>
              </a:rPr>
              <a:t>respondents </a:t>
            </a:r>
            <a:r>
              <a:rPr sz="1400" i="1" dirty="0">
                <a:latin typeface="Calibri"/>
                <a:cs typeface="Calibri"/>
              </a:rPr>
              <a:t>would </a:t>
            </a:r>
            <a:r>
              <a:rPr sz="1400" i="1" spc="-5" dirty="0">
                <a:latin typeface="Calibri"/>
                <a:cs typeface="Calibri"/>
              </a:rPr>
              <a:t>recommend myntra.com, </a:t>
            </a:r>
            <a:r>
              <a:rPr sz="1400" i="1" dirty="0">
                <a:latin typeface="Calibri"/>
                <a:cs typeface="Calibri"/>
              </a:rPr>
              <a:t>44 </a:t>
            </a:r>
            <a:r>
              <a:rPr sz="1400" i="1" spc="5" dirty="0">
                <a:latin typeface="Calibri"/>
                <a:cs typeface="Calibri"/>
              </a:rPr>
              <a:t> </a:t>
            </a:r>
            <a:r>
              <a:rPr sz="1400" i="1" spc="-5" dirty="0">
                <a:latin typeface="Calibri"/>
                <a:cs typeface="Calibri"/>
              </a:rPr>
              <a:t>respondents </a:t>
            </a:r>
            <a:r>
              <a:rPr sz="1400" i="1" dirty="0">
                <a:latin typeface="Calibri"/>
                <a:cs typeface="Calibri"/>
              </a:rPr>
              <a:t>would </a:t>
            </a:r>
            <a:r>
              <a:rPr sz="1400" i="1" spc="-5" dirty="0">
                <a:latin typeface="Calibri"/>
                <a:cs typeface="Calibri"/>
              </a:rPr>
              <a:t>recommend paytm.com, </a:t>
            </a:r>
            <a:r>
              <a:rPr sz="1400" i="1" dirty="0">
                <a:latin typeface="Calibri"/>
                <a:cs typeface="Calibri"/>
              </a:rPr>
              <a:t>11 </a:t>
            </a:r>
            <a:r>
              <a:rPr sz="1400" i="1" spc="-5" dirty="0">
                <a:latin typeface="Calibri"/>
                <a:cs typeface="Calibri"/>
              </a:rPr>
              <a:t>respondents would recommend </a:t>
            </a:r>
            <a:r>
              <a:rPr sz="1400" i="1" dirty="0">
                <a:latin typeface="Calibri"/>
                <a:cs typeface="Calibri"/>
              </a:rPr>
              <a:t> </a:t>
            </a:r>
            <a:r>
              <a:rPr sz="1400" i="1" spc="-5" dirty="0">
                <a:latin typeface="Calibri"/>
                <a:cs typeface="Calibri"/>
              </a:rPr>
              <a:t>snapdeal.com]</a:t>
            </a:r>
            <a:endParaRPr sz="1400">
              <a:latin typeface="Calibri"/>
              <a:cs typeface="Calibri"/>
            </a:endParaRPr>
          </a:p>
        </p:txBody>
      </p:sp>
      <p:sp>
        <p:nvSpPr>
          <p:cNvPr id="6" name="object 6"/>
          <p:cNvSpPr txBox="1"/>
          <p:nvPr/>
        </p:nvSpPr>
        <p:spPr>
          <a:xfrm>
            <a:off x="902004" y="7150989"/>
            <a:ext cx="2604135" cy="239395"/>
          </a:xfrm>
          <a:prstGeom prst="rect">
            <a:avLst/>
          </a:prstGeom>
        </p:spPr>
        <p:txBody>
          <a:bodyPr vert="horz" wrap="square" lIns="0" tIns="13335" rIns="0" bIns="0" rtlCol="0">
            <a:spAutoFit/>
          </a:bodyPr>
          <a:lstStyle/>
          <a:p>
            <a:pPr marL="12700">
              <a:lnSpc>
                <a:spcPct val="100000"/>
              </a:lnSpc>
              <a:spcBef>
                <a:spcPts val="105"/>
              </a:spcBef>
            </a:pPr>
            <a:r>
              <a:rPr sz="1400" i="1" spc="-5" dirty="0">
                <a:latin typeface="Calibri"/>
                <a:cs typeface="Calibri"/>
              </a:rPr>
              <a:t>[Amazon.in</a:t>
            </a:r>
            <a:r>
              <a:rPr sz="1400" i="1" spc="-15" dirty="0">
                <a:latin typeface="Calibri"/>
                <a:cs typeface="Calibri"/>
              </a:rPr>
              <a:t> </a:t>
            </a:r>
            <a:r>
              <a:rPr sz="1400" i="1" spc="-10" dirty="0">
                <a:latin typeface="Calibri"/>
                <a:cs typeface="Calibri"/>
              </a:rPr>
              <a:t>is</a:t>
            </a:r>
            <a:r>
              <a:rPr sz="1400" i="1" spc="-15" dirty="0">
                <a:latin typeface="Calibri"/>
                <a:cs typeface="Calibri"/>
              </a:rPr>
              <a:t> </a:t>
            </a:r>
            <a:r>
              <a:rPr sz="1400" i="1" spc="-5" dirty="0">
                <a:latin typeface="Calibri"/>
                <a:cs typeface="Calibri"/>
              </a:rPr>
              <a:t>highly</a:t>
            </a:r>
            <a:r>
              <a:rPr sz="1400" i="1" spc="-20" dirty="0">
                <a:latin typeface="Calibri"/>
                <a:cs typeface="Calibri"/>
              </a:rPr>
              <a:t> </a:t>
            </a:r>
            <a:r>
              <a:rPr sz="1400" i="1" dirty="0">
                <a:latin typeface="Calibri"/>
                <a:cs typeface="Calibri"/>
              </a:rPr>
              <a:t>recommended]</a:t>
            </a:r>
            <a:endParaRPr sz="1400">
              <a:latin typeface="Calibri"/>
              <a:cs typeface="Calibri"/>
            </a:endParaRPr>
          </a:p>
        </p:txBody>
      </p:sp>
      <p:grpSp>
        <p:nvGrpSpPr>
          <p:cNvPr id="7" name="object 7"/>
          <p:cNvGrpSpPr/>
          <p:nvPr/>
        </p:nvGrpSpPr>
        <p:grpSpPr>
          <a:xfrm>
            <a:off x="1380744" y="4265675"/>
            <a:ext cx="3904615" cy="2392680"/>
            <a:chOff x="1380744" y="4265675"/>
            <a:chExt cx="3904615" cy="2392680"/>
          </a:xfrm>
        </p:grpSpPr>
        <p:sp>
          <p:nvSpPr>
            <p:cNvPr id="8" name="object 8"/>
            <p:cNvSpPr/>
            <p:nvPr/>
          </p:nvSpPr>
          <p:spPr>
            <a:xfrm>
              <a:off x="1420368" y="4739639"/>
              <a:ext cx="3860800" cy="1408430"/>
            </a:xfrm>
            <a:custGeom>
              <a:avLst/>
              <a:gdLst/>
              <a:ahLst/>
              <a:cxnLst/>
              <a:rect l="l" t="t" r="r" b="b"/>
              <a:pathLst>
                <a:path w="3860800" h="1408429">
                  <a:moveTo>
                    <a:pt x="0" y="1408176"/>
                  </a:moveTo>
                  <a:lnTo>
                    <a:pt x="231648" y="1408176"/>
                  </a:lnTo>
                </a:path>
                <a:path w="3860800" h="1408429">
                  <a:moveTo>
                    <a:pt x="541019" y="1408176"/>
                  </a:moveTo>
                  <a:lnTo>
                    <a:pt x="1004315" y="1408176"/>
                  </a:lnTo>
                </a:path>
                <a:path w="3860800" h="1408429">
                  <a:moveTo>
                    <a:pt x="0" y="938784"/>
                  </a:moveTo>
                  <a:lnTo>
                    <a:pt x="231648" y="938784"/>
                  </a:lnTo>
                </a:path>
                <a:path w="3860800" h="1408429">
                  <a:moveTo>
                    <a:pt x="541019" y="938784"/>
                  </a:moveTo>
                  <a:lnTo>
                    <a:pt x="1004315" y="938784"/>
                  </a:lnTo>
                </a:path>
                <a:path w="3860800" h="1408429">
                  <a:moveTo>
                    <a:pt x="0" y="469392"/>
                  </a:moveTo>
                  <a:lnTo>
                    <a:pt x="231648" y="469392"/>
                  </a:lnTo>
                </a:path>
                <a:path w="3860800" h="1408429">
                  <a:moveTo>
                    <a:pt x="541019" y="469392"/>
                  </a:moveTo>
                  <a:lnTo>
                    <a:pt x="3860292" y="469392"/>
                  </a:lnTo>
                </a:path>
                <a:path w="3860800" h="1408429">
                  <a:moveTo>
                    <a:pt x="0" y="0"/>
                  </a:moveTo>
                  <a:lnTo>
                    <a:pt x="231648" y="0"/>
                  </a:lnTo>
                </a:path>
                <a:path w="3860800" h="1408429">
                  <a:moveTo>
                    <a:pt x="541019" y="0"/>
                  </a:moveTo>
                  <a:lnTo>
                    <a:pt x="3860292" y="0"/>
                  </a:lnTo>
                </a:path>
              </a:pathLst>
            </a:custGeom>
            <a:ln w="9144">
              <a:solidFill>
                <a:srgbClr val="858585"/>
              </a:solidFill>
            </a:ln>
          </p:spPr>
          <p:txBody>
            <a:bodyPr wrap="square" lIns="0" tIns="0" rIns="0" bIns="0" rtlCol="0"/>
            <a:lstStyle/>
            <a:p>
              <a:endParaRPr/>
            </a:p>
          </p:txBody>
        </p:sp>
        <p:sp>
          <p:nvSpPr>
            <p:cNvPr id="9" name="object 9"/>
            <p:cNvSpPr/>
            <p:nvPr/>
          </p:nvSpPr>
          <p:spPr>
            <a:xfrm>
              <a:off x="1652016" y="4561331"/>
              <a:ext cx="309880" cy="2056130"/>
            </a:xfrm>
            <a:custGeom>
              <a:avLst/>
              <a:gdLst/>
              <a:ahLst/>
              <a:cxnLst/>
              <a:rect l="l" t="t" r="r" b="b"/>
              <a:pathLst>
                <a:path w="309880" h="2056129">
                  <a:moveTo>
                    <a:pt x="309371" y="0"/>
                  </a:moveTo>
                  <a:lnTo>
                    <a:pt x="0" y="0"/>
                  </a:lnTo>
                  <a:lnTo>
                    <a:pt x="0" y="2055876"/>
                  </a:lnTo>
                  <a:lnTo>
                    <a:pt x="309371" y="2055876"/>
                  </a:lnTo>
                  <a:lnTo>
                    <a:pt x="309371" y="0"/>
                  </a:lnTo>
                  <a:close/>
                </a:path>
              </a:pathLst>
            </a:custGeom>
            <a:solidFill>
              <a:srgbClr val="4F81BC"/>
            </a:solidFill>
          </p:spPr>
          <p:txBody>
            <a:bodyPr wrap="square" lIns="0" tIns="0" rIns="0" bIns="0" rtlCol="0"/>
            <a:lstStyle/>
            <a:p>
              <a:endParaRPr/>
            </a:p>
          </p:txBody>
        </p:sp>
        <p:sp>
          <p:nvSpPr>
            <p:cNvPr id="10" name="object 10"/>
            <p:cNvSpPr/>
            <p:nvPr/>
          </p:nvSpPr>
          <p:spPr>
            <a:xfrm>
              <a:off x="2734055" y="5678423"/>
              <a:ext cx="2546985" cy="469900"/>
            </a:xfrm>
            <a:custGeom>
              <a:avLst/>
              <a:gdLst/>
              <a:ahLst/>
              <a:cxnLst/>
              <a:rect l="l" t="t" r="r" b="b"/>
              <a:pathLst>
                <a:path w="2546985" h="469900">
                  <a:moveTo>
                    <a:pt x="0" y="469392"/>
                  </a:moveTo>
                  <a:lnTo>
                    <a:pt x="1234440" y="469392"/>
                  </a:lnTo>
                </a:path>
                <a:path w="2546985" h="469900">
                  <a:moveTo>
                    <a:pt x="0" y="0"/>
                  </a:moveTo>
                  <a:lnTo>
                    <a:pt x="2546604" y="0"/>
                  </a:lnTo>
                </a:path>
              </a:pathLst>
            </a:custGeom>
            <a:ln w="9144">
              <a:solidFill>
                <a:srgbClr val="858585"/>
              </a:solidFill>
            </a:ln>
          </p:spPr>
          <p:txBody>
            <a:bodyPr wrap="square" lIns="0" tIns="0" rIns="0" bIns="0" rtlCol="0"/>
            <a:lstStyle/>
            <a:p>
              <a:endParaRPr/>
            </a:p>
          </p:txBody>
        </p:sp>
        <p:sp>
          <p:nvSpPr>
            <p:cNvPr id="11" name="object 11"/>
            <p:cNvSpPr/>
            <p:nvPr/>
          </p:nvSpPr>
          <p:spPr>
            <a:xfrm>
              <a:off x="2424684" y="5425439"/>
              <a:ext cx="1080770" cy="1191895"/>
            </a:xfrm>
            <a:custGeom>
              <a:avLst/>
              <a:gdLst/>
              <a:ahLst/>
              <a:cxnLst/>
              <a:rect l="l" t="t" r="r" b="b"/>
              <a:pathLst>
                <a:path w="1080770" h="1191895">
                  <a:moveTo>
                    <a:pt x="309372" y="0"/>
                  </a:moveTo>
                  <a:lnTo>
                    <a:pt x="0" y="0"/>
                  </a:lnTo>
                  <a:lnTo>
                    <a:pt x="0" y="1191768"/>
                  </a:lnTo>
                  <a:lnTo>
                    <a:pt x="309372" y="1191768"/>
                  </a:lnTo>
                  <a:lnTo>
                    <a:pt x="309372" y="0"/>
                  </a:lnTo>
                  <a:close/>
                </a:path>
                <a:path w="1080770" h="1191895">
                  <a:moveTo>
                    <a:pt x="1080516" y="778764"/>
                  </a:moveTo>
                  <a:lnTo>
                    <a:pt x="771144" y="778764"/>
                  </a:lnTo>
                  <a:lnTo>
                    <a:pt x="771144" y="1191768"/>
                  </a:lnTo>
                  <a:lnTo>
                    <a:pt x="1080516" y="1191768"/>
                  </a:lnTo>
                  <a:lnTo>
                    <a:pt x="1080516" y="778764"/>
                  </a:lnTo>
                  <a:close/>
                </a:path>
              </a:pathLst>
            </a:custGeom>
            <a:solidFill>
              <a:srgbClr val="4F81BC"/>
            </a:solidFill>
          </p:spPr>
          <p:txBody>
            <a:bodyPr wrap="square" lIns="0" tIns="0" rIns="0" bIns="0" rtlCol="0"/>
            <a:lstStyle/>
            <a:p>
              <a:endParaRPr/>
            </a:p>
          </p:txBody>
        </p:sp>
        <p:sp>
          <p:nvSpPr>
            <p:cNvPr id="12" name="object 12"/>
            <p:cNvSpPr/>
            <p:nvPr/>
          </p:nvSpPr>
          <p:spPr>
            <a:xfrm>
              <a:off x="4277867" y="6147815"/>
              <a:ext cx="1003300" cy="0"/>
            </a:xfrm>
            <a:custGeom>
              <a:avLst/>
              <a:gdLst/>
              <a:ahLst/>
              <a:cxnLst/>
              <a:rect l="l" t="t" r="r" b="b"/>
              <a:pathLst>
                <a:path w="1003300">
                  <a:moveTo>
                    <a:pt x="0" y="0"/>
                  </a:moveTo>
                  <a:lnTo>
                    <a:pt x="1002792" y="0"/>
                  </a:lnTo>
                </a:path>
              </a:pathLst>
            </a:custGeom>
            <a:ln w="9144">
              <a:solidFill>
                <a:srgbClr val="858585"/>
              </a:solidFill>
            </a:ln>
          </p:spPr>
          <p:txBody>
            <a:bodyPr wrap="square" lIns="0" tIns="0" rIns="0" bIns="0" rtlCol="0"/>
            <a:lstStyle/>
            <a:p>
              <a:endParaRPr/>
            </a:p>
          </p:txBody>
        </p:sp>
        <p:sp>
          <p:nvSpPr>
            <p:cNvPr id="13" name="object 13"/>
            <p:cNvSpPr/>
            <p:nvPr/>
          </p:nvSpPr>
          <p:spPr>
            <a:xfrm>
              <a:off x="3968496" y="5903975"/>
              <a:ext cx="1080770" cy="713740"/>
            </a:xfrm>
            <a:custGeom>
              <a:avLst/>
              <a:gdLst/>
              <a:ahLst/>
              <a:cxnLst/>
              <a:rect l="l" t="t" r="r" b="b"/>
              <a:pathLst>
                <a:path w="1080770" h="713740">
                  <a:moveTo>
                    <a:pt x="309372" y="0"/>
                  </a:moveTo>
                  <a:lnTo>
                    <a:pt x="0" y="0"/>
                  </a:lnTo>
                  <a:lnTo>
                    <a:pt x="0" y="713232"/>
                  </a:lnTo>
                  <a:lnTo>
                    <a:pt x="309372" y="713232"/>
                  </a:lnTo>
                  <a:lnTo>
                    <a:pt x="309372" y="0"/>
                  </a:lnTo>
                  <a:close/>
                </a:path>
                <a:path w="1080770" h="713740">
                  <a:moveTo>
                    <a:pt x="1080516" y="609600"/>
                  </a:moveTo>
                  <a:lnTo>
                    <a:pt x="772668" y="609600"/>
                  </a:lnTo>
                  <a:lnTo>
                    <a:pt x="772668" y="713232"/>
                  </a:lnTo>
                  <a:lnTo>
                    <a:pt x="1080516" y="713232"/>
                  </a:lnTo>
                  <a:lnTo>
                    <a:pt x="1080516" y="609600"/>
                  </a:lnTo>
                  <a:close/>
                </a:path>
              </a:pathLst>
            </a:custGeom>
            <a:solidFill>
              <a:srgbClr val="4F81BC"/>
            </a:solidFill>
          </p:spPr>
          <p:txBody>
            <a:bodyPr wrap="square" lIns="0" tIns="0" rIns="0" bIns="0" rtlCol="0"/>
            <a:lstStyle/>
            <a:p>
              <a:endParaRPr/>
            </a:p>
          </p:txBody>
        </p:sp>
        <p:sp>
          <p:nvSpPr>
            <p:cNvPr id="14" name="object 14"/>
            <p:cNvSpPr/>
            <p:nvPr/>
          </p:nvSpPr>
          <p:spPr>
            <a:xfrm>
              <a:off x="1380744" y="4270247"/>
              <a:ext cx="3900170" cy="2388235"/>
            </a:xfrm>
            <a:custGeom>
              <a:avLst/>
              <a:gdLst/>
              <a:ahLst/>
              <a:cxnLst/>
              <a:rect l="l" t="t" r="r" b="b"/>
              <a:pathLst>
                <a:path w="3900170" h="2388234">
                  <a:moveTo>
                    <a:pt x="39624" y="0"/>
                  </a:moveTo>
                  <a:lnTo>
                    <a:pt x="3899916" y="0"/>
                  </a:lnTo>
                </a:path>
                <a:path w="3900170" h="2388234">
                  <a:moveTo>
                    <a:pt x="39624" y="2346960"/>
                  </a:moveTo>
                  <a:lnTo>
                    <a:pt x="39624" y="0"/>
                  </a:lnTo>
                </a:path>
                <a:path w="3900170" h="2388234">
                  <a:moveTo>
                    <a:pt x="0" y="2346960"/>
                  </a:moveTo>
                  <a:lnTo>
                    <a:pt x="39624" y="2346960"/>
                  </a:lnTo>
                </a:path>
                <a:path w="3900170" h="2388234">
                  <a:moveTo>
                    <a:pt x="0" y="1877568"/>
                  </a:moveTo>
                  <a:lnTo>
                    <a:pt x="39624" y="1877568"/>
                  </a:lnTo>
                </a:path>
                <a:path w="3900170" h="2388234">
                  <a:moveTo>
                    <a:pt x="0" y="1408176"/>
                  </a:moveTo>
                  <a:lnTo>
                    <a:pt x="39624" y="1408176"/>
                  </a:lnTo>
                </a:path>
                <a:path w="3900170" h="2388234">
                  <a:moveTo>
                    <a:pt x="0" y="938784"/>
                  </a:moveTo>
                  <a:lnTo>
                    <a:pt x="39624" y="938784"/>
                  </a:lnTo>
                </a:path>
                <a:path w="3900170" h="2388234">
                  <a:moveTo>
                    <a:pt x="0" y="469391"/>
                  </a:moveTo>
                  <a:lnTo>
                    <a:pt x="39624" y="469391"/>
                  </a:lnTo>
                </a:path>
                <a:path w="3900170" h="2388234">
                  <a:moveTo>
                    <a:pt x="0" y="0"/>
                  </a:moveTo>
                  <a:lnTo>
                    <a:pt x="39624" y="0"/>
                  </a:lnTo>
                </a:path>
                <a:path w="3900170" h="2388234">
                  <a:moveTo>
                    <a:pt x="39624" y="2346960"/>
                  </a:moveTo>
                  <a:lnTo>
                    <a:pt x="3899916" y="2346960"/>
                  </a:lnTo>
                </a:path>
                <a:path w="3900170" h="2388234">
                  <a:moveTo>
                    <a:pt x="39624" y="2346960"/>
                  </a:moveTo>
                  <a:lnTo>
                    <a:pt x="39624" y="2388108"/>
                  </a:lnTo>
                </a:path>
                <a:path w="3900170" h="2388234">
                  <a:moveTo>
                    <a:pt x="812292" y="2346960"/>
                  </a:moveTo>
                  <a:lnTo>
                    <a:pt x="812292" y="2388108"/>
                  </a:lnTo>
                </a:path>
                <a:path w="3900170" h="2388234">
                  <a:moveTo>
                    <a:pt x="1583436" y="2346960"/>
                  </a:moveTo>
                  <a:lnTo>
                    <a:pt x="1583436" y="2388108"/>
                  </a:lnTo>
                </a:path>
                <a:path w="3900170" h="2388234">
                  <a:moveTo>
                    <a:pt x="2356104" y="2346960"/>
                  </a:moveTo>
                  <a:lnTo>
                    <a:pt x="2356104" y="2388108"/>
                  </a:lnTo>
                </a:path>
                <a:path w="3900170" h="2388234">
                  <a:moveTo>
                    <a:pt x="3128772" y="2346960"/>
                  </a:moveTo>
                  <a:lnTo>
                    <a:pt x="3128772" y="2388108"/>
                  </a:lnTo>
                </a:path>
                <a:path w="3900170" h="2388234">
                  <a:moveTo>
                    <a:pt x="3899916" y="2346960"/>
                  </a:moveTo>
                  <a:lnTo>
                    <a:pt x="3899916" y="2388108"/>
                  </a:lnTo>
                </a:path>
              </a:pathLst>
            </a:custGeom>
            <a:ln w="9144">
              <a:solidFill>
                <a:srgbClr val="858585"/>
              </a:solidFill>
            </a:ln>
          </p:spPr>
          <p:txBody>
            <a:bodyPr wrap="square" lIns="0" tIns="0" rIns="0" bIns="0" rtlCol="0"/>
            <a:lstStyle/>
            <a:p>
              <a:endParaRPr/>
            </a:p>
          </p:txBody>
        </p:sp>
      </p:grpSp>
      <p:sp>
        <p:nvSpPr>
          <p:cNvPr id="15" name="object 15"/>
          <p:cNvSpPr/>
          <p:nvPr/>
        </p:nvSpPr>
        <p:spPr>
          <a:xfrm>
            <a:off x="5484876" y="5497067"/>
            <a:ext cx="68580" cy="70485"/>
          </a:xfrm>
          <a:custGeom>
            <a:avLst/>
            <a:gdLst/>
            <a:ahLst/>
            <a:cxnLst/>
            <a:rect l="l" t="t" r="r" b="b"/>
            <a:pathLst>
              <a:path w="68579" h="70485">
                <a:moveTo>
                  <a:pt x="68579" y="0"/>
                </a:moveTo>
                <a:lnTo>
                  <a:pt x="0" y="0"/>
                </a:lnTo>
                <a:lnTo>
                  <a:pt x="0" y="70103"/>
                </a:lnTo>
                <a:lnTo>
                  <a:pt x="68579" y="70103"/>
                </a:lnTo>
                <a:lnTo>
                  <a:pt x="68579" y="0"/>
                </a:lnTo>
                <a:close/>
              </a:path>
            </a:pathLst>
          </a:custGeom>
          <a:solidFill>
            <a:srgbClr val="4F81BC"/>
          </a:solidFill>
        </p:spPr>
        <p:txBody>
          <a:bodyPr wrap="square" lIns="0" tIns="0" rIns="0" bIns="0" rtlCol="0"/>
          <a:lstStyle/>
          <a:p>
            <a:endParaRPr/>
          </a:p>
        </p:txBody>
      </p:sp>
      <p:sp>
        <p:nvSpPr>
          <p:cNvPr id="16" name="object 16"/>
          <p:cNvSpPr txBox="1"/>
          <p:nvPr/>
        </p:nvSpPr>
        <p:spPr>
          <a:xfrm>
            <a:off x="1027430" y="3735704"/>
            <a:ext cx="5486400" cy="3200400"/>
          </a:xfrm>
          <a:prstGeom prst="rect">
            <a:avLst/>
          </a:prstGeom>
          <a:ln w="9525">
            <a:solidFill>
              <a:srgbClr val="858585"/>
            </a:solidFill>
          </a:ln>
        </p:spPr>
        <p:txBody>
          <a:bodyPr vert="horz" wrap="square" lIns="0" tIns="85090" rIns="0" bIns="0" rtlCol="0">
            <a:spAutoFit/>
          </a:bodyPr>
          <a:lstStyle/>
          <a:p>
            <a:pPr algn="ctr">
              <a:lnSpc>
                <a:spcPct val="100000"/>
              </a:lnSpc>
              <a:spcBef>
                <a:spcPts val="670"/>
              </a:spcBef>
            </a:pPr>
            <a:r>
              <a:rPr sz="1800" b="1" spc="-5" dirty="0">
                <a:latin typeface="Calibri"/>
                <a:cs typeface="Calibri"/>
              </a:rPr>
              <a:t>Recomment</a:t>
            </a:r>
            <a:r>
              <a:rPr sz="1800" b="1" spc="-45" dirty="0">
                <a:latin typeface="Calibri"/>
                <a:cs typeface="Calibri"/>
              </a:rPr>
              <a:t> </a:t>
            </a:r>
            <a:r>
              <a:rPr sz="1800" b="1" spc="-10" dirty="0">
                <a:latin typeface="Calibri"/>
                <a:cs typeface="Calibri"/>
              </a:rPr>
              <a:t>to</a:t>
            </a:r>
            <a:r>
              <a:rPr sz="1800" b="1" spc="-25" dirty="0">
                <a:latin typeface="Calibri"/>
                <a:cs typeface="Calibri"/>
              </a:rPr>
              <a:t> </a:t>
            </a:r>
            <a:r>
              <a:rPr sz="1800" b="1" dirty="0">
                <a:latin typeface="Calibri"/>
                <a:cs typeface="Calibri"/>
              </a:rPr>
              <a:t>a</a:t>
            </a:r>
            <a:r>
              <a:rPr sz="1800" b="1" spc="-15" dirty="0">
                <a:latin typeface="Calibri"/>
                <a:cs typeface="Calibri"/>
              </a:rPr>
              <a:t> </a:t>
            </a:r>
            <a:r>
              <a:rPr sz="1800" b="1" spc="-5" dirty="0">
                <a:latin typeface="Calibri"/>
                <a:cs typeface="Calibri"/>
              </a:rPr>
              <a:t>friend</a:t>
            </a:r>
            <a:endParaRPr sz="1800">
              <a:latin typeface="Calibri"/>
              <a:cs typeface="Calibri"/>
            </a:endParaRPr>
          </a:p>
          <a:p>
            <a:pPr marR="5202555" algn="r">
              <a:lnSpc>
                <a:spcPct val="100000"/>
              </a:lnSpc>
              <a:spcBef>
                <a:spcPts val="665"/>
              </a:spcBef>
            </a:pPr>
            <a:r>
              <a:rPr sz="1000" spc="-5" dirty="0">
                <a:latin typeface="Calibri"/>
                <a:cs typeface="Calibri"/>
              </a:rPr>
              <a:t>250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R="5202555" algn="r">
              <a:lnSpc>
                <a:spcPct val="100000"/>
              </a:lnSpc>
            </a:pPr>
            <a:r>
              <a:rPr sz="1000" spc="-5" dirty="0">
                <a:latin typeface="Calibri"/>
                <a:cs typeface="Calibri"/>
              </a:rPr>
              <a:t>200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R="5202555" algn="r">
              <a:lnSpc>
                <a:spcPct val="100000"/>
              </a:lnSpc>
            </a:pPr>
            <a:r>
              <a:rPr sz="1000" spc="-5" dirty="0">
                <a:latin typeface="Calibri"/>
                <a:cs typeface="Calibri"/>
              </a:rPr>
              <a:t>150</a:t>
            </a:r>
            <a:endParaRPr sz="1000">
              <a:latin typeface="Calibri"/>
              <a:cs typeface="Calibri"/>
            </a:endParaRPr>
          </a:p>
          <a:p>
            <a:pPr>
              <a:lnSpc>
                <a:spcPct val="100000"/>
              </a:lnSpc>
              <a:spcBef>
                <a:spcPts val="5"/>
              </a:spcBef>
            </a:pPr>
            <a:endParaRPr sz="1100">
              <a:latin typeface="Calibri"/>
              <a:cs typeface="Calibri"/>
            </a:endParaRPr>
          </a:p>
          <a:p>
            <a:pPr marL="4558030">
              <a:lnSpc>
                <a:spcPts val="1175"/>
              </a:lnSpc>
            </a:pPr>
            <a:r>
              <a:rPr sz="1000" spc="-5" dirty="0">
                <a:latin typeface="Calibri"/>
                <a:cs typeface="Calibri"/>
              </a:rPr>
              <a:t>No</a:t>
            </a:r>
            <a:r>
              <a:rPr sz="1000" spc="-20" dirty="0">
                <a:latin typeface="Calibri"/>
                <a:cs typeface="Calibri"/>
              </a:rPr>
              <a:t> </a:t>
            </a:r>
            <a:r>
              <a:rPr sz="1000" spc="-5" dirty="0">
                <a:latin typeface="Calibri"/>
                <a:cs typeface="Calibri"/>
              </a:rPr>
              <a:t>of</a:t>
            </a:r>
            <a:r>
              <a:rPr sz="1000" spc="-30" dirty="0">
                <a:latin typeface="Calibri"/>
                <a:cs typeface="Calibri"/>
              </a:rPr>
              <a:t> </a:t>
            </a:r>
            <a:r>
              <a:rPr sz="1000" spc="-5" dirty="0">
                <a:latin typeface="Calibri"/>
                <a:cs typeface="Calibri"/>
              </a:rPr>
              <a:t>customer</a:t>
            </a:r>
            <a:endParaRPr sz="1000">
              <a:latin typeface="Calibri"/>
              <a:cs typeface="Calibri"/>
            </a:endParaRPr>
          </a:p>
          <a:p>
            <a:pPr marL="82550">
              <a:lnSpc>
                <a:spcPts val="1175"/>
              </a:lnSpc>
            </a:pPr>
            <a:r>
              <a:rPr sz="1000" spc="-5" dirty="0">
                <a:latin typeface="Calibri"/>
                <a:cs typeface="Calibri"/>
              </a:rPr>
              <a:t>100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R="5203190" algn="r">
              <a:lnSpc>
                <a:spcPct val="100000"/>
              </a:lnSpc>
            </a:pPr>
            <a:r>
              <a:rPr sz="1000" spc="-10" dirty="0">
                <a:latin typeface="Calibri"/>
                <a:cs typeface="Calibri"/>
              </a:rPr>
              <a:t>50</a:t>
            </a:r>
            <a:endParaRPr sz="1000">
              <a:latin typeface="Calibri"/>
              <a:cs typeface="Calibri"/>
            </a:endParaRPr>
          </a:p>
          <a:p>
            <a:pPr>
              <a:lnSpc>
                <a:spcPct val="100000"/>
              </a:lnSpc>
            </a:pPr>
            <a:endParaRPr sz="1000">
              <a:latin typeface="Calibri"/>
              <a:cs typeface="Calibri"/>
            </a:endParaRPr>
          </a:p>
          <a:p>
            <a:pPr>
              <a:lnSpc>
                <a:spcPct val="100000"/>
              </a:lnSpc>
              <a:spcBef>
                <a:spcPts val="55"/>
              </a:spcBef>
            </a:pPr>
            <a:endParaRPr sz="1000">
              <a:latin typeface="Calibri"/>
              <a:cs typeface="Calibri"/>
            </a:endParaRPr>
          </a:p>
          <a:p>
            <a:pPr marL="211454">
              <a:lnSpc>
                <a:spcPct val="100000"/>
              </a:lnSpc>
            </a:pPr>
            <a:r>
              <a:rPr sz="1000" spc="-5" dirty="0">
                <a:latin typeface="Calibri"/>
                <a:cs typeface="Calibri"/>
              </a:rPr>
              <a:t>0</a:t>
            </a:r>
            <a:endParaRPr sz="1000">
              <a:latin typeface="Calibri"/>
              <a:cs typeface="Calibri"/>
            </a:endParaRPr>
          </a:p>
          <a:p>
            <a:pPr marL="505459">
              <a:lnSpc>
                <a:spcPct val="100000"/>
              </a:lnSpc>
              <a:spcBef>
                <a:spcPts val="105"/>
              </a:spcBef>
              <a:tabLst>
                <a:tab pos="1229995" algn="l"/>
                <a:tab pos="2033270" algn="l"/>
                <a:tab pos="2778760" algn="l"/>
              </a:tabLst>
            </a:pPr>
            <a:r>
              <a:rPr sz="1000" spc="-5" dirty="0">
                <a:latin typeface="Calibri"/>
                <a:cs typeface="Calibri"/>
              </a:rPr>
              <a:t>Amazon.in	Flipkart.com	Paytm.com	Myntra.com</a:t>
            </a:r>
            <a:r>
              <a:rPr sz="1000" spc="250" dirty="0">
                <a:latin typeface="Calibri"/>
                <a:cs typeface="Calibri"/>
              </a:rPr>
              <a:t> </a:t>
            </a:r>
            <a:r>
              <a:rPr sz="1000" spc="-5" dirty="0">
                <a:latin typeface="Calibri"/>
                <a:cs typeface="Calibri"/>
              </a:rPr>
              <a:t>Snapdeal.com</a:t>
            </a:r>
            <a:endParaRPr sz="1000">
              <a:latin typeface="Calibri"/>
              <a:cs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99461" y="894080"/>
            <a:ext cx="2962910" cy="239395"/>
          </a:xfrm>
          <a:prstGeom prst="rect">
            <a:avLst/>
          </a:prstGeom>
        </p:spPr>
        <p:txBody>
          <a:bodyPr vert="horz" wrap="square" lIns="0" tIns="12700" rIns="0" bIns="0" rtlCol="0">
            <a:spAutoFit/>
          </a:bodyPr>
          <a:lstStyle/>
          <a:p>
            <a:pPr marL="12700">
              <a:lnSpc>
                <a:spcPct val="100000"/>
              </a:lnSpc>
              <a:spcBef>
                <a:spcPts val="100"/>
              </a:spcBef>
            </a:pPr>
            <a:r>
              <a:rPr sz="1400" b="1" i="1" u="sng" spc="-5" dirty="0">
                <a:uFill>
                  <a:solidFill>
                    <a:srgbClr val="000000"/>
                  </a:solidFill>
                </a:uFill>
                <a:latin typeface="Calibri"/>
                <a:cs typeface="Calibri"/>
              </a:rPr>
              <a:t>General analysis </a:t>
            </a:r>
            <a:r>
              <a:rPr sz="1400" b="1" i="1" u="sng" spc="5" dirty="0">
                <a:uFill>
                  <a:solidFill>
                    <a:srgbClr val="000000"/>
                  </a:solidFill>
                </a:uFill>
                <a:latin typeface="Calibri"/>
                <a:cs typeface="Calibri"/>
              </a:rPr>
              <a:t>of</a:t>
            </a:r>
            <a:r>
              <a:rPr sz="1400" b="1" i="1" u="sng" spc="-10" dirty="0">
                <a:uFill>
                  <a:solidFill>
                    <a:srgbClr val="000000"/>
                  </a:solidFill>
                </a:uFill>
                <a:latin typeface="Calibri"/>
                <a:cs typeface="Calibri"/>
              </a:rPr>
              <a:t> </a:t>
            </a:r>
            <a:r>
              <a:rPr sz="1400" b="1" i="1" u="sng" spc="-5" dirty="0">
                <a:uFill>
                  <a:solidFill>
                    <a:srgbClr val="000000"/>
                  </a:solidFill>
                </a:uFill>
                <a:latin typeface="Calibri"/>
                <a:cs typeface="Calibri"/>
              </a:rPr>
              <a:t>each</a:t>
            </a:r>
            <a:r>
              <a:rPr sz="1400" b="1" i="1" u="sng" spc="5" dirty="0">
                <a:uFill>
                  <a:solidFill>
                    <a:srgbClr val="000000"/>
                  </a:solidFill>
                </a:uFill>
                <a:latin typeface="Calibri"/>
                <a:cs typeface="Calibri"/>
              </a:rPr>
              <a:t> </a:t>
            </a:r>
            <a:r>
              <a:rPr sz="1400" b="1" i="1" u="sng" spc="-5" dirty="0">
                <a:uFill>
                  <a:solidFill>
                    <a:srgbClr val="000000"/>
                  </a:solidFill>
                </a:uFill>
                <a:latin typeface="Calibri"/>
                <a:cs typeface="Calibri"/>
              </a:rPr>
              <a:t>Online</a:t>
            </a:r>
            <a:r>
              <a:rPr sz="1400" b="1" i="1" u="sng" spc="-15" dirty="0">
                <a:uFill>
                  <a:solidFill>
                    <a:srgbClr val="000000"/>
                  </a:solidFill>
                </a:uFill>
                <a:latin typeface="Calibri"/>
                <a:cs typeface="Calibri"/>
              </a:rPr>
              <a:t> </a:t>
            </a:r>
            <a:r>
              <a:rPr sz="1400" b="1" i="1" u="sng" spc="-5" dirty="0">
                <a:uFill>
                  <a:solidFill>
                    <a:srgbClr val="000000"/>
                  </a:solidFill>
                </a:uFill>
                <a:latin typeface="Calibri"/>
                <a:cs typeface="Calibri"/>
              </a:rPr>
              <a:t>Retailer</a:t>
            </a:r>
            <a:endParaRPr sz="1400">
              <a:latin typeface="Calibri"/>
              <a:cs typeface="Calibri"/>
            </a:endParaRPr>
          </a:p>
        </p:txBody>
      </p:sp>
      <p:graphicFrame>
        <p:nvGraphicFramePr>
          <p:cNvPr id="3" name="object 3"/>
          <p:cNvGraphicFramePr>
            <a:graphicFrameLocks noGrp="1"/>
          </p:cNvGraphicFramePr>
          <p:nvPr/>
        </p:nvGraphicFramePr>
        <p:xfrm>
          <a:off x="843076" y="1667509"/>
          <a:ext cx="5869940" cy="6958829"/>
        </p:xfrm>
        <a:graphic>
          <a:graphicData uri="http://schemas.openxmlformats.org/drawingml/2006/table">
            <a:tbl>
              <a:tblPr firstRow="1" bandRow="1">
                <a:tableStyleId>{2D5ABB26-0587-4C30-8999-92F81FD0307C}</a:tableStyleId>
              </a:tblPr>
              <a:tblGrid>
                <a:gridCol w="1955800"/>
                <a:gridCol w="1957070"/>
                <a:gridCol w="1957070"/>
              </a:tblGrid>
              <a:tr h="224027">
                <a:tc>
                  <a:txBody>
                    <a:bodyPr/>
                    <a:lstStyle/>
                    <a:p>
                      <a:pPr marL="423545">
                        <a:lnSpc>
                          <a:spcPts val="1635"/>
                        </a:lnSpc>
                      </a:pPr>
                      <a:r>
                        <a:rPr sz="1400" b="1" spc="-5" dirty="0">
                          <a:latin typeface="Calibri"/>
                          <a:cs typeface="Calibri"/>
                        </a:rPr>
                        <a:t>Online</a:t>
                      </a:r>
                      <a:r>
                        <a:rPr sz="1400" b="1" spc="-25" dirty="0">
                          <a:latin typeface="Calibri"/>
                          <a:cs typeface="Calibri"/>
                        </a:rPr>
                        <a:t> </a:t>
                      </a:r>
                      <a:r>
                        <a:rPr sz="1400" b="1" spc="-5" dirty="0">
                          <a:latin typeface="Calibri"/>
                          <a:cs typeface="Calibri"/>
                        </a:rPr>
                        <a:t>Retailer</a:t>
                      </a:r>
                      <a:endParaRPr sz="14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635"/>
                        </a:lnSpc>
                      </a:pPr>
                      <a:r>
                        <a:rPr sz="1400" b="1" spc="-5" dirty="0">
                          <a:latin typeface="Calibri"/>
                          <a:cs typeface="Calibri"/>
                        </a:rPr>
                        <a:t>Strength</a:t>
                      </a:r>
                      <a:endParaRPr sz="14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635"/>
                        </a:lnSpc>
                      </a:pPr>
                      <a:r>
                        <a:rPr sz="1400" b="1" spc="-5" dirty="0">
                          <a:latin typeface="Calibri"/>
                          <a:cs typeface="Calibri"/>
                        </a:rPr>
                        <a:t>Weakness</a:t>
                      </a:r>
                      <a:endParaRPr sz="14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563879">
                <a:tc rowSpan="7">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5"/>
                        </a:spcBef>
                      </a:pPr>
                      <a:endParaRPr sz="1300">
                        <a:latin typeface="Times New Roman"/>
                        <a:cs typeface="Times New Roman"/>
                      </a:endParaRPr>
                    </a:p>
                    <a:p>
                      <a:pPr marL="648970">
                        <a:lnSpc>
                          <a:spcPct val="100000"/>
                        </a:lnSpc>
                      </a:pPr>
                      <a:r>
                        <a:rPr sz="1200" spc="-5" dirty="0">
                          <a:latin typeface="Calibri"/>
                          <a:cs typeface="Calibri"/>
                        </a:rPr>
                        <a:t>Amazon.in</a:t>
                      </a:r>
                      <a:endParaRPr sz="12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54685" marR="393065" indent="-254635">
                        <a:lnSpc>
                          <a:spcPct val="101699"/>
                        </a:lnSpc>
                        <a:spcBef>
                          <a:spcPts val="670"/>
                        </a:spcBef>
                      </a:pPr>
                      <a:r>
                        <a:rPr sz="1200" spc="-5" dirty="0">
                          <a:latin typeface="Calibri"/>
                          <a:cs typeface="Calibri"/>
                        </a:rPr>
                        <a:t>Highest</a:t>
                      </a:r>
                      <a:r>
                        <a:rPr sz="1200" spc="-35" dirty="0">
                          <a:latin typeface="Calibri"/>
                          <a:cs typeface="Calibri"/>
                        </a:rPr>
                        <a:t> </a:t>
                      </a:r>
                      <a:r>
                        <a:rPr sz="1200" spc="-5" dirty="0">
                          <a:latin typeface="Calibri"/>
                          <a:cs typeface="Calibri"/>
                        </a:rPr>
                        <a:t>number</a:t>
                      </a:r>
                      <a:r>
                        <a:rPr sz="1200" spc="-30" dirty="0">
                          <a:latin typeface="Calibri"/>
                          <a:cs typeface="Calibri"/>
                        </a:rPr>
                        <a:t> </a:t>
                      </a:r>
                      <a:r>
                        <a:rPr sz="1200" dirty="0">
                          <a:latin typeface="Calibri"/>
                          <a:cs typeface="Calibri"/>
                        </a:rPr>
                        <a:t>of </a:t>
                      </a:r>
                      <a:r>
                        <a:rPr sz="1200" spc="-254" dirty="0">
                          <a:latin typeface="Calibri"/>
                          <a:cs typeface="Calibri"/>
                        </a:rPr>
                        <a:t> </a:t>
                      </a:r>
                      <a:r>
                        <a:rPr sz="1200" spc="-5" dirty="0">
                          <a:latin typeface="Calibri"/>
                          <a:cs typeface="Calibri"/>
                        </a:rPr>
                        <a:t>customers</a:t>
                      </a:r>
                      <a:endParaRPr sz="1200">
                        <a:latin typeface="Calibri"/>
                        <a:cs typeface="Calibri"/>
                      </a:endParaRPr>
                    </a:p>
                  </a:txBody>
                  <a:tcPr marL="0" marR="0" marT="850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76860">
                        <a:lnSpc>
                          <a:spcPts val="1405"/>
                        </a:lnSpc>
                      </a:pPr>
                      <a:r>
                        <a:rPr sz="1200" spc="-5" dirty="0">
                          <a:latin typeface="Calibri"/>
                          <a:cs typeface="Calibri"/>
                        </a:rPr>
                        <a:t>Long</a:t>
                      </a:r>
                      <a:r>
                        <a:rPr sz="1200" spc="-15" dirty="0">
                          <a:latin typeface="Calibri"/>
                          <a:cs typeface="Calibri"/>
                        </a:rPr>
                        <a:t> </a:t>
                      </a:r>
                      <a:r>
                        <a:rPr sz="1200" spc="-5" dirty="0">
                          <a:latin typeface="Calibri"/>
                          <a:cs typeface="Calibri"/>
                        </a:rPr>
                        <a:t>duration</a:t>
                      </a:r>
                      <a:r>
                        <a:rPr sz="1200" spc="-10" dirty="0">
                          <a:latin typeface="Calibri"/>
                          <a:cs typeface="Calibri"/>
                        </a:rPr>
                        <a:t> </a:t>
                      </a:r>
                      <a:r>
                        <a:rPr sz="1200" spc="-5" dirty="0">
                          <a:latin typeface="Calibri"/>
                          <a:cs typeface="Calibri"/>
                        </a:rPr>
                        <a:t>to </a:t>
                      </a:r>
                      <a:r>
                        <a:rPr sz="1200" dirty="0">
                          <a:latin typeface="Calibri"/>
                          <a:cs typeface="Calibri"/>
                        </a:rPr>
                        <a:t>log</a:t>
                      </a:r>
                      <a:r>
                        <a:rPr sz="1200" spc="-20" dirty="0">
                          <a:latin typeface="Calibri"/>
                          <a:cs typeface="Calibri"/>
                        </a:rPr>
                        <a:t> </a:t>
                      </a:r>
                      <a:r>
                        <a:rPr sz="1200" dirty="0">
                          <a:latin typeface="Calibri"/>
                          <a:cs typeface="Calibri"/>
                        </a:rPr>
                        <a:t>in</a:t>
                      </a:r>
                      <a:endParaRPr sz="1200">
                        <a:latin typeface="Calibri"/>
                        <a:cs typeface="Calibri"/>
                      </a:endParaRPr>
                    </a:p>
                    <a:p>
                      <a:pPr marL="775335" marR="273685" indent="-498475">
                        <a:lnSpc>
                          <a:spcPct val="101699"/>
                        </a:lnSpc>
                      </a:pPr>
                      <a:r>
                        <a:rPr sz="1200" spc="-5" dirty="0">
                          <a:latin typeface="Calibri"/>
                          <a:cs typeface="Calibri"/>
                        </a:rPr>
                        <a:t>during sale/promotion </a:t>
                      </a:r>
                      <a:r>
                        <a:rPr sz="1200" spc="-265" dirty="0">
                          <a:latin typeface="Calibri"/>
                          <a:cs typeface="Calibri"/>
                        </a:rPr>
                        <a:t> </a:t>
                      </a:r>
                      <a:r>
                        <a:rPr sz="1200" spc="-5" dirty="0">
                          <a:latin typeface="Calibri"/>
                          <a:cs typeface="Calibri"/>
                        </a:rPr>
                        <a:t>period</a:t>
                      </a:r>
                      <a:endParaRPr sz="12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77952">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695"/>
                        </a:spcBef>
                      </a:pPr>
                      <a:r>
                        <a:rPr sz="1200" spc="-5" dirty="0">
                          <a:latin typeface="Calibri"/>
                          <a:cs typeface="Calibri"/>
                        </a:rPr>
                        <a:t>Easy</a:t>
                      </a:r>
                      <a:r>
                        <a:rPr sz="1200" spc="-25" dirty="0">
                          <a:latin typeface="Calibri"/>
                          <a:cs typeface="Calibri"/>
                        </a:rPr>
                        <a:t> </a:t>
                      </a:r>
                      <a:r>
                        <a:rPr sz="1200" dirty="0">
                          <a:latin typeface="Calibri"/>
                          <a:cs typeface="Calibri"/>
                        </a:rPr>
                        <a:t>to</a:t>
                      </a:r>
                      <a:r>
                        <a:rPr sz="1200" spc="-25" dirty="0">
                          <a:latin typeface="Calibri"/>
                          <a:cs typeface="Calibri"/>
                        </a:rPr>
                        <a:t> </a:t>
                      </a:r>
                      <a:r>
                        <a:rPr sz="1200" spc="-5" dirty="0">
                          <a:latin typeface="Calibri"/>
                          <a:cs typeface="Calibri"/>
                        </a:rPr>
                        <a:t>use</a:t>
                      </a:r>
                      <a:r>
                        <a:rPr sz="1200" spc="-15" dirty="0">
                          <a:latin typeface="Calibri"/>
                          <a:cs typeface="Calibri"/>
                        </a:rPr>
                        <a:t> </a:t>
                      </a:r>
                      <a:r>
                        <a:rPr sz="1200" spc="-5" dirty="0">
                          <a:latin typeface="Calibri"/>
                          <a:cs typeface="Calibri"/>
                        </a:rPr>
                        <a:t>website</a:t>
                      </a:r>
                      <a:endParaRPr sz="120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405"/>
                        </a:lnSpc>
                      </a:pPr>
                      <a:r>
                        <a:rPr sz="1200" spc="-5" dirty="0">
                          <a:latin typeface="Calibri"/>
                          <a:cs typeface="Calibri"/>
                        </a:rPr>
                        <a:t>Longer</a:t>
                      </a:r>
                      <a:r>
                        <a:rPr sz="1200" spc="-20" dirty="0">
                          <a:latin typeface="Calibri"/>
                          <a:cs typeface="Calibri"/>
                        </a:rPr>
                        <a:t> </a:t>
                      </a:r>
                      <a:r>
                        <a:rPr sz="1200" dirty="0">
                          <a:latin typeface="Calibri"/>
                          <a:cs typeface="Calibri"/>
                        </a:rPr>
                        <a:t>time</a:t>
                      </a:r>
                      <a:r>
                        <a:rPr sz="1200" spc="-15" dirty="0">
                          <a:latin typeface="Calibri"/>
                          <a:cs typeface="Calibri"/>
                        </a:rPr>
                        <a:t> </a:t>
                      </a:r>
                      <a:r>
                        <a:rPr sz="1200" dirty="0">
                          <a:latin typeface="Calibri"/>
                          <a:cs typeface="Calibri"/>
                        </a:rPr>
                        <a:t>to</a:t>
                      </a:r>
                      <a:r>
                        <a:rPr sz="1200" spc="-25" dirty="0">
                          <a:latin typeface="Calibri"/>
                          <a:cs typeface="Calibri"/>
                        </a:rPr>
                        <a:t> </a:t>
                      </a:r>
                      <a:r>
                        <a:rPr sz="1200" spc="-5" dirty="0">
                          <a:latin typeface="Calibri"/>
                          <a:cs typeface="Calibri"/>
                        </a:rPr>
                        <a:t>display</a:t>
                      </a:r>
                      <a:endParaRPr sz="1200">
                        <a:latin typeface="Calibri"/>
                        <a:cs typeface="Calibri"/>
                      </a:endParaRPr>
                    </a:p>
                    <a:p>
                      <a:pPr algn="ctr">
                        <a:lnSpc>
                          <a:spcPct val="100000"/>
                        </a:lnSpc>
                        <a:spcBef>
                          <a:spcPts val="25"/>
                        </a:spcBef>
                      </a:pPr>
                      <a:r>
                        <a:rPr sz="1200" dirty="0">
                          <a:latin typeface="Calibri"/>
                          <a:cs typeface="Calibri"/>
                        </a:rPr>
                        <a:t>graphics</a:t>
                      </a:r>
                      <a:endParaRPr sz="12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51460">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04"/>
                        </a:spcBef>
                      </a:pPr>
                      <a:r>
                        <a:rPr sz="1200" dirty="0">
                          <a:latin typeface="Calibri"/>
                          <a:cs typeface="Calibri"/>
                        </a:rPr>
                        <a:t>Visually</a:t>
                      </a:r>
                      <a:r>
                        <a:rPr sz="1200" spc="-25" dirty="0">
                          <a:latin typeface="Calibri"/>
                          <a:cs typeface="Calibri"/>
                        </a:rPr>
                        <a:t> </a:t>
                      </a:r>
                      <a:r>
                        <a:rPr sz="1200" spc="-5" dirty="0">
                          <a:latin typeface="Calibri"/>
                          <a:cs typeface="Calibri"/>
                        </a:rPr>
                        <a:t>appealing</a:t>
                      </a:r>
                      <a:r>
                        <a:rPr sz="1200" spc="-15" dirty="0">
                          <a:latin typeface="Calibri"/>
                          <a:cs typeface="Calibri"/>
                        </a:rPr>
                        <a:t> </a:t>
                      </a:r>
                      <a:r>
                        <a:rPr sz="1200" spc="-5" dirty="0">
                          <a:latin typeface="Calibri"/>
                          <a:cs typeface="Calibri"/>
                        </a:rPr>
                        <a:t>web-page</a:t>
                      </a:r>
                      <a:endParaRPr sz="1200">
                        <a:latin typeface="Calibri"/>
                        <a:cs typeface="Calibri"/>
                      </a:endParaRPr>
                    </a:p>
                  </a:txBody>
                  <a:tcPr marL="0" marR="0" marT="2603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5">
                  <a:txBody>
                    <a:bodyPr/>
                    <a:lstStyle/>
                    <a:p>
                      <a:pPr>
                        <a:lnSpc>
                          <a:spcPct val="100000"/>
                        </a:lnSpc>
                      </a:pPr>
                      <a:endParaRPr sz="1200">
                        <a:latin typeface="Times New Roman"/>
                        <a:cs typeface="Times New Roman"/>
                      </a:endParaRPr>
                    </a:p>
                    <a:p>
                      <a:pPr>
                        <a:lnSpc>
                          <a:spcPct val="100000"/>
                        </a:lnSpc>
                        <a:spcBef>
                          <a:spcPts val="35"/>
                        </a:spcBef>
                      </a:pPr>
                      <a:endParaRPr sz="1550">
                        <a:latin typeface="Times New Roman"/>
                        <a:cs typeface="Times New Roman"/>
                      </a:endParaRPr>
                    </a:p>
                    <a:p>
                      <a:pPr marL="170180" marR="163195" algn="ctr">
                        <a:lnSpc>
                          <a:spcPct val="101800"/>
                        </a:lnSpc>
                        <a:spcBef>
                          <a:spcPts val="5"/>
                        </a:spcBef>
                      </a:pPr>
                      <a:r>
                        <a:rPr sz="1200" spc="-5" dirty="0">
                          <a:latin typeface="Calibri"/>
                          <a:cs typeface="Calibri"/>
                        </a:rPr>
                        <a:t>Frequent disruption when </a:t>
                      </a:r>
                      <a:r>
                        <a:rPr sz="1200" spc="-260" dirty="0">
                          <a:latin typeface="Calibri"/>
                          <a:cs typeface="Calibri"/>
                        </a:rPr>
                        <a:t> </a:t>
                      </a:r>
                      <a:r>
                        <a:rPr sz="1200" dirty="0">
                          <a:latin typeface="Calibri"/>
                          <a:cs typeface="Calibri"/>
                        </a:rPr>
                        <a:t>moving from one page </a:t>
                      </a:r>
                      <a:r>
                        <a:rPr sz="1200" spc="-5" dirty="0">
                          <a:latin typeface="Calibri"/>
                          <a:cs typeface="Calibri"/>
                        </a:rPr>
                        <a:t>to </a:t>
                      </a:r>
                      <a:r>
                        <a:rPr sz="1200" dirty="0">
                          <a:latin typeface="Calibri"/>
                          <a:cs typeface="Calibri"/>
                        </a:rPr>
                        <a:t> </a:t>
                      </a:r>
                      <a:r>
                        <a:rPr sz="1200" spc="-5" dirty="0">
                          <a:latin typeface="Calibri"/>
                          <a:cs typeface="Calibri"/>
                        </a:rPr>
                        <a:t>another</a:t>
                      </a:r>
                      <a:endParaRPr sz="12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77951">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405"/>
                        </a:lnSpc>
                      </a:pPr>
                      <a:r>
                        <a:rPr sz="1200" spc="-5" dirty="0">
                          <a:latin typeface="Calibri"/>
                          <a:cs typeface="Calibri"/>
                        </a:rPr>
                        <a:t>Offers wild</a:t>
                      </a:r>
                      <a:r>
                        <a:rPr sz="1200" spc="-15" dirty="0">
                          <a:latin typeface="Calibri"/>
                          <a:cs typeface="Calibri"/>
                        </a:rPr>
                        <a:t> </a:t>
                      </a:r>
                      <a:r>
                        <a:rPr sz="1200" spc="-5" dirty="0">
                          <a:latin typeface="Calibri"/>
                          <a:cs typeface="Calibri"/>
                        </a:rPr>
                        <a:t>variety</a:t>
                      </a:r>
                      <a:r>
                        <a:rPr sz="1200" spc="-10" dirty="0">
                          <a:latin typeface="Calibri"/>
                          <a:cs typeface="Calibri"/>
                        </a:rPr>
                        <a:t> </a:t>
                      </a:r>
                      <a:r>
                        <a:rPr sz="1200" spc="-5" dirty="0">
                          <a:latin typeface="Calibri"/>
                          <a:cs typeface="Calibri"/>
                        </a:rPr>
                        <a:t>of</a:t>
                      </a:r>
                      <a:endParaRPr sz="1200">
                        <a:latin typeface="Calibri"/>
                        <a:cs typeface="Calibri"/>
                      </a:endParaRPr>
                    </a:p>
                    <a:p>
                      <a:pPr algn="ctr">
                        <a:lnSpc>
                          <a:spcPct val="100000"/>
                        </a:lnSpc>
                        <a:spcBef>
                          <a:spcPts val="25"/>
                        </a:spcBef>
                      </a:pPr>
                      <a:r>
                        <a:rPr sz="1200" spc="-5" dirty="0">
                          <a:latin typeface="Calibri"/>
                          <a:cs typeface="Calibri"/>
                        </a:rPr>
                        <a:t>product</a:t>
                      </a:r>
                      <a:r>
                        <a:rPr sz="1200" spc="-25" dirty="0">
                          <a:latin typeface="Calibri"/>
                          <a:cs typeface="Calibri"/>
                        </a:rPr>
                        <a:t> </a:t>
                      </a:r>
                      <a:r>
                        <a:rPr sz="1200" dirty="0">
                          <a:latin typeface="Calibri"/>
                          <a:cs typeface="Calibri"/>
                        </a:rPr>
                        <a:t>on</a:t>
                      </a:r>
                      <a:r>
                        <a:rPr sz="1200" spc="-25" dirty="0">
                          <a:latin typeface="Calibri"/>
                          <a:cs typeface="Calibri"/>
                        </a:rPr>
                        <a:t> </a:t>
                      </a:r>
                      <a:r>
                        <a:rPr sz="1200" spc="-5" dirty="0">
                          <a:latin typeface="Calibri"/>
                          <a:cs typeface="Calibri"/>
                        </a:rPr>
                        <a:t>offer</a:t>
                      </a:r>
                      <a:endParaRPr sz="12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79856">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8445" marR="251460" indent="142875">
                        <a:lnSpc>
                          <a:spcPts val="1460"/>
                        </a:lnSpc>
                      </a:pPr>
                      <a:r>
                        <a:rPr sz="1200" dirty="0">
                          <a:latin typeface="Calibri"/>
                          <a:cs typeface="Calibri"/>
                        </a:rPr>
                        <a:t>Provides </a:t>
                      </a:r>
                      <a:r>
                        <a:rPr sz="1200" spc="-5" dirty="0">
                          <a:latin typeface="Calibri"/>
                          <a:cs typeface="Calibri"/>
                        </a:rPr>
                        <a:t>complete </a:t>
                      </a:r>
                      <a:r>
                        <a:rPr sz="1200" dirty="0">
                          <a:latin typeface="Calibri"/>
                          <a:cs typeface="Calibri"/>
                        </a:rPr>
                        <a:t> </a:t>
                      </a:r>
                      <a:r>
                        <a:rPr sz="1200" spc="-5" dirty="0">
                          <a:latin typeface="Calibri"/>
                          <a:cs typeface="Calibri"/>
                        </a:rPr>
                        <a:t>description</a:t>
                      </a:r>
                      <a:r>
                        <a:rPr sz="1200" spc="-30" dirty="0">
                          <a:latin typeface="Calibri"/>
                          <a:cs typeface="Calibri"/>
                        </a:rPr>
                        <a:t> </a:t>
                      </a:r>
                      <a:r>
                        <a:rPr sz="1200" dirty="0">
                          <a:latin typeface="Calibri"/>
                          <a:cs typeface="Calibri"/>
                        </a:rPr>
                        <a:t>of</a:t>
                      </a:r>
                      <a:r>
                        <a:rPr sz="1200" spc="-30" dirty="0">
                          <a:latin typeface="Calibri"/>
                          <a:cs typeface="Calibri"/>
                        </a:rPr>
                        <a:t> </a:t>
                      </a:r>
                      <a:r>
                        <a:rPr sz="1200" spc="-5" dirty="0">
                          <a:latin typeface="Calibri"/>
                          <a:cs typeface="Calibri"/>
                        </a:rPr>
                        <a:t>products</a:t>
                      </a:r>
                      <a:endParaRPr sz="12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2024">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405"/>
                        </a:lnSpc>
                      </a:pPr>
                      <a:r>
                        <a:rPr sz="1200" spc="-5" dirty="0">
                          <a:latin typeface="Calibri"/>
                          <a:cs typeface="Calibri"/>
                        </a:rPr>
                        <a:t>Fast</a:t>
                      </a:r>
                      <a:r>
                        <a:rPr sz="1200" spc="-10" dirty="0">
                          <a:latin typeface="Calibri"/>
                          <a:cs typeface="Calibri"/>
                        </a:rPr>
                        <a:t> </a:t>
                      </a:r>
                      <a:r>
                        <a:rPr sz="1200" spc="-5" dirty="0">
                          <a:latin typeface="Calibri"/>
                          <a:cs typeface="Calibri"/>
                        </a:rPr>
                        <a:t>loading</a:t>
                      </a:r>
                      <a:r>
                        <a:rPr sz="1200" spc="-25" dirty="0">
                          <a:latin typeface="Calibri"/>
                          <a:cs typeface="Calibri"/>
                        </a:rPr>
                        <a:t> </a:t>
                      </a:r>
                      <a:r>
                        <a:rPr sz="1200" spc="-5" dirty="0">
                          <a:latin typeface="Calibri"/>
                          <a:cs typeface="Calibri"/>
                        </a:rPr>
                        <a:t>website</a:t>
                      </a:r>
                      <a:endParaRPr sz="12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2024">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405"/>
                        </a:lnSpc>
                      </a:pPr>
                      <a:r>
                        <a:rPr sz="1200" dirty="0">
                          <a:latin typeface="Calibri"/>
                          <a:cs typeface="Calibri"/>
                        </a:rPr>
                        <a:t>Reliable</a:t>
                      </a:r>
                      <a:endParaRPr sz="12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51459">
                <a:tc rowSpan="3">
                  <a:txBody>
                    <a:bodyPr/>
                    <a:lstStyle/>
                    <a:p>
                      <a:pPr>
                        <a:lnSpc>
                          <a:spcPct val="100000"/>
                        </a:lnSpc>
                        <a:spcBef>
                          <a:spcPts val="45"/>
                        </a:spcBef>
                      </a:pPr>
                      <a:endParaRPr sz="1450">
                        <a:latin typeface="Times New Roman"/>
                        <a:cs typeface="Times New Roman"/>
                      </a:endParaRPr>
                    </a:p>
                    <a:p>
                      <a:pPr marL="591185">
                        <a:lnSpc>
                          <a:spcPct val="100000"/>
                        </a:lnSpc>
                      </a:pPr>
                      <a:r>
                        <a:rPr sz="1200" spc="-5" dirty="0">
                          <a:latin typeface="Calibri"/>
                          <a:cs typeface="Calibri"/>
                        </a:rPr>
                        <a:t>Flipkart.com</a:t>
                      </a:r>
                      <a:endParaRPr sz="1200">
                        <a:latin typeface="Calibri"/>
                        <a:cs typeface="Calibri"/>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04"/>
                        </a:spcBef>
                      </a:pPr>
                      <a:r>
                        <a:rPr sz="1200" spc="-5" dirty="0">
                          <a:latin typeface="Calibri"/>
                          <a:cs typeface="Calibri"/>
                        </a:rPr>
                        <a:t>High</a:t>
                      </a:r>
                      <a:r>
                        <a:rPr sz="1200" spc="-10" dirty="0">
                          <a:latin typeface="Calibri"/>
                          <a:cs typeface="Calibri"/>
                        </a:rPr>
                        <a:t> </a:t>
                      </a:r>
                      <a:r>
                        <a:rPr sz="1200" spc="-5" dirty="0">
                          <a:latin typeface="Calibri"/>
                          <a:cs typeface="Calibri"/>
                        </a:rPr>
                        <a:t>number</a:t>
                      </a:r>
                      <a:r>
                        <a:rPr sz="1200" spc="-10" dirty="0">
                          <a:latin typeface="Calibri"/>
                          <a:cs typeface="Calibri"/>
                        </a:rPr>
                        <a:t> </a:t>
                      </a:r>
                      <a:r>
                        <a:rPr sz="1200" spc="-5" dirty="0">
                          <a:latin typeface="Calibri"/>
                          <a:cs typeface="Calibri"/>
                        </a:rPr>
                        <a:t>of</a:t>
                      </a:r>
                      <a:r>
                        <a:rPr sz="1200" spc="-10" dirty="0">
                          <a:latin typeface="Calibri"/>
                          <a:cs typeface="Calibri"/>
                        </a:rPr>
                        <a:t> </a:t>
                      </a:r>
                      <a:r>
                        <a:rPr sz="1200" spc="-5" dirty="0">
                          <a:latin typeface="Calibri"/>
                          <a:cs typeface="Calibri"/>
                        </a:rPr>
                        <a:t>customers</a:t>
                      </a:r>
                      <a:endParaRPr sz="1200">
                        <a:latin typeface="Calibri"/>
                        <a:cs typeface="Calibri"/>
                      </a:endParaRPr>
                    </a:p>
                  </a:txBody>
                  <a:tcPr marL="0" marR="0" marT="2603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3">
                  <a:txBody>
                    <a:bodyPr/>
                    <a:lstStyle/>
                    <a:p>
                      <a:pPr marL="170180" marR="165100" algn="ctr">
                        <a:lnSpc>
                          <a:spcPct val="101699"/>
                        </a:lnSpc>
                        <a:spcBef>
                          <a:spcPts val="225"/>
                        </a:spcBef>
                      </a:pPr>
                      <a:r>
                        <a:rPr sz="1200" spc="-5" dirty="0">
                          <a:latin typeface="Calibri"/>
                          <a:cs typeface="Calibri"/>
                        </a:rPr>
                        <a:t>Frequent disruption when </a:t>
                      </a:r>
                      <a:r>
                        <a:rPr sz="1200" spc="-260" dirty="0">
                          <a:latin typeface="Calibri"/>
                          <a:cs typeface="Calibri"/>
                        </a:rPr>
                        <a:t> </a:t>
                      </a:r>
                      <a:r>
                        <a:rPr sz="1200" dirty="0">
                          <a:latin typeface="Calibri"/>
                          <a:cs typeface="Calibri"/>
                        </a:rPr>
                        <a:t>moving from one page </a:t>
                      </a:r>
                      <a:r>
                        <a:rPr sz="1200" spc="-5" dirty="0">
                          <a:latin typeface="Calibri"/>
                          <a:cs typeface="Calibri"/>
                        </a:rPr>
                        <a:t>to </a:t>
                      </a:r>
                      <a:r>
                        <a:rPr sz="1200" dirty="0">
                          <a:latin typeface="Calibri"/>
                          <a:cs typeface="Calibri"/>
                        </a:rPr>
                        <a:t> </a:t>
                      </a:r>
                      <a:r>
                        <a:rPr sz="1200" spc="-5" dirty="0">
                          <a:latin typeface="Calibri"/>
                          <a:cs typeface="Calibri"/>
                        </a:rPr>
                        <a:t>another</a:t>
                      </a:r>
                      <a:endParaRPr sz="1200">
                        <a:latin typeface="Calibri"/>
                        <a:cs typeface="Calibri"/>
                      </a:endParaRPr>
                    </a:p>
                  </a:txBody>
                  <a:tcPr marL="0" marR="0" marT="285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2024">
                <a:tc vMerge="1">
                  <a:txBody>
                    <a:bodyPr/>
                    <a:lstStyle/>
                    <a:p>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405"/>
                        </a:lnSpc>
                      </a:pPr>
                      <a:r>
                        <a:rPr sz="1200" spc="-5" dirty="0">
                          <a:latin typeface="Calibri"/>
                          <a:cs typeface="Calibri"/>
                        </a:rPr>
                        <a:t>Easy</a:t>
                      </a:r>
                      <a:r>
                        <a:rPr sz="1200" spc="-25" dirty="0">
                          <a:latin typeface="Calibri"/>
                          <a:cs typeface="Calibri"/>
                        </a:rPr>
                        <a:t> </a:t>
                      </a:r>
                      <a:r>
                        <a:rPr sz="1200" dirty="0">
                          <a:latin typeface="Calibri"/>
                          <a:cs typeface="Calibri"/>
                        </a:rPr>
                        <a:t>to</a:t>
                      </a:r>
                      <a:r>
                        <a:rPr sz="1200" spc="-25" dirty="0">
                          <a:latin typeface="Calibri"/>
                          <a:cs typeface="Calibri"/>
                        </a:rPr>
                        <a:t> </a:t>
                      </a:r>
                      <a:r>
                        <a:rPr sz="1200" spc="-5" dirty="0">
                          <a:latin typeface="Calibri"/>
                          <a:cs typeface="Calibri"/>
                        </a:rPr>
                        <a:t>use</a:t>
                      </a:r>
                      <a:r>
                        <a:rPr sz="1200" spc="-15" dirty="0">
                          <a:latin typeface="Calibri"/>
                          <a:cs typeface="Calibri"/>
                        </a:rPr>
                        <a:t> </a:t>
                      </a:r>
                      <a:r>
                        <a:rPr sz="1200" spc="-5" dirty="0">
                          <a:latin typeface="Calibri"/>
                          <a:cs typeface="Calibri"/>
                        </a:rPr>
                        <a:t>website</a:t>
                      </a:r>
                      <a:endParaRPr sz="12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285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2024">
                <a:tc vMerge="1">
                  <a:txBody>
                    <a:bodyPr/>
                    <a:lstStyle/>
                    <a:p>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405"/>
                        </a:lnSpc>
                      </a:pPr>
                      <a:r>
                        <a:rPr sz="1200" spc="-5" dirty="0">
                          <a:latin typeface="Calibri"/>
                          <a:cs typeface="Calibri"/>
                        </a:rPr>
                        <a:t>Several</a:t>
                      </a:r>
                      <a:r>
                        <a:rPr sz="1200" spc="-10" dirty="0">
                          <a:latin typeface="Calibri"/>
                          <a:cs typeface="Calibri"/>
                        </a:rPr>
                        <a:t> </a:t>
                      </a:r>
                      <a:r>
                        <a:rPr sz="1200" spc="-5" dirty="0">
                          <a:latin typeface="Calibri"/>
                          <a:cs typeface="Calibri"/>
                        </a:rPr>
                        <a:t>payment</a:t>
                      </a:r>
                      <a:r>
                        <a:rPr sz="1200" spc="-10" dirty="0">
                          <a:latin typeface="Calibri"/>
                          <a:cs typeface="Calibri"/>
                        </a:rPr>
                        <a:t> </a:t>
                      </a:r>
                      <a:r>
                        <a:rPr sz="1200" spc="-5" dirty="0">
                          <a:latin typeface="Calibri"/>
                          <a:cs typeface="Calibri"/>
                        </a:rPr>
                        <a:t>option</a:t>
                      </a:r>
                      <a:endParaRPr sz="12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285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51460">
                <a:tc rowSpan="4">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0"/>
                        </a:spcBef>
                      </a:pPr>
                      <a:endParaRPr sz="1600">
                        <a:latin typeface="Times New Roman"/>
                        <a:cs typeface="Times New Roman"/>
                      </a:endParaRPr>
                    </a:p>
                    <a:p>
                      <a:pPr marL="595630">
                        <a:lnSpc>
                          <a:spcPct val="100000"/>
                        </a:lnSpc>
                      </a:pPr>
                      <a:r>
                        <a:rPr sz="1200" dirty="0">
                          <a:latin typeface="Calibri"/>
                          <a:cs typeface="Calibri"/>
                        </a:rPr>
                        <a:t>Myntra.com</a:t>
                      </a:r>
                      <a:endParaRPr sz="12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4">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0"/>
                        </a:spcBef>
                      </a:pPr>
                      <a:endParaRPr sz="1600">
                        <a:latin typeface="Times New Roman"/>
                        <a:cs typeface="Times New Roman"/>
                      </a:endParaRPr>
                    </a:p>
                    <a:p>
                      <a:pPr marL="327025">
                        <a:lnSpc>
                          <a:spcPct val="100000"/>
                        </a:lnSpc>
                      </a:pPr>
                      <a:r>
                        <a:rPr sz="1200" dirty="0">
                          <a:latin typeface="Calibri"/>
                          <a:cs typeface="Calibri"/>
                        </a:rPr>
                        <a:t>Short</a:t>
                      </a:r>
                      <a:r>
                        <a:rPr sz="1200" spc="-25" dirty="0">
                          <a:latin typeface="Calibri"/>
                          <a:cs typeface="Calibri"/>
                        </a:rPr>
                        <a:t> </a:t>
                      </a:r>
                      <a:r>
                        <a:rPr sz="1200" spc="-5" dirty="0">
                          <a:latin typeface="Calibri"/>
                          <a:cs typeface="Calibri"/>
                        </a:rPr>
                        <a:t>delivery</a:t>
                      </a:r>
                      <a:r>
                        <a:rPr sz="1200" spc="-25" dirty="0">
                          <a:latin typeface="Calibri"/>
                          <a:cs typeface="Calibri"/>
                        </a:rPr>
                        <a:t> </a:t>
                      </a:r>
                      <a:r>
                        <a:rPr sz="1200" spc="-5" dirty="0">
                          <a:latin typeface="Calibri"/>
                          <a:cs typeface="Calibri"/>
                        </a:rPr>
                        <a:t>period</a:t>
                      </a:r>
                      <a:endParaRPr sz="12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00"/>
                        </a:spcBef>
                      </a:pPr>
                      <a:r>
                        <a:rPr sz="1200" spc="-5" dirty="0">
                          <a:latin typeface="Calibri"/>
                          <a:cs typeface="Calibri"/>
                        </a:rPr>
                        <a:t>Lowest</a:t>
                      </a:r>
                      <a:r>
                        <a:rPr sz="1200" spc="-15" dirty="0">
                          <a:latin typeface="Calibri"/>
                          <a:cs typeface="Calibri"/>
                        </a:rPr>
                        <a:t> </a:t>
                      </a:r>
                      <a:r>
                        <a:rPr sz="1200" spc="-5" dirty="0">
                          <a:latin typeface="Calibri"/>
                          <a:cs typeface="Calibri"/>
                        </a:rPr>
                        <a:t>number</a:t>
                      </a:r>
                      <a:r>
                        <a:rPr sz="1200" spc="-10" dirty="0">
                          <a:latin typeface="Calibri"/>
                          <a:cs typeface="Calibri"/>
                        </a:rPr>
                        <a:t> </a:t>
                      </a:r>
                      <a:r>
                        <a:rPr sz="1200" spc="-5" dirty="0">
                          <a:latin typeface="Calibri"/>
                          <a:cs typeface="Calibri"/>
                        </a:rPr>
                        <a:t>of</a:t>
                      </a:r>
                      <a:r>
                        <a:rPr sz="1200" spc="-10" dirty="0">
                          <a:latin typeface="Calibri"/>
                          <a:cs typeface="Calibri"/>
                        </a:rPr>
                        <a:t> </a:t>
                      </a:r>
                      <a:r>
                        <a:rPr sz="1200" spc="-5" dirty="0">
                          <a:latin typeface="Calibri"/>
                          <a:cs typeface="Calibri"/>
                        </a:rPr>
                        <a:t>customer</a:t>
                      </a:r>
                      <a:endParaRPr sz="1200">
                        <a:latin typeface="Calibri"/>
                        <a:cs typeface="Calibri"/>
                      </a:endParaRPr>
                    </a:p>
                  </a:txBody>
                  <a:tcPr marL="0" marR="0" marT="254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77951">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405"/>
                        </a:lnSpc>
                      </a:pPr>
                      <a:r>
                        <a:rPr sz="1200" dirty="0">
                          <a:latin typeface="Calibri"/>
                          <a:cs typeface="Calibri"/>
                        </a:rPr>
                        <a:t>Does</a:t>
                      </a:r>
                      <a:r>
                        <a:rPr sz="1200" spc="-15" dirty="0">
                          <a:latin typeface="Calibri"/>
                          <a:cs typeface="Calibri"/>
                        </a:rPr>
                        <a:t> </a:t>
                      </a:r>
                      <a:r>
                        <a:rPr sz="1200" dirty="0">
                          <a:latin typeface="Calibri"/>
                          <a:cs typeface="Calibri"/>
                        </a:rPr>
                        <a:t>not</a:t>
                      </a:r>
                      <a:r>
                        <a:rPr sz="1200" spc="-15" dirty="0">
                          <a:latin typeface="Calibri"/>
                          <a:cs typeface="Calibri"/>
                        </a:rPr>
                        <a:t> </a:t>
                      </a:r>
                      <a:r>
                        <a:rPr sz="1200" spc="-5" dirty="0">
                          <a:latin typeface="Calibri"/>
                          <a:cs typeface="Calibri"/>
                        </a:rPr>
                        <a:t>offer</a:t>
                      </a:r>
                      <a:r>
                        <a:rPr sz="1200" spc="-15" dirty="0">
                          <a:latin typeface="Calibri"/>
                          <a:cs typeface="Calibri"/>
                        </a:rPr>
                        <a:t> </a:t>
                      </a:r>
                      <a:r>
                        <a:rPr sz="1200" spc="-5" dirty="0">
                          <a:latin typeface="Calibri"/>
                          <a:cs typeface="Calibri"/>
                        </a:rPr>
                        <a:t>wild variety</a:t>
                      </a:r>
                      <a:r>
                        <a:rPr sz="1200" spc="-15" dirty="0">
                          <a:latin typeface="Calibri"/>
                          <a:cs typeface="Calibri"/>
                        </a:rPr>
                        <a:t> </a:t>
                      </a:r>
                      <a:r>
                        <a:rPr sz="1200" dirty="0">
                          <a:latin typeface="Calibri"/>
                          <a:cs typeface="Calibri"/>
                        </a:rPr>
                        <a:t>of</a:t>
                      </a:r>
                      <a:endParaRPr sz="1200">
                        <a:latin typeface="Calibri"/>
                        <a:cs typeface="Calibri"/>
                      </a:endParaRPr>
                    </a:p>
                    <a:p>
                      <a:pPr algn="ctr">
                        <a:lnSpc>
                          <a:spcPct val="100000"/>
                        </a:lnSpc>
                        <a:spcBef>
                          <a:spcPts val="25"/>
                        </a:spcBef>
                      </a:pPr>
                      <a:r>
                        <a:rPr sz="1200" spc="-5" dirty="0">
                          <a:latin typeface="Calibri"/>
                          <a:cs typeface="Calibri"/>
                        </a:rPr>
                        <a:t>product</a:t>
                      </a:r>
                      <a:r>
                        <a:rPr sz="1200" spc="-25" dirty="0">
                          <a:latin typeface="Calibri"/>
                          <a:cs typeface="Calibri"/>
                        </a:rPr>
                        <a:t> </a:t>
                      </a:r>
                      <a:r>
                        <a:rPr sz="1200" dirty="0">
                          <a:latin typeface="Calibri"/>
                          <a:cs typeface="Calibri"/>
                        </a:rPr>
                        <a:t>on</a:t>
                      </a:r>
                      <a:r>
                        <a:rPr sz="1200" spc="-25" dirty="0">
                          <a:latin typeface="Calibri"/>
                          <a:cs typeface="Calibri"/>
                        </a:rPr>
                        <a:t> </a:t>
                      </a:r>
                      <a:r>
                        <a:rPr sz="1200" spc="-5" dirty="0">
                          <a:latin typeface="Calibri"/>
                          <a:cs typeface="Calibri"/>
                        </a:rPr>
                        <a:t>offer</a:t>
                      </a:r>
                      <a:endParaRPr sz="12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77951">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405"/>
                        </a:lnSpc>
                      </a:pPr>
                      <a:r>
                        <a:rPr sz="1200" dirty="0">
                          <a:latin typeface="Calibri"/>
                          <a:cs typeface="Calibri"/>
                        </a:rPr>
                        <a:t>Does</a:t>
                      </a:r>
                      <a:r>
                        <a:rPr sz="1200" spc="-20" dirty="0">
                          <a:latin typeface="Calibri"/>
                          <a:cs typeface="Calibri"/>
                        </a:rPr>
                        <a:t> </a:t>
                      </a:r>
                      <a:r>
                        <a:rPr sz="1200" dirty="0">
                          <a:latin typeface="Calibri"/>
                          <a:cs typeface="Calibri"/>
                        </a:rPr>
                        <a:t>not</a:t>
                      </a:r>
                      <a:r>
                        <a:rPr sz="1200" spc="-20" dirty="0">
                          <a:latin typeface="Calibri"/>
                          <a:cs typeface="Calibri"/>
                        </a:rPr>
                        <a:t> </a:t>
                      </a:r>
                      <a:r>
                        <a:rPr sz="1200" spc="-5" dirty="0">
                          <a:latin typeface="Calibri"/>
                          <a:cs typeface="Calibri"/>
                        </a:rPr>
                        <a:t>provide</a:t>
                      </a:r>
                      <a:r>
                        <a:rPr sz="1200" spc="-25" dirty="0">
                          <a:latin typeface="Calibri"/>
                          <a:cs typeface="Calibri"/>
                        </a:rPr>
                        <a:t> </a:t>
                      </a:r>
                      <a:r>
                        <a:rPr sz="1200" spc="-5" dirty="0">
                          <a:latin typeface="Calibri"/>
                          <a:cs typeface="Calibri"/>
                        </a:rPr>
                        <a:t>complete</a:t>
                      </a:r>
                      <a:endParaRPr sz="1200">
                        <a:latin typeface="Calibri"/>
                        <a:cs typeface="Calibri"/>
                      </a:endParaRPr>
                    </a:p>
                    <a:p>
                      <a:pPr algn="ctr">
                        <a:lnSpc>
                          <a:spcPct val="100000"/>
                        </a:lnSpc>
                        <a:spcBef>
                          <a:spcPts val="25"/>
                        </a:spcBef>
                      </a:pPr>
                      <a:r>
                        <a:rPr sz="1200" spc="-5" dirty="0">
                          <a:latin typeface="Calibri"/>
                          <a:cs typeface="Calibri"/>
                        </a:rPr>
                        <a:t>description</a:t>
                      </a:r>
                      <a:r>
                        <a:rPr sz="1200" spc="-25" dirty="0">
                          <a:latin typeface="Calibri"/>
                          <a:cs typeface="Calibri"/>
                        </a:rPr>
                        <a:t> </a:t>
                      </a:r>
                      <a:r>
                        <a:rPr sz="1200" dirty="0">
                          <a:latin typeface="Calibri"/>
                          <a:cs typeface="Calibri"/>
                        </a:rPr>
                        <a:t>of</a:t>
                      </a:r>
                      <a:r>
                        <a:rPr sz="1200" spc="-20" dirty="0">
                          <a:latin typeface="Calibri"/>
                          <a:cs typeface="Calibri"/>
                        </a:rPr>
                        <a:t> </a:t>
                      </a:r>
                      <a:r>
                        <a:rPr sz="1200" spc="-5" dirty="0">
                          <a:latin typeface="Calibri"/>
                          <a:cs typeface="Calibri"/>
                        </a:rPr>
                        <a:t>products</a:t>
                      </a:r>
                      <a:endParaRPr sz="12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69062">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660"/>
                        </a:spcBef>
                      </a:pPr>
                      <a:r>
                        <a:rPr sz="1200" spc="-5" dirty="0">
                          <a:latin typeface="Calibri"/>
                          <a:cs typeface="Calibri"/>
                        </a:rPr>
                        <a:t>Slow</a:t>
                      </a:r>
                      <a:r>
                        <a:rPr sz="1200" spc="-25" dirty="0">
                          <a:latin typeface="Calibri"/>
                          <a:cs typeface="Calibri"/>
                        </a:rPr>
                        <a:t> </a:t>
                      </a:r>
                      <a:r>
                        <a:rPr sz="1200" spc="-5" dirty="0">
                          <a:latin typeface="Calibri"/>
                          <a:cs typeface="Calibri"/>
                        </a:rPr>
                        <a:t>loading</a:t>
                      </a:r>
                      <a:r>
                        <a:rPr sz="1200" spc="-15" dirty="0">
                          <a:latin typeface="Calibri"/>
                          <a:cs typeface="Calibri"/>
                        </a:rPr>
                        <a:t> </a:t>
                      </a:r>
                      <a:r>
                        <a:rPr sz="1200" spc="-5" dirty="0">
                          <a:latin typeface="Calibri"/>
                          <a:cs typeface="Calibri"/>
                        </a:rPr>
                        <a:t>website</a:t>
                      </a:r>
                      <a:endParaRPr sz="1200">
                        <a:latin typeface="Calibri"/>
                        <a:cs typeface="Calibri"/>
                      </a:endParaRPr>
                    </a:p>
                  </a:txBody>
                  <a:tcPr marL="0" marR="0" marT="838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49936">
                <a:tc rowSpan="4">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30"/>
                        </a:spcBef>
                      </a:pPr>
                      <a:endParaRPr sz="1150">
                        <a:latin typeface="Times New Roman"/>
                        <a:cs typeface="Times New Roman"/>
                      </a:endParaRPr>
                    </a:p>
                    <a:p>
                      <a:pPr marL="627380">
                        <a:lnSpc>
                          <a:spcPct val="100000"/>
                        </a:lnSpc>
                      </a:pPr>
                      <a:r>
                        <a:rPr sz="1200" spc="-5" dirty="0">
                          <a:latin typeface="Calibri"/>
                          <a:cs typeface="Calibri"/>
                        </a:rPr>
                        <a:t>Paytm.com</a:t>
                      </a:r>
                      <a:endParaRPr sz="12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4">
                  <a:txBody>
                    <a:bodyPr/>
                    <a:lstStyle/>
                    <a:p>
                      <a:pPr>
                        <a:lnSpc>
                          <a:spcPct val="100000"/>
                        </a:lnSpc>
                      </a:pPr>
                      <a:endParaRPr sz="1200">
                        <a:latin typeface="Times New Roman"/>
                        <a:cs typeface="Times New Roman"/>
                      </a:endParaRPr>
                    </a:p>
                    <a:p>
                      <a:pPr>
                        <a:lnSpc>
                          <a:spcPct val="100000"/>
                        </a:lnSpc>
                        <a:spcBef>
                          <a:spcPts val="40"/>
                        </a:spcBef>
                      </a:pPr>
                      <a:endParaRPr sz="1050">
                        <a:latin typeface="Times New Roman"/>
                        <a:cs typeface="Times New Roman"/>
                      </a:endParaRPr>
                    </a:p>
                    <a:p>
                      <a:pPr marL="135255" marR="129539" algn="ctr">
                        <a:lnSpc>
                          <a:spcPct val="101699"/>
                        </a:lnSpc>
                      </a:pPr>
                      <a:r>
                        <a:rPr sz="1200" spc="-5" dirty="0">
                          <a:latin typeface="Calibri"/>
                          <a:cs typeface="Calibri"/>
                        </a:rPr>
                        <a:t>Shorter </a:t>
                      </a:r>
                      <a:r>
                        <a:rPr sz="1200" dirty="0">
                          <a:latin typeface="Calibri"/>
                          <a:cs typeface="Calibri"/>
                        </a:rPr>
                        <a:t>time in </a:t>
                      </a:r>
                      <a:r>
                        <a:rPr sz="1200" spc="-5" dirty="0">
                          <a:latin typeface="Calibri"/>
                          <a:cs typeface="Calibri"/>
                        </a:rPr>
                        <a:t>displaying </a:t>
                      </a:r>
                      <a:r>
                        <a:rPr sz="1200" dirty="0">
                          <a:latin typeface="Calibri"/>
                          <a:cs typeface="Calibri"/>
                        </a:rPr>
                        <a:t> graphics</a:t>
                      </a:r>
                      <a:r>
                        <a:rPr sz="1200" spc="-25" dirty="0">
                          <a:latin typeface="Calibri"/>
                          <a:cs typeface="Calibri"/>
                        </a:rPr>
                        <a:t> </a:t>
                      </a:r>
                      <a:r>
                        <a:rPr sz="1200" spc="-5" dirty="0">
                          <a:latin typeface="Calibri"/>
                          <a:cs typeface="Calibri"/>
                        </a:rPr>
                        <a:t>and</a:t>
                      </a:r>
                      <a:r>
                        <a:rPr sz="1200" spc="-30" dirty="0">
                          <a:latin typeface="Calibri"/>
                          <a:cs typeface="Calibri"/>
                        </a:rPr>
                        <a:t> </a:t>
                      </a:r>
                      <a:r>
                        <a:rPr sz="1200" spc="-5" dirty="0">
                          <a:latin typeface="Calibri"/>
                          <a:cs typeface="Calibri"/>
                        </a:rPr>
                        <a:t>photos</a:t>
                      </a:r>
                      <a:r>
                        <a:rPr sz="1200" spc="-30" dirty="0">
                          <a:latin typeface="Calibri"/>
                          <a:cs typeface="Calibri"/>
                        </a:rPr>
                        <a:t> </a:t>
                      </a:r>
                      <a:r>
                        <a:rPr sz="1200" spc="-5" dirty="0">
                          <a:latin typeface="Calibri"/>
                          <a:cs typeface="Calibri"/>
                        </a:rPr>
                        <a:t>during </a:t>
                      </a:r>
                      <a:r>
                        <a:rPr sz="1200" spc="-260" dirty="0">
                          <a:latin typeface="Calibri"/>
                          <a:cs typeface="Calibri"/>
                        </a:rPr>
                        <a:t> </a:t>
                      </a:r>
                      <a:r>
                        <a:rPr sz="1200" spc="-5" dirty="0">
                          <a:latin typeface="Calibri"/>
                          <a:cs typeface="Calibri"/>
                        </a:rPr>
                        <a:t>sale/promotion</a:t>
                      </a:r>
                      <a:r>
                        <a:rPr sz="1200" spc="-15" dirty="0">
                          <a:latin typeface="Calibri"/>
                          <a:cs typeface="Calibri"/>
                        </a:rPr>
                        <a:t> </a:t>
                      </a:r>
                      <a:r>
                        <a:rPr sz="1200" spc="-5" dirty="0">
                          <a:latin typeface="Calibri"/>
                          <a:cs typeface="Calibri"/>
                        </a:rPr>
                        <a:t>period</a:t>
                      </a:r>
                      <a:endParaRPr sz="12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90"/>
                        </a:spcBef>
                      </a:pPr>
                      <a:r>
                        <a:rPr sz="1200" spc="-5" dirty="0">
                          <a:latin typeface="Calibri"/>
                          <a:cs typeface="Calibri"/>
                        </a:rPr>
                        <a:t>Lowest</a:t>
                      </a:r>
                      <a:r>
                        <a:rPr sz="1200" spc="-10" dirty="0">
                          <a:latin typeface="Calibri"/>
                          <a:cs typeface="Calibri"/>
                        </a:rPr>
                        <a:t> </a:t>
                      </a:r>
                      <a:r>
                        <a:rPr sz="1200" spc="-5" dirty="0">
                          <a:latin typeface="Calibri"/>
                          <a:cs typeface="Calibri"/>
                        </a:rPr>
                        <a:t>number</a:t>
                      </a:r>
                      <a:r>
                        <a:rPr sz="1200" spc="-10" dirty="0">
                          <a:latin typeface="Calibri"/>
                          <a:cs typeface="Calibri"/>
                        </a:rPr>
                        <a:t> </a:t>
                      </a:r>
                      <a:r>
                        <a:rPr sz="1200" spc="-5" dirty="0">
                          <a:latin typeface="Calibri"/>
                          <a:cs typeface="Calibri"/>
                        </a:rPr>
                        <a:t>of</a:t>
                      </a:r>
                      <a:r>
                        <a:rPr sz="1200" spc="-10" dirty="0">
                          <a:latin typeface="Calibri"/>
                          <a:cs typeface="Calibri"/>
                        </a:rPr>
                        <a:t> </a:t>
                      </a:r>
                      <a:r>
                        <a:rPr sz="1200" spc="-5" dirty="0">
                          <a:latin typeface="Calibri"/>
                          <a:cs typeface="Calibri"/>
                        </a:rPr>
                        <a:t>customers</a:t>
                      </a:r>
                      <a:endParaRPr sz="1200">
                        <a:latin typeface="Calibri"/>
                        <a:cs typeface="Calibri"/>
                      </a:endParaRPr>
                    </a:p>
                  </a:txBody>
                  <a:tcPr marL="0" marR="0" marT="241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51459">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00"/>
                        </a:spcBef>
                      </a:pPr>
                      <a:r>
                        <a:rPr sz="1200" spc="-5" dirty="0">
                          <a:latin typeface="Calibri"/>
                          <a:cs typeface="Calibri"/>
                        </a:rPr>
                        <a:t>Website</a:t>
                      </a:r>
                      <a:r>
                        <a:rPr sz="1200" spc="-20" dirty="0">
                          <a:latin typeface="Calibri"/>
                          <a:cs typeface="Calibri"/>
                        </a:rPr>
                        <a:t> </a:t>
                      </a:r>
                      <a:r>
                        <a:rPr sz="1200" spc="-5" dirty="0">
                          <a:latin typeface="Calibri"/>
                          <a:cs typeface="Calibri"/>
                        </a:rPr>
                        <a:t>not</a:t>
                      </a:r>
                      <a:r>
                        <a:rPr sz="1200" spc="-10" dirty="0">
                          <a:latin typeface="Calibri"/>
                          <a:cs typeface="Calibri"/>
                        </a:rPr>
                        <a:t> </a:t>
                      </a:r>
                      <a:r>
                        <a:rPr sz="1200" spc="-5" dirty="0">
                          <a:latin typeface="Calibri"/>
                          <a:cs typeface="Calibri"/>
                        </a:rPr>
                        <a:t>that</a:t>
                      </a:r>
                      <a:r>
                        <a:rPr sz="1200" spc="-10" dirty="0">
                          <a:latin typeface="Calibri"/>
                          <a:cs typeface="Calibri"/>
                        </a:rPr>
                        <a:t> </a:t>
                      </a:r>
                      <a:r>
                        <a:rPr sz="1200" spc="-5" dirty="0">
                          <a:latin typeface="Calibri"/>
                          <a:cs typeface="Calibri"/>
                        </a:rPr>
                        <a:t>easy</a:t>
                      </a:r>
                      <a:r>
                        <a:rPr sz="1200" spc="-10" dirty="0">
                          <a:latin typeface="Calibri"/>
                          <a:cs typeface="Calibri"/>
                        </a:rPr>
                        <a:t> </a:t>
                      </a:r>
                      <a:r>
                        <a:rPr sz="1200" dirty="0">
                          <a:latin typeface="Calibri"/>
                          <a:cs typeface="Calibri"/>
                        </a:rPr>
                        <a:t>to</a:t>
                      </a:r>
                      <a:r>
                        <a:rPr sz="1200" spc="-20" dirty="0">
                          <a:latin typeface="Calibri"/>
                          <a:cs typeface="Calibri"/>
                        </a:rPr>
                        <a:t> </a:t>
                      </a:r>
                      <a:r>
                        <a:rPr sz="1200" spc="-5" dirty="0">
                          <a:latin typeface="Calibri"/>
                          <a:cs typeface="Calibri"/>
                        </a:rPr>
                        <a:t>use</a:t>
                      </a:r>
                      <a:endParaRPr sz="1200">
                        <a:latin typeface="Calibri"/>
                        <a:cs typeface="Calibri"/>
                      </a:endParaRPr>
                    </a:p>
                  </a:txBody>
                  <a:tcPr marL="0" marR="0" marT="254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77951">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405"/>
                        </a:lnSpc>
                      </a:pPr>
                      <a:r>
                        <a:rPr sz="1200" dirty="0">
                          <a:latin typeface="Calibri"/>
                          <a:cs typeface="Calibri"/>
                        </a:rPr>
                        <a:t>Does</a:t>
                      </a:r>
                      <a:r>
                        <a:rPr sz="1200" spc="-20" dirty="0">
                          <a:latin typeface="Calibri"/>
                          <a:cs typeface="Calibri"/>
                        </a:rPr>
                        <a:t> </a:t>
                      </a:r>
                      <a:r>
                        <a:rPr sz="1200" dirty="0">
                          <a:latin typeface="Calibri"/>
                          <a:cs typeface="Calibri"/>
                        </a:rPr>
                        <a:t>not</a:t>
                      </a:r>
                      <a:r>
                        <a:rPr sz="1200" spc="-20" dirty="0">
                          <a:latin typeface="Calibri"/>
                          <a:cs typeface="Calibri"/>
                        </a:rPr>
                        <a:t> </a:t>
                      </a:r>
                      <a:r>
                        <a:rPr sz="1200" spc="-5" dirty="0">
                          <a:latin typeface="Calibri"/>
                          <a:cs typeface="Calibri"/>
                        </a:rPr>
                        <a:t>provide</a:t>
                      </a:r>
                      <a:r>
                        <a:rPr sz="1200" spc="-25" dirty="0">
                          <a:latin typeface="Calibri"/>
                          <a:cs typeface="Calibri"/>
                        </a:rPr>
                        <a:t> </a:t>
                      </a:r>
                      <a:r>
                        <a:rPr sz="1200" spc="-5" dirty="0">
                          <a:latin typeface="Calibri"/>
                          <a:cs typeface="Calibri"/>
                        </a:rPr>
                        <a:t>complete</a:t>
                      </a:r>
                      <a:endParaRPr sz="1200">
                        <a:latin typeface="Calibri"/>
                        <a:cs typeface="Calibri"/>
                      </a:endParaRPr>
                    </a:p>
                    <a:p>
                      <a:pPr algn="ctr">
                        <a:lnSpc>
                          <a:spcPct val="100000"/>
                        </a:lnSpc>
                        <a:spcBef>
                          <a:spcPts val="20"/>
                        </a:spcBef>
                      </a:pPr>
                      <a:r>
                        <a:rPr sz="1200" spc="-5" dirty="0">
                          <a:latin typeface="Calibri"/>
                          <a:cs typeface="Calibri"/>
                        </a:rPr>
                        <a:t>description</a:t>
                      </a:r>
                      <a:r>
                        <a:rPr sz="1200" spc="-25" dirty="0">
                          <a:latin typeface="Calibri"/>
                          <a:cs typeface="Calibri"/>
                        </a:rPr>
                        <a:t> </a:t>
                      </a:r>
                      <a:r>
                        <a:rPr sz="1200" dirty="0">
                          <a:latin typeface="Calibri"/>
                          <a:cs typeface="Calibri"/>
                        </a:rPr>
                        <a:t>of</a:t>
                      </a:r>
                      <a:r>
                        <a:rPr sz="1200" spc="-20" dirty="0">
                          <a:latin typeface="Calibri"/>
                          <a:cs typeface="Calibri"/>
                        </a:rPr>
                        <a:t> </a:t>
                      </a:r>
                      <a:r>
                        <a:rPr sz="1200" spc="-5" dirty="0">
                          <a:latin typeface="Calibri"/>
                          <a:cs typeface="Calibri"/>
                        </a:rPr>
                        <a:t>products</a:t>
                      </a:r>
                      <a:endParaRPr sz="12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67284">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660"/>
                        </a:spcBef>
                      </a:pPr>
                      <a:r>
                        <a:rPr sz="1200" dirty="0">
                          <a:latin typeface="Calibri"/>
                          <a:cs typeface="Calibri"/>
                        </a:rPr>
                        <a:t>Not</a:t>
                      </a:r>
                      <a:r>
                        <a:rPr sz="1200" spc="-20" dirty="0">
                          <a:latin typeface="Calibri"/>
                          <a:cs typeface="Calibri"/>
                        </a:rPr>
                        <a:t> </a:t>
                      </a:r>
                      <a:r>
                        <a:rPr sz="1200" spc="-5" dirty="0">
                          <a:latin typeface="Calibri"/>
                          <a:cs typeface="Calibri"/>
                        </a:rPr>
                        <a:t>perceived</a:t>
                      </a:r>
                      <a:r>
                        <a:rPr sz="1200" spc="-10" dirty="0">
                          <a:latin typeface="Calibri"/>
                          <a:cs typeface="Calibri"/>
                        </a:rPr>
                        <a:t> </a:t>
                      </a:r>
                      <a:r>
                        <a:rPr sz="1200" spc="-5" dirty="0">
                          <a:latin typeface="Calibri"/>
                          <a:cs typeface="Calibri"/>
                        </a:rPr>
                        <a:t>trustworthy</a:t>
                      </a:r>
                      <a:endParaRPr sz="1200">
                        <a:latin typeface="Calibri"/>
                        <a:cs typeface="Calibri"/>
                      </a:endParaRPr>
                    </a:p>
                  </a:txBody>
                  <a:tcPr marL="0" marR="0" marT="838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79476">
                <a:tc rowSpan="3">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marL="540385">
                        <a:lnSpc>
                          <a:spcPct val="100000"/>
                        </a:lnSpc>
                        <a:spcBef>
                          <a:spcPts val="925"/>
                        </a:spcBef>
                      </a:pPr>
                      <a:r>
                        <a:rPr sz="1200" spc="-5" dirty="0">
                          <a:latin typeface="Calibri"/>
                          <a:cs typeface="Calibri"/>
                        </a:rPr>
                        <a:t>Snapdeal.com</a:t>
                      </a:r>
                      <a:endParaRPr sz="12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3">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marL="126364">
                        <a:lnSpc>
                          <a:spcPct val="100000"/>
                        </a:lnSpc>
                        <a:spcBef>
                          <a:spcPts val="925"/>
                        </a:spcBef>
                      </a:pPr>
                      <a:r>
                        <a:rPr sz="1200" dirty="0">
                          <a:latin typeface="Calibri"/>
                          <a:cs typeface="Calibri"/>
                        </a:rPr>
                        <a:t>Good</a:t>
                      </a:r>
                      <a:r>
                        <a:rPr sz="1200" spc="-25" dirty="0">
                          <a:latin typeface="Calibri"/>
                          <a:cs typeface="Calibri"/>
                        </a:rPr>
                        <a:t> </a:t>
                      </a:r>
                      <a:r>
                        <a:rPr sz="1200" spc="-5" dirty="0">
                          <a:latin typeface="Calibri"/>
                          <a:cs typeface="Calibri"/>
                        </a:rPr>
                        <a:t>number</a:t>
                      </a:r>
                      <a:r>
                        <a:rPr sz="1200" spc="-20" dirty="0">
                          <a:latin typeface="Calibri"/>
                          <a:cs typeface="Calibri"/>
                        </a:rPr>
                        <a:t> </a:t>
                      </a:r>
                      <a:r>
                        <a:rPr sz="1200" dirty="0">
                          <a:latin typeface="Calibri"/>
                          <a:cs typeface="Calibri"/>
                        </a:rPr>
                        <a:t>of</a:t>
                      </a:r>
                      <a:r>
                        <a:rPr sz="1200" spc="-20" dirty="0">
                          <a:latin typeface="Calibri"/>
                          <a:cs typeface="Calibri"/>
                        </a:rPr>
                        <a:t> </a:t>
                      </a:r>
                      <a:r>
                        <a:rPr sz="1200" spc="-5" dirty="0">
                          <a:latin typeface="Calibri"/>
                          <a:cs typeface="Calibri"/>
                        </a:rPr>
                        <a:t>customers</a:t>
                      </a:r>
                      <a:endParaRPr sz="12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6275" marR="145415" indent="-524510">
                        <a:lnSpc>
                          <a:spcPts val="1460"/>
                        </a:lnSpc>
                      </a:pPr>
                      <a:r>
                        <a:rPr sz="1200" dirty="0">
                          <a:latin typeface="Calibri"/>
                          <a:cs typeface="Calibri"/>
                        </a:rPr>
                        <a:t>Web</a:t>
                      </a:r>
                      <a:r>
                        <a:rPr sz="1200" spc="-20" dirty="0">
                          <a:latin typeface="Calibri"/>
                          <a:cs typeface="Calibri"/>
                        </a:rPr>
                        <a:t> </a:t>
                      </a:r>
                      <a:r>
                        <a:rPr sz="1200" dirty="0">
                          <a:latin typeface="Calibri"/>
                          <a:cs typeface="Calibri"/>
                        </a:rPr>
                        <a:t>page</a:t>
                      </a:r>
                      <a:r>
                        <a:rPr sz="1200" spc="-20" dirty="0">
                          <a:latin typeface="Calibri"/>
                          <a:cs typeface="Calibri"/>
                        </a:rPr>
                        <a:t> </a:t>
                      </a:r>
                      <a:r>
                        <a:rPr sz="1200" dirty="0">
                          <a:latin typeface="Calibri"/>
                          <a:cs typeface="Calibri"/>
                        </a:rPr>
                        <a:t>not</a:t>
                      </a:r>
                      <a:r>
                        <a:rPr sz="1200" spc="-20" dirty="0">
                          <a:latin typeface="Calibri"/>
                          <a:cs typeface="Calibri"/>
                        </a:rPr>
                        <a:t> </a:t>
                      </a:r>
                      <a:r>
                        <a:rPr sz="1200" spc="-5" dirty="0">
                          <a:latin typeface="Calibri"/>
                          <a:cs typeface="Calibri"/>
                        </a:rPr>
                        <a:t>that</a:t>
                      </a:r>
                      <a:r>
                        <a:rPr sz="1200" spc="-25" dirty="0">
                          <a:latin typeface="Calibri"/>
                          <a:cs typeface="Calibri"/>
                        </a:rPr>
                        <a:t> </a:t>
                      </a:r>
                      <a:r>
                        <a:rPr sz="1200" spc="-5" dirty="0">
                          <a:latin typeface="Calibri"/>
                          <a:cs typeface="Calibri"/>
                        </a:rPr>
                        <a:t>visually </a:t>
                      </a:r>
                      <a:r>
                        <a:rPr sz="1200" spc="-254" dirty="0">
                          <a:latin typeface="Calibri"/>
                          <a:cs typeface="Calibri"/>
                        </a:rPr>
                        <a:t> </a:t>
                      </a:r>
                      <a:r>
                        <a:rPr sz="1200" spc="-5" dirty="0">
                          <a:latin typeface="Calibri"/>
                          <a:cs typeface="Calibri"/>
                        </a:rPr>
                        <a:t>appealing</a:t>
                      </a:r>
                      <a:endParaRPr sz="12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77951">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405"/>
                        </a:lnSpc>
                      </a:pPr>
                      <a:r>
                        <a:rPr sz="1200" dirty="0">
                          <a:latin typeface="Calibri"/>
                          <a:cs typeface="Calibri"/>
                        </a:rPr>
                        <a:t>Does</a:t>
                      </a:r>
                      <a:r>
                        <a:rPr sz="1200" spc="-15" dirty="0">
                          <a:latin typeface="Calibri"/>
                          <a:cs typeface="Calibri"/>
                        </a:rPr>
                        <a:t> </a:t>
                      </a:r>
                      <a:r>
                        <a:rPr sz="1200" dirty="0">
                          <a:latin typeface="Calibri"/>
                          <a:cs typeface="Calibri"/>
                        </a:rPr>
                        <a:t>not</a:t>
                      </a:r>
                      <a:r>
                        <a:rPr sz="1200" spc="-15" dirty="0">
                          <a:latin typeface="Calibri"/>
                          <a:cs typeface="Calibri"/>
                        </a:rPr>
                        <a:t> </a:t>
                      </a:r>
                      <a:r>
                        <a:rPr sz="1200" spc="-5" dirty="0">
                          <a:latin typeface="Calibri"/>
                          <a:cs typeface="Calibri"/>
                        </a:rPr>
                        <a:t>offer</a:t>
                      </a:r>
                      <a:r>
                        <a:rPr sz="1200" spc="-15" dirty="0">
                          <a:latin typeface="Calibri"/>
                          <a:cs typeface="Calibri"/>
                        </a:rPr>
                        <a:t> </a:t>
                      </a:r>
                      <a:r>
                        <a:rPr sz="1200" spc="-5" dirty="0">
                          <a:latin typeface="Calibri"/>
                          <a:cs typeface="Calibri"/>
                        </a:rPr>
                        <a:t>wild variety</a:t>
                      </a:r>
                      <a:r>
                        <a:rPr sz="1200" spc="-15" dirty="0">
                          <a:latin typeface="Calibri"/>
                          <a:cs typeface="Calibri"/>
                        </a:rPr>
                        <a:t> </a:t>
                      </a:r>
                      <a:r>
                        <a:rPr sz="1200" dirty="0">
                          <a:latin typeface="Calibri"/>
                          <a:cs typeface="Calibri"/>
                        </a:rPr>
                        <a:t>of</a:t>
                      </a:r>
                      <a:endParaRPr sz="1200">
                        <a:latin typeface="Calibri"/>
                        <a:cs typeface="Calibri"/>
                      </a:endParaRPr>
                    </a:p>
                    <a:p>
                      <a:pPr algn="ctr">
                        <a:lnSpc>
                          <a:spcPct val="100000"/>
                        </a:lnSpc>
                        <a:spcBef>
                          <a:spcPts val="20"/>
                        </a:spcBef>
                      </a:pPr>
                      <a:r>
                        <a:rPr sz="1200" spc="-5" dirty="0">
                          <a:latin typeface="Calibri"/>
                          <a:cs typeface="Calibri"/>
                        </a:rPr>
                        <a:t>product</a:t>
                      </a:r>
                      <a:r>
                        <a:rPr sz="1200" spc="-25" dirty="0">
                          <a:latin typeface="Calibri"/>
                          <a:cs typeface="Calibri"/>
                        </a:rPr>
                        <a:t> </a:t>
                      </a:r>
                      <a:r>
                        <a:rPr sz="1200" dirty="0">
                          <a:latin typeface="Calibri"/>
                          <a:cs typeface="Calibri"/>
                        </a:rPr>
                        <a:t>on</a:t>
                      </a:r>
                      <a:r>
                        <a:rPr sz="1200" spc="-25" dirty="0">
                          <a:latin typeface="Calibri"/>
                          <a:cs typeface="Calibri"/>
                        </a:rPr>
                        <a:t> </a:t>
                      </a:r>
                      <a:r>
                        <a:rPr sz="1200" spc="-5" dirty="0">
                          <a:latin typeface="Calibri"/>
                          <a:cs typeface="Calibri"/>
                        </a:rPr>
                        <a:t>offer</a:t>
                      </a:r>
                      <a:endParaRPr sz="12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78332">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9079" marR="131445" indent="-121920">
                        <a:lnSpc>
                          <a:spcPts val="1460"/>
                        </a:lnSpc>
                      </a:pPr>
                      <a:r>
                        <a:rPr sz="1200" dirty="0">
                          <a:latin typeface="Calibri"/>
                          <a:cs typeface="Calibri"/>
                        </a:rPr>
                        <a:t>Does</a:t>
                      </a:r>
                      <a:r>
                        <a:rPr sz="1200" spc="-30" dirty="0">
                          <a:latin typeface="Calibri"/>
                          <a:cs typeface="Calibri"/>
                        </a:rPr>
                        <a:t> </a:t>
                      </a:r>
                      <a:r>
                        <a:rPr sz="1200" dirty="0">
                          <a:latin typeface="Calibri"/>
                          <a:cs typeface="Calibri"/>
                        </a:rPr>
                        <a:t>not</a:t>
                      </a:r>
                      <a:r>
                        <a:rPr sz="1200" spc="-25" dirty="0">
                          <a:latin typeface="Calibri"/>
                          <a:cs typeface="Calibri"/>
                        </a:rPr>
                        <a:t> </a:t>
                      </a:r>
                      <a:r>
                        <a:rPr sz="1200" spc="-5" dirty="0">
                          <a:latin typeface="Calibri"/>
                          <a:cs typeface="Calibri"/>
                        </a:rPr>
                        <a:t>provide</a:t>
                      </a:r>
                      <a:r>
                        <a:rPr sz="1200" spc="-30" dirty="0">
                          <a:latin typeface="Calibri"/>
                          <a:cs typeface="Calibri"/>
                        </a:rPr>
                        <a:t> </a:t>
                      </a:r>
                      <a:r>
                        <a:rPr sz="1200" spc="-5" dirty="0">
                          <a:latin typeface="Calibri"/>
                          <a:cs typeface="Calibri"/>
                        </a:rPr>
                        <a:t>complete </a:t>
                      </a:r>
                      <a:r>
                        <a:rPr sz="1200" spc="-254" dirty="0">
                          <a:latin typeface="Calibri"/>
                          <a:cs typeface="Calibri"/>
                        </a:rPr>
                        <a:t> </a:t>
                      </a:r>
                      <a:r>
                        <a:rPr sz="1200" spc="-5" dirty="0">
                          <a:latin typeface="Calibri"/>
                          <a:cs typeface="Calibri"/>
                        </a:rPr>
                        <a:t>description</a:t>
                      </a:r>
                      <a:r>
                        <a:rPr sz="1200" spc="-15" dirty="0">
                          <a:latin typeface="Calibri"/>
                          <a:cs typeface="Calibri"/>
                        </a:rPr>
                        <a:t> </a:t>
                      </a:r>
                      <a:r>
                        <a:rPr sz="1200" dirty="0">
                          <a:latin typeface="Calibri"/>
                          <a:cs typeface="Calibri"/>
                        </a:rPr>
                        <a:t>of</a:t>
                      </a:r>
                      <a:r>
                        <a:rPr sz="1200" spc="-15" dirty="0">
                          <a:latin typeface="Calibri"/>
                          <a:cs typeface="Calibri"/>
                        </a:rPr>
                        <a:t> </a:t>
                      </a:r>
                      <a:r>
                        <a:rPr sz="1200" spc="-5" dirty="0">
                          <a:latin typeface="Calibri"/>
                          <a:cs typeface="Calibri"/>
                        </a:rPr>
                        <a:t>products</a:t>
                      </a:r>
                      <a:endParaRPr sz="12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4" name="object 4"/>
          <p:cNvSpPr txBox="1"/>
          <p:nvPr/>
        </p:nvSpPr>
        <p:spPr>
          <a:xfrm>
            <a:off x="902004" y="8947301"/>
            <a:ext cx="5740400" cy="525780"/>
          </a:xfrm>
          <a:prstGeom prst="rect">
            <a:avLst/>
          </a:prstGeom>
        </p:spPr>
        <p:txBody>
          <a:bodyPr vert="horz" wrap="square" lIns="0" tIns="12700" rIns="0" bIns="0" rtlCol="0">
            <a:spAutoFit/>
          </a:bodyPr>
          <a:lstStyle/>
          <a:p>
            <a:pPr marL="12700" marR="5080">
              <a:lnSpc>
                <a:spcPct val="117100"/>
              </a:lnSpc>
              <a:spcBef>
                <a:spcPts val="100"/>
              </a:spcBef>
            </a:pPr>
            <a:r>
              <a:rPr sz="1400" i="1" spc="-5" dirty="0">
                <a:latin typeface="Calibri"/>
                <a:cs typeface="Calibri"/>
              </a:rPr>
              <a:t>[Paytm.com,</a:t>
            </a:r>
            <a:r>
              <a:rPr sz="1400" i="1" dirty="0">
                <a:latin typeface="Calibri"/>
                <a:cs typeface="Calibri"/>
              </a:rPr>
              <a:t> </a:t>
            </a:r>
            <a:r>
              <a:rPr sz="1400" i="1" spc="-5" dirty="0">
                <a:latin typeface="Calibri"/>
                <a:cs typeface="Calibri"/>
              </a:rPr>
              <a:t>Myntra.com</a:t>
            </a:r>
            <a:r>
              <a:rPr sz="1400" i="1" spc="10" dirty="0">
                <a:latin typeface="Calibri"/>
                <a:cs typeface="Calibri"/>
              </a:rPr>
              <a:t> </a:t>
            </a:r>
            <a:r>
              <a:rPr sz="1400" i="1" spc="-5" dirty="0">
                <a:latin typeface="Calibri"/>
                <a:cs typeface="Calibri"/>
              </a:rPr>
              <a:t>and snapdeal.com</a:t>
            </a:r>
            <a:r>
              <a:rPr sz="1400" i="1" spc="10" dirty="0">
                <a:latin typeface="Calibri"/>
                <a:cs typeface="Calibri"/>
              </a:rPr>
              <a:t> </a:t>
            </a:r>
            <a:r>
              <a:rPr sz="1400" i="1" spc="-5" dirty="0">
                <a:latin typeface="Calibri"/>
                <a:cs typeface="Calibri"/>
              </a:rPr>
              <a:t>have</a:t>
            </a:r>
            <a:r>
              <a:rPr sz="1400" i="1" spc="5" dirty="0">
                <a:latin typeface="Calibri"/>
                <a:cs typeface="Calibri"/>
              </a:rPr>
              <a:t> </a:t>
            </a:r>
            <a:r>
              <a:rPr sz="1400" i="1" dirty="0">
                <a:latin typeface="Calibri"/>
                <a:cs typeface="Calibri"/>
              </a:rPr>
              <a:t>lots</a:t>
            </a:r>
            <a:r>
              <a:rPr sz="1400" i="1" spc="5" dirty="0">
                <a:latin typeface="Calibri"/>
                <a:cs typeface="Calibri"/>
              </a:rPr>
              <a:t> </a:t>
            </a:r>
            <a:r>
              <a:rPr sz="1400" i="1" spc="-5" dirty="0">
                <a:latin typeface="Calibri"/>
                <a:cs typeface="Calibri"/>
              </a:rPr>
              <a:t>of</a:t>
            </a:r>
            <a:r>
              <a:rPr sz="1400" i="1" spc="15" dirty="0">
                <a:latin typeface="Calibri"/>
                <a:cs typeface="Calibri"/>
              </a:rPr>
              <a:t> </a:t>
            </a:r>
            <a:r>
              <a:rPr sz="1400" i="1" spc="-5" dirty="0">
                <a:latin typeface="Calibri"/>
                <a:cs typeface="Calibri"/>
              </a:rPr>
              <a:t>scope of</a:t>
            </a:r>
            <a:r>
              <a:rPr sz="1400" i="1" spc="10" dirty="0">
                <a:latin typeface="Calibri"/>
                <a:cs typeface="Calibri"/>
              </a:rPr>
              <a:t> </a:t>
            </a:r>
            <a:r>
              <a:rPr sz="1400" i="1" spc="-5" dirty="0">
                <a:latin typeface="Calibri"/>
                <a:cs typeface="Calibri"/>
              </a:rPr>
              <a:t>improvement </a:t>
            </a:r>
            <a:r>
              <a:rPr sz="1400" i="1" spc="-300" dirty="0">
                <a:latin typeface="Calibri"/>
                <a:cs typeface="Calibri"/>
              </a:rPr>
              <a:t> </a:t>
            </a:r>
            <a:r>
              <a:rPr sz="1400" i="1" dirty="0">
                <a:latin typeface="Calibri"/>
                <a:cs typeface="Calibri"/>
              </a:rPr>
              <a:t>with</a:t>
            </a:r>
            <a:r>
              <a:rPr sz="1400" i="1" spc="-10" dirty="0">
                <a:latin typeface="Calibri"/>
                <a:cs typeface="Calibri"/>
              </a:rPr>
              <a:t> </a:t>
            </a:r>
            <a:r>
              <a:rPr sz="1400" i="1" dirty="0">
                <a:latin typeface="Calibri"/>
                <a:cs typeface="Calibri"/>
              </a:rPr>
              <a:t>customer</a:t>
            </a:r>
            <a:r>
              <a:rPr sz="1400" i="1" spc="-5" dirty="0">
                <a:latin typeface="Calibri"/>
                <a:cs typeface="Calibri"/>
              </a:rPr>
              <a:t> interaction and</a:t>
            </a:r>
            <a:r>
              <a:rPr sz="1400" i="1" spc="-15" dirty="0">
                <a:latin typeface="Calibri"/>
                <a:cs typeface="Calibri"/>
              </a:rPr>
              <a:t> </a:t>
            </a:r>
            <a:r>
              <a:rPr sz="1400" i="1" spc="-5" dirty="0">
                <a:latin typeface="Calibri"/>
                <a:cs typeface="Calibri"/>
              </a:rPr>
              <a:t>product</a:t>
            </a:r>
            <a:r>
              <a:rPr sz="1400" i="1" spc="-10" dirty="0">
                <a:latin typeface="Calibri"/>
                <a:cs typeface="Calibri"/>
              </a:rPr>
              <a:t> </a:t>
            </a:r>
            <a:r>
              <a:rPr sz="1400" i="1" spc="-5" dirty="0">
                <a:latin typeface="Calibri"/>
                <a:cs typeface="Calibri"/>
              </a:rPr>
              <a:t>delivery]</a:t>
            </a:r>
            <a:endParaRPr sz="1400">
              <a:latin typeface="Calibri"/>
              <a:cs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825" y="2764280"/>
            <a:ext cx="6911315" cy="5401820"/>
          </a:xfrm>
        </p:spPr>
        <p:txBody>
          <a:bodyPr>
            <a:normAutofit/>
          </a:bodyPr>
          <a:lstStyle/>
          <a:p>
            <a:r>
              <a:rPr lang="en-IN" sz="2800" dirty="0" smtClean="0"/>
              <a:t>Encoding object data into numeric data using Label Encoder-</a:t>
            </a:r>
          </a:p>
          <a:p>
            <a:pPr marL="0" indent="0">
              <a:buNone/>
            </a:pPr>
            <a:r>
              <a:rPr lang="en-IN" sz="2800" dirty="0" smtClean="0">
                <a:solidFill>
                  <a:schemeClr val="accent1"/>
                </a:solidFill>
              </a:rPr>
              <a:t>                       All data is converted into numeric form on the basis of alphabetical order</a:t>
            </a:r>
          </a:p>
          <a:p>
            <a:pPr marL="0" indent="0">
              <a:buNone/>
            </a:pPr>
            <a:r>
              <a:rPr lang="en-IN" sz="2800" dirty="0" smtClean="0"/>
              <a:t>	</a:t>
            </a:r>
          </a:p>
          <a:p>
            <a:pPr marL="0" indent="0">
              <a:buNone/>
            </a:pPr>
            <a:endParaRPr lang="en-IN" sz="2800" dirty="0">
              <a:solidFill>
                <a:schemeClr val="tx2">
                  <a:lumMod val="60000"/>
                  <a:lumOff val="40000"/>
                </a:schemeClr>
              </a:solidFill>
            </a:endParaRPr>
          </a:p>
          <a:p>
            <a:pPr marL="0" indent="0">
              <a:buNone/>
            </a:pPr>
            <a:endParaRPr lang="en-IN" sz="2800" dirty="0" smtClean="0">
              <a:solidFill>
                <a:schemeClr val="tx2">
                  <a:lumMod val="60000"/>
                  <a:lumOff val="40000"/>
                </a:schemeClr>
              </a:solidFill>
            </a:endParaRPr>
          </a:p>
          <a:p>
            <a:pPr marL="0" indent="0">
              <a:buNone/>
            </a:pPr>
            <a:endParaRPr lang="en-IN" sz="2800" dirty="0" smtClean="0">
              <a:solidFill>
                <a:schemeClr val="tx2">
                  <a:lumMod val="60000"/>
                  <a:lumOff val="40000"/>
                </a:schemeClr>
              </a:solidFill>
            </a:endParaRPr>
          </a:p>
          <a:p>
            <a:r>
              <a:rPr lang="en-IN" sz="2800" dirty="0" smtClean="0"/>
              <a:t>Performing statistical analysis using the describe function –</a:t>
            </a:r>
          </a:p>
          <a:p>
            <a:pPr marL="0" indent="0">
              <a:buNone/>
            </a:pPr>
            <a:endParaRPr lang="en-IN" sz="2000" dirty="0" smtClean="0"/>
          </a:p>
          <a:p>
            <a:pPr marL="0" indent="0">
              <a:buNone/>
            </a:pPr>
            <a:r>
              <a:rPr lang="en-IN" sz="2000" dirty="0" smtClean="0"/>
              <a:t>                </a:t>
            </a:r>
            <a:endParaRPr lang="en-IN" sz="2000" dirty="0" smtClean="0">
              <a:solidFill>
                <a:schemeClr val="tx2">
                  <a:lumMod val="60000"/>
                  <a:lumOff val="40000"/>
                </a:schemeClr>
              </a:solidFill>
            </a:endParaRPr>
          </a:p>
          <a:p>
            <a:pPr marL="0" indent="0">
              <a:buNone/>
            </a:pPr>
            <a:endParaRPr lang="en-IN" sz="2000" dirty="0">
              <a:solidFill>
                <a:schemeClr val="tx2">
                  <a:lumMod val="60000"/>
                  <a:lumOff val="40000"/>
                </a:schemeClr>
              </a:solidFill>
            </a:endParaRPr>
          </a:p>
          <a:p>
            <a:pPr marL="0" indent="0">
              <a:buNone/>
            </a:pPr>
            <a:endParaRPr lang="en-IN" sz="2000" dirty="0">
              <a:solidFill>
                <a:schemeClr val="tx2">
                  <a:lumMod val="60000"/>
                  <a:lumOff val="40000"/>
                </a:schemeClr>
              </a:solidFill>
            </a:endParaRPr>
          </a:p>
        </p:txBody>
      </p:sp>
    </p:spTree>
    <p:extLst>
      <p:ext uri="{BB962C8B-B14F-4D97-AF65-F5344CB8AC3E}">
        <p14:creationId xmlns:p14="http://schemas.microsoft.com/office/powerpoint/2010/main" val="15537666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4080"/>
            <a:ext cx="4187825" cy="584835"/>
          </a:xfrm>
          <a:prstGeom prst="rect">
            <a:avLst/>
          </a:prstGeom>
        </p:spPr>
        <p:txBody>
          <a:bodyPr vert="horz" wrap="square" lIns="0" tIns="12700" rIns="0" bIns="0" rtlCol="0">
            <a:spAutoFit/>
          </a:bodyPr>
          <a:lstStyle/>
          <a:p>
            <a:pPr marL="1583690">
              <a:lnSpc>
                <a:spcPct val="100000"/>
              </a:lnSpc>
              <a:spcBef>
                <a:spcPts val="100"/>
              </a:spcBef>
            </a:pPr>
            <a:r>
              <a:rPr sz="1400" b="1" u="sng" spc="-5" dirty="0">
                <a:uFill>
                  <a:solidFill>
                    <a:srgbClr val="000000"/>
                  </a:solidFill>
                </a:uFill>
                <a:latin typeface="Calibri"/>
                <a:cs typeface="Calibri"/>
              </a:rPr>
              <a:t>Statistical</a:t>
            </a:r>
            <a:r>
              <a:rPr sz="1400" b="1" u="sng" spc="-10" dirty="0">
                <a:uFill>
                  <a:solidFill>
                    <a:srgbClr val="000000"/>
                  </a:solidFill>
                </a:uFill>
                <a:latin typeface="Calibri"/>
                <a:cs typeface="Calibri"/>
              </a:rPr>
              <a:t> </a:t>
            </a:r>
            <a:r>
              <a:rPr sz="1400" b="1" u="sng" spc="-5" dirty="0">
                <a:uFill>
                  <a:solidFill>
                    <a:srgbClr val="000000"/>
                  </a:solidFill>
                </a:uFill>
                <a:latin typeface="Calibri"/>
                <a:cs typeface="Calibri"/>
              </a:rPr>
              <a:t>Analysis</a:t>
            </a:r>
            <a:r>
              <a:rPr sz="1400" b="1" u="sng" dirty="0">
                <a:uFill>
                  <a:solidFill>
                    <a:srgbClr val="000000"/>
                  </a:solidFill>
                </a:uFill>
                <a:latin typeface="Calibri"/>
                <a:cs typeface="Calibri"/>
              </a:rPr>
              <a:t> of</a:t>
            </a:r>
            <a:r>
              <a:rPr sz="1400" b="1" u="sng" spc="-20" dirty="0">
                <a:uFill>
                  <a:solidFill>
                    <a:srgbClr val="000000"/>
                  </a:solidFill>
                </a:uFill>
                <a:latin typeface="Calibri"/>
                <a:cs typeface="Calibri"/>
              </a:rPr>
              <a:t> </a:t>
            </a:r>
            <a:r>
              <a:rPr sz="1400" b="1" u="sng" spc="-5" dirty="0">
                <a:uFill>
                  <a:solidFill>
                    <a:srgbClr val="000000"/>
                  </a:solidFill>
                </a:uFill>
                <a:latin typeface="Calibri"/>
                <a:cs typeface="Calibri"/>
              </a:rPr>
              <a:t>each </a:t>
            </a:r>
            <a:r>
              <a:rPr sz="1400" b="1" u="sng" dirty="0">
                <a:uFill>
                  <a:solidFill>
                    <a:srgbClr val="000000"/>
                  </a:solidFill>
                </a:uFill>
                <a:latin typeface="Calibri"/>
                <a:cs typeface="Calibri"/>
              </a:rPr>
              <a:t>column-</a:t>
            </a:r>
            <a:endParaRPr sz="1400">
              <a:latin typeface="Calibri"/>
              <a:cs typeface="Calibri"/>
            </a:endParaRPr>
          </a:p>
          <a:p>
            <a:pPr>
              <a:lnSpc>
                <a:spcPct val="100000"/>
              </a:lnSpc>
              <a:spcBef>
                <a:spcPts val="55"/>
              </a:spcBef>
            </a:pPr>
            <a:endParaRPr sz="1200">
              <a:latin typeface="Calibri"/>
              <a:cs typeface="Calibri"/>
            </a:endParaRPr>
          </a:p>
          <a:p>
            <a:pPr marL="12700">
              <a:lnSpc>
                <a:spcPct val="100000"/>
              </a:lnSpc>
            </a:pPr>
            <a:r>
              <a:rPr sz="1000" spc="-5" dirty="0">
                <a:latin typeface="Courier New"/>
                <a:cs typeface="Courier New"/>
              </a:rPr>
              <a:t>--------- 1Gender</a:t>
            </a:r>
            <a:r>
              <a:rPr sz="1000" dirty="0">
                <a:latin typeface="Courier New"/>
                <a:cs typeface="Courier New"/>
              </a:rPr>
              <a:t> </a:t>
            </a:r>
            <a:r>
              <a:rPr sz="1000" spc="-5" dirty="0">
                <a:latin typeface="Courier New"/>
                <a:cs typeface="Courier New"/>
              </a:rPr>
              <a:t>of</a:t>
            </a:r>
            <a:r>
              <a:rPr sz="1000" dirty="0">
                <a:latin typeface="Courier New"/>
                <a:cs typeface="Courier New"/>
              </a:rPr>
              <a:t> </a:t>
            </a:r>
            <a:r>
              <a:rPr sz="1000" spc="-5" dirty="0">
                <a:latin typeface="Courier New"/>
                <a:cs typeface="Courier New"/>
              </a:rPr>
              <a:t>respondent</a:t>
            </a:r>
            <a:r>
              <a:rPr sz="1000" spc="5"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3" name="object 3"/>
          <p:cNvGraphicFramePr>
            <a:graphicFrameLocks noGrp="1"/>
          </p:cNvGraphicFramePr>
          <p:nvPr/>
        </p:nvGraphicFramePr>
        <p:xfrm>
          <a:off x="882954" y="1519530"/>
          <a:ext cx="3340100" cy="1621567"/>
        </p:xfrm>
        <a:graphic>
          <a:graphicData uri="http://schemas.openxmlformats.org/drawingml/2006/table">
            <a:tbl>
              <a:tblPr firstRow="1" bandRow="1">
                <a:tableStyleId>{2D5ABB26-0587-4C30-8999-92F81FD0307C}</a:tableStyleId>
              </a:tblPr>
              <a:tblGrid>
                <a:gridCol w="450850"/>
                <a:gridCol w="1752600"/>
                <a:gridCol w="1136650"/>
              </a:tblGrid>
              <a:tr h="164609">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R="715645" algn="r">
                        <a:lnSpc>
                          <a:spcPts val="1030"/>
                        </a:lnSpc>
                      </a:pPr>
                      <a:r>
                        <a:rPr sz="1000" spc="-5" dirty="0">
                          <a:latin typeface="Courier New"/>
                          <a:cs typeface="Courier New"/>
                        </a:rPr>
                        <a:t>269.000000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5166">
                <a:tc>
                  <a:txBody>
                    <a:bodyPr/>
                    <a:lstStyle/>
                    <a:p>
                      <a:pPr marL="31750">
                        <a:lnSpc>
                          <a:spcPts val="1195"/>
                        </a:lnSpc>
                      </a:pPr>
                      <a:r>
                        <a:rPr sz="1000" spc="-5" dirty="0">
                          <a:latin typeface="Courier New"/>
                          <a:cs typeface="Courier New"/>
                        </a:rPr>
                        <a:t>mean</a:t>
                      </a:r>
                      <a:endParaRPr sz="1000">
                        <a:latin typeface="Courier New"/>
                        <a:cs typeface="Courier New"/>
                      </a:endParaRPr>
                    </a:p>
                  </a:txBody>
                  <a:tcPr marL="0" marR="0" marT="0" marB="0"/>
                </a:tc>
                <a:tc>
                  <a:txBody>
                    <a:bodyPr/>
                    <a:lstStyle/>
                    <a:p>
                      <a:pPr marR="715645" algn="r">
                        <a:lnSpc>
                          <a:spcPts val="1195"/>
                        </a:lnSpc>
                      </a:pPr>
                      <a:r>
                        <a:rPr sz="1000" spc="-5" dirty="0">
                          <a:latin typeface="Courier New"/>
                          <a:cs typeface="Courier New"/>
                        </a:rPr>
                        <a:t>0.327138</a:t>
                      </a:r>
                      <a:endParaRPr sz="1000">
                        <a:latin typeface="Courier New"/>
                        <a:cs typeface="Courier New"/>
                      </a:endParaRPr>
                    </a:p>
                  </a:txBody>
                  <a:tcPr marL="0" marR="0" marT="0" marB="0"/>
                </a:tc>
                <a:tc>
                  <a:txBody>
                    <a:bodyPr/>
                    <a:lstStyle/>
                    <a:p>
                      <a:pPr>
                        <a:lnSpc>
                          <a:spcPct val="100000"/>
                        </a:lnSpc>
                      </a:pPr>
                      <a:endParaRPr sz="1000">
                        <a:latin typeface="Times New Roman"/>
                        <a:cs typeface="Times New Roman"/>
                      </a:endParaRPr>
                    </a:p>
                  </a:txBody>
                  <a:tcPr marL="0" marR="0" marT="0" marB="0"/>
                </a:tc>
              </a:tr>
              <a:tr h="184403">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R="715645" algn="r">
                        <a:lnSpc>
                          <a:spcPts val="1190"/>
                        </a:lnSpc>
                      </a:pPr>
                      <a:r>
                        <a:rPr sz="1000" spc="-5" dirty="0">
                          <a:latin typeface="Courier New"/>
                          <a:cs typeface="Courier New"/>
                        </a:rPr>
                        <a:t>0.470042</a:t>
                      </a:r>
                      <a:endParaRPr sz="1000">
                        <a:latin typeface="Courier New"/>
                        <a:cs typeface="Courier New"/>
                      </a:endParaRPr>
                    </a:p>
                  </a:txBody>
                  <a:tcPr marL="0" marR="0" marT="0" marB="0"/>
                </a:tc>
                <a:tc>
                  <a:txBody>
                    <a:bodyPr/>
                    <a:lstStyle/>
                    <a:p>
                      <a:pPr>
                        <a:lnSpc>
                          <a:spcPct val="100000"/>
                        </a:lnSpc>
                      </a:pPr>
                      <a:endParaRPr sz="1000">
                        <a:latin typeface="Times New Roman"/>
                        <a:cs typeface="Times New Roman"/>
                      </a:endParaRPr>
                    </a:p>
                  </a:txBody>
                  <a:tcPr marL="0" marR="0" marT="0" marB="0"/>
                </a:tc>
              </a:tr>
              <a:tr h="184403">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R="715645" algn="r">
                        <a:lnSpc>
                          <a:spcPts val="1190"/>
                        </a:lnSpc>
                      </a:pPr>
                      <a:r>
                        <a:rPr sz="1000" spc="-5" dirty="0">
                          <a:latin typeface="Courier New"/>
                          <a:cs typeface="Courier New"/>
                        </a:rPr>
                        <a:t>0.000000</a:t>
                      </a:r>
                      <a:endParaRPr sz="1000">
                        <a:latin typeface="Courier New"/>
                        <a:cs typeface="Courier New"/>
                      </a:endParaRPr>
                    </a:p>
                  </a:txBody>
                  <a:tcPr marL="0" marR="0" marT="0" marB="0"/>
                </a:tc>
                <a:tc>
                  <a:txBody>
                    <a:bodyPr/>
                    <a:lstStyle/>
                    <a:p>
                      <a:pPr>
                        <a:lnSpc>
                          <a:spcPct val="100000"/>
                        </a:lnSpc>
                      </a:pPr>
                      <a:endParaRPr sz="1000">
                        <a:latin typeface="Times New Roman"/>
                        <a:cs typeface="Times New Roman"/>
                      </a:endParaRPr>
                    </a:p>
                  </a:txBody>
                  <a:tcPr marL="0" marR="0" marT="0" marB="0"/>
                </a:tc>
              </a:tr>
              <a:tr h="185166">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R="715645" algn="r">
                        <a:lnSpc>
                          <a:spcPts val="1190"/>
                        </a:lnSpc>
                      </a:pPr>
                      <a:r>
                        <a:rPr sz="1000" spc="-5" dirty="0">
                          <a:latin typeface="Courier New"/>
                          <a:cs typeface="Courier New"/>
                        </a:rPr>
                        <a:t>0.000000</a:t>
                      </a:r>
                      <a:endParaRPr sz="1000">
                        <a:latin typeface="Courier New"/>
                        <a:cs typeface="Courier New"/>
                      </a:endParaRPr>
                    </a:p>
                  </a:txBody>
                  <a:tcPr marL="0" marR="0" marT="0" marB="0"/>
                </a:tc>
                <a:tc>
                  <a:txBody>
                    <a:bodyPr/>
                    <a:lstStyle/>
                    <a:p>
                      <a:pPr>
                        <a:lnSpc>
                          <a:spcPct val="100000"/>
                        </a:lnSpc>
                      </a:pPr>
                      <a:endParaRPr sz="1000">
                        <a:latin typeface="Times New Roman"/>
                        <a:cs typeface="Times New Roman"/>
                      </a:endParaRPr>
                    </a:p>
                  </a:txBody>
                  <a:tcPr marL="0" marR="0" marT="0" marB="0"/>
                </a:tc>
              </a:tr>
              <a:tr h="185166">
                <a:tc>
                  <a:txBody>
                    <a:bodyPr/>
                    <a:lstStyle/>
                    <a:p>
                      <a:pPr marL="31750">
                        <a:lnSpc>
                          <a:spcPts val="1195"/>
                        </a:lnSpc>
                      </a:pPr>
                      <a:r>
                        <a:rPr sz="1000" spc="-5" dirty="0">
                          <a:latin typeface="Courier New"/>
                          <a:cs typeface="Courier New"/>
                        </a:rPr>
                        <a:t>50%</a:t>
                      </a:r>
                      <a:endParaRPr sz="1000">
                        <a:latin typeface="Courier New"/>
                        <a:cs typeface="Courier New"/>
                      </a:endParaRPr>
                    </a:p>
                  </a:txBody>
                  <a:tcPr marL="0" marR="0" marT="0" marB="0"/>
                </a:tc>
                <a:tc>
                  <a:txBody>
                    <a:bodyPr/>
                    <a:lstStyle/>
                    <a:p>
                      <a:pPr marR="715645" algn="r">
                        <a:lnSpc>
                          <a:spcPts val="1195"/>
                        </a:lnSpc>
                      </a:pPr>
                      <a:r>
                        <a:rPr sz="1000" spc="-5" dirty="0">
                          <a:latin typeface="Courier New"/>
                          <a:cs typeface="Courier New"/>
                        </a:rPr>
                        <a:t>0.000000</a:t>
                      </a:r>
                      <a:endParaRPr sz="1000">
                        <a:latin typeface="Courier New"/>
                        <a:cs typeface="Courier New"/>
                      </a:endParaRPr>
                    </a:p>
                  </a:txBody>
                  <a:tcPr marL="0" marR="0" marT="0" marB="0"/>
                </a:tc>
                <a:tc>
                  <a:txBody>
                    <a:bodyPr/>
                    <a:lstStyle/>
                    <a:p>
                      <a:pPr>
                        <a:lnSpc>
                          <a:spcPct val="100000"/>
                        </a:lnSpc>
                      </a:pPr>
                      <a:endParaRPr sz="1000">
                        <a:latin typeface="Times New Roman"/>
                        <a:cs typeface="Times New Roman"/>
                      </a:endParaRPr>
                    </a:p>
                  </a:txBody>
                  <a:tcPr marL="0" marR="0" marT="0" marB="0"/>
                </a:tc>
              </a:tr>
              <a:tr h="184403">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R="715645" algn="r">
                        <a:lnSpc>
                          <a:spcPts val="1190"/>
                        </a:lnSpc>
                      </a:pPr>
                      <a:r>
                        <a:rPr sz="1000" spc="-5" dirty="0">
                          <a:latin typeface="Courier New"/>
                          <a:cs typeface="Courier New"/>
                        </a:rPr>
                        <a:t>1.000000</a:t>
                      </a:r>
                      <a:endParaRPr sz="1000">
                        <a:latin typeface="Courier New"/>
                        <a:cs typeface="Courier New"/>
                      </a:endParaRPr>
                    </a:p>
                  </a:txBody>
                  <a:tcPr marL="0" marR="0" marT="0" marB="0"/>
                </a:tc>
                <a:tc>
                  <a:txBody>
                    <a:bodyPr/>
                    <a:lstStyle/>
                    <a:p>
                      <a:pPr>
                        <a:lnSpc>
                          <a:spcPct val="100000"/>
                        </a:lnSpc>
                      </a:pPr>
                      <a:endParaRPr sz="1000">
                        <a:latin typeface="Times New Roman"/>
                        <a:cs typeface="Times New Roman"/>
                      </a:endParaRPr>
                    </a:p>
                  </a:txBody>
                  <a:tcPr marL="0" marR="0" marT="0" marB="0"/>
                </a:tc>
              </a:tr>
              <a:tr h="348251">
                <a:tc>
                  <a:txBody>
                    <a:bodyPr/>
                    <a:lstStyle/>
                    <a:p>
                      <a:pPr marL="31750">
                        <a:lnSpc>
                          <a:spcPts val="1190"/>
                        </a:lnSpc>
                      </a:pPr>
                      <a:r>
                        <a:rPr sz="1000" spc="-5" dirty="0">
                          <a:latin typeface="Courier New"/>
                          <a:cs typeface="Courier New"/>
                        </a:rPr>
                        <a:t>max</a:t>
                      </a:r>
                      <a:endParaRPr sz="1000">
                        <a:latin typeface="Courier New"/>
                        <a:cs typeface="Courier New"/>
                      </a:endParaRPr>
                    </a:p>
                    <a:p>
                      <a:pPr marL="31750">
                        <a:lnSpc>
                          <a:spcPct val="100000"/>
                        </a:lnSpc>
                        <a:spcBef>
                          <a:spcPts val="250"/>
                        </a:spcBef>
                      </a:pPr>
                      <a:r>
                        <a:rPr sz="1000" spc="-5" dirty="0">
                          <a:latin typeface="Courier New"/>
                          <a:cs typeface="Courier New"/>
                        </a:rPr>
                        <a:t>Name:</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1.000000</a:t>
                      </a:r>
                      <a:endParaRPr sz="1000">
                        <a:latin typeface="Courier New"/>
                        <a:cs typeface="Courier New"/>
                      </a:endParaRPr>
                    </a:p>
                    <a:p>
                      <a:pPr marL="38100">
                        <a:lnSpc>
                          <a:spcPct val="100000"/>
                        </a:lnSpc>
                        <a:spcBef>
                          <a:spcPts val="250"/>
                        </a:spcBef>
                      </a:pPr>
                      <a:r>
                        <a:rPr sz="1000" spc="-5" dirty="0">
                          <a:latin typeface="Courier New"/>
                          <a:cs typeface="Courier New"/>
                        </a:rPr>
                        <a:t>1Gender</a:t>
                      </a:r>
                      <a:r>
                        <a:rPr sz="1000" spc="-20" dirty="0">
                          <a:latin typeface="Courier New"/>
                          <a:cs typeface="Courier New"/>
                        </a:rPr>
                        <a:t> </a:t>
                      </a:r>
                      <a:r>
                        <a:rPr sz="1000" spc="-5" dirty="0">
                          <a:latin typeface="Courier New"/>
                          <a:cs typeface="Courier New"/>
                        </a:rPr>
                        <a:t>of</a:t>
                      </a:r>
                      <a:r>
                        <a:rPr sz="1000" spc="-20" dirty="0">
                          <a:latin typeface="Courier New"/>
                          <a:cs typeface="Courier New"/>
                        </a:rPr>
                        <a:t> </a:t>
                      </a:r>
                      <a:r>
                        <a:rPr sz="1000" spc="-5" dirty="0">
                          <a:latin typeface="Courier New"/>
                          <a:cs typeface="Courier New"/>
                        </a:rPr>
                        <a:t>respondent,</a:t>
                      </a:r>
                      <a:endParaRPr sz="1000">
                        <a:latin typeface="Courier New"/>
                        <a:cs typeface="Courier New"/>
                      </a:endParaRPr>
                    </a:p>
                  </a:txBody>
                  <a:tcPr marL="0" marR="0" marT="0" marB="0"/>
                </a:tc>
                <a:tc>
                  <a:txBody>
                    <a:bodyPr/>
                    <a:lstStyle/>
                    <a:p>
                      <a:pPr>
                        <a:lnSpc>
                          <a:spcPct val="100000"/>
                        </a:lnSpc>
                        <a:spcBef>
                          <a:spcPts val="5"/>
                        </a:spcBef>
                      </a:pPr>
                      <a:endParaRPr sz="1250">
                        <a:latin typeface="Times New Roman"/>
                        <a:cs typeface="Times New Roman"/>
                      </a:endParaRPr>
                    </a:p>
                    <a:p>
                      <a:pPr marL="38100">
                        <a:lnSpc>
                          <a:spcPct val="100000"/>
                        </a:lnSpc>
                      </a:pPr>
                      <a:r>
                        <a:rPr sz="1000" spc="-5" dirty="0">
                          <a:latin typeface="Courier New"/>
                          <a:cs typeface="Courier New"/>
                        </a:rPr>
                        <a:t>dtype:</a:t>
                      </a:r>
                      <a:r>
                        <a:rPr sz="1000" spc="-50" dirty="0">
                          <a:latin typeface="Courier New"/>
                          <a:cs typeface="Courier New"/>
                        </a:rPr>
                        <a:t> </a:t>
                      </a:r>
                      <a:r>
                        <a:rPr sz="1000" spc="-5" dirty="0">
                          <a:latin typeface="Courier New"/>
                          <a:cs typeface="Courier New"/>
                        </a:rPr>
                        <a:t>float64</a:t>
                      </a:r>
                      <a:endParaRPr sz="1000">
                        <a:latin typeface="Courier New"/>
                        <a:cs typeface="Courier New"/>
                      </a:endParaRPr>
                    </a:p>
                  </a:txBody>
                  <a:tcPr marL="0" marR="0" marT="635" marB="0"/>
                </a:tc>
              </a:tr>
            </a:tbl>
          </a:graphicData>
        </a:graphic>
      </p:graphicFrame>
      <p:sp>
        <p:nvSpPr>
          <p:cNvPr id="4" name="object 4"/>
          <p:cNvSpPr txBox="1"/>
          <p:nvPr/>
        </p:nvSpPr>
        <p:spPr>
          <a:xfrm>
            <a:off x="902004" y="3519042"/>
            <a:ext cx="21590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10" dirty="0">
                <a:latin typeface="Courier New"/>
                <a:cs typeface="Courier New"/>
              </a:rPr>
              <a:t> </a:t>
            </a:r>
            <a:r>
              <a:rPr sz="1000" spc="-5" dirty="0">
                <a:latin typeface="Courier New"/>
                <a:cs typeface="Courier New"/>
              </a:rPr>
              <a:t>2</a:t>
            </a:r>
            <a:r>
              <a:rPr sz="1000" spc="-10" dirty="0">
                <a:latin typeface="Courier New"/>
                <a:cs typeface="Courier New"/>
              </a:rPr>
              <a:t> </a:t>
            </a:r>
            <a:r>
              <a:rPr sz="1000" spc="-5" dirty="0">
                <a:latin typeface="Courier New"/>
                <a:cs typeface="Courier New"/>
              </a:rPr>
              <a:t>How old</a:t>
            </a:r>
            <a:r>
              <a:rPr sz="1000" spc="-10" dirty="0">
                <a:latin typeface="Courier New"/>
                <a:cs typeface="Courier New"/>
              </a:rPr>
              <a:t> </a:t>
            </a:r>
            <a:r>
              <a:rPr sz="1000" spc="-5" dirty="0">
                <a:latin typeface="Courier New"/>
                <a:cs typeface="Courier New"/>
              </a:rPr>
              <a:t>are you?</a:t>
            </a:r>
            <a:endParaRPr sz="1000">
              <a:latin typeface="Courier New"/>
              <a:cs typeface="Courier New"/>
            </a:endParaRPr>
          </a:p>
        </p:txBody>
      </p:sp>
      <p:sp>
        <p:nvSpPr>
          <p:cNvPr id="5" name="object 5"/>
          <p:cNvSpPr txBox="1"/>
          <p:nvPr/>
        </p:nvSpPr>
        <p:spPr>
          <a:xfrm>
            <a:off x="3188335" y="3519042"/>
            <a:ext cx="7112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endParaRPr sz="1000">
              <a:latin typeface="Courier New"/>
              <a:cs typeface="Courier New"/>
            </a:endParaRPr>
          </a:p>
        </p:txBody>
      </p:sp>
      <p:graphicFrame>
        <p:nvGraphicFramePr>
          <p:cNvPr id="6" name="object 6"/>
          <p:cNvGraphicFramePr>
            <a:graphicFrameLocks noGrp="1"/>
          </p:cNvGraphicFramePr>
          <p:nvPr/>
        </p:nvGraphicFramePr>
        <p:xfrm>
          <a:off x="882954" y="3737331"/>
          <a:ext cx="3188335" cy="1621567"/>
        </p:xfrm>
        <a:graphic>
          <a:graphicData uri="http://schemas.openxmlformats.org/drawingml/2006/table">
            <a:tbl>
              <a:tblPr firstRow="1" bandRow="1">
                <a:tableStyleId>{2D5ABB26-0587-4C30-8999-92F81FD0307C}</a:tableStyleId>
              </a:tblPr>
              <a:tblGrid>
                <a:gridCol w="450850"/>
                <a:gridCol w="1066800"/>
                <a:gridCol w="1670685"/>
              </a:tblGrid>
              <a:tr h="164609">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R="29845" algn="r">
                        <a:lnSpc>
                          <a:spcPts val="1030"/>
                        </a:lnSpc>
                      </a:pPr>
                      <a:r>
                        <a:rPr sz="1000" spc="-5" dirty="0">
                          <a:latin typeface="Courier New"/>
                          <a:cs typeface="Courier New"/>
                        </a:rPr>
                        <a:t>269.000000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5166">
                <a:tc>
                  <a:txBody>
                    <a:bodyPr/>
                    <a:lstStyle/>
                    <a:p>
                      <a:pPr marL="31750">
                        <a:lnSpc>
                          <a:spcPts val="1195"/>
                        </a:lnSpc>
                      </a:pPr>
                      <a:r>
                        <a:rPr sz="1000" spc="-5" dirty="0">
                          <a:latin typeface="Courier New"/>
                          <a:cs typeface="Courier New"/>
                        </a:rPr>
                        <a:t>mean</a:t>
                      </a:r>
                      <a:endParaRPr sz="1000">
                        <a:latin typeface="Courier New"/>
                        <a:cs typeface="Courier New"/>
                      </a:endParaRPr>
                    </a:p>
                  </a:txBody>
                  <a:tcPr marL="0" marR="0" marT="0" marB="0"/>
                </a:tc>
                <a:tc>
                  <a:txBody>
                    <a:bodyPr/>
                    <a:lstStyle/>
                    <a:p>
                      <a:pPr marR="29845" algn="r">
                        <a:lnSpc>
                          <a:spcPts val="1195"/>
                        </a:lnSpc>
                      </a:pPr>
                      <a:r>
                        <a:rPr sz="1000" spc="-5" dirty="0">
                          <a:latin typeface="Courier New"/>
                          <a:cs typeface="Courier New"/>
                        </a:rPr>
                        <a:t>1.330855</a:t>
                      </a:r>
                      <a:endParaRPr sz="1000">
                        <a:latin typeface="Courier New"/>
                        <a:cs typeface="Courier New"/>
                      </a:endParaRPr>
                    </a:p>
                  </a:txBody>
                  <a:tcPr marL="0" marR="0" marT="0" marB="0"/>
                </a:tc>
                <a:tc>
                  <a:txBody>
                    <a:bodyPr/>
                    <a:lstStyle/>
                    <a:p>
                      <a:pPr>
                        <a:lnSpc>
                          <a:spcPct val="100000"/>
                        </a:lnSpc>
                      </a:pPr>
                      <a:endParaRPr sz="1000">
                        <a:latin typeface="Times New Roman"/>
                        <a:cs typeface="Times New Roman"/>
                      </a:endParaRPr>
                    </a:p>
                  </a:txBody>
                  <a:tcPr marL="0" marR="0" marT="0" marB="0"/>
                </a:tc>
              </a:tr>
              <a:tr h="184403">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R="29845" algn="r">
                        <a:lnSpc>
                          <a:spcPts val="1190"/>
                        </a:lnSpc>
                      </a:pPr>
                      <a:r>
                        <a:rPr sz="1000" spc="-5" dirty="0">
                          <a:latin typeface="Courier New"/>
                          <a:cs typeface="Courier New"/>
                        </a:rPr>
                        <a:t>1.183774</a:t>
                      </a:r>
                      <a:endParaRPr sz="1000">
                        <a:latin typeface="Courier New"/>
                        <a:cs typeface="Courier New"/>
                      </a:endParaRPr>
                    </a:p>
                  </a:txBody>
                  <a:tcPr marL="0" marR="0" marT="0" marB="0"/>
                </a:tc>
                <a:tc>
                  <a:txBody>
                    <a:bodyPr/>
                    <a:lstStyle/>
                    <a:p>
                      <a:pPr>
                        <a:lnSpc>
                          <a:spcPct val="100000"/>
                        </a:lnSpc>
                      </a:pPr>
                      <a:endParaRPr sz="1000">
                        <a:latin typeface="Times New Roman"/>
                        <a:cs typeface="Times New Roman"/>
                      </a:endParaRPr>
                    </a:p>
                  </a:txBody>
                  <a:tcPr marL="0" marR="0" marT="0" marB="0"/>
                </a:tc>
              </a:tr>
              <a:tr h="184404">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R="29845" algn="r">
                        <a:lnSpc>
                          <a:spcPts val="1190"/>
                        </a:lnSpc>
                      </a:pPr>
                      <a:r>
                        <a:rPr sz="1000" spc="-5" dirty="0">
                          <a:latin typeface="Courier New"/>
                          <a:cs typeface="Courier New"/>
                        </a:rPr>
                        <a:t>0.000000</a:t>
                      </a:r>
                      <a:endParaRPr sz="1000">
                        <a:latin typeface="Courier New"/>
                        <a:cs typeface="Courier New"/>
                      </a:endParaRPr>
                    </a:p>
                  </a:txBody>
                  <a:tcPr marL="0" marR="0" marT="0" marB="0"/>
                </a:tc>
                <a:tc>
                  <a:txBody>
                    <a:bodyPr/>
                    <a:lstStyle/>
                    <a:p>
                      <a:pPr>
                        <a:lnSpc>
                          <a:spcPct val="100000"/>
                        </a:lnSpc>
                      </a:pPr>
                      <a:endParaRPr sz="1000">
                        <a:latin typeface="Times New Roman"/>
                        <a:cs typeface="Times New Roman"/>
                      </a:endParaRPr>
                    </a:p>
                  </a:txBody>
                  <a:tcPr marL="0" marR="0" marT="0" marB="0"/>
                </a:tc>
              </a:tr>
              <a:tr h="185165">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R="29845" algn="r">
                        <a:lnSpc>
                          <a:spcPts val="1190"/>
                        </a:lnSpc>
                      </a:pPr>
                      <a:r>
                        <a:rPr sz="1000" spc="-5" dirty="0">
                          <a:latin typeface="Courier New"/>
                          <a:cs typeface="Courier New"/>
                        </a:rPr>
                        <a:t>0.000000</a:t>
                      </a:r>
                      <a:endParaRPr sz="1000">
                        <a:latin typeface="Courier New"/>
                        <a:cs typeface="Courier New"/>
                      </a:endParaRPr>
                    </a:p>
                  </a:txBody>
                  <a:tcPr marL="0" marR="0" marT="0" marB="0"/>
                </a:tc>
                <a:tc>
                  <a:txBody>
                    <a:bodyPr/>
                    <a:lstStyle/>
                    <a:p>
                      <a:pPr>
                        <a:lnSpc>
                          <a:spcPct val="100000"/>
                        </a:lnSpc>
                      </a:pPr>
                      <a:endParaRPr sz="1000">
                        <a:latin typeface="Times New Roman"/>
                        <a:cs typeface="Times New Roman"/>
                      </a:endParaRPr>
                    </a:p>
                  </a:txBody>
                  <a:tcPr marL="0" marR="0" marT="0" marB="0"/>
                </a:tc>
              </a:tr>
              <a:tr h="185166">
                <a:tc>
                  <a:txBody>
                    <a:bodyPr/>
                    <a:lstStyle/>
                    <a:p>
                      <a:pPr marL="31750">
                        <a:lnSpc>
                          <a:spcPts val="1195"/>
                        </a:lnSpc>
                      </a:pPr>
                      <a:r>
                        <a:rPr sz="1000" spc="-5" dirty="0">
                          <a:latin typeface="Courier New"/>
                          <a:cs typeface="Courier New"/>
                        </a:rPr>
                        <a:t>50%</a:t>
                      </a:r>
                      <a:endParaRPr sz="1000">
                        <a:latin typeface="Courier New"/>
                        <a:cs typeface="Courier New"/>
                      </a:endParaRPr>
                    </a:p>
                  </a:txBody>
                  <a:tcPr marL="0" marR="0" marT="0" marB="0"/>
                </a:tc>
                <a:tc>
                  <a:txBody>
                    <a:bodyPr/>
                    <a:lstStyle/>
                    <a:p>
                      <a:pPr marR="29845" algn="r">
                        <a:lnSpc>
                          <a:spcPts val="1195"/>
                        </a:lnSpc>
                      </a:pPr>
                      <a:r>
                        <a:rPr sz="1000" spc="-5" dirty="0">
                          <a:latin typeface="Courier New"/>
                          <a:cs typeface="Courier New"/>
                        </a:rPr>
                        <a:t>1.000000</a:t>
                      </a:r>
                      <a:endParaRPr sz="1000">
                        <a:latin typeface="Courier New"/>
                        <a:cs typeface="Courier New"/>
                      </a:endParaRPr>
                    </a:p>
                  </a:txBody>
                  <a:tcPr marL="0" marR="0" marT="0" marB="0"/>
                </a:tc>
                <a:tc>
                  <a:txBody>
                    <a:bodyPr/>
                    <a:lstStyle/>
                    <a:p>
                      <a:pPr>
                        <a:lnSpc>
                          <a:spcPct val="100000"/>
                        </a:lnSpc>
                      </a:pPr>
                      <a:endParaRPr sz="1000">
                        <a:latin typeface="Times New Roman"/>
                        <a:cs typeface="Times New Roman"/>
                      </a:endParaRPr>
                    </a:p>
                  </a:txBody>
                  <a:tcPr marL="0" marR="0" marT="0" marB="0"/>
                </a:tc>
              </a:tr>
              <a:tr h="184403">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R="29845" algn="r">
                        <a:lnSpc>
                          <a:spcPts val="1190"/>
                        </a:lnSpc>
                      </a:pPr>
                      <a:r>
                        <a:rPr sz="1000" spc="-5" dirty="0">
                          <a:latin typeface="Courier New"/>
                          <a:cs typeface="Courier New"/>
                        </a:rPr>
                        <a:t>2.000000</a:t>
                      </a:r>
                      <a:endParaRPr sz="1000">
                        <a:latin typeface="Courier New"/>
                        <a:cs typeface="Courier New"/>
                      </a:endParaRPr>
                    </a:p>
                  </a:txBody>
                  <a:tcPr marL="0" marR="0" marT="0" marB="0"/>
                </a:tc>
                <a:tc>
                  <a:txBody>
                    <a:bodyPr/>
                    <a:lstStyle/>
                    <a:p>
                      <a:pPr>
                        <a:lnSpc>
                          <a:spcPct val="100000"/>
                        </a:lnSpc>
                      </a:pPr>
                      <a:endParaRPr sz="1000">
                        <a:latin typeface="Times New Roman"/>
                        <a:cs typeface="Times New Roman"/>
                      </a:endParaRPr>
                    </a:p>
                  </a:txBody>
                  <a:tcPr marL="0" marR="0" marT="0" marB="0"/>
                </a:tc>
              </a:tr>
              <a:tr h="348251">
                <a:tc>
                  <a:txBody>
                    <a:bodyPr/>
                    <a:lstStyle/>
                    <a:p>
                      <a:pPr marL="31750">
                        <a:lnSpc>
                          <a:spcPts val="1190"/>
                        </a:lnSpc>
                      </a:pPr>
                      <a:r>
                        <a:rPr sz="1000" spc="-5" dirty="0">
                          <a:latin typeface="Courier New"/>
                          <a:cs typeface="Courier New"/>
                        </a:rPr>
                        <a:t>max</a:t>
                      </a:r>
                      <a:endParaRPr sz="1000">
                        <a:latin typeface="Courier New"/>
                        <a:cs typeface="Courier New"/>
                      </a:endParaRPr>
                    </a:p>
                    <a:p>
                      <a:pPr marL="31750">
                        <a:lnSpc>
                          <a:spcPct val="100000"/>
                        </a:lnSpc>
                        <a:spcBef>
                          <a:spcPts val="250"/>
                        </a:spcBef>
                      </a:pPr>
                      <a:r>
                        <a:rPr sz="1000" spc="-5" dirty="0">
                          <a:latin typeface="Courier New"/>
                          <a:cs typeface="Courier New"/>
                        </a:rPr>
                        <a:t>Name:</a:t>
                      </a:r>
                      <a:endParaRPr sz="1000">
                        <a:latin typeface="Courier New"/>
                        <a:cs typeface="Courier New"/>
                      </a:endParaRPr>
                    </a:p>
                  </a:txBody>
                  <a:tcPr marL="0" marR="0" marT="0" marB="0"/>
                </a:tc>
                <a:tc>
                  <a:txBody>
                    <a:bodyPr/>
                    <a:lstStyle/>
                    <a:p>
                      <a:pPr marR="29845" algn="r">
                        <a:lnSpc>
                          <a:spcPts val="1190"/>
                        </a:lnSpc>
                      </a:pPr>
                      <a:r>
                        <a:rPr sz="1000" spc="-5" dirty="0">
                          <a:latin typeface="Courier New"/>
                          <a:cs typeface="Courier New"/>
                        </a:rPr>
                        <a:t>4.000000</a:t>
                      </a:r>
                      <a:endParaRPr sz="1000">
                        <a:latin typeface="Courier New"/>
                        <a:cs typeface="Courier New"/>
                      </a:endParaRPr>
                    </a:p>
                    <a:p>
                      <a:pPr marR="30480" algn="r">
                        <a:lnSpc>
                          <a:spcPct val="100000"/>
                        </a:lnSpc>
                        <a:spcBef>
                          <a:spcPts val="250"/>
                        </a:spcBef>
                      </a:pPr>
                      <a:r>
                        <a:rPr sz="1000" spc="-5" dirty="0">
                          <a:latin typeface="Courier New"/>
                          <a:cs typeface="Courier New"/>
                        </a:rPr>
                        <a:t>2</a:t>
                      </a:r>
                      <a:r>
                        <a:rPr sz="1000" spc="-25" dirty="0">
                          <a:latin typeface="Courier New"/>
                          <a:cs typeface="Courier New"/>
                        </a:rPr>
                        <a:t> </a:t>
                      </a:r>
                      <a:r>
                        <a:rPr sz="1000" spc="-5" dirty="0">
                          <a:latin typeface="Courier New"/>
                          <a:cs typeface="Courier New"/>
                        </a:rPr>
                        <a:t>How</a:t>
                      </a:r>
                      <a:r>
                        <a:rPr sz="1000" spc="-25" dirty="0">
                          <a:latin typeface="Courier New"/>
                          <a:cs typeface="Courier New"/>
                        </a:rPr>
                        <a:t> </a:t>
                      </a:r>
                      <a:r>
                        <a:rPr sz="1000" spc="-5" dirty="0">
                          <a:latin typeface="Courier New"/>
                          <a:cs typeface="Courier New"/>
                        </a:rPr>
                        <a:t>old</a:t>
                      </a:r>
                      <a:r>
                        <a:rPr sz="1000" spc="-25" dirty="0">
                          <a:latin typeface="Courier New"/>
                          <a:cs typeface="Courier New"/>
                        </a:rPr>
                        <a:t> </a:t>
                      </a:r>
                      <a:r>
                        <a:rPr sz="1000" spc="-5" dirty="0">
                          <a:latin typeface="Courier New"/>
                          <a:cs typeface="Courier New"/>
                        </a:rPr>
                        <a:t>are</a:t>
                      </a:r>
                      <a:endParaRPr sz="1000">
                        <a:latin typeface="Courier New"/>
                        <a:cs typeface="Courier New"/>
                      </a:endParaRPr>
                    </a:p>
                  </a:txBody>
                  <a:tcPr marL="0" marR="0" marT="0" marB="0"/>
                </a:tc>
                <a:tc>
                  <a:txBody>
                    <a:bodyPr/>
                    <a:lstStyle/>
                    <a:p>
                      <a:pPr>
                        <a:lnSpc>
                          <a:spcPct val="100000"/>
                        </a:lnSpc>
                        <a:spcBef>
                          <a:spcPts val="5"/>
                        </a:spcBef>
                      </a:pPr>
                      <a:endParaRPr sz="1250">
                        <a:latin typeface="Times New Roman"/>
                        <a:cs typeface="Times New Roman"/>
                      </a:endParaRPr>
                    </a:p>
                    <a:p>
                      <a:pPr marL="37465">
                        <a:lnSpc>
                          <a:spcPct val="100000"/>
                        </a:lnSpc>
                      </a:pPr>
                      <a:r>
                        <a:rPr sz="1000" spc="-5" dirty="0">
                          <a:latin typeface="Courier New"/>
                          <a:cs typeface="Courier New"/>
                        </a:rPr>
                        <a:t>you?</a:t>
                      </a:r>
                      <a:r>
                        <a:rPr sz="1000" spc="-20" dirty="0">
                          <a:latin typeface="Courier New"/>
                          <a:cs typeface="Courier New"/>
                        </a:rPr>
                        <a:t> </a:t>
                      </a:r>
                      <a:r>
                        <a:rPr sz="1000" spc="-5" dirty="0">
                          <a:latin typeface="Courier New"/>
                          <a:cs typeface="Courier New"/>
                        </a:rPr>
                        <a:t>,</a:t>
                      </a:r>
                      <a:r>
                        <a:rPr sz="1000" spc="-10" dirty="0">
                          <a:latin typeface="Courier New"/>
                          <a:cs typeface="Courier New"/>
                        </a:rPr>
                        <a:t> </a:t>
                      </a:r>
                      <a:r>
                        <a:rPr sz="1000" spc="-5" dirty="0">
                          <a:latin typeface="Courier New"/>
                          <a:cs typeface="Courier New"/>
                        </a:rPr>
                        <a:t>dtype:</a:t>
                      </a:r>
                      <a:r>
                        <a:rPr sz="1000" spc="-15" dirty="0">
                          <a:latin typeface="Courier New"/>
                          <a:cs typeface="Courier New"/>
                        </a:rPr>
                        <a:t> </a:t>
                      </a:r>
                      <a:r>
                        <a:rPr sz="1000" spc="-5" dirty="0">
                          <a:latin typeface="Courier New"/>
                          <a:cs typeface="Courier New"/>
                        </a:rPr>
                        <a:t>float64</a:t>
                      </a:r>
                      <a:endParaRPr sz="1000">
                        <a:latin typeface="Courier New"/>
                        <a:cs typeface="Courier New"/>
                      </a:endParaRPr>
                    </a:p>
                  </a:txBody>
                  <a:tcPr marL="0" marR="0" marT="635" marB="0"/>
                </a:tc>
              </a:tr>
            </a:tbl>
          </a:graphicData>
        </a:graphic>
      </p:graphicFrame>
      <p:sp>
        <p:nvSpPr>
          <p:cNvPr id="7" name="object 7"/>
          <p:cNvSpPr txBox="1"/>
          <p:nvPr/>
        </p:nvSpPr>
        <p:spPr>
          <a:xfrm>
            <a:off x="902004" y="5736463"/>
            <a:ext cx="43694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dirty="0">
                <a:latin typeface="Courier New"/>
                <a:cs typeface="Courier New"/>
              </a:rPr>
              <a:t> </a:t>
            </a:r>
            <a:r>
              <a:rPr sz="1000" spc="-5" dirty="0">
                <a:latin typeface="Courier New"/>
                <a:cs typeface="Courier New"/>
              </a:rPr>
              <a:t>3</a:t>
            </a:r>
            <a:r>
              <a:rPr sz="1000" spc="5" dirty="0">
                <a:latin typeface="Courier New"/>
                <a:cs typeface="Courier New"/>
              </a:rPr>
              <a:t> </a:t>
            </a:r>
            <a:r>
              <a:rPr sz="1000" spc="-5" dirty="0">
                <a:latin typeface="Courier New"/>
                <a:cs typeface="Courier New"/>
              </a:rPr>
              <a:t>Which</a:t>
            </a:r>
            <a:r>
              <a:rPr sz="1000" dirty="0">
                <a:latin typeface="Courier New"/>
                <a:cs typeface="Courier New"/>
              </a:rPr>
              <a:t> </a:t>
            </a:r>
            <a:r>
              <a:rPr sz="1000" spc="-5" dirty="0">
                <a:latin typeface="Courier New"/>
                <a:cs typeface="Courier New"/>
              </a:rPr>
              <a:t>city</a:t>
            </a:r>
            <a:r>
              <a:rPr sz="1000" spc="5" dirty="0">
                <a:latin typeface="Courier New"/>
                <a:cs typeface="Courier New"/>
              </a:rPr>
              <a:t> </a:t>
            </a:r>
            <a:r>
              <a:rPr sz="1000" spc="-5" dirty="0">
                <a:latin typeface="Courier New"/>
                <a:cs typeface="Courier New"/>
              </a:rPr>
              <a:t>do</a:t>
            </a:r>
            <a:r>
              <a:rPr sz="1000"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shop</a:t>
            </a:r>
            <a:r>
              <a:rPr sz="1000"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from?</a:t>
            </a:r>
            <a:r>
              <a:rPr sz="1000" spc="10"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8" name="object 8"/>
          <p:cNvGraphicFramePr>
            <a:graphicFrameLocks noGrp="1"/>
          </p:cNvGraphicFramePr>
          <p:nvPr/>
        </p:nvGraphicFramePr>
        <p:xfrm>
          <a:off x="882954" y="5955005"/>
          <a:ext cx="4559300" cy="1621565"/>
        </p:xfrm>
        <a:graphic>
          <a:graphicData uri="http://schemas.openxmlformats.org/drawingml/2006/table">
            <a:tbl>
              <a:tblPr firstRow="1" bandRow="1">
                <a:tableStyleId>{2D5ABB26-0587-4C30-8999-92F81FD0307C}</a:tableStyleId>
              </a:tblPr>
              <a:tblGrid>
                <a:gridCol w="450850"/>
                <a:gridCol w="4108450"/>
              </a:tblGrid>
              <a:tr h="164609">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4.494424</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3.187687</a:t>
                      </a:r>
                      <a:endParaRPr sz="1000">
                        <a:latin typeface="Courier New"/>
                        <a:cs typeface="Courier New"/>
                      </a:endParaRPr>
                    </a:p>
                  </a:txBody>
                  <a:tcPr marL="0" marR="0" marT="0" marB="0"/>
                </a:tc>
              </a:tr>
              <a:tr h="184404">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165">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2.000000</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4.000000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7.000000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342900">
                        <a:lnSpc>
                          <a:spcPts val="1190"/>
                        </a:lnSpc>
                      </a:pPr>
                      <a:r>
                        <a:rPr sz="1000" spc="-5" dirty="0">
                          <a:latin typeface="Courier New"/>
                          <a:cs typeface="Courier New"/>
                        </a:rPr>
                        <a:t>10.000000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3</a:t>
                      </a:r>
                      <a:r>
                        <a:rPr sz="1000" dirty="0">
                          <a:latin typeface="Courier New"/>
                          <a:cs typeface="Courier New"/>
                        </a:rPr>
                        <a:t> </a:t>
                      </a:r>
                      <a:r>
                        <a:rPr sz="1000" spc="-5" dirty="0">
                          <a:latin typeface="Courier New"/>
                          <a:cs typeface="Courier New"/>
                        </a:rPr>
                        <a:t>Which</a:t>
                      </a:r>
                      <a:r>
                        <a:rPr sz="1000" dirty="0">
                          <a:latin typeface="Courier New"/>
                          <a:cs typeface="Courier New"/>
                        </a:rPr>
                        <a:t> </a:t>
                      </a:r>
                      <a:r>
                        <a:rPr sz="1000" spc="-5" dirty="0">
                          <a:latin typeface="Courier New"/>
                          <a:cs typeface="Courier New"/>
                        </a:rPr>
                        <a:t>city</a:t>
                      </a:r>
                      <a:r>
                        <a:rPr sz="1000" dirty="0">
                          <a:latin typeface="Courier New"/>
                          <a:cs typeface="Courier New"/>
                        </a:rPr>
                        <a:t> </a:t>
                      </a:r>
                      <a:r>
                        <a:rPr sz="1000" spc="-5" dirty="0">
                          <a:latin typeface="Courier New"/>
                          <a:cs typeface="Courier New"/>
                        </a:rPr>
                        <a:t>do</a:t>
                      </a:r>
                      <a:r>
                        <a:rPr sz="1000" spc="10" dirty="0">
                          <a:latin typeface="Courier New"/>
                          <a:cs typeface="Courier New"/>
                        </a:rPr>
                        <a:t> </a:t>
                      </a:r>
                      <a:r>
                        <a:rPr sz="1000" spc="-5" dirty="0">
                          <a:latin typeface="Courier New"/>
                          <a:cs typeface="Courier New"/>
                        </a:rPr>
                        <a:t>you</a:t>
                      </a:r>
                      <a:r>
                        <a:rPr sz="1000" dirty="0">
                          <a:latin typeface="Courier New"/>
                          <a:cs typeface="Courier New"/>
                        </a:rPr>
                        <a:t> </a:t>
                      </a:r>
                      <a:r>
                        <a:rPr sz="1000" spc="-5" dirty="0">
                          <a:latin typeface="Courier New"/>
                          <a:cs typeface="Courier New"/>
                        </a:rPr>
                        <a:t>shop</a:t>
                      </a:r>
                      <a:r>
                        <a:rPr sz="1000"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from?,</a:t>
                      </a:r>
                      <a:r>
                        <a:rPr sz="1000" dirty="0">
                          <a:latin typeface="Courier New"/>
                          <a:cs typeface="Courier New"/>
                        </a:rPr>
                        <a:t> </a:t>
                      </a:r>
                      <a:r>
                        <a:rPr sz="1000" spc="-5" dirty="0">
                          <a:latin typeface="Courier New"/>
                          <a:cs typeface="Courier New"/>
                        </a:rPr>
                        <a:t>dtype:</a:t>
                      </a:r>
                      <a:r>
                        <a:rPr sz="1000" dirty="0">
                          <a:latin typeface="Courier New"/>
                          <a:cs typeface="Courier New"/>
                        </a:rPr>
                        <a:t> </a:t>
                      </a:r>
                      <a:r>
                        <a:rPr sz="1000" spc="-5" dirty="0">
                          <a:latin typeface="Courier New"/>
                          <a:cs typeface="Courier New"/>
                        </a:rPr>
                        <a:t>float64</a:t>
                      </a:r>
                      <a:endParaRPr sz="1000">
                        <a:latin typeface="Courier New"/>
                        <a:cs typeface="Courier New"/>
                      </a:endParaRPr>
                    </a:p>
                  </a:txBody>
                  <a:tcPr marL="0" marR="0" marT="0" marB="0"/>
                </a:tc>
              </a:tr>
            </a:tbl>
          </a:graphicData>
        </a:graphic>
      </p:graphicFrame>
      <p:sp>
        <p:nvSpPr>
          <p:cNvPr id="9" name="object 9"/>
          <p:cNvSpPr txBox="1"/>
          <p:nvPr/>
        </p:nvSpPr>
        <p:spPr>
          <a:xfrm>
            <a:off x="902004" y="7954136"/>
            <a:ext cx="55886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dirty="0">
                <a:latin typeface="Courier New"/>
                <a:cs typeface="Courier New"/>
              </a:rPr>
              <a:t> </a:t>
            </a:r>
            <a:r>
              <a:rPr sz="1000" spc="-5" dirty="0">
                <a:latin typeface="Courier New"/>
                <a:cs typeface="Courier New"/>
              </a:rPr>
              <a:t>4</a:t>
            </a:r>
            <a:r>
              <a:rPr sz="1000" spc="5" dirty="0">
                <a:latin typeface="Courier New"/>
                <a:cs typeface="Courier New"/>
              </a:rPr>
              <a:t> </a:t>
            </a:r>
            <a:r>
              <a:rPr sz="1000" spc="-5" dirty="0">
                <a:latin typeface="Courier New"/>
                <a:cs typeface="Courier New"/>
              </a:rPr>
              <a:t>What</a:t>
            </a:r>
            <a:r>
              <a:rPr sz="1000" spc="5" dirty="0">
                <a:latin typeface="Courier New"/>
                <a:cs typeface="Courier New"/>
              </a:rPr>
              <a:t> </a:t>
            </a:r>
            <a:r>
              <a:rPr sz="1000" spc="-5" dirty="0">
                <a:latin typeface="Courier New"/>
                <a:cs typeface="Courier New"/>
              </a:rPr>
              <a:t>is</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Pin</a:t>
            </a:r>
            <a:r>
              <a:rPr sz="1000" spc="5" dirty="0">
                <a:latin typeface="Courier New"/>
                <a:cs typeface="Courier New"/>
              </a:rPr>
              <a:t> </a:t>
            </a:r>
            <a:r>
              <a:rPr sz="1000" spc="-5" dirty="0">
                <a:latin typeface="Courier New"/>
                <a:cs typeface="Courier New"/>
              </a:rPr>
              <a:t>Code</a:t>
            </a:r>
            <a:r>
              <a:rPr sz="1000"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where</a:t>
            </a:r>
            <a:r>
              <a:rPr sz="1000" spc="5"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shop</a:t>
            </a:r>
            <a:r>
              <a:rPr sz="1000" spc="5"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from?</a:t>
            </a:r>
            <a:r>
              <a:rPr sz="1000" spc="10"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10" name="object 10"/>
          <p:cNvGraphicFramePr>
            <a:graphicFrameLocks noGrp="1"/>
          </p:cNvGraphicFramePr>
          <p:nvPr/>
        </p:nvGraphicFramePr>
        <p:xfrm>
          <a:off x="882954" y="8172425"/>
          <a:ext cx="1739900" cy="1437493"/>
        </p:xfrm>
        <a:graphic>
          <a:graphicData uri="http://schemas.openxmlformats.org/drawingml/2006/table">
            <a:tbl>
              <a:tblPr firstRow="1" bandRow="1">
                <a:tableStyleId>{2D5ABB26-0587-4C30-8999-92F81FD0307C}</a:tableStyleId>
              </a:tblPr>
              <a:tblGrid>
                <a:gridCol w="565150"/>
                <a:gridCol w="1174750"/>
              </a:tblGrid>
              <a:tr h="164800">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R="24130" algn="r">
                        <a:lnSpc>
                          <a:spcPts val="1030"/>
                        </a:lnSpc>
                      </a:pPr>
                      <a:r>
                        <a:rPr sz="1000" spc="-5" dirty="0">
                          <a:latin typeface="Courier New"/>
                          <a:cs typeface="Courier New"/>
                        </a:rPr>
                        <a:t>269.000000</a:t>
                      </a:r>
                      <a:endParaRPr sz="1000">
                        <a:latin typeface="Courier New"/>
                        <a:cs typeface="Courier New"/>
                      </a:endParaRPr>
                    </a:p>
                  </a:txBody>
                  <a:tcPr marL="0" marR="0" marT="0" marB="0"/>
                </a:tc>
              </a:tr>
              <a:tr h="185356">
                <a:tc>
                  <a:txBody>
                    <a:bodyPr/>
                    <a:lstStyle/>
                    <a:p>
                      <a:pPr marL="31750">
                        <a:lnSpc>
                          <a:spcPts val="1200"/>
                        </a:lnSpc>
                      </a:pPr>
                      <a:r>
                        <a:rPr sz="1000" spc="-5" dirty="0">
                          <a:latin typeface="Courier New"/>
                          <a:cs typeface="Courier New"/>
                        </a:rPr>
                        <a:t>mean</a:t>
                      </a:r>
                      <a:endParaRPr sz="1000">
                        <a:latin typeface="Courier New"/>
                        <a:cs typeface="Courier New"/>
                      </a:endParaRPr>
                    </a:p>
                  </a:txBody>
                  <a:tcPr marL="0" marR="0" marT="0" marB="0"/>
                </a:tc>
                <a:tc>
                  <a:txBody>
                    <a:bodyPr/>
                    <a:lstStyle/>
                    <a:p>
                      <a:pPr marR="24130" algn="r">
                        <a:lnSpc>
                          <a:spcPts val="1200"/>
                        </a:lnSpc>
                      </a:pPr>
                      <a:r>
                        <a:rPr sz="1000" spc="-5" dirty="0">
                          <a:latin typeface="Courier New"/>
                          <a:cs typeface="Courier New"/>
                        </a:rPr>
                        <a:t>220465.747212</a:t>
                      </a:r>
                      <a:endParaRPr sz="1000">
                        <a:latin typeface="Courier New"/>
                        <a:cs typeface="Courier New"/>
                      </a:endParaRPr>
                    </a:p>
                  </a:txBody>
                  <a:tcPr marL="0" marR="0" marT="0" marB="0"/>
                </a:tc>
              </a:tr>
              <a:tr h="184404">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140524.341051</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110008.000000</a:t>
                      </a:r>
                      <a:endParaRPr sz="1000">
                        <a:latin typeface="Courier New"/>
                        <a:cs typeface="Courier New"/>
                      </a:endParaRPr>
                    </a:p>
                  </a:txBody>
                  <a:tcPr marL="0" marR="0" marT="0" marB="0"/>
                </a:tc>
              </a:tr>
              <a:tr h="185165">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122018.000000</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50%</a:t>
                      </a:r>
                      <a:endParaRPr sz="1000">
                        <a:latin typeface="Courier New"/>
                        <a:cs typeface="Courier New"/>
                      </a:endParaRPr>
                    </a:p>
                  </a:txBody>
                  <a:tcPr marL="0" marR="0" marT="0" marB="0"/>
                </a:tc>
                <a:tc>
                  <a:txBody>
                    <a:bodyPr/>
                    <a:lstStyle/>
                    <a:p>
                      <a:pPr marR="24130" algn="r">
                        <a:lnSpc>
                          <a:spcPts val="1195"/>
                        </a:lnSpc>
                      </a:pPr>
                      <a:r>
                        <a:rPr sz="1000" spc="-5" dirty="0">
                          <a:latin typeface="Courier New"/>
                          <a:cs typeface="Courier New"/>
                        </a:rPr>
                        <a:t>201303.000000</a:t>
                      </a:r>
                      <a:endParaRPr sz="1000">
                        <a:latin typeface="Courier New"/>
                        <a:cs typeface="Courier New"/>
                      </a:endParaRPr>
                    </a:p>
                  </a:txBody>
                  <a:tcPr marL="0" marR="0" marT="0" marB="0"/>
                </a:tc>
              </a:tr>
              <a:tr h="184378">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201310.000000</a:t>
                      </a:r>
                      <a:endParaRPr sz="1000">
                        <a:latin typeface="Courier New"/>
                        <a:cs typeface="Courier New"/>
                      </a:endParaRPr>
                    </a:p>
                  </a:txBody>
                  <a:tcPr marL="0" marR="0" marT="0" marB="0"/>
                </a:tc>
              </a:tr>
              <a:tr h="163822">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560037.000000</a:t>
                      </a:r>
                      <a:endParaRPr sz="1000">
                        <a:latin typeface="Courier New"/>
                        <a:cs typeface="Courier New"/>
                      </a:endParaRPr>
                    </a:p>
                  </a:txBody>
                  <a:tcPr marL="0" marR="0" marT="0" marB="0"/>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924560"/>
            <a:ext cx="573976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Name:</a:t>
            </a:r>
            <a:r>
              <a:rPr sz="1000" dirty="0">
                <a:latin typeface="Courier New"/>
                <a:cs typeface="Courier New"/>
              </a:rPr>
              <a:t> </a:t>
            </a:r>
            <a:r>
              <a:rPr sz="1000" spc="-5" dirty="0">
                <a:latin typeface="Courier New"/>
                <a:cs typeface="Courier New"/>
              </a:rPr>
              <a:t>4</a:t>
            </a:r>
            <a:r>
              <a:rPr sz="1000" spc="5" dirty="0">
                <a:latin typeface="Courier New"/>
                <a:cs typeface="Courier New"/>
              </a:rPr>
              <a:t> </a:t>
            </a:r>
            <a:r>
              <a:rPr sz="1000" spc="-5" dirty="0">
                <a:latin typeface="Courier New"/>
                <a:cs typeface="Courier New"/>
              </a:rPr>
              <a:t>What</a:t>
            </a:r>
            <a:r>
              <a:rPr sz="1000" spc="5" dirty="0">
                <a:latin typeface="Courier New"/>
                <a:cs typeface="Courier New"/>
              </a:rPr>
              <a:t> </a:t>
            </a:r>
            <a:r>
              <a:rPr sz="1000" spc="-5" dirty="0">
                <a:latin typeface="Courier New"/>
                <a:cs typeface="Courier New"/>
              </a:rPr>
              <a:t>is</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Pin</a:t>
            </a:r>
            <a:r>
              <a:rPr sz="1000" dirty="0">
                <a:latin typeface="Courier New"/>
                <a:cs typeface="Courier New"/>
              </a:rPr>
              <a:t> </a:t>
            </a:r>
            <a:r>
              <a:rPr sz="1000" spc="-5" dirty="0">
                <a:latin typeface="Courier New"/>
                <a:cs typeface="Courier New"/>
              </a:rPr>
              <a:t>Code</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where</a:t>
            </a:r>
            <a:r>
              <a:rPr sz="1000" spc="5"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shop</a:t>
            </a:r>
            <a:r>
              <a:rPr sz="1000"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from?,</a:t>
            </a:r>
            <a:r>
              <a:rPr sz="1000" spc="5" dirty="0">
                <a:latin typeface="Courier New"/>
                <a:cs typeface="Courier New"/>
              </a:rPr>
              <a:t> </a:t>
            </a:r>
            <a:r>
              <a:rPr sz="1000" spc="-5" dirty="0">
                <a:latin typeface="Courier New"/>
                <a:cs typeface="Courier New"/>
              </a:rPr>
              <a:t>dtype:</a:t>
            </a:r>
            <a:r>
              <a:rPr sz="1000" spc="5" dirty="0">
                <a:latin typeface="Courier New"/>
                <a:cs typeface="Courier New"/>
              </a:rPr>
              <a:t> </a:t>
            </a:r>
            <a:r>
              <a:rPr sz="1000" spc="-5" dirty="0">
                <a:latin typeface="Courier New"/>
                <a:cs typeface="Courier New"/>
              </a:rPr>
              <a:t>float64</a:t>
            </a:r>
            <a:endParaRPr sz="1000">
              <a:latin typeface="Courier New"/>
              <a:cs typeface="Courier New"/>
            </a:endParaRPr>
          </a:p>
        </p:txBody>
      </p:sp>
      <p:sp>
        <p:nvSpPr>
          <p:cNvPr id="3" name="object 3"/>
          <p:cNvSpPr txBox="1"/>
          <p:nvPr/>
        </p:nvSpPr>
        <p:spPr>
          <a:xfrm>
            <a:off x="902004" y="1479549"/>
            <a:ext cx="47504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dirty="0">
                <a:latin typeface="Courier New"/>
                <a:cs typeface="Courier New"/>
              </a:rPr>
              <a:t> </a:t>
            </a:r>
            <a:r>
              <a:rPr sz="1000" spc="-5" dirty="0">
                <a:latin typeface="Courier New"/>
                <a:cs typeface="Courier New"/>
              </a:rPr>
              <a:t>5</a:t>
            </a:r>
            <a:r>
              <a:rPr sz="1000" spc="5" dirty="0">
                <a:latin typeface="Courier New"/>
                <a:cs typeface="Courier New"/>
              </a:rPr>
              <a:t> </a:t>
            </a:r>
            <a:r>
              <a:rPr sz="1000" spc="-5" dirty="0">
                <a:latin typeface="Courier New"/>
                <a:cs typeface="Courier New"/>
              </a:rPr>
              <a:t>Since</a:t>
            </a:r>
            <a:r>
              <a:rPr sz="1000" spc="5" dirty="0">
                <a:latin typeface="Courier New"/>
                <a:cs typeface="Courier New"/>
              </a:rPr>
              <a:t> </a:t>
            </a:r>
            <a:r>
              <a:rPr sz="1000" spc="-5" dirty="0">
                <a:latin typeface="Courier New"/>
                <a:cs typeface="Courier New"/>
              </a:rPr>
              <a:t>How</a:t>
            </a:r>
            <a:r>
              <a:rPr sz="1000" dirty="0">
                <a:latin typeface="Courier New"/>
                <a:cs typeface="Courier New"/>
              </a:rPr>
              <a:t> </a:t>
            </a:r>
            <a:r>
              <a:rPr sz="1000" spc="-5" dirty="0">
                <a:latin typeface="Courier New"/>
                <a:cs typeface="Courier New"/>
              </a:rPr>
              <a:t>Long</a:t>
            </a:r>
            <a:r>
              <a:rPr sz="1000" spc="5"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are</a:t>
            </a:r>
            <a:r>
              <a:rPr sz="1000" dirty="0">
                <a:latin typeface="Courier New"/>
                <a:cs typeface="Courier New"/>
              </a:rPr>
              <a:t> </a:t>
            </a:r>
            <a:r>
              <a:rPr sz="1000" spc="-5" dirty="0">
                <a:latin typeface="Courier New"/>
                <a:cs typeface="Courier New"/>
              </a:rPr>
              <a:t>Shopping</a:t>
            </a:r>
            <a:r>
              <a:rPr sz="1000" spc="5"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a:t>
            </a:r>
            <a:r>
              <a:rPr sz="1000" spc="10" dirty="0">
                <a:latin typeface="Courier New"/>
                <a:cs typeface="Courier New"/>
              </a:rPr>
              <a:t> </a:t>
            </a:r>
            <a:r>
              <a:rPr sz="1000" spc="-5" dirty="0">
                <a:latin typeface="Courier New"/>
                <a:cs typeface="Courier New"/>
              </a:rPr>
              <a:t>---------</a:t>
            </a:r>
            <a:endParaRPr sz="1000">
              <a:latin typeface="Courier New"/>
              <a:cs typeface="Courier New"/>
            </a:endParaRPr>
          </a:p>
        </p:txBody>
      </p:sp>
      <p:sp>
        <p:nvSpPr>
          <p:cNvPr id="4" name="object 4"/>
          <p:cNvSpPr txBox="1"/>
          <p:nvPr/>
        </p:nvSpPr>
        <p:spPr>
          <a:xfrm>
            <a:off x="902004" y="1631339"/>
            <a:ext cx="406400" cy="1503680"/>
          </a:xfrm>
          <a:prstGeom prst="rect">
            <a:avLst/>
          </a:prstGeom>
        </p:spPr>
        <p:txBody>
          <a:bodyPr vert="horz" wrap="square" lIns="0" tIns="12065" rIns="0" bIns="0" rtlCol="0">
            <a:spAutoFit/>
          </a:bodyPr>
          <a:lstStyle/>
          <a:p>
            <a:pPr marL="12700" marR="5080">
              <a:lnSpc>
                <a:spcPct val="121300"/>
              </a:lnSpc>
              <a:spcBef>
                <a:spcPts val="95"/>
              </a:spcBef>
            </a:pPr>
            <a:r>
              <a:rPr sz="1000" spc="-5" dirty="0">
                <a:latin typeface="Courier New"/>
                <a:cs typeface="Courier New"/>
              </a:rPr>
              <a:t>count  mean </a:t>
            </a:r>
            <a:r>
              <a:rPr sz="1000" spc="-590" dirty="0">
                <a:latin typeface="Courier New"/>
                <a:cs typeface="Courier New"/>
              </a:rPr>
              <a:t> </a:t>
            </a:r>
            <a:r>
              <a:rPr sz="1000" spc="-5" dirty="0">
                <a:latin typeface="Courier New"/>
                <a:cs typeface="Courier New"/>
              </a:rPr>
              <a:t>std </a:t>
            </a:r>
            <a:r>
              <a:rPr sz="1000" dirty="0">
                <a:latin typeface="Courier New"/>
                <a:cs typeface="Courier New"/>
              </a:rPr>
              <a:t> </a:t>
            </a:r>
            <a:r>
              <a:rPr sz="1000" spc="-5" dirty="0">
                <a:latin typeface="Courier New"/>
                <a:cs typeface="Courier New"/>
              </a:rPr>
              <a:t>min </a:t>
            </a:r>
            <a:r>
              <a:rPr sz="1000" dirty="0">
                <a:latin typeface="Courier New"/>
                <a:cs typeface="Courier New"/>
              </a:rPr>
              <a:t> </a:t>
            </a:r>
            <a:r>
              <a:rPr sz="1000" spc="-5" dirty="0">
                <a:latin typeface="Courier New"/>
                <a:cs typeface="Courier New"/>
              </a:rPr>
              <a:t>25%</a:t>
            </a:r>
            <a:endParaRPr sz="1000">
              <a:latin typeface="Courier New"/>
              <a:cs typeface="Courier New"/>
            </a:endParaRPr>
          </a:p>
          <a:p>
            <a:pPr marL="12700">
              <a:lnSpc>
                <a:spcPct val="100000"/>
              </a:lnSpc>
              <a:spcBef>
                <a:spcPts val="254"/>
              </a:spcBef>
            </a:pPr>
            <a:r>
              <a:rPr sz="1000" spc="-5" dirty="0">
                <a:latin typeface="Courier New"/>
                <a:cs typeface="Courier New"/>
              </a:rPr>
              <a:t>50%</a:t>
            </a:r>
            <a:endParaRPr sz="1000">
              <a:latin typeface="Courier New"/>
              <a:cs typeface="Courier New"/>
            </a:endParaRPr>
          </a:p>
          <a:p>
            <a:pPr marL="12700">
              <a:lnSpc>
                <a:spcPct val="100000"/>
              </a:lnSpc>
              <a:spcBef>
                <a:spcPts val="260"/>
              </a:spcBef>
            </a:pPr>
            <a:r>
              <a:rPr sz="1000" spc="-5" dirty="0">
                <a:latin typeface="Courier New"/>
                <a:cs typeface="Courier New"/>
              </a:rPr>
              <a:t>75%</a:t>
            </a:r>
            <a:endParaRPr sz="1000">
              <a:latin typeface="Courier New"/>
              <a:cs typeface="Courier New"/>
            </a:endParaRPr>
          </a:p>
          <a:p>
            <a:pPr marL="12700">
              <a:lnSpc>
                <a:spcPct val="100000"/>
              </a:lnSpc>
              <a:spcBef>
                <a:spcPts val="254"/>
              </a:spcBef>
            </a:pPr>
            <a:r>
              <a:rPr sz="1000" spc="-5" dirty="0">
                <a:latin typeface="Courier New"/>
                <a:cs typeface="Courier New"/>
              </a:rPr>
              <a:t>max</a:t>
            </a:r>
            <a:endParaRPr sz="1000">
              <a:latin typeface="Courier New"/>
              <a:cs typeface="Courier New"/>
            </a:endParaRPr>
          </a:p>
        </p:txBody>
      </p:sp>
      <p:sp>
        <p:nvSpPr>
          <p:cNvPr id="5" name="object 5"/>
          <p:cNvSpPr txBox="1"/>
          <p:nvPr/>
        </p:nvSpPr>
        <p:spPr>
          <a:xfrm>
            <a:off x="1587743" y="1631339"/>
            <a:ext cx="788035" cy="1503680"/>
          </a:xfrm>
          <a:prstGeom prst="rect">
            <a:avLst/>
          </a:prstGeom>
        </p:spPr>
        <p:txBody>
          <a:bodyPr vert="horz" wrap="square" lIns="0" tIns="44450" rIns="0" bIns="0" rtlCol="0">
            <a:spAutoFit/>
          </a:bodyPr>
          <a:lstStyle/>
          <a:p>
            <a:pPr marR="5080" algn="r">
              <a:lnSpc>
                <a:spcPct val="100000"/>
              </a:lnSpc>
              <a:spcBef>
                <a:spcPts val="350"/>
              </a:spcBef>
            </a:pPr>
            <a:r>
              <a:rPr sz="1000" spc="-5" dirty="0">
                <a:latin typeface="Courier New"/>
                <a:cs typeface="Courier New"/>
              </a:rPr>
              <a:t>269.000000</a:t>
            </a:r>
            <a:endParaRPr sz="1000">
              <a:latin typeface="Courier New"/>
              <a:cs typeface="Courier New"/>
            </a:endParaRPr>
          </a:p>
          <a:p>
            <a:pPr marR="5080" algn="r">
              <a:lnSpc>
                <a:spcPct val="100000"/>
              </a:lnSpc>
              <a:spcBef>
                <a:spcPts val="254"/>
              </a:spcBef>
            </a:pPr>
            <a:r>
              <a:rPr sz="1000" spc="-5" dirty="0">
                <a:latin typeface="Courier New"/>
                <a:cs typeface="Courier New"/>
              </a:rPr>
              <a:t>2.323420</a:t>
            </a:r>
            <a:endParaRPr sz="1000">
              <a:latin typeface="Courier New"/>
              <a:cs typeface="Courier New"/>
            </a:endParaRPr>
          </a:p>
          <a:p>
            <a:pPr marR="5080" algn="r">
              <a:lnSpc>
                <a:spcPct val="100000"/>
              </a:lnSpc>
              <a:spcBef>
                <a:spcPts val="260"/>
              </a:spcBef>
            </a:pPr>
            <a:r>
              <a:rPr sz="1000" spc="-5" dirty="0">
                <a:latin typeface="Courier New"/>
                <a:cs typeface="Courier New"/>
              </a:rPr>
              <a:t>1.176357</a:t>
            </a:r>
            <a:endParaRPr sz="1000">
              <a:latin typeface="Courier New"/>
              <a:cs typeface="Courier New"/>
            </a:endParaRPr>
          </a:p>
          <a:p>
            <a:pPr marR="5080" algn="r">
              <a:lnSpc>
                <a:spcPct val="100000"/>
              </a:lnSpc>
              <a:spcBef>
                <a:spcPts val="254"/>
              </a:spcBef>
            </a:pPr>
            <a:r>
              <a:rPr sz="1000" spc="-5" dirty="0">
                <a:latin typeface="Courier New"/>
                <a:cs typeface="Courier New"/>
              </a:rPr>
              <a:t>0.000000</a:t>
            </a:r>
            <a:endParaRPr sz="1000">
              <a:latin typeface="Courier New"/>
              <a:cs typeface="Courier New"/>
            </a:endParaRPr>
          </a:p>
          <a:p>
            <a:pPr marR="5080" algn="r">
              <a:lnSpc>
                <a:spcPct val="100000"/>
              </a:lnSpc>
              <a:spcBef>
                <a:spcPts val="250"/>
              </a:spcBef>
            </a:pPr>
            <a:r>
              <a:rPr sz="1000" spc="-5" dirty="0">
                <a:latin typeface="Courier New"/>
                <a:cs typeface="Courier New"/>
              </a:rPr>
              <a:t>1.000000</a:t>
            </a:r>
            <a:endParaRPr sz="1000">
              <a:latin typeface="Courier New"/>
              <a:cs typeface="Courier New"/>
            </a:endParaRPr>
          </a:p>
          <a:p>
            <a:pPr marR="5080" algn="r">
              <a:lnSpc>
                <a:spcPct val="100000"/>
              </a:lnSpc>
              <a:spcBef>
                <a:spcPts val="254"/>
              </a:spcBef>
            </a:pPr>
            <a:r>
              <a:rPr sz="1000" spc="-5" dirty="0">
                <a:latin typeface="Courier New"/>
                <a:cs typeface="Courier New"/>
              </a:rPr>
              <a:t>3.000000</a:t>
            </a:r>
            <a:endParaRPr sz="1000">
              <a:latin typeface="Courier New"/>
              <a:cs typeface="Courier New"/>
            </a:endParaRPr>
          </a:p>
          <a:p>
            <a:pPr marR="5080" algn="r">
              <a:lnSpc>
                <a:spcPct val="100000"/>
              </a:lnSpc>
              <a:spcBef>
                <a:spcPts val="260"/>
              </a:spcBef>
            </a:pPr>
            <a:r>
              <a:rPr sz="1000" spc="-5" dirty="0">
                <a:latin typeface="Courier New"/>
                <a:cs typeface="Courier New"/>
              </a:rPr>
              <a:t>3.000000</a:t>
            </a:r>
            <a:endParaRPr sz="1000">
              <a:latin typeface="Courier New"/>
              <a:cs typeface="Courier New"/>
            </a:endParaRPr>
          </a:p>
          <a:p>
            <a:pPr marR="5080" algn="r">
              <a:lnSpc>
                <a:spcPct val="100000"/>
              </a:lnSpc>
              <a:spcBef>
                <a:spcPts val="254"/>
              </a:spcBef>
            </a:pPr>
            <a:r>
              <a:rPr sz="1000" spc="-5" dirty="0">
                <a:latin typeface="Courier New"/>
                <a:cs typeface="Courier New"/>
              </a:rPr>
              <a:t>4.000000</a:t>
            </a:r>
            <a:endParaRPr sz="1000">
              <a:latin typeface="Courier New"/>
              <a:cs typeface="Courier New"/>
            </a:endParaRPr>
          </a:p>
        </p:txBody>
      </p:sp>
      <p:sp>
        <p:nvSpPr>
          <p:cNvPr id="6" name="object 6"/>
          <p:cNvSpPr/>
          <p:nvPr/>
        </p:nvSpPr>
        <p:spPr>
          <a:xfrm>
            <a:off x="1295653" y="3985212"/>
            <a:ext cx="685800" cy="0"/>
          </a:xfrm>
          <a:custGeom>
            <a:avLst/>
            <a:gdLst/>
            <a:ahLst/>
            <a:cxnLst/>
            <a:rect l="l" t="t" r="r" b="b"/>
            <a:pathLst>
              <a:path w="685800">
                <a:moveTo>
                  <a:pt x="0" y="0"/>
                </a:moveTo>
                <a:lnTo>
                  <a:pt x="685800" y="0"/>
                </a:lnTo>
              </a:path>
            </a:pathLst>
          </a:custGeom>
          <a:ln w="7463">
            <a:solidFill>
              <a:srgbClr val="000000"/>
            </a:solidFill>
            <a:prstDash val="dash"/>
          </a:ln>
        </p:spPr>
        <p:txBody>
          <a:bodyPr wrap="square" lIns="0" tIns="0" rIns="0" bIns="0" rtlCol="0"/>
          <a:lstStyle/>
          <a:p>
            <a:endParaRPr/>
          </a:p>
        </p:txBody>
      </p:sp>
      <p:sp>
        <p:nvSpPr>
          <p:cNvPr id="7" name="object 7"/>
          <p:cNvSpPr txBox="1"/>
          <p:nvPr/>
        </p:nvSpPr>
        <p:spPr>
          <a:xfrm>
            <a:off x="902004" y="3142233"/>
            <a:ext cx="5739765" cy="91694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Name:</a:t>
            </a:r>
            <a:r>
              <a:rPr sz="1000" dirty="0">
                <a:latin typeface="Courier New"/>
                <a:cs typeface="Courier New"/>
              </a:rPr>
              <a:t> </a:t>
            </a:r>
            <a:r>
              <a:rPr sz="1000" spc="-5" dirty="0">
                <a:latin typeface="Courier New"/>
                <a:cs typeface="Courier New"/>
              </a:rPr>
              <a:t>5</a:t>
            </a:r>
            <a:r>
              <a:rPr sz="1000" spc="5" dirty="0">
                <a:latin typeface="Courier New"/>
                <a:cs typeface="Courier New"/>
              </a:rPr>
              <a:t> </a:t>
            </a:r>
            <a:r>
              <a:rPr sz="1000" spc="-5" dirty="0">
                <a:latin typeface="Courier New"/>
                <a:cs typeface="Courier New"/>
              </a:rPr>
              <a:t>Since</a:t>
            </a:r>
            <a:r>
              <a:rPr sz="1000" dirty="0">
                <a:latin typeface="Courier New"/>
                <a:cs typeface="Courier New"/>
              </a:rPr>
              <a:t> </a:t>
            </a:r>
            <a:r>
              <a:rPr sz="1000" spc="-5" dirty="0">
                <a:latin typeface="Courier New"/>
                <a:cs typeface="Courier New"/>
              </a:rPr>
              <a:t>How</a:t>
            </a:r>
            <a:r>
              <a:rPr sz="1000" spc="5" dirty="0">
                <a:latin typeface="Courier New"/>
                <a:cs typeface="Courier New"/>
              </a:rPr>
              <a:t> </a:t>
            </a:r>
            <a:r>
              <a:rPr sz="1000" spc="-5" dirty="0">
                <a:latin typeface="Courier New"/>
                <a:cs typeface="Courier New"/>
              </a:rPr>
              <a:t>Long</a:t>
            </a:r>
            <a:r>
              <a:rPr sz="1000" spc="5" dirty="0">
                <a:latin typeface="Courier New"/>
                <a:cs typeface="Courier New"/>
              </a:rPr>
              <a:t> </a:t>
            </a:r>
            <a:r>
              <a:rPr sz="1000" spc="-5" dirty="0">
                <a:latin typeface="Courier New"/>
                <a:cs typeface="Courier New"/>
              </a:rPr>
              <a:t>You</a:t>
            </a:r>
            <a:r>
              <a:rPr sz="1000" dirty="0">
                <a:latin typeface="Courier New"/>
                <a:cs typeface="Courier New"/>
              </a:rPr>
              <a:t> </a:t>
            </a:r>
            <a:r>
              <a:rPr sz="1000" spc="-5" dirty="0">
                <a:latin typeface="Courier New"/>
                <a:cs typeface="Courier New"/>
              </a:rPr>
              <a:t>are</a:t>
            </a:r>
            <a:r>
              <a:rPr sz="1000" spc="5" dirty="0">
                <a:latin typeface="Courier New"/>
                <a:cs typeface="Courier New"/>
              </a:rPr>
              <a:t> </a:t>
            </a:r>
            <a:r>
              <a:rPr sz="1000" spc="-5" dirty="0">
                <a:latin typeface="Courier New"/>
                <a:cs typeface="Courier New"/>
              </a:rPr>
              <a:t>Shopping</a:t>
            </a:r>
            <a:r>
              <a:rPr sz="1000" spc="5" dirty="0">
                <a:latin typeface="Courier New"/>
                <a:cs typeface="Courier New"/>
              </a:rPr>
              <a:t> </a:t>
            </a:r>
            <a:r>
              <a:rPr sz="1000" spc="-5" dirty="0">
                <a:latin typeface="Courier New"/>
                <a:cs typeface="Courier New"/>
              </a:rPr>
              <a:t>Online</a:t>
            </a:r>
            <a:r>
              <a:rPr sz="1000" dirty="0">
                <a:latin typeface="Courier New"/>
                <a:cs typeface="Courier New"/>
              </a:rPr>
              <a:t> </a:t>
            </a:r>
            <a:r>
              <a:rPr sz="1000" spc="-5" dirty="0">
                <a:latin typeface="Courier New"/>
                <a:cs typeface="Courier New"/>
              </a:rPr>
              <a:t>?,</a:t>
            </a:r>
            <a:r>
              <a:rPr sz="1000" spc="5" dirty="0">
                <a:latin typeface="Courier New"/>
                <a:cs typeface="Courier New"/>
              </a:rPr>
              <a:t> </a:t>
            </a:r>
            <a:r>
              <a:rPr sz="1000" spc="-5" dirty="0">
                <a:latin typeface="Courier New"/>
                <a:cs typeface="Courier New"/>
              </a:rPr>
              <a:t>dtype:</a:t>
            </a:r>
            <a:r>
              <a:rPr sz="1000" spc="5" dirty="0">
                <a:latin typeface="Courier New"/>
                <a:cs typeface="Courier New"/>
              </a:rPr>
              <a:t> </a:t>
            </a:r>
            <a:r>
              <a:rPr sz="1000" spc="-5" dirty="0">
                <a:latin typeface="Courier New"/>
                <a:cs typeface="Courier New"/>
              </a:rPr>
              <a:t>float64</a:t>
            </a:r>
            <a:endParaRPr sz="1000">
              <a:latin typeface="Courier New"/>
              <a:cs typeface="Courier New"/>
            </a:endParaRPr>
          </a:p>
          <a:p>
            <a:pPr>
              <a:lnSpc>
                <a:spcPct val="100000"/>
              </a:lnSpc>
            </a:pPr>
            <a:endParaRPr sz="1100">
              <a:latin typeface="Courier New"/>
              <a:cs typeface="Courier New"/>
            </a:endParaRPr>
          </a:p>
          <a:p>
            <a:pPr>
              <a:lnSpc>
                <a:spcPct val="100000"/>
              </a:lnSpc>
              <a:spcBef>
                <a:spcPts val="30"/>
              </a:spcBef>
            </a:pPr>
            <a:endParaRPr sz="1450">
              <a:latin typeface="Courier New"/>
              <a:cs typeface="Courier New"/>
            </a:endParaRPr>
          </a:p>
          <a:p>
            <a:pPr marL="12700" marR="5080">
              <a:lnSpc>
                <a:spcPct val="121000"/>
              </a:lnSpc>
              <a:tabLst>
                <a:tab pos="1147445" algn="l"/>
              </a:tabLst>
            </a:pPr>
            <a:r>
              <a:rPr sz="1000" spc="-5" dirty="0">
                <a:latin typeface="Courier New"/>
                <a:cs typeface="Courier New"/>
              </a:rPr>
              <a:t>---------</a:t>
            </a:r>
            <a:r>
              <a:rPr sz="1000" dirty="0">
                <a:latin typeface="Courier New"/>
                <a:cs typeface="Courier New"/>
              </a:rPr>
              <a:t> </a:t>
            </a:r>
            <a:r>
              <a:rPr sz="1000" spc="-5" dirty="0">
                <a:latin typeface="Courier New"/>
                <a:cs typeface="Courier New"/>
              </a:rPr>
              <a:t>6</a:t>
            </a:r>
            <a:r>
              <a:rPr sz="1000" spc="5" dirty="0">
                <a:latin typeface="Courier New"/>
                <a:cs typeface="Courier New"/>
              </a:rPr>
              <a:t> </a:t>
            </a:r>
            <a:r>
              <a:rPr sz="1000" spc="-5" dirty="0">
                <a:latin typeface="Courier New"/>
                <a:cs typeface="Courier New"/>
              </a:rPr>
              <a:t>How</a:t>
            </a:r>
            <a:r>
              <a:rPr sz="1000" spc="5" dirty="0">
                <a:latin typeface="Courier New"/>
                <a:cs typeface="Courier New"/>
              </a:rPr>
              <a:t> </a:t>
            </a:r>
            <a:r>
              <a:rPr sz="1000" spc="-5" dirty="0">
                <a:latin typeface="Courier New"/>
                <a:cs typeface="Courier New"/>
              </a:rPr>
              <a:t>many</a:t>
            </a:r>
            <a:r>
              <a:rPr sz="1000" dirty="0">
                <a:latin typeface="Courier New"/>
                <a:cs typeface="Courier New"/>
              </a:rPr>
              <a:t> </a:t>
            </a:r>
            <a:r>
              <a:rPr sz="1000" spc="-5" dirty="0">
                <a:latin typeface="Courier New"/>
                <a:cs typeface="Courier New"/>
              </a:rPr>
              <a:t>times</a:t>
            </a:r>
            <a:r>
              <a:rPr sz="1000" spc="5"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have</a:t>
            </a:r>
            <a:r>
              <a:rPr sz="1000" spc="5" dirty="0">
                <a:latin typeface="Courier New"/>
                <a:cs typeface="Courier New"/>
              </a:rPr>
              <a:t> </a:t>
            </a:r>
            <a:r>
              <a:rPr sz="1000" spc="-5" dirty="0">
                <a:latin typeface="Courier New"/>
                <a:cs typeface="Courier New"/>
              </a:rPr>
              <a:t>made</a:t>
            </a:r>
            <a:r>
              <a:rPr sz="1000" dirty="0">
                <a:latin typeface="Courier New"/>
                <a:cs typeface="Courier New"/>
              </a:rPr>
              <a:t> </a:t>
            </a:r>
            <a:r>
              <a:rPr sz="1000" spc="-5" dirty="0">
                <a:latin typeface="Courier New"/>
                <a:cs typeface="Courier New"/>
              </a:rPr>
              <a:t>an</a:t>
            </a:r>
            <a:r>
              <a:rPr sz="1000" spc="5"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purchase</a:t>
            </a:r>
            <a:r>
              <a:rPr sz="1000" spc="5" dirty="0">
                <a:latin typeface="Courier New"/>
                <a:cs typeface="Courier New"/>
              </a:rPr>
              <a:t> </a:t>
            </a:r>
            <a:r>
              <a:rPr sz="1000" spc="-5" dirty="0">
                <a:latin typeface="Courier New"/>
                <a:cs typeface="Courier New"/>
              </a:rPr>
              <a:t>in</a:t>
            </a:r>
            <a:r>
              <a:rPr sz="1000"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past</a:t>
            </a:r>
            <a:r>
              <a:rPr sz="1000" spc="5" dirty="0">
                <a:latin typeface="Courier New"/>
                <a:cs typeface="Courier New"/>
              </a:rPr>
              <a:t> </a:t>
            </a:r>
            <a:r>
              <a:rPr sz="1000" spc="-5" dirty="0">
                <a:latin typeface="Courier New"/>
                <a:cs typeface="Courier New"/>
              </a:rPr>
              <a:t>1</a:t>
            </a:r>
            <a:r>
              <a:rPr sz="1000" spc="5" dirty="0">
                <a:latin typeface="Courier New"/>
                <a:cs typeface="Courier New"/>
              </a:rPr>
              <a:t> </a:t>
            </a:r>
            <a:r>
              <a:rPr sz="1000" spc="-5" dirty="0">
                <a:latin typeface="Courier New"/>
                <a:cs typeface="Courier New"/>
              </a:rPr>
              <a:t>y </a:t>
            </a:r>
            <a:r>
              <a:rPr sz="1000" spc="-585" dirty="0">
                <a:latin typeface="Courier New"/>
                <a:cs typeface="Courier New"/>
              </a:rPr>
              <a:t> </a:t>
            </a:r>
            <a:r>
              <a:rPr sz="1000" spc="-5" dirty="0">
                <a:latin typeface="Courier New"/>
                <a:cs typeface="Courier New"/>
              </a:rPr>
              <a:t>ear? </a:t>
            </a:r>
            <a:r>
              <a:rPr sz="1000" spc="-10" dirty="0">
                <a:latin typeface="Courier New"/>
                <a:cs typeface="Courier New"/>
              </a:rPr>
              <a:t> </a:t>
            </a:r>
            <a:r>
              <a:rPr sz="1000" spc="-5" dirty="0">
                <a:latin typeface="Courier New"/>
                <a:cs typeface="Courier New"/>
              </a:rPr>
              <a:t>	</a:t>
            </a:r>
            <a:endParaRPr sz="1000">
              <a:latin typeface="Courier New"/>
              <a:cs typeface="Courier New"/>
            </a:endParaRPr>
          </a:p>
        </p:txBody>
      </p:sp>
      <p:sp>
        <p:nvSpPr>
          <p:cNvPr id="8" name="object 8"/>
          <p:cNvSpPr txBox="1"/>
          <p:nvPr/>
        </p:nvSpPr>
        <p:spPr>
          <a:xfrm>
            <a:off x="902004" y="4032020"/>
            <a:ext cx="406400" cy="1505585"/>
          </a:xfrm>
          <a:prstGeom prst="rect">
            <a:avLst/>
          </a:prstGeom>
        </p:spPr>
        <p:txBody>
          <a:bodyPr vert="horz" wrap="square" lIns="0" tIns="13970" rIns="0" bIns="0" rtlCol="0">
            <a:spAutoFit/>
          </a:bodyPr>
          <a:lstStyle/>
          <a:p>
            <a:pPr marL="12700" marR="5080">
              <a:lnSpc>
                <a:spcPct val="121300"/>
              </a:lnSpc>
              <a:spcBef>
                <a:spcPts val="110"/>
              </a:spcBef>
            </a:pPr>
            <a:r>
              <a:rPr sz="1000" spc="-5" dirty="0">
                <a:latin typeface="Courier New"/>
                <a:cs typeface="Courier New"/>
              </a:rPr>
              <a:t>count  mean </a:t>
            </a:r>
            <a:r>
              <a:rPr sz="1000" spc="-590" dirty="0">
                <a:latin typeface="Courier New"/>
                <a:cs typeface="Courier New"/>
              </a:rPr>
              <a:t> </a:t>
            </a:r>
            <a:r>
              <a:rPr sz="1000" spc="-5" dirty="0">
                <a:latin typeface="Courier New"/>
                <a:cs typeface="Courier New"/>
              </a:rPr>
              <a:t>std </a:t>
            </a:r>
            <a:r>
              <a:rPr sz="1000" dirty="0">
                <a:latin typeface="Courier New"/>
                <a:cs typeface="Courier New"/>
              </a:rPr>
              <a:t> </a:t>
            </a:r>
            <a:r>
              <a:rPr sz="1000" spc="-5" dirty="0">
                <a:latin typeface="Courier New"/>
                <a:cs typeface="Courier New"/>
              </a:rPr>
              <a:t>min </a:t>
            </a:r>
            <a:r>
              <a:rPr sz="1000" dirty="0">
                <a:latin typeface="Courier New"/>
                <a:cs typeface="Courier New"/>
              </a:rPr>
              <a:t> </a:t>
            </a:r>
            <a:r>
              <a:rPr sz="1000" spc="-5" dirty="0">
                <a:latin typeface="Courier New"/>
                <a:cs typeface="Courier New"/>
              </a:rPr>
              <a:t>25%</a:t>
            </a:r>
            <a:endParaRPr sz="1000">
              <a:latin typeface="Courier New"/>
              <a:cs typeface="Courier New"/>
            </a:endParaRPr>
          </a:p>
          <a:p>
            <a:pPr marL="12700">
              <a:lnSpc>
                <a:spcPct val="100000"/>
              </a:lnSpc>
              <a:spcBef>
                <a:spcPts val="260"/>
              </a:spcBef>
            </a:pPr>
            <a:r>
              <a:rPr sz="1000" spc="-5" dirty="0">
                <a:latin typeface="Courier New"/>
                <a:cs typeface="Courier New"/>
              </a:rPr>
              <a:t>50%</a:t>
            </a:r>
            <a:endParaRPr sz="1000">
              <a:latin typeface="Courier New"/>
              <a:cs typeface="Courier New"/>
            </a:endParaRPr>
          </a:p>
          <a:p>
            <a:pPr marL="12700">
              <a:lnSpc>
                <a:spcPct val="100000"/>
              </a:lnSpc>
              <a:spcBef>
                <a:spcPts val="254"/>
              </a:spcBef>
            </a:pPr>
            <a:r>
              <a:rPr sz="1000" spc="-5" dirty="0">
                <a:latin typeface="Courier New"/>
                <a:cs typeface="Courier New"/>
              </a:rPr>
              <a:t>75%</a:t>
            </a:r>
            <a:endParaRPr sz="1000">
              <a:latin typeface="Courier New"/>
              <a:cs typeface="Courier New"/>
            </a:endParaRPr>
          </a:p>
          <a:p>
            <a:pPr marL="12700">
              <a:lnSpc>
                <a:spcPct val="100000"/>
              </a:lnSpc>
              <a:spcBef>
                <a:spcPts val="250"/>
              </a:spcBef>
            </a:pPr>
            <a:r>
              <a:rPr sz="1000" spc="-5" dirty="0">
                <a:latin typeface="Courier New"/>
                <a:cs typeface="Courier New"/>
              </a:rPr>
              <a:t>max</a:t>
            </a:r>
            <a:endParaRPr sz="1000">
              <a:latin typeface="Courier New"/>
              <a:cs typeface="Courier New"/>
            </a:endParaRPr>
          </a:p>
        </p:txBody>
      </p:sp>
      <p:sp>
        <p:nvSpPr>
          <p:cNvPr id="9" name="object 9"/>
          <p:cNvSpPr txBox="1"/>
          <p:nvPr/>
        </p:nvSpPr>
        <p:spPr>
          <a:xfrm>
            <a:off x="1587743" y="4032020"/>
            <a:ext cx="788035" cy="1505585"/>
          </a:xfrm>
          <a:prstGeom prst="rect">
            <a:avLst/>
          </a:prstGeom>
        </p:spPr>
        <p:txBody>
          <a:bodyPr vert="horz" wrap="square" lIns="0" tIns="46355" rIns="0" bIns="0" rtlCol="0">
            <a:spAutoFit/>
          </a:bodyPr>
          <a:lstStyle/>
          <a:p>
            <a:pPr marR="5080" algn="r">
              <a:lnSpc>
                <a:spcPct val="100000"/>
              </a:lnSpc>
              <a:spcBef>
                <a:spcPts val="365"/>
              </a:spcBef>
            </a:pPr>
            <a:r>
              <a:rPr sz="1000" spc="-5" dirty="0">
                <a:latin typeface="Courier New"/>
                <a:cs typeface="Courier New"/>
              </a:rPr>
              <a:t>269.000000</a:t>
            </a:r>
            <a:endParaRPr sz="1000">
              <a:latin typeface="Courier New"/>
              <a:cs typeface="Courier New"/>
            </a:endParaRPr>
          </a:p>
          <a:p>
            <a:pPr marR="5080" algn="r">
              <a:lnSpc>
                <a:spcPct val="100000"/>
              </a:lnSpc>
              <a:spcBef>
                <a:spcPts val="260"/>
              </a:spcBef>
            </a:pPr>
            <a:r>
              <a:rPr sz="1000" spc="-5" dirty="0">
                <a:latin typeface="Courier New"/>
                <a:cs typeface="Courier New"/>
              </a:rPr>
              <a:t>3.237918</a:t>
            </a:r>
            <a:endParaRPr sz="1000">
              <a:latin typeface="Courier New"/>
              <a:cs typeface="Courier New"/>
            </a:endParaRPr>
          </a:p>
          <a:p>
            <a:pPr marR="5080" algn="r">
              <a:lnSpc>
                <a:spcPct val="100000"/>
              </a:lnSpc>
              <a:spcBef>
                <a:spcPts val="254"/>
              </a:spcBef>
            </a:pPr>
            <a:r>
              <a:rPr sz="1000" spc="-5" dirty="0">
                <a:latin typeface="Courier New"/>
                <a:cs typeface="Courier New"/>
              </a:rPr>
              <a:t>1.739331</a:t>
            </a:r>
            <a:endParaRPr sz="1000">
              <a:latin typeface="Courier New"/>
              <a:cs typeface="Courier New"/>
            </a:endParaRPr>
          </a:p>
          <a:p>
            <a:pPr marR="5080" algn="r">
              <a:lnSpc>
                <a:spcPct val="100000"/>
              </a:lnSpc>
              <a:spcBef>
                <a:spcPts val="250"/>
              </a:spcBef>
            </a:pPr>
            <a:r>
              <a:rPr sz="1000" spc="-5" dirty="0">
                <a:latin typeface="Courier New"/>
                <a:cs typeface="Courier New"/>
              </a:rPr>
              <a:t>0.000000</a:t>
            </a:r>
            <a:endParaRPr sz="1000">
              <a:latin typeface="Courier New"/>
              <a:cs typeface="Courier New"/>
            </a:endParaRPr>
          </a:p>
          <a:p>
            <a:pPr marR="5080" algn="r">
              <a:lnSpc>
                <a:spcPct val="100000"/>
              </a:lnSpc>
              <a:spcBef>
                <a:spcPts val="254"/>
              </a:spcBef>
            </a:pPr>
            <a:r>
              <a:rPr sz="1000" spc="-5" dirty="0">
                <a:latin typeface="Courier New"/>
                <a:cs typeface="Courier New"/>
              </a:rPr>
              <a:t>2.000000</a:t>
            </a:r>
            <a:endParaRPr sz="1000">
              <a:latin typeface="Courier New"/>
              <a:cs typeface="Courier New"/>
            </a:endParaRPr>
          </a:p>
          <a:p>
            <a:pPr marR="5080" algn="r">
              <a:lnSpc>
                <a:spcPct val="100000"/>
              </a:lnSpc>
              <a:spcBef>
                <a:spcPts val="260"/>
              </a:spcBef>
            </a:pPr>
            <a:r>
              <a:rPr sz="1000" spc="-5" dirty="0">
                <a:latin typeface="Courier New"/>
                <a:cs typeface="Courier New"/>
              </a:rPr>
              <a:t>3.000000</a:t>
            </a:r>
            <a:endParaRPr sz="1000">
              <a:latin typeface="Courier New"/>
              <a:cs typeface="Courier New"/>
            </a:endParaRPr>
          </a:p>
          <a:p>
            <a:pPr marR="5080" algn="r">
              <a:lnSpc>
                <a:spcPct val="100000"/>
              </a:lnSpc>
              <a:spcBef>
                <a:spcPts val="254"/>
              </a:spcBef>
            </a:pPr>
            <a:r>
              <a:rPr sz="1000" spc="-5" dirty="0">
                <a:latin typeface="Courier New"/>
                <a:cs typeface="Courier New"/>
              </a:rPr>
              <a:t>5.000000</a:t>
            </a:r>
            <a:endParaRPr sz="1000">
              <a:latin typeface="Courier New"/>
              <a:cs typeface="Courier New"/>
            </a:endParaRPr>
          </a:p>
          <a:p>
            <a:pPr marR="5080" algn="r">
              <a:lnSpc>
                <a:spcPct val="100000"/>
              </a:lnSpc>
              <a:spcBef>
                <a:spcPts val="250"/>
              </a:spcBef>
            </a:pPr>
            <a:r>
              <a:rPr sz="1000" spc="-5" dirty="0">
                <a:latin typeface="Courier New"/>
                <a:cs typeface="Courier New"/>
              </a:rPr>
              <a:t>5.000000</a:t>
            </a:r>
            <a:endParaRPr sz="1000">
              <a:latin typeface="Courier New"/>
              <a:cs typeface="Courier New"/>
            </a:endParaRPr>
          </a:p>
        </p:txBody>
      </p:sp>
      <p:sp>
        <p:nvSpPr>
          <p:cNvPr id="10" name="object 10"/>
          <p:cNvSpPr txBox="1"/>
          <p:nvPr/>
        </p:nvSpPr>
        <p:spPr>
          <a:xfrm>
            <a:off x="902004" y="5510300"/>
            <a:ext cx="5739765" cy="397510"/>
          </a:xfrm>
          <a:prstGeom prst="rect">
            <a:avLst/>
          </a:prstGeom>
        </p:spPr>
        <p:txBody>
          <a:bodyPr vert="horz" wrap="square" lIns="0" tIns="46355" rIns="0" bIns="0" rtlCol="0">
            <a:spAutoFit/>
          </a:bodyPr>
          <a:lstStyle/>
          <a:p>
            <a:pPr marL="12700">
              <a:lnSpc>
                <a:spcPct val="100000"/>
              </a:lnSpc>
              <a:spcBef>
                <a:spcPts val="365"/>
              </a:spcBef>
            </a:pPr>
            <a:r>
              <a:rPr sz="1000" spc="-5" dirty="0">
                <a:latin typeface="Courier New"/>
                <a:cs typeface="Courier New"/>
              </a:rPr>
              <a:t>Name:</a:t>
            </a:r>
            <a:r>
              <a:rPr sz="1000" dirty="0">
                <a:latin typeface="Courier New"/>
                <a:cs typeface="Courier New"/>
              </a:rPr>
              <a:t> </a:t>
            </a:r>
            <a:r>
              <a:rPr sz="1000" spc="-5" dirty="0">
                <a:latin typeface="Courier New"/>
                <a:cs typeface="Courier New"/>
              </a:rPr>
              <a:t>6</a:t>
            </a:r>
            <a:r>
              <a:rPr sz="1000" spc="5" dirty="0">
                <a:latin typeface="Courier New"/>
                <a:cs typeface="Courier New"/>
              </a:rPr>
              <a:t> </a:t>
            </a:r>
            <a:r>
              <a:rPr sz="1000" spc="-5" dirty="0">
                <a:latin typeface="Courier New"/>
                <a:cs typeface="Courier New"/>
              </a:rPr>
              <a:t>How</a:t>
            </a:r>
            <a:r>
              <a:rPr sz="1000" spc="5" dirty="0">
                <a:latin typeface="Courier New"/>
                <a:cs typeface="Courier New"/>
              </a:rPr>
              <a:t> </a:t>
            </a:r>
            <a:r>
              <a:rPr sz="1000" spc="-5" dirty="0">
                <a:latin typeface="Courier New"/>
                <a:cs typeface="Courier New"/>
              </a:rPr>
              <a:t>many</a:t>
            </a:r>
            <a:r>
              <a:rPr sz="1000" dirty="0">
                <a:latin typeface="Courier New"/>
                <a:cs typeface="Courier New"/>
              </a:rPr>
              <a:t> </a:t>
            </a:r>
            <a:r>
              <a:rPr sz="1000" spc="-5" dirty="0">
                <a:latin typeface="Courier New"/>
                <a:cs typeface="Courier New"/>
              </a:rPr>
              <a:t>times</a:t>
            </a:r>
            <a:r>
              <a:rPr sz="1000" spc="5"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have</a:t>
            </a:r>
            <a:r>
              <a:rPr sz="1000" spc="5" dirty="0">
                <a:latin typeface="Courier New"/>
                <a:cs typeface="Courier New"/>
              </a:rPr>
              <a:t> </a:t>
            </a:r>
            <a:r>
              <a:rPr sz="1000" spc="-5" dirty="0">
                <a:latin typeface="Courier New"/>
                <a:cs typeface="Courier New"/>
              </a:rPr>
              <a:t>made</a:t>
            </a:r>
            <a:r>
              <a:rPr sz="1000" dirty="0">
                <a:latin typeface="Courier New"/>
                <a:cs typeface="Courier New"/>
              </a:rPr>
              <a:t> </a:t>
            </a:r>
            <a:r>
              <a:rPr sz="1000" spc="-5" dirty="0">
                <a:latin typeface="Courier New"/>
                <a:cs typeface="Courier New"/>
              </a:rPr>
              <a:t>an</a:t>
            </a:r>
            <a:r>
              <a:rPr sz="1000" spc="5"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purchase</a:t>
            </a:r>
            <a:r>
              <a:rPr sz="1000" spc="5" dirty="0">
                <a:latin typeface="Courier New"/>
                <a:cs typeface="Courier New"/>
              </a:rPr>
              <a:t> </a:t>
            </a:r>
            <a:r>
              <a:rPr sz="1000" spc="-5" dirty="0">
                <a:latin typeface="Courier New"/>
                <a:cs typeface="Courier New"/>
              </a:rPr>
              <a:t>in</a:t>
            </a:r>
            <a:r>
              <a:rPr sz="1000"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past</a:t>
            </a:r>
            <a:r>
              <a:rPr sz="1000" spc="5" dirty="0">
                <a:latin typeface="Courier New"/>
                <a:cs typeface="Courier New"/>
              </a:rPr>
              <a:t> </a:t>
            </a:r>
            <a:r>
              <a:rPr sz="1000" spc="-5" dirty="0">
                <a:latin typeface="Courier New"/>
                <a:cs typeface="Courier New"/>
              </a:rPr>
              <a:t>1</a:t>
            </a:r>
            <a:r>
              <a:rPr sz="1000" dirty="0">
                <a:latin typeface="Courier New"/>
                <a:cs typeface="Courier New"/>
              </a:rPr>
              <a:t> </a:t>
            </a:r>
            <a:r>
              <a:rPr sz="1000" spc="-5" dirty="0">
                <a:latin typeface="Courier New"/>
                <a:cs typeface="Courier New"/>
              </a:rPr>
              <a:t>year?</a:t>
            </a:r>
            <a:endParaRPr sz="1000">
              <a:latin typeface="Courier New"/>
              <a:cs typeface="Courier New"/>
            </a:endParaRPr>
          </a:p>
          <a:p>
            <a:pPr marL="12700">
              <a:lnSpc>
                <a:spcPct val="100000"/>
              </a:lnSpc>
              <a:spcBef>
                <a:spcPts val="260"/>
              </a:spcBef>
            </a:pPr>
            <a:r>
              <a:rPr sz="1000" spc="-5" dirty="0">
                <a:latin typeface="Courier New"/>
                <a:cs typeface="Courier New"/>
              </a:rPr>
              <a:t>,</a:t>
            </a:r>
            <a:r>
              <a:rPr sz="1000" spc="-25" dirty="0">
                <a:latin typeface="Courier New"/>
                <a:cs typeface="Courier New"/>
              </a:rPr>
              <a:t> </a:t>
            </a:r>
            <a:r>
              <a:rPr sz="1000" spc="-5" dirty="0">
                <a:latin typeface="Courier New"/>
                <a:cs typeface="Courier New"/>
              </a:rPr>
              <a:t>dtype:</a:t>
            </a:r>
            <a:r>
              <a:rPr sz="1000" spc="-25" dirty="0">
                <a:latin typeface="Courier New"/>
                <a:cs typeface="Courier New"/>
              </a:rPr>
              <a:t> </a:t>
            </a:r>
            <a:r>
              <a:rPr sz="1000" spc="-5" dirty="0">
                <a:latin typeface="Courier New"/>
                <a:cs typeface="Courier New"/>
              </a:rPr>
              <a:t>float64</a:t>
            </a:r>
            <a:endParaRPr sz="1000">
              <a:latin typeface="Courier New"/>
              <a:cs typeface="Courier New"/>
            </a:endParaRPr>
          </a:p>
        </p:txBody>
      </p:sp>
      <p:sp>
        <p:nvSpPr>
          <p:cNvPr id="11" name="object 11"/>
          <p:cNvSpPr txBox="1"/>
          <p:nvPr/>
        </p:nvSpPr>
        <p:spPr>
          <a:xfrm>
            <a:off x="914704" y="6249694"/>
            <a:ext cx="5716270" cy="397510"/>
          </a:xfrm>
          <a:prstGeom prst="rect">
            <a:avLst/>
          </a:prstGeom>
        </p:spPr>
        <p:txBody>
          <a:bodyPr vert="horz" wrap="square" lIns="0" tIns="46355" rIns="0" bIns="0" rtlCol="0">
            <a:spAutoFit/>
          </a:bodyPr>
          <a:lstStyle/>
          <a:p>
            <a:pPr>
              <a:lnSpc>
                <a:spcPct val="100000"/>
              </a:lnSpc>
              <a:spcBef>
                <a:spcPts val="36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7</a:t>
            </a:r>
            <a:r>
              <a:rPr sz="1000" spc="5" dirty="0">
                <a:latin typeface="Courier New"/>
                <a:cs typeface="Courier New"/>
              </a:rPr>
              <a:t> </a:t>
            </a:r>
            <a:r>
              <a:rPr sz="1000" spc="-5" dirty="0">
                <a:latin typeface="Courier New"/>
                <a:cs typeface="Courier New"/>
              </a:rPr>
              <a:t>How</a:t>
            </a:r>
            <a:r>
              <a:rPr sz="1000" spc="10" dirty="0">
                <a:latin typeface="Courier New"/>
                <a:cs typeface="Courier New"/>
              </a:rPr>
              <a:t> </a:t>
            </a:r>
            <a:r>
              <a:rPr sz="1000" spc="-5" dirty="0">
                <a:latin typeface="Courier New"/>
                <a:cs typeface="Courier New"/>
              </a:rPr>
              <a:t>do</a:t>
            </a:r>
            <a:r>
              <a:rPr sz="1000" spc="5"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access</a:t>
            </a:r>
            <a:r>
              <a:rPr sz="1000" spc="10"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internet</a:t>
            </a:r>
            <a:r>
              <a:rPr sz="1000" spc="5" dirty="0">
                <a:latin typeface="Courier New"/>
                <a:cs typeface="Courier New"/>
              </a:rPr>
              <a:t> </a:t>
            </a:r>
            <a:r>
              <a:rPr sz="1000" spc="-5" dirty="0">
                <a:latin typeface="Courier New"/>
                <a:cs typeface="Courier New"/>
              </a:rPr>
              <a:t>while</a:t>
            </a:r>
            <a:r>
              <a:rPr sz="1000" spc="10" dirty="0">
                <a:latin typeface="Courier New"/>
                <a:cs typeface="Courier New"/>
              </a:rPr>
              <a:t> </a:t>
            </a:r>
            <a:r>
              <a:rPr sz="1000" spc="-5" dirty="0">
                <a:latin typeface="Courier New"/>
                <a:cs typeface="Courier New"/>
              </a:rPr>
              <a:t>shopping</a:t>
            </a:r>
            <a:r>
              <a:rPr sz="1000" spc="5" dirty="0">
                <a:latin typeface="Courier New"/>
                <a:cs typeface="Courier New"/>
              </a:rPr>
              <a:t> </a:t>
            </a:r>
            <a:r>
              <a:rPr sz="1000" spc="-5" dirty="0">
                <a:latin typeface="Courier New"/>
                <a:cs typeface="Courier New"/>
              </a:rPr>
              <a:t>on-line?</a:t>
            </a:r>
            <a:r>
              <a:rPr sz="1000" spc="10" dirty="0">
                <a:latin typeface="Courier New"/>
                <a:cs typeface="Courier New"/>
              </a:rPr>
              <a:t> </a:t>
            </a:r>
            <a:r>
              <a:rPr sz="1000" spc="-5" dirty="0">
                <a:latin typeface="Courier New"/>
                <a:cs typeface="Courier New"/>
              </a:rPr>
              <a:t>--------</a:t>
            </a:r>
            <a:endParaRPr sz="1000">
              <a:latin typeface="Courier New"/>
              <a:cs typeface="Courier New"/>
            </a:endParaRPr>
          </a:p>
          <a:p>
            <a:pPr>
              <a:lnSpc>
                <a:spcPct val="100000"/>
              </a:lnSpc>
              <a:spcBef>
                <a:spcPts val="260"/>
              </a:spcBef>
            </a:pPr>
            <a:r>
              <a:rPr sz="1000" spc="-5" dirty="0">
                <a:latin typeface="Courier New"/>
                <a:cs typeface="Courier New"/>
              </a:rPr>
              <a:t>-</a:t>
            </a:r>
            <a:endParaRPr sz="1000">
              <a:latin typeface="Courier New"/>
              <a:cs typeface="Courier New"/>
            </a:endParaRPr>
          </a:p>
        </p:txBody>
      </p:sp>
      <p:graphicFrame>
        <p:nvGraphicFramePr>
          <p:cNvPr id="12" name="object 12"/>
          <p:cNvGraphicFramePr>
            <a:graphicFrameLocks noGrp="1"/>
          </p:cNvGraphicFramePr>
          <p:nvPr/>
        </p:nvGraphicFramePr>
        <p:xfrm>
          <a:off x="882954" y="6688049"/>
          <a:ext cx="5779135" cy="1806351"/>
        </p:xfrm>
        <a:graphic>
          <a:graphicData uri="http://schemas.openxmlformats.org/drawingml/2006/table">
            <a:tbl>
              <a:tblPr firstRow="1" bandRow="1">
                <a:tableStyleId>{2D5ABB26-0587-4C30-8999-92F81FD0307C}</a:tableStyleId>
              </a:tblPr>
              <a:tblGrid>
                <a:gridCol w="450850"/>
                <a:gridCol w="5328285"/>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2.078067</a:t>
                      </a:r>
                      <a:endParaRPr sz="1000">
                        <a:latin typeface="Courier New"/>
                        <a:cs typeface="Courier New"/>
                      </a:endParaRPr>
                    </a:p>
                  </a:txBody>
                  <a:tcPr marL="0" marR="0" marT="0" marB="0"/>
                </a:tc>
              </a:tr>
              <a:tr h="185165">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0.715919</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0.000000</a:t>
                      </a:r>
                      <a:endParaRPr sz="1000">
                        <a:latin typeface="Courier New"/>
                        <a:cs typeface="Courier New"/>
                      </a:endParaRPr>
                    </a:p>
                  </a:txBody>
                  <a:tcPr marL="0" marR="0" marT="0" marB="0"/>
                </a:tc>
              </a:tr>
              <a:tr h="184404">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3.000000</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3.000000</a:t>
                      </a:r>
                      <a:endParaRPr sz="1000">
                        <a:latin typeface="Courier New"/>
                        <a:cs typeface="Courier New"/>
                      </a:endParaRPr>
                    </a:p>
                  </a:txBody>
                  <a:tcPr marL="0" marR="0" marT="0" marB="0"/>
                </a:tc>
              </a:tr>
              <a:tr h="184594">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7</a:t>
                      </a:r>
                      <a:r>
                        <a:rPr sz="1000" spc="5" dirty="0">
                          <a:latin typeface="Courier New"/>
                          <a:cs typeface="Courier New"/>
                        </a:rPr>
                        <a:t> </a:t>
                      </a:r>
                      <a:r>
                        <a:rPr sz="1000" spc="-5" dirty="0">
                          <a:latin typeface="Courier New"/>
                          <a:cs typeface="Courier New"/>
                        </a:rPr>
                        <a:t>How</a:t>
                      </a:r>
                      <a:r>
                        <a:rPr sz="1000" spc="5" dirty="0">
                          <a:latin typeface="Courier New"/>
                          <a:cs typeface="Courier New"/>
                        </a:rPr>
                        <a:t> </a:t>
                      </a:r>
                      <a:r>
                        <a:rPr sz="1000" spc="-5" dirty="0">
                          <a:latin typeface="Courier New"/>
                          <a:cs typeface="Courier New"/>
                        </a:rPr>
                        <a:t>do</a:t>
                      </a:r>
                      <a:r>
                        <a:rPr sz="1000" spc="5"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access</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internet</a:t>
                      </a:r>
                      <a:r>
                        <a:rPr sz="1000" spc="5" dirty="0">
                          <a:latin typeface="Courier New"/>
                          <a:cs typeface="Courier New"/>
                        </a:rPr>
                        <a:t> </a:t>
                      </a:r>
                      <a:r>
                        <a:rPr sz="1000" spc="-5" dirty="0">
                          <a:latin typeface="Courier New"/>
                          <a:cs typeface="Courier New"/>
                        </a:rPr>
                        <a:t>while</a:t>
                      </a:r>
                      <a:r>
                        <a:rPr sz="1000" spc="5" dirty="0">
                          <a:latin typeface="Courier New"/>
                          <a:cs typeface="Courier New"/>
                        </a:rPr>
                        <a:t> </a:t>
                      </a:r>
                      <a:r>
                        <a:rPr sz="1000" spc="-5" dirty="0">
                          <a:latin typeface="Courier New"/>
                          <a:cs typeface="Courier New"/>
                        </a:rPr>
                        <a:t>shopping</a:t>
                      </a:r>
                      <a:r>
                        <a:rPr sz="1000" spc="5"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dtype:</a:t>
                      </a:r>
                      <a:r>
                        <a:rPr sz="1000" spc="5" dirty="0">
                          <a:latin typeface="Courier New"/>
                          <a:cs typeface="Courier New"/>
                        </a:rPr>
                        <a:t> </a:t>
                      </a:r>
                      <a:r>
                        <a:rPr sz="1000" spc="-5" dirty="0">
                          <a:latin typeface="Courier New"/>
                          <a:cs typeface="Courier New"/>
                        </a:rPr>
                        <a:t>floa</a:t>
                      </a:r>
                      <a:endParaRPr sz="1000">
                        <a:latin typeface="Courier New"/>
                        <a:cs typeface="Courier New"/>
                      </a:endParaRPr>
                    </a:p>
                  </a:txBody>
                  <a:tcPr marL="0" marR="0" marT="0" marB="0"/>
                </a:tc>
              </a:tr>
              <a:tr h="164038">
                <a:tc>
                  <a:txBody>
                    <a:bodyPr/>
                    <a:lstStyle/>
                    <a:p>
                      <a:pPr marL="31750">
                        <a:lnSpc>
                          <a:spcPts val="1190"/>
                        </a:lnSpc>
                      </a:pPr>
                      <a:r>
                        <a:rPr sz="1000" spc="-5" dirty="0">
                          <a:latin typeface="Courier New"/>
                          <a:cs typeface="Courier New"/>
                        </a:rPr>
                        <a:t>t64</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bl>
          </a:graphicData>
        </a:graphic>
      </p:graphicFrame>
      <p:sp>
        <p:nvSpPr>
          <p:cNvPr id="13" name="object 13"/>
          <p:cNvSpPr txBox="1"/>
          <p:nvPr/>
        </p:nvSpPr>
        <p:spPr>
          <a:xfrm>
            <a:off x="914704" y="8839351"/>
            <a:ext cx="5716270" cy="394335"/>
          </a:xfrm>
          <a:prstGeom prst="rect">
            <a:avLst/>
          </a:prstGeom>
        </p:spPr>
        <p:txBody>
          <a:bodyPr vert="horz" wrap="square" lIns="0" tIns="44450" rIns="0" bIns="0" rtlCol="0">
            <a:spAutoFit/>
          </a:bodyPr>
          <a:lstStyle/>
          <a:p>
            <a:pPr>
              <a:lnSpc>
                <a:spcPct val="100000"/>
              </a:lnSpc>
              <a:spcBef>
                <a:spcPts val="350"/>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8</a:t>
            </a:r>
            <a:r>
              <a:rPr sz="1000" spc="5" dirty="0">
                <a:latin typeface="Courier New"/>
                <a:cs typeface="Courier New"/>
              </a:rPr>
              <a:t> </a:t>
            </a:r>
            <a:r>
              <a:rPr sz="1000" spc="-5" dirty="0">
                <a:latin typeface="Courier New"/>
                <a:cs typeface="Courier New"/>
              </a:rPr>
              <a:t>Which</a:t>
            </a:r>
            <a:r>
              <a:rPr sz="1000" spc="5" dirty="0">
                <a:latin typeface="Courier New"/>
                <a:cs typeface="Courier New"/>
              </a:rPr>
              <a:t> </a:t>
            </a:r>
            <a:r>
              <a:rPr sz="1000" spc="-5" dirty="0">
                <a:latin typeface="Courier New"/>
                <a:cs typeface="Courier New"/>
              </a:rPr>
              <a:t>device</a:t>
            </a:r>
            <a:r>
              <a:rPr sz="1000" spc="5" dirty="0">
                <a:latin typeface="Courier New"/>
                <a:cs typeface="Courier New"/>
              </a:rPr>
              <a:t> </a:t>
            </a:r>
            <a:r>
              <a:rPr sz="1000" spc="-5" dirty="0">
                <a:latin typeface="Courier New"/>
                <a:cs typeface="Courier New"/>
              </a:rPr>
              <a:t>do</a:t>
            </a:r>
            <a:r>
              <a:rPr sz="1000" spc="5"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use</a:t>
            </a:r>
            <a:r>
              <a:rPr sz="1000" spc="5" dirty="0">
                <a:latin typeface="Courier New"/>
                <a:cs typeface="Courier New"/>
              </a:rPr>
              <a:t> </a:t>
            </a:r>
            <a:r>
              <a:rPr sz="1000" spc="-5" dirty="0">
                <a:latin typeface="Courier New"/>
                <a:cs typeface="Courier New"/>
              </a:rPr>
              <a:t>to</a:t>
            </a:r>
            <a:r>
              <a:rPr sz="1000" spc="5" dirty="0">
                <a:latin typeface="Courier New"/>
                <a:cs typeface="Courier New"/>
              </a:rPr>
              <a:t> </a:t>
            </a:r>
            <a:r>
              <a:rPr sz="1000" spc="-5" dirty="0">
                <a:latin typeface="Courier New"/>
                <a:cs typeface="Courier New"/>
              </a:rPr>
              <a:t>access</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shopping?</a:t>
            </a:r>
            <a:r>
              <a:rPr sz="1000" spc="15" dirty="0">
                <a:latin typeface="Courier New"/>
                <a:cs typeface="Courier New"/>
              </a:rPr>
              <a:t> </a:t>
            </a:r>
            <a:r>
              <a:rPr sz="1000" spc="-5" dirty="0">
                <a:latin typeface="Courier New"/>
                <a:cs typeface="Courier New"/>
              </a:rPr>
              <a:t>--------</a:t>
            </a:r>
            <a:endParaRPr sz="1000">
              <a:latin typeface="Courier New"/>
              <a:cs typeface="Courier New"/>
            </a:endParaRPr>
          </a:p>
          <a:p>
            <a:pPr>
              <a:lnSpc>
                <a:spcPct val="100000"/>
              </a:lnSpc>
              <a:spcBef>
                <a:spcPts val="254"/>
              </a:spcBef>
            </a:pPr>
            <a:r>
              <a:rPr sz="1000" spc="-5" dirty="0">
                <a:latin typeface="Courier New"/>
                <a:cs typeface="Courier New"/>
              </a:rPr>
              <a:t>-</a:t>
            </a:r>
            <a:endParaRPr sz="1000">
              <a:latin typeface="Courier New"/>
              <a:cs typeface="Courier New"/>
            </a:endParaRPr>
          </a:p>
        </p:txBody>
      </p:sp>
      <p:sp>
        <p:nvSpPr>
          <p:cNvPr id="14" name="object 14"/>
          <p:cNvSpPr txBox="1"/>
          <p:nvPr/>
        </p:nvSpPr>
        <p:spPr>
          <a:xfrm>
            <a:off x="902004" y="9206686"/>
            <a:ext cx="406400" cy="397510"/>
          </a:xfrm>
          <a:prstGeom prst="rect">
            <a:avLst/>
          </a:prstGeom>
        </p:spPr>
        <p:txBody>
          <a:bodyPr vert="horz" wrap="square" lIns="0" tIns="12700" rIns="0" bIns="0" rtlCol="0">
            <a:spAutoFit/>
          </a:bodyPr>
          <a:lstStyle/>
          <a:p>
            <a:pPr marL="12700" marR="5080">
              <a:lnSpc>
                <a:spcPct val="122000"/>
              </a:lnSpc>
              <a:spcBef>
                <a:spcPts val="100"/>
              </a:spcBef>
            </a:pPr>
            <a:r>
              <a:rPr sz="1000" spc="-5" dirty="0">
                <a:latin typeface="Courier New"/>
                <a:cs typeface="Courier New"/>
              </a:rPr>
              <a:t>count  mean</a:t>
            </a:r>
            <a:endParaRPr sz="1000">
              <a:latin typeface="Courier New"/>
              <a:cs typeface="Courier New"/>
            </a:endParaRPr>
          </a:p>
        </p:txBody>
      </p:sp>
      <p:sp>
        <p:nvSpPr>
          <p:cNvPr id="15" name="object 15"/>
          <p:cNvSpPr txBox="1"/>
          <p:nvPr/>
        </p:nvSpPr>
        <p:spPr>
          <a:xfrm>
            <a:off x="1587743" y="9206686"/>
            <a:ext cx="788035" cy="397510"/>
          </a:xfrm>
          <a:prstGeom prst="rect">
            <a:avLst/>
          </a:prstGeom>
        </p:spPr>
        <p:txBody>
          <a:bodyPr vert="horz" wrap="square" lIns="0" tIns="46355" rIns="0" bIns="0" rtlCol="0">
            <a:spAutoFit/>
          </a:bodyPr>
          <a:lstStyle/>
          <a:p>
            <a:pPr marR="5080" algn="r">
              <a:lnSpc>
                <a:spcPct val="100000"/>
              </a:lnSpc>
              <a:spcBef>
                <a:spcPts val="365"/>
              </a:spcBef>
            </a:pPr>
            <a:r>
              <a:rPr sz="1000" spc="-5" dirty="0">
                <a:latin typeface="Courier New"/>
                <a:cs typeface="Courier New"/>
              </a:rPr>
              <a:t>269.000000</a:t>
            </a:r>
            <a:endParaRPr sz="1000">
              <a:latin typeface="Courier New"/>
              <a:cs typeface="Courier New"/>
            </a:endParaRPr>
          </a:p>
          <a:p>
            <a:pPr marR="5080" algn="r">
              <a:lnSpc>
                <a:spcPct val="100000"/>
              </a:lnSpc>
              <a:spcBef>
                <a:spcPts val="260"/>
              </a:spcBef>
            </a:pPr>
            <a:r>
              <a:rPr sz="1000" spc="-5" dirty="0">
                <a:latin typeface="Courier New"/>
                <a:cs typeface="Courier New"/>
              </a:rPr>
              <a:t>1.501859</a:t>
            </a:r>
            <a:endParaRPr sz="1000">
              <a:latin typeface="Courier New"/>
              <a:cs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866" y="181860"/>
            <a:ext cx="7032783" cy="10511540"/>
          </a:xfrm>
        </p:spPr>
        <p:txBody>
          <a:bodyPr>
            <a:noAutofit/>
          </a:bodyPr>
          <a:lstStyle/>
          <a:p>
            <a:pPr marL="285750" lvl="0" indent="-285750" fontAlgn="base" latinLnBrk="1">
              <a:buFont typeface="Arial" pitchFamily="34" charset="0"/>
              <a:buChar char="•"/>
            </a:pPr>
            <a:r>
              <a:rPr lang="en-IN" dirty="0"/>
              <a:t>Gender of respondent</a:t>
            </a:r>
          </a:p>
          <a:p>
            <a:pPr marL="285750" lvl="0" indent="-285750" fontAlgn="base" latinLnBrk="1">
              <a:buFont typeface="Arial" pitchFamily="34" charset="0"/>
              <a:buChar char="•"/>
            </a:pPr>
            <a:r>
              <a:rPr lang="en-IN" dirty="0"/>
              <a:t>How old are you</a:t>
            </a:r>
          </a:p>
          <a:p>
            <a:pPr marL="285750" lvl="0" indent="-285750" fontAlgn="base" latinLnBrk="1">
              <a:buFont typeface="Arial" pitchFamily="34" charset="0"/>
              <a:buChar char="•"/>
            </a:pPr>
            <a:r>
              <a:rPr lang="en-IN" dirty="0"/>
              <a:t>Which city do you shop online from</a:t>
            </a:r>
          </a:p>
          <a:p>
            <a:pPr marL="285750" lvl="0" indent="-285750" fontAlgn="base" latinLnBrk="1">
              <a:buFont typeface="Arial" pitchFamily="34" charset="0"/>
              <a:buChar char="•"/>
            </a:pPr>
            <a:r>
              <a:rPr lang="en-IN" dirty="0"/>
              <a:t>What is the Pin Code of where you shop online from</a:t>
            </a:r>
          </a:p>
          <a:p>
            <a:pPr marL="285750" lvl="0" indent="-285750" fontAlgn="base" latinLnBrk="1">
              <a:buFont typeface="Arial" pitchFamily="34" charset="0"/>
              <a:buChar char="•"/>
            </a:pPr>
            <a:r>
              <a:rPr lang="en-IN" dirty="0"/>
              <a:t>Since How Long You are Shopping Online</a:t>
            </a:r>
          </a:p>
          <a:p>
            <a:pPr marL="285750" lvl="0" indent="-285750" fontAlgn="base" latinLnBrk="1">
              <a:buFont typeface="Arial" pitchFamily="34" charset="0"/>
              <a:buChar char="•"/>
            </a:pPr>
            <a:r>
              <a:rPr lang="en-IN" dirty="0"/>
              <a:t>How many times you have made an online purchase in the past 1 year</a:t>
            </a:r>
          </a:p>
          <a:p>
            <a:pPr marL="285750" lvl="0" indent="-285750" fontAlgn="base" latinLnBrk="1">
              <a:buFont typeface="Arial" pitchFamily="34" charset="0"/>
              <a:buChar char="•"/>
            </a:pPr>
            <a:r>
              <a:rPr lang="en-IN" dirty="0"/>
              <a:t>How do you access the internet while shopping on-line</a:t>
            </a:r>
          </a:p>
          <a:p>
            <a:pPr marL="285750" lvl="0" indent="-285750" fontAlgn="base" latinLnBrk="1">
              <a:buFont typeface="Arial" pitchFamily="34" charset="0"/>
              <a:buChar char="•"/>
            </a:pPr>
            <a:r>
              <a:rPr lang="en-IN" dirty="0"/>
              <a:t>Which device do you use to access the online shopping</a:t>
            </a:r>
          </a:p>
          <a:p>
            <a:pPr marL="285750" lvl="0" indent="-285750" fontAlgn="base" latinLnBrk="1">
              <a:buFont typeface="Arial" pitchFamily="34" charset="0"/>
              <a:buChar char="•"/>
            </a:pPr>
            <a:r>
              <a:rPr lang="en-IN" dirty="0"/>
              <a:t>What is the screen size of your mobile device</a:t>
            </a:r>
          </a:p>
          <a:p>
            <a:pPr marL="285750" lvl="0" indent="-285750" fontAlgn="base" latinLnBrk="1">
              <a:buFont typeface="Arial" pitchFamily="34" charset="0"/>
              <a:buChar char="•"/>
            </a:pPr>
            <a:r>
              <a:rPr lang="en-IN" dirty="0"/>
              <a:t>What is the operating system (OS) of your device</a:t>
            </a:r>
          </a:p>
          <a:p>
            <a:pPr marL="285750" lvl="0" indent="-285750" fontAlgn="base" latinLnBrk="1">
              <a:buFont typeface="Arial" pitchFamily="34" charset="0"/>
              <a:buChar char="•"/>
            </a:pPr>
            <a:r>
              <a:rPr lang="en-IN" dirty="0"/>
              <a:t>What browser do you run on your device to access the website </a:t>
            </a:r>
          </a:p>
          <a:p>
            <a:pPr marL="285750" lvl="0" indent="-285750" fontAlgn="base" latinLnBrk="1">
              <a:buFont typeface="Arial" pitchFamily="34" charset="0"/>
              <a:buChar char="•"/>
            </a:pPr>
            <a:r>
              <a:rPr lang="en-IN" dirty="0"/>
              <a:t>Which channel did you follow to arrive at your </a:t>
            </a:r>
            <a:r>
              <a:rPr lang="en-IN" dirty="0" err="1"/>
              <a:t>favorite</a:t>
            </a:r>
            <a:r>
              <a:rPr lang="en-IN" dirty="0"/>
              <a:t> online store  </a:t>
            </a:r>
            <a:r>
              <a:rPr lang="en-IN" dirty="0" smtClean="0"/>
              <a:t>for </a:t>
            </a:r>
            <a:r>
              <a:rPr lang="en-IN" dirty="0"/>
              <a:t>the first time</a:t>
            </a:r>
          </a:p>
          <a:p>
            <a:pPr marL="285750" lvl="0" indent="-285750" fontAlgn="base" latinLnBrk="1">
              <a:buFont typeface="Arial" pitchFamily="34" charset="0"/>
              <a:buChar char="•"/>
            </a:pPr>
            <a:r>
              <a:rPr lang="en-IN" dirty="0"/>
              <a:t>After first visit, how do you reach the online retail store</a:t>
            </a:r>
          </a:p>
          <a:p>
            <a:pPr marL="285750" lvl="0" indent="-285750" fontAlgn="base" latinLnBrk="1">
              <a:buFont typeface="Arial" pitchFamily="34" charset="0"/>
              <a:buChar char="•"/>
            </a:pPr>
            <a:r>
              <a:rPr lang="en-IN" dirty="0"/>
              <a:t>How much time do you explore the e- retail store before making a  </a:t>
            </a:r>
            <a:r>
              <a:rPr lang="en-IN" dirty="0" smtClean="0"/>
              <a:t>        purchase </a:t>
            </a:r>
            <a:r>
              <a:rPr lang="en-IN" dirty="0"/>
              <a:t>decision</a:t>
            </a:r>
          </a:p>
          <a:p>
            <a:pPr marL="285750" lvl="0" indent="-285750" fontAlgn="base" latinLnBrk="1">
              <a:buFont typeface="Arial" pitchFamily="34" charset="0"/>
              <a:buChar char="•"/>
            </a:pPr>
            <a:r>
              <a:rPr lang="en-IN" dirty="0"/>
              <a:t>What is your preferred payment Option</a:t>
            </a:r>
          </a:p>
          <a:p>
            <a:pPr marL="285750" lvl="0" indent="-285750" fontAlgn="base" latinLnBrk="1">
              <a:buFont typeface="Arial" pitchFamily="34" charset="0"/>
              <a:buChar char="•"/>
            </a:pPr>
            <a:r>
              <a:rPr lang="en-IN" dirty="0"/>
              <a:t>How frequently do you abandon (selecting an items and leaving  </a:t>
            </a:r>
            <a:r>
              <a:rPr lang="en-IN" dirty="0" smtClean="0"/>
              <a:t>           without </a:t>
            </a:r>
            <a:r>
              <a:rPr lang="en-IN" dirty="0"/>
              <a:t>making payment) your shopping cart</a:t>
            </a:r>
          </a:p>
          <a:p>
            <a:pPr marL="285750" lvl="0" indent="-285750" fontAlgn="base" latinLnBrk="1">
              <a:buFont typeface="Arial" pitchFamily="34" charset="0"/>
              <a:buChar char="•"/>
            </a:pPr>
            <a:r>
              <a:rPr lang="en-IN" dirty="0"/>
              <a:t>Why did you abandon the “Bag”, “Shopping Cart</a:t>
            </a:r>
          </a:p>
          <a:p>
            <a:pPr marL="285750" lvl="0" indent="-285750" fontAlgn="base" latinLnBrk="1">
              <a:buFont typeface="Arial" pitchFamily="34" charset="0"/>
              <a:buChar char="•"/>
            </a:pPr>
            <a:r>
              <a:rPr lang="en-IN" dirty="0"/>
              <a:t>The content on the website must be easy to read and understand</a:t>
            </a:r>
          </a:p>
          <a:p>
            <a:pPr marL="285750" lvl="0" indent="-285750" fontAlgn="base" latinLnBrk="1">
              <a:buFont typeface="Arial" pitchFamily="34" charset="0"/>
              <a:buChar char="•"/>
            </a:pPr>
            <a:r>
              <a:rPr lang="en-IN" dirty="0"/>
              <a:t>Information on similar product to the one highlighted  is important for </a:t>
            </a:r>
            <a:r>
              <a:rPr lang="en-IN" dirty="0" smtClean="0"/>
              <a:t> product </a:t>
            </a:r>
            <a:r>
              <a:rPr lang="en-IN" dirty="0"/>
              <a:t>comparison</a:t>
            </a:r>
          </a:p>
          <a:p>
            <a:pPr marL="285750" lvl="0" indent="-285750" fontAlgn="base" latinLnBrk="1">
              <a:buFont typeface="Arial" pitchFamily="34" charset="0"/>
              <a:buChar char="•"/>
            </a:pPr>
            <a:r>
              <a:rPr lang="en-IN" dirty="0"/>
              <a:t>Complete information on listed seller and product being offered is  </a:t>
            </a:r>
            <a:r>
              <a:rPr lang="en-IN" dirty="0" smtClean="0"/>
              <a:t>         important </a:t>
            </a:r>
            <a:r>
              <a:rPr lang="en-IN" dirty="0"/>
              <a:t>for purchase decision.</a:t>
            </a:r>
          </a:p>
          <a:p>
            <a:pPr marL="285750" lvl="0" indent="-285750" fontAlgn="base" latinLnBrk="1">
              <a:buFont typeface="Arial" pitchFamily="34" charset="0"/>
              <a:buChar char="•"/>
            </a:pPr>
            <a:r>
              <a:rPr lang="en-IN" dirty="0"/>
              <a:t>All relevant information on listed products must be stated clearly</a:t>
            </a:r>
          </a:p>
          <a:p>
            <a:pPr marL="285750" lvl="0" indent="-285750" fontAlgn="base" latinLnBrk="1">
              <a:buFont typeface="Arial" pitchFamily="34" charset="0"/>
              <a:buChar char="•"/>
            </a:pPr>
            <a:r>
              <a:rPr lang="en-IN" dirty="0"/>
              <a:t>Ease of navigation in website</a:t>
            </a:r>
          </a:p>
          <a:p>
            <a:pPr marL="285750" lvl="0" indent="-285750" fontAlgn="base" latinLnBrk="1">
              <a:buFont typeface="Arial" pitchFamily="34" charset="0"/>
              <a:buChar char="•"/>
            </a:pPr>
            <a:r>
              <a:rPr lang="en-IN" dirty="0"/>
              <a:t>Loading and processing speed</a:t>
            </a:r>
          </a:p>
          <a:p>
            <a:pPr marL="285750" lvl="0" indent="-285750" fontAlgn="base" latinLnBrk="1">
              <a:buFont typeface="Arial" pitchFamily="34" charset="0"/>
              <a:buChar char="•"/>
            </a:pPr>
            <a:r>
              <a:rPr lang="en-IN" dirty="0"/>
              <a:t>User friendly Interface of the website</a:t>
            </a:r>
          </a:p>
          <a:p>
            <a:pPr marL="285750" lvl="0" indent="-285750" fontAlgn="base" latinLnBrk="1">
              <a:buFont typeface="Arial" pitchFamily="34" charset="0"/>
              <a:buChar char="•"/>
            </a:pPr>
            <a:r>
              <a:rPr lang="en-IN" dirty="0"/>
              <a:t>Convenient Payment </a:t>
            </a:r>
            <a:r>
              <a:rPr lang="en-IN" dirty="0" smtClean="0"/>
              <a:t>methods</a:t>
            </a:r>
          </a:p>
          <a:p>
            <a:pPr marL="285750" lvl="0" indent="-285750" fontAlgn="base" latinLnBrk="1">
              <a:buFont typeface="Arial" pitchFamily="34" charset="0"/>
              <a:buChar char="•"/>
            </a:pPr>
            <a:r>
              <a:rPr lang="en-IN" dirty="0" smtClean="0"/>
              <a:t>All </a:t>
            </a:r>
            <a:r>
              <a:rPr lang="en-IN" dirty="0"/>
              <a:t>relevant information on listed products must be stated clearly</a:t>
            </a:r>
          </a:p>
          <a:p>
            <a:pPr marL="285750" lvl="0" indent="-285750" fontAlgn="base" latinLnBrk="1">
              <a:buFont typeface="Arial" pitchFamily="34" charset="0"/>
              <a:buChar char="•"/>
            </a:pPr>
            <a:r>
              <a:rPr lang="en-IN" dirty="0"/>
              <a:t>Ease of navigation in website</a:t>
            </a:r>
          </a:p>
          <a:p>
            <a:pPr marL="285750" lvl="0" indent="-285750" fontAlgn="base" latinLnBrk="1">
              <a:buFont typeface="Arial" pitchFamily="34" charset="0"/>
              <a:buChar char="•"/>
            </a:pPr>
            <a:r>
              <a:rPr lang="en-IN" dirty="0"/>
              <a:t>Loading and processing speed</a:t>
            </a:r>
          </a:p>
          <a:p>
            <a:pPr marL="285750" lvl="0" indent="-285750" fontAlgn="base" latinLnBrk="1">
              <a:buFont typeface="Arial" pitchFamily="34" charset="0"/>
              <a:buChar char="•"/>
            </a:pPr>
            <a:r>
              <a:rPr lang="en-IN" dirty="0"/>
              <a:t>User friendly Interface of the website</a:t>
            </a:r>
          </a:p>
          <a:p>
            <a:pPr marL="285750" indent="-285750">
              <a:buFont typeface="Arial" pitchFamily="34" charset="0"/>
              <a:buChar char="•"/>
            </a:pPr>
            <a:r>
              <a:rPr lang="en-IN" dirty="0"/>
              <a:t>Convenient Payment methods</a:t>
            </a:r>
          </a:p>
        </p:txBody>
      </p:sp>
    </p:spTree>
    <p:extLst>
      <p:ext uri="{BB962C8B-B14F-4D97-AF65-F5344CB8AC3E}">
        <p14:creationId xmlns:p14="http://schemas.microsoft.com/office/powerpoint/2010/main" val="24925360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82954" y="958444"/>
          <a:ext cx="5777865" cy="1437417"/>
        </p:xfrm>
        <a:graphic>
          <a:graphicData uri="http://schemas.openxmlformats.org/drawingml/2006/table">
            <a:tbl>
              <a:tblPr firstRow="1" bandRow="1">
                <a:tableStyleId>{2D5ABB26-0587-4C30-8999-92F81FD0307C}</a:tableStyleId>
              </a:tblPr>
              <a:tblGrid>
                <a:gridCol w="450850"/>
                <a:gridCol w="4952365"/>
                <a:gridCol w="374650"/>
              </a:tblGrid>
              <a:tr h="163974">
                <a:tc>
                  <a:txBody>
                    <a:bodyPr/>
                    <a:lstStyle/>
                    <a:p>
                      <a:pPr marL="31750">
                        <a:lnSpc>
                          <a:spcPts val="1030"/>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030"/>
                        </a:lnSpc>
                      </a:pPr>
                      <a:r>
                        <a:rPr sz="1000" spc="-5" dirty="0">
                          <a:latin typeface="Courier New"/>
                          <a:cs typeface="Courier New"/>
                        </a:rPr>
                        <a:t>0.751240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5292">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5165">
                <a:tc>
                  <a:txBody>
                    <a:bodyPr/>
                    <a:lstStyle/>
                    <a:p>
                      <a:pPr marL="31750">
                        <a:lnSpc>
                          <a:spcPts val="1195"/>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1.000000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4403">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4404">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5166">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349013">
                <a:tc>
                  <a:txBody>
                    <a:bodyPr/>
                    <a:lstStyle/>
                    <a:p>
                      <a:pPr marL="31750">
                        <a:lnSpc>
                          <a:spcPts val="1195"/>
                        </a:lnSpc>
                      </a:pPr>
                      <a:r>
                        <a:rPr sz="1000" spc="-5" dirty="0">
                          <a:latin typeface="Courier New"/>
                          <a:cs typeface="Courier New"/>
                        </a:rPr>
                        <a:t>Name:</a:t>
                      </a:r>
                      <a:endParaRPr sz="1000">
                        <a:latin typeface="Courier New"/>
                        <a:cs typeface="Courier New"/>
                      </a:endParaRPr>
                    </a:p>
                    <a:p>
                      <a:pPr marL="31750">
                        <a:lnSpc>
                          <a:spcPct val="100000"/>
                        </a:lnSpc>
                        <a:spcBef>
                          <a:spcPts val="250"/>
                        </a:spcBef>
                      </a:pPr>
                      <a:r>
                        <a:rPr sz="1000" spc="-5" dirty="0">
                          <a:latin typeface="Courier New"/>
                          <a:cs typeface="Courier New"/>
                        </a:rPr>
                        <a:t>t64</a:t>
                      </a:r>
                      <a:endParaRPr sz="1000">
                        <a:latin typeface="Courier New"/>
                        <a:cs typeface="Courier New"/>
                      </a:endParaRPr>
                    </a:p>
                  </a:txBody>
                  <a:tcPr marL="0" marR="0" marT="0" marB="0"/>
                </a:tc>
                <a:tc>
                  <a:txBody>
                    <a:bodyPr/>
                    <a:lstStyle/>
                    <a:p>
                      <a:pPr marL="38100">
                        <a:lnSpc>
                          <a:spcPts val="1195"/>
                        </a:lnSpc>
                      </a:pPr>
                      <a:r>
                        <a:rPr sz="1000" spc="-5" dirty="0">
                          <a:latin typeface="Courier New"/>
                          <a:cs typeface="Courier New"/>
                        </a:rPr>
                        <a:t>8</a:t>
                      </a:r>
                      <a:r>
                        <a:rPr sz="1000" dirty="0">
                          <a:latin typeface="Courier New"/>
                          <a:cs typeface="Courier New"/>
                        </a:rPr>
                        <a:t> </a:t>
                      </a:r>
                      <a:r>
                        <a:rPr sz="1000" spc="-5" dirty="0">
                          <a:latin typeface="Courier New"/>
                          <a:cs typeface="Courier New"/>
                        </a:rPr>
                        <a:t>Which</a:t>
                      </a:r>
                      <a:r>
                        <a:rPr sz="1000" spc="5" dirty="0">
                          <a:latin typeface="Courier New"/>
                          <a:cs typeface="Courier New"/>
                        </a:rPr>
                        <a:t> </a:t>
                      </a:r>
                      <a:r>
                        <a:rPr sz="1000" spc="-5" dirty="0">
                          <a:latin typeface="Courier New"/>
                          <a:cs typeface="Courier New"/>
                        </a:rPr>
                        <a:t>device</a:t>
                      </a:r>
                      <a:r>
                        <a:rPr sz="1000" dirty="0">
                          <a:latin typeface="Courier New"/>
                          <a:cs typeface="Courier New"/>
                        </a:rPr>
                        <a:t> </a:t>
                      </a:r>
                      <a:r>
                        <a:rPr sz="1000" spc="-5" dirty="0">
                          <a:latin typeface="Courier New"/>
                          <a:cs typeface="Courier New"/>
                        </a:rPr>
                        <a:t>do</a:t>
                      </a:r>
                      <a:r>
                        <a:rPr sz="1000" spc="5"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use</a:t>
                      </a:r>
                      <a:r>
                        <a:rPr sz="1000" dirty="0">
                          <a:latin typeface="Courier New"/>
                          <a:cs typeface="Courier New"/>
                        </a:rPr>
                        <a:t> </a:t>
                      </a:r>
                      <a:r>
                        <a:rPr sz="1000" spc="-5" dirty="0">
                          <a:latin typeface="Courier New"/>
                          <a:cs typeface="Courier New"/>
                        </a:rPr>
                        <a:t>to</a:t>
                      </a:r>
                      <a:r>
                        <a:rPr sz="1000" spc="5" dirty="0">
                          <a:latin typeface="Courier New"/>
                          <a:cs typeface="Courier New"/>
                        </a:rPr>
                        <a:t> </a:t>
                      </a:r>
                      <a:r>
                        <a:rPr sz="1000" spc="-5" dirty="0">
                          <a:latin typeface="Courier New"/>
                          <a:cs typeface="Courier New"/>
                        </a:rPr>
                        <a:t>access</a:t>
                      </a:r>
                      <a:r>
                        <a:rPr sz="1000" spc="5" dirty="0">
                          <a:latin typeface="Courier New"/>
                          <a:cs typeface="Courier New"/>
                        </a:rPr>
                        <a:t> </a:t>
                      </a:r>
                      <a:r>
                        <a:rPr sz="1000" spc="-5" dirty="0">
                          <a:latin typeface="Courier New"/>
                          <a:cs typeface="Courier New"/>
                        </a:rPr>
                        <a:t>the</a:t>
                      </a:r>
                      <a:r>
                        <a:rPr sz="1000"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shopping?,</a:t>
                      </a:r>
                      <a:r>
                        <a:rPr sz="1000" spc="5" dirty="0">
                          <a:latin typeface="Courier New"/>
                          <a:cs typeface="Courier New"/>
                        </a:rPr>
                        <a:t> </a:t>
                      </a:r>
                      <a:r>
                        <a:rPr sz="1000" spc="-5" dirty="0">
                          <a:latin typeface="Courier New"/>
                          <a:cs typeface="Courier New"/>
                        </a:rPr>
                        <a:t>dtype:</a:t>
                      </a:r>
                      <a:endParaRPr sz="1000">
                        <a:latin typeface="Courier New"/>
                        <a:cs typeface="Courier New"/>
                      </a:endParaRPr>
                    </a:p>
                  </a:txBody>
                  <a:tcPr marL="0" marR="0" marT="0" marB="0"/>
                </a:tc>
                <a:tc>
                  <a:txBody>
                    <a:bodyPr/>
                    <a:lstStyle/>
                    <a:p>
                      <a:pPr marL="38100">
                        <a:lnSpc>
                          <a:spcPts val="1195"/>
                        </a:lnSpc>
                      </a:pPr>
                      <a:r>
                        <a:rPr sz="1000" spc="-5" dirty="0">
                          <a:latin typeface="Courier New"/>
                          <a:cs typeface="Courier New"/>
                        </a:rPr>
                        <a:t>floa</a:t>
                      </a:r>
                      <a:endParaRPr sz="1000">
                        <a:latin typeface="Courier New"/>
                        <a:cs typeface="Courier New"/>
                      </a:endParaRPr>
                    </a:p>
                  </a:txBody>
                  <a:tcPr marL="0" marR="0" marT="0" marB="0"/>
                </a:tc>
              </a:tr>
            </a:tbl>
          </a:graphicData>
        </a:graphic>
      </p:graphicFrame>
      <p:sp>
        <p:nvSpPr>
          <p:cNvPr id="3" name="object 3"/>
          <p:cNvSpPr txBox="1"/>
          <p:nvPr/>
        </p:nvSpPr>
        <p:spPr>
          <a:xfrm>
            <a:off x="902004" y="2773425"/>
            <a:ext cx="44450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dirty="0">
                <a:latin typeface="Courier New"/>
                <a:cs typeface="Courier New"/>
              </a:rPr>
              <a:t> </a:t>
            </a:r>
            <a:r>
              <a:rPr sz="1000" spc="-5" dirty="0">
                <a:latin typeface="Courier New"/>
                <a:cs typeface="Courier New"/>
              </a:rPr>
              <a:t>9</a:t>
            </a:r>
            <a:r>
              <a:rPr sz="1000" dirty="0">
                <a:latin typeface="Courier New"/>
                <a:cs typeface="Courier New"/>
              </a:rPr>
              <a:t> </a:t>
            </a:r>
            <a:r>
              <a:rPr sz="1000" spc="-5" dirty="0">
                <a:latin typeface="Courier New"/>
                <a:cs typeface="Courier New"/>
              </a:rPr>
              <a:t>What</a:t>
            </a:r>
            <a:r>
              <a:rPr sz="1000" spc="5" dirty="0">
                <a:latin typeface="Courier New"/>
                <a:cs typeface="Courier New"/>
              </a:rPr>
              <a:t> </a:t>
            </a:r>
            <a:r>
              <a:rPr sz="1000" spc="-5" dirty="0">
                <a:latin typeface="Courier New"/>
                <a:cs typeface="Courier New"/>
              </a:rPr>
              <a:t>is</a:t>
            </a:r>
            <a:r>
              <a:rPr sz="1000"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screen</a:t>
            </a:r>
            <a:r>
              <a:rPr sz="1000" dirty="0">
                <a:latin typeface="Courier New"/>
                <a:cs typeface="Courier New"/>
              </a:rPr>
              <a:t> </a:t>
            </a:r>
            <a:r>
              <a:rPr sz="1000" spc="-5" dirty="0">
                <a:latin typeface="Courier New"/>
                <a:cs typeface="Courier New"/>
              </a:rPr>
              <a:t>size</a:t>
            </a:r>
            <a:r>
              <a:rPr sz="1000" spc="5" dirty="0">
                <a:latin typeface="Courier New"/>
                <a:cs typeface="Courier New"/>
              </a:rPr>
              <a:t> </a:t>
            </a:r>
            <a:r>
              <a:rPr sz="1000" spc="-5" dirty="0">
                <a:latin typeface="Courier New"/>
                <a:cs typeface="Courier New"/>
              </a:rPr>
              <a:t>of</a:t>
            </a:r>
            <a:r>
              <a:rPr sz="1000" dirty="0">
                <a:latin typeface="Courier New"/>
                <a:cs typeface="Courier New"/>
              </a:rPr>
              <a:t> </a:t>
            </a:r>
            <a:r>
              <a:rPr sz="1000" spc="-5" dirty="0">
                <a:latin typeface="Courier New"/>
                <a:cs typeface="Courier New"/>
              </a:rPr>
              <a:t>your</a:t>
            </a:r>
            <a:r>
              <a:rPr sz="1000" spc="5" dirty="0">
                <a:latin typeface="Courier New"/>
                <a:cs typeface="Courier New"/>
              </a:rPr>
              <a:t> </a:t>
            </a:r>
            <a:r>
              <a:rPr sz="1000" spc="-5" dirty="0">
                <a:latin typeface="Courier New"/>
                <a:cs typeface="Courier New"/>
              </a:rPr>
              <a:t>mobile</a:t>
            </a:r>
            <a:r>
              <a:rPr sz="1000" dirty="0">
                <a:latin typeface="Courier New"/>
                <a:cs typeface="Courier New"/>
              </a:rPr>
              <a:t> </a:t>
            </a:r>
            <a:r>
              <a:rPr sz="1000" spc="-5" dirty="0">
                <a:latin typeface="Courier New"/>
                <a:cs typeface="Courier New"/>
              </a:rPr>
              <a:t>device?</a:t>
            </a:r>
            <a:endParaRPr sz="1000">
              <a:latin typeface="Courier New"/>
              <a:cs typeface="Courier New"/>
            </a:endParaRPr>
          </a:p>
        </p:txBody>
      </p:sp>
      <p:sp>
        <p:nvSpPr>
          <p:cNvPr id="4" name="object 4"/>
          <p:cNvSpPr txBox="1"/>
          <p:nvPr/>
        </p:nvSpPr>
        <p:spPr>
          <a:xfrm>
            <a:off x="902004" y="2925216"/>
            <a:ext cx="406400" cy="1504315"/>
          </a:xfrm>
          <a:prstGeom prst="rect">
            <a:avLst/>
          </a:prstGeom>
        </p:spPr>
        <p:txBody>
          <a:bodyPr vert="horz" wrap="square" lIns="0" tIns="12065" rIns="0" bIns="0" rtlCol="0">
            <a:spAutoFit/>
          </a:bodyPr>
          <a:lstStyle/>
          <a:p>
            <a:pPr marL="12700" marR="5080">
              <a:lnSpc>
                <a:spcPct val="121300"/>
              </a:lnSpc>
              <a:spcBef>
                <a:spcPts val="95"/>
              </a:spcBef>
            </a:pPr>
            <a:r>
              <a:rPr sz="1000" spc="-5" dirty="0">
                <a:latin typeface="Courier New"/>
                <a:cs typeface="Courier New"/>
              </a:rPr>
              <a:t>count  mean </a:t>
            </a:r>
            <a:r>
              <a:rPr sz="1000" spc="-590" dirty="0">
                <a:latin typeface="Courier New"/>
                <a:cs typeface="Courier New"/>
              </a:rPr>
              <a:t> </a:t>
            </a:r>
            <a:r>
              <a:rPr sz="1000" spc="-5" dirty="0">
                <a:latin typeface="Courier New"/>
                <a:cs typeface="Courier New"/>
              </a:rPr>
              <a:t>std </a:t>
            </a:r>
            <a:r>
              <a:rPr sz="1000" dirty="0">
                <a:latin typeface="Courier New"/>
                <a:cs typeface="Courier New"/>
              </a:rPr>
              <a:t> </a:t>
            </a:r>
            <a:r>
              <a:rPr sz="1000" spc="-5" dirty="0">
                <a:latin typeface="Courier New"/>
                <a:cs typeface="Courier New"/>
              </a:rPr>
              <a:t>min </a:t>
            </a:r>
            <a:r>
              <a:rPr sz="1000" dirty="0">
                <a:latin typeface="Courier New"/>
                <a:cs typeface="Courier New"/>
              </a:rPr>
              <a:t> </a:t>
            </a:r>
            <a:r>
              <a:rPr sz="1000" spc="-5" dirty="0">
                <a:latin typeface="Courier New"/>
                <a:cs typeface="Courier New"/>
              </a:rPr>
              <a:t>25%</a:t>
            </a:r>
            <a:endParaRPr sz="1000">
              <a:latin typeface="Courier New"/>
              <a:cs typeface="Courier New"/>
            </a:endParaRPr>
          </a:p>
          <a:p>
            <a:pPr marL="12700">
              <a:lnSpc>
                <a:spcPct val="100000"/>
              </a:lnSpc>
              <a:spcBef>
                <a:spcPts val="254"/>
              </a:spcBef>
            </a:pPr>
            <a:r>
              <a:rPr sz="1000" spc="-5" dirty="0">
                <a:latin typeface="Courier New"/>
                <a:cs typeface="Courier New"/>
              </a:rPr>
              <a:t>50%</a:t>
            </a:r>
            <a:endParaRPr sz="1000">
              <a:latin typeface="Courier New"/>
              <a:cs typeface="Courier New"/>
            </a:endParaRPr>
          </a:p>
          <a:p>
            <a:pPr marL="12700">
              <a:lnSpc>
                <a:spcPct val="100000"/>
              </a:lnSpc>
              <a:spcBef>
                <a:spcPts val="250"/>
              </a:spcBef>
            </a:pPr>
            <a:r>
              <a:rPr sz="1000" spc="-5" dirty="0">
                <a:latin typeface="Courier New"/>
                <a:cs typeface="Courier New"/>
              </a:rPr>
              <a:t>75%</a:t>
            </a:r>
            <a:endParaRPr sz="1000">
              <a:latin typeface="Courier New"/>
              <a:cs typeface="Courier New"/>
            </a:endParaRPr>
          </a:p>
          <a:p>
            <a:pPr marL="12700">
              <a:lnSpc>
                <a:spcPct val="100000"/>
              </a:lnSpc>
              <a:spcBef>
                <a:spcPts val="265"/>
              </a:spcBef>
            </a:pPr>
            <a:r>
              <a:rPr sz="1000" spc="-5" dirty="0">
                <a:latin typeface="Courier New"/>
                <a:cs typeface="Courier New"/>
              </a:rPr>
              <a:t>max</a:t>
            </a:r>
            <a:endParaRPr sz="1000">
              <a:latin typeface="Courier New"/>
              <a:cs typeface="Courier New"/>
            </a:endParaRPr>
          </a:p>
        </p:txBody>
      </p:sp>
      <p:sp>
        <p:nvSpPr>
          <p:cNvPr id="5" name="object 5"/>
          <p:cNvSpPr txBox="1"/>
          <p:nvPr/>
        </p:nvSpPr>
        <p:spPr>
          <a:xfrm>
            <a:off x="1587743" y="2925216"/>
            <a:ext cx="788035" cy="1504315"/>
          </a:xfrm>
          <a:prstGeom prst="rect">
            <a:avLst/>
          </a:prstGeom>
        </p:spPr>
        <p:txBody>
          <a:bodyPr vert="horz" wrap="square" lIns="0" tIns="44450" rIns="0" bIns="0" rtlCol="0">
            <a:spAutoFit/>
          </a:bodyPr>
          <a:lstStyle/>
          <a:p>
            <a:pPr marR="5080" algn="r">
              <a:lnSpc>
                <a:spcPct val="100000"/>
              </a:lnSpc>
              <a:spcBef>
                <a:spcPts val="350"/>
              </a:spcBef>
            </a:pPr>
            <a:r>
              <a:rPr sz="1000" spc="-5" dirty="0">
                <a:latin typeface="Courier New"/>
                <a:cs typeface="Courier New"/>
              </a:rPr>
              <a:t>269.000000</a:t>
            </a:r>
            <a:endParaRPr sz="1000">
              <a:latin typeface="Courier New"/>
              <a:cs typeface="Courier New"/>
            </a:endParaRPr>
          </a:p>
          <a:p>
            <a:pPr marR="5080" algn="r">
              <a:lnSpc>
                <a:spcPct val="100000"/>
              </a:lnSpc>
              <a:spcBef>
                <a:spcPts val="254"/>
              </a:spcBef>
            </a:pPr>
            <a:r>
              <a:rPr sz="1000" spc="-5" dirty="0">
                <a:latin typeface="Courier New"/>
                <a:cs typeface="Courier New"/>
              </a:rPr>
              <a:t>2.256506</a:t>
            </a:r>
            <a:endParaRPr sz="1000">
              <a:latin typeface="Courier New"/>
              <a:cs typeface="Courier New"/>
            </a:endParaRPr>
          </a:p>
          <a:p>
            <a:pPr marR="5080" algn="r">
              <a:lnSpc>
                <a:spcPct val="100000"/>
              </a:lnSpc>
              <a:spcBef>
                <a:spcPts val="250"/>
              </a:spcBef>
            </a:pPr>
            <a:r>
              <a:rPr sz="1000" spc="-5" dirty="0">
                <a:latin typeface="Courier New"/>
                <a:cs typeface="Courier New"/>
              </a:rPr>
              <a:t>0.944942</a:t>
            </a:r>
            <a:endParaRPr sz="1000">
              <a:latin typeface="Courier New"/>
              <a:cs typeface="Courier New"/>
            </a:endParaRPr>
          </a:p>
          <a:p>
            <a:pPr marR="5080" algn="r">
              <a:lnSpc>
                <a:spcPct val="100000"/>
              </a:lnSpc>
              <a:spcBef>
                <a:spcPts val="265"/>
              </a:spcBef>
            </a:pPr>
            <a:r>
              <a:rPr sz="1000" spc="-5" dirty="0">
                <a:latin typeface="Courier New"/>
                <a:cs typeface="Courier New"/>
              </a:rPr>
              <a:t>0.000000</a:t>
            </a:r>
            <a:endParaRPr sz="1000">
              <a:latin typeface="Courier New"/>
              <a:cs typeface="Courier New"/>
            </a:endParaRPr>
          </a:p>
          <a:p>
            <a:pPr marR="5080" algn="r">
              <a:lnSpc>
                <a:spcPct val="100000"/>
              </a:lnSpc>
              <a:spcBef>
                <a:spcPts val="254"/>
              </a:spcBef>
            </a:pPr>
            <a:r>
              <a:rPr sz="1000" spc="-5" dirty="0">
                <a:latin typeface="Courier New"/>
                <a:cs typeface="Courier New"/>
              </a:rPr>
              <a:t>2.000000</a:t>
            </a:r>
            <a:endParaRPr sz="1000">
              <a:latin typeface="Courier New"/>
              <a:cs typeface="Courier New"/>
            </a:endParaRPr>
          </a:p>
          <a:p>
            <a:pPr marR="5080" algn="r">
              <a:lnSpc>
                <a:spcPct val="100000"/>
              </a:lnSpc>
              <a:spcBef>
                <a:spcPts val="250"/>
              </a:spcBef>
            </a:pPr>
            <a:r>
              <a:rPr sz="1000" spc="-5" dirty="0">
                <a:latin typeface="Courier New"/>
                <a:cs typeface="Courier New"/>
              </a:rPr>
              <a:t>2.000000</a:t>
            </a:r>
            <a:endParaRPr sz="1000">
              <a:latin typeface="Courier New"/>
              <a:cs typeface="Courier New"/>
            </a:endParaRPr>
          </a:p>
          <a:p>
            <a:pPr marR="5080" algn="r">
              <a:lnSpc>
                <a:spcPct val="100000"/>
              </a:lnSpc>
              <a:spcBef>
                <a:spcPts val="254"/>
              </a:spcBef>
            </a:pPr>
            <a:r>
              <a:rPr sz="1000" spc="-5" dirty="0">
                <a:latin typeface="Courier New"/>
                <a:cs typeface="Courier New"/>
              </a:rPr>
              <a:t>3.000000</a:t>
            </a:r>
            <a:endParaRPr sz="1000">
              <a:latin typeface="Courier New"/>
              <a:cs typeface="Courier New"/>
            </a:endParaRPr>
          </a:p>
          <a:p>
            <a:pPr marR="5080" algn="r">
              <a:lnSpc>
                <a:spcPct val="100000"/>
              </a:lnSpc>
              <a:spcBef>
                <a:spcPts val="260"/>
              </a:spcBef>
            </a:pPr>
            <a:r>
              <a:rPr sz="1000" spc="-5" dirty="0">
                <a:latin typeface="Courier New"/>
                <a:cs typeface="Courier New"/>
              </a:rPr>
              <a:t>3.000000</a:t>
            </a:r>
            <a:endParaRPr sz="1000">
              <a:latin typeface="Courier New"/>
              <a:cs typeface="Courier New"/>
            </a:endParaRPr>
          </a:p>
        </p:txBody>
      </p:sp>
      <p:sp>
        <p:nvSpPr>
          <p:cNvPr id="6" name="object 6"/>
          <p:cNvSpPr txBox="1"/>
          <p:nvPr/>
        </p:nvSpPr>
        <p:spPr>
          <a:xfrm>
            <a:off x="902004" y="4403876"/>
            <a:ext cx="5055235" cy="394335"/>
          </a:xfrm>
          <a:prstGeom prst="rect">
            <a:avLst/>
          </a:prstGeom>
        </p:spPr>
        <p:txBody>
          <a:bodyPr vert="horz" wrap="square" lIns="0" tIns="44450" rIns="0" bIns="0" rtlCol="0">
            <a:spAutoFit/>
          </a:bodyPr>
          <a:lstStyle/>
          <a:p>
            <a:pPr marL="12700">
              <a:lnSpc>
                <a:spcPct val="100000"/>
              </a:lnSpc>
              <a:spcBef>
                <a:spcPts val="350"/>
              </a:spcBef>
            </a:pPr>
            <a:r>
              <a:rPr sz="1000" spc="-5" dirty="0">
                <a:latin typeface="Courier New"/>
                <a:cs typeface="Courier New"/>
              </a:rPr>
              <a:t>Name:</a:t>
            </a:r>
            <a:r>
              <a:rPr sz="1000" spc="5" dirty="0">
                <a:latin typeface="Courier New"/>
                <a:cs typeface="Courier New"/>
              </a:rPr>
              <a:t> </a:t>
            </a:r>
            <a:r>
              <a:rPr sz="1000" spc="-5" dirty="0">
                <a:latin typeface="Courier New"/>
                <a:cs typeface="Courier New"/>
              </a:rPr>
              <a:t>9</a:t>
            </a:r>
            <a:r>
              <a:rPr sz="1000" spc="5" dirty="0">
                <a:latin typeface="Courier New"/>
                <a:cs typeface="Courier New"/>
              </a:rPr>
              <a:t> </a:t>
            </a:r>
            <a:r>
              <a:rPr sz="1000" spc="-5" dirty="0">
                <a:latin typeface="Courier New"/>
                <a:cs typeface="Courier New"/>
              </a:rPr>
              <a:t>What</a:t>
            </a:r>
            <a:r>
              <a:rPr sz="1000" spc="5" dirty="0">
                <a:latin typeface="Courier New"/>
                <a:cs typeface="Courier New"/>
              </a:rPr>
              <a:t> </a:t>
            </a:r>
            <a:r>
              <a:rPr sz="1000" spc="-5" dirty="0">
                <a:latin typeface="Courier New"/>
                <a:cs typeface="Courier New"/>
              </a:rPr>
              <a:t>is</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screen</a:t>
            </a:r>
            <a:r>
              <a:rPr sz="1000" spc="5" dirty="0">
                <a:latin typeface="Courier New"/>
                <a:cs typeface="Courier New"/>
              </a:rPr>
              <a:t> </a:t>
            </a:r>
            <a:r>
              <a:rPr sz="1000" spc="-5" dirty="0">
                <a:latin typeface="Courier New"/>
                <a:cs typeface="Courier New"/>
              </a:rPr>
              <a:t>size</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your</a:t>
            </a:r>
            <a:r>
              <a:rPr sz="1000" spc="5" dirty="0">
                <a:latin typeface="Courier New"/>
                <a:cs typeface="Courier New"/>
              </a:rPr>
              <a:t> </a:t>
            </a:r>
            <a:r>
              <a:rPr sz="1000" spc="-5" dirty="0">
                <a:latin typeface="Courier New"/>
                <a:cs typeface="Courier New"/>
              </a:rPr>
              <a:t>mobile</a:t>
            </a:r>
            <a:r>
              <a:rPr sz="1000" spc="5" dirty="0">
                <a:latin typeface="Courier New"/>
                <a:cs typeface="Courier New"/>
              </a:rPr>
              <a:t> </a:t>
            </a:r>
            <a:r>
              <a:rPr sz="1000" spc="-5" dirty="0">
                <a:latin typeface="Courier New"/>
                <a:cs typeface="Courier New"/>
              </a:rPr>
              <a:t>device?\t\t\t\t\t\t</a:t>
            </a:r>
            <a:endParaRPr sz="1000">
              <a:latin typeface="Courier New"/>
              <a:cs typeface="Courier New"/>
            </a:endParaRPr>
          </a:p>
          <a:p>
            <a:pPr marL="12700">
              <a:lnSpc>
                <a:spcPct val="100000"/>
              </a:lnSpc>
              <a:spcBef>
                <a:spcPts val="254"/>
              </a:spcBef>
            </a:pPr>
            <a:r>
              <a:rPr sz="1000" spc="-5" dirty="0">
                <a:latin typeface="Courier New"/>
                <a:cs typeface="Courier New"/>
              </a:rPr>
              <a:t>,</a:t>
            </a:r>
            <a:r>
              <a:rPr sz="1000" spc="-25" dirty="0">
                <a:latin typeface="Courier New"/>
                <a:cs typeface="Courier New"/>
              </a:rPr>
              <a:t> </a:t>
            </a:r>
            <a:r>
              <a:rPr sz="1000" spc="-5" dirty="0">
                <a:latin typeface="Courier New"/>
                <a:cs typeface="Courier New"/>
              </a:rPr>
              <a:t>dtype:</a:t>
            </a:r>
            <a:r>
              <a:rPr sz="1000" spc="-25" dirty="0">
                <a:latin typeface="Courier New"/>
                <a:cs typeface="Courier New"/>
              </a:rPr>
              <a:t> </a:t>
            </a:r>
            <a:r>
              <a:rPr sz="1000" spc="-5" dirty="0">
                <a:latin typeface="Courier New"/>
                <a:cs typeface="Courier New"/>
              </a:rPr>
              <a:t>float64</a:t>
            </a:r>
            <a:endParaRPr sz="1000">
              <a:latin typeface="Courier New"/>
              <a:cs typeface="Courier New"/>
            </a:endParaRPr>
          </a:p>
        </p:txBody>
      </p:sp>
      <p:sp>
        <p:nvSpPr>
          <p:cNvPr id="7" name="object 7"/>
          <p:cNvSpPr txBox="1"/>
          <p:nvPr/>
        </p:nvSpPr>
        <p:spPr>
          <a:xfrm>
            <a:off x="902004" y="5175630"/>
            <a:ext cx="47498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dirty="0">
                <a:latin typeface="Courier New"/>
                <a:cs typeface="Courier New"/>
              </a:rPr>
              <a:t> </a:t>
            </a:r>
            <a:r>
              <a:rPr sz="1000" spc="-5" dirty="0">
                <a:latin typeface="Courier New"/>
                <a:cs typeface="Courier New"/>
              </a:rPr>
              <a:t>10</a:t>
            </a:r>
            <a:r>
              <a:rPr sz="1000" spc="5" dirty="0">
                <a:latin typeface="Courier New"/>
                <a:cs typeface="Courier New"/>
              </a:rPr>
              <a:t> </a:t>
            </a:r>
            <a:r>
              <a:rPr sz="1000" spc="-5" dirty="0">
                <a:latin typeface="Courier New"/>
                <a:cs typeface="Courier New"/>
              </a:rPr>
              <a:t>What</a:t>
            </a:r>
            <a:r>
              <a:rPr sz="1000" spc="5" dirty="0">
                <a:latin typeface="Courier New"/>
                <a:cs typeface="Courier New"/>
              </a:rPr>
              <a:t> </a:t>
            </a:r>
            <a:r>
              <a:rPr sz="1000" spc="-5" dirty="0">
                <a:latin typeface="Courier New"/>
                <a:cs typeface="Courier New"/>
              </a:rPr>
              <a:t>is</a:t>
            </a:r>
            <a:r>
              <a:rPr sz="1000"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operating</a:t>
            </a:r>
            <a:r>
              <a:rPr sz="1000" spc="5" dirty="0">
                <a:latin typeface="Courier New"/>
                <a:cs typeface="Courier New"/>
              </a:rPr>
              <a:t> </a:t>
            </a:r>
            <a:r>
              <a:rPr sz="1000" spc="-5" dirty="0">
                <a:latin typeface="Courier New"/>
                <a:cs typeface="Courier New"/>
              </a:rPr>
              <a:t>system</a:t>
            </a:r>
            <a:r>
              <a:rPr sz="1000" dirty="0">
                <a:latin typeface="Courier New"/>
                <a:cs typeface="Courier New"/>
              </a:rPr>
              <a:t> </a:t>
            </a:r>
            <a:r>
              <a:rPr sz="1000" spc="-5" dirty="0">
                <a:latin typeface="Courier New"/>
                <a:cs typeface="Courier New"/>
              </a:rPr>
              <a:t>(OS)</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your</a:t>
            </a:r>
            <a:r>
              <a:rPr sz="1000" dirty="0">
                <a:latin typeface="Courier New"/>
                <a:cs typeface="Courier New"/>
              </a:rPr>
              <a:t> </a:t>
            </a:r>
            <a:r>
              <a:rPr sz="1000" spc="-5" dirty="0">
                <a:latin typeface="Courier New"/>
                <a:cs typeface="Courier New"/>
              </a:rPr>
              <a:t>device?</a:t>
            </a:r>
            <a:endParaRPr sz="1000">
              <a:latin typeface="Courier New"/>
              <a:cs typeface="Courier New"/>
            </a:endParaRPr>
          </a:p>
        </p:txBody>
      </p:sp>
      <p:graphicFrame>
        <p:nvGraphicFramePr>
          <p:cNvPr id="8" name="object 8"/>
          <p:cNvGraphicFramePr>
            <a:graphicFrameLocks noGrp="1"/>
          </p:cNvGraphicFramePr>
          <p:nvPr/>
        </p:nvGraphicFramePr>
        <p:xfrm>
          <a:off x="882954" y="5393919"/>
          <a:ext cx="5093335" cy="1621820"/>
        </p:xfrm>
        <a:graphic>
          <a:graphicData uri="http://schemas.openxmlformats.org/drawingml/2006/table">
            <a:tbl>
              <a:tblPr firstRow="1" bandRow="1">
                <a:tableStyleId>{2D5ABB26-0587-4C30-8999-92F81FD0307C}</a:tableStyleId>
              </a:tblPr>
              <a:tblGrid>
                <a:gridCol w="450850"/>
                <a:gridCol w="4642485"/>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5165">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1.137546</a:t>
                      </a:r>
                      <a:endParaRPr sz="1000">
                        <a:latin typeface="Courier New"/>
                        <a:cs typeface="Courier New"/>
                      </a:endParaRPr>
                    </a:p>
                  </a:txBody>
                  <a:tcPr marL="0" marR="0" marT="0" marB="0"/>
                </a:tc>
              </a:tr>
              <a:tr h="185293">
                <a:tc>
                  <a:txBody>
                    <a:bodyPr/>
                    <a:lstStyle/>
                    <a:p>
                      <a:pPr marL="31750">
                        <a:lnSpc>
                          <a:spcPts val="1195"/>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0.867985</a:t>
                      </a:r>
                      <a:endParaRPr sz="1000">
                        <a:latin typeface="Courier New"/>
                        <a:cs typeface="Courier New"/>
                      </a:endParaRPr>
                    </a:p>
                  </a:txBody>
                  <a:tcPr marL="0" marR="0" marT="0" marB="0"/>
                </a:tc>
              </a:tr>
              <a:tr h="184530">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1.000000</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2.000000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10</a:t>
                      </a:r>
                      <a:r>
                        <a:rPr sz="1000" dirty="0">
                          <a:latin typeface="Courier New"/>
                          <a:cs typeface="Courier New"/>
                        </a:rPr>
                        <a:t> </a:t>
                      </a:r>
                      <a:r>
                        <a:rPr sz="1000" spc="-5" dirty="0">
                          <a:latin typeface="Courier New"/>
                          <a:cs typeface="Courier New"/>
                        </a:rPr>
                        <a:t>What</a:t>
                      </a:r>
                      <a:r>
                        <a:rPr sz="1000" spc="5" dirty="0">
                          <a:latin typeface="Courier New"/>
                          <a:cs typeface="Courier New"/>
                        </a:rPr>
                        <a:t> </a:t>
                      </a:r>
                      <a:r>
                        <a:rPr sz="1000" spc="-5" dirty="0">
                          <a:latin typeface="Courier New"/>
                          <a:cs typeface="Courier New"/>
                        </a:rPr>
                        <a:t>is</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operating</a:t>
                      </a:r>
                      <a:r>
                        <a:rPr sz="1000" spc="5" dirty="0">
                          <a:latin typeface="Courier New"/>
                          <a:cs typeface="Courier New"/>
                        </a:rPr>
                        <a:t> </a:t>
                      </a:r>
                      <a:r>
                        <a:rPr sz="1000" spc="-5" dirty="0">
                          <a:latin typeface="Courier New"/>
                          <a:cs typeface="Courier New"/>
                        </a:rPr>
                        <a:t>system</a:t>
                      </a:r>
                      <a:r>
                        <a:rPr sz="1000" spc="5" dirty="0">
                          <a:latin typeface="Courier New"/>
                          <a:cs typeface="Courier New"/>
                        </a:rPr>
                        <a:t> </a:t>
                      </a:r>
                      <a:r>
                        <a:rPr sz="1000" spc="-5" dirty="0">
                          <a:latin typeface="Courier New"/>
                          <a:cs typeface="Courier New"/>
                        </a:rPr>
                        <a:t>(OS)</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your</a:t>
                      </a:r>
                      <a:r>
                        <a:rPr sz="1000" spc="5" dirty="0">
                          <a:latin typeface="Courier New"/>
                          <a:cs typeface="Courier New"/>
                        </a:rPr>
                        <a:t> </a:t>
                      </a:r>
                      <a:r>
                        <a:rPr sz="1000" spc="-5" dirty="0">
                          <a:latin typeface="Courier New"/>
                          <a:cs typeface="Courier New"/>
                        </a:rPr>
                        <a:t>device?\t\t\t\t</a:t>
                      </a:r>
                      <a:endParaRPr sz="1000">
                        <a:latin typeface="Courier New"/>
                        <a:cs typeface="Courier New"/>
                      </a:endParaRPr>
                    </a:p>
                  </a:txBody>
                  <a:tcPr marL="0" marR="0" marT="0" marB="0"/>
                </a:tc>
              </a:tr>
            </a:tbl>
          </a:graphicData>
        </a:graphic>
      </p:graphicFrame>
      <p:sp>
        <p:nvSpPr>
          <p:cNvPr id="9" name="object 9"/>
          <p:cNvSpPr txBox="1"/>
          <p:nvPr/>
        </p:nvSpPr>
        <p:spPr>
          <a:xfrm>
            <a:off x="902004" y="7022972"/>
            <a:ext cx="12446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30" dirty="0">
                <a:latin typeface="Courier New"/>
                <a:cs typeface="Courier New"/>
              </a:rPr>
              <a:t> </a:t>
            </a:r>
            <a:r>
              <a:rPr sz="1000" spc="-5" dirty="0">
                <a:latin typeface="Courier New"/>
                <a:cs typeface="Courier New"/>
              </a:rPr>
              <a:t>dtype:</a:t>
            </a:r>
            <a:r>
              <a:rPr sz="1000" spc="-30" dirty="0">
                <a:latin typeface="Courier New"/>
                <a:cs typeface="Courier New"/>
              </a:rPr>
              <a:t> </a:t>
            </a:r>
            <a:r>
              <a:rPr sz="1000" spc="-5" dirty="0">
                <a:latin typeface="Courier New"/>
                <a:cs typeface="Courier New"/>
              </a:rPr>
              <a:t>float64</a:t>
            </a:r>
            <a:endParaRPr sz="1000">
              <a:latin typeface="Courier New"/>
              <a:cs typeface="Courier New"/>
            </a:endParaRPr>
          </a:p>
        </p:txBody>
      </p:sp>
      <p:sp>
        <p:nvSpPr>
          <p:cNvPr id="10" name="object 10"/>
          <p:cNvSpPr txBox="1"/>
          <p:nvPr/>
        </p:nvSpPr>
        <p:spPr>
          <a:xfrm>
            <a:off x="902004" y="7577708"/>
            <a:ext cx="56642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dirty="0">
                <a:latin typeface="Courier New"/>
                <a:cs typeface="Courier New"/>
              </a:rPr>
              <a:t> </a:t>
            </a:r>
            <a:r>
              <a:rPr sz="1000" spc="-5" dirty="0">
                <a:latin typeface="Courier New"/>
                <a:cs typeface="Courier New"/>
              </a:rPr>
              <a:t>11</a:t>
            </a:r>
            <a:r>
              <a:rPr sz="1000" spc="5" dirty="0">
                <a:latin typeface="Courier New"/>
                <a:cs typeface="Courier New"/>
              </a:rPr>
              <a:t> </a:t>
            </a:r>
            <a:r>
              <a:rPr sz="1000" spc="-5" dirty="0">
                <a:latin typeface="Courier New"/>
                <a:cs typeface="Courier New"/>
              </a:rPr>
              <a:t>What</a:t>
            </a:r>
            <a:r>
              <a:rPr sz="1000" spc="5" dirty="0">
                <a:latin typeface="Courier New"/>
                <a:cs typeface="Courier New"/>
              </a:rPr>
              <a:t> </a:t>
            </a:r>
            <a:r>
              <a:rPr sz="1000" spc="-5" dirty="0">
                <a:latin typeface="Courier New"/>
                <a:cs typeface="Courier New"/>
              </a:rPr>
              <a:t>browser</a:t>
            </a:r>
            <a:r>
              <a:rPr sz="1000" spc="5" dirty="0">
                <a:latin typeface="Courier New"/>
                <a:cs typeface="Courier New"/>
              </a:rPr>
              <a:t> </a:t>
            </a:r>
            <a:r>
              <a:rPr sz="1000" spc="-5" dirty="0">
                <a:latin typeface="Courier New"/>
                <a:cs typeface="Courier New"/>
              </a:rPr>
              <a:t>do</a:t>
            </a:r>
            <a:r>
              <a:rPr sz="1000" spc="5"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run</a:t>
            </a:r>
            <a:r>
              <a:rPr sz="1000" spc="5" dirty="0">
                <a:latin typeface="Courier New"/>
                <a:cs typeface="Courier New"/>
              </a:rPr>
              <a:t> </a:t>
            </a:r>
            <a:r>
              <a:rPr sz="1000" spc="-5" dirty="0">
                <a:latin typeface="Courier New"/>
                <a:cs typeface="Courier New"/>
              </a:rPr>
              <a:t>on</a:t>
            </a:r>
            <a:r>
              <a:rPr sz="1000" spc="5" dirty="0">
                <a:latin typeface="Courier New"/>
                <a:cs typeface="Courier New"/>
              </a:rPr>
              <a:t> </a:t>
            </a:r>
            <a:r>
              <a:rPr sz="1000" spc="-5" dirty="0">
                <a:latin typeface="Courier New"/>
                <a:cs typeface="Courier New"/>
              </a:rPr>
              <a:t>your</a:t>
            </a:r>
            <a:r>
              <a:rPr sz="1000" dirty="0">
                <a:latin typeface="Courier New"/>
                <a:cs typeface="Courier New"/>
              </a:rPr>
              <a:t> </a:t>
            </a:r>
            <a:r>
              <a:rPr sz="1000" spc="-5" dirty="0">
                <a:latin typeface="Courier New"/>
                <a:cs typeface="Courier New"/>
              </a:rPr>
              <a:t>device</a:t>
            </a:r>
            <a:r>
              <a:rPr sz="1000" spc="5" dirty="0">
                <a:latin typeface="Courier New"/>
                <a:cs typeface="Courier New"/>
              </a:rPr>
              <a:t> </a:t>
            </a:r>
            <a:r>
              <a:rPr sz="1000" spc="-5" dirty="0">
                <a:latin typeface="Courier New"/>
                <a:cs typeface="Courier New"/>
              </a:rPr>
              <a:t>to</a:t>
            </a:r>
            <a:r>
              <a:rPr sz="1000" spc="5" dirty="0">
                <a:latin typeface="Courier New"/>
                <a:cs typeface="Courier New"/>
              </a:rPr>
              <a:t> </a:t>
            </a:r>
            <a:r>
              <a:rPr sz="1000" spc="-5" dirty="0">
                <a:latin typeface="Courier New"/>
                <a:cs typeface="Courier New"/>
              </a:rPr>
              <a:t>access</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website?</a:t>
            </a:r>
            <a:endParaRPr sz="1000">
              <a:latin typeface="Courier New"/>
              <a:cs typeface="Courier New"/>
            </a:endParaRPr>
          </a:p>
        </p:txBody>
      </p:sp>
      <p:sp>
        <p:nvSpPr>
          <p:cNvPr id="11" name="object 11"/>
          <p:cNvSpPr txBox="1"/>
          <p:nvPr/>
        </p:nvSpPr>
        <p:spPr>
          <a:xfrm>
            <a:off x="902004" y="7727974"/>
            <a:ext cx="406400" cy="1505585"/>
          </a:xfrm>
          <a:prstGeom prst="rect">
            <a:avLst/>
          </a:prstGeom>
        </p:spPr>
        <p:txBody>
          <a:bodyPr vert="horz" wrap="square" lIns="0" tIns="13970" rIns="0" bIns="0" rtlCol="0">
            <a:spAutoFit/>
          </a:bodyPr>
          <a:lstStyle/>
          <a:p>
            <a:pPr marL="12700" marR="5080">
              <a:lnSpc>
                <a:spcPct val="121300"/>
              </a:lnSpc>
              <a:spcBef>
                <a:spcPts val="110"/>
              </a:spcBef>
            </a:pPr>
            <a:r>
              <a:rPr sz="1000" spc="-5" dirty="0">
                <a:latin typeface="Courier New"/>
                <a:cs typeface="Courier New"/>
              </a:rPr>
              <a:t>count  mean </a:t>
            </a:r>
            <a:r>
              <a:rPr sz="1000" spc="-590" dirty="0">
                <a:latin typeface="Courier New"/>
                <a:cs typeface="Courier New"/>
              </a:rPr>
              <a:t> </a:t>
            </a:r>
            <a:r>
              <a:rPr sz="1000" spc="-5" dirty="0">
                <a:latin typeface="Courier New"/>
                <a:cs typeface="Courier New"/>
              </a:rPr>
              <a:t>std </a:t>
            </a:r>
            <a:r>
              <a:rPr sz="1000" dirty="0">
                <a:latin typeface="Courier New"/>
                <a:cs typeface="Courier New"/>
              </a:rPr>
              <a:t> </a:t>
            </a:r>
            <a:r>
              <a:rPr sz="1000" spc="-5" dirty="0">
                <a:latin typeface="Courier New"/>
                <a:cs typeface="Courier New"/>
              </a:rPr>
              <a:t>min </a:t>
            </a:r>
            <a:r>
              <a:rPr sz="1000" dirty="0">
                <a:latin typeface="Courier New"/>
                <a:cs typeface="Courier New"/>
              </a:rPr>
              <a:t> </a:t>
            </a:r>
            <a:r>
              <a:rPr sz="1000" spc="-5" dirty="0">
                <a:latin typeface="Courier New"/>
                <a:cs typeface="Courier New"/>
              </a:rPr>
              <a:t>25%</a:t>
            </a:r>
            <a:endParaRPr sz="1000">
              <a:latin typeface="Courier New"/>
              <a:cs typeface="Courier New"/>
            </a:endParaRPr>
          </a:p>
          <a:p>
            <a:pPr marL="12700">
              <a:lnSpc>
                <a:spcPct val="100000"/>
              </a:lnSpc>
              <a:spcBef>
                <a:spcPts val="260"/>
              </a:spcBef>
            </a:pPr>
            <a:r>
              <a:rPr sz="1000" spc="-5" dirty="0">
                <a:latin typeface="Courier New"/>
                <a:cs typeface="Courier New"/>
              </a:rPr>
              <a:t>50%</a:t>
            </a:r>
            <a:endParaRPr sz="1000">
              <a:latin typeface="Courier New"/>
              <a:cs typeface="Courier New"/>
            </a:endParaRPr>
          </a:p>
          <a:p>
            <a:pPr marL="12700">
              <a:lnSpc>
                <a:spcPct val="100000"/>
              </a:lnSpc>
              <a:spcBef>
                <a:spcPts val="254"/>
              </a:spcBef>
            </a:pPr>
            <a:r>
              <a:rPr sz="1000" spc="-5" dirty="0">
                <a:latin typeface="Courier New"/>
                <a:cs typeface="Courier New"/>
              </a:rPr>
              <a:t>75%</a:t>
            </a:r>
            <a:endParaRPr sz="1000">
              <a:latin typeface="Courier New"/>
              <a:cs typeface="Courier New"/>
            </a:endParaRPr>
          </a:p>
          <a:p>
            <a:pPr marL="12700">
              <a:lnSpc>
                <a:spcPct val="100000"/>
              </a:lnSpc>
              <a:spcBef>
                <a:spcPts val="250"/>
              </a:spcBef>
            </a:pPr>
            <a:r>
              <a:rPr sz="1000" spc="-5" dirty="0">
                <a:latin typeface="Courier New"/>
                <a:cs typeface="Courier New"/>
              </a:rPr>
              <a:t>max</a:t>
            </a:r>
            <a:endParaRPr sz="1000">
              <a:latin typeface="Courier New"/>
              <a:cs typeface="Courier New"/>
            </a:endParaRPr>
          </a:p>
        </p:txBody>
      </p:sp>
      <p:sp>
        <p:nvSpPr>
          <p:cNvPr id="12" name="object 12"/>
          <p:cNvSpPr txBox="1"/>
          <p:nvPr/>
        </p:nvSpPr>
        <p:spPr>
          <a:xfrm>
            <a:off x="1587743" y="7727974"/>
            <a:ext cx="788035" cy="1505585"/>
          </a:xfrm>
          <a:prstGeom prst="rect">
            <a:avLst/>
          </a:prstGeom>
        </p:spPr>
        <p:txBody>
          <a:bodyPr vert="horz" wrap="square" lIns="0" tIns="46355" rIns="0" bIns="0" rtlCol="0">
            <a:spAutoFit/>
          </a:bodyPr>
          <a:lstStyle/>
          <a:p>
            <a:pPr marR="5080" algn="r">
              <a:lnSpc>
                <a:spcPct val="100000"/>
              </a:lnSpc>
              <a:spcBef>
                <a:spcPts val="365"/>
              </a:spcBef>
            </a:pPr>
            <a:r>
              <a:rPr sz="1000" spc="-5" dirty="0">
                <a:latin typeface="Courier New"/>
                <a:cs typeface="Courier New"/>
              </a:rPr>
              <a:t>269.000000</a:t>
            </a:r>
            <a:endParaRPr sz="1000">
              <a:latin typeface="Courier New"/>
              <a:cs typeface="Courier New"/>
            </a:endParaRPr>
          </a:p>
          <a:p>
            <a:pPr marR="5080" algn="r">
              <a:lnSpc>
                <a:spcPct val="100000"/>
              </a:lnSpc>
              <a:spcBef>
                <a:spcPts val="260"/>
              </a:spcBef>
            </a:pPr>
            <a:r>
              <a:rPr sz="1000" spc="-5" dirty="0">
                <a:latin typeface="Courier New"/>
                <a:cs typeface="Courier New"/>
              </a:rPr>
              <a:t>0.524164</a:t>
            </a:r>
            <a:endParaRPr sz="1000">
              <a:latin typeface="Courier New"/>
              <a:cs typeface="Courier New"/>
            </a:endParaRPr>
          </a:p>
          <a:p>
            <a:pPr marR="5080" algn="r">
              <a:lnSpc>
                <a:spcPct val="100000"/>
              </a:lnSpc>
              <a:spcBef>
                <a:spcPts val="254"/>
              </a:spcBef>
            </a:pPr>
            <a:r>
              <a:rPr sz="1000" spc="-5" dirty="0">
                <a:latin typeface="Courier New"/>
                <a:cs typeface="Courier New"/>
              </a:rPr>
              <a:t>1.097985</a:t>
            </a:r>
            <a:endParaRPr sz="1000">
              <a:latin typeface="Courier New"/>
              <a:cs typeface="Courier New"/>
            </a:endParaRPr>
          </a:p>
          <a:p>
            <a:pPr marR="5080" algn="r">
              <a:lnSpc>
                <a:spcPct val="100000"/>
              </a:lnSpc>
              <a:spcBef>
                <a:spcPts val="254"/>
              </a:spcBef>
            </a:pPr>
            <a:r>
              <a:rPr sz="1000" spc="-5" dirty="0">
                <a:latin typeface="Courier New"/>
                <a:cs typeface="Courier New"/>
              </a:rPr>
              <a:t>0.000000</a:t>
            </a:r>
            <a:endParaRPr sz="1000">
              <a:latin typeface="Courier New"/>
              <a:cs typeface="Courier New"/>
            </a:endParaRPr>
          </a:p>
          <a:p>
            <a:pPr marR="5080" algn="r">
              <a:lnSpc>
                <a:spcPct val="100000"/>
              </a:lnSpc>
              <a:spcBef>
                <a:spcPts val="250"/>
              </a:spcBef>
            </a:pPr>
            <a:r>
              <a:rPr sz="1000" spc="-5" dirty="0">
                <a:latin typeface="Courier New"/>
                <a:cs typeface="Courier New"/>
              </a:rPr>
              <a:t>0.000000</a:t>
            </a:r>
            <a:endParaRPr sz="1000">
              <a:latin typeface="Courier New"/>
              <a:cs typeface="Courier New"/>
            </a:endParaRPr>
          </a:p>
          <a:p>
            <a:pPr marR="5080" algn="r">
              <a:lnSpc>
                <a:spcPct val="100000"/>
              </a:lnSpc>
              <a:spcBef>
                <a:spcPts val="265"/>
              </a:spcBef>
            </a:pPr>
            <a:r>
              <a:rPr sz="1000" spc="-5" dirty="0">
                <a:latin typeface="Courier New"/>
                <a:cs typeface="Courier New"/>
              </a:rPr>
              <a:t>0.000000</a:t>
            </a:r>
            <a:endParaRPr sz="1000">
              <a:latin typeface="Courier New"/>
              <a:cs typeface="Courier New"/>
            </a:endParaRPr>
          </a:p>
          <a:p>
            <a:pPr marR="5080" algn="r">
              <a:lnSpc>
                <a:spcPct val="100000"/>
              </a:lnSpc>
              <a:spcBef>
                <a:spcPts val="250"/>
              </a:spcBef>
            </a:pPr>
            <a:r>
              <a:rPr sz="1000" spc="-5" dirty="0">
                <a:latin typeface="Courier New"/>
                <a:cs typeface="Courier New"/>
              </a:rPr>
              <a:t>0.000000</a:t>
            </a:r>
            <a:endParaRPr sz="1000">
              <a:latin typeface="Courier New"/>
              <a:cs typeface="Courier New"/>
            </a:endParaRPr>
          </a:p>
          <a:p>
            <a:pPr marR="5080" algn="r">
              <a:lnSpc>
                <a:spcPct val="100000"/>
              </a:lnSpc>
              <a:spcBef>
                <a:spcPts val="254"/>
              </a:spcBef>
            </a:pPr>
            <a:r>
              <a:rPr sz="1000" spc="-5" dirty="0">
                <a:latin typeface="Courier New"/>
                <a:cs typeface="Courier New"/>
              </a:rPr>
              <a:t>3.000000</a:t>
            </a:r>
            <a:endParaRPr sz="1000">
              <a:latin typeface="Courier New"/>
              <a:cs typeface="Courier New"/>
            </a:endParaRPr>
          </a:p>
        </p:txBody>
      </p:sp>
      <p:sp>
        <p:nvSpPr>
          <p:cNvPr id="13" name="object 13"/>
          <p:cNvSpPr txBox="1"/>
          <p:nvPr/>
        </p:nvSpPr>
        <p:spPr>
          <a:xfrm>
            <a:off x="902004" y="9206686"/>
            <a:ext cx="5741670" cy="397510"/>
          </a:xfrm>
          <a:prstGeom prst="rect">
            <a:avLst/>
          </a:prstGeom>
        </p:spPr>
        <p:txBody>
          <a:bodyPr vert="horz" wrap="square" lIns="0" tIns="12700" rIns="0" bIns="0" rtlCol="0">
            <a:spAutoFit/>
          </a:bodyPr>
          <a:lstStyle/>
          <a:p>
            <a:pPr marL="12700" marR="5080">
              <a:lnSpc>
                <a:spcPct val="122000"/>
              </a:lnSpc>
              <a:spcBef>
                <a:spcPts val="100"/>
              </a:spcBef>
              <a:tabLst>
                <a:tab pos="4507865" algn="l"/>
              </a:tabLst>
            </a:pPr>
            <a:r>
              <a:rPr sz="1000" spc="-5" dirty="0">
                <a:latin typeface="Courier New"/>
                <a:cs typeface="Courier New"/>
              </a:rPr>
              <a:t>Name:</a:t>
            </a:r>
            <a:r>
              <a:rPr sz="1000" spc="5" dirty="0">
                <a:latin typeface="Courier New"/>
                <a:cs typeface="Courier New"/>
              </a:rPr>
              <a:t> </a:t>
            </a:r>
            <a:r>
              <a:rPr sz="1000" spc="-5" dirty="0">
                <a:latin typeface="Courier New"/>
                <a:cs typeface="Courier New"/>
              </a:rPr>
              <a:t>11</a:t>
            </a:r>
            <a:r>
              <a:rPr sz="1000" spc="5" dirty="0">
                <a:latin typeface="Courier New"/>
                <a:cs typeface="Courier New"/>
              </a:rPr>
              <a:t> </a:t>
            </a:r>
            <a:r>
              <a:rPr sz="1000" spc="-5" dirty="0">
                <a:latin typeface="Courier New"/>
                <a:cs typeface="Courier New"/>
              </a:rPr>
              <a:t>What</a:t>
            </a:r>
            <a:r>
              <a:rPr sz="1000" spc="5" dirty="0">
                <a:latin typeface="Courier New"/>
                <a:cs typeface="Courier New"/>
              </a:rPr>
              <a:t> </a:t>
            </a:r>
            <a:r>
              <a:rPr sz="1000" spc="-5" dirty="0">
                <a:latin typeface="Courier New"/>
                <a:cs typeface="Courier New"/>
              </a:rPr>
              <a:t>browser</a:t>
            </a:r>
            <a:r>
              <a:rPr sz="1000" spc="5" dirty="0">
                <a:latin typeface="Courier New"/>
                <a:cs typeface="Courier New"/>
              </a:rPr>
              <a:t> </a:t>
            </a:r>
            <a:r>
              <a:rPr sz="1000" spc="-5" dirty="0">
                <a:latin typeface="Courier New"/>
                <a:cs typeface="Courier New"/>
              </a:rPr>
              <a:t>do</a:t>
            </a:r>
            <a:r>
              <a:rPr sz="1000" spc="5" dirty="0">
                <a:latin typeface="Courier New"/>
                <a:cs typeface="Courier New"/>
              </a:rPr>
              <a:t> </a:t>
            </a:r>
            <a:r>
              <a:rPr sz="1000" spc="-5" dirty="0">
                <a:latin typeface="Courier New"/>
                <a:cs typeface="Courier New"/>
              </a:rPr>
              <a:t>you</a:t>
            </a:r>
            <a:r>
              <a:rPr sz="1000" dirty="0">
                <a:latin typeface="Courier New"/>
                <a:cs typeface="Courier New"/>
              </a:rPr>
              <a:t> </a:t>
            </a:r>
            <a:r>
              <a:rPr sz="1000" spc="-5" dirty="0">
                <a:latin typeface="Courier New"/>
                <a:cs typeface="Courier New"/>
              </a:rPr>
              <a:t>run</a:t>
            </a:r>
            <a:r>
              <a:rPr sz="1000" spc="5" dirty="0">
                <a:latin typeface="Courier New"/>
                <a:cs typeface="Courier New"/>
              </a:rPr>
              <a:t> </a:t>
            </a:r>
            <a:r>
              <a:rPr sz="1000" spc="-5" dirty="0">
                <a:latin typeface="Courier New"/>
                <a:cs typeface="Courier New"/>
              </a:rPr>
              <a:t>on</a:t>
            </a:r>
            <a:r>
              <a:rPr sz="1000" spc="5" dirty="0">
                <a:latin typeface="Courier New"/>
                <a:cs typeface="Courier New"/>
              </a:rPr>
              <a:t> </a:t>
            </a:r>
            <a:r>
              <a:rPr sz="1000" spc="-5" dirty="0">
                <a:latin typeface="Courier New"/>
                <a:cs typeface="Courier New"/>
              </a:rPr>
              <a:t>your</a:t>
            </a:r>
            <a:r>
              <a:rPr sz="1000" spc="5" dirty="0">
                <a:latin typeface="Courier New"/>
                <a:cs typeface="Courier New"/>
              </a:rPr>
              <a:t> </a:t>
            </a:r>
            <a:r>
              <a:rPr sz="1000" spc="-5" dirty="0">
                <a:latin typeface="Courier New"/>
                <a:cs typeface="Courier New"/>
              </a:rPr>
              <a:t>device</a:t>
            </a:r>
            <a:r>
              <a:rPr sz="1000" spc="5" dirty="0">
                <a:latin typeface="Courier New"/>
                <a:cs typeface="Courier New"/>
              </a:rPr>
              <a:t> </a:t>
            </a:r>
            <a:r>
              <a:rPr sz="1000" spc="-5" dirty="0">
                <a:latin typeface="Courier New"/>
                <a:cs typeface="Courier New"/>
              </a:rPr>
              <a:t>to</a:t>
            </a:r>
            <a:r>
              <a:rPr sz="1000" spc="5" dirty="0">
                <a:latin typeface="Courier New"/>
                <a:cs typeface="Courier New"/>
              </a:rPr>
              <a:t> </a:t>
            </a:r>
            <a:r>
              <a:rPr sz="1000" spc="-5" dirty="0">
                <a:latin typeface="Courier New"/>
                <a:cs typeface="Courier New"/>
              </a:rPr>
              <a:t>access</a:t>
            </a:r>
            <a:r>
              <a:rPr sz="1000" spc="20"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website?\t\t\ </a:t>
            </a:r>
            <a:r>
              <a:rPr sz="1000" spc="-590" dirty="0">
                <a:latin typeface="Courier New"/>
                <a:cs typeface="Courier New"/>
              </a:rPr>
              <a:t> </a:t>
            </a:r>
            <a:r>
              <a:rPr sz="1000" spc="-5" dirty="0">
                <a:latin typeface="Courier New"/>
                <a:cs typeface="Courier New"/>
              </a:rPr>
              <a:t>t	,</a:t>
            </a:r>
            <a:r>
              <a:rPr sz="1000" spc="-35" dirty="0">
                <a:latin typeface="Courier New"/>
                <a:cs typeface="Courier New"/>
              </a:rPr>
              <a:t> </a:t>
            </a:r>
            <a:r>
              <a:rPr sz="1000" spc="-5" dirty="0">
                <a:latin typeface="Courier New"/>
                <a:cs typeface="Courier New"/>
              </a:rPr>
              <a:t>dtype:</a:t>
            </a:r>
            <a:r>
              <a:rPr sz="1000" spc="-30" dirty="0">
                <a:latin typeface="Courier New"/>
                <a:cs typeface="Courier New"/>
              </a:rPr>
              <a:t> </a:t>
            </a:r>
            <a:r>
              <a:rPr sz="1000" spc="-5" dirty="0">
                <a:latin typeface="Courier New"/>
                <a:cs typeface="Courier New"/>
              </a:rPr>
              <a:t>float64</a:t>
            </a:r>
            <a:endParaRPr sz="1000">
              <a:latin typeface="Courier New"/>
              <a:cs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295146"/>
            <a:ext cx="573976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12</a:t>
            </a:r>
            <a:r>
              <a:rPr sz="1000" spc="5" dirty="0">
                <a:latin typeface="Courier New"/>
                <a:cs typeface="Courier New"/>
              </a:rPr>
              <a:t> </a:t>
            </a:r>
            <a:r>
              <a:rPr sz="1000" spc="-5" dirty="0">
                <a:latin typeface="Courier New"/>
                <a:cs typeface="Courier New"/>
              </a:rPr>
              <a:t>Which</a:t>
            </a:r>
            <a:r>
              <a:rPr sz="1000" spc="5" dirty="0">
                <a:latin typeface="Courier New"/>
                <a:cs typeface="Courier New"/>
              </a:rPr>
              <a:t> </a:t>
            </a:r>
            <a:r>
              <a:rPr sz="1000" spc="-5" dirty="0">
                <a:latin typeface="Courier New"/>
                <a:cs typeface="Courier New"/>
              </a:rPr>
              <a:t>channel</a:t>
            </a:r>
            <a:r>
              <a:rPr sz="1000" spc="5" dirty="0">
                <a:latin typeface="Courier New"/>
                <a:cs typeface="Courier New"/>
              </a:rPr>
              <a:t> </a:t>
            </a:r>
            <a:r>
              <a:rPr sz="1000" spc="-5" dirty="0">
                <a:latin typeface="Courier New"/>
                <a:cs typeface="Courier New"/>
              </a:rPr>
              <a:t>did</a:t>
            </a:r>
            <a:r>
              <a:rPr sz="1000" spc="5"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follow</a:t>
            </a:r>
            <a:r>
              <a:rPr sz="1000" spc="5" dirty="0">
                <a:latin typeface="Courier New"/>
                <a:cs typeface="Courier New"/>
              </a:rPr>
              <a:t> </a:t>
            </a:r>
            <a:r>
              <a:rPr sz="1000" spc="-5" dirty="0">
                <a:latin typeface="Courier New"/>
                <a:cs typeface="Courier New"/>
              </a:rPr>
              <a:t>to</a:t>
            </a:r>
            <a:r>
              <a:rPr sz="1000" spc="5" dirty="0">
                <a:latin typeface="Courier New"/>
                <a:cs typeface="Courier New"/>
              </a:rPr>
              <a:t> </a:t>
            </a:r>
            <a:r>
              <a:rPr sz="1000" spc="-5" dirty="0">
                <a:latin typeface="Courier New"/>
                <a:cs typeface="Courier New"/>
              </a:rPr>
              <a:t>arrive</a:t>
            </a:r>
            <a:r>
              <a:rPr sz="1000" spc="5" dirty="0">
                <a:latin typeface="Courier New"/>
                <a:cs typeface="Courier New"/>
              </a:rPr>
              <a:t> </a:t>
            </a:r>
            <a:r>
              <a:rPr sz="1000" spc="-5" dirty="0">
                <a:latin typeface="Courier New"/>
                <a:cs typeface="Courier New"/>
              </a:rPr>
              <a:t>at</a:t>
            </a:r>
            <a:r>
              <a:rPr sz="1000" spc="5" dirty="0">
                <a:latin typeface="Courier New"/>
                <a:cs typeface="Courier New"/>
              </a:rPr>
              <a:t> </a:t>
            </a:r>
            <a:r>
              <a:rPr sz="1000" spc="-5" dirty="0">
                <a:latin typeface="Courier New"/>
                <a:cs typeface="Courier New"/>
              </a:rPr>
              <a:t>your</a:t>
            </a:r>
            <a:r>
              <a:rPr sz="1000" spc="5" dirty="0">
                <a:latin typeface="Courier New"/>
                <a:cs typeface="Courier New"/>
              </a:rPr>
              <a:t> </a:t>
            </a:r>
            <a:r>
              <a:rPr sz="1000" spc="-5" dirty="0">
                <a:latin typeface="Courier New"/>
                <a:cs typeface="Courier New"/>
              </a:rPr>
              <a:t>favorite</a:t>
            </a:r>
            <a:r>
              <a:rPr sz="1000" spc="5" dirty="0">
                <a:latin typeface="Courier New"/>
                <a:cs typeface="Courier New"/>
              </a:rPr>
              <a:t> </a:t>
            </a:r>
            <a:r>
              <a:rPr sz="1000" spc="-5" dirty="0">
                <a:latin typeface="Courier New"/>
                <a:cs typeface="Courier New"/>
              </a:rPr>
              <a:t>online</a:t>
            </a:r>
            <a:endParaRPr sz="1000">
              <a:latin typeface="Courier New"/>
              <a:cs typeface="Courier New"/>
            </a:endParaRPr>
          </a:p>
        </p:txBody>
      </p:sp>
      <p:graphicFrame>
        <p:nvGraphicFramePr>
          <p:cNvPr id="3" name="object 3"/>
          <p:cNvGraphicFramePr>
            <a:graphicFrameLocks noGrp="1"/>
          </p:cNvGraphicFramePr>
          <p:nvPr/>
        </p:nvGraphicFramePr>
        <p:xfrm>
          <a:off x="914704" y="1513434"/>
          <a:ext cx="5746115" cy="1990373"/>
        </p:xfrm>
        <a:graphic>
          <a:graphicData uri="http://schemas.openxmlformats.org/drawingml/2006/table">
            <a:tbl>
              <a:tblPr firstRow="1" bandRow="1">
                <a:tableStyleId>{2D5ABB26-0587-4C30-8999-92F81FD0307C}</a:tableStyleId>
              </a:tblPr>
              <a:tblGrid>
                <a:gridCol w="419100"/>
                <a:gridCol w="5327015"/>
              </a:tblGrid>
              <a:tr h="253977">
                <a:tc>
                  <a:txBody>
                    <a:bodyPr/>
                    <a:lstStyle/>
                    <a:p>
                      <a:pPr>
                        <a:lnSpc>
                          <a:spcPts val="1030"/>
                        </a:lnSpc>
                      </a:pPr>
                      <a:r>
                        <a:rPr sz="1000" spc="-5" dirty="0">
                          <a:latin typeface="Courier New"/>
                          <a:cs typeface="Courier New"/>
                        </a:rPr>
                        <a:t>store</a:t>
                      </a:r>
                      <a:endParaRPr sz="1000">
                        <a:latin typeface="Courier New"/>
                        <a:cs typeface="Courier New"/>
                      </a:endParaRPr>
                    </a:p>
                  </a:txBody>
                  <a:tcPr marL="0" marR="0" marT="0" marB="0">
                    <a:lnB w="9525">
                      <a:solidFill>
                        <a:srgbClr val="000000"/>
                      </a:solidFill>
                      <a:prstDash val="solid"/>
                    </a:lnB>
                  </a:tcPr>
                </a:tc>
                <a:tc>
                  <a:txBody>
                    <a:bodyPr/>
                    <a:lstStyle/>
                    <a:p>
                      <a:pPr marL="38100">
                        <a:lnSpc>
                          <a:spcPts val="1030"/>
                        </a:lnSpc>
                      </a:pPr>
                      <a:r>
                        <a:rPr sz="1000" spc="-5" dirty="0">
                          <a:latin typeface="Courier New"/>
                          <a:cs typeface="Courier New"/>
                        </a:rPr>
                        <a:t>for</a:t>
                      </a:r>
                      <a:r>
                        <a:rPr sz="1000" spc="-20" dirty="0">
                          <a:latin typeface="Courier New"/>
                          <a:cs typeface="Courier New"/>
                        </a:rPr>
                        <a:t> </a:t>
                      </a:r>
                      <a:r>
                        <a:rPr sz="1000" spc="-5" dirty="0">
                          <a:latin typeface="Courier New"/>
                          <a:cs typeface="Courier New"/>
                        </a:rPr>
                        <a:t>the</a:t>
                      </a:r>
                      <a:r>
                        <a:rPr sz="1000" spc="-15" dirty="0">
                          <a:latin typeface="Courier New"/>
                          <a:cs typeface="Courier New"/>
                        </a:rPr>
                        <a:t> </a:t>
                      </a:r>
                      <a:r>
                        <a:rPr sz="1000" spc="-5" dirty="0">
                          <a:latin typeface="Courier New"/>
                          <a:cs typeface="Courier New"/>
                        </a:rPr>
                        <a:t>first</a:t>
                      </a:r>
                      <a:r>
                        <a:rPr sz="1000" spc="-15" dirty="0">
                          <a:latin typeface="Courier New"/>
                          <a:cs typeface="Courier New"/>
                        </a:rPr>
                        <a:t> </a:t>
                      </a:r>
                      <a:r>
                        <a:rPr sz="1000" spc="-5" dirty="0">
                          <a:latin typeface="Courier New"/>
                          <a:cs typeface="Courier New"/>
                        </a:rPr>
                        <a:t>time?</a:t>
                      </a:r>
                      <a:endParaRPr sz="1000">
                        <a:latin typeface="Courier New"/>
                        <a:cs typeface="Courier New"/>
                      </a:endParaRPr>
                    </a:p>
                  </a:txBody>
                  <a:tcPr marL="0" marR="0" marT="0" marB="0"/>
                </a:tc>
              </a:tr>
              <a:tr h="279440">
                <a:tc>
                  <a:txBody>
                    <a:bodyPr/>
                    <a:lstStyle/>
                    <a:p>
                      <a:pPr>
                        <a:lnSpc>
                          <a:spcPct val="100000"/>
                        </a:lnSpc>
                        <a:spcBef>
                          <a:spcPts val="730"/>
                        </a:spcBef>
                      </a:pPr>
                      <a:r>
                        <a:rPr sz="1000" spc="-5" dirty="0">
                          <a:latin typeface="Courier New"/>
                          <a:cs typeface="Courier New"/>
                        </a:rPr>
                        <a:t>count</a:t>
                      </a:r>
                      <a:endParaRPr sz="1000">
                        <a:latin typeface="Courier New"/>
                        <a:cs typeface="Courier New"/>
                      </a:endParaRPr>
                    </a:p>
                  </a:txBody>
                  <a:tcPr marL="0" marR="0" marT="92710" marB="0">
                    <a:lnT w="9525">
                      <a:solidFill>
                        <a:srgbClr val="000000"/>
                      </a:solidFill>
                      <a:prstDash val="solid"/>
                    </a:lnT>
                  </a:tcPr>
                </a:tc>
                <a:tc>
                  <a:txBody>
                    <a:bodyPr/>
                    <a:lstStyle/>
                    <a:p>
                      <a:pPr marL="266700">
                        <a:lnSpc>
                          <a:spcPct val="100000"/>
                        </a:lnSpc>
                        <a:spcBef>
                          <a:spcPts val="730"/>
                        </a:spcBef>
                      </a:pPr>
                      <a:r>
                        <a:rPr sz="1000" spc="-5" dirty="0">
                          <a:latin typeface="Courier New"/>
                          <a:cs typeface="Courier New"/>
                        </a:rPr>
                        <a:t>269.000000</a:t>
                      </a:r>
                      <a:endParaRPr sz="1000">
                        <a:latin typeface="Courier New"/>
                        <a:cs typeface="Courier New"/>
                      </a:endParaRPr>
                    </a:p>
                  </a:txBody>
                  <a:tcPr marL="0" marR="0" marT="92710" marB="0"/>
                </a:tc>
              </a:tr>
              <a:tr h="185165">
                <a:tc>
                  <a:txBody>
                    <a:bodyPr/>
                    <a:lstStyle/>
                    <a:p>
                      <a:pPr>
                        <a:lnSpc>
                          <a:spcPts val="1195"/>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1.780669</a:t>
                      </a:r>
                      <a:endParaRPr sz="1000">
                        <a:latin typeface="Courier New"/>
                        <a:cs typeface="Courier New"/>
                      </a:endParaRPr>
                    </a:p>
                  </a:txBody>
                  <a:tcPr marL="0" marR="0" marT="0" marB="0"/>
                </a:tc>
              </a:tr>
              <a:tr h="184403">
                <a:tc>
                  <a:txBody>
                    <a:bodyPr/>
                    <a:lstStyle/>
                    <a:p>
                      <a:pPr>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0.566672</a:t>
                      </a:r>
                      <a:endParaRPr sz="1000">
                        <a:latin typeface="Courier New"/>
                        <a:cs typeface="Courier New"/>
                      </a:endParaRPr>
                    </a:p>
                  </a:txBody>
                  <a:tcPr marL="0" marR="0" marT="0" marB="0"/>
                </a:tc>
              </a:tr>
              <a:tr h="184403">
                <a:tc>
                  <a:txBody>
                    <a:bodyPr/>
                    <a:lstStyle/>
                    <a:p>
                      <a:pPr>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166">
                <a:tc>
                  <a:txBody>
                    <a:bodyPr/>
                    <a:lstStyle/>
                    <a:p>
                      <a:pPr>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2.000000</a:t>
                      </a:r>
                      <a:endParaRPr sz="1000">
                        <a:latin typeface="Courier New"/>
                        <a:cs typeface="Courier New"/>
                      </a:endParaRPr>
                    </a:p>
                  </a:txBody>
                  <a:tcPr marL="0" marR="0" marT="0" marB="0"/>
                </a:tc>
              </a:tr>
              <a:tr h="185166">
                <a:tc>
                  <a:txBody>
                    <a:bodyPr/>
                    <a:lstStyle/>
                    <a:p>
                      <a:pPr>
                        <a:lnSpc>
                          <a:spcPts val="1195"/>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2.000000</a:t>
                      </a:r>
                      <a:endParaRPr sz="1000">
                        <a:latin typeface="Courier New"/>
                        <a:cs typeface="Courier New"/>
                      </a:endParaRPr>
                    </a:p>
                  </a:txBody>
                  <a:tcPr marL="0" marR="0" marT="0" marB="0"/>
                </a:tc>
              </a:tr>
              <a:tr h="184403">
                <a:tc>
                  <a:txBody>
                    <a:bodyPr/>
                    <a:lstStyle/>
                    <a:p>
                      <a:pPr>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2.000000</a:t>
                      </a:r>
                      <a:endParaRPr sz="1000">
                        <a:latin typeface="Courier New"/>
                        <a:cs typeface="Courier New"/>
                      </a:endParaRPr>
                    </a:p>
                  </a:txBody>
                  <a:tcPr marL="0" marR="0" marT="0" marB="0"/>
                </a:tc>
              </a:tr>
              <a:tr h="184403">
                <a:tc>
                  <a:txBody>
                    <a:bodyPr/>
                    <a:lstStyle/>
                    <a:p>
                      <a:pPr>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2.000000</a:t>
                      </a:r>
                      <a:endParaRPr sz="1000">
                        <a:latin typeface="Courier New"/>
                        <a:cs typeface="Courier New"/>
                      </a:endParaRPr>
                    </a:p>
                  </a:txBody>
                  <a:tcPr marL="0" marR="0" marT="0" marB="0"/>
                </a:tc>
              </a:tr>
              <a:tr h="163847">
                <a:tc>
                  <a:txBody>
                    <a:bodyPr/>
                    <a:lstStyle/>
                    <a:p>
                      <a:pPr>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12</a:t>
                      </a:r>
                      <a:r>
                        <a:rPr sz="1000" dirty="0">
                          <a:latin typeface="Courier New"/>
                          <a:cs typeface="Courier New"/>
                        </a:rPr>
                        <a:t> </a:t>
                      </a:r>
                      <a:r>
                        <a:rPr sz="1000" spc="-5" dirty="0">
                          <a:latin typeface="Courier New"/>
                          <a:cs typeface="Courier New"/>
                        </a:rPr>
                        <a:t>Which</a:t>
                      </a:r>
                      <a:r>
                        <a:rPr sz="1000" spc="5" dirty="0">
                          <a:latin typeface="Courier New"/>
                          <a:cs typeface="Courier New"/>
                        </a:rPr>
                        <a:t> </a:t>
                      </a:r>
                      <a:r>
                        <a:rPr sz="1000" spc="-5" dirty="0">
                          <a:latin typeface="Courier New"/>
                          <a:cs typeface="Courier New"/>
                        </a:rPr>
                        <a:t>channel</a:t>
                      </a:r>
                      <a:r>
                        <a:rPr sz="1000" spc="5" dirty="0">
                          <a:latin typeface="Courier New"/>
                          <a:cs typeface="Courier New"/>
                        </a:rPr>
                        <a:t> </a:t>
                      </a:r>
                      <a:r>
                        <a:rPr sz="1000" spc="-5" dirty="0">
                          <a:latin typeface="Courier New"/>
                          <a:cs typeface="Courier New"/>
                        </a:rPr>
                        <a:t>did</a:t>
                      </a:r>
                      <a:r>
                        <a:rPr sz="1000" spc="5" dirty="0">
                          <a:latin typeface="Courier New"/>
                          <a:cs typeface="Courier New"/>
                        </a:rPr>
                        <a:t> </a:t>
                      </a:r>
                      <a:r>
                        <a:rPr sz="1000" spc="-5" dirty="0">
                          <a:latin typeface="Courier New"/>
                          <a:cs typeface="Courier New"/>
                        </a:rPr>
                        <a:t>you</a:t>
                      </a:r>
                      <a:r>
                        <a:rPr sz="1000" dirty="0">
                          <a:latin typeface="Courier New"/>
                          <a:cs typeface="Courier New"/>
                        </a:rPr>
                        <a:t> </a:t>
                      </a:r>
                      <a:r>
                        <a:rPr sz="1000" spc="-5" dirty="0">
                          <a:latin typeface="Courier New"/>
                          <a:cs typeface="Courier New"/>
                        </a:rPr>
                        <a:t>follow</a:t>
                      </a:r>
                      <a:r>
                        <a:rPr sz="1000" spc="5" dirty="0">
                          <a:latin typeface="Courier New"/>
                          <a:cs typeface="Courier New"/>
                        </a:rPr>
                        <a:t> </a:t>
                      </a:r>
                      <a:r>
                        <a:rPr sz="1000" spc="-5" dirty="0">
                          <a:latin typeface="Courier New"/>
                          <a:cs typeface="Courier New"/>
                        </a:rPr>
                        <a:t>to</a:t>
                      </a:r>
                      <a:r>
                        <a:rPr sz="1000" spc="5" dirty="0">
                          <a:latin typeface="Courier New"/>
                          <a:cs typeface="Courier New"/>
                        </a:rPr>
                        <a:t> </a:t>
                      </a:r>
                      <a:r>
                        <a:rPr sz="1000" spc="-5" dirty="0">
                          <a:latin typeface="Courier New"/>
                          <a:cs typeface="Courier New"/>
                        </a:rPr>
                        <a:t>arrive</a:t>
                      </a:r>
                      <a:r>
                        <a:rPr sz="1000" spc="5" dirty="0">
                          <a:latin typeface="Courier New"/>
                          <a:cs typeface="Courier New"/>
                        </a:rPr>
                        <a:t> </a:t>
                      </a:r>
                      <a:r>
                        <a:rPr sz="1000" spc="-5" dirty="0">
                          <a:latin typeface="Courier New"/>
                          <a:cs typeface="Courier New"/>
                        </a:rPr>
                        <a:t>at</a:t>
                      </a:r>
                      <a:r>
                        <a:rPr sz="1000" dirty="0">
                          <a:latin typeface="Courier New"/>
                          <a:cs typeface="Courier New"/>
                        </a:rPr>
                        <a:t> </a:t>
                      </a:r>
                      <a:r>
                        <a:rPr sz="1000" spc="-5" dirty="0">
                          <a:latin typeface="Courier New"/>
                          <a:cs typeface="Courier New"/>
                        </a:rPr>
                        <a:t>your</a:t>
                      </a:r>
                      <a:r>
                        <a:rPr sz="1000" spc="5" dirty="0">
                          <a:latin typeface="Courier New"/>
                          <a:cs typeface="Courier New"/>
                        </a:rPr>
                        <a:t> </a:t>
                      </a:r>
                      <a:r>
                        <a:rPr sz="1000" spc="-5" dirty="0">
                          <a:latin typeface="Courier New"/>
                          <a:cs typeface="Courier New"/>
                        </a:rPr>
                        <a:t>favorite</a:t>
                      </a:r>
                      <a:r>
                        <a:rPr sz="1000" spc="5"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sto</a:t>
                      </a:r>
                      <a:endParaRPr sz="1000">
                        <a:latin typeface="Courier New"/>
                        <a:cs typeface="Courier New"/>
                      </a:endParaRPr>
                    </a:p>
                  </a:txBody>
                  <a:tcPr marL="0" marR="0" marT="0" marB="0"/>
                </a:tc>
              </a:tr>
            </a:tbl>
          </a:graphicData>
        </a:graphic>
      </p:graphicFrame>
      <p:sp>
        <p:nvSpPr>
          <p:cNvPr id="4" name="object 4"/>
          <p:cNvSpPr txBox="1"/>
          <p:nvPr/>
        </p:nvSpPr>
        <p:spPr>
          <a:xfrm>
            <a:off x="902004" y="3480334"/>
            <a:ext cx="1701800" cy="394335"/>
          </a:xfrm>
          <a:prstGeom prst="rect">
            <a:avLst/>
          </a:prstGeom>
        </p:spPr>
        <p:txBody>
          <a:bodyPr vert="horz" wrap="square" lIns="0" tIns="44450" rIns="0" bIns="0" rtlCol="0">
            <a:spAutoFit/>
          </a:bodyPr>
          <a:lstStyle/>
          <a:p>
            <a:pPr marL="12700">
              <a:lnSpc>
                <a:spcPct val="100000"/>
              </a:lnSpc>
              <a:spcBef>
                <a:spcPts val="350"/>
              </a:spcBef>
            </a:pPr>
            <a:r>
              <a:rPr sz="1000" spc="-5" dirty="0">
                <a:latin typeface="Courier New"/>
                <a:cs typeface="Courier New"/>
              </a:rPr>
              <a:t>re</a:t>
            </a:r>
            <a:r>
              <a:rPr sz="1000" spc="-15" dirty="0">
                <a:latin typeface="Courier New"/>
                <a:cs typeface="Courier New"/>
              </a:rPr>
              <a:t> </a:t>
            </a:r>
            <a:r>
              <a:rPr sz="1000" spc="-5" dirty="0">
                <a:latin typeface="Courier New"/>
                <a:cs typeface="Courier New"/>
              </a:rPr>
              <a:t>for</a:t>
            </a:r>
            <a:r>
              <a:rPr sz="1000" spc="-15" dirty="0">
                <a:latin typeface="Courier New"/>
                <a:cs typeface="Courier New"/>
              </a:rPr>
              <a:t> </a:t>
            </a:r>
            <a:r>
              <a:rPr sz="1000" spc="-5" dirty="0">
                <a:latin typeface="Courier New"/>
                <a:cs typeface="Courier New"/>
              </a:rPr>
              <a:t>the</a:t>
            </a:r>
            <a:r>
              <a:rPr sz="1000" spc="-10" dirty="0">
                <a:latin typeface="Courier New"/>
                <a:cs typeface="Courier New"/>
              </a:rPr>
              <a:t> </a:t>
            </a:r>
            <a:r>
              <a:rPr sz="1000" spc="-5" dirty="0">
                <a:latin typeface="Courier New"/>
                <a:cs typeface="Courier New"/>
              </a:rPr>
              <a:t>first</a:t>
            </a:r>
            <a:r>
              <a:rPr sz="1000" spc="-15" dirty="0">
                <a:latin typeface="Courier New"/>
                <a:cs typeface="Courier New"/>
              </a:rPr>
              <a:t> </a:t>
            </a:r>
            <a:r>
              <a:rPr sz="1000" spc="-5" dirty="0">
                <a:latin typeface="Courier New"/>
                <a:cs typeface="Courier New"/>
              </a:rPr>
              <a:t>time?</a:t>
            </a:r>
            <a:endParaRPr sz="1000">
              <a:latin typeface="Courier New"/>
              <a:cs typeface="Courier New"/>
            </a:endParaRPr>
          </a:p>
          <a:p>
            <a:pPr marL="12700">
              <a:lnSpc>
                <a:spcPct val="100000"/>
              </a:lnSpc>
              <a:spcBef>
                <a:spcPts val="254"/>
              </a:spcBef>
            </a:pPr>
            <a:r>
              <a:rPr sz="1000" spc="-5" dirty="0">
                <a:latin typeface="Courier New"/>
                <a:cs typeface="Courier New"/>
              </a:rPr>
              <a:t>,</a:t>
            </a:r>
            <a:r>
              <a:rPr sz="1000" spc="-25" dirty="0">
                <a:latin typeface="Courier New"/>
                <a:cs typeface="Courier New"/>
              </a:rPr>
              <a:t> </a:t>
            </a:r>
            <a:r>
              <a:rPr sz="1000" spc="-5" dirty="0">
                <a:latin typeface="Courier New"/>
                <a:cs typeface="Courier New"/>
              </a:rPr>
              <a:t>dtype:</a:t>
            </a:r>
            <a:r>
              <a:rPr sz="1000" spc="-25" dirty="0">
                <a:latin typeface="Courier New"/>
                <a:cs typeface="Courier New"/>
              </a:rPr>
              <a:t> </a:t>
            </a:r>
            <a:r>
              <a:rPr sz="1000" spc="-5" dirty="0">
                <a:latin typeface="Courier New"/>
                <a:cs typeface="Courier New"/>
              </a:rPr>
              <a:t>float64</a:t>
            </a:r>
            <a:endParaRPr sz="1000">
              <a:latin typeface="Courier New"/>
              <a:cs typeface="Courier New"/>
            </a:endParaRPr>
          </a:p>
        </p:txBody>
      </p:sp>
      <p:sp>
        <p:nvSpPr>
          <p:cNvPr id="5" name="object 5"/>
          <p:cNvSpPr txBox="1"/>
          <p:nvPr/>
        </p:nvSpPr>
        <p:spPr>
          <a:xfrm>
            <a:off x="902004" y="4252086"/>
            <a:ext cx="55880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dirty="0">
                <a:latin typeface="Courier New"/>
                <a:cs typeface="Courier New"/>
              </a:rPr>
              <a:t> </a:t>
            </a:r>
            <a:r>
              <a:rPr sz="1000" spc="-5" dirty="0">
                <a:latin typeface="Courier New"/>
                <a:cs typeface="Courier New"/>
              </a:rPr>
              <a:t>13</a:t>
            </a:r>
            <a:r>
              <a:rPr sz="1000" spc="5" dirty="0">
                <a:latin typeface="Courier New"/>
                <a:cs typeface="Courier New"/>
              </a:rPr>
              <a:t> </a:t>
            </a:r>
            <a:r>
              <a:rPr sz="1000" spc="-5" dirty="0">
                <a:latin typeface="Courier New"/>
                <a:cs typeface="Courier New"/>
              </a:rPr>
              <a:t>After</a:t>
            </a:r>
            <a:r>
              <a:rPr sz="1000" spc="5" dirty="0">
                <a:latin typeface="Courier New"/>
                <a:cs typeface="Courier New"/>
              </a:rPr>
              <a:t> </a:t>
            </a:r>
            <a:r>
              <a:rPr sz="1000" spc="-5" dirty="0">
                <a:latin typeface="Courier New"/>
                <a:cs typeface="Courier New"/>
              </a:rPr>
              <a:t>first</a:t>
            </a:r>
            <a:r>
              <a:rPr sz="1000" spc="5" dirty="0">
                <a:latin typeface="Courier New"/>
                <a:cs typeface="Courier New"/>
              </a:rPr>
              <a:t> </a:t>
            </a:r>
            <a:r>
              <a:rPr sz="1000" spc="-5" dirty="0">
                <a:latin typeface="Courier New"/>
                <a:cs typeface="Courier New"/>
              </a:rPr>
              <a:t>visit,</a:t>
            </a:r>
            <a:r>
              <a:rPr sz="1000" spc="5" dirty="0">
                <a:latin typeface="Courier New"/>
                <a:cs typeface="Courier New"/>
              </a:rPr>
              <a:t> </a:t>
            </a:r>
            <a:r>
              <a:rPr sz="1000" spc="-5" dirty="0">
                <a:latin typeface="Courier New"/>
                <a:cs typeface="Courier New"/>
              </a:rPr>
              <a:t>how</a:t>
            </a:r>
            <a:r>
              <a:rPr sz="1000" spc="5" dirty="0">
                <a:latin typeface="Courier New"/>
                <a:cs typeface="Courier New"/>
              </a:rPr>
              <a:t> </a:t>
            </a:r>
            <a:r>
              <a:rPr sz="1000" spc="-5" dirty="0">
                <a:latin typeface="Courier New"/>
                <a:cs typeface="Courier New"/>
              </a:rPr>
              <a:t>do</a:t>
            </a:r>
            <a:r>
              <a:rPr sz="1000" spc="5"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reach</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retail</a:t>
            </a:r>
            <a:r>
              <a:rPr sz="1000" spc="5" dirty="0">
                <a:latin typeface="Courier New"/>
                <a:cs typeface="Courier New"/>
              </a:rPr>
              <a:t> </a:t>
            </a:r>
            <a:r>
              <a:rPr sz="1000" spc="-5" dirty="0">
                <a:latin typeface="Courier New"/>
                <a:cs typeface="Courier New"/>
              </a:rPr>
              <a:t>store?</a:t>
            </a:r>
            <a:endParaRPr sz="1000">
              <a:latin typeface="Courier New"/>
              <a:cs typeface="Courier New"/>
            </a:endParaRPr>
          </a:p>
        </p:txBody>
      </p:sp>
      <p:sp>
        <p:nvSpPr>
          <p:cNvPr id="6" name="object 6"/>
          <p:cNvSpPr txBox="1"/>
          <p:nvPr/>
        </p:nvSpPr>
        <p:spPr>
          <a:xfrm>
            <a:off x="902004" y="4403876"/>
            <a:ext cx="406400" cy="1503680"/>
          </a:xfrm>
          <a:prstGeom prst="rect">
            <a:avLst/>
          </a:prstGeom>
        </p:spPr>
        <p:txBody>
          <a:bodyPr vert="horz" wrap="square" lIns="0" tIns="12065" rIns="0" bIns="0" rtlCol="0">
            <a:spAutoFit/>
          </a:bodyPr>
          <a:lstStyle/>
          <a:p>
            <a:pPr marL="12700" marR="5080">
              <a:lnSpc>
                <a:spcPct val="121300"/>
              </a:lnSpc>
              <a:spcBef>
                <a:spcPts val="95"/>
              </a:spcBef>
            </a:pPr>
            <a:r>
              <a:rPr sz="1000" spc="-5" dirty="0">
                <a:latin typeface="Courier New"/>
                <a:cs typeface="Courier New"/>
              </a:rPr>
              <a:t>count  mean </a:t>
            </a:r>
            <a:r>
              <a:rPr sz="1000" spc="-590" dirty="0">
                <a:latin typeface="Courier New"/>
                <a:cs typeface="Courier New"/>
              </a:rPr>
              <a:t> </a:t>
            </a:r>
            <a:r>
              <a:rPr sz="1000" spc="-5" dirty="0">
                <a:latin typeface="Courier New"/>
                <a:cs typeface="Courier New"/>
              </a:rPr>
              <a:t>std </a:t>
            </a:r>
            <a:r>
              <a:rPr sz="1000" dirty="0">
                <a:latin typeface="Courier New"/>
                <a:cs typeface="Courier New"/>
              </a:rPr>
              <a:t> </a:t>
            </a:r>
            <a:r>
              <a:rPr sz="1000" spc="-5" dirty="0">
                <a:latin typeface="Courier New"/>
                <a:cs typeface="Courier New"/>
              </a:rPr>
              <a:t>min </a:t>
            </a:r>
            <a:r>
              <a:rPr sz="1000" dirty="0">
                <a:latin typeface="Courier New"/>
                <a:cs typeface="Courier New"/>
              </a:rPr>
              <a:t> </a:t>
            </a:r>
            <a:r>
              <a:rPr sz="1000" spc="-5" dirty="0">
                <a:latin typeface="Courier New"/>
                <a:cs typeface="Courier New"/>
              </a:rPr>
              <a:t>25%</a:t>
            </a:r>
            <a:endParaRPr sz="1000">
              <a:latin typeface="Courier New"/>
              <a:cs typeface="Courier New"/>
            </a:endParaRPr>
          </a:p>
          <a:p>
            <a:pPr marL="12700">
              <a:lnSpc>
                <a:spcPct val="100000"/>
              </a:lnSpc>
              <a:spcBef>
                <a:spcPts val="254"/>
              </a:spcBef>
            </a:pPr>
            <a:r>
              <a:rPr sz="1000" spc="-5" dirty="0">
                <a:latin typeface="Courier New"/>
                <a:cs typeface="Courier New"/>
              </a:rPr>
              <a:t>50%</a:t>
            </a:r>
            <a:endParaRPr sz="1000">
              <a:latin typeface="Courier New"/>
              <a:cs typeface="Courier New"/>
            </a:endParaRPr>
          </a:p>
          <a:p>
            <a:pPr marL="12700">
              <a:lnSpc>
                <a:spcPct val="100000"/>
              </a:lnSpc>
              <a:spcBef>
                <a:spcPts val="250"/>
              </a:spcBef>
            </a:pPr>
            <a:r>
              <a:rPr sz="1000" spc="-5" dirty="0">
                <a:latin typeface="Courier New"/>
                <a:cs typeface="Courier New"/>
              </a:rPr>
              <a:t>75%</a:t>
            </a:r>
            <a:endParaRPr sz="1000">
              <a:latin typeface="Courier New"/>
              <a:cs typeface="Courier New"/>
            </a:endParaRPr>
          </a:p>
          <a:p>
            <a:pPr marL="12700">
              <a:lnSpc>
                <a:spcPct val="100000"/>
              </a:lnSpc>
              <a:spcBef>
                <a:spcPts val="265"/>
              </a:spcBef>
            </a:pPr>
            <a:r>
              <a:rPr sz="1000" spc="-5" dirty="0">
                <a:latin typeface="Courier New"/>
                <a:cs typeface="Courier New"/>
              </a:rPr>
              <a:t>max</a:t>
            </a:r>
            <a:endParaRPr sz="1000">
              <a:latin typeface="Courier New"/>
              <a:cs typeface="Courier New"/>
            </a:endParaRPr>
          </a:p>
        </p:txBody>
      </p:sp>
      <p:sp>
        <p:nvSpPr>
          <p:cNvPr id="7" name="object 7"/>
          <p:cNvSpPr txBox="1"/>
          <p:nvPr/>
        </p:nvSpPr>
        <p:spPr>
          <a:xfrm>
            <a:off x="1587743" y="4403876"/>
            <a:ext cx="788035" cy="1503680"/>
          </a:xfrm>
          <a:prstGeom prst="rect">
            <a:avLst/>
          </a:prstGeom>
        </p:spPr>
        <p:txBody>
          <a:bodyPr vert="horz" wrap="square" lIns="0" tIns="44450" rIns="0" bIns="0" rtlCol="0">
            <a:spAutoFit/>
          </a:bodyPr>
          <a:lstStyle/>
          <a:p>
            <a:pPr marR="5080" algn="r">
              <a:lnSpc>
                <a:spcPct val="100000"/>
              </a:lnSpc>
              <a:spcBef>
                <a:spcPts val="350"/>
              </a:spcBef>
            </a:pPr>
            <a:r>
              <a:rPr sz="1000" spc="-5" dirty="0">
                <a:latin typeface="Courier New"/>
                <a:cs typeface="Courier New"/>
              </a:rPr>
              <a:t>269.000000</a:t>
            </a:r>
            <a:endParaRPr sz="1000">
              <a:latin typeface="Courier New"/>
              <a:cs typeface="Courier New"/>
            </a:endParaRPr>
          </a:p>
          <a:p>
            <a:pPr marR="5080" algn="r">
              <a:lnSpc>
                <a:spcPct val="100000"/>
              </a:lnSpc>
              <a:spcBef>
                <a:spcPts val="254"/>
              </a:spcBef>
            </a:pPr>
            <a:r>
              <a:rPr sz="1000" spc="-5" dirty="0">
                <a:latin typeface="Courier New"/>
                <a:cs typeface="Courier New"/>
              </a:rPr>
              <a:t>2.081784</a:t>
            </a:r>
            <a:endParaRPr sz="1000">
              <a:latin typeface="Courier New"/>
              <a:cs typeface="Courier New"/>
            </a:endParaRPr>
          </a:p>
          <a:p>
            <a:pPr marR="5080" algn="r">
              <a:lnSpc>
                <a:spcPct val="100000"/>
              </a:lnSpc>
              <a:spcBef>
                <a:spcPts val="250"/>
              </a:spcBef>
            </a:pPr>
            <a:r>
              <a:rPr sz="1000" spc="-5" dirty="0">
                <a:latin typeface="Courier New"/>
                <a:cs typeface="Courier New"/>
              </a:rPr>
              <a:t>1.555204</a:t>
            </a:r>
            <a:endParaRPr sz="1000">
              <a:latin typeface="Courier New"/>
              <a:cs typeface="Courier New"/>
            </a:endParaRPr>
          </a:p>
          <a:p>
            <a:pPr marR="5080" algn="r">
              <a:lnSpc>
                <a:spcPct val="100000"/>
              </a:lnSpc>
              <a:spcBef>
                <a:spcPts val="265"/>
              </a:spcBef>
            </a:pPr>
            <a:r>
              <a:rPr sz="1000" spc="-5" dirty="0">
                <a:latin typeface="Courier New"/>
                <a:cs typeface="Courier New"/>
              </a:rPr>
              <a:t>0.000000</a:t>
            </a:r>
            <a:endParaRPr sz="1000">
              <a:latin typeface="Courier New"/>
              <a:cs typeface="Courier New"/>
            </a:endParaRPr>
          </a:p>
          <a:p>
            <a:pPr marR="5080" algn="r">
              <a:lnSpc>
                <a:spcPct val="100000"/>
              </a:lnSpc>
              <a:spcBef>
                <a:spcPts val="250"/>
              </a:spcBef>
            </a:pPr>
            <a:r>
              <a:rPr sz="1000" spc="-5" dirty="0">
                <a:latin typeface="Courier New"/>
                <a:cs typeface="Courier New"/>
              </a:rPr>
              <a:t>0.000000</a:t>
            </a:r>
            <a:endParaRPr sz="1000">
              <a:latin typeface="Courier New"/>
              <a:cs typeface="Courier New"/>
            </a:endParaRPr>
          </a:p>
          <a:p>
            <a:pPr marR="5080" algn="r">
              <a:lnSpc>
                <a:spcPct val="100000"/>
              </a:lnSpc>
              <a:spcBef>
                <a:spcPts val="254"/>
              </a:spcBef>
            </a:pPr>
            <a:r>
              <a:rPr sz="1000" spc="-5" dirty="0">
                <a:latin typeface="Courier New"/>
                <a:cs typeface="Courier New"/>
              </a:rPr>
              <a:t>2.000000</a:t>
            </a:r>
            <a:endParaRPr sz="1000">
              <a:latin typeface="Courier New"/>
              <a:cs typeface="Courier New"/>
            </a:endParaRPr>
          </a:p>
          <a:p>
            <a:pPr marR="5080" algn="r">
              <a:lnSpc>
                <a:spcPct val="100000"/>
              </a:lnSpc>
              <a:spcBef>
                <a:spcPts val="250"/>
              </a:spcBef>
            </a:pPr>
            <a:r>
              <a:rPr sz="1000" spc="-5" dirty="0">
                <a:latin typeface="Courier New"/>
                <a:cs typeface="Courier New"/>
              </a:rPr>
              <a:t>4.000000</a:t>
            </a:r>
            <a:endParaRPr sz="1000">
              <a:latin typeface="Courier New"/>
              <a:cs typeface="Courier New"/>
            </a:endParaRPr>
          </a:p>
          <a:p>
            <a:pPr marR="5080" algn="r">
              <a:lnSpc>
                <a:spcPct val="100000"/>
              </a:lnSpc>
              <a:spcBef>
                <a:spcPts val="265"/>
              </a:spcBef>
            </a:pPr>
            <a:r>
              <a:rPr sz="1000" spc="-5" dirty="0">
                <a:latin typeface="Courier New"/>
                <a:cs typeface="Courier New"/>
              </a:rPr>
              <a:t>4.000000</a:t>
            </a:r>
            <a:endParaRPr sz="1000">
              <a:latin typeface="Courier New"/>
              <a:cs typeface="Courier New"/>
            </a:endParaRPr>
          </a:p>
        </p:txBody>
      </p:sp>
      <p:sp>
        <p:nvSpPr>
          <p:cNvPr id="8" name="object 8"/>
          <p:cNvSpPr txBox="1"/>
          <p:nvPr/>
        </p:nvSpPr>
        <p:spPr>
          <a:xfrm>
            <a:off x="902004" y="5882411"/>
            <a:ext cx="5741670" cy="1133475"/>
          </a:xfrm>
          <a:prstGeom prst="rect">
            <a:avLst/>
          </a:prstGeom>
        </p:spPr>
        <p:txBody>
          <a:bodyPr vert="horz" wrap="square" lIns="0" tIns="44450" rIns="0" bIns="0" rtlCol="0">
            <a:spAutoFit/>
          </a:bodyPr>
          <a:lstStyle/>
          <a:p>
            <a:pPr marL="12700">
              <a:lnSpc>
                <a:spcPct val="100000"/>
              </a:lnSpc>
              <a:spcBef>
                <a:spcPts val="350"/>
              </a:spcBef>
            </a:pPr>
            <a:r>
              <a:rPr sz="1000" spc="-5" dirty="0">
                <a:latin typeface="Courier New"/>
                <a:cs typeface="Courier New"/>
              </a:rPr>
              <a:t>Name:</a:t>
            </a:r>
            <a:r>
              <a:rPr sz="1000" spc="5" dirty="0">
                <a:latin typeface="Courier New"/>
                <a:cs typeface="Courier New"/>
              </a:rPr>
              <a:t> </a:t>
            </a:r>
            <a:r>
              <a:rPr sz="1000" spc="-5" dirty="0">
                <a:latin typeface="Courier New"/>
                <a:cs typeface="Courier New"/>
              </a:rPr>
              <a:t>13</a:t>
            </a:r>
            <a:r>
              <a:rPr sz="1000" spc="5" dirty="0">
                <a:latin typeface="Courier New"/>
                <a:cs typeface="Courier New"/>
              </a:rPr>
              <a:t> </a:t>
            </a:r>
            <a:r>
              <a:rPr sz="1000" spc="-5" dirty="0">
                <a:latin typeface="Courier New"/>
                <a:cs typeface="Courier New"/>
              </a:rPr>
              <a:t>After</a:t>
            </a:r>
            <a:r>
              <a:rPr sz="1000" spc="5" dirty="0">
                <a:latin typeface="Courier New"/>
                <a:cs typeface="Courier New"/>
              </a:rPr>
              <a:t> </a:t>
            </a:r>
            <a:r>
              <a:rPr sz="1000" spc="-5" dirty="0">
                <a:latin typeface="Courier New"/>
                <a:cs typeface="Courier New"/>
              </a:rPr>
              <a:t>first</a:t>
            </a:r>
            <a:r>
              <a:rPr sz="1000" spc="5" dirty="0">
                <a:latin typeface="Courier New"/>
                <a:cs typeface="Courier New"/>
              </a:rPr>
              <a:t> </a:t>
            </a:r>
            <a:r>
              <a:rPr sz="1000" spc="-5" dirty="0">
                <a:latin typeface="Courier New"/>
                <a:cs typeface="Courier New"/>
              </a:rPr>
              <a:t>visit,</a:t>
            </a:r>
            <a:r>
              <a:rPr sz="1000" spc="5" dirty="0">
                <a:latin typeface="Courier New"/>
                <a:cs typeface="Courier New"/>
              </a:rPr>
              <a:t> </a:t>
            </a:r>
            <a:r>
              <a:rPr sz="1000" spc="-5" dirty="0">
                <a:latin typeface="Courier New"/>
                <a:cs typeface="Courier New"/>
              </a:rPr>
              <a:t>how</a:t>
            </a:r>
            <a:r>
              <a:rPr sz="1000" spc="10" dirty="0">
                <a:latin typeface="Courier New"/>
                <a:cs typeface="Courier New"/>
              </a:rPr>
              <a:t> </a:t>
            </a:r>
            <a:r>
              <a:rPr sz="1000" spc="-5" dirty="0">
                <a:latin typeface="Courier New"/>
                <a:cs typeface="Courier New"/>
              </a:rPr>
              <a:t>do</a:t>
            </a:r>
            <a:r>
              <a:rPr sz="1000" spc="5"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reach</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online</a:t>
            </a:r>
            <a:r>
              <a:rPr sz="1000" spc="10" dirty="0">
                <a:latin typeface="Courier New"/>
                <a:cs typeface="Courier New"/>
              </a:rPr>
              <a:t> </a:t>
            </a:r>
            <a:r>
              <a:rPr sz="1000" spc="-5" dirty="0">
                <a:latin typeface="Courier New"/>
                <a:cs typeface="Courier New"/>
              </a:rPr>
              <a:t>retail</a:t>
            </a:r>
            <a:r>
              <a:rPr sz="1000" spc="5" dirty="0">
                <a:latin typeface="Courier New"/>
                <a:cs typeface="Courier New"/>
              </a:rPr>
              <a:t> </a:t>
            </a:r>
            <a:r>
              <a:rPr sz="1000" spc="-5" dirty="0">
                <a:latin typeface="Courier New"/>
                <a:cs typeface="Courier New"/>
              </a:rPr>
              <a:t>store?\t\t\t</a:t>
            </a:r>
            <a:endParaRPr sz="1000">
              <a:latin typeface="Courier New"/>
              <a:cs typeface="Courier New"/>
            </a:endParaRPr>
          </a:p>
          <a:p>
            <a:pPr marL="12700">
              <a:lnSpc>
                <a:spcPct val="100000"/>
              </a:lnSpc>
              <a:spcBef>
                <a:spcPts val="254"/>
              </a:spcBef>
              <a:tabLst>
                <a:tab pos="4051300" algn="l"/>
              </a:tabLst>
            </a:pPr>
            <a:r>
              <a:rPr sz="1000" spc="-5" dirty="0">
                <a:latin typeface="Courier New"/>
                <a:cs typeface="Courier New"/>
              </a:rPr>
              <a:t>\t	,</a:t>
            </a:r>
            <a:r>
              <a:rPr sz="1000" spc="-25" dirty="0">
                <a:latin typeface="Courier New"/>
                <a:cs typeface="Courier New"/>
              </a:rPr>
              <a:t> </a:t>
            </a:r>
            <a:r>
              <a:rPr sz="1000" spc="-5" dirty="0">
                <a:latin typeface="Courier New"/>
                <a:cs typeface="Courier New"/>
              </a:rPr>
              <a:t>dtype:</a:t>
            </a:r>
            <a:r>
              <a:rPr sz="1000" spc="-25" dirty="0">
                <a:latin typeface="Courier New"/>
                <a:cs typeface="Courier New"/>
              </a:rPr>
              <a:t> </a:t>
            </a:r>
            <a:r>
              <a:rPr sz="1000" spc="-5" dirty="0">
                <a:latin typeface="Courier New"/>
                <a:cs typeface="Courier New"/>
              </a:rPr>
              <a:t>float64</a:t>
            </a:r>
            <a:endParaRPr sz="1000">
              <a:latin typeface="Courier New"/>
              <a:cs typeface="Courier New"/>
            </a:endParaRPr>
          </a:p>
          <a:p>
            <a:pPr>
              <a:lnSpc>
                <a:spcPct val="100000"/>
              </a:lnSpc>
            </a:pPr>
            <a:endParaRPr sz="1100">
              <a:latin typeface="Courier New"/>
              <a:cs typeface="Courier New"/>
            </a:endParaRPr>
          </a:p>
          <a:p>
            <a:pPr>
              <a:lnSpc>
                <a:spcPct val="100000"/>
              </a:lnSpc>
              <a:spcBef>
                <a:spcPts val="25"/>
              </a:spcBef>
            </a:pPr>
            <a:endParaRPr sz="1450">
              <a:latin typeface="Courier New"/>
              <a:cs typeface="Courier New"/>
            </a:endParaRPr>
          </a:p>
          <a:p>
            <a:pPr marL="12700" marR="5080">
              <a:lnSpc>
                <a:spcPct val="121000"/>
              </a:lnSpc>
            </a:pPr>
            <a:r>
              <a:rPr sz="1000" spc="-5" dirty="0">
                <a:latin typeface="Courier New"/>
                <a:cs typeface="Courier New"/>
              </a:rPr>
              <a:t>---------</a:t>
            </a:r>
            <a:r>
              <a:rPr sz="1000" dirty="0">
                <a:latin typeface="Courier New"/>
                <a:cs typeface="Courier New"/>
              </a:rPr>
              <a:t> </a:t>
            </a:r>
            <a:r>
              <a:rPr sz="1000" spc="-5" dirty="0">
                <a:latin typeface="Courier New"/>
                <a:cs typeface="Courier New"/>
              </a:rPr>
              <a:t>14</a:t>
            </a:r>
            <a:r>
              <a:rPr sz="1000" spc="5" dirty="0">
                <a:latin typeface="Courier New"/>
                <a:cs typeface="Courier New"/>
              </a:rPr>
              <a:t> </a:t>
            </a:r>
            <a:r>
              <a:rPr sz="1000" spc="-5" dirty="0">
                <a:latin typeface="Courier New"/>
                <a:cs typeface="Courier New"/>
              </a:rPr>
              <a:t>How</a:t>
            </a:r>
            <a:r>
              <a:rPr sz="1000" spc="5" dirty="0">
                <a:latin typeface="Courier New"/>
                <a:cs typeface="Courier New"/>
              </a:rPr>
              <a:t> </a:t>
            </a:r>
            <a:r>
              <a:rPr sz="1000" spc="-5" dirty="0">
                <a:latin typeface="Courier New"/>
                <a:cs typeface="Courier New"/>
              </a:rPr>
              <a:t>much</a:t>
            </a:r>
            <a:r>
              <a:rPr sz="1000" spc="5" dirty="0">
                <a:latin typeface="Courier New"/>
                <a:cs typeface="Courier New"/>
              </a:rPr>
              <a:t> </a:t>
            </a:r>
            <a:r>
              <a:rPr sz="1000" spc="-5" dirty="0">
                <a:latin typeface="Courier New"/>
                <a:cs typeface="Courier New"/>
              </a:rPr>
              <a:t>time</a:t>
            </a:r>
            <a:r>
              <a:rPr sz="1000" spc="5" dirty="0">
                <a:latin typeface="Courier New"/>
                <a:cs typeface="Courier New"/>
              </a:rPr>
              <a:t> </a:t>
            </a:r>
            <a:r>
              <a:rPr sz="1000" spc="-5" dirty="0">
                <a:latin typeface="Courier New"/>
                <a:cs typeface="Courier New"/>
              </a:rPr>
              <a:t>do</a:t>
            </a:r>
            <a:r>
              <a:rPr sz="1000" spc="5"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explore</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dirty="0">
                <a:latin typeface="Courier New"/>
                <a:cs typeface="Courier New"/>
              </a:rPr>
              <a:t>e-</a:t>
            </a:r>
            <a:r>
              <a:rPr sz="1000" spc="5" dirty="0">
                <a:latin typeface="Courier New"/>
                <a:cs typeface="Courier New"/>
              </a:rPr>
              <a:t> </a:t>
            </a:r>
            <a:r>
              <a:rPr sz="1000" spc="-5" dirty="0">
                <a:latin typeface="Courier New"/>
                <a:cs typeface="Courier New"/>
              </a:rPr>
              <a:t>retail</a:t>
            </a:r>
            <a:r>
              <a:rPr sz="1000" spc="5" dirty="0">
                <a:latin typeface="Courier New"/>
                <a:cs typeface="Courier New"/>
              </a:rPr>
              <a:t> </a:t>
            </a:r>
            <a:r>
              <a:rPr sz="1000" spc="-5" dirty="0">
                <a:latin typeface="Courier New"/>
                <a:cs typeface="Courier New"/>
              </a:rPr>
              <a:t>store</a:t>
            </a:r>
            <a:r>
              <a:rPr sz="1000" spc="5" dirty="0">
                <a:latin typeface="Courier New"/>
                <a:cs typeface="Courier New"/>
              </a:rPr>
              <a:t> </a:t>
            </a:r>
            <a:r>
              <a:rPr sz="1000" spc="-5" dirty="0">
                <a:latin typeface="Courier New"/>
                <a:cs typeface="Courier New"/>
              </a:rPr>
              <a:t>before</a:t>
            </a:r>
            <a:r>
              <a:rPr sz="1000" spc="5" dirty="0">
                <a:latin typeface="Courier New"/>
                <a:cs typeface="Courier New"/>
              </a:rPr>
              <a:t> </a:t>
            </a:r>
            <a:r>
              <a:rPr sz="1000" spc="-5" dirty="0">
                <a:latin typeface="Courier New"/>
                <a:cs typeface="Courier New"/>
              </a:rPr>
              <a:t>making </a:t>
            </a:r>
            <a:r>
              <a:rPr sz="1000" spc="-590" dirty="0">
                <a:latin typeface="Courier New"/>
                <a:cs typeface="Courier New"/>
              </a:rPr>
              <a:t> </a:t>
            </a:r>
            <a:r>
              <a:rPr sz="1000" spc="-5" dirty="0">
                <a:latin typeface="Courier New"/>
                <a:cs typeface="Courier New"/>
              </a:rPr>
              <a:t>a purchase</a:t>
            </a:r>
            <a:r>
              <a:rPr sz="1000" dirty="0">
                <a:latin typeface="Courier New"/>
                <a:cs typeface="Courier New"/>
              </a:rPr>
              <a:t> </a:t>
            </a:r>
            <a:r>
              <a:rPr sz="1000" spc="-5" dirty="0">
                <a:latin typeface="Courier New"/>
                <a:cs typeface="Courier New"/>
              </a:rPr>
              <a:t>decision?</a:t>
            </a:r>
            <a:endParaRPr sz="1000">
              <a:latin typeface="Courier New"/>
              <a:cs typeface="Courier New"/>
            </a:endParaRPr>
          </a:p>
        </p:txBody>
      </p:sp>
      <p:graphicFrame>
        <p:nvGraphicFramePr>
          <p:cNvPr id="9" name="object 9"/>
          <p:cNvGraphicFramePr>
            <a:graphicFrameLocks noGrp="1"/>
          </p:cNvGraphicFramePr>
          <p:nvPr/>
        </p:nvGraphicFramePr>
        <p:xfrm>
          <a:off x="914704" y="7126430"/>
          <a:ext cx="5746750" cy="1738303"/>
        </p:xfrm>
        <a:graphic>
          <a:graphicData uri="http://schemas.openxmlformats.org/drawingml/2006/table">
            <a:tbl>
              <a:tblPr firstRow="1" bandRow="1">
                <a:tableStyleId>{2D5ABB26-0587-4C30-8999-92F81FD0307C}</a:tableStyleId>
              </a:tblPr>
              <a:tblGrid>
                <a:gridCol w="419100"/>
                <a:gridCol w="5327650"/>
              </a:tblGrid>
              <a:tr h="280202">
                <a:tc>
                  <a:txBody>
                    <a:bodyPr/>
                    <a:lstStyle/>
                    <a:p>
                      <a:pPr>
                        <a:lnSpc>
                          <a:spcPct val="100000"/>
                        </a:lnSpc>
                        <a:spcBef>
                          <a:spcPts val="745"/>
                        </a:spcBef>
                      </a:pPr>
                      <a:r>
                        <a:rPr sz="1000" spc="-5" dirty="0">
                          <a:latin typeface="Courier New"/>
                          <a:cs typeface="Courier New"/>
                        </a:rPr>
                        <a:t>count</a:t>
                      </a:r>
                      <a:endParaRPr sz="1000">
                        <a:latin typeface="Courier New"/>
                        <a:cs typeface="Courier New"/>
                      </a:endParaRPr>
                    </a:p>
                  </a:txBody>
                  <a:tcPr marL="0" marR="0" marT="94615" marB="0">
                    <a:lnT w="9525">
                      <a:solidFill>
                        <a:srgbClr val="000000"/>
                      </a:solidFill>
                      <a:prstDash val="solid"/>
                    </a:lnT>
                  </a:tcPr>
                </a:tc>
                <a:tc>
                  <a:txBody>
                    <a:bodyPr/>
                    <a:lstStyle/>
                    <a:p>
                      <a:pPr marL="266700">
                        <a:lnSpc>
                          <a:spcPct val="100000"/>
                        </a:lnSpc>
                        <a:spcBef>
                          <a:spcPts val="745"/>
                        </a:spcBef>
                      </a:pPr>
                      <a:r>
                        <a:rPr sz="1000" spc="-5" dirty="0">
                          <a:latin typeface="Courier New"/>
                          <a:cs typeface="Courier New"/>
                        </a:rPr>
                        <a:t>269.000000</a:t>
                      </a:r>
                      <a:endParaRPr sz="1000">
                        <a:latin typeface="Courier New"/>
                        <a:cs typeface="Courier New"/>
                      </a:endParaRPr>
                    </a:p>
                  </a:txBody>
                  <a:tcPr marL="0" marR="0" marT="94615" marB="0"/>
                </a:tc>
              </a:tr>
              <a:tr h="184404">
                <a:tc>
                  <a:txBody>
                    <a:bodyPr/>
                    <a:lstStyle/>
                    <a:p>
                      <a:pPr>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2.695167</a:t>
                      </a:r>
                      <a:endParaRPr sz="1000">
                        <a:latin typeface="Courier New"/>
                        <a:cs typeface="Courier New"/>
                      </a:endParaRPr>
                    </a:p>
                  </a:txBody>
                  <a:tcPr marL="0" marR="0" marT="0" marB="0"/>
                </a:tc>
              </a:tr>
              <a:tr h="184403">
                <a:tc>
                  <a:txBody>
                    <a:bodyPr/>
                    <a:lstStyle/>
                    <a:p>
                      <a:pPr>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1.336910</a:t>
                      </a:r>
                      <a:endParaRPr sz="1000">
                        <a:latin typeface="Courier New"/>
                        <a:cs typeface="Courier New"/>
                      </a:endParaRPr>
                    </a:p>
                  </a:txBody>
                  <a:tcPr marL="0" marR="0" marT="0" marB="0"/>
                </a:tc>
              </a:tr>
              <a:tr h="185166">
                <a:tc>
                  <a:txBody>
                    <a:bodyPr/>
                    <a:lstStyle/>
                    <a:p>
                      <a:pPr>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166">
                <a:tc>
                  <a:txBody>
                    <a:bodyPr/>
                    <a:lstStyle/>
                    <a:p>
                      <a:pPr>
                        <a:lnSpc>
                          <a:spcPts val="1195"/>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2.000000</a:t>
                      </a:r>
                      <a:endParaRPr sz="1000">
                        <a:latin typeface="Courier New"/>
                        <a:cs typeface="Courier New"/>
                      </a:endParaRPr>
                    </a:p>
                  </a:txBody>
                  <a:tcPr marL="0" marR="0" marT="0" marB="0"/>
                </a:tc>
              </a:tr>
              <a:tr h="184594">
                <a:tc>
                  <a:txBody>
                    <a:bodyPr/>
                    <a:lstStyle/>
                    <a:p>
                      <a:pPr>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3.000000</a:t>
                      </a:r>
                      <a:endParaRPr sz="1000">
                        <a:latin typeface="Courier New"/>
                        <a:cs typeface="Courier New"/>
                      </a:endParaRPr>
                    </a:p>
                  </a:txBody>
                  <a:tcPr marL="0" marR="0" marT="0" marB="0"/>
                </a:tc>
              </a:tr>
              <a:tr h="184594">
                <a:tc>
                  <a:txBody>
                    <a:bodyPr/>
                    <a:lstStyle/>
                    <a:p>
                      <a:pPr>
                        <a:lnSpc>
                          <a:spcPts val="1195"/>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4.000000</a:t>
                      </a:r>
                      <a:endParaRPr sz="1000">
                        <a:latin typeface="Courier New"/>
                        <a:cs typeface="Courier New"/>
                      </a:endParaRPr>
                    </a:p>
                  </a:txBody>
                  <a:tcPr marL="0" marR="0" marT="0" marB="0"/>
                </a:tc>
              </a:tr>
              <a:tr h="185165">
                <a:tc>
                  <a:txBody>
                    <a:bodyPr/>
                    <a:lstStyle/>
                    <a:p>
                      <a:pPr>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4.000000</a:t>
                      </a:r>
                      <a:endParaRPr sz="1000">
                        <a:latin typeface="Courier New"/>
                        <a:cs typeface="Courier New"/>
                      </a:endParaRPr>
                    </a:p>
                  </a:txBody>
                  <a:tcPr marL="0" marR="0" marT="0" marB="0"/>
                </a:tc>
              </a:tr>
              <a:tr h="164609">
                <a:tc>
                  <a:txBody>
                    <a:bodyPr/>
                    <a:lstStyle/>
                    <a:p>
                      <a:pPr>
                        <a:lnSpc>
                          <a:spcPts val="1195"/>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5"/>
                        </a:lnSpc>
                      </a:pPr>
                      <a:r>
                        <a:rPr sz="1000" spc="-5" dirty="0">
                          <a:latin typeface="Courier New"/>
                          <a:cs typeface="Courier New"/>
                        </a:rPr>
                        <a:t>14</a:t>
                      </a:r>
                      <a:r>
                        <a:rPr sz="1000" dirty="0">
                          <a:latin typeface="Courier New"/>
                          <a:cs typeface="Courier New"/>
                        </a:rPr>
                        <a:t> </a:t>
                      </a:r>
                      <a:r>
                        <a:rPr sz="1000" spc="-5" dirty="0">
                          <a:latin typeface="Courier New"/>
                          <a:cs typeface="Courier New"/>
                        </a:rPr>
                        <a:t>How</a:t>
                      </a:r>
                      <a:r>
                        <a:rPr sz="1000" spc="5" dirty="0">
                          <a:latin typeface="Courier New"/>
                          <a:cs typeface="Courier New"/>
                        </a:rPr>
                        <a:t> </a:t>
                      </a:r>
                      <a:r>
                        <a:rPr sz="1000" spc="-5" dirty="0">
                          <a:latin typeface="Courier New"/>
                          <a:cs typeface="Courier New"/>
                        </a:rPr>
                        <a:t>much</a:t>
                      </a:r>
                      <a:r>
                        <a:rPr sz="1000" dirty="0">
                          <a:latin typeface="Courier New"/>
                          <a:cs typeface="Courier New"/>
                        </a:rPr>
                        <a:t> </a:t>
                      </a:r>
                      <a:r>
                        <a:rPr sz="1000" spc="-5" dirty="0">
                          <a:latin typeface="Courier New"/>
                          <a:cs typeface="Courier New"/>
                        </a:rPr>
                        <a:t>time</a:t>
                      </a:r>
                      <a:r>
                        <a:rPr sz="1000" spc="5" dirty="0">
                          <a:latin typeface="Courier New"/>
                          <a:cs typeface="Courier New"/>
                        </a:rPr>
                        <a:t> </a:t>
                      </a:r>
                      <a:r>
                        <a:rPr sz="1000" spc="-5" dirty="0">
                          <a:latin typeface="Courier New"/>
                          <a:cs typeface="Courier New"/>
                        </a:rPr>
                        <a:t>do</a:t>
                      </a:r>
                      <a:r>
                        <a:rPr sz="1000"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explore</a:t>
                      </a:r>
                      <a:r>
                        <a:rPr sz="1000" dirty="0">
                          <a:latin typeface="Courier New"/>
                          <a:cs typeface="Courier New"/>
                        </a:rPr>
                        <a:t> </a:t>
                      </a:r>
                      <a:r>
                        <a:rPr sz="1000" spc="-5" dirty="0">
                          <a:latin typeface="Courier New"/>
                          <a:cs typeface="Courier New"/>
                        </a:rPr>
                        <a:t>the</a:t>
                      </a:r>
                      <a:r>
                        <a:rPr sz="1000" spc="5" dirty="0">
                          <a:latin typeface="Courier New"/>
                          <a:cs typeface="Courier New"/>
                        </a:rPr>
                        <a:t> </a:t>
                      </a:r>
                      <a:r>
                        <a:rPr sz="1000" dirty="0">
                          <a:latin typeface="Courier New"/>
                          <a:cs typeface="Courier New"/>
                        </a:rPr>
                        <a:t>e- </a:t>
                      </a:r>
                      <a:r>
                        <a:rPr sz="1000" spc="-5" dirty="0">
                          <a:latin typeface="Courier New"/>
                          <a:cs typeface="Courier New"/>
                        </a:rPr>
                        <a:t>retail</a:t>
                      </a:r>
                      <a:r>
                        <a:rPr sz="1000" spc="5" dirty="0">
                          <a:latin typeface="Courier New"/>
                          <a:cs typeface="Courier New"/>
                        </a:rPr>
                        <a:t> </a:t>
                      </a:r>
                      <a:r>
                        <a:rPr sz="1000" spc="-5" dirty="0">
                          <a:latin typeface="Courier New"/>
                          <a:cs typeface="Courier New"/>
                        </a:rPr>
                        <a:t>store</a:t>
                      </a:r>
                      <a:r>
                        <a:rPr sz="1000" dirty="0">
                          <a:latin typeface="Courier New"/>
                          <a:cs typeface="Courier New"/>
                        </a:rPr>
                        <a:t> </a:t>
                      </a:r>
                      <a:r>
                        <a:rPr sz="1000" spc="-5" dirty="0">
                          <a:latin typeface="Courier New"/>
                          <a:cs typeface="Courier New"/>
                        </a:rPr>
                        <a:t>before</a:t>
                      </a:r>
                      <a:r>
                        <a:rPr sz="1000" spc="5" dirty="0">
                          <a:latin typeface="Courier New"/>
                          <a:cs typeface="Courier New"/>
                        </a:rPr>
                        <a:t> </a:t>
                      </a:r>
                      <a:r>
                        <a:rPr sz="1000" spc="-5" dirty="0">
                          <a:latin typeface="Courier New"/>
                          <a:cs typeface="Courier New"/>
                        </a:rPr>
                        <a:t>making</a:t>
                      </a:r>
                      <a:r>
                        <a:rPr sz="1000" dirty="0">
                          <a:latin typeface="Courier New"/>
                          <a:cs typeface="Courier New"/>
                        </a:rPr>
                        <a:t> </a:t>
                      </a:r>
                      <a:r>
                        <a:rPr sz="1000" spc="-5" dirty="0">
                          <a:latin typeface="Courier New"/>
                          <a:cs typeface="Courier New"/>
                        </a:rPr>
                        <a:t>a</a:t>
                      </a:r>
                      <a:r>
                        <a:rPr sz="1000" spc="5" dirty="0">
                          <a:latin typeface="Courier New"/>
                          <a:cs typeface="Courier New"/>
                        </a:rPr>
                        <a:t> </a:t>
                      </a:r>
                      <a:r>
                        <a:rPr sz="1000" spc="-5" dirty="0">
                          <a:latin typeface="Courier New"/>
                          <a:cs typeface="Courier New"/>
                        </a:rPr>
                        <a:t>p</a:t>
                      </a:r>
                      <a:endParaRPr sz="1000">
                        <a:latin typeface="Courier New"/>
                        <a:cs typeface="Courier New"/>
                      </a:endParaRPr>
                    </a:p>
                  </a:txBody>
                  <a:tcPr marL="0" marR="0" marT="0" marB="0"/>
                </a:tc>
              </a:tr>
            </a:tbl>
          </a:graphicData>
        </a:graphic>
      </p:graphicFrame>
      <p:sp>
        <p:nvSpPr>
          <p:cNvPr id="10" name="object 10"/>
          <p:cNvSpPr txBox="1"/>
          <p:nvPr/>
        </p:nvSpPr>
        <p:spPr>
          <a:xfrm>
            <a:off x="902004" y="8839351"/>
            <a:ext cx="1320800" cy="394335"/>
          </a:xfrm>
          <a:prstGeom prst="rect">
            <a:avLst/>
          </a:prstGeom>
        </p:spPr>
        <p:txBody>
          <a:bodyPr vert="horz" wrap="square" lIns="0" tIns="44450" rIns="0" bIns="0" rtlCol="0">
            <a:spAutoFit/>
          </a:bodyPr>
          <a:lstStyle/>
          <a:p>
            <a:pPr marL="12700">
              <a:lnSpc>
                <a:spcPct val="100000"/>
              </a:lnSpc>
              <a:spcBef>
                <a:spcPts val="350"/>
              </a:spcBef>
            </a:pPr>
            <a:r>
              <a:rPr sz="1000" spc="-5" dirty="0">
                <a:latin typeface="Courier New"/>
                <a:cs typeface="Courier New"/>
              </a:rPr>
              <a:t>urchase</a:t>
            </a:r>
            <a:r>
              <a:rPr sz="1000" spc="-50" dirty="0">
                <a:latin typeface="Courier New"/>
                <a:cs typeface="Courier New"/>
              </a:rPr>
              <a:t> </a:t>
            </a:r>
            <a:r>
              <a:rPr sz="1000" spc="-5" dirty="0">
                <a:latin typeface="Courier New"/>
                <a:cs typeface="Courier New"/>
              </a:rPr>
              <a:t>decision?</a:t>
            </a:r>
            <a:endParaRPr sz="1000">
              <a:latin typeface="Courier New"/>
              <a:cs typeface="Courier New"/>
            </a:endParaRPr>
          </a:p>
          <a:p>
            <a:pPr marL="12700">
              <a:lnSpc>
                <a:spcPct val="100000"/>
              </a:lnSpc>
              <a:spcBef>
                <a:spcPts val="254"/>
              </a:spcBef>
            </a:pPr>
            <a:r>
              <a:rPr sz="1000" spc="-5" dirty="0">
                <a:latin typeface="Courier New"/>
                <a:cs typeface="Courier New"/>
              </a:rPr>
              <a:t>,</a:t>
            </a:r>
            <a:r>
              <a:rPr sz="1000" spc="-25" dirty="0">
                <a:latin typeface="Courier New"/>
                <a:cs typeface="Courier New"/>
              </a:rPr>
              <a:t> </a:t>
            </a:r>
            <a:r>
              <a:rPr sz="1000" spc="-5" dirty="0">
                <a:latin typeface="Courier New"/>
                <a:cs typeface="Courier New"/>
              </a:rPr>
              <a:t>dtype:</a:t>
            </a:r>
            <a:r>
              <a:rPr sz="1000" spc="-25" dirty="0">
                <a:latin typeface="Courier New"/>
                <a:cs typeface="Courier New"/>
              </a:rPr>
              <a:t> </a:t>
            </a:r>
            <a:r>
              <a:rPr sz="1000" spc="-5" dirty="0">
                <a:latin typeface="Courier New"/>
                <a:cs typeface="Courier New"/>
              </a:rPr>
              <a:t>float64</a:t>
            </a:r>
            <a:endParaRPr sz="1000">
              <a:latin typeface="Courier New"/>
              <a:cs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924560"/>
            <a:ext cx="39116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dirty="0">
                <a:latin typeface="Courier New"/>
                <a:cs typeface="Courier New"/>
              </a:rPr>
              <a:t> </a:t>
            </a:r>
            <a:r>
              <a:rPr sz="1000" spc="-5" dirty="0">
                <a:latin typeface="Courier New"/>
                <a:cs typeface="Courier New"/>
              </a:rPr>
              <a:t>15</a:t>
            </a:r>
            <a:r>
              <a:rPr sz="1000" dirty="0">
                <a:latin typeface="Courier New"/>
                <a:cs typeface="Courier New"/>
              </a:rPr>
              <a:t> </a:t>
            </a:r>
            <a:r>
              <a:rPr sz="1000" spc="-5" dirty="0">
                <a:latin typeface="Courier New"/>
                <a:cs typeface="Courier New"/>
              </a:rPr>
              <a:t>What</a:t>
            </a:r>
            <a:r>
              <a:rPr sz="1000" spc="5" dirty="0">
                <a:latin typeface="Courier New"/>
                <a:cs typeface="Courier New"/>
              </a:rPr>
              <a:t> </a:t>
            </a:r>
            <a:r>
              <a:rPr sz="1000" spc="-5" dirty="0">
                <a:latin typeface="Courier New"/>
                <a:cs typeface="Courier New"/>
              </a:rPr>
              <a:t>is</a:t>
            </a:r>
            <a:r>
              <a:rPr sz="1000" dirty="0">
                <a:latin typeface="Courier New"/>
                <a:cs typeface="Courier New"/>
              </a:rPr>
              <a:t> </a:t>
            </a:r>
            <a:r>
              <a:rPr sz="1000" spc="-5" dirty="0">
                <a:latin typeface="Courier New"/>
                <a:cs typeface="Courier New"/>
              </a:rPr>
              <a:t>your</a:t>
            </a:r>
            <a:r>
              <a:rPr sz="1000" dirty="0">
                <a:latin typeface="Courier New"/>
                <a:cs typeface="Courier New"/>
              </a:rPr>
              <a:t> </a:t>
            </a:r>
            <a:r>
              <a:rPr sz="1000" spc="-5" dirty="0">
                <a:latin typeface="Courier New"/>
                <a:cs typeface="Courier New"/>
              </a:rPr>
              <a:t>preferred</a:t>
            </a:r>
            <a:r>
              <a:rPr sz="1000" spc="5" dirty="0">
                <a:latin typeface="Courier New"/>
                <a:cs typeface="Courier New"/>
              </a:rPr>
              <a:t> </a:t>
            </a:r>
            <a:r>
              <a:rPr sz="1000" spc="-5" dirty="0">
                <a:latin typeface="Courier New"/>
                <a:cs typeface="Courier New"/>
              </a:rPr>
              <a:t>payment</a:t>
            </a:r>
            <a:r>
              <a:rPr sz="1000" dirty="0">
                <a:latin typeface="Courier New"/>
                <a:cs typeface="Courier New"/>
              </a:rPr>
              <a:t> </a:t>
            </a:r>
            <a:r>
              <a:rPr sz="1000" spc="-5" dirty="0">
                <a:latin typeface="Courier New"/>
                <a:cs typeface="Courier New"/>
              </a:rPr>
              <a:t>Option?</a:t>
            </a:r>
            <a:endParaRPr sz="1000">
              <a:latin typeface="Courier New"/>
              <a:cs typeface="Courier New"/>
            </a:endParaRPr>
          </a:p>
        </p:txBody>
      </p:sp>
      <p:graphicFrame>
        <p:nvGraphicFramePr>
          <p:cNvPr id="3" name="object 3"/>
          <p:cNvGraphicFramePr>
            <a:graphicFrameLocks noGrp="1"/>
          </p:cNvGraphicFramePr>
          <p:nvPr/>
        </p:nvGraphicFramePr>
        <p:xfrm>
          <a:off x="882954" y="1143102"/>
          <a:ext cx="4407535" cy="1621565"/>
        </p:xfrm>
        <a:graphic>
          <a:graphicData uri="http://schemas.openxmlformats.org/drawingml/2006/table">
            <a:tbl>
              <a:tblPr firstRow="1" bandRow="1">
                <a:tableStyleId>{2D5ABB26-0587-4C30-8999-92F81FD0307C}</a:tableStyleId>
              </a:tblPr>
              <a:tblGrid>
                <a:gridCol w="450850"/>
                <a:gridCol w="3956685"/>
              </a:tblGrid>
              <a:tr h="164609">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0.884758</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0.661938</a:t>
                      </a:r>
                      <a:endParaRPr sz="1000">
                        <a:latin typeface="Courier New"/>
                        <a:cs typeface="Courier New"/>
                      </a:endParaRPr>
                    </a:p>
                  </a:txBody>
                  <a:tcPr marL="0" marR="0" marT="0" marB="0"/>
                </a:tc>
              </a:tr>
              <a:tr h="184404">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1.000000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15</a:t>
                      </a:r>
                      <a:r>
                        <a:rPr sz="1000" dirty="0">
                          <a:latin typeface="Courier New"/>
                          <a:cs typeface="Courier New"/>
                        </a:rPr>
                        <a:t> </a:t>
                      </a:r>
                      <a:r>
                        <a:rPr sz="1000" spc="-5" dirty="0">
                          <a:latin typeface="Courier New"/>
                          <a:cs typeface="Courier New"/>
                        </a:rPr>
                        <a:t>What</a:t>
                      </a:r>
                      <a:r>
                        <a:rPr sz="1000" spc="5" dirty="0">
                          <a:latin typeface="Courier New"/>
                          <a:cs typeface="Courier New"/>
                        </a:rPr>
                        <a:t> </a:t>
                      </a:r>
                      <a:r>
                        <a:rPr sz="1000" spc="-5" dirty="0">
                          <a:latin typeface="Courier New"/>
                          <a:cs typeface="Courier New"/>
                        </a:rPr>
                        <a:t>is</a:t>
                      </a:r>
                      <a:r>
                        <a:rPr sz="1000" spc="5" dirty="0">
                          <a:latin typeface="Courier New"/>
                          <a:cs typeface="Courier New"/>
                        </a:rPr>
                        <a:t> </a:t>
                      </a:r>
                      <a:r>
                        <a:rPr sz="1000" spc="-5" dirty="0">
                          <a:latin typeface="Courier New"/>
                          <a:cs typeface="Courier New"/>
                        </a:rPr>
                        <a:t>your</a:t>
                      </a:r>
                      <a:r>
                        <a:rPr sz="1000" spc="5" dirty="0">
                          <a:latin typeface="Courier New"/>
                          <a:cs typeface="Courier New"/>
                        </a:rPr>
                        <a:t> </a:t>
                      </a:r>
                      <a:r>
                        <a:rPr sz="1000" spc="-5" dirty="0">
                          <a:latin typeface="Courier New"/>
                          <a:cs typeface="Courier New"/>
                        </a:rPr>
                        <a:t>preferred</a:t>
                      </a:r>
                      <a:r>
                        <a:rPr sz="1000" spc="5" dirty="0">
                          <a:latin typeface="Courier New"/>
                          <a:cs typeface="Courier New"/>
                        </a:rPr>
                        <a:t> </a:t>
                      </a:r>
                      <a:r>
                        <a:rPr sz="1000" spc="-5" dirty="0">
                          <a:latin typeface="Courier New"/>
                          <a:cs typeface="Courier New"/>
                        </a:rPr>
                        <a:t>payment</a:t>
                      </a:r>
                      <a:r>
                        <a:rPr sz="1000" dirty="0">
                          <a:latin typeface="Courier New"/>
                          <a:cs typeface="Courier New"/>
                        </a:rPr>
                        <a:t> </a:t>
                      </a:r>
                      <a:r>
                        <a:rPr sz="1000" spc="-5" dirty="0">
                          <a:latin typeface="Courier New"/>
                          <a:cs typeface="Courier New"/>
                        </a:rPr>
                        <a:t>Option?\t\t\t\t\t</a:t>
                      </a:r>
                      <a:endParaRPr sz="1000">
                        <a:latin typeface="Courier New"/>
                        <a:cs typeface="Courier New"/>
                      </a:endParaRPr>
                    </a:p>
                  </a:txBody>
                  <a:tcPr marL="0" marR="0" marT="0" marB="0"/>
                </a:tc>
              </a:tr>
            </a:tbl>
          </a:graphicData>
        </a:graphic>
      </p:graphicFrame>
      <p:sp>
        <p:nvSpPr>
          <p:cNvPr id="4" name="object 4"/>
          <p:cNvSpPr txBox="1"/>
          <p:nvPr/>
        </p:nvSpPr>
        <p:spPr>
          <a:xfrm>
            <a:off x="902004" y="2773425"/>
            <a:ext cx="12446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30" dirty="0">
                <a:latin typeface="Courier New"/>
                <a:cs typeface="Courier New"/>
              </a:rPr>
              <a:t> </a:t>
            </a:r>
            <a:r>
              <a:rPr sz="1000" spc="-5" dirty="0">
                <a:latin typeface="Courier New"/>
                <a:cs typeface="Courier New"/>
              </a:rPr>
              <a:t>dtype:</a:t>
            </a:r>
            <a:r>
              <a:rPr sz="1000" spc="-30" dirty="0">
                <a:latin typeface="Courier New"/>
                <a:cs typeface="Courier New"/>
              </a:rPr>
              <a:t> </a:t>
            </a:r>
            <a:r>
              <a:rPr sz="1000" spc="-5" dirty="0">
                <a:latin typeface="Courier New"/>
                <a:cs typeface="Courier New"/>
              </a:rPr>
              <a:t>float64</a:t>
            </a:r>
            <a:endParaRPr sz="1000">
              <a:latin typeface="Courier New"/>
              <a:cs typeface="Courier New"/>
            </a:endParaRPr>
          </a:p>
        </p:txBody>
      </p:sp>
      <p:sp>
        <p:nvSpPr>
          <p:cNvPr id="5" name="object 5"/>
          <p:cNvSpPr txBox="1"/>
          <p:nvPr/>
        </p:nvSpPr>
        <p:spPr>
          <a:xfrm>
            <a:off x="902004" y="3326637"/>
            <a:ext cx="566356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16</a:t>
            </a:r>
            <a:r>
              <a:rPr sz="1000" spc="5" dirty="0">
                <a:latin typeface="Courier New"/>
                <a:cs typeface="Courier New"/>
              </a:rPr>
              <a:t> </a:t>
            </a:r>
            <a:r>
              <a:rPr sz="1000" spc="-5" dirty="0">
                <a:latin typeface="Courier New"/>
                <a:cs typeface="Courier New"/>
              </a:rPr>
              <a:t>How</a:t>
            </a:r>
            <a:r>
              <a:rPr sz="1000" spc="5" dirty="0">
                <a:latin typeface="Courier New"/>
                <a:cs typeface="Courier New"/>
              </a:rPr>
              <a:t> </a:t>
            </a:r>
            <a:r>
              <a:rPr sz="1000" spc="-5" dirty="0">
                <a:latin typeface="Courier New"/>
                <a:cs typeface="Courier New"/>
              </a:rPr>
              <a:t>frequently</a:t>
            </a:r>
            <a:r>
              <a:rPr sz="1000" spc="5" dirty="0">
                <a:latin typeface="Courier New"/>
                <a:cs typeface="Courier New"/>
              </a:rPr>
              <a:t> </a:t>
            </a:r>
            <a:r>
              <a:rPr sz="1000" spc="-5" dirty="0">
                <a:latin typeface="Courier New"/>
                <a:cs typeface="Courier New"/>
              </a:rPr>
              <a:t>do</a:t>
            </a:r>
            <a:r>
              <a:rPr sz="1000" spc="5"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abandon</a:t>
            </a:r>
            <a:r>
              <a:rPr sz="1000" spc="5" dirty="0">
                <a:latin typeface="Courier New"/>
                <a:cs typeface="Courier New"/>
              </a:rPr>
              <a:t> </a:t>
            </a:r>
            <a:r>
              <a:rPr sz="1000" spc="-5" dirty="0">
                <a:latin typeface="Courier New"/>
                <a:cs typeface="Courier New"/>
              </a:rPr>
              <a:t>(selecting</a:t>
            </a:r>
            <a:r>
              <a:rPr sz="1000" spc="5" dirty="0">
                <a:latin typeface="Courier New"/>
                <a:cs typeface="Courier New"/>
              </a:rPr>
              <a:t> </a:t>
            </a:r>
            <a:r>
              <a:rPr sz="1000" spc="-5" dirty="0">
                <a:latin typeface="Courier New"/>
                <a:cs typeface="Courier New"/>
              </a:rPr>
              <a:t>an</a:t>
            </a:r>
            <a:r>
              <a:rPr sz="1000" spc="10" dirty="0">
                <a:latin typeface="Courier New"/>
                <a:cs typeface="Courier New"/>
              </a:rPr>
              <a:t> </a:t>
            </a:r>
            <a:r>
              <a:rPr sz="1000" spc="-5" dirty="0">
                <a:latin typeface="Courier New"/>
                <a:cs typeface="Courier New"/>
              </a:rPr>
              <a:t>items</a:t>
            </a:r>
            <a:r>
              <a:rPr sz="1000" spc="5" dirty="0">
                <a:latin typeface="Courier New"/>
                <a:cs typeface="Courier New"/>
              </a:rPr>
              <a:t> </a:t>
            </a:r>
            <a:r>
              <a:rPr sz="1000" spc="-5" dirty="0">
                <a:latin typeface="Courier New"/>
                <a:cs typeface="Courier New"/>
              </a:rPr>
              <a:t>and</a:t>
            </a:r>
            <a:r>
              <a:rPr sz="1000" spc="5" dirty="0">
                <a:latin typeface="Courier New"/>
                <a:cs typeface="Courier New"/>
              </a:rPr>
              <a:t> </a:t>
            </a:r>
            <a:r>
              <a:rPr sz="1000" spc="-5" dirty="0">
                <a:latin typeface="Courier New"/>
                <a:cs typeface="Courier New"/>
              </a:rPr>
              <a:t>leaving</a:t>
            </a:r>
            <a:endParaRPr sz="1000">
              <a:latin typeface="Courier New"/>
              <a:cs typeface="Courier New"/>
            </a:endParaRPr>
          </a:p>
        </p:txBody>
      </p:sp>
      <p:graphicFrame>
        <p:nvGraphicFramePr>
          <p:cNvPr id="6" name="object 6"/>
          <p:cNvGraphicFramePr>
            <a:graphicFrameLocks noGrp="1"/>
          </p:cNvGraphicFramePr>
          <p:nvPr/>
        </p:nvGraphicFramePr>
        <p:xfrm>
          <a:off x="882954" y="3546831"/>
          <a:ext cx="3340100" cy="1621566"/>
        </p:xfrm>
        <a:graphic>
          <a:graphicData uri="http://schemas.openxmlformats.org/drawingml/2006/table">
            <a:tbl>
              <a:tblPr firstRow="1" bandRow="1">
                <a:tableStyleId>{2D5ABB26-0587-4C30-8999-92F81FD0307C}</a:tableStyleId>
              </a:tblPr>
              <a:tblGrid>
                <a:gridCol w="603250"/>
                <a:gridCol w="2736850"/>
              </a:tblGrid>
              <a:tr h="163847">
                <a:tc>
                  <a:txBody>
                    <a:bodyPr/>
                    <a:lstStyle/>
                    <a:p>
                      <a:pPr marL="31750">
                        <a:lnSpc>
                          <a:spcPts val="1030"/>
                        </a:lnSpc>
                      </a:pPr>
                      <a:r>
                        <a:rPr sz="1000" spc="-5" dirty="0">
                          <a:latin typeface="Courier New"/>
                          <a:cs typeface="Courier New"/>
                        </a:rPr>
                        <a:t>without</a:t>
                      </a:r>
                      <a:endParaRPr sz="1000">
                        <a:latin typeface="Courier New"/>
                        <a:cs typeface="Courier New"/>
                      </a:endParaRPr>
                    </a:p>
                  </a:txBody>
                  <a:tcPr marL="0" marR="0" marT="0" marB="0"/>
                </a:tc>
                <a:tc>
                  <a:txBody>
                    <a:bodyPr/>
                    <a:lstStyle/>
                    <a:p>
                      <a:pPr marL="38100">
                        <a:lnSpc>
                          <a:spcPts val="1030"/>
                        </a:lnSpc>
                      </a:pPr>
                      <a:r>
                        <a:rPr sz="1000" spc="-5" dirty="0">
                          <a:latin typeface="Courier New"/>
                          <a:cs typeface="Courier New"/>
                        </a:rPr>
                        <a:t>making payment) your shopping cart?</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count</a:t>
                      </a:r>
                      <a:endParaRPr sz="1000">
                        <a:latin typeface="Courier New"/>
                        <a:cs typeface="Courier New"/>
                      </a:endParaRPr>
                    </a:p>
                  </a:txBody>
                  <a:tcPr marL="0" marR="0" marT="0" marB="0"/>
                </a:tc>
                <a:tc>
                  <a:txBody>
                    <a:bodyPr/>
                    <a:lstStyle/>
                    <a:p>
                      <a:pPr marL="114300">
                        <a:lnSpc>
                          <a:spcPts val="1190"/>
                        </a:lnSpc>
                      </a:pPr>
                      <a:r>
                        <a:rPr sz="1000" spc="-5" dirty="0">
                          <a:latin typeface="Courier New"/>
                          <a:cs typeface="Courier New"/>
                        </a:rPr>
                        <a:t>269.000000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266700">
                        <a:lnSpc>
                          <a:spcPts val="1190"/>
                        </a:lnSpc>
                      </a:pPr>
                      <a:r>
                        <a:rPr sz="1000" spc="-5" dirty="0">
                          <a:latin typeface="Courier New"/>
                          <a:cs typeface="Courier New"/>
                        </a:rPr>
                        <a:t>1.617100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266700">
                        <a:lnSpc>
                          <a:spcPts val="1190"/>
                        </a:lnSpc>
                      </a:pPr>
                      <a:r>
                        <a:rPr sz="1000" spc="-5" dirty="0">
                          <a:latin typeface="Courier New"/>
                          <a:cs typeface="Courier New"/>
                        </a:rPr>
                        <a:t>0.781219</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min</a:t>
                      </a:r>
                      <a:endParaRPr sz="1000">
                        <a:latin typeface="Courier New"/>
                        <a:cs typeface="Courier New"/>
                      </a:endParaRPr>
                    </a:p>
                  </a:txBody>
                  <a:tcPr marL="0" marR="0" marT="0" marB="0"/>
                </a:tc>
                <a:tc>
                  <a:txBody>
                    <a:bodyPr/>
                    <a:lstStyle/>
                    <a:p>
                      <a:pPr marL="266700">
                        <a:lnSpc>
                          <a:spcPts val="1195"/>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266700">
                        <a:lnSpc>
                          <a:spcPts val="1190"/>
                        </a:lnSpc>
                      </a:pPr>
                      <a:r>
                        <a:rPr sz="1000" spc="-5" dirty="0">
                          <a:latin typeface="Courier New"/>
                          <a:cs typeface="Courier New"/>
                        </a:rPr>
                        <a:t>1.000000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266700">
                        <a:lnSpc>
                          <a:spcPts val="1190"/>
                        </a:lnSpc>
                      </a:pPr>
                      <a:r>
                        <a:rPr sz="1000" spc="-5" dirty="0">
                          <a:latin typeface="Courier New"/>
                          <a:cs typeface="Courier New"/>
                        </a:rPr>
                        <a:t>2.000000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266700">
                        <a:lnSpc>
                          <a:spcPts val="1190"/>
                        </a:lnSpc>
                      </a:pPr>
                      <a:r>
                        <a:rPr sz="1000" spc="-5" dirty="0">
                          <a:latin typeface="Courier New"/>
                          <a:cs typeface="Courier New"/>
                        </a:rPr>
                        <a:t>2.000000</a:t>
                      </a:r>
                      <a:endParaRPr sz="1000">
                        <a:latin typeface="Courier New"/>
                        <a:cs typeface="Courier New"/>
                      </a:endParaRPr>
                    </a:p>
                  </a:txBody>
                  <a:tcPr marL="0" marR="0" marT="0" marB="0"/>
                </a:tc>
              </a:tr>
              <a:tr h="164609">
                <a:tc>
                  <a:txBody>
                    <a:bodyPr/>
                    <a:lstStyle/>
                    <a:p>
                      <a:pPr marL="31750">
                        <a:lnSpc>
                          <a:spcPts val="1195"/>
                        </a:lnSpc>
                      </a:pPr>
                      <a:r>
                        <a:rPr sz="1000" spc="-5" dirty="0">
                          <a:latin typeface="Courier New"/>
                          <a:cs typeface="Courier New"/>
                        </a:rPr>
                        <a:t>max</a:t>
                      </a:r>
                      <a:endParaRPr sz="1000">
                        <a:latin typeface="Courier New"/>
                        <a:cs typeface="Courier New"/>
                      </a:endParaRPr>
                    </a:p>
                  </a:txBody>
                  <a:tcPr marL="0" marR="0" marT="0" marB="0"/>
                </a:tc>
                <a:tc>
                  <a:txBody>
                    <a:bodyPr/>
                    <a:lstStyle/>
                    <a:p>
                      <a:pPr marL="266700">
                        <a:lnSpc>
                          <a:spcPts val="1195"/>
                        </a:lnSpc>
                      </a:pPr>
                      <a:r>
                        <a:rPr sz="1000" spc="-5" dirty="0">
                          <a:latin typeface="Courier New"/>
                          <a:cs typeface="Courier New"/>
                        </a:rPr>
                        <a:t>3.000000</a:t>
                      </a:r>
                      <a:endParaRPr sz="1000">
                        <a:latin typeface="Courier New"/>
                        <a:cs typeface="Courier New"/>
                      </a:endParaRPr>
                    </a:p>
                  </a:txBody>
                  <a:tcPr marL="0" marR="0" marT="0" marB="0"/>
                </a:tc>
              </a:tr>
            </a:tbl>
          </a:graphicData>
        </a:graphic>
      </p:graphicFrame>
      <p:sp>
        <p:nvSpPr>
          <p:cNvPr id="7" name="object 7"/>
          <p:cNvSpPr txBox="1"/>
          <p:nvPr/>
        </p:nvSpPr>
        <p:spPr>
          <a:xfrm>
            <a:off x="902004" y="5143017"/>
            <a:ext cx="5739765" cy="579120"/>
          </a:xfrm>
          <a:prstGeom prst="rect">
            <a:avLst/>
          </a:prstGeom>
        </p:spPr>
        <p:txBody>
          <a:bodyPr vert="horz" wrap="square" lIns="0" tIns="12700" rIns="0" bIns="0" rtlCol="0">
            <a:spAutoFit/>
          </a:bodyPr>
          <a:lstStyle/>
          <a:p>
            <a:pPr marL="12700" marR="5080">
              <a:lnSpc>
                <a:spcPct val="121000"/>
              </a:lnSpc>
              <a:spcBef>
                <a:spcPts val="100"/>
              </a:spcBef>
            </a:pPr>
            <a:r>
              <a:rPr sz="1000" spc="-5" dirty="0">
                <a:latin typeface="Courier New"/>
                <a:cs typeface="Courier New"/>
              </a:rPr>
              <a:t>Name:</a:t>
            </a:r>
            <a:r>
              <a:rPr sz="1000" spc="5" dirty="0">
                <a:latin typeface="Courier New"/>
                <a:cs typeface="Courier New"/>
              </a:rPr>
              <a:t> </a:t>
            </a:r>
            <a:r>
              <a:rPr sz="1000" spc="-5" dirty="0">
                <a:latin typeface="Courier New"/>
                <a:cs typeface="Courier New"/>
              </a:rPr>
              <a:t>16</a:t>
            </a:r>
            <a:r>
              <a:rPr sz="1000" spc="5" dirty="0">
                <a:latin typeface="Courier New"/>
                <a:cs typeface="Courier New"/>
              </a:rPr>
              <a:t> </a:t>
            </a:r>
            <a:r>
              <a:rPr sz="1000" spc="-5" dirty="0">
                <a:latin typeface="Courier New"/>
                <a:cs typeface="Courier New"/>
              </a:rPr>
              <a:t>How</a:t>
            </a:r>
            <a:r>
              <a:rPr sz="1000" spc="5" dirty="0">
                <a:latin typeface="Courier New"/>
                <a:cs typeface="Courier New"/>
              </a:rPr>
              <a:t> </a:t>
            </a:r>
            <a:r>
              <a:rPr sz="1000" spc="-5" dirty="0">
                <a:latin typeface="Courier New"/>
                <a:cs typeface="Courier New"/>
              </a:rPr>
              <a:t>frequently</a:t>
            </a:r>
            <a:r>
              <a:rPr sz="1000" spc="5" dirty="0">
                <a:latin typeface="Courier New"/>
                <a:cs typeface="Courier New"/>
              </a:rPr>
              <a:t> </a:t>
            </a:r>
            <a:r>
              <a:rPr sz="1000" spc="-5" dirty="0">
                <a:latin typeface="Courier New"/>
                <a:cs typeface="Courier New"/>
              </a:rPr>
              <a:t>do</a:t>
            </a:r>
            <a:r>
              <a:rPr sz="1000" spc="5"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abandon</a:t>
            </a:r>
            <a:r>
              <a:rPr sz="1000" spc="5" dirty="0">
                <a:latin typeface="Courier New"/>
                <a:cs typeface="Courier New"/>
              </a:rPr>
              <a:t> </a:t>
            </a:r>
            <a:r>
              <a:rPr sz="1000" spc="-5" dirty="0">
                <a:latin typeface="Courier New"/>
                <a:cs typeface="Courier New"/>
              </a:rPr>
              <a:t>(selecting</a:t>
            </a:r>
            <a:r>
              <a:rPr sz="1000" spc="5" dirty="0">
                <a:latin typeface="Courier New"/>
                <a:cs typeface="Courier New"/>
              </a:rPr>
              <a:t> </a:t>
            </a:r>
            <a:r>
              <a:rPr sz="1000" spc="-5" dirty="0">
                <a:latin typeface="Courier New"/>
                <a:cs typeface="Courier New"/>
              </a:rPr>
              <a:t>an</a:t>
            </a:r>
            <a:r>
              <a:rPr sz="1000" spc="5" dirty="0">
                <a:latin typeface="Courier New"/>
                <a:cs typeface="Courier New"/>
              </a:rPr>
              <a:t> </a:t>
            </a:r>
            <a:r>
              <a:rPr sz="1000" spc="-5" dirty="0">
                <a:latin typeface="Courier New"/>
                <a:cs typeface="Courier New"/>
              </a:rPr>
              <a:t>items</a:t>
            </a:r>
            <a:r>
              <a:rPr sz="1000" spc="5" dirty="0">
                <a:latin typeface="Courier New"/>
                <a:cs typeface="Courier New"/>
              </a:rPr>
              <a:t> </a:t>
            </a:r>
            <a:r>
              <a:rPr sz="1000" spc="-5" dirty="0">
                <a:latin typeface="Courier New"/>
                <a:cs typeface="Courier New"/>
              </a:rPr>
              <a:t>and</a:t>
            </a:r>
            <a:r>
              <a:rPr sz="1000" spc="5" dirty="0">
                <a:latin typeface="Courier New"/>
                <a:cs typeface="Courier New"/>
              </a:rPr>
              <a:t> </a:t>
            </a:r>
            <a:r>
              <a:rPr sz="1000" spc="-5" dirty="0">
                <a:latin typeface="Courier New"/>
                <a:cs typeface="Courier New"/>
              </a:rPr>
              <a:t>leaving</a:t>
            </a:r>
            <a:r>
              <a:rPr sz="1000" spc="5" dirty="0">
                <a:latin typeface="Courier New"/>
                <a:cs typeface="Courier New"/>
              </a:rPr>
              <a:t> </a:t>
            </a:r>
            <a:r>
              <a:rPr sz="1000" spc="-5" dirty="0">
                <a:latin typeface="Courier New"/>
                <a:cs typeface="Courier New"/>
              </a:rPr>
              <a:t>with </a:t>
            </a:r>
            <a:r>
              <a:rPr sz="1000" spc="-585" dirty="0">
                <a:latin typeface="Courier New"/>
                <a:cs typeface="Courier New"/>
              </a:rPr>
              <a:t> </a:t>
            </a:r>
            <a:r>
              <a:rPr sz="1000" spc="-5" dirty="0">
                <a:latin typeface="Courier New"/>
                <a:cs typeface="Courier New"/>
              </a:rPr>
              <a:t>out</a:t>
            </a:r>
            <a:r>
              <a:rPr sz="1000" dirty="0">
                <a:latin typeface="Courier New"/>
                <a:cs typeface="Courier New"/>
              </a:rPr>
              <a:t> </a:t>
            </a:r>
            <a:r>
              <a:rPr sz="1000" spc="-5" dirty="0">
                <a:latin typeface="Courier New"/>
                <a:cs typeface="Courier New"/>
              </a:rPr>
              <a:t>making</a:t>
            </a:r>
            <a:r>
              <a:rPr sz="1000" dirty="0">
                <a:latin typeface="Courier New"/>
                <a:cs typeface="Courier New"/>
              </a:rPr>
              <a:t> </a:t>
            </a:r>
            <a:r>
              <a:rPr sz="1000" spc="-5" dirty="0">
                <a:latin typeface="Courier New"/>
                <a:cs typeface="Courier New"/>
              </a:rPr>
              <a:t>payment)</a:t>
            </a:r>
            <a:r>
              <a:rPr sz="1000" dirty="0">
                <a:latin typeface="Courier New"/>
                <a:cs typeface="Courier New"/>
              </a:rPr>
              <a:t> </a:t>
            </a:r>
            <a:r>
              <a:rPr sz="1000" spc="-5" dirty="0">
                <a:latin typeface="Courier New"/>
                <a:cs typeface="Courier New"/>
              </a:rPr>
              <a:t>your</a:t>
            </a:r>
            <a:r>
              <a:rPr sz="1000" dirty="0">
                <a:latin typeface="Courier New"/>
                <a:cs typeface="Courier New"/>
              </a:rPr>
              <a:t> </a:t>
            </a:r>
            <a:r>
              <a:rPr sz="1000" spc="-5" dirty="0">
                <a:latin typeface="Courier New"/>
                <a:cs typeface="Courier New"/>
              </a:rPr>
              <a:t>shopping</a:t>
            </a:r>
            <a:r>
              <a:rPr sz="1000" spc="5" dirty="0">
                <a:latin typeface="Courier New"/>
                <a:cs typeface="Courier New"/>
              </a:rPr>
              <a:t> </a:t>
            </a:r>
            <a:r>
              <a:rPr sz="1000" spc="-5" dirty="0">
                <a:latin typeface="Courier New"/>
                <a:cs typeface="Courier New"/>
              </a:rPr>
              <a:t>cart?\t\t\t\t\t\t\t</a:t>
            </a:r>
            <a:endParaRPr sz="1000">
              <a:latin typeface="Courier New"/>
              <a:cs typeface="Courier New"/>
            </a:endParaRPr>
          </a:p>
          <a:p>
            <a:pPr marL="12700">
              <a:lnSpc>
                <a:spcPct val="100000"/>
              </a:lnSpc>
              <a:spcBef>
                <a:spcPts val="250"/>
              </a:spcBef>
            </a:pPr>
            <a:r>
              <a:rPr sz="1000" spc="-5" dirty="0">
                <a:latin typeface="Courier New"/>
                <a:cs typeface="Courier New"/>
              </a:rPr>
              <a:t>,</a:t>
            </a:r>
            <a:r>
              <a:rPr sz="1000" spc="-25" dirty="0">
                <a:latin typeface="Courier New"/>
                <a:cs typeface="Courier New"/>
              </a:rPr>
              <a:t> </a:t>
            </a:r>
            <a:r>
              <a:rPr sz="1000" spc="-5" dirty="0">
                <a:latin typeface="Courier New"/>
                <a:cs typeface="Courier New"/>
              </a:rPr>
              <a:t>dtype:</a:t>
            </a:r>
            <a:r>
              <a:rPr sz="1000" spc="-25" dirty="0">
                <a:latin typeface="Courier New"/>
                <a:cs typeface="Courier New"/>
              </a:rPr>
              <a:t> </a:t>
            </a:r>
            <a:r>
              <a:rPr sz="1000" spc="-5" dirty="0">
                <a:latin typeface="Courier New"/>
                <a:cs typeface="Courier New"/>
              </a:rPr>
              <a:t>float64</a:t>
            </a:r>
            <a:endParaRPr sz="1000">
              <a:latin typeface="Courier New"/>
              <a:cs typeface="Courier New"/>
            </a:endParaRPr>
          </a:p>
        </p:txBody>
      </p:sp>
      <p:sp>
        <p:nvSpPr>
          <p:cNvPr id="8" name="object 8"/>
          <p:cNvSpPr txBox="1"/>
          <p:nvPr/>
        </p:nvSpPr>
        <p:spPr>
          <a:xfrm>
            <a:off x="902004" y="6099428"/>
            <a:ext cx="45974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dirty="0">
                <a:latin typeface="Courier New"/>
                <a:cs typeface="Courier New"/>
              </a:rPr>
              <a:t> </a:t>
            </a:r>
            <a:r>
              <a:rPr sz="1000" spc="-5" dirty="0">
                <a:latin typeface="Courier New"/>
                <a:cs typeface="Courier New"/>
              </a:rPr>
              <a:t>17</a:t>
            </a:r>
            <a:r>
              <a:rPr sz="1000" spc="5" dirty="0">
                <a:latin typeface="Courier New"/>
                <a:cs typeface="Courier New"/>
              </a:rPr>
              <a:t> </a:t>
            </a:r>
            <a:r>
              <a:rPr sz="1000" spc="-5" dirty="0">
                <a:latin typeface="Courier New"/>
                <a:cs typeface="Courier New"/>
              </a:rPr>
              <a:t>Why</a:t>
            </a:r>
            <a:r>
              <a:rPr sz="1000" spc="5" dirty="0">
                <a:latin typeface="Courier New"/>
                <a:cs typeface="Courier New"/>
              </a:rPr>
              <a:t> </a:t>
            </a:r>
            <a:r>
              <a:rPr sz="1000" spc="-5" dirty="0">
                <a:latin typeface="Courier New"/>
                <a:cs typeface="Courier New"/>
              </a:rPr>
              <a:t>did</a:t>
            </a:r>
            <a:r>
              <a:rPr sz="1000"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abandon</a:t>
            </a:r>
            <a:r>
              <a:rPr sz="1000" spc="5" dirty="0">
                <a:latin typeface="Courier New"/>
                <a:cs typeface="Courier New"/>
              </a:rPr>
              <a:t> </a:t>
            </a:r>
            <a:r>
              <a:rPr sz="1000" spc="-5" dirty="0">
                <a:latin typeface="Courier New"/>
                <a:cs typeface="Courier New"/>
              </a:rPr>
              <a:t>the</a:t>
            </a:r>
            <a:r>
              <a:rPr sz="1000" dirty="0">
                <a:latin typeface="Courier New"/>
                <a:cs typeface="Courier New"/>
              </a:rPr>
              <a:t> </a:t>
            </a:r>
            <a:r>
              <a:rPr sz="1000" spc="-5" dirty="0">
                <a:latin typeface="Courier New"/>
                <a:cs typeface="Courier New"/>
              </a:rPr>
              <a:t>“Bag”,</a:t>
            </a:r>
            <a:r>
              <a:rPr sz="1000" spc="5" dirty="0">
                <a:latin typeface="Courier New"/>
                <a:cs typeface="Courier New"/>
              </a:rPr>
              <a:t> </a:t>
            </a:r>
            <a:r>
              <a:rPr sz="1000" spc="-5" dirty="0">
                <a:latin typeface="Courier New"/>
                <a:cs typeface="Courier New"/>
              </a:rPr>
              <a:t>“Shopping</a:t>
            </a:r>
            <a:r>
              <a:rPr sz="1000" spc="5" dirty="0">
                <a:latin typeface="Courier New"/>
                <a:cs typeface="Courier New"/>
              </a:rPr>
              <a:t> </a:t>
            </a:r>
            <a:r>
              <a:rPr sz="1000" spc="-5" dirty="0">
                <a:latin typeface="Courier New"/>
                <a:cs typeface="Courier New"/>
              </a:rPr>
              <a:t>Cart”?</a:t>
            </a:r>
            <a:endParaRPr sz="1000">
              <a:latin typeface="Courier New"/>
              <a:cs typeface="Courier New"/>
            </a:endParaRPr>
          </a:p>
        </p:txBody>
      </p:sp>
      <p:graphicFrame>
        <p:nvGraphicFramePr>
          <p:cNvPr id="9" name="object 9"/>
          <p:cNvGraphicFramePr>
            <a:graphicFrameLocks noGrp="1"/>
          </p:cNvGraphicFramePr>
          <p:nvPr/>
        </p:nvGraphicFramePr>
        <p:xfrm>
          <a:off x="882954" y="6317717"/>
          <a:ext cx="5093335" cy="1621565"/>
        </p:xfrm>
        <a:graphic>
          <a:graphicData uri="http://schemas.openxmlformats.org/drawingml/2006/table">
            <a:tbl>
              <a:tblPr firstRow="1" bandRow="1">
                <a:tableStyleId>{2D5ABB26-0587-4C30-8999-92F81FD0307C}</a:tableStyleId>
              </a:tblPr>
              <a:tblGrid>
                <a:gridCol w="450850"/>
                <a:gridCol w="4642485"/>
              </a:tblGrid>
              <a:tr h="164609">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1.327138</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1.589626</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165">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1.000000</a:t>
                      </a:r>
                      <a:endParaRPr sz="1000">
                        <a:latin typeface="Courier New"/>
                        <a:cs typeface="Courier New"/>
                      </a:endParaRPr>
                    </a:p>
                  </a:txBody>
                  <a:tcPr marL="0" marR="0" marT="0" marB="0"/>
                </a:tc>
              </a:tr>
              <a:tr h="184404">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4.000000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17</a:t>
                      </a:r>
                      <a:r>
                        <a:rPr sz="1000" spc="5" dirty="0">
                          <a:latin typeface="Courier New"/>
                          <a:cs typeface="Courier New"/>
                        </a:rPr>
                        <a:t> </a:t>
                      </a:r>
                      <a:r>
                        <a:rPr sz="1000" spc="-5" dirty="0">
                          <a:latin typeface="Courier New"/>
                          <a:cs typeface="Courier New"/>
                        </a:rPr>
                        <a:t>Why</a:t>
                      </a:r>
                      <a:r>
                        <a:rPr sz="1000" spc="5" dirty="0">
                          <a:latin typeface="Courier New"/>
                          <a:cs typeface="Courier New"/>
                        </a:rPr>
                        <a:t> </a:t>
                      </a:r>
                      <a:r>
                        <a:rPr sz="1000" spc="-5" dirty="0">
                          <a:latin typeface="Courier New"/>
                          <a:cs typeface="Courier New"/>
                        </a:rPr>
                        <a:t>did</a:t>
                      </a:r>
                      <a:r>
                        <a:rPr sz="1000" spc="5"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abandon</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“Bag”,</a:t>
                      </a:r>
                      <a:r>
                        <a:rPr sz="1000" spc="5" dirty="0">
                          <a:latin typeface="Courier New"/>
                          <a:cs typeface="Courier New"/>
                        </a:rPr>
                        <a:t> </a:t>
                      </a:r>
                      <a:r>
                        <a:rPr sz="1000" spc="-5" dirty="0">
                          <a:latin typeface="Courier New"/>
                          <a:cs typeface="Courier New"/>
                        </a:rPr>
                        <a:t>“Shopping</a:t>
                      </a:r>
                      <a:r>
                        <a:rPr sz="1000" spc="5" dirty="0">
                          <a:latin typeface="Courier New"/>
                          <a:cs typeface="Courier New"/>
                        </a:rPr>
                        <a:t> </a:t>
                      </a:r>
                      <a:r>
                        <a:rPr sz="1000" spc="-5" dirty="0">
                          <a:latin typeface="Courier New"/>
                          <a:cs typeface="Courier New"/>
                        </a:rPr>
                        <a:t>Cart”?\t\t\t\t\t</a:t>
                      </a:r>
                      <a:endParaRPr sz="1000">
                        <a:latin typeface="Courier New"/>
                        <a:cs typeface="Courier New"/>
                      </a:endParaRPr>
                    </a:p>
                  </a:txBody>
                  <a:tcPr marL="0" marR="0" marT="0" marB="0"/>
                </a:tc>
              </a:tr>
            </a:tbl>
          </a:graphicData>
        </a:graphic>
      </p:graphicFrame>
      <p:sp>
        <p:nvSpPr>
          <p:cNvPr id="10" name="object 10"/>
          <p:cNvSpPr txBox="1"/>
          <p:nvPr/>
        </p:nvSpPr>
        <p:spPr>
          <a:xfrm>
            <a:off x="902004" y="7948040"/>
            <a:ext cx="12446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30" dirty="0">
                <a:latin typeface="Courier New"/>
                <a:cs typeface="Courier New"/>
              </a:rPr>
              <a:t> </a:t>
            </a:r>
            <a:r>
              <a:rPr sz="1000" spc="-5" dirty="0">
                <a:latin typeface="Courier New"/>
                <a:cs typeface="Courier New"/>
              </a:rPr>
              <a:t>dtype:</a:t>
            </a:r>
            <a:r>
              <a:rPr sz="1000" spc="-30" dirty="0">
                <a:latin typeface="Courier New"/>
                <a:cs typeface="Courier New"/>
              </a:rPr>
              <a:t> </a:t>
            </a:r>
            <a:r>
              <a:rPr sz="1000" spc="-5" dirty="0">
                <a:latin typeface="Courier New"/>
                <a:cs typeface="Courier New"/>
              </a:rPr>
              <a:t>float64</a:t>
            </a:r>
            <a:endParaRPr sz="1000">
              <a:latin typeface="Courier New"/>
              <a:cs typeface="Courier New"/>
            </a:endParaRPr>
          </a:p>
        </p:txBody>
      </p:sp>
      <p:sp>
        <p:nvSpPr>
          <p:cNvPr id="11" name="object 11"/>
          <p:cNvSpPr txBox="1"/>
          <p:nvPr/>
        </p:nvSpPr>
        <p:spPr>
          <a:xfrm>
            <a:off x="902004" y="8501633"/>
            <a:ext cx="57404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dirty="0">
                <a:latin typeface="Courier New"/>
                <a:cs typeface="Courier New"/>
              </a:rPr>
              <a:t> </a:t>
            </a:r>
            <a:r>
              <a:rPr sz="1000" spc="-5" dirty="0">
                <a:latin typeface="Courier New"/>
                <a:cs typeface="Courier New"/>
              </a:rPr>
              <a:t>18</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content</a:t>
            </a:r>
            <a:r>
              <a:rPr sz="1000" spc="5" dirty="0">
                <a:latin typeface="Courier New"/>
                <a:cs typeface="Courier New"/>
              </a:rPr>
              <a:t> </a:t>
            </a:r>
            <a:r>
              <a:rPr sz="1000" spc="-5" dirty="0">
                <a:latin typeface="Courier New"/>
                <a:cs typeface="Courier New"/>
              </a:rPr>
              <a:t>on</a:t>
            </a:r>
            <a:r>
              <a:rPr sz="1000" spc="10"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website</a:t>
            </a:r>
            <a:r>
              <a:rPr sz="1000" spc="5" dirty="0">
                <a:latin typeface="Courier New"/>
                <a:cs typeface="Courier New"/>
              </a:rPr>
              <a:t> </a:t>
            </a:r>
            <a:r>
              <a:rPr sz="1000" spc="-5" dirty="0">
                <a:latin typeface="Courier New"/>
                <a:cs typeface="Courier New"/>
              </a:rPr>
              <a:t>must</a:t>
            </a:r>
            <a:r>
              <a:rPr sz="1000" spc="5" dirty="0">
                <a:latin typeface="Courier New"/>
                <a:cs typeface="Courier New"/>
              </a:rPr>
              <a:t> </a:t>
            </a:r>
            <a:r>
              <a:rPr sz="1000" spc="-5" dirty="0">
                <a:latin typeface="Courier New"/>
                <a:cs typeface="Courier New"/>
              </a:rPr>
              <a:t>be</a:t>
            </a:r>
            <a:r>
              <a:rPr sz="1000" spc="5" dirty="0">
                <a:latin typeface="Courier New"/>
                <a:cs typeface="Courier New"/>
              </a:rPr>
              <a:t> </a:t>
            </a:r>
            <a:r>
              <a:rPr sz="1000" spc="-5" dirty="0">
                <a:latin typeface="Courier New"/>
                <a:cs typeface="Courier New"/>
              </a:rPr>
              <a:t>easy</a:t>
            </a:r>
            <a:r>
              <a:rPr sz="1000" spc="5" dirty="0">
                <a:latin typeface="Courier New"/>
                <a:cs typeface="Courier New"/>
              </a:rPr>
              <a:t> </a:t>
            </a:r>
            <a:r>
              <a:rPr sz="1000" spc="-5" dirty="0">
                <a:latin typeface="Courier New"/>
                <a:cs typeface="Courier New"/>
              </a:rPr>
              <a:t>to</a:t>
            </a:r>
            <a:r>
              <a:rPr sz="1000" spc="5" dirty="0">
                <a:latin typeface="Courier New"/>
                <a:cs typeface="Courier New"/>
              </a:rPr>
              <a:t> </a:t>
            </a:r>
            <a:r>
              <a:rPr sz="1000" spc="-5" dirty="0">
                <a:latin typeface="Courier New"/>
                <a:cs typeface="Courier New"/>
              </a:rPr>
              <a:t>read</a:t>
            </a:r>
            <a:r>
              <a:rPr sz="1000" dirty="0">
                <a:latin typeface="Courier New"/>
                <a:cs typeface="Courier New"/>
              </a:rPr>
              <a:t> </a:t>
            </a:r>
            <a:r>
              <a:rPr sz="1000" spc="-5" dirty="0">
                <a:latin typeface="Courier New"/>
                <a:cs typeface="Courier New"/>
              </a:rPr>
              <a:t>and</a:t>
            </a:r>
            <a:r>
              <a:rPr sz="1000" spc="5" dirty="0">
                <a:latin typeface="Courier New"/>
                <a:cs typeface="Courier New"/>
              </a:rPr>
              <a:t> </a:t>
            </a:r>
            <a:r>
              <a:rPr sz="1000" spc="-5" dirty="0">
                <a:latin typeface="Courier New"/>
                <a:cs typeface="Courier New"/>
              </a:rPr>
              <a:t>understand</a:t>
            </a:r>
            <a:endParaRPr sz="1000">
              <a:latin typeface="Courier New"/>
              <a:cs typeface="Courier New"/>
            </a:endParaRPr>
          </a:p>
        </p:txBody>
      </p:sp>
      <p:graphicFrame>
        <p:nvGraphicFramePr>
          <p:cNvPr id="12" name="object 12"/>
          <p:cNvGraphicFramePr>
            <a:graphicFrameLocks noGrp="1"/>
          </p:cNvGraphicFramePr>
          <p:nvPr/>
        </p:nvGraphicFramePr>
        <p:xfrm>
          <a:off x="914704" y="8791019"/>
          <a:ext cx="1479550" cy="812805"/>
        </p:xfrm>
        <a:graphic>
          <a:graphicData uri="http://schemas.openxmlformats.org/drawingml/2006/table">
            <a:tbl>
              <a:tblPr firstRow="1" bandRow="1">
                <a:tableStyleId>{2D5ABB26-0587-4C30-8999-92F81FD0307C}</a:tableStyleId>
              </a:tblPr>
              <a:tblGrid>
                <a:gridCol w="685800"/>
                <a:gridCol w="793750"/>
              </a:tblGrid>
              <a:tr h="278678">
                <a:tc>
                  <a:txBody>
                    <a:bodyPr/>
                    <a:lstStyle/>
                    <a:p>
                      <a:pPr>
                        <a:lnSpc>
                          <a:spcPct val="100000"/>
                        </a:lnSpc>
                        <a:spcBef>
                          <a:spcPts val="730"/>
                        </a:spcBef>
                      </a:pPr>
                      <a:r>
                        <a:rPr sz="1000" spc="-5" dirty="0">
                          <a:latin typeface="Courier New"/>
                          <a:cs typeface="Courier New"/>
                        </a:rPr>
                        <a:t>count</a:t>
                      </a:r>
                      <a:endParaRPr sz="1000">
                        <a:latin typeface="Courier New"/>
                        <a:cs typeface="Courier New"/>
                      </a:endParaRPr>
                    </a:p>
                  </a:txBody>
                  <a:tcPr marL="0" marR="0" marT="92710" marB="0">
                    <a:lnT w="9525">
                      <a:solidFill>
                        <a:srgbClr val="000000"/>
                      </a:solidFill>
                      <a:prstDash val="solid"/>
                    </a:lnT>
                  </a:tcPr>
                </a:tc>
                <a:tc>
                  <a:txBody>
                    <a:bodyPr/>
                    <a:lstStyle/>
                    <a:p>
                      <a:pPr marR="24130" algn="r">
                        <a:lnSpc>
                          <a:spcPct val="100000"/>
                        </a:lnSpc>
                        <a:spcBef>
                          <a:spcPts val="730"/>
                        </a:spcBef>
                      </a:pPr>
                      <a:r>
                        <a:rPr sz="1000" dirty="0">
                          <a:latin typeface="Courier New"/>
                          <a:cs typeface="Courier New"/>
                        </a:rPr>
                        <a:t>269.000000</a:t>
                      </a:r>
                      <a:endParaRPr sz="1000">
                        <a:latin typeface="Courier New"/>
                        <a:cs typeface="Courier New"/>
                      </a:endParaRPr>
                    </a:p>
                  </a:txBody>
                  <a:tcPr marL="0" marR="0" marT="92710" marB="0"/>
                </a:tc>
              </a:tr>
              <a:tr h="184403">
                <a:tc>
                  <a:txBody>
                    <a:bodyPr/>
                    <a:lstStyle/>
                    <a:p>
                      <a:pPr>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1.446097</a:t>
                      </a:r>
                      <a:endParaRPr sz="1000">
                        <a:latin typeface="Courier New"/>
                        <a:cs typeface="Courier New"/>
                      </a:endParaRPr>
                    </a:p>
                  </a:txBody>
                  <a:tcPr marL="0" marR="0" marT="0" marB="0"/>
                </a:tc>
              </a:tr>
              <a:tr h="185140">
                <a:tc>
                  <a:txBody>
                    <a:bodyPr/>
                    <a:lstStyle/>
                    <a:p>
                      <a:pPr>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0.989626</a:t>
                      </a:r>
                      <a:endParaRPr sz="1000">
                        <a:latin typeface="Courier New"/>
                        <a:cs typeface="Courier New"/>
                      </a:endParaRPr>
                    </a:p>
                  </a:txBody>
                  <a:tcPr marL="0" marR="0" marT="0" marB="0"/>
                </a:tc>
              </a:tr>
              <a:tr h="164584">
                <a:tc>
                  <a:txBody>
                    <a:bodyPr/>
                    <a:lstStyle/>
                    <a:p>
                      <a:pPr>
                        <a:lnSpc>
                          <a:spcPts val="1195"/>
                        </a:lnSpc>
                      </a:pPr>
                      <a:r>
                        <a:rPr sz="1000" spc="-5" dirty="0">
                          <a:latin typeface="Courier New"/>
                          <a:cs typeface="Courier New"/>
                        </a:rPr>
                        <a:t>min</a:t>
                      </a:r>
                      <a:endParaRPr sz="1000">
                        <a:latin typeface="Courier New"/>
                        <a:cs typeface="Courier New"/>
                      </a:endParaRPr>
                    </a:p>
                  </a:txBody>
                  <a:tcPr marL="0" marR="0" marT="0" marB="0"/>
                </a:tc>
                <a:tc>
                  <a:txBody>
                    <a:bodyPr/>
                    <a:lstStyle/>
                    <a:p>
                      <a:pPr marR="24130" algn="r">
                        <a:lnSpc>
                          <a:spcPts val="1195"/>
                        </a:lnSpc>
                      </a:pPr>
                      <a:r>
                        <a:rPr sz="1000" spc="-5" dirty="0">
                          <a:latin typeface="Courier New"/>
                          <a:cs typeface="Courier New"/>
                        </a:rPr>
                        <a:t>0.000000</a:t>
                      </a:r>
                      <a:endParaRPr sz="1000">
                        <a:latin typeface="Courier New"/>
                        <a:cs typeface="Courier New"/>
                      </a:endParaRPr>
                    </a:p>
                  </a:txBody>
                  <a:tcPr marL="0" marR="0" marT="0" marB="0"/>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82954" y="958444"/>
          <a:ext cx="5778500" cy="882681"/>
        </p:xfrm>
        <a:graphic>
          <a:graphicData uri="http://schemas.openxmlformats.org/drawingml/2006/table">
            <a:tbl>
              <a:tblPr firstRow="1" bandRow="1">
                <a:tableStyleId>{2D5ABB26-0587-4C30-8999-92F81FD0307C}</a:tableStyleId>
              </a:tblPr>
              <a:tblGrid>
                <a:gridCol w="450850"/>
                <a:gridCol w="5327650"/>
              </a:tblGrid>
              <a:tr h="163974">
                <a:tc>
                  <a:txBody>
                    <a:bodyPr/>
                    <a:lstStyle/>
                    <a:p>
                      <a:pPr marL="31750">
                        <a:lnSpc>
                          <a:spcPts val="103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030"/>
                        </a:lnSpc>
                      </a:pPr>
                      <a:r>
                        <a:rPr sz="1000" spc="-5" dirty="0">
                          <a:latin typeface="Courier New"/>
                          <a:cs typeface="Courier New"/>
                        </a:rPr>
                        <a:t>0.000000</a:t>
                      </a:r>
                      <a:endParaRPr sz="1000">
                        <a:latin typeface="Courier New"/>
                        <a:cs typeface="Courier New"/>
                      </a:endParaRPr>
                    </a:p>
                  </a:txBody>
                  <a:tcPr marL="0" marR="0" marT="0" marB="0"/>
                </a:tc>
              </a:tr>
              <a:tr h="185292">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2.000000</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2.000000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18</a:t>
                      </a:r>
                      <a:r>
                        <a:rPr sz="1000"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content</a:t>
                      </a:r>
                      <a:r>
                        <a:rPr sz="1000" spc="5" dirty="0">
                          <a:latin typeface="Courier New"/>
                          <a:cs typeface="Courier New"/>
                        </a:rPr>
                        <a:t> </a:t>
                      </a:r>
                      <a:r>
                        <a:rPr sz="1000" spc="-5" dirty="0">
                          <a:latin typeface="Courier New"/>
                          <a:cs typeface="Courier New"/>
                        </a:rPr>
                        <a:t>on</a:t>
                      </a:r>
                      <a:r>
                        <a:rPr sz="1000"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website</a:t>
                      </a:r>
                      <a:r>
                        <a:rPr sz="1000" spc="5" dirty="0">
                          <a:latin typeface="Courier New"/>
                          <a:cs typeface="Courier New"/>
                        </a:rPr>
                        <a:t> </a:t>
                      </a:r>
                      <a:r>
                        <a:rPr sz="1000" spc="-5" dirty="0">
                          <a:latin typeface="Courier New"/>
                          <a:cs typeface="Courier New"/>
                        </a:rPr>
                        <a:t>must</a:t>
                      </a:r>
                      <a:r>
                        <a:rPr sz="1000" spc="5" dirty="0">
                          <a:latin typeface="Courier New"/>
                          <a:cs typeface="Courier New"/>
                        </a:rPr>
                        <a:t> </a:t>
                      </a:r>
                      <a:r>
                        <a:rPr sz="1000" spc="-5" dirty="0">
                          <a:latin typeface="Courier New"/>
                          <a:cs typeface="Courier New"/>
                        </a:rPr>
                        <a:t>be</a:t>
                      </a:r>
                      <a:r>
                        <a:rPr sz="1000" dirty="0">
                          <a:latin typeface="Courier New"/>
                          <a:cs typeface="Courier New"/>
                        </a:rPr>
                        <a:t> </a:t>
                      </a:r>
                      <a:r>
                        <a:rPr sz="1000" spc="-5" dirty="0">
                          <a:latin typeface="Courier New"/>
                          <a:cs typeface="Courier New"/>
                        </a:rPr>
                        <a:t>easy</a:t>
                      </a:r>
                      <a:r>
                        <a:rPr sz="1000" spc="5" dirty="0">
                          <a:latin typeface="Courier New"/>
                          <a:cs typeface="Courier New"/>
                        </a:rPr>
                        <a:t> </a:t>
                      </a:r>
                      <a:r>
                        <a:rPr sz="1000" spc="-5" dirty="0">
                          <a:latin typeface="Courier New"/>
                          <a:cs typeface="Courier New"/>
                        </a:rPr>
                        <a:t>to</a:t>
                      </a:r>
                      <a:r>
                        <a:rPr sz="1000" spc="5" dirty="0">
                          <a:latin typeface="Courier New"/>
                          <a:cs typeface="Courier New"/>
                        </a:rPr>
                        <a:t> </a:t>
                      </a:r>
                      <a:r>
                        <a:rPr sz="1000" spc="-5" dirty="0">
                          <a:latin typeface="Courier New"/>
                          <a:cs typeface="Courier New"/>
                        </a:rPr>
                        <a:t>read</a:t>
                      </a:r>
                      <a:r>
                        <a:rPr sz="1000" spc="5" dirty="0">
                          <a:latin typeface="Courier New"/>
                          <a:cs typeface="Courier New"/>
                        </a:rPr>
                        <a:t> </a:t>
                      </a:r>
                      <a:r>
                        <a:rPr sz="1000" spc="-5" dirty="0">
                          <a:latin typeface="Courier New"/>
                          <a:cs typeface="Courier New"/>
                        </a:rPr>
                        <a:t>and</a:t>
                      </a:r>
                      <a:r>
                        <a:rPr sz="1000" dirty="0">
                          <a:latin typeface="Courier New"/>
                          <a:cs typeface="Courier New"/>
                        </a:rPr>
                        <a:t> </a:t>
                      </a:r>
                      <a:r>
                        <a:rPr sz="1000" spc="-5" dirty="0">
                          <a:latin typeface="Courier New"/>
                          <a:cs typeface="Courier New"/>
                        </a:rPr>
                        <a:t>understand,</a:t>
                      </a:r>
                      <a:r>
                        <a:rPr sz="1000" spc="5" dirty="0">
                          <a:latin typeface="Courier New"/>
                          <a:cs typeface="Courier New"/>
                        </a:rPr>
                        <a:t> </a:t>
                      </a:r>
                      <a:r>
                        <a:rPr sz="1000" spc="-5" dirty="0">
                          <a:latin typeface="Courier New"/>
                          <a:cs typeface="Courier New"/>
                        </a:rPr>
                        <a:t>dt</a:t>
                      </a:r>
                      <a:endParaRPr sz="1000">
                        <a:latin typeface="Courier New"/>
                        <a:cs typeface="Courier New"/>
                      </a:endParaRPr>
                    </a:p>
                  </a:txBody>
                  <a:tcPr marL="0" marR="0" marT="0" marB="0"/>
                </a:tc>
              </a:tr>
            </a:tbl>
          </a:graphicData>
        </a:graphic>
      </p:graphicFrame>
      <p:sp>
        <p:nvSpPr>
          <p:cNvPr id="3" name="object 3"/>
          <p:cNvSpPr txBox="1"/>
          <p:nvPr/>
        </p:nvSpPr>
        <p:spPr>
          <a:xfrm>
            <a:off x="902004" y="1848357"/>
            <a:ext cx="5739765" cy="91694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ype:</a:t>
            </a:r>
            <a:r>
              <a:rPr sz="1000" spc="-50" dirty="0">
                <a:latin typeface="Courier New"/>
                <a:cs typeface="Courier New"/>
              </a:rPr>
              <a:t> </a:t>
            </a:r>
            <a:r>
              <a:rPr sz="1000" spc="-5" dirty="0">
                <a:latin typeface="Courier New"/>
                <a:cs typeface="Courier New"/>
              </a:rPr>
              <a:t>float64</a:t>
            </a:r>
            <a:endParaRPr sz="1000">
              <a:latin typeface="Courier New"/>
              <a:cs typeface="Courier New"/>
            </a:endParaRPr>
          </a:p>
          <a:p>
            <a:pPr>
              <a:lnSpc>
                <a:spcPct val="100000"/>
              </a:lnSpc>
            </a:pPr>
            <a:endParaRPr sz="1100">
              <a:latin typeface="Courier New"/>
              <a:cs typeface="Courier New"/>
            </a:endParaRPr>
          </a:p>
          <a:p>
            <a:pPr>
              <a:lnSpc>
                <a:spcPct val="100000"/>
              </a:lnSpc>
              <a:spcBef>
                <a:spcPts val="25"/>
              </a:spcBef>
            </a:pPr>
            <a:endParaRPr sz="1450">
              <a:latin typeface="Courier New"/>
              <a:cs typeface="Courier New"/>
            </a:endParaRPr>
          </a:p>
          <a:p>
            <a:pPr marL="12700" marR="5080">
              <a:lnSpc>
                <a:spcPct val="121000"/>
              </a:lnSpc>
              <a:tabLst>
                <a:tab pos="5193030" algn="l"/>
              </a:tabLst>
            </a:pPr>
            <a:r>
              <a:rPr sz="1000" spc="-5" dirty="0">
                <a:latin typeface="Courier New"/>
                <a:cs typeface="Courier New"/>
              </a:rPr>
              <a:t>---------</a:t>
            </a:r>
            <a:r>
              <a:rPr sz="1000" spc="10" dirty="0">
                <a:latin typeface="Courier New"/>
                <a:cs typeface="Courier New"/>
              </a:rPr>
              <a:t> </a:t>
            </a:r>
            <a:r>
              <a:rPr sz="1000" spc="-5" dirty="0">
                <a:latin typeface="Courier New"/>
                <a:cs typeface="Courier New"/>
              </a:rPr>
              <a:t>19</a:t>
            </a:r>
            <a:r>
              <a:rPr sz="1000" spc="15" dirty="0">
                <a:latin typeface="Courier New"/>
                <a:cs typeface="Courier New"/>
              </a:rPr>
              <a:t> </a:t>
            </a:r>
            <a:r>
              <a:rPr sz="1000" spc="-5" dirty="0">
                <a:latin typeface="Courier New"/>
                <a:cs typeface="Courier New"/>
              </a:rPr>
              <a:t>Information</a:t>
            </a:r>
            <a:r>
              <a:rPr sz="1000" spc="15" dirty="0">
                <a:latin typeface="Courier New"/>
                <a:cs typeface="Courier New"/>
              </a:rPr>
              <a:t> </a:t>
            </a:r>
            <a:r>
              <a:rPr sz="1000" spc="-5" dirty="0">
                <a:latin typeface="Courier New"/>
                <a:cs typeface="Courier New"/>
              </a:rPr>
              <a:t>on</a:t>
            </a:r>
            <a:r>
              <a:rPr sz="1000" spc="15" dirty="0">
                <a:latin typeface="Courier New"/>
                <a:cs typeface="Courier New"/>
              </a:rPr>
              <a:t> </a:t>
            </a:r>
            <a:r>
              <a:rPr sz="1000" spc="-5" dirty="0">
                <a:latin typeface="Courier New"/>
                <a:cs typeface="Courier New"/>
              </a:rPr>
              <a:t>similar</a:t>
            </a:r>
            <a:r>
              <a:rPr sz="1000" spc="15" dirty="0">
                <a:latin typeface="Courier New"/>
                <a:cs typeface="Courier New"/>
              </a:rPr>
              <a:t> </a:t>
            </a:r>
            <a:r>
              <a:rPr sz="1000" spc="-5" dirty="0">
                <a:latin typeface="Courier New"/>
                <a:cs typeface="Courier New"/>
              </a:rPr>
              <a:t>product</a:t>
            </a:r>
            <a:r>
              <a:rPr sz="1000" spc="15" dirty="0">
                <a:latin typeface="Courier New"/>
                <a:cs typeface="Courier New"/>
              </a:rPr>
              <a:t> </a:t>
            </a:r>
            <a:r>
              <a:rPr sz="1000" spc="-5" dirty="0">
                <a:latin typeface="Courier New"/>
                <a:cs typeface="Courier New"/>
              </a:rPr>
              <a:t>to</a:t>
            </a:r>
            <a:r>
              <a:rPr sz="1000" spc="15" dirty="0">
                <a:latin typeface="Courier New"/>
                <a:cs typeface="Courier New"/>
              </a:rPr>
              <a:t> </a:t>
            </a:r>
            <a:r>
              <a:rPr sz="1000" spc="-5" dirty="0">
                <a:latin typeface="Courier New"/>
                <a:cs typeface="Courier New"/>
              </a:rPr>
              <a:t>the</a:t>
            </a:r>
            <a:r>
              <a:rPr sz="1000" spc="15" dirty="0">
                <a:latin typeface="Courier New"/>
                <a:cs typeface="Courier New"/>
              </a:rPr>
              <a:t> </a:t>
            </a:r>
            <a:r>
              <a:rPr sz="1000" spc="-5" dirty="0">
                <a:latin typeface="Courier New"/>
                <a:cs typeface="Courier New"/>
              </a:rPr>
              <a:t>one</a:t>
            </a:r>
            <a:r>
              <a:rPr sz="1000" spc="15" dirty="0">
                <a:latin typeface="Courier New"/>
                <a:cs typeface="Courier New"/>
              </a:rPr>
              <a:t> </a:t>
            </a:r>
            <a:r>
              <a:rPr sz="1000" spc="-5" dirty="0">
                <a:latin typeface="Courier New"/>
                <a:cs typeface="Courier New"/>
              </a:rPr>
              <a:t>highlighted	is</a:t>
            </a:r>
            <a:r>
              <a:rPr sz="1000" spc="-80" dirty="0">
                <a:latin typeface="Courier New"/>
                <a:cs typeface="Courier New"/>
              </a:rPr>
              <a:t> </a:t>
            </a:r>
            <a:r>
              <a:rPr sz="1000" spc="-5" dirty="0">
                <a:latin typeface="Courier New"/>
                <a:cs typeface="Courier New"/>
              </a:rPr>
              <a:t>impo </a:t>
            </a:r>
            <a:r>
              <a:rPr sz="1000" spc="-585" dirty="0">
                <a:latin typeface="Courier New"/>
                <a:cs typeface="Courier New"/>
              </a:rPr>
              <a:t> </a:t>
            </a:r>
            <a:r>
              <a:rPr sz="1000" spc="-5" dirty="0">
                <a:latin typeface="Courier New"/>
                <a:cs typeface="Courier New"/>
              </a:rPr>
              <a:t>rtant for</a:t>
            </a:r>
            <a:r>
              <a:rPr sz="1000" dirty="0">
                <a:latin typeface="Courier New"/>
                <a:cs typeface="Courier New"/>
              </a:rPr>
              <a:t> </a:t>
            </a:r>
            <a:r>
              <a:rPr sz="1000" spc="-5" dirty="0">
                <a:latin typeface="Courier New"/>
                <a:cs typeface="Courier New"/>
              </a:rPr>
              <a:t>product</a:t>
            </a:r>
            <a:r>
              <a:rPr sz="1000" dirty="0">
                <a:latin typeface="Courier New"/>
                <a:cs typeface="Courier New"/>
              </a:rPr>
              <a:t> </a:t>
            </a:r>
            <a:r>
              <a:rPr sz="1000" spc="-5" dirty="0">
                <a:latin typeface="Courier New"/>
                <a:cs typeface="Courier New"/>
              </a:rPr>
              <a:t>comparison</a:t>
            </a:r>
            <a:r>
              <a:rPr sz="1000" spc="5" dirty="0">
                <a:latin typeface="Courier New"/>
                <a:cs typeface="Courier New"/>
              </a:rPr>
              <a:t> </a:t>
            </a:r>
            <a:r>
              <a:rPr sz="1000" spc="-5" dirty="0">
                <a:latin typeface="Courier New"/>
                <a:cs typeface="Courier New"/>
              </a:rPr>
              <a:t>---------</a:t>
            </a:r>
            <a:endParaRPr sz="1000">
              <a:latin typeface="Courier New"/>
              <a:cs typeface="Courier New"/>
            </a:endParaRPr>
          </a:p>
        </p:txBody>
      </p:sp>
      <p:sp>
        <p:nvSpPr>
          <p:cNvPr id="4" name="object 4"/>
          <p:cNvSpPr txBox="1"/>
          <p:nvPr/>
        </p:nvSpPr>
        <p:spPr>
          <a:xfrm>
            <a:off x="902004" y="2740811"/>
            <a:ext cx="406400" cy="1503045"/>
          </a:xfrm>
          <a:prstGeom prst="rect">
            <a:avLst/>
          </a:prstGeom>
        </p:spPr>
        <p:txBody>
          <a:bodyPr vert="horz" wrap="square" lIns="0" tIns="12065" rIns="0" bIns="0" rtlCol="0">
            <a:spAutoFit/>
          </a:bodyPr>
          <a:lstStyle/>
          <a:p>
            <a:pPr marL="12700" marR="5080">
              <a:lnSpc>
                <a:spcPct val="121300"/>
              </a:lnSpc>
              <a:spcBef>
                <a:spcPts val="95"/>
              </a:spcBef>
            </a:pPr>
            <a:r>
              <a:rPr sz="1000" spc="-5" dirty="0">
                <a:latin typeface="Courier New"/>
                <a:cs typeface="Courier New"/>
              </a:rPr>
              <a:t>count  mean </a:t>
            </a:r>
            <a:r>
              <a:rPr sz="1000" spc="-590" dirty="0">
                <a:latin typeface="Courier New"/>
                <a:cs typeface="Courier New"/>
              </a:rPr>
              <a:t> </a:t>
            </a:r>
            <a:r>
              <a:rPr sz="1000" spc="-5" dirty="0">
                <a:latin typeface="Courier New"/>
                <a:cs typeface="Courier New"/>
              </a:rPr>
              <a:t>std </a:t>
            </a:r>
            <a:r>
              <a:rPr sz="1000" dirty="0">
                <a:latin typeface="Courier New"/>
                <a:cs typeface="Courier New"/>
              </a:rPr>
              <a:t> </a:t>
            </a:r>
            <a:r>
              <a:rPr sz="1000" spc="-5" dirty="0">
                <a:latin typeface="Courier New"/>
                <a:cs typeface="Courier New"/>
              </a:rPr>
              <a:t>min </a:t>
            </a:r>
            <a:r>
              <a:rPr sz="1000" dirty="0">
                <a:latin typeface="Courier New"/>
                <a:cs typeface="Courier New"/>
              </a:rPr>
              <a:t> </a:t>
            </a:r>
            <a:r>
              <a:rPr sz="1000" spc="-5" dirty="0">
                <a:latin typeface="Courier New"/>
                <a:cs typeface="Courier New"/>
              </a:rPr>
              <a:t>25%</a:t>
            </a:r>
            <a:endParaRPr sz="1000">
              <a:latin typeface="Courier New"/>
              <a:cs typeface="Courier New"/>
            </a:endParaRPr>
          </a:p>
          <a:p>
            <a:pPr marL="12700">
              <a:lnSpc>
                <a:spcPct val="100000"/>
              </a:lnSpc>
              <a:spcBef>
                <a:spcPts val="254"/>
              </a:spcBef>
            </a:pPr>
            <a:r>
              <a:rPr sz="1000" spc="-5" dirty="0">
                <a:latin typeface="Courier New"/>
                <a:cs typeface="Courier New"/>
              </a:rPr>
              <a:t>50%</a:t>
            </a:r>
            <a:endParaRPr sz="1000">
              <a:latin typeface="Courier New"/>
              <a:cs typeface="Courier New"/>
            </a:endParaRPr>
          </a:p>
          <a:p>
            <a:pPr marL="12700">
              <a:lnSpc>
                <a:spcPct val="100000"/>
              </a:lnSpc>
              <a:spcBef>
                <a:spcPts val="250"/>
              </a:spcBef>
            </a:pPr>
            <a:r>
              <a:rPr sz="1000" spc="-5" dirty="0">
                <a:latin typeface="Courier New"/>
                <a:cs typeface="Courier New"/>
              </a:rPr>
              <a:t>75%</a:t>
            </a:r>
            <a:endParaRPr sz="1000">
              <a:latin typeface="Courier New"/>
              <a:cs typeface="Courier New"/>
            </a:endParaRPr>
          </a:p>
          <a:p>
            <a:pPr marL="12700">
              <a:lnSpc>
                <a:spcPct val="100000"/>
              </a:lnSpc>
              <a:spcBef>
                <a:spcPts val="250"/>
              </a:spcBef>
            </a:pPr>
            <a:r>
              <a:rPr sz="1000" spc="-5" dirty="0">
                <a:latin typeface="Courier New"/>
                <a:cs typeface="Courier New"/>
              </a:rPr>
              <a:t>max</a:t>
            </a:r>
            <a:endParaRPr sz="1000">
              <a:latin typeface="Courier New"/>
              <a:cs typeface="Courier New"/>
            </a:endParaRPr>
          </a:p>
        </p:txBody>
      </p:sp>
      <p:sp>
        <p:nvSpPr>
          <p:cNvPr id="5" name="object 5"/>
          <p:cNvSpPr txBox="1"/>
          <p:nvPr/>
        </p:nvSpPr>
        <p:spPr>
          <a:xfrm>
            <a:off x="1587743" y="2740811"/>
            <a:ext cx="788035" cy="1503045"/>
          </a:xfrm>
          <a:prstGeom prst="rect">
            <a:avLst/>
          </a:prstGeom>
        </p:spPr>
        <p:txBody>
          <a:bodyPr vert="horz" wrap="square" lIns="0" tIns="44450" rIns="0" bIns="0" rtlCol="0">
            <a:spAutoFit/>
          </a:bodyPr>
          <a:lstStyle/>
          <a:p>
            <a:pPr marR="5080" algn="r">
              <a:lnSpc>
                <a:spcPct val="100000"/>
              </a:lnSpc>
              <a:spcBef>
                <a:spcPts val="350"/>
              </a:spcBef>
            </a:pPr>
            <a:r>
              <a:rPr sz="1000" spc="-5" dirty="0">
                <a:latin typeface="Courier New"/>
                <a:cs typeface="Courier New"/>
              </a:rPr>
              <a:t>269.000000</a:t>
            </a:r>
            <a:endParaRPr sz="1000">
              <a:latin typeface="Courier New"/>
              <a:cs typeface="Courier New"/>
            </a:endParaRPr>
          </a:p>
          <a:p>
            <a:pPr marR="5080" algn="r">
              <a:lnSpc>
                <a:spcPct val="100000"/>
              </a:lnSpc>
              <a:spcBef>
                <a:spcPts val="254"/>
              </a:spcBef>
            </a:pPr>
            <a:r>
              <a:rPr sz="1000" spc="-5" dirty="0">
                <a:latin typeface="Courier New"/>
                <a:cs typeface="Courier New"/>
              </a:rPr>
              <a:t>1.680297</a:t>
            </a:r>
            <a:endParaRPr sz="1000">
              <a:latin typeface="Courier New"/>
              <a:cs typeface="Courier New"/>
            </a:endParaRPr>
          </a:p>
          <a:p>
            <a:pPr marR="5080" algn="r">
              <a:lnSpc>
                <a:spcPct val="100000"/>
              </a:lnSpc>
              <a:spcBef>
                <a:spcPts val="250"/>
              </a:spcBef>
            </a:pPr>
            <a:r>
              <a:rPr sz="1000" spc="-5" dirty="0">
                <a:latin typeface="Courier New"/>
                <a:cs typeface="Courier New"/>
              </a:rPr>
              <a:t>1.330618</a:t>
            </a:r>
            <a:endParaRPr sz="1000">
              <a:latin typeface="Courier New"/>
              <a:cs typeface="Courier New"/>
            </a:endParaRPr>
          </a:p>
          <a:p>
            <a:pPr marR="5080" algn="r">
              <a:lnSpc>
                <a:spcPct val="100000"/>
              </a:lnSpc>
              <a:spcBef>
                <a:spcPts val="250"/>
              </a:spcBef>
            </a:pPr>
            <a:r>
              <a:rPr sz="1000" spc="-5" dirty="0">
                <a:latin typeface="Courier New"/>
                <a:cs typeface="Courier New"/>
              </a:rPr>
              <a:t>0.000000</a:t>
            </a:r>
            <a:endParaRPr sz="1000">
              <a:latin typeface="Courier New"/>
              <a:cs typeface="Courier New"/>
            </a:endParaRPr>
          </a:p>
          <a:p>
            <a:pPr marR="5080" algn="r">
              <a:lnSpc>
                <a:spcPct val="100000"/>
              </a:lnSpc>
              <a:spcBef>
                <a:spcPts val="270"/>
              </a:spcBef>
            </a:pPr>
            <a:r>
              <a:rPr sz="1000" spc="-5" dirty="0">
                <a:latin typeface="Courier New"/>
                <a:cs typeface="Courier New"/>
              </a:rPr>
              <a:t>0.000000</a:t>
            </a:r>
            <a:endParaRPr sz="1000">
              <a:latin typeface="Courier New"/>
              <a:cs typeface="Courier New"/>
            </a:endParaRPr>
          </a:p>
          <a:p>
            <a:pPr marR="5080" algn="r">
              <a:lnSpc>
                <a:spcPct val="100000"/>
              </a:lnSpc>
              <a:spcBef>
                <a:spcPts val="250"/>
              </a:spcBef>
            </a:pPr>
            <a:r>
              <a:rPr sz="1000" spc="-5" dirty="0">
                <a:latin typeface="Courier New"/>
                <a:cs typeface="Courier New"/>
              </a:rPr>
              <a:t>2.000000</a:t>
            </a:r>
            <a:endParaRPr sz="1000">
              <a:latin typeface="Courier New"/>
              <a:cs typeface="Courier New"/>
            </a:endParaRPr>
          </a:p>
          <a:p>
            <a:pPr marR="5080" algn="r">
              <a:lnSpc>
                <a:spcPct val="100000"/>
              </a:lnSpc>
              <a:spcBef>
                <a:spcPts val="254"/>
              </a:spcBef>
            </a:pPr>
            <a:r>
              <a:rPr sz="1000" spc="-5" dirty="0">
                <a:latin typeface="Courier New"/>
                <a:cs typeface="Courier New"/>
              </a:rPr>
              <a:t>3.000000</a:t>
            </a:r>
            <a:endParaRPr sz="1000">
              <a:latin typeface="Courier New"/>
              <a:cs typeface="Courier New"/>
            </a:endParaRPr>
          </a:p>
          <a:p>
            <a:pPr marR="5080" algn="r">
              <a:lnSpc>
                <a:spcPct val="100000"/>
              </a:lnSpc>
              <a:spcBef>
                <a:spcPts val="250"/>
              </a:spcBef>
            </a:pPr>
            <a:r>
              <a:rPr sz="1000" spc="-5" dirty="0">
                <a:latin typeface="Courier New"/>
                <a:cs typeface="Courier New"/>
              </a:rPr>
              <a:t>3.000000</a:t>
            </a:r>
            <a:endParaRPr sz="1000">
              <a:latin typeface="Courier New"/>
              <a:cs typeface="Courier New"/>
            </a:endParaRPr>
          </a:p>
        </p:txBody>
      </p:sp>
      <p:sp>
        <p:nvSpPr>
          <p:cNvPr id="6" name="object 6"/>
          <p:cNvSpPr txBox="1"/>
          <p:nvPr/>
        </p:nvSpPr>
        <p:spPr>
          <a:xfrm>
            <a:off x="902004" y="4219473"/>
            <a:ext cx="5741670" cy="1133475"/>
          </a:xfrm>
          <a:prstGeom prst="rect">
            <a:avLst/>
          </a:prstGeom>
        </p:spPr>
        <p:txBody>
          <a:bodyPr vert="horz" wrap="square" lIns="0" tIns="12700" rIns="0" bIns="0" rtlCol="0">
            <a:spAutoFit/>
          </a:bodyPr>
          <a:lstStyle/>
          <a:p>
            <a:pPr marL="12700" marR="6350">
              <a:lnSpc>
                <a:spcPct val="121000"/>
              </a:lnSpc>
              <a:spcBef>
                <a:spcPts val="100"/>
              </a:spcBef>
              <a:tabLst>
                <a:tab pos="4888230" algn="l"/>
              </a:tabLst>
            </a:pPr>
            <a:r>
              <a:rPr sz="1000" spc="-5" dirty="0">
                <a:latin typeface="Courier New"/>
                <a:cs typeface="Courier New"/>
              </a:rPr>
              <a:t>Name:</a:t>
            </a:r>
            <a:r>
              <a:rPr sz="1000" spc="10" dirty="0">
                <a:latin typeface="Courier New"/>
                <a:cs typeface="Courier New"/>
              </a:rPr>
              <a:t> </a:t>
            </a:r>
            <a:r>
              <a:rPr sz="1000" spc="-5" dirty="0">
                <a:latin typeface="Courier New"/>
                <a:cs typeface="Courier New"/>
              </a:rPr>
              <a:t>19</a:t>
            </a:r>
            <a:r>
              <a:rPr sz="1000" spc="15" dirty="0">
                <a:latin typeface="Courier New"/>
                <a:cs typeface="Courier New"/>
              </a:rPr>
              <a:t> </a:t>
            </a:r>
            <a:r>
              <a:rPr sz="1000" spc="-5" dirty="0">
                <a:latin typeface="Courier New"/>
                <a:cs typeface="Courier New"/>
              </a:rPr>
              <a:t>Information</a:t>
            </a:r>
            <a:r>
              <a:rPr sz="1000" spc="15" dirty="0">
                <a:latin typeface="Courier New"/>
                <a:cs typeface="Courier New"/>
              </a:rPr>
              <a:t> </a:t>
            </a:r>
            <a:r>
              <a:rPr sz="1000" spc="-5" dirty="0">
                <a:latin typeface="Courier New"/>
                <a:cs typeface="Courier New"/>
              </a:rPr>
              <a:t>on</a:t>
            </a:r>
            <a:r>
              <a:rPr sz="1000" spc="15" dirty="0">
                <a:latin typeface="Courier New"/>
                <a:cs typeface="Courier New"/>
              </a:rPr>
              <a:t> </a:t>
            </a:r>
            <a:r>
              <a:rPr sz="1000" spc="-5" dirty="0">
                <a:latin typeface="Courier New"/>
                <a:cs typeface="Courier New"/>
              </a:rPr>
              <a:t>similar</a:t>
            </a:r>
            <a:r>
              <a:rPr sz="1000" spc="10" dirty="0">
                <a:latin typeface="Courier New"/>
                <a:cs typeface="Courier New"/>
              </a:rPr>
              <a:t> </a:t>
            </a:r>
            <a:r>
              <a:rPr sz="1000" spc="-5" dirty="0">
                <a:latin typeface="Courier New"/>
                <a:cs typeface="Courier New"/>
              </a:rPr>
              <a:t>product</a:t>
            </a:r>
            <a:r>
              <a:rPr sz="1000" spc="15" dirty="0">
                <a:latin typeface="Courier New"/>
                <a:cs typeface="Courier New"/>
              </a:rPr>
              <a:t> </a:t>
            </a:r>
            <a:r>
              <a:rPr sz="1000" spc="-5" dirty="0">
                <a:latin typeface="Courier New"/>
                <a:cs typeface="Courier New"/>
              </a:rPr>
              <a:t>to</a:t>
            </a:r>
            <a:r>
              <a:rPr sz="1000" spc="15" dirty="0">
                <a:latin typeface="Courier New"/>
                <a:cs typeface="Courier New"/>
              </a:rPr>
              <a:t> </a:t>
            </a:r>
            <a:r>
              <a:rPr sz="1000" spc="-5" dirty="0">
                <a:latin typeface="Courier New"/>
                <a:cs typeface="Courier New"/>
              </a:rPr>
              <a:t>the</a:t>
            </a:r>
            <a:r>
              <a:rPr sz="1000" spc="15" dirty="0">
                <a:latin typeface="Courier New"/>
                <a:cs typeface="Courier New"/>
              </a:rPr>
              <a:t> </a:t>
            </a:r>
            <a:r>
              <a:rPr sz="1000" spc="-5" dirty="0">
                <a:latin typeface="Courier New"/>
                <a:cs typeface="Courier New"/>
              </a:rPr>
              <a:t>one</a:t>
            </a:r>
            <a:r>
              <a:rPr sz="1000" spc="10" dirty="0">
                <a:latin typeface="Courier New"/>
                <a:cs typeface="Courier New"/>
              </a:rPr>
              <a:t> </a:t>
            </a:r>
            <a:r>
              <a:rPr sz="1000" spc="-5" dirty="0">
                <a:latin typeface="Courier New"/>
                <a:cs typeface="Courier New"/>
              </a:rPr>
              <a:t>highlighted	is</a:t>
            </a:r>
            <a:r>
              <a:rPr sz="1000" spc="-65" dirty="0">
                <a:latin typeface="Courier New"/>
                <a:cs typeface="Courier New"/>
              </a:rPr>
              <a:t> </a:t>
            </a:r>
            <a:r>
              <a:rPr sz="1000" spc="-5" dirty="0">
                <a:latin typeface="Courier New"/>
                <a:cs typeface="Courier New"/>
              </a:rPr>
              <a:t>importan </a:t>
            </a:r>
            <a:r>
              <a:rPr sz="1000" spc="-585" dirty="0">
                <a:latin typeface="Courier New"/>
                <a:cs typeface="Courier New"/>
              </a:rPr>
              <a:t> </a:t>
            </a:r>
            <a:r>
              <a:rPr sz="1000" dirty="0">
                <a:latin typeface="Courier New"/>
                <a:cs typeface="Courier New"/>
              </a:rPr>
              <a:t> </a:t>
            </a:r>
            <a:r>
              <a:rPr sz="1000" spc="-5" dirty="0">
                <a:latin typeface="Courier New"/>
                <a:cs typeface="Courier New"/>
              </a:rPr>
              <a:t>t for</a:t>
            </a:r>
            <a:r>
              <a:rPr sz="1000" dirty="0">
                <a:latin typeface="Courier New"/>
                <a:cs typeface="Courier New"/>
              </a:rPr>
              <a:t> </a:t>
            </a:r>
            <a:r>
              <a:rPr sz="1000" spc="-5" dirty="0">
                <a:latin typeface="Courier New"/>
                <a:cs typeface="Courier New"/>
              </a:rPr>
              <a:t>product</a:t>
            </a:r>
            <a:r>
              <a:rPr sz="1000" dirty="0">
                <a:latin typeface="Courier New"/>
                <a:cs typeface="Courier New"/>
              </a:rPr>
              <a:t> </a:t>
            </a:r>
            <a:r>
              <a:rPr sz="1000" spc="-5" dirty="0">
                <a:latin typeface="Courier New"/>
                <a:cs typeface="Courier New"/>
              </a:rPr>
              <a:t>comparison,</a:t>
            </a:r>
            <a:r>
              <a:rPr sz="1000" dirty="0">
                <a:latin typeface="Courier New"/>
                <a:cs typeface="Courier New"/>
              </a:rPr>
              <a:t> </a:t>
            </a:r>
            <a:r>
              <a:rPr sz="1000" spc="-5" dirty="0">
                <a:latin typeface="Courier New"/>
                <a:cs typeface="Courier New"/>
              </a:rPr>
              <a:t>dtype:</a:t>
            </a:r>
            <a:r>
              <a:rPr sz="1000" dirty="0">
                <a:latin typeface="Courier New"/>
                <a:cs typeface="Courier New"/>
              </a:rPr>
              <a:t> </a:t>
            </a:r>
            <a:r>
              <a:rPr sz="1000" spc="-5" dirty="0">
                <a:latin typeface="Courier New"/>
                <a:cs typeface="Courier New"/>
              </a:rPr>
              <a:t>float64</a:t>
            </a:r>
            <a:endParaRPr sz="1000">
              <a:latin typeface="Courier New"/>
              <a:cs typeface="Courier New"/>
            </a:endParaRPr>
          </a:p>
          <a:p>
            <a:pPr>
              <a:lnSpc>
                <a:spcPct val="100000"/>
              </a:lnSpc>
            </a:pPr>
            <a:endParaRPr sz="1100">
              <a:latin typeface="Courier New"/>
              <a:cs typeface="Courier New"/>
            </a:endParaRPr>
          </a:p>
          <a:p>
            <a:pPr>
              <a:lnSpc>
                <a:spcPct val="100000"/>
              </a:lnSpc>
              <a:spcBef>
                <a:spcPts val="25"/>
              </a:spcBef>
            </a:pPr>
            <a:endParaRPr sz="1450">
              <a:latin typeface="Courier New"/>
              <a:cs typeface="Courier New"/>
            </a:endParaRPr>
          </a:p>
          <a:p>
            <a:pPr marL="12700" marR="5080">
              <a:lnSpc>
                <a:spcPct val="121000"/>
              </a:lnSpc>
            </a:pPr>
            <a:r>
              <a:rPr sz="1000" spc="-5" dirty="0">
                <a:latin typeface="Courier New"/>
                <a:cs typeface="Courier New"/>
              </a:rPr>
              <a:t>---------</a:t>
            </a:r>
            <a:r>
              <a:rPr sz="1000" spc="5" dirty="0">
                <a:latin typeface="Courier New"/>
                <a:cs typeface="Courier New"/>
              </a:rPr>
              <a:t> </a:t>
            </a:r>
            <a:r>
              <a:rPr sz="1000" spc="-5" dirty="0">
                <a:latin typeface="Courier New"/>
                <a:cs typeface="Courier New"/>
              </a:rPr>
              <a:t>20</a:t>
            </a:r>
            <a:r>
              <a:rPr sz="1000" spc="10" dirty="0">
                <a:latin typeface="Courier New"/>
                <a:cs typeface="Courier New"/>
              </a:rPr>
              <a:t> </a:t>
            </a:r>
            <a:r>
              <a:rPr sz="1000" spc="-5" dirty="0">
                <a:latin typeface="Courier New"/>
                <a:cs typeface="Courier New"/>
              </a:rPr>
              <a:t>Complete</a:t>
            </a:r>
            <a:r>
              <a:rPr sz="1000" spc="5" dirty="0">
                <a:latin typeface="Courier New"/>
                <a:cs typeface="Courier New"/>
              </a:rPr>
              <a:t> </a:t>
            </a:r>
            <a:r>
              <a:rPr sz="1000" spc="-5" dirty="0">
                <a:latin typeface="Courier New"/>
                <a:cs typeface="Courier New"/>
              </a:rPr>
              <a:t>information</a:t>
            </a:r>
            <a:r>
              <a:rPr sz="1000" spc="10" dirty="0">
                <a:latin typeface="Courier New"/>
                <a:cs typeface="Courier New"/>
              </a:rPr>
              <a:t> </a:t>
            </a:r>
            <a:r>
              <a:rPr sz="1000" spc="-5" dirty="0">
                <a:latin typeface="Courier New"/>
                <a:cs typeface="Courier New"/>
              </a:rPr>
              <a:t>on</a:t>
            </a:r>
            <a:r>
              <a:rPr sz="1000" spc="5" dirty="0">
                <a:latin typeface="Courier New"/>
                <a:cs typeface="Courier New"/>
              </a:rPr>
              <a:t> </a:t>
            </a:r>
            <a:r>
              <a:rPr sz="1000" spc="-5" dirty="0">
                <a:latin typeface="Courier New"/>
                <a:cs typeface="Courier New"/>
              </a:rPr>
              <a:t>listed</a:t>
            </a:r>
            <a:r>
              <a:rPr sz="1000" spc="10" dirty="0">
                <a:latin typeface="Courier New"/>
                <a:cs typeface="Courier New"/>
              </a:rPr>
              <a:t> </a:t>
            </a:r>
            <a:r>
              <a:rPr sz="1000" spc="-5" dirty="0">
                <a:latin typeface="Courier New"/>
                <a:cs typeface="Courier New"/>
              </a:rPr>
              <a:t>seller</a:t>
            </a:r>
            <a:r>
              <a:rPr sz="1000" spc="5" dirty="0">
                <a:latin typeface="Courier New"/>
                <a:cs typeface="Courier New"/>
              </a:rPr>
              <a:t> </a:t>
            </a:r>
            <a:r>
              <a:rPr sz="1000" spc="-5" dirty="0">
                <a:latin typeface="Courier New"/>
                <a:cs typeface="Courier New"/>
              </a:rPr>
              <a:t>and</a:t>
            </a:r>
            <a:r>
              <a:rPr sz="1000" spc="10" dirty="0">
                <a:latin typeface="Courier New"/>
                <a:cs typeface="Courier New"/>
              </a:rPr>
              <a:t> </a:t>
            </a:r>
            <a:r>
              <a:rPr sz="1000" spc="-5" dirty="0">
                <a:latin typeface="Courier New"/>
                <a:cs typeface="Courier New"/>
              </a:rPr>
              <a:t>product</a:t>
            </a:r>
            <a:r>
              <a:rPr sz="1000" spc="5" dirty="0">
                <a:latin typeface="Courier New"/>
                <a:cs typeface="Courier New"/>
              </a:rPr>
              <a:t> </a:t>
            </a:r>
            <a:r>
              <a:rPr sz="1000" spc="-5" dirty="0">
                <a:latin typeface="Courier New"/>
                <a:cs typeface="Courier New"/>
              </a:rPr>
              <a:t>being</a:t>
            </a:r>
            <a:r>
              <a:rPr sz="1000" spc="10" dirty="0">
                <a:latin typeface="Courier New"/>
                <a:cs typeface="Courier New"/>
              </a:rPr>
              <a:t> </a:t>
            </a:r>
            <a:r>
              <a:rPr sz="1000" spc="-5" dirty="0">
                <a:latin typeface="Courier New"/>
                <a:cs typeface="Courier New"/>
              </a:rPr>
              <a:t>offere </a:t>
            </a:r>
            <a:r>
              <a:rPr sz="1000" spc="-585" dirty="0">
                <a:latin typeface="Courier New"/>
                <a:cs typeface="Courier New"/>
              </a:rPr>
              <a:t> </a:t>
            </a:r>
            <a:r>
              <a:rPr sz="1000" spc="-5" dirty="0">
                <a:latin typeface="Courier New"/>
                <a:cs typeface="Courier New"/>
              </a:rPr>
              <a:t>d</a:t>
            </a:r>
            <a:r>
              <a:rPr sz="1000" dirty="0">
                <a:latin typeface="Courier New"/>
                <a:cs typeface="Courier New"/>
              </a:rPr>
              <a:t> </a:t>
            </a:r>
            <a:r>
              <a:rPr sz="1000" spc="-5" dirty="0">
                <a:latin typeface="Courier New"/>
                <a:cs typeface="Courier New"/>
              </a:rPr>
              <a:t>is</a:t>
            </a:r>
            <a:r>
              <a:rPr sz="1000" dirty="0">
                <a:latin typeface="Courier New"/>
                <a:cs typeface="Courier New"/>
              </a:rPr>
              <a:t> </a:t>
            </a:r>
            <a:r>
              <a:rPr sz="1000" spc="-5" dirty="0">
                <a:latin typeface="Courier New"/>
                <a:cs typeface="Courier New"/>
              </a:rPr>
              <a:t>important</a:t>
            </a:r>
            <a:r>
              <a:rPr sz="1000" dirty="0">
                <a:latin typeface="Courier New"/>
                <a:cs typeface="Courier New"/>
              </a:rPr>
              <a:t> </a:t>
            </a:r>
            <a:r>
              <a:rPr sz="1000" spc="-5" dirty="0">
                <a:latin typeface="Courier New"/>
                <a:cs typeface="Courier New"/>
              </a:rPr>
              <a:t>for</a:t>
            </a:r>
            <a:r>
              <a:rPr sz="1000" dirty="0">
                <a:latin typeface="Courier New"/>
                <a:cs typeface="Courier New"/>
              </a:rPr>
              <a:t> </a:t>
            </a:r>
            <a:r>
              <a:rPr sz="1000" spc="-5" dirty="0">
                <a:latin typeface="Courier New"/>
                <a:cs typeface="Courier New"/>
              </a:rPr>
              <a:t>purchase</a:t>
            </a:r>
            <a:r>
              <a:rPr sz="1000" dirty="0">
                <a:latin typeface="Courier New"/>
                <a:cs typeface="Courier New"/>
              </a:rPr>
              <a:t> </a:t>
            </a:r>
            <a:r>
              <a:rPr sz="1000" spc="-5" dirty="0">
                <a:latin typeface="Courier New"/>
                <a:cs typeface="Courier New"/>
              </a:rPr>
              <a:t>decision.</a:t>
            </a:r>
            <a:r>
              <a:rPr sz="1000" spc="5" dirty="0">
                <a:latin typeface="Courier New"/>
                <a:cs typeface="Courier New"/>
              </a:rPr>
              <a:t> </a:t>
            </a:r>
            <a:r>
              <a:rPr sz="1000" spc="-5" dirty="0">
                <a:latin typeface="Courier New"/>
                <a:cs typeface="Courier New"/>
              </a:rPr>
              <a:t>---------</a:t>
            </a:r>
            <a:endParaRPr sz="1000">
              <a:latin typeface="Courier New"/>
              <a:cs typeface="Courier New"/>
            </a:endParaRPr>
          </a:p>
        </p:txBody>
      </p:sp>
      <p:sp>
        <p:nvSpPr>
          <p:cNvPr id="7" name="object 7"/>
          <p:cNvSpPr txBox="1"/>
          <p:nvPr/>
        </p:nvSpPr>
        <p:spPr>
          <a:xfrm>
            <a:off x="902004" y="5327421"/>
            <a:ext cx="406400" cy="1504315"/>
          </a:xfrm>
          <a:prstGeom prst="rect">
            <a:avLst/>
          </a:prstGeom>
        </p:spPr>
        <p:txBody>
          <a:bodyPr vert="horz" wrap="square" lIns="0" tIns="12065" rIns="0" bIns="0" rtlCol="0">
            <a:spAutoFit/>
          </a:bodyPr>
          <a:lstStyle/>
          <a:p>
            <a:pPr marL="12700" marR="5080">
              <a:lnSpc>
                <a:spcPct val="121300"/>
              </a:lnSpc>
              <a:spcBef>
                <a:spcPts val="95"/>
              </a:spcBef>
            </a:pPr>
            <a:r>
              <a:rPr sz="1000" spc="-5" dirty="0">
                <a:latin typeface="Courier New"/>
                <a:cs typeface="Courier New"/>
              </a:rPr>
              <a:t>count  mean </a:t>
            </a:r>
            <a:r>
              <a:rPr sz="1000" spc="-590" dirty="0">
                <a:latin typeface="Courier New"/>
                <a:cs typeface="Courier New"/>
              </a:rPr>
              <a:t> </a:t>
            </a:r>
            <a:r>
              <a:rPr sz="1000" spc="-5" dirty="0">
                <a:latin typeface="Courier New"/>
                <a:cs typeface="Courier New"/>
              </a:rPr>
              <a:t>std </a:t>
            </a:r>
            <a:r>
              <a:rPr sz="1000" dirty="0">
                <a:latin typeface="Courier New"/>
                <a:cs typeface="Courier New"/>
              </a:rPr>
              <a:t> </a:t>
            </a:r>
            <a:r>
              <a:rPr sz="1000" spc="-5" dirty="0">
                <a:latin typeface="Courier New"/>
                <a:cs typeface="Courier New"/>
              </a:rPr>
              <a:t>min </a:t>
            </a:r>
            <a:r>
              <a:rPr sz="1000" dirty="0">
                <a:latin typeface="Courier New"/>
                <a:cs typeface="Courier New"/>
              </a:rPr>
              <a:t> </a:t>
            </a:r>
            <a:r>
              <a:rPr sz="1000" spc="-5" dirty="0">
                <a:latin typeface="Courier New"/>
                <a:cs typeface="Courier New"/>
              </a:rPr>
              <a:t>25%</a:t>
            </a:r>
            <a:endParaRPr sz="1000">
              <a:latin typeface="Courier New"/>
              <a:cs typeface="Courier New"/>
            </a:endParaRPr>
          </a:p>
          <a:p>
            <a:pPr marL="12700">
              <a:lnSpc>
                <a:spcPct val="100000"/>
              </a:lnSpc>
              <a:spcBef>
                <a:spcPts val="254"/>
              </a:spcBef>
            </a:pPr>
            <a:r>
              <a:rPr sz="1000" spc="-5" dirty="0">
                <a:latin typeface="Courier New"/>
                <a:cs typeface="Courier New"/>
              </a:rPr>
              <a:t>50%</a:t>
            </a:r>
            <a:endParaRPr sz="1000">
              <a:latin typeface="Courier New"/>
              <a:cs typeface="Courier New"/>
            </a:endParaRPr>
          </a:p>
          <a:p>
            <a:pPr marL="12700">
              <a:lnSpc>
                <a:spcPct val="100000"/>
              </a:lnSpc>
              <a:spcBef>
                <a:spcPts val="260"/>
              </a:spcBef>
            </a:pPr>
            <a:r>
              <a:rPr sz="1000" spc="-5" dirty="0">
                <a:latin typeface="Courier New"/>
                <a:cs typeface="Courier New"/>
              </a:rPr>
              <a:t>75%</a:t>
            </a:r>
            <a:endParaRPr sz="1000">
              <a:latin typeface="Courier New"/>
              <a:cs typeface="Courier New"/>
            </a:endParaRPr>
          </a:p>
          <a:p>
            <a:pPr marL="12700">
              <a:lnSpc>
                <a:spcPct val="100000"/>
              </a:lnSpc>
              <a:spcBef>
                <a:spcPts val="254"/>
              </a:spcBef>
            </a:pPr>
            <a:r>
              <a:rPr sz="1000" spc="-5" dirty="0">
                <a:latin typeface="Courier New"/>
                <a:cs typeface="Courier New"/>
              </a:rPr>
              <a:t>max</a:t>
            </a:r>
            <a:endParaRPr sz="1000">
              <a:latin typeface="Courier New"/>
              <a:cs typeface="Courier New"/>
            </a:endParaRPr>
          </a:p>
        </p:txBody>
      </p:sp>
      <p:sp>
        <p:nvSpPr>
          <p:cNvPr id="8" name="object 8"/>
          <p:cNvSpPr txBox="1"/>
          <p:nvPr/>
        </p:nvSpPr>
        <p:spPr>
          <a:xfrm>
            <a:off x="1587743" y="5327421"/>
            <a:ext cx="788035" cy="1504315"/>
          </a:xfrm>
          <a:prstGeom prst="rect">
            <a:avLst/>
          </a:prstGeom>
        </p:spPr>
        <p:txBody>
          <a:bodyPr vert="horz" wrap="square" lIns="0" tIns="44450" rIns="0" bIns="0" rtlCol="0">
            <a:spAutoFit/>
          </a:bodyPr>
          <a:lstStyle/>
          <a:p>
            <a:pPr marR="5080" algn="r">
              <a:lnSpc>
                <a:spcPct val="100000"/>
              </a:lnSpc>
              <a:spcBef>
                <a:spcPts val="350"/>
              </a:spcBef>
            </a:pPr>
            <a:r>
              <a:rPr sz="1000" spc="-5" dirty="0">
                <a:latin typeface="Courier New"/>
                <a:cs typeface="Courier New"/>
              </a:rPr>
              <a:t>269.000000</a:t>
            </a:r>
            <a:endParaRPr sz="1000">
              <a:latin typeface="Courier New"/>
              <a:cs typeface="Courier New"/>
            </a:endParaRPr>
          </a:p>
          <a:p>
            <a:pPr marR="5080" algn="r">
              <a:lnSpc>
                <a:spcPct val="100000"/>
              </a:lnSpc>
              <a:spcBef>
                <a:spcPts val="254"/>
              </a:spcBef>
            </a:pPr>
            <a:r>
              <a:rPr sz="1000" spc="-5" dirty="0">
                <a:latin typeface="Courier New"/>
                <a:cs typeface="Courier New"/>
              </a:rPr>
              <a:t>1.587361</a:t>
            </a:r>
            <a:endParaRPr sz="1000">
              <a:latin typeface="Courier New"/>
              <a:cs typeface="Courier New"/>
            </a:endParaRPr>
          </a:p>
          <a:p>
            <a:pPr marR="5080" algn="r">
              <a:lnSpc>
                <a:spcPct val="100000"/>
              </a:lnSpc>
              <a:spcBef>
                <a:spcPts val="260"/>
              </a:spcBef>
            </a:pPr>
            <a:r>
              <a:rPr sz="1000" spc="-5" dirty="0">
                <a:latin typeface="Courier New"/>
                <a:cs typeface="Courier New"/>
              </a:rPr>
              <a:t>1.375691</a:t>
            </a:r>
            <a:endParaRPr sz="1000">
              <a:latin typeface="Courier New"/>
              <a:cs typeface="Courier New"/>
            </a:endParaRPr>
          </a:p>
          <a:p>
            <a:pPr marR="5080" algn="r">
              <a:lnSpc>
                <a:spcPct val="100000"/>
              </a:lnSpc>
              <a:spcBef>
                <a:spcPts val="254"/>
              </a:spcBef>
            </a:pPr>
            <a:r>
              <a:rPr sz="1000" spc="-5" dirty="0">
                <a:latin typeface="Courier New"/>
                <a:cs typeface="Courier New"/>
              </a:rPr>
              <a:t>0.000000</a:t>
            </a:r>
            <a:endParaRPr sz="1000">
              <a:latin typeface="Courier New"/>
              <a:cs typeface="Courier New"/>
            </a:endParaRPr>
          </a:p>
          <a:p>
            <a:pPr marR="5080" algn="r">
              <a:lnSpc>
                <a:spcPct val="100000"/>
              </a:lnSpc>
              <a:spcBef>
                <a:spcPts val="254"/>
              </a:spcBef>
            </a:pPr>
            <a:r>
              <a:rPr sz="1000" spc="-5" dirty="0">
                <a:latin typeface="Courier New"/>
                <a:cs typeface="Courier New"/>
              </a:rPr>
              <a:t>0.000000</a:t>
            </a:r>
            <a:endParaRPr sz="1000">
              <a:latin typeface="Courier New"/>
              <a:cs typeface="Courier New"/>
            </a:endParaRPr>
          </a:p>
          <a:p>
            <a:pPr marR="5080" algn="r">
              <a:lnSpc>
                <a:spcPct val="100000"/>
              </a:lnSpc>
              <a:spcBef>
                <a:spcPts val="250"/>
              </a:spcBef>
            </a:pPr>
            <a:r>
              <a:rPr sz="1000" spc="-5" dirty="0">
                <a:latin typeface="Courier New"/>
                <a:cs typeface="Courier New"/>
              </a:rPr>
              <a:t>2.000000</a:t>
            </a:r>
            <a:endParaRPr sz="1000">
              <a:latin typeface="Courier New"/>
              <a:cs typeface="Courier New"/>
            </a:endParaRPr>
          </a:p>
          <a:p>
            <a:pPr marR="5080" algn="r">
              <a:lnSpc>
                <a:spcPct val="100000"/>
              </a:lnSpc>
              <a:spcBef>
                <a:spcPts val="265"/>
              </a:spcBef>
            </a:pPr>
            <a:r>
              <a:rPr sz="1000" spc="-5" dirty="0">
                <a:latin typeface="Courier New"/>
                <a:cs typeface="Courier New"/>
              </a:rPr>
              <a:t>3.000000</a:t>
            </a:r>
            <a:endParaRPr sz="1000">
              <a:latin typeface="Courier New"/>
              <a:cs typeface="Courier New"/>
            </a:endParaRPr>
          </a:p>
          <a:p>
            <a:pPr marR="5080" algn="r">
              <a:lnSpc>
                <a:spcPct val="100000"/>
              </a:lnSpc>
              <a:spcBef>
                <a:spcPts val="250"/>
              </a:spcBef>
            </a:pPr>
            <a:r>
              <a:rPr sz="1000" spc="-5" dirty="0">
                <a:latin typeface="Courier New"/>
                <a:cs typeface="Courier New"/>
              </a:rPr>
              <a:t>4.000000</a:t>
            </a:r>
            <a:endParaRPr sz="1000">
              <a:latin typeface="Courier New"/>
              <a:cs typeface="Courier New"/>
            </a:endParaRPr>
          </a:p>
        </p:txBody>
      </p:sp>
      <p:sp>
        <p:nvSpPr>
          <p:cNvPr id="9" name="object 9"/>
          <p:cNvSpPr txBox="1"/>
          <p:nvPr/>
        </p:nvSpPr>
        <p:spPr>
          <a:xfrm>
            <a:off x="902004" y="6805955"/>
            <a:ext cx="5740400" cy="1133475"/>
          </a:xfrm>
          <a:prstGeom prst="rect">
            <a:avLst/>
          </a:prstGeom>
        </p:spPr>
        <p:txBody>
          <a:bodyPr vert="horz" wrap="square" lIns="0" tIns="12700" rIns="0" bIns="0" rtlCol="0">
            <a:spAutoFit/>
          </a:bodyPr>
          <a:lstStyle/>
          <a:p>
            <a:pPr marL="12700" marR="5080">
              <a:lnSpc>
                <a:spcPct val="121000"/>
              </a:lnSpc>
              <a:spcBef>
                <a:spcPts val="100"/>
              </a:spcBef>
            </a:pPr>
            <a:r>
              <a:rPr sz="1000" spc="-5" dirty="0">
                <a:latin typeface="Courier New"/>
                <a:cs typeface="Courier New"/>
              </a:rPr>
              <a:t>Name:</a:t>
            </a:r>
            <a:r>
              <a:rPr sz="1000" spc="5" dirty="0">
                <a:latin typeface="Courier New"/>
                <a:cs typeface="Courier New"/>
              </a:rPr>
              <a:t> </a:t>
            </a:r>
            <a:r>
              <a:rPr sz="1000" spc="-5" dirty="0">
                <a:latin typeface="Courier New"/>
                <a:cs typeface="Courier New"/>
              </a:rPr>
              <a:t>20</a:t>
            </a:r>
            <a:r>
              <a:rPr sz="1000" spc="5" dirty="0">
                <a:latin typeface="Courier New"/>
                <a:cs typeface="Courier New"/>
              </a:rPr>
              <a:t> </a:t>
            </a:r>
            <a:r>
              <a:rPr sz="1000" spc="-5" dirty="0">
                <a:latin typeface="Courier New"/>
                <a:cs typeface="Courier New"/>
              </a:rPr>
              <a:t>Complete</a:t>
            </a:r>
            <a:r>
              <a:rPr sz="1000" spc="5" dirty="0">
                <a:latin typeface="Courier New"/>
                <a:cs typeface="Courier New"/>
              </a:rPr>
              <a:t> </a:t>
            </a:r>
            <a:r>
              <a:rPr sz="1000" spc="-5" dirty="0">
                <a:latin typeface="Courier New"/>
                <a:cs typeface="Courier New"/>
              </a:rPr>
              <a:t>information</a:t>
            </a:r>
            <a:r>
              <a:rPr sz="1000" spc="5" dirty="0">
                <a:latin typeface="Courier New"/>
                <a:cs typeface="Courier New"/>
              </a:rPr>
              <a:t> </a:t>
            </a:r>
            <a:r>
              <a:rPr sz="1000" spc="-5" dirty="0">
                <a:latin typeface="Courier New"/>
                <a:cs typeface="Courier New"/>
              </a:rPr>
              <a:t>on</a:t>
            </a:r>
            <a:r>
              <a:rPr sz="1000" spc="5" dirty="0">
                <a:latin typeface="Courier New"/>
                <a:cs typeface="Courier New"/>
              </a:rPr>
              <a:t> </a:t>
            </a:r>
            <a:r>
              <a:rPr sz="1000" spc="-5" dirty="0">
                <a:latin typeface="Courier New"/>
                <a:cs typeface="Courier New"/>
              </a:rPr>
              <a:t>listed</a:t>
            </a:r>
            <a:r>
              <a:rPr sz="1000" spc="15" dirty="0">
                <a:latin typeface="Courier New"/>
                <a:cs typeface="Courier New"/>
              </a:rPr>
              <a:t> </a:t>
            </a:r>
            <a:r>
              <a:rPr sz="1000" spc="-5" dirty="0">
                <a:latin typeface="Courier New"/>
                <a:cs typeface="Courier New"/>
              </a:rPr>
              <a:t>seller</a:t>
            </a:r>
            <a:r>
              <a:rPr sz="1000" spc="5" dirty="0">
                <a:latin typeface="Courier New"/>
                <a:cs typeface="Courier New"/>
              </a:rPr>
              <a:t> </a:t>
            </a:r>
            <a:r>
              <a:rPr sz="1000" spc="-5" dirty="0">
                <a:latin typeface="Courier New"/>
                <a:cs typeface="Courier New"/>
              </a:rPr>
              <a:t>and</a:t>
            </a:r>
            <a:r>
              <a:rPr sz="1000" spc="5" dirty="0">
                <a:latin typeface="Courier New"/>
                <a:cs typeface="Courier New"/>
              </a:rPr>
              <a:t> </a:t>
            </a:r>
            <a:r>
              <a:rPr sz="1000" spc="-5" dirty="0">
                <a:latin typeface="Courier New"/>
                <a:cs typeface="Courier New"/>
              </a:rPr>
              <a:t>product</a:t>
            </a:r>
            <a:r>
              <a:rPr sz="1000" spc="5" dirty="0">
                <a:latin typeface="Courier New"/>
                <a:cs typeface="Courier New"/>
              </a:rPr>
              <a:t> </a:t>
            </a:r>
            <a:r>
              <a:rPr sz="1000" spc="-5" dirty="0">
                <a:latin typeface="Courier New"/>
                <a:cs typeface="Courier New"/>
              </a:rPr>
              <a:t>being</a:t>
            </a:r>
            <a:r>
              <a:rPr sz="1000" spc="5" dirty="0">
                <a:latin typeface="Courier New"/>
                <a:cs typeface="Courier New"/>
              </a:rPr>
              <a:t> </a:t>
            </a:r>
            <a:r>
              <a:rPr sz="1000" spc="-5" dirty="0">
                <a:latin typeface="Courier New"/>
                <a:cs typeface="Courier New"/>
              </a:rPr>
              <a:t>offered</a:t>
            </a:r>
            <a:r>
              <a:rPr sz="1000" spc="5" dirty="0">
                <a:latin typeface="Courier New"/>
                <a:cs typeface="Courier New"/>
              </a:rPr>
              <a:t> </a:t>
            </a:r>
            <a:r>
              <a:rPr sz="1000" spc="-5" dirty="0">
                <a:latin typeface="Courier New"/>
                <a:cs typeface="Courier New"/>
              </a:rPr>
              <a:t>is </a:t>
            </a:r>
            <a:r>
              <a:rPr sz="1000" spc="-585" dirty="0">
                <a:latin typeface="Courier New"/>
                <a:cs typeface="Courier New"/>
              </a:rPr>
              <a:t> </a:t>
            </a:r>
            <a:r>
              <a:rPr sz="1000" spc="-5" dirty="0">
                <a:latin typeface="Courier New"/>
                <a:cs typeface="Courier New"/>
              </a:rPr>
              <a:t>important</a:t>
            </a:r>
            <a:r>
              <a:rPr sz="1000" dirty="0">
                <a:latin typeface="Courier New"/>
                <a:cs typeface="Courier New"/>
              </a:rPr>
              <a:t> </a:t>
            </a:r>
            <a:r>
              <a:rPr sz="1000" spc="-5" dirty="0">
                <a:latin typeface="Courier New"/>
                <a:cs typeface="Courier New"/>
              </a:rPr>
              <a:t>for</a:t>
            </a:r>
            <a:r>
              <a:rPr sz="1000" dirty="0">
                <a:latin typeface="Courier New"/>
                <a:cs typeface="Courier New"/>
              </a:rPr>
              <a:t> </a:t>
            </a:r>
            <a:r>
              <a:rPr sz="1000" spc="-5" dirty="0">
                <a:latin typeface="Courier New"/>
                <a:cs typeface="Courier New"/>
              </a:rPr>
              <a:t>purchase</a:t>
            </a:r>
            <a:r>
              <a:rPr sz="1000" dirty="0">
                <a:latin typeface="Courier New"/>
                <a:cs typeface="Courier New"/>
              </a:rPr>
              <a:t> </a:t>
            </a:r>
            <a:r>
              <a:rPr sz="1000" spc="-5" dirty="0">
                <a:latin typeface="Courier New"/>
                <a:cs typeface="Courier New"/>
              </a:rPr>
              <a:t>decision.,</a:t>
            </a:r>
            <a:r>
              <a:rPr sz="1000" dirty="0">
                <a:latin typeface="Courier New"/>
                <a:cs typeface="Courier New"/>
              </a:rPr>
              <a:t> </a:t>
            </a:r>
            <a:r>
              <a:rPr sz="1000" spc="-5" dirty="0">
                <a:latin typeface="Courier New"/>
                <a:cs typeface="Courier New"/>
              </a:rPr>
              <a:t>dtype:</a:t>
            </a:r>
            <a:r>
              <a:rPr sz="1000" dirty="0">
                <a:latin typeface="Courier New"/>
                <a:cs typeface="Courier New"/>
              </a:rPr>
              <a:t> </a:t>
            </a:r>
            <a:r>
              <a:rPr sz="1000" spc="-5" dirty="0">
                <a:latin typeface="Courier New"/>
                <a:cs typeface="Courier New"/>
              </a:rPr>
              <a:t>float64</a:t>
            </a:r>
            <a:endParaRPr sz="1000">
              <a:latin typeface="Courier New"/>
              <a:cs typeface="Courier New"/>
            </a:endParaRPr>
          </a:p>
          <a:p>
            <a:pPr>
              <a:lnSpc>
                <a:spcPct val="100000"/>
              </a:lnSpc>
            </a:pPr>
            <a:endParaRPr sz="1100">
              <a:latin typeface="Courier New"/>
              <a:cs typeface="Courier New"/>
            </a:endParaRPr>
          </a:p>
          <a:p>
            <a:pPr>
              <a:lnSpc>
                <a:spcPct val="100000"/>
              </a:lnSpc>
              <a:spcBef>
                <a:spcPts val="25"/>
              </a:spcBef>
            </a:pPr>
            <a:endParaRPr sz="1450">
              <a:latin typeface="Courier New"/>
              <a:cs typeface="Courier New"/>
            </a:endParaRPr>
          </a:p>
          <a:p>
            <a:pPr marL="12700" marR="5715">
              <a:lnSpc>
                <a:spcPct val="121000"/>
              </a:lnSpc>
              <a:tabLst>
                <a:tab pos="1147445" algn="l"/>
              </a:tabLst>
            </a:pPr>
            <a:r>
              <a:rPr sz="1000" spc="-5" dirty="0">
                <a:latin typeface="Courier New"/>
                <a:cs typeface="Courier New"/>
              </a:rPr>
              <a:t>---------</a:t>
            </a:r>
            <a:r>
              <a:rPr sz="1000" spc="5" dirty="0">
                <a:latin typeface="Courier New"/>
                <a:cs typeface="Courier New"/>
              </a:rPr>
              <a:t> </a:t>
            </a:r>
            <a:r>
              <a:rPr sz="1000" spc="-5" dirty="0">
                <a:latin typeface="Courier New"/>
                <a:cs typeface="Courier New"/>
              </a:rPr>
              <a:t>21</a:t>
            </a:r>
            <a:r>
              <a:rPr sz="1000" spc="5" dirty="0">
                <a:latin typeface="Courier New"/>
                <a:cs typeface="Courier New"/>
              </a:rPr>
              <a:t> </a:t>
            </a:r>
            <a:r>
              <a:rPr sz="1000" spc="-5" dirty="0">
                <a:latin typeface="Courier New"/>
                <a:cs typeface="Courier New"/>
              </a:rPr>
              <a:t>All</a:t>
            </a:r>
            <a:r>
              <a:rPr sz="1000" spc="5" dirty="0">
                <a:latin typeface="Courier New"/>
                <a:cs typeface="Courier New"/>
              </a:rPr>
              <a:t> </a:t>
            </a:r>
            <a:r>
              <a:rPr sz="1000" spc="-5" dirty="0">
                <a:latin typeface="Courier New"/>
                <a:cs typeface="Courier New"/>
              </a:rPr>
              <a:t>relevant</a:t>
            </a:r>
            <a:r>
              <a:rPr sz="1000" spc="5" dirty="0">
                <a:latin typeface="Courier New"/>
                <a:cs typeface="Courier New"/>
              </a:rPr>
              <a:t> </a:t>
            </a:r>
            <a:r>
              <a:rPr sz="1000" spc="-5" dirty="0">
                <a:latin typeface="Courier New"/>
                <a:cs typeface="Courier New"/>
              </a:rPr>
              <a:t>information</a:t>
            </a:r>
            <a:r>
              <a:rPr sz="1000" spc="5" dirty="0">
                <a:latin typeface="Courier New"/>
                <a:cs typeface="Courier New"/>
              </a:rPr>
              <a:t> </a:t>
            </a:r>
            <a:r>
              <a:rPr sz="1000" spc="-5" dirty="0">
                <a:latin typeface="Courier New"/>
                <a:cs typeface="Courier New"/>
              </a:rPr>
              <a:t>on</a:t>
            </a:r>
            <a:r>
              <a:rPr sz="1000" spc="10" dirty="0">
                <a:latin typeface="Courier New"/>
                <a:cs typeface="Courier New"/>
              </a:rPr>
              <a:t> </a:t>
            </a:r>
            <a:r>
              <a:rPr sz="1000" spc="-5" dirty="0">
                <a:latin typeface="Courier New"/>
                <a:cs typeface="Courier New"/>
              </a:rPr>
              <a:t>listed</a:t>
            </a:r>
            <a:r>
              <a:rPr sz="1000" spc="5" dirty="0">
                <a:latin typeface="Courier New"/>
                <a:cs typeface="Courier New"/>
              </a:rPr>
              <a:t> </a:t>
            </a:r>
            <a:r>
              <a:rPr sz="1000" spc="-5" dirty="0">
                <a:latin typeface="Courier New"/>
                <a:cs typeface="Courier New"/>
              </a:rPr>
              <a:t>products</a:t>
            </a:r>
            <a:r>
              <a:rPr sz="1000" spc="5" dirty="0">
                <a:latin typeface="Courier New"/>
                <a:cs typeface="Courier New"/>
              </a:rPr>
              <a:t> </a:t>
            </a:r>
            <a:r>
              <a:rPr sz="1000" spc="-5" dirty="0">
                <a:latin typeface="Courier New"/>
                <a:cs typeface="Courier New"/>
              </a:rPr>
              <a:t>must</a:t>
            </a:r>
            <a:r>
              <a:rPr sz="1000" spc="5" dirty="0">
                <a:latin typeface="Courier New"/>
                <a:cs typeface="Courier New"/>
              </a:rPr>
              <a:t> </a:t>
            </a:r>
            <a:r>
              <a:rPr sz="1000" spc="-5" dirty="0">
                <a:latin typeface="Courier New"/>
                <a:cs typeface="Courier New"/>
              </a:rPr>
              <a:t>be</a:t>
            </a:r>
            <a:r>
              <a:rPr sz="1000" spc="5" dirty="0">
                <a:latin typeface="Courier New"/>
                <a:cs typeface="Courier New"/>
              </a:rPr>
              <a:t> </a:t>
            </a:r>
            <a:r>
              <a:rPr sz="1000" spc="-5" dirty="0">
                <a:latin typeface="Courier New"/>
                <a:cs typeface="Courier New"/>
              </a:rPr>
              <a:t>stated</a:t>
            </a:r>
            <a:r>
              <a:rPr sz="1000" spc="5" dirty="0">
                <a:latin typeface="Courier New"/>
                <a:cs typeface="Courier New"/>
              </a:rPr>
              <a:t> </a:t>
            </a:r>
            <a:r>
              <a:rPr sz="1000" spc="-5" dirty="0">
                <a:latin typeface="Courier New"/>
                <a:cs typeface="Courier New"/>
              </a:rPr>
              <a:t>cle </a:t>
            </a:r>
            <a:r>
              <a:rPr sz="1000" spc="-585" dirty="0">
                <a:latin typeface="Courier New"/>
                <a:cs typeface="Courier New"/>
              </a:rPr>
              <a:t> </a:t>
            </a:r>
            <a:r>
              <a:rPr sz="1000" spc="-5" dirty="0">
                <a:latin typeface="Courier New"/>
                <a:cs typeface="Courier New"/>
              </a:rPr>
              <a:t>arly </a:t>
            </a:r>
            <a:r>
              <a:rPr sz="1000" spc="-10" dirty="0">
                <a:latin typeface="Courier New"/>
                <a:cs typeface="Courier New"/>
              </a:rPr>
              <a:t> </a:t>
            </a:r>
            <a:r>
              <a:rPr sz="1000" spc="-5" dirty="0">
                <a:latin typeface="Courier New"/>
                <a:cs typeface="Courier New"/>
              </a:rPr>
              <a:t>	</a:t>
            </a:r>
            <a:endParaRPr sz="1000">
              <a:latin typeface="Courier New"/>
              <a:cs typeface="Courier New"/>
            </a:endParaRPr>
          </a:p>
        </p:txBody>
      </p:sp>
      <p:graphicFrame>
        <p:nvGraphicFramePr>
          <p:cNvPr id="10" name="object 10"/>
          <p:cNvGraphicFramePr>
            <a:graphicFrameLocks noGrp="1"/>
          </p:cNvGraphicFramePr>
          <p:nvPr/>
        </p:nvGraphicFramePr>
        <p:xfrm>
          <a:off x="882954" y="7865571"/>
          <a:ext cx="1511300" cy="1552374"/>
        </p:xfrm>
        <a:graphic>
          <a:graphicData uri="http://schemas.openxmlformats.org/drawingml/2006/table">
            <a:tbl>
              <a:tblPr firstRow="1" bandRow="1">
                <a:tableStyleId>{2D5ABB26-0587-4C30-8999-92F81FD0307C}</a:tableStyleId>
              </a:tblPr>
              <a:tblGrid>
                <a:gridCol w="412750"/>
                <a:gridCol w="1098550"/>
              </a:tblGrid>
              <a:tr h="280202">
                <a:tc>
                  <a:txBody>
                    <a:bodyPr/>
                    <a:lstStyle/>
                    <a:p>
                      <a:pPr marL="31750">
                        <a:lnSpc>
                          <a:spcPct val="100000"/>
                        </a:lnSpc>
                        <a:spcBef>
                          <a:spcPts val="745"/>
                        </a:spcBef>
                      </a:pPr>
                      <a:r>
                        <a:rPr sz="1000" dirty="0">
                          <a:latin typeface="Courier New"/>
                          <a:cs typeface="Courier New"/>
                        </a:rPr>
                        <a:t>count</a:t>
                      </a:r>
                      <a:endParaRPr sz="1000">
                        <a:latin typeface="Courier New"/>
                        <a:cs typeface="Courier New"/>
                      </a:endParaRPr>
                    </a:p>
                  </a:txBody>
                  <a:tcPr marL="0" marR="0" marT="94615" marB="0"/>
                </a:tc>
                <a:tc>
                  <a:txBody>
                    <a:bodyPr/>
                    <a:lstStyle/>
                    <a:p>
                      <a:pPr marR="24130" algn="r">
                        <a:lnSpc>
                          <a:spcPct val="100000"/>
                        </a:lnSpc>
                        <a:spcBef>
                          <a:spcPts val="745"/>
                        </a:spcBef>
                      </a:pPr>
                      <a:r>
                        <a:rPr sz="1000" spc="-5" dirty="0">
                          <a:latin typeface="Courier New"/>
                          <a:cs typeface="Courier New"/>
                        </a:rPr>
                        <a:t>269.000000</a:t>
                      </a:r>
                      <a:endParaRPr sz="1000">
                        <a:latin typeface="Courier New"/>
                        <a:cs typeface="Courier New"/>
                      </a:endParaRPr>
                    </a:p>
                  </a:txBody>
                  <a:tcPr marL="0" marR="0" marT="94615" marB="0">
                    <a:lnT w="9525">
                      <a:solidFill>
                        <a:srgbClr val="000000"/>
                      </a:solidFill>
                      <a:prstDash val="solid"/>
                    </a:lnT>
                  </a:tcPr>
                </a:tc>
              </a:tr>
              <a:tr h="184594">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1.040892</a:t>
                      </a:r>
                      <a:endParaRPr sz="1000">
                        <a:latin typeface="Courier New"/>
                        <a:cs typeface="Courier New"/>
                      </a:endParaRPr>
                    </a:p>
                  </a:txBody>
                  <a:tcPr marL="0" marR="0" marT="0" marB="0"/>
                </a:tc>
              </a:tr>
              <a:tr h="184594">
                <a:tc>
                  <a:txBody>
                    <a:bodyPr/>
                    <a:lstStyle/>
                    <a:p>
                      <a:pPr marL="31750">
                        <a:lnSpc>
                          <a:spcPts val="1195"/>
                        </a:lnSpc>
                      </a:pPr>
                      <a:r>
                        <a:rPr sz="1000" spc="-5" dirty="0">
                          <a:latin typeface="Courier New"/>
                          <a:cs typeface="Courier New"/>
                        </a:rPr>
                        <a:t>std</a:t>
                      </a:r>
                      <a:endParaRPr sz="1000">
                        <a:latin typeface="Courier New"/>
                        <a:cs typeface="Courier New"/>
                      </a:endParaRPr>
                    </a:p>
                  </a:txBody>
                  <a:tcPr marL="0" marR="0" marT="0" marB="0"/>
                </a:tc>
                <a:tc>
                  <a:txBody>
                    <a:bodyPr/>
                    <a:lstStyle/>
                    <a:p>
                      <a:pPr marR="24130" algn="r">
                        <a:lnSpc>
                          <a:spcPts val="1195"/>
                        </a:lnSpc>
                      </a:pPr>
                      <a:r>
                        <a:rPr sz="1000" spc="-5" dirty="0">
                          <a:latin typeface="Courier New"/>
                          <a:cs typeface="Courier New"/>
                        </a:rPr>
                        <a:t>1.076461</a:t>
                      </a:r>
                      <a:endParaRPr sz="1000">
                        <a:latin typeface="Courier New"/>
                        <a:cs typeface="Courier New"/>
                      </a:endParaRPr>
                    </a:p>
                  </a:txBody>
                  <a:tcPr marL="0" marR="0" marT="0" marB="0"/>
                </a:tc>
              </a:tr>
              <a:tr h="185165">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0.000000</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25%</a:t>
                      </a:r>
                      <a:endParaRPr sz="1000">
                        <a:latin typeface="Courier New"/>
                        <a:cs typeface="Courier New"/>
                      </a:endParaRPr>
                    </a:p>
                  </a:txBody>
                  <a:tcPr marL="0" marR="0" marT="0" marB="0"/>
                </a:tc>
                <a:tc>
                  <a:txBody>
                    <a:bodyPr/>
                    <a:lstStyle/>
                    <a:p>
                      <a:pPr marR="24130" algn="r">
                        <a:lnSpc>
                          <a:spcPts val="1195"/>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1.000000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2.000000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3.000000</a:t>
                      </a:r>
                      <a:endParaRPr sz="1000">
                        <a:latin typeface="Courier New"/>
                        <a:cs typeface="Courier New"/>
                      </a:endParaRPr>
                    </a:p>
                  </a:txBody>
                  <a:tcPr marL="0" marR="0" marT="0" marB="0"/>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1692"/>
            <a:ext cx="5739765" cy="394970"/>
          </a:xfrm>
          <a:prstGeom prst="rect">
            <a:avLst/>
          </a:prstGeom>
        </p:spPr>
        <p:txBody>
          <a:bodyPr vert="horz" wrap="square" lIns="0" tIns="45085" rIns="0" bIns="0" rtlCol="0">
            <a:spAutoFit/>
          </a:bodyPr>
          <a:lstStyle/>
          <a:p>
            <a:pPr marL="12700">
              <a:lnSpc>
                <a:spcPct val="100000"/>
              </a:lnSpc>
              <a:spcBef>
                <a:spcPts val="355"/>
              </a:spcBef>
            </a:pPr>
            <a:r>
              <a:rPr sz="1000" spc="-5" dirty="0">
                <a:latin typeface="Courier New"/>
                <a:cs typeface="Courier New"/>
              </a:rPr>
              <a:t>Name:</a:t>
            </a:r>
            <a:r>
              <a:rPr sz="1000" spc="5" dirty="0">
                <a:latin typeface="Courier New"/>
                <a:cs typeface="Courier New"/>
              </a:rPr>
              <a:t> </a:t>
            </a:r>
            <a:r>
              <a:rPr sz="1000" spc="-5" dirty="0">
                <a:latin typeface="Courier New"/>
                <a:cs typeface="Courier New"/>
              </a:rPr>
              <a:t>21</a:t>
            </a:r>
            <a:r>
              <a:rPr sz="1000" spc="5" dirty="0">
                <a:latin typeface="Courier New"/>
                <a:cs typeface="Courier New"/>
              </a:rPr>
              <a:t> </a:t>
            </a:r>
            <a:r>
              <a:rPr sz="1000" spc="-5" dirty="0">
                <a:latin typeface="Courier New"/>
                <a:cs typeface="Courier New"/>
              </a:rPr>
              <a:t>All</a:t>
            </a:r>
            <a:r>
              <a:rPr sz="1000" spc="5" dirty="0">
                <a:latin typeface="Courier New"/>
                <a:cs typeface="Courier New"/>
              </a:rPr>
              <a:t> </a:t>
            </a:r>
            <a:r>
              <a:rPr sz="1000" spc="-5" dirty="0">
                <a:latin typeface="Courier New"/>
                <a:cs typeface="Courier New"/>
              </a:rPr>
              <a:t>relevant</a:t>
            </a:r>
            <a:r>
              <a:rPr sz="1000" spc="5" dirty="0">
                <a:latin typeface="Courier New"/>
                <a:cs typeface="Courier New"/>
              </a:rPr>
              <a:t> </a:t>
            </a:r>
            <a:r>
              <a:rPr sz="1000" spc="-5" dirty="0">
                <a:latin typeface="Courier New"/>
                <a:cs typeface="Courier New"/>
              </a:rPr>
              <a:t>information</a:t>
            </a:r>
            <a:r>
              <a:rPr sz="1000" spc="5" dirty="0">
                <a:latin typeface="Courier New"/>
                <a:cs typeface="Courier New"/>
              </a:rPr>
              <a:t> </a:t>
            </a:r>
            <a:r>
              <a:rPr sz="1000" spc="-5" dirty="0">
                <a:latin typeface="Courier New"/>
                <a:cs typeface="Courier New"/>
              </a:rPr>
              <a:t>on</a:t>
            </a:r>
            <a:r>
              <a:rPr sz="1000" spc="5" dirty="0">
                <a:latin typeface="Courier New"/>
                <a:cs typeface="Courier New"/>
              </a:rPr>
              <a:t> </a:t>
            </a:r>
            <a:r>
              <a:rPr sz="1000" spc="-5" dirty="0">
                <a:latin typeface="Courier New"/>
                <a:cs typeface="Courier New"/>
              </a:rPr>
              <a:t>listed</a:t>
            </a:r>
            <a:r>
              <a:rPr sz="1000" spc="10" dirty="0">
                <a:latin typeface="Courier New"/>
                <a:cs typeface="Courier New"/>
              </a:rPr>
              <a:t> </a:t>
            </a:r>
            <a:r>
              <a:rPr sz="1000" spc="-5" dirty="0">
                <a:latin typeface="Courier New"/>
                <a:cs typeface="Courier New"/>
              </a:rPr>
              <a:t>products</a:t>
            </a:r>
            <a:r>
              <a:rPr sz="1000" spc="5" dirty="0">
                <a:latin typeface="Courier New"/>
                <a:cs typeface="Courier New"/>
              </a:rPr>
              <a:t> </a:t>
            </a:r>
            <a:r>
              <a:rPr sz="1000" spc="-5" dirty="0">
                <a:latin typeface="Courier New"/>
                <a:cs typeface="Courier New"/>
              </a:rPr>
              <a:t>must</a:t>
            </a:r>
            <a:r>
              <a:rPr sz="1000" spc="5" dirty="0">
                <a:latin typeface="Courier New"/>
                <a:cs typeface="Courier New"/>
              </a:rPr>
              <a:t> </a:t>
            </a:r>
            <a:r>
              <a:rPr sz="1000" spc="-5" dirty="0">
                <a:latin typeface="Courier New"/>
                <a:cs typeface="Courier New"/>
              </a:rPr>
              <a:t>be</a:t>
            </a:r>
            <a:r>
              <a:rPr sz="1000" spc="5" dirty="0">
                <a:latin typeface="Courier New"/>
                <a:cs typeface="Courier New"/>
              </a:rPr>
              <a:t> </a:t>
            </a:r>
            <a:r>
              <a:rPr sz="1000" spc="-5" dirty="0">
                <a:latin typeface="Courier New"/>
                <a:cs typeface="Courier New"/>
              </a:rPr>
              <a:t>stated</a:t>
            </a:r>
            <a:r>
              <a:rPr sz="1000" spc="5" dirty="0">
                <a:latin typeface="Courier New"/>
                <a:cs typeface="Courier New"/>
              </a:rPr>
              <a:t> </a:t>
            </a:r>
            <a:r>
              <a:rPr sz="1000" spc="-5" dirty="0">
                <a:latin typeface="Courier New"/>
                <a:cs typeface="Courier New"/>
              </a:rPr>
              <a:t>clearly</a:t>
            </a:r>
            <a:endParaRPr sz="1000">
              <a:latin typeface="Courier New"/>
              <a:cs typeface="Courier New"/>
            </a:endParaRPr>
          </a:p>
          <a:p>
            <a:pPr marL="12700">
              <a:lnSpc>
                <a:spcPct val="100000"/>
              </a:lnSpc>
              <a:spcBef>
                <a:spcPts val="250"/>
              </a:spcBef>
            </a:pPr>
            <a:r>
              <a:rPr sz="1000" spc="-5" dirty="0">
                <a:latin typeface="Courier New"/>
                <a:cs typeface="Courier New"/>
              </a:rPr>
              <a:t>,</a:t>
            </a:r>
            <a:r>
              <a:rPr sz="1000" spc="-25" dirty="0">
                <a:latin typeface="Courier New"/>
                <a:cs typeface="Courier New"/>
              </a:rPr>
              <a:t> </a:t>
            </a:r>
            <a:r>
              <a:rPr sz="1000" spc="-5" dirty="0">
                <a:latin typeface="Courier New"/>
                <a:cs typeface="Courier New"/>
              </a:rPr>
              <a:t>dtype:</a:t>
            </a:r>
            <a:r>
              <a:rPr sz="1000" spc="-25" dirty="0">
                <a:latin typeface="Courier New"/>
                <a:cs typeface="Courier New"/>
              </a:rPr>
              <a:t> </a:t>
            </a:r>
            <a:r>
              <a:rPr sz="1000" spc="-5" dirty="0">
                <a:latin typeface="Courier New"/>
                <a:cs typeface="Courier New"/>
              </a:rPr>
              <a:t>float64</a:t>
            </a:r>
            <a:endParaRPr sz="1000">
              <a:latin typeface="Courier New"/>
              <a:cs typeface="Courier New"/>
            </a:endParaRPr>
          </a:p>
        </p:txBody>
      </p:sp>
      <p:sp>
        <p:nvSpPr>
          <p:cNvPr id="3" name="object 3"/>
          <p:cNvSpPr txBox="1"/>
          <p:nvPr/>
        </p:nvSpPr>
        <p:spPr>
          <a:xfrm>
            <a:off x="902004" y="1663953"/>
            <a:ext cx="39884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dirty="0">
                <a:latin typeface="Courier New"/>
                <a:cs typeface="Courier New"/>
              </a:rPr>
              <a:t> </a:t>
            </a:r>
            <a:r>
              <a:rPr sz="1000" spc="-5" dirty="0">
                <a:latin typeface="Courier New"/>
                <a:cs typeface="Courier New"/>
              </a:rPr>
              <a:t>22</a:t>
            </a:r>
            <a:r>
              <a:rPr sz="1000" dirty="0">
                <a:latin typeface="Courier New"/>
                <a:cs typeface="Courier New"/>
              </a:rPr>
              <a:t> </a:t>
            </a:r>
            <a:r>
              <a:rPr sz="1000" spc="-5" dirty="0">
                <a:latin typeface="Courier New"/>
                <a:cs typeface="Courier New"/>
              </a:rPr>
              <a:t>Ease</a:t>
            </a:r>
            <a:r>
              <a:rPr sz="1000" spc="5" dirty="0">
                <a:latin typeface="Courier New"/>
                <a:cs typeface="Courier New"/>
              </a:rPr>
              <a:t> </a:t>
            </a:r>
            <a:r>
              <a:rPr sz="1000" spc="-5" dirty="0">
                <a:latin typeface="Courier New"/>
                <a:cs typeface="Courier New"/>
              </a:rPr>
              <a:t>of</a:t>
            </a:r>
            <a:r>
              <a:rPr sz="1000" dirty="0">
                <a:latin typeface="Courier New"/>
                <a:cs typeface="Courier New"/>
              </a:rPr>
              <a:t> </a:t>
            </a:r>
            <a:r>
              <a:rPr sz="1000" spc="-5" dirty="0">
                <a:latin typeface="Courier New"/>
                <a:cs typeface="Courier New"/>
              </a:rPr>
              <a:t>navigation</a:t>
            </a:r>
            <a:r>
              <a:rPr sz="1000" spc="5" dirty="0">
                <a:latin typeface="Courier New"/>
                <a:cs typeface="Courier New"/>
              </a:rPr>
              <a:t> </a:t>
            </a:r>
            <a:r>
              <a:rPr sz="1000" spc="-5" dirty="0">
                <a:latin typeface="Courier New"/>
                <a:cs typeface="Courier New"/>
              </a:rPr>
              <a:t>in</a:t>
            </a:r>
            <a:r>
              <a:rPr sz="1000" dirty="0">
                <a:latin typeface="Courier New"/>
                <a:cs typeface="Courier New"/>
              </a:rPr>
              <a:t> </a:t>
            </a:r>
            <a:r>
              <a:rPr sz="1000" spc="-5" dirty="0">
                <a:latin typeface="Courier New"/>
                <a:cs typeface="Courier New"/>
              </a:rPr>
              <a:t>website</a:t>
            </a:r>
            <a:r>
              <a:rPr sz="1000" spc="10"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4" name="object 4"/>
          <p:cNvGraphicFramePr>
            <a:graphicFrameLocks noGrp="1"/>
          </p:cNvGraphicFramePr>
          <p:nvPr/>
        </p:nvGraphicFramePr>
        <p:xfrm>
          <a:off x="882954" y="1882242"/>
          <a:ext cx="4177665" cy="1621565"/>
        </p:xfrm>
        <a:graphic>
          <a:graphicData uri="http://schemas.openxmlformats.org/drawingml/2006/table">
            <a:tbl>
              <a:tblPr firstRow="1" bandRow="1">
                <a:tableStyleId>{2D5ABB26-0587-4C30-8999-92F81FD0307C}</a:tableStyleId>
              </a:tblPr>
              <a:tblGrid>
                <a:gridCol w="450850"/>
                <a:gridCol w="3726815"/>
              </a:tblGrid>
              <a:tr h="164609">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1.267658</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1.055774</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2.000000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22</a:t>
                      </a:r>
                      <a:r>
                        <a:rPr sz="1000" dirty="0">
                          <a:latin typeface="Courier New"/>
                          <a:cs typeface="Courier New"/>
                        </a:rPr>
                        <a:t> </a:t>
                      </a:r>
                      <a:r>
                        <a:rPr sz="1000" spc="-5" dirty="0">
                          <a:latin typeface="Courier New"/>
                          <a:cs typeface="Courier New"/>
                        </a:rPr>
                        <a:t>Ease</a:t>
                      </a:r>
                      <a:r>
                        <a:rPr sz="1000" dirty="0">
                          <a:latin typeface="Courier New"/>
                          <a:cs typeface="Courier New"/>
                        </a:rPr>
                        <a:t> </a:t>
                      </a:r>
                      <a:r>
                        <a:rPr sz="1000" spc="-5" dirty="0">
                          <a:latin typeface="Courier New"/>
                          <a:cs typeface="Courier New"/>
                        </a:rPr>
                        <a:t>of</a:t>
                      </a:r>
                      <a:r>
                        <a:rPr sz="1000" dirty="0">
                          <a:latin typeface="Courier New"/>
                          <a:cs typeface="Courier New"/>
                        </a:rPr>
                        <a:t> </a:t>
                      </a:r>
                      <a:r>
                        <a:rPr sz="1000" spc="-5" dirty="0">
                          <a:latin typeface="Courier New"/>
                          <a:cs typeface="Courier New"/>
                        </a:rPr>
                        <a:t>navigation</a:t>
                      </a:r>
                      <a:r>
                        <a:rPr sz="1000" dirty="0">
                          <a:latin typeface="Courier New"/>
                          <a:cs typeface="Courier New"/>
                        </a:rPr>
                        <a:t> </a:t>
                      </a:r>
                      <a:r>
                        <a:rPr sz="1000" spc="-5" dirty="0">
                          <a:latin typeface="Courier New"/>
                          <a:cs typeface="Courier New"/>
                        </a:rPr>
                        <a:t>in</a:t>
                      </a:r>
                      <a:r>
                        <a:rPr sz="1000" dirty="0">
                          <a:latin typeface="Courier New"/>
                          <a:cs typeface="Courier New"/>
                        </a:rPr>
                        <a:t> </a:t>
                      </a:r>
                      <a:r>
                        <a:rPr sz="1000" spc="-5" dirty="0">
                          <a:latin typeface="Courier New"/>
                          <a:cs typeface="Courier New"/>
                        </a:rPr>
                        <a:t>website,</a:t>
                      </a:r>
                      <a:r>
                        <a:rPr sz="1000" spc="5" dirty="0">
                          <a:latin typeface="Courier New"/>
                          <a:cs typeface="Courier New"/>
                        </a:rPr>
                        <a:t> </a:t>
                      </a:r>
                      <a:r>
                        <a:rPr sz="1000" spc="-5" dirty="0">
                          <a:latin typeface="Courier New"/>
                          <a:cs typeface="Courier New"/>
                        </a:rPr>
                        <a:t>dtype:</a:t>
                      </a:r>
                      <a:r>
                        <a:rPr sz="1000" dirty="0">
                          <a:latin typeface="Courier New"/>
                          <a:cs typeface="Courier New"/>
                        </a:rPr>
                        <a:t> </a:t>
                      </a:r>
                      <a:r>
                        <a:rPr sz="1000" spc="-5" dirty="0">
                          <a:latin typeface="Courier New"/>
                          <a:cs typeface="Courier New"/>
                        </a:rPr>
                        <a:t>float64</a:t>
                      </a:r>
                      <a:endParaRPr sz="1000">
                        <a:latin typeface="Courier New"/>
                        <a:cs typeface="Courier New"/>
                      </a:endParaRPr>
                    </a:p>
                  </a:txBody>
                  <a:tcPr marL="0" marR="0" marT="0" marB="0"/>
                </a:tc>
              </a:tr>
            </a:tbl>
          </a:graphicData>
        </a:graphic>
      </p:graphicFrame>
      <p:sp>
        <p:nvSpPr>
          <p:cNvPr id="5" name="object 5"/>
          <p:cNvSpPr txBox="1"/>
          <p:nvPr/>
        </p:nvSpPr>
        <p:spPr>
          <a:xfrm>
            <a:off x="902004" y="3881754"/>
            <a:ext cx="39122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dirty="0">
                <a:latin typeface="Courier New"/>
                <a:cs typeface="Courier New"/>
              </a:rPr>
              <a:t> </a:t>
            </a:r>
            <a:r>
              <a:rPr sz="1000" spc="-5" dirty="0">
                <a:latin typeface="Courier New"/>
                <a:cs typeface="Courier New"/>
              </a:rPr>
              <a:t>23</a:t>
            </a:r>
            <a:r>
              <a:rPr sz="1000" spc="5" dirty="0">
                <a:latin typeface="Courier New"/>
                <a:cs typeface="Courier New"/>
              </a:rPr>
              <a:t> </a:t>
            </a:r>
            <a:r>
              <a:rPr sz="1000" spc="-5" dirty="0">
                <a:latin typeface="Courier New"/>
                <a:cs typeface="Courier New"/>
              </a:rPr>
              <a:t>Loading</a:t>
            </a:r>
            <a:r>
              <a:rPr sz="1000" dirty="0">
                <a:latin typeface="Courier New"/>
                <a:cs typeface="Courier New"/>
              </a:rPr>
              <a:t> </a:t>
            </a:r>
            <a:r>
              <a:rPr sz="1000" spc="-5" dirty="0">
                <a:latin typeface="Courier New"/>
                <a:cs typeface="Courier New"/>
              </a:rPr>
              <a:t>and</a:t>
            </a:r>
            <a:r>
              <a:rPr sz="1000" spc="5" dirty="0">
                <a:latin typeface="Courier New"/>
                <a:cs typeface="Courier New"/>
              </a:rPr>
              <a:t> </a:t>
            </a:r>
            <a:r>
              <a:rPr sz="1000" spc="-5" dirty="0">
                <a:latin typeface="Courier New"/>
                <a:cs typeface="Courier New"/>
              </a:rPr>
              <a:t>processing</a:t>
            </a:r>
            <a:r>
              <a:rPr sz="1000" dirty="0">
                <a:latin typeface="Courier New"/>
                <a:cs typeface="Courier New"/>
              </a:rPr>
              <a:t> </a:t>
            </a:r>
            <a:r>
              <a:rPr sz="1000" spc="-5" dirty="0">
                <a:latin typeface="Courier New"/>
                <a:cs typeface="Courier New"/>
              </a:rPr>
              <a:t>speed</a:t>
            </a:r>
            <a:r>
              <a:rPr sz="1000" spc="10"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6" name="object 6"/>
          <p:cNvGraphicFramePr>
            <a:graphicFrameLocks noGrp="1"/>
          </p:cNvGraphicFramePr>
          <p:nvPr/>
        </p:nvGraphicFramePr>
        <p:xfrm>
          <a:off x="882954" y="4100043"/>
          <a:ext cx="4101465" cy="1621566"/>
        </p:xfrm>
        <a:graphic>
          <a:graphicData uri="http://schemas.openxmlformats.org/drawingml/2006/table">
            <a:tbl>
              <a:tblPr firstRow="1" bandRow="1">
                <a:tableStyleId>{2D5ABB26-0587-4C30-8999-92F81FD0307C}</a:tableStyleId>
              </a:tblPr>
              <a:tblGrid>
                <a:gridCol w="450850"/>
                <a:gridCol w="3650615"/>
              </a:tblGrid>
              <a:tr h="164609">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1.617100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1.483191</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2.000000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3.000000</a:t>
                      </a:r>
                      <a:endParaRPr sz="1000">
                        <a:latin typeface="Courier New"/>
                        <a:cs typeface="Courier New"/>
                      </a:endParaRPr>
                    </a:p>
                  </a:txBody>
                  <a:tcPr marL="0" marR="0" marT="0" marB="0"/>
                </a:tc>
              </a:tr>
              <a:tr h="184404">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4.000000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23</a:t>
                      </a:r>
                      <a:r>
                        <a:rPr sz="1000" dirty="0">
                          <a:latin typeface="Courier New"/>
                          <a:cs typeface="Courier New"/>
                        </a:rPr>
                        <a:t> </a:t>
                      </a:r>
                      <a:r>
                        <a:rPr sz="1000" spc="-5" dirty="0">
                          <a:latin typeface="Courier New"/>
                          <a:cs typeface="Courier New"/>
                        </a:rPr>
                        <a:t>Loading</a:t>
                      </a:r>
                      <a:r>
                        <a:rPr sz="1000" dirty="0">
                          <a:latin typeface="Courier New"/>
                          <a:cs typeface="Courier New"/>
                        </a:rPr>
                        <a:t> </a:t>
                      </a:r>
                      <a:r>
                        <a:rPr sz="1000" spc="-5" dirty="0">
                          <a:latin typeface="Courier New"/>
                          <a:cs typeface="Courier New"/>
                        </a:rPr>
                        <a:t>and</a:t>
                      </a:r>
                      <a:r>
                        <a:rPr sz="1000" dirty="0">
                          <a:latin typeface="Courier New"/>
                          <a:cs typeface="Courier New"/>
                        </a:rPr>
                        <a:t> </a:t>
                      </a:r>
                      <a:r>
                        <a:rPr sz="1000" spc="-5" dirty="0">
                          <a:latin typeface="Courier New"/>
                          <a:cs typeface="Courier New"/>
                        </a:rPr>
                        <a:t>processing</a:t>
                      </a:r>
                      <a:r>
                        <a:rPr sz="1000" dirty="0">
                          <a:latin typeface="Courier New"/>
                          <a:cs typeface="Courier New"/>
                        </a:rPr>
                        <a:t> </a:t>
                      </a:r>
                      <a:r>
                        <a:rPr sz="1000" spc="-5" dirty="0">
                          <a:latin typeface="Courier New"/>
                          <a:cs typeface="Courier New"/>
                        </a:rPr>
                        <a:t>speed,</a:t>
                      </a:r>
                      <a:r>
                        <a:rPr sz="1000" spc="5" dirty="0">
                          <a:latin typeface="Courier New"/>
                          <a:cs typeface="Courier New"/>
                        </a:rPr>
                        <a:t> </a:t>
                      </a:r>
                      <a:r>
                        <a:rPr sz="1000" spc="-5" dirty="0">
                          <a:latin typeface="Courier New"/>
                          <a:cs typeface="Courier New"/>
                        </a:rPr>
                        <a:t>dtype:</a:t>
                      </a:r>
                      <a:r>
                        <a:rPr sz="1000" dirty="0">
                          <a:latin typeface="Courier New"/>
                          <a:cs typeface="Courier New"/>
                        </a:rPr>
                        <a:t> </a:t>
                      </a:r>
                      <a:r>
                        <a:rPr sz="1000" spc="-5" dirty="0">
                          <a:latin typeface="Courier New"/>
                          <a:cs typeface="Courier New"/>
                        </a:rPr>
                        <a:t>float64</a:t>
                      </a:r>
                      <a:endParaRPr sz="1000">
                        <a:latin typeface="Courier New"/>
                        <a:cs typeface="Courier New"/>
                      </a:endParaRPr>
                    </a:p>
                  </a:txBody>
                  <a:tcPr marL="0" marR="0" marT="0" marB="0"/>
                </a:tc>
              </a:tr>
            </a:tbl>
          </a:graphicData>
        </a:graphic>
      </p:graphicFrame>
      <p:sp>
        <p:nvSpPr>
          <p:cNvPr id="7" name="object 7"/>
          <p:cNvSpPr txBox="1"/>
          <p:nvPr/>
        </p:nvSpPr>
        <p:spPr>
          <a:xfrm>
            <a:off x="902004" y="6099428"/>
            <a:ext cx="46742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dirty="0">
                <a:latin typeface="Courier New"/>
                <a:cs typeface="Courier New"/>
              </a:rPr>
              <a:t> </a:t>
            </a:r>
            <a:r>
              <a:rPr sz="1000" spc="-5" dirty="0">
                <a:latin typeface="Courier New"/>
                <a:cs typeface="Courier New"/>
              </a:rPr>
              <a:t>24</a:t>
            </a:r>
            <a:r>
              <a:rPr sz="1000" spc="5" dirty="0">
                <a:latin typeface="Courier New"/>
                <a:cs typeface="Courier New"/>
              </a:rPr>
              <a:t> </a:t>
            </a:r>
            <a:r>
              <a:rPr sz="1000" spc="-5" dirty="0">
                <a:latin typeface="Courier New"/>
                <a:cs typeface="Courier New"/>
              </a:rPr>
              <a:t>User</a:t>
            </a:r>
            <a:r>
              <a:rPr sz="1000" spc="5" dirty="0">
                <a:latin typeface="Courier New"/>
                <a:cs typeface="Courier New"/>
              </a:rPr>
              <a:t> </a:t>
            </a:r>
            <a:r>
              <a:rPr sz="1000" spc="-5" dirty="0">
                <a:latin typeface="Courier New"/>
                <a:cs typeface="Courier New"/>
              </a:rPr>
              <a:t>friendly</a:t>
            </a:r>
            <a:r>
              <a:rPr sz="1000" spc="5" dirty="0">
                <a:latin typeface="Courier New"/>
                <a:cs typeface="Courier New"/>
              </a:rPr>
              <a:t> </a:t>
            </a:r>
            <a:r>
              <a:rPr sz="1000" spc="-5" dirty="0">
                <a:latin typeface="Courier New"/>
                <a:cs typeface="Courier New"/>
              </a:rPr>
              <a:t>Interface</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website</a:t>
            </a:r>
            <a:r>
              <a:rPr sz="1000" spc="15" dirty="0">
                <a:latin typeface="Courier New"/>
                <a:cs typeface="Courier New"/>
              </a:rPr>
              <a:t> </a:t>
            </a:r>
            <a:r>
              <a:rPr sz="1000" spc="-5" dirty="0">
                <a:latin typeface="Courier New"/>
                <a:cs typeface="Courier New"/>
              </a:rPr>
              <a:t>---------</a:t>
            </a:r>
            <a:endParaRPr sz="1000">
              <a:latin typeface="Courier New"/>
              <a:cs typeface="Courier New"/>
            </a:endParaRPr>
          </a:p>
        </p:txBody>
      </p:sp>
      <p:sp>
        <p:nvSpPr>
          <p:cNvPr id="8" name="object 8"/>
          <p:cNvSpPr txBox="1"/>
          <p:nvPr/>
        </p:nvSpPr>
        <p:spPr>
          <a:xfrm>
            <a:off x="902004" y="6249694"/>
            <a:ext cx="406400" cy="1505585"/>
          </a:xfrm>
          <a:prstGeom prst="rect">
            <a:avLst/>
          </a:prstGeom>
        </p:spPr>
        <p:txBody>
          <a:bodyPr vert="horz" wrap="square" lIns="0" tIns="13970" rIns="0" bIns="0" rtlCol="0">
            <a:spAutoFit/>
          </a:bodyPr>
          <a:lstStyle/>
          <a:p>
            <a:pPr marL="12700" marR="5080">
              <a:lnSpc>
                <a:spcPct val="121300"/>
              </a:lnSpc>
              <a:spcBef>
                <a:spcPts val="110"/>
              </a:spcBef>
            </a:pPr>
            <a:r>
              <a:rPr sz="1000" spc="-5" dirty="0">
                <a:latin typeface="Courier New"/>
                <a:cs typeface="Courier New"/>
              </a:rPr>
              <a:t>count  mean </a:t>
            </a:r>
            <a:r>
              <a:rPr sz="1000" spc="-590" dirty="0">
                <a:latin typeface="Courier New"/>
                <a:cs typeface="Courier New"/>
              </a:rPr>
              <a:t> </a:t>
            </a:r>
            <a:r>
              <a:rPr sz="1000" spc="-5" dirty="0">
                <a:latin typeface="Courier New"/>
                <a:cs typeface="Courier New"/>
              </a:rPr>
              <a:t>std </a:t>
            </a:r>
            <a:r>
              <a:rPr sz="1000" dirty="0">
                <a:latin typeface="Courier New"/>
                <a:cs typeface="Courier New"/>
              </a:rPr>
              <a:t> </a:t>
            </a:r>
            <a:r>
              <a:rPr sz="1000" spc="-5" dirty="0">
                <a:latin typeface="Courier New"/>
                <a:cs typeface="Courier New"/>
              </a:rPr>
              <a:t>min </a:t>
            </a:r>
            <a:r>
              <a:rPr sz="1000" dirty="0">
                <a:latin typeface="Courier New"/>
                <a:cs typeface="Courier New"/>
              </a:rPr>
              <a:t> </a:t>
            </a:r>
            <a:r>
              <a:rPr sz="1000" spc="-5" dirty="0">
                <a:latin typeface="Courier New"/>
                <a:cs typeface="Courier New"/>
              </a:rPr>
              <a:t>25%</a:t>
            </a:r>
            <a:endParaRPr sz="1000">
              <a:latin typeface="Courier New"/>
              <a:cs typeface="Courier New"/>
            </a:endParaRPr>
          </a:p>
          <a:p>
            <a:pPr marL="12700">
              <a:lnSpc>
                <a:spcPct val="100000"/>
              </a:lnSpc>
              <a:spcBef>
                <a:spcPts val="260"/>
              </a:spcBef>
            </a:pPr>
            <a:r>
              <a:rPr sz="1000" spc="-5" dirty="0">
                <a:latin typeface="Courier New"/>
                <a:cs typeface="Courier New"/>
              </a:rPr>
              <a:t>50%</a:t>
            </a:r>
            <a:endParaRPr sz="1000">
              <a:latin typeface="Courier New"/>
              <a:cs typeface="Courier New"/>
            </a:endParaRPr>
          </a:p>
          <a:p>
            <a:pPr marL="12700">
              <a:lnSpc>
                <a:spcPct val="100000"/>
              </a:lnSpc>
              <a:spcBef>
                <a:spcPts val="254"/>
              </a:spcBef>
            </a:pPr>
            <a:r>
              <a:rPr sz="1000" spc="-5" dirty="0">
                <a:latin typeface="Courier New"/>
                <a:cs typeface="Courier New"/>
              </a:rPr>
              <a:t>75%</a:t>
            </a:r>
            <a:endParaRPr sz="1000">
              <a:latin typeface="Courier New"/>
              <a:cs typeface="Courier New"/>
            </a:endParaRPr>
          </a:p>
          <a:p>
            <a:pPr marL="12700">
              <a:lnSpc>
                <a:spcPct val="100000"/>
              </a:lnSpc>
              <a:spcBef>
                <a:spcPts val="250"/>
              </a:spcBef>
            </a:pPr>
            <a:r>
              <a:rPr sz="1000" spc="-5" dirty="0">
                <a:latin typeface="Courier New"/>
                <a:cs typeface="Courier New"/>
              </a:rPr>
              <a:t>max</a:t>
            </a:r>
            <a:endParaRPr sz="1000">
              <a:latin typeface="Courier New"/>
              <a:cs typeface="Courier New"/>
            </a:endParaRPr>
          </a:p>
        </p:txBody>
      </p:sp>
      <p:sp>
        <p:nvSpPr>
          <p:cNvPr id="9" name="object 9"/>
          <p:cNvSpPr txBox="1"/>
          <p:nvPr/>
        </p:nvSpPr>
        <p:spPr>
          <a:xfrm>
            <a:off x="1587743" y="6249694"/>
            <a:ext cx="788035" cy="1505585"/>
          </a:xfrm>
          <a:prstGeom prst="rect">
            <a:avLst/>
          </a:prstGeom>
        </p:spPr>
        <p:txBody>
          <a:bodyPr vert="horz" wrap="square" lIns="0" tIns="46355" rIns="0" bIns="0" rtlCol="0">
            <a:spAutoFit/>
          </a:bodyPr>
          <a:lstStyle/>
          <a:p>
            <a:pPr marR="5080" algn="r">
              <a:lnSpc>
                <a:spcPct val="100000"/>
              </a:lnSpc>
              <a:spcBef>
                <a:spcPts val="365"/>
              </a:spcBef>
            </a:pPr>
            <a:r>
              <a:rPr sz="1000" spc="-5" dirty="0">
                <a:latin typeface="Courier New"/>
                <a:cs typeface="Courier New"/>
              </a:rPr>
              <a:t>269.000000</a:t>
            </a:r>
            <a:endParaRPr sz="1000">
              <a:latin typeface="Courier New"/>
              <a:cs typeface="Courier New"/>
            </a:endParaRPr>
          </a:p>
          <a:p>
            <a:pPr marR="5080" algn="r">
              <a:lnSpc>
                <a:spcPct val="100000"/>
              </a:lnSpc>
              <a:spcBef>
                <a:spcPts val="260"/>
              </a:spcBef>
            </a:pPr>
            <a:r>
              <a:rPr sz="1000" spc="-5" dirty="0">
                <a:latin typeface="Courier New"/>
                <a:cs typeface="Courier New"/>
              </a:rPr>
              <a:t>2.457249</a:t>
            </a:r>
            <a:endParaRPr sz="1000">
              <a:latin typeface="Courier New"/>
              <a:cs typeface="Courier New"/>
            </a:endParaRPr>
          </a:p>
          <a:p>
            <a:pPr marR="5080" algn="r">
              <a:lnSpc>
                <a:spcPct val="100000"/>
              </a:lnSpc>
              <a:spcBef>
                <a:spcPts val="254"/>
              </a:spcBef>
            </a:pPr>
            <a:r>
              <a:rPr sz="1000" spc="-5" dirty="0">
                <a:latin typeface="Courier New"/>
                <a:cs typeface="Courier New"/>
              </a:rPr>
              <a:t>1.216734</a:t>
            </a:r>
            <a:endParaRPr sz="1000">
              <a:latin typeface="Courier New"/>
              <a:cs typeface="Courier New"/>
            </a:endParaRPr>
          </a:p>
          <a:p>
            <a:pPr marR="5080" algn="r">
              <a:lnSpc>
                <a:spcPct val="100000"/>
              </a:lnSpc>
              <a:spcBef>
                <a:spcPts val="250"/>
              </a:spcBef>
            </a:pPr>
            <a:r>
              <a:rPr sz="1000" spc="-5" dirty="0">
                <a:latin typeface="Courier New"/>
                <a:cs typeface="Courier New"/>
              </a:rPr>
              <a:t>0.000000</a:t>
            </a:r>
            <a:endParaRPr sz="1000">
              <a:latin typeface="Courier New"/>
              <a:cs typeface="Courier New"/>
            </a:endParaRPr>
          </a:p>
          <a:p>
            <a:pPr marR="5080" algn="r">
              <a:lnSpc>
                <a:spcPct val="100000"/>
              </a:lnSpc>
              <a:spcBef>
                <a:spcPts val="254"/>
              </a:spcBef>
            </a:pPr>
            <a:r>
              <a:rPr sz="1000" spc="-5" dirty="0">
                <a:latin typeface="Courier New"/>
                <a:cs typeface="Courier New"/>
              </a:rPr>
              <a:t>3.000000</a:t>
            </a:r>
            <a:endParaRPr sz="1000">
              <a:latin typeface="Courier New"/>
              <a:cs typeface="Courier New"/>
            </a:endParaRPr>
          </a:p>
          <a:p>
            <a:pPr marR="5080" algn="r">
              <a:lnSpc>
                <a:spcPct val="100000"/>
              </a:lnSpc>
              <a:spcBef>
                <a:spcPts val="260"/>
              </a:spcBef>
            </a:pPr>
            <a:r>
              <a:rPr sz="1000" spc="-5" dirty="0">
                <a:latin typeface="Courier New"/>
                <a:cs typeface="Courier New"/>
              </a:rPr>
              <a:t>3.000000</a:t>
            </a:r>
            <a:endParaRPr sz="1000">
              <a:latin typeface="Courier New"/>
              <a:cs typeface="Courier New"/>
            </a:endParaRPr>
          </a:p>
          <a:p>
            <a:pPr marR="5080" algn="r">
              <a:lnSpc>
                <a:spcPct val="100000"/>
              </a:lnSpc>
              <a:spcBef>
                <a:spcPts val="254"/>
              </a:spcBef>
            </a:pPr>
            <a:r>
              <a:rPr sz="1000" spc="-5" dirty="0">
                <a:latin typeface="Courier New"/>
                <a:cs typeface="Courier New"/>
              </a:rPr>
              <a:t>3.000000</a:t>
            </a:r>
            <a:endParaRPr sz="1000">
              <a:latin typeface="Courier New"/>
              <a:cs typeface="Courier New"/>
            </a:endParaRPr>
          </a:p>
          <a:p>
            <a:pPr marR="5080" algn="r">
              <a:lnSpc>
                <a:spcPct val="100000"/>
              </a:lnSpc>
              <a:spcBef>
                <a:spcPts val="250"/>
              </a:spcBef>
            </a:pPr>
            <a:r>
              <a:rPr sz="1000" spc="-5" dirty="0">
                <a:latin typeface="Courier New"/>
                <a:cs typeface="Courier New"/>
              </a:rPr>
              <a:t>4.000000</a:t>
            </a:r>
            <a:endParaRPr sz="1000">
              <a:latin typeface="Courier New"/>
              <a:cs typeface="Courier New"/>
            </a:endParaRPr>
          </a:p>
        </p:txBody>
      </p:sp>
      <p:sp>
        <p:nvSpPr>
          <p:cNvPr id="10" name="object 10"/>
          <p:cNvSpPr txBox="1"/>
          <p:nvPr/>
        </p:nvSpPr>
        <p:spPr>
          <a:xfrm>
            <a:off x="902004" y="7762113"/>
            <a:ext cx="48260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Name:</a:t>
            </a:r>
            <a:r>
              <a:rPr sz="1000" dirty="0">
                <a:latin typeface="Courier New"/>
                <a:cs typeface="Courier New"/>
              </a:rPr>
              <a:t> </a:t>
            </a:r>
            <a:r>
              <a:rPr sz="1000" spc="-5" dirty="0">
                <a:latin typeface="Courier New"/>
                <a:cs typeface="Courier New"/>
              </a:rPr>
              <a:t>24</a:t>
            </a:r>
            <a:r>
              <a:rPr sz="1000" spc="5" dirty="0">
                <a:latin typeface="Courier New"/>
                <a:cs typeface="Courier New"/>
              </a:rPr>
              <a:t> </a:t>
            </a:r>
            <a:r>
              <a:rPr sz="1000" spc="-5" dirty="0">
                <a:latin typeface="Courier New"/>
                <a:cs typeface="Courier New"/>
              </a:rPr>
              <a:t>User</a:t>
            </a:r>
            <a:r>
              <a:rPr sz="1000" spc="5" dirty="0">
                <a:latin typeface="Courier New"/>
                <a:cs typeface="Courier New"/>
              </a:rPr>
              <a:t> </a:t>
            </a:r>
            <a:r>
              <a:rPr sz="1000" spc="-5" dirty="0">
                <a:latin typeface="Courier New"/>
                <a:cs typeface="Courier New"/>
              </a:rPr>
              <a:t>friendly</a:t>
            </a:r>
            <a:r>
              <a:rPr sz="1000" spc="5" dirty="0">
                <a:latin typeface="Courier New"/>
                <a:cs typeface="Courier New"/>
              </a:rPr>
              <a:t> </a:t>
            </a:r>
            <a:r>
              <a:rPr sz="1000" spc="-5" dirty="0">
                <a:latin typeface="Courier New"/>
                <a:cs typeface="Courier New"/>
              </a:rPr>
              <a:t>Interface</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website,</a:t>
            </a:r>
            <a:r>
              <a:rPr sz="1000" dirty="0">
                <a:latin typeface="Courier New"/>
                <a:cs typeface="Courier New"/>
              </a:rPr>
              <a:t> </a:t>
            </a:r>
            <a:r>
              <a:rPr sz="1000" spc="-5" dirty="0">
                <a:latin typeface="Courier New"/>
                <a:cs typeface="Courier New"/>
              </a:rPr>
              <a:t>dtype:</a:t>
            </a:r>
            <a:r>
              <a:rPr sz="1000" spc="5" dirty="0">
                <a:latin typeface="Courier New"/>
                <a:cs typeface="Courier New"/>
              </a:rPr>
              <a:t> </a:t>
            </a:r>
            <a:r>
              <a:rPr sz="1000" spc="-5" dirty="0">
                <a:latin typeface="Courier New"/>
                <a:cs typeface="Courier New"/>
              </a:rPr>
              <a:t>float64</a:t>
            </a:r>
            <a:endParaRPr sz="1000">
              <a:latin typeface="Courier New"/>
              <a:cs typeface="Courier New"/>
            </a:endParaRPr>
          </a:p>
        </p:txBody>
      </p:sp>
      <p:sp>
        <p:nvSpPr>
          <p:cNvPr id="11" name="object 11"/>
          <p:cNvSpPr txBox="1"/>
          <p:nvPr/>
        </p:nvSpPr>
        <p:spPr>
          <a:xfrm>
            <a:off x="902004" y="8317229"/>
            <a:ext cx="37598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dirty="0">
                <a:latin typeface="Courier New"/>
                <a:cs typeface="Courier New"/>
              </a:rPr>
              <a:t> </a:t>
            </a:r>
            <a:r>
              <a:rPr sz="1000" spc="-5" dirty="0">
                <a:latin typeface="Courier New"/>
                <a:cs typeface="Courier New"/>
              </a:rPr>
              <a:t>25</a:t>
            </a:r>
            <a:r>
              <a:rPr sz="1000" spc="5" dirty="0">
                <a:latin typeface="Courier New"/>
                <a:cs typeface="Courier New"/>
              </a:rPr>
              <a:t> </a:t>
            </a:r>
            <a:r>
              <a:rPr sz="1000" spc="-5" dirty="0">
                <a:latin typeface="Courier New"/>
                <a:cs typeface="Courier New"/>
              </a:rPr>
              <a:t>Convenient</a:t>
            </a:r>
            <a:r>
              <a:rPr sz="1000" spc="5" dirty="0">
                <a:latin typeface="Courier New"/>
                <a:cs typeface="Courier New"/>
              </a:rPr>
              <a:t> </a:t>
            </a:r>
            <a:r>
              <a:rPr sz="1000" spc="-5" dirty="0">
                <a:latin typeface="Courier New"/>
                <a:cs typeface="Courier New"/>
              </a:rPr>
              <a:t>Payment</a:t>
            </a:r>
            <a:r>
              <a:rPr sz="1000" spc="5" dirty="0">
                <a:latin typeface="Courier New"/>
                <a:cs typeface="Courier New"/>
              </a:rPr>
              <a:t> </a:t>
            </a:r>
            <a:r>
              <a:rPr sz="1000" spc="-5" dirty="0">
                <a:latin typeface="Courier New"/>
                <a:cs typeface="Courier New"/>
              </a:rPr>
              <a:t>methods</a:t>
            </a:r>
            <a:r>
              <a:rPr sz="1000"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12" name="object 12"/>
          <p:cNvGraphicFramePr>
            <a:graphicFrameLocks noGrp="1"/>
          </p:cNvGraphicFramePr>
          <p:nvPr/>
        </p:nvGraphicFramePr>
        <p:xfrm>
          <a:off x="882954" y="8535518"/>
          <a:ext cx="1511300" cy="1068305"/>
        </p:xfrm>
        <a:graphic>
          <a:graphicData uri="http://schemas.openxmlformats.org/drawingml/2006/table">
            <a:tbl>
              <a:tblPr firstRow="1" bandRow="1">
                <a:tableStyleId>{2D5ABB26-0587-4C30-8999-92F81FD0307C}</a:tableStyleId>
              </a:tblPr>
              <a:tblGrid>
                <a:gridCol w="565150"/>
                <a:gridCol w="946150"/>
              </a:tblGrid>
              <a:tr h="164609">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R="24130" algn="r">
                        <a:lnSpc>
                          <a:spcPts val="1030"/>
                        </a:lnSpc>
                      </a:pPr>
                      <a:r>
                        <a:rPr sz="1000" spc="-5" dirty="0">
                          <a:latin typeface="Courier New"/>
                          <a:cs typeface="Courier New"/>
                        </a:rPr>
                        <a:t>269.000000</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mean</a:t>
                      </a:r>
                      <a:endParaRPr sz="1000">
                        <a:latin typeface="Courier New"/>
                        <a:cs typeface="Courier New"/>
                      </a:endParaRPr>
                    </a:p>
                  </a:txBody>
                  <a:tcPr marL="0" marR="0" marT="0" marB="0"/>
                </a:tc>
                <a:tc>
                  <a:txBody>
                    <a:bodyPr/>
                    <a:lstStyle/>
                    <a:p>
                      <a:pPr marR="24130" algn="r">
                        <a:lnSpc>
                          <a:spcPts val="1195"/>
                        </a:lnSpc>
                      </a:pPr>
                      <a:r>
                        <a:rPr sz="1000" spc="-5" dirty="0">
                          <a:latin typeface="Courier New"/>
                          <a:cs typeface="Courier New"/>
                        </a:rPr>
                        <a:t>1.293680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0.897341</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0.000000</a:t>
                      </a:r>
                      <a:endParaRPr sz="1000">
                        <a:latin typeface="Courier New"/>
                        <a:cs typeface="Courier New"/>
                      </a:endParaRPr>
                    </a:p>
                  </a:txBody>
                  <a:tcPr marL="0" marR="0" marT="0" marB="0"/>
                </a:tc>
              </a:tr>
              <a:tr h="185140">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0.000000</a:t>
                      </a:r>
                      <a:endParaRPr sz="1000">
                        <a:latin typeface="Courier New"/>
                        <a:cs typeface="Courier New"/>
                      </a:endParaRPr>
                    </a:p>
                  </a:txBody>
                  <a:tcPr marL="0" marR="0" marT="0" marB="0"/>
                </a:tc>
              </a:tr>
              <a:tr h="164584">
                <a:tc>
                  <a:txBody>
                    <a:bodyPr/>
                    <a:lstStyle/>
                    <a:p>
                      <a:pPr marL="31750">
                        <a:lnSpc>
                          <a:spcPts val="1195"/>
                        </a:lnSpc>
                      </a:pPr>
                      <a:r>
                        <a:rPr sz="1000" spc="-5" dirty="0">
                          <a:latin typeface="Courier New"/>
                          <a:cs typeface="Courier New"/>
                        </a:rPr>
                        <a:t>50%</a:t>
                      </a:r>
                      <a:endParaRPr sz="1000">
                        <a:latin typeface="Courier New"/>
                        <a:cs typeface="Courier New"/>
                      </a:endParaRPr>
                    </a:p>
                  </a:txBody>
                  <a:tcPr marL="0" marR="0" marT="0" marB="0"/>
                </a:tc>
                <a:tc>
                  <a:txBody>
                    <a:bodyPr/>
                    <a:lstStyle/>
                    <a:p>
                      <a:pPr marR="24130" algn="r">
                        <a:lnSpc>
                          <a:spcPts val="1195"/>
                        </a:lnSpc>
                      </a:pPr>
                      <a:r>
                        <a:rPr sz="1000" spc="-5" dirty="0">
                          <a:latin typeface="Courier New"/>
                          <a:cs typeface="Courier New"/>
                        </a:rPr>
                        <a:t>2.000000</a:t>
                      </a:r>
                      <a:endParaRPr sz="1000">
                        <a:latin typeface="Courier New"/>
                        <a:cs typeface="Courier New"/>
                      </a:endParaRPr>
                    </a:p>
                  </a:txBody>
                  <a:tcPr marL="0" marR="0" marT="0" marB="0"/>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1692"/>
            <a:ext cx="254000" cy="394970"/>
          </a:xfrm>
          <a:prstGeom prst="rect">
            <a:avLst/>
          </a:prstGeom>
        </p:spPr>
        <p:txBody>
          <a:bodyPr vert="horz" wrap="square" lIns="0" tIns="45085" rIns="0" bIns="0" rtlCol="0">
            <a:spAutoFit/>
          </a:bodyPr>
          <a:lstStyle/>
          <a:p>
            <a:pPr marL="12700">
              <a:lnSpc>
                <a:spcPct val="100000"/>
              </a:lnSpc>
              <a:spcBef>
                <a:spcPts val="355"/>
              </a:spcBef>
            </a:pPr>
            <a:r>
              <a:rPr sz="1000" spc="-5" dirty="0">
                <a:latin typeface="Courier New"/>
                <a:cs typeface="Courier New"/>
              </a:rPr>
              <a:t>75%</a:t>
            </a:r>
            <a:endParaRPr sz="1000">
              <a:latin typeface="Courier New"/>
              <a:cs typeface="Courier New"/>
            </a:endParaRPr>
          </a:p>
          <a:p>
            <a:pPr marL="12700">
              <a:lnSpc>
                <a:spcPct val="100000"/>
              </a:lnSpc>
              <a:spcBef>
                <a:spcPts val="250"/>
              </a:spcBef>
            </a:pPr>
            <a:r>
              <a:rPr sz="1000" spc="-5" dirty="0">
                <a:latin typeface="Courier New"/>
                <a:cs typeface="Courier New"/>
              </a:rPr>
              <a:t>max</a:t>
            </a:r>
            <a:endParaRPr sz="1000">
              <a:latin typeface="Courier New"/>
              <a:cs typeface="Courier New"/>
            </a:endParaRPr>
          </a:p>
        </p:txBody>
      </p:sp>
      <p:sp>
        <p:nvSpPr>
          <p:cNvPr id="3" name="object 3"/>
          <p:cNvSpPr txBox="1"/>
          <p:nvPr/>
        </p:nvSpPr>
        <p:spPr>
          <a:xfrm>
            <a:off x="1740167" y="891692"/>
            <a:ext cx="635000" cy="394970"/>
          </a:xfrm>
          <a:prstGeom prst="rect">
            <a:avLst/>
          </a:prstGeom>
        </p:spPr>
        <p:txBody>
          <a:bodyPr vert="horz" wrap="square" lIns="0" tIns="45085" rIns="0" bIns="0" rtlCol="0">
            <a:spAutoFit/>
          </a:bodyPr>
          <a:lstStyle/>
          <a:p>
            <a:pPr marL="12700">
              <a:lnSpc>
                <a:spcPct val="100000"/>
              </a:lnSpc>
              <a:spcBef>
                <a:spcPts val="355"/>
              </a:spcBef>
            </a:pPr>
            <a:r>
              <a:rPr sz="1000" spc="-5" dirty="0">
                <a:latin typeface="Courier New"/>
                <a:cs typeface="Courier New"/>
              </a:rPr>
              <a:t>2.000000</a:t>
            </a:r>
            <a:endParaRPr sz="1000">
              <a:latin typeface="Courier New"/>
              <a:cs typeface="Courier New"/>
            </a:endParaRPr>
          </a:p>
          <a:p>
            <a:pPr marL="12700">
              <a:lnSpc>
                <a:spcPct val="100000"/>
              </a:lnSpc>
              <a:spcBef>
                <a:spcPts val="250"/>
              </a:spcBef>
            </a:pPr>
            <a:r>
              <a:rPr sz="1000" spc="-5" dirty="0">
                <a:latin typeface="Courier New"/>
                <a:cs typeface="Courier New"/>
              </a:rPr>
              <a:t>2.000000</a:t>
            </a:r>
            <a:endParaRPr sz="1000">
              <a:latin typeface="Courier New"/>
              <a:cs typeface="Courier New"/>
            </a:endParaRPr>
          </a:p>
        </p:txBody>
      </p:sp>
      <p:sp>
        <p:nvSpPr>
          <p:cNvPr id="4" name="object 4"/>
          <p:cNvSpPr txBox="1"/>
          <p:nvPr/>
        </p:nvSpPr>
        <p:spPr>
          <a:xfrm>
            <a:off x="902004" y="1295146"/>
            <a:ext cx="5739765" cy="91694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Name:</a:t>
            </a:r>
            <a:r>
              <a:rPr sz="1000" dirty="0">
                <a:latin typeface="Courier New"/>
                <a:cs typeface="Courier New"/>
              </a:rPr>
              <a:t> </a:t>
            </a:r>
            <a:r>
              <a:rPr sz="1000" spc="-5" dirty="0">
                <a:latin typeface="Courier New"/>
                <a:cs typeface="Courier New"/>
              </a:rPr>
              <a:t>25</a:t>
            </a:r>
            <a:r>
              <a:rPr sz="1000" spc="5" dirty="0">
                <a:latin typeface="Courier New"/>
                <a:cs typeface="Courier New"/>
              </a:rPr>
              <a:t> </a:t>
            </a:r>
            <a:r>
              <a:rPr sz="1000" spc="-5" dirty="0">
                <a:latin typeface="Courier New"/>
                <a:cs typeface="Courier New"/>
              </a:rPr>
              <a:t>Convenient</a:t>
            </a:r>
            <a:r>
              <a:rPr sz="1000" dirty="0">
                <a:latin typeface="Courier New"/>
                <a:cs typeface="Courier New"/>
              </a:rPr>
              <a:t> </a:t>
            </a:r>
            <a:r>
              <a:rPr sz="1000" spc="-5" dirty="0">
                <a:latin typeface="Courier New"/>
                <a:cs typeface="Courier New"/>
              </a:rPr>
              <a:t>Payment</a:t>
            </a:r>
            <a:r>
              <a:rPr sz="1000" spc="5" dirty="0">
                <a:latin typeface="Courier New"/>
                <a:cs typeface="Courier New"/>
              </a:rPr>
              <a:t> </a:t>
            </a:r>
            <a:r>
              <a:rPr sz="1000" spc="-5" dirty="0">
                <a:latin typeface="Courier New"/>
                <a:cs typeface="Courier New"/>
              </a:rPr>
              <a:t>methods,</a:t>
            </a:r>
            <a:r>
              <a:rPr sz="1000" dirty="0">
                <a:latin typeface="Courier New"/>
                <a:cs typeface="Courier New"/>
              </a:rPr>
              <a:t> </a:t>
            </a:r>
            <a:r>
              <a:rPr sz="1000" spc="-5" dirty="0">
                <a:latin typeface="Courier New"/>
                <a:cs typeface="Courier New"/>
              </a:rPr>
              <a:t>dtype:</a:t>
            </a:r>
            <a:r>
              <a:rPr sz="1000" spc="5" dirty="0">
                <a:latin typeface="Courier New"/>
                <a:cs typeface="Courier New"/>
              </a:rPr>
              <a:t> </a:t>
            </a:r>
            <a:r>
              <a:rPr sz="1000" spc="-5" dirty="0">
                <a:latin typeface="Courier New"/>
                <a:cs typeface="Courier New"/>
              </a:rPr>
              <a:t>float64</a:t>
            </a:r>
            <a:endParaRPr sz="1000">
              <a:latin typeface="Courier New"/>
              <a:cs typeface="Courier New"/>
            </a:endParaRPr>
          </a:p>
          <a:p>
            <a:pPr>
              <a:lnSpc>
                <a:spcPct val="100000"/>
              </a:lnSpc>
            </a:pPr>
            <a:endParaRPr sz="1100">
              <a:latin typeface="Courier New"/>
              <a:cs typeface="Courier New"/>
            </a:endParaRPr>
          </a:p>
          <a:p>
            <a:pPr>
              <a:lnSpc>
                <a:spcPct val="100000"/>
              </a:lnSpc>
            </a:pPr>
            <a:endParaRPr sz="1450">
              <a:latin typeface="Courier New"/>
              <a:cs typeface="Courier New"/>
            </a:endParaRPr>
          </a:p>
          <a:p>
            <a:pPr marL="12700" marR="5080">
              <a:lnSpc>
                <a:spcPct val="122000"/>
              </a:lnSpc>
              <a:spcBef>
                <a:spcPts val="5"/>
              </a:spcBef>
            </a:pPr>
            <a:r>
              <a:rPr sz="1000" spc="-5" dirty="0">
                <a:latin typeface="Courier New"/>
                <a:cs typeface="Courier New"/>
              </a:rPr>
              <a:t>---------</a:t>
            </a:r>
            <a:r>
              <a:rPr sz="1000" dirty="0">
                <a:latin typeface="Courier New"/>
                <a:cs typeface="Courier New"/>
              </a:rPr>
              <a:t> </a:t>
            </a:r>
            <a:r>
              <a:rPr sz="1000" spc="-5" dirty="0">
                <a:latin typeface="Courier New"/>
                <a:cs typeface="Courier New"/>
              </a:rPr>
              <a:t>26</a:t>
            </a:r>
            <a:r>
              <a:rPr sz="1000" spc="5" dirty="0">
                <a:latin typeface="Courier New"/>
                <a:cs typeface="Courier New"/>
              </a:rPr>
              <a:t> </a:t>
            </a:r>
            <a:r>
              <a:rPr sz="1000" spc="-5" dirty="0">
                <a:latin typeface="Courier New"/>
                <a:cs typeface="Courier New"/>
              </a:rPr>
              <a:t>Trust</a:t>
            </a:r>
            <a:r>
              <a:rPr sz="1000" spc="5" dirty="0">
                <a:latin typeface="Courier New"/>
                <a:cs typeface="Courier New"/>
              </a:rPr>
              <a:t> </a:t>
            </a:r>
            <a:r>
              <a:rPr sz="1000" spc="-5" dirty="0">
                <a:latin typeface="Courier New"/>
                <a:cs typeface="Courier New"/>
              </a:rPr>
              <a:t>that</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retail</a:t>
            </a:r>
            <a:r>
              <a:rPr sz="1000" spc="5" dirty="0">
                <a:latin typeface="Courier New"/>
                <a:cs typeface="Courier New"/>
              </a:rPr>
              <a:t> </a:t>
            </a:r>
            <a:r>
              <a:rPr sz="1000" spc="-5" dirty="0">
                <a:latin typeface="Courier New"/>
                <a:cs typeface="Courier New"/>
              </a:rPr>
              <a:t>store</a:t>
            </a:r>
            <a:r>
              <a:rPr sz="1000" spc="5" dirty="0">
                <a:latin typeface="Courier New"/>
                <a:cs typeface="Courier New"/>
              </a:rPr>
              <a:t> </a:t>
            </a:r>
            <a:r>
              <a:rPr sz="1000" spc="-5" dirty="0">
                <a:latin typeface="Courier New"/>
                <a:cs typeface="Courier New"/>
              </a:rPr>
              <a:t>will</a:t>
            </a:r>
            <a:r>
              <a:rPr sz="1000" spc="5" dirty="0">
                <a:latin typeface="Courier New"/>
                <a:cs typeface="Courier New"/>
              </a:rPr>
              <a:t> </a:t>
            </a:r>
            <a:r>
              <a:rPr sz="1000" spc="-5" dirty="0">
                <a:latin typeface="Courier New"/>
                <a:cs typeface="Courier New"/>
              </a:rPr>
              <a:t>fulfill</a:t>
            </a:r>
            <a:r>
              <a:rPr sz="1000" spc="5" dirty="0">
                <a:latin typeface="Courier New"/>
                <a:cs typeface="Courier New"/>
              </a:rPr>
              <a:t> </a:t>
            </a:r>
            <a:r>
              <a:rPr sz="1000" spc="-5" dirty="0">
                <a:latin typeface="Courier New"/>
                <a:cs typeface="Courier New"/>
              </a:rPr>
              <a:t>its</a:t>
            </a:r>
            <a:r>
              <a:rPr sz="1000" spc="5" dirty="0">
                <a:latin typeface="Courier New"/>
                <a:cs typeface="Courier New"/>
              </a:rPr>
              <a:t> </a:t>
            </a:r>
            <a:r>
              <a:rPr sz="1000" spc="-5" dirty="0">
                <a:latin typeface="Courier New"/>
                <a:cs typeface="Courier New"/>
              </a:rPr>
              <a:t>part</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th </a:t>
            </a:r>
            <a:r>
              <a:rPr sz="1000" spc="-585" dirty="0">
                <a:latin typeface="Courier New"/>
                <a:cs typeface="Courier New"/>
              </a:rPr>
              <a:t> </a:t>
            </a:r>
            <a:r>
              <a:rPr sz="1000" spc="-5" dirty="0">
                <a:latin typeface="Courier New"/>
                <a:cs typeface="Courier New"/>
              </a:rPr>
              <a:t>e</a:t>
            </a:r>
            <a:r>
              <a:rPr sz="1000" dirty="0">
                <a:latin typeface="Courier New"/>
                <a:cs typeface="Courier New"/>
              </a:rPr>
              <a:t> </a:t>
            </a:r>
            <a:r>
              <a:rPr sz="1000" spc="-5" dirty="0">
                <a:latin typeface="Courier New"/>
                <a:cs typeface="Courier New"/>
              </a:rPr>
              <a:t>transaction</a:t>
            </a:r>
            <a:r>
              <a:rPr sz="1000" dirty="0">
                <a:latin typeface="Courier New"/>
                <a:cs typeface="Courier New"/>
              </a:rPr>
              <a:t> </a:t>
            </a:r>
            <a:r>
              <a:rPr sz="1000" spc="-5" dirty="0">
                <a:latin typeface="Courier New"/>
                <a:cs typeface="Courier New"/>
              </a:rPr>
              <a:t>at</a:t>
            </a:r>
            <a:r>
              <a:rPr sz="1000" dirty="0">
                <a:latin typeface="Courier New"/>
                <a:cs typeface="Courier New"/>
              </a:rPr>
              <a:t> </a:t>
            </a:r>
            <a:r>
              <a:rPr sz="1000" spc="-5" dirty="0">
                <a:latin typeface="Courier New"/>
                <a:cs typeface="Courier New"/>
              </a:rPr>
              <a:t>the</a:t>
            </a:r>
            <a:r>
              <a:rPr sz="1000" dirty="0">
                <a:latin typeface="Courier New"/>
                <a:cs typeface="Courier New"/>
              </a:rPr>
              <a:t> </a:t>
            </a:r>
            <a:r>
              <a:rPr sz="1000" spc="-5" dirty="0">
                <a:latin typeface="Courier New"/>
                <a:cs typeface="Courier New"/>
              </a:rPr>
              <a:t>stipulated</a:t>
            </a:r>
            <a:r>
              <a:rPr sz="1000" dirty="0">
                <a:latin typeface="Courier New"/>
                <a:cs typeface="Courier New"/>
              </a:rPr>
              <a:t> </a:t>
            </a:r>
            <a:r>
              <a:rPr sz="1000" spc="-5" dirty="0">
                <a:latin typeface="Courier New"/>
                <a:cs typeface="Courier New"/>
              </a:rPr>
              <a:t>time</a:t>
            </a:r>
            <a:r>
              <a:rPr sz="1000" spc="5"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5" name="object 5"/>
          <p:cNvGraphicFramePr>
            <a:graphicFrameLocks noGrp="1"/>
          </p:cNvGraphicFramePr>
          <p:nvPr/>
        </p:nvGraphicFramePr>
        <p:xfrm>
          <a:off x="882954" y="2252574"/>
          <a:ext cx="5777865" cy="1621947"/>
        </p:xfrm>
        <a:graphic>
          <a:graphicData uri="http://schemas.openxmlformats.org/drawingml/2006/table">
            <a:tbl>
              <a:tblPr firstRow="1" bandRow="1">
                <a:tableStyleId>{2D5ABB26-0587-4C30-8999-92F81FD0307C}</a:tableStyleId>
              </a:tblPr>
              <a:tblGrid>
                <a:gridCol w="450850"/>
                <a:gridCol w="5327015"/>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1.293680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0.969304</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2.000000</a:t>
                      </a:r>
                      <a:endParaRPr sz="1000">
                        <a:latin typeface="Courier New"/>
                        <a:cs typeface="Courier New"/>
                      </a:endParaRPr>
                    </a:p>
                  </a:txBody>
                  <a:tcPr marL="0" marR="0" marT="0" marB="0"/>
                </a:tc>
              </a:tr>
              <a:tr h="185356">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2.000000</a:t>
                      </a:r>
                      <a:endParaRPr sz="1000">
                        <a:latin typeface="Courier New"/>
                        <a:cs typeface="Courier New"/>
                      </a:endParaRPr>
                    </a:p>
                  </a:txBody>
                  <a:tcPr marL="0" marR="0" marT="0" marB="0"/>
                </a:tc>
              </a:tr>
              <a:tr h="185356">
                <a:tc>
                  <a:txBody>
                    <a:bodyPr/>
                    <a:lstStyle/>
                    <a:p>
                      <a:pPr marL="31750">
                        <a:lnSpc>
                          <a:spcPts val="120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200"/>
                        </a:lnSpc>
                      </a:pPr>
                      <a:r>
                        <a:rPr sz="1000" spc="-5" dirty="0">
                          <a:latin typeface="Courier New"/>
                          <a:cs typeface="Courier New"/>
                        </a:rPr>
                        <a:t>3.000000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26</a:t>
                      </a:r>
                      <a:r>
                        <a:rPr sz="1000" dirty="0">
                          <a:latin typeface="Courier New"/>
                          <a:cs typeface="Courier New"/>
                        </a:rPr>
                        <a:t> </a:t>
                      </a:r>
                      <a:r>
                        <a:rPr sz="1000" spc="-5" dirty="0">
                          <a:latin typeface="Courier New"/>
                          <a:cs typeface="Courier New"/>
                        </a:rPr>
                        <a:t>Trust</a:t>
                      </a:r>
                      <a:r>
                        <a:rPr sz="1000" spc="5" dirty="0">
                          <a:latin typeface="Courier New"/>
                          <a:cs typeface="Courier New"/>
                        </a:rPr>
                        <a:t> </a:t>
                      </a:r>
                      <a:r>
                        <a:rPr sz="1000" spc="-5" dirty="0">
                          <a:latin typeface="Courier New"/>
                          <a:cs typeface="Courier New"/>
                        </a:rPr>
                        <a:t>that</a:t>
                      </a:r>
                      <a:r>
                        <a:rPr sz="1000" spc="5" dirty="0">
                          <a:latin typeface="Courier New"/>
                          <a:cs typeface="Courier New"/>
                        </a:rPr>
                        <a:t> </a:t>
                      </a:r>
                      <a:r>
                        <a:rPr sz="1000" spc="-5" dirty="0">
                          <a:latin typeface="Courier New"/>
                          <a:cs typeface="Courier New"/>
                        </a:rPr>
                        <a:t>the</a:t>
                      </a:r>
                      <a:r>
                        <a:rPr sz="1000"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retail</a:t>
                      </a:r>
                      <a:r>
                        <a:rPr sz="1000" spc="5" dirty="0">
                          <a:latin typeface="Courier New"/>
                          <a:cs typeface="Courier New"/>
                        </a:rPr>
                        <a:t> </a:t>
                      </a:r>
                      <a:r>
                        <a:rPr sz="1000" spc="-5" dirty="0">
                          <a:latin typeface="Courier New"/>
                          <a:cs typeface="Courier New"/>
                        </a:rPr>
                        <a:t>store</a:t>
                      </a:r>
                      <a:r>
                        <a:rPr sz="1000" dirty="0">
                          <a:latin typeface="Courier New"/>
                          <a:cs typeface="Courier New"/>
                        </a:rPr>
                        <a:t> </a:t>
                      </a:r>
                      <a:r>
                        <a:rPr sz="1000" spc="-5" dirty="0">
                          <a:latin typeface="Courier New"/>
                          <a:cs typeface="Courier New"/>
                        </a:rPr>
                        <a:t>will</a:t>
                      </a:r>
                      <a:r>
                        <a:rPr sz="1000" spc="5" dirty="0">
                          <a:latin typeface="Courier New"/>
                          <a:cs typeface="Courier New"/>
                        </a:rPr>
                        <a:t> </a:t>
                      </a:r>
                      <a:r>
                        <a:rPr sz="1000" spc="-5" dirty="0">
                          <a:latin typeface="Courier New"/>
                          <a:cs typeface="Courier New"/>
                        </a:rPr>
                        <a:t>fulfill</a:t>
                      </a:r>
                      <a:r>
                        <a:rPr sz="1000" spc="5" dirty="0">
                          <a:latin typeface="Courier New"/>
                          <a:cs typeface="Courier New"/>
                        </a:rPr>
                        <a:t> </a:t>
                      </a:r>
                      <a:r>
                        <a:rPr sz="1000" spc="-5" dirty="0">
                          <a:latin typeface="Courier New"/>
                          <a:cs typeface="Courier New"/>
                        </a:rPr>
                        <a:t>its</a:t>
                      </a:r>
                      <a:r>
                        <a:rPr sz="1000" dirty="0">
                          <a:latin typeface="Courier New"/>
                          <a:cs typeface="Courier New"/>
                        </a:rPr>
                        <a:t> </a:t>
                      </a:r>
                      <a:r>
                        <a:rPr sz="1000" spc="-5" dirty="0">
                          <a:latin typeface="Courier New"/>
                          <a:cs typeface="Courier New"/>
                        </a:rPr>
                        <a:t>part</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the</a:t>
                      </a:r>
                      <a:r>
                        <a:rPr sz="1000" dirty="0">
                          <a:latin typeface="Courier New"/>
                          <a:cs typeface="Courier New"/>
                        </a:rPr>
                        <a:t> </a:t>
                      </a:r>
                      <a:r>
                        <a:rPr sz="1000" spc="-5" dirty="0">
                          <a:latin typeface="Courier New"/>
                          <a:cs typeface="Courier New"/>
                        </a:rPr>
                        <a:t>tr</a:t>
                      </a:r>
                      <a:endParaRPr sz="1000">
                        <a:latin typeface="Courier New"/>
                        <a:cs typeface="Courier New"/>
                      </a:endParaRPr>
                    </a:p>
                  </a:txBody>
                  <a:tcPr marL="0" marR="0" marT="0" marB="0"/>
                </a:tc>
              </a:tr>
            </a:tbl>
          </a:graphicData>
        </a:graphic>
      </p:graphicFrame>
      <p:sp>
        <p:nvSpPr>
          <p:cNvPr id="6" name="object 6"/>
          <p:cNvSpPr txBox="1"/>
          <p:nvPr/>
        </p:nvSpPr>
        <p:spPr>
          <a:xfrm>
            <a:off x="902004" y="3881754"/>
            <a:ext cx="5739765" cy="91694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ansaction</a:t>
            </a:r>
            <a:r>
              <a:rPr sz="1000" dirty="0">
                <a:latin typeface="Courier New"/>
                <a:cs typeface="Courier New"/>
              </a:rPr>
              <a:t> </a:t>
            </a:r>
            <a:r>
              <a:rPr sz="1000" spc="-5" dirty="0">
                <a:latin typeface="Courier New"/>
                <a:cs typeface="Courier New"/>
              </a:rPr>
              <a:t>at</a:t>
            </a:r>
            <a:r>
              <a:rPr sz="1000" dirty="0">
                <a:latin typeface="Courier New"/>
                <a:cs typeface="Courier New"/>
              </a:rPr>
              <a:t> </a:t>
            </a:r>
            <a:r>
              <a:rPr sz="1000" spc="-5" dirty="0">
                <a:latin typeface="Courier New"/>
                <a:cs typeface="Courier New"/>
              </a:rPr>
              <a:t>the</a:t>
            </a:r>
            <a:r>
              <a:rPr sz="1000" dirty="0">
                <a:latin typeface="Courier New"/>
                <a:cs typeface="Courier New"/>
              </a:rPr>
              <a:t> </a:t>
            </a:r>
            <a:r>
              <a:rPr sz="1000" spc="-5" dirty="0">
                <a:latin typeface="Courier New"/>
                <a:cs typeface="Courier New"/>
              </a:rPr>
              <a:t>stipulated</a:t>
            </a:r>
            <a:r>
              <a:rPr sz="1000" spc="5" dirty="0">
                <a:latin typeface="Courier New"/>
                <a:cs typeface="Courier New"/>
              </a:rPr>
              <a:t> </a:t>
            </a:r>
            <a:r>
              <a:rPr sz="1000" spc="-5" dirty="0">
                <a:latin typeface="Courier New"/>
                <a:cs typeface="Courier New"/>
              </a:rPr>
              <a:t>time,</a:t>
            </a:r>
            <a:r>
              <a:rPr sz="1000" dirty="0">
                <a:latin typeface="Courier New"/>
                <a:cs typeface="Courier New"/>
              </a:rPr>
              <a:t> </a:t>
            </a:r>
            <a:r>
              <a:rPr sz="1000" spc="-5" dirty="0">
                <a:latin typeface="Courier New"/>
                <a:cs typeface="Courier New"/>
              </a:rPr>
              <a:t>dtype:</a:t>
            </a:r>
            <a:r>
              <a:rPr sz="1000" dirty="0">
                <a:latin typeface="Courier New"/>
                <a:cs typeface="Courier New"/>
              </a:rPr>
              <a:t> </a:t>
            </a:r>
            <a:r>
              <a:rPr sz="1000" spc="-5" dirty="0">
                <a:latin typeface="Courier New"/>
                <a:cs typeface="Courier New"/>
              </a:rPr>
              <a:t>float64</a:t>
            </a:r>
            <a:endParaRPr sz="1000">
              <a:latin typeface="Courier New"/>
              <a:cs typeface="Courier New"/>
            </a:endParaRPr>
          </a:p>
          <a:p>
            <a:pPr>
              <a:lnSpc>
                <a:spcPct val="100000"/>
              </a:lnSpc>
            </a:pPr>
            <a:endParaRPr sz="1100">
              <a:latin typeface="Courier New"/>
              <a:cs typeface="Courier New"/>
            </a:endParaRPr>
          </a:p>
          <a:p>
            <a:pPr>
              <a:lnSpc>
                <a:spcPct val="100000"/>
              </a:lnSpc>
              <a:spcBef>
                <a:spcPts val="25"/>
              </a:spcBef>
            </a:pPr>
            <a:endParaRPr sz="1450">
              <a:latin typeface="Courier New"/>
              <a:cs typeface="Courier New"/>
            </a:endParaRPr>
          </a:p>
          <a:p>
            <a:pPr marL="12700" marR="5080">
              <a:lnSpc>
                <a:spcPct val="121000"/>
              </a:lnSpc>
              <a:tabLst>
                <a:tab pos="995044" algn="l"/>
              </a:tabLst>
            </a:pPr>
            <a:r>
              <a:rPr sz="1000" spc="-5" dirty="0">
                <a:latin typeface="Courier New"/>
                <a:cs typeface="Courier New"/>
              </a:rPr>
              <a:t>---------</a:t>
            </a:r>
            <a:r>
              <a:rPr sz="1000" spc="5" dirty="0">
                <a:latin typeface="Courier New"/>
                <a:cs typeface="Courier New"/>
              </a:rPr>
              <a:t> </a:t>
            </a:r>
            <a:r>
              <a:rPr sz="1000" spc="-5" dirty="0">
                <a:latin typeface="Courier New"/>
                <a:cs typeface="Courier New"/>
              </a:rPr>
              <a:t>27</a:t>
            </a:r>
            <a:r>
              <a:rPr sz="1000" spc="5" dirty="0">
                <a:latin typeface="Courier New"/>
                <a:cs typeface="Courier New"/>
              </a:rPr>
              <a:t> </a:t>
            </a:r>
            <a:r>
              <a:rPr sz="1000" spc="-5" dirty="0">
                <a:latin typeface="Courier New"/>
                <a:cs typeface="Courier New"/>
              </a:rPr>
              <a:t>Empathy</a:t>
            </a:r>
            <a:r>
              <a:rPr sz="1000" spc="10" dirty="0">
                <a:latin typeface="Courier New"/>
                <a:cs typeface="Courier New"/>
              </a:rPr>
              <a:t> </a:t>
            </a:r>
            <a:r>
              <a:rPr sz="1000" spc="-5" dirty="0">
                <a:latin typeface="Courier New"/>
                <a:cs typeface="Courier New"/>
              </a:rPr>
              <a:t>(readiness</a:t>
            </a:r>
            <a:r>
              <a:rPr sz="1000" spc="5" dirty="0">
                <a:latin typeface="Courier New"/>
                <a:cs typeface="Courier New"/>
              </a:rPr>
              <a:t> </a:t>
            </a:r>
            <a:r>
              <a:rPr sz="1000" spc="-5" dirty="0">
                <a:latin typeface="Courier New"/>
                <a:cs typeface="Courier New"/>
              </a:rPr>
              <a:t>to</a:t>
            </a:r>
            <a:r>
              <a:rPr sz="1000" spc="5" dirty="0">
                <a:latin typeface="Courier New"/>
                <a:cs typeface="Courier New"/>
              </a:rPr>
              <a:t> </a:t>
            </a:r>
            <a:r>
              <a:rPr sz="1000" spc="-5" dirty="0">
                <a:latin typeface="Courier New"/>
                <a:cs typeface="Courier New"/>
              </a:rPr>
              <a:t>assist</a:t>
            </a:r>
            <a:r>
              <a:rPr sz="1000" spc="10" dirty="0">
                <a:latin typeface="Courier New"/>
                <a:cs typeface="Courier New"/>
              </a:rPr>
              <a:t> </a:t>
            </a:r>
            <a:r>
              <a:rPr sz="1000" spc="-5" dirty="0">
                <a:latin typeface="Courier New"/>
                <a:cs typeface="Courier New"/>
              </a:rPr>
              <a:t>with</a:t>
            </a:r>
            <a:r>
              <a:rPr sz="1000" spc="5" dirty="0">
                <a:latin typeface="Courier New"/>
                <a:cs typeface="Courier New"/>
              </a:rPr>
              <a:t> </a:t>
            </a:r>
            <a:r>
              <a:rPr sz="1000" spc="-5" dirty="0">
                <a:latin typeface="Courier New"/>
                <a:cs typeface="Courier New"/>
              </a:rPr>
              <a:t>queries)</a:t>
            </a:r>
            <a:r>
              <a:rPr sz="1000" spc="5" dirty="0">
                <a:latin typeface="Courier New"/>
                <a:cs typeface="Courier New"/>
              </a:rPr>
              <a:t> </a:t>
            </a:r>
            <a:r>
              <a:rPr sz="1000" spc="-5" dirty="0">
                <a:latin typeface="Courier New"/>
                <a:cs typeface="Courier New"/>
              </a:rPr>
              <a:t>towards</a:t>
            </a:r>
            <a:r>
              <a:rPr sz="1000" spc="10"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custome </a:t>
            </a:r>
            <a:r>
              <a:rPr sz="1000" spc="-585" dirty="0">
                <a:latin typeface="Courier New"/>
                <a:cs typeface="Courier New"/>
              </a:rPr>
              <a:t> </a:t>
            </a:r>
            <a:r>
              <a:rPr sz="1000" spc="-5" dirty="0">
                <a:latin typeface="Courier New"/>
                <a:cs typeface="Courier New"/>
              </a:rPr>
              <a:t>rs </a:t>
            </a:r>
            <a:r>
              <a:rPr sz="1000" spc="-10" dirty="0">
                <a:latin typeface="Courier New"/>
                <a:cs typeface="Courier New"/>
              </a:rPr>
              <a:t> </a:t>
            </a:r>
            <a:r>
              <a:rPr sz="1000" spc="-5" dirty="0">
                <a:latin typeface="Courier New"/>
                <a:cs typeface="Courier New"/>
              </a:rPr>
              <a:t>	</a:t>
            </a:r>
            <a:endParaRPr sz="1000">
              <a:latin typeface="Courier New"/>
              <a:cs typeface="Courier New"/>
            </a:endParaRPr>
          </a:p>
        </p:txBody>
      </p:sp>
      <p:graphicFrame>
        <p:nvGraphicFramePr>
          <p:cNvPr id="7" name="object 7"/>
          <p:cNvGraphicFramePr>
            <a:graphicFrameLocks noGrp="1"/>
          </p:cNvGraphicFramePr>
          <p:nvPr/>
        </p:nvGraphicFramePr>
        <p:xfrm>
          <a:off x="882954" y="4724353"/>
          <a:ext cx="5701029" cy="1736651"/>
        </p:xfrm>
        <a:graphic>
          <a:graphicData uri="http://schemas.openxmlformats.org/drawingml/2006/table">
            <a:tbl>
              <a:tblPr firstRow="1" bandRow="1">
                <a:tableStyleId>{2D5ABB26-0587-4C30-8999-92F81FD0307C}</a:tableStyleId>
              </a:tblPr>
              <a:tblGrid>
                <a:gridCol w="450850"/>
                <a:gridCol w="3504565"/>
                <a:gridCol w="1745614"/>
              </a:tblGrid>
              <a:tr h="279440">
                <a:tc>
                  <a:txBody>
                    <a:bodyPr/>
                    <a:lstStyle/>
                    <a:p>
                      <a:pPr marL="31750">
                        <a:lnSpc>
                          <a:spcPct val="100000"/>
                        </a:lnSpc>
                        <a:spcBef>
                          <a:spcPts val="730"/>
                        </a:spcBef>
                      </a:pPr>
                      <a:r>
                        <a:rPr sz="1000" spc="-5" dirty="0">
                          <a:latin typeface="Courier New"/>
                          <a:cs typeface="Courier New"/>
                        </a:rPr>
                        <a:t>count</a:t>
                      </a:r>
                      <a:endParaRPr sz="1000">
                        <a:latin typeface="Courier New"/>
                        <a:cs typeface="Courier New"/>
                      </a:endParaRPr>
                    </a:p>
                  </a:txBody>
                  <a:tcPr marL="0" marR="0" marT="92710" marB="0">
                    <a:lnT w="9525">
                      <a:solidFill>
                        <a:srgbClr val="000000"/>
                      </a:solidFill>
                      <a:prstDash val="solid"/>
                    </a:lnT>
                  </a:tcPr>
                </a:tc>
                <a:tc>
                  <a:txBody>
                    <a:bodyPr/>
                    <a:lstStyle/>
                    <a:p>
                      <a:pPr marR="2468245" algn="r">
                        <a:lnSpc>
                          <a:spcPct val="100000"/>
                        </a:lnSpc>
                        <a:spcBef>
                          <a:spcPts val="730"/>
                        </a:spcBef>
                      </a:pPr>
                      <a:r>
                        <a:rPr sz="1000" spc="-5" dirty="0">
                          <a:latin typeface="Courier New"/>
                          <a:cs typeface="Courier New"/>
                        </a:rPr>
                        <a:t>269.000000</a:t>
                      </a:r>
                      <a:endParaRPr sz="1000">
                        <a:latin typeface="Courier New"/>
                        <a:cs typeface="Courier New"/>
                      </a:endParaRPr>
                    </a:p>
                  </a:txBody>
                  <a:tcPr marL="0" marR="0" marT="92710" marB="0"/>
                </a:tc>
                <a:tc>
                  <a:txBody>
                    <a:bodyPr/>
                    <a:lstStyle/>
                    <a:p>
                      <a:pPr>
                        <a:lnSpc>
                          <a:spcPct val="100000"/>
                        </a:lnSpc>
                      </a:pPr>
                      <a:endParaRPr sz="900">
                        <a:latin typeface="Times New Roman"/>
                        <a:cs typeface="Times New Roman"/>
                      </a:endParaRPr>
                    </a:p>
                  </a:txBody>
                  <a:tcPr marL="0" marR="0" marT="0" marB="0"/>
                </a:tc>
              </a:tr>
              <a:tr h="185165">
                <a:tc>
                  <a:txBody>
                    <a:bodyPr/>
                    <a:lstStyle/>
                    <a:p>
                      <a:pPr marL="31750">
                        <a:lnSpc>
                          <a:spcPts val="1195"/>
                        </a:lnSpc>
                      </a:pPr>
                      <a:r>
                        <a:rPr sz="1000" spc="-5" dirty="0">
                          <a:latin typeface="Courier New"/>
                          <a:cs typeface="Courier New"/>
                        </a:rPr>
                        <a:t>mean</a:t>
                      </a:r>
                      <a:endParaRPr sz="1000">
                        <a:latin typeface="Courier New"/>
                        <a:cs typeface="Courier New"/>
                      </a:endParaRPr>
                    </a:p>
                  </a:txBody>
                  <a:tcPr marL="0" marR="0" marT="0" marB="0"/>
                </a:tc>
                <a:tc>
                  <a:txBody>
                    <a:bodyPr/>
                    <a:lstStyle/>
                    <a:p>
                      <a:pPr marR="2468245" algn="r">
                        <a:lnSpc>
                          <a:spcPts val="1195"/>
                        </a:lnSpc>
                      </a:pPr>
                      <a:r>
                        <a:rPr sz="1000" spc="-5" dirty="0">
                          <a:latin typeface="Courier New"/>
                          <a:cs typeface="Courier New"/>
                        </a:rPr>
                        <a:t>1.022305</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4403">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R="2468245" algn="r">
                        <a:lnSpc>
                          <a:spcPts val="1190"/>
                        </a:lnSpc>
                      </a:pPr>
                      <a:r>
                        <a:rPr sz="1000" spc="-5" dirty="0">
                          <a:latin typeface="Courier New"/>
                          <a:cs typeface="Courier New"/>
                        </a:rPr>
                        <a:t>0.668776</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4404">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R="2468245" algn="r">
                        <a:lnSpc>
                          <a:spcPts val="1190"/>
                        </a:lnSpc>
                      </a:pPr>
                      <a:r>
                        <a:rPr sz="1000" spc="-5" dirty="0">
                          <a:latin typeface="Courier New"/>
                          <a:cs typeface="Courier New"/>
                        </a:rPr>
                        <a:t>0.000000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5165">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R="2468245" algn="r">
                        <a:lnSpc>
                          <a:spcPts val="1190"/>
                        </a:lnSpc>
                      </a:pPr>
                      <a:r>
                        <a:rPr sz="1000" spc="-5" dirty="0">
                          <a:latin typeface="Courier New"/>
                          <a:cs typeface="Courier New"/>
                        </a:rPr>
                        <a:t>1.000000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5293">
                <a:tc>
                  <a:txBody>
                    <a:bodyPr/>
                    <a:lstStyle/>
                    <a:p>
                      <a:pPr marL="31750">
                        <a:lnSpc>
                          <a:spcPts val="1195"/>
                        </a:lnSpc>
                      </a:pPr>
                      <a:r>
                        <a:rPr sz="1000" spc="-5" dirty="0">
                          <a:latin typeface="Courier New"/>
                          <a:cs typeface="Courier New"/>
                        </a:rPr>
                        <a:t>50%</a:t>
                      </a:r>
                      <a:endParaRPr sz="1000">
                        <a:latin typeface="Courier New"/>
                        <a:cs typeface="Courier New"/>
                      </a:endParaRPr>
                    </a:p>
                  </a:txBody>
                  <a:tcPr marL="0" marR="0" marT="0" marB="0"/>
                </a:tc>
                <a:tc>
                  <a:txBody>
                    <a:bodyPr/>
                    <a:lstStyle/>
                    <a:p>
                      <a:pPr marR="2468245" algn="r">
                        <a:lnSpc>
                          <a:spcPts val="1195"/>
                        </a:lnSpc>
                      </a:pPr>
                      <a:r>
                        <a:rPr sz="1000" spc="-5" dirty="0">
                          <a:latin typeface="Courier New"/>
                          <a:cs typeface="Courier New"/>
                        </a:rPr>
                        <a:t>1.000000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4530">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R="2468245" algn="r">
                        <a:lnSpc>
                          <a:spcPts val="1190"/>
                        </a:lnSpc>
                      </a:pPr>
                      <a:r>
                        <a:rPr sz="1000" spc="-5" dirty="0">
                          <a:latin typeface="Courier New"/>
                          <a:cs typeface="Courier New"/>
                        </a:rPr>
                        <a:t>1.000000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348251">
                <a:tc>
                  <a:txBody>
                    <a:bodyPr/>
                    <a:lstStyle/>
                    <a:p>
                      <a:pPr marL="31750">
                        <a:lnSpc>
                          <a:spcPts val="1190"/>
                        </a:lnSpc>
                      </a:pPr>
                      <a:r>
                        <a:rPr sz="1000" spc="-5" dirty="0">
                          <a:latin typeface="Courier New"/>
                          <a:cs typeface="Courier New"/>
                        </a:rPr>
                        <a:t>max</a:t>
                      </a:r>
                      <a:endParaRPr sz="1000">
                        <a:latin typeface="Courier New"/>
                        <a:cs typeface="Courier New"/>
                      </a:endParaRPr>
                    </a:p>
                    <a:p>
                      <a:pPr marL="31750">
                        <a:lnSpc>
                          <a:spcPct val="100000"/>
                        </a:lnSpc>
                        <a:spcBef>
                          <a:spcPts val="250"/>
                        </a:spcBef>
                      </a:pPr>
                      <a:r>
                        <a:rPr sz="1000" spc="-5" dirty="0">
                          <a:latin typeface="Courier New"/>
                          <a:cs typeface="Courier New"/>
                        </a:rPr>
                        <a:t>Name:</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3.000000</a:t>
                      </a:r>
                      <a:endParaRPr sz="1000">
                        <a:latin typeface="Courier New"/>
                        <a:cs typeface="Courier New"/>
                      </a:endParaRPr>
                    </a:p>
                    <a:p>
                      <a:pPr marL="38100">
                        <a:lnSpc>
                          <a:spcPct val="100000"/>
                        </a:lnSpc>
                        <a:spcBef>
                          <a:spcPts val="250"/>
                        </a:spcBef>
                      </a:pPr>
                      <a:r>
                        <a:rPr sz="1000" spc="-5" dirty="0">
                          <a:latin typeface="Courier New"/>
                          <a:cs typeface="Courier New"/>
                        </a:rPr>
                        <a:t>27</a:t>
                      </a:r>
                      <a:r>
                        <a:rPr sz="1000" dirty="0">
                          <a:latin typeface="Courier New"/>
                          <a:cs typeface="Courier New"/>
                        </a:rPr>
                        <a:t> </a:t>
                      </a:r>
                      <a:r>
                        <a:rPr sz="1000" spc="-5" dirty="0">
                          <a:latin typeface="Courier New"/>
                          <a:cs typeface="Courier New"/>
                        </a:rPr>
                        <a:t>Empathy</a:t>
                      </a:r>
                      <a:r>
                        <a:rPr sz="1000" dirty="0">
                          <a:latin typeface="Courier New"/>
                          <a:cs typeface="Courier New"/>
                        </a:rPr>
                        <a:t> </a:t>
                      </a:r>
                      <a:r>
                        <a:rPr sz="1000" spc="-5" dirty="0">
                          <a:latin typeface="Courier New"/>
                          <a:cs typeface="Courier New"/>
                        </a:rPr>
                        <a:t>(readiness</a:t>
                      </a:r>
                      <a:r>
                        <a:rPr sz="1000" dirty="0">
                          <a:latin typeface="Courier New"/>
                          <a:cs typeface="Courier New"/>
                        </a:rPr>
                        <a:t> </a:t>
                      </a:r>
                      <a:r>
                        <a:rPr sz="1000" spc="-5" dirty="0">
                          <a:latin typeface="Courier New"/>
                          <a:cs typeface="Courier New"/>
                        </a:rPr>
                        <a:t>to</a:t>
                      </a:r>
                      <a:r>
                        <a:rPr sz="1000" dirty="0">
                          <a:latin typeface="Courier New"/>
                          <a:cs typeface="Courier New"/>
                        </a:rPr>
                        <a:t> </a:t>
                      </a:r>
                      <a:r>
                        <a:rPr sz="1000" spc="-5" dirty="0">
                          <a:latin typeface="Courier New"/>
                          <a:cs typeface="Courier New"/>
                        </a:rPr>
                        <a:t>assist</a:t>
                      </a:r>
                      <a:r>
                        <a:rPr sz="1000" dirty="0">
                          <a:latin typeface="Courier New"/>
                          <a:cs typeface="Courier New"/>
                        </a:rPr>
                        <a:t> </a:t>
                      </a:r>
                      <a:r>
                        <a:rPr sz="1000" spc="-5" dirty="0">
                          <a:latin typeface="Courier New"/>
                          <a:cs typeface="Courier New"/>
                        </a:rPr>
                        <a:t>with</a:t>
                      </a:r>
                      <a:r>
                        <a:rPr sz="1000" dirty="0">
                          <a:latin typeface="Courier New"/>
                          <a:cs typeface="Courier New"/>
                        </a:rPr>
                        <a:t> </a:t>
                      </a:r>
                      <a:r>
                        <a:rPr sz="1000" spc="-5" dirty="0">
                          <a:latin typeface="Courier New"/>
                          <a:cs typeface="Courier New"/>
                        </a:rPr>
                        <a:t>queries)</a:t>
                      </a:r>
                      <a:endParaRPr sz="1000">
                        <a:latin typeface="Courier New"/>
                        <a:cs typeface="Courier New"/>
                      </a:endParaRPr>
                    </a:p>
                  </a:txBody>
                  <a:tcPr marL="0" marR="0" marT="0" marB="0"/>
                </a:tc>
                <a:tc>
                  <a:txBody>
                    <a:bodyPr/>
                    <a:lstStyle/>
                    <a:p>
                      <a:pPr>
                        <a:lnSpc>
                          <a:spcPct val="100000"/>
                        </a:lnSpc>
                        <a:spcBef>
                          <a:spcPts val="5"/>
                        </a:spcBef>
                      </a:pPr>
                      <a:endParaRPr sz="1250">
                        <a:latin typeface="Times New Roman"/>
                        <a:cs typeface="Times New Roman"/>
                      </a:endParaRPr>
                    </a:p>
                    <a:p>
                      <a:pPr marL="38100">
                        <a:lnSpc>
                          <a:spcPct val="100000"/>
                        </a:lnSpc>
                      </a:pPr>
                      <a:r>
                        <a:rPr sz="1000" spc="-5" dirty="0">
                          <a:latin typeface="Courier New"/>
                          <a:cs typeface="Courier New"/>
                        </a:rPr>
                        <a:t>towards</a:t>
                      </a:r>
                      <a:r>
                        <a:rPr sz="1000" spc="-20" dirty="0">
                          <a:latin typeface="Courier New"/>
                          <a:cs typeface="Courier New"/>
                        </a:rPr>
                        <a:t> </a:t>
                      </a:r>
                      <a:r>
                        <a:rPr sz="1000" spc="-5" dirty="0">
                          <a:latin typeface="Courier New"/>
                          <a:cs typeface="Courier New"/>
                        </a:rPr>
                        <a:t>the</a:t>
                      </a:r>
                      <a:r>
                        <a:rPr sz="1000" spc="-20" dirty="0">
                          <a:latin typeface="Courier New"/>
                          <a:cs typeface="Courier New"/>
                        </a:rPr>
                        <a:t> </a:t>
                      </a:r>
                      <a:r>
                        <a:rPr sz="1000" spc="-5" dirty="0">
                          <a:latin typeface="Courier New"/>
                          <a:cs typeface="Courier New"/>
                        </a:rPr>
                        <a:t>customers,</a:t>
                      </a:r>
                      <a:endParaRPr sz="1000">
                        <a:latin typeface="Courier New"/>
                        <a:cs typeface="Courier New"/>
                      </a:endParaRPr>
                    </a:p>
                  </a:txBody>
                  <a:tcPr marL="0" marR="0" marT="635" marB="0"/>
                </a:tc>
              </a:tr>
            </a:tbl>
          </a:graphicData>
        </a:graphic>
      </p:graphicFrame>
      <p:sp>
        <p:nvSpPr>
          <p:cNvPr id="8" name="object 8"/>
          <p:cNvSpPr txBox="1"/>
          <p:nvPr/>
        </p:nvSpPr>
        <p:spPr>
          <a:xfrm>
            <a:off x="902004" y="6469760"/>
            <a:ext cx="10922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dtype:</a:t>
            </a:r>
            <a:r>
              <a:rPr sz="1000" spc="-55" dirty="0">
                <a:latin typeface="Courier New"/>
                <a:cs typeface="Courier New"/>
              </a:rPr>
              <a:t> </a:t>
            </a:r>
            <a:r>
              <a:rPr sz="1000" spc="-5" dirty="0">
                <a:latin typeface="Courier New"/>
                <a:cs typeface="Courier New"/>
              </a:rPr>
              <a:t>float64</a:t>
            </a:r>
            <a:endParaRPr sz="1000">
              <a:latin typeface="Courier New"/>
              <a:cs typeface="Courier New"/>
            </a:endParaRPr>
          </a:p>
        </p:txBody>
      </p:sp>
      <p:sp>
        <p:nvSpPr>
          <p:cNvPr id="9" name="object 9"/>
          <p:cNvSpPr txBox="1"/>
          <p:nvPr/>
        </p:nvSpPr>
        <p:spPr>
          <a:xfrm>
            <a:off x="902004" y="7022972"/>
            <a:ext cx="56648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28</a:t>
            </a:r>
            <a:r>
              <a:rPr sz="1000" spc="5" dirty="0">
                <a:latin typeface="Courier New"/>
                <a:cs typeface="Courier New"/>
              </a:rPr>
              <a:t> </a:t>
            </a:r>
            <a:r>
              <a:rPr sz="1000" spc="-5" dirty="0">
                <a:latin typeface="Courier New"/>
                <a:cs typeface="Courier New"/>
              </a:rPr>
              <a:t>Being</a:t>
            </a:r>
            <a:r>
              <a:rPr sz="1000" spc="5" dirty="0">
                <a:latin typeface="Courier New"/>
                <a:cs typeface="Courier New"/>
              </a:rPr>
              <a:t> </a:t>
            </a:r>
            <a:r>
              <a:rPr sz="1000" spc="-5" dirty="0">
                <a:latin typeface="Courier New"/>
                <a:cs typeface="Courier New"/>
              </a:rPr>
              <a:t>able</a:t>
            </a:r>
            <a:r>
              <a:rPr sz="1000" spc="5" dirty="0">
                <a:latin typeface="Courier New"/>
                <a:cs typeface="Courier New"/>
              </a:rPr>
              <a:t> </a:t>
            </a:r>
            <a:r>
              <a:rPr sz="1000" spc="-5" dirty="0">
                <a:latin typeface="Courier New"/>
                <a:cs typeface="Courier New"/>
              </a:rPr>
              <a:t>to</a:t>
            </a:r>
            <a:r>
              <a:rPr sz="1000" spc="10" dirty="0">
                <a:latin typeface="Courier New"/>
                <a:cs typeface="Courier New"/>
              </a:rPr>
              <a:t> </a:t>
            </a:r>
            <a:r>
              <a:rPr sz="1000" spc="-5" dirty="0">
                <a:latin typeface="Courier New"/>
                <a:cs typeface="Courier New"/>
              </a:rPr>
              <a:t>guarantee</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privacy</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the</a:t>
            </a:r>
            <a:r>
              <a:rPr sz="1000" spc="10" dirty="0">
                <a:latin typeface="Courier New"/>
                <a:cs typeface="Courier New"/>
              </a:rPr>
              <a:t> </a:t>
            </a:r>
            <a:r>
              <a:rPr sz="1000" spc="-5" dirty="0">
                <a:latin typeface="Courier New"/>
                <a:cs typeface="Courier New"/>
              </a:rPr>
              <a:t>customer</a:t>
            </a:r>
            <a:r>
              <a:rPr sz="1000" spc="10" dirty="0">
                <a:latin typeface="Courier New"/>
                <a:cs typeface="Courier New"/>
              </a:rPr>
              <a:t> </a:t>
            </a:r>
            <a:r>
              <a:rPr sz="1000" spc="-5" dirty="0">
                <a:latin typeface="Courier New"/>
                <a:cs typeface="Courier New"/>
              </a:rPr>
              <a:t>---------</a:t>
            </a:r>
            <a:endParaRPr sz="1000">
              <a:latin typeface="Courier New"/>
              <a:cs typeface="Courier New"/>
            </a:endParaRPr>
          </a:p>
        </p:txBody>
      </p:sp>
      <p:sp>
        <p:nvSpPr>
          <p:cNvPr id="10" name="object 10"/>
          <p:cNvSpPr txBox="1"/>
          <p:nvPr/>
        </p:nvSpPr>
        <p:spPr>
          <a:xfrm>
            <a:off x="902004" y="7176287"/>
            <a:ext cx="406400" cy="1503045"/>
          </a:xfrm>
          <a:prstGeom prst="rect">
            <a:avLst/>
          </a:prstGeom>
        </p:spPr>
        <p:txBody>
          <a:bodyPr vert="horz" wrap="square" lIns="0" tIns="12065" rIns="0" bIns="0" rtlCol="0">
            <a:spAutoFit/>
          </a:bodyPr>
          <a:lstStyle/>
          <a:p>
            <a:pPr marL="12700" marR="5080">
              <a:lnSpc>
                <a:spcPct val="121200"/>
              </a:lnSpc>
              <a:spcBef>
                <a:spcPts val="95"/>
              </a:spcBef>
            </a:pPr>
            <a:r>
              <a:rPr sz="1000" spc="-5" dirty="0">
                <a:latin typeface="Courier New"/>
                <a:cs typeface="Courier New"/>
              </a:rPr>
              <a:t>count  mean </a:t>
            </a:r>
            <a:r>
              <a:rPr sz="1000" spc="-590" dirty="0">
                <a:latin typeface="Courier New"/>
                <a:cs typeface="Courier New"/>
              </a:rPr>
              <a:t> </a:t>
            </a:r>
            <a:r>
              <a:rPr sz="1000" spc="-5" dirty="0">
                <a:latin typeface="Courier New"/>
                <a:cs typeface="Courier New"/>
              </a:rPr>
              <a:t>std </a:t>
            </a:r>
            <a:r>
              <a:rPr sz="1000" dirty="0">
                <a:latin typeface="Courier New"/>
                <a:cs typeface="Courier New"/>
              </a:rPr>
              <a:t> </a:t>
            </a:r>
            <a:r>
              <a:rPr sz="1000" spc="-5" dirty="0">
                <a:latin typeface="Courier New"/>
                <a:cs typeface="Courier New"/>
              </a:rPr>
              <a:t>min </a:t>
            </a:r>
            <a:r>
              <a:rPr sz="1000" dirty="0">
                <a:latin typeface="Courier New"/>
                <a:cs typeface="Courier New"/>
              </a:rPr>
              <a:t> </a:t>
            </a:r>
            <a:r>
              <a:rPr sz="1000" spc="-5" dirty="0">
                <a:latin typeface="Courier New"/>
                <a:cs typeface="Courier New"/>
              </a:rPr>
              <a:t>25%</a:t>
            </a:r>
            <a:endParaRPr sz="1000">
              <a:latin typeface="Courier New"/>
              <a:cs typeface="Courier New"/>
            </a:endParaRPr>
          </a:p>
          <a:p>
            <a:pPr marL="12700">
              <a:lnSpc>
                <a:spcPct val="100000"/>
              </a:lnSpc>
              <a:spcBef>
                <a:spcPts val="254"/>
              </a:spcBef>
            </a:pPr>
            <a:r>
              <a:rPr sz="1000" spc="-5" dirty="0">
                <a:latin typeface="Courier New"/>
                <a:cs typeface="Courier New"/>
              </a:rPr>
              <a:t>50%</a:t>
            </a:r>
            <a:endParaRPr sz="1000">
              <a:latin typeface="Courier New"/>
              <a:cs typeface="Courier New"/>
            </a:endParaRPr>
          </a:p>
          <a:p>
            <a:pPr marL="12700">
              <a:lnSpc>
                <a:spcPct val="100000"/>
              </a:lnSpc>
              <a:spcBef>
                <a:spcPts val="254"/>
              </a:spcBef>
            </a:pPr>
            <a:r>
              <a:rPr sz="1000" spc="-5" dirty="0">
                <a:latin typeface="Courier New"/>
                <a:cs typeface="Courier New"/>
              </a:rPr>
              <a:t>75%</a:t>
            </a:r>
            <a:endParaRPr sz="1000">
              <a:latin typeface="Courier New"/>
              <a:cs typeface="Courier New"/>
            </a:endParaRPr>
          </a:p>
          <a:p>
            <a:pPr marL="12700">
              <a:lnSpc>
                <a:spcPct val="100000"/>
              </a:lnSpc>
              <a:spcBef>
                <a:spcPts val="250"/>
              </a:spcBef>
            </a:pPr>
            <a:r>
              <a:rPr sz="1000" spc="-5" dirty="0">
                <a:latin typeface="Courier New"/>
                <a:cs typeface="Courier New"/>
              </a:rPr>
              <a:t>max</a:t>
            </a:r>
            <a:endParaRPr sz="1000">
              <a:latin typeface="Courier New"/>
              <a:cs typeface="Courier New"/>
            </a:endParaRPr>
          </a:p>
        </p:txBody>
      </p:sp>
      <p:sp>
        <p:nvSpPr>
          <p:cNvPr id="11" name="object 11"/>
          <p:cNvSpPr txBox="1"/>
          <p:nvPr/>
        </p:nvSpPr>
        <p:spPr>
          <a:xfrm>
            <a:off x="1587743" y="7176287"/>
            <a:ext cx="788035" cy="1503045"/>
          </a:xfrm>
          <a:prstGeom prst="rect">
            <a:avLst/>
          </a:prstGeom>
        </p:spPr>
        <p:txBody>
          <a:bodyPr vert="horz" wrap="square" lIns="0" tIns="44450" rIns="0" bIns="0" rtlCol="0">
            <a:spAutoFit/>
          </a:bodyPr>
          <a:lstStyle/>
          <a:p>
            <a:pPr marR="5080" algn="r">
              <a:lnSpc>
                <a:spcPct val="100000"/>
              </a:lnSpc>
              <a:spcBef>
                <a:spcPts val="350"/>
              </a:spcBef>
            </a:pPr>
            <a:r>
              <a:rPr sz="1000" spc="-5" dirty="0">
                <a:latin typeface="Courier New"/>
                <a:cs typeface="Courier New"/>
              </a:rPr>
              <a:t>269.000000</a:t>
            </a:r>
            <a:endParaRPr sz="1000">
              <a:latin typeface="Courier New"/>
              <a:cs typeface="Courier New"/>
            </a:endParaRPr>
          </a:p>
          <a:p>
            <a:pPr marR="5080" algn="r">
              <a:lnSpc>
                <a:spcPct val="100000"/>
              </a:lnSpc>
              <a:spcBef>
                <a:spcPts val="254"/>
              </a:spcBef>
            </a:pPr>
            <a:r>
              <a:rPr sz="1000" spc="-5" dirty="0">
                <a:latin typeface="Courier New"/>
                <a:cs typeface="Courier New"/>
              </a:rPr>
              <a:t>0.881041</a:t>
            </a:r>
            <a:endParaRPr sz="1000">
              <a:latin typeface="Courier New"/>
              <a:cs typeface="Courier New"/>
            </a:endParaRPr>
          </a:p>
          <a:p>
            <a:pPr marR="5080" algn="r">
              <a:lnSpc>
                <a:spcPct val="100000"/>
              </a:lnSpc>
              <a:spcBef>
                <a:spcPts val="250"/>
              </a:spcBef>
            </a:pPr>
            <a:r>
              <a:rPr sz="1000" spc="-5" dirty="0">
                <a:latin typeface="Courier New"/>
                <a:cs typeface="Courier New"/>
              </a:rPr>
              <a:t>0.547018</a:t>
            </a:r>
            <a:endParaRPr sz="1000">
              <a:latin typeface="Courier New"/>
              <a:cs typeface="Courier New"/>
            </a:endParaRPr>
          </a:p>
          <a:p>
            <a:pPr marR="5080" algn="r">
              <a:lnSpc>
                <a:spcPct val="100000"/>
              </a:lnSpc>
              <a:spcBef>
                <a:spcPts val="250"/>
              </a:spcBef>
            </a:pPr>
            <a:r>
              <a:rPr sz="1000" spc="-5" dirty="0">
                <a:latin typeface="Courier New"/>
                <a:cs typeface="Courier New"/>
              </a:rPr>
              <a:t>0.000000</a:t>
            </a:r>
            <a:endParaRPr sz="1000">
              <a:latin typeface="Courier New"/>
              <a:cs typeface="Courier New"/>
            </a:endParaRPr>
          </a:p>
          <a:p>
            <a:pPr marR="5080" algn="r">
              <a:lnSpc>
                <a:spcPct val="100000"/>
              </a:lnSpc>
              <a:spcBef>
                <a:spcPts val="265"/>
              </a:spcBef>
            </a:pPr>
            <a:r>
              <a:rPr sz="1000" spc="-5" dirty="0">
                <a:latin typeface="Courier New"/>
                <a:cs typeface="Courier New"/>
              </a:rPr>
              <a:t>1.000000</a:t>
            </a:r>
            <a:endParaRPr sz="1000">
              <a:latin typeface="Courier New"/>
              <a:cs typeface="Courier New"/>
            </a:endParaRPr>
          </a:p>
          <a:p>
            <a:pPr marR="5080" algn="r">
              <a:lnSpc>
                <a:spcPct val="100000"/>
              </a:lnSpc>
              <a:spcBef>
                <a:spcPts val="254"/>
              </a:spcBef>
            </a:pPr>
            <a:r>
              <a:rPr sz="1000" spc="-5" dirty="0">
                <a:latin typeface="Courier New"/>
                <a:cs typeface="Courier New"/>
              </a:rPr>
              <a:t>1.000000</a:t>
            </a:r>
            <a:endParaRPr sz="1000">
              <a:latin typeface="Courier New"/>
              <a:cs typeface="Courier New"/>
            </a:endParaRPr>
          </a:p>
          <a:p>
            <a:pPr marR="5080" algn="r">
              <a:lnSpc>
                <a:spcPct val="100000"/>
              </a:lnSpc>
              <a:spcBef>
                <a:spcPts val="254"/>
              </a:spcBef>
            </a:pPr>
            <a:r>
              <a:rPr sz="1000" spc="-5" dirty="0">
                <a:latin typeface="Courier New"/>
                <a:cs typeface="Courier New"/>
              </a:rPr>
              <a:t>1.000000</a:t>
            </a:r>
            <a:endParaRPr sz="1000">
              <a:latin typeface="Courier New"/>
              <a:cs typeface="Courier New"/>
            </a:endParaRPr>
          </a:p>
          <a:p>
            <a:pPr marR="5080" algn="r">
              <a:lnSpc>
                <a:spcPct val="100000"/>
              </a:lnSpc>
              <a:spcBef>
                <a:spcPts val="250"/>
              </a:spcBef>
            </a:pPr>
            <a:r>
              <a:rPr sz="1000" spc="-5" dirty="0">
                <a:latin typeface="Courier New"/>
                <a:cs typeface="Courier New"/>
              </a:rPr>
              <a:t>2.000000</a:t>
            </a:r>
            <a:endParaRPr sz="1000">
              <a:latin typeface="Courier New"/>
              <a:cs typeface="Courier New"/>
            </a:endParaRPr>
          </a:p>
        </p:txBody>
      </p:sp>
      <p:sp>
        <p:nvSpPr>
          <p:cNvPr id="12" name="object 12"/>
          <p:cNvSpPr txBox="1"/>
          <p:nvPr/>
        </p:nvSpPr>
        <p:spPr>
          <a:xfrm>
            <a:off x="902004" y="8654948"/>
            <a:ext cx="5741035" cy="394335"/>
          </a:xfrm>
          <a:prstGeom prst="rect">
            <a:avLst/>
          </a:prstGeom>
        </p:spPr>
        <p:txBody>
          <a:bodyPr vert="horz" wrap="square" lIns="0" tIns="12700" rIns="0" bIns="0" rtlCol="0">
            <a:spAutoFit/>
          </a:bodyPr>
          <a:lstStyle/>
          <a:p>
            <a:pPr marL="12700" marR="5080">
              <a:lnSpc>
                <a:spcPct val="121000"/>
              </a:lnSpc>
              <a:spcBef>
                <a:spcPts val="100"/>
              </a:spcBef>
            </a:pPr>
            <a:r>
              <a:rPr sz="1000" spc="-5" dirty="0">
                <a:latin typeface="Courier New"/>
                <a:cs typeface="Courier New"/>
              </a:rPr>
              <a:t>Name:</a:t>
            </a:r>
            <a:r>
              <a:rPr sz="1000" spc="5" dirty="0">
                <a:latin typeface="Courier New"/>
                <a:cs typeface="Courier New"/>
              </a:rPr>
              <a:t> </a:t>
            </a:r>
            <a:r>
              <a:rPr sz="1000" spc="-5" dirty="0">
                <a:latin typeface="Courier New"/>
                <a:cs typeface="Courier New"/>
              </a:rPr>
              <a:t>28</a:t>
            </a:r>
            <a:r>
              <a:rPr sz="1000" spc="5" dirty="0">
                <a:latin typeface="Courier New"/>
                <a:cs typeface="Courier New"/>
              </a:rPr>
              <a:t> </a:t>
            </a:r>
            <a:r>
              <a:rPr sz="1000" spc="-5" dirty="0">
                <a:latin typeface="Courier New"/>
                <a:cs typeface="Courier New"/>
              </a:rPr>
              <a:t>Being</a:t>
            </a:r>
            <a:r>
              <a:rPr sz="1000" spc="5" dirty="0">
                <a:latin typeface="Courier New"/>
                <a:cs typeface="Courier New"/>
              </a:rPr>
              <a:t> </a:t>
            </a:r>
            <a:r>
              <a:rPr sz="1000" spc="-5" dirty="0">
                <a:latin typeface="Courier New"/>
                <a:cs typeface="Courier New"/>
              </a:rPr>
              <a:t>able</a:t>
            </a:r>
            <a:r>
              <a:rPr sz="1000" spc="5" dirty="0">
                <a:latin typeface="Courier New"/>
                <a:cs typeface="Courier New"/>
              </a:rPr>
              <a:t> </a:t>
            </a:r>
            <a:r>
              <a:rPr sz="1000" spc="-5" dirty="0">
                <a:latin typeface="Courier New"/>
                <a:cs typeface="Courier New"/>
              </a:rPr>
              <a:t>to</a:t>
            </a:r>
            <a:r>
              <a:rPr sz="1000" spc="10" dirty="0">
                <a:latin typeface="Courier New"/>
                <a:cs typeface="Courier New"/>
              </a:rPr>
              <a:t> </a:t>
            </a:r>
            <a:r>
              <a:rPr sz="1000" spc="-5" dirty="0">
                <a:latin typeface="Courier New"/>
                <a:cs typeface="Courier New"/>
              </a:rPr>
              <a:t>guarantee</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privacy</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the</a:t>
            </a:r>
            <a:r>
              <a:rPr sz="1000" spc="10" dirty="0">
                <a:latin typeface="Courier New"/>
                <a:cs typeface="Courier New"/>
              </a:rPr>
              <a:t> </a:t>
            </a:r>
            <a:r>
              <a:rPr sz="1000" spc="-5" dirty="0">
                <a:latin typeface="Courier New"/>
                <a:cs typeface="Courier New"/>
              </a:rPr>
              <a:t>customer,</a:t>
            </a:r>
            <a:r>
              <a:rPr sz="1000" spc="5" dirty="0">
                <a:latin typeface="Courier New"/>
                <a:cs typeface="Courier New"/>
              </a:rPr>
              <a:t> </a:t>
            </a:r>
            <a:r>
              <a:rPr sz="1000" spc="-5" dirty="0">
                <a:latin typeface="Courier New"/>
                <a:cs typeface="Courier New"/>
              </a:rPr>
              <a:t>dtype:</a:t>
            </a:r>
            <a:r>
              <a:rPr sz="1000" spc="5" dirty="0">
                <a:latin typeface="Courier New"/>
                <a:cs typeface="Courier New"/>
              </a:rPr>
              <a:t> </a:t>
            </a:r>
            <a:r>
              <a:rPr sz="1000" spc="-5" dirty="0">
                <a:latin typeface="Courier New"/>
                <a:cs typeface="Courier New"/>
              </a:rPr>
              <a:t>float6 </a:t>
            </a:r>
            <a:r>
              <a:rPr sz="1000" spc="-585" dirty="0">
                <a:latin typeface="Courier New"/>
                <a:cs typeface="Courier New"/>
              </a:rPr>
              <a:t> </a:t>
            </a:r>
            <a:r>
              <a:rPr sz="1000" spc="-5" dirty="0">
                <a:latin typeface="Courier New"/>
                <a:cs typeface="Courier New"/>
              </a:rPr>
              <a:t>4</a:t>
            </a:r>
            <a:endParaRPr sz="1000">
              <a:latin typeface="Courier New"/>
              <a:cs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924560"/>
            <a:ext cx="573976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10" dirty="0">
                <a:latin typeface="Courier New"/>
                <a:cs typeface="Courier New"/>
              </a:rPr>
              <a:t> </a:t>
            </a:r>
            <a:r>
              <a:rPr sz="1000" spc="-5" dirty="0">
                <a:latin typeface="Courier New"/>
                <a:cs typeface="Courier New"/>
              </a:rPr>
              <a:t>29</a:t>
            </a:r>
            <a:r>
              <a:rPr sz="1000" spc="10" dirty="0">
                <a:latin typeface="Courier New"/>
                <a:cs typeface="Courier New"/>
              </a:rPr>
              <a:t> </a:t>
            </a:r>
            <a:r>
              <a:rPr sz="1000" spc="-5" dirty="0">
                <a:latin typeface="Courier New"/>
                <a:cs typeface="Courier New"/>
              </a:rPr>
              <a:t>Responsiveness,</a:t>
            </a:r>
            <a:r>
              <a:rPr sz="1000" spc="10" dirty="0">
                <a:latin typeface="Courier New"/>
                <a:cs typeface="Courier New"/>
              </a:rPr>
              <a:t> </a:t>
            </a:r>
            <a:r>
              <a:rPr sz="1000" spc="-5" dirty="0">
                <a:latin typeface="Courier New"/>
                <a:cs typeface="Courier New"/>
              </a:rPr>
              <a:t>availability</a:t>
            </a:r>
            <a:r>
              <a:rPr sz="1000" spc="10" dirty="0">
                <a:latin typeface="Courier New"/>
                <a:cs typeface="Courier New"/>
              </a:rPr>
              <a:t> </a:t>
            </a:r>
            <a:r>
              <a:rPr sz="1000" spc="-5" dirty="0">
                <a:latin typeface="Courier New"/>
                <a:cs typeface="Courier New"/>
              </a:rPr>
              <a:t>of</a:t>
            </a:r>
            <a:r>
              <a:rPr sz="1000" spc="10" dirty="0">
                <a:latin typeface="Courier New"/>
                <a:cs typeface="Courier New"/>
              </a:rPr>
              <a:t> </a:t>
            </a:r>
            <a:r>
              <a:rPr sz="1000" spc="-5" dirty="0">
                <a:latin typeface="Courier New"/>
                <a:cs typeface="Courier New"/>
              </a:rPr>
              <a:t>several</a:t>
            </a:r>
            <a:r>
              <a:rPr sz="1000" spc="10" dirty="0">
                <a:latin typeface="Courier New"/>
                <a:cs typeface="Courier New"/>
              </a:rPr>
              <a:t> </a:t>
            </a:r>
            <a:r>
              <a:rPr sz="1000" spc="-5" dirty="0">
                <a:latin typeface="Courier New"/>
                <a:cs typeface="Courier New"/>
              </a:rPr>
              <a:t>communication</a:t>
            </a:r>
            <a:r>
              <a:rPr sz="1000" spc="10" dirty="0">
                <a:latin typeface="Courier New"/>
                <a:cs typeface="Courier New"/>
              </a:rPr>
              <a:t> </a:t>
            </a:r>
            <a:r>
              <a:rPr sz="1000" spc="-5" dirty="0">
                <a:latin typeface="Courier New"/>
                <a:cs typeface="Courier New"/>
              </a:rPr>
              <a:t>channels</a:t>
            </a:r>
            <a:endParaRPr sz="1000">
              <a:latin typeface="Courier New"/>
              <a:cs typeface="Courier New"/>
            </a:endParaRPr>
          </a:p>
        </p:txBody>
      </p:sp>
      <p:graphicFrame>
        <p:nvGraphicFramePr>
          <p:cNvPr id="3" name="object 3"/>
          <p:cNvGraphicFramePr>
            <a:graphicFrameLocks noGrp="1"/>
          </p:cNvGraphicFramePr>
          <p:nvPr/>
        </p:nvGraphicFramePr>
        <p:xfrm>
          <a:off x="882954" y="1143102"/>
          <a:ext cx="3874135" cy="1621565"/>
        </p:xfrm>
        <a:graphic>
          <a:graphicData uri="http://schemas.openxmlformats.org/drawingml/2006/table">
            <a:tbl>
              <a:tblPr firstRow="1" bandRow="1">
                <a:tableStyleId>{2D5ABB26-0587-4C30-8999-92F81FD0307C}</a:tableStyleId>
              </a:tblPr>
              <a:tblGrid>
                <a:gridCol w="603250"/>
                <a:gridCol w="3270885"/>
              </a:tblGrid>
              <a:tr h="164609">
                <a:tc>
                  <a:txBody>
                    <a:bodyPr/>
                    <a:lstStyle/>
                    <a:p>
                      <a:pPr marL="31750">
                        <a:lnSpc>
                          <a:spcPts val="1030"/>
                        </a:lnSpc>
                      </a:pPr>
                      <a:r>
                        <a:rPr sz="1000" spc="-5" dirty="0">
                          <a:latin typeface="Courier New"/>
                          <a:cs typeface="Courier New"/>
                        </a:rPr>
                        <a:t>(email,</a:t>
                      </a:r>
                      <a:endParaRPr sz="1000">
                        <a:latin typeface="Courier New"/>
                        <a:cs typeface="Courier New"/>
                      </a:endParaRPr>
                    </a:p>
                  </a:txBody>
                  <a:tcPr marL="0" marR="0" marT="0" marB="0"/>
                </a:tc>
                <a:tc>
                  <a:txBody>
                    <a:bodyPr/>
                    <a:lstStyle/>
                    <a:p>
                      <a:pPr marL="38100">
                        <a:lnSpc>
                          <a:spcPts val="1030"/>
                        </a:lnSpc>
                      </a:pPr>
                      <a:r>
                        <a:rPr sz="1000" spc="-5" dirty="0">
                          <a:latin typeface="Courier New"/>
                          <a:cs typeface="Courier New"/>
                        </a:rPr>
                        <a:t>online rep,</a:t>
                      </a:r>
                      <a:r>
                        <a:rPr sz="1000" dirty="0">
                          <a:latin typeface="Courier New"/>
                          <a:cs typeface="Courier New"/>
                        </a:rPr>
                        <a:t> </a:t>
                      </a:r>
                      <a:r>
                        <a:rPr sz="1000" spc="-5" dirty="0">
                          <a:latin typeface="Courier New"/>
                          <a:cs typeface="Courier New"/>
                        </a:rPr>
                        <a:t>twitter,</a:t>
                      </a:r>
                      <a:r>
                        <a:rPr sz="1000" dirty="0">
                          <a:latin typeface="Courier New"/>
                          <a:cs typeface="Courier New"/>
                        </a:rPr>
                        <a:t> </a:t>
                      </a:r>
                      <a:r>
                        <a:rPr sz="1000" spc="-5" dirty="0">
                          <a:latin typeface="Courier New"/>
                          <a:cs typeface="Courier New"/>
                        </a:rPr>
                        <a:t>phone</a:t>
                      </a:r>
                      <a:r>
                        <a:rPr sz="1000" dirty="0">
                          <a:latin typeface="Courier New"/>
                          <a:cs typeface="Courier New"/>
                        </a:rPr>
                        <a:t> </a:t>
                      </a:r>
                      <a:r>
                        <a:rPr sz="1000" spc="-5" dirty="0">
                          <a:latin typeface="Courier New"/>
                          <a:cs typeface="Courier New"/>
                        </a:rPr>
                        <a:t>etc.)</a:t>
                      </a:r>
                      <a:r>
                        <a:rPr sz="1000" spc="5" dirty="0">
                          <a:latin typeface="Courier New"/>
                          <a:cs typeface="Courier New"/>
                        </a:rPr>
                        <a:t> </a:t>
                      </a:r>
                      <a:r>
                        <a:rPr sz="1000" spc="-5" dirty="0">
                          <a:latin typeface="Courier New"/>
                          <a:cs typeface="Courier New"/>
                        </a:rPr>
                        <a:t>---------</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count</a:t>
                      </a:r>
                      <a:endParaRPr sz="1000">
                        <a:latin typeface="Courier New"/>
                        <a:cs typeface="Courier New"/>
                      </a:endParaRPr>
                    </a:p>
                  </a:txBody>
                  <a:tcPr marL="0" marR="0" marT="0" marB="0"/>
                </a:tc>
                <a:tc>
                  <a:txBody>
                    <a:bodyPr/>
                    <a:lstStyle/>
                    <a:p>
                      <a:pPr marL="114300">
                        <a:lnSpc>
                          <a:spcPts val="1195"/>
                        </a:lnSpc>
                      </a:pPr>
                      <a:r>
                        <a:rPr sz="1000" spc="-5" dirty="0">
                          <a:latin typeface="Courier New"/>
                          <a:cs typeface="Courier New"/>
                        </a:rPr>
                        <a:t>269.000000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266700">
                        <a:lnSpc>
                          <a:spcPts val="1190"/>
                        </a:lnSpc>
                      </a:pPr>
                      <a:r>
                        <a:rPr sz="1000" spc="-5" dirty="0">
                          <a:latin typeface="Courier New"/>
                          <a:cs typeface="Courier New"/>
                        </a:rPr>
                        <a:t>0.802974</a:t>
                      </a:r>
                      <a:endParaRPr sz="1000">
                        <a:latin typeface="Courier New"/>
                        <a:cs typeface="Courier New"/>
                      </a:endParaRPr>
                    </a:p>
                  </a:txBody>
                  <a:tcPr marL="0" marR="0" marT="0" marB="0"/>
                </a:tc>
              </a:tr>
              <a:tr h="184404">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266700">
                        <a:lnSpc>
                          <a:spcPts val="1190"/>
                        </a:lnSpc>
                      </a:pPr>
                      <a:r>
                        <a:rPr sz="1000" spc="-5" dirty="0">
                          <a:latin typeface="Courier New"/>
                          <a:cs typeface="Courier New"/>
                        </a:rPr>
                        <a:t>0.759413</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266700">
                        <a:lnSpc>
                          <a:spcPts val="1190"/>
                        </a:lnSpc>
                      </a:pPr>
                      <a:r>
                        <a:rPr sz="1000" spc="-5" dirty="0">
                          <a:latin typeface="Courier New"/>
                          <a:cs typeface="Courier New"/>
                        </a:rPr>
                        <a:t>0.000000</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25%</a:t>
                      </a:r>
                      <a:endParaRPr sz="1000">
                        <a:latin typeface="Courier New"/>
                        <a:cs typeface="Courier New"/>
                      </a:endParaRPr>
                    </a:p>
                  </a:txBody>
                  <a:tcPr marL="0" marR="0" marT="0" marB="0"/>
                </a:tc>
                <a:tc>
                  <a:txBody>
                    <a:bodyPr/>
                    <a:lstStyle/>
                    <a:p>
                      <a:pPr marL="266700">
                        <a:lnSpc>
                          <a:spcPts val="1195"/>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266700">
                        <a:lnSpc>
                          <a:spcPts val="1190"/>
                        </a:lnSpc>
                      </a:pPr>
                      <a:r>
                        <a:rPr sz="1000" spc="-5" dirty="0">
                          <a:latin typeface="Courier New"/>
                          <a:cs typeface="Courier New"/>
                        </a:rPr>
                        <a:t>1.000000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266700">
                        <a:lnSpc>
                          <a:spcPts val="1190"/>
                        </a:lnSpc>
                      </a:pPr>
                      <a:r>
                        <a:rPr sz="1000" spc="-5" dirty="0">
                          <a:latin typeface="Courier New"/>
                          <a:cs typeface="Courier New"/>
                        </a:rPr>
                        <a:t>1.000000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266700">
                        <a:lnSpc>
                          <a:spcPts val="1190"/>
                        </a:lnSpc>
                      </a:pPr>
                      <a:r>
                        <a:rPr sz="1000" spc="-5" dirty="0">
                          <a:latin typeface="Courier New"/>
                          <a:cs typeface="Courier New"/>
                        </a:rPr>
                        <a:t>3.000000</a:t>
                      </a:r>
                      <a:endParaRPr sz="1000">
                        <a:latin typeface="Courier New"/>
                        <a:cs typeface="Courier New"/>
                      </a:endParaRPr>
                    </a:p>
                  </a:txBody>
                  <a:tcPr marL="0" marR="0" marT="0" marB="0"/>
                </a:tc>
              </a:tr>
            </a:tbl>
          </a:graphicData>
        </a:graphic>
      </p:graphicFrame>
      <p:sp>
        <p:nvSpPr>
          <p:cNvPr id="4" name="object 4"/>
          <p:cNvSpPr txBox="1"/>
          <p:nvPr/>
        </p:nvSpPr>
        <p:spPr>
          <a:xfrm>
            <a:off x="902004" y="2740811"/>
            <a:ext cx="5739765" cy="394335"/>
          </a:xfrm>
          <a:prstGeom prst="rect">
            <a:avLst/>
          </a:prstGeom>
        </p:spPr>
        <p:txBody>
          <a:bodyPr vert="horz" wrap="square" lIns="0" tIns="12700" rIns="0" bIns="0" rtlCol="0">
            <a:spAutoFit/>
          </a:bodyPr>
          <a:lstStyle/>
          <a:p>
            <a:pPr marL="12700" marR="5080">
              <a:lnSpc>
                <a:spcPct val="121000"/>
              </a:lnSpc>
              <a:spcBef>
                <a:spcPts val="100"/>
              </a:spcBef>
            </a:pPr>
            <a:r>
              <a:rPr sz="1000" spc="-5" dirty="0">
                <a:latin typeface="Courier New"/>
                <a:cs typeface="Courier New"/>
              </a:rPr>
              <a:t>Name:</a:t>
            </a:r>
            <a:r>
              <a:rPr sz="1000" spc="5" dirty="0">
                <a:latin typeface="Courier New"/>
                <a:cs typeface="Courier New"/>
              </a:rPr>
              <a:t> </a:t>
            </a:r>
            <a:r>
              <a:rPr sz="1000" spc="-5" dirty="0">
                <a:latin typeface="Courier New"/>
                <a:cs typeface="Courier New"/>
              </a:rPr>
              <a:t>29</a:t>
            </a:r>
            <a:r>
              <a:rPr sz="1000" spc="10" dirty="0">
                <a:latin typeface="Courier New"/>
                <a:cs typeface="Courier New"/>
              </a:rPr>
              <a:t> </a:t>
            </a:r>
            <a:r>
              <a:rPr sz="1000" spc="-5" dirty="0">
                <a:latin typeface="Courier New"/>
                <a:cs typeface="Courier New"/>
              </a:rPr>
              <a:t>Responsiveness,</a:t>
            </a:r>
            <a:r>
              <a:rPr sz="1000" spc="10" dirty="0">
                <a:latin typeface="Courier New"/>
                <a:cs typeface="Courier New"/>
              </a:rPr>
              <a:t> </a:t>
            </a:r>
            <a:r>
              <a:rPr sz="1000" spc="-5" dirty="0">
                <a:latin typeface="Courier New"/>
                <a:cs typeface="Courier New"/>
              </a:rPr>
              <a:t>availability</a:t>
            </a:r>
            <a:r>
              <a:rPr sz="1000" spc="10"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several</a:t>
            </a:r>
            <a:r>
              <a:rPr sz="1000" spc="10" dirty="0">
                <a:latin typeface="Courier New"/>
                <a:cs typeface="Courier New"/>
              </a:rPr>
              <a:t> </a:t>
            </a:r>
            <a:r>
              <a:rPr sz="1000" spc="-5" dirty="0">
                <a:latin typeface="Courier New"/>
                <a:cs typeface="Courier New"/>
              </a:rPr>
              <a:t>communication</a:t>
            </a:r>
            <a:r>
              <a:rPr sz="1000" spc="10" dirty="0">
                <a:latin typeface="Courier New"/>
                <a:cs typeface="Courier New"/>
              </a:rPr>
              <a:t> </a:t>
            </a:r>
            <a:r>
              <a:rPr sz="1000" spc="-5" dirty="0">
                <a:latin typeface="Courier New"/>
                <a:cs typeface="Courier New"/>
              </a:rPr>
              <a:t>channels</a:t>
            </a:r>
            <a:r>
              <a:rPr sz="1000" spc="10" dirty="0">
                <a:latin typeface="Courier New"/>
                <a:cs typeface="Courier New"/>
              </a:rPr>
              <a:t> </a:t>
            </a:r>
            <a:r>
              <a:rPr sz="1000" spc="-5" dirty="0">
                <a:latin typeface="Courier New"/>
                <a:cs typeface="Courier New"/>
              </a:rPr>
              <a:t>(em </a:t>
            </a:r>
            <a:r>
              <a:rPr sz="1000" spc="-585" dirty="0">
                <a:latin typeface="Courier New"/>
                <a:cs typeface="Courier New"/>
              </a:rPr>
              <a:t> </a:t>
            </a:r>
            <a:r>
              <a:rPr sz="1000" spc="-5" dirty="0">
                <a:latin typeface="Courier New"/>
                <a:cs typeface="Courier New"/>
              </a:rPr>
              <a:t>ail,</a:t>
            </a:r>
            <a:r>
              <a:rPr sz="1000" dirty="0">
                <a:latin typeface="Courier New"/>
                <a:cs typeface="Courier New"/>
              </a:rPr>
              <a:t> </a:t>
            </a:r>
            <a:r>
              <a:rPr sz="1000" spc="-5" dirty="0">
                <a:latin typeface="Courier New"/>
                <a:cs typeface="Courier New"/>
              </a:rPr>
              <a:t>online</a:t>
            </a:r>
            <a:r>
              <a:rPr sz="1000" dirty="0">
                <a:latin typeface="Courier New"/>
                <a:cs typeface="Courier New"/>
              </a:rPr>
              <a:t> </a:t>
            </a:r>
            <a:r>
              <a:rPr sz="1000" spc="-5" dirty="0">
                <a:latin typeface="Courier New"/>
                <a:cs typeface="Courier New"/>
              </a:rPr>
              <a:t>rep,</a:t>
            </a:r>
            <a:r>
              <a:rPr sz="1000" dirty="0">
                <a:latin typeface="Courier New"/>
                <a:cs typeface="Courier New"/>
              </a:rPr>
              <a:t> </a:t>
            </a:r>
            <a:r>
              <a:rPr sz="1000" spc="-5" dirty="0">
                <a:latin typeface="Courier New"/>
                <a:cs typeface="Courier New"/>
              </a:rPr>
              <a:t>twitter,</a:t>
            </a:r>
            <a:r>
              <a:rPr sz="1000" dirty="0">
                <a:latin typeface="Courier New"/>
                <a:cs typeface="Courier New"/>
              </a:rPr>
              <a:t> </a:t>
            </a:r>
            <a:r>
              <a:rPr sz="1000" spc="-5" dirty="0">
                <a:latin typeface="Courier New"/>
                <a:cs typeface="Courier New"/>
              </a:rPr>
              <a:t>phone</a:t>
            </a:r>
            <a:r>
              <a:rPr sz="1000" dirty="0">
                <a:latin typeface="Courier New"/>
                <a:cs typeface="Courier New"/>
              </a:rPr>
              <a:t> </a:t>
            </a:r>
            <a:r>
              <a:rPr sz="1000" spc="-5" dirty="0">
                <a:latin typeface="Courier New"/>
                <a:cs typeface="Courier New"/>
              </a:rPr>
              <a:t>etc.),</a:t>
            </a:r>
            <a:r>
              <a:rPr sz="1000" dirty="0">
                <a:latin typeface="Courier New"/>
                <a:cs typeface="Courier New"/>
              </a:rPr>
              <a:t> </a:t>
            </a:r>
            <a:r>
              <a:rPr sz="1000" spc="-5" dirty="0">
                <a:latin typeface="Courier New"/>
                <a:cs typeface="Courier New"/>
              </a:rPr>
              <a:t>dtype:</a:t>
            </a:r>
            <a:r>
              <a:rPr sz="1000" dirty="0">
                <a:latin typeface="Courier New"/>
                <a:cs typeface="Courier New"/>
              </a:rPr>
              <a:t> </a:t>
            </a:r>
            <a:r>
              <a:rPr sz="1000" spc="-5" dirty="0">
                <a:latin typeface="Courier New"/>
                <a:cs typeface="Courier New"/>
              </a:rPr>
              <a:t>float64</a:t>
            </a:r>
            <a:endParaRPr sz="1000">
              <a:latin typeface="Courier New"/>
              <a:cs typeface="Courier New"/>
            </a:endParaRPr>
          </a:p>
        </p:txBody>
      </p:sp>
      <p:sp>
        <p:nvSpPr>
          <p:cNvPr id="5" name="object 5"/>
          <p:cNvSpPr txBox="1"/>
          <p:nvPr/>
        </p:nvSpPr>
        <p:spPr>
          <a:xfrm>
            <a:off x="902004" y="3512947"/>
            <a:ext cx="574167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30</a:t>
            </a:r>
            <a:r>
              <a:rPr sz="1000" spc="10"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shopping</a:t>
            </a:r>
            <a:r>
              <a:rPr sz="1000" spc="10" dirty="0">
                <a:latin typeface="Courier New"/>
                <a:cs typeface="Courier New"/>
              </a:rPr>
              <a:t> </a:t>
            </a:r>
            <a:r>
              <a:rPr sz="1000" spc="-5" dirty="0">
                <a:latin typeface="Courier New"/>
                <a:cs typeface="Courier New"/>
              </a:rPr>
              <a:t>gives</a:t>
            </a:r>
            <a:r>
              <a:rPr sz="1000" spc="5" dirty="0">
                <a:latin typeface="Courier New"/>
                <a:cs typeface="Courier New"/>
              </a:rPr>
              <a:t> </a:t>
            </a:r>
            <a:r>
              <a:rPr sz="1000" spc="-5" dirty="0">
                <a:latin typeface="Courier New"/>
                <a:cs typeface="Courier New"/>
              </a:rPr>
              <a:t>monetary</a:t>
            </a:r>
            <a:r>
              <a:rPr sz="1000" spc="10" dirty="0">
                <a:latin typeface="Courier New"/>
                <a:cs typeface="Courier New"/>
              </a:rPr>
              <a:t> </a:t>
            </a:r>
            <a:r>
              <a:rPr sz="1000" spc="-5" dirty="0">
                <a:latin typeface="Courier New"/>
                <a:cs typeface="Courier New"/>
              </a:rPr>
              <a:t>benefit</a:t>
            </a:r>
            <a:r>
              <a:rPr sz="1000" spc="5" dirty="0">
                <a:latin typeface="Courier New"/>
                <a:cs typeface="Courier New"/>
              </a:rPr>
              <a:t> </a:t>
            </a:r>
            <a:r>
              <a:rPr sz="1000" spc="-5" dirty="0">
                <a:latin typeface="Courier New"/>
                <a:cs typeface="Courier New"/>
              </a:rPr>
              <a:t>and</a:t>
            </a:r>
            <a:r>
              <a:rPr sz="1000" spc="10" dirty="0">
                <a:latin typeface="Courier New"/>
                <a:cs typeface="Courier New"/>
              </a:rPr>
              <a:t> </a:t>
            </a:r>
            <a:r>
              <a:rPr sz="1000" spc="-5" dirty="0">
                <a:latin typeface="Courier New"/>
                <a:cs typeface="Courier New"/>
              </a:rPr>
              <a:t>discounts</a:t>
            </a:r>
            <a:r>
              <a:rPr sz="1000" spc="15"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6" name="object 6"/>
          <p:cNvGraphicFramePr>
            <a:graphicFrameLocks noGrp="1"/>
          </p:cNvGraphicFramePr>
          <p:nvPr/>
        </p:nvGraphicFramePr>
        <p:xfrm>
          <a:off x="882954" y="3731235"/>
          <a:ext cx="5777865" cy="1805971"/>
        </p:xfrm>
        <a:graphic>
          <a:graphicData uri="http://schemas.openxmlformats.org/drawingml/2006/table">
            <a:tbl>
              <a:tblPr firstRow="1" bandRow="1">
                <a:tableStyleId>{2D5ABB26-0587-4C30-8999-92F81FD0307C}</a:tableStyleId>
              </a:tblPr>
              <a:tblGrid>
                <a:gridCol w="450850"/>
                <a:gridCol w="4876165"/>
                <a:gridCol w="450850"/>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R="3839210" algn="r">
                        <a:lnSpc>
                          <a:spcPts val="1030"/>
                        </a:lnSpc>
                      </a:pPr>
                      <a:r>
                        <a:rPr sz="1000" spc="-5" dirty="0">
                          <a:latin typeface="Courier New"/>
                          <a:cs typeface="Courier New"/>
                        </a:rPr>
                        <a:t>269.000000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4403">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R="3839210" algn="r">
                        <a:lnSpc>
                          <a:spcPts val="1190"/>
                        </a:lnSpc>
                      </a:pPr>
                      <a:r>
                        <a:rPr sz="1000" spc="-5" dirty="0">
                          <a:latin typeface="Courier New"/>
                          <a:cs typeface="Courier New"/>
                        </a:rPr>
                        <a:t>1.765799</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5166">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R="3839210" algn="r">
                        <a:lnSpc>
                          <a:spcPts val="1190"/>
                        </a:lnSpc>
                      </a:pPr>
                      <a:r>
                        <a:rPr sz="1000" spc="-5" dirty="0">
                          <a:latin typeface="Courier New"/>
                          <a:cs typeface="Courier New"/>
                        </a:rPr>
                        <a:t>1.438082</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5166">
                <a:tc>
                  <a:txBody>
                    <a:bodyPr/>
                    <a:lstStyle/>
                    <a:p>
                      <a:pPr marL="31750">
                        <a:lnSpc>
                          <a:spcPts val="1195"/>
                        </a:lnSpc>
                      </a:pPr>
                      <a:r>
                        <a:rPr sz="1000" spc="-5" dirty="0">
                          <a:latin typeface="Courier New"/>
                          <a:cs typeface="Courier New"/>
                        </a:rPr>
                        <a:t>min</a:t>
                      </a:r>
                      <a:endParaRPr sz="1000">
                        <a:latin typeface="Courier New"/>
                        <a:cs typeface="Courier New"/>
                      </a:endParaRPr>
                    </a:p>
                  </a:txBody>
                  <a:tcPr marL="0" marR="0" marT="0" marB="0"/>
                </a:tc>
                <a:tc>
                  <a:txBody>
                    <a:bodyPr/>
                    <a:lstStyle/>
                    <a:p>
                      <a:pPr marR="3839210" algn="r">
                        <a:lnSpc>
                          <a:spcPts val="1195"/>
                        </a:lnSpc>
                      </a:pPr>
                      <a:r>
                        <a:rPr sz="1000" spc="-5" dirty="0">
                          <a:latin typeface="Courier New"/>
                          <a:cs typeface="Courier New"/>
                        </a:rPr>
                        <a:t>0.000000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4403">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R="3839210" algn="r">
                        <a:lnSpc>
                          <a:spcPts val="1190"/>
                        </a:lnSpc>
                      </a:pPr>
                      <a:r>
                        <a:rPr sz="1000" spc="-5" dirty="0">
                          <a:latin typeface="Courier New"/>
                          <a:cs typeface="Courier New"/>
                        </a:rPr>
                        <a:t>0.000000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4403">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R="3839210" algn="r">
                        <a:lnSpc>
                          <a:spcPts val="1190"/>
                        </a:lnSpc>
                      </a:pPr>
                      <a:r>
                        <a:rPr sz="1000" spc="-5" dirty="0">
                          <a:latin typeface="Courier New"/>
                          <a:cs typeface="Courier New"/>
                        </a:rPr>
                        <a:t>2.000000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5166">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R="3839210" algn="r">
                        <a:lnSpc>
                          <a:spcPts val="1190"/>
                        </a:lnSpc>
                      </a:pPr>
                      <a:r>
                        <a:rPr sz="1000" spc="-5" dirty="0">
                          <a:latin typeface="Courier New"/>
                          <a:cs typeface="Courier New"/>
                        </a:rPr>
                        <a:t>3.000000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533417">
                <a:tc>
                  <a:txBody>
                    <a:bodyPr/>
                    <a:lstStyle/>
                    <a:p>
                      <a:pPr marL="31750">
                        <a:lnSpc>
                          <a:spcPts val="1195"/>
                        </a:lnSpc>
                      </a:pPr>
                      <a:r>
                        <a:rPr sz="1000" spc="-5" dirty="0">
                          <a:latin typeface="Courier New"/>
                          <a:cs typeface="Courier New"/>
                        </a:rPr>
                        <a:t>max</a:t>
                      </a:r>
                      <a:endParaRPr sz="1000">
                        <a:latin typeface="Courier New"/>
                        <a:cs typeface="Courier New"/>
                      </a:endParaRPr>
                    </a:p>
                    <a:p>
                      <a:pPr marL="31750" marR="30480">
                        <a:lnSpc>
                          <a:spcPct val="121000"/>
                        </a:lnSpc>
                      </a:pPr>
                      <a:r>
                        <a:rPr sz="1000" dirty="0">
                          <a:latin typeface="Courier New"/>
                          <a:cs typeface="Courier New"/>
                        </a:rPr>
                        <a:t>Name:  </a:t>
                      </a:r>
                      <a:r>
                        <a:rPr sz="1000" spc="-5" dirty="0">
                          <a:latin typeface="Courier New"/>
                          <a:cs typeface="Courier New"/>
                        </a:rPr>
                        <a:t>64</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4.000000</a:t>
                      </a:r>
                      <a:endParaRPr sz="1000">
                        <a:latin typeface="Courier New"/>
                        <a:cs typeface="Courier New"/>
                      </a:endParaRPr>
                    </a:p>
                    <a:p>
                      <a:pPr marL="38100">
                        <a:lnSpc>
                          <a:spcPct val="100000"/>
                        </a:lnSpc>
                        <a:spcBef>
                          <a:spcPts val="250"/>
                        </a:spcBef>
                      </a:pPr>
                      <a:r>
                        <a:rPr sz="1000" spc="-5" dirty="0">
                          <a:latin typeface="Courier New"/>
                          <a:cs typeface="Courier New"/>
                        </a:rPr>
                        <a:t>30</a:t>
                      </a:r>
                      <a:r>
                        <a:rPr sz="1000" spc="5"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shopping</a:t>
                      </a:r>
                      <a:r>
                        <a:rPr sz="1000" spc="5" dirty="0">
                          <a:latin typeface="Courier New"/>
                          <a:cs typeface="Courier New"/>
                        </a:rPr>
                        <a:t> </a:t>
                      </a:r>
                      <a:r>
                        <a:rPr sz="1000" spc="-5" dirty="0">
                          <a:latin typeface="Courier New"/>
                          <a:cs typeface="Courier New"/>
                        </a:rPr>
                        <a:t>gives</a:t>
                      </a:r>
                      <a:r>
                        <a:rPr sz="1000" spc="5" dirty="0">
                          <a:latin typeface="Courier New"/>
                          <a:cs typeface="Courier New"/>
                        </a:rPr>
                        <a:t> </a:t>
                      </a:r>
                      <a:r>
                        <a:rPr sz="1000" spc="-5" dirty="0">
                          <a:latin typeface="Courier New"/>
                          <a:cs typeface="Courier New"/>
                        </a:rPr>
                        <a:t>monetary</a:t>
                      </a:r>
                      <a:r>
                        <a:rPr sz="1000" spc="5" dirty="0">
                          <a:latin typeface="Courier New"/>
                          <a:cs typeface="Courier New"/>
                        </a:rPr>
                        <a:t> </a:t>
                      </a:r>
                      <a:r>
                        <a:rPr sz="1000" spc="-5" dirty="0">
                          <a:latin typeface="Courier New"/>
                          <a:cs typeface="Courier New"/>
                        </a:rPr>
                        <a:t>benefit</a:t>
                      </a:r>
                      <a:r>
                        <a:rPr sz="1000" spc="5" dirty="0">
                          <a:latin typeface="Courier New"/>
                          <a:cs typeface="Courier New"/>
                        </a:rPr>
                        <a:t> </a:t>
                      </a:r>
                      <a:r>
                        <a:rPr sz="1000" spc="-5" dirty="0">
                          <a:latin typeface="Courier New"/>
                          <a:cs typeface="Courier New"/>
                        </a:rPr>
                        <a:t>and</a:t>
                      </a:r>
                      <a:r>
                        <a:rPr sz="1000" spc="5" dirty="0">
                          <a:latin typeface="Courier New"/>
                          <a:cs typeface="Courier New"/>
                        </a:rPr>
                        <a:t> </a:t>
                      </a:r>
                      <a:r>
                        <a:rPr sz="1000" spc="-5" dirty="0">
                          <a:latin typeface="Courier New"/>
                          <a:cs typeface="Courier New"/>
                        </a:rPr>
                        <a:t>discounts,</a:t>
                      </a:r>
                      <a:r>
                        <a:rPr sz="1000" spc="5" dirty="0">
                          <a:latin typeface="Courier New"/>
                          <a:cs typeface="Courier New"/>
                        </a:rPr>
                        <a:t> </a:t>
                      </a:r>
                      <a:r>
                        <a:rPr sz="1000" spc="-5" dirty="0">
                          <a:latin typeface="Courier New"/>
                          <a:cs typeface="Courier New"/>
                        </a:rPr>
                        <a:t>dtype:</a:t>
                      </a:r>
                      <a:endParaRPr sz="1000">
                        <a:latin typeface="Courier New"/>
                        <a:cs typeface="Courier New"/>
                      </a:endParaRPr>
                    </a:p>
                  </a:txBody>
                  <a:tcPr marL="0" marR="0" marT="0" marB="0"/>
                </a:tc>
                <a:tc>
                  <a:txBody>
                    <a:bodyPr/>
                    <a:lstStyle/>
                    <a:p>
                      <a:pPr>
                        <a:lnSpc>
                          <a:spcPct val="100000"/>
                        </a:lnSpc>
                        <a:spcBef>
                          <a:spcPts val="10"/>
                        </a:spcBef>
                      </a:pPr>
                      <a:endParaRPr sz="1250">
                        <a:latin typeface="Times New Roman"/>
                        <a:cs typeface="Times New Roman"/>
                      </a:endParaRPr>
                    </a:p>
                    <a:p>
                      <a:pPr marL="38100">
                        <a:lnSpc>
                          <a:spcPct val="100000"/>
                        </a:lnSpc>
                      </a:pPr>
                      <a:r>
                        <a:rPr sz="1000" spc="-5" dirty="0">
                          <a:latin typeface="Courier New"/>
                          <a:cs typeface="Courier New"/>
                        </a:rPr>
                        <a:t>float</a:t>
                      </a:r>
                      <a:endParaRPr sz="1000">
                        <a:latin typeface="Courier New"/>
                        <a:cs typeface="Courier New"/>
                      </a:endParaRPr>
                    </a:p>
                  </a:txBody>
                  <a:tcPr marL="0" marR="0" marT="1270" marB="0"/>
                </a:tc>
              </a:tr>
            </a:tbl>
          </a:graphicData>
        </a:graphic>
      </p:graphicFrame>
      <p:sp>
        <p:nvSpPr>
          <p:cNvPr id="7" name="object 7"/>
          <p:cNvSpPr txBox="1"/>
          <p:nvPr/>
        </p:nvSpPr>
        <p:spPr>
          <a:xfrm>
            <a:off x="902004" y="5915025"/>
            <a:ext cx="49028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31</a:t>
            </a:r>
            <a:r>
              <a:rPr sz="1000" spc="5" dirty="0">
                <a:latin typeface="Courier New"/>
                <a:cs typeface="Courier New"/>
              </a:rPr>
              <a:t> </a:t>
            </a:r>
            <a:r>
              <a:rPr sz="1000" spc="-5" dirty="0">
                <a:latin typeface="Courier New"/>
                <a:cs typeface="Courier New"/>
              </a:rPr>
              <a:t>Enjoyment</a:t>
            </a:r>
            <a:r>
              <a:rPr sz="1000" spc="5" dirty="0">
                <a:latin typeface="Courier New"/>
                <a:cs typeface="Courier New"/>
              </a:rPr>
              <a:t> </a:t>
            </a:r>
            <a:r>
              <a:rPr sz="1000" spc="-5" dirty="0">
                <a:latin typeface="Courier New"/>
                <a:cs typeface="Courier New"/>
              </a:rPr>
              <a:t>is</a:t>
            </a:r>
            <a:r>
              <a:rPr sz="1000" spc="5" dirty="0">
                <a:latin typeface="Courier New"/>
                <a:cs typeface="Courier New"/>
              </a:rPr>
              <a:t> </a:t>
            </a:r>
            <a:r>
              <a:rPr sz="1000" spc="-5" dirty="0">
                <a:latin typeface="Courier New"/>
                <a:cs typeface="Courier New"/>
              </a:rPr>
              <a:t>derived</a:t>
            </a:r>
            <a:r>
              <a:rPr sz="1000" spc="5" dirty="0">
                <a:latin typeface="Courier New"/>
                <a:cs typeface="Courier New"/>
              </a:rPr>
              <a:t> </a:t>
            </a:r>
            <a:r>
              <a:rPr sz="1000" spc="-5" dirty="0">
                <a:latin typeface="Courier New"/>
                <a:cs typeface="Courier New"/>
              </a:rPr>
              <a:t>from</a:t>
            </a:r>
            <a:r>
              <a:rPr sz="1000" spc="5" dirty="0">
                <a:latin typeface="Courier New"/>
                <a:cs typeface="Courier New"/>
              </a:rPr>
              <a:t> </a:t>
            </a:r>
            <a:r>
              <a:rPr sz="1000" spc="-5" dirty="0">
                <a:latin typeface="Courier New"/>
                <a:cs typeface="Courier New"/>
              </a:rPr>
              <a:t>shopping</a:t>
            </a:r>
            <a:r>
              <a:rPr sz="1000" spc="5" dirty="0">
                <a:latin typeface="Courier New"/>
                <a:cs typeface="Courier New"/>
              </a:rPr>
              <a:t> </a:t>
            </a:r>
            <a:r>
              <a:rPr sz="1000" spc="-5" dirty="0">
                <a:latin typeface="Courier New"/>
                <a:cs typeface="Courier New"/>
              </a:rPr>
              <a:t>online</a:t>
            </a:r>
            <a:r>
              <a:rPr sz="1000" spc="15"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8" name="object 8"/>
          <p:cNvGraphicFramePr>
            <a:graphicFrameLocks noGrp="1"/>
          </p:cNvGraphicFramePr>
          <p:nvPr/>
        </p:nvGraphicFramePr>
        <p:xfrm>
          <a:off x="882954" y="6133313"/>
          <a:ext cx="5092700" cy="1621566"/>
        </p:xfrm>
        <a:graphic>
          <a:graphicData uri="http://schemas.openxmlformats.org/drawingml/2006/table">
            <a:tbl>
              <a:tblPr firstRow="1" bandRow="1">
                <a:tableStyleId>{2D5ABB26-0587-4C30-8999-92F81FD0307C}</a:tableStyleId>
              </a:tblPr>
              <a:tblGrid>
                <a:gridCol w="450850"/>
                <a:gridCol w="4641850"/>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2.159851</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1.468737</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1.000000</a:t>
                      </a:r>
                      <a:endParaRPr sz="1000">
                        <a:latin typeface="Courier New"/>
                        <a:cs typeface="Courier New"/>
                      </a:endParaRPr>
                    </a:p>
                  </a:txBody>
                  <a:tcPr marL="0" marR="0" marT="0" marB="0"/>
                </a:tc>
              </a:tr>
              <a:tr h="185165">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2.000000</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4.000000</a:t>
                      </a:r>
                      <a:endParaRPr sz="1000">
                        <a:latin typeface="Courier New"/>
                        <a:cs typeface="Courier New"/>
                      </a:endParaRPr>
                    </a:p>
                  </a:txBody>
                  <a:tcPr marL="0" marR="0" marT="0" marB="0"/>
                </a:tc>
              </a:tr>
              <a:tr h="184404">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4.000000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31</a:t>
                      </a:r>
                      <a:r>
                        <a:rPr sz="1000" dirty="0">
                          <a:latin typeface="Courier New"/>
                          <a:cs typeface="Courier New"/>
                        </a:rPr>
                        <a:t> </a:t>
                      </a:r>
                      <a:r>
                        <a:rPr sz="1000" spc="-5" dirty="0">
                          <a:latin typeface="Courier New"/>
                          <a:cs typeface="Courier New"/>
                        </a:rPr>
                        <a:t>Enjoyment</a:t>
                      </a:r>
                      <a:r>
                        <a:rPr sz="1000" spc="5" dirty="0">
                          <a:latin typeface="Courier New"/>
                          <a:cs typeface="Courier New"/>
                        </a:rPr>
                        <a:t> </a:t>
                      </a:r>
                      <a:r>
                        <a:rPr sz="1000" spc="-5" dirty="0">
                          <a:latin typeface="Courier New"/>
                          <a:cs typeface="Courier New"/>
                        </a:rPr>
                        <a:t>is</a:t>
                      </a:r>
                      <a:r>
                        <a:rPr sz="1000" spc="5" dirty="0">
                          <a:latin typeface="Courier New"/>
                          <a:cs typeface="Courier New"/>
                        </a:rPr>
                        <a:t> </a:t>
                      </a:r>
                      <a:r>
                        <a:rPr sz="1000" spc="-5" dirty="0">
                          <a:latin typeface="Courier New"/>
                          <a:cs typeface="Courier New"/>
                        </a:rPr>
                        <a:t>derived</a:t>
                      </a:r>
                      <a:r>
                        <a:rPr sz="1000" spc="5" dirty="0">
                          <a:latin typeface="Courier New"/>
                          <a:cs typeface="Courier New"/>
                        </a:rPr>
                        <a:t> </a:t>
                      </a:r>
                      <a:r>
                        <a:rPr sz="1000" spc="-5" dirty="0">
                          <a:latin typeface="Courier New"/>
                          <a:cs typeface="Courier New"/>
                        </a:rPr>
                        <a:t>from</a:t>
                      </a:r>
                      <a:r>
                        <a:rPr sz="1000" spc="5" dirty="0">
                          <a:latin typeface="Courier New"/>
                          <a:cs typeface="Courier New"/>
                        </a:rPr>
                        <a:t> </a:t>
                      </a:r>
                      <a:r>
                        <a:rPr sz="1000" spc="-5" dirty="0">
                          <a:latin typeface="Courier New"/>
                          <a:cs typeface="Courier New"/>
                        </a:rPr>
                        <a:t>shopping</a:t>
                      </a:r>
                      <a:r>
                        <a:rPr sz="1000" spc="5"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dtype:</a:t>
                      </a:r>
                      <a:r>
                        <a:rPr sz="1000" spc="5" dirty="0">
                          <a:latin typeface="Courier New"/>
                          <a:cs typeface="Courier New"/>
                        </a:rPr>
                        <a:t> </a:t>
                      </a:r>
                      <a:r>
                        <a:rPr sz="1000" spc="-5" dirty="0">
                          <a:latin typeface="Courier New"/>
                          <a:cs typeface="Courier New"/>
                        </a:rPr>
                        <a:t>float64</a:t>
                      </a:r>
                      <a:endParaRPr sz="1000">
                        <a:latin typeface="Courier New"/>
                        <a:cs typeface="Courier New"/>
                      </a:endParaRPr>
                    </a:p>
                  </a:txBody>
                  <a:tcPr marL="0" marR="0" marT="0" marB="0"/>
                </a:tc>
              </a:tr>
            </a:tbl>
          </a:graphicData>
        </a:graphic>
      </p:graphicFrame>
      <p:sp>
        <p:nvSpPr>
          <p:cNvPr id="9" name="object 9"/>
          <p:cNvSpPr txBox="1"/>
          <p:nvPr/>
        </p:nvSpPr>
        <p:spPr>
          <a:xfrm>
            <a:off x="902004" y="8132444"/>
            <a:ext cx="49790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32</a:t>
            </a:r>
            <a:r>
              <a:rPr sz="1000" spc="5" dirty="0">
                <a:latin typeface="Courier New"/>
                <a:cs typeface="Courier New"/>
              </a:rPr>
              <a:t> </a:t>
            </a:r>
            <a:r>
              <a:rPr sz="1000" spc="-5" dirty="0">
                <a:latin typeface="Courier New"/>
                <a:cs typeface="Courier New"/>
              </a:rPr>
              <a:t>Shopping</a:t>
            </a:r>
            <a:r>
              <a:rPr sz="1000" spc="5"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is</a:t>
            </a:r>
            <a:r>
              <a:rPr sz="1000" spc="5" dirty="0">
                <a:latin typeface="Courier New"/>
                <a:cs typeface="Courier New"/>
              </a:rPr>
              <a:t> </a:t>
            </a:r>
            <a:r>
              <a:rPr sz="1000" spc="-5" dirty="0">
                <a:latin typeface="Courier New"/>
                <a:cs typeface="Courier New"/>
              </a:rPr>
              <a:t>convenient</a:t>
            </a:r>
            <a:r>
              <a:rPr sz="1000" spc="5" dirty="0">
                <a:latin typeface="Courier New"/>
                <a:cs typeface="Courier New"/>
              </a:rPr>
              <a:t> </a:t>
            </a:r>
            <a:r>
              <a:rPr sz="1000" spc="-5" dirty="0">
                <a:latin typeface="Courier New"/>
                <a:cs typeface="Courier New"/>
              </a:rPr>
              <a:t>and</a:t>
            </a:r>
            <a:r>
              <a:rPr sz="1000" spc="10" dirty="0">
                <a:latin typeface="Courier New"/>
                <a:cs typeface="Courier New"/>
              </a:rPr>
              <a:t> </a:t>
            </a:r>
            <a:r>
              <a:rPr sz="1000" spc="-5" dirty="0">
                <a:latin typeface="Courier New"/>
                <a:cs typeface="Courier New"/>
              </a:rPr>
              <a:t>flexible</a:t>
            </a:r>
            <a:r>
              <a:rPr sz="1000" spc="15"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10" name="object 10"/>
          <p:cNvGraphicFramePr>
            <a:graphicFrameLocks noGrp="1"/>
          </p:cNvGraphicFramePr>
          <p:nvPr/>
        </p:nvGraphicFramePr>
        <p:xfrm>
          <a:off x="882954" y="8351115"/>
          <a:ext cx="1511300" cy="1252708"/>
        </p:xfrm>
        <a:graphic>
          <a:graphicData uri="http://schemas.openxmlformats.org/drawingml/2006/table">
            <a:tbl>
              <a:tblPr firstRow="1" bandRow="1">
                <a:tableStyleId>{2D5ABB26-0587-4C30-8999-92F81FD0307C}</a:tableStyleId>
              </a:tblPr>
              <a:tblGrid>
                <a:gridCol w="565150"/>
                <a:gridCol w="946150"/>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R="24130" algn="r">
                        <a:lnSpc>
                          <a:spcPts val="1030"/>
                        </a:lnSpc>
                      </a:pPr>
                      <a:r>
                        <a:rPr sz="1000" spc="-5" dirty="0">
                          <a:latin typeface="Courier New"/>
                          <a:cs typeface="Courier New"/>
                        </a:rPr>
                        <a:t>269.000000</a:t>
                      </a:r>
                      <a:endParaRPr sz="1000">
                        <a:latin typeface="Courier New"/>
                        <a:cs typeface="Courier New"/>
                      </a:endParaRPr>
                    </a:p>
                  </a:txBody>
                  <a:tcPr marL="0" marR="0" marT="0" marB="0"/>
                </a:tc>
              </a:tr>
              <a:tr h="185165">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1.498141</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std</a:t>
                      </a:r>
                      <a:endParaRPr sz="1000">
                        <a:latin typeface="Courier New"/>
                        <a:cs typeface="Courier New"/>
                      </a:endParaRPr>
                    </a:p>
                  </a:txBody>
                  <a:tcPr marL="0" marR="0" marT="0" marB="0"/>
                </a:tc>
                <a:tc>
                  <a:txBody>
                    <a:bodyPr/>
                    <a:lstStyle/>
                    <a:p>
                      <a:pPr marR="24130" algn="r">
                        <a:lnSpc>
                          <a:spcPts val="1195"/>
                        </a:lnSpc>
                      </a:pPr>
                      <a:r>
                        <a:rPr sz="1000" spc="-5" dirty="0">
                          <a:latin typeface="Courier New"/>
                          <a:cs typeface="Courier New"/>
                        </a:rPr>
                        <a:t>1.038888</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0.000000</a:t>
                      </a:r>
                      <a:endParaRPr sz="1000">
                        <a:latin typeface="Courier New"/>
                        <a:cs typeface="Courier New"/>
                      </a:endParaRPr>
                    </a:p>
                  </a:txBody>
                  <a:tcPr marL="0" marR="0" marT="0" marB="0"/>
                </a:tc>
              </a:tr>
              <a:tr h="185140">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2.000000</a:t>
                      </a:r>
                      <a:endParaRPr sz="1000">
                        <a:latin typeface="Courier New"/>
                        <a:cs typeface="Courier New"/>
                      </a:endParaRPr>
                    </a:p>
                  </a:txBody>
                  <a:tcPr marL="0" marR="0" marT="0" marB="0"/>
                </a:tc>
              </a:tr>
              <a:tr h="164584">
                <a:tc>
                  <a:txBody>
                    <a:bodyPr/>
                    <a:lstStyle/>
                    <a:p>
                      <a:pPr marL="31750">
                        <a:lnSpc>
                          <a:spcPts val="1195"/>
                        </a:lnSpc>
                      </a:pPr>
                      <a:r>
                        <a:rPr sz="1000" spc="-5" dirty="0">
                          <a:latin typeface="Courier New"/>
                          <a:cs typeface="Courier New"/>
                        </a:rPr>
                        <a:t>75%</a:t>
                      </a:r>
                      <a:endParaRPr sz="1000">
                        <a:latin typeface="Courier New"/>
                        <a:cs typeface="Courier New"/>
                      </a:endParaRPr>
                    </a:p>
                  </a:txBody>
                  <a:tcPr marL="0" marR="0" marT="0" marB="0"/>
                </a:tc>
                <a:tc>
                  <a:txBody>
                    <a:bodyPr/>
                    <a:lstStyle/>
                    <a:p>
                      <a:pPr marR="24130" algn="r">
                        <a:lnSpc>
                          <a:spcPts val="1195"/>
                        </a:lnSpc>
                      </a:pPr>
                      <a:r>
                        <a:rPr sz="1000" spc="-5" dirty="0">
                          <a:latin typeface="Courier New"/>
                          <a:cs typeface="Courier New"/>
                        </a:rPr>
                        <a:t>2.000000</a:t>
                      </a:r>
                      <a:endParaRPr sz="1000">
                        <a:latin typeface="Courier New"/>
                        <a:cs typeface="Courier New"/>
                      </a:endParaRPr>
                    </a:p>
                  </a:txBody>
                  <a:tcPr marL="0" marR="0" marT="0" marB="0"/>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1692"/>
            <a:ext cx="5130800" cy="394970"/>
          </a:xfrm>
          <a:prstGeom prst="rect">
            <a:avLst/>
          </a:prstGeom>
        </p:spPr>
        <p:txBody>
          <a:bodyPr vert="horz" wrap="square" lIns="0" tIns="45085" rIns="0" bIns="0" rtlCol="0">
            <a:spAutoFit/>
          </a:bodyPr>
          <a:lstStyle/>
          <a:p>
            <a:pPr marL="12700">
              <a:lnSpc>
                <a:spcPct val="100000"/>
              </a:lnSpc>
              <a:spcBef>
                <a:spcPts val="355"/>
              </a:spcBef>
              <a:tabLst>
                <a:tab pos="850265" algn="l"/>
              </a:tabLst>
            </a:pPr>
            <a:r>
              <a:rPr sz="1000" spc="-5" dirty="0">
                <a:latin typeface="Courier New"/>
                <a:cs typeface="Courier New"/>
              </a:rPr>
              <a:t>max	3.000000</a:t>
            </a:r>
            <a:endParaRPr sz="1000">
              <a:latin typeface="Courier New"/>
              <a:cs typeface="Courier New"/>
            </a:endParaRPr>
          </a:p>
          <a:p>
            <a:pPr marL="12700">
              <a:lnSpc>
                <a:spcPct val="100000"/>
              </a:lnSpc>
              <a:spcBef>
                <a:spcPts val="250"/>
              </a:spcBef>
            </a:pPr>
            <a:r>
              <a:rPr sz="1000" spc="-5" dirty="0">
                <a:latin typeface="Courier New"/>
                <a:cs typeface="Courier New"/>
              </a:rPr>
              <a:t>Name:</a:t>
            </a:r>
            <a:r>
              <a:rPr sz="1000" spc="5" dirty="0">
                <a:latin typeface="Courier New"/>
                <a:cs typeface="Courier New"/>
              </a:rPr>
              <a:t> </a:t>
            </a:r>
            <a:r>
              <a:rPr sz="1000" spc="-5" dirty="0">
                <a:latin typeface="Courier New"/>
                <a:cs typeface="Courier New"/>
              </a:rPr>
              <a:t>32</a:t>
            </a:r>
            <a:r>
              <a:rPr sz="1000" spc="5" dirty="0">
                <a:latin typeface="Courier New"/>
                <a:cs typeface="Courier New"/>
              </a:rPr>
              <a:t> </a:t>
            </a:r>
            <a:r>
              <a:rPr sz="1000" spc="-5" dirty="0">
                <a:latin typeface="Courier New"/>
                <a:cs typeface="Courier New"/>
              </a:rPr>
              <a:t>Shopping</a:t>
            </a:r>
            <a:r>
              <a:rPr sz="1000" spc="5"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is</a:t>
            </a:r>
            <a:r>
              <a:rPr sz="1000" spc="5" dirty="0">
                <a:latin typeface="Courier New"/>
                <a:cs typeface="Courier New"/>
              </a:rPr>
              <a:t> </a:t>
            </a:r>
            <a:r>
              <a:rPr sz="1000" spc="-5" dirty="0">
                <a:latin typeface="Courier New"/>
                <a:cs typeface="Courier New"/>
              </a:rPr>
              <a:t>convenient</a:t>
            </a:r>
            <a:r>
              <a:rPr sz="1000" spc="5" dirty="0">
                <a:latin typeface="Courier New"/>
                <a:cs typeface="Courier New"/>
              </a:rPr>
              <a:t> </a:t>
            </a:r>
            <a:r>
              <a:rPr sz="1000" spc="-5" dirty="0">
                <a:latin typeface="Courier New"/>
                <a:cs typeface="Courier New"/>
              </a:rPr>
              <a:t>and</a:t>
            </a:r>
            <a:r>
              <a:rPr sz="1000" spc="5" dirty="0">
                <a:latin typeface="Courier New"/>
                <a:cs typeface="Courier New"/>
              </a:rPr>
              <a:t> </a:t>
            </a:r>
            <a:r>
              <a:rPr sz="1000" spc="-5" dirty="0">
                <a:latin typeface="Courier New"/>
                <a:cs typeface="Courier New"/>
              </a:rPr>
              <a:t>flexible,</a:t>
            </a:r>
            <a:r>
              <a:rPr sz="1000" spc="5" dirty="0">
                <a:latin typeface="Courier New"/>
                <a:cs typeface="Courier New"/>
              </a:rPr>
              <a:t> </a:t>
            </a:r>
            <a:r>
              <a:rPr sz="1000" spc="-5" dirty="0">
                <a:latin typeface="Courier New"/>
                <a:cs typeface="Courier New"/>
              </a:rPr>
              <a:t>dtype:</a:t>
            </a:r>
            <a:r>
              <a:rPr sz="1000" spc="5" dirty="0">
                <a:latin typeface="Courier New"/>
                <a:cs typeface="Courier New"/>
              </a:rPr>
              <a:t> </a:t>
            </a:r>
            <a:r>
              <a:rPr sz="1000" spc="-5" dirty="0">
                <a:latin typeface="Courier New"/>
                <a:cs typeface="Courier New"/>
              </a:rPr>
              <a:t>float64</a:t>
            </a:r>
            <a:endParaRPr sz="1000">
              <a:latin typeface="Courier New"/>
              <a:cs typeface="Courier New"/>
            </a:endParaRPr>
          </a:p>
        </p:txBody>
      </p:sp>
      <p:sp>
        <p:nvSpPr>
          <p:cNvPr id="3" name="object 3"/>
          <p:cNvSpPr txBox="1"/>
          <p:nvPr/>
        </p:nvSpPr>
        <p:spPr>
          <a:xfrm>
            <a:off x="902004" y="1663953"/>
            <a:ext cx="57410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33</a:t>
            </a:r>
            <a:r>
              <a:rPr sz="1000" spc="5" dirty="0">
                <a:latin typeface="Courier New"/>
                <a:cs typeface="Courier New"/>
              </a:rPr>
              <a:t> </a:t>
            </a:r>
            <a:r>
              <a:rPr sz="1000" spc="-5" dirty="0">
                <a:latin typeface="Courier New"/>
                <a:cs typeface="Courier New"/>
              </a:rPr>
              <a:t>Return</a:t>
            </a:r>
            <a:r>
              <a:rPr sz="1000" spc="10" dirty="0">
                <a:latin typeface="Courier New"/>
                <a:cs typeface="Courier New"/>
              </a:rPr>
              <a:t> </a:t>
            </a:r>
            <a:r>
              <a:rPr sz="1000" spc="-5" dirty="0">
                <a:latin typeface="Courier New"/>
                <a:cs typeface="Courier New"/>
              </a:rPr>
              <a:t>and</a:t>
            </a:r>
            <a:r>
              <a:rPr sz="1000" spc="5" dirty="0">
                <a:latin typeface="Courier New"/>
                <a:cs typeface="Courier New"/>
              </a:rPr>
              <a:t> </a:t>
            </a:r>
            <a:r>
              <a:rPr sz="1000" spc="-5" dirty="0">
                <a:latin typeface="Courier New"/>
                <a:cs typeface="Courier New"/>
              </a:rPr>
              <a:t>replacement</a:t>
            </a:r>
            <a:r>
              <a:rPr sz="1000" spc="5" dirty="0">
                <a:latin typeface="Courier New"/>
                <a:cs typeface="Courier New"/>
              </a:rPr>
              <a:t> </a:t>
            </a:r>
            <a:r>
              <a:rPr sz="1000" spc="-5" dirty="0">
                <a:latin typeface="Courier New"/>
                <a:cs typeface="Courier New"/>
              </a:rPr>
              <a:t>policy</a:t>
            </a:r>
            <a:r>
              <a:rPr sz="1000" spc="10"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e-tailer</a:t>
            </a:r>
            <a:r>
              <a:rPr sz="1000" spc="10" dirty="0">
                <a:latin typeface="Courier New"/>
                <a:cs typeface="Courier New"/>
              </a:rPr>
              <a:t> </a:t>
            </a:r>
            <a:r>
              <a:rPr sz="1000" spc="-5" dirty="0">
                <a:latin typeface="Courier New"/>
                <a:cs typeface="Courier New"/>
              </a:rPr>
              <a:t>is</a:t>
            </a:r>
            <a:r>
              <a:rPr sz="1000" spc="5" dirty="0">
                <a:latin typeface="Courier New"/>
                <a:cs typeface="Courier New"/>
              </a:rPr>
              <a:t> </a:t>
            </a:r>
            <a:r>
              <a:rPr sz="1000" spc="-5" dirty="0">
                <a:latin typeface="Courier New"/>
                <a:cs typeface="Courier New"/>
              </a:rPr>
              <a:t>important</a:t>
            </a:r>
            <a:r>
              <a:rPr sz="1000" spc="5" dirty="0">
                <a:latin typeface="Courier New"/>
                <a:cs typeface="Courier New"/>
              </a:rPr>
              <a:t> </a:t>
            </a:r>
            <a:r>
              <a:rPr sz="1000" spc="-5" dirty="0">
                <a:latin typeface="Courier New"/>
                <a:cs typeface="Courier New"/>
              </a:rPr>
              <a:t>for</a:t>
            </a:r>
            <a:endParaRPr sz="1000">
              <a:latin typeface="Courier New"/>
              <a:cs typeface="Courier New"/>
            </a:endParaRPr>
          </a:p>
        </p:txBody>
      </p:sp>
      <p:graphicFrame>
        <p:nvGraphicFramePr>
          <p:cNvPr id="4" name="object 4"/>
          <p:cNvGraphicFramePr>
            <a:graphicFrameLocks noGrp="1"/>
          </p:cNvGraphicFramePr>
          <p:nvPr/>
        </p:nvGraphicFramePr>
        <p:xfrm>
          <a:off x="882954" y="1882242"/>
          <a:ext cx="5779135" cy="1807874"/>
        </p:xfrm>
        <a:graphic>
          <a:graphicData uri="http://schemas.openxmlformats.org/drawingml/2006/table">
            <a:tbl>
              <a:tblPr firstRow="1" bandRow="1">
                <a:tableStyleId>{2D5ABB26-0587-4C30-8999-92F81FD0307C}</a:tableStyleId>
              </a:tblPr>
              <a:tblGrid>
                <a:gridCol w="679450"/>
                <a:gridCol w="5099685"/>
              </a:tblGrid>
              <a:tr h="164609">
                <a:tc>
                  <a:txBody>
                    <a:bodyPr/>
                    <a:lstStyle/>
                    <a:p>
                      <a:pPr marL="31750">
                        <a:lnSpc>
                          <a:spcPts val="1030"/>
                        </a:lnSpc>
                      </a:pPr>
                      <a:r>
                        <a:rPr sz="1000" spc="-5" dirty="0">
                          <a:latin typeface="Courier New"/>
                          <a:cs typeface="Courier New"/>
                        </a:rPr>
                        <a:t>purchase</a:t>
                      </a:r>
                      <a:endParaRPr sz="1000">
                        <a:latin typeface="Courier New"/>
                        <a:cs typeface="Courier New"/>
                      </a:endParaRPr>
                    </a:p>
                  </a:txBody>
                  <a:tcPr marL="0" marR="0" marT="0" marB="0"/>
                </a:tc>
                <a:tc>
                  <a:txBody>
                    <a:bodyPr/>
                    <a:lstStyle/>
                    <a:p>
                      <a:pPr marL="37465">
                        <a:lnSpc>
                          <a:spcPts val="1030"/>
                        </a:lnSpc>
                      </a:pPr>
                      <a:r>
                        <a:rPr sz="1000" spc="-5" dirty="0">
                          <a:latin typeface="Courier New"/>
                          <a:cs typeface="Courier New"/>
                        </a:rPr>
                        <a:t>decision</a:t>
                      </a:r>
                      <a:r>
                        <a:rPr sz="1000" spc="-40" dirty="0">
                          <a:latin typeface="Courier New"/>
                          <a:cs typeface="Courier New"/>
                        </a:rPr>
                        <a:t> </a:t>
                      </a:r>
                      <a:r>
                        <a:rPr sz="1000" spc="-5" dirty="0">
                          <a:latin typeface="Courier New"/>
                          <a:cs typeface="Courier New"/>
                        </a:rPr>
                        <a:t>---------</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count</a:t>
                      </a:r>
                      <a:endParaRPr sz="1000">
                        <a:latin typeface="Courier New"/>
                        <a:cs typeface="Courier New"/>
                      </a:endParaRPr>
                    </a:p>
                  </a:txBody>
                  <a:tcPr marL="0" marR="0" marT="0" marB="0"/>
                </a:tc>
                <a:tc>
                  <a:txBody>
                    <a:bodyPr/>
                    <a:lstStyle/>
                    <a:p>
                      <a:pPr marL="38100">
                        <a:lnSpc>
                          <a:spcPts val="1195"/>
                        </a:lnSpc>
                      </a:pPr>
                      <a:r>
                        <a:rPr sz="1000" spc="-5" dirty="0">
                          <a:latin typeface="Courier New"/>
                          <a:cs typeface="Courier New"/>
                        </a:rPr>
                        <a:t>269.000000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190500">
                        <a:lnSpc>
                          <a:spcPts val="1190"/>
                        </a:lnSpc>
                      </a:pPr>
                      <a:r>
                        <a:rPr sz="1000" spc="-5" dirty="0">
                          <a:latin typeface="Courier New"/>
                          <a:cs typeface="Courier New"/>
                        </a:rPr>
                        <a:t>1.546468</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190500">
                        <a:lnSpc>
                          <a:spcPts val="1190"/>
                        </a:lnSpc>
                      </a:pPr>
                      <a:r>
                        <a:rPr sz="1000" spc="-5" dirty="0">
                          <a:latin typeface="Courier New"/>
                          <a:cs typeface="Courier New"/>
                        </a:rPr>
                        <a:t>0.793324</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190500">
                        <a:lnSpc>
                          <a:spcPts val="1190"/>
                        </a:lnSpc>
                      </a:pPr>
                      <a:r>
                        <a:rPr sz="1000" spc="-5" dirty="0">
                          <a:latin typeface="Courier New"/>
                          <a:cs typeface="Courier New"/>
                        </a:rPr>
                        <a:t>0.000000</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25%</a:t>
                      </a:r>
                      <a:endParaRPr sz="1000">
                        <a:latin typeface="Courier New"/>
                        <a:cs typeface="Courier New"/>
                      </a:endParaRPr>
                    </a:p>
                  </a:txBody>
                  <a:tcPr marL="0" marR="0" marT="0" marB="0"/>
                </a:tc>
                <a:tc>
                  <a:txBody>
                    <a:bodyPr/>
                    <a:lstStyle/>
                    <a:p>
                      <a:pPr marL="190500">
                        <a:lnSpc>
                          <a:spcPts val="1195"/>
                        </a:lnSpc>
                      </a:pPr>
                      <a:r>
                        <a:rPr sz="1000" spc="-5" dirty="0">
                          <a:latin typeface="Courier New"/>
                          <a:cs typeface="Courier New"/>
                        </a:rPr>
                        <a:t>1.000000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190500">
                        <a:lnSpc>
                          <a:spcPts val="1190"/>
                        </a:lnSpc>
                      </a:pPr>
                      <a:r>
                        <a:rPr sz="1000" spc="-5" dirty="0">
                          <a:latin typeface="Courier New"/>
                          <a:cs typeface="Courier New"/>
                        </a:rPr>
                        <a:t>2.000000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190500">
                        <a:lnSpc>
                          <a:spcPts val="1190"/>
                        </a:lnSpc>
                      </a:pPr>
                      <a:r>
                        <a:rPr sz="1000" spc="-5" dirty="0">
                          <a:latin typeface="Courier New"/>
                          <a:cs typeface="Courier New"/>
                        </a:rPr>
                        <a:t>2.000000</a:t>
                      </a:r>
                      <a:endParaRPr sz="1000">
                        <a:latin typeface="Courier New"/>
                        <a:cs typeface="Courier New"/>
                      </a:endParaRPr>
                    </a:p>
                  </a:txBody>
                  <a:tcPr marL="0" marR="0" marT="0" marB="0"/>
                </a:tc>
              </a:tr>
              <a:tr h="185356">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190500">
                        <a:lnSpc>
                          <a:spcPts val="1190"/>
                        </a:lnSpc>
                      </a:pPr>
                      <a:r>
                        <a:rPr sz="1000" spc="-5" dirty="0">
                          <a:latin typeface="Courier New"/>
                          <a:cs typeface="Courier New"/>
                        </a:rPr>
                        <a:t>2.000000</a:t>
                      </a:r>
                      <a:endParaRPr sz="1000">
                        <a:latin typeface="Courier New"/>
                        <a:cs typeface="Courier New"/>
                      </a:endParaRPr>
                    </a:p>
                  </a:txBody>
                  <a:tcPr marL="0" marR="0" marT="0" marB="0"/>
                </a:tc>
              </a:tr>
              <a:tr h="164800">
                <a:tc>
                  <a:txBody>
                    <a:bodyPr/>
                    <a:lstStyle/>
                    <a:p>
                      <a:pPr marL="31750">
                        <a:lnSpc>
                          <a:spcPts val="1200"/>
                        </a:lnSpc>
                      </a:pPr>
                      <a:r>
                        <a:rPr sz="1000" spc="-5" dirty="0">
                          <a:latin typeface="Courier New"/>
                          <a:cs typeface="Courier New"/>
                        </a:rPr>
                        <a:t>Name:</a:t>
                      </a:r>
                      <a:r>
                        <a:rPr sz="1000" spc="-55" dirty="0">
                          <a:latin typeface="Courier New"/>
                          <a:cs typeface="Courier New"/>
                        </a:rPr>
                        <a:t> </a:t>
                      </a:r>
                      <a:r>
                        <a:rPr sz="1000" spc="-5" dirty="0">
                          <a:latin typeface="Courier New"/>
                          <a:cs typeface="Courier New"/>
                        </a:rPr>
                        <a:t>33</a:t>
                      </a:r>
                      <a:endParaRPr sz="1000">
                        <a:latin typeface="Courier New"/>
                        <a:cs typeface="Courier New"/>
                      </a:endParaRPr>
                    </a:p>
                  </a:txBody>
                  <a:tcPr marL="0" marR="0" marT="0" marB="0"/>
                </a:tc>
                <a:tc>
                  <a:txBody>
                    <a:bodyPr/>
                    <a:lstStyle/>
                    <a:p>
                      <a:pPr marL="38100">
                        <a:lnSpc>
                          <a:spcPts val="1200"/>
                        </a:lnSpc>
                      </a:pPr>
                      <a:r>
                        <a:rPr sz="1000" spc="-5" dirty="0">
                          <a:latin typeface="Courier New"/>
                          <a:cs typeface="Courier New"/>
                        </a:rPr>
                        <a:t>Return</a:t>
                      </a:r>
                      <a:r>
                        <a:rPr sz="1000" spc="5" dirty="0">
                          <a:latin typeface="Courier New"/>
                          <a:cs typeface="Courier New"/>
                        </a:rPr>
                        <a:t> </a:t>
                      </a:r>
                      <a:r>
                        <a:rPr sz="1000" spc="-5" dirty="0">
                          <a:latin typeface="Courier New"/>
                          <a:cs typeface="Courier New"/>
                        </a:rPr>
                        <a:t>and</a:t>
                      </a:r>
                      <a:r>
                        <a:rPr sz="1000" spc="5" dirty="0">
                          <a:latin typeface="Courier New"/>
                          <a:cs typeface="Courier New"/>
                        </a:rPr>
                        <a:t> </a:t>
                      </a:r>
                      <a:r>
                        <a:rPr sz="1000" spc="-5" dirty="0">
                          <a:latin typeface="Courier New"/>
                          <a:cs typeface="Courier New"/>
                        </a:rPr>
                        <a:t>replacement</a:t>
                      </a:r>
                      <a:r>
                        <a:rPr sz="1000" spc="5" dirty="0">
                          <a:latin typeface="Courier New"/>
                          <a:cs typeface="Courier New"/>
                        </a:rPr>
                        <a:t> </a:t>
                      </a:r>
                      <a:r>
                        <a:rPr sz="1000" spc="-5" dirty="0">
                          <a:latin typeface="Courier New"/>
                          <a:cs typeface="Courier New"/>
                        </a:rPr>
                        <a:t>policy</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e-tailer</a:t>
                      </a:r>
                      <a:r>
                        <a:rPr sz="1000" spc="5" dirty="0">
                          <a:latin typeface="Courier New"/>
                          <a:cs typeface="Courier New"/>
                        </a:rPr>
                        <a:t> </a:t>
                      </a:r>
                      <a:r>
                        <a:rPr sz="1000" spc="-5" dirty="0">
                          <a:latin typeface="Courier New"/>
                          <a:cs typeface="Courier New"/>
                        </a:rPr>
                        <a:t>is</a:t>
                      </a:r>
                      <a:r>
                        <a:rPr sz="1000" spc="5" dirty="0">
                          <a:latin typeface="Courier New"/>
                          <a:cs typeface="Courier New"/>
                        </a:rPr>
                        <a:t> </a:t>
                      </a:r>
                      <a:r>
                        <a:rPr sz="1000" spc="-5" dirty="0">
                          <a:latin typeface="Courier New"/>
                          <a:cs typeface="Courier New"/>
                        </a:rPr>
                        <a:t>important</a:t>
                      </a:r>
                      <a:r>
                        <a:rPr sz="1000" spc="5" dirty="0">
                          <a:latin typeface="Courier New"/>
                          <a:cs typeface="Courier New"/>
                        </a:rPr>
                        <a:t> </a:t>
                      </a:r>
                      <a:r>
                        <a:rPr sz="1000" spc="-5" dirty="0">
                          <a:latin typeface="Courier New"/>
                          <a:cs typeface="Courier New"/>
                        </a:rPr>
                        <a:t>for</a:t>
                      </a:r>
                      <a:r>
                        <a:rPr sz="1000" spc="5" dirty="0">
                          <a:latin typeface="Courier New"/>
                          <a:cs typeface="Courier New"/>
                        </a:rPr>
                        <a:t> </a:t>
                      </a:r>
                      <a:r>
                        <a:rPr sz="1000" spc="-5" dirty="0">
                          <a:latin typeface="Courier New"/>
                          <a:cs typeface="Courier New"/>
                        </a:rPr>
                        <a:t>pur</a:t>
                      </a:r>
                      <a:endParaRPr sz="1000">
                        <a:latin typeface="Courier New"/>
                        <a:cs typeface="Courier New"/>
                      </a:endParaRPr>
                    </a:p>
                  </a:txBody>
                  <a:tcPr marL="0" marR="0" marT="0" marB="0"/>
                </a:tc>
              </a:tr>
            </a:tbl>
          </a:graphicData>
        </a:graphic>
      </p:graphicFrame>
      <p:sp>
        <p:nvSpPr>
          <p:cNvPr id="5" name="object 5"/>
          <p:cNvSpPr txBox="1"/>
          <p:nvPr/>
        </p:nvSpPr>
        <p:spPr>
          <a:xfrm>
            <a:off x="902004" y="3697350"/>
            <a:ext cx="5741670" cy="91694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chase</a:t>
            </a:r>
            <a:r>
              <a:rPr sz="1000" spc="-10" dirty="0">
                <a:latin typeface="Courier New"/>
                <a:cs typeface="Courier New"/>
              </a:rPr>
              <a:t> </a:t>
            </a:r>
            <a:r>
              <a:rPr sz="1000" spc="-5" dirty="0">
                <a:latin typeface="Courier New"/>
                <a:cs typeface="Courier New"/>
              </a:rPr>
              <a:t>decision,</a:t>
            </a:r>
            <a:r>
              <a:rPr sz="1000" spc="-10" dirty="0">
                <a:latin typeface="Courier New"/>
                <a:cs typeface="Courier New"/>
              </a:rPr>
              <a:t> </a:t>
            </a:r>
            <a:r>
              <a:rPr sz="1000" spc="-5" dirty="0">
                <a:latin typeface="Courier New"/>
                <a:cs typeface="Courier New"/>
              </a:rPr>
              <a:t>dtype:</a:t>
            </a:r>
            <a:r>
              <a:rPr sz="1000" spc="-10" dirty="0">
                <a:latin typeface="Courier New"/>
                <a:cs typeface="Courier New"/>
              </a:rPr>
              <a:t> </a:t>
            </a:r>
            <a:r>
              <a:rPr sz="1000" spc="-5" dirty="0">
                <a:latin typeface="Courier New"/>
                <a:cs typeface="Courier New"/>
              </a:rPr>
              <a:t>float64</a:t>
            </a:r>
            <a:endParaRPr sz="1000">
              <a:latin typeface="Courier New"/>
              <a:cs typeface="Courier New"/>
            </a:endParaRPr>
          </a:p>
          <a:p>
            <a:pPr>
              <a:lnSpc>
                <a:spcPct val="100000"/>
              </a:lnSpc>
            </a:pPr>
            <a:endParaRPr sz="1100">
              <a:latin typeface="Courier New"/>
              <a:cs typeface="Courier New"/>
            </a:endParaRPr>
          </a:p>
          <a:p>
            <a:pPr>
              <a:lnSpc>
                <a:spcPct val="100000"/>
              </a:lnSpc>
              <a:spcBef>
                <a:spcPts val="25"/>
              </a:spcBef>
            </a:pPr>
            <a:endParaRPr sz="1450">
              <a:latin typeface="Courier New"/>
              <a:cs typeface="Courier New"/>
            </a:endParaRPr>
          </a:p>
          <a:p>
            <a:pPr marL="12700" marR="5080">
              <a:lnSpc>
                <a:spcPct val="121000"/>
              </a:lnSpc>
              <a:tabLst>
                <a:tab pos="1147445" algn="l"/>
              </a:tabLst>
            </a:pPr>
            <a:r>
              <a:rPr sz="1000" spc="-5" dirty="0">
                <a:latin typeface="Courier New"/>
                <a:cs typeface="Courier New"/>
              </a:rPr>
              <a:t>---------</a:t>
            </a:r>
            <a:r>
              <a:rPr sz="1000" spc="5" dirty="0">
                <a:latin typeface="Courier New"/>
                <a:cs typeface="Courier New"/>
              </a:rPr>
              <a:t> </a:t>
            </a:r>
            <a:r>
              <a:rPr sz="1000" spc="-5" dirty="0">
                <a:latin typeface="Courier New"/>
                <a:cs typeface="Courier New"/>
              </a:rPr>
              <a:t>34</a:t>
            </a:r>
            <a:r>
              <a:rPr sz="1000" spc="5" dirty="0">
                <a:latin typeface="Courier New"/>
                <a:cs typeface="Courier New"/>
              </a:rPr>
              <a:t> </a:t>
            </a:r>
            <a:r>
              <a:rPr sz="1000" spc="-5" dirty="0">
                <a:latin typeface="Courier New"/>
                <a:cs typeface="Courier New"/>
              </a:rPr>
              <a:t>Gaining</a:t>
            </a:r>
            <a:r>
              <a:rPr sz="1000" spc="5" dirty="0">
                <a:latin typeface="Courier New"/>
                <a:cs typeface="Courier New"/>
              </a:rPr>
              <a:t> </a:t>
            </a:r>
            <a:r>
              <a:rPr sz="1000" spc="-5" dirty="0">
                <a:latin typeface="Courier New"/>
                <a:cs typeface="Courier New"/>
              </a:rPr>
              <a:t>access</a:t>
            </a:r>
            <a:r>
              <a:rPr sz="1000" spc="5" dirty="0">
                <a:latin typeface="Courier New"/>
                <a:cs typeface="Courier New"/>
              </a:rPr>
              <a:t> </a:t>
            </a:r>
            <a:r>
              <a:rPr sz="1000" spc="-5" dirty="0">
                <a:latin typeface="Courier New"/>
                <a:cs typeface="Courier New"/>
              </a:rPr>
              <a:t>to</a:t>
            </a:r>
            <a:r>
              <a:rPr sz="1000" spc="5" dirty="0">
                <a:latin typeface="Courier New"/>
                <a:cs typeface="Courier New"/>
              </a:rPr>
              <a:t> </a:t>
            </a:r>
            <a:r>
              <a:rPr sz="1000" spc="-5" dirty="0">
                <a:latin typeface="Courier New"/>
                <a:cs typeface="Courier New"/>
              </a:rPr>
              <a:t>loyalty</a:t>
            </a:r>
            <a:r>
              <a:rPr sz="1000" spc="5" dirty="0">
                <a:latin typeface="Courier New"/>
                <a:cs typeface="Courier New"/>
              </a:rPr>
              <a:t> </a:t>
            </a:r>
            <a:r>
              <a:rPr sz="1000" spc="-5" dirty="0">
                <a:latin typeface="Courier New"/>
                <a:cs typeface="Courier New"/>
              </a:rPr>
              <a:t>programs</a:t>
            </a:r>
            <a:r>
              <a:rPr sz="1000" spc="5" dirty="0">
                <a:latin typeface="Courier New"/>
                <a:cs typeface="Courier New"/>
              </a:rPr>
              <a:t> </a:t>
            </a:r>
            <a:r>
              <a:rPr sz="1000" spc="-5" dirty="0">
                <a:latin typeface="Courier New"/>
                <a:cs typeface="Courier New"/>
              </a:rPr>
              <a:t>is</a:t>
            </a:r>
            <a:r>
              <a:rPr sz="1000" spc="5" dirty="0">
                <a:latin typeface="Courier New"/>
                <a:cs typeface="Courier New"/>
              </a:rPr>
              <a:t> </a:t>
            </a:r>
            <a:r>
              <a:rPr sz="1000" spc="-5" dirty="0">
                <a:latin typeface="Courier New"/>
                <a:cs typeface="Courier New"/>
              </a:rPr>
              <a:t>a</a:t>
            </a:r>
            <a:r>
              <a:rPr sz="1000" spc="5" dirty="0">
                <a:latin typeface="Courier New"/>
                <a:cs typeface="Courier New"/>
              </a:rPr>
              <a:t> </a:t>
            </a:r>
            <a:r>
              <a:rPr sz="1000" spc="-5" dirty="0">
                <a:latin typeface="Courier New"/>
                <a:cs typeface="Courier New"/>
              </a:rPr>
              <a:t>benefit</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shopping</a:t>
            </a:r>
            <a:r>
              <a:rPr sz="1000" spc="20" dirty="0">
                <a:latin typeface="Courier New"/>
                <a:cs typeface="Courier New"/>
              </a:rPr>
              <a:t> </a:t>
            </a:r>
            <a:r>
              <a:rPr sz="1000" spc="-5" dirty="0">
                <a:latin typeface="Courier New"/>
                <a:cs typeface="Courier New"/>
              </a:rPr>
              <a:t>on </a:t>
            </a:r>
            <a:r>
              <a:rPr sz="1000" spc="-585" dirty="0">
                <a:latin typeface="Courier New"/>
                <a:cs typeface="Courier New"/>
              </a:rPr>
              <a:t> </a:t>
            </a:r>
            <a:r>
              <a:rPr sz="1000" spc="-5" dirty="0">
                <a:latin typeface="Courier New"/>
                <a:cs typeface="Courier New"/>
              </a:rPr>
              <a:t>line </a:t>
            </a:r>
            <a:r>
              <a:rPr sz="1000" spc="-10" dirty="0">
                <a:latin typeface="Courier New"/>
                <a:cs typeface="Courier New"/>
              </a:rPr>
              <a:t> </a:t>
            </a:r>
            <a:r>
              <a:rPr sz="1000" spc="-5" dirty="0">
                <a:latin typeface="Courier New"/>
                <a:cs typeface="Courier New"/>
              </a:rPr>
              <a:t>	</a:t>
            </a:r>
            <a:endParaRPr sz="1000">
              <a:latin typeface="Courier New"/>
              <a:cs typeface="Courier New"/>
            </a:endParaRPr>
          </a:p>
        </p:txBody>
      </p:sp>
      <p:graphicFrame>
        <p:nvGraphicFramePr>
          <p:cNvPr id="6" name="object 6"/>
          <p:cNvGraphicFramePr>
            <a:graphicFrameLocks noGrp="1"/>
          </p:cNvGraphicFramePr>
          <p:nvPr/>
        </p:nvGraphicFramePr>
        <p:xfrm>
          <a:off x="882954" y="4539948"/>
          <a:ext cx="5777230" cy="1736652"/>
        </p:xfrm>
        <a:graphic>
          <a:graphicData uri="http://schemas.openxmlformats.org/drawingml/2006/table">
            <a:tbl>
              <a:tblPr firstRow="1" bandRow="1">
                <a:tableStyleId>{2D5ABB26-0587-4C30-8999-92F81FD0307C}</a:tableStyleId>
              </a:tblPr>
              <a:tblGrid>
                <a:gridCol w="412750"/>
                <a:gridCol w="3161665"/>
                <a:gridCol w="2202815"/>
              </a:tblGrid>
              <a:tr h="278678">
                <a:tc>
                  <a:txBody>
                    <a:bodyPr/>
                    <a:lstStyle/>
                    <a:p>
                      <a:pPr marL="31750">
                        <a:lnSpc>
                          <a:spcPct val="100000"/>
                        </a:lnSpc>
                        <a:spcBef>
                          <a:spcPts val="730"/>
                        </a:spcBef>
                      </a:pPr>
                      <a:r>
                        <a:rPr sz="1000" dirty="0">
                          <a:latin typeface="Courier New"/>
                          <a:cs typeface="Courier New"/>
                        </a:rPr>
                        <a:t>count</a:t>
                      </a:r>
                      <a:endParaRPr sz="1000">
                        <a:latin typeface="Courier New"/>
                        <a:cs typeface="Courier New"/>
                      </a:endParaRPr>
                    </a:p>
                  </a:txBody>
                  <a:tcPr marL="0" marR="0" marT="92710" marB="0"/>
                </a:tc>
                <a:tc>
                  <a:txBody>
                    <a:bodyPr/>
                    <a:lstStyle/>
                    <a:p>
                      <a:pPr marR="2087245" algn="r">
                        <a:lnSpc>
                          <a:spcPct val="100000"/>
                        </a:lnSpc>
                        <a:spcBef>
                          <a:spcPts val="730"/>
                        </a:spcBef>
                      </a:pPr>
                      <a:r>
                        <a:rPr sz="1000" spc="-5" dirty="0">
                          <a:latin typeface="Courier New"/>
                          <a:cs typeface="Courier New"/>
                        </a:rPr>
                        <a:t>269.000000</a:t>
                      </a:r>
                      <a:endParaRPr sz="1000">
                        <a:latin typeface="Courier New"/>
                        <a:cs typeface="Courier New"/>
                      </a:endParaRPr>
                    </a:p>
                  </a:txBody>
                  <a:tcPr marL="0" marR="0" marT="92710" marB="0">
                    <a:lnT w="9525">
                      <a:solidFill>
                        <a:srgbClr val="000000"/>
                      </a:solidFill>
                      <a:prstDash val="solid"/>
                    </a:lnT>
                  </a:tcPr>
                </a:tc>
                <a:tc>
                  <a:txBody>
                    <a:bodyPr/>
                    <a:lstStyle/>
                    <a:p>
                      <a:pPr>
                        <a:lnSpc>
                          <a:spcPct val="100000"/>
                        </a:lnSpc>
                      </a:pPr>
                      <a:endParaRPr sz="900">
                        <a:latin typeface="Times New Roman"/>
                        <a:cs typeface="Times New Roman"/>
                      </a:endParaRPr>
                    </a:p>
                  </a:txBody>
                  <a:tcPr marL="0" marR="0" marT="0" marB="0"/>
                </a:tc>
              </a:tr>
              <a:tr h="185166">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R="2087245" algn="r">
                        <a:lnSpc>
                          <a:spcPts val="1190"/>
                        </a:lnSpc>
                      </a:pPr>
                      <a:r>
                        <a:rPr sz="1000" spc="-5" dirty="0">
                          <a:latin typeface="Courier New"/>
                          <a:cs typeface="Courier New"/>
                        </a:rPr>
                        <a:t>1.985130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5165">
                <a:tc>
                  <a:txBody>
                    <a:bodyPr/>
                    <a:lstStyle/>
                    <a:p>
                      <a:pPr marL="31750">
                        <a:lnSpc>
                          <a:spcPts val="1195"/>
                        </a:lnSpc>
                      </a:pPr>
                      <a:r>
                        <a:rPr sz="1000" spc="-5" dirty="0">
                          <a:latin typeface="Courier New"/>
                          <a:cs typeface="Courier New"/>
                        </a:rPr>
                        <a:t>std</a:t>
                      </a:r>
                      <a:endParaRPr sz="1000">
                        <a:latin typeface="Courier New"/>
                        <a:cs typeface="Courier New"/>
                      </a:endParaRPr>
                    </a:p>
                  </a:txBody>
                  <a:tcPr marL="0" marR="0" marT="0" marB="0"/>
                </a:tc>
                <a:tc>
                  <a:txBody>
                    <a:bodyPr/>
                    <a:lstStyle/>
                    <a:p>
                      <a:pPr marR="2087245" algn="r">
                        <a:lnSpc>
                          <a:spcPts val="1195"/>
                        </a:lnSpc>
                      </a:pPr>
                      <a:r>
                        <a:rPr sz="1000" spc="-5" dirty="0">
                          <a:latin typeface="Courier New"/>
                          <a:cs typeface="Courier New"/>
                        </a:rPr>
                        <a:t>1.416771</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4403">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R="2087245" algn="r">
                        <a:lnSpc>
                          <a:spcPts val="1190"/>
                        </a:lnSpc>
                      </a:pPr>
                      <a:r>
                        <a:rPr sz="1000" spc="-5" dirty="0">
                          <a:latin typeface="Courier New"/>
                          <a:cs typeface="Courier New"/>
                        </a:rPr>
                        <a:t>0.000000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4404">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R="2087245" algn="r">
                        <a:lnSpc>
                          <a:spcPts val="1190"/>
                        </a:lnSpc>
                      </a:pPr>
                      <a:r>
                        <a:rPr sz="1000" spc="-5" dirty="0">
                          <a:latin typeface="Courier New"/>
                          <a:cs typeface="Courier New"/>
                        </a:rPr>
                        <a:t>1.000000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5165">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R="2087245" algn="r">
                        <a:lnSpc>
                          <a:spcPts val="1190"/>
                        </a:lnSpc>
                      </a:pPr>
                      <a:r>
                        <a:rPr sz="1000" spc="-5" dirty="0">
                          <a:latin typeface="Courier New"/>
                          <a:cs typeface="Courier New"/>
                        </a:rPr>
                        <a:t>2.000000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5293">
                <a:tc>
                  <a:txBody>
                    <a:bodyPr/>
                    <a:lstStyle/>
                    <a:p>
                      <a:pPr marL="31750">
                        <a:lnSpc>
                          <a:spcPts val="1195"/>
                        </a:lnSpc>
                      </a:pPr>
                      <a:r>
                        <a:rPr sz="1000" spc="-5" dirty="0">
                          <a:latin typeface="Courier New"/>
                          <a:cs typeface="Courier New"/>
                        </a:rPr>
                        <a:t>75%</a:t>
                      </a:r>
                      <a:endParaRPr sz="1000">
                        <a:latin typeface="Courier New"/>
                        <a:cs typeface="Courier New"/>
                      </a:endParaRPr>
                    </a:p>
                  </a:txBody>
                  <a:tcPr marL="0" marR="0" marT="0" marB="0"/>
                </a:tc>
                <a:tc>
                  <a:txBody>
                    <a:bodyPr/>
                    <a:lstStyle/>
                    <a:p>
                      <a:pPr marR="2087245" algn="r">
                        <a:lnSpc>
                          <a:spcPts val="1195"/>
                        </a:lnSpc>
                      </a:pPr>
                      <a:r>
                        <a:rPr sz="1000" spc="-5" dirty="0">
                          <a:latin typeface="Courier New"/>
                          <a:cs typeface="Courier New"/>
                        </a:rPr>
                        <a:t>3.000000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348378">
                <a:tc>
                  <a:txBody>
                    <a:bodyPr/>
                    <a:lstStyle/>
                    <a:p>
                      <a:pPr marL="31750">
                        <a:lnSpc>
                          <a:spcPts val="1190"/>
                        </a:lnSpc>
                      </a:pPr>
                      <a:r>
                        <a:rPr sz="1000" spc="-5" dirty="0">
                          <a:latin typeface="Courier New"/>
                          <a:cs typeface="Courier New"/>
                        </a:rPr>
                        <a:t>max</a:t>
                      </a:r>
                      <a:endParaRPr sz="1000">
                        <a:latin typeface="Courier New"/>
                        <a:cs typeface="Courier New"/>
                      </a:endParaRPr>
                    </a:p>
                    <a:p>
                      <a:pPr marL="31750">
                        <a:lnSpc>
                          <a:spcPct val="100000"/>
                        </a:lnSpc>
                        <a:spcBef>
                          <a:spcPts val="250"/>
                        </a:spcBef>
                      </a:pPr>
                      <a:r>
                        <a:rPr sz="1000" dirty="0">
                          <a:latin typeface="Courier New"/>
                          <a:cs typeface="Courier New"/>
                        </a:rPr>
                        <a:t>Name:</a:t>
                      </a:r>
                      <a:endParaRPr sz="1000">
                        <a:latin typeface="Courier New"/>
                        <a:cs typeface="Courier New"/>
                      </a:endParaRPr>
                    </a:p>
                  </a:txBody>
                  <a:tcPr marL="0" marR="0" marT="0" marB="0"/>
                </a:tc>
                <a:tc>
                  <a:txBody>
                    <a:bodyPr/>
                    <a:lstStyle/>
                    <a:p>
                      <a:pPr marL="457200">
                        <a:lnSpc>
                          <a:spcPts val="1190"/>
                        </a:lnSpc>
                      </a:pPr>
                      <a:r>
                        <a:rPr sz="1000" spc="-5" dirty="0">
                          <a:latin typeface="Courier New"/>
                          <a:cs typeface="Courier New"/>
                        </a:rPr>
                        <a:t>4.000000</a:t>
                      </a:r>
                      <a:endParaRPr sz="1000">
                        <a:latin typeface="Courier New"/>
                        <a:cs typeface="Courier New"/>
                      </a:endParaRPr>
                    </a:p>
                    <a:p>
                      <a:pPr marL="75565">
                        <a:lnSpc>
                          <a:spcPct val="100000"/>
                        </a:lnSpc>
                        <a:spcBef>
                          <a:spcPts val="250"/>
                        </a:spcBef>
                      </a:pPr>
                      <a:r>
                        <a:rPr sz="1000" spc="-5" dirty="0">
                          <a:latin typeface="Courier New"/>
                          <a:cs typeface="Courier New"/>
                        </a:rPr>
                        <a:t>34 Gaining</a:t>
                      </a:r>
                      <a:r>
                        <a:rPr sz="1000" dirty="0">
                          <a:latin typeface="Courier New"/>
                          <a:cs typeface="Courier New"/>
                        </a:rPr>
                        <a:t> </a:t>
                      </a:r>
                      <a:r>
                        <a:rPr sz="1000" spc="-5" dirty="0">
                          <a:latin typeface="Courier New"/>
                          <a:cs typeface="Courier New"/>
                        </a:rPr>
                        <a:t>access to</a:t>
                      </a:r>
                      <a:r>
                        <a:rPr sz="1000" dirty="0">
                          <a:latin typeface="Courier New"/>
                          <a:cs typeface="Courier New"/>
                        </a:rPr>
                        <a:t> </a:t>
                      </a:r>
                      <a:r>
                        <a:rPr sz="1000" spc="-5" dirty="0">
                          <a:latin typeface="Courier New"/>
                          <a:cs typeface="Courier New"/>
                        </a:rPr>
                        <a:t>loyalty</a:t>
                      </a:r>
                      <a:r>
                        <a:rPr sz="1000" dirty="0">
                          <a:latin typeface="Courier New"/>
                          <a:cs typeface="Courier New"/>
                        </a:rPr>
                        <a:t> </a:t>
                      </a:r>
                      <a:r>
                        <a:rPr sz="1000" spc="-5" dirty="0">
                          <a:latin typeface="Courier New"/>
                          <a:cs typeface="Courier New"/>
                        </a:rPr>
                        <a:t>programs is</a:t>
                      </a:r>
                      <a:endParaRPr sz="1000">
                        <a:latin typeface="Courier New"/>
                        <a:cs typeface="Courier New"/>
                      </a:endParaRPr>
                    </a:p>
                  </a:txBody>
                  <a:tcPr marL="0" marR="0" marT="0" marB="0"/>
                </a:tc>
                <a:tc>
                  <a:txBody>
                    <a:bodyPr/>
                    <a:lstStyle/>
                    <a:p>
                      <a:pPr>
                        <a:lnSpc>
                          <a:spcPct val="100000"/>
                        </a:lnSpc>
                        <a:spcBef>
                          <a:spcPts val="5"/>
                        </a:spcBef>
                      </a:pPr>
                      <a:endParaRPr sz="1250">
                        <a:latin typeface="Times New Roman"/>
                        <a:cs typeface="Times New Roman"/>
                      </a:endParaRPr>
                    </a:p>
                    <a:p>
                      <a:pPr marL="38100">
                        <a:lnSpc>
                          <a:spcPct val="100000"/>
                        </a:lnSpc>
                      </a:pPr>
                      <a:r>
                        <a:rPr sz="1000" spc="-5" dirty="0">
                          <a:latin typeface="Courier New"/>
                          <a:cs typeface="Courier New"/>
                        </a:rPr>
                        <a:t>a</a:t>
                      </a:r>
                      <a:r>
                        <a:rPr sz="1000" spc="-10" dirty="0">
                          <a:latin typeface="Courier New"/>
                          <a:cs typeface="Courier New"/>
                        </a:rPr>
                        <a:t> </a:t>
                      </a:r>
                      <a:r>
                        <a:rPr sz="1000" spc="-5" dirty="0">
                          <a:latin typeface="Courier New"/>
                          <a:cs typeface="Courier New"/>
                        </a:rPr>
                        <a:t>benefit</a:t>
                      </a:r>
                      <a:r>
                        <a:rPr sz="1000" spc="-10" dirty="0">
                          <a:latin typeface="Courier New"/>
                          <a:cs typeface="Courier New"/>
                        </a:rPr>
                        <a:t> </a:t>
                      </a:r>
                      <a:r>
                        <a:rPr sz="1000" spc="-5" dirty="0">
                          <a:latin typeface="Courier New"/>
                          <a:cs typeface="Courier New"/>
                        </a:rPr>
                        <a:t>of</a:t>
                      </a:r>
                      <a:r>
                        <a:rPr sz="1000" spc="-10" dirty="0">
                          <a:latin typeface="Courier New"/>
                          <a:cs typeface="Courier New"/>
                        </a:rPr>
                        <a:t> </a:t>
                      </a:r>
                      <a:r>
                        <a:rPr sz="1000" spc="-5" dirty="0">
                          <a:latin typeface="Courier New"/>
                          <a:cs typeface="Courier New"/>
                        </a:rPr>
                        <a:t>shopping online</a:t>
                      </a:r>
                      <a:endParaRPr sz="1000">
                        <a:latin typeface="Courier New"/>
                        <a:cs typeface="Courier New"/>
                      </a:endParaRPr>
                    </a:p>
                  </a:txBody>
                  <a:tcPr marL="0" marR="0" marT="635" marB="0"/>
                </a:tc>
              </a:tr>
            </a:tbl>
          </a:graphicData>
        </a:graphic>
      </p:graphicFrame>
      <p:sp>
        <p:nvSpPr>
          <p:cNvPr id="7" name="object 7"/>
          <p:cNvSpPr txBox="1"/>
          <p:nvPr/>
        </p:nvSpPr>
        <p:spPr>
          <a:xfrm>
            <a:off x="902004" y="6283832"/>
            <a:ext cx="5739765" cy="91694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25" dirty="0">
                <a:latin typeface="Courier New"/>
                <a:cs typeface="Courier New"/>
              </a:rPr>
              <a:t> </a:t>
            </a:r>
            <a:r>
              <a:rPr sz="1000" spc="-5" dirty="0">
                <a:latin typeface="Courier New"/>
                <a:cs typeface="Courier New"/>
              </a:rPr>
              <a:t>dtype:</a:t>
            </a:r>
            <a:r>
              <a:rPr sz="1000" spc="-25" dirty="0">
                <a:latin typeface="Courier New"/>
                <a:cs typeface="Courier New"/>
              </a:rPr>
              <a:t> </a:t>
            </a:r>
            <a:r>
              <a:rPr sz="1000" spc="-5" dirty="0">
                <a:latin typeface="Courier New"/>
                <a:cs typeface="Courier New"/>
              </a:rPr>
              <a:t>float64</a:t>
            </a:r>
            <a:endParaRPr sz="1000">
              <a:latin typeface="Courier New"/>
              <a:cs typeface="Courier New"/>
            </a:endParaRPr>
          </a:p>
          <a:p>
            <a:pPr>
              <a:lnSpc>
                <a:spcPct val="100000"/>
              </a:lnSpc>
            </a:pPr>
            <a:endParaRPr sz="1100">
              <a:latin typeface="Courier New"/>
              <a:cs typeface="Courier New"/>
            </a:endParaRPr>
          </a:p>
          <a:p>
            <a:pPr>
              <a:lnSpc>
                <a:spcPct val="100000"/>
              </a:lnSpc>
              <a:spcBef>
                <a:spcPts val="25"/>
              </a:spcBef>
            </a:pPr>
            <a:endParaRPr sz="1450">
              <a:latin typeface="Courier New"/>
              <a:cs typeface="Courier New"/>
            </a:endParaRPr>
          </a:p>
          <a:p>
            <a:pPr marL="12700" marR="5080">
              <a:lnSpc>
                <a:spcPct val="121000"/>
              </a:lnSpc>
            </a:pPr>
            <a:r>
              <a:rPr sz="1000" spc="-5" dirty="0">
                <a:latin typeface="Courier New"/>
                <a:cs typeface="Courier New"/>
              </a:rPr>
              <a:t>---------</a:t>
            </a:r>
            <a:r>
              <a:rPr sz="1000" spc="5" dirty="0">
                <a:latin typeface="Courier New"/>
                <a:cs typeface="Courier New"/>
              </a:rPr>
              <a:t> </a:t>
            </a:r>
            <a:r>
              <a:rPr sz="1000" spc="-5" dirty="0">
                <a:latin typeface="Courier New"/>
                <a:cs typeface="Courier New"/>
              </a:rPr>
              <a:t>35</a:t>
            </a:r>
            <a:r>
              <a:rPr sz="1000" spc="10" dirty="0">
                <a:latin typeface="Courier New"/>
                <a:cs typeface="Courier New"/>
              </a:rPr>
              <a:t> </a:t>
            </a:r>
            <a:r>
              <a:rPr sz="1000" spc="-5" dirty="0">
                <a:latin typeface="Courier New"/>
                <a:cs typeface="Courier New"/>
              </a:rPr>
              <a:t>Displaying</a:t>
            </a:r>
            <a:r>
              <a:rPr sz="1000" spc="5" dirty="0">
                <a:latin typeface="Courier New"/>
                <a:cs typeface="Courier New"/>
              </a:rPr>
              <a:t> </a:t>
            </a:r>
            <a:r>
              <a:rPr sz="1000" spc="-5" dirty="0">
                <a:latin typeface="Courier New"/>
                <a:cs typeface="Courier New"/>
              </a:rPr>
              <a:t>quality</a:t>
            </a:r>
            <a:r>
              <a:rPr sz="1000" spc="10" dirty="0">
                <a:latin typeface="Courier New"/>
                <a:cs typeface="Courier New"/>
              </a:rPr>
              <a:t> </a:t>
            </a:r>
            <a:r>
              <a:rPr sz="1000" spc="-5" dirty="0">
                <a:latin typeface="Courier New"/>
                <a:cs typeface="Courier New"/>
              </a:rPr>
              <a:t>Information</a:t>
            </a:r>
            <a:r>
              <a:rPr sz="1000" spc="5" dirty="0">
                <a:latin typeface="Courier New"/>
                <a:cs typeface="Courier New"/>
              </a:rPr>
              <a:t> </a:t>
            </a:r>
            <a:r>
              <a:rPr sz="1000" spc="-5" dirty="0">
                <a:latin typeface="Courier New"/>
                <a:cs typeface="Courier New"/>
              </a:rPr>
              <a:t>on</a:t>
            </a:r>
            <a:r>
              <a:rPr sz="1000" spc="10"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website</a:t>
            </a:r>
            <a:r>
              <a:rPr sz="1000" spc="10" dirty="0">
                <a:latin typeface="Courier New"/>
                <a:cs typeface="Courier New"/>
              </a:rPr>
              <a:t> </a:t>
            </a:r>
            <a:r>
              <a:rPr sz="1000" spc="-5" dirty="0">
                <a:latin typeface="Courier New"/>
                <a:cs typeface="Courier New"/>
              </a:rPr>
              <a:t>improves</a:t>
            </a:r>
            <a:r>
              <a:rPr sz="1000" spc="5" dirty="0">
                <a:latin typeface="Courier New"/>
                <a:cs typeface="Courier New"/>
              </a:rPr>
              <a:t> </a:t>
            </a:r>
            <a:r>
              <a:rPr sz="1000" spc="-5" dirty="0">
                <a:latin typeface="Courier New"/>
                <a:cs typeface="Courier New"/>
              </a:rPr>
              <a:t>satisfa </a:t>
            </a:r>
            <a:r>
              <a:rPr sz="1000" spc="-585" dirty="0">
                <a:latin typeface="Courier New"/>
                <a:cs typeface="Courier New"/>
              </a:rPr>
              <a:t> </a:t>
            </a:r>
            <a:r>
              <a:rPr sz="1000" spc="-5" dirty="0">
                <a:latin typeface="Courier New"/>
                <a:cs typeface="Courier New"/>
              </a:rPr>
              <a:t>ction of</a:t>
            </a:r>
            <a:r>
              <a:rPr sz="1000" dirty="0">
                <a:latin typeface="Courier New"/>
                <a:cs typeface="Courier New"/>
              </a:rPr>
              <a:t> </a:t>
            </a:r>
            <a:r>
              <a:rPr sz="1000" spc="-5" dirty="0">
                <a:latin typeface="Courier New"/>
                <a:cs typeface="Courier New"/>
              </a:rPr>
              <a:t>customers</a:t>
            </a:r>
            <a:r>
              <a:rPr sz="1000" dirty="0">
                <a:latin typeface="Courier New"/>
                <a:cs typeface="Courier New"/>
              </a:rPr>
              <a:t> </a:t>
            </a:r>
            <a:r>
              <a:rPr sz="1000" spc="-5" dirty="0">
                <a:latin typeface="Courier New"/>
                <a:cs typeface="Courier New"/>
              </a:rPr>
              <a:t>---------</a:t>
            </a:r>
            <a:endParaRPr sz="1000">
              <a:latin typeface="Courier New"/>
              <a:cs typeface="Courier New"/>
            </a:endParaRPr>
          </a:p>
        </p:txBody>
      </p:sp>
      <p:sp>
        <p:nvSpPr>
          <p:cNvPr id="8" name="object 8"/>
          <p:cNvSpPr txBox="1"/>
          <p:nvPr/>
        </p:nvSpPr>
        <p:spPr>
          <a:xfrm>
            <a:off x="902004" y="7176287"/>
            <a:ext cx="406400" cy="1503045"/>
          </a:xfrm>
          <a:prstGeom prst="rect">
            <a:avLst/>
          </a:prstGeom>
        </p:spPr>
        <p:txBody>
          <a:bodyPr vert="horz" wrap="square" lIns="0" tIns="12065" rIns="0" bIns="0" rtlCol="0">
            <a:spAutoFit/>
          </a:bodyPr>
          <a:lstStyle/>
          <a:p>
            <a:pPr marL="12700" marR="5080">
              <a:lnSpc>
                <a:spcPct val="121200"/>
              </a:lnSpc>
              <a:spcBef>
                <a:spcPts val="95"/>
              </a:spcBef>
            </a:pPr>
            <a:r>
              <a:rPr sz="1000" spc="-5" dirty="0">
                <a:latin typeface="Courier New"/>
                <a:cs typeface="Courier New"/>
              </a:rPr>
              <a:t>count  mean </a:t>
            </a:r>
            <a:r>
              <a:rPr sz="1000" spc="-590" dirty="0">
                <a:latin typeface="Courier New"/>
                <a:cs typeface="Courier New"/>
              </a:rPr>
              <a:t> </a:t>
            </a:r>
            <a:r>
              <a:rPr sz="1000" spc="-5" dirty="0">
                <a:latin typeface="Courier New"/>
                <a:cs typeface="Courier New"/>
              </a:rPr>
              <a:t>std </a:t>
            </a:r>
            <a:r>
              <a:rPr sz="1000" dirty="0">
                <a:latin typeface="Courier New"/>
                <a:cs typeface="Courier New"/>
              </a:rPr>
              <a:t> </a:t>
            </a:r>
            <a:r>
              <a:rPr sz="1000" spc="-5" dirty="0">
                <a:latin typeface="Courier New"/>
                <a:cs typeface="Courier New"/>
              </a:rPr>
              <a:t>min </a:t>
            </a:r>
            <a:r>
              <a:rPr sz="1000" dirty="0">
                <a:latin typeface="Courier New"/>
                <a:cs typeface="Courier New"/>
              </a:rPr>
              <a:t> </a:t>
            </a:r>
            <a:r>
              <a:rPr sz="1000" spc="-5" dirty="0">
                <a:latin typeface="Courier New"/>
                <a:cs typeface="Courier New"/>
              </a:rPr>
              <a:t>25%</a:t>
            </a:r>
            <a:endParaRPr sz="1000">
              <a:latin typeface="Courier New"/>
              <a:cs typeface="Courier New"/>
            </a:endParaRPr>
          </a:p>
          <a:p>
            <a:pPr marL="12700">
              <a:lnSpc>
                <a:spcPct val="100000"/>
              </a:lnSpc>
              <a:spcBef>
                <a:spcPts val="254"/>
              </a:spcBef>
            </a:pPr>
            <a:r>
              <a:rPr sz="1000" spc="-5" dirty="0">
                <a:latin typeface="Courier New"/>
                <a:cs typeface="Courier New"/>
              </a:rPr>
              <a:t>50%</a:t>
            </a:r>
            <a:endParaRPr sz="1000">
              <a:latin typeface="Courier New"/>
              <a:cs typeface="Courier New"/>
            </a:endParaRPr>
          </a:p>
          <a:p>
            <a:pPr marL="12700">
              <a:lnSpc>
                <a:spcPct val="100000"/>
              </a:lnSpc>
              <a:spcBef>
                <a:spcPts val="254"/>
              </a:spcBef>
            </a:pPr>
            <a:r>
              <a:rPr sz="1000" spc="-5" dirty="0">
                <a:latin typeface="Courier New"/>
                <a:cs typeface="Courier New"/>
              </a:rPr>
              <a:t>75%</a:t>
            </a:r>
            <a:endParaRPr sz="1000">
              <a:latin typeface="Courier New"/>
              <a:cs typeface="Courier New"/>
            </a:endParaRPr>
          </a:p>
          <a:p>
            <a:pPr marL="12700">
              <a:lnSpc>
                <a:spcPct val="100000"/>
              </a:lnSpc>
              <a:spcBef>
                <a:spcPts val="250"/>
              </a:spcBef>
            </a:pPr>
            <a:r>
              <a:rPr sz="1000" spc="-5" dirty="0">
                <a:latin typeface="Courier New"/>
                <a:cs typeface="Courier New"/>
              </a:rPr>
              <a:t>max</a:t>
            </a:r>
            <a:endParaRPr sz="1000">
              <a:latin typeface="Courier New"/>
              <a:cs typeface="Courier New"/>
            </a:endParaRPr>
          </a:p>
        </p:txBody>
      </p:sp>
      <p:sp>
        <p:nvSpPr>
          <p:cNvPr id="9" name="object 9"/>
          <p:cNvSpPr txBox="1"/>
          <p:nvPr/>
        </p:nvSpPr>
        <p:spPr>
          <a:xfrm>
            <a:off x="1587743" y="7176287"/>
            <a:ext cx="788035" cy="1503045"/>
          </a:xfrm>
          <a:prstGeom prst="rect">
            <a:avLst/>
          </a:prstGeom>
        </p:spPr>
        <p:txBody>
          <a:bodyPr vert="horz" wrap="square" lIns="0" tIns="44450" rIns="0" bIns="0" rtlCol="0">
            <a:spAutoFit/>
          </a:bodyPr>
          <a:lstStyle/>
          <a:p>
            <a:pPr marR="5080" algn="r">
              <a:lnSpc>
                <a:spcPct val="100000"/>
              </a:lnSpc>
              <a:spcBef>
                <a:spcPts val="350"/>
              </a:spcBef>
            </a:pPr>
            <a:r>
              <a:rPr sz="1000" spc="-5" dirty="0">
                <a:latin typeface="Courier New"/>
                <a:cs typeface="Courier New"/>
              </a:rPr>
              <a:t>269.000000</a:t>
            </a:r>
            <a:endParaRPr sz="1000">
              <a:latin typeface="Courier New"/>
              <a:cs typeface="Courier New"/>
            </a:endParaRPr>
          </a:p>
          <a:p>
            <a:pPr marR="5080" algn="r">
              <a:lnSpc>
                <a:spcPct val="100000"/>
              </a:lnSpc>
              <a:spcBef>
                <a:spcPts val="254"/>
              </a:spcBef>
            </a:pPr>
            <a:r>
              <a:rPr sz="1000" spc="-5" dirty="0">
                <a:latin typeface="Courier New"/>
                <a:cs typeface="Courier New"/>
              </a:rPr>
              <a:t>0.910781</a:t>
            </a:r>
            <a:endParaRPr sz="1000">
              <a:latin typeface="Courier New"/>
              <a:cs typeface="Courier New"/>
            </a:endParaRPr>
          </a:p>
          <a:p>
            <a:pPr marR="5080" algn="r">
              <a:lnSpc>
                <a:spcPct val="100000"/>
              </a:lnSpc>
              <a:spcBef>
                <a:spcPts val="250"/>
              </a:spcBef>
            </a:pPr>
            <a:r>
              <a:rPr sz="1000" spc="-5" dirty="0">
                <a:latin typeface="Courier New"/>
                <a:cs typeface="Courier New"/>
              </a:rPr>
              <a:t>0.706734</a:t>
            </a:r>
            <a:endParaRPr sz="1000">
              <a:latin typeface="Courier New"/>
              <a:cs typeface="Courier New"/>
            </a:endParaRPr>
          </a:p>
          <a:p>
            <a:pPr marR="5080" algn="r">
              <a:lnSpc>
                <a:spcPct val="100000"/>
              </a:lnSpc>
              <a:spcBef>
                <a:spcPts val="250"/>
              </a:spcBef>
            </a:pPr>
            <a:r>
              <a:rPr sz="1000" spc="-5" dirty="0">
                <a:latin typeface="Courier New"/>
                <a:cs typeface="Courier New"/>
              </a:rPr>
              <a:t>0.000000</a:t>
            </a:r>
            <a:endParaRPr sz="1000">
              <a:latin typeface="Courier New"/>
              <a:cs typeface="Courier New"/>
            </a:endParaRPr>
          </a:p>
          <a:p>
            <a:pPr marR="5080" algn="r">
              <a:lnSpc>
                <a:spcPct val="100000"/>
              </a:lnSpc>
              <a:spcBef>
                <a:spcPts val="265"/>
              </a:spcBef>
            </a:pPr>
            <a:r>
              <a:rPr sz="1000" spc="-5" dirty="0">
                <a:latin typeface="Courier New"/>
                <a:cs typeface="Courier New"/>
              </a:rPr>
              <a:t>0.000000</a:t>
            </a:r>
            <a:endParaRPr sz="1000">
              <a:latin typeface="Courier New"/>
              <a:cs typeface="Courier New"/>
            </a:endParaRPr>
          </a:p>
          <a:p>
            <a:pPr marR="5080" algn="r">
              <a:lnSpc>
                <a:spcPct val="100000"/>
              </a:lnSpc>
              <a:spcBef>
                <a:spcPts val="254"/>
              </a:spcBef>
            </a:pPr>
            <a:r>
              <a:rPr sz="1000" spc="-5" dirty="0">
                <a:latin typeface="Courier New"/>
                <a:cs typeface="Courier New"/>
              </a:rPr>
              <a:t>1.000000</a:t>
            </a:r>
            <a:endParaRPr sz="1000">
              <a:latin typeface="Courier New"/>
              <a:cs typeface="Courier New"/>
            </a:endParaRPr>
          </a:p>
          <a:p>
            <a:pPr marR="5080" algn="r">
              <a:lnSpc>
                <a:spcPct val="100000"/>
              </a:lnSpc>
              <a:spcBef>
                <a:spcPts val="254"/>
              </a:spcBef>
            </a:pPr>
            <a:r>
              <a:rPr sz="1000" spc="-5" dirty="0">
                <a:latin typeface="Courier New"/>
                <a:cs typeface="Courier New"/>
              </a:rPr>
              <a:t>1.000000</a:t>
            </a:r>
            <a:endParaRPr sz="1000">
              <a:latin typeface="Courier New"/>
              <a:cs typeface="Courier New"/>
            </a:endParaRPr>
          </a:p>
          <a:p>
            <a:pPr marR="5080" algn="r">
              <a:lnSpc>
                <a:spcPct val="100000"/>
              </a:lnSpc>
              <a:spcBef>
                <a:spcPts val="250"/>
              </a:spcBef>
            </a:pPr>
            <a:r>
              <a:rPr sz="1000" spc="-5" dirty="0">
                <a:latin typeface="Courier New"/>
                <a:cs typeface="Courier New"/>
              </a:rPr>
              <a:t>2.000000</a:t>
            </a:r>
            <a:endParaRPr sz="1000">
              <a:latin typeface="Courier New"/>
              <a:cs typeface="Courier New"/>
            </a:endParaRPr>
          </a:p>
        </p:txBody>
      </p:sp>
      <p:sp>
        <p:nvSpPr>
          <p:cNvPr id="10" name="object 10"/>
          <p:cNvSpPr txBox="1"/>
          <p:nvPr/>
        </p:nvSpPr>
        <p:spPr>
          <a:xfrm>
            <a:off x="902004" y="8654948"/>
            <a:ext cx="5739765" cy="394335"/>
          </a:xfrm>
          <a:prstGeom prst="rect">
            <a:avLst/>
          </a:prstGeom>
        </p:spPr>
        <p:txBody>
          <a:bodyPr vert="horz" wrap="square" lIns="0" tIns="12700" rIns="0" bIns="0" rtlCol="0">
            <a:spAutoFit/>
          </a:bodyPr>
          <a:lstStyle/>
          <a:p>
            <a:pPr marL="12700" marR="5080">
              <a:lnSpc>
                <a:spcPct val="121000"/>
              </a:lnSpc>
              <a:spcBef>
                <a:spcPts val="100"/>
              </a:spcBef>
            </a:pPr>
            <a:r>
              <a:rPr sz="1000" spc="-5" dirty="0">
                <a:latin typeface="Courier New"/>
                <a:cs typeface="Courier New"/>
              </a:rPr>
              <a:t>Name:</a:t>
            </a:r>
            <a:r>
              <a:rPr sz="1000" spc="5" dirty="0">
                <a:latin typeface="Courier New"/>
                <a:cs typeface="Courier New"/>
              </a:rPr>
              <a:t> </a:t>
            </a:r>
            <a:r>
              <a:rPr sz="1000" spc="-5" dirty="0">
                <a:latin typeface="Courier New"/>
                <a:cs typeface="Courier New"/>
              </a:rPr>
              <a:t>35</a:t>
            </a:r>
            <a:r>
              <a:rPr sz="1000" spc="10" dirty="0">
                <a:latin typeface="Courier New"/>
                <a:cs typeface="Courier New"/>
              </a:rPr>
              <a:t> </a:t>
            </a:r>
            <a:r>
              <a:rPr sz="1000" spc="-5" dirty="0">
                <a:latin typeface="Courier New"/>
                <a:cs typeface="Courier New"/>
              </a:rPr>
              <a:t>Displaying</a:t>
            </a:r>
            <a:r>
              <a:rPr sz="1000" spc="5" dirty="0">
                <a:latin typeface="Courier New"/>
                <a:cs typeface="Courier New"/>
              </a:rPr>
              <a:t> </a:t>
            </a:r>
            <a:r>
              <a:rPr sz="1000" spc="-5" dirty="0">
                <a:latin typeface="Courier New"/>
                <a:cs typeface="Courier New"/>
              </a:rPr>
              <a:t>quality</a:t>
            </a:r>
            <a:r>
              <a:rPr sz="1000" spc="10" dirty="0">
                <a:latin typeface="Courier New"/>
                <a:cs typeface="Courier New"/>
              </a:rPr>
              <a:t> </a:t>
            </a:r>
            <a:r>
              <a:rPr sz="1000" spc="-5" dirty="0">
                <a:latin typeface="Courier New"/>
                <a:cs typeface="Courier New"/>
              </a:rPr>
              <a:t>Information</a:t>
            </a:r>
            <a:r>
              <a:rPr sz="1000" spc="5" dirty="0">
                <a:latin typeface="Courier New"/>
                <a:cs typeface="Courier New"/>
              </a:rPr>
              <a:t> </a:t>
            </a:r>
            <a:r>
              <a:rPr sz="1000" spc="-5" dirty="0">
                <a:latin typeface="Courier New"/>
                <a:cs typeface="Courier New"/>
              </a:rPr>
              <a:t>on</a:t>
            </a:r>
            <a:r>
              <a:rPr sz="1000" spc="10"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website</a:t>
            </a:r>
            <a:r>
              <a:rPr sz="1000" spc="10" dirty="0">
                <a:latin typeface="Courier New"/>
                <a:cs typeface="Courier New"/>
              </a:rPr>
              <a:t> </a:t>
            </a:r>
            <a:r>
              <a:rPr sz="1000" spc="-5" dirty="0">
                <a:latin typeface="Courier New"/>
                <a:cs typeface="Courier New"/>
              </a:rPr>
              <a:t>improves</a:t>
            </a:r>
            <a:r>
              <a:rPr sz="1000" spc="5" dirty="0">
                <a:latin typeface="Courier New"/>
                <a:cs typeface="Courier New"/>
              </a:rPr>
              <a:t> </a:t>
            </a:r>
            <a:r>
              <a:rPr sz="1000" spc="-5" dirty="0">
                <a:latin typeface="Courier New"/>
                <a:cs typeface="Courier New"/>
              </a:rPr>
              <a:t>satisfactio </a:t>
            </a:r>
            <a:r>
              <a:rPr sz="1000" spc="-585" dirty="0">
                <a:latin typeface="Courier New"/>
                <a:cs typeface="Courier New"/>
              </a:rPr>
              <a:t> </a:t>
            </a:r>
            <a:r>
              <a:rPr sz="1000" spc="-5" dirty="0">
                <a:latin typeface="Courier New"/>
                <a:cs typeface="Courier New"/>
              </a:rPr>
              <a:t>n of</a:t>
            </a:r>
            <a:r>
              <a:rPr sz="1000" dirty="0">
                <a:latin typeface="Courier New"/>
                <a:cs typeface="Courier New"/>
              </a:rPr>
              <a:t> </a:t>
            </a:r>
            <a:r>
              <a:rPr sz="1000" spc="-5" dirty="0">
                <a:latin typeface="Courier New"/>
                <a:cs typeface="Courier New"/>
              </a:rPr>
              <a:t>customers,</a:t>
            </a:r>
            <a:r>
              <a:rPr sz="1000" dirty="0">
                <a:latin typeface="Courier New"/>
                <a:cs typeface="Courier New"/>
              </a:rPr>
              <a:t> </a:t>
            </a:r>
            <a:r>
              <a:rPr sz="1000" spc="-5" dirty="0">
                <a:latin typeface="Courier New"/>
                <a:cs typeface="Courier New"/>
              </a:rPr>
              <a:t>dtype:</a:t>
            </a:r>
            <a:r>
              <a:rPr sz="1000" dirty="0">
                <a:latin typeface="Courier New"/>
                <a:cs typeface="Courier New"/>
              </a:rPr>
              <a:t> </a:t>
            </a:r>
            <a:r>
              <a:rPr sz="1000" spc="-5" dirty="0">
                <a:latin typeface="Courier New"/>
                <a:cs typeface="Courier New"/>
              </a:rPr>
              <a:t>float64</a:t>
            </a:r>
            <a:endParaRPr sz="1000">
              <a:latin typeface="Courier New"/>
              <a:cs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1692"/>
            <a:ext cx="5739765" cy="394970"/>
          </a:xfrm>
          <a:prstGeom prst="rect">
            <a:avLst/>
          </a:prstGeom>
        </p:spPr>
        <p:txBody>
          <a:bodyPr vert="horz" wrap="square" lIns="0" tIns="12700" rIns="0" bIns="0" rtlCol="0">
            <a:spAutoFit/>
          </a:bodyPr>
          <a:lstStyle/>
          <a:p>
            <a:pPr marL="12700" marR="5080">
              <a:lnSpc>
                <a:spcPct val="121200"/>
              </a:lnSpc>
              <a:spcBef>
                <a:spcPts val="100"/>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36</a:t>
            </a:r>
            <a:r>
              <a:rPr sz="1000" spc="5" dirty="0">
                <a:latin typeface="Courier New"/>
                <a:cs typeface="Courier New"/>
              </a:rPr>
              <a:t> </a:t>
            </a:r>
            <a:r>
              <a:rPr sz="1000" spc="-5" dirty="0">
                <a:latin typeface="Courier New"/>
                <a:cs typeface="Courier New"/>
              </a:rPr>
              <a:t>User</a:t>
            </a:r>
            <a:r>
              <a:rPr sz="1000" spc="5" dirty="0">
                <a:latin typeface="Courier New"/>
                <a:cs typeface="Courier New"/>
              </a:rPr>
              <a:t> </a:t>
            </a:r>
            <a:r>
              <a:rPr sz="1000" spc="-5" dirty="0">
                <a:latin typeface="Courier New"/>
                <a:cs typeface="Courier New"/>
              </a:rPr>
              <a:t>derive</a:t>
            </a:r>
            <a:r>
              <a:rPr sz="1000" spc="5" dirty="0">
                <a:latin typeface="Courier New"/>
                <a:cs typeface="Courier New"/>
              </a:rPr>
              <a:t> </a:t>
            </a:r>
            <a:r>
              <a:rPr sz="1000" spc="-5" dirty="0">
                <a:latin typeface="Courier New"/>
                <a:cs typeface="Courier New"/>
              </a:rPr>
              <a:t>satisfaction</a:t>
            </a:r>
            <a:r>
              <a:rPr sz="1000" spc="5" dirty="0">
                <a:latin typeface="Courier New"/>
                <a:cs typeface="Courier New"/>
              </a:rPr>
              <a:t> </a:t>
            </a:r>
            <a:r>
              <a:rPr sz="1000" spc="-5" dirty="0">
                <a:latin typeface="Courier New"/>
                <a:cs typeface="Courier New"/>
              </a:rPr>
              <a:t>while</a:t>
            </a:r>
            <a:r>
              <a:rPr sz="1000" spc="10" dirty="0">
                <a:latin typeface="Courier New"/>
                <a:cs typeface="Courier New"/>
              </a:rPr>
              <a:t> </a:t>
            </a:r>
            <a:r>
              <a:rPr sz="1000" spc="-5" dirty="0">
                <a:latin typeface="Courier New"/>
                <a:cs typeface="Courier New"/>
              </a:rPr>
              <a:t>shopping</a:t>
            </a:r>
            <a:r>
              <a:rPr sz="1000" spc="5" dirty="0">
                <a:latin typeface="Courier New"/>
                <a:cs typeface="Courier New"/>
              </a:rPr>
              <a:t> </a:t>
            </a:r>
            <a:r>
              <a:rPr sz="1000" spc="-5" dirty="0">
                <a:latin typeface="Courier New"/>
                <a:cs typeface="Courier New"/>
              </a:rPr>
              <a:t>on</a:t>
            </a:r>
            <a:r>
              <a:rPr sz="1000" spc="5" dirty="0">
                <a:latin typeface="Courier New"/>
                <a:cs typeface="Courier New"/>
              </a:rPr>
              <a:t> </a:t>
            </a:r>
            <a:r>
              <a:rPr sz="1000" spc="-5" dirty="0">
                <a:latin typeface="Courier New"/>
                <a:cs typeface="Courier New"/>
              </a:rPr>
              <a:t>a</a:t>
            </a:r>
            <a:r>
              <a:rPr sz="1000" spc="5" dirty="0">
                <a:latin typeface="Courier New"/>
                <a:cs typeface="Courier New"/>
              </a:rPr>
              <a:t> </a:t>
            </a:r>
            <a:r>
              <a:rPr sz="1000" spc="-5" dirty="0">
                <a:latin typeface="Courier New"/>
                <a:cs typeface="Courier New"/>
              </a:rPr>
              <a:t>good</a:t>
            </a:r>
            <a:r>
              <a:rPr sz="1000" spc="5" dirty="0">
                <a:latin typeface="Courier New"/>
                <a:cs typeface="Courier New"/>
              </a:rPr>
              <a:t> </a:t>
            </a:r>
            <a:r>
              <a:rPr sz="1000" spc="-5" dirty="0">
                <a:latin typeface="Courier New"/>
                <a:cs typeface="Courier New"/>
              </a:rPr>
              <a:t>quality</a:t>
            </a:r>
            <a:r>
              <a:rPr sz="1000" spc="5" dirty="0">
                <a:latin typeface="Courier New"/>
                <a:cs typeface="Courier New"/>
              </a:rPr>
              <a:t> </a:t>
            </a:r>
            <a:r>
              <a:rPr sz="1000" spc="-5" dirty="0">
                <a:latin typeface="Courier New"/>
                <a:cs typeface="Courier New"/>
              </a:rPr>
              <a:t>webs </a:t>
            </a:r>
            <a:r>
              <a:rPr sz="1000" spc="-585" dirty="0">
                <a:latin typeface="Courier New"/>
                <a:cs typeface="Courier New"/>
              </a:rPr>
              <a:t> </a:t>
            </a:r>
            <a:r>
              <a:rPr sz="1000" spc="-5" dirty="0">
                <a:latin typeface="Courier New"/>
                <a:cs typeface="Courier New"/>
              </a:rPr>
              <a:t>ite or</a:t>
            </a:r>
            <a:r>
              <a:rPr sz="1000" dirty="0">
                <a:latin typeface="Courier New"/>
                <a:cs typeface="Courier New"/>
              </a:rPr>
              <a:t> </a:t>
            </a:r>
            <a:r>
              <a:rPr sz="1000" spc="-5" dirty="0">
                <a:latin typeface="Courier New"/>
                <a:cs typeface="Courier New"/>
              </a:rPr>
              <a:t>application</a:t>
            </a:r>
            <a:r>
              <a:rPr sz="1000" dirty="0">
                <a:latin typeface="Courier New"/>
                <a:cs typeface="Courier New"/>
              </a:rPr>
              <a:t> </a:t>
            </a:r>
            <a:r>
              <a:rPr sz="1000" spc="-5" dirty="0">
                <a:latin typeface="Courier New"/>
                <a:cs typeface="Courier New"/>
              </a:rPr>
              <a:t>---------</a:t>
            </a:r>
            <a:endParaRPr sz="1000">
              <a:latin typeface="Courier New"/>
              <a:cs typeface="Courier New"/>
            </a:endParaRPr>
          </a:p>
        </p:txBody>
      </p:sp>
      <p:sp>
        <p:nvSpPr>
          <p:cNvPr id="3" name="object 3"/>
          <p:cNvSpPr txBox="1"/>
          <p:nvPr/>
        </p:nvSpPr>
        <p:spPr>
          <a:xfrm>
            <a:off x="902004" y="1262532"/>
            <a:ext cx="406400" cy="1502410"/>
          </a:xfrm>
          <a:prstGeom prst="rect">
            <a:avLst/>
          </a:prstGeom>
        </p:spPr>
        <p:txBody>
          <a:bodyPr vert="horz" wrap="square" lIns="0" tIns="12065" rIns="0" bIns="0" rtlCol="0">
            <a:spAutoFit/>
          </a:bodyPr>
          <a:lstStyle/>
          <a:p>
            <a:pPr marL="12700" marR="5080">
              <a:lnSpc>
                <a:spcPct val="121200"/>
              </a:lnSpc>
              <a:spcBef>
                <a:spcPts val="95"/>
              </a:spcBef>
            </a:pPr>
            <a:r>
              <a:rPr sz="1000" spc="-5" dirty="0">
                <a:latin typeface="Courier New"/>
                <a:cs typeface="Courier New"/>
              </a:rPr>
              <a:t>count  mean </a:t>
            </a:r>
            <a:r>
              <a:rPr sz="1000" spc="-590" dirty="0">
                <a:latin typeface="Courier New"/>
                <a:cs typeface="Courier New"/>
              </a:rPr>
              <a:t> </a:t>
            </a:r>
            <a:r>
              <a:rPr sz="1000" spc="-5" dirty="0">
                <a:latin typeface="Courier New"/>
                <a:cs typeface="Courier New"/>
              </a:rPr>
              <a:t>std </a:t>
            </a:r>
            <a:r>
              <a:rPr sz="1000" dirty="0">
                <a:latin typeface="Courier New"/>
                <a:cs typeface="Courier New"/>
              </a:rPr>
              <a:t> </a:t>
            </a:r>
            <a:r>
              <a:rPr sz="1000" spc="-5" dirty="0">
                <a:latin typeface="Courier New"/>
                <a:cs typeface="Courier New"/>
              </a:rPr>
              <a:t>min </a:t>
            </a:r>
            <a:r>
              <a:rPr sz="1000" dirty="0">
                <a:latin typeface="Courier New"/>
                <a:cs typeface="Courier New"/>
              </a:rPr>
              <a:t> </a:t>
            </a:r>
            <a:r>
              <a:rPr sz="1000" spc="-5" dirty="0">
                <a:latin typeface="Courier New"/>
                <a:cs typeface="Courier New"/>
              </a:rPr>
              <a:t>25%</a:t>
            </a:r>
            <a:endParaRPr sz="1000">
              <a:latin typeface="Courier New"/>
              <a:cs typeface="Courier New"/>
            </a:endParaRPr>
          </a:p>
          <a:p>
            <a:pPr marL="12700">
              <a:lnSpc>
                <a:spcPct val="100000"/>
              </a:lnSpc>
              <a:spcBef>
                <a:spcPts val="254"/>
              </a:spcBef>
            </a:pPr>
            <a:r>
              <a:rPr sz="1000" spc="-5" dirty="0">
                <a:latin typeface="Courier New"/>
                <a:cs typeface="Courier New"/>
              </a:rPr>
              <a:t>50%</a:t>
            </a:r>
            <a:endParaRPr sz="1000">
              <a:latin typeface="Courier New"/>
              <a:cs typeface="Courier New"/>
            </a:endParaRPr>
          </a:p>
          <a:p>
            <a:pPr marL="12700">
              <a:lnSpc>
                <a:spcPct val="100000"/>
              </a:lnSpc>
              <a:spcBef>
                <a:spcPts val="250"/>
              </a:spcBef>
            </a:pPr>
            <a:r>
              <a:rPr sz="1000" spc="-5" dirty="0">
                <a:latin typeface="Courier New"/>
                <a:cs typeface="Courier New"/>
              </a:rPr>
              <a:t>75%</a:t>
            </a:r>
            <a:endParaRPr sz="1000">
              <a:latin typeface="Courier New"/>
              <a:cs typeface="Courier New"/>
            </a:endParaRPr>
          </a:p>
          <a:p>
            <a:pPr marL="12700">
              <a:lnSpc>
                <a:spcPct val="100000"/>
              </a:lnSpc>
              <a:spcBef>
                <a:spcPts val="254"/>
              </a:spcBef>
            </a:pPr>
            <a:r>
              <a:rPr sz="1000" spc="-5" dirty="0">
                <a:latin typeface="Courier New"/>
                <a:cs typeface="Courier New"/>
              </a:rPr>
              <a:t>max</a:t>
            </a:r>
            <a:endParaRPr sz="1000">
              <a:latin typeface="Courier New"/>
              <a:cs typeface="Courier New"/>
            </a:endParaRPr>
          </a:p>
        </p:txBody>
      </p:sp>
      <p:sp>
        <p:nvSpPr>
          <p:cNvPr id="4" name="object 4"/>
          <p:cNvSpPr txBox="1"/>
          <p:nvPr/>
        </p:nvSpPr>
        <p:spPr>
          <a:xfrm>
            <a:off x="1587743" y="1262532"/>
            <a:ext cx="788035" cy="1502410"/>
          </a:xfrm>
          <a:prstGeom prst="rect">
            <a:avLst/>
          </a:prstGeom>
        </p:spPr>
        <p:txBody>
          <a:bodyPr vert="horz" wrap="square" lIns="0" tIns="44450" rIns="0" bIns="0" rtlCol="0">
            <a:spAutoFit/>
          </a:bodyPr>
          <a:lstStyle/>
          <a:p>
            <a:pPr marR="5080" algn="r">
              <a:lnSpc>
                <a:spcPct val="100000"/>
              </a:lnSpc>
              <a:spcBef>
                <a:spcPts val="350"/>
              </a:spcBef>
            </a:pPr>
            <a:r>
              <a:rPr sz="1000" spc="-5" dirty="0">
                <a:latin typeface="Courier New"/>
                <a:cs typeface="Courier New"/>
              </a:rPr>
              <a:t>269.000000</a:t>
            </a:r>
            <a:endParaRPr sz="1000">
              <a:latin typeface="Courier New"/>
              <a:cs typeface="Courier New"/>
            </a:endParaRPr>
          </a:p>
          <a:p>
            <a:pPr marR="5080" algn="r">
              <a:lnSpc>
                <a:spcPct val="100000"/>
              </a:lnSpc>
              <a:spcBef>
                <a:spcPts val="254"/>
              </a:spcBef>
            </a:pPr>
            <a:r>
              <a:rPr sz="1000" spc="-5" dirty="0">
                <a:latin typeface="Courier New"/>
                <a:cs typeface="Courier New"/>
              </a:rPr>
              <a:t>1.330855</a:t>
            </a:r>
            <a:endParaRPr sz="1000">
              <a:latin typeface="Courier New"/>
              <a:cs typeface="Courier New"/>
            </a:endParaRPr>
          </a:p>
          <a:p>
            <a:pPr marR="5080" algn="r">
              <a:lnSpc>
                <a:spcPct val="100000"/>
              </a:lnSpc>
              <a:spcBef>
                <a:spcPts val="250"/>
              </a:spcBef>
            </a:pPr>
            <a:r>
              <a:rPr sz="1000" spc="-5" dirty="0">
                <a:latin typeface="Courier New"/>
                <a:cs typeface="Courier New"/>
              </a:rPr>
              <a:t>0.929520</a:t>
            </a:r>
            <a:endParaRPr sz="1000">
              <a:latin typeface="Courier New"/>
              <a:cs typeface="Courier New"/>
            </a:endParaRPr>
          </a:p>
          <a:p>
            <a:pPr marR="5080" algn="r">
              <a:lnSpc>
                <a:spcPct val="100000"/>
              </a:lnSpc>
              <a:spcBef>
                <a:spcPts val="250"/>
              </a:spcBef>
            </a:pPr>
            <a:r>
              <a:rPr sz="1000" spc="-5" dirty="0">
                <a:latin typeface="Courier New"/>
                <a:cs typeface="Courier New"/>
              </a:rPr>
              <a:t>0.000000</a:t>
            </a:r>
            <a:endParaRPr sz="1000">
              <a:latin typeface="Courier New"/>
              <a:cs typeface="Courier New"/>
            </a:endParaRPr>
          </a:p>
          <a:p>
            <a:pPr marR="5080" algn="r">
              <a:lnSpc>
                <a:spcPct val="100000"/>
              </a:lnSpc>
              <a:spcBef>
                <a:spcPts val="265"/>
              </a:spcBef>
            </a:pPr>
            <a:r>
              <a:rPr sz="1000" spc="-5" dirty="0">
                <a:latin typeface="Courier New"/>
                <a:cs typeface="Courier New"/>
              </a:rPr>
              <a:t>0.000000</a:t>
            </a:r>
            <a:endParaRPr sz="1000">
              <a:latin typeface="Courier New"/>
              <a:cs typeface="Courier New"/>
            </a:endParaRPr>
          </a:p>
          <a:p>
            <a:pPr marR="5080" algn="r">
              <a:lnSpc>
                <a:spcPct val="100000"/>
              </a:lnSpc>
              <a:spcBef>
                <a:spcPts val="254"/>
              </a:spcBef>
            </a:pPr>
            <a:r>
              <a:rPr sz="1000" spc="-5" dirty="0">
                <a:latin typeface="Courier New"/>
                <a:cs typeface="Courier New"/>
              </a:rPr>
              <a:t>2.000000</a:t>
            </a:r>
            <a:endParaRPr sz="1000">
              <a:latin typeface="Courier New"/>
              <a:cs typeface="Courier New"/>
            </a:endParaRPr>
          </a:p>
          <a:p>
            <a:pPr marR="5080" algn="r">
              <a:lnSpc>
                <a:spcPct val="100000"/>
              </a:lnSpc>
              <a:spcBef>
                <a:spcPts val="250"/>
              </a:spcBef>
            </a:pPr>
            <a:r>
              <a:rPr sz="1000" spc="-5" dirty="0">
                <a:latin typeface="Courier New"/>
                <a:cs typeface="Courier New"/>
              </a:rPr>
              <a:t>2.000000</a:t>
            </a:r>
            <a:endParaRPr sz="1000">
              <a:latin typeface="Courier New"/>
              <a:cs typeface="Courier New"/>
            </a:endParaRPr>
          </a:p>
          <a:p>
            <a:pPr marR="5080" algn="r">
              <a:lnSpc>
                <a:spcPct val="100000"/>
              </a:lnSpc>
              <a:spcBef>
                <a:spcPts val="250"/>
              </a:spcBef>
            </a:pPr>
            <a:r>
              <a:rPr sz="1000" spc="-5" dirty="0">
                <a:latin typeface="Courier New"/>
                <a:cs typeface="Courier New"/>
              </a:rPr>
              <a:t>2.000000</a:t>
            </a:r>
            <a:endParaRPr sz="1000">
              <a:latin typeface="Courier New"/>
              <a:cs typeface="Courier New"/>
            </a:endParaRPr>
          </a:p>
        </p:txBody>
      </p:sp>
      <p:sp>
        <p:nvSpPr>
          <p:cNvPr id="5" name="object 5"/>
          <p:cNvSpPr txBox="1"/>
          <p:nvPr/>
        </p:nvSpPr>
        <p:spPr>
          <a:xfrm>
            <a:off x="902004" y="2740811"/>
            <a:ext cx="5739765" cy="1134110"/>
          </a:xfrm>
          <a:prstGeom prst="rect">
            <a:avLst/>
          </a:prstGeom>
        </p:spPr>
        <p:txBody>
          <a:bodyPr vert="horz" wrap="square" lIns="0" tIns="12700" rIns="0" bIns="0" rtlCol="0">
            <a:spAutoFit/>
          </a:bodyPr>
          <a:lstStyle/>
          <a:p>
            <a:pPr marL="12700" marR="81280">
              <a:lnSpc>
                <a:spcPct val="121000"/>
              </a:lnSpc>
              <a:spcBef>
                <a:spcPts val="100"/>
              </a:spcBef>
            </a:pPr>
            <a:r>
              <a:rPr sz="1000" spc="-5" dirty="0">
                <a:latin typeface="Courier New"/>
                <a:cs typeface="Courier New"/>
              </a:rPr>
              <a:t>Name:</a:t>
            </a:r>
            <a:r>
              <a:rPr sz="1000" spc="5" dirty="0">
                <a:latin typeface="Courier New"/>
                <a:cs typeface="Courier New"/>
              </a:rPr>
              <a:t> </a:t>
            </a:r>
            <a:r>
              <a:rPr sz="1000" spc="-5" dirty="0">
                <a:latin typeface="Courier New"/>
                <a:cs typeface="Courier New"/>
              </a:rPr>
              <a:t>36</a:t>
            </a:r>
            <a:r>
              <a:rPr sz="1000" spc="5" dirty="0">
                <a:latin typeface="Courier New"/>
                <a:cs typeface="Courier New"/>
              </a:rPr>
              <a:t> </a:t>
            </a:r>
            <a:r>
              <a:rPr sz="1000" spc="-5" dirty="0">
                <a:latin typeface="Courier New"/>
                <a:cs typeface="Courier New"/>
              </a:rPr>
              <a:t>User</a:t>
            </a:r>
            <a:r>
              <a:rPr sz="1000" spc="5" dirty="0">
                <a:latin typeface="Courier New"/>
                <a:cs typeface="Courier New"/>
              </a:rPr>
              <a:t> </a:t>
            </a:r>
            <a:r>
              <a:rPr sz="1000" spc="-5" dirty="0">
                <a:latin typeface="Courier New"/>
                <a:cs typeface="Courier New"/>
              </a:rPr>
              <a:t>derive</a:t>
            </a:r>
            <a:r>
              <a:rPr sz="1000" spc="5" dirty="0">
                <a:latin typeface="Courier New"/>
                <a:cs typeface="Courier New"/>
              </a:rPr>
              <a:t> </a:t>
            </a:r>
            <a:r>
              <a:rPr sz="1000" spc="-5" dirty="0">
                <a:latin typeface="Courier New"/>
                <a:cs typeface="Courier New"/>
              </a:rPr>
              <a:t>satisfaction</a:t>
            </a:r>
            <a:r>
              <a:rPr sz="1000" spc="5" dirty="0">
                <a:latin typeface="Courier New"/>
                <a:cs typeface="Courier New"/>
              </a:rPr>
              <a:t> </a:t>
            </a:r>
            <a:r>
              <a:rPr sz="1000" spc="-5" dirty="0">
                <a:latin typeface="Courier New"/>
                <a:cs typeface="Courier New"/>
              </a:rPr>
              <a:t>while</a:t>
            </a:r>
            <a:r>
              <a:rPr sz="1000" spc="5" dirty="0">
                <a:latin typeface="Courier New"/>
                <a:cs typeface="Courier New"/>
              </a:rPr>
              <a:t> </a:t>
            </a:r>
            <a:r>
              <a:rPr sz="1000" spc="-5" dirty="0">
                <a:latin typeface="Courier New"/>
                <a:cs typeface="Courier New"/>
              </a:rPr>
              <a:t>shopping</a:t>
            </a:r>
            <a:r>
              <a:rPr sz="1000" spc="5" dirty="0">
                <a:latin typeface="Courier New"/>
                <a:cs typeface="Courier New"/>
              </a:rPr>
              <a:t> </a:t>
            </a:r>
            <a:r>
              <a:rPr sz="1000" spc="-5" dirty="0">
                <a:latin typeface="Courier New"/>
                <a:cs typeface="Courier New"/>
              </a:rPr>
              <a:t>on</a:t>
            </a:r>
            <a:r>
              <a:rPr sz="1000" spc="10" dirty="0">
                <a:latin typeface="Courier New"/>
                <a:cs typeface="Courier New"/>
              </a:rPr>
              <a:t> </a:t>
            </a:r>
            <a:r>
              <a:rPr sz="1000" spc="-5" dirty="0">
                <a:latin typeface="Courier New"/>
                <a:cs typeface="Courier New"/>
              </a:rPr>
              <a:t>a</a:t>
            </a:r>
            <a:r>
              <a:rPr sz="1000" spc="5" dirty="0">
                <a:latin typeface="Courier New"/>
                <a:cs typeface="Courier New"/>
              </a:rPr>
              <a:t> </a:t>
            </a:r>
            <a:r>
              <a:rPr sz="1000" spc="-5" dirty="0">
                <a:latin typeface="Courier New"/>
                <a:cs typeface="Courier New"/>
              </a:rPr>
              <a:t>good</a:t>
            </a:r>
            <a:r>
              <a:rPr sz="1000" spc="5" dirty="0">
                <a:latin typeface="Courier New"/>
                <a:cs typeface="Courier New"/>
              </a:rPr>
              <a:t> </a:t>
            </a:r>
            <a:r>
              <a:rPr sz="1000" spc="-5" dirty="0">
                <a:latin typeface="Courier New"/>
                <a:cs typeface="Courier New"/>
              </a:rPr>
              <a:t>quality</a:t>
            </a:r>
            <a:r>
              <a:rPr sz="1000" spc="5" dirty="0">
                <a:latin typeface="Courier New"/>
                <a:cs typeface="Courier New"/>
              </a:rPr>
              <a:t> </a:t>
            </a:r>
            <a:r>
              <a:rPr sz="1000" spc="-5" dirty="0">
                <a:latin typeface="Courier New"/>
                <a:cs typeface="Courier New"/>
              </a:rPr>
              <a:t>website </a:t>
            </a:r>
            <a:r>
              <a:rPr sz="1000" spc="-585" dirty="0">
                <a:latin typeface="Courier New"/>
                <a:cs typeface="Courier New"/>
              </a:rPr>
              <a:t> </a:t>
            </a:r>
            <a:r>
              <a:rPr sz="1000" spc="-5" dirty="0">
                <a:latin typeface="Courier New"/>
                <a:cs typeface="Courier New"/>
              </a:rPr>
              <a:t>or application,</a:t>
            </a:r>
            <a:r>
              <a:rPr sz="1000" dirty="0">
                <a:latin typeface="Courier New"/>
                <a:cs typeface="Courier New"/>
              </a:rPr>
              <a:t> </a:t>
            </a:r>
            <a:r>
              <a:rPr sz="1000" spc="-5" dirty="0">
                <a:latin typeface="Courier New"/>
                <a:cs typeface="Courier New"/>
              </a:rPr>
              <a:t>dtype:</a:t>
            </a:r>
            <a:r>
              <a:rPr sz="1000" dirty="0">
                <a:latin typeface="Courier New"/>
                <a:cs typeface="Courier New"/>
              </a:rPr>
              <a:t> </a:t>
            </a:r>
            <a:r>
              <a:rPr sz="1000" spc="-5" dirty="0">
                <a:latin typeface="Courier New"/>
                <a:cs typeface="Courier New"/>
              </a:rPr>
              <a:t>float64</a:t>
            </a:r>
            <a:endParaRPr sz="1000">
              <a:latin typeface="Courier New"/>
              <a:cs typeface="Courier New"/>
            </a:endParaRPr>
          </a:p>
          <a:p>
            <a:pPr>
              <a:lnSpc>
                <a:spcPct val="100000"/>
              </a:lnSpc>
            </a:pPr>
            <a:endParaRPr sz="1100">
              <a:latin typeface="Courier New"/>
              <a:cs typeface="Courier New"/>
            </a:endParaRPr>
          </a:p>
          <a:p>
            <a:pPr>
              <a:lnSpc>
                <a:spcPct val="100000"/>
              </a:lnSpc>
              <a:spcBef>
                <a:spcPts val="30"/>
              </a:spcBef>
            </a:pPr>
            <a:endParaRPr sz="1450">
              <a:latin typeface="Courier New"/>
              <a:cs typeface="Courier New"/>
            </a:endParaRPr>
          </a:p>
          <a:p>
            <a:pPr marL="12700" marR="5080">
              <a:lnSpc>
                <a:spcPct val="121000"/>
              </a:lnSpc>
            </a:pPr>
            <a:r>
              <a:rPr sz="1000" spc="-5" dirty="0">
                <a:latin typeface="Courier New"/>
                <a:cs typeface="Courier New"/>
              </a:rPr>
              <a:t>---------</a:t>
            </a:r>
            <a:r>
              <a:rPr sz="1000" spc="5" dirty="0">
                <a:latin typeface="Courier New"/>
                <a:cs typeface="Courier New"/>
              </a:rPr>
              <a:t> </a:t>
            </a:r>
            <a:r>
              <a:rPr sz="1000" spc="-5" dirty="0">
                <a:latin typeface="Courier New"/>
                <a:cs typeface="Courier New"/>
              </a:rPr>
              <a:t>37</a:t>
            </a:r>
            <a:r>
              <a:rPr sz="1000" spc="5" dirty="0">
                <a:latin typeface="Courier New"/>
                <a:cs typeface="Courier New"/>
              </a:rPr>
              <a:t> </a:t>
            </a:r>
            <a:r>
              <a:rPr sz="1000" spc="-5" dirty="0">
                <a:latin typeface="Courier New"/>
                <a:cs typeface="Courier New"/>
              </a:rPr>
              <a:t>Net</a:t>
            </a:r>
            <a:r>
              <a:rPr sz="1000" spc="5" dirty="0">
                <a:latin typeface="Courier New"/>
                <a:cs typeface="Courier New"/>
              </a:rPr>
              <a:t> </a:t>
            </a:r>
            <a:r>
              <a:rPr sz="1000" spc="-5" dirty="0">
                <a:latin typeface="Courier New"/>
                <a:cs typeface="Courier New"/>
              </a:rPr>
              <a:t>Benefit</a:t>
            </a:r>
            <a:r>
              <a:rPr sz="1000" spc="5" dirty="0">
                <a:latin typeface="Courier New"/>
                <a:cs typeface="Courier New"/>
              </a:rPr>
              <a:t> </a:t>
            </a:r>
            <a:r>
              <a:rPr sz="1000" spc="-5" dirty="0">
                <a:latin typeface="Courier New"/>
                <a:cs typeface="Courier New"/>
              </a:rPr>
              <a:t>derived</a:t>
            </a:r>
            <a:r>
              <a:rPr sz="1000" spc="5" dirty="0">
                <a:latin typeface="Courier New"/>
                <a:cs typeface="Courier New"/>
              </a:rPr>
              <a:t> </a:t>
            </a:r>
            <a:r>
              <a:rPr sz="1000" spc="-5" dirty="0">
                <a:latin typeface="Courier New"/>
                <a:cs typeface="Courier New"/>
              </a:rPr>
              <a:t>from</a:t>
            </a:r>
            <a:r>
              <a:rPr sz="1000" spc="5" dirty="0">
                <a:latin typeface="Courier New"/>
                <a:cs typeface="Courier New"/>
              </a:rPr>
              <a:t> </a:t>
            </a:r>
            <a:r>
              <a:rPr sz="1000" spc="-5" dirty="0">
                <a:latin typeface="Courier New"/>
                <a:cs typeface="Courier New"/>
              </a:rPr>
              <a:t>shopping</a:t>
            </a:r>
            <a:r>
              <a:rPr sz="1000" spc="5"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can</a:t>
            </a:r>
            <a:r>
              <a:rPr sz="1000" spc="5" dirty="0">
                <a:latin typeface="Courier New"/>
                <a:cs typeface="Courier New"/>
              </a:rPr>
              <a:t> </a:t>
            </a:r>
            <a:r>
              <a:rPr sz="1000" spc="-5" dirty="0">
                <a:latin typeface="Courier New"/>
                <a:cs typeface="Courier New"/>
              </a:rPr>
              <a:t>lead</a:t>
            </a:r>
            <a:r>
              <a:rPr sz="1000" spc="5" dirty="0">
                <a:latin typeface="Courier New"/>
                <a:cs typeface="Courier New"/>
              </a:rPr>
              <a:t> </a:t>
            </a:r>
            <a:r>
              <a:rPr sz="1000" spc="-5" dirty="0">
                <a:latin typeface="Courier New"/>
                <a:cs typeface="Courier New"/>
              </a:rPr>
              <a:t>to</a:t>
            </a:r>
            <a:r>
              <a:rPr sz="1000" spc="5" dirty="0">
                <a:latin typeface="Courier New"/>
                <a:cs typeface="Courier New"/>
              </a:rPr>
              <a:t> </a:t>
            </a:r>
            <a:r>
              <a:rPr sz="1000" spc="-5" dirty="0">
                <a:latin typeface="Courier New"/>
                <a:cs typeface="Courier New"/>
              </a:rPr>
              <a:t>users</a:t>
            </a:r>
            <a:r>
              <a:rPr sz="1000" spc="5" dirty="0">
                <a:latin typeface="Courier New"/>
                <a:cs typeface="Courier New"/>
              </a:rPr>
              <a:t> </a:t>
            </a:r>
            <a:r>
              <a:rPr sz="1000" spc="-5" dirty="0">
                <a:latin typeface="Courier New"/>
                <a:cs typeface="Courier New"/>
              </a:rPr>
              <a:t>sat </a:t>
            </a:r>
            <a:r>
              <a:rPr sz="1000" spc="-585" dirty="0">
                <a:latin typeface="Courier New"/>
                <a:cs typeface="Courier New"/>
              </a:rPr>
              <a:t> </a:t>
            </a:r>
            <a:r>
              <a:rPr sz="1000" spc="-5" dirty="0">
                <a:latin typeface="Courier New"/>
                <a:cs typeface="Courier New"/>
              </a:rPr>
              <a:t>isfaction ---------</a:t>
            </a:r>
            <a:endParaRPr sz="1000">
              <a:latin typeface="Courier New"/>
              <a:cs typeface="Courier New"/>
            </a:endParaRPr>
          </a:p>
        </p:txBody>
      </p:sp>
      <p:sp>
        <p:nvSpPr>
          <p:cNvPr id="6" name="object 6"/>
          <p:cNvSpPr txBox="1"/>
          <p:nvPr/>
        </p:nvSpPr>
        <p:spPr>
          <a:xfrm>
            <a:off x="902004" y="3849141"/>
            <a:ext cx="406400" cy="1503680"/>
          </a:xfrm>
          <a:prstGeom prst="rect">
            <a:avLst/>
          </a:prstGeom>
        </p:spPr>
        <p:txBody>
          <a:bodyPr vert="horz" wrap="square" lIns="0" tIns="12065" rIns="0" bIns="0" rtlCol="0">
            <a:spAutoFit/>
          </a:bodyPr>
          <a:lstStyle/>
          <a:p>
            <a:pPr marL="12700" marR="5080">
              <a:lnSpc>
                <a:spcPct val="121300"/>
              </a:lnSpc>
              <a:spcBef>
                <a:spcPts val="95"/>
              </a:spcBef>
            </a:pPr>
            <a:r>
              <a:rPr sz="1000" spc="-5" dirty="0">
                <a:latin typeface="Courier New"/>
                <a:cs typeface="Courier New"/>
              </a:rPr>
              <a:t>count  mean </a:t>
            </a:r>
            <a:r>
              <a:rPr sz="1000" spc="-590" dirty="0">
                <a:latin typeface="Courier New"/>
                <a:cs typeface="Courier New"/>
              </a:rPr>
              <a:t> </a:t>
            </a:r>
            <a:r>
              <a:rPr sz="1000" spc="-5" dirty="0">
                <a:latin typeface="Courier New"/>
                <a:cs typeface="Courier New"/>
              </a:rPr>
              <a:t>std </a:t>
            </a:r>
            <a:r>
              <a:rPr sz="1000" dirty="0">
                <a:latin typeface="Courier New"/>
                <a:cs typeface="Courier New"/>
              </a:rPr>
              <a:t> </a:t>
            </a:r>
            <a:r>
              <a:rPr sz="1000" spc="-5" dirty="0">
                <a:latin typeface="Courier New"/>
                <a:cs typeface="Courier New"/>
              </a:rPr>
              <a:t>min </a:t>
            </a:r>
            <a:r>
              <a:rPr sz="1000" dirty="0">
                <a:latin typeface="Courier New"/>
                <a:cs typeface="Courier New"/>
              </a:rPr>
              <a:t> </a:t>
            </a:r>
            <a:r>
              <a:rPr sz="1000" spc="-5" dirty="0">
                <a:latin typeface="Courier New"/>
                <a:cs typeface="Courier New"/>
              </a:rPr>
              <a:t>25%</a:t>
            </a:r>
            <a:endParaRPr sz="1000">
              <a:latin typeface="Courier New"/>
              <a:cs typeface="Courier New"/>
            </a:endParaRPr>
          </a:p>
          <a:p>
            <a:pPr marL="12700">
              <a:lnSpc>
                <a:spcPct val="100000"/>
              </a:lnSpc>
              <a:spcBef>
                <a:spcPts val="254"/>
              </a:spcBef>
            </a:pPr>
            <a:r>
              <a:rPr sz="1000" spc="-5" dirty="0">
                <a:latin typeface="Courier New"/>
                <a:cs typeface="Courier New"/>
              </a:rPr>
              <a:t>50%</a:t>
            </a:r>
            <a:endParaRPr sz="1000">
              <a:latin typeface="Courier New"/>
              <a:cs typeface="Courier New"/>
            </a:endParaRPr>
          </a:p>
          <a:p>
            <a:pPr marL="12700">
              <a:lnSpc>
                <a:spcPct val="100000"/>
              </a:lnSpc>
              <a:spcBef>
                <a:spcPts val="260"/>
              </a:spcBef>
            </a:pPr>
            <a:r>
              <a:rPr sz="1000" spc="-5" dirty="0">
                <a:latin typeface="Courier New"/>
                <a:cs typeface="Courier New"/>
              </a:rPr>
              <a:t>75%</a:t>
            </a:r>
            <a:endParaRPr sz="1000">
              <a:latin typeface="Courier New"/>
              <a:cs typeface="Courier New"/>
            </a:endParaRPr>
          </a:p>
          <a:p>
            <a:pPr marL="12700">
              <a:lnSpc>
                <a:spcPct val="100000"/>
              </a:lnSpc>
              <a:spcBef>
                <a:spcPts val="254"/>
              </a:spcBef>
            </a:pPr>
            <a:r>
              <a:rPr sz="1000" spc="-5" dirty="0">
                <a:latin typeface="Courier New"/>
                <a:cs typeface="Courier New"/>
              </a:rPr>
              <a:t>max</a:t>
            </a:r>
            <a:endParaRPr sz="1000">
              <a:latin typeface="Courier New"/>
              <a:cs typeface="Courier New"/>
            </a:endParaRPr>
          </a:p>
        </p:txBody>
      </p:sp>
      <p:sp>
        <p:nvSpPr>
          <p:cNvPr id="7" name="object 7"/>
          <p:cNvSpPr txBox="1"/>
          <p:nvPr/>
        </p:nvSpPr>
        <p:spPr>
          <a:xfrm>
            <a:off x="1587743" y="3849141"/>
            <a:ext cx="788035" cy="1503680"/>
          </a:xfrm>
          <a:prstGeom prst="rect">
            <a:avLst/>
          </a:prstGeom>
        </p:spPr>
        <p:txBody>
          <a:bodyPr vert="horz" wrap="square" lIns="0" tIns="44450" rIns="0" bIns="0" rtlCol="0">
            <a:spAutoFit/>
          </a:bodyPr>
          <a:lstStyle/>
          <a:p>
            <a:pPr marR="5080" algn="r">
              <a:lnSpc>
                <a:spcPct val="100000"/>
              </a:lnSpc>
              <a:spcBef>
                <a:spcPts val="350"/>
              </a:spcBef>
            </a:pPr>
            <a:r>
              <a:rPr sz="1000" spc="-5" dirty="0">
                <a:latin typeface="Courier New"/>
                <a:cs typeface="Courier New"/>
              </a:rPr>
              <a:t>269.000000</a:t>
            </a:r>
            <a:endParaRPr sz="1000">
              <a:latin typeface="Courier New"/>
              <a:cs typeface="Courier New"/>
            </a:endParaRPr>
          </a:p>
          <a:p>
            <a:pPr marR="5080" algn="r">
              <a:lnSpc>
                <a:spcPct val="100000"/>
              </a:lnSpc>
              <a:spcBef>
                <a:spcPts val="254"/>
              </a:spcBef>
            </a:pPr>
            <a:r>
              <a:rPr sz="1000" spc="-5" dirty="0">
                <a:latin typeface="Courier New"/>
                <a:cs typeface="Courier New"/>
              </a:rPr>
              <a:t>1.706320</a:t>
            </a:r>
            <a:endParaRPr sz="1000">
              <a:latin typeface="Courier New"/>
              <a:cs typeface="Courier New"/>
            </a:endParaRPr>
          </a:p>
          <a:p>
            <a:pPr marR="5080" algn="r">
              <a:lnSpc>
                <a:spcPct val="100000"/>
              </a:lnSpc>
              <a:spcBef>
                <a:spcPts val="260"/>
              </a:spcBef>
            </a:pPr>
            <a:r>
              <a:rPr sz="1000" spc="-5" dirty="0">
                <a:latin typeface="Courier New"/>
                <a:cs typeface="Courier New"/>
              </a:rPr>
              <a:t>0.953781</a:t>
            </a:r>
            <a:endParaRPr sz="1000">
              <a:latin typeface="Courier New"/>
              <a:cs typeface="Courier New"/>
            </a:endParaRPr>
          </a:p>
          <a:p>
            <a:pPr marR="5080" algn="r">
              <a:lnSpc>
                <a:spcPct val="100000"/>
              </a:lnSpc>
              <a:spcBef>
                <a:spcPts val="254"/>
              </a:spcBef>
            </a:pPr>
            <a:r>
              <a:rPr sz="1000" spc="-5" dirty="0">
                <a:latin typeface="Courier New"/>
                <a:cs typeface="Courier New"/>
              </a:rPr>
              <a:t>0.000000</a:t>
            </a:r>
            <a:endParaRPr sz="1000">
              <a:latin typeface="Courier New"/>
              <a:cs typeface="Courier New"/>
            </a:endParaRPr>
          </a:p>
          <a:p>
            <a:pPr marR="5080" algn="r">
              <a:lnSpc>
                <a:spcPct val="100000"/>
              </a:lnSpc>
              <a:spcBef>
                <a:spcPts val="250"/>
              </a:spcBef>
            </a:pPr>
            <a:r>
              <a:rPr sz="1000" spc="-5" dirty="0">
                <a:latin typeface="Courier New"/>
                <a:cs typeface="Courier New"/>
              </a:rPr>
              <a:t>2.000000</a:t>
            </a:r>
            <a:endParaRPr sz="1000">
              <a:latin typeface="Courier New"/>
              <a:cs typeface="Courier New"/>
            </a:endParaRPr>
          </a:p>
          <a:p>
            <a:pPr marR="5080" algn="r">
              <a:lnSpc>
                <a:spcPct val="100000"/>
              </a:lnSpc>
              <a:spcBef>
                <a:spcPts val="254"/>
              </a:spcBef>
            </a:pPr>
            <a:r>
              <a:rPr sz="1000" spc="-5" dirty="0">
                <a:latin typeface="Courier New"/>
                <a:cs typeface="Courier New"/>
              </a:rPr>
              <a:t>2.000000</a:t>
            </a:r>
            <a:endParaRPr sz="1000">
              <a:latin typeface="Courier New"/>
              <a:cs typeface="Courier New"/>
            </a:endParaRPr>
          </a:p>
          <a:p>
            <a:pPr marR="5080" algn="r">
              <a:lnSpc>
                <a:spcPct val="100000"/>
              </a:lnSpc>
              <a:spcBef>
                <a:spcPts val="260"/>
              </a:spcBef>
            </a:pPr>
            <a:r>
              <a:rPr sz="1000" spc="-5" dirty="0">
                <a:latin typeface="Courier New"/>
                <a:cs typeface="Courier New"/>
              </a:rPr>
              <a:t>2.000000</a:t>
            </a:r>
            <a:endParaRPr sz="1000">
              <a:latin typeface="Courier New"/>
              <a:cs typeface="Courier New"/>
            </a:endParaRPr>
          </a:p>
          <a:p>
            <a:pPr marR="5080" algn="r">
              <a:lnSpc>
                <a:spcPct val="100000"/>
              </a:lnSpc>
              <a:spcBef>
                <a:spcPts val="254"/>
              </a:spcBef>
            </a:pPr>
            <a:r>
              <a:rPr sz="1000" spc="-5" dirty="0">
                <a:latin typeface="Courier New"/>
                <a:cs typeface="Courier New"/>
              </a:rPr>
              <a:t>3.000000</a:t>
            </a:r>
            <a:endParaRPr sz="1000">
              <a:latin typeface="Courier New"/>
              <a:cs typeface="Courier New"/>
            </a:endParaRPr>
          </a:p>
        </p:txBody>
      </p:sp>
      <p:sp>
        <p:nvSpPr>
          <p:cNvPr id="8" name="object 8"/>
          <p:cNvSpPr txBox="1"/>
          <p:nvPr/>
        </p:nvSpPr>
        <p:spPr>
          <a:xfrm>
            <a:off x="902004" y="5327421"/>
            <a:ext cx="5739765" cy="394335"/>
          </a:xfrm>
          <a:prstGeom prst="rect">
            <a:avLst/>
          </a:prstGeom>
        </p:spPr>
        <p:txBody>
          <a:bodyPr vert="horz" wrap="square" lIns="0" tIns="12700" rIns="0" bIns="0" rtlCol="0">
            <a:spAutoFit/>
          </a:bodyPr>
          <a:lstStyle/>
          <a:p>
            <a:pPr marL="12700" marR="5080">
              <a:lnSpc>
                <a:spcPct val="121000"/>
              </a:lnSpc>
              <a:spcBef>
                <a:spcPts val="100"/>
              </a:spcBef>
            </a:pPr>
            <a:r>
              <a:rPr sz="1000" spc="-5" dirty="0">
                <a:latin typeface="Courier New"/>
                <a:cs typeface="Courier New"/>
              </a:rPr>
              <a:t>Name:</a:t>
            </a:r>
            <a:r>
              <a:rPr sz="1000" spc="5" dirty="0">
                <a:latin typeface="Courier New"/>
                <a:cs typeface="Courier New"/>
              </a:rPr>
              <a:t> </a:t>
            </a:r>
            <a:r>
              <a:rPr sz="1000" spc="-5" dirty="0">
                <a:latin typeface="Courier New"/>
                <a:cs typeface="Courier New"/>
              </a:rPr>
              <a:t>37</a:t>
            </a:r>
            <a:r>
              <a:rPr sz="1000" spc="5" dirty="0">
                <a:latin typeface="Courier New"/>
                <a:cs typeface="Courier New"/>
              </a:rPr>
              <a:t> </a:t>
            </a:r>
            <a:r>
              <a:rPr sz="1000" spc="-5" dirty="0">
                <a:latin typeface="Courier New"/>
                <a:cs typeface="Courier New"/>
              </a:rPr>
              <a:t>Net</a:t>
            </a:r>
            <a:r>
              <a:rPr sz="1000" spc="5" dirty="0">
                <a:latin typeface="Courier New"/>
                <a:cs typeface="Courier New"/>
              </a:rPr>
              <a:t> </a:t>
            </a:r>
            <a:r>
              <a:rPr sz="1000" spc="-5" dirty="0">
                <a:latin typeface="Courier New"/>
                <a:cs typeface="Courier New"/>
              </a:rPr>
              <a:t>Benefit</a:t>
            </a:r>
            <a:r>
              <a:rPr sz="1000" spc="5" dirty="0">
                <a:latin typeface="Courier New"/>
                <a:cs typeface="Courier New"/>
              </a:rPr>
              <a:t> </a:t>
            </a:r>
            <a:r>
              <a:rPr sz="1000" spc="-5" dirty="0">
                <a:latin typeface="Courier New"/>
                <a:cs typeface="Courier New"/>
              </a:rPr>
              <a:t>derived</a:t>
            </a:r>
            <a:r>
              <a:rPr sz="1000" spc="5" dirty="0">
                <a:latin typeface="Courier New"/>
                <a:cs typeface="Courier New"/>
              </a:rPr>
              <a:t> </a:t>
            </a:r>
            <a:r>
              <a:rPr sz="1000" spc="-5" dirty="0">
                <a:latin typeface="Courier New"/>
                <a:cs typeface="Courier New"/>
              </a:rPr>
              <a:t>from</a:t>
            </a:r>
            <a:r>
              <a:rPr sz="1000" spc="5" dirty="0">
                <a:latin typeface="Courier New"/>
                <a:cs typeface="Courier New"/>
              </a:rPr>
              <a:t> </a:t>
            </a:r>
            <a:r>
              <a:rPr sz="1000" spc="-5" dirty="0">
                <a:latin typeface="Courier New"/>
                <a:cs typeface="Courier New"/>
              </a:rPr>
              <a:t>shopping</a:t>
            </a:r>
            <a:r>
              <a:rPr sz="1000" spc="5"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can</a:t>
            </a:r>
            <a:r>
              <a:rPr sz="1000" spc="5" dirty="0">
                <a:latin typeface="Courier New"/>
                <a:cs typeface="Courier New"/>
              </a:rPr>
              <a:t> </a:t>
            </a:r>
            <a:r>
              <a:rPr sz="1000" spc="-5" dirty="0">
                <a:latin typeface="Courier New"/>
                <a:cs typeface="Courier New"/>
              </a:rPr>
              <a:t>lead</a:t>
            </a:r>
            <a:r>
              <a:rPr sz="1000" spc="5" dirty="0">
                <a:latin typeface="Courier New"/>
                <a:cs typeface="Courier New"/>
              </a:rPr>
              <a:t> </a:t>
            </a:r>
            <a:r>
              <a:rPr sz="1000" spc="-5" dirty="0">
                <a:latin typeface="Courier New"/>
                <a:cs typeface="Courier New"/>
              </a:rPr>
              <a:t>to</a:t>
            </a:r>
            <a:r>
              <a:rPr sz="1000" spc="5" dirty="0">
                <a:latin typeface="Courier New"/>
                <a:cs typeface="Courier New"/>
              </a:rPr>
              <a:t> </a:t>
            </a:r>
            <a:r>
              <a:rPr sz="1000" spc="-5" dirty="0">
                <a:latin typeface="Courier New"/>
                <a:cs typeface="Courier New"/>
              </a:rPr>
              <a:t>users</a:t>
            </a:r>
            <a:r>
              <a:rPr sz="1000" spc="5" dirty="0">
                <a:latin typeface="Courier New"/>
                <a:cs typeface="Courier New"/>
              </a:rPr>
              <a:t> </a:t>
            </a:r>
            <a:r>
              <a:rPr sz="1000" spc="-5" dirty="0">
                <a:latin typeface="Courier New"/>
                <a:cs typeface="Courier New"/>
              </a:rPr>
              <a:t>satisfa </a:t>
            </a:r>
            <a:r>
              <a:rPr sz="1000" spc="-585" dirty="0">
                <a:latin typeface="Courier New"/>
                <a:cs typeface="Courier New"/>
              </a:rPr>
              <a:t> </a:t>
            </a:r>
            <a:r>
              <a:rPr sz="1000" spc="-5" dirty="0">
                <a:latin typeface="Courier New"/>
                <a:cs typeface="Courier New"/>
              </a:rPr>
              <a:t>ction, dtype:</a:t>
            </a:r>
            <a:r>
              <a:rPr sz="1000" dirty="0">
                <a:latin typeface="Courier New"/>
                <a:cs typeface="Courier New"/>
              </a:rPr>
              <a:t> </a:t>
            </a:r>
            <a:r>
              <a:rPr sz="1000" spc="-5" dirty="0">
                <a:latin typeface="Courier New"/>
                <a:cs typeface="Courier New"/>
              </a:rPr>
              <a:t>float64</a:t>
            </a:r>
            <a:endParaRPr sz="1000">
              <a:latin typeface="Courier New"/>
              <a:cs typeface="Courier New"/>
            </a:endParaRPr>
          </a:p>
        </p:txBody>
      </p:sp>
      <p:sp>
        <p:nvSpPr>
          <p:cNvPr id="9" name="object 9"/>
          <p:cNvSpPr txBox="1"/>
          <p:nvPr/>
        </p:nvSpPr>
        <p:spPr>
          <a:xfrm>
            <a:off x="902004" y="6099428"/>
            <a:ext cx="51314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38</a:t>
            </a:r>
            <a:r>
              <a:rPr sz="1000" spc="5" dirty="0">
                <a:latin typeface="Courier New"/>
                <a:cs typeface="Courier New"/>
              </a:rPr>
              <a:t> </a:t>
            </a:r>
            <a:r>
              <a:rPr sz="1000" spc="-5" dirty="0">
                <a:latin typeface="Courier New"/>
                <a:cs typeface="Courier New"/>
              </a:rPr>
              <a:t>User</a:t>
            </a:r>
            <a:r>
              <a:rPr sz="1000" spc="5" dirty="0">
                <a:latin typeface="Courier New"/>
                <a:cs typeface="Courier New"/>
              </a:rPr>
              <a:t> </a:t>
            </a:r>
            <a:r>
              <a:rPr sz="1000" spc="-5" dirty="0">
                <a:latin typeface="Courier New"/>
                <a:cs typeface="Courier New"/>
              </a:rPr>
              <a:t>satisfaction</a:t>
            </a:r>
            <a:r>
              <a:rPr sz="1000" spc="10" dirty="0">
                <a:latin typeface="Courier New"/>
                <a:cs typeface="Courier New"/>
              </a:rPr>
              <a:t> </a:t>
            </a:r>
            <a:r>
              <a:rPr sz="1000" spc="-5" dirty="0">
                <a:latin typeface="Courier New"/>
                <a:cs typeface="Courier New"/>
              </a:rPr>
              <a:t>cannot</a:t>
            </a:r>
            <a:r>
              <a:rPr sz="1000" spc="5" dirty="0">
                <a:latin typeface="Courier New"/>
                <a:cs typeface="Courier New"/>
              </a:rPr>
              <a:t> </a:t>
            </a:r>
            <a:r>
              <a:rPr sz="1000" spc="-5" dirty="0">
                <a:latin typeface="Courier New"/>
                <a:cs typeface="Courier New"/>
              </a:rPr>
              <a:t>exist</a:t>
            </a:r>
            <a:r>
              <a:rPr sz="1000" spc="5" dirty="0">
                <a:latin typeface="Courier New"/>
                <a:cs typeface="Courier New"/>
              </a:rPr>
              <a:t> </a:t>
            </a:r>
            <a:r>
              <a:rPr sz="1000" spc="-5" dirty="0">
                <a:latin typeface="Courier New"/>
                <a:cs typeface="Courier New"/>
              </a:rPr>
              <a:t>without</a:t>
            </a:r>
            <a:r>
              <a:rPr sz="1000" spc="5" dirty="0">
                <a:latin typeface="Courier New"/>
                <a:cs typeface="Courier New"/>
              </a:rPr>
              <a:t> </a:t>
            </a:r>
            <a:r>
              <a:rPr sz="1000" spc="-5" dirty="0">
                <a:latin typeface="Courier New"/>
                <a:cs typeface="Courier New"/>
              </a:rPr>
              <a:t>trust</a:t>
            </a:r>
            <a:r>
              <a:rPr sz="1000" spc="20"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10" name="object 10"/>
          <p:cNvGraphicFramePr>
            <a:graphicFrameLocks noGrp="1"/>
          </p:cNvGraphicFramePr>
          <p:nvPr/>
        </p:nvGraphicFramePr>
        <p:xfrm>
          <a:off x="882954" y="6317717"/>
          <a:ext cx="5320665" cy="1621565"/>
        </p:xfrm>
        <a:graphic>
          <a:graphicData uri="http://schemas.openxmlformats.org/drawingml/2006/table">
            <a:tbl>
              <a:tblPr firstRow="1" bandRow="1">
                <a:tableStyleId>{2D5ABB26-0587-4C30-8999-92F81FD0307C}</a:tableStyleId>
              </a:tblPr>
              <a:tblGrid>
                <a:gridCol w="450850"/>
                <a:gridCol w="4869815"/>
              </a:tblGrid>
              <a:tr h="164609">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1.208178</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1.133516</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165">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2.000000</a:t>
                      </a:r>
                      <a:endParaRPr sz="1000">
                        <a:latin typeface="Courier New"/>
                        <a:cs typeface="Courier New"/>
                      </a:endParaRPr>
                    </a:p>
                  </a:txBody>
                  <a:tcPr marL="0" marR="0" marT="0" marB="0"/>
                </a:tc>
              </a:tr>
              <a:tr h="184404">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4.000000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38</a:t>
                      </a:r>
                      <a:r>
                        <a:rPr sz="1000" spc="5" dirty="0">
                          <a:latin typeface="Courier New"/>
                          <a:cs typeface="Courier New"/>
                        </a:rPr>
                        <a:t> </a:t>
                      </a:r>
                      <a:r>
                        <a:rPr sz="1000" spc="-5" dirty="0">
                          <a:latin typeface="Courier New"/>
                          <a:cs typeface="Courier New"/>
                        </a:rPr>
                        <a:t>User</a:t>
                      </a:r>
                      <a:r>
                        <a:rPr sz="1000" spc="5" dirty="0">
                          <a:latin typeface="Courier New"/>
                          <a:cs typeface="Courier New"/>
                        </a:rPr>
                        <a:t> </a:t>
                      </a:r>
                      <a:r>
                        <a:rPr sz="1000" spc="-5" dirty="0">
                          <a:latin typeface="Courier New"/>
                          <a:cs typeface="Courier New"/>
                        </a:rPr>
                        <a:t>satisfaction</a:t>
                      </a:r>
                      <a:r>
                        <a:rPr sz="1000" spc="5" dirty="0">
                          <a:latin typeface="Courier New"/>
                          <a:cs typeface="Courier New"/>
                        </a:rPr>
                        <a:t> </a:t>
                      </a:r>
                      <a:r>
                        <a:rPr sz="1000" spc="-5" dirty="0">
                          <a:latin typeface="Courier New"/>
                          <a:cs typeface="Courier New"/>
                        </a:rPr>
                        <a:t>cannot</a:t>
                      </a:r>
                      <a:r>
                        <a:rPr sz="1000" spc="5" dirty="0">
                          <a:latin typeface="Courier New"/>
                          <a:cs typeface="Courier New"/>
                        </a:rPr>
                        <a:t> </a:t>
                      </a:r>
                      <a:r>
                        <a:rPr sz="1000" spc="-5" dirty="0">
                          <a:latin typeface="Courier New"/>
                          <a:cs typeface="Courier New"/>
                        </a:rPr>
                        <a:t>exist</a:t>
                      </a:r>
                      <a:r>
                        <a:rPr sz="1000" spc="5" dirty="0">
                          <a:latin typeface="Courier New"/>
                          <a:cs typeface="Courier New"/>
                        </a:rPr>
                        <a:t> </a:t>
                      </a:r>
                      <a:r>
                        <a:rPr sz="1000" spc="-5" dirty="0">
                          <a:latin typeface="Courier New"/>
                          <a:cs typeface="Courier New"/>
                        </a:rPr>
                        <a:t>without</a:t>
                      </a:r>
                      <a:r>
                        <a:rPr sz="1000" spc="5" dirty="0">
                          <a:latin typeface="Courier New"/>
                          <a:cs typeface="Courier New"/>
                        </a:rPr>
                        <a:t> </a:t>
                      </a:r>
                      <a:r>
                        <a:rPr sz="1000" spc="-5" dirty="0">
                          <a:latin typeface="Courier New"/>
                          <a:cs typeface="Courier New"/>
                        </a:rPr>
                        <a:t>trust,</a:t>
                      </a:r>
                      <a:r>
                        <a:rPr sz="1000" spc="5" dirty="0">
                          <a:latin typeface="Courier New"/>
                          <a:cs typeface="Courier New"/>
                        </a:rPr>
                        <a:t> </a:t>
                      </a:r>
                      <a:r>
                        <a:rPr sz="1000" spc="-5" dirty="0">
                          <a:latin typeface="Courier New"/>
                          <a:cs typeface="Courier New"/>
                        </a:rPr>
                        <a:t>dtype:</a:t>
                      </a:r>
                      <a:r>
                        <a:rPr sz="1000" spc="5" dirty="0">
                          <a:latin typeface="Courier New"/>
                          <a:cs typeface="Courier New"/>
                        </a:rPr>
                        <a:t> </a:t>
                      </a:r>
                      <a:r>
                        <a:rPr sz="1000" spc="-5" dirty="0">
                          <a:latin typeface="Courier New"/>
                          <a:cs typeface="Courier New"/>
                        </a:rPr>
                        <a:t>float64</a:t>
                      </a:r>
                      <a:endParaRPr sz="1000">
                        <a:latin typeface="Courier New"/>
                        <a:cs typeface="Courier New"/>
                      </a:endParaRPr>
                    </a:p>
                  </a:txBody>
                  <a:tcPr marL="0" marR="0" marT="0" marB="0"/>
                </a:tc>
              </a:tr>
            </a:tbl>
          </a:graphicData>
        </a:graphic>
      </p:graphicFrame>
      <p:sp>
        <p:nvSpPr>
          <p:cNvPr id="11" name="object 11"/>
          <p:cNvSpPr txBox="1"/>
          <p:nvPr/>
        </p:nvSpPr>
        <p:spPr>
          <a:xfrm>
            <a:off x="902004" y="8317229"/>
            <a:ext cx="566356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39</a:t>
            </a:r>
            <a:r>
              <a:rPr sz="1000" spc="5" dirty="0">
                <a:latin typeface="Courier New"/>
                <a:cs typeface="Courier New"/>
              </a:rPr>
              <a:t> </a:t>
            </a:r>
            <a:r>
              <a:rPr sz="1000" spc="-5" dirty="0">
                <a:latin typeface="Courier New"/>
                <a:cs typeface="Courier New"/>
              </a:rPr>
              <a:t>Offering</a:t>
            </a:r>
            <a:r>
              <a:rPr sz="1000" spc="5" dirty="0">
                <a:latin typeface="Courier New"/>
                <a:cs typeface="Courier New"/>
              </a:rPr>
              <a:t> </a:t>
            </a:r>
            <a:r>
              <a:rPr sz="1000" spc="-5" dirty="0">
                <a:latin typeface="Courier New"/>
                <a:cs typeface="Courier New"/>
              </a:rPr>
              <a:t>a</a:t>
            </a:r>
            <a:r>
              <a:rPr sz="1000" spc="5" dirty="0">
                <a:latin typeface="Courier New"/>
                <a:cs typeface="Courier New"/>
              </a:rPr>
              <a:t> </a:t>
            </a:r>
            <a:r>
              <a:rPr sz="1000" spc="-5" dirty="0">
                <a:latin typeface="Courier New"/>
                <a:cs typeface="Courier New"/>
              </a:rPr>
              <a:t>wide</a:t>
            </a:r>
            <a:r>
              <a:rPr sz="1000" spc="5" dirty="0">
                <a:latin typeface="Courier New"/>
                <a:cs typeface="Courier New"/>
              </a:rPr>
              <a:t> </a:t>
            </a:r>
            <a:r>
              <a:rPr sz="1000" spc="-5" dirty="0">
                <a:latin typeface="Courier New"/>
                <a:cs typeface="Courier New"/>
              </a:rPr>
              <a:t>variety</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listed</a:t>
            </a:r>
            <a:r>
              <a:rPr sz="1000" spc="5" dirty="0">
                <a:latin typeface="Courier New"/>
                <a:cs typeface="Courier New"/>
              </a:rPr>
              <a:t> </a:t>
            </a:r>
            <a:r>
              <a:rPr sz="1000" spc="-5" dirty="0">
                <a:latin typeface="Courier New"/>
                <a:cs typeface="Courier New"/>
              </a:rPr>
              <a:t>product</a:t>
            </a:r>
            <a:r>
              <a:rPr sz="1000" spc="10" dirty="0">
                <a:latin typeface="Courier New"/>
                <a:cs typeface="Courier New"/>
              </a:rPr>
              <a:t> </a:t>
            </a:r>
            <a:r>
              <a:rPr sz="1000" spc="-5" dirty="0">
                <a:latin typeface="Courier New"/>
                <a:cs typeface="Courier New"/>
              </a:rPr>
              <a:t>in</a:t>
            </a:r>
            <a:r>
              <a:rPr sz="1000" spc="5" dirty="0">
                <a:latin typeface="Courier New"/>
                <a:cs typeface="Courier New"/>
              </a:rPr>
              <a:t> </a:t>
            </a:r>
            <a:r>
              <a:rPr sz="1000" spc="-5" dirty="0">
                <a:latin typeface="Courier New"/>
                <a:cs typeface="Courier New"/>
              </a:rPr>
              <a:t>several</a:t>
            </a:r>
            <a:r>
              <a:rPr sz="1000" spc="5" dirty="0">
                <a:latin typeface="Courier New"/>
                <a:cs typeface="Courier New"/>
              </a:rPr>
              <a:t> </a:t>
            </a:r>
            <a:r>
              <a:rPr sz="1000" spc="-5" dirty="0">
                <a:latin typeface="Courier New"/>
                <a:cs typeface="Courier New"/>
              </a:rPr>
              <a:t>category</a:t>
            </a:r>
            <a:endParaRPr sz="1000">
              <a:latin typeface="Courier New"/>
              <a:cs typeface="Courier New"/>
            </a:endParaRPr>
          </a:p>
        </p:txBody>
      </p:sp>
      <p:graphicFrame>
        <p:nvGraphicFramePr>
          <p:cNvPr id="12" name="object 12"/>
          <p:cNvGraphicFramePr>
            <a:graphicFrameLocks noGrp="1"/>
          </p:cNvGraphicFramePr>
          <p:nvPr/>
        </p:nvGraphicFramePr>
        <p:xfrm>
          <a:off x="914704" y="8605091"/>
          <a:ext cx="1479550" cy="998732"/>
        </p:xfrm>
        <a:graphic>
          <a:graphicData uri="http://schemas.openxmlformats.org/drawingml/2006/table">
            <a:tbl>
              <a:tblPr firstRow="1" bandRow="1">
                <a:tableStyleId>{2D5ABB26-0587-4C30-8999-92F81FD0307C}</a:tableStyleId>
              </a:tblPr>
              <a:tblGrid>
                <a:gridCol w="685800"/>
                <a:gridCol w="793750"/>
              </a:tblGrid>
              <a:tr h="280202">
                <a:tc>
                  <a:txBody>
                    <a:bodyPr/>
                    <a:lstStyle/>
                    <a:p>
                      <a:pPr>
                        <a:lnSpc>
                          <a:spcPct val="100000"/>
                        </a:lnSpc>
                        <a:spcBef>
                          <a:spcPts val="745"/>
                        </a:spcBef>
                      </a:pPr>
                      <a:r>
                        <a:rPr sz="1000" spc="-5" dirty="0">
                          <a:latin typeface="Courier New"/>
                          <a:cs typeface="Courier New"/>
                        </a:rPr>
                        <a:t>count</a:t>
                      </a:r>
                      <a:endParaRPr sz="1000">
                        <a:latin typeface="Courier New"/>
                        <a:cs typeface="Courier New"/>
                      </a:endParaRPr>
                    </a:p>
                  </a:txBody>
                  <a:tcPr marL="0" marR="0" marT="94615" marB="0">
                    <a:lnT w="9525">
                      <a:solidFill>
                        <a:srgbClr val="000000"/>
                      </a:solidFill>
                      <a:prstDash val="solid"/>
                    </a:lnT>
                  </a:tcPr>
                </a:tc>
                <a:tc>
                  <a:txBody>
                    <a:bodyPr/>
                    <a:lstStyle/>
                    <a:p>
                      <a:pPr marR="24130" algn="r">
                        <a:lnSpc>
                          <a:spcPct val="100000"/>
                        </a:lnSpc>
                        <a:spcBef>
                          <a:spcPts val="745"/>
                        </a:spcBef>
                      </a:pPr>
                      <a:r>
                        <a:rPr sz="1000" dirty="0">
                          <a:latin typeface="Courier New"/>
                          <a:cs typeface="Courier New"/>
                        </a:rPr>
                        <a:t>269.000000</a:t>
                      </a:r>
                      <a:endParaRPr sz="1000">
                        <a:latin typeface="Courier New"/>
                        <a:cs typeface="Courier New"/>
                      </a:endParaRPr>
                    </a:p>
                  </a:txBody>
                  <a:tcPr marL="0" marR="0" marT="94615" marB="0"/>
                </a:tc>
              </a:tr>
              <a:tr h="184403">
                <a:tc>
                  <a:txBody>
                    <a:bodyPr/>
                    <a:lstStyle/>
                    <a:p>
                      <a:pPr>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1.486989</a:t>
                      </a:r>
                      <a:endParaRPr sz="1000">
                        <a:latin typeface="Courier New"/>
                        <a:cs typeface="Courier New"/>
                      </a:endParaRPr>
                    </a:p>
                  </a:txBody>
                  <a:tcPr marL="0" marR="0" marT="0" marB="0"/>
                </a:tc>
              </a:tr>
              <a:tr h="184403">
                <a:tc>
                  <a:txBody>
                    <a:bodyPr/>
                    <a:lstStyle/>
                    <a:p>
                      <a:pPr>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1.173724</a:t>
                      </a:r>
                      <a:endParaRPr sz="1000">
                        <a:latin typeface="Courier New"/>
                        <a:cs typeface="Courier New"/>
                      </a:endParaRPr>
                    </a:p>
                  </a:txBody>
                  <a:tcPr marL="0" marR="0" marT="0" marB="0"/>
                </a:tc>
              </a:tr>
              <a:tr h="185140">
                <a:tc>
                  <a:txBody>
                    <a:bodyPr/>
                    <a:lstStyle/>
                    <a:p>
                      <a:pPr>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0.000000</a:t>
                      </a:r>
                      <a:endParaRPr sz="1000">
                        <a:latin typeface="Courier New"/>
                        <a:cs typeface="Courier New"/>
                      </a:endParaRPr>
                    </a:p>
                  </a:txBody>
                  <a:tcPr marL="0" marR="0" marT="0" marB="0"/>
                </a:tc>
              </a:tr>
              <a:tr h="164584">
                <a:tc>
                  <a:txBody>
                    <a:bodyPr/>
                    <a:lstStyle/>
                    <a:p>
                      <a:pPr>
                        <a:lnSpc>
                          <a:spcPts val="1195"/>
                        </a:lnSpc>
                      </a:pPr>
                      <a:r>
                        <a:rPr sz="1000" spc="-5" dirty="0">
                          <a:latin typeface="Courier New"/>
                          <a:cs typeface="Courier New"/>
                        </a:rPr>
                        <a:t>25%</a:t>
                      </a:r>
                      <a:endParaRPr sz="1000">
                        <a:latin typeface="Courier New"/>
                        <a:cs typeface="Courier New"/>
                      </a:endParaRPr>
                    </a:p>
                  </a:txBody>
                  <a:tcPr marL="0" marR="0" marT="0" marB="0"/>
                </a:tc>
                <a:tc>
                  <a:txBody>
                    <a:bodyPr/>
                    <a:lstStyle/>
                    <a:p>
                      <a:pPr marR="24130" algn="r">
                        <a:lnSpc>
                          <a:spcPts val="1195"/>
                        </a:lnSpc>
                      </a:pPr>
                      <a:r>
                        <a:rPr sz="1000" spc="-5" dirty="0">
                          <a:latin typeface="Courier New"/>
                          <a:cs typeface="Courier New"/>
                        </a:rPr>
                        <a:t>0.000000</a:t>
                      </a:r>
                      <a:endParaRPr sz="1000">
                        <a:latin typeface="Courier New"/>
                        <a:cs typeface="Courier New"/>
                      </a:endParaRPr>
                    </a:p>
                  </a:txBody>
                  <a:tcPr marL="0" marR="0" marT="0" marB="0"/>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82954" y="958444"/>
          <a:ext cx="5777865" cy="698278"/>
        </p:xfrm>
        <a:graphic>
          <a:graphicData uri="http://schemas.openxmlformats.org/drawingml/2006/table">
            <a:tbl>
              <a:tblPr firstRow="1" bandRow="1">
                <a:tableStyleId>{2D5ABB26-0587-4C30-8999-92F81FD0307C}</a:tableStyleId>
              </a:tblPr>
              <a:tblGrid>
                <a:gridCol w="450850"/>
                <a:gridCol w="5327015"/>
              </a:tblGrid>
              <a:tr h="163974">
                <a:tc>
                  <a:txBody>
                    <a:bodyPr/>
                    <a:lstStyle/>
                    <a:p>
                      <a:pPr marL="31750">
                        <a:lnSpc>
                          <a:spcPts val="103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030"/>
                        </a:lnSpc>
                      </a:pPr>
                      <a:r>
                        <a:rPr sz="1000" spc="-5" dirty="0">
                          <a:latin typeface="Courier New"/>
                          <a:cs typeface="Courier New"/>
                        </a:rPr>
                        <a:t>2.000000</a:t>
                      </a:r>
                      <a:endParaRPr sz="1000">
                        <a:latin typeface="Courier New"/>
                        <a:cs typeface="Courier New"/>
                      </a:endParaRPr>
                    </a:p>
                  </a:txBody>
                  <a:tcPr marL="0" marR="0" marT="0" marB="0"/>
                </a:tc>
              </a:tr>
              <a:tr h="185292">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2.000000</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3.000000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39</a:t>
                      </a:r>
                      <a:r>
                        <a:rPr sz="1000" dirty="0">
                          <a:latin typeface="Courier New"/>
                          <a:cs typeface="Courier New"/>
                        </a:rPr>
                        <a:t> </a:t>
                      </a:r>
                      <a:r>
                        <a:rPr sz="1000" spc="-5" dirty="0">
                          <a:latin typeface="Courier New"/>
                          <a:cs typeface="Courier New"/>
                        </a:rPr>
                        <a:t>Offering</a:t>
                      </a:r>
                      <a:r>
                        <a:rPr sz="1000" spc="5" dirty="0">
                          <a:latin typeface="Courier New"/>
                          <a:cs typeface="Courier New"/>
                        </a:rPr>
                        <a:t> </a:t>
                      </a:r>
                      <a:r>
                        <a:rPr sz="1000" spc="-5" dirty="0">
                          <a:latin typeface="Courier New"/>
                          <a:cs typeface="Courier New"/>
                        </a:rPr>
                        <a:t>a</a:t>
                      </a:r>
                      <a:r>
                        <a:rPr sz="1000" spc="5" dirty="0">
                          <a:latin typeface="Courier New"/>
                          <a:cs typeface="Courier New"/>
                        </a:rPr>
                        <a:t> </a:t>
                      </a:r>
                      <a:r>
                        <a:rPr sz="1000" spc="-5" dirty="0">
                          <a:latin typeface="Courier New"/>
                          <a:cs typeface="Courier New"/>
                        </a:rPr>
                        <a:t>wide</a:t>
                      </a:r>
                      <a:r>
                        <a:rPr sz="1000" spc="5" dirty="0">
                          <a:latin typeface="Courier New"/>
                          <a:cs typeface="Courier New"/>
                        </a:rPr>
                        <a:t> </a:t>
                      </a:r>
                      <a:r>
                        <a:rPr sz="1000" spc="-5" dirty="0">
                          <a:latin typeface="Courier New"/>
                          <a:cs typeface="Courier New"/>
                        </a:rPr>
                        <a:t>variety</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listed</a:t>
                      </a:r>
                      <a:r>
                        <a:rPr sz="1000" spc="5" dirty="0">
                          <a:latin typeface="Courier New"/>
                          <a:cs typeface="Courier New"/>
                        </a:rPr>
                        <a:t> </a:t>
                      </a:r>
                      <a:r>
                        <a:rPr sz="1000" spc="-5" dirty="0">
                          <a:latin typeface="Courier New"/>
                          <a:cs typeface="Courier New"/>
                        </a:rPr>
                        <a:t>product</a:t>
                      </a:r>
                      <a:r>
                        <a:rPr sz="1000" spc="5" dirty="0">
                          <a:latin typeface="Courier New"/>
                          <a:cs typeface="Courier New"/>
                        </a:rPr>
                        <a:t> </a:t>
                      </a:r>
                      <a:r>
                        <a:rPr sz="1000" spc="-5" dirty="0">
                          <a:latin typeface="Courier New"/>
                          <a:cs typeface="Courier New"/>
                        </a:rPr>
                        <a:t>in</a:t>
                      </a:r>
                      <a:r>
                        <a:rPr sz="1000" dirty="0">
                          <a:latin typeface="Courier New"/>
                          <a:cs typeface="Courier New"/>
                        </a:rPr>
                        <a:t> </a:t>
                      </a:r>
                      <a:r>
                        <a:rPr sz="1000" spc="-5" dirty="0">
                          <a:latin typeface="Courier New"/>
                          <a:cs typeface="Courier New"/>
                        </a:rPr>
                        <a:t>several</a:t>
                      </a:r>
                      <a:r>
                        <a:rPr sz="1000" spc="5" dirty="0">
                          <a:latin typeface="Courier New"/>
                          <a:cs typeface="Courier New"/>
                        </a:rPr>
                        <a:t> </a:t>
                      </a:r>
                      <a:r>
                        <a:rPr sz="1000" spc="-5" dirty="0">
                          <a:latin typeface="Courier New"/>
                          <a:cs typeface="Courier New"/>
                        </a:rPr>
                        <a:t>category,</a:t>
                      </a:r>
                      <a:r>
                        <a:rPr sz="1000" spc="5" dirty="0">
                          <a:latin typeface="Courier New"/>
                          <a:cs typeface="Courier New"/>
                        </a:rPr>
                        <a:t> </a:t>
                      </a:r>
                      <a:r>
                        <a:rPr sz="1000" spc="-5" dirty="0">
                          <a:latin typeface="Courier New"/>
                          <a:cs typeface="Courier New"/>
                        </a:rPr>
                        <a:t>dty</a:t>
                      </a:r>
                      <a:endParaRPr sz="1000">
                        <a:latin typeface="Courier New"/>
                        <a:cs typeface="Courier New"/>
                      </a:endParaRPr>
                    </a:p>
                  </a:txBody>
                  <a:tcPr marL="0" marR="0" marT="0" marB="0"/>
                </a:tc>
              </a:tr>
            </a:tbl>
          </a:graphicData>
        </a:graphic>
      </p:graphicFrame>
      <p:sp>
        <p:nvSpPr>
          <p:cNvPr id="3" name="object 3"/>
          <p:cNvSpPr txBox="1"/>
          <p:nvPr/>
        </p:nvSpPr>
        <p:spPr>
          <a:xfrm>
            <a:off x="902004" y="1663953"/>
            <a:ext cx="5741670" cy="91694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pe:</a:t>
            </a:r>
            <a:r>
              <a:rPr sz="1000" spc="-50" dirty="0">
                <a:latin typeface="Courier New"/>
                <a:cs typeface="Courier New"/>
              </a:rPr>
              <a:t> </a:t>
            </a:r>
            <a:r>
              <a:rPr sz="1000" spc="-5" dirty="0">
                <a:latin typeface="Courier New"/>
                <a:cs typeface="Courier New"/>
              </a:rPr>
              <a:t>float64</a:t>
            </a:r>
            <a:endParaRPr sz="10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marL="12700">
              <a:lnSpc>
                <a:spcPct val="100000"/>
              </a:lnSpc>
              <a:spcBef>
                <a:spcPts val="67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40</a:t>
            </a:r>
            <a:r>
              <a:rPr sz="1000" spc="10" dirty="0">
                <a:latin typeface="Courier New"/>
                <a:cs typeface="Courier New"/>
              </a:rPr>
              <a:t> </a:t>
            </a:r>
            <a:r>
              <a:rPr sz="1000" spc="-5" dirty="0">
                <a:latin typeface="Courier New"/>
                <a:cs typeface="Courier New"/>
              </a:rPr>
              <a:t>Provision</a:t>
            </a:r>
            <a:r>
              <a:rPr sz="1000" spc="5" dirty="0">
                <a:latin typeface="Courier New"/>
                <a:cs typeface="Courier New"/>
              </a:rPr>
              <a:t> </a:t>
            </a:r>
            <a:r>
              <a:rPr sz="1000" spc="-5" dirty="0">
                <a:latin typeface="Courier New"/>
                <a:cs typeface="Courier New"/>
              </a:rPr>
              <a:t>of</a:t>
            </a:r>
            <a:r>
              <a:rPr sz="1000" spc="10" dirty="0">
                <a:latin typeface="Courier New"/>
                <a:cs typeface="Courier New"/>
              </a:rPr>
              <a:t> </a:t>
            </a:r>
            <a:r>
              <a:rPr sz="1000" spc="-5" dirty="0">
                <a:latin typeface="Courier New"/>
                <a:cs typeface="Courier New"/>
              </a:rPr>
              <a:t>complete</a:t>
            </a:r>
            <a:r>
              <a:rPr sz="1000" spc="10" dirty="0">
                <a:latin typeface="Courier New"/>
                <a:cs typeface="Courier New"/>
              </a:rPr>
              <a:t> </a:t>
            </a:r>
            <a:r>
              <a:rPr sz="1000" spc="-5" dirty="0">
                <a:latin typeface="Courier New"/>
                <a:cs typeface="Courier New"/>
              </a:rPr>
              <a:t>and</a:t>
            </a:r>
            <a:r>
              <a:rPr sz="1000" spc="5" dirty="0">
                <a:latin typeface="Courier New"/>
                <a:cs typeface="Courier New"/>
              </a:rPr>
              <a:t> </a:t>
            </a:r>
            <a:r>
              <a:rPr sz="1000" spc="-5" dirty="0">
                <a:latin typeface="Courier New"/>
                <a:cs typeface="Courier New"/>
              </a:rPr>
              <a:t>relevant</a:t>
            </a:r>
            <a:r>
              <a:rPr sz="1000" spc="10" dirty="0">
                <a:latin typeface="Courier New"/>
                <a:cs typeface="Courier New"/>
              </a:rPr>
              <a:t> </a:t>
            </a:r>
            <a:r>
              <a:rPr sz="1000" spc="-5" dirty="0">
                <a:latin typeface="Courier New"/>
                <a:cs typeface="Courier New"/>
              </a:rPr>
              <a:t>product</a:t>
            </a:r>
            <a:r>
              <a:rPr sz="1000" spc="10" dirty="0">
                <a:latin typeface="Courier New"/>
                <a:cs typeface="Courier New"/>
              </a:rPr>
              <a:t> </a:t>
            </a:r>
            <a:r>
              <a:rPr sz="1000" spc="-5" dirty="0">
                <a:latin typeface="Courier New"/>
                <a:cs typeface="Courier New"/>
              </a:rPr>
              <a:t>information</a:t>
            </a:r>
            <a:r>
              <a:rPr sz="1000" spc="10" dirty="0">
                <a:latin typeface="Courier New"/>
                <a:cs typeface="Courier New"/>
              </a:rPr>
              <a:t> </a:t>
            </a:r>
            <a:r>
              <a:rPr sz="1000" spc="-5" dirty="0">
                <a:latin typeface="Courier New"/>
                <a:cs typeface="Courier New"/>
              </a:rPr>
              <a:t>-------</a:t>
            </a:r>
            <a:endParaRPr sz="1000">
              <a:latin typeface="Courier New"/>
              <a:cs typeface="Courier New"/>
            </a:endParaRPr>
          </a:p>
          <a:p>
            <a:pPr marL="12700">
              <a:lnSpc>
                <a:spcPct val="100000"/>
              </a:lnSpc>
              <a:spcBef>
                <a:spcPts val="250"/>
              </a:spcBef>
            </a:pPr>
            <a:r>
              <a:rPr sz="1000" spc="-5" dirty="0">
                <a:latin typeface="Courier New"/>
                <a:cs typeface="Courier New"/>
              </a:rPr>
              <a:t>--</a:t>
            </a:r>
            <a:endParaRPr sz="1000">
              <a:latin typeface="Courier New"/>
              <a:cs typeface="Courier New"/>
            </a:endParaRPr>
          </a:p>
        </p:txBody>
      </p:sp>
      <p:sp>
        <p:nvSpPr>
          <p:cNvPr id="4" name="object 4"/>
          <p:cNvSpPr txBox="1"/>
          <p:nvPr/>
        </p:nvSpPr>
        <p:spPr>
          <a:xfrm>
            <a:off x="902004" y="2553361"/>
            <a:ext cx="406400" cy="1505585"/>
          </a:xfrm>
          <a:prstGeom prst="rect">
            <a:avLst/>
          </a:prstGeom>
        </p:spPr>
        <p:txBody>
          <a:bodyPr vert="horz" wrap="square" lIns="0" tIns="13970" rIns="0" bIns="0" rtlCol="0">
            <a:spAutoFit/>
          </a:bodyPr>
          <a:lstStyle/>
          <a:p>
            <a:pPr marL="12700" marR="5080">
              <a:lnSpc>
                <a:spcPct val="121200"/>
              </a:lnSpc>
              <a:spcBef>
                <a:spcPts val="110"/>
              </a:spcBef>
            </a:pPr>
            <a:r>
              <a:rPr sz="1000" spc="-5" dirty="0">
                <a:latin typeface="Courier New"/>
                <a:cs typeface="Courier New"/>
              </a:rPr>
              <a:t>count  mean </a:t>
            </a:r>
            <a:r>
              <a:rPr sz="1000" spc="-590" dirty="0">
                <a:latin typeface="Courier New"/>
                <a:cs typeface="Courier New"/>
              </a:rPr>
              <a:t> </a:t>
            </a:r>
            <a:r>
              <a:rPr sz="1000" spc="-5" dirty="0">
                <a:latin typeface="Courier New"/>
                <a:cs typeface="Courier New"/>
              </a:rPr>
              <a:t>std </a:t>
            </a:r>
            <a:r>
              <a:rPr sz="1000" dirty="0">
                <a:latin typeface="Courier New"/>
                <a:cs typeface="Courier New"/>
              </a:rPr>
              <a:t> </a:t>
            </a:r>
            <a:r>
              <a:rPr sz="1000" spc="-5" dirty="0">
                <a:latin typeface="Courier New"/>
                <a:cs typeface="Courier New"/>
              </a:rPr>
              <a:t>min </a:t>
            </a:r>
            <a:r>
              <a:rPr sz="1000" dirty="0">
                <a:latin typeface="Courier New"/>
                <a:cs typeface="Courier New"/>
              </a:rPr>
              <a:t> </a:t>
            </a:r>
            <a:r>
              <a:rPr sz="1000" spc="-5" dirty="0">
                <a:latin typeface="Courier New"/>
                <a:cs typeface="Courier New"/>
              </a:rPr>
              <a:t>25%</a:t>
            </a:r>
            <a:endParaRPr sz="1000">
              <a:latin typeface="Courier New"/>
              <a:cs typeface="Courier New"/>
            </a:endParaRPr>
          </a:p>
          <a:p>
            <a:pPr marL="12700">
              <a:lnSpc>
                <a:spcPct val="100000"/>
              </a:lnSpc>
              <a:spcBef>
                <a:spcPts val="265"/>
              </a:spcBef>
            </a:pPr>
            <a:r>
              <a:rPr sz="1000" spc="-5" dirty="0">
                <a:latin typeface="Courier New"/>
                <a:cs typeface="Courier New"/>
              </a:rPr>
              <a:t>50%</a:t>
            </a:r>
            <a:endParaRPr sz="1000">
              <a:latin typeface="Courier New"/>
              <a:cs typeface="Courier New"/>
            </a:endParaRPr>
          </a:p>
          <a:p>
            <a:pPr marL="12700">
              <a:lnSpc>
                <a:spcPct val="100000"/>
              </a:lnSpc>
              <a:spcBef>
                <a:spcPts val="254"/>
              </a:spcBef>
            </a:pPr>
            <a:r>
              <a:rPr sz="1000" spc="-5" dirty="0">
                <a:latin typeface="Courier New"/>
                <a:cs typeface="Courier New"/>
              </a:rPr>
              <a:t>75%</a:t>
            </a:r>
            <a:endParaRPr sz="1000">
              <a:latin typeface="Courier New"/>
              <a:cs typeface="Courier New"/>
            </a:endParaRPr>
          </a:p>
          <a:p>
            <a:pPr marL="12700">
              <a:lnSpc>
                <a:spcPct val="100000"/>
              </a:lnSpc>
              <a:spcBef>
                <a:spcPts val="250"/>
              </a:spcBef>
            </a:pPr>
            <a:r>
              <a:rPr sz="1000" spc="-5" dirty="0">
                <a:latin typeface="Courier New"/>
                <a:cs typeface="Courier New"/>
              </a:rPr>
              <a:t>max</a:t>
            </a:r>
            <a:endParaRPr sz="1000">
              <a:latin typeface="Courier New"/>
              <a:cs typeface="Courier New"/>
            </a:endParaRPr>
          </a:p>
        </p:txBody>
      </p:sp>
      <p:sp>
        <p:nvSpPr>
          <p:cNvPr id="5" name="object 5"/>
          <p:cNvSpPr txBox="1"/>
          <p:nvPr/>
        </p:nvSpPr>
        <p:spPr>
          <a:xfrm>
            <a:off x="1587743" y="2553361"/>
            <a:ext cx="788035" cy="1505585"/>
          </a:xfrm>
          <a:prstGeom prst="rect">
            <a:avLst/>
          </a:prstGeom>
        </p:spPr>
        <p:txBody>
          <a:bodyPr vert="horz" wrap="square" lIns="0" tIns="46355" rIns="0" bIns="0" rtlCol="0">
            <a:spAutoFit/>
          </a:bodyPr>
          <a:lstStyle/>
          <a:p>
            <a:pPr marR="5080" algn="r">
              <a:lnSpc>
                <a:spcPct val="100000"/>
              </a:lnSpc>
              <a:spcBef>
                <a:spcPts val="365"/>
              </a:spcBef>
            </a:pPr>
            <a:r>
              <a:rPr sz="1000" spc="-5" dirty="0">
                <a:latin typeface="Courier New"/>
                <a:cs typeface="Courier New"/>
              </a:rPr>
              <a:t>269.000000</a:t>
            </a:r>
            <a:endParaRPr sz="1000">
              <a:latin typeface="Courier New"/>
              <a:cs typeface="Courier New"/>
            </a:endParaRPr>
          </a:p>
          <a:p>
            <a:pPr marR="5080" algn="r">
              <a:lnSpc>
                <a:spcPct val="100000"/>
              </a:lnSpc>
              <a:spcBef>
                <a:spcPts val="260"/>
              </a:spcBef>
            </a:pPr>
            <a:r>
              <a:rPr sz="1000" spc="-5" dirty="0">
                <a:latin typeface="Courier New"/>
                <a:cs typeface="Courier New"/>
              </a:rPr>
              <a:t>1.368030</a:t>
            </a:r>
            <a:endParaRPr sz="1000">
              <a:latin typeface="Courier New"/>
              <a:cs typeface="Courier New"/>
            </a:endParaRPr>
          </a:p>
          <a:p>
            <a:pPr marR="5080" algn="r">
              <a:lnSpc>
                <a:spcPct val="100000"/>
              </a:lnSpc>
              <a:spcBef>
                <a:spcPts val="254"/>
              </a:spcBef>
            </a:pPr>
            <a:r>
              <a:rPr sz="1000" spc="-5" dirty="0">
                <a:latin typeface="Courier New"/>
                <a:cs typeface="Courier New"/>
              </a:rPr>
              <a:t>1.093681</a:t>
            </a:r>
            <a:endParaRPr sz="1000">
              <a:latin typeface="Courier New"/>
              <a:cs typeface="Courier New"/>
            </a:endParaRPr>
          </a:p>
          <a:p>
            <a:pPr marR="5080" algn="r">
              <a:lnSpc>
                <a:spcPct val="100000"/>
              </a:lnSpc>
              <a:spcBef>
                <a:spcPts val="250"/>
              </a:spcBef>
            </a:pPr>
            <a:r>
              <a:rPr sz="1000" spc="-5" dirty="0">
                <a:latin typeface="Courier New"/>
                <a:cs typeface="Courier New"/>
              </a:rPr>
              <a:t>0.000000</a:t>
            </a:r>
            <a:endParaRPr sz="1000">
              <a:latin typeface="Courier New"/>
              <a:cs typeface="Courier New"/>
            </a:endParaRPr>
          </a:p>
          <a:p>
            <a:pPr marR="5080" algn="r">
              <a:lnSpc>
                <a:spcPct val="100000"/>
              </a:lnSpc>
              <a:spcBef>
                <a:spcPts val="254"/>
              </a:spcBef>
            </a:pPr>
            <a:r>
              <a:rPr sz="1000" spc="-5" dirty="0">
                <a:latin typeface="Courier New"/>
                <a:cs typeface="Courier New"/>
              </a:rPr>
              <a:t>0.000000</a:t>
            </a:r>
            <a:endParaRPr sz="1000">
              <a:latin typeface="Courier New"/>
              <a:cs typeface="Courier New"/>
            </a:endParaRPr>
          </a:p>
          <a:p>
            <a:pPr marR="5080" algn="r">
              <a:lnSpc>
                <a:spcPct val="100000"/>
              </a:lnSpc>
              <a:spcBef>
                <a:spcPts val="265"/>
              </a:spcBef>
            </a:pPr>
            <a:r>
              <a:rPr sz="1000" spc="-5" dirty="0">
                <a:latin typeface="Courier New"/>
                <a:cs typeface="Courier New"/>
              </a:rPr>
              <a:t>2.000000</a:t>
            </a:r>
            <a:endParaRPr sz="1000">
              <a:latin typeface="Courier New"/>
              <a:cs typeface="Courier New"/>
            </a:endParaRPr>
          </a:p>
          <a:p>
            <a:pPr marR="5080" algn="r">
              <a:lnSpc>
                <a:spcPct val="100000"/>
              </a:lnSpc>
              <a:spcBef>
                <a:spcPts val="250"/>
              </a:spcBef>
            </a:pPr>
            <a:r>
              <a:rPr sz="1000" spc="-5" dirty="0">
                <a:latin typeface="Courier New"/>
                <a:cs typeface="Courier New"/>
              </a:rPr>
              <a:t>2.000000</a:t>
            </a:r>
            <a:endParaRPr sz="1000">
              <a:latin typeface="Courier New"/>
              <a:cs typeface="Courier New"/>
            </a:endParaRPr>
          </a:p>
          <a:p>
            <a:pPr marR="5080" algn="r">
              <a:lnSpc>
                <a:spcPct val="100000"/>
              </a:lnSpc>
              <a:spcBef>
                <a:spcPts val="254"/>
              </a:spcBef>
            </a:pPr>
            <a:r>
              <a:rPr sz="1000" spc="-5" dirty="0">
                <a:latin typeface="Courier New"/>
                <a:cs typeface="Courier New"/>
              </a:rPr>
              <a:t>3.000000</a:t>
            </a:r>
            <a:endParaRPr sz="1000">
              <a:latin typeface="Courier New"/>
              <a:cs typeface="Courier New"/>
            </a:endParaRPr>
          </a:p>
        </p:txBody>
      </p:sp>
      <p:sp>
        <p:nvSpPr>
          <p:cNvPr id="6" name="object 6"/>
          <p:cNvSpPr txBox="1"/>
          <p:nvPr/>
        </p:nvSpPr>
        <p:spPr>
          <a:xfrm>
            <a:off x="902004" y="4032020"/>
            <a:ext cx="5741035" cy="397510"/>
          </a:xfrm>
          <a:prstGeom prst="rect">
            <a:avLst/>
          </a:prstGeom>
        </p:spPr>
        <p:txBody>
          <a:bodyPr vert="horz" wrap="square" lIns="0" tIns="12700" rIns="0" bIns="0" rtlCol="0">
            <a:spAutoFit/>
          </a:bodyPr>
          <a:lstStyle/>
          <a:p>
            <a:pPr marL="12700" marR="5080">
              <a:lnSpc>
                <a:spcPct val="122000"/>
              </a:lnSpc>
              <a:spcBef>
                <a:spcPts val="100"/>
              </a:spcBef>
            </a:pPr>
            <a:r>
              <a:rPr sz="1000" spc="-5" dirty="0">
                <a:latin typeface="Courier New"/>
                <a:cs typeface="Courier New"/>
              </a:rPr>
              <a:t>Name:</a:t>
            </a:r>
            <a:r>
              <a:rPr sz="1000" spc="5" dirty="0">
                <a:latin typeface="Courier New"/>
                <a:cs typeface="Courier New"/>
              </a:rPr>
              <a:t> </a:t>
            </a:r>
            <a:r>
              <a:rPr sz="1000" spc="-5" dirty="0">
                <a:latin typeface="Courier New"/>
                <a:cs typeface="Courier New"/>
              </a:rPr>
              <a:t>40</a:t>
            </a:r>
            <a:r>
              <a:rPr sz="1000" spc="10" dirty="0">
                <a:latin typeface="Courier New"/>
                <a:cs typeface="Courier New"/>
              </a:rPr>
              <a:t> </a:t>
            </a:r>
            <a:r>
              <a:rPr sz="1000" spc="-5" dirty="0">
                <a:latin typeface="Courier New"/>
                <a:cs typeface="Courier New"/>
              </a:rPr>
              <a:t>Provision</a:t>
            </a:r>
            <a:r>
              <a:rPr sz="1000" spc="5" dirty="0">
                <a:latin typeface="Courier New"/>
                <a:cs typeface="Courier New"/>
              </a:rPr>
              <a:t> </a:t>
            </a:r>
            <a:r>
              <a:rPr sz="1000" spc="-5" dirty="0">
                <a:latin typeface="Courier New"/>
                <a:cs typeface="Courier New"/>
              </a:rPr>
              <a:t>of</a:t>
            </a:r>
            <a:r>
              <a:rPr sz="1000" spc="10" dirty="0">
                <a:latin typeface="Courier New"/>
                <a:cs typeface="Courier New"/>
              </a:rPr>
              <a:t> </a:t>
            </a:r>
            <a:r>
              <a:rPr sz="1000" spc="-5" dirty="0">
                <a:latin typeface="Courier New"/>
                <a:cs typeface="Courier New"/>
              </a:rPr>
              <a:t>complete</a:t>
            </a:r>
            <a:r>
              <a:rPr sz="1000" spc="5" dirty="0">
                <a:latin typeface="Courier New"/>
                <a:cs typeface="Courier New"/>
              </a:rPr>
              <a:t> </a:t>
            </a:r>
            <a:r>
              <a:rPr sz="1000" spc="-5" dirty="0">
                <a:latin typeface="Courier New"/>
                <a:cs typeface="Courier New"/>
              </a:rPr>
              <a:t>and</a:t>
            </a:r>
            <a:r>
              <a:rPr sz="1000" spc="10" dirty="0">
                <a:latin typeface="Courier New"/>
                <a:cs typeface="Courier New"/>
              </a:rPr>
              <a:t> </a:t>
            </a:r>
            <a:r>
              <a:rPr sz="1000" spc="-5" dirty="0">
                <a:latin typeface="Courier New"/>
                <a:cs typeface="Courier New"/>
              </a:rPr>
              <a:t>relevant</a:t>
            </a:r>
            <a:r>
              <a:rPr sz="1000" spc="5" dirty="0">
                <a:latin typeface="Courier New"/>
                <a:cs typeface="Courier New"/>
              </a:rPr>
              <a:t> </a:t>
            </a:r>
            <a:r>
              <a:rPr sz="1000" spc="-5" dirty="0">
                <a:latin typeface="Courier New"/>
                <a:cs typeface="Courier New"/>
              </a:rPr>
              <a:t>product</a:t>
            </a:r>
            <a:r>
              <a:rPr sz="1000" spc="10" dirty="0">
                <a:latin typeface="Courier New"/>
                <a:cs typeface="Courier New"/>
              </a:rPr>
              <a:t> </a:t>
            </a:r>
            <a:r>
              <a:rPr sz="1000" spc="-5" dirty="0">
                <a:latin typeface="Courier New"/>
                <a:cs typeface="Courier New"/>
              </a:rPr>
              <a:t>information,</a:t>
            </a:r>
            <a:r>
              <a:rPr sz="1000" spc="5" dirty="0">
                <a:latin typeface="Courier New"/>
                <a:cs typeface="Courier New"/>
              </a:rPr>
              <a:t> </a:t>
            </a:r>
            <a:r>
              <a:rPr sz="1000" spc="-5" dirty="0">
                <a:latin typeface="Courier New"/>
                <a:cs typeface="Courier New"/>
              </a:rPr>
              <a:t>dtype:</a:t>
            </a:r>
            <a:r>
              <a:rPr sz="1000" spc="10" dirty="0">
                <a:latin typeface="Courier New"/>
                <a:cs typeface="Courier New"/>
              </a:rPr>
              <a:t> </a:t>
            </a:r>
            <a:r>
              <a:rPr sz="1000" spc="-5" dirty="0">
                <a:latin typeface="Courier New"/>
                <a:cs typeface="Courier New"/>
              </a:rPr>
              <a:t>flo </a:t>
            </a:r>
            <a:r>
              <a:rPr sz="1000" spc="-585" dirty="0">
                <a:latin typeface="Courier New"/>
                <a:cs typeface="Courier New"/>
              </a:rPr>
              <a:t> </a:t>
            </a:r>
            <a:r>
              <a:rPr sz="1000" spc="-5" dirty="0">
                <a:latin typeface="Courier New"/>
                <a:cs typeface="Courier New"/>
              </a:rPr>
              <a:t>at64</a:t>
            </a:r>
            <a:endParaRPr sz="1000">
              <a:latin typeface="Courier New"/>
              <a:cs typeface="Courier New"/>
            </a:endParaRPr>
          </a:p>
        </p:txBody>
      </p:sp>
      <p:sp>
        <p:nvSpPr>
          <p:cNvPr id="7" name="object 7"/>
          <p:cNvSpPr txBox="1"/>
          <p:nvPr/>
        </p:nvSpPr>
        <p:spPr>
          <a:xfrm>
            <a:off x="902004" y="4805298"/>
            <a:ext cx="29978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--------- 41</a:t>
            </a:r>
            <a:r>
              <a:rPr sz="1000" dirty="0">
                <a:latin typeface="Courier New"/>
                <a:cs typeface="Courier New"/>
              </a:rPr>
              <a:t> </a:t>
            </a:r>
            <a:r>
              <a:rPr sz="1000" spc="-5" dirty="0">
                <a:latin typeface="Courier New"/>
                <a:cs typeface="Courier New"/>
              </a:rPr>
              <a:t>Monetary savings</a:t>
            </a:r>
            <a:r>
              <a:rPr sz="1000" spc="5"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8" name="object 8"/>
          <p:cNvGraphicFramePr>
            <a:graphicFrameLocks noGrp="1"/>
          </p:cNvGraphicFramePr>
          <p:nvPr/>
        </p:nvGraphicFramePr>
        <p:xfrm>
          <a:off x="882954" y="5025111"/>
          <a:ext cx="3188335" cy="1621820"/>
        </p:xfrm>
        <a:graphic>
          <a:graphicData uri="http://schemas.openxmlformats.org/drawingml/2006/table">
            <a:tbl>
              <a:tblPr firstRow="1" bandRow="1">
                <a:tableStyleId>{2D5ABB26-0587-4C30-8999-92F81FD0307C}</a:tableStyleId>
              </a:tblPr>
              <a:tblGrid>
                <a:gridCol w="450850"/>
                <a:gridCol w="2737485"/>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1.382900</a:t>
                      </a:r>
                      <a:endParaRPr sz="1000">
                        <a:latin typeface="Courier New"/>
                        <a:cs typeface="Courier New"/>
                      </a:endParaRPr>
                    </a:p>
                  </a:txBody>
                  <a:tcPr marL="0" marR="0" marT="0" marB="0"/>
                </a:tc>
              </a:tr>
              <a:tr h="184404">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0.953316</a:t>
                      </a:r>
                      <a:endParaRPr sz="1000">
                        <a:latin typeface="Courier New"/>
                        <a:cs typeface="Courier New"/>
                      </a:endParaRPr>
                    </a:p>
                  </a:txBody>
                  <a:tcPr marL="0" marR="0" marT="0" marB="0"/>
                </a:tc>
              </a:tr>
              <a:tr h="185165">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293">
                <a:tc>
                  <a:txBody>
                    <a:bodyPr/>
                    <a:lstStyle/>
                    <a:p>
                      <a:pPr marL="31750">
                        <a:lnSpc>
                          <a:spcPts val="1195"/>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0.000000</a:t>
                      </a:r>
                      <a:endParaRPr sz="1000">
                        <a:latin typeface="Courier New"/>
                        <a:cs typeface="Courier New"/>
                      </a:endParaRPr>
                    </a:p>
                  </a:txBody>
                  <a:tcPr marL="0" marR="0" marT="0" marB="0"/>
                </a:tc>
              </a:tr>
              <a:tr h="184530">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3.000000</a:t>
                      </a:r>
                      <a:endParaRPr sz="1000">
                        <a:latin typeface="Courier New"/>
                        <a:cs typeface="Courier New"/>
                      </a:endParaRPr>
                    </a:p>
                  </a:txBody>
                  <a:tcPr marL="0" marR="0" marT="0" marB="0"/>
                </a:tc>
              </a:tr>
              <a:tr h="164609">
                <a:tc>
                  <a:txBody>
                    <a:bodyPr/>
                    <a:lstStyle/>
                    <a:p>
                      <a:pPr marL="31750">
                        <a:lnSpc>
                          <a:spcPts val="1195"/>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5"/>
                        </a:lnSpc>
                      </a:pPr>
                      <a:r>
                        <a:rPr sz="1000" spc="-5" dirty="0">
                          <a:latin typeface="Courier New"/>
                          <a:cs typeface="Courier New"/>
                        </a:rPr>
                        <a:t>41 Monetary savings,</a:t>
                      </a:r>
                      <a:r>
                        <a:rPr sz="1000" dirty="0">
                          <a:latin typeface="Courier New"/>
                          <a:cs typeface="Courier New"/>
                        </a:rPr>
                        <a:t> </a:t>
                      </a:r>
                      <a:r>
                        <a:rPr sz="1000" spc="-5" dirty="0">
                          <a:latin typeface="Courier New"/>
                          <a:cs typeface="Courier New"/>
                        </a:rPr>
                        <a:t>dtype: float64</a:t>
                      </a:r>
                      <a:endParaRPr sz="1000">
                        <a:latin typeface="Courier New"/>
                        <a:cs typeface="Courier New"/>
                      </a:endParaRPr>
                    </a:p>
                  </a:txBody>
                  <a:tcPr marL="0" marR="0" marT="0" marB="0"/>
                </a:tc>
              </a:tr>
            </a:tbl>
          </a:graphicData>
        </a:graphic>
      </p:graphicFrame>
      <p:sp>
        <p:nvSpPr>
          <p:cNvPr id="9" name="object 9"/>
          <p:cNvSpPr txBox="1"/>
          <p:nvPr/>
        </p:nvSpPr>
        <p:spPr>
          <a:xfrm>
            <a:off x="902004" y="7022972"/>
            <a:ext cx="55886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42</a:t>
            </a:r>
            <a:r>
              <a:rPr sz="1000" spc="5" dirty="0">
                <a:latin typeface="Courier New"/>
                <a:cs typeface="Courier New"/>
              </a:rPr>
              <a:t> </a:t>
            </a:r>
            <a:r>
              <a:rPr sz="1000" spc="-5" dirty="0">
                <a:latin typeface="Courier New"/>
                <a:cs typeface="Courier New"/>
              </a:rPr>
              <a:t>The</a:t>
            </a:r>
            <a:r>
              <a:rPr sz="1000" spc="10" dirty="0">
                <a:latin typeface="Courier New"/>
                <a:cs typeface="Courier New"/>
              </a:rPr>
              <a:t> </a:t>
            </a:r>
            <a:r>
              <a:rPr sz="1000" spc="-5" dirty="0">
                <a:latin typeface="Courier New"/>
                <a:cs typeface="Courier New"/>
              </a:rPr>
              <a:t>Convenience</a:t>
            </a:r>
            <a:r>
              <a:rPr sz="1000" spc="5" dirty="0">
                <a:latin typeface="Courier New"/>
                <a:cs typeface="Courier New"/>
              </a:rPr>
              <a:t> </a:t>
            </a:r>
            <a:r>
              <a:rPr sz="1000" spc="-5" dirty="0">
                <a:latin typeface="Courier New"/>
                <a:cs typeface="Courier New"/>
              </a:rPr>
              <a:t>of</a:t>
            </a:r>
            <a:r>
              <a:rPr sz="1000" spc="10" dirty="0">
                <a:latin typeface="Courier New"/>
                <a:cs typeface="Courier New"/>
              </a:rPr>
              <a:t> </a:t>
            </a:r>
            <a:r>
              <a:rPr sz="1000" spc="-5" dirty="0">
                <a:latin typeface="Courier New"/>
                <a:cs typeface="Courier New"/>
              </a:rPr>
              <a:t>patronizing</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online</a:t>
            </a:r>
            <a:r>
              <a:rPr sz="1000" spc="10" dirty="0">
                <a:latin typeface="Courier New"/>
                <a:cs typeface="Courier New"/>
              </a:rPr>
              <a:t> </a:t>
            </a:r>
            <a:r>
              <a:rPr sz="1000" spc="-5" dirty="0">
                <a:latin typeface="Courier New"/>
                <a:cs typeface="Courier New"/>
              </a:rPr>
              <a:t>retailer</a:t>
            </a:r>
            <a:r>
              <a:rPr sz="1000" spc="15" dirty="0">
                <a:latin typeface="Courier New"/>
                <a:cs typeface="Courier New"/>
              </a:rPr>
              <a:t> </a:t>
            </a:r>
            <a:r>
              <a:rPr sz="1000" spc="-5" dirty="0">
                <a:latin typeface="Courier New"/>
                <a:cs typeface="Courier New"/>
              </a:rPr>
              <a:t>---------</a:t>
            </a:r>
            <a:endParaRPr sz="1000">
              <a:latin typeface="Courier New"/>
              <a:cs typeface="Courier New"/>
            </a:endParaRPr>
          </a:p>
        </p:txBody>
      </p:sp>
      <p:sp>
        <p:nvSpPr>
          <p:cNvPr id="10" name="object 10"/>
          <p:cNvSpPr txBox="1"/>
          <p:nvPr/>
        </p:nvSpPr>
        <p:spPr>
          <a:xfrm>
            <a:off x="902004" y="7176287"/>
            <a:ext cx="406400" cy="1503045"/>
          </a:xfrm>
          <a:prstGeom prst="rect">
            <a:avLst/>
          </a:prstGeom>
        </p:spPr>
        <p:txBody>
          <a:bodyPr vert="horz" wrap="square" lIns="0" tIns="12065" rIns="0" bIns="0" rtlCol="0">
            <a:spAutoFit/>
          </a:bodyPr>
          <a:lstStyle/>
          <a:p>
            <a:pPr marL="12700" marR="5080">
              <a:lnSpc>
                <a:spcPct val="121200"/>
              </a:lnSpc>
              <a:spcBef>
                <a:spcPts val="95"/>
              </a:spcBef>
            </a:pPr>
            <a:r>
              <a:rPr sz="1000" spc="-5" dirty="0">
                <a:latin typeface="Courier New"/>
                <a:cs typeface="Courier New"/>
              </a:rPr>
              <a:t>count  mean </a:t>
            </a:r>
            <a:r>
              <a:rPr sz="1000" spc="-590" dirty="0">
                <a:latin typeface="Courier New"/>
                <a:cs typeface="Courier New"/>
              </a:rPr>
              <a:t> </a:t>
            </a:r>
            <a:r>
              <a:rPr sz="1000" spc="-5" dirty="0">
                <a:latin typeface="Courier New"/>
                <a:cs typeface="Courier New"/>
              </a:rPr>
              <a:t>std </a:t>
            </a:r>
            <a:r>
              <a:rPr sz="1000" dirty="0">
                <a:latin typeface="Courier New"/>
                <a:cs typeface="Courier New"/>
              </a:rPr>
              <a:t> </a:t>
            </a:r>
            <a:r>
              <a:rPr sz="1000" spc="-5" dirty="0">
                <a:latin typeface="Courier New"/>
                <a:cs typeface="Courier New"/>
              </a:rPr>
              <a:t>min </a:t>
            </a:r>
            <a:r>
              <a:rPr sz="1000" dirty="0">
                <a:latin typeface="Courier New"/>
                <a:cs typeface="Courier New"/>
              </a:rPr>
              <a:t> </a:t>
            </a:r>
            <a:r>
              <a:rPr sz="1000" spc="-5" dirty="0">
                <a:latin typeface="Courier New"/>
                <a:cs typeface="Courier New"/>
              </a:rPr>
              <a:t>25%</a:t>
            </a:r>
            <a:endParaRPr sz="1000">
              <a:latin typeface="Courier New"/>
              <a:cs typeface="Courier New"/>
            </a:endParaRPr>
          </a:p>
          <a:p>
            <a:pPr marL="12700">
              <a:lnSpc>
                <a:spcPct val="100000"/>
              </a:lnSpc>
              <a:spcBef>
                <a:spcPts val="254"/>
              </a:spcBef>
            </a:pPr>
            <a:r>
              <a:rPr sz="1000" spc="-5" dirty="0">
                <a:latin typeface="Courier New"/>
                <a:cs typeface="Courier New"/>
              </a:rPr>
              <a:t>50%</a:t>
            </a:r>
            <a:endParaRPr sz="1000">
              <a:latin typeface="Courier New"/>
              <a:cs typeface="Courier New"/>
            </a:endParaRPr>
          </a:p>
          <a:p>
            <a:pPr marL="12700">
              <a:lnSpc>
                <a:spcPct val="100000"/>
              </a:lnSpc>
              <a:spcBef>
                <a:spcPts val="254"/>
              </a:spcBef>
            </a:pPr>
            <a:r>
              <a:rPr sz="1000" spc="-5" dirty="0">
                <a:latin typeface="Courier New"/>
                <a:cs typeface="Courier New"/>
              </a:rPr>
              <a:t>75%</a:t>
            </a:r>
            <a:endParaRPr sz="1000">
              <a:latin typeface="Courier New"/>
              <a:cs typeface="Courier New"/>
            </a:endParaRPr>
          </a:p>
          <a:p>
            <a:pPr marL="12700">
              <a:lnSpc>
                <a:spcPct val="100000"/>
              </a:lnSpc>
              <a:spcBef>
                <a:spcPts val="250"/>
              </a:spcBef>
            </a:pPr>
            <a:r>
              <a:rPr sz="1000" spc="-5" dirty="0">
                <a:latin typeface="Courier New"/>
                <a:cs typeface="Courier New"/>
              </a:rPr>
              <a:t>max</a:t>
            </a:r>
            <a:endParaRPr sz="1000">
              <a:latin typeface="Courier New"/>
              <a:cs typeface="Courier New"/>
            </a:endParaRPr>
          </a:p>
        </p:txBody>
      </p:sp>
      <p:sp>
        <p:nvSpPr>
          <p:cNvPr id="11" name="object 11"/>
          <p:cNvSpPr txBox="1"/>
          <p:nvPr/>
        </p:nvSpPr>
        <p:spPr>
          <a:xfrm>
            <a:off x="1587743" y="7176287"/>
            <a:ext cx="788035" cy="1503045"/>
          </a:xfrm>
          <a:prstGeom prst="rect">
            <a:avLst/>
          </a:prstGeom>
        </p:spPr>
        <p:txBody>
          <a:bodyPr vert="horz" wrap="square" lIns="0" tIns="44450" rIns="0" bIns="0" rtlCol="0">
            <a:spAutoFit/>
          </a:bodyPr>
          <a:lstStyle/>
          <a:p>
            <a:pPr marR="5080" algn="r">
              <a:lnSpc>
                <a:spcPct val="100000"/>
              </a:lnSpc>
              <a:spcBef>
                <a:spcPts val="350"/>
              </a:spcBef>
            </a:pPr>
            <a:r>
              <a:rPr sz="1000" spc="-5" dirty="0">
                <a:latin typeface="Courier New"/>
                <a:cs typeface="Courier New"/>
              </a:rPr>
              <a:t>269.000000</a:t>
            </a:r>
            <a:endParaRPr sz="1000">
              <a:latin typeface="Courier New"/>
              <a:cs typeface="Courier New"/>
            </a:endParaRPr>
          </a:p>
          <a:p>
            <a:pPr marR="5080" algn="r">
              <a:lnSpc>
                <a:spcPct val="100000"/>
              </a:lnSpc>
              <a:spcBef>
                <a:spcPts val="254"/>
              </a:spcBef>
            </a:pPr>
            <a:r>
              <a:rPr sz="1000" spc="-5" dirty="0">
                <a:latin typeface="Courier New"/>
                <a:cs typeface="Courier New"/>
              </a:rPr>
              <a:t>0.773234</a:t>
            </a:r>
            <a:endParaRPr sz="1000">
              <a:latin typeface="Courier New"/>
              <a:cs typeface="Courier New"/>
            </a:endParaRPr>
          </a:p>
          <a:p>
            <a:pPr marR="5080" algn="r">
              <a:lnSpc>
                <a:spcPct val="100000"/>
              </a:lnSpc>
              <a:spcBef>
                <a:spcPts val="250"/>
              </a:spcBef>
            </a:pPr>
            <a:r>
              <a:rPr sz="1000" spc="-5" dirty="0">
                <a:latin typeface="Courier New"/>
                <a:cs typeface="Courier New"/>
              </a:rPr>
              <a:t>0.866386</a:t>
            </a:r>
            <a:endParaRPr sz="1000">
              <a:latin typeface="Courier New"/>
              <a:cs typeface="Courier New"/>
            </a:endParaRPr>
          </a:p>
          <a:p>
            <a:pPr marR="5080" algn="r">
              <a:lnSpc>
                <a:spcPct val="100000"/>
              </a:lnSpc>
              <a:spcBef>
                <a:spcPts val="250"/>
              </a:spcBef>
            </a:pPr>
            <a:r>
              <a:rPr sz="1000" spc="-5" dirty="0">
                <a:latin typeface="Courier New"/>
                <a:cs typeface="Courier New"/>
              </a:rPr>
              <a:t>0.000000</a:t>
            </a:r>
            <a:endParaRPr sz="1000">
              <a:latin typeface="Courier New"/>
              <a:cs typeface="Courier New"/>
            </a:endParaRPr>
          </a:p>
          <a:p>
            <a:pPr marR="5080" algn="r">
              <a:lnSpc>
                <a:spcPct val="100000"/>
              </a:lnSpc>
              <a:spcBef>
                <a:spcPts val="265"/>
              </a:spcBef>
            </a:pPr>
            <a:r>
              <a:rPr sz="1000" spc="-5" dirty="0">
                <a:latin typeface="Courier New"/>
                <a:cs typeface="Courier New"/>
              </a:rPr>
              <a:t>0.000000</a:t>
            </a:r>
            <a:endParaRPr sz="1000">
              <a:latin typeface="Courier New"/>
              <a:cs typeface="Courier New"/>
            </a:endParaRPr>
          </a:p>
          <a:p>
            <a:pPr marR="5080" algn="r">
              <a:lnSpc>
                <a:spcPct val="100000"/>
              </a:lnSpc>
              <a:spcBef>
                <a:spcPts val="254"/>
              </a:spcBef>
            </a:pPr>
            <a:r>
              <a:rPr sz="1000" spc="-5" dirty="0">
                <a:latin typeface="Courier New"/>
                <a:cs typeface="Courier New"/>
              </a:rPr>
              <a:t>0.000000</a:t>
            </a:r>
            <a:endParaRPr sz="1000">
              <a:latin typeface="Courier New"/>
              <a:cs typeface="Courier New"/>
            </a:endParaRPr>
          </a:p>
          <a:p>
            <a:pPr marR="5080" algn="r">
              <a:lnSpc>
                <a:spcPct val="100000"/>
              </a:lnSpc>
              <a:spcBef>
                <a:spcPts val="254"/>
              </a:spcBef>
            </a:pPr>
            <a:r>
              <a:rPr sz="1000" spc="-5" dirty="0">
                <a:latin typeface="Courier New"/>
                <a:cs typeface="Courier New"/>
              </a:rPr>
              <a:t>2.000000</a:t>
            </a:r>
            <a:endParaRPr sz="1000">
              <a:latin typeface="Courier New"/>
              <a:cs typeface="Courier New"/>
            </a:endParaRPr>
          </a:p>
          <a:p>
            <a:pPr marR="5080" algn="r">
              <a:lnSpc>
                <a:spcPct val="100000"/>
              </a:lnSpc>
              <a:spcBef>
                <a:spcPts val="250"/>
              </a:spcBef>
            </a:pPr>
            <a:r>
              <a:rPr sz="1000" spc="-5" dirty="0">
                <a:latin typeface="Courier New"/>
                <a:cs typeface="Courier New"/>
              </a:rPr>
              <a:t>2.000000</a:t>
            </a:r>
            <a:endParaRPr sz="1000">
              <a:latin typeface="Courier New"/>
              <a:cs typeface="Courier New"/>
            </a:endParaRPr>
          </a:p>
        </p:txBody>
      </p:sp>
      <p:sp>
        <p:nvSpPr>
          <p:cNvPr id="12" name="object 12"/>
          <p:cNvSpPr txBox="1"/>
          <p:nvPr/>
        </p:nvSpPr>
        <p:spPr>
          <a:xfrm>
            <a:off x="902004" y="8687561"/>
            <a:ext cx="57404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Name:</a:t>
            </a:r>
            <a:r>
              <a:rPr sz="1000" spc="5" dirty="0">
                <a:latin typeface="Courier New"/>
                <a:cs typeface="Courier New"/>
              </a:rPr>
              <a:t> </a:t>
            </a:r>
            <a:r>
              <a:rPr sz="1000" spc="-5" dirty="0">
                <a:latin typeface="Courier New"/>
                <a:cs typeface="Courier New"/>
              </a:rPr>
              <a:t>42</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Convenience</a:t>
            </a:r>
            <a:r>
              <a:rPr sz="1000" spc="10"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patronizing</a:t>
            </a:r>
            <a:r>
              <a:rPr sz="1000" spc="5" dirty="0">
                <a:latin typeface="Courier New"/>
                <a:cs typeface="Courier New"/>
              </a:rPr>
              <a:t> </a:t>
            </a:r>
            <a:r>
              <a:rPr sz="1000" spc="-5" dirty="0">
                <a:latin typeface="Courier New"/>
                <a:cs typeface="Courier New"/>
              </a:rPr>
              <a:t>the</a:t>
            </a:r>
            <a:r>
              <a:rPr sz="1000" spc="10"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retailer,</a:t>
            </a:r>
            <a:r>
              <a:rPr sz="1000" spc="5" dirty="0">
                <a:latin typeface="Courier New"/>
                <a:cs typeface="Courier New"/>
              </a:rPr>
              <a:t> </a:t>
            </a:r>
            <a:r>
              <a:rPr sz="1000" spc="-5" dirty="0">
                <a:latin typeface="Courier New"/>
                <a:cs typeface="Courier New"/>
              </a:rPr>
              <a:t>dtype:</a:t>
            </a:r>
            <a:r>
              <a:rPr sz="1000" spc="10" dirty="0">
                <a:latin typeface="Courier New"/>
                <a:cs typeface="Courier New"/>
              </a:rPr>
              <a:t> </a:t>
            </a:r>
            <a:r>
              <a:rPr sz="1000" spc="-5" dirty="0">
                <a:latin typeface="Courier New"/>
                <a:cs typeface="Courier New"/>
              </a:rPr>
              <a:t>float64</a:t>
            </a:r>
            <a:endParaRPr sz="1000">
              <a:latin typeface="Courier New"/>
              <a:cs typeface="Courier New"/>
            </a:endParaRPr>
          </a:p>
        </p:txBody>
      </p:sp>
      <p:sp>
        <p:nvSpPr>
          <p:cNvPr id="13" name="object 13"/>
          <p:cNvSpPr txBox="1"/>
          <p:nvPr/>
        </p:nvSpPr>
        <p:spPr>
          <a:xfrm>
            <a:off x="902004" y="9240773"/>
            <a:ext cx="574167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43</a:t>
            </a:r>
            <a:r>
              <a:rPr sz="1000" spc="5" dirty="0">
                <a:latin typeface="Courier New"/>
                <a:cs typeface="Courier New"/>
              </a:rPr>
              <a:t> </a:t>
            </a:r>
            <a:r>
              <a:rPr sz="1000" spc="-5" dirty="0">
                <a:latin typeface="Courier New"/>
                <a:cs typeface="Courier New"/>
              </a:rPr>
              <a:t>Shopping</a:t>
            </a:r>
            <a:r>
              <a:rPr sz="1000" spc="5" dirty="0">
                <a:latin typeface="Courier New"/>
                <a:cs typeface="Courier New"/>
              </a:rPr>
              <a:t> </a:t>
            </a:r>
            <a:r>
              <a:rPr sz="1000" spc="-5" dirty="0">
                <a:latin typeface="Courier New"/>
                <a:cs typeface="Courier New"/>
              </a:rPr>
              <a:t>on</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website</a:t>
            </a:r>
            <a:r>
              <a:rPr sz="1000" spc="5" dirty="0">
                <a:latin typeface="Courier New"/>
                <a:cs typeface="Courier New"/>
              </a:rPr>
              <a:t> </a:t>
            </a:r>
            <a:r>
              <a:rPr sz="1000" spc="-5" dirty="0">
                <a:latin typeface="Courier New"/>
                <a:cs typeface="Courier New"/>
              </a:rPr>
              <a:t>gives</a:t>
            </a:r>
            <a:r>
              <a:rPr sz="1000" spc="5"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sense</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adventure</a:t>
            </a:r>
            <a:r>
              <a:rPr sz="1000" spc="15" dirty="0">
                <a:latin typeface="Courier New"/>
                <a:cs typeface="Courier New"/>
              </a:rPr>
              <a:t> </a:t>
            </a:r>
            <a:r>
              <a:rPr sz="1000" spc="-5" dirty="0">
                <a:latin typeface="Courier New"/>
                <a:cs typeface="Courier New"/>
              </a:rPr>
              <a:t>-----</a:t>
            </a:r>
            <a:endParaRPr sz="1000">
              <a:latin typeface="Courier New"/>
              <a:cs typeface="Courier New"/>
            </a:endParaRPr>
          </a:p>
        </p:txBody>
      </p:sp>
      <p:sp>
        <p:nvSpPr>
          <p:cNvPr id="14" name="object 14"/>
          <p:cNvSpPr/>
          <p:nvPr/>
        </p:nvSpPr>
        <p:spPr>
          <a:xfrm>
            <a:off x="914704" y="9530108"/>
            <a:ext cx="304800" cy="0"/>
          </a:xfrm>
          <a:custGeom>
            <a:avLst/>
            <a:gdLst/>
            <a:ahLst/>
            <a:cxnLst/>
            <a:rect l="l" t="t" r="r" b="b"/>
            <a:pathLst>
              <a:path w="304800">
                <a:moveTo>
                  <a:pt x="0" y="0"/>
                </a:moveTo>
                <a:lnTo>
                  <a:pt x="304800" y="0"/>
                </a:lnTo>
              </a:path>
            </a:pathLst>
          </a:custGeom>
          <a:ln w="7463">
            <a:solidFill>
              <a:srgbClr val="000000"/>
            </a:solidFill>
            <a:prstDash val="dash"/>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250" y="393700"/>
            <a:ext cx="6781800" cy="9906000"/>
          </a:xfrm>
        </p:spPr>
        <p:txBody>
          <a:bodyPr>
            <a:normAutofit fontScale="62500" lnSpcReduction="20000"/>
          </a:bodyPr>
          <a:lstStyle/>
          <a:p>
            <a:pPr marL="457200" lvl="0" indent="-457200" fontAlgn="base" latinLnBrk="1">
              <a:buFont typeface="Arial" pitchFamily="34" charset="0"/>
              <a:buChar char="•"/>
            </a:pPr>
            <a:r>
              <a:rPr lang="en-IN" sz="3300" dirty="0"/>
              <a:t>Trust that the online retail store will </a:t>
            </a:r>
            <a:r>
              <a:rPr lang="en-IN" sz="3300" dirty="0" err="1"/>
              <a:t>fulfill</a:t>
            </a:r>
            <a:r>
              <a:rPr lang="en-IN" sz="3300" dirty="0"/>
              <a:t> its part of the </a:t>
            </a:r>
            <a:r>
              <a:rPr lang="en-IN" sz="3300" dirty="0" smtClean="0"/>
              <a:t>   transaction </a:t>
            </a:r>
            <a:r>
              <a:rPr lang="en-IN" sz="3300" dirty="0"/>
              <a:t>at </a:t>
            </a:r>
            <a:r>
              <a:rPr lang="en-IN" sz="3300" dirty="0" smtClean="0"/>
              <a:t>the </a:t>
            </a:r>
            <a:r>
              <a:rPr lang="en-IN" sz="3300" dirty="0"/>
              <a:t>stipulated time</a:t>
            </a:r>
          </a:p>
          <a:p>
            <a:pPr marL="457200" lvl="0" indent="-457200" fontAlgn="base" latinLnBrk="1">
              <a:buFont typeface="Arial" pitchFamily="34" charset="0"/>
              <a:buChar char="•"/>
            </a:pPr>
            <a:r>
              <a:rPr lang="en-IN" sz="3300" dirty="0"/>
              <a:t>Empathy (readiness to assist with queries) towards the </a:t>
            </a:r>
            <a:r>
              <a:rPr lang="en-IN" sz="3300" dirty="0" smtClean="0"/>
              <a:t>    customers</a:t>
            </a:r>
            <a:endParaRPr lang="en-IN" sz="3300" dirty="0"/>
          </a:p>
          <a:p>
            <a:pPr marL="457200" lvl="0" indent="-457200" fontAlgn="base" latinLnBrk="1">
              <a:buFont typeface="Arial" pitchFamily="34" charset="0"/>
              <a:buChar char="•"/>
            </a:pPr>
            <a:r>
              <a:rPr lang="en-IN" sz="3300" dirty="0"/>
              <a:t>Being able to guarantee the privacy of the customer</a:t>
            </a:r>
          </a:p>
          <a:p>
            <a:pPr marL="457200" lvl="0" indent="-457200" fontAlgn="base" latinLnBrk="1">
              <a:buFont typeface="Arial" pitchFamily="34" charset="0"/>
              <a:buChar char="•"/>
            </a:pPr>
            <a:r>
              <a:rPr lang="en-IN" sz="3300" dirty="0"/>
              <a:t>Responsiveness, availability of several communication </a:t>
            </a:r>
            <a:r>
              <a:rPr lang="en-IN" sz="3300" dirty="0" smtClean="0"/>
              <a:t>     channels (</a:t>
            </a:r>
            <a:r>
              <a:rPr lang="en-IN" sz="3300" dirty="0"/>
              <a:t>email, online rep, twitter, phone etc.)</a:t>
            </a:r>
          </a:p>
          <a:p>
            <a:pPr marL="457200" lvl="0" indent="-457200" fontAlgn="base" latinLnBrk="1">
              <a:buFont typeface="Arial" pitchFamily="34" charset="0"/>
              <a:buChar char="•"/>
            </a:pPr>
            <a:r>
              <a:rPr lang="en-IN" sz="3300" dirty="0"/>
              <a:t>Online shopping gives monetary benefit and discounts</a:t>
            </a:r>
          </a:p>
          <a:p>
            <a:pPr marL="457200" lvl="0" indent="-457200" fontAlgn="base" latinLnBrk="1">
              <a:buFont typeface="Arial" pitchFamily="34" charset="0"/>
              <a:buChar char="•"/>
            </a:pPr>
            <a:r>
              <a:rPr lang="en-IN" sz="3300" dirty="0"/>
              <a:t>Enjoyment is derived from shopping online</a:t>
            </a:r>
          </a:p>
          <a:p>
            <a:pPr marL="457200" lvl="0" indent="-457200" fontAlgn="base" latinLnBrk="1">
              <a:buFont typeface="Arial" pitchFamily="34" charset="0"/>
              <a:buChar char="•"/>
            </a:pPr>
            <a:r>
              <a:rPr lang="en-IN" sz="3300" dirty="0"/>
              <a:t>Shopping online is convenient and flexible</a:t>
            </a:r>
          </a:p>
          <a:p>
            <a:pPr marL="457200" lvl="0" indent="-457200" fontAlgn="base" latinLnBrk="1">
              <a:buFont typeface="Arial" pitchFamily="34" charset="0"/>
              <a:buChar char="•"/>
            </a:pPr>
            <a:r>
              <a:rPr lang="en-IN" sz="3300" dirty="0"/>
              <a:t>Return and replacement policy of the e-</a:t>
            </a:r>
            <a:r>
              <a:rPr lang="en-IN" sz="3300" dirty="0" err="1"/>
              <a:t>tailer</a:t>
            </a:r>
            <a:r>
              <a:rPr lang="en-IN" sz="3300" dirty="0"/>
              <a:t> is important for </a:t>
            </a:r>
            <a:r>
              <a:rPr lang="en-IN" sz="3300" dirty="0" smtClean="0"/>
              <a:t>purchase </a:t>
            </a:r>
            <a:r>
              <a:rPr lang="en-IN" sz="3300" dirty="0"/>
              <a:t>decision</a:t>
            </a:r>
          </a:p>
          <a:p>
            <a:pPr marL="457200" lvl="0" indent="-457200" fontAlgn="base" latinLnBrk="1">
              <a:buFont typeface="Arial" pitchFamily="34" charset="0"/>
              <a:buChar char="•"/>
            </a:pPr>
            <a:r>
              <a:rPr lang="en-IN" sz="3300" dirty="0"/>
              <a:t>Gaining access to loyalty programs is a benefit of </a:t>
            </a:r>
            <a:r>
              <a:rPr lang="en-IN" sz="3300" dirty="0" smtClean="0"/>
              <a:t>               shopping </a:t>
            </a:r>
            <a:r>
              <a:rPr lang="en-IN" sz="3300" dirty="0"/>
              <a:t>online</a:t>
            </a:r>
          </a:p>
          <a:p>
            <a:pPr marL="457200" lvl="0" indent="-457200" fontAlgn="base" latinLnBrk="1">
              <a:buFont typeface="Arial" pitchFamily="34" charset="0"/>
              <a:buChar char="•"/>
            </a:pPr>
            <a:r>
              <a:rPr lang="en-IN" sz="3300" dirty="0"/>
              <a:t>Displaying quality Information on the website improves </a:t>
            </a:r>
            <a:r>
              <a:rPr lang="en-IN" sz="3300" dirty="0" smtClean="0"/>
              <a:t>   satisfaction </a:t>
            </a:r>
            <a:r>
              <a:rPr lang="en-IN" sz="3300" dirty="0"/>
              <a:t>of customers</a:t>
            </a:r>
          </a:p>
          <a:p>
            <a:pPr marL="457200" lvl="0" indent="-457200" fontAlgn="base" latinLnBrk="1">
              <a:buFont typeface="Arial" pitchFamily="34" charset="0"/>
              <a:buChar char="•"/>
            </a:pPr>
            <a:r>
              <a:rPr lang="en-IN" sz="3300" dirty="0"/>
              <a:t>User derive satisfaction while shopping on a good quality website </a:t>
            </a:r>
            <a:r>
              <a:rPr lang="en-IN" sz="3300" dirty="0" smtClean="0"/>
              <a:t>or </a:t>
            </a:r>
            <a:r>
              <a:rPr lang="en-IN" sz="3300" dirty="0"/>
              <a:t>application</a:t>
            </a:r>
          </a:p>
          <a:p>
            <a:pPr marL="457200" lvl="0" indent="-457200" fontAlgn="base" latinLnBrk="1">
              <a:buFont typeface="Arial" pitchFamily="34" charset="0"/>
              <a:buChar char="•"/>
            </a:pPr>
            <a:r>
              <a:rPr lang="en-IN" sz="3300" dirty="0"/>
              <a:t>Net Benefit derived from shopping online can lead to </a:t>
            </a:r>
            <a:r>
              <a:rPr lang="en-IN" sz="3300" dirty="0" smtClean="0"/>
              <a:t>       users satisfaction</a:t>
            </a:r>
            <a:endParaRPr lang="en-IN" sz="3300" dirty="0"/>
          </a:p>
          <a:p>
            <a:pPr marL="457200" lvl="0" indent="-457200" fontAlgn="base" latinLnBrk="1">
              <a:buFont typeface="Arial" pitchFamily="34" charset="0"/>
              <a:buChar char="•"/>
            </a:pPr>
            <a:r>
              <a:rPr lang="en-IN" sz="3300" dirty="0"/>
              <a:t>User satisfaction cannot exist without trust</a:t>
            </a:r>
          </a:p>
          <a:p>
            <a:pPr marL="457200" lvl="0" indent="-457200" fontAlgn="base" latinLnBrk="1">
              <a:buFont typeface="Arial" pitchFamily="34" charset="0"/>
              <a:buChar char="•"/>
            </a:pPr>
            <a:r>
              <a:rPr lang="en-IN" sz="3300" dirty="0"/>
              <a:t>Offering a wide variety of listed product in several </a:t>
            </a:r>
            <a:r>
              <a:rPr lang="en-IN" sz="3300" dirty="0" smtClean="0"/>
              <a:t>             category</a:t>
            </a:r>
            <a:endParaRPr lang="en-IN" sz="3300" dirty="0"/>
          </a:p>
          <a:p>
            <a:pPr marL="457200" lvl="0" indent="-457200" fontAlgn="base" latinLnBrk="1">
              <a:buFont typeface="Arial" pitchFamily="34" charset="0"/>
              <a:buChar char="•"/>
            </a:pPr>
            <a:r>
              <a:rPr lang="en-IN" sz="3300" dirty="0"/>
              <a:t>Provision of complete and relevant product information</a:t>
            </a:r>
          </a:p>
          <a:p>
            <a:pPr marL="457200" lvl="0" indent="-457200" fontAlgn="base" latinLnBrk="1">
              <a:buFont typeface="Arial" pitchFamily="34" charset="0"/>
              <a:buChar char="•"/>
            </a:pPr>
            <a:r>
              <a:rPr lang="en-IN" sz="3300" dirty="0"/>
              <a:t>Monetary savings</a:t>
            </a:r>
          </a:p>
          <a:p>
            <a:pPr marL="457200" lvl="0" indent="-457200" fontAlgn="base" latinLnBrk="1">
              <a:buFont typeface="Arial" pitchFamily="34" charset="0"/>
              <a:buChar char="•"/>
            </a:pPr>
            <a:r>
              <a:rPr lang="en-IN" sz="3300" dirty="0"/>
              <a:t>The Convenience of patronizing the online retailer</a:t>
            </a:r>
          </a:p>
          <a:p>
            <a:pPr marL="457200" lvl="0" indent="-457200" fontAlgn="base" latinLnBrk="1">
              <a:buFont typeface="Arial" pitchFamily="34" charset="0"/>
              <a:buChar char="•"/>
            </a:pPr>
            <a:r>
              <a:rPr lang="en-IN" sz="3300" dirty="0"/>
              <a:t>Shopping on the website gives you the sense of adventure</a:t>
            </a:r>
          </a:p>
          <a:p>
            <a:pPr marL="457200" lvl="0" indent="-457200" fontAlgn="base" latinLnBrk="1">
              <a:buFont typeface="Arial" pitchFamily="34" charset="0"/>
              <a:buChar char="•"/>
            </a:pPr>
            <a:r>
              <a:rPr lang="en-IN" sz="3300" dirty="0"/>
              <a:t>Shopping on your preferred e-</a:t>
            </a:r>
            <a:r>
              <a:rPr lang="en-IN" sz="3300" dirty="0" err="1"/>
              <a:t>tailer</a:t>
            </a:r>
            <a:r>
              <a:rPr lang="en-IN" sz="3300" dirty="0"/>
              <a:t> enhances your social status</a:t>
            </a:r>
          </a:p>
          <a:p>
            <a:pPr marL="457200" lvl="0" indent="-457200" fontAlgn="base" latinLnBrk="1">
              <a:buFont typeface="Arial" pitchFamily="34" charset="0"/>
              <a:buChar char="•"/>
            </a:pPr>
            <a:r>
              <a:rPr lang="en-IN" sz="3300" dirty="0"/>
              <a:t>You feel gratification shopping on your </a:t>
            </a:r>
            <a:r>
              <a:rPr lang="en-IN" sz="3300" dirty="0" err="1"/>
              <a:t>favorite</a:t>
            </a:r>
            <a:r>
              <a:rPr lang="en-IN" sz="3300" dirty="0"/>
              <a:t> e-</a:t>
            </a:r>
            <a:r>
              <a:rPr lang="en-IN" sz="3300" dirty="0" err="1"/>
              <a:t>tailer</a:t>
            </a:r>
            <a:endParaRPr lang="en-IN" sz="3300" dirty="0"/>
          </a:p>
          <a:p>
            <a:pPr marL="457200" lvl="0" indent="-457200" fontAlgn="base" latinLnBrk="1">
              <a:buFont typeface="Arial" pitchFamily="34" charset="0"/>
              <a:buChar char="•"/>
            </a:pPr>
            <a:r>
              <a:rPr lang="en-IN" sz="3300" dirty="0"/>
              <a:t>Shopping on the website helps you </a:t>
            </a:r>
            <a:r>
              <a:rPr lang="en-IN" sz="3300" dirty="0" err="1"/>
              <a:t>fulfill</a:t>
            </a:r>
            <a:r>
              <a:rPr lang="en-IN" sz="3300" dirty="0"/>
              <a:t> certain roles</a:t>
            </a:r>
          </a:p>
          <a:p>
            <a:pPr marL="457200" lvl="0" indent="-457200" fontAlgn="base" latinLnBrk="1">
              <a:buFont typeface="Arial" pitchFamily="34" charset="0"/>
              <a:buChar char="•"/>
            </a:pPr>
            <a:r>
              <a:rPr lang="en-IN" sz="3300" dirty="0"/>
              <a:t>Getting value for money spent</a:t>
            </a:r>
          </a:p>
          <a:p>
            <a:pPr marL="457200" lvl="0" indent="-457200" fontAlgn="base" latinLnBrk="1">
              <a:buFont typeface="Arial" pitchFamily="34" charset="0"/>
              <a:buChar char="•"/>
            </a:pPr>
            <a:r>
              <a:rPr lang="en-IN" sz="3300" dirty="0"/>
              <a:t>From the following, tick any (or all) of the online retailers you have </a:t>
            </a:r>
            <a:r>
              <a:rPr lang="en-IN" sz="3300" dirty="0" smtClean="0"/>
              <a:t>shopped </a:t>
            </a:r>
            <a:r>
              <a:rPr lang="en-IN" sz="3300" dirty="0"/>
              <a:t>from</a:t>
            </a:r>
          </a:p>
          <a:p>
            <a:pPr lvl="0" fontAlgn="base" latinLnBrk="1"/>
            <a:endParaRPr lang="en-IN" sz="2500" dirty="0"/>
          </a:p>
          <a:p>
            <a:endParaRPr lang="en-IN" dirty="0"/>
          </a:p>
        </p:txBody>
      </p:sp>
    </p:spTree>
    <p:extLst>
      <p:ext uri="{BB962C8B-B14F-4D97-AF65-F5344CB8AC3E}">
        <p14:creationId xmlns:p14="http://schemas.microsoft.com/office/powerpoint/2010/main" val="15859090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82954" y="958444"/>
          <a:ext cx="5777865" cy="1621819"/>
        </p:xfrm>
        <a:graphic>
          <a:graphicData uri="http://schemas.openxmlformats.org/drawingml/2006/table">
            <a:tbl>
              <a:tblPr firstRow="1" bandRow="1">
                <a:tableStyleId>{2D5ABB26-0587-4C30-8999-92F81FD0307C}</a:tableStyleId>
              </a:tblPr>
              <a:tblGrid>
                <a:gridCol w="450850"/>
                <a:gridCol w="5327015"/>
              </a:tblGrid>
              <a:tr h="163974">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5292">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1.520446</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1.537027</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4404">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1.000000</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2.000000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4.000000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43</a:t>
                      </a:r>
                      <a:r>
                        <a:rPr sz="1000" dirty="0">
                          <a:latin typeface="Courier New"/>
                          <a:cs typeface="Courier New"/>
                        </a:rPr>
                        <a:t> </a:t>
                      </a:r>
                      <a:r>
                        <a:rPr sz="1000" spc="-5" dirty="0">
                          <a:latin typeface="Courier New"/>
                          <a:cs typeface="Courier New"/>
                        </a:rPr>
                        <a:t>Shopping</a:t>
                      </a:r>
                      <a:r>
                        <a:rPr sz="1000" spc="5" dirty="0">
                          <a:latin typeface="Courier New"/>
                          <a:cs typeface="Courier New"/>
                        </a:rPr>
                        <a:t> </a:t>
                      </a:r>
                      <a:r>
                        <a:rPr sz="1000" spc="-5" dirty="0">
                          <a:latin typeface="Courier New"/>
                          <a:cs typeface="Courier New"/>
                        </a:rPr>
                        <a:t>on</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website</a:t>
                      </a:r>
                      <a:r>
                        <a:rPr sz="1000" dirty="0">
                          <a:latin typeface="Courier New"/>
                          <a:cs typeface="Courier New"/>
                        </a:rPr>
                        <a:t> </a:t>
                      </a:r>
                      <a:r>
                        <a:rPr sz="1000" spc="-5" dirty="0">
                          <a:latin typeface="Courier New"/>
                          <a:cs typeface="Courier New"/>
                        </a:rPr>
                        <a:t>gives</a:t>
                      </a:r>
                      <a:r>
                        <a:rPr sz="1000" spc="5"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sense</a:t>
                      </a:r>
                      <a:r>
                        <a:rPr sz="1000"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adventure,</a:t>
                      </a:r>
                      <a:r>
                        <a:rPr sz="1000" spc="5" dirty="0">
                          <a:latin typeface="Courier New"/>
                          <a:cs typeface="Courier New"/>
                        </a:rPr>
                        <a:t> </a:t>
                      </a:r>
                      <a:r>
                        <a:rPr sz="1000" spc="-5" dirty="0">
                          <a:latin typeface="Courier New"/>
                          <a:cs typeface="Courier New"/>
                        </a:rPr>
                        <a:t>dtype:</a:t>
                      </a:r>
                      <a:r>
                        <a:rPr sz="1000" spc="5" dirty="0">
                          <a:latin typeface="Courier New"/>
                          <a:cs typeface="Courier New"/>
                        </a:rPr>
                        <a:t> </a:t>
                      </a:r>
                      <a:r>
                        <a:rPr sz="1000" spc="-5" dirty="0">
                          <a:latin typeface="Courier New"/>
                          <a:cs typeface="Courier New"/>
                        </a:rPr>
                        <a:t>f</a:t>
                      </a:r>
                      <a:endParaRPr sz="1000">
                        <a:latin typeface="Courier New"/>
                        <a:cs typeface="Courier New"/>
                      </a:endParaRPr>
                    </a:p>
                  </a:txBody>
                  <a:tcPr marL="0" marR="0" marT="0" marB="0"/>
                </a:tc>
              </a:tr>
            </a:tbl>
          </a:graphicData>
        </a:graphic>
      </p:graphicFrame>
      <p:sp>
        <p:nvSpPr>
          <p:cNvPr id="3" name="object 3"/>
          <p:cNvSpPr txBox="1"/>
          <p:nvPr/>
        </p:nvSpPr>
        <p:spPr>
          <a:xfrm>
            <a:off x="902004" y="2587498"/>
            <a:ext cx="5741035" cy="91694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loat64</a:t>
            </a:r>
            <a:endParaRPr sz="1000">
              <a:latin typeface="Courier New"/>
              <a:cs typeface="Courier New"/>
            </a:endParaRPr>
          </a:p>
          <a:p>
            <a:pPr>
              <a:lnSpc>
                <a:spcPct val="100000"/>
              </a:lnSpc>
            </a:pPr>
            <a:endParaRPr sz="1100">
              <a:latin typeface="Courier New"/>
              <a:cs typeface="Courier New"/>
            </a:endParaRPr>
          </a:p>
          <a:p>
            <a:pPr>
              <a:lnSpc>
                <a:spcPct val="100000"/>
              </a:lnSpc>
              <a:spcBef>
                <a:spcPts val="25"/>
              </a:spcBef>
            </a:pPr>
            <a:endParaRPr sz="1450">
              <a:latin typeface="Courier New"/>
              <a:cs typeface="Courier New"/>
            </a:endParaRPr>
          </a:p>
          <a:p>
            <a:pPr marL="12700" marR="5080">
              <a:lnSpc>
                <a:spcPct val="121000"/>
              </a:lnSpc>
              <a:tabLst>
                <a:tab pos="918844" algn="l"/>
              </a:tabLst>
            </a:pPr>
            <a:r>
              <a:rPr sz="1000" spc="-5" dirty="0">
                <a:latin typeface="Courier New"/>
                <a:cs typeface="Courier New"/>
              </a:rPr>
              <a:t>---------</a:t>
            </a:r>
            <a:r>
              <a:rPr sz="1000" spc="5" dirty="0">
                <a:latin typeface="Courier New"/>
                <a:cs typeface="Courier New"/>
              </a:rPr>
              <a:t> </a:t>
            </a:r>
            <a:r>
              <a:rPr sz="1000" spc="-5" dirty="0">
                <a:latin typeface="Courier New"/>
                <a:cs typeface="Courier New"/>
              </a:rPr>
              <a:t>44</a:t>
            </a:r>
            <a:r>
              <a:rPr sz="1000" spc="5" dirty="0">
                <a:latin typeface="Courier New"/>
                <a:cs typeface="Courier New"/>
              </a:rPr>
              <a:t> </a:t>
            </a:r>
            <a:r>
              <a:rPr sz="1000" spc="-5" dirty="0">
                <a:latin typeface="Courier New"/>
                <a:cs typeface="Courier New"/>
              </a:rPr>
              <a:t>Shopping</a:t>
            </a:r>
            <a:r>
              <a:rPr sz="1000" spc="10" dirty="0">
                <a:latin typeface="Courier New"/>
                <a:cs typeface="Courier New"/>
              </a:rPr>
              <a:t> </a:t>
            </a:r>
            <a:r>
              <a:rPr sz="1000" spc="-5" dirty="0">
                <a:latin typeface="Courier New"/>
                <a:cs typeface="Courier New"/>
              </a:rPr>
              <a:t>on</a:t>
            </a:r>
            <a:r>
              <a:rPr sz="1000" spc="5" dirty="0">
                <a:latin typeface="Courier New"/>
                <a:cs typeface="Courier New"/>
              </a:rPr>
              <a:t> </a:t>
            </a:r>
            <a:r>
              <a:rPr sz="1000" spc="-5" dirty="0">
                <a:latin typeface="Courier New"/>
                <a:cs typeface="Courier New"/>
              </a:rPr>
              <a:t>your</a:t>
            </a:r>
            <a:r>
              <a:rPr sz="1000" spc="10" dirty="0">
                <a:latin typeface="Courier New"/>
                <a:cs typeface="Courier New"/>
              </a:rPr>
              <a:t> </a:t>
            </a:r>
            <a:r>
              <a:rPr sz="1000" spc="-5" dirty="0">
                <a:latin typeface="Courier New"/>
                <a:cs typeface="Courier New"/>
              </a:rPr>
              <a:t>preferred</a:t>
            </a:r>
            <a:r>
              <a:rPr sz="1000" spc="5" dirty="0">
                <a:latin typeface="Courier New"/>
                <a:cs typeface="Courier New"/>
              </a:rPr>
              <a:t> </a:t>
            </a:r>
            <a:r>
              <a:rPr sz="1000" spc="-5" dirty="0">
                <a:latin typeface="Courier New"/>
                <a:cs typeface="Courier New"/>
              </a:rPr>
              <a:t>e-tailer</a:t>
            </a:r>
            <a:r>
              <a:rPr sz="1000" spc="10" dirty="0">
                <a:latin typeface="Courier New"/>
                <a:cs typeface="Courier New"/>
              </a:rPr>
              <a:t> </a:t>
            </a:r>
            <a:r>
              <a:rPr sz="1000" spc="-5" dirty="0">
                <a:latin typeface="Courier New"/>
                <a:cs typeface="Courier New"/>
              </a:rPr>
              <a:t>enhances</a:t>
            </a:r>
            <a:r>
              <a:rPr sz="1000" spc="5" dirty="0">
                <a:latin typeface="Courier New"/>
                <a:cs typeface="Courier New"/>
              </a:rPr>
              <a:t> </a:t>
            </a:r>
            <a:r>
              <a:rPr sz="1000" spc="-5" dirty="0">
                <a:latin typeface="Courier New"/>
                <a:cs typeface="Courier New"/>
              </a:rPr>
              <a:t>your</a:t>
            </a:r>
            <a:r>
              <a:rPr sz="1000" spc="5" dirty="0">
                <a:latin typeface="Courier New"/>
                <a:cs typeface="Courier New"/>
              </a:rPr>
              <a:t> </a:t>
            </a:r>
            <a:r>
              <a:rPr sz="1000" spc="-5" dirty="0">
                <a:latin typeface="Courier New"/>
                <a:cs typeface="Courier New"/>
              </a:rPr>
              <a:t>social</a:t>
            </a:r>
            <a:r>
              <a:rPr sz="1000" spc="10" dirty="0">
                <a:latin typeface="Courier New"/>
                <a:cs typeface="Courier New"/>
              </a:rPr>
              <a:t> </a:t>
            </a:r>
            <a:r>
              <a:rPr sz="1000" spc="-5" dirty="0">
                <a:latin typeface="Courier New"/>
                <a:cs typeface="Courier New"/>
              </a:rPr>
              <a:t>statu </a:t>
            </a:r>
            <a:r>
              <a:rPr sz="1000" spc="-585" dirty="0">
                <a:latin typeface="Courier New"/>
                <a:cs typeface="Courier New"/>
              </a:rPr>
              <a:t> </a:t>
            </a:r>
            <a:r>
              <a:rPr sz="1000" spc="-5" dirty="0">
                <a:latin typeface="Courier New"/>
                <a:cs typeface="Courier New"/>
              </a:rPr>
              <a:t>s </a:t>
            </a:r>
            <a:r>
              <a:rPr sz="1000" spc="-10" dirty="0">
                <a:latin typeface="Courier New"/>
                <a:cs typeface="Courier New"/>
              </a:rPr>
              <a:t> </a:t>
            </a:r>
            <a:r>
              <a:rPr sz="1000" spc="-5" dirty="0">
                <a:latin typeface="Courier New"/>
                <a:cs typeface="Courier New"/>
              </a:rPr>
              <a:t>	</a:t>
            </a:r>
            <a:endParaRPr sz="1000">
              <a:latin typeface="Courier New"/>
              <a:cs typeface="Courier New"/>
            </a:endParaRPr>
          </a:p>
        </p:txBody>
      </p:sp>
      <p:graphicFrame>
        <p:nvGraphicFramePr>
          <p:cNvPr id="4" name="object 4"/>
          <p:cNvGraphicFramePr>
            <a:graphicFrameLocks noGrp="1"/>
          </p:cNvGraphicFramePr>
          <p:nvPr/>
        </p:nvGraphicFramePr>
        <p:xfrm>
          <a:off x="882954" y="3430095"/>
          <a:ext cx="5778500" cy="1922706"/>
        </p:xfrm>
        <a:graphic>
          <a:graphicData uri="http://schemas.openxmlformats.org/drawingml/2006/table">
            <a:tbl>
              <a:tblPr firstRow="1" bandRow="1">
                <a:tableStyleId>{2D5ABB26-0587-4C30-8999-92F81FD0307C}</a:tableStyleId>
              </a:tblPr>
              <a:tblGrid>
                <a:gridCol w="450850"/>
                <a:gridCol w="5327650"/>
              </a:tblGrid>
              <a:tr h="280584">
                <a:tc>
                  <a:txBody>
                    <a:bodyPr/>
                    <a:lstStyle/>
                    <a:p>
                      <a:pPr marL="31750">
                        <a:lnSpc>
                          <a:spcPct val="100000"/>
                        </a:lnSpc>
                        <a:spcBef>
                          <a:spcPts val="745"/>
                        </a:spcBef>
                      </a:pPr>
                      <a:r>
                        <a:rPr sz="1000" spc="-5" dirty="0">
                          <a:latin typeface="Courier New"/>
                          <a:cs typeface="Courier New"/>
                        </a:rPr>
                        <a:t>count</a:t>
                      </a:r>
                      <a:endParaRPr sz="1000">
                        <a:latin typeface="Courier New"/>
                        <a:cs typeface="Courier New"/>
                      </a:endParaRPr>
                    </a:p>
                  </a:txBody>
                  <a:tcPr marL="0" marR="0" marT="94615" marB="0">
                    <a:lnT w="9525">
                      <a:solidFill>
                        <a:srgbClr val="000000"/>
                      </a:solidFill>
                      <a:prstDash val="solid"/>
                    </a:lnT>
                  </a:tcPr>
                </a:tc>
                <a:tc>
                  <a:txBody>
                    <a:bodyPr/>
                    <a:lstStyle/>
                    <a:p>
                      <a:pPr marL="266700">
                        <a:lnSpc>
                          <a:spcPct val="100000"/>
                        </a:lnSpc>
                        <a:spcBef>
                          <a:spcPts val="745"/>
                        </a:spcBef>
                      </a:pPr>
                      <a:r>
                        <a:rPr sz="1000" spc="-5" dirty="0">
                          <a:latin typeface="Courier New"/>
                          <a:cs typeface="Courier New"/>
                        </a:rPr>
                        <a:t>269.000000</a:t>
                      </a:r>
                      <a:endParaRPr sz="1000">
                        <a:latin typeface="Courier New"/>
                        <a:cs typeface="Courier New"/>
                      </a:endParaRPr>
                    </a:p>
                  </a:txBody>
                  <a:tcPr marL="0" marR="0" marT="94615" marB="0"/>
                </a:tc>
              </a:tr>
              <a:tr h="184403">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2.319703</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1.581735</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1.000000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4.000000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4.000000</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5"/>
                        </a:lnSpc>
                      </a:pPr>
                      <a:r>
                        <a:rPr sz="1000" spc="-5" dirty="0">
                          <a:latin typeface="Courier New"/>
                          <a:cs typeface="Courier New"/>
                        </a:rPr>
                        <a:t>44</a:t>
                      </a:r>
                      <a:r>
                        <a:rPr sz="1000" spc="5" dirty="0">
                          <a:latin typeface="Courier New"/>
                          <a:cs typeface="Courier New"/>
                        </a:rPr>
                        <a:t> </a:t>
                      </a:r>
                      <a:r>
                        <a:rPr sz="1000" spc="-5" dirty="0">
                          <a:latin typeface="Courier New"/>
                          <a:cs typeface="Courier New"/>
                        </a:rPr>
                        <a:t>Shopping</a:t>
                      </a:r>
                      <a:r>
                        <a:rPr sz="1000" spc="5" dirty="0">
                          <a:latin typeface="Courier New"/>
                          <a:cs typeface="Courier New"/>
                        </a:rPr>
                        <a:t> </a:t>
                      </a:r>
                      <a:r>
                        <a:rPr sz="1000" spc="-5" dirty="0">
                          <a:latin typeface="Courier New"/>
                          <a:cs typeface="Courier New"/>
                        </a:rPr>
                        <a:t>on</a:t>
                      </a:r>
                      <a:r>
                        <a:rPr sz="1000" spc="5" dirty="0">
                          <a:latin typeface="Courier New"/>
                          <a:cs typeface="Courier New"/>
                        </a:rPr>
                        <a:t> </a:t>
                      </a:r>
                      <a:r>
                        <a:rPr sz="1000" spc="-5" dirty="0">
                          <a:latin typeface="Courier New"/>
                          <a:cs typeface="Courier New"/>
                        </a:rPr>
                        <a:t>your</a:t>
                      </a:r>
                      <a:r>
                        <a:rPr sz="1000" spc="5" dirty="0">
                          <a:latin typeface="Courier New"/>
                          <a:cs typeface="Courier New"/>
                        </a:rPr>
                        <a:t> </a:t>
                      </a:r>
                      <a:r>
                        <a:rPr sz="1000" spc="-5" dirty="0">
                          <a:latin typeface="Courier New"/>
                          <a:cs typeface="Courier New"/>
                        </a:rPr>
                        <a:t>preferred</a:t>
                      </a:r>
                      <a:r>
                        <a:rPr sz="1000" spc="5" dirty="0">
                          <a:latin typeface="Courier New"/>
                          <a:cs typeface="Courier New"/>
                        </a:rPr>
                        <a:t> </a:t>
                      </a:r>
                      <a:r>
                        <a:rPr sz="1000" spc="-5" dirty="0">
                          <a:latin typeface="Courier New"/>
                          <a:cs typeface="Courier New"/>
                        </a:rPr>
                        <a:t>e-tailer</a:t>
                      </a:r>
                      <a:r>
                        <a:rPr sz="1000" spc="5" dirty="0">
                          <a:latin typeface="Courier New"/>
                          <a:cs typeface="Courier New"/>
                        </a:rPr>
                        <a:t> </a:t>
                      </a:r>
                      <a:r>
                        <a:rPr sz="1000" spc="-5" dirty="0">
                          <a:latin typeface="Courier New"/>
                          <a:cs typeface="Courier New"/>
                        </a:rPr>
                        <a:t>enhances</a:t>
                      </a:r>
                      <a:r>
                        <a:rPr sz="1000" spc="5" dirty="0">
                          <a:latin typeface="Courier New"/>
                          <a:cs typeface="Courier New"/>
                        </a:rPr>
                        <a:t> </a:t>
                      </a:r>
                      <a:r>
                        <a:rPr sz="1000" spc="-5" dirty="0">
                          <a:latin typeface="Courier New"/>
                          <a:cs typeface="Courier New"/>
                        </a:rPr>
                        <a:t>your</a:t>
                      </a:r>
                      <a:r>
                        <a:rPr sz="1000" spc="5" dirty="0">
                          <a:latin typeface="Courier New"/>
                          <a:cs typeface="Courier New"/>
                        </a:rPr>
                        <a:t> </a:t>
                      </a:r>
                      <a:r>
                        <a:rPr sz="1000" spc="-5" dirty="0">
                          <a:latin typeface="Courier New"/>
                          <a:cs typeface="Courier New"/>
                        </a:rPr>
                        <a:t>social</a:t>
                      </a:r>
                      <a:r>
                        <a:rPr sz="1000" spc="5" dirty="0">
                          <a:latin typeface="Courier New"/>
                          <a:cs typeface="Courier New"/>
                        </a:rPr>
                        <a:t> </a:t>
                      </a:r>
                      <a:r>
                        <a:rPr sz="1000" spc="-5" dirty="0">
                          <a:latin typeface="Courier New"/>
                          <a:cs typeface="Courier New"/>
                        </a:rPr>
                        <a:t>status,</a:t>
                      </a:r>
                      <a:r>
                        <a:rPr sz="1000" spc="10" dirty="0">
                          <a:latin typeface="Courier New"/>
                          <a:cs typeface="Courier New"/>
                        </a:rPr>
                        <a:t> </a:t>
                      </a:r>
                      <a:r>
                        <a:rPr sz="1000" spc="-5" dirty="0">
                          <a:latin typeface="Courier New"/>
                          <a:cs typeface="Courier New"/>
                        </a:rPr>
                        <a:t>d</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type: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float64</a:t>
                      </a:r>
                      <a:endParaRPr sz="1000">
                        <a:latin typeface="Courier New"/>
                        <a:cs typeface="Courier New"/>
                      </a:endParaRPr>
                    </a:p>
                  </a:txBody>
                  <a:tcPr marL="0" marR="0" marT="0" marB="0"/>
                </a:tc>
              </a:tr>
            </a:tbl>
          </a:graphicData>
        </a:graphic>
      </p:graphicFrame>
      <p:sp>
        <p:nvSpPr>
          <p:cNvPr id="5" name="object 5"/>
          <p:cNvSpPr txBox="1"/>
          <p:nvPr/>
        </p:nvSpPr>
        <p:spPr>
          <a:xfrm>
            <a:off x="902004" y="5730366"/>
            <a:ext cx="574167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45</a:t>
            </a:r>
            <a:r>
              <a:rPr sz="1000" spc="10"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feel</a:t>
            </a:r>
            <a:r>
              <a:rPr sz="1000" spc="10" dirty="0">
                <a:latin typeface="Courier New"/>
                <a:cs typeface="Courier New"/>
              </a:rPr>
              <a:t> </a:t>
            </a:r>
            <a:r>
              <a:rPr sz="1000" spc="-5" dirty="0">
                <a:latin typeface="Courier New"/>
                <a:cs typeface="Courier New"/>
              </a:rPr>
              <a:t>gratification</a:t>
            </a:r>
            <a:r>
              <a:rPr sz="1000" spc="5" dirty="0">
                <a:latin typeface="Courier New"/>
                <a:cs typeface="Courier New"/>
              </a:rPr>
              <a:t> </a:t>
            </a:r>
            <a:r>
              <a:rPr sz="1000" spc="-5" dirty="0">
                <a:latin typeface="Courier New"/>
                <a:cs typeface="Courier New"/>
              </a:rPr>
              <a:t>shopping</a:t>
            </a:r>
            <a:r>
              <a:rPr sz="1000" spc="10" dirty="0">
                <a:latin typeface="Courier New"/>
                <a:cs typeface="Courier New"/>
              </a:rPr>
              <a:t> </a:t>
            </a:r>
            <a:r>
              <a:rPr sz="1000" spc="-5" dirty="0">
                <a:latin typeface="Courier New"/>
                <a:cs typeface="Courier New"/>
              </a:rPr>
              <a:t>on</a:t>
            </a:r>
            <a:r>
              <a:rPr sz="1000" spc="5" dirty="0">
                <a:latin typeface="Courier New"/>
                <a:cs typeface="Courier New"/>
              </a:rPr>
              <a:t> </a:t>
            </a:r>
            <a:r>
              <a:rPr sz="1000" spc="-5" dirty="0">
                <a:latin typeface="Courier New"/>
                <a:cs typeface="Courier New"/>
              </a:rPr>
              <a:t>your</a:t>
            </a:r>
            <a:r>
              <a:rPr sz="1000" spc="10" dirty="0">
                <a:latin typeface="Courier New"/>
                <a:cs typeface="Courier New"/>
              </a:rPr>
              <a:t> </a:t>
            </a:r>
            <a:r>
              <a:rPr sz="1000" spc="-5" dirty="0">
                <a:latin typeface="Courier New"/>
                <a:cs typeface="Courier New"/>
              </a:rPr>
              <a:t>favorite</a:t>
            </a:r>
            <a:r>
              <a:rPr sz="1000" spc="5" dirty="0">
                <a:latin typeface="Courier New"/>
                <a:cs typeface="Courier New"/>
              </a:rPr>
              <a:t> </a:t>
            </a:r>
            <a:r>
              <a:rPr sz="1000" spc="-5" dirty="0">
                <a:latin typeface="Courier New"/>
                <a:cs typeface="Courier New"/>
              </a:rPr>
              <a:t>e-tailer</a:t>
            </a:r>
            <a:r>
              <a:rPr sz="1000" spc="15"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6" name="object 6"/>
          <p:cNvGraphicFramePr>
            <a:graphicFrameLocks noGrp="1"/>
          </p:cNvGraphicFramePr>
          <p:nvPr/>
        </p:nvGraphicFramePr>
        <p:xfrm>
          <a:off x="914704" y="6018483"/>
          <a:ext cx="5671185" cy="1736397"/>
        </p:xfrm>
        <a:graphic>
          <a:graphicData uri="http://schemas.openxmlformats.org/drawingml/2006/table">
            <a:tbl>
              <a:tblPr firstRow="1" bandRow="1">
                <a:tableStyleId>{2D5ABB26-0587-4C30-8999-92F81FD0307C}</a:tableStyleId>
              </a:tblPr>
              <a:tblGrid>
                <a:gridCol w="381000"/>
                <a:gridCol w="5290185"/>
              </a:tblGrid>
              <a:tr h="278678">
                <a:tc>
                  <a:txBody>
                    <a:bodyPr/>
                    <a:lstStyle/>
                    <a:p>
                      <a:pPr>
                        <a:lnSpc>
                          <a:spcPct val="100000"/>
                        </a:lnSpc>
                        <a:spcBef>
                          <a:spcPts val="730"/>
                        </a:spcBef>
                      </a:pPr>
                      <a:r>
                        <a:rPr sz="1000" dirty="0">
                          <a:latin typeface="Courier New"/>
                          <a:cs typeface="Courier New"/>
                        </a:rPr>
                        <a:t>count</a:t>
                      </a:r>
                      <a:endParaRPr sz="1000">
                        <a:latin typeface="Courier New"/>
                        <a:cs typeface="Courier New"/>
                      </a:endParaRPr>
                    </a:p>
                  </a:txBody>
                  <a:tcPr marL="0" marR="0" marT="92710" marB="0">
                    <a:lnT w="9525">
                      <a:solidFill>
                        <a:srgbClr val="000000"/>
                      </a:solidFill>
                      <a:prstDash val="solid"/>
                    </a:lnT>
                  </a:tcPr>
                </a:tc>
                <a:tc>
                  <a:txBody>
                    <a:bodyPr/>
                    <a:lstStyle/>
                    <a:p>
                      <a:pPr marL="304165">
                        <a:lnSpc>
                          <a:spcPct val="100000"/>
                        </a:lnSpc>
                        <a:spcBef>
                          <a:spcPts val="730"/>
                        </a:spcBef>
                      </a:pPr>
                      <a:r>
                        <a:rPr sz="1000" spc="-5" dirty="0">
                          <a:latin typeface="Courier New"/>
                          <a:cs typeface="Courier New"/>
                        </a:rPr>
                        <a:t>269.000000</a:t>
                      </a:r>
                      <a:endParaRPr sz="1000">
                        <a:latin typeface="Courier New"/>
                        <a:cs typeface="Courier New"/>
                      </a:endParaRPr>
                    </a:p>
                  </a:txBody>
                  <a:tcPr marL="0" marR="0" marT="92710" marB="0"/>
                </a:tc>
              </a:tr>
              <a:tr h="185166">
                <a:tc>
                  <a:txBody>
                    <a:bodyPr/>
                    <a:lstStyle/>
                    <a:p>
                      <a:pPr>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56565">
                        <a:lnSpc>
                          <a:spcPts val="1190"/>
                        </a:lnSpc>
                      </a:pPr>
                      <a:r>
                        <a:rPr sz="1000" spc="-5" dirty="0">
                          <a:latin typeface="Courier New"/>
                          <a:cs typeface="Courier New"/>
                        </a:rPr>
                        <a:t>2.267658</a:t>
                      </a:r>
                      <a:endParaRPr sz="1000">
                        <a:latin typeface="Courier New"/>
                        <a:cs typeface="Courier New"/>
                      </a:endParaRPr>
                    </a:p>
                  </a:txBody>
                  <a:tcPr marL="0" marR="0" marT="0" marB="0"/>
                </a:tc>
              </a:tr>
              <a:tr h="185166">
                <a:tc>
                  <a:txBody>
                    <a:bodyPr/>
                    <a:lstStyle/>
                    <a:p>
                      <a:pPr>
                        <a:lnSpc>
                          <a:spcPts val="1195"/>
                        </a:lnSpc>
                      </a:pPr>
                      <a:r>
                        <a:rPr sz="1000" spc="-5" dirty="0">
                          <a:latin typeface="Courier New"/>
                          <a:cs typeface="Courier New"/>
                        </a:rPr>
                        <a:t>std</a:t>
                      </a:r>
                      <a:endParaRPr sz="1000">
                        <a:latin typeface="Courier New"/>
                        <a:cs typeface="Courier New"/>
                      </a:endParaRPr>
                    </a:p>
                  </a:txBody>
                  <a:tcPr marL="0" marR="0" marT="0" marB="0"/>
                </a:tc>
                <a:tc>
                  <a:txBody>
                    <a:bodyPr/>
                    <a:lstStyle/>
                    <a:p>
                      <a:pPr marL="456565">
                        <a:lnSpc>
                          <a:spcPts val="1195"/>
                        </a:lnSpc>
                      </a:pPr>
                      <a:r>
                        <a:rPr sz="1000" spc="-5" dirty="0">
                          <a:latin typeface="Courier New"/>
                          <a:cs typeface="Courier New"/>
                        </a:rPr>
                        <a:t>1.589058</a:t>
                      </a:r>
                      <a:endParaRPr sz="1000">
                        <a:latin typeface="Courier New"/>
                        <a:cs typeface="Courier New"/>
                      </a:endParaRPr>
                    </a:p>
                  </a:txBody>
                  <a:tcPr marL="0" marR="0" marT="0" marB="0"/>
                </a:tc>
              </a:tr>
              <a:tr h="184403">
                <a:tc>
                  <a:txBody>
                    <a:bodyPr/>
                    <a:lstStyle/>
                    <a:p>
                      <a:pPr>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56565">
                        <a:lnSpc>
                          <a:spcPts val="1190"/>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56565">
                        <a:lnSpc>
                          <a:spcPts val="1190"/>
                        </a:lnSpc>
                      </a:pPr>
                      <a:r>
                        <a:rPr sz="1000" spc="-5" dirty="0">
                          <a:latin typeface="Courier New"/>
                          <a:cs typeface="Courier New"/>
                        </a:rPr>
                        <a:t>1.000000</a:t>
                      </a:r>
                      <a:endParaRPr sz="1000">
                        <a:latin typeface="Courier New"/>
                        <a:cs typeface="Courier New"/>
                      </a:endParaRPr>
                    </a:p>
                  </a:txBody>
                  <a:tcPr marL="0" marR="0" marT="0" marB="0"/>
                </a:tc>
              </a:tr>
              <a:tr h="185165">
                <a:tc>
                  <a:txBody>
                    <a:bodyPr/>
                    <a:lstStyle/>
                    <a:p>
                      <a:pPr>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56565">
                        <a:lnSpc>
                          <a:spcPts val="1190"/>
                        </a:lnSpc>
                      </a:pPr>
                      <a:r>
                        <a:rPr sz="1000" spc="-5" dirty="0">
                          <a:latin typeface="Courier New"/>
                          <a:cs typeface="Courier New"/>
                        </a:rPr>
                        <a:t>2.000000</a:t>
                      </a:r>
                      <a:endParaRPr sz="1000">
                        <a:latin typeface="Courier New"/>
                        <a:cs typeface="Courier New"/>
                      </a:endParaRPr>
                    </a:p>
                  </a:txBody>
                  <a:tcPr marL="0" marR="0" marT="0" marB="0"/>
                </a:tc>
              </a:tr>
              <a:tr h="185165">
                <a:tc>
                  <a:txBody>
                    <a:bodyPr/>
                    <a:lstStyle/>
                    <a:p>
                      <a:pPr>
                        <a:lnSpc>
                          <a:spcPts val="1195"/>
                        </a:lnSpc>
                      </a:pPr>
                      <a:r>
                        <a:rPr sz="1000" spc="-5" dirty="0">
                          <a:latin typeface="Courier New"/>
                          <a:cs typeface="Courier New"/>
                        </a:rPr>
                        <a:t>75%</a:t>
                      </a:r>
                      <a:endParaRPr sz="1000">
                        <a:latin typeface="Courier New"/>
                        <a:cs typeface="Courier New"/>
                      </a:endParaRPr>
                    </a:p>
                  </a:txBody>
                  <a:tcPr marL="0" marR="0" marT="0" marB="0"/>
                </a:tc>
                <a:tc>
                  <a:txBody>
                    <a:bodyPr/>
                    <a:lstStyle/>
                    <a:p>
                      <a:pPr marL="456565">
                        <a:lnSpc>
                          <a:spcPts val="1195"/>
                        </a:lnSpc>
                      </a:pPr>
                      <a:r>
                        <a:rPr sz="1000" spc="-5" dirty="0">
                          <a:latin typeface="Courier New"/>
                          <a:cs typeface="Courier New"/>
                        </a:rPr>
                        <a:t>4.000000</a:t>
                      </a:r>
                      <a:endParaRPr sz="1000">
                        <a:latin typeface="Courier New"/>
                        <a:cs typeface="Courier New"/>
                      </a:endParaRPr>
                    </a:p>
                  </a:txBody>
                  <a:tcPr marL="0" marR="0" marT="0" marB="0"/>
                </a:tc>
              </a:tr>
              <a:tr h="184404">
                <a:tc>
                  <a:txBody>
                    <a:bodyPr/>
                    <a:lstStyle/>
                    <a:p>
                      <a:pPr>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56565">
                        <a:lnSpc>
                          <a:spcPts val="1190"/>
                        </a:lnSpc>
                      </a:pPr>
                      <a:r>
                        <a:rPr sz="1000" spc="-5" dirty="0">
                          <a:latin typeface="Courier New"/>
                          <a:cs typeface="Courier New"/>
                        </a:rPr>
                        <a:t>4.000000</a:t>
                      </a:r>
                      <a:endParaRPr sz="1000">
                        <a:latin typeface="Courier New"/>
                        <a:cs typeface="Courier New"/>
                      </a:endParaRPr>
                    </a:p>
                  </a:txBody>
                  <a:tcPr marL="0" marR="0" marT="0" marB="0"/>
                </a:tc>
              </a:tr>
              <a:tr h="163847">
                <a:tc>
                  <a:txBody>
                    <a:bodyPr/>
                    <a:lstStyle/>
                    <a:p>
                      <a:pPr>
                        <a:lnSpc>
                          <a:spcPts val="1190"/>
                        </a:lnSpc>
                      </a:pPr>
                      <a:r>
                        <a:rPr sz="1000" dirty="0">
                          <a:latin typeface="Courier New"/>
                          <a:cs typeface="Courier New"/>
                        </a:rPr>
                        <a:t>Name:</a:t>
                      </a:r>
                      <a:endParaRPr sz="1000">
                        <a:latin typeface="Courier New"/>
                        <a:cs typeface="Courier New"/>
                      </a:endParaRPr>
                    </a:p>
                  </a:txBody>
                  <a:tcPr marL="0" marR="0" marT="0" marB="0"/>
                </a:tc>
                <a:tc>
                  <a:txBody>
                    <a:bodyPr/>
                    <a:lstStyle/>
                    <a:p>
                      <a:pPr marL="75565">
                        <a:lnSpc>
                          <a:spcPts val="1190"/>
                        </a:lnSpc>
                      </a:pPr>
                      <a:r>
                        <a:rPr sz="1000" spc="-5" dirty="0">
                          <a:latin typeface="Courier New"/>
                          <a:cs typeface="Courier New"/>
                        </a:rPr>
                        <a:t>45</a:t>
                      </a:r>
                      <a:r>
                        <a:rPr sz="1000" spc="5"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feel</a:t>
                      </a:r>
                      <a:r>
                        <a:rPr sz="1000" spc="5" dirty="0">
                          <a:latin typeface="Courier New"/>
                          <a:cs typeface="Courier New"/>
                        </a:rPr>
                        <a:t> </a:t>
                      </a:r>
                      <a:r>
                        <a:rPr sz="1000" spc="-5" dirty="0">
                          <a:latin typeface="Courier New"/>
                          <a:cs typeface="Courier New"/>
                        </a:rPr>
                        <a:t>gratification</a:t>
                      </a:r>
                      <a:r>
                        <a:rPr sz="1000" spc="5" dirty="0">
                          <a:latin typeface="Courier New"/>
                          <a:cs typeface="Courier New"/>
                        </a:rPr>
                        <a:t> </a:t>
                      </a:r>
                      <a:r>
                        <a:rPr sz="1000" spc="-5" dirty="0">
                          <a:latin typeface="Courier New"/>
                          <a:cs typeface="Courier New"/>
                        </a:rPr>
                        <a:t>shopping</a:t>
                      </a:r>
                      <a:r>
                        <a:rPr sz="1000" spc="5" dirty="0">
                          <a:latin typeface="Courier New"/>
                          <a:cs typeface="Courier New"/>
                        </a:rPr>
                        <a:t> </a:t>
                      </a:r>
                      <a:r>
                        <a:rPr sz="1000" spc="-5" dirty="0">
                          <a:latin typeface="Courier New"/>
                          <a:cs typeface="Courier New"/>
                        </a:rPr>
                        <a:t>on</a:t>
                      </a:r>
                      <a:r>
                        <a:rPr sz="1000" spc="5" dirty="0">
                          <a:latin typeface="Courier New"/>
                          <a:cs typeface="Courier New"/>
                        </a:rPr>
                        <a:t> </a:t>
                      </a:r>
                      <a:r>
                        <a:rPr sz="1000" spc="-5" dirty="0">
                          <a:latin typeface="Courier New"/>
                          <a:cs typeface="Courier New"/>
                        </a:rPr>
                        <a:t>your</a:t>
                      </a:r>
                      <a:r>
                        <a:rPr sz="1000" spc="5" dirty="0">
                          <a:latin typeface="Courier New"/>
                          <a:cs typeface="Courier New"/>
                        </a:rPr>
                        <a:t> </a:t>
                      </a:r>
                      <a:r>
                        <a:rPr sz="1000" spc="-5" dirty="0">
                          <a:latin typeface="Courier New"/>
                          <a:cs typeface="Courier New"/>
                        </a:rPr>
                        <a:t>favorite</a:t>
                      </a:r>
                      <a:r>
                        <a:rPr sz="1000" spc="15" dirty="0">
                          <a:latin typeface="Courier New"/>
                          <a:cs typeface="Courier New"/>
                        </a:rPr>
                        <a:t> </a:t>
                      </a:r>
                      <a:r>
                        <a:rPr sz="1000" spc="-5" dirty="0">
                          <a:latin typeface="Courier New"/>
                          <a:cs typeface="Courier New"/>
                        </a:rPr>
                        <a:t>e-tailer,</a:t>
                      </a:r>
                      <a:r>
                        <a:rPr sz="1000" spc="10" dirty="0">
                          <a:latin typeface="Courier New"/>
                          <a:cs typeface="Courier New"/>
                        </a:rPr>
                        <a:t> </a:t>
                      </a:r>
                      <a:r>
                        <a:rPr sz="1000" spc="-5" dirty="0">
                          <a:latin typeface="Courier New"/>
                          <a:cs typeface="Courier New"/>
                        </a:rPr>
                        <a:t>dtype:</a:t>
                      </a:r>
                      <a:endParaRPr sz="1000">
                        <a:latin typeface="Courier New"/>
                        <a:cs typeface="Courier New"/>
                      </a:endParaRPr>
                    </a:p>
                  </a:txBody>
                  <a:tcPr marL="0" marR="0" marT="0" marB="0"/>
                </a:tc>
              </a:tr>
            </a:tbl>
          </a:graphicData>
        </a:graphic>
      </p:graphicFrame>
      <p:sp>
        <p:nvSpPr>
          <p:cNvPr id="7" name="object 7"/>
          <p:cNvSpPr txBox="1"/>
          <p:nvPr/>
        </p:nvSpPr>
        <p:spPr>
          <a:xfrm>
            <a:off x="902004" y="7762113"/>
            <a:ext cx="5741670" cy="91694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float64</a:t>
            </a:r>
            <a:endParaRPr sz="1000">
              <a:latin typeface="Courier New"/>
              <a:cs typeface="Courier New"/>
            </a:endParaRPr>
          </a:p>
          <a:p>
            <a:pPr>
              <a:lnSpc>
                <a:spcPct val="100000"/>
              </a:lnSpc>
            </a:pPr>
            <a:endParaRPr sz="1100">
              <a:latin typeface="Courier New"/>
              <a:cs typeface="Courier New"/>
            </a:endParaRPr>
          </a:p>
          <a:p>
            <a:pPr>
              <a:lnSpc>
                <a:spcPct val="100000"/>
              </a:lnSpc>
            </a:pPr>
            <a:endParaRPr sz="1100">
              <a:latin typeface="Courier New"/>
              <a:cs typeface="Courier New"/>
            </a:endParaRPr>
          </a:p>
          <a:p>
            <a:pPr marL="12700">
              <a:lnSpc>
                <a:spcPct val="100000"/>
              </a:lnSpc>
              <a:spcBef>
                <a:spcPts val="680"/>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46</a:t>
            </a:r>
            <a:r>
              <a:rPr sz="1000" spc="5" dirty="0">
                <a:latin typeface="Courier New"/>
                <a:cs typeface="Courier New"/>
              </a:rPr>
              <a:t> </a:t>
            </a:r>
            <a:r>
              <a:rPr sz="1000" spc="-5" dirty="0">
                <a:latin typeface="Courier New"/>
                <a:cs typeface="Courier New"/>
              </a:rPr>
              <a:t>Shopping</a:t>
            </a:r>
            <a:r>
              <a:rPr sz="1000" spc="5" dirty="0">
                <a:latin typeface="Courier New"/>
                <a:cs typeface="Courier New"/>
              </a:rPr>
              <a:t> </a:t>
            </a:r>
            <a:r>
              <a:rPr sz="1000" spc="-5" dirty="0">
                <a:latin typeface="Courier New"/>
                <a:cs typeface="Courier New"/>
              </a:rPr>
              <a:t>on</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website</a:t>
            </a:r>
            <a:r>
              <a:rPr sz="1000" spc="5" dirty="0">
                <a:latin typeface="Courier New"/>
                <a:cs typeface="Courier New"/>
              </a:rPr>
              <a:t> </a:t>
            </a:r>
            <a:r>
              <a:rPr sz="1000" spc="-5" dirty="0">
                <a:latin typeface="Courier New"/>
                <a:cs typeface="Courier New"/>
              </a:rPr>
              <a:t>helps</a:t>
            </a:r>
            <a:r>
              <a:rPr sz="1000" spc="10"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fulfill</a:t>
            </a:r>
            <a:r>
              <a:rPr sz="1000" spc="5" dirty="0">
                <a:latin typeface="Courier New"/>
                <a:cs typeface="Courier New"/>
              </a:rPr>
              <a:t> </a:t>
            </a:r>
            <a:r>
              <a:rPr sz="1000" spc="-5" dirty="0">
                <a:latin typeface="Courier New"/>
                <a:cs typeface="Courier New"/>
              </a:rPr>
              <a:t>certain</a:t>
            </a:r>
            <a:r>
              <a:rPr sz="1000" spc="5" dirty="0">
                <a:latin typeface="Courier New"/>
                <a:cs typeface="Courier New"/>
              </a:rPr>
              <a:t> </a:t>
            </a:r>
            <a:r>
              <a:rPr sz="1000" spc="-5" dirty="0">
                <a:latin typeface="Courier New"/>
                <a:cs typeface="Courier New"/>
              </a:rPr>
              <a:t>roles</a:t>
            </a:r>
            <a:r>
              <a:rPr sz="1000" spc="15" dirty="0">
                <a:latin typeface="Courier New"/>
                <a:cs typeface="Courier New"/>
              </a:rPr>
              <a:t> </a:t>
            </a:r>
            <a:r>
              <a:rPr sz="1000" spc="-5" dirty="0">
                <a:latin typeface="Courier New"/>
                <a:cs typeface="Courier New"/>
              </a:rPr>
              <a:t>------</a:t>
            </a:r>
            <a:endParaRPr sz="1000">
              <a:latin typeface="Courier New"/>
              <a:cs typeface="Courier New"/>
            </a:endParaRPr>
          </a:p>
          <a:p>
            <a:pPr marL="12700">
              <a:lnSpc>
                <a:spcPct val="100000"/>
              </a:lnSpc>
              <a:spcBef>
                <a:spcPts val="250"/>
              </a:spcBef>
            </a:pPr>
            <a:r>
              <a:rPr sz="1000" spc="-5" dirty="0">
                <a:latin typeface="Courier New"/>
                <a:cs typeface="Courier New"/>
              </a:rPr>
              <a:t>---</a:t>
            </a:r>
            <a:endParaRPr sz="1000">
              <a:latin typeface="Courier New"/>
              <a:cs typeface="Courier New"/>
            </a:endParaRPr>
          </a:p>
        </p:txBody>
      </p:sp>
      <p:graphicFrame>
        <p:nvGraphicFramePr>
          <p:cNvPr id="8" name="object 8"/>
          <p:cNvGraphicFramePr>
            <a:graphicFrameLocks noGrp="1"/>
          </p:cNvGraphicFramePr>
          <p:nvPr/>
        </p:nvGraphicFramePr>
        <p:xfrm>
          <a:off x="882954" y="8721446"/>
          <a:ext cx="1511300" cy="882377"/>
        </p:xfrm>
        <a:graphic>
          <a:graphicData uri="http://schemas.openxmlformats.org/drawingml/2006/table">
            <a:tbl>
              <a:tblPr firstRow="1" bandRow="1">
                <a:tableStyleId>{2D5ABB26-0587-4C30-8999-92F81FD0307C}</a:tableStyleId>
              </a:tblPr>
              <a:tblGrid>
                <a:gridCol w="565150"/>
                <a:gridCol w="946150"/>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R="24130" algn="r">
                        <a:lnSpc>
                          <a:spcPts val="1030"/>
                        </a:lnSpc>
                      </a:pPr>
                      <a:r>
                        <a:rPr sz="1000" spc="-5" dirty="0">
                          <a:latin typeface="Courier New"/>
                          <a:cs typeface="Courier New"/>
                        </a:rPr>
                        <a:t>269.000000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2.040892</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1.682383</a:t>
                      </a:r>
                      <a:endParaRPr sz="1000">
                        <a:latin typeface="Courier New"/>
                        <a:cs typeface="Courier New"/>
                      </a:endParaRPr>
                    </a:p>
                  </a:txBody>
                  <a:tcPr marL="0" marR="0" marT="0" marB="0"/>
                </a:tc>
              </a:tr>
              <a:tr h="185140">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0.000000</a:t>
                      </a:r>
                      <a:endParaRPr sz="1000">
                        <a:latin typeface="Courier New"/>
                        <a:cs typeface="Courier New"/>
                      </a:endParaRPr>
                    </a:p>
                  </a:txBody>
                  <a:tcPr marL="0" marR="0" marT="0" marB="0"/>
                </a:tc>
              </a:tr>
              <a:tr h="164584">
                <a:tc>
                  <a:txBody>
                    <a:bodyPr/>
                    <a:lstStyle/>
                    <a:p>
                      <a:pPr marL="31750">
                        <a:lnSpc>
                          <a:spcPts val="1195"/>
                        </a:lnSpc>
                      </a:pPr>
                      <a:r>
                        <a:rPr sz="1000" spc="-5" dirty="0">
                          <a:latin typeface="Courier New"/>
                          <a:cs typeface="Courier New"/>
                        </a:rPr>
                        <a:t>25%</a:t>
                      </a:r>
                      <a:endParaRPr sz="1000">
                        <a:latin typeface="Courier New"/>
                        <a:cs typeface="Courier New"/>
                      </a:endParaRPr>
                    </a:p>
                  </a:txBody>
                  <a:tcPr marL="0" marR="0" marT="0" marB="0"/>
                </a:tc>
                <a:tc>
                  <a:txBody>
                    <a:bodyPr/>
                    <a:lstStyle/>
                    <a:p>
                      <a:pPr marR="24130" algn="r">
                        <a:lnSpc>
                          <a:spcPts val="1195"/>
                        </a:lnSpc>
                      </a:pPr>
                      <a:r>
                        <a:rPr sz="1000" spc="-5" dirty="0">
                          <a:latin typeface="Courier New"/>
                          <a:cs typeface="Courier New"/>
                        </a:rPr>
                        <a:t>0.000000</a:t>
                      </a:r>
                      <a:endParaRPr sz="1000">
                        <a:latin typeface="Courier New"/>
                        <a:cs typeface="Courier New"/>
                      </a:endParaRPr>
                    </a:p>
                  </a:txBody>
                  <a:tcPr marL="0" marR="0" marT="0" marB="0"/>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1692"/>
            <a:ext cx="254000" cy="581025"/>
          </a:xfrm>
          <a:prstGeom prst="rect">
            <a:avLst/>
          </a:prstGeom>
        </p:spPr>
        <p:txBody>
          <a:bodyPr vert="horz" wrap="square" lIns="0" tIns="45085" rIns="0" bIns="0" rtlCol="0">
            <a:spAutoFit/>
          </a:bodyPr>
          <a:lstStyle/>
          <a:p>
            <a:pPr marL="12700">
              <a:lnSpc>
                <a:spcPct val="100000"/>
              </a:lnSpc>
              <a:spcBef>
                <a:spcPts val="355"/>
              </a:spcBef>
            </a:pPr>
            <a:r>
              <a:rPr sz="1000" spc="-5" dirty="0">
                <a:latin typeface="Courier New"/>
                <a:cs typeface="Courier New"/>
              </a:rPr>
              <a:t>50%</a:t>
            </a:r>
            <a:endParaRPr sz="1000">
              <a:latin typeface="Courier New"/>
              <a:cs typeface="Courier New"/>
            </a:endParaRPr>
          </a:p>
          <a:p>
            <a:pPr marL="12700">
              <a:lnSpc>
                <a:spcPct val="100000"/>
              </a:lnSpc>
              <a:spcBef>
                <a:spcPts val="250"/>
              </a:spcBef>
            </a:pPr>
            <a:r>
              <a:rPr sz="1000" spc="-5" dirty="0">
                <a:latin typeface="Courier New"/>
                <a:cs typeface="Courier New"/>
              </a:rPr>
              <a:t>75%</a:t>
            </a:r>
            <a:endParaRPr sz="1000">
              <a:latin typeface="Courier New"/>
              <a:cs typeface="Courier New"/>
            </a:endParaRPr>
          </a:p>
          <a:p>
            <a:pPr marL="12700">
              <a:lnSpc>
                <a:spcPct val="100000"/>
              </a:lnSpc>
              <a:spcBef>
                <a:spcPts val="265"/>
              </a:spcBef>
            </a:pPr>
            <a:r>
              <a:rPr sz="1000" spc="-5" dirty="0">
                <a:latin typeface="Courier New"/>
                <a:cs typeface="Courier New"/>
              </a:rPr>
              <a:t>max</a:t>
            </a:r>
            <a:endParaRPr sz="1000">
              <a:latin typeface="Courier New"/>
              <a:cs typeface="Courier New"/>
            </a:endParaRPr>
          </a:p>
        </p:txBody>
      </p:sp>
      <p:sp>
        <p:nvSpPr>
          <p:cNvPr id="3" name="object 3"/>
          <p:cNvSpPr txBox="1"/>
          <p:nvPr/>
        </p:nvSpPr>
        <p:spPr>
          <a:xfrm>
            <a:off x="1740154" y="891692"/>
            <a:ext cx="635635" cy="581025"/>
          </a:xfrm>
          <a:prstGeom prst="rect">
            <a:avLst/>
          </a:prstGeom>
        </p:spPr>
        <p:txBody>
          <a:bodyPr vert="horz" wrap="square" lIns="0" tIns="45085" rIns="0" bIns="0" rtlCol="0">
            <a:spAutoFit/>
          </a:bodyPr>
          <a:lstStyle/>
          <a:p>
            <a:pPr marL="12700">
              <a:lnSpc>
                <a:spcPct val="100000"/>
              </a:lnSpc>
              <a:spcBef>
                <a:spcPts val="355"/>
              </a:spcBef>
            </a:pPr>
            <a:r>
              <a:rPr sz="1000" spc="-5" dirty="0">
                <a:latin typeface="Courier New"/>
                <a:cs typeface="Courier New"/>
              </a:rPr>
              <a:t>2.000000</a:t>
            </a:r>
            <a:endParaRPr sz="1000">
              <a:latin typeface="Courier New"/>
              <a:cs typeface="Courier New"/>
            </a:endParaRPr>
          </a:p>
          <a:p>
            <a:pPr marL="12700">
              <a:lnSpc>
                <a:spcPct val="100000"/>
              </a:lnSpc>
              <a:spcBef>
                <a:spcPts val="250"/>
              </a:spcBef>
            </a:pPr>
            <a:r>
              <a:rPr sz="1000" spc="-5" dirty="0">
                <a:latin typeface="Courier New"/>
                <a:cs typeface="Courier New"/>
              </a:rPr>
              <a:t>4.000000</a:t>
            </a:r>
            <a:endParaRPr sz="1000">
              <a:latin typeface="Courier New"/>
              <a:cs typeface="Courier New"/>
            </a:endParaRPr>
          </a:p>
          <a:p>
            <a:pPr marL="12700">
              <a:lnSpc>
                <a:spcPct val="100000"/>
              </a:lnSpc>
              <a:spcBef>
                <a:spcPts val="265"/>
              </a:spcBef>
            </a:pPr>
            <a:r>
              <a:rPr sz="1000" spc="-5" dirty="0">
                <a:latin typeface="Courier New"/>
                <a:cs typeface="Courier New"/>
              </a:rPr>
              <a:t>4.000000</a:t>
            </a:r>
            <a:endParaRPr sz="1000">
              <a:latin typeface="Courier New"/>
              <a:cs typeface="Courier New"/>
            </a:endParaRPr>
          </a:p>
        </p:txBody>
      </p:sp>
      <p:sp>
        <p:nvSpPr>
          <p:cNvPr id="4" name="object 4"/>
          <p:cNvSpPr txBox="1"/>
          <p:nvPr/>
        </p:nvSpPr>
        <p:spPr>
          <a:xfrm>
            <a:off x="902004" y="1446935"/>
            <a:ext cx="5739765" cy="394335"/>
          </a:xfrm>
          <a:prstGeom prst="rect">
            <a:avLst/>
          </a:prstGeom>
        </p:spPr>
        <p:txBody>
          <a:bodyPr vert="horz" wrap="square" lIns="0" tIns="12700" rIns="0" bIns="0" rtlCol="0">
            <a:spAutoFit/>
          </a:bodyPr>
          <a:lstStyle/>
          <a:p>
            <a:pPr marL="12700" marR="5080">
              <a:lnSpc>
                <a:spcPct val="121000"/>
              </a:lnSpc>
              <a:spcBef>
                <a:spcPts val="100"/>
              </a:spcBef>
            </a:pPr>
            <a:r>
              <a:rPr sz="1000" spc="-5" dirty="0">
                <a:latin typeface="Courier New"/>
                <a:cs typeface="Courier New"/>
              </a:rPr>
              <a:t>Name:</a:t>
            </a:r>
            <a:r>
              <a:rPr sz="1000" spc="5" dirty="0">
                <a:latin typeface="Courier New"/>
                <a:cs typeface="Courier New"/>
              </a:rPr>
              <a:t> </a:t>
            </a:r>
            <a:r>
              <a:rPr sz="1000" spc="-5" dirty="0">
                <a:latin typeface="Courier New"/>
                <a:cs typeface="Courier New"/>
              </a:rPr>
              <a:t>46</a:t>
            </a:r>
            <a:r>
              <a:rPr sz="1000" spc="5" dirty="0">
                <a:latin typeface="Courier New"/>
                <a:cs typeface="Courier New"/>
              </a:rPr>
              <a:t> </a:t>
            </a:r>
            <a:r>
              <a:rPr sz="1000" spc="-5" dirty="0">
                <a:latin typeface="Courier New"/>
                <a:cs typeface="Courier New"/>
              </a:rPr>
              <a:t>Shopping</a:t>
            </a:r>
            <a:r>
              <a:rPr sz="1000" spc="5" dirty="0">
                <a:latin typeface="Courier New"/>
                <a:cs typeface="Courier New"/>
              </a:rPr>
              <a:t> </a:t>
            </a:r>
            <a:r>
              <a:rPr sz="1000" spc="-5" dirty="0">
                <a:latin typeface="Courier New"/>
                <a:cs typeface="Courier New"/>
              </a:rPr>
              <a:t>on</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website</a:t>
            </a:r>
            <a:r>
              <a:rPr sz="1000" spc="5" dirty="0">
                <a:latin typeface="Courier New"/>
                <a:cs typeface="Courier New"/>
              </a:rPr>
              <a:t> </a:t>
            </a:r>
            <a:r>
              <a:rPr sz="1000" spc="-5" dirty="0">
                <a:latin typeface="Courier New"/>
                <a:cs typeface="Courier New"/>
              </a:rPr>
              <a:t>helps</a:t>
            </a:r>
            <a:r>
              <a:rPr sz="1000" spc="5"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fulfill</a:t>
            </a:r>
            <a:r>
              <a:rPr sz="1000" spc="5" dirty="0">
                <a:latin typeface="Courier New"/>
                <a:cs typeface="Courier New"/>
              </a:rPr>
              <a:t> </a:t>
            </a:r>
            <a:r>
              <a:rPr sz="1000" spc="-5" dirty="0">
                <a:latin typeface="Courier New"/>
                <a:cs typeface="Courier New"/>
              </a:rPr>
              <a:t>certain</a:t>
            </a:r>
            <a:r>
              <a:rPr sz="1000" spc="5" dirty="0">
                <a:latin typeface="Courier New"/>
                <a:cs typeface="Courier New"/>
              </a:rPr>
              <a:t> </a:t>
            </a:r>
            <a:r>
              <a:rPr sz="1000" spc="-5" dirty="0">
                <a:latin typeface="Courier New"/>
                <a:cs typeface="Courier New"/>
              </a:rPr>
              <a:t>roles,</a:t>
            </a:r>
            <a:r>
              <a:rPr sz="1000" spc="5" dirty="0">
                <a:latin typeface="Courier New"/>
                <a:cs typeface="Courier New"/>
              </a:rPr>
              <a:t> </a:t>
            </a:r>
            <a:r>
              <a:rPr sz="1000" spc="-5" dirty="0">
                <a:latin typeface="Courier New"/>
                <a:cs typeface="Courier New"/>
              </a:rPr>
              <a:t>dtype:</a:t>
            </a:r>
            <a:r>
              <a:rPr sz="1000" spc="5" dirty="0">
                <a:latin typeface="Courier New"/>
                <a:cs typeface="Courier New"/>
              </a:rPr>
              <a:t> </a:t>
            </a:r>
            <a:r>
              <a:rPr sz="1000" spc="-5" dirty="0">
                <a:latin typeface="Courier New"/>
                <a:cs typeface="Courier New"/>
              </a:rPr>
              <a:t>fl </a:t>
            </a:r>
            <a:r>
              <a:rPr sz="1000" spc="-585" dirty="0">
                <a:latin typeface="Courier New"/>
                <a:cs typeface="Courier New"/>
              </a:rPr>
              <a:t> </a:t>
            </a:r>
            <a:r>
              <a:rPr sz="1000" spc="-5" dirty="0">
                <a:latin typeface="Courier New"/>
                <a:cs typeface="Courier New"/>
              </a:rPr>
              <a:t>oat64</a:t>
            </a:r>
            <a:endParaRPr sz="1000">
              <a:latin typeface="Courier New"/>
              <a:cs typeface="Courier New"/>
            </a:endParaRPr>
          </a:p>
        </p:txBody>
      </p:sp>
      <p:sp>
        <p:nvSpPr>
          <p:cNvPr id="5" name="object 5"/>
          <p:cNvSpPr txBox="1"/>
          <p:nvPr/>
        </p:nvSpPr>
        <p:spPr>
          <a:xfrm>
            <a:off x="902004" y="2218689"/>
            <a:ext cx="39884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dirty="0">
                <a:latin typeface="Courier New"/>
                <a:cs typeface="Courier New"/>
              </a:rPr>
              <a:t> </a:t>
            </a:r>
            <a:r>
              <a:rPr sz="1000" spc="-5" dirty="0">
                <a:latin typeface="Courier New"/>
                <a:cs typeface="Courier New"/>
              </a:rPr>
              <a:t>47</a:t>
            </a:r>
            <a:r>
              <a:rPr sz="1000" dirty="0">
                <a:latin typeface="Courier New"/>
                <a:cs typeface="Courier New"/>
              </a:rPr>
              <a:t> </a:t>
            </a:r>
            <a:r>
              <a:rPr sz="1000" spc="-5" dirty="0">
                <a:latin typeface="Courier New"/>
                <a:cs typeface="Courier New"/>
              </a:rPr>
              <a:t>Getting</a:t>
            </a:r>
            <a:r>
              <a:rPr sz="1000" spc="5" dirty="0">
                <a:latin typeface="Courier New"/>
                <a:cs typeface="Courier New"/>
              </a:rPr>
              <a:t> </a:t>
            </a:r>
            <a:r>
              <a:rPr sz="1000" spc="-5" dirty="0">
                <a:latin typeface="Courier New"/>
                <a:cs typeface="Courier New"/>
              </a:rPr>
              <a:t>value</a:t>
            </a:r>
            <a:r>
              <a:rPr sz="1000" dirty="0">
                <a:latin typeface="Courier New"/>
                <a:cs typeface="Courier New"/>
              </a:rPr>
              <a:t> </a:t>
            </a:r>
            <a:r>
              <a:rPr sz="1000" spc="-5" dirty="0">
                <a:latin typeface="Courier New"/>
                <a:cs typeface="Courier New"/>
              </a:rPr>
              <a:t>for</a:t>
            </a:r>
            <a:r>
              <a:rPr sz="1000" spc="5" dirty="0">
                <a:latin typeface="Courier New"/>
                <a:cs typeface="Courier New"/>
              </a:rPr>
              <a:t> </a:t>
            </a:r>
            <a:r>
              <a:rPr sz="1000" spc="-5" dirty="0">
                <a:latin typeface="Courier New"/>
                <a:cs typeface="Courier New"/>
              </a:rPr>
              <a:t>money</a:t>
            </a:r>
            <a:r>
              <a:rPr sz="1000" dirty="0">
                <a:latin typeface="Courier New"/>
                <a:cs typeface="Courier New"/>
              </a:rPr>
              <a:t> </a:t>
            </a:r>
            <a:r>
              <a:rPr sz="1000" spc="-5" dirty="0">
                <a:latin typeface="Courier New"/>
                <a:cs typeface="Courier New"/>
              </a:rPr>
              <a:t>spent</a:t>
            </a:r>
            <a:r>
              <a:rPr sz="1000" spc="10"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6" name="object 6"/>
          <p:cNvGraphicFramePr>
            <a:graphicFrameLocks noGrp="1"/>
          </p:cNvGraphicFramePr>
          <p:nvPr/>
        </p:nvGraphicFramePr>
        <p:xfrm>
          <a:off x="882954" y="2436978"/>
          <a:ext cx="4177665" cy="1621947"/>
        </p:xfrm>
        <a:graphic>
          <a:graphicData uri="http://schemas.openxmlformats.org/drawingml/2006/table">
            <a:tbl>
              <a:tblPr firstRow="1" bandRow="1">
                <a:tableStyleId>{2D5ABB26-0587-4C30-8999-92F81FD0307C}</a:tableStyleId>
              </a:tblPr>
              <a:tblGrid>
                <a:gridCol w="450850"/>
                <a:gridCol w="3726815"/>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0.587361</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0.725847</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356">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356">
                <a:tc>
                  <a:txBody>
                    <a:bodyPr/>
                    <a:lstStyle/>
                    <a:p>
                      <a:pPr marL="31750">
                        <a:lnSpc>
                          <a:spcPts val="120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200"/>
                        </a:lnSpc>
                      </a:pPr>
                      <a:r>
                        <a:rPr sz="1000" spc="-5" dirty="0">
                          <a:latin typeface="Courier New"/>
                          <a:cs typeface="Courier New"/>
                        </a:rPr>
                        <a:t>1.000000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47</a:t>
                      </a:r>
                      <a:r>
                        <a:rPr sz="1000" dirty="0">
                          <a:latin typeface="Courier New"/>
                          <a:cs typeface="Courier New"/>
                        </a:rPr>
                        <a:t> </a:t>
                      </a:r>
                      <a:r>
                        <a:rPr sz="1000" spc="-5" dirty="0">
                          <a:latin typeface="Courier New"/>
                          <a:cs typeface="Courier New"/>
                        </a:rPr>
                        <a:t>Getting</a:t>
                      </a:r>
                      <a:r>
                        <a:rPr sz="1000" dirty="0">
                          <a:latin typeface="Courier New"/>
                          <a:cs typeface="Courier New"/>
                        </a:rPr>
                        <a:t> </a:t>
                      </a:r>
                      <a:r>
                        <a:rPr sz="1000" spc="-5" dirty="0">
                          <a:latin typeface="Courier New"/>
                          <a:cs typeface="Courier New"/>
                        </a:rPr>
                        <a:t>value</a:t>
                      </a:r>
                      <a:r>
                        <a:rPr sz="1000" dirty="0">
                          <a:latin typeface="Courier New"/>
                          <a:cs typeface="Courier New"/>
                        </a:rPr>
                        <a:t> </a:t>
                      </a:r>
                      <a:r>
                        <a:rPr sz="1000" spc="-5" dirty="0">
                          <a:latin typeface="Courier New"/>
                          <a:cs typeface="Courier New"/>
                        </a:rPr>
                        <a:t>for</a:t>
                      </a:r>
                      <a:r>
                        <a:rPr sz="1000" dirty="0">
                          <a:latin typeface="Courier New"/>
                          <a:cs typeface="Courier New"/>
                        </a:rPr>
                        <a:t> </a:t>
                      </a:r>
                      <a:r>
                        <a:rPr sz="1000" spc="-5" dirty="0">
                          <a:latin typeface="Courier New"/>
                          <a:cs typeface="Courier New"/>
                        </a:rPr>
                        <a:t>money</a:t>
                      </a:r>
                      <a:r>
                        <a:rPr sz="1000" dirty="0">
                          <a:latin typeface="Courier New"/>
                          <a:cs typeface="Courier New"/>
                        </a:rPr>
                        <a:t> </a:t>
                      </a:r>
                      <a:r>
                        <a:rPr sz="1000" spc="-5" dirty="0">
                          <a:latin typeface="Courier New"/>
                          <a:cs typeface="Courier New"/>
                        </a:rPr>
                        <a:t>spent,</a:t>
                      </a:r>
                      <a:r>
                        <a:rPr sz="1000" spc="5" dirty="0">
                          <a:latin typeface="Courier New"/>
                          <a:cs typeface="Courier New"/>
                        </a:rPr>
                        <a:t> </a:t>
                      </a:r>
                      <a:r>
                        <a:rPr sz="1000" spc="-5" dirty="0">
                          <a:latin typeface="Courier New"/>
                          <a:cs typeface="Courier New"/>
                        </a:rPr>
                        <a:t>dtype:</a:t>
                      </a:r>
                      <a:r>
                        <a:rPr sz="1000" dirty="0">
                          <a:latin typeface="Courier New"/>
                          <a:cs typeface="Courier New"/>
                        </a:rPr>
                        <a:t> </a:t>
                      </a:r>
                      <a:r>
                        <a:rPr sz="1000" spc="-5" dirty="0">
                          <a:latin typeface="Courier New"/>
                          <a:cs typeface="Courier New"/>
                        </a:rPr>
                        <a:t>float64</a:t>
                      </a:r>
                      <a:endParaRPr sz="1000">
                        <a:latin typeface="Courier New"/>
                        <a:cs typeface="Courier New"/>
                      </a:endParaRPr>
                    </a:p>
                  </a:txBody>
                  <a:tcPr marL="0" marR="0" marT="0" marB="0"/>
                </a:tc>
              </a:tr>
            </a:tbl>
          </a:graphicData>
        </a:graphic>
      </p:graphicFrame>
      <p:sp>
        <p:nvSpPr>
          <p:cNvPr id="7" name="object 7"/>
          <p:cNvSpPr txBox="1"/>
          <p:nvPr/>
        </p:nvSpPr>
        <p:spPr>
          <a:xfrm>
            <a:off x="902004" y="4403876"/>
            <a:ext cx="5739765" cy="394335"/>
          </a:xfrm>
          <a:prstGeom prst="rect">
            <a:avLst/>
          </a:prstGeom>
        </p:spPr>
        <p:txBody>
          <a:bodyPr vert="horz" wrap="square" lIns="0" tIns="12700" rIns="0" bIns="0" rtlCol="0">
            <a:spAutoFit/>
          </a:bodyPr>
          <a:lstStyle/>
          <a:p>
            <a:pPr marL="12700" marR="5080">
              <a:lnSpc>
                <a:spcPct val="121000"/>
              </a:lnSpc>
              <a:spcBef>
                <a:spcPts val="100"/>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From</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following,</a:t>
            </a:r>
            <a:r>
              <a:rPr sz="1000" spc="5" dirty="0">
                <a:latin typeface="Courier New"/>
                <a:cs typeface="Courier New"/>
              </a:rPr>
              <a:t> </a:t>
            </a:r>
            <a:r>
              <a:rPr sz="1000" spc="-5" dirty="0">
                <a:latin typeface="Courier New"/>
                <a:cs typeface="Courier New"/>
              </a:rPr>
              <a:t>tick</a:t>
            </a:r>
            <a:r>
              <a:rPr sz="1000" spc="5" dirty="0">
                <a:latin typeface="Courier New"/>
                <a:cs typeface="Courier New"/>
              </a:rPr>
              <a:t> </a:t>
            </a:r>
            <a:r>
              <a:rPr sz="1000" spc="-5" dirty="0">
                <a:latin typeface="Courier New"/>
                <a:cs typeface="Courier New"/>
              </a:rPr>
              <a:t>any</a:t>
            </a:r>
            <a:r>
              <a:rPr sz="1000" spc="5" dirty="0">
                <a:latin typeface="Courier New"/>
                <a:cs typeface="Courier New"/>
              </a:rPr>
              <a:t> </a:t>
            </a:r>
            <a:r>
              <a:rPr sz="1000" spc="-5" dirty="0">
                <a:latin typeface="Courier New"/>
                <a:cs typeface="Courier New"/>
              </a:rPr>
              <a:t>(or</a:t>
            </a:r>
            <a:r>
              <a:rPr sz="1000" spc="5" dirty="0">
                <a:latin typeface="Courier New"/>
                <a:cs typeface="Courier New"/>
              </a:rPr>
              <a:t> </a:t>
            </a:r>
            <a:r>
              <a:rPr sz="1000" spc="-5" dirty="0">
                <a:latin typeface="Courier New"/>
                <a:cs typeface="Courier New"/>
              </a:rPr>
              <a:t>all)</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retailers</a:t>
            </a:r>
            <a:r>
              <a:rPr sz="1000" spc="5" dirty="0">
                <a:latin typeface="Courier New"/>
                <a:cs typeface="Courier New"/>
              </a:rPr>
              <a:t> </a:t>
            </a:r>
            <a:r>
              <a:rPr sz="1000" spc="-5" dirty="0">
                <a:latin typeface="Courier New"/>
                <a:cs typeface="Courier New"/>
              </a:rPr>
              <a:t>you </a:t>
            </a:r>
            <a:r>
              <a:rPr sz="1000" spc="-585" dirty="0">
                <a:latin typeface="Courier New"/>
                <a:cs typeface="Courier New"/>
              </a:rPr>
              <a:t> </a:t>
            </a:r>
            <a:r>
              <a:rPr sz="1000" spc="-5" dirty="0">
                <a:latin typeface="Courier New"/>
                <a:cs typeface="Courier New"/>
              </a:rPr>
              <a:t>have shopped</a:t>
            </a:r>
            <a:r>
              <a:rPr sz="1000" dirty="0">
                <a:latin typeface="Courier New"/>
                <a:cs typeface="Courier New"/>
              </a:rPr>
              <a:t> </a:t>
            </a:r>
            <a:r>
              <a:rPr sz="1000" spc="-5" dirty="0">
                <a:latin typeface="Courier New"/>
                <a:cs typeface="Courier New"/>
              </a:rPr>
              <a:t>from;</a:t>
            </a:r>
            <a:endParaRPr sz="1000">
              <a:latin typeface="Courier New"/>
              <a:cs typeface="Courier New"/>
            </a:endParaRPr>
          </a:p>
        </p:txBody>
      </p:sp>
      <p:graphicFrame>
        <p:nvGraphicFramePr>
          <p:cNvPr id="8" name="object 8"/>
          <p:cNvGraphicFramePr>
            <a:graphicFrameLocks noGrp="1"/>
          </p:cNvGraphicFramePr>
          <p:nvPr/>
        </p:nvGraphicFramePr>
        <p:xfrm>
          <a:off x="914704" y="4908756"/>
          <a:ext cx="5747385" cy="1738175"/>
        </p:xfrm>
        <a:graphic>
          <a:graphicData uri="http://schemas.openxmlformats.org/drawingml/2006/table">
            <a:tbl>
              <a:tblPr firstRow="1" bandRow="1">
                <a:tableStyleId>{2D5ABB26-0587-4C30-8999-92F81FD0307C}</a:tableStyleId>
              </a:tblPr>
              <a:tblGrid>
                <a:gridCol w="419100"/>
                <a:gridCol w="5029835"/>
                <a:gridCol w="298450"/>
              </a:tblGrid>
              <a:tr h="280202">
                <a:tc>
                  <a:txBody>
                    <a:bodyPr/>
                    <a:lstStyle/>
                    <a:p>
                      <a:pPr>
                        <a:lnSpc>
                          <a:spcPct val="100000"/>
                        </a:lnSpc>
                        <a:spcBef>
                          <a:spcPts val="745"/>
                        </a:spcBef>
                      </a:pPr>
                      <a:r>
                        <a:rPr sz="1000" spc="-5" dirty="0">
                          <a:latin typeface="Courier New"/>
                          <a:cs typeface="Courier New"/>
                        </a:rPr>
                        <a:t>count</a:t>
                      </a:r>
                      <a:endParaRPr sz="1000">
                        <a:latin typeface="Courier New"/>
                        <a:cs typeface="Courier New"/>
                      </a:endParaRPr>
                    </a:p>
                  </a:txBody>
                  <a:tcPr marL="0" marR="0" marT="94615" marB="0">
                    <a:lnT w="9525">
                      <a:solidFill>
                        <a:srgbClr val="000000"/>
                      </a:solidFill>
                      <a:prstDash val="solid"/>
                    </a:lnT>
                  </a:tcPr>
                </a:tc>
                <a:tc>
                  <a:txBody>
                    <a:bodyPr/>
                    <a:lstStyle/>
                    <a:p>
                      <a:pPr marL="266700">
                        <a:lnSpc>
                          <a:spcPct val="100000"/>
                        </a:lnSpc>
                        <a:spcBef>
                          <a:spcPts val="745"/>
                        </a:spcBef>
                      </a:pPr>
                      <a:r>
                        <a:rPr sz="1000" spc="-5" dirty="0">
                          <a:latin typeface="Courier New"/>
                          <a:cs typeface="Courier New"/>
                        </a:rPr>
                        <a:t>269.000000</a:t>
                      </a:r>
                      <a:endParaRPr sz="1000">
                        <a:latin typeface="Courier New"/>
                        <a:cs typeface="Courier New"/>
                      </a:endParaRPr>
                    </a:p>
                  </a:txBody>
                  <a:tcPr marL="0" marR="0" marT="94615" marB="0"/>
                </a:tc>
                <a:tc>
                  <a:txBody>
                    <a:bodyPr/>
                    <a:lstStyle/>
                    <a:p>
                      <a:pPr>
                        <a:lnSpc>
                          <a:spcPct val="100000"/>
                        </a:lnSpc>
                      </a:pPr>
                      <a:endParaRPr sz="900">
                        <a:latin typeface="Times New Roman"/>
                        <a:cs typeface="Times New Roman"/>
                      </a:endParaRPr>
                    </a:p>
                  </a:txBody>
                  <a:tcPr marL="0" marR="0" marT="0" marB="0"/>
                </a:tc>
              </a:tr>
              <a:tr h="184403">
                <a:tc>
                  <a:txBody>
                    <a:bodyPr/>
                    <a:lstStyle/>
                    <a:p>
                      <a:pPr>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3.791822</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4404">
                <a:tc>
                  <a:txBody>
                    <a:bodyPr/>
                    <a:lstStyle/>
                    <a:p>
                      <a:pPr>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2.185725</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5165">
                <a:tc>
                  <a:txBody>
                    <a:bodyPr/>
                    <a:lstStyle/>
                    <a:p>
                      <a:pPr>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5293">
                <a:tc>
                  <a:txBody>
                    <a:bodyPr/>
                    <a:lstStyle/>
                    <a:p>
                      <a:pPr>
                        <a:lnSpc>
                          <a:spcPts val="1195"/>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2.000000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4530">
                <a:tc>
                  <a:txBody>
                    <a:bodyPr/>
                    <a:lstStyle/>
                    <a:p>
                      <a:pPr>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4.000000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4403">
                <a:tc>
                  <a:txBody>
                    <a:bodyPr/>
                    <a:lstStyle/>
                    <a:p>
                      <a:pPr>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5.000000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5166">
                <a:tc>
                  <a:txBody>
                    <a:bodyPr/>
                    <a:lstStyle/>
                    <a:p>
                      <a:pPr>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8.000000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64609">
                <a:tc>
                  <a:txBody>
                    <a:bodyPr/>
                    <a:lstStyle/>
                    <a:p>
                      <a:pPr>
                        <a:lnSpc>
                          <a:spcPts val="1195"/>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5"/>
                        </a:lnSpc>
                      </a:pPr>
                      <a:r>
                        <a:rPr sz="1000" spc="-5" dirty="0">
                          <a:latin typeface="Courier New"/>
                          <a:cs typeface="Courier New"/>
                        </a:rPr>
                        <a:t>From</a:t>
                      </a:r>
                      <a:r>
                        <a:rPr sz="1000"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following,</a:t>
                      </a:r>
                      <a:r>
                        <a:rPr sz="1000" spc="5" dirty="0">
                          <a:latin typeface="Courier New"/>
                          <a:cs typeface="Courier New"/>
                        </a:rPr>
                        <a:t> </a:t>
                      </a:r>
                      <a:r>
                        <a:rPr sz="1000" spc="-5" dirty="0">
                          <a:latin typeface="Courier New"/>
                          <a:cs typeface="Courier New"/>
                        </a:rPr>
                        <a:t>tick</a:t>
                      </a:r>
                      <a:r>
                        <a:rPr sz="1000" spc="5" dirty="0">
                          <a:latin typeface="Courier New"/>
                          <a:cs typeface="Courier New"/>
                        </a:rPr>
                        <a:t> </a:t>
                      </a:r>
                      <a:r>
                        <a:rPr sz="1000" spc="-5" dirty="0">
                          <a:latin typeface="Courier New"/>
                          <a:cs typeface="Courier New"/>
                        </a:rPr>
                        <a:t>any</a:t>
                      </a:r>
                      <a:r>
                        <a:rPr sz="1000" spc="5" dirty="0">
                          <a:latin typeface="Courier New"/>
                          <a:cs typeface="Courier New"/>
                        </a:rPr>
                        <a:t> </a:t>
                      </a:r>
                      <a:r>
                        <a:rPr sz="1000" spc="-5" dirty="0">
                          <a:latin typeface="Courier New"/>
                          <a:cs typeface="Courier New"/>
                        </a:rPr>
                        <a:t>(or</a:t>
                      </a:r>
                      <a:r>
                        <a:rPr sz="1000" spc="5" dirty="0">
                          <a:latin typeface="Courier New"/>
                          <a:cs typeface="Courier New"/>
                        </a:rPr>
                        <a:t> </a:t>
                      </a:r>
                      <a:r>
                        <a:rPr sz="1000" spc="-5" dirty="0">
                          <a:latin typeface="Courier New"/>
                          <a:cs typeface="Courier New"/>
                        </a:rPr>
                        <a:t>all)</a:t>
                      </a:r>
                      <a:r>
                        <a:rPr sz="1000" spc="5" dirty="0">
                          <a:latin typeface="Courier New"/>
                          <a:cs typeface="Courier New"/>
                        </a:rPr>
                        <a:t> </a:t>
                      </a:r>
                      <a:r>
                        <a:rPr sz="1000" spc="-5" dirty="0">
                          <a:latin typeface="Courier New"/>
                          <a:cs typeface="Courier New"/>
                        </a:rPr>
                        <a:t>of</a:t>
                      </a:r>
                      <a:r>
                        <a:rPr sz="1000"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retailers</a:t>
                      </a:r>
                      <a:r>
                        <a:rPr sz="1000" spc="5" dirty="0">
                          <a:latin typeface="Courier New"/>
                          <a:cs typeface="Courier New"/>
                        </a:rPr>
                        <a:t> </a:t>
                      </a:r>
                      <a:r>
                        <a:rPr sz="1000" spc="-5" dirty="0">
                          <a:latin typeface="Courier New"/>
                          <a:cs typeface="Courier New"/>
                        </a:rPr>
                        <a:t>you</a:t>
                      </a:r>
                      <a:endParaRPr sz="1000">
                        <a:latin typeface="Courier New"/>
                        <a:cs typeface="Courier New"/>
                      </a:endParaRPr>
                    </a:p>
                  </a:txBody>
                  <a:tcPr marL="0" marR="0" marT="0" marB="0"/>
                </a:tc>
                <a:tc>
                  <a:txBody>
                    <a:bodyPr/>
                    <a:lstStyle/>
                    <a:p>
                      <a:pPr marL="38100">
                        <a:lnSpc>
                          <a:spcPts val="1195"/>
                        </a:lnSpc>
                      </a:pPr>
                      <a:r>
                        <a:rPr sz="1000" spc="-5" dirty="0">
                          <a:latin typeface="Courier New"/>
                          <a:cs typeface="Courier New"/>
                        </a:rPr>
                        <a:t>hav</a:t>
                      </a:r>
                      <a:endParaRPr sz="1000">
                        <a:latin typeface="Courier New"/>
                        <a:cs typeface="Courier New"/>
                      </a:endParaRPr>
                    </a:p>
                  </a:txBody>
                  <a:tcPr marL="0" marR="0" marT="0" marB="0"/>
                </a:tc>
              </a:tr>
            </a:tbl>
          </a:graphicData>
        </a:graphic>
      </p:graphicFrame>
      <p:sp>
        <p:nvSpPr>
          <p:cNvPr id="9" name="object 9"/>
          <p:cNvSpPr txBox="1"/>
          <p:nvPr/>
        </p:nvSpPr>
        <p:spPr>
          <a:xfrm>
            <a:off x="902004" y="6621550"/>
            <a:ext cx="1244600" cy="394335"/>
          </a:xfrm>
          <a:prstGeom prst="rect">
            <a:avLst/>
          </a:prstGeom>
        </p:spPr>
        <p:txBody>
          <a:bodyPr vert="horz" wrap="square" lIns="0" tIns="44450" rIns="0" bIns="0" rtlCol="0">
            <a:spAutoFit/>
          </a:bodyPr>
          <a:lstStyle/>
          <a:p>
            <a:pPr marL="12700">
              <a:lnSpc>
                <a:spcPct val="100000"/>
              </a:lnSpc>
              <a:spcBef>
                <a:spcPts val="350"/>
              </a:spcBef>
            </a:pPr>
            <a:r>
              <a:rPr sz="1000" spc="-5" dirty="0">
                <a:latin typeface="Courier New"/>
                <a:cs typeface="Courier New"/>
              </a:rPr>
              <a:t>e</a:t>
            </a:r>
            <a:r>
              <a:rPr sz="1000" spc="-30" dirty="0">
                <a:latin typeface="Courier New"/>
                <a:cs typeface="Courier New"/>
              </a:rPr>
              <a:t> </a:t>
            </a:r>
            <a:r>
              <a:rPr sz="1000" spc="-5" dirty="0">
                <a:latin typeface="Courier New"/>
                <a:cs typeface="Courier New"/>
              </a:rPr>
              <a:t>shopped</a:t>
            </a:r>
            <a:r>
              <a:rPr sz="1000" spc="-25" dirty="0">
                <a:latin typeface="Courier New"/>
                <a:cs typeface="Courier New"/>
              </a:rPr>
              <a:t> </a:t>
            </a:r>
            <a:r>
              <a:rPr sz="1000" spc="-5" dirty="0">
                <a:latin typeface="Courier New"/>
                <a:cs typeface="Courier New"/>
              </a:rPr>
              <a:t>from;</a:t>
            </a:r>
            <a:endParaRPr sz="1000">
              <a:latin typeface="Courier New"/>
              <a:cs typeface="Courier New"/>
            </a:endParaRPr>
          </a:p>
          <a:p>
            <a:pPr marL="12700">
              <a:lnSpc>
                <a:spcPct val="100000"/>
              </a:lnSpc>
              <a:spcBef>
                <a:spcPts val="254"/>
              </a:spcBef>
            </a:pPr>
            <a:r>
              <a:rPr sz="1000" spc="-5" dirty="0">
                <a:latin typeface="Courier New"/>
                <a:cs typeface="Courier New"/>
              </a:rPr>
              <a:t>,</a:t>
            </a:r>
            <a:r>
              <a:rPr sz="1000" spc="-30" dirty="0">
                <a:latin typeface="Courier New"/>
                <a:cs typeface="Courier New"/>
              </a:rPr>
              <a:t> </a:t>
            </a:r>
            <a:r>
              <a:rPr sz="1000" spc="-5" dirty="0">
                <a:latin typeface="Courier New"/>
                <a:cs typeface="Courier New"/>
              </a:rPr>
              <a:t>dtype:</a:t>
            </a:r>
            <a:r>
              <a:rPr sz="1000" spc="-30" dirty="0">
                <a:latin typeface="Courier New"/>
                <a:cs typeface="Courier New"/>
              </a:rPr>
              <a:t> </a:t>
            </a:r>
            <a:r>
              <a:rPr sz="1000" spc="-5" dirty="0">
                <a:latin typeface="Courier New"/>
                <a:cs typeface="Courier New"/>
              </a:rPr>
              <a:t>float64</a:t>
            </a:r>
            <a:endParaRPr sz="1000">
              <a:latin typeface="Courier New"/>
              <a:cs typeface="Courier New"/>
            </a:endParaRPr>
          </a:p>
        </p:txBody>
      </p:sp>
      <p:sp>
        <p:nvSpPr>
          <p:cNvPr id="10" name="object 10"/>
          <p:cNvSpPr txBox="1"/>
          <p:nvPr/>
        </p:nvSpPr>
        <p:spPr>
          <a:xfrm>
            <a:off x="902004" y="7393304"/>
            <a:ext cx="41408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dirty="0">
                <a:latin typeface="Courier New"/>
                <a:cs typeface="Courier New"/>
              </a:rPr>
              <a:t> </a:t>
            </a:r>
            <a:r>
              <a:rPr sz="1000" spc="-5" dirty="0">
                <a:latin typeface="Courier New"/>
                <a:cs typeface="Courier New"/>
              </a:rPr>
              <a:t>Easy</a:t>
            </a:r>
            <a:r>
              <a:rPr sz="1000" spc="5" dirty="0">
                <a:latin typeface="Courier New"/>
                <a:cs typeface="Courier New"/>
              </a:rPr>
              <a:t> </a:t>
            </a:r>
            <a:r>
              <a:rPr sz="1000" spc="-5" dirty="0">
                <a:latin typeface="Courier New"/>
                <a:cs typeface="Courier New"/>
              </a:rPr>
              <a:t>to</a:t>
            </a:r>
            <a:r>
              <a:rPr sz="1000" dirty="0">
                <a:latin typeface="Courier New"/>
                <a:cs typeface="Courier New"/>
              </a:rPr>
              <a:t> </a:t>
            </a:r>
            <a:r>
              <a:rPr sz="1000" spc="-5" dirty="0">
                <a:latin typeface="Courier New"/>
                <a:cs typeface="Courier New"/>
              </a:rPr>
              <a:t>use</a:t>
            </a:r>
            <a:r>
              <a:rPr sz="1000" spc="5" dirty="0">
                <a:latin typeface="Courier New"/>
                <a:cs typeface="Courier New"/>
              </a:rPr>
              <a:t> </a:t>
            </a:r>
            <a:r>
              <a:rPr sz="1000" spc="-5" dirty="0">
                <a:latin typeface="Courier New"/>
                <a:cs typeface="Courier New"/>
              </a:rPr>
              <a:t>website</a:t>
            </a:r>
            <a:r>
              <a:rPr sz="1000" spc="5" dirty="0">
                <a:latin typeface="Courier New"/>
                <a:cs typeface="Courier New"/>
              </a:rPr>
              <a:t> </a:t>
            </a:r>
            <a:r>
              <a:rPr sz="1000" spc="-5" dirty="0">
                <a:latin typeface="Courier New"/>
                <a:cs typeface="Courier New"/>
              </a:rPr>
              <a:t>or</a:t>
            </a:r>
            <a:r>
              <a:rPr sz="1000" dirty="0">
                <a:latin typeface="Courier New"/>
                <a:cs typeface="Courier New"/>
              </a:rPr>
              <a:t> </a:t>
            </a:r>
            <a:r>
              <a:rPr sz="1000" spc="-5" dirty="0">
                <a:latin typeface="Courier New"/>
                <a:cs typeface="Courier New"/>
              </a:rPr>
              <a:t>application</a:t>
            </a:r>
            <a:r>
              <a:rPr sz="1000" spc="10"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11" name="object 11"/>
          <p:cNvGraphicFramePr>
            <a:graphicFrameLocks noGrp="1"/>
          </p:cNvGraphicFramePr>
          <p:nvPr/>
        </p:nvGraphicFramePr>
        <p:xfrm>
          <a:off x="882954" y="7611593"/>
          <a:ext cx="4330065" cy="1621948"/>
        </p:xfrm>
        <a:graphic>
          <a:graphicData uri="http://schemas.openxmlformats.org/drawingml/2006/table">
            <a:tbl>
              <a:tblPr firstRow="1" bandRow="1">
                <a:tableStyleId>{2D5ABB26-0587-4C30-8999-92F81FD0307C}</a:tableStyleId>
              </a:tblPr>
              <a:tblGrid>
                <a:gridCol w="450850"/>
                <a:gridCol w="3879215"/>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3.472119</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2.415004</a:t>
                      </a:r>
                      <a:endParaRPr sz="1000">
                        <a:latin typeface="Courier New"/>
                        <a:cs typeface="Courier New"/>
                      </a:endParaRPr>
                    </a:p>
                  </a:txBody>
                  <a:tcPr marL="0" marR="0" marT="0" marB="0"/>
                </a:tc>
              </a:tr>
              <a:tr h="184594">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4594">
                <a:tc>
                  <a:txBody>
                    <a:bodyPr/>
                    <a:lstStyle/>
                    <a:p>
                      <a:pPr marL="31750">
                        <a:lnSpc>
                          <a:spcPts val="1195"/>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1.000000</a:t>
                      </a:r>
                      <a:endParaRPr sz="1000">
                        <a:latin typeface="Courier New"/>
                        <a:cs typeface="Courier New"/>
                      </a:endParaRPr>
                    </a:p>
                  </a:txBody>
                  <a:tcPr marL="0" marR="0" marT="0" marB="0"/>
                </a:tc>
              </a:tr>
              <a:tr h="185165">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3.000000</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5.000000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9.000000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Easy</a:t>
                      </a:r>
                      <a:r>
                        <a:rPr sz="1000" dirty="0">
                          <a:latin typeface="Courier New"/>
                          <a:cs typeface="Courier New"/>
                        </a:rPr>
                        <a:t> </a:t>
                      </a:r>
                      <a:r>
                        <a:rPr sz="1000" spc="-5" dirty="0">
                          <a:latin typeface="Courier New"/>
                          <a:cs typeface="Courier New"/>
                        </a:rPr>
                        <a:t>to</a:t>
                      </a:r>
                      <a:r>
                        <a:rPr sz="1000" dirty="0">
                          <a:latin typeface="Courier New"/>
                          <a:cs typeface="Courier New"/>
                        </a:rPr>
                        <a:t> </a:t>
                      </a:r>
                      <a:r>
                        <a:rPr sz="1000" spc="-5" dirty="0">
                          <a:latin typeface="Courier New"/>
                          <a:cs typeface="Courier New"/>
                        </a:rPr>
                        <a:t>use</a:t>
                      </a:r>
                      <a:r>
                        <a:rPr sz="1000" dirty="0">
                          <a:latin typeface="Courier New"/>
                          <a:cs typeface="Courier New"/>
                        </a:rPr>
                        <a:t> </a:t>
                      </a:r>
                      <a:r>
                        <a:rPr sz="1000" spc="-5" dirty="0">
                          <a:latin typeface="Courier New"/>
                          <a:cs typeface="Courier New"/>
                        </a:rPr>
                        <a:t>website</a:t>
                      </a:r>
                      <a:r>
                        <a:rPr sz="1000" spc="5" dirty="0">
                          <a:latin typeface="Courier New"/>
                          <a:cs typeface="Courier New"/>
                        </a:rPr>
                        <a:t> </a:t>
                      </a:r>
                      <a:r>
                        <a:rPr sz="1000" spc="-5" dirty="0">
                          <a:latin typeface="Courier New"/>
                          <a:cs typeface="Courier New"/>
                        </a:rPr>
                        <a:t>or</a:t>
                      </a:r>
                      <a:r>
                        <a:rPr sz="1000" dirty="0">
                          <a:latin typeface="Courier New"/>
                          <a:cs typeface="Courier New"/>
                        </a:rPr>
                        <a:t> </a:t>
                      </a:r>
                      <a:r>
                        <a:rPr sz="1000" spc="-5" dirty="0">
                          <a:latin typeface="Courier New"/>
                          <a:cs typeface="Courier New"/>
                        </a:rPr>
                        <a:t>application,</a:t>
                      </a:r>
                      <a:r>
                        <a:rPr sz="1000" dirty="0">
                          <a:latin typeface="Courier New"/>
                          <a:cs typeface="Courier New"/>
                        </a:rPr>
                        <a:t> </a:t>
                      </a:r>
                      <a:r>
                        <a:rPr sz="1000" spc="-5" dirty="0">
                          <a:latin typeface="Courier New"/>
                          <a:cs typeface="Courier New"/>
                        </a:rPr>
                        <a:t>dtype:</a:t>
                      </a:r>
                      <a:r>
                        <a:rPr sz="1000" spc="5" dirty="0">
                          <a:latin typeface="Courier New"/>
                          <a:cs typeface="Courier New"/>
                        </a:rPr>
                        <a:t> </a:t>
                      </a:r>
                      <a:r>
                        <a:rPr sz="1000" spc="-5" dirty="0">
                          <a:latin typeface="Courier New"/>
                          <a:cs typeface="Courier New"/>
                        </a:rPr>
                        <a:t>float64</a:t>
                      </a:r>
                      <a:endParaRPr sz="1000">
                        <a:latin typeface="Courier New"/>
                        <a:cs typeface="Courier New"/>
                      </a:endParaRPr>
                    </a:p>
                  </a:txBody>
                  <a:tcPr marL="0" marR="0" marT="0" marB="0"/>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924560"/>
            <a:ext cx="39884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Visual</a:t>
            </a:r>
            <a:r>
              <a:rPr sz="1000" spc="5" dirty="0">
                <a:latin typeface="Courier New"/>
                <a:cs typeface="Courier New"/>
              </a:rPr>
              <a:t> </a:t>
            </a:r>
            <a:r>
              <a:rPr sz="1000" spc="-5" dirty="0">
                <a:latin typeface="Courier New"/>
                <a:cs typeface="Courier New"/>
              </a:rPr>
              <a:t>appealing</a:t>
            </a:r>
            <a:r>
              <a:rPr sz="1000" spc="5" dirty="0">
                <a:latin typeface="Courier New"/>
                <a:cs typeface="Courier New"/>
              </a:rPr>
              <a:t> </a:t>
            </a:r>
            <a:r>
              <a:rPr sz="1000" spc="-5" dirty="0">
                <a:latin typeface="Courier New"/>
                <a:cs typeface="Courier New"/>
              </a:rPr>
              <a:t>web-page</a:t>
            </a:r>
            <a:r>
              <a:rPr sz="1000" spc="5" dirty="0">
                <a:latin typeface="Courier New"/>
                <a:cs typeface="Courier New"/>
              </a:rPr>
              <a:t> </a:t>
            </a:r>
            <a:r>
              <a:rPr sz="1000" spc="-5" dirty="0">
                <a:latin typeface="Courier New"/>
                <a:cs typeface="Courier New"/>
              </a:rPr>
              <a:t>layout</a:t>
            </a:r>
            <a:r>
              <a:rPr sz="1000" spc="5"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3" name="object 3"/>
          <p:cNvGraphicFramePr>
            <a:graphicFrameLocks noGrp="1"/>
          </p:cNvGraphicFramePr>
          <p:nvPr/>
        </p:nvGraphicFramePr>
        <p:xfrm>
          <a:off x="882954" y="1143102"/>
          <a:ext cx="4178935" cy="1621566"/>
        </p:xfrm>
        <a:graphic>
          <a:graphicData uri="http://schemas.openxmlformats.org/drawingml/2006/table">
            <a:tbl>
              <a:tblPr firstRow="1" bandRow="1">
                <a:tableStyleId>{2D5ABB26-0587-4C30-8999-92F81FD0307C}</a:tableStyleId>
              </a:tblPr>
              <a:tblGrid>
                <a:gridCol w="450850"/>
                <a:gridCol w="1295400"/>
                <a:gridCol w="2432685"/>
              </a:tblGrid>
              <a:tr h="164609">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R="258445" algn="r">
                        <a:lnSpc>
                          <a:spcPts val="1030"/>
                        </a:lnSpc>
                      </a:pPr>
                      <a:r>
                        <a:rPr sz="1000" spc="-5" dirty="0">
                          <a:latin typeface="Courier New"/>
                          <a:cs typeface="Courier New"/>
                        </a:rPr>
                        <a:t>269.000000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5165">
                <a:tc>
                  <a:txBody>
                    <a:bodyPr/>
                    <a:lstStyle/>
                    <a:p>
                      <a:pPr marL="31750">
                        <a:lnSpc>
                          <a:spcPts val="1195"/>
                        </a:lnSpc>
                      </a:pPr>
                      <a:r>
                        <a:rPr sz="1000" spc="-5" dirty="0">
                          <a:latin typeface="Courier New"/>
                          <a:cs typeface="Courier New"/>
                        </a:rPr>
                        <a:t>mean</a:t>
                      </a:r>
                      <a:endParaRPr sz="1000">
                        <a:latin typeface="Courier New"/>
                        <a:cs typeface="Courier New"/>
                      </a:endParaRPr>
                    </a:p>
                  </a:txBody>
                  <a:tcPr marL="0" marR="0" marT="0" marB="0"/>
                </a:tc>
                <a:tc>
                  <a:txBody>
                    <a:bodyPr/>
                    <a:lstStyle/>
                    <a:p>
                      <a:pPr marR="258445" algn="r">
                        <a:lnSpc>
                          <a:spcPts val="1195"/>
                        </a:lnSpc>
                      </a:pPr>
                      <a:r>
                        <a:rPr sz="1000" spc="-5" dirty="0">
                          <a:latin typeface="Courier New"/>
                          <a:cs typeface="Courier New"/>
                        </a:rPr>
                        <a:t>2.977695</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4403">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R="258445" algn="r">
                        <a:lnSpc>
                          <a:spcPts val="1190"/>
                        </a:lnSpc>
                      </a:pPr>
                      <a:r>
                        <a:rPr sz="1000" spc="-5" dirty="0">
                          <a:latin typeface="Courier New"/>
                          <a:cs typeface="Courier New"/>
                        </a:rPr>
                        <a:t>2.809808</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4404">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R="258445" algn="r">
                        <a:lnSpc>
                          <a:spcPts val="1190"/>
                        </a:lnSpc>
                      </a:pPr>
                      <a:r>
                        <a:rPr sz="1000" spc="-5" dirty="0">
                          <a:latin typeface="Courier New"/>
                          <a:cs typeface="Courier New"/>
                        </a:rPr>
                        <a:t>0.000000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5166">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R="258445" algn="r">
                        <a:lnSpc>
                          <a:spcPts val="1190"/>
                        </a:lnSpc>
                      </a:pPr>
                      <a:r>
                        <a:rPr sz="1000" spc="-5" dirty="0">
                          <a:latin typeface="Courier New"/>
                          <a:cs typeface="Courier New"/>
                        </a:rPr>
                        <a:t>1.000000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5165">
                <a:tc>
                  <a:txBody>
                    <a:bodyPr/>
                    <a:lstStyle/>
                    <a:p>
                      <a:pPr marL="31750">
                        <a:lnSpc>
                          <a:spcPts val="1195"/>
                        </a:lnSpc>
                      </a:pPr>
                      <a:r>
                        <a:rPr sz="1000" spc="-5" dirty="0">
                          <a:latin typeface="Courier New"/>
                          <a:cs typeface="Courier New"/>
                        </a:rPr>
                        <a:t>50%</a:t>
                      </a:r>
                      <a:endParaRPr sz="1000">
                        <a:latin typeface="Courier New"/>
                        <a:cs typeface="Courier New"/>
                      </a:endParaRPr>
                    </a:p>
                  </a:txBody>
                  <a:tcPr marL="0" marR="0" marT="0" marB="0"/>
                </a:tc>
                <a:tc>
                  <a:txBody>
                    <a:bodyPr/>
                    <a:lstStyle/>
                    <a:p>
                      <a:pPr marR="258445" algn="r">
                        <a:lnSpc>
                          <a:spcPts val="1195"/>
                        </a:lnSpc>
                      </a:pPr>
                      <a:r>
                        <a:rPr sz="1000" spc="-5" dirty="0">
                          <a:latin typeface="Courier New"/>
                          <a:cs typeface="Courier New"/>
                        </a:rPr>
                        <a:t>2.000000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4403">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R="258445" algn="r">
                        <a:lnSpc>
                          <a:spcPts val="1190"/>
                        </a:lnSpc>
                      </a:pPr>
                      <a:r>
                        <a:rPr sz="1000" spc="-5" dirty="0">
                          <a:latin typeface="Courier New"/>
                          <a:cs typeface="Courier New"/>
                        </a:rPr>
                        <a:t>5.000000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348251">
                <a:tc>
                  <a:txBody>
                    <a:bodyPr/>
                    <a:lstStyle/>
                    <a:p>
                      <a:pPr marL="31750">
                        <a:lnSpc>
                          <a:spcPts val="1190"/>
                        </a:lnSpc>
                      </a:pPr>
                      <a:r>
                        <a:rPr sz="1000" spc="-5" dirty="0">
                          <a:latin typeface="Courier New"/>
                          <a:cs typeface="Courier New"/>
                        </a:rPr>
                        <a:t>max</a:t>
                      </a:r>
                      <a:endParaRPr sz="1000">
                        <a:latin typeface="Courier New"/>
                        <a:cs typeface="Courier New"/>
                      </a:endParaRPr>
                    </a:p>
                    <a:p>
                      <a:pPr marL="31750">
                        <a:lnSpc>
                          <a:spcPct val="100000"/>
                        </a:lnSpc>
                        <a:spcBef>
                          <a:spcPts val="250"/>
                        </a:spcBef>
                      </a:pPr>
                      <a:r>
                        <a:rPr sz="1000" spc="-5" dirty="0">
                          <a:latin typeface="Courier New"/>
                          <a:cs typeface="Courier New"/>
                        </a:rPr>
                        <a:t>Name:</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9.000000</a:t>
                      </a:r>
                      <a:endParaRPr sz="1000">
                        <a:latin typeface="Courier New"/>
                        <a:cs typeface="Courier New"/>
                      </a:endParaRPr>
                    </a:p>
                    <a:p>
                      <a:pPr marL="38100">
                        <a:lnSpc>
                          <a:spcPct val="100000"/>
                        </a:lnSpc>
                        <a:spcBef>
                          <a:spcPts val="250"/>
                        </a:spcBef>
                      </a:pPr>
                      <a:r>
                        <a:rPr sz="1000" spc="-5" dirty="0">
                          <a:latin typeface="Courier New"/>
                          <a:cs typeface="Courier New"/>
                        </a:rPr>
                        <a:t>Visual</a:t>
                      </a:r>
                      <a:r>
                        <a:rPr sz="1000" spc="-40" dirty="0">
                          <a:latin typeface="Courier New"/>
                          <a:cs typeface="Courier New"/>
                        </a:rPr>
                        <a:t> </a:t>
                      </a:r>
                      <a:r>
                        <a:rPr sz="1000" spc="-5" dirty="0">
                          <a:latin typeface="Courier New"/>
                          <a:cs typeface="Courier New"/>
                        </a:rPr>
                        <a:t>appealing</a:t>
                      </a:r>
                      <a:endParaRPr sz="1000">
                        <a:latin typeface="Courier New"/>
                        <a:cs typeface="Courier New"/>
                      </a:endParaRPr>
                    </a:p>
                  </a:txBody>
                  <a:tcPr marL="0" marR="0" marT="0" marB="0"/>
                </a:tc>
                <a:tc>
                  <a:txBody>
                    <a:bodyPr/>
                    <a:lstStyle/>
                    <a:p>
                      <a:pPr>
                        <a:lnSpc>
                          <a:spcPct val="100000"/>
                        </a:lnSpc>
                        <a:spcBef>
                          <a:spcPts val="5"/>
                        </a:spcBef>
                      </a:pPr>
                      <a:endParaRPr sz="1250">
                        <a:latin typeface="Times New Roman"/>
                        <a:cs typeface="Times New Roman"/>
                      </a:endParaRPr>
                    </a:p>
                    <a:p>
                      <a:pPr marL="38100">
                        <a:lnSpc>
                          <a:spcPct val="100000"/>
                        </a:lnSpc>
                      </a:pPr>
                      <a:r>
                        <a:rPr sz="1000" spc="-5" dirty="0">
                          <a:latin typeface="Courier New"/>
                          <a:cs typeface="Courier New"/>
                        </a:rPr>
                        <a:t>web-page</a:t>
                      </a:r>
                      <a:r>
                        <a:rPr sz="1000" spc="-10" dirty="0">
                          <a:latin typeface="Courier New"/>
                          <a:cs typeface="Courier New"/>
                        </a:rPr>
                        <a:t> </a:t>
                      </a:r>
                      <a:r>
                        <a:rPr sz="1000" spc="-5" dirty="0">
                          <a:latin typeface="Courier New"/>
                          <a:cs typeface="Courier New"/>
                        </a:rPr>
                        <a:t>layout, dtype: float64</a:t>
                      </a:r>
                      <a:endParaRPr sz="1000">
                        <a:latin typeface="Courier New"/>
                        <a:cs typeface="Courier New"/>
                      </a:endParaRPr>
                    </a:p>
                  </a:txBody>
                  <a:tcPr marL="0" marR="0" marT="635" marB="0"/>
                </a:tc>
              </a:tr>
            </a:tbl>
          </a:graphicData>
        </a:graphic>
      </p:graphicFrame>
      <p:sp>
        <p:nvSpPr>
          <p:cNvPr id="4" name="object 4"/>
          <p:cNvSpPr txBox="1"/>
          <p:nvPr/>
        </p:nvSpPr>
        <p:spPr>
          <a:xfrm>
            <a:off x="902004" y="3142233"/>
            <a:ext cx="39884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dirty="0">
                <a:latin typeface="Courier New"/>
                <a:cs typeface="Courier New"/>
              </a:rPr>
              <a:t> </a:t>
            </a:r>
            <a:r>
              <a:rPr sz="1000" spc="-5" dirty="0">
                <a:latin typeface="Courier New"/>
                <a:cs typeface="Courier New"/>
              </a:rPr>
              <a:t>Wild</a:t>
            </a:r>
            <a:r>
              <a:rPr sz="1000" dirty="0">
                <a:latin typeface="Courier New"/>
                <a:cs typeface="Courier New"/>
              </a:rPr>
              <a:t> </a:t>
            </a:r>
            <a:r>
              <a:rPr sz="1000" spc="-5" dirty="0">
                <a:latin typeface="Courier New"/>
                <a:cs typeface="Courier New"/>
              </a:rPr>
              <a:t>variety</a:t>
            </a:r>
            <a:r>
              <a:rPr sz="1000" spc="5" dirty="0">
                <a:latin typeface="Courier New"/>
                <a:cs typeface="Courier New"/>
              </a:rPr>
              <a:t> </a:t>
            </a:r>
            <a:r>
              <a:rPr sz="1000" spc="-5" dirty="0">
                <a:latin typeface="Courier New"/>
                <a:cs typeface="Courier New"/>
              </a:rPr>
              <a:t>of</a:t>
            </a:r>
            <a:r>
              <a:rPr sz="1000" dirty="0">
                <a:latin typeface="Courier New"/>
                <a:cs typeface="Courier New"/>
              </a:rPr>
              <a:t> </a:t>
            </a:r>
            <a:r>
              <a:rPr sz="1000" spc="-5" dirty="0">
                <a:latin typeface="Courier New"/>
                <a:cs typeface="Courier New"/>
              </a:rPr>
              <a:t>product</a:t>
            </a:r>
            <a:r>
              <a:rPr sz="1000" spc="5" dirty="0">
                <a:latin typeface="Courier New"/>
                <a:cs typeface="Courier New"/>
              </a:rPr>
              <a:t> </a:t>
            </a:r>
            <a:r>
              <a:rPr sz="1000" spc="-5" dirty="0">
                <a:latin typeface="Courier New"/>
                <a:cs typeface="Courier New"/>
              </a:rPr>
              <a:t>on</a:t>
            </a:r>
            <a:r>
              <a:rPr sz="1000" dirty="0">
                <a:latin typeface="Courier New"/>
                <a:cs typeface="Courier New"/>
              </a:rPr>
              <a:t> </a:t>
            </a:r>
            <a:r>
              <a:rPr sz="1000" spc="-5" dirty="0">
                <a:latin typeface="Courier New"/>
                <a:cs typeface="Courier New"/>
              </a:rPr>
              <a:t>offer</a:t>
            </a:r>
            <a:r>
              <a:rPr sz="1000" spc="10"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5" name="object 5"/>
          <p:cNvGraphicFramePr>
            <a:graphicFrameLocks noGrp="1"/>
          </p:cNvGraphicFramePr>
          <p:nvPr/>
        </p:nvGraphicFramePr>
        <p:xfrm>
          <a:off x="882954" y="3360522"/>
          <a:ext cx="4177665" cy="1621947"/>
        </p:xfrm>
        <a:graphic>
          <a:graphicData uri="http://schemas.openxmlformats.org/drawingml/2006/table">
            <a:tbl>
              <a:tblPr firstRow="1" bandRow="1">
                <a:tableStyleId>{2D5ABB26-0587-4C30-8999-92F81FD0307C}</a:tableStyleId>
              </a:tblPr>
              <a:tblGrid>
                <a:gridCol w="450850"/>
                <a:gridCol w="3726815"/>
              </a:tblGrid>
              <a:tr h="164800">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5356">
                <a:tc>
                  <a:txBody>
                    <a:bodyPr/>
                    <a:lstStyle/>
                    <a:p>
                      <a:pPr marL="31750">
                        <a:lnSpc>
                          <a:spcPts val="120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200"/>
                        </a:lnSpc>
                      </a:pPr>
                      <a:r>
                        <a:rPr sz="1000" spc="-5" dirty="0">
                          <a:latin typeface="Courier New"/>
                          <a:cs typeface="Courier New"/>
                        </a:rPr>
                        <a:t>2.185874</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2.253278</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1.000000</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1.000000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4.000000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8.000000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Wild</a:t>
                      </a:r>
                      <a:r>
                        <a:rPr sz="1000" dirty="0">
                          <a:latin typeface="Courier New"/>
                          <a:cs typeface="Courier New"/>
                        </a:rPr>
                        <a:t> </a:t>
                      </a:r>
                      <a:r>
                        <a:rPr sz="1000" spc="-5" dirty="0">
                          <a:latin typeface="Courier New"/>
                          <a:cs typeface="Courier New"/>
                        </a:rPr>
                        <a:t>variety</a:t>
                      </a:r>
                      <a:r>
                        <a:rPr sz="1000" dirty="0">
                          <a:latin typeface="Courier New"/>
                          <a:cs typeface="Courier New"/>
                        </a:rPr>
                        <a:t> </a:t>
                      </a:r>
                      <a:r>
                        <a:rPr sz="1000" spc="-5" dirty="0">
                          <a:latin typeface="Courier New"/>
                          <a:cs typeface="Courier New"/>
                        </a:rPr>
                        <a:t>of</a:t>
                      </a:r>
                      <a:r>
                        <a:rPr sz="1000" dirty="0">
                          <a:latin typeface="Courier New"/>
                          <a:cs typeface="Courier New"/>
                        </a:rPr>
                        <a:t> </a:t>
                      </a:r>
                      <a:r>
                        <a:rPr sz="1000" spc="-5" dirty="0">
                          <a:latin typeface="Courier New"/>
                          <a:cs typeface="Courier New"/>
                        </a:rPr>
                        <a:t>product</a:t>
                      </a:r>
                      <a:r>
                        <a:rPr sz="1000" dirty="0">
                          <a:latin typeface="Courier New"/>
                          <a:cs typeface="Courier New"/>
                        </a:rPr>
                        <a:t> </a:t>
                      </a:r>
                      <a:r>
                        <a:rPr sz="1000" spc="-5" dirty="0">
                          <a:latin typeface="Courier New"/>
                          <a:cs typeface="Courier New"/>
                        </a:rPr>
                        <a:t>on</a:t>
                      </a:r>
                      <a:r>
                        <a:rPr sz="1000" dirty="0">
                          <a:latin typeface="Courier New"/>
                          <a:cs typeface="Courier New"/>
                        </a:rPr>
                        <a:t> </a:t>
                      </a:r>
                      <a:r>
                        <a:rPr sz="1000" spc="-5" dirty="0">
                          <a:latin typeface="Courier New"/>
                          <a:cs typeface="Courier New"/>
                        </a:rPr>
                        <a:t>offer,</a:t>
                      </a:r>
                      <a:r>
                        <a:rPr sz="1000" spc="5" dirty="0">
                          <a:latin typeface="Courier New"/>
                          <a:cs typeface="Courier New"/>
                        </a:rPr>
                        <a:t> </a:t>
                      </a:r>
                      <a:r>
                        <a:rPr sz="1000" spc="-5" dirty="0">
                          <a:latin typeface="Courier New"/>
                          <a:cs typeface="Courier New"/>
                        </a:rPr>
                        <a:t>dtype:</a:t>
                      </a:r>
                      <a:r>
                        <a:rPr sz="1000" dirty="0">
                          <a:latin typeface="Courier New"/>
                          <a:cs typeface="Courier New"/>
                        </a:rPr>
                        <a:t> </a:t>
                      </a:r>
                      <a:r>
                        <a:rPr sz="1000" spc="-5" dirty="0">
                          <a:latin typeface="Courier New"/>
                          <a:cs typeface="Courier New"/>
                        </a:rPr>
                        <a:t>float64</a:t>
                      </a:r>
                      <a:endParaRPr sz="1000">
                        <a:latin typeface="Courier New"/>
                        <a:cs typeface="Courier New"/>
                      </a:endParaRPr>
                    </a:p>
                  </a:txBody>
                  <a:tcPr marL="0" marR="0" marT="0" marB="0"/>
                </a:tc>
              </a:tr>
            </a:tbl>
          </a:graphicData>
        </a:graphic>
      </p:graphicFrame>
      <p:sp>
        <p:nvSpPr>
          <p:cNvPr id="6" name="object 6"/>
          <p:cNvSpPr txBox="1"/>
          <p:nvPr/>
        </p:nvSpPr>
        <p:spPr>
          <a:xfrm>
            <a:off x="902004" y="5360034"/>
            <a:ext cx="56648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10" dirty="0">
                <a:latin typeface="Courier New"/>
                <a:cs typeface="Courier New"/>
              </a:rPr>
              <a:t> </a:t>
            </a:r>
            <a:r>
              <a:rPr sz="1000" spc="-5" dirty="0">
                <a:latin typeface="Courier New"/>
                <a:cs typeface="Courier New"/>
              </a:rPr>
              <a:t>Complete,</a:t>
            </a:r>
            <a:r>
              <a:rPr sz="1000" spc="10" dirty="0">
                <a:latin typeface="Courier New"/>
                <a:cs typeface="Courier New"/>
              </a:rPr>
              <a:t> </a:t>
            </a:r>
            <a:r>
              <a:rPr sz="1000" spc="-5" dirty="0">
                <a:latin typeface="Courier New"/>
                <a:cs typeface="Courier New"/>
              </a:rPr>
              <a:t>relevant</a:t>
            </a:r>
            <a:r>
              <a:rPr sz="1000" spc="5" dirty="0">
                <a:latin typeface="Courier New"/>
                <a:cs typeface="Courier New"/>
              </a:rPr>
              <a:t> </a:t>
            </a:r>
            <a:r>
              <a:rPr sz="1000" spc="-5" dirty="0">
                <a:latin typeface="Courier New"/>
                <a:cs typeface="Courier New"/>
              </a:rPr>
              <a:t>description</a:t>
            </a:r>
            <a:r>
              <a:rPr sz="1000" spc="10" dirty="0">
                <a:latin typeface="Courier New"/>
                <a:cs typeface="Courier New"/>
              </a:rPr>
              <a:t> </a:t>
            </a:r>
            <a:r>
              <a:rPr sz="1000" spc="-5" dirty="0">
                <a:latin typeface="Courier New"/>
                <a:cs typeface="Courier New"/>
              </a:rPr>
              <a:t>information</a:t>
            </a:r>
            <a:r>
              <a:rPr sz="1000" spc="10" dirty="0">
                <a:latin typeface="Courier New"/>
                <a:cs typeface="Courier New"/>
              </a:rPr>
              <a:t> </a:t>
            </a:r>
            <a:r>
              <a:rPr sz="1000" spc="-5" dirty="0">
                <a:latin typeface="Courier New"/>
                <a:cs typeface="Courier New"/>
              </a:rPr>
              <a:t>of</a:t>
            </a:r>
            <a:r>
              <a:rPr sz="1000" spc="10" dirty="0">
                <a:latin typeface="Courier New"/>
                <a:cs typeface="Courier New"/>
              </a:rPr>
              <a:t> </a:t>
            </a:r>
            <a:r>
              <a:rPr sz="1000" spc="-5" dirty="0">
                <a:latin typeface="Courier New"/>
                <a:cs typeface="Courier New"/>
              </a:rPr>
              <a:t>products</a:t>
            </a:r>
            <a:r>
              <a:rPr sz="1000" spc="25"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7" name="object 7"/>
          <p:cNvGraphicFramePr>
            <a:graphicFrameLocks noGrp="1"/>
          </p:cNvGraphicFramePr>
          <p:nvPr/>
        </p:nvGraphicFramePr>
        <p:xfrm>
          <a:off x="882954" y="5578323"/>
          <a:ext cx="5777865" cy="1807747"/>
        </p:xfrm>
        <a:graphic>
          <a:graphicData uri="http://schemas.openxmlformats.org/drawingml/2006/table">
            <a:tbl>
              <a:tblPr firstRow="1" bandRow="1">
                <a:tableStyleId>{2D5ABB26-0587-4C30-8999-92F81FD0307C}</a:tableStyleId>
              </a:tblPr>
              <a:tblGrid>
                <a:gridCol w="450850"/>
                <a:gridCol w="5327015"/>
              </a:tblGrid>
              <a:tr h="164609">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5293">
                <a:tc>
                  <a:txBody>
                    <a:bodyPr/>
                    <a:lstStyle/>
                    <a:p>
                      <a:pPr marL="31750">
                        <a:lnSpc>
                          <a:spcPts val="1195"/>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3.003717</a:t>
                      </a:r>
                      <a:endParaRPr sz="1000">
                        <a:latin typeface="Courier New"/>
                        <a:cs typeface="Courier New"/>
                      </a:endParaRPr>
                    </a:p>
                  </a:txBody>
                  <a:tcPr marL="0" marR="0" marT="0" marB="0"/>
                </a:tc>
              </a:tr>
              <a:tr h="184530">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3.025388</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1.000000</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1.000000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5.000000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342900">
                        <a:lnSpc>
                          <a:spcPts val="1190"/>
                        </a:lnSpc>
                      </a:pPr>
                      <a:r>
                        <a:rPr sz="1000" spc="-5" dirty="0">
                          <a:latin typeface="Courier New"/>
                          <a:cs typeface="Courier New"/>
                        </a:rPr>
                        <a:t>10.000000</a:t>
                      </a:r>
                      <a:endParaRPr sz="1000">
                        <a:latin typeface="Courier New"/>
                        <a:cs typeface="Courier New"/>
                      </a:endParaRPr>
                    </a:p>
                  </a:txBody>
                  <a:tcPr marL="0" marR="0" marT="0" marB="0"/>
                </a:tc>
              </a:tr>
              <a:tr h="185165">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Complete,</a:t>
                      </a:r>
                      <a:r>
                        <a:rPr sz="1000" spc="5" dirty="0">
                          <a:latin typeface="Courier New"/>
                          <a:cs typeface="Courier New"/>
                        </a:rPr>
                        <a:t> </a:t>
                      </a:r>
                      <a:r>
                        <a:rPr sz="1000" spc="-5" dirty="0">
                          <a:latin typeface="Courier New"/>
                          <a:cs typeface="Courier New"/>
                        </a:rPr>
                        <a:t>relevant</a:t>
                      </a:r>
                      <a:r>
                        <a:rPr sz="1000" spc="10" dirty="0">
                          <a:latin typeface="Courier New"/>
                          <a:cs typeface="Courier New"/>
                        </a:rPr>
                        <a:t> </a:t>
                      </a:r>
                      <a:r>
                        <a:rPr sz="1000" spc="-5" dirty="0">
                          <a:latin typeface="Courier New"/>
                          <a:cs typeface="Courier New"/>
                        </a:rPr>
                        <a:t>description</a:t>
                      </a:r>
                      <a:r>
                        <a:rPr sz="1000" spc="5" dirty="0">
                          <a:latin typeface="Courier New"/>
                          <a:cs typeface="Courier New"/>
                        </a:rPr>
                        <a:t> </a:t>
                      </a:r>
                      <a:r>
                        <a:rPr sz="1000" spc="-5" dirty="0">
                          <a:latin typeface="Courier New"/>
                          <a:cs typeface="Courier New"/>
                        </a:rPr>
                        <a:t>information</a:t>
                      </a:r>
                      <a:r>
                        <a:rPr sz="1000" spc="10" dirty="0">
                          <a:latin typeface="Courier New"/>
                          <a:cs typeface="Courier New"/>
                        </a:rPr>
                        <a:t> </a:t>
                      </a:r>
                      <a:r>
                        <a:rPr sz="1000" spc="-5" dirty="0">
                          <a:latin typeface="Courier New"/>
                          <a:cs typeface="Courier New"/>
                        </a:rPr>
                        <a:t>of</a:t>
                      </a:r>
                      <a:r>
                        <a:rPr sz="1000" spc="10" dirty="0">
                          <a:latin typeface="Courier New"/>
                          <a:cs typeface="Courier New"/>
                        </a:rPr>
                        <a:t> </a:t>
                      </a:r>
                      <a:r>
                        <a:rPr sz="1000" spc="-5" dirty="0">
                          <a:latin typeface="Courier New"/>
                          <a:cs typeface="Courier New"/>
                        </a:rPr>
                        <a:t>products,</a:t>
                      </a:r>
                      <a:r>
                        <a:rPr sz="1000" spc="5" dirty="0">
                          <a:latin typeface="Courier New"/>
                          <a:cs typeface="Courier New"/>
                        </a:rPr>
                        <a:t> </a:t>
                      </a:r>
                      <a:r>
                        <a:rPr sz="1000" spc="-5" dirty="0">
                          <a:latin typeface="Courier New"/>
                          <a:cs typeface="Courier New"/>
                        </a:rPr>
                        <a:t>dtype:</a:t>
                      </a:r>
                      <a:r>
                        <a:rPr sz="1000" spc="10" dirty="0">
                          <a:latin typeface="Courier New"/>
                          <a:cs typeface="Courier New"/>
                        </a:rPr>
                        <a:t> </a:t>
                      </a:r>
                      <a:r>
                        <a:rPr sz="1000" spc="-5" dirty="0">
                          <a:latin typeface="Courier New"/>
                          <a:cs typeface="Courier New"/>
                        </a:rPr>
                        <a:t>float6</a:t>
                      </a:r>
                      <a:endParaRPr sz="1000">
                        <a:latin typeface="Courier New"/>
                        <a:cs typeface="Courier New"/>
                      </a:endParaRPr>
                    </a:p>
                  </a:txBody>
                  <a:tcPr marL="0" marR="0" marT="0" marB="0"/>
                </a:tc>
              </a:tr>
              <a:tr h="164609">
                <a:tc>
                  <a:txBody>
                    <a:bodyPr/>
                    <a:lstStyle/>
                    <a:p>
                      <a:pPr marL="31750">
                        <a:lnSpc>
                          <a:spcPts val="1195"/>
                        </a:lnSpc>
                      </a:pPr>
                      <a:r>
                        <a:rPr sz="1000" dirty="0">
                          <a:latin typeface="Courier New"/>
                          <a:cs typeface="Courier New"/>
                        </a:rPr>
                        <a:t>4</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bl>
          </a:graphicData>
        </a:graphic>
      </p:graphicFrame>
      <p:sp>
        <p:nvSpPr>
          <p:cNvPr id="8" name="object 8"/>
          <p:cNvSpPr txBox="1"/>
          <p:nvPr/>
        </p:nvSpPr>
        <p:spPr>
          <a:xfrm>
            <a:off x="902004" y="7762113"/>
            <a:ext cx="55886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Fast</a:t>
            </a:r>
            <a:r>
              <a:rPr sz="1000" spc="10" dirty="0">
                <a:latin typeface="Courier New"/>
                <a:cs typeface="Courier New"/>
              </a:rPr>
              <a:t> </a:t>
            </a:r>
            <a:r>
              <a:rPr sz="1000" spc="-5" dirty="0">
                <a:latin typeface="Courier New"/>
                <a:cs typeface="Courier New"/>
              </a:rPr>
              <a:t>loading</a:t>
            </a:r>
            <a:r>
              <a:rPr sz="1000" spc="5" dirty="0">
                <a:latin typeface="Courier New"/>
                <a:cs typeface="Courier New"/>
              </a:rPr>
              <a:t> </a:t>
            </a:r>
            <a:r>
              <a:rPr sz="1000" spc="-5" dirty="0">
                <a:latin typeface="Courier New"/>
                <a:cs typeface="Courier New"/>
              </a:rPr>
              <a:t>website</a:t>
            </a:r>
            <a:r>
              <a:rPr sz="1000" spc="10" dirty="0">
                <a:latin typeface="Courier New"/>
                <a:cs typeface="Courier New"/>
              </a:rPr>
              <a:t> </a:t>
            </a:r>
            <a:r>
              <a:rPr sz="1000" spc="-5" dirty="0">
                <a:latin typeface="Courier New"/>
                <a:cs typeface="Courier New"/>
              </a:rPr>
              <a:t>speed</a:t>
            </a:r>
            <a:r>
              <a:rPr sz="1000" spc="5" dirty="0">
                <a:latin typeface="Courier New"/>
                <a:cs typeface="Courier New"/>
              </a:rPr>
              <a:t> </a:t>
            </a:r>
            <a:r>
              <a:rPr sz="1000" spc="-5" dirty="0">
                <a:latin typeface="Courier New"/>
                <a:cs typeface="Courier New"/>
              </a:rPr>
              <a:t>of</a:t>
            </a:r>
            <a:r>
              <a:rPr sz="1000" spc="10" dirty="0">
                <a:latin typeface="Courier New"/>
                <a:cs typeface="Courier New"/>
              </a:rPr>
              <a:t> </a:t>
            </a:r>
            <a:r>
              <a:rPr sz="1000" spc="-5" dirty="0">
                <a:latin typeface="Courier New"/>
                <a:cs typeface="Courier New"/>
              </a:rPr>
              <a:t>website</a:t>
            </a:r>
            <a:r>
              <a:rPr sz="1000" spc="5" dirty="0">
                <a:latin typeface="Courier New"/>
                <a:cs typeface="Courier New"/>
              </a:rPr>
              <a:t> </a:t>
            </a:r>
            <a:r>
              <a:rPr sz="1000" spc="-5" dirty="0">
                <a:latin typeface="Courier New"/>
                <a:cs typeface="Courier New"/>
              </a:rPr>
              <a:t>and</a:t>
            </a:r>
            <a:r>
              <a:rPr sz="1000" spc="10" dirty="0">
                <a:latin typeface="Courier New"/>
                <a:cs typeface="Courier New"/>
              </a:rPr>
              <a:t> </a:t>
            </a:r>
            <a:r>
              <a:rPr sz="1000" spc="-5" dirty="0">
                <a:latin typeface="Courier New"/>
                <a:cs typeface="Courier New"/>
              </a:rPr>
              <a:t>application</a:t>
            </a:r>
            <a:r>
              <a:rPr sz="1000" spc="10"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9" name="object 9"/>
          <p:cNvGraphicFramePr>
            <a:graphicFrameLocks noGrp="1"/>
          </p:cNvGraphicFramePr>
          <p:nvPr/>
        </p:nvGraphicFramePr>
        <p:xfrm>
          <a:off x="882954" y="7981925"/>
          <a:ext cx="5779135" cy="1621896"/>
        </p:xfrm>
        <a:graphic>
          <a:graphicData uri="http://schemas.openxmlformats.org/drawingml/2006/table">
            <a:tbl>
              <a:tblPr firstRow="1" bandRow="1">
                <a:tableStyleId>{2D5ABB26-0587-4C30-8999-92F81FD0307C}</a:tableStyleId>
              </a:tblPr>
              <a:tblGrid>
                <a:gridCol w="450850"/>
                <a:gridCol w="5328285"/>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4594">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3.762082</a:t>
                      </a:r>
                      <a:endParaRPr sz="1000">
                        <a:latin typeface="Courier New"/>
                        <a:cs typeface="Courier New"/>
                      </a:endParaRPr>
                    </a:p>
                  </a:txBody>
                  <a:tcPr marL="0" marR="0" marT="0" marB="0"/>
                </a:tc>
              </a:tr>
              <a:tr h="184594">
                <a:tc>
                  <a:txBody>
                    <a:bodyPr/>
                    <a:lstStyle/>
                    <a:p>
                      <a:pPr marL="31750">
                        <a:lnSpc>
                          <a:spcPts val="1195"/>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2.838155</a:t>
                      </a:r>
                      <a:endParaRPr sz="1000">
                        <a:latin typeface="Courier New"/>
                        <a:cs typeface="Courier New"/>
                      </a:endParaRPr>
                    </a:p>
                  </a:txBody>
                  <a:tcPr marL="0" marR="0" marT="0" marB="0"/>
                </a:tc>
              </a:tr>
              <a:tr h="185165">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1.000000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4.000000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6.000000</a:t>
                      </a:r>
                      <a:endParaRPr sz="1000">
                        <a:latin typeface="Courier New"/>
                        <a:cs typeface="Courier New"/>
                      </a:endParaRPr>
                    </a:p>
                  </a:txBody>
                  <a:tcPr marL="0" marR="0" marT="0" marB="0"/>
                </a:tc>
              </a:tr>
              <a:tr h="185140">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9.000000</a:t>
                      </a:r>
                      <a:endParaRPr sz="1000">
                        <a:latin typeface="Courier New"/>
                        <a:cs typeface="Courier New"/>
                      </a:endParaRPr>
                    </a:p>
                  </a:txBody>
                  <a:tcPr marL="0" marR="0" marT="0" marB="0"/>
                </a:tc>
              </a:tr>
              <a:tr h="164584">
                <a:tc>
                  <a:txBody>
                    <a:bodyPr/>
                    <a:lstStyle/>
                    <a:p>
                      <a:pPr marL="31750">
                        <a:lnSpc>
                          <a:spcPts val="1195"/>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5"/>
                        </a:lnSpc>
                      </a:pPr>
                      <a:r>
                        <a:rPr sz="1000" spc="-5" dirty="0">
                          <a:latin typeface="Courier New"/>
                          <a:cs typeface="Courier New"/>
                        </a:rPr>
                        <a:t>Fast</a:t>
                      </a:r>
                      <a:r>
                        <a:rPr sz="1000" spc="5" dirty="0">
                          <a:latin typeface="Courier New"/>
                          <a:cs typeface="Courier New"/>
                        </a:rPr>
                        <a:t> </a:t>
                      </a:r>
                      <a:r>
                        <a:rPr sz="1000" spc="-5" dirty="0">
                          <a:latin typeface="Courier New"/>
                          <a:cs typeface="Courier New"/>
                        </a:rPr>
                        <a:t>loading</a:t>
                      </a:r>
                      <a:r>
                        <a:rPr sz="1000" spc="5" dirty="0">
                          <a:latin typeface="Courier New"/>
                          <a:cs typeface="Courier New"/>
                        </a:rPr>
                        <a:t> </a:t>
                      </a:r>
                      <a:r>
                        <a:rPr sz="1000" spc="-5" dirty="0">
                          <a:latin typeface="Courier New"/>
                          <a:cs typeface="Courier New"/>
                        </a:rPr>
                        <a:t>website</a:t>
                      </a:r>
                      <a:r>
                        <a:rPr sz="1000" spc="10" dirty="0">
                          <a:latin typeface="Courier New"/>
                          <a:cs typeface="Courier New"/>
                        </a:rPr>
                        <a:t> </a:t>
                      </a:r>
                      <a:r>
                        <a:rPr sz="1000" spc="-5" dirty="0">
                          <a:latin typeface="Courier New"/>
                          <a:cs typeface="Courier New"/>
                        </a:rPr>
                        <a:t>speed</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website</a:t>
                      </a:r>
                      <a:r>
                        <a:rPr sz="1000" spc="10" dirty="0">
                          <a:latin typeface="Courier New"/>
                          <a:cs typeface="Courier New"/>
                        </a:rPr>
                        <a:t> </a:t>
                      </a:r>
                      <a:r>
                        <a:rPr sz="1000" spc="-5" dirty="0">
                          <a:latin typeface="Courier New"/>
                          <a:cs typeface="Courier New"/>
                        </a:rPr>
                        <a:t>and</a:t>
                      </a:r>
                      <a:r>
                        <a:rPr sz="1000" spc="5" dirty="0">
                          <a:latin typeface="Courier New"/>
                          <a:cs typeface="Courier New"/>
                        </a:rPr>
                        <a:t> </a:t>
                      </a:r>
                      <a:r>
                        <a:rPr sz="1000" spc="-5" dirty="0">
                          <a:latin typeface="Courier New"/>
                          <a:cs typeface="Courier New"/>
                        </a:rPr>
                        <a:t>application,</a:t>
                      </a:r>
                      <a:r>
                        <a:rPr sz="1000" spc="10" dirty="0">
                          <a:latin typeface="Courier New"/>
                          <a:cs typeface="Courier New"/>
                        </a:rPr>
                        <a:t> </a:t>
                      </a:r>
                      <a:r>
                        <a:rPr sz="1000" spc="-5" dirty="0">
                          <a:latin typeface="Courier New"/>
                          <a:cs typeface="Courier New"/>
                        </a:rPr>
                        <a:t>dtype:</a:t>
                      </a:r>
                      <a:r>
                        <a:rPr sz="1000" spc="5" dirty="0">
                          <a:latin typeface="Courier New"/>
                          <a:cs typeface="Courier New"/>
                        </a:rPr>
                        <a:t> </a:t>
                      </a:r>
                      <a:r>
                        <a:rPr sz="1000" spc="-5" dirty="0">
                          <a:latin typeface="Courier New"/>
                          <a:cs typeface="Courier New"/>
                        </a:rPr>
                        <a:t>float64</a:t>
                      </a:r>
                      <a:endParaRPr sz="1000">
                        <a:latin typeface="Courier New"/>
                        <a:cs typeface="Courier New"/>
                      </a:endParaRPr>
                    </a:p>
                  </a:txBody>
                  <a:tcPr marL="0" marR="0" marT="0" marB="0"/>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295146"/>
            <a:ext cx="46742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Reliability</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website</a:t>
            </a:r>
            <a:r>
              <a:rPr sz="1000" spc="5" dirty="0">
                <a:latin typeface="Courier New"/>
                <a:cs typeface="Courier New"/>
              </a:rPr>
              <a:t> </a:t>
            </a:r>
            <a:r>
              <a:rPr sz="1000" spc="-5" dirty="0">
                <a:latin typeface="Courier New"/>
                <a:cs typeface="Courier New"/>
              </a:rPr>
              <a:t>or</a:t>
            </a:r>
            <a:r>
              <a:rPr sz="1000" spc="5" dirty="0">
                <a:latin typeface="Courier New"/>
                <a:cs typeface="Courier New"/>
              </a:rPr>
              <a:t> </a:t>
            </a:r>
            <a:r>
              <a:rPr sz="1000" spc="-5" dirty="0">
                <a:latin typeface="Courier New"/>
                <a:cs typeface="Courier New"/>
              </a:rPr>
              <a:t>application</a:t>
            </a:r>
            <a:r>
              <a:rPr sz="1000" spc="15"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3" name="object 3"/>
          <p:cNvGraphicFramePr>
            <a:graphicFrameLocks noGrp="1"/>
          </p:cNvGraphicFramePr>
          <p:nvPr/>
        </p:nvGraphicFramePr>
        <p:xfrm>
          <a:off x="882954" y="1513434"/>
          <a:ext cx="4863465" cy="1621567"/>
        </p:xfrm>
        <a:graphic>
          <a:graphicData uri="http://schemas.openxmlformats.org/drawingml/2006/table">
            <a:tbl>
              <a:tblPr firstRow="1" bandRow="1">
                <a:tableStyleId>{2D5ABB26-0587-4C30-8999-92F81FD0307C}</a:tableStyleId>
              </a:tblPr>
              <a:tblGrid>
                <a:gridCol w="450850"/>
                <a:gridCol w="4412615"/>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4404">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3.237918</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2.861722</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6.000000</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9.000000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Reliability</a:t>
                      </a:r>
                      <a:r>
                        <a:rPr sz="1000"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website</a:t>
                      </a:r>
                      <a:r>
                        <a:rPr sz="1000" spc="5" dirty="0">
                          <a:latin typeface="Courier New"/>
                          <a:cs typeface="Courier New"/>
                        </a:rPr>
                        <a:t> </a:t>
                      </a:r>
                      <a:r>
                        <a:rPr sz="1000" spc="-5" dirty="0">
                          <a:latin typeface="Courier New"/>
                          <a:cs typeface="Courier New"/>
                        </a:rPr>
                        <a:t>or</a:t>
                      </a:r>
                      <a:r>
                        <a:rPr sz="1000" dirty="0">
                          <a:latin typeface="Courier New"/>
                          <a:cs typeface="Courier New"/>
                        </a:rPr>
                        <a:t> </a:t>
                      </a:r>
                      <a:r>
                        <a:rPr sz="1000" spc="-5" dirty="0">
                          <a:latin typeface="Courier New"/>
                          <a:cs typeface="Courier New"/>
                        </a:rPr>
                        <a:t>application,</a:t>
                      </a:r>
                      <a:r>
                        <a:rPr sz="1000" spc="5" dirty="0">
                          <a:latin typeface="Courier New"/>
                          <a:cs typeface="Courier New"/>
                        </a:rPr>
                        <a:t> </a:t>
                      </a:r>
                      <a:r>
                        <a:rPr sz="1000" spc="-5" dirty="0">
                          <a:latin typeface="Courier New"/>
                          <a:cs typeface="Courier New"/>
                        </a:rPr>
                        <a:t>dtype:</a:t>
                      </a:r>
                      <a:r>
                        <a:rPr sz="1000" spc="5" dirty="0">
                          <a:latin typeface="Courier New"/>
                          <a:cs typeface="Courier New"/>
                        </a:rPr>
                        <a:t> </a:t>
                      </a:r>
                      <a:r>
                        <a:rPr sz="1000" spc="-5" dirty="0">
                          <a:latin typeface="Courier New"/>
                          <a:cs typeface="Courier New"/>
                        </a:rPr>
                        <a:t>float64</a:t>
                      </a:r>
                      <a:endParaRPr sz="1000">
                        <a:latin typeface="Courier New"/>
                        <a:cs typeface="Courier New"/>
                      </a:endParaRPr>
                    </a:p>
                  </a:txBody>
                  <a:tcPr marL="0" marR="0" marT="0" marB="0"/>
                </a:tc>
              </a:tr>
            </a:tbl>
          </a:graphicData>
        </a:graphic>
      </p:graphicFrame>
      <p:sp>
        <p:nvSpPr>
          <p:cNvPr id="4" name="object 4"/>
          <p:cNvSpPr txBox="1"/>
          <p:nvPr/>
        </p:nvSpPr>
        <p:spPr>
          <a:xfrm>
            <a:off x="902004" y="3512947"/>
            <a:ext cx="38360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dirty="0">
                <a:latin typeface="Courier New"/>
                <a:cs typeface="Courier New"/>
              </a:rPr>
              <a:t> </a:t>
            </a:r>
            <a:r>
              <a:rPr sz="1000" spc="-5" dirty="0">
                <a:latin typeface="Courier New"/>
                <a:cs typeface="Courier New"/>
              </a:rPr>
              <a:t>Quickness</a:t>
            </a:r>
            <a:r>
              <a:rPr sz="1000" spc="5" dirty="0">
                <a:latin typeface="Courier New"/>
                <a:cs typeface="Courier New"/>
              </a:rPr>
              <a:t> </a:t>
            </a:r>
            <a:r>
              <a:rPr sz="1000" spc="-5" dirty="0">
                <a:latin typeface="Courier New"/>
                <a:cs typeface="Courier New"/>
              </a:rPr>
              <a:t>to</a:t>
            </a:r>
            <a:r>
              <a:rPr sz="1000" dirty="0">
                <a:latin typeface="Courier New"/>
                <a:cs typeface="Courier New"/>
              </a:rPr>
              <a:t> </a:t>
            </a:r>
            <a:r>
              <a:rPr sz="1000" spc="-5" dirty="0">
                <a:latin typeface="Courier New"/>
                <a:cs typeface="Courier New"/>
              </a:rPr>
              <a:t>complete</a:t>
            </a:r>
            <a:r>
              <a:rPr sz="1000" spc="5" dirty="0">
                <a:latin typeface="Courier New"/>
                <a:cs typeface="Courier New"/>
              </a:rPr>
              <a:t> </a:t>
            </a:r>
            <a:r>
              <a:rPr sz="1000" spc="-5" dirty="0">
                <a:latin typeface="Courier New"/>
                <a:cs typeface="Courier New"/>
              </a:rPr>
              <a:t>purchase</a:t>
            </a:r>
            <a:r>
              <a:rPr sz="1000" spc="10"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5" name="object 5"/>
          <p:cNvGraphicFramePr>
            <a:graphicFrameLocks noGrp="1"/>
          </p:cNvGraphicFramePr>
          <p:nvPr/>
        </p:nvGraphicFramePr>
        <p:xfrm>
          <a:off x="882954" y="3731235"/>
          <a:ext cx="4025265" cy="1621566"/>
        </p:xfrm>
        <a:graphic>
          <a:graphicData uri="http://schemas.openxmlformats.org/drawingml/2006/table">
            <a:tbl>
              <a:tblPr firstRow="1" bandRow="1">
                <a:tableStyleId>{2D5ABB26-0587-4C30-8999-92F81FD0307C}</a:tableStyleId>
              </a:tblPr>
              <a:tblGrid>
                <a:gridCol w="450850"/>
                <a:gridCol w="3574415"/>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2.921933</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2.626899</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5.000000</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8.000000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Quickness</a:t>
                      </a:r>
                      <a:r>
                        <a:rPr sz="1000" dirty="0">
                          <a:latin typeface="Courier New"/>
                          <a:cs typeface="Courier New"/>
                        </a:rPr>
                        <a:t> </a:t>
                      </a:r>
                      <a:r>
                        <a:rPr sz="1000" spc="-5" dirty="0">
                          <a:latin typeface="Courier New"/>
                          <a:cs typeface="Courier New"/>
                        </a:rPr>
                        <a:t>to</a:t>
                      </a:r>
                      <a:r>
                        <a:rPr sz="1000" dirty="0">
                          <a:latin typeface="Courier New"/>
                          <a:cs typeface="Courier New"/>
                        </a:rPr>
                        <a:t> </a:t>
                      </a:r>
                      <a:r>
                        <a:rPr sz="1000" spc="-5" dirty="0">
                          <a:latin typeface="Courier New"/>
                          <a:cs typeface="Courier New"/>
                        </a:rPr>
                        <a:t>complete</a:t>
                      </a:r>
                      <a:r>
                        <a:rPr sz="1000" dirty="0">
                          <a:latin typeface="Courier New"/>
                          <a:cs typeface="Courier New"/>
                        </a:rPr>
                        <a:t> </a:t>
                      </a:r>
                      <a:r>
                        <a:rPr sz="1000" spc="-5" dirty="0">
                          <a:latin typeface="Courier New"/>
                          <a:cs typeface="Courier New"/>
                        </a:rPr>
                        <a:t>purchase,</a:t>
                      </a:r>
                      <a:r>
                        <a:rPr sz="1000" dirty="0">
                          <a:latin typeface="Courier New"/>
                          <a:cs typeface="Courier New"/>
                        </a:rPr>
                        <a:t> </a:t>
                      </a:r>
                      <a:r>
                        <a:rPr sz="1000" spc="-5" dirty="0">
                          <a:latin typeface="Courier New"/>
                          <a:cs typeface="Courier New"/>
                        </a:rPr>
                        <a:t>dtype:</a:t>
                      </a:r>
                      <a:r>
                        <a:rPr sz="1000" spc="5" dirty="0">
                          <a:latin typeface="Courier New"/>
                          <a:cs typeface="Courier New"/>
                        </a:rPr>
                        <a:t> </a:t>
                      </a:r>
                      <a:r>
                        <a:rPr sz="1000" spc="-5" dirty="0">
                          <a:latin typeface="Courier New"/>
                          <a:cs typeface="Courier New"/>
                        </a:rPr>
                        <a:t>float64</a:t>
                      </a:r>
                      <a:endParaRPr sz="1000">
                        <a:latin typeface="Courier New"/>
                        <a:cs typeface="Courier New"/>
                      </a:endParaRPr>
                    </a:p>
                  </a:txBody>
                  <a:tcPr marL="0" marR="0" marT="0" marB="0"/>
                </a:tc>
              </a:tr>
            </a:tbl>
          </a:graphicData>
        </a:graphic>
      </p:graphicFrame>
      <p:sp>
        <p:nvSpPr>
          <p:cNvPr id="6" name="object 6"/>
          <p:cNvSpPr txBox="1"/>
          <p:nvPr/>
        </p:nvSpPr>
        <p:spPr>
          <a:xfrm>
            <a:off x="902004" y="5730366"/>
            <a:ext cx="45218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Availability</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several</a:t>
            </a:r>
            <a:r>
              <a:rPr sz="1000" spc="5" dirty="0">
                <a:latin typeface="Courier New"/>
                <a:cs typeface="Courier New"/>
              </a:rPr>
              <a:t> </a:t>
            </a:r>
            <a:r>
              <a:rPr sz="1000" spc="-5" dirty="0">
                <a:latin typeface="Courier New"/>
                <a:cs typeface="Courier New"/>
              </a:rPr>
              <a:t>payment</a:t>
            </a:r>
            <a:r>
              <a:rPr sz="1000" spc="5" dirty="0">
                <a:latin typeface="Courier New"/>
                <a:cs typeface="Courier New"/>
              </a:rPr>
              <a:t> </a:t>
            </a:r>
            <a:r>
              <a:rPr sz="1000" spc="-5" dirty="0">
                <a:latin typeface="Courier New"/>
                <a:cs typeface="Courier New"/>
              </a:rPr>
              <a:t>options</a:t>
            </a:r>
            <a:r>
              <a:rPr sz="1000" spc="20"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7" name="object 7"/>
          <p:cNvGraphicFramePr>
            <a:graphicFrameLocks noGrp="1"/>
          </p:cNvGraphicFramePr>
          <p:nvPr/>
        </p:nvGraphicFramePr>
        <p:xfrm>
          <a:off x="882954" y="5948909"/>
          <a:ext cx="4711065" cy="1621565"/>
        </p:xfrm>
        <a:graphic>
          <a:graphicData uri="http://schemas.openxmlformats.org/drawingml/2006/table">
            <a:tbl>
              <a:tblPr firstRow="1" bandRow="1">
                <a:tableStyleId>{2D5ABB26-0587-4C30-8999-92F81FD0307C}</a:tableStyleId>
              </a:tblPr>
              <a:tblGrid>
                <a:gridCol w="450850"/>
                <a:gridCol w="4260215"/>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3.680297</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3.043531</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3.000000</a:t>
                      </a:r>
                      <a:endParaRPr sz="1000">
                        <a:latin typeface="Courier New"/>
                        <a:cs typeface="Courier New"/>
                      </a:endParaRPr>
                    </a:p>
                  </a:txBody>
                  <a:tcPr marL="0" marR="0" marT="0" marB="0"/>
                </a:tc>
              </a:tr>
              <a:tr h="185165">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5.000000</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max</a:t>
                      </a:r>
                      <a:endParaRPr sz="1000">
                        <a:latin typeface="Courier New"/>
                        <a:cs typeface="Courier New"/>
                      </a:endParaRPr>
                    </a:p>
                  </a:txBody>
                  <a:tcPr marL="0" marR="0" marT="0" marB="0"/>
                </a:tc>
                <a:tc>
                  <a:txBody>
                    <a:bodyPr/>
                    <a:lstStyle/>
                    <a:p>
                      <a:pPr marL="342900">
                        <a:lnSpc>
                          <a:spcPts val="1195"/>
                        </a:lnSpc>
                      </a:pPr>
                      <a:r>
                        <a:rPr sz="1000" spc="-5" dirty="0">
                          <a:latin typeface="Courier New"/>
                          <a:cs typeface="Courier New"/>
                        </a:rPr>
                        <a:t>10.000000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Availability</a:t>
                      </a:r>
                      <a:r>
                        <a:rPr sz="1000"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several</a:t>
                      </a:r>
                      <a:r>
                        <a:rPr sz="1000" spc="5" dirty="0">
                          <a:latin typeface="Courier New"/>
                          <a:cs typeface="Courier New"/>
                        </a:rPr>
                        <a:t> </a:t>
                      </a:r>
                      <a:r>
                        <a:rPr sz="1000" spc="-5" dirty="0">
                          <a:latin typeface="Courier New"/>
                          <a:cs typeface="Courier New"/>
                        </a:rPr>
                        <a:t>payment</a:t>
                      </a:r>
                      <a:r>
                        <a:rPr sz="1000" spc="5" dirty="0">
                          <a:latin typeface="Courier New"/>
                          <a:cs typeface="Courier New"/>
                        </a:rPr>
                        <a:t> </a:t>
                      </a:r>
                      <a:r>
                        <a:rPr sz="1000" spc="-5" dirty="0">
                          <a:latin typeface="Courier New"/>
                          <a:cs typeface="Courier New"/>
                        </a:rPr>
                        <a:t>options,</a:t>
                      </a:r>
                      <a:r>
                        <a:rPr sz="1000" spc="5" dirty="0">
                          <a:latin typeface="Courier New"/>
                          <a:cs typeface="Courier New"/>
                        </a:rPr>
                        <a:t> </a:t>
                      </a:r>
                      <a:r>
                        <a:rPr sz="1000" spc="-5" dirty="0">
                          <a:latin typeface="Courier New"/>
                          <a:cs typeface="Courier New"/>
                        </a:rPr>
                        <a:t>dtype:</a:t>
                      </a:r>
                      <a:r>
                        <a:rPr sz="1000" spc="5" dirty="0">
                          <a:latin typeface="Courier New"/>
                          <a:cs typeface="Courier New"/>
                        </a:rPr>
                        <a:t> </a:t>
                      </a:r>
                      <a:r>
                        <a:rPr sz="1000" spc="-5" dirty="0">
                          <a:latin typeface="Courier New"/>
                          <a:cs typeface="Courier New"/>
                        </a:rPr>
                        <a:t>float64</a:t>
                      </a:r>
                      <a:endParaRPr sz="1000">
                        <a:latin typeface="Courier New"/>
                        <a:cs typeface="Courier New"/>
                      </a:endParaRPr>
                    </a:p>
                  </a:txBody>
                  <a:tcPr marL="0" marR="0" marT="0" marB="0"/>
                </a:tc>
              </a:tr>
            </a:tbl>
          </a:graphicData>
        </a:graphic>
      </p:graphicFrame>
      <p:sp>
        <p:nvSpPr>
          <p:cNvPr id="8" name="object 8"/>
          <p:cNvSpPr txBox="1"/>
          <p:nvPr/>
        </p:nvSpPr>
        <p:spPr>
          <a:xfrm>
            <a:off x="902004" y="7948040"/>
            <a:ext cx="23876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10" dirty="0">
                <a:latin typeface="Courier New"/>
                <a:cs typeface="Courier New"/>
              </a:rPr>
              <a:t> </a:t>
            </a:r>
            <a:r>
              <a:rPr sz="1000" spc="-5" dirty="0">
                <a:latin typeface="Courier New"/>
                <a:cs typeface="Courier New"/>
              </a:rPr>
              <a:t>Speedy</a:t>
            </a:r>
            <a:r>
              <a:rPr sz="1000" spc="-10" dirty="0">
                <a:latin typeface="Courier New"/>
                <a:cs typeface="Courier New"/>
              </a:rPr>
              <a:t> </a:t>
            </a:r>
            <a:r>
              <a:rPr sz="1000" spc="-5" dirty="0">
                <a:latin typeface="Courier New"/>
                <a:cs typeface="Courier New"/>
              </a:rPr>
              <a:t>order delivery</a:t>
            </a:r>
            <a:endParaRPr sz="1000">
              <a:latin typeface="Courier New"/>
              <a:cs typeface="Courier New"/>
            </a:endParaRPr>
          </a:p>
        </p:txBody>
      </p:sp>
      <p:sp>
        <p:nvSpPr>
          <p:cNvPr id="9" name="object 9"/>
          <p:cNvSpPr txBox="1"/>
          <p:nvPr/>
        </p:nvSpPr>
        <p:spPr>
          <a:xfrm>
            <a:off x="3416934" y="7948040"/>
            <a:ext cx="7112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endParaRPr sz="1000">
              <a:latin typeface="Courier New"/>
              <a:cs typeface="Courier New"/>
            </a:endParaRPr>
          </a:p>
        </p:txBody>
      </p:sp>
      <p:graphicFrame>
        <p:nvGraphicFramePr>
          <p:cNvPr id="10" name="object 10"/>
          <p:cNvGraphicFramePr>
            <a:graphicFrameLocks noGrp="1"/>
          </p:cNvGraphicFramePr>
          <p:nvPr/>
        </p:nvGraphicFramePr>
        <p:xfrm>
          <a:off x="882954" y="8166329"/>
          <a:ext cx="1511300" cy="1437493"/>
        </p:xfrm>
        <a:graphic>
          <a:graphicData uri="http://schemas.openxmlformats.org/drawingml/2006/table">
            <a:tbl>
              <a:tblPr firstRow="1" bandRow="1">
                <a:tableStyleId>{2D5ABB26-0587-4C30-8999-92F81FD0307C}</a:tableStyleId>
              </a:tblPr>
              <a:tblGrid>
                <a:gridCol w="565150"/>
                <a:gridCol w="946150"/>
              </a:tblGrid>
              <a:tr h="164038">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R="24130" algn="r">
                        <a:lnSpc>
                          <a:spcPts val="1030"/>
                        </a:lnSpc>
                      </a:pPr>
                      <a:r>
                        <a:rPr sz="1000" spc="-5" dirty="0">
                          <a:latin typeface="Courier New"/>
                          <a:cs typeface="Courier New"/>
                        </a:rPr>
                        <a:t>269.000000</a:t>
                      </a:r>
                      <a:endParaRPr sz="1000">
                        <a:latin typeface="Courier New"/>
                        <a:cs typeface="Courier New"/>
                      </a:endParaRPr>
                    </a:p>
                  </a:txBody>
                  <a:tcPr marL="0" marR="0" marT="0" marB="0"/>
                </a:tc>
              </a:tr>
              <a:tr h="184594">
                <a:tc>
                  <a:txBody>
                    <a:bodyPr/>
                    <a:lstStyle/>
                    <a:p>
                      <a:pPr marL="31750">
                        <a:lnSpc>
                          <a:spcPts val="1195"/>
                        </a:lnSpc>
                      </a:pPr>
                      <a:r>
                        <a:rPr sz="1000" spc="-5" dirty="0">
                          <a:latin typeface="Courier New"/>
                          <a:cs typeface="Courier New"/>
                        </a:rPr>
                        <a:t>mean</a:t>
                      </a:r>
                      <a:endParaRPr sz="1000">
                        <a:latin typeface="Courier New"/>
                        <a:cs typeface="Courier New"/>
                      </a:endParaRPr>
                    </a:p>
                  </a:txBody>
                  <a:tcPr marL="0" marR="0" marT="0" marB="0"/>
                </a:tc>
                <a:tc>
                  <a:txBody>
                    <a:bodyPr/>
                    <a:lstStyle/>
                    <a:p>
                      <a:pPr marR="24130" algn="r">
                        <a:lnSpc>
                          <a:spcPts val="1195"/>
                        </a:lnSpc>
                      </a:pPr>
                      <a:r>
                        <a:rPr sz="1000" spc="-5" dirty="0">
                          <a:latin typeface="Courier New"/>
                          <a:cs typeface="Courier New"/>
                        </a:rPr>
                        <a:t>1.301115</a:t>
                      </a:r>
                      <a:endParaRPr sz="1000">
                        <a:latin typeface="Courier New"/>
                        <a:cs typeface="Courier New"/>
                      </a:endParaRPr>
                    </a:p>
                  </a:txBody>
                  <a:tcPr marL="0" marR="0" marT="0" marB="0"/>
                </a:tc>
              </a:tr>
              <a:tr h="185165">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1.497024</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min</a:t>
                      </a:r>
                      <a:endParaRPr sz="1000">
                        <a:latin typeface="Courier New"/>
                        <a:cs typeface="Courier New"/>
                      </a:endParaRPr>
                    </a:p>
                  </a:txBody>
                  <a:tcPr marL="0" marR="0" marT="0" marB="0"/>
                </a:tc>
                <a:tc>
                  <a:txBody>
                    <a:bodyPr/>
                    <a:lstStyle/>
                    <a:p>
                      <a:pPr marR="24130" algn="r">
                        <a:lnSpc>
                          <a:spcPts val="1195"/>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1.000000</a:t>
                      </a:r>
                      <a:endParaRPr sz="1000">
                        <a:latin typeface="Courier New"/>
                        <a:cs typeface="Courier New"/>
                      </a:endParaRPr>
                    </a:p>
                  </a:txBody>
                  <a:tcPr marL="0" marR="0" marT="0" marB="0"/>
                </a:tc>
              </a:tr>
              <a:tr h="185140">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2.000000</a:t>
                      </a:r>
                      <a:endParaRPr sz="1000">
                        <a:latin typeface="Courier New"/>
                        <a:cs typeface="Courier New"/>
                      </a:endParaRPr>
                    </a:p>
                  </a:txBody>
                  <a:tcPr marL="0" marR="0" marT="0" marB="0"/>
                </a:tc>
              </a:tr>
              <a:tr h="164584">
                <a:tc>
                  <a:txBody>
                    <a:bodyPr/>
                    <a:lstStyle/>
                    <a:p>
                      <a:pPr marL="31750">
                        <a:lnSpc>
                          <a:spcPts val="1195"/>
                        </a:lnSpc>
                      </a:pPr>
                      <a:r>
                        <a:rPr sz="1000" spc="-5" dirty="0">
                          <a:latin typeface="Courier New"/>
                          <a:cs typeface="Courier New"/>
                        </a:rPr>
                        <a:t>max</a:t>
                      </a:r>
                      <a:endParaRPr sz="1000">
                        <a:latin typeface="Courier New"/>
                        <a:cs typeface="Courier New"/>
                      </a:endParaRPr>
                    </a:p>
                  </a:txBody>
                  <a:tcPr marL="0" marR="0" marT="0" marB="0"/>
                </a:tc>
                <a:tc>
                  <a:txBody>
                    <a:bodyPr/>
                    <a:lstStyle/>
                    <a:p>
                      <a:pPr marR="24130" algn="r">
                        <a:lnSpc>
                          <a:spcPts val="1195"/>
                        </a:lnSpc>
                      </a:pPr>
                      <a:r>
                        <a:rPr sz="1000" spc="-5" dirty="0">
                          <a:latin typeface="Courier New"/>
                          <a:cs typeface="Courier New"/>
                        </a:rPr>
                        <a:t>5.000000</a:t>
                      </a:r>
                      <a:endParaRPr sz="1000">
                        <a:latin typeface="Courier New"/>
                        <a:cs typeface="Courier New"/>
                      </a:endParaRPr>
                    </a:p>
                  </a:txBody>
                  <a:tcPr marL="0" marR="0" marT="0" marB="0"/>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924560"/>
            <a:ext cx="33782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Name: Speedy</a:t>
            </a:r>
            <a:r>
              <a:rPr sz="1000" dirty="0">
                <a:latin typeface="Courier New"/>
                <a:cs typeface="Courier New"/>
              </a:rPr>
              <a:t> </a:t>
            </a:r>
            <a:r>
              <a:rPr sz="1000" spc="-5" dirty="0">
                <a:latin typeface="Courier New"/>
                <a:cs typeface="Courier New"/>
              </a:rPr>
              <a:t>order</a:t>
            </a:r>
            <a:r>
              <a:rPr sz="1000" dirty="0">
                <a:latin typeface="Courier New"/>
                <a:cs typeface="Courier New"/>
              </a:rPr>
              <a:t> </a:t>
            </a:r>
            <a:r>
              <a:rPr sz="1000" spc="-5" dirty="0">
                <a:latin typeface="Courier New"/>
                <a:cs typeface="Courier New"/>
              </a:rPr>
              <a:t>delivery</a:t>
            </a:r>
            <a:r>
              <a:rPr sz="1000" dirty="0">
                <a:latin typeface="Courier New"/>
                <a:cs typeface="Courier New"/>
              </a:rPr>
              <a:t> </a:t>
            </a:r>
            <a:r>
              <a:rPr sz="1000" spc="-5" dirty="0">
                <a:latin typeface="Courier New"/>
                <a:cs typeface="Courier New"/>
              </a:rPr>
              <a:t>,</a:t>
            </a:r>
            <a:r>
              <a:rPr sz="1000" dirty="0">
                <a:latin typeface="Courier New"/>
                <a:cs typeface="Courier New"/>
              </a:rPr>
              <a:t> </a:t>
            </a:r>
            <a:r>
              <a:rPr sz="1000" spc="-5" dirty="0">
                <a:latin typeface="Courier New"/>
                <a:cs typeface="Courier New"/>
              </a:rPr>
              <a:t>dtype:</a:t>
            </a:r>
            <a:r>
              <a:rPr sz="1000" dirty="0">
                <a:latin typeface="Courier New"/>
                <a:cs typeface="Courier New"/>
              </a:rPr>
              <a:t> </a:t>
            </a:r>
            <a:r>
              <a:rPr sz="1000" spc="-5" dirty="0">
                <a:latin typeface="Courier New"/>
                <a:cs typeface="Courier New"/>
              </a:rPr>
              <a:t>float64</a:t>
            </a:r>
            <a:endParaRPr sz="1000">
              <a:latin typeface="Courier New"/>
              <a:cs typeface="Courier New"/>
            </a:endParaRPr>
          </a:p>
        </p:txBody>
      </p:sp>
      <p:sp>
        <p:nvSpPr>
          <p:cNvPr id="3" name="object 3"/>
          <p:cNvSpPr txBox="1"/>
          <p:nvPr/>
        </p:nvSpPr>
        <p:spPr>
          <a:xfrm>
            <a:off x="902004" y="1479549"/>
            <a:ext cx="40646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dirty="0">
                <a:latin typeface="Courier New"/>
                <a:cs typeface="Courier New"/>
              </a:rPr>
              <a:t> </a:t>
            </a:r>
            <a:r>
              <a:rPr sz="1000" spc="-5" dirty="0">
                <a:latin typeface="Courier New"/>
                <a:cs typeface="Courier New"/>
              </a:rPr>
              <a:t>Privacy</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customers’</a:t>
            </a:r>
            <a:r>
              <a:rPr sz="1000" spc="5" dirty="0">
                <a:latin typeface="Courier New"/>
                <a:cs typeface="Courier New"/>
              </a:rPr>
              <a:t> </a:t>
            </a:r>
            <a:r>
              <a:rPr sz="1000" spc="-5" dirty="0">
                <a:latin typeface="Courier New"/>
                <a:cs typeface="Courier New"/>
              </a:rPr>
              <a:t>information</a:t>
            </a:r>
            <a:r>
              <a:rPr sz="1000" spc="15"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4" name="object 4"/>
          <p:cNvGraphicFramePr>
            <a:graphicFrameLocks noGrp="1"/>
          </p:cNvGraphicFramePr>
          <p:nvPr/>
        </p:nvGraphicFramePr>
        <p:xfrm>
          <a:off x="882954" y="1697838"/>
          <a:ext cx="4253865" cy="1621566"/>
        </p:xfrm>
        <a:graphic>
          <a:graphicData uri="http://schemas.openxmlformats.org/drawingml/2006/table">
            <a:tbl>
              <a:tblPr firstRow="1" bandRow="1">
                <a:tableStyleId>{2D5ABB26-0587-4C30-8999-92F81FD0307C}</a:tableStyleId>
              </a:tblPr>
              <a:tblGrid>
                <a:gridCol w="450850"/>
                <a:gridCol w="3803015"/>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065">
                        <a:lnSpc>
                          <a:spcPts val="1030"/>
                        </a:lnSpc>
                      </a:pPr>
                      <a:r>
                        <a:rPr sz="1000" spc="-5" dirty="0">
                          <a:latin typeface="Courier New"/>
                          <a:cs typeface="Courier New"/>
                        </a:rPr>
                        <a:t>269.000000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3.315985</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3.379118</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2.000000</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6.000000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342900">
                        <a:lnSpc>
                          <a:spcPts val="1190"/>
                        </a:lnSpc>
                      </a:pPr>
                      <a:r>
                        <a:rPr sz="1000" spc="-5" dirty="0">
                          <a:latin typeface="Courier New"/>
                          <a:cs typeface="Courier New"/>
                        </a:rPr>
                        <a:t>10.000000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Privacy</a:t>
                      </a:r>
                      <a:r>
                        <a:rPr sz="1000"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customers’</a:t>
                      </a:r>
                      <a:r>
                        <a:rPr sz="1000" dirty="0">
                          <a:latin typeface="Courier New"/>
                          <a:cs typeface="Courier New"/>
                        </a:rPr>
                        <a:t> </a:t>
                      </a:r>
                      <a:r>
                        <a:rPr sz="1000" spc="-5" dirty="0">
                          <a:latin typeface="Courier New"/>
                          <a:cs typeface="Courier New"/>
                        </a:rPr>
                        <a:t>information,</a:t>
                      </a:r>
                      <a:r>
                        <a:rPr sz="1000" spc="5" dirty="0">
                          <a:latin typeface="Courier New"/>
                          <a:cs typeface="Courier New"/>
                        </a:rPr>
                        <a:t> </a:t>
                      </a:r>
                      <a:r>
                        <a:rPr sz="1000" spc="-5" dirty="0">
                          <a:latin typeface="Courier New"/>
                          <a:cs typeface="Courier New"/>
                        </a:rPr>
                        <a:t>dtype:</a:t>
                      </a:r>
                      <a:r>
                        <a:rPr sz="1000" dirty="0">
                          <a:latin typeface="Courier New"/>
                          <a:cs typeface="Courier New"/>
                        </a:rPr>
                        <a:t> </a:t>
                      </a:r>
                      <a:r>
                        <a:rPr sz="1000" spc="-5" dirty="0">
                          <a:latin typeface="Courier New"/>
                          <a:cs typeface="Courier New"/>
                        </a:rPr>
                        <a:t>float64</a:t>
                      </a:r>
                      <a:endParaRPr sz="1000">
                        <a:latin typeface="Courier New"/>
                        <a:cs typeface="Courier New"/>
                      </a:endParaRPr>
                    </a:p>
                  </a:txBody>
                  <a:tcPr marL="0" marR="0" marT="0" marB="0"/>
                </a:tc>
              </a:tr>
            </a:tbl>
          </a:graphicData>
        </a:graphic>
      </p:graphicFrame>
      <p:sp>
        <p:nvSpPr>
          <p:cNvPr id="5" name="object 5"/>
          <p:cNvSpPr txBox="1"/>
          <p:nvPr/>
        </p:nvSpPr>
        <p:spPr>
          <a:xfrm>
            <a:off x="902004" y="3697350"/>
            <a:ext cx="47504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Security</a:t>
            </a:r>
            <a:r>
              <a:rPr sz="1000" spc="5" dirty="0">
                <a:latin typeface="Courier New"/>
                <a:cs typeface="Courier New"/>
              </a:rPr>
              <a:t> </a:t>
            </a:r>
            <a:r>
              <a:rPr sz="1000" spc="-5" dirty="0">
                <a:latin typeface="Courier New"/>
                <a:cs typeface="Courier New"/>
              </a:rPr>
              <a:t>of</a:t>
            </a:r>
            <a:r>
              <a:rPr sz="1000" spc="10" dirty="0">
                <a:latin typeface="Courier New"/>
                <a:cs typeface="Courier New"/>
              </a:rPr>
              <a:t> </a:t>
            </a:r>
            <a:r>
              <a:rPr sz="1000" spc="-5" dirty="0">
                <a:latin typeface="Courier New"/>
                <a:cs typeface="Courier New"/>
              </a:rPr>
              <a:t>customer</a:t>
            </a:r>
            <a:r>
              <a:rPr sz="1000" spc="5" dirty="0">
                <a:latin typeface="Courier New"/>
                <a:cs typeface="Courier New"/>
              </a:rPr>
              <a:t> </a:t>
            </a:r>
            <a:r>
              <a:rPr sz="1000" spc="-5" dirty="0">
                <a:latin typeface="Courier New"/>
                <a:cs typeface="Courier New"/>
              </a:rPr>
              <a:t>financial</a:t>
            </a:r>
            <a:r>
              <a:rPr sz="1000" spc="10" dirty="0">
                <a:latin typeface="Courier New"/>
                <a:cs typeface="Courier New"/>
              </a:rPr>
              <a:t> </a:t>
            </a:r>
            <a:r>
              <a:rPr sz="1000" spc="-5" dirty="0">
                <a:latin typeface="Courier New"/>
                <a:cs typeface="Courier New"/>
              </a:rPr>
              <a:t>information</a:t>
            </a:r>
            <a:r>
              <a:rPr sz="1000" spc="15"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6" name="object 6"/>
          <p:cNvGraphicFramePr>
            <a:graphicFrameLocks noGrp="1"/>
          </p:cNvGraphicFramePr>
          <p:nvPr/>
        </p:nvGraphicFramePr>
        <p:xfrm>
          <a:off x="882954" y="3915639"/>
          <a:ext cx="4939665" cy="1621566"/>
        </p:xfrm>
        <a:graphic>
          <a:graphicData uri="http://schemas.openxmlformats.org/drawingml/2006/table">
            <a:tbl>
              <a:tblPr firstRow="1" bandRow="1">
                <a:tableStyleId>{2D5ABB26-0587-4C30-8999-92F81FD0307C}</a:tableStyleId>
              </a:tblPr>
              <a:tblGrid>
                <a:gridCol w="450850"/>
                <a:gridCol w="4488815"/>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4.386617</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3.219456</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4.000000</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7.000000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342900">
                        <a:lnSpc>
                          <a:spcPts val="1190"/>
                        </a:lnSpc>
                      </a:pPr>
                      <a:r>
                        <a:rPr sz="1000" spc="-5" dirty="0">
                          <a:latin typeface="Courier New"/>
                          <a:cs typeface="Courier New"/>
                        </a:rPr>
                        <a:t>10.000000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Security</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customer</a:t>
                      </a:r>
                      <a:r>
                        <a:rPr sz="1000" spc="5" dirty="0">
                          <a:latin typeface="Courier New"/>
                          <a:cs typeface="Courier New"/>
                        </a:rPr>
                        <a:t> </a:t>
                      </a:r>
                      <a:r>
                        <a:rPr sz="1000" spc="-5" dirty="0">
                          <a:latin typeface="Courier New"/>
                          <a:cs typeface="Courier New"/>
                        </a:rPr>
                        <a:t>financial</a:t>
                      </a:r>
                      <a:r>
                        <a:rPr sz="1000" spc="5" dirty="0">
                          <a:latin typeface="Courier New"/>
                          <a:cs typeface="Courier New"/>
                        </a:rPr>
                        <a:t> </a:t>
                      </a:r>
                      <a:r>
                        <a:rPr sz="1000" spc="-5" dirty="0">
                          <a:latin typeface="Courier New"/>
                          <a:cs typeface="Courier New"/>
                        </a:rPr>
                        <a:t>information,</a:t>
                      </a:r>
                      <a:r>
                        <a:rPr sz="1000" spc="5" dirty="0">
                          <a:latin typeface="Courier New"/>
                          <a:cs typeface="Courier New"/>
                        </a:rPr>
                        <a:t> </a:t>
                      </a:r>
                      <a:r>
                        <a:rPr sz="1000" spc="-5" dirty="0">
                          <a:latin typeface="Courier New"/>
                          <a:cs typeface="Courier New"/>
                        </a:rPr>
                        <a:t>dtype:</a:t>
                      </a:r>
                      <a:r>
                        <a:rPr sz="1000" spc="5" dirty="0">
                          <a:latin typeface="Courier New"/>
                          <a:cs typeface="Courier New"/>
                        </a:rPr>
                        <a:t> </a:t>
                      </a:r>
                      <a:r>
                        <a:rPr sz="1000" spc="-5" dirty="0">
                          <a:latin typeface="Courier New"/>
                          <a:cs typeface="Courier New"/>
                        </a:rPr>
                        <a:t>float64</a:t>
                      </a:r>
                      <a:endParaRPr sz="1000">
                        <a:latin typeface="Courier New"/>
                        <a:cs typeface="Courier New"/>
                      </a:endParaRPr>
                    </a:p>
                  </a:txBody>
                  <a:tcPr marL="0" marR="0" marT="0" marB="0"/>
                </a:tc>
              </a:tr>
            </a:tbl>
          </a:graphicData>
        </a:graphic>
      </p:graphicFrame>
      <p:sp>
        <p:nvSpPr>
          <p:cNvPr id="7" name="object 7"/>
          <p:cNvSpPr txBox="1"/>
          <p:nvPr/>
        </p:nvSpPr>
        <p:spPr>
          <a:xfrm>
            <a:off x="902004" y="5915025"/>
            <a:ext cx="34550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dirty="0">
                <a:latin typeface="Courier New"/>
                <a:cs typeface="Courier New"/>
              </a:rPr>
              <a:t> </a:t>
            </a:r>
            <a:r>
              <a:rPr sz="1000" spc="-5" dirty="0">
                <a:latin typeface="Courier New"/>
                <a:cs typeface="Courier New"/>
              </a:rPr>
              <a:t>Perceived</a:t>
            </a:r>
            <a:r>
              <a:rPr sz="1000" spc="5" dirty="0">
                <a:latin typeface="Courier New"/>
                <a:cs typeface="Courier New"/>
              </a:rPr>
              <a:t> </a:t>
            </a:r>
            <a:r>
              <a:rPr sz="1000" spc="-5" dirty="0">
                <a:latin typeface="Courier New"/>
                <a:cs typeface="Courier New"/>
              </a:rPr>
              <a:t>Trustworthiness</a:t>
            </a:r>
            <a:r>
              <a:rPr sz="1000" spc="5"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8" name="object 8"/>
          <p:cNvGraphicFramePr>
            <a:graphicFrameLocks noGrp="1"/>
          </p:cNvGraphicFramePr>
          <p:nvPr/>
        </p:nvGraphicFramePr>
        <p:xfrm>
          <a:off x="882954" y="6133313"/>
          <a:ext cx="3644265" cy="1621566"/>
        </p:xfrm>
        <a:graphic>
          <a:graphicData uri="http://schemas.openxmlformats.org/drawingml/2006/table">
            <a:tbl>
              <a:tblPr firstRow="1" bandRow="1">
                <a:tableStyleId>{2D5ABB26-0587-4C30-8999-92F81FD0307C}</a:tableStyleId>
              </a:tblPr>
              <a:tblGrid>
                <a:gridCol w="450850"/>
                <a:gridCol w="3193415"/>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3.215613</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2.798917</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165">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3.000000</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6.000000</a:t>
                      </a:r>
                      <a:endParaRPr sz="1000">
                        <a:latin typeface="Courier New"/>
                        <a:cs typeface="Courier New"/>
                      </a:endParaRPr>
                    </a:p>
                  </a:txBody>
                  <a:tcPr marL="0" marR="0" marT="0" marB="0"/>
                </a:tc>
              </a:tr>
              <a:tr h="184404">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8.000000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Perceived Trustworthiness,</a:t>
                      </a:r>
                      <a:r>
                        <a:rPr sz="1000" dirty="0">
                          <a:latin typeface="Courier New"/>
                          <a:cs typeface="Courier New"/>
                        </a:rPr>
                        <a:t> </a:t>
                      </a:r>
                      <a:r>
                        <a:rPr sz="1000" spc="-5" dirty="0">
                          <a:latin typeface="Courier New"/>
                          <a:cs typeface="Courier New"/>
                        </a:rPr>
                        <a:t>dtype:</a:t>
                      </a:r>
                      <a:r>
                        <a:rPr sz="1000" dirty="0">
                          <a:latin typeface="Courier New"/>
                          <a:cs typeface="Courier New"/>
                        </a:rPr>
                        <a:t> </a:t>
                      </a:r>
                      <a:r>
                        <a:rPr sz="1000" spc="-5" dirty="0">
                          <a:latin typeface="Courier New"/>
                          <a:cs typeface="Courier New"/>
                        </a:rPr>
                        <a:t>float64</a:t>
                      </a:r>
                      <a:endParaRPr sz="1000">
                        <a:latin typeface="Courier New"/>
                        <a:cs typeface="Courier New"/>
                      </a:endParaRPr>
                    </a:p>
                  </a:txBody>
                  <a:tcPr marL="0" marR="0" marT="0" marB="0"/>
                </a:tc>
              </a:tr>
            </a:tbl>
          </a:graphicData>
        </a:graphic>
      </p:graphicFrame>
      <p:sp>
        <p:nvSpPr>
          <p:cNvPr id="9" name="object 9"/>
          <p:cNvSpPr txBox="1"/>
          <p:nvPr/>
        </p:nvSpPr>
        <p:spPr>
          <a:xfrm>
            <a:off x="902004" y="8132444"/>
            <a:ext cx="54362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10" dirty="0">
                <a:latin typeface="Courier New"/>
                <a:cs typeface="Courier New"/>
              </a:rPr>
              <a:t> </a:t>
            </a:r>
            <a:r>
              <a:rPr sz="1000" spc="-5" dirty="0">
                <a:latin typeface="Courier New"/>
                <a:cs typeface="Courier New"/>
              </a:rPr>
              <a:t>Presence</a:t>
            </a:r>
            <a:r>
              <a:rPr sz="1000" spc="10" dirty="0">
                <a:latin typeface="Courier New"/>
                <a:cs typeface="Courier New"/>
              </a:rPr>
              <a:t> </a:t>
            </a:r>
            <a:r>
              <a:rPr sz="1000" spc="-5" dirty="0">
                <a:latin typeface="Courier New"/>
                <a:cs typeface="Courier New"/>
              </a:rPr>
              <a:t>of</a:t>
            </a:r>
            <a:r>
              <a:rPr sz="1000" spc="10" dirty="0">
                <a:latin typeface="Courier New"/>
                <a:cs typeface="Courier New"/>
              </a:rPr>
              <a:t> </a:t>
            </a:r>
            <a:r>
              <a:rPr sz="1000" spc="-5" dirty="0">
                <a:latin typeface="Courier New"/>
                <a:cs typeface="Courier New"/>
              </a:rPr>
              <a:t>online</a:t>
            </a:r>
            <a:r>
              <a:rPr sz="1000" spc="10" dirty="0">
                <a:latin typeface="Courier New"/>
                <a:cs typeface="Courier New"/>
              </a:rPr>
              <a:t> </a:t>
            </a:r>
            <a:r>
              <a:rPr sz="1000" spc="-5" dirty="0">
                <a:latin typeface="Courier New"/>
                <a:cs typeface="Courier New"/>
              </a:rPr>
              <a:t>assistance</a:t>
            </a:r>
            <a:r>
              <a:rPr sz="1000" spc="10" dirty="0">
                <a:latin typeface="Courier New"/>
                <a:cs typeface="Courier New"/>
              </a:rPr>
              <a:t> </a:t>
            </a:r>
            <a:r>
              <a:rPr sz="1000" spc="-5" dirty="0">
                <a:latin typeface="Courier New"/>
                <a:cs typeface="Courier New"/>
              </a:rPr>
              <a:t>through</a:t>
            </a:r>
            <a:r>
              <a:rPr sz="1000" spc="10" dirty="0">
                <a:latin typeface="Courier New"/>
                <a:cs typeface="Courier New"/>
              </a:rPr>
              <a:t> </a:t>
            </a:r>
            <a:r>
              <a:rPr sz="1000" spc="-5" dirty="0">
                <a:latin typeface="Courier New"/>
                <a:cs typeface="Courier New"/>
              </a:rPr>
              <a:t>multi-channel</a:t>
            </a:r>
            <a:r>
              <a:rPr sz="1000" spc="10"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10" name="object 10"/>
          <p:cNvGraphicFramePr>
            <a:graphicFrameLocks noGrp="1"/>
          </p:cNvGraphicFramePr>
          <p:nvPr/>
        </p:nvGraphicFramePr>
        <p:xfrm>
          <a:off x="882954" y="8351115"/>
          <a:ext cx="1511300" cy="1252708"/>
        </p:xfrm>
        <a:graphic>
          <a:graphicData uri="http://schemas.openxmlformats.org/drawingml/2006/table">
            <a:tbl>
              <a:tblPr firstRow="1" bandRow="1">
                <a:tableStyleId>{2D5ABB26-0587-4C30-8999-92F81FD0307C}</a:tableStyleId>
              </a:tblPr>
              <a:tblGrid>
                <a:gridCol w="565150"/>
                <a:gridCol w="946150"/>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R="24130" algn="r">
                        <a:lnSpc>
                          <a:spcPts val="1030"/>
                        </a:lnSpc>
                      </a:pPr>
                      <a:r>
                        <a:rPr sz="1000" spc="-5" dirty="0">
                          <a:latin typeface="Courier New"/>
                          <a:cs typeface="Courier New"/>
                        </a:rPr>
                        <a:t>269.000000</a:t>
                      </a:r>
                      <a:endParaRPr sz="1000">
                        <a:latin typeface="Courier New"/>
                        <a:cs typeface="Courier New"/>
                      </a:endParaRPr>
                    </a:p>
                  </a:txBody>
                  <a:tcPr marL="0" marR="0" marT="0" marB="0"/>
                </a:tc>
              </a:tr>
              <a:tr h="185165">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3.193309</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std</a:t>
                      </a:r>
                      <a:endParaRPr sz="1000">
                        <a:latin typeface="Courier New"/>
                        <a:cs typeface="Courier New"/>
                      </a:endParaRPr>
                    </a:p>
                  </a:txBody>
                  <a:tcPr marL="0" marR="0" marT="0" marB="0"/>
                </a:tc>
                <a:tc>
                  <a:txBody>
                    <a:bodyPr/>
                    <a:lstStyle/>
                    <a:p>
                      <a:pPr marR="24130" algn="r">
                        <a:lnSpc>
                          <a:spcPts val="1195"/>
                        </a:lnSpc>
                      </a:pPr>
                      <a:r>
                        <a:rPr sz="1000" spc="-5" dirty="0">
                          <a:latin typeface="Courier New"/>
                          <a:cs typeface="Courier New"/>
                        </a:rPr>
                        <a:t>2.777809</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1.000000</a:t>
                      </a:r>
                      <a:endParaRPr sz="1000">
                        <a:latin typeface="Courier New"/>
                        <a:cs typeface="Courier New"/>
                      </a:endParaRPr>
                    </a:p>
                  </a:txBody>
                  <a:tcPr marL="0" marR="0" marT="0" marB="0"/>
                </a:tc>
              </a:tr>
              <a:tr h="185140">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3.000000</a:t>
                      </a:r>
                      <a:endParaRPr sz="1000">
                        <a:latin typeface="Courier New"/>
                        <a:cs typeface="Courier New"/>
                      </a:endParaRPr>
                    </a:p>
                  </a:txBody>
                  <a:tcPr marL="0" marR="0" marT="0" marB="0"/>
                </a:tc>
              </a:tr>
              <a:tr h="164584">
                <a:tc>
                  <a:txBody>
                    <a:bodyPr/>
                    <a:lstStyle/>
                    <a:p>
                      <a:pPr marL="31750">
                        <a:lnSpc>
                          <a:spcPts val="1195"/>
                        </a:lnSpc>
                      </a:pPr>
                      <a:r>
                        <a:rPr sz="1000" spc="-5" dirty="0">
                          <a:latin typeface="Courier New"/>
                          <a:cs typeface="Courier New"/>
                        </a:rPr>
                        <a:t>75%</a:t>
                      </a:r>
                      <a:endParaRPr sz="1000">
                        <a:latin typeface="Courier New"/>
                        <a:cs typeface="Courier New"/>
                      </a:endParaRPr>
                    </a:p>
                  </a:txBody>
                  <a:tcPr marL="0" marR="0" marT="0" marB="0"/>
                </a:tc>
                <a:tc>
                  <a:txBody>
                    <a:bodyPr/>
                    <a:lstStyle/>
                    <a:p>
                      <a:pPr marR="24130" algn="r">
                        <a:lnSpc>
                          <a:spcPts val="1195"/>
                        </a:lnSpc>
                      </a:pPr>
                      <a:r>
                        <a:rPr sz="1000" spc="-5" dirty="0">
                          <a:latin typeface="Courier New"/>
                          <a:cs typeface="Courier New"/>
                        </a:rPr>
                        <a:t>5.000000</a:t>
                      </a:r>
                      <a:endParaRPr sz="1000">
                        <a:latin typeface="Courier New"/>
                        <a:cs typeface="Courier New"/>
                      </a:endParaRPr>
                    </a:p>
                  </a:txBody>
                  <a:tcPr marL="0" marR="0" marT="0" marB="0"/>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1692"/>
            <a:ext cx="5588635" cy="394970"/>
          </a:xfrm>
          <a:prstGeom prst="rect">
            <a:avLst/>
          </a:prstGeom>
        </p:spPr>
        <p:txBody>
          <a:bodyPr vert="horz" wrap="square" lIns="0" tIns="45085" rIns="0" bIns="0" rtlCol="0">
            <a:spAutoFit/>
          </a:bodyPr>
          <a:lstStyle/>
          <a:p>
            <a:pPr marL="12700">
              <a:lnSpc>
                <a:spcPct val="100000"/>
              </a:lnSpc>
              <a:spcBef>
                <a:spcPts val="355"/>
              </a:spcBef>
              <a:tabLst>
                <a:tab pos="850265" algn="l"/>
              </a:tabLst>
            </a:pPr>
            <a:r>
              <a:rPr sz="1000" spc="-5" dirty="0">
                <a:latin typeface="Courier New"/>
                <a:cs typeface="Courier New"/>
              </a:rPr>
              <a:t>max	9.000000</a:t>
            </a:r>
            <a:endParaRPr sz="1000">
              <a:latin typeface="Courier New"/>
              <a:cs typeface="Courier New"/>
            </a:endParaRPr>
          </a:p>
          <a:p>
            <a:pPr marL="12700">
              <a:lnSpc>
                <a:spcPct val="100000"/>
              </a:lnSpc>
              <a:spcBef>
                <a:spcPts val="250"/>
              </a:spcBef>
            </a:pPr>
            <a:r>
              <a:rPr sz="1000" spc="-5" dirty="0">
                <a:latin typeface="Courier New"/>
                <a:cs typeface="Courier New"/>
              </a:rPr>
              <a:t>Name:</a:t>
            </a:r>
            <a:r>
              <a:rPr sz="1000" spc="5" dirty="0">
                <a:latin typeface="Courier New"/>
                <a:cs typeface="Courier New"/>
              </a:rPr>
              <a:t> </a:t>
            </a:r>
            <a:r>
              <a:rPr sz="1000" spc="-5" dirty="0">
                <a:latin typeface="Courier New"/>
                <a:cs typeface="Courier New"/>
              </a:rPr>
              <a:t>Presence</a:t>
            </a:r>
            <a:r>
              <a:rPr sz="1000" spc="10" dirty="0">
                <a:latin typeface="Courier New"/>
                <a:cs typeface="Courier New"/>
              </a:rPr>
              <a:t> </a:t>
            </a:r>
            <a:r>
              <a:rPr sz="1000" spc="-5" dirty="0">
                <a:latin typeface="Courier New"/>
                <a:cs typeface="Courier New"/>
              </a:rPr>
              <a:t>of</a:t>
            </a:r>
            <a:r>
              <a:rPr sz="1000" spc="10" dirty="0">
                <a:latin typeface="Courier New"/>
                <a:cs typeface="Courier New"/>
              </a:rPr>
              <a:t> </a:t>
            </a:r>
            <a:r>
              <a:rPr sz="1000" spc="-5" dirty="0">
                <a:latin typeface="Courier New"/>
                <a:cs typeface="Courier New"/>
              </a:rPr>
              <a:t>online</a:t>
            </a:r>
            <a:r>
              <a:rPr sz="1000" spc="10" dirty="0">
                <a:latin typeface="Courier New"/>
                <a:cs typeface="Courier New"/>
              </a:rPr>
              <a:t> </a:t>
            </a:r>
            <a:r>
              <a:rPr sz="1000" spc="-5" dirty="0">
                <a:latin typeface="Courier New"/>
                <a:cs typeface="Courier New"/>
              </a:rPr>
              <a:t>assistance</a:t>
            </a:r>
            <a:r>
              <a:rPr sz="1000" spc="10" dirty="0">
                <a:latin typeface="Courier New"/>
                <a:cs typeface="Courier New"/>
              </a:rPr>
              <a:t> </a:t>
            </a:r>
            <a:r>
              <a:rPr sz="1000" spc="-5" dirty="0">
                <a:latin typeface="Courier New"/>
                <a:cs typeface="Courier New"/>
              </a:rPr>
              <a:t>through</a:t>
            </a:r>
            <a:r>
              <a:rPr sz="1000" spc="10" dirty="0">
                <a:latin typeface="Courier New"/>
                <a:cs typeface="Courier New"/>
              </a:rPr>
              <a:t> </a:t>
            </a:r>
            <a:r>
              <a:rPr sz="1000" spc="-5" dirty="0">
                <a:latin typeface="Courier New"/>
                <a:cs typeface="Courier New"/>
              </a:rPr>
              <a:t>multi-channel,</a:t>
            </a:r>
            <a:r>
              <a:rPr sz="1000" spc="10" dirty="0">
                <a:latin typeface="Courier New"/>
                <a:cs typeface="Courier New"/>
              </a:rPr>
              <a:t> </a:t>
            </a:r>
            <a:r>
              <a:rPr sz="1000" spc="-5" dirty="0">
                <a:latin typeface="Courier New"/>
                <a:cs typeface="Courier New"/>
              </a:rPr>
              <a:t>dtype:</a:t>
            </a:r>
            <a:r>
              <a:rPr sz="1000" spc="10" dirty="0">
                <a:latin typeface="Courier New"/>
                <a:cs typeface="Courier New"/>
              </a:rPr>
              <a:t> </a:t>
            </a:r>
            <a:r>
              <a:rPr sz="1000" spc="-5" dirty="0">
                <a:latin typeface="Courier New"/>
                <a:cs typeface="Courier New"/>
              </a:rPr>
              <a:t>float64</a:t>
            </a:r>
            <a:endParaRPr sz="1000">
              <a:latin typeface="Courier New"/>
              <a:cs typeface="Courier New"/>
            </a:endParaRPr>
          </a:p>
        </p:txBody>
      </p:sp>
      <p:sp>
        <p:nvSpPr>
          <p:cNvPr id="3" name="object 3"/>
          <p:cNvSpPr txBox="1"/>
          <p:nvPr/>
        </p:nvSpPr>
        <p:spPr>
          <a:xfrm>
            <a:off x="902004" y="1663953"/>
            <a:ext cx="566547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Longer</a:t>
            </a:r>
            <a:r>
              <a:rPr sz="1000" spc="5" dirty="0">
                <a:latin typeface="Courier New"/>
                <a:cs typeface="Courier New"/>
              </a:rPr>
              <a:t> </a:t>
            </a:r>
            <a:r>
              <a:rPr sz="1000" spc="-5" dirty="0">
                <a:latin typeface="Courier New"/>
                <a:cs typeface="Courier New"/>
              </a:rPr>
              <a:t>time</a:t>
            </a:r>
            <a:r>
              <a:rPr sz="1000" spc="10" dirty="0">
                <a:latin typeface="Courier New"/>
                <a:cs typeface="Courier New"/>
              </a:rPr>
              <a:t> </a:t>
            </a:r>
            <a:r>
              <a:rPr sz="1000" spc="-5" dirty="0">
                <a:latin typeface="Courier New"/>
                <a:cs typeface="Courier New"/>
              </a:rPr>
              <a:t>to</a:t>
            </a:r>
            <a:r>
              <a:rPr sz="1000" spc="5" dirty="0">
                <a:latin typeface="Courier New"/>
                <a:cs typeface="Courier New"/>
              </a:rPr>
              <a:t> </a:t>
            </a:r>
            <a:r>
              <a:rPr sz="1000" spc="-5" dirty="0">
                <a:latin typeface="Courier New"/>
                <a:cs typeface="Courier New"/>
              </a:rPr>
              <a:t>get</a:t>
            </a:r>
            <a:r>
              <a:rPr sz="1000" spc="5" dirty="0">
                <a:latin typeface="Courier New"/>
                <a:cs typeface="Courier New"/>
              </a:rPr>
              <a:t> </a:t>
            </a:r>
            <a:r>
              <a:rPr sz="1000" spc="-5" dirty="0">
                <a:latin typeface="Courier New"/>
                <a:cs typeface="Courier New"/>
              </a:rPr>
              <a:t>logged</a:t>
            </a:r>
            <a:r>
              <a:rPr sz="1000" spc="10" dirty="0">
                <a:latin typeface="Courier New"/>
                <a:cs typeface="Courier New"/>
              </a:rPr>
              <a:t> </a:t>
            </a:r>
            <a:r>
              <a:rPr sz="1000" spc="-5" dirty="0">
                <a:latin typeface="Courier New"/>
                <a:cs typeface="Courier New"/>
              </a:rPr>
              <a:t>in</a:t>
            </a:r>
            <a:r>
              <a:rPr sz="1000" spc="5" dirty="0">
                <a:latin typeface="Courier New"/>
                <a:cs typeface="Courier New"/>
              </a:rPr>
              <a:t> </a:t>
            </a:r>
            <a:r>
              <a:rPr sz="1000" spc="-5" dirty="0">
                <a:latin typeface="Courier New"/>
                <a:cs typeface="Courier New"/>
              </a:rPr>
              <a:t>(promotion,</a:t>
            </a:r>
            <a:r>
              <a:rPr sz="1000" spc="5" dirty="0">
                <a:latin typeface="Courier New"/>
                <a:cs typeface="Courier New"/>
              </a:rPr>
              <a:t> </a:t>
            </a:r>
            <a:r>
              <a:rPr sz="1000" spc="-5" dirty="0">
                <a:latin typeface="Courier New"/>
                <a:cs typeface="Courier New"/>
              </a:rPr>
              <a:t>sales</a:t>
            </a:r>
            <a:r>
              <a:rPr sz="1000" spc="10" dirty="0">
                <a:latin typeface="Courier New"/>
                <a:cs typeface="Courier New"/>
              </a:rPr>
              <a:t> </a:t>
            </a:r>
            <a:r>
              <a:rPr sz="1000" spc="-5" dirty="0">
                <a:latin typeface="Courier New"/>
                <a:cs typeface="Courier New"/>
              </a:rPr>
              <a:t>period)</a:t>
            </a:r>
            <a:r>
              <a:rPr sz="1000" spc="15" dirty="0">
                <a:latin typeface="Courier New"/>
                <a:cs typeface="Courier New"/>
              </a:rPr>
              <a:t> </a:t>
            </a:r>
            <a:r>
              <a:rPr sz="1000" spc="-5" dirty="0">
                <a:latin typeface="Courier New"/>
                <a:cs typeface="Courier New"/>
              </a:rPr>
              <a:t>---------</a:t>
            </a:r>
            <a:endParaRPr sz="1000">
              <a:latin typeface="Courier New"/>
              <a:cs typeface="Courier New"/>
            </a:endParaRPr>
          </a:p>
        </p:txBody>
      </p:sp>
      <p:sp>
        <p:nvSpPr>
          <p:cNvPr id="4" name="object 4"/>
          <p:cNvSpPr txBox="1"/>
          <p:nvPr/>
        </p:nvSpPr>
        <p:spPr>
          <a:xfrm>
            <a:off x="902004" y="1814221"/>
            <a:ext cx="406400" cy="1505585"/>
          </a:xfrm>
          <a:prstGeom prst="rect">
            <a:avLst/>
          </a:prstGeom>
        </p:spPr>
        <p:txBody>
          <a:bodyPr vert="horz" wrap="square" lIns="0" tIns="13970" rIns="0" bIns="0" rtlCol="0">
            <a:spAutoFit/>
          </a:bodyPr>
          <a:lstStyle/>
          <a:p>
            <a:pPr marL="12700" marR="5080">
              <a:lnSpc>
                <a:spcPct val="121300"/>
              </a:lnSpc>
              <a:spcBef>
                <a:spcPts val="110"/>
              </a:spcBef>
            </a:pPr>
            <a:r>
              <a:rPr sz="1000" spc="-5" dirty="0">
                <a:latin typeface="Courier New"/>
                <a:cs typeface="Courier New"/>
              </a:rPr>
              <a:t>count  mean </a:t>
            </a:r>
            <a:r>
              <a:rPr sz="1000" spc="-590" dirty="0">
                <a:latin typeface="Courier New"/>
                <a:cs typeface="Courier New"/>
              </a:rPr>
              <a:t> </a:t>
            </a:r>
            <a:r>
              <a:rPr sz="1000" spc="-5" dirty="0">
                <a:latin typeface="Courier New"/>
                <a:cs typeface="Courier New"/>
              </a:rPr>
              <a:t>std </a:t>
            </a:r>
            <a:r>
              <a:rPr sz="1000" dirty="0">
                <a:latin typeface="Courier New"/>
                <a:cs typeface="Courier New"/>
              </a:rPr>
              <a:t> </a:t>
            </a:r>
            <a:r>
              <a:rPr sz="1000" spc="-5" dirty="0">
                <a:latin typeface="Courier New"/>
                <a:cs typeface="Courier New"/>
              </a:rPr>
              <a:t>min </a:t>
            </a:r>
            <a:r>
              <a:rPr sz="1000" dirty="0">
                <a:latin typeface="Courier New"/>
                <a:cs typeface="Courier New"/>
              </a:rPr>
              <a:t> </a:t>
            </a:r>
            <a:r>
              <a:rPr sz="1000" spc="-5" dirty="0">
                <a:latin typeface="Courier New"/>
                <a:cs typeface="Courier New"/>
              </a:rPr>
              <a:t>25%</a:t>
            </a:r>
            <a:endParaRPr sz="1000">
              <a:latin typeface="Courier New"/>
              <a:cs typeface="Courier New"/>
            </a:endParaRPr>
          </a:p>
          <a:p>
            <a:pPr marL="12700">
              <a:lnSpc>
                <a:spcPct val="100000"/>
              </a:lnSpc>
              <a:spcBef>
                <a:spcPts val="260"/>
              </a:spcBef>
            </a:pPr>
            <a:r>
              <a:rPr sz="1000" spc="-5" dirty="0">
                <a:latin typeface="Courier New"/>
                <a:cs typeface="Courier New"/>
              </a:rPr>
              <a:t>50%</a:t>
            </a:r>
            <a:endParaRPr sz="1000">
              <a:latin typeface="Courier New"/>
              <a:cs typeface="Courier New"/>
            </a:endParaRPr>
          </a:p>
          <a:p>
            <a:pPr marL="12700">
              <a:lnSpc>
                <a:spcPct val="100000"/>
              </a:lnSpc>
              <a:spcBef>
                <a:spcPts val="254"/>
              </a:spcBef>
            </a:pPr>
            <a:r>
              <a:rPr sz="1000" spc="-5" dirty="0">
                <a:latin typeface="Courier New"/>
                <a:cs typeface="Courier New"/>
              </a:rPr>
              <a:t>75%</a:t>
            </a:r>
            <a:endParaRPr sz="1000">
              <a:latin typeface="Courier New"/>
              <a:cs typeface="Courier New"/>
            </a:endParaRPr>
          </a:p>
          <a:p>
            <a:pPr marL="12700">
              <a:lnSpc>
                <a:spcPct val="100000"/>
              </a:lnSpc>
              <a:spcBef>
                <a:spcPts val="250"/>
              </a:spcBef>
            </a:pPr>
            <a:r>
              <a:rPr sz="1000" spc="-5" dirty="0">
                <a:latin typeface="Courier New"/>
                <a:cs typeface="Courier New"/>
              </a:rPr>
              <a:t>max</a:t>
            </a:r>
            <a:endParaRPr sz="1000">
              <a:latin typeface="Courier New"/>
              <a:cs typeface="Courier New"/>
            </a:endParaRPr>
          </a:p>
        </p:txBody>
      </p:sp>
      <p:sp>
        <p:nvSpPr>
          <p:cNvPr id="5" name="object 5"/>
          <p:cNvSpPr txBox="1"/>
          <p:nvPr/>
        </p:nvSpPr>
        <p:spPr>
          <a:xfrm>
            <a:off x="1587743" y="1814221"/>
            <a:ext cx="788035" cy="1505585"/>
          </a:xfrm>
          <a:prstGeom prst="rect">
            <a:avLst/>
          </a:prstGeom>
        </p:spPr>
        <p:txBody>
          <a:bodyPr vert="horz" wrap="square" lIns="0" tIns="46355" rIns="0" bIns="0" rtlCol="0">
            <a:spAutoFit/>
          </a:bodyPr>
          <a:lstStyle/>
          <a:p>
            <a:pPr marR="5080" algn="r">
              <a:lnSpc>
                <a:spcPct val="100000"/>
              </a:lnSpc>
              <a:spcBef>
                <a:spcPts val="365"/>
              </a:spcBef>
            </a:pPr>
            <a:r>
              <a:rPr sz="1000" spc="-5" dirty="0">
                <a:latin typeface="Courier New"/>
                <a:cs typeface="Courier New"/>
              </a:rPr>
              <a:t>269.000000</a:t>
            </a:r>
            <a:endParaRPr sz="1000">
              <a:latin typeface="Courier New"/>
              <a:cs typeface="Courier New"/>
            </a:endParaRPr>
          </a:p>
          <a:p>
            <a:pPr marR="5080" algn="r">
              <a:lnSpc>
                <a:spcPct val="100000"/>
              </a:lnSpc>
              <a:spcBef>
                <a:spcPts val="260"/>
              </a:spcBef>
            </a:pPr>
            <a:r>
              <a:rPr sz="1000" spc="-5" dirty="0">
                <a:latin typeface="Courier New"/>
                <a:cs typeface="Courier New"/>
              </a:rPr>
              <a:t>4.044610</a:t>
            </a:r>
            <a:endParaRPr sz="1000">
              <a:latin typeface="Courier New"/>
              <a:cs typeface="Courier New"/>
            </a:endParaRPr>
          </a:p>
          <a:p>
            <a:pPr marR="5080" algn="r">
              <a:lnSpc>
                <a:spcPct val="100000"/>
              </a:lnSpc>
              <a:spcBef>
                <a:spcPts val="254"/>
              </a:spcBef>
            </a:pPr>
            <a:r>
              <a:rPr sz="1000" spc="-5" dirty="0">
                <a:latin typeface="Courier New"/>
                <a:cs typeface="Courier New"/>
              </a:rPr>
              <a:t>3.343218</a:t>
            </a:r>
            <a:endParaRPr sz="1000">
              <a:latin typeface="Courier New"/>
              <a:cs typeface="Courier New"/>
            </a:endParaRPr>
          </a:p>
          <a:p>
            <a:pPr marR="5080" algn="r">
              <a:lnSpc>
                <a:spcPct val="100000"/>
              </a:lnSpc>
              <a:spcBef>
                <a:spcPts val="250"/>
              </a:spcBef>
            </a:pPr>
            <a:r>
              <a:rPr sz="1000" spc="-5" dirty="0">
                <a:latin typeface="Courier New"/>
                <a:cs typeface="Courier New"/>
              </a:rPr>
              <a:t>0.000000</a:t>
            </a:r>
            <a:endParaRPr sz="1000">
              <a:latin typeface="Courier New"/>
              <a:cs typeface="Courier New"/>
            </a:endParaRPr>
          </a:p>
          <a:p>
            <a:pPr marR="5080" algn="r">
              <a:lnSpc>
                <a:spcPct val="100000"/>
              </a:lnSpc>
              <a:spcBef>
                <a:spcPts val="254"/>
              </a:spcBef>
            </a:pPr>
            <a:r>
              <a:rPr sz="1000" spc="-5" dirty="0">
                <a:latin typeface="Courier New"/>
                <a:cs typeface="Courier New"/>
              </a:rPr>
              <a:t>1.000000</a:t>
            </a:r>
            <a:endParaRPr sz="1000">
              <a:latin typeface="Courier New"/>
              <a:cs typeface="Courier New"/>
            </a:endParaRPr>
          </a:p>
          <a:p>
            <a:pPr marR="5080" algn="r">
              <a:lnSpc>
                <a:spcPct val="100000"/>
              </a:lnSpc>
              <a:spcBef>
                <a:spcPts val="260"/>
              </a:spcBef>
            </a:pPr>
            <a:r>
              <a:rPr sz="1000" spc="-5" dirty="0">
                <a:latin typeface="Courier New"/>
                <a:cs typeface="Courier New"/>
              </a:rPr>
              <a:t>3.000000</a:t>
            </a:r>
            <a:endParaRPr sz="1000">
              <a:latin typeface="Courier New"/>
              <a:cs typeface="Courier New"/>
            </a:endParaRPr>
          </a:p>
          <a:p>
            <a:pPr marR="5080" algn="r">
              <a:lnSpc>
                <a:spcPct val="100000"/>
              </a:lnSpc>
              <a:spcBef>
                <a:spcPts val="254"/>
              </a:spcBef>
            </a:pPr>
            <a:r>
              <a:rPr sz="1000" spc="-5" dirty="0">
                <a:latin typeface="Courier New"/>
                <a:cs typeface="Courier New"/>
              </a:rPr>
              <a:t>7.000000</a:t>
            </a:r>
            <a:endParaRPr sz="1000">
              <a:latin typeface="Courier New"/>
              <a:cs typeface="Courier New"/>
            </a:endParaRPr>
          </a:p>
          <a:p>
            <a:pPr marR="5080" algn="r">
              <a:lnSpc>
                <a:spcPct val="100000"/>
              </a:lnSpc>
              <a:spcBef>
                <a:spcPts val="250"/>
              </a:spcBef>
            </a:pPr>
            <a:r>
              <a:rPr sz="1000" spc="-5" dirty="0">
                <a:latin typeface="Courier New"/>
                <a:cs typeface="Courier New"/>
              </a:rPr>
              <a:t>9.000000</a:t>
            </a:r>
            <a:endParaRPr sz="1000">
              <a:latin typeface="Courier New"/>
              <a:cs typeface="Courier New"/>
            </a:endParaRPr>
          </a:p>
        </p:txBody>
      </p:sp>
      <p:sp>
        <p:nvSpPr>
          <p:cNvPr id="6" name="object 6"/>
          <p:cNvSpPr txBox="1"/>
          <p:nvPr/>
        </p:nvSpPr>
        <p:spPr>
          <a:xfrm>
            <a:off x="902004" y="3292118"/>
            <a:ext cx="5739765" cy="398145"/>
          </a:xfrm>
          <a:prstGeom prst="rect">
            <a:avLst/>
          </a:prstGeom>
        </p:spPr>
        <p:txBody>
          <a:bodyPr vert="horz" wrap="square" lIns="0" tIns="12700" rIns="0" bIns="0" rtlCol="0">
            <a:spAutoFit/>
          </a:bodyPr>
          <a:lstStyle/>
          <a:p>
            <a:pPr marL="12700" marR="5080">
              <a:lnSpc>
                <a:spcPct val="122300"/>
              </a:lnSpc>
              <a:spcBef>
                <a:spcPts val="100"/>
              </a:spcBef>
            </a:pPr>
            <a:r>
              <a:rPr sz="1000" spc="-5" dirty="0">
                <a:latin typeface="Courier New"/>
                <a:cs typeface="Courier New"/>
              </a:rPr>
              <a:t>Name:</a:t>
            </a:r>
            <a:r>
              <a:rPr sz="1000" spc="5" dirty="0">
                <a:latin typeface="Courier New"/>
                <a:cs typeface="Courier New"/>
              </a:rPr>
              <a:t> </a:t>
            </a:r>
            <a:r>
              <a:rPr sz="1000" spc="-5" dirty="0">
                <a:latin typeface="Courier New"/>
                <a:cs typeface="Courier New"/>
              </a:rPr>
              <a:t>Longer</a:t>
            </a:r>
            <a:r>
              <a:rPr sz="1000" spc="5" dirty="0">
                <a:latin typeface="Courier New"/>
                <a:cs typeface="Courier New"/>
              </a:rPr>
              <a:t> </a:t>
            </a:r>
            <a:r>
              <a:rPr sz="1000" spc="-5" dirty="0">
                <a:latin typeface="Courier New"/>
                <a:cs typeface="Courier New"/>
              </a:rPr>
              <a:t>time</a:t>
            </a:r>
            <a:r>
              <a:rPr sz="1000" spc="5" dirty="0">
                <a:latin typeface="Courier New"/>
                <a:cs typeface="Courier New"/>
              </a:rPr>
              <a:t> </a:t>
            </a:r>
            <a:r>
              <a:rPr sz="1000" spc="-5" dirty="0">
                <a:latin typeface="Courier New"/>
                <a:cs typeface="Courier New"/>
              </a:rPr>
              <a:t>to</a:t>
            </a:r>
            <a:r>
              <a:rPr sz="1000" spc="5" dirty="0">
                <a:latin typeface="Courier New"/>
                <a:cs typeface="Courier New"/>
              </a:rPr>
              <a:t> </a:t>
            </a:r>
            <a:r>
              <a:rPr sz="1000" spc="-5" dirty="0">
                <a:latin typeface="Courier New"/>
                <a:cs typeface="Courier New"/>
              </a:rPr>
              <a:t>get</a:t>
            </a:r>
            <a:r>
              <a:rPr sz="1000" spc="5" dirty="0">
                <a:latin typeface="Courier New"/>
                <a:cs typeface="Courier New"/>
              </a:rPr>
              <a:t> </a:t>
            </a:r>
            <a:r>
              <a:rPr sz="1000" spc="-5" dirty="0">
                <a:latin typeface="Courier New"/>
                <a:cs typeface="Courier New"/>
              </a:rPr>
              <a:t>logged</a:t>
            </a:r>
            <a:r>
              <a:rPr sz="1000" spc="10" dirty="0">
                <a:latin typeface="Courier New"/>
                <a:cs typeface="Courier New"/>
              </a:rPr>
              <a:t> </a:t>
            </a:r>
            <a:r>
              <a:rPr sz="1000" spc="-5" dirty="0">
                <a:latin typeface="Courier New"/>
                <a:cs typeface="Courier New"/>
              </a:rPr>
              <a:t>in</a:t>
            </a:r>
            <a:r>
              <a:rPr sz="1000" spc="5" dirty="0">
                <a:latin typeface="Courier New"/>
                <a:cs typeface="Courier New"/>
              </a:rPr>
              <a:t> </a:t>
            </a:r>
            <a:r>
              <a:rPr sz="1000" spc="-5" dirty="0">
                <a:latin typeface="Courier New"/>
                <a:cs typeface="Courier New"/>
              </a:rPr>
              <a:t>(promotion,</a:t>
            </a:r>
            <a:r>
              <a:rPr sz="1000" spc="5" dirty="0">
                <a:latin typeface="Courier New"/>
                <a:cs typeface="Courier New"/>
              </a:rPr>
              <a:t> </a:t>
            </a:r>
            <a:r>
              <a:rPr sz="1000" spc="-5" dirty="0">
                <a:latin typeface="Courier New"/>
                <a:cs typeface="Courier New"/>
              </a:rPr>
              <a:t>sales</a:t>
            </a:r>
            <a:r>
              <a:rPr sz="1000" spc="5" dirty="0">
                <a:latin typeface="Courier New"/>
                <a:cs typeface="Courier New"/>
              </a:rPr>
              <a:t> </a:t>
            </a:r>
            <a:r>
              <a:rPr sz="1000" spc="-5" dirty="0">
                <a:latin typeface="Courier New"/>
                <a:cs typeface="Courier New"/>
              </a:rPr>
              <a:t>period),</a:t>
            </a:r>
            <a:r>
              <a:rPr sz="1000" spc="5" dirty="0">
                <a:latin typeface="Courier New"/>
                <a:cs typeface="Courier New"/>
              </a:rPr>
              <a:t> </a:t>
            </a:r>
            <a:r>
              <a:rPr sz="1000" spc="-5" dirty="0">
                <a:latin typeface="Courier New"/>
                <a:cs typeface="Courier New"/>
              </a:rPr>
              <a:t>dtype:</a:t>
            </a:r>
            <a:r>
              <a:rPr sz="1000" spc="5" dirty="0">
                <a:latin typeface="Courier New"/>
                <a:cs typeface="Courier New"/>
              </a:rPr>
              <a:t> </a:t>
            </a:r>
            <a:r>
              <a:rPr sz="1000" spc="-5" dirty="0">
                <a:latin typeface="Courier New"/>
                <a:cs typeface="Courier New"/>
              </a:rPr>
              <a:t>float6 </a:t>
            </a:r>
            <a:r>
              <a:rPr sz="1000" spc="-585" dirty="0">
                <a:latin typeface="Courier New"/>
                <a:cs typeface="Courier New"/>
              </a:rPr>
              <a:t> </a:t>
            </a:r>
            <a:r>
              <a:rPr sz="1000" spc="-5" dirty="0">
                <a:latin typeface="Courier New"/>
                <a:cs typeface="Courier New"/>
              </a:rPr>
              <a:t>4</a:t>
            </a:r>
            <a:endParaRPr sz="1000">
              <a:latin typeface="Courier New"/>
              <a:cs typeface="Courier New"/>
            </a:endParaRPr>
          </a:p>
        </p:txBody>
      </p:sp>
      <p:sp>
        <p:nvSpPr>
          <p:cNvPr id="7" name="object 7"/>
          <p:cNvSpPr txBox="1"/>
          <p:nvPr/>
        </p:nvSpPr>
        <p:spPr>
          <a:xfrm>
            <a:off x="902004" y="4066158"/>
            <a:ext cx="573976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Longer</a:t>
            </a:r>
            <a:r>
              <a:rPr sz="1000" spc="5" dirty="0">
                <a:latin typeface="Courier New"/>
                <a:cs typeface="Courier New"/>
              </a:rPr>
              <a:t> </a:t>
            </a:r>
            <a:r>
              <a:rPr sz="1000" spc="-5" dirty="0">
                <a:latin typeface="Courier New"/>
                <a:cs typeface="Courier New"/>
              </a:rPr>
              <a:t>time</a:t>
            </a:r>
            <a:r>
              <a:rPr sz="1000" spc="5" dirty="0">
                <a:latin typeface="Courier New"/>
                <a:cs typeface="Courier New"/>
              </a:rPr>
              <a:t> </a:t>
            </a:r>
            <a:r>
              <a:rPr sz="1000" spc="-5" dirty="0">
                <a:latin typeface="Courier New"/>
                <a:cs typeface="Courier New"/>
              </a:rPr>
              <a:t>in</a:t>
            </a:r>
            <a:r>
              <a:rPr sz="1000" spc="10" dirty="0">
                <a:latin typeface="Courier New"/>
                <a:cs typeface="Courier New"/>
              </a:rPr>
              <a:t> </a:t>
            </a:r>
            <a:r>
              <a:rPr sz="1000" spc="-5" dirty="0">
                <a:latin typeface="Courier New"/>
                <a:cs typeface="Courier New"/>
              </a:rPr>
              <a:t>displaying</a:t>
            </a:r>
            <a:r>
              <a:rPr sz="1000" spc="5" dirty="0">
                <a:latin typeface="Courier New"/>
                <a:cs typeface="Courier New"/>
              </a:rPr>
              <a:t> </a:t>
            </a:r>
            <a:r>
              <a:rPr sz="1000" spc="-5" dirty="0">
                <a:latin typeface="Courier New"/>
                <a:cs typeface="Courier New"/>
              </a:rPr>
              <a:t>graphics</a:t>
            </a:r>
            <a:r>
              <a:rPr sz="1000" spc="5" dirty="0">
                <a:latin typeface="Courier New"/>
                <a:cs typeface="Courier New"/>
              </a:rPr>
              <a:t> </a:t>
            </a:r>
            <a:r>
              <a:rPr sz="1000" spc="-5" dirty="0">
                <a:latin typeface="Courier New"/>
                <a:cs typeface="Courier New"/>
              </a:rPr>
              <a:t>and</a:t>
            </a:r>
            <a:r>
              <a:rPr sz="1000" spc="10" dirty="0">
                <a:latin typeface="Courier New"/>
                <a:cs typeface="Courier New"/>
              </a:rPr>
              <a:t> </a:t>
            </a:r>
            <a:r>
              <a:rPr sz="1000" spc="-5" dirty="0">
                <a:latin typeface="Courier New"/>
                <a:cs typeface="Courier New"/>
              </a:rPr>
              <a:t>photos</a:t>
            </a:r>
            <a:r>
              <a:rPr sz="1000" spc="5" dirty="0">
                <a:latin typeface="Courier New"/>
                <a:cs typeface="Courier New"/>
              </a:rPr>
              <a:t> </a:t>
            </a:r>
            <a:r>
              <a:rPr sz="1000" spc="-5" dirty="0">
                <a:latin typeface="Courier New"/>
                <a:cs typeface="Courier New"/>
              </a:rPr>
              <a:t>(promotion,</a:t>
            </a:r>
            <a:r>
              <a:rPr sz="1000" spc="5" dirty="0">
                <a:latin typeface="Courier New"/>
                <a:cs typeface="Courier New"/>
              </a:rPr>
              <a:t> </a:t>
            </a:r>
            <a:r>
              <a:rPr sz="1000" spc="-5" dirty="0">
                <a:latin typeface="Courier New"/>
                <a:cs typeface="Courier New"/>
              </a:rPr>
              <a:t>sales</a:t>
            </a:r>
            <a:r>
              <a:rPr sz="1000" spc="10" dirty="0">
                <a:latin typeface="Courier New"/>
                <a:cs typeface="Courier New"/>
              </a:rPr>
              <a:t> </a:t>
            </a:r>
            <a:r>
              <a:rPr sz="1000" spc="-5" dirty="0">
                <a:latin typeface="Courier New"/>
                <a:cs typeface="Courier New"/>
              </a:rPr>
              <a:t>p</a:t>
            </a:r>
            <a:endParaRPr sz="1000">
              <a:latin typeface="Courier New"/>
              <a:cs typeface="Courier New"/>
            </a:endParaRPr>
          </a:p>
        </p:txBody>
      </p:sp>
      <p:graphicFrame>
        <p:nvGraphicFramePr>
          <p:cNvPr id="8" name="object 8"/>
          <p:cNvGraphicFramePr>
            <a:graphicFrameLocks noGrp="1"/>
          </p:cNvGraphicFramePr>
          <p:nvPr/>
        </p:nvGraphicFramePr>
        <p:xfrm>
          <a:off x="882954" y="4285971"/>
          <a:ext cx="5777865" cy="1806223"/>
        </p:xfrm>
        <a:graphic>
          <a:graphicData uri="http://schemas.openxmlformats.org/drawingml/2006/table">
            <a:tbl>
              <a:tblPr firstRow="1" bandRow="1">
                <a:tableStyleId>{2D5ABB26-0587-4C30-8999-92F81FD0307C}</a:tableStyleId>
              </a:tblPr>
              <a:tblGrid>
                <a:gridCol w="488950"/>
                <a:gridCol w="5288915"/>
              </a:tblGrid>
              <a:tr h="163847">
                <a:tc>
                  <a:txBody>
                    <a:bodyPr/>
                    <a:lstStyle/>
                    <a:p>
                      <a:pPr marL="31750">
                        <a:lnSpc>
                          <a:spcPts val="1030"/>
                        </a:lnSpc>
                      </a:pPr>
                      <a:r>
                        <a:rPr sz="1000" dirty="0">
                          <a:latin typeface="Courier New"/>
                          <a:cs typeface="Courier New"/>
                        </a:rPr>
                        <a:t>eriod)</a:t>
                      </a:r>
                      <a:endParaRPr sz="1000">
                        <a:latin typeface="Courier New"/>
                        <a:cs typeface="Courier New"/>
                      </a:endParaRPr>
                    </a:p>
                  </a:txBody>
                  <a:tcPr marL="0" marR="0" marT="0" marB="0"/>
                </a:tc>
                <a:tc>
                  <a:txBody>
                    <a:bodyPr/>
                    <a:lstStyle/>
                    <a:p>
                      <a:pPr marL="76200">
                        <a:lnSpc>
                          <a:spcPts val="1030"/>
                        </a:lnSpc>
                        <a:tabLst>
                          <a:tab pos="829944" algn="l"/>
                        </a:tabLst>
                      </a:pPr>
                      <a:r>
                        <a:rPr sz="1000" dirty="0">
                          <a:latin typeface="Courier New"/>
                          <a:cs typeface="Courier New"/>
                        </a:rPr>
                        <a:t> 	</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28600">
                        <a:lnSpc>
                          <a:spcPts val="1190"/>
                        </a:lnSpc>
                      </a:pPr>
                      <a:r>
                        <a:rPr sz="1000" spc="-5" dirty="0">
                          <a:latin typeface="Courier New"/>
                          <a:cs typeface="Courier New"/>
                        </a:rPr>
                        <a:t>269.000000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381000">
                        <a:lnSpc>
                          <a:spcPts val="1190"/>
                        </a:lnSpc>
                      </a:pPr>
                      <a:r>
                        <a:rPr sz="1000" spc="-5" dirty="0">
                          <a:latin typeface="Courier New"/>
                          <a:cs typeface="Courier New"/>
                        </a:rPr>
                        <a:t>4.063197</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381000">
                        <a:lnSpc>
                          <a:spcPts val="1190"/>
                        </a:lnSpc>
                      </a:pPr>
                      <a:r>
                        <a:rPr sz="1000" spc="-5" dirty="0">
                          <a:latin typeface="Courier New"/>
                          <a:cs typeface="Courier New"/>
                        </a:rPr>
                        <a:t>3.177536</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min</a:t>
                      </a:r>
                      <a:endParaRPr sz="1000">
                        <a:latin typeface="Courier New"/>
                        <a:cs typeface="Courier New"/>
                      </a:endParaRPr>
                    </a:p>
                  </a:txBody>
                  <a:tcPr marL="0" marR="0" marT="0" marB="0"/>
                </a:tc>
                <a:tc>
                  <a:txBody>
                    <a:bodyPr/>
                    <a:lstStyle/>
                    <a:p>
                      <a:pPr marL="381000">
                        <a:lnSpc>
                          <a:spcPts val="1195"/>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381000">
                        <a:lnSpc>
                          <a:spcPts val="1190"/>
                        </a:lnSpc>
                      </a:pPr>
                      <a:r>
                        <a:rPr sz="1000" spc="-5" dirty="0">
                          <a:latin typeface="Courier New"/>
                          <a:cs typeface="Courier New"/>
                        </a:rPr>
                        <a:t>1.000000</a:t>
                      </a:r>
                      <a:endParaRPr sz="1000">
                        <a:latin typeface="Courier New"/>
                        <a:cs typeface="Courier New"/>
                      </a:endParaRPr>
                    </a:p>
                  </a:txBody>
                  <a:tcPr marL="0" marR="0" marT="0" marB="0"/>
                </a:tc>
              </a:tr>
              <a:tr h="184404">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381000">
                        <a:lnSpc>
                          <a:spcPts val="1190"/>
                        </a:lnSpc>
                      </a:pPr>
                      <a:r>
                        <a:rPr sz="1000" spc="-5" dirty="0">
                          <a:latin typeface="Courier New"/>
                          <a:cs typeface="Courier New"/>
                        </a:rPr>
                        <a:t>4.000000</a:t>
                      </a:r>
                      <a:endParaRPr sz="1000">
                        <a:latin typeface="Courier New"/>
                        <a:cs typeface="Courier New"/>
                      </a:endParaRPr>
                    </a:p>
                  </a:txBody>
                  <a:tcPr marL="0" marR="0" marT="0" marB="0"/>
                </a:tc>
              </a:tr>
              <a:tr h="185165">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381000">
                        <a:lnSpc>
                          <a:spcPts val="1190"/>
                        </a:lnSpc>
                      </a:pPr>
                      <a:r>
                        <a:rPr sz="1000" spc="-5" dirty="0">
                          <a:latin typeface="Courier New"/>
                          <a:cs typeface="Courier New"/>
                        </a:rPr>
                        <a:t>7.000000</a:t>
                      </a:r>
                      <a:endParaRPr sz="1000">
                        <a:latin typeface="Courier New"/>
                        <a:cs typeface="Courier New"/>
                      </a:endParaRPr>
                    </a:p>
                  </a:txBody>
                  <a:tcPr marL="0" marR="0" marT="0" marB="0"/>
                </a:tc>
              </a:tr>
              <a:tr h="185293">
                <a:tc>
                  <a:txBody>
                    <a:bodyPr/>
                    <a:lstStyle/>
                    <a:p>
                      <a:pPr marL="31750">
                        <a:lnSpc>
                          <a:spcPts val="1195"/>
                        </a:lnSpc>
                      </a:pPr>
                      <a:r>
                        <a:rPr sz="1000" spc="-5" dirty="0">
                          <a:latin typeface="Courier New"/>
                          <a:cs typeface="Courier New"/>
                        </a:rPr>
                        <a:t>max</a:t>
                      </a:r>
                      <a:endParaRPr sz="1000">
                        <a:latin typeface="Courier New"/>
                        <a:cs typeface="Courier New"/>
                      </a:endParaRPr>
                    </a:p>
                  </a:txBody>
                  <a:tcPr marL="0" marR="0" marT="0" marB="0"/>
                </a:tc>
                <a:tc>
                  <a:txBody>
                    <a:bodyPr/>
                    <a:lstStyle/>
                    <a:p>
                      <a:pPr marL="381000">
                        <a:lnSpc>
                          <a:spcPts val="1195"/>
                        </a:lnSpc>
                      </a:pPr>
                      <a:r>
                        <a:rPr sz="1000" spc="-5" dirty="0">
                          <a:latin typeface="Courier New"/>
                          <a:cs typeface="Courier New"/>
                        </a:rPr>
                        <a:t>9.000000</a:t>
                      </a:r>
                      <a:endParaRPr sz="1000">
                        <a:latin typeface="Courier New"/>
                        <a:cs typeface="Courier New"/>
                      </a:endParaRPr>
                    </a:p>
                  </a:txBody>
                  <a:tcPr marL="0" marR="0" marT="0" marB="0"/>
                </a:tc>
              </a:tr>
              <a:tr h="163974">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a:lnSpc>
                          <a:spcPts val="1190"/>
                        </a:lnSpc>
                      </a:pPr>
                      <a:r>
                        <a:rPr sz="1000" spc="-5" dirty="0">
                          <a:latin typeface="Courier New"/>
                          <a:cs typeface="Courier New"/>
                        </a:rPr>
                        <a:t>Longer</a:t>
                      </a:r>
                      <a:r>
                        <a:rPr sz="1000" spc="5" dirty="0">
                          <a:latin typeface="Courier New"/>
                          <a:cs typeface="Courier New"/>
                        </a:rPr>
                        <a:t> </a:t>
                      </a:r>
                      <a:r>
                        <a:rPr sz="1000" spc="-5" dirty="0">
                          <a:latin typeface="Courier New"/>
                          <a:cs typeface="Courier New"/>
                        </a:rPr>
                        <a:t>time</a:t>
                      </a:r>
                      <a:r>
                        <a:rPr sz="1000" spc="5" dirty="0">
                          <a:latin typeface="Courier New"/>
                          <a:cs typeface="Courier New"/>
                        </a:rPr>
                        <a:t> </a:t>
                      </a:r>
                      <a:r>
                        <a:rPr sz="1000" spc="-5" dirty="0">
                          <a:latin typeface="Courier New"/>
                          <a:cs typeface="Courier New"/>
                        </a:rPr>
                        <a:t>in</a:t>
                      </a:r>
                      <a:r>
                        <a:rPr sz="1000" spc="5" dirty="0">
                          <a:latin typeface="Courier New"/>
                          <a:cs typeface="Courier New"/>
                        </a:rPr>
                        <a:t> </a:t>
                      </a:r>
                      <a:r>
                        <a:rPr sz="1000" spc="-5" dirty="0">
                          <a:latin typeface="Courier New"/>
                          <a:cs typeface="Courier New"/>
                        </a:rPr>
                        <a:t>displaying</a:t>
                      </a:r>
                      <a:r>
                        <a:rPr sz="1000" spc="5" dirty="0">
                          <a:latin typeface="Courier New"/>
                          <a:cs typeface="Courier New"/>
                        </a:rPr>
                        <a:t> </a:t>
                      </a:r>
                      <a:r>
                        <a:rPr sz="1000" spc="-5" dirty="0">
                          <a:latin typeface="Courier New"/>
                          <a:cs typeface="Courier New"/>
                        </a:rPr>
                        <a:t>graphics</a:t>
                      </a:r>
                      <a:r>
                        <a:rPr sz="1000" spc="5" dirty="0">
                          <a:latin typeface="Courier New"/>
                          <a:cs typeface="Courier New"/>
                        </a:rPr>
                        <a:t> </a:t>
                      </a:r>
                      <a:r>
                        <a:rPr sz="1000" spc="-5" dirty="0">
                          <a:latin typeface="Courier New"/>
                          <a:cs typeface="Courier New"/>
                        </a:rPr>
                        <a:t>and</a:t>
                      </a:r>
                      <a:r>
                        <a:rPr sz="1000" spc="10" dirty="0">
                          <a:latin typeface="Courier New"/>
                          <a:cs typeface="Courier New"/>
                        </a:rPr>
                        <a:t> </a:t>
                      </a:r>
                      <a:r>
                        <a:rPr sz="1000" spc="-5" dirty="0">
                          <a:latin typeface="Courier New"/>
                          <a:cs typeface="Courier New"/>
                        </a:rPr>
                        <a:t>photos</a:t>
                      </a:r>
                      <a:r>
                        <a:rPr sz="1000" spc="5" dirty="0">
                          <a:latin typeface="Courier New"/>
                          <a:cs typeface="Courier New"/>
                        </a:rPr>
                        <a:t> </a:t>
                      </a:r>
                      <a:r>
                        <a:rPr sz="1000" spc="-5" dirty="0">
                          <a:latin typeface="Courier New"/>
                          <a:cs typeface="Courier New"/>
                        </a:rPr>
                        <a:t>(promotion,</a:t>
                      </a:r>
                      <a:r>
                        <a:rPr sz="1000" spc="5" dirty="0">
                          <a:latin typeface="Courier New"/>
                          <a:cs typeface="Courier New"/>
                        </a:rPr>
                        <a:t> </a:t>
                      </a:r>
                      <a:r>
                        <a:rPr sz="1000" spc="-5" dirty="0">
                          <a:latin typeface="Courier New"/>
                          <a:cs typeface="Courier New"/>
                        </a:rPr>
                        <a:t>sales</a:t>
                      </a:r>
                      <a:r>
                        <a:rPr sz="1000" spc="5" dirty="0">
                          <a:latin typeface="Courier New"/>
                          <a:cs typeface="Courier New"/>
                        </a:rPr>
                        <a:t> </a:t>
                      </a:r>
                      <a:r>
                        <a:rPr sz="1000" spc="-5" dirty="0">
                          <a:latin typeface="Courier New"/>
                          <a:cs typeface="Courier New"/>
                        </a:rPr>
                        <a:t>perio</a:t>
                      </a:r>
                      <a:endParaRPr sz="1000">
                        <a:latin typeface="Courier New"/>
                        <a:cs typeface="Courier New"/>
                      </a:endParaRPr>
                    </a:p>
                  </a:txBody>
                  <a:tcPr marL="0" marR="0" marT="0" marB="0"/>
                </a:tc>
              </a:tr>
            </a:tbl>
          </a:graphicData>
        </a:graphic>
      </p:graphicFrame>
      <p:sp>
        <p:nvSpPr>
          <p:cNvPr id="9" name="object 9"/>
          <p:cNvSpPr/>
          <p:nvPr/>
        </p:nvSpPr>
        <p:spPr>
          <a:xfrm>
            <a:off x="1448053" y="4355544"/>
            <a:ext cx="685800" cy="0"/>
          </a:xfrm>
          <a:custGeom>
            <a:avLst/>
            <a:gdLst/>
            <a:ahLst/>
            <a:cxnLst/>
            <a:rect l="l" t="t" r="r" b="b"/>
            <a:pathLst>
              <a:path w="685800">
                <a:moveTo>
                  <a:pt x="0" y="0"/>
                </a:moveTo>
                <a:lnTo>
                  <a:pt x="685800" y="0"/>
                </a:lnTo>
              </a:path>
            </a:pathLst>
          </a:custGeom>
          <a:ln w="7463">
            <a:solidFill>
              <a:srgbClr val="000000"/>
            </a:solidFill>
            <a:prstDash val="dash"/>
          </a:ln>
        </p:spPr>
        <p:txBody>
          <a:bodyPr wrap="square" lIns="0" tIns="0" rIns="0" bIns="0" rtlCol="0"/>
          <a:lstStyle/>
          <a:p>
            <a:endParaRPr/>
          </a:p>
        </p:txBody>
      </p:sp>
      <p:sp>
        <p:nvSpPr>
          <p:cNvPr id="10" name="object 10"/>
          <p:cNvSpPr txBox="1"/>
          <p:nvPr/>
        </p:nvSpPr>
        <p:spPr>
          <a:xfrm>
            <a:off x="902004" y="6099428"/>
            <a:ext cx="13970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d),</a:t>
            </a:r>
            <a:r>
              <a:rPr sz="1000" spc="-30" dirty="0">
                <a:latin typeface="Courier New"/>
                <a:cs typeface="Courier New"/>
              </a:rPr>
              <a:t> </a:t>
            </a:r>
            <a:r>
              <a:rPr sz="1000" spc="-5" dirty="0">
                <a:latin typeface="Courier New"/>
                <a:cs typeface="Courier New"/>
              </a:rPr>
              <a:t>dtype:</a:t>
            </a:r>
            <a:r>
              <a:rPr sz="1000" spc="-25" dirty="0">
                <a:latin typeface="Courier New"/>
                <a:cs typeface="Courier New"/>
              </a:rPr>
              <a:t> </a:t>
            </a:r>
            <a:r>
              <a:rPr sz="1000" spc="-5" dirty="0">
                <a:latin typeface="Courier New"/>
                <a:cs typeface="Courier New"/>
              </a:rPr>
              <a:t>float64</a:t>
            </a:r>
            <a:endParaRPr sz="1000">
              <a:latin typeface="Courier New"/>
              <a:cs typeface="Courier New"/>
            </a:endParaRPr>
          </a:p>
        </p:txBody>
      </p:sp>
      <p:sp>
        <p:nvSpPr>
          <p:cNvPr id="11" name="object 11"/>
          <p:cNvSpPr txBox="1"/>
          <p:nvPr/>
        </p:nvSpPr>
        <p:spPr>
          <a:xfrm>
            <a:off x="902004" y="6654164"/>
            <a:ext cx="54362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Late</a:t>
            </a:r>
            <a:r>
              <a:rPr sz="1000" spc="10" dirty="0">
                <a:latin typeface="Courier New"/>
                <a:cs typeface="Courier New"/>
              </a:rPr>
              <a:t> </a:t>
            </a:r>
            <a:r>
              <a:rPr sz="1000" spc="-5" dirty="0">
                <a:latin typeface="Courier New"/>
                <a:cs typeface="Courier New"/>
              </a:rPr>
              <a:t>declaration</a:t>
            </a:r>
            <a:r>
              <a:rPr sz="1000" spc="5" dirty="0">
                <a:latin typeface="Courier New"/>
                <a:cs typeface="Courier New"/>
              </a:rPr>
              <a:t> </a:t>
            </a:r>
            <a:r>
              <a:rPr sz="1000" spc="-5" dirty="0">
                <a:latin typeface="Courier New"/>
                <a:cs typeface="Courier New"/>
              </a:rPr>
              <a:t>of</a:t>
            </a:r>
            <a:r>
              <a:rPr sz="1000" spc="10" dirty="0">
                <a:latin typeface="Courier New"/>
                <a:cs typeface="Courier New"/>
              </a:rPr>
              <a:t> </a:t>
            </a:r>
            <a:r>
              <a:rPr sz="1000" spc="-5" dirty="0">
                <a:latin typeface="Courier New"/>
                <a:cs typeface="Courier New"/>
              </a:rPr>
              <a:t>price</a:t>
            </a:r>
            <a:r>
              <a:rPr sz="1000" spc="5" dirty="0">
                <a:latin typeface="Courier New"/>
                <a:cs typeface="Courier New"/>
              </a:rPr>
              <a:t> </a:t>
            </a:r>
            <a:r>
              <a:rPr sz="1000" spc="-5" dirty="0">
                <a:latin typeface="Courier New"/>
                <a:cs typeface="Courier New"/>
              </a:rPr>
              <a:t>(promotion,</a:t>
            </a:r>
            <a:r>
              <a:rPr sz="1000" spc="10" dirty="0">
                <a:latin typeface="Courier New"/>
                <a:cs typeface="Courier New"/>
              </a:rPr>
              <a:t> </a:t>
            </a:r>
            <a:r>
              <a:rPr sz="1000" spc="-5" dirty="0">
                <a:latin typeface="Courier New"/>
                <a:cs typeface="Courier New"/>
              </a:rPr>
              <a:t>sales</a:t>
            </a:r>
            <a:r>
              <a:rPr sz="1000" spc="5" dirty="0">
                <a:latin typeface="Courier New"/>
                <a:cs typeface="Courier New"/>
              </a:rPr>
              <a:t> </a:t>
            </a:r>
            <a:r>
              <a:rPr sz="1000" spc="-5" dirty="0">
                <a:latin typeface="Courier New"/>
                <a:cs typeface="Courier New"/>
              </a:rPr>
              <a:t>period)</a:t>
            </a:r>
            <a:r>
              <a:rPr sz="1000" spc="20"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12" name="object 12"/>
          <p:cNvGraphicFramePr>
            <a:graphicFrameLocks noGrp="1"/>
          </p:cNvGraphicFramePr>
          <p:nvPr/>
        </p:nvGraphicFramePr>
        <p:xfrm>
          <a:off x="882954" y="6872453"/>
          <a:ext cx="5625465" cy="1621948"/>
        </p:xfrm>
        <a:graphic>
          <a:graphicData uri="http://schemas.openxmlformats.org/drawingml/2006/table">
            <a:tbl>
              <a:tblPr firstRow="1" bandRow="1">
                <a:tableStyleId>{2D5ABB26-0587-4C30-8999-92F81FD0307C}</a:tableStyleId>
              </a:tblPr>
              <a:tblGrid>
                <a:gridCol w="450850"/>
                <a:gridCol w="5174615"/>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5165">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3.843866</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2.103162</a:t>
                      </a:r>
                      <a:endParaRPr sz="1000">
                        <a:latin typeface="Courier New"/>
                        <a:cs typeface="Courier New"/>
                      </a:endParaRPr>
                    </a:p>
                  </a:txBody>
                  <a:tcPr marL="0" marR="0" marT="0" marB="0"/>
                </a:tc>
              </a:tr>
              <a:tr h="184404">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4.000000</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5.000000</a:t>
                      </a:r>
                      <a:endParaRPr sz="1000">
                        <a:latin typeface="Courier New"/>
                        <a:cs typeface="Courier New"/>
                      </a:endParaRPr>
                    </a:p>
                  </a:txBody>
                  <a:tcPr marL="0" marR="0" marT="0" marB="0"/>
                </a:tc>
              </a:tr>
              <a:tr h="184594">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7.000000</a:t>
                      </a:r>
                      <a:endParaRPr sz="1000">
                        <a:latin typeface="Courier New"/>
                        <a:cs typeface="Courier New"/>
                      </a:endParaRPr>
                    </a:p>
                  </a:txBody>
                  <a:tcPr marL="0" marR="0" marT="0" marB="0"/>
                </a:tc>
              </a:tr>
              <a:tr h="164038">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Late</a:t>
                      </a:r>
                      <a:r>
                        <a:rPr sz="1000" spc="5" dirty="0">
                          <a:latin typeface="Courier New"/>
                          <a:cs typeface="Courier New"/>
                        </a:rPr>
                        <a:t> </a:t>
                      </a:r>
                      <a:r>
                        <a:rPr sz="1000" spc="-5" dirty="0">
                          <a:latin typeface="Courier New"/>
                          <a:cs typeface="Courier New"/>
                        </a:rPr>
                        <a:t>declaration</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price</a:t>
                      </a:r>
                      <a:r>
                        <a:rPr sz="1000" spc="10" dirty="0">
                          <a:latin typeface="Courier New"/>
                          <a:cs typeface="Courier New"/>
                        </a:rPr>
                        <a:t> </a:t>
                      </a:r>
                      <a:r>
                        <a:rPr sz="1000" spc="-5" dirty="0">
                          <a:latin typeface="Courier New"/>
                          <a:cs typeface="Courier New"/>
                        </a:rPr>
                        <a:t>(promotion,</a:t>
                      </a:r>
                      <a:r>
                        <a:rPr sz="1000" spc="5" dirty="0">
                          <a:latin typeface="Courier New"/>
                          <a:cs typeface="Courier New"/>
                        </a:rPr>
                        <a:t> </a:t>
                      </a:r>
                      <a:r>
                        <a:rPr sz="1000" spc="-5" dirty="0">
                          <a:latin typeface="Courier New"/>
                          <a:cs typeface="Courier New"/>
                        </a:rPr>
                        <a:t>sales</a:t>
                      </a:r>
                      <a:r>
                        <a:rPr sz="1000" spc="5" dirty="0">
                          <a:latin typeface="Courier New"/>
                          <a:cs typeface="Courier New"/>
                        </a:rPr>
                        <a:t> </a:t>
                      </a:r>
                      <a:r>
                        <a:rPr sz="1000" spc="-5" dirty="0">
                          <a:latin typeface="Courier New"/>
                          <a:cs typeface="Courier New"/>
                        </a:rPr>
                        <a:t>period),</a:t>
                      </a:r>
                      <a:r>
                        <a:rPr sz="1000" spc="5" dirty="0">
                          <a:latin typeface="Courier New"/>
                          <a:cs typeface="Courier New"/>
                        </a:rPr>
                        <a:t> </a:t>
                      </a:r>
                      <a:r>
                        <a:rPr sz="1000" spc="-5" dirty="0">
                          <a:latin typeface="Courier New"/>
                          <a:cs typeface="Courier New"/>
                        </a:rPr>
                        <a:t>dtype:</a:t>
                      </a:r>
                      <a:r>
                        <a:rPr sz="1000" spc="5" dirty="0">
                          <a:latin typeface="Courier New"/>
                          <a:cs typeface="Courier New"/>
                        </a:rPr>
                        <a:t> </a:t>
                      </a:r>
                      <a:r>
                        <a:rPr sz="1000" spc="-5" dirty="0">
                          <a:latin typeface="Courier New"/>
                          <a:cs typeface="Courier New"/>
                        </a:rPr>
                        <a:t>float64</a:t>
                      </a:r>
                      <a:endParaRPr sz="1000">
                        <a:latin typeface="Courier New"/>
                        <a:cs typeface="Courier New"/>
                      </a:endParaRPr>
                    </a:p>
                  </a:txBody>
                  <a:tcPr marL="0" marR="0" marT="0" marB="0"/>
                </a:tc>
              </a:tr>
            </a:tbl>
          </a:graphicData>
        </a:graphic>
      </p:graphicFrame>
      <p:sp>
        <p:nvSpPr>
          <p:cNvPr id="13" name="object 13"/>
          <p:cNvSpPr txBox="1"/>
          <p:nvPr/>
        </p:nvSpPr>
        <p:spPr>
          <a:xfrm>
            <a:off x="902004" y="8871965"/>
            <a:ext cx="53600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Longer</a:t>
            </a:r>
            <a:r>
              <a:rPr sz="1000" spc="5" dirty="0">
                <a:latin typeface="Courier New"/>
                <a:cs typeface="Courier New"/>
              </a:rPr>
              <a:t> </a:t>
            </a:r>
            <a:r>
              <a:rPr sz="1000" spc="-5" dirty="0">
                <a:latin typeface="Courier New"/>
                <a:cs typeface="Courier New"/>
              </a:rPr>
              <a:t>page</a:t>
            </a:r>
            <a:r>
              <a:rPr sz="1000" spc="10" dirty="0">
                <a:latin typeface="Courier New"/>
                <a:cs typeface="Courier New"/>
              </a:rPr>
              <a:t> </a:t>
            </a:r>
            <a:r>
              <a:rPr sz="1000" spc="-5" dirty="0">
                <a:latin typeface="Courier New"/>
                <a:cs typeface="Courier New"/>
              </a:rPr>
              <a:t>loading</a:t>
            </a:r>
            <a:r>
              <a:rPr sz="1000" spc="5" dirty="0">
                <a:latin typeface="Courier New"/>
                <a:cs typeface="Courier New"/>
              </a:rPr>
              <a:t> </a:t>
            </a:r>
            <a:r>
              <a:rPr sz="1000" spc="-5" dirty="0">
                <a:latin typeface="Courier New"/>
                <a:cs typeface="Courier New"/>
              </a:rPr>
              <a:t>time</a:t>
            </a:r>
            <a:r>
              <a:rPr sz="1000" spc="10" dirty="0">
                <a:latin typeface="Courier New"/>
                <a:cs typeface="Courier New"/>
              </a:rPr>
              <a:t> </a:t>
            </a:r>
            <a:r>
              <a:rPr sz="1000" spc="-5" dirty="0">
                <a:latin typeface="Courier New"/>
                <a:cs typeface="Courier New"/>
              </a:rPr>
              <a:t>(promotion,</a:t>
            </a:r>
            <a:r>
              <a:rPr sz="1000" spc="5" dirty="0">
                <a:latin typeface="Courier New"/>
                <a:cs typeface="Courier New"/>
              </a:rPr>
              <a:t> </a:t>
            </a:r>
            <a:r>
              <a:rPr sz="1000" spc="-5" dirty="0">
                <a:latin typeface="Courier New"/>
                <a:cs typeface="Courier New"/>
              </a:rPr>
              <a:t>sales</a:t>
            </a:r>
            <a:r>
              <a:rPr sz="1000" spc="10" dirty="0">
                <a:latin typeface="Courier New"/>
                <a:cs typeface="Courier New"/>
              </a:rPr>
              <a:t> </a:t>
            </a:r>
            <a:r>
              <a:rPr sz="1000" spc="-5" dirty="0">
                <a:latin typeface="Courier New"/>
                <a:cs typeface="Courier New"/>
              </a:rPr>
              <a:t>period)</a:t>
            </a:r>
            <a:r>
              <a:rPr sz="1000" spc="15"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14" name="object 14"/>
          <p:cNvGraphicFramePr>
            <a:graphicFrameLocks noGrp="1"/>
          </p:cNvGraphicFramePr>
          <p:nvPr/>
        </p:nvGraphicFramePr>
        <p:xfrm>
          <a:off x="882954" y="9090254"/>
          <a:ext cx="1511300" cy="513571"/>
        </p:xfrm>
        <a:graphic>
          <a:graphicData uri="http://schemas.openxmlformats.org/drawingml/2006/table">
            <a:tbl>
              <a:tblPr firstRow="1" bandRow="1">
                <a:tableStyleId>{2D5ABB26-0587-4C30-8999-92F81FD0307C}</a:tableStyleId>
              </a:tblPr>
              <a:tblGrid>
                <a:gridCol w="565150"/>
                <a:gridCol w="946150"/>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R="24130" algn="r">
                        <a:lnSpc>
                          <a:spcPts val="1030"/>
                        </a:lnSpc>
                      </a:pPr>
                      <a:r>
                        <a:rPr sz="1000" spc="-5" dirty="0">
                          <a:latin typeface="Courier New"/>
                          <a:cs typeface="Courier New"/>
                        </a:rPr>
                        <a:t>269.000000</a:t>
                      </a:r>
                      <a:endParaRPr sz="1000">
                        <a:latin typeface="Courier New"/>
                        <a:cs typeface="Courier New"/>
                      </a:endParaRPr>
                    </a:p>
                  </a:txBody>
                  <a:tcPr marL="0" marR="0" marT="0" marB="0"/>
                </a:tc>
              </a:tr>
              <a:tr h="185140">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R="24130" algn="r">
                        <a:lnSpc>
                          <a:spcPts val="1190"/>
                        </a:lnSpc>
                      </a:pPr>
                      <a:r>
                        <a:rPr sz="1000" spc="-5" dirty="0">
                          <a:latin typeface="Courier New"/>
                          <a:cs typeface="Courier New"/>
                        </a:rPr>
                        <a:t>5.988848</a:t>
                      </a:r>
                      <a:endParaRPr sz="1000">
                        <a:latin typeface="Courier New"/>
                        <a:cs typeface="Courier New"/>
                      </a:endParaRPr>
                    </a:p>
                  </a:txBody>
                  <a:tcPr marL="0" marR="0" marT="0" marB="0"/>
                </a:tc>
              </a:tr>
              <a:tr h="164584">
                <a:tc>
                  <a:txBody>
                    <a:bodyPr/>
                    <a:lstStyle/>
                    <a:p>
                      <a:pPr marL="31750">
                        <a:lnSpc>
                          <a:spcPts val="1195"/>
                        </a:lnSpc>
                      </a:pPr>
                      <a:r>
                        <a:rPr sz="1000" spc="-5" dirty="0">
                          <a:latin typeface="Courier New"/>
                          <a:cs typeface="Courier New"/>
                        </a:rPr>
                        <a:t>std</a:t>
                      </a:r>
                      <a:endParaRPr sz="1000">
                        <a:latin typeface="Courier New"/>
                        <a:cs typeface="Courier New"/>
                      </a:endParaRPr>
                    </a:p>
                  </a:txBody>
                  <a:tcPr marL="0" marR="0" marT="0" marB="0"/>
                </a:tc>
                <a:tc>
                  <a:txBody>
                    <a:bodyPr/>
                    <a:lstStyle/>
                    <a:p>
                      <a:pPr marR="24130" algn="r">
                        <a:lnSpc>
                          <a:spcPts val="1195"/>
                        </a:lnSpc>
                      </a:pPr>
                      <a:r>
                        <a:rPr sz="1000" spc="-5" dirty="0">
                          <a:latin typeface="Courier New"/>
                          <a:cs typeface="Courier New"/>
                        </a:rPr>
                        <a:t>2.855321</a:t>
                      </a:r>
                      <a:endParaRPr sz="1000">
                        <a:latin typeface="Courier New"/>
                        <a:cs typeface="Courier New"/>
                      </a:endParaRPr>
                    </a:p>
                  </a:txBody>
                  <a:tcPr marL="0" marR="0" marT="0" marB="0"/>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82954" y="958444"/>
          <a:ext cx="5549265" cy="1067085"/>
        </p:xfrm>
        <a:graphic>
          <a:graphicData uri="http://schemas.openxmlformats.org/drawingml/2006/table">
            <a:tbl>
              <a:tblPr firstRow="1" bandRow="1">
                <a:tableStyleId>{2D5ABB26-0587-4C30-8999-92F81FD0307C}</a:tableStyleId>
              </a:tblPr>
              <a:tblGrid>
                <a:gridCol w="450850"/>
                <a:gridCol w="5098415"/>
              </a:tblGrid>
              <a:tr h="163974">
                <a:tc>
                  <a:txBody>
                    <a:bodyPr/>
                    <a:lstStyle/>
                    <a:p>
                      <a:pPr marL="31750">
                        <a:lnSpc>
                          <a:spcPts val="103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030"/>
                        </a:lnSpc>
                      </a:pPr>
                      <a:r>
                        <a:rPr sz="1000" spc="-5" dirty="0">
                          <a:latin typeface="Courier New"/>
                          <a:cs typeface="Courier New"/>
                        </a:rPr>
                        <a:t>0.000000</a:t>
                      </a:r>
                      <a:endParaRPr sz="1000">
                        <a:latin typeface="Courier New"/>
                        <a:cs typeface="Courier New"/>
                      </a:endParaRPr>
                    </a:p>
                  </a:txBody>
                  <a:tcPr marL="0" marR="0" marT="0" marB="0"/>
                </a:tc>
              </a:tr>
              <a:tr h="185292">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4.000000</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7.000000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8.000000</a:t>
                      </a:r>
                      <a:endParaRPr sz="1000">
                        <a:latin typeface="Courier New"/>
                        <a:cs typeface="Courier New"/>
                      </a:endParaRPr>
                    </a:p>
                  </a:txBody>
                  <a:tcPr marL="0" marR="0" marT="0" marB="0"/>
                </a:tc>
              </a:tr>
              <a:tr h="184404">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342900">
                        <a:lnSpc>
                          <a:spcPts val="1190"/>
                        </a:lnSpc>
                      </a:pPr>
                      <a:r>
                        <a:rPr sz="1000" spc="-5" dirty="0">
                          <a:latin typeface="Courier New"/>
                          <a:cs typeface="Courier New"/>
                        </a:rPr>
                        <a:t>10.000000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Longer</a:t>
                      </a:r>
                      <a:r>
                        <a:rPr sz="1000" spc="5" dirty="0">
                          <a:latin typeface="Courier New"/>
                          <a:cs typeface="Courier New"/>
                        </a:rPr>
                        <a:t> </a:t>
                      </a:r>
                      <a:r>
                        <a:rPr sz="1000" spc="-5" dirty="0">
                          <a:latin typeface="Courier New"/>
                          <a:cs typeface="Courier New"/>
                        </a:rPr>
                        <a:t>page</a:t>
                      </a:r>
                      <a:r>
                        <a:rPr sz="1000" spc="5" dirty="0">
                          <a:latin typeface="Courier New"/>
                          <a:cs typeface="Courier New"/>
                        </a:rPr>
                        <a:t> </a:t>
                      </a:r>
                      <a:r>
                        <a:rPr sz="1000" spc="-5" dirty="0">
                          <a:latin typeface="Courier New"/>
                          <a:cs typeface="Courier New"/>
                        </a:rPr>
                        <a:t>loading</a:t>
                      </a:r>
                      <a:r>
                        <a:rPr sz="1000" spc="5" dirty="0">
                          <a:latin typeface="Courier New"/>
                          <a:cs typeface="Courier New"/>
                        </a:rPr>
                        <a:t> </a:t>
                      </a:r>
                      <a:r>
                        <a:rPr sz="1000" spc="-5" dirty="0">
                          <a:latin typeface="Courier New"/>
                          <a:cs typeface="Courier New"/>
                        </a:rPr>
                        <a:t>time</a:t>
                      </a:r>
                      <a:r>
                        <a:rPr sz="1000" spc="5" dirty="0">
                          <a:latin typeface="Courier New"/>
                          <a:cs typeface="Courier New"/>
                        </a:rPr>
                        <a:t> </a:t>
                      </a:r>
                      <a:r>
                        <a:rPr sz="1000" spc="-5" dirty="0">
                          <a:latin typeface="Courier New"/>
                          <a:cs typeface="Courier New"/>
                        </a:rPr>
                        <a:t>(promotion,</a:t>
                      </a:r>
                      <a:r>
                        <a:rPr sz="1000" spc="5" dirty="0">
                          <a:latin typeface="Courier New"/>
                          <a:cs typeface="Courier New"/>
                        </a:rPr>
                        <a:t> </a:t>
                      </a:r>
                      <a:r>
                        <a:rPr sz="1000" spc="-5" dirty="0">
                          <a:latin typeface="Courier New"/>
                          <a:cs typeface="Courier New"/>
                        </a:rPr>
                        <a:t>sales</a:t>
                      </a:r>
                      <a:r>
                        <a:rPr sz="1000" spc="10" dirty="0">
                          <a:latin typeface="Courier New"/>
                          <a:cs typeface="Courier New"/>
                        </a:rPr>
                        <a:t> </a:t>
                      </a:r>
                      <a:r>
                        <a:rPr sz="1000" spc="-5" dirty="0">
                          <a:latin typeface="Courier New"/>
                          <a:cs typeface="Courier New"/>
                        </a:rPr>
                        <a:t>period),</a:t>
                      </a:r>
                      <a:r>
                        <a:rPr sz="1000" spc="5" dirty="0">
                          <a:latin typeface="Courier New"/>
                          <a:cs typeface="Courier New"/>
                        </a:rPr>
                        <a:t> </a:t>
                      </a:r>
                      <a:r>
                        <a:rPr sz="1000" spc="-5" dirty="0">
                          <a:latin typeface="Courier New"/>
                          <a:cs typeface="Courier New"/>
                        </a:rPr>
                        <a:t>dtype:</a:t>
                      </a:r>
                      <a:r>
                        <a:rPr sz="1000" spc="5" dirty="0">
                          <a:latin typeface="Courier New"/>
                          <a:cs typeface="Courier New"/>
                        </a:rPr>
                        <a:t> </a:t>
                      </a:r>
                      <a:r>
                        <a:rPr sz="1000" spc="-5" dirty="0">
                          <a:latin typeface="Courier New"/>
                          <a:cs typeface="Courier New"/>
                        </a:rPr>
                        <a:t>float64</a:t>
                      </a:r>
                      <a:endParaRPr sz="1000">
                        <a:latin typeface="Courier New"/>
                        <a:cs typeface="Courier New"/>
                      </a:endParaRPr>
                    </a:p>
                  </a:txBody>
                  <a:tcPr marL="0" marR="0" marT="0" marB="0"/>
                </a:tc>
              </a:tr>
            </a:tbl>
          </a:graphicData>
        </a:graphic>
      </p:graphicFrame>
      <p:sp>
        <p:nvSpPr>
          <p:cNvPr id="3" name="object 3"/>
          <p:cNvSpPr/>
          <p:nvPr/>
        </p:nvSpPr>
        <p:spPr>
          <a:xfrm>
            <a:off x="1067104" y="2690956"/>
            <a:ext cx="685800" cy="0"/>
          </a:xfrm>
          <a:custGeom>
            <a:avLst/>
            <a:gdLst/>
            <a:ahLst/>
            <a:cxnLst/>
            <a:rect l="l" t="t" r="r" b="b"/>
            <a:pathLst>
              <a:path w="685800">
                <a:moveTo>
                  <a:pt x="0" y="0"/>
                </a:moveTo>
                <a:lnTo>
                  <a:pt x="685800" y="0"/>
                </a:lnTo>
              </a:path>
            </a:pathLst>
          </a:custGeom>
          <a:ln w="7463">
            <a:solidFill>
              <a:srgbClr val="000000"/>
            </a:solidFill>
            <a:prstDash val="dash"/>
          </a:ln>
        </p:spPr>
        <p:txBody>
          <a:bodyPr wrap="square" lIns="0" tIns="0" rIns="0" bIns="0" rtlCol="0"/>
          <a:lstStyle/>
          <a:p>
            <a:endParaRPr/>
          </a:p>
        </p:txBody>
      </p:sp>
      <p:sp>
        <p:nvSpPr>
          <p:cNvPr id="4" name="object 4"/>
          <p:cNvSpPr txBox="1"/>
          <p:nvPr/>
        </p:nvSpPr>
        <p:spPr>
          <a:xfrm>
            <a:off x="902004" y="2370480"/>
            <a:ext cx="5741670" cy="394335"/>
          </a:xfrm>
          <a:prstGeom prst="rect">
            <a:avLst/>
          </a:prstGeom>
        </p:spPr>
        <p:txBody>
          <a:bodyPr vert="horz" wrap="square" lIns="0" tIns="44450" rIns="0" bIns="0" rtlCol="0">
            <a:spAutoFit/>
          </a:bodyPr>
          <a:lstStyle/>
          <a:p>
            <a:pPr marL="12700">
              <a:lnSpc>
                <a:spcPct val="100000"/>
              </a:lnSpc>
              <a:spcBef>
                <a:spcPts val="350"/>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Limited</a:t>
            </a:r>
            <a:r>
              <a:rPr sz="1000" spc="5" dirty="0">
                <a:latin typeface="Courier New"/>
                <a:cs typeface="Courier New"/>
              </a:rPr>
              <a:t> </a:t>
            </a:r>
            <a:r>
              <a:rPr sz="1000" spc="-5" dirty="0">
                <a:latin typeface="Courier New"/>
                <a:cs typeface="Courier New"/>
              </a:rPr>
              <a:t>mode</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payment</a:t>
            </a:r>
            <a:r>
              <a:rPr sz="1000" spc="5" dirty="0">
                <a:latin typeface="Courier New"/>
                <a:cs typeface="Courier New"/>
              </a:rPr>
              <a:t> </a:t>
            </a:r>
            <a:r>
              <a:rPr sz="1000" spc="-5" dirty="0">
                <a:latin typeface="Courier New"/>
                <a:cs typeface="Courier New"/>
              </a:rPr>
              <a:t>on</a:t>
            </a:r>
            <a:r>
              <a:rPr sz="1000" spc="5" dirty="0">
                <a:latin typeface="Courier New"/>
                <a:cs typeface="Courier New"/>
              </a:rPr>
              <a:t> </a:t>
            </a:r>
            <a:r>
              <a:rPr sz="1000" spc="-5" dirty="0">
                <a:latin typeface="Courier New"/>
                <a:cs typeface="Courier New"/>
              </a:rPr>
              <a:t>most</a:t>
            </a:r>
            <a:r>
              <a:rPr sz="1000" spc="5" dirty="0">
                <a:latin typeface="Courier New"/>
                <a:cs typeface="Courier New"/>
              </a:rPr>
              <a:t> </a:t>
            </a:r>
            <a:r>
              <a:rPr sz="1000" spc="-5" dirty="0">
                <a:latin typeface="Courier New"/>
                <a:cs typeface="Courier New"/>
              </a:rPr>
              <a:t>products</a:t>
            </a:r>
            <a:r>
              <a:rPr sz="1000" spc="5" dirty="0">
                <a:latin typeface="Courier New"/>
                <a:cs typeface="Courier New"/>
              </a:rPr>
              <a:t> </a:t>
            </a:r>
            <a:r>
              <a:rPr sz="1000" spc="-5" dirty="0">
                <a:latin typeface="Courier New"/>
                <a:cs typeface="Courier New"/>
              </a:rPr>
              <a:t>(promotion,</a:t>
            </a:r>
            <a:r>
              <a:rPr sz="1000" spc="5" dirty="0">
                <a:latin typeface="Courier New"/>
                <a:cs typeface="Courier New"/>
              </a:rPr>
              <a:t> </a:t>
            </a:r>
            <a:r>
              <a:rPr sz="1000" spc="-5" dirty="0">
                <a:latin typeface="Courier New"/>
                <a:cs typeface="Courier New"/>
              </a:rPr>
              <a:t>sales</a:t>
            </a:r>
            <a:r>
              <a:rPr sz="1000" spc="5" dirty="0">
                <a:latin typeface="Courier New"/>
                <a:cs typeface="Courier New"/>
              </a:rPr>
              <a:t> </a:t>
            </a:r>
            <a:r>
              <a:rPr sz="1000" dirty="0">
                <a:latin typeface="Courier New"/>
                <a:cs typeface="Courier New"/>
              </a:rPr>
              <a:t>period</a:t>
            </a:r>
            <a:endParaRPr sz="1000">
              <a:latin typeface="Courier New"/>
              <a:cs typeface="Courier New"/>
            </a:endParaRPr>
          </a:p>
          <a:p>
            <a:pPr marL="12700">
              <a:lnSpc>
                <a:spcPct val="100000"/>
              </a:lnSpc>
              <a:spcBef>
                <a:spcPts val="254"/>
              </a:spcBef>
              <a:tabLst>
                <a:tab pos="918844" algn="l"/>
              </a:tabLst>
            </a:pPr>
            <a:r>
              <a:rPr sz="1000" spc="-5" dirty="0">
                <a:latin typeface="Courier New"/>
                <a:cs typeface="Courier New"/>
              </a:rPr>
              <a:t>) </a:t>
            </a:r>
            <a:r>
              <a:rPr sz="1000" spc="-10" dirty="0">
                <a:latin typeface="Courier New"/>
                <a:cs typeface="Courier New"/>
              </a:rPr>
              <a:t> </a:t>
            </a:r>
            <a:r>
              <a:rPr sz="1000" spc="-5" dirty="0">
                <a:latin typeface="Courier New"/>
                <a:cs typeface="Courier New"/>
              </a:rPr>
              <a:t>	</a:t>
            </a:r>
            <a:endParaRPr sz="1000">
              <a:latin typeface="Courier New"/>
              <a:cs typeface="Courier New"/>
            </a:endParaRPr>
          </a:p>
        </p:txBody>
      </p:sp>
      <p:sp>
        <p:nvSpPr>
          <p:cNvPr id="5" name="object 5"/>
          <p:cNvSpPr txBox="1"/>
          <p:nvPr/>
        </p:nvSpPr>
        <p:spPr>
          <a:xfrm>
            <a:off x="902004" y="2740811"/>
            <a:ext cx="406400" cy="1503045"/>
          </a:xfrm>
          <a:prstGeom prst="rect">
            <a:avLst/>
          </a:prstGeom>
        </p:spPr>
        <p:txBody>
          <a:bodyPr vert="horz" wrap="square" lIns="0" tIns="12065" rIns="0" bIns="0" rtlCol="0">
            <a:spAutoFit/>
          </a:bodyPr>
          <a:lstStyle/>
          <a:p>
            <a:pPr marL="12700" marR="5080">
              <a:lnSpc>
                <a:spcPct val="121300"/>
              </a:lnSpc>
              <a:spcBef>
                <a:spcPts val="95"/>
              </a:spcBef>
            </a:pPr>
            <a:r>
              <a:rPr sz="1000" spc="-5" dirty="0">
                <a:latin typeface="Courier New"/>
                <a:cs typeface="Courier New"/>
              </a:rPr>
              <a:t>count  mean </a:t>
            </a:r>
            <a:r>
              <a:rPr sz="1000" spc="-590" dirty="0">
                <a:latin typeface="Courier New"/>
                <a:cs typeface="Courier New"/>
              </a:rPr>
              <a:t> </a:t>
            </a:r>
            <a:r>
              <a:rPr sz="1000" spc="-5" dirty="0">
                <a:latin typeface="Courier New"/>
                <a:cs typeface="Courier New"/>
              </a:rPr>
              <a:t>std </a:t>
            </a:r>
            <a:r>
              <a:rPr sz="1000" dirty="0">
                <a:latin typeface="Courier New"/>
                <a:cs typeface="Courier New"/>
              </a:rPr>
              <a:t> </a:t>
            </a:r>
            <a:r>
              <a:rPr sz="1000" spc="-5" dirty="0">
                <a:latin typeface="Courier New"/>
                <a:cs typeface="Courier New"/>
              </a:rPr>
              <a:t>min </a:t>
            </a:r>
            <a:r>
              <a:rPr sz="1000" dirty="0">
                <a:latin typeface="Courier New"/>
                <a:cs typeface="Courier New"/>
              </a:rPr>
              <a:t> </a:t>
            </a:r>
            <a:r>
              <a:rPr sz="1000" spc="-5" dirty="0">
                <a:latin typeface="Courier New"/>
                <a:cs typeface="Courier New"/>
              </a:rPr>
              <a:t>25%</a:t>
            </a:r>
            <a:endParaRPr sz="1000">
              <a:latin typeface="Courier New"/>
              <a:cs typeface="Courier New"/>
            </a:endParaRPr>
          </a:p>
          <a:p>
            <a:pPr marL="12700">
              <a:lnSpc>
                <a:spcPct val="100000"/>
              </a:lnSpc>
              <a:spcBef>
                <a:spcPts val="254"/>
              </a:spcBef>
            </a:pPr>
            <a:r>
              <a:rPr sz="1000" spc="-5" dirty="0">
                <a:latin typeface="Courier New"/>
                <a:cs typeface="Courier New"/>
              </a:rPr>
              <a:t>50%</a:t>
            </a:r>
            <a:endParaRPr sz="1000">
              <a:latin typeface="Courier New"/>
              <a:cs typeface="Courier New"/>
            </a:endParaRPr>
          </a:p>
          <a:p>
            <a:pPr marL="12700">
              <a:lnSpc>
                <a:spcPct val="100000"/>
              </a:lnSpc>
              <a:spcBef>
                <a:spcPts val="250"/>
              </a:spcBef>
            </a:pPr>
            <a:r>
              <a:rPr sz="1000" spc="-5" dirty="0">
                <a:latin typeface="Courier New"/>
                <a:cs typeface="Courier New"/>
              </a:rPr>
              <a:t>75%</a:t>
            </a:r>
            <a:endParaRPr sz="1000">
              <a:latin typeface="Courier New"/>
              <a:cs typeface="Courier New"/>
            </a:endParaRPr>
          </a:p>
          <a:p>
            <a:pPr marL="12700">
              <a:lnSpc>
                <a:spcPct val="100000"/>
              </a:lnSpc>
              <a:spcBef>
                <a:spcPts val="250"/>
              </a:spcBef>
            </a:pPr>
            <a:r>
              <a:rPr sz="1000" spc="-5" dirty="0">
                <a:latin typeface="Courier New"/>
                <a:cs typeface="Courier New"/>
              </a:rPr>
              <a:t>max</a:t>
            </a:r>
            <a:endParaRPr sz="1000">
              <a:latin typeface="Courier New"/>
              <a:cs typeface="Courier New"/>
            </a:endParaRPr>
          </a:p>
        </p:txBody>
      </p:sp>
      <p:sp>
        <p:nvSpPr>
          <p:cNvPr id="6" name="object 6"/>
          <p:cNvSpPr txBox="1"/>
          <p:nvPr/>
        </p:nvSpPr>
        <p:spPr>
          <a:xfrm>
            <a:off x="1587743" y="2740811"/>
            <a:ext cx="788035" cy="1503045"/>
          </a:xfrm>
          <a:prstGeom prst="rect">
            <a:avLst/>
          </a:prstGeom>
        </p:spPr>
        <p:txBody>
          <a:bodyPr vert="horz" wrap="square" lIns="0" tIns="44450" rIns="0" bIns="0" rtlCol="0">
            <a:spAutoFit/>
          </a:bodyPr>
          <a:lstStyle/>
          <a:p>
            <a:pPr marR="5080" algn="r">
              <a:lnSpc>
                <a:spcPct val="100000"/>
              </a:lnSpc>
              <a:spcBef>
                <a:spcPts val="350"/>
              </a:spcBef>
            </a:pPr>
            <a:r>
              <a:rPr sz="1000" spc="-5" dirty="0">
                <a:latin typeface="Courier New"/>
                <a:cs typeface="Courier New"/>
              </a:rPr>
              <a:t>269.000000</a:t>
            </a:r>
            <a:endParaRPr sz="1000">
              <a:latin typeface="Courier New"/>
              <a:cs typeface="Courier New"/>
            </a:endParaRPr>
          </a:p>
          <a:p>
            <a:pPr marR="5080" algn="r">
              <a:lnSpc>
                <a:spcPct val="100000"/>
              </a:lnSpc>
              <a:spcBef>
                <a:spcPts val="254"/>
              </a:spcBef>
            </a:pPr>
            <a:r>
              <a:rPr sz="1000" spc="-5" dirty="0">
                <a:latin typeface="Courier New"/>
                <a:cs typeface="Courier New"/>
              </a:rPr>
              <a:t>3.717472</a:t>
            </a:r>
            <a:endParaRPr sz="1000">
              <a:latin typeface="Courier New"/>
              <a:cs typeface="Courier New"/>
            </a:endParaRPr>
          </a:p>
          <a:p>
            <a:pPr marR="5080" algn="r">
              <a:lnSpc>
                <a:spcPct val="100000"/>
              </a:lnSpc>
              <a:spcBef>
                <a:spcPts val="250"/>
              </a:spcBef>
            </a:pPr>
            <a:r>
              <a:rPr sz="1000" spc="-5" dirty="0">
                <a:latin typeface="Courier New"/>
                <a:cs typeface="Courier New"/>
              </a:rPr>
              <a:t>2.853728</a:t>
            </a:r>
            <a:endParaRPr sz="1000">
              <a:latin typeface="Courier New"/>
              <a:cs typeface="Courier New"/>
            </a:endParaRPr>
          </a:p>
          <a:p>
            <a:pPr marR="5080" algn="r">
              <a:lnSpc>
                <a:spcPct val="100000"/>
              </a:lnSpc>
              <a:spcBef>
                <a:spcPts val="250"/>
              </a:spcBef>
            </a:pPr>
            <a:r>
              <a:rPr sz="1000" spc="-5" dirty="0">
                <a:latin typeface="Courier New"/>
                <a:cs typeface="Courier New"/>
              </a:rPr>
              <a:t>0.000000</a:t>
            </a:r>
            <a:endParaRPr sz="1000">
              <a:latin typeface="Courier New"/>
              <a:cs typeface="Courier New"/>
            </a:endParaRPr>
          </a:p>
          <a:p>
            <a:pPr marR="5080" algn="r">
              <a:lnSpc>
                <a:spcPct val="100000"/>
              </a:lnSpc>
              <a:spcBef>
                <a:spcPts val="270"/>
              </a:spcBef>
            </a:pPr>
            <a:r>
              <a:rPr sz="1000" spc="-5" dirty="0">
                <a:latin typeface="Courier New"/>
                <a:cs typeface="Courier New"/>
              </a:rPr>
              <a:t>1.000000</a:t>
            </a:r>
            <a:endParaRPr sz="1000">
              <a:latin typeface="Courier New"/>
              <a:cs typeface="Courier New"/>
            </a:endParaRPr>
          </a:p>
          <a:p>
            <a:pPr marR="5080" algn="r">
              <a:lnSpc>
                <a:spcPct val="100000"/>
              </a:lnSpc>
              <a:spcBef>
                <a:spcPts val="250"/>
              </a:spcBef>
            </a:pPr>
            <a:r>
              <a:rPr sz="1000" spc="-5" dirty="0">
                <a:latin typeface="Courier New"/>
                <a:cs typeface="Courier New"/>
              </a:rPr>
              <a:t>3.000000</a:t>
            </a:r>
            <a:endParaRPr sz="1000">
              <a:latin typeface="Courier New"/>
              <a:cs typeface="Courier New"/>
            </a:endParaRPr>
          </a:p>
          <a:p>
            <a:pPr marR="5080" algn="r">
              <a:lnSpc>
                <a:spcPct val="100000"/>
              </a:lnSpc>
              <a:spcBef>
                <a:spcPts val="254"/>
              </a:spcBef>
            </a:pPr>
            <a:r>
              <a:rPr sz="1000" spc="-5" dirty="0">
                <a:latin typeface="Courier New"/>
                <a:cs typeface="Courier New"/>
              </a:rPr>
              <a:t>7.000000</a:t>
            </a:r>
            <a:endParaRPr sz="1000">
              <a:latin typeface="Courier New"/>
              <a:cs typeface="Courier New"/>
            </a:endParaRPr>
          </a:p>
          <a:p>
            <a:pPr marR="5080" algn="r">
              <a:lnSpc>
                <a:spcPct val="100000"/>
              </a:lnSpc>
              <a:spcBef>
                <a:spcPts val="250"/>
              </a:spcBef>
            </a:pPr>
            <a:r>
              <a:rPr sz="1000" spc="-5" dirty="0">
                <a:latin typeface="Courier New"/>
                <a:cs typeface="Courier New"/>
              </a:rPr>
              <a:t>7.000000</a:t>
            </a:r>
            <a:endParaRPr sz="1000">
              <a:latin typeface="Courier New"/>
              <a:cs typeface="Courier New"/>
            </a:endParaRPr>
          </a:p>
        </p:txBody>
      </p:sp>
      <p:sp>
        <p:nvSpPr>
          <p:cNvPr id="7" name="object 7"/>
          <p:cNvSpPr txBox="1"/>
          <p:nvPr/>
        </p:nvSpPr>
        <p:spPr>
          <a:xfrm>
            <a:off x="902004" y="4219473"/>
            <a:ext cx="5739765" cy="394335"/>
          </a:xfrm>
          <a:prstGeom prst="rect">
            <a:avLst/>
          </a:prstGeom>
        </p:spPr>
        <p:txBody>
          <a:bodyPr vert="horz" wrap="square" lIns="0" tIns="12700" rIns="0" bIns="0" rtlCol="0">
            <a:spAutoFit/>
          </a:bodyPr>
          <a:lstStyle/>
          <a:p>
            <a:pPr marL="12700" marR="5080">
              <a:lnSpc>
                <a:spcPct val="121000"/>
              </a:lnSpc>
              <a:spcBef>
                <a:spcPts val="100"/>
              </a:spcBef>
            </a:pPr>
            <a:r>
              <a:rPr sz="1000" spc="-5" dirty="0">
                <a:latin typeface="Courier New"/>
                <a:cs typeface="Courier New"/>
              </a:rPr>
              <a:t>Name:</a:t>
            </a:r>
            <a:r>
              <a:rPr sz="1000" spc="5" dirty="0">
                <a:latin typeface="Courier New"/>
                <a:cs typeface="Courier New"/>
              </a:rPr>
              <a:t> </a:t>
            </a:r>
            <a:r>
              <a:rPr sz="1000" spc="-5" dirty="0">
                <a:latin typeface="Courier New"/>
                <a:cs typeface="Courier New"/>
              </a:rPr>
              <a:t>Limited</a:t>
            </a:r>
            <a:r>
              <a:rPr sz="1000" spc="5" dirty="0">
                <a:latin typeface="Courier New"/>
                <a:cs typeface="Courier New"/>
              </a:rPr>
              <a:t> </a:t>
            </a:r>
            <a:r>
              <a:rPr sz="1000" spc="-5" dirty="0">
                <a:latin typeface="Courier New"/>
                <a:cs typeface="Courier New"/>
              </a:rPr>
              <a:t>mode</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payment</a:t>
            </a:r>
            <a:r>
              <a:rPr sz="1000" spc="5" dirty="0">
                <a:latin typeface="Courier New"/>
                <a:cs typeface="Courier New"/>
              </a:rPr>
              <a:t> </a:t>
            </a:r>
            <a:r>
              <a:rPr sz="1000" spc="-5" dirty="0">
                <a:latin typeface="Courier New"/>
                <a:cs typeface="Courier New"/>
              </a:rPr>
              <a:t>on</a:t>
            </a:r>
            <a:r>
              <a:rPr sz="1000" spc="10" dirty="0">
                <a:latin typeface="Courier New"/>
                <a:cs typeface="Courier New"/>
              </a:rPr>
              <a:t> </a:t>
            </a:r>
            <a:r>
              <a:rPr sz="1000" spc="-5" dirty="0">
                <a:latin typeface="Courier New"/>
                <a:cs typeface="Courier New"/>
              </a:rPr>
              <a:t>most</a:t>
            </a:r>
            <a:r>
              <a:rPr sz="1000" spc="5" dirty="0">
                <a:latin typeface="Courier New"/>
                <a:cs typeface="Courier New"/>
              </a:rPr>
              <a:t> </a:t>
            </a:r>
            <a:r>
              <a:rPr sz="1000" spc="-5" dirty="0">
                <a:latin typeface="Courier New"/>
                <a:cs typeface="Courier New"/>
              </a:rPr>
              <a:t>products</a:t>
            </a:r>
            <a:r>
              <a:rPr sz="1000" spc="5" dirty="0">
                <a:latin typeface="Courier New"/>
                <a:cs typeface="Courier New"/>
              </a:rPr>
              <a:t> </a:t>
            </a:r>
            <a:r>
              <a:rPr sz="1000" spc="-5" dirty="0">
                <a:latin typeface="Courier New"/>
                <a:cs typeface="Courier New"/>
              </a:rPr>
              <a:t>(promotion,</a:t>
            </a:r>
            <a:r>
              <a:rPr sz="1000" spc="5" dirty="0">
                <a:latin typeface="Courier New"/>
                <a:cs typeface="Courier New"/>
              </a:rPr>
              <a:t> </a:t>
            </a:r>
            <a:r>
              <a:rPr sz="1000" spc="-5" dirty="0">
                <a:latin typeface="Courier New"/>
                <a:cs typeface="Courier New"/>
              </a:rPr>
              <a:t>sales</a:t>
            </a:r>
            <a:r>
              <a:rPr sz="1000" spc="5" dirty="0">
                <a:latin typeface="Courier New"/>
                <a:cs typeface="Courier New"/>
              </a:rPr>
              <a:t> </a:t>
            </a:r>
            <a:r>
              <a:rPr sz="1000" spc="-5" dirty="0">
                <a:latin typeface="Courier New"/>
                <a:cs typeface="Courier New"/>
              </a:rPr>
              <a:t>period),</a:t>
            </a:r>
            <a:r>
              <a:rPr sz="1000" spc="5" dirty="0">
                <a:latin typeface="Courier New"/>
                <a:cs typeface="Courier New"/>
              </a:rPr>
              <a:t> </a:t>
            </a:r>
            <a:r>
              <a:rPr sz="1000" spc="-5" dirty="0">
                <a:latin typeface="Courier New"/>
                <a:cs typeface="Courier New"/>
              </a:rPr>
              <a:t>d </a:t>
            </a:r>
            <a:r>
              <a:rPr sz="1000" spc="-585" dirty="0">
                <a:latin typeface="Courier New"/>
                <a:cs typeface="Courier New"/>
              </a:rPr>
              <a:t> </a:t>
            </a:r>
            <a:r>
              <a:rPr sz="1000" spc="-5" dirty="0">
                <a:latin typeface="Courier New"/>
                <a:cs typeface="Courier New"/>
              </a:rPr>
              <a:t>type: float64</a:t>
            </a:r>
            <a:endParaRPr sz="1000">
              <a:latin typeface="Courier New"/>
              <a:cs typeface="Courier New"/>
            </a:endParaRPr>
          </a:p>
        </p:txBody>
      </p:sp>
      <p:sp>
        <p:nvSpPr>
          <p:cNvPr id="8" name="object 8"/>
          <p:cNvSpPr txBox="1"/>
          <p:nvPr/>
        </p:nvSpPr>
        <p:spPr>
          <a:xfrm>
            <a:off x="902004" y="4991226"/>
            <a:ext cx="32264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 Longer</a:t>
            </a:r>
            <a:r>
              <a:rPr sz="1000" dirty="0">
                <a:latin typeface="Courier New"/>
                <a:cs typeface="Courier New"/>
              </a:rPr>
              <a:t> </a:t>
            </a:r>
            <a:r>
              <a:rPr sz="1000" spc="-5" dirty="0">
                <a:latin typeface="Courier New"/>
                <a:cs typeface="Courier New"/>
              </a:rPr>
              <a:t>delivery</a:t>
            </a:r>
            <a:r>
              <a:rPr sz="1000" dirty="0">
                <a:latin typeface="Courier New"/>
                <a:cs typeface="Courier New"/>
              </a:rPr>
              <a:t> </a:t>
            </a:r>
            <a:r>
              <a:rPr sz="1000" spc="-5" dirty="0">
                <a:latin typeface="Courier New"/>
                <a:cs typeface="Courier New"/>
              </a:rPr>
              <a:t>period</a:t>
            </a:r>
            <a:r>
              <a:rPr sz="1000" spc="5"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9" name="object 9"/>
          <p:cNvGraphicFramePr>
            <a:graphicFrameLocks noGrp="1"/>
          </p:cNvGraphicFramePr>
          <p:nvPr/>
        </p:nvGraphicFramePr>
        <p:xfrm>
          <a:off x="882954" y="5209515"/>
          <a:ext cx="3416935" cy="1621821"/>
        </p:xfrm>
        <a:graphic>
          <a:graphicData uri="http://schemas.openxmlformats.org/drawingml/2006/table">
            <a:tbl>
              <a:tblPr firstRow="1" bandRow="1">
                <a:tableStyleId>{2D5ABB26-0587-4C30-8999-92F81FD0307C}</a:tableStyleId>
              </a:tblPr>
              <a:tblGrid>
                <a:gridCol w="450850"/>
                <a:gridCol w="2966085"/>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4404">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2.736059</a:t>
                      </a:r>
                      <a:endParaRPr sz="1000">
                        <a:latin typeface="Courier New"/>
                        <a:cs typeface="Courier New"/>
                      </a:endParaRPr>
                    </a:p>
                  </a:txBody>
                  <a:tcPr marL="0" marR="0" marT="0" marB="0"/>
                </a:tc>
              </a:tr>
              <a:tr h="185165">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1.725857</a:t>
                      </a:r>
                      <a:endParaRPr sz="1000">
                        <a:latin typeface="Courier New"/>
                        <a:cs typeface="Courier New"/>
                      </a:endParaRPr>
                    </a:p>
                  </a:txBody>
                  <a:tcPr marL="0" marR="0" marT="0" marB="0"/>
                </a:tc>
              </a:tr>
              <a:tr h="185293">
                <a:tc>
                  <a:txBody>
                    <a:bodyPr/>
                    <a:lstStyle/>
                    <a:p>
                      <a:pPr marL="31750">
                        <a:lnSpc>
                          <a:spcPts val="1195"/>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0.000000</a:t>
                      </a:r>
                      <a:endParaRPr sz="1000">
                        <a:latin typeface="Courier New"/>
                        <a:cs typeface="Courier New"/>
                      </a:endParaRPr>
                    </a:p>
                  </a:txBody>
                  <a:tcPr marL="0" marR="0" marT="0" marB="0"/>
                </a:tc>
              </a:tr>
              <a:tr h="184530">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4.000000</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5.000000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Longer delivery</a:t>
                      </a:r>
                      <a:r>
                        <a:rPr sz="1000" dirty="0">
                          <a:latin typeface="Courier New"/>
                          <a:cs typeface="Courier New"/>
                        </a:rPr>
                        <a:t> </a:t>
                      </a:r>
                      <a:r>
                        <a:rPr sz="1000" spc="-5" dirty="0">
                          <a:latin typeface="Courier New"/>
                          <a:cs typeface="Courier New"/>
                        </a:rPr>
                        <a:t>period,</a:t>
                      </a:r>
                      <a:r>
                        <a:rPr sz="1000" dirty="0">
                          <a:latin typeface="Courier New"/>
                          <a:cs typeface="Courier New"/>
                        </a:rPr>
                        <a:t> </a:t>
                      </a:r>
                      <a:r>
                        <a:rPr sz="1000" spc="-5" dirty="0">
                          <a:latin typeface="Courier New"/>
                          <a:cs typeface="Courier New"/>
                        </a:rPr>
                        <a:t>dtype: float64</a:t>
                      </a:r>
                      <a:endParaRPr sz="1000">
                        <a:latin typeface="Courier New"/>
                        <a:cs typeface="Courier New"/>
                      </a:endParaRPr>
                    </a:p>
                  </a:txBody>
                  <a:tcPr marL="0" marR="0" marT="0" marB="0"/>
                </a:tc>
              </a:tr>
            </a:tbl>
          </a:graphicData>
        </a:graphic>
      </p:graphicFrame>
      <p:sp>
        <p:nvSpPr>
          <p:cNvPr id="10" name="object 10"/>
          <p:cNvSpPr txBox="1"/>
          <p:nvPr/>
        </p:nvSpPr>
        <p:spPr>
          <a:xfrm>
            <a:off x="902004" y="7208901"/>
            <a:ext cx="42932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Change</a:t>
            </a:r>
            <a:r>
              <a:rPr sz="1000" spc="5" dirty="0">
                <a:latin typeface="Courier New"/>
                <a:cs typeface="Courier New"/>
              </a:rPr>
              <a:t> </a:t>
            </a:r>
            <a:r>
              <a:rPr sz="1000" spc="-5" dirty="0">
                <a:latin typeface="Courier New"/>
                <a:cs typeface="Courier New"/>
              </a:rPr>
              <a:t>in</a:t>
            </a:r>
            <a:r>
              <a:rPr sz="1000" spc="5" dirty="0">
                <a:latin typeface="Courier New"/>
                <a:cs typeface="Courier New"/>
              </a:rPr>
              <a:t> </a:t>
            </a:r>
            <a:r>
              <a:rPr sz="1000" spc="-5" dirty="0">
                <a:latin typeface="Courier New"/>
                <a:cs typeface="Courier New"/>
              </a:rPr>
              <a:t>website/Application</a:t>
            </a:r>
            <a:r>
              <a:rPr sz="1000" spc="5" dirty="0">
                <a:latin typeface="Courier New"/>
                <a:cs typeface="Courier New"/>
              </a:rPr>
              <a:t> </a:t>
            </a:r>
            <a:r>
              <a:rPr sz="1000" spc="-5" dirty="0">
                <a:latin typeface="Courier New"/>
                <a:cs typeface="Courier New"/>
              </a:rPr>
              <a:t>design</a:t>
            </a:r>
            <a:r>
              <a:rPr sz="1000" spc="20"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11" name="object 11"/>
          <p:cNvGraphicFramePr>
            <a:graphicFrameLocks noGrp="1"/>
          </p:cNvGraphicFramePr>
          <p:nvPr/>
        </p:nvGraphicFramePr>
        <p:xfrm>
          <a:off x="882954" y="7427190"/>
          <a:ext cx="4483100" cy="1621948"/>
        </p:xfrm>
        <a:graphic>
          <a:graphicData uri="http://schemas.openxmlformats.org/drawingml/2006/table">
            <a:tbl>
              <a:tblPr firstRow="1" bandRow="1">
                <a:tableStyleId>{2D5ABB26-0587-4C30-8999-92F81FD0307C}</a:tableStyleId>
              </a:tblPr>
              <a:tblGrid>
                <a:gridCol w="450850"/>
                <a:gridCol w="4032250"/>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2.189591</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2.152169</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0.000000</a:t>
                      </a:r>
                      <a:endParaRPr sz="1000">
                        <a:latin typeface="Courier New"/>
                        <a:cs typeface="Courier New"/>
                      </a:endParaRPr>
                    </a:p>
                  </a:txBody>
                  <a:tcPr marL="0" marR="0" marT="0" marB="0"/>
                </a:tc>
              </a:tr>
              <a:tr h="184594">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4594">
                <a:tc>
                  <a:txBody>
                    <a:bodyPr/>
                    <a:lstStyle/>
                    <a:p>
                      <a:pPr marL="31750">
                        <a:lnSpc>
                          <a:spcPts val="1195"/>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1.000000</a:t>
                      </a:r>
                      <a:endParaRPr sz="1000">
                        <a:latin typeface="Courier New"/>
                        <a:cs typeface="Courier New"/>
                      </a:endParaRPr>
                    </a:p>
                  </a:txBody>
                  <a:tcPr marL="0" marR="0" marT="0" marB="0"/>
                </a:tc>
              </a:tr>
              <a:tr h="185165">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5.000000</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6.000000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Change</a:t>
                      </a:r>
                      <a:r>
                        <a:rPr sz="1000" dirty="0">
                          <a:latin typeface="Courier New"/>
                          <a:cs typeface="Courier New"/>
                        </a:rPr>
                        <a:t> </a:t>
                      </a:r>
                      <a:r>
                        <a:rPr sz="1000" spc="-5" dirty="0">
                          <a:latin typeface="Courier New"/>
                          <a:cs typeface="Courier New"/>
                        </a:rPr>
                        <a:t>in</a:t>
                      </a:r>
                      <a:r>
                        <a:rPr sz="1000" spc="5" dirty="0">
                          <a:latin typeface="Courier New"/>
                          <a:cs typeface="Courier New"/>
                        </a:rPr>
                        <a:t> </a:t>
                      </a:r>
                      <a:r>
                        <a:rPr sz="1000" spc="-5" dirty="0">
                          <a:latin typeface="Courier New"/>
                          <a:cs typeface="Courier New"/>
                        </a:rPr>
                        <a:t>website/Application</a:t>
                      </a:r>
                      <a:r>
                        <a:rPr sz="1000" spc="5" dirty="0">
                          <a:latin typeface="Courier New"/>
                          <a:cs typeface="Courier New"/>
                        </a:rPr>
                        <a:t> </a:t>
                      </a:r>
                      <a:r>
                        <a:rPr sz="1000" spc="-5" dirty="0">
                          <a:latin typeface="Courier New"/>
                          <a:cs typeface="Courier New"/>
                        </a:rPr>
                        <a:t>design,</a:t>
                      </a:r>
                      <a:r>
                        <a:rPr sz="1000" spc="5" dirty="0">
                          <a:latin typeface="Courier New"/>
                          <a:cs typeface="Courier New"/>
                        </a:rPr>
                        <a:t> </a:t>
                      </a:r>
                      <a:r>
                        <a:rPr sz="1000" spc="-5" dirty="0">
                          <a:latin typeface="Courier New"/>
                          <a:cs typeface="Courier New"/>
                        </a:rPr>
                        <a:t>dtype:</a:t>
                      </a:r>
                      <a:r>
                        <a:rPr sz="1000" spc="5" dirty="0">
                          <a:latin typeface="Courier New"/>
                          <a:cs typeface="Courier New"/>
                        </a:rPr>
                        <a:t> </a:t>
                      </a:r>
                      <a:r>
                        <a:rPr sz="1000" spc="-5" dirty="0">
                          <a:latin typeface="Courier New"/>
                          <a:cs typeface="Courier New"/>
                        </a:rPr>
                        <a:t>float64</a:t>
                      </a:r>
                      <a:endParaRPr sz="1000">
                        <a:latin typeface="Courier New"/>
                        <a:cs typeface="Courier New"/>
                      </a:endParaRPr>
                    </a:p>
                  </a:txBody>
                  <a:tcPr marL="0" marR="0" marT="0" marB="0"/>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4704" y="891692"/>
            <a:ext cx="5716270" cy="394970"/>
          </a:xfrm>
          <a:prstGeom prst="rect">
            <a:avLst/>
          </a:prstGeom>
        </p:spPr>
        <p:txBody>
          <a:bodyPr vert="horz" wrap="square" lIns="0" tIns="45085" rIns="0" bIns="0" rtlCol="0">
            <a:spAutoFit/>
          </a:bodyPr>
          <a:lstStyle/>
          <a:p>
            <a:pPr>
              <a:lnSpc>
                <a:spcPct val="100000"/>
              </a:lnSpc>
              <a:spcBef>
                <a:spcPts val="355"/>
              </a:spcBef>
            </a:pPr>
            <a:r>
              <a:rPr sz="1000" spc="-5" dirty="0">
                <a:latin typeface="Courier New"/>
                <a:cs typeface="Courier New"/>
              </a:rPr>
              <a:t>---------</a:t>
            </a:r>
            <a:r>
              <a:rPr sz="1000" spc="5" dirty="0">
                <a:latin typeface="Courier New"/>
                <a:cs typeface="Courier New"/>
              </a:rPr>
              <a:t> </a:t>
            </a:r>
            <a:r>
              <a:rPr sz="1000" spc="-5" dirty="0">
                <a:latin typeface="Courier New"/>
                <a:cs typeface="Courier New"/>
              </a:rPr>
              <a:t>Frequent</a:t>
            </a:r>
            <a:r>
              <a:rPr sz="1000" spc="5" dirty="0">
                <a:latin typeface="Courier New"/>
                <a:cs typeface="Courier New"/>
              </a:rPr>
              <a:t> </a:t>
            </a:r>
            <a:r>
              <a:rPr sz="1000" spc="-5" dirty="0">
                <a:latin typeface="Courier New"/>
                <a:cs typeface="Courier New"/>
              </a:rPr>
              <a:t>disruption</a:t>
            </a:r>
            <a:r>
              <a:rPr sz="1000" spc="10" dirty="0">
                <a:latin typeface="Courier New"/>
                <a:cs typeface="Courier New"/>
              </a:rPr>
              <a:t> </a:t>
            </a:r>
            <a:r>
              <a:rPr sz="1000" spc="-5" dirty="0">
                <a:latin typeface="Courier New"/>
                <a:cs typeface="Courier New"/>
              </a:rPr>
              <a:t>when</a:t>
            </a:r>
            <a:r>
              <a:rPr sz="1000" spc="5" dirty="0">
                <a:latin typeface="Courier New"/>
                <a:cs typeface="Courier New"/>
              </a:rPr>
              <a:t> </a:t>
            </a:r>
            <a:r>
              <a:rPr sz="1000" spc="-5" dirty="0">
                <a:latin typeface="Courier New"/>
                <a:cs typeface="Courier New"/>
              </a:rPr>
              <a:t>moving</a:t>
            </a:r>
            <a:r>
              <a:rPr sz="1000" spc="5" dirty="0">
                <a:latin typeface="Courier New"/>
                <a:cs typeface="Courier New"/>
              </a:rPr>
              <a:t> </a:t>
            </a:r>
            <a:r>
              <a:rPr sz="1000" spc="-5" dirty="0">
                <a:latin typeface="Courier New"/>
                <a:cs typeface="Courier New"/>
              </a:rPr>
              <a:t>from</a:t>
            </a:r>
            <a:r>
              <a:rPr sz="1000" spc="10" dirty="0">
                <a:latin typeface="Courier New"/>
                <a:cs typeface="Courier New"/>
              </a:rPr>
              <a:t> </a:t>
            </a:r>
            <a:r>
              <a:rPr sz="1000" spc="-5" dirty="0">
                <a:latin typeface="Courier New"/>
                <a:cs typeface="Courier New"/>
              </a:rPr>
              <a:t>one</a:t>
            </a:r>
            <a:r>
              <a:rPr sz="1000" spc="5" dirty="0">
                <a:latin typeface="Courier New"/>
                <a:cs typeface="Courier New"/>
              </a:rPr>
              <a:t> </a:t>
            </a:r>
            <a:r>
              <a:rPr sz="1000" spc="-5" dirty="0">
                <a:latin typeface="Courier New"/>
                <a:cs typeface="Courier New"/>
              </a:rPr>
              <a:t>page</a:t>
            </a:r>
            <a:r>
              <a:rPr sz="1000" spc="5" dirty="0">
                <a:latin typeface="Courier New"/>
                <a:cs typeface="Courier New"/>
              </a:rPr>
              <a:t> </a:t>
            </a:r>
            <a:r>
              <a:rPr sz="1000" spc="-5" dirty="0">
                <a:latin typeface="Courier New"/>
                <a:cs typeface="Courier New"/>
              </a:rPr>
              <a:t>to</a:t>
            </a:r>
            <a:r>
              <a:rPr sz="1000" spc="10" dirty="0">
                <a:latin typeface="Courier New"/>
                <a:cs typeface="Courier New"/>
              </a:rPr>
              <a:t> </a:t>
            </a:r>
            <a:r>
              <a:rPr sz="1000" spc="-5" dirty="0">
                <a:latin typeface="Courier New"/>
                <a:cs typeface="Courier New"/>
              </a:rPr>
              <a:t>another</a:t>
            </a:r>
            <a:r>
              <a:rPr sz="1000" spc="15" dirty="0">
                <a:latin typeface="Courier New"/>
                <a:cs typeface="Courier New"/>
              </a:rPr>
              <a:t> </a:t>
            </a:r>
            <a:r>
              <a:rPr sz="1000" spc="-5" dirty="0">
                <a:latin typeface="Courier New"/>
                <a:cs typeface="Courier New"/>
              </a:rPr>
              <a:t>--------</a:t>
            </a:r>
            <a:endParaRPr sz="1000">
              <a:latin typeface="Courier New"/>
              <a:cs typeface="Courier New"/>
            </a:endParaRPr>
          </a:p>
          <a:p>
            <a:pPr>
              <a:lnSpc>
                <a:spcPct val="100000"/>
              </a:lnSpc>
              <a:spcBef>
                <a:spcPts val="250"/>
              </a:spcBef>
            </a:pPr>
            <a:r>
              <a:rPr sz="1000" spc="-5" dirty="0">
                <a:latin typeface="Courier New"/>
                <a:cs typeface="Courier New"/>
              </a:rPr>
              <a:t>-</a:t>
            </a:r>
            <a:endParaRPr sz="1000">
              <a:latin typeface="Courier New"/>
              <a:cs typeface="Courier New"/>
            </a:endParaRPr>
          </a:p>
        </p:txBody>
      </p:sp>
      <p:graphicFrame>
        <p:nvGraphicFramePr>
          <p:cNvPr id="3" name="object 3"/>
          <p:cNvGraphicFramePr>
            <a:graphicFrameLocks noGrp="1"/>
          </p:cNvGraphicFramePr>
          <p:nvPr/>
        </p:nvGraphicFramePr>
        <p:xfrm>
          <a:off x="882954" y="1329030"/>
          <a:ext cx="5777865" cy="1805970"/>
        </p:xfrm>
        <a:graphic>
          <a:graphicData uri="http://schemas.openxmlformats.org/drawingml/2006/table">
            <a:tbl>
              <a:tblPr firstRow="1" bandRow="1">
                <a:tableStyleId>{2D5ABB26-0587-4C30-8999-92F81FD0307C}</a:tableStyleId>
              </a:tblPr>
              <a:tblGrid>
                <a:gridCol w="450850"/>
                <a:gridCol w="4952365"/>
                <a:gridCol w="374650"/>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4403">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3.587361</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4404">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2.557690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5166">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5165">
                <a:tc>
                  <a:txBody>
                    <a:bodyPr/>
                    <a:lstStyle/>
                    <a:p>
                      <a:pPr marL="31750">
                        <a:lnSpc>
                          <a:spcPts val="1195"/>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1.000000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4403">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4.000000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4403">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6.000000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185166">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7.000000</a:t>
                      </a:r>
                      <a:endParaRPr sz="10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r>
              <a:tr h="349013">
                <a:tc>
                  <a:txBody>
                    <a:bodyPr/>
                    <a:lstStyle/>
                    <a:p>
                      <a:pPr marL="31750">
                        <a:lnSpc>
                          <a:spcPts val="1195"/>
                        </a:lnSpc>
                      </a:pPr>
                      <a:r>
                        <a:rPr sz="1000" spc="-5" dirty="0">
                          <a:latin typeface="Courier New"/>
                          <a:cs typeface="Courier New"/>
                        </a:rPr>
                        <a:t>Name:</a:t>
                      </a:r>
                      <a:endParaRPr sz="1000">
                        <a:latin typeface="Courier New"/>
                        <a:cs typeface="Courier New"/>
                      </a:endParaRPr>
                    </a:p>
                    <a:p>
                      <a:pPr marL="31750">
                        <a:lnSpc>
                          <a:spcPct val="100000"/>
                        </a:lnSpc>
                        <a:spcBef>
                          <a:spcPts val="250"/>
                        </a:spcBef>
                      </a:pPr>
                      <a:r>
                        <a:rPr sz="1000" spc="-5" dirty="0">
                          <a:latin typeface="Courier New"/>
                          <a:cs typeface="Courier New"/>
                        </a:rPr>
                        <a:t>t64</a:t>
                      </a:r>
                      <a:endParaRPr sz="1000">
                        <a:latin typeface="Courier New"/>
                        <a:cs typeface="Courier New"/>
                      </a:endParaRPr>
                    </a:p>
                  </a:txBody>
                  <a:tcPr marL="0" marR="0" marT="0" marB="0"/>
                </a:tc>
                <a:tc>
                  <a:txBody>
                    <a:bodyPr/>
                    <a:lstStyle/>
                    <a:p>
                      <a:pPr marL="38100">
                        <a:lnSpc>
                          <a:spcPts val="1195"/>
                        </a:lnSpc>
                      </a:pPr>
                      <a:r>
                        <a:rPr sz="1000" spc="-5" dirty="0">
                          <a:latin typeface="Courier New"/>
                          <a:cs typeface="Courier New"/>
                        </a:rPr>
                        <a:t>Frequent</a:t>
                      </a:r>
                      <a:r>
                        <a:rPr sz="1000" dirty="0">
                          <a:latin typeface="Courier New"/>
                          <a:cs typeface="Courier New"/>
                        </a:rPr>
                        <a:t> </a:t>
                      </a:r>
                      <a:r>
                        <a:rPr sz="1000" spc="-5" dirty="0">
                          <a:latin typeface="Courier New"/>
                          <a:cs typeface="Courier New"/>
                        </a:rPr>
                        <a:t>disruption</a:t>
                      </a:r>
                      <a:r>
                        <a:rPr sz="1000" spc="5" dirty="0">
                          <a:latin typeface="Courier New"/>
                          <a:cs typeface="Courier New"/>
                        </a:rPr>
                        <a:t> </a:t>
                      </a:r>
                      <a:r>
                        <a:rPr sz="1000" spc="-5" dirty="0">
                          <a:latin typeface="Courier New"/>
                          <a:cs typeface="Courier New"/>
                        </a:rPr>
                        <a:t>when</a:t>
                      </a:r>
                      <a:r>
                        <a:rPr sz="1000" spc="5" dirty="0">
                          <a:latin typeface="Courier New"/>
                          <a:cs typeface="Courier New"/>
                        </a:rPr>
                        <a:t> </a:t>
                      </a:r>
                      <a:r>
                        <a:rPr sz="1000" spc="-5" dirty="0">
                          <a:latin typeface="Courier New"/>
                          <a:cs typeface="Courier New"/>
                        </a:rPr>
                        <a:t>moving</a:t>
                      </a:r>
                      <a:r>
                        <a:rPr sz="1000" spc="5" dirty="0">
                          <a:latin typeface="Courier New"/>
                          <a:cs typeface="Courier New"/>
                        </a:rPr>
                        <a:t> </a:t>
                      </a:r>
                      <a:r>
                        <a:rPr sz="1000" spc="-5" dirty="0">
                          <a:latin typeface="Courier New"/>
                          <a:cs typeface="Courier New"/>
                        </a:rPr>
                        <a:t>from</a:t>
                      </a:r>
                      <a:r>
                        <a:rPr sz="1000" spc="5" dirty="0">
                          <a:latin typeface="Courier New"/>
                          <a:cs typeface="Courier New"/>
                        </a:rPr>
                        <a:t> </a:t>
                      </a:r>
                      <a:r>
                        <a:rPr sz="1000" spc="-5" dirty="0">
                          <a:latin typeface="Courier New"/>
                          <a:cs typeface="Courier New"/>
                        </a:rPr>
                        <a:t>one</a:t>
                      </a:r>
                      <a:r>
                        <a:rPr sz="1000" spc="5" dirty="0">
                          <a:latin typeface="Courier New"/>
                          <a:cs typeface="Courier New"/>
                        </a:rPr>
                        <a:t> </a:t>
                      </a:r>
                      <a:r>
                        <a:rPr sz="1000" spc="-5" dirty="0">
                          <a:latin typeface="Courier New"/>
                          <a:cs typeface="Courier New"/>
                        </a:rPr>
                        <a:t>page</a:t>
                      </a:r>
                      <a:r>
                        <a:rPr sz="1000" spc="5" dirty="0">
                          <a:latin typeface="Courier New"/>
                          <a:cs typeface="Courier New"/>
                        </a:rPr>
                        <a:t> </a:t>
                      </a:r>
                      <a:r>
                        <a:rPr sz="1000" spc="-5" dirty="0">
                          <a:latin typeface="Courier New"/>
                          <a:cs typeface="Courier New"/>
                        </a:rPr>
                        <a:t>to</a:t>
                      </a:r>
                      <a:r>
                        <a:rPr sz="1000" spc="5" dirty="0">
                          <a:latin typeface="Courier New"/>
                          <a:cs typeface="Courier New"/>
                        </a:rPr>
                        <a:t> </a:t>
                      </a:r>
                      <a:r>
                        <a:rPr sz="1000" spc="-5" dirty="0">
                          <a:latin typeface="Courier New"/>
                          <a:cs typeface="Courier New"/>
                        </a:rPr>
                        <a:t>another,</a:t>
                      </a:r>
                      <a:r>
                        <a:rPr sz="1000" spc="5" dirty="0">
                          <a:latin typeface="Courier New"/>
                          <a:cs typeface="Courier New"/>
                        </a:rPr>
                        <a:t> </a:t>
                      </a:r>
                      <a:r>
                        <a:rPr sz="1000" spc="-5" dirty="0">
                          <a:latin typeface="Courier New"/>
                          <a:cs typeface="Courier New"/>
                        </a:rPr>
                        <a:t>dtype:</a:t>
                      </a:r>
                      <a:endParaRPr sz="1000">
                        <a:latin typeface="Courier New"/>
                        <a:cs typeface="Courier New"/>
                      </a:endParaRPr>
                    </a:p>
                  </a:txBody>
                  <a:tcPr marL="0" marR="0" marT="0" marB="0"/>
                </a:tc>
                <a:tc>
                  <a:txBody>
                    <a:bodyPr/>
                    <a:lstStyle/>
                    <a:p>
                      <a:pPr marL="38100">
                        <a:lnSpc>
                          <a:spcPts val="1195"/>
                        </a:lnSpc>
                      </a:pPr>
                      <a:r>
                        <a:rPr sz="1000" spc="-5" dirty="0">
                          <a:latin typeface="Courier New"/>
                          <a:cs typeface="Courier New"/>
                        </a:rPr>
                        <a:t>floa</a:t>
                      </a:r>
                      <a:endParaRPr sz="1000">
                        <a:latin typeface="Courier New"/>
                        <a:cs typeface="Courier New"/>
                      </a:endParaRPr>
                    </a:p>
                  </a:txBody>
                  <a:tcPr marL="0" marR="0" marT="0" marB="0"/>
                </a:tc>
              </a:tr>
            </a:tbl>
          </a:graphicData>
        </a:graphic>
      </p:graphicFrame>
      <p:sp>
        <p:nvSpPr>
          <p:cNvPr id="4" name="object 4"/>
          <p:cNvSpPr txBox="1"/>
          <p:nvPr/>
        </p:nvSpPr>
        <p:spPr>
          <a:xfrm>
            <a:off x="902004" y="3512947"/>
            <a:ext cx="40646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r>
              <a:rPr sz="1000" dirty="0">
                <a:latin typeface="Courier New"/>
                <a:cs typeface="Courier New"/>
              </a:rPr>
              <a:t> </a:t>
            </a:r>
            <a:r>
              <a:rPr sz="1000" spc="-5" dirty="0">
                <a:latin typeface="Courier New"/>
                <a:cs typeface="Courier New"/>
              </a:rPr>
              <a:t>Website</a:t>
            </a:r>
            <a:r>
              <a:rPr sz="1000" spc="5" dirty="0">
                <a:latin typeface="Courier New"/>
                <a:cs typeface="Courier New"/>
              </a:rPr>
              <a:t> </a:t>
            </a:r>
            <a:r>
              <a:rPr sz="1000" spc="-5" dirty="0">
                <a:latin typeface="Courier New"/>
                <a:cs typeface="Courier New"/>
              </a:rPr>
              <a:t>is</a:t>
            </a:r>
            <a:r>
              <a:rPr sz="1000" dirty="0">
                <a:latin typeface="Courier New"/>
                <a:cs typeface="Courier New"/>
              </a:rPr>
              <a:t> </a:t>
            </a:r>
            <a:r>
              <a:rPr sz="1000" spc="-5" dirty="0">
                <a:latin typeface="Courier New"/>
                <a:cs typeface="Courier New"/>
              </a:rPr>
              <a:t>as</a:t>
            </a:r>
            <a:r>
              <a:rPr sz="1000" spc="5" dirty="0">
                <a:latin typeface="Courier New"/>
                <a:cs typeface="Courier New"/>
              </a:rPr>
              <a:t> </a:t>
            </a:r>
            <a:r>
              <a:rPr sz="1000" spc="-5" dirty="0">
                <a:latin typeface="Courier New"/>
                <a:cs typeface="Courier New"/>
              </a:rPr>
              <a:t>efficient</a:t>
            </a:r>
            <a:r>
              <a:rPr sz="1000" dirty="0">
                <a:latin typeface="Courier New"/>
                <a:cs typeface="Courier New"/>
              </a:rPr>
              <a:t> </a:t>
            </a:r>
            <a:r>
              <a:rPr sz="1000" spc="-5" dirty="0">
                <a:latin typeface="Courier New"/>
                <a:cs typeface="Courier New"/>
              </a:rPr>
              <a:t>as</a:t>
            </a:r>
            <a:r>
              <a:rPr sz="1000" spc="5" dirty="0">
                <a:latin typeface="Courier New"/>
                <a:cs typeface="Courier New"/>
              </a:rPr>
              <a:t> </a:t>
            </a:r>
            <a:r>
              <a:rPr sz="1000" spc="-5" dirty="0">
                <a:latin typeface="Courier New"/>
                <a:cs typeface="Courier New"/>
              </a:rPr>
              <a:t>before</a:t>
            </a:r>
            <a:r>
              <a:rPr sz="1000" spc="5" dirty="0">
                <a:latin typeface="Courier New"/>
                <a:cs typeface="Courier New"/>
              </a:rPr>
              <a:t> </a:t>
            </a:r>
            <a:r>
              <a:rPr sz="1000" spc="-5" dirty="0">
                <a:latin typeface="Courier New"/>
                <a:cs typeface="Courier New"/>
              </a:rPr>
              <a:t>---------</a:t>
            </a:r>
            <a:endParaRPr sz="1000">
              <a:latin typeface="Courier New"/>
              <a:cs typeface="Courier New"/>
            </a:endParaRPr>
          </a:p>
        </p:txBody>
      </p:sp>
      <p:graphicFrame>
        <p:nvGraphicFramePr>
          <p:cNvPr id="5" name="object 5"/>
          <p:cNvGraphicFramePr>
            <a:graphicFrameLocks noGrp="1"/>
          </p:cNvGraphicFramePr>
          <p:nvPr/>
        </p:nvGraphicFramePr>
        <p:xfrm>
          <a:off x="882954" y="3731235"/>
          <a:ext cx="4253865" cy="1621566"/>
        </p:xfrm>
        <a:graphic>
          <a:graphicData uri="http://schemas.openxmlformats.org/drawingml/2006/table">
            <a:tbl>
              <a:tblPr firstRow="1" bandRow="1">
                <a:tableStyleId>{2D5ABB26-0587-4C30-8999-92F81FD0307C}</a:tableStyleId>
              </a:tblPr>
              <a:tblGrid>
                <a:gridCol w="450850"/>
                <a:gridCol w="3803015"/>
              </a:tblGrid>
              <a:tr h="163847">
                <a:tc>
                  <a:txBody>
                    <a:bodyPr/>
                    <a:lstStyle/>
                    <a:p>
                      <a:pPr marL="31750">
                        <a:lnSpc>
                          <a:spcPts val="1030"/>
                        </a:lnSpc>
                      </a:pPr>
                      <a:r>
                        <a:rPr sz="1000" spc="-5" dirty="0">
                          <a:latin typeface="Courier New"/>
                          <a:cs typeface="Courier New"/>
                        </a:rPr>
                        <a:t>count</a:t>
                      </a:r>
                      <a:endParaRPr sz="1000">
                        <a:latin typeface="Courier New"/>
                        <a:cs typeface="Courier New"/>
                      </a:endParaRPr>
                    </a:p>
                  </a:txBody>
                  <a:tcPr marL="0" marR="0" marT="0" marB="0"/>
                </a:tc>
                <a:tc>
                  <a:txBody>
                    <a:bodyPr/>
                    <a:lstStyle/>
                    <a:p>
                      <a:pPr marL="266700">
                        <a:lnSpc>
                          <a:spcPts val="1030"/>
                        </a:lnSpc>
                      </a:pPr>
                      <a:r>
                        <a:rPr sz="1000" spc="-5" dirty="0">
                          <a:latin typeface="Courier New"/>
                          <a:cs typeface="Courier New"/>
                        </a:rPr>
                        <a:t>269.000000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2.133829</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2.171029</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1.000000</a:t>
                      </a:r>
                      <a:endParaRPr sz="1000">
                        <a:latin typeface="Courier New"/>
                        <a:cs typeface="Courier New"/>
                      </a:endParaRPr>
                    </a:p>
                  </a:txBody>
                  <a:tcPr marL="0" marR="0" marT="0" marB="0"/>
                </a:tc>
              </a:tr>
              <a:tr h="185166">
                <a:tc>
                  <a:txBody>
                    <a:bodyPr/>
                    <a:lstStyle/>
                    <a:p>
                      <a:pPr marL="31750">
                        <a:lnSpc>
                          <a:spcPts val="1190"/>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4.000000</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7.000000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Website</a:t>
                      </a:r>
                      <a:r>
                        <a:rPr sz="1000" dirty="0">
                          <a:latin typeface="Courier New"/>
                          <a:cs typeface="Courier New"/>
                        </a:rPr>
                        <a:t> </a:t>
                      </a:r>
                      <a:r>
                        <a:rPr sz="1000" spc="-5" dirty="0">
                          <a:latin typeface="Courier New"/>
                          <a:cs typeface="Courier New"/>
                        </a:rPr>
                        <a:t>is</a:t>
                      </a:r>
                      <a:r>
                        <a:rPr sz="1000" dirty="0">
                          <a:latin typeface="Courier New"/>
                          <a:cs typeface="Courier New"/>
                        </a:rPr>
                        <a:t> </a:t>
                      </a:r>
                      <a:r>
                        <a:rPr sz="1000" spc="-5" dirty="0">
                          <a:latin typeface="Courier New"/>
                          <a:cs typeface="Courier New"/>
                        </a:rPr>
                        <a:t>as</a:t>
                      </a:r>
                      <a:r>
                        <a:rPr sz="1000" dirty="0">
                          <a:latin typeface="Courier New"/>
                          <a:cs typeface="Courier New"/>
                        </a:rPr>
                        <a:t> </a:t>
                      </a:r>
                      <a:r>
                        <a:rPr sz="1000" spc="-5" dirty="0">
                          <a:latin typeface="Courier New"/>
                          <a:cs typeface="Courier New"/>
                        </a:rPr>
                        <a:t>efficient</a:t>
                      </a:r>
                      <a:r>
                        <a:rPr sz="1000" dirty="0">
                          <a:latin typeface="Courier New"/>
                          <a:cs typeface="Courier New"/>
                        </a:rPr>
                        <a:t> </a:t>
                      </a:r>
                      <a:r>
                        <a:rPr sz="1000" spc="-5" dirty="0">
                          <a:latin typeface="Courier New"/>
                          <a:cs typeface="Courier New"/>
                        </a:rPr>
                        <a:t>as</a:t>
                      </a:r>
                      <a:r>
                        <a:rPr sz="1000" spc="5" dirty="0">
                          <a:latin typeface="Courier New"/>
                          <a:cs typeface="Courier New"/>
                        </a:rPr>
                        <a:t> </a:t>
                      </a:r>
                      <a:r>
                        <a:rPr sz="1000" spc="-5" dirty="0">
                          <a:latin typeface="Courier New"/>
                          <a:cs typeface="Courier New"/>
                        </a:rPr>
                        <a:t>before,</a:t>
                      </a:r>
                      <a:r>
                        <a:rPr sz="1000" dirty="0">
                          <a:latin typeface="Courier New"/>
                          <a:cs typeface="Courier New"/>
                        </a:rPr>
                        <a:t> </a:t>
                      </a:r>
                      <a:r>
                        <a:rPr sz="1000" spc="-5" dirty="0">
                          <a:latin typeface="Courier New"/>
                          <a:cs typeface="Courier New"/>
                        </a:rPr>
                        <a:t>dtype:</a:t>
                      </a:r>
                      <a:r>
                        <a:rPr sz="1000" dirty="0">
                          <a:latin typeface="Courier New"/>
                          <a:cs typeface="Courier New"/>
                        </a:rPr>
                        <a:t> </a:t>
                      </a:r>
                      <a:r>
                        <a:rPr sz="1000" spc="-5" dirty="0">
                          <a:latin typeface="Courier New"/>
                          <a:cs typeface="Courier New"/>
                        </a:rPr>
                        <a:t>float64</a:t>
                      </a:r>
                      <a:endParaRPr sz="1000">
                        <a:latin typeface="Courier New"/>
                        <a:cs typeface="Courier New"/>
                      </a:endParaRPr>
                    </a:p>
                  </a:txBody>
                  <a:tcPr marL="0" marR="0" marT="0" marB="0"/>
                </a:tc>
              </a:tr>
            </a:tbl>
          </a:graphicData>
        </a:graphic>
      </p:graphicFrame>
      <p:sp>
        <p:nvSpPr>
          <p:cNvPr id="6" name="object 6"/>
          <p:cNvSpPr txBox="1"/>
          <p:nvPr/>
        </p:nvSpPr>
        <p:spPr>
          <a:xfrm>
            <a:off x="902004" y="5697499"/>
            <a:ext cx="5739765" cy="394970"/>
          </a:xfrm>
          <a:prstGeom prst="rect">
            <a:avLst/>
          </a:prstGeom>
        </p:spPr>
        <p:txBody>
          <a:bodyPr vert="horz" wrap="square" lIns="0" tIns="12700" rIns="0" bIns="0" rtlCol="0">
            <a:spAutoFit/>
          </a:bodyPr>
          <a:lstStyle/>
          <a:p>
            <a:pPr marL="12700" marR="5080">
              <a:lnSpc>
                <a:spcPct val="121200"/>
              </a:lnSpc>
              <a:spcBef>
                <a:spcPts val="100"/>
              </a:spcBef>
              <a:tabLst>
                <a:tab pos="1071245" algn="l"/>
              </a:tabLst>
            </a:pPr>
            <a:r>
              <a:rPr sz="1000" spc="-5" dirty="0">
                <a:latin typeface="Courier New"/>
                <a:cs typeface="Courier New"/>
              </a:rPr>
              <a:t>---------</a:t>
            </a:r>
            <a:r>
              <a:rPr sz="1000" spc="5" dirty="0">
                <a:latin typeface="Courier New"/>
                <a:cs typeface="Courier New"/>
              </a:rPr>
              <a:t> </a:t>
            </a:r>
            <a:r>
              <a:rPr sz="1000" spc="-5" dirty="0">
                <a:latin typeface="Courier New"/>
                <a:cs typeface="Courier New"/>
              </a:rPr>
              <a:t>Which</a:t>
            </a:r>
            <a:r>
              <a:rPr sz="1000" spc="5"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Indian</a:t>
            </a:r>
            <a:r>
              <a:rPr sz="1000" spc="5"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retailer</a:t>
            </a:r>
            <a:r>
              <a:rPr sz="1000" spc="5" dirty="0">
                <a:latin typeface="Courier New"/>
                <a:cs typeface="Courier New"/>
              </a:rPr>
              <a:t> </a:t>
            </a:r>
            <a:r>
              <a:rPr sz="1000" spc="-5" dirty="0">
                <a:latin typeface="Courier New"/>
                <a:cs typeface="Courier New"/>
              </a:rPr>
              <a:t>would</a:t>
            </a:r>
            <a:r>
              <a:rPr sz="1000" spc="5"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recommend</a:t>
            </a:r>
            <a:r>
              <a:rPr sz="1000" spc="5" dirty="0">
                <a:latin typeface="Courier New"/>
                <a:cs typeface="Courier New"/>
              </a:rPr>
              <a:t> </a:t>
            </a:r>
            <a:r>
              <a:rPr sz="1000" spc="-5" dirty="0">
                <a:latin typeface="Courier New"/>
                <a:cs typeface="Courier New"/>
              </a:rPr>
              <a:t>to</a:t>
            </a:r>
            <a:r>
              <a:rPr sz="1000" spc="5" dirty="0">
                <a:latin typeface="Courier New"/>
                <a:cs typeface="Courier New"/>
              </a:rPr>
              <a:t> </a:t>
            </a:r>
            <a:r>
              <a:rPr sz="1000" spc="-5" dirty="0">
                <a:latin typeface="Courier New"/>
                <a:cs typeface="Courier New"/>
              </a:rPr>
              <a:t>a</a:t>
            </a:r>
            <a:r>
              <a:rPr sz="1000" spc="5" dirty="0">
                <a:latin typeface="Courier New"/>
                <a:cs typeface="Courier New"/>
              </a:rPr>
              <a:t> </a:t>
            </a:r>
            <a:r>
              <a:rPr sz="1000" spc="-5" dirty="0">
                <a:latin typeface="Courier New"/>
                <a:cs typeface="Courier New"/>
              </a:rPr>
              <a:t>frie </a:t>
            </a:r>
            <a:r>
              <a:rPr sz="1000" spc="-585" dirty="0">
                <a:latin typeface="Courier New"/>
                <a:cs typeface="Courier New"/>
              </a:rPr>
              <a:t> </a:t>
            </a:r>
            <a:r>
              <a:rPr sz="1000" spc="-5" dirty="0">
                <a:latin typeface="Courier New"/>
                <a:cs typeface="Courier New"/>
              </a:rPr>
              <a:t>nd? </a:t>
            </a:r>
            <a:r>
              <a:rPr sz="1000" spc="-10" dirty="0">
                <a:latin typeface="Courier New"/>
                <a:cs typeface="Courier New"/>
              </a:rPr>
              <a:t> </a:t>
            </a:r>
            <a:r>
              <a:rPr sz="1000" spc="-5" dirty="0">
                <a:latin typeface="Courier New"/>
                <a:cs typeface="Courier New"/>
              </a:rPr>
              <a:t>	</a:t>
            </a:r>
            <a:endParaRPr sz="1000">
              <a:latin typeface="Courier New"/>
              <a:cs typeface="Courier New"/>
            </a:endParaRPr>
          </a:p>
        </p:txBody>
      </p:sp>
      <p:graphicFrame>
        <p:nvGraphicFramePr>
          <p:cNvPr id="7" name="object 7"/>
          <p:cNvGraphicFramePr>
            <a:graphicFrameLocks noGrp="1"/>
          </p:cNvGraphicFramePr>
          <p:nvPr/>
        </p:nvGraphicFramePr>
        <p:xfrm>
          <a:off x="882954" y="6018483"/>
          <a:ext cx="5777865" cy="1736397"/>
        </p:xfrm>
        <a:graphic>
          <a:graphicData uri="http://schemas.openxmlformats.org/drawingml/2006/table">
            <a:tbl>
              <a:tblPr firstRow="1" bandRow="1">
                <a:tableStyleId>{2D5ABB26-0587-4C30-8999-92F81FD0307C}</a:tableStyleId>
              </a:tblPr>
              <a:tblGrid>
                <a:gridCol w="450850"/>
                <a:gridCol w="5327015"/>
              </a:tblGrid>
              <a:tr h="278678">
                <a:tc>
                  <a:txBody>
                    <a:bodyPr/>
                    <a:lstStyle/>
                    <a:p>
                      <a:pPr marL="31750">
                        <a:lnSpc>
                          <a:spcPct val="100000"/>
                        </a:lnSpc>
                        <a:spcBef>
                          <a:spcPts val="730"/>
                        </a:spcBef>
                      </a:pPr>
                      <a:r>
                        <a:rPr sz="1000" spc="-5" dirty="0">
                          <a:latin typeface="Courier New"/>
                          <a:cs typeface="Courier New"/>
                        </a:rPr>
                        <a:t>count</a:t>
                      </a:r>
                      <a:endParaRPr sz="1000">
                        <a:latin typeface="Courier New"/>
                        <a:cs typeface="Courier New"/>
                      </a:endParaRPr>
                    </a:p>
                  </a:txBody>
                  <a:tcPr marL="0" marR="0" marT="92710" marB="0">
                    <a:lnT w="9525">
                      <a:solidFill>
                        <a:srgbClr val="000000"/>
                      </a:solidFill>
                      <a:prstDash val="solid"/>
                    </a:lnT>
                  </a:tcPr>
                </a:tc>
                <a:tc>
                  <a:txBody>
                    <a:bodyPr/>
                    <a:lstStyle/>
                    <a:p>
                      <a:pPr marL="266700">
                        <a:lnSpc>
                          <a:spcPct val="100000"/>
                        </a:lnSpc>
                        <a:spcBef>
                          <a:spcPts val="730"/>
                        </a:spcBef>
                      </a:pPr>
                      <a:r>
                        <a:rPr sz="1000" spc="-5" dirty="0">
                          <a:latin typeface="Courier New"/>
                          <a:cs typeface="Courier New"/>
                        </a:rPr>
                        <a:t>269.000000</a:t>
                      </a:r>
                      <a:endParaRPr sz="1000">
                        <a:latin typeface="Courier New"/>
                        <a:cs typeface="Courier New"/>
                      </a:endParaRPr>
                    </a:p>
                  </a:txBody>
                  <a:tcPr marL="0" marR="0" marT="92710" marB="0"/>
                </a:tc>
              </a:tr>
              <a:tr h="185166">
                <a:tc>
                  <a:txBody>
                    <a:bodyPr/>
                    <a:lstStyle/>
                    <a:p>
                      <a:pPr marL="31750">
                        <a:lnSpc>
                          <a:spcPts val="1190"/>
                        </a:lnSpc>
                      </a:pPr>
                      <a:r>
                        <a:rPr sz="1000" spc="-5" dirty="0">
                          <a:latin typeface="Courier New"/>
                          <a:cs typeface="Courier New"/>
                        </a:rPr>
                        <a:t>mean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2.397770</a:t>
                      </a:r>
                      <a:endParaRPr sz="1000">
                        <a:latin typeface="Courier New"/>
                        <a:cs typeface="Courier New"/>
                      </a:endParaRPr>
                    </a:p>
                  </a:txBody>
                  <a:tcPr marL="0" marR="0" marT="0" marB="0"/>
                </a:tc>
              </a:tr>
              <a:tr h="185166">
                <a:tc>
                  <a:txBody>
                    <a:bodyPr/>
                    <a:lstStyle/>
                    <a:p>
                      <a:pPr marL="31750">
                        <a:lnSpc>
                          <a:spcPts val="1195"/>
                        </a:lnSpc>
                      </a:pPr>
                      <a:r>
                        <a:rPr sz="1000" spc="-5" dirty="0">
                          <a:latin typeface="Courier New"/>
                          <a:cs typeface="Courier New"/>
                        </a:rPr>
                        <a:t>std</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2.362991</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min</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4403">
                <a:tc>
                  <a:txBody>
                    <a:bodyPr/>
                    <a:lstStyle/>
                    <a:p>
                      <a:pPr marL="31750">
                        <a:lnSpc>
                          <a:spcPts val="1190"/>
                        </a:lnSpc>
                      </a:pPr>
                      <a:r>
                        <a:rPr sz="1000" spc="-5" dirty="0">
                          <a:latin typeface="Courier New"/>
                          <a:cs typeface="Courier New"/>
                        </a:rPr>
                        <a:t>25%</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0.000000</a:t>
                      </a:r>
                      <a:endParaRPr sz="1000">
                        <a:latin typeface="Courier New"/>
                        <a:cs typeface="Courier New"/>
                      </a:endParaRPr>
                    </a:p>
                  </a:txBody>
                  <a:tcPr marL="0" marR="0" marT="0" marB="0"/>
                </a:tc>
              </a:tr>
              <a:tr h="185165">
                <a:tc>
                  <a:txBody>
                    <a:bodyPr/>
                    <a:lstStyle/>
                    <a:p>
                      <a:pPr marL="31750">
                        <a:lnSpc>
                          <a:spcPts val="1190"/>
                        </a:lnSpc>
                      </a:pPr>
                      <a:r>
                        <a:rPr sz="1000" spc="-5" dirty="0">
                          <a:latin typeface="Courier New"/>
                          <a:cs typeface="Courier New"/>
                        </a:rPr>
                        <a:t>50%</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1.000000</a:t>
                      </a:r>
                      <a:endParaRPr sz="1000">
                        <a:latin typeface="Courier New"/>
                        <a:cs typeface="Courier New"/>
                      </a:endParaRPr>
                    </a:p>
                  </a:txBody>
                  <a:tcPr marL="0" marR="0" marT="0" marB="0"/>
                </a:tc>
              </a:tr>
              <a:tr h="185165">
                <a:tc>
                  <a:txBody>
                    <a:bodyPr/>
                    <a:lstStyle/>
                    <a:p>
                      <a:pPr marL="31750">
                        <a:lnSpc>
                          <a:spcPts val="1195"/>
                        </a:lnSpc>
                      </a:pPr>
                      <a:r>
                        <a:rPr sz="1000" spc="-5" dirty="0">
                          <a:latin typeface="Courier New"/>
                          <a:cs typeface="Courier New"/>
                        </a:rPr>
                        <a:t>75%</a:t>
                      </a:r>
                      <a:endParaRPr sz="1000">
                        <a:latin typeface="Courier New"/>
                        <a:cs typeface="Courier New"/>
                      </a:endParaRPr>
                    </a:p>
                  </a:txBody>
                  <a:tcPr marL="0" marR="0" marT="0" marB="0"/>
                </a:tc>
                <a:tc>
                  <a:txBody>
                    <a:bodyPr/>
                    <a:lstStyle/>
                    <a:p>
                      <a:pPr marL="419100">
                        <a:lnSpc>
                          <a:spcPts val="1195"/>
                        </a:lnSpc>
                      </a:pPr>
                      <a:r>
                        <a:rPr sz="1000" spc="-5" dirty="0">
                          <a:latin typeface="Courier New"/>
                          <a:cs typeface="Courier New"/>
                        </a:rPr>
                        <a:t>5.000000</a:t>
                      </a:r>
                      <a:endParaRPr sz="1000">
                        <a:latin typeface="Courier New"/>
                        <a:cs typeface="Courier New"/>
                      </a:endParaRPr>
                    </a:p>
                  </a:txBody>
                  <a:tcPr marL="0" marR="0" marT="0" marB="0"/>
                </a:tc>
              </a:tr>
              <a:tr h="184404">
                <a:tc>
                  <a:txBody>
                    <a:bodyPr/>
                    <a:lstStyle/>
                    <a:p>
                      <a:pPr marL="31750">
                        <a:lnSpc>
                          <a:spcPts val="1190"/>
                        </a:lnSpc>
                      </a:pPr>
                      <a:r>
                        <a:rPr sz="1000" spc="-5" dirty="0">
                          <a:latin typeface="Courier New"/>
                          <a:cs typeface="Courier New"/>
                        </a:rPr>
                        <a:t>max</a:t>
                      </a:r>
                      <a:endParaRPr sz="1000">
                        <a:latin typeface="Courier New"/>
                        <a:cs typeface="Courier New"/>
                      </a:endParaRPr>
                    </a:p>
                  </a:txBody>
                  <a:tcPr marL="0" marR="0" marT="0" marB="0"/>
                </a:tc>
                <a:tc>
                  <a:txBody>
                    <a:bodyPr/>
                    <a:lstStyle/>
                    <a:p>
                      <a:pPr marL="419100">
                        <a:lnSpc>
                          <a:spcPts val="1190"/>
                        </a:lnSpc>
                      </a:pPr>
                      <a:r>
                        <a:rPr sz="1000" spc="-5" dirty="0">
                          <a:latin typeface="Courier New"/>
                          <a:cs typeface="Courier New"/>
                        </a:rPr>
                        <a:t>7.000000</a:t>
                      </a:r>
                      <a:endParaRPr sz="1000">
                        <a:latin typeface="Courier New"/>
                        <a:cs typeface="Courier New"/>
                      </a:endParaRPr>
                    </a:p>
                  </a:txBody>
                  <a:tcPr marL="0" marR="0" marT="0" marB="0"/>
                </a:tc>
              </a:tr>
              <a:tr h="163847">
                <a:tc>
                  <a:txBody>
                    <a:bodyPr/>
                    <a:lstStyle/>
                    <a:p>
                      <a:pPr marL="31750">
                        <a:lnSpc>
                          <a:spcPts val="1190"/>
                        </a:lnSpc>
                      </a:pPr>
                      <a:r>
                        <a:rPr sz="1000" spc="-5" dirty="0">
                          <a:latin typeface="Courier New"/>
                          <a:cs typeface="Courier New"/>
                        </a:rPr>
                        <a:t>Name:</a:t>
                      </a:r>
                      <a:endParaRPr sz="1000">
                        <a:latin typeface="Courier New"/>
                        <a:cs typeface="Courier New"/>
                      </a:endParaRPr>
                    </a:p>
                  </a:txBody>
                  <a:tcPr marL="0" marR="0" marT="0" marB="0"/>
                </a:tc>
                <a:tc>
                  <a:txBody>
                    <a:bodyPr/>
                    <a:lstStyle/>
                    <a:p>
                      <a:pPr marL="38100">
                        <a:lnSpc>
                          <a:spcPts val="1190"/>
                        </a:lnSpc>
                      </a:pPr>
                      <a:r>
                        <a:rPr sz="1000" spc="-5" dirty="0">
                          <a:latin typeface="Courier New"/>
                          <a:cs typeface="Courier New"/>
                        </a:rPr>
                        <a:t>Which</a:t>
                      </a:r>
                      <a:r>
                        <a:rPr sz="1000" dirty="0">
                          <a:latin typeface="Courier New"/>
                          <a:cs typeface="Courier New"/>
                        </a:rPr>
                        <a:t> </a:t>
                      </a:r>
                      <a:r>
                        <a:rPr sz="1000" spc="-5" dirty="0">
                          <a:latin typeface="Courier New"/>
                          <a:cs typeface="Courier New"/>
                        </a:rPr>
                        <a:t>of</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Indian</a:t>
                      </a:r>
                      <a:r>
                        <a:rPr sz="1000" spc="5" dirty="0">
                          <a:latin typeface="Courier New"/>
                          <a:cs typeface="Courier New"/>
                        </a:rPr>
                        <a:t> </a:t>
                      </a:r>
                      <a:r>
                        <a:rPr sz="1000" spc="-5" dirty="0">
                          <a:latin typeface="Courier New"/>
                          <a:cs typeface="Courier New"/>
                        </a:rPr>
                        <a:t>online</a:t>
                      </a:r>
                      <a:r>
                        <a:rPr sz="1000" spc="5" dirty="0">
                          <a:latin typeface="Courier New"/>
                          <a:cs typeface="Courier New"/>
                        </a:rPr>
                        <a:t> </a:t>
                      </a:r>
                      <a:r>
                        <a:rPr sz="1000" spc="-5" dirty="0">
                          <a:latin typeface="Courier New"/>
                          <a:cs typeface="Courier New"/>
                        </a:rPr>
                        <a:t>retailer</a:t>
                      </a:r>
                      <a:r>
                        <a:rPr sz="1000" spc="5" dirty="0">
                          <a:latin typeface="Courier New"/>
                          <a:cs typeface="Courier New"/>
                        </a:rPr>
                        <a:t> </a:t>
                      </a:r>
                      <a:r>
                        <a:rPr sz="1000" spc="-5" dirty="0">
                          <a:latin typeface="Courier New"/>
                          <a:cs typeface="Courier New"/>
                        </a:rPr>
                        <a:t>would</a:t>
                      </a:r>
                      <a:r>
                        <a:rPr sz="1000" spc="5" dirty="0">
                          <a:latin typeface="Courier New"/>
                          <a:cs typeface="Courier New"/>
                        </a:rPr>
                        <a:t> </a:t>
                      </a:r>
                      <a:r>
                        <a:rPr sz="1000" spc="-5" dirty="0">
                          <a:latin typeface="Courier New"/>
                          <a:cs typeface="Courier New"/>
                        </a:rPr>
                        <a:t>you</a:t>
                      </a:r>
                      <a:r>
                        <a:rPr sz="1000" spc="5" dirty="0">
                          <a:latin typeface="Courier New"/>
                          <a:cs typeface="Courier New"/>
                        </a:rPr>
                        <a:t> </a:t>
                      </a:r>
                      <a:r>
                        <a:rPr sz="1000" spc="-5" dirty="0">
                          <a:latin typeface="Courier New"/>
                          <a:cs typeface="Courier New"/>
                        </a:rPr>
                        <a:t>recommend</a:t>
                      </a:r>
                      <a:r>
                        <a:rPr sz="1000" dirty="0">
                          <a:latin typeface="Courier New"/>
                          <a:cs typeface="Courier New"/>
                        </a:rPr>
                        <a:t> </a:t>
                      </a:r>
                      <a:r>
                        <a:rPr sz="1000" spc="-5" dirty="0">
                          <a:latin typeface="Courier New"/>
                          <a:cs typeface="Courier New"/>
                        </a:rPr>
                        <a:t>to</a:t>
                      </a:r>
                      <a:r>
                        <a:rPr sz="1000" spc="5" dirty="0">
                          <a:latin typeface="Courier New"/>
                          <a:cs typeface="Courier New"/>
                        </a:rPr>
                        <a:t> </a:t>
                      </a:r>
                      <a:r>
                        <a:rPr sz="1000" spc="-5" dirty="0">
                          <a:latin typeface="Courier New"/>
                          <a:cs typeface="Courier New"/>
                        </a:rPr>
                        <a:t>a</a:t>
                      </a:r>
                      <a:r>
                        <a:rPr sz="1000" spc="5" dirty="0">
                          <a:latin typeface="Courier New"/>
                          <a:cs typeface="Courier New"/>
                        </a:rPr>
                        <a:t> </a:t>
                      </a:r>
                      <a:r>
                        <a:rPr sz="1000" spc="-5" dirty="0">
                          <a:latin typeface="Courier New"/>
                          <a:cs typeface="Courier New"/>
                        </a:rPr>
                        <a:t>friend?,</a:t>
                      </a:r>
                      <a:endParaRPr sz="1000">
                        <a:latin typeface="Courier New"/>
                        <a:cs typeface="Courier New"/>
                      </a:endParaRPr>
                    </a:p>
                  </a:txBody>
                  <a:tcPr marL="0" marR="0" marT="0" marB="0"/>
                </a:tc>
              </a:tr>
            </a:tbl>
          </a:graphicData>
        </a:graphic>
      </p:graphicFrame>
      <p:sp>
        <p:nvSpPr>
          <p:cNvPr id="8" name="object 8"/>
          <p:cNvSpPr txBox="1"/>
          <p:nvPr/>
        </p:nvSpPr>
        <p:spPr>
          <a:xfrm>
            <a:off x="902004" y="7762113"/>
            <a:ext cx="10922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dtype:</a:t>
            </a:r>
            <a:r>
              <a:rPr sz="1000" spc="-55" dirty="0">
                <a:latin typeface="Courier New"/>
                <a:cs typeface="Courier New"/>
              </a:rPr>
              <a:t> </a:t>
            </a:r>
            <a:r>
              <a:rPr sz="1000" spc="-5" dirty="0">
                <a:latin typeface="Courier New"/>
                <a:cs typeface="Courier New"/>
              </a:rPr>
              <a:t>float64</a:t>
            </a:r>
            <a:endParaRPr sz="1000">
              <a:latin typeface="Courier New"/>
              <a:cs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650" y="850900"/>
            <a:ext cx="6629400" cy="9842500"/>
          </a:xfrm>
        </p:spPr>
        <p:txBody>
          <a:bodyPr>
            <a:normAutofit fontScale="77500" lnSpcReduction="20000"/>
          </a:bodyPr>
          <a:lstStyle/>
          <a:p>
            <a:pPr marL="457200" lvl="0" indent="-457200" fontAlgn="base" latinLnBrk="1">
              <a:buFont typeface="Arial" pitchFamily="34" charset="0"/>
              <a:buChar char="•"/>
            </a:pPr>
            <a:r>
              <a:rPr lang="en-IN" sz="2900" dirty="0" smtClean="0"/>
              <a:t>Easy to use website or application</a:t>
            </a:r>
          </a:p>
          <a:p>
            <a:pPr marL="457200" lvl="0" indent="-457200" fontAlgn="base" latinLnBrk="1">
              <a:buFont typeface="Arial" pitchFamily="34" charset="0"/>
              <a:buChar char="•"/>
            </a:pPr>
            <a:r>
              <a:rPr lang="en-IN" sz="2900" dirty="0" smtClean="0"/>
              <a:t>Visual appealing web-page layout</a:t>
            </a:r>
          </a:p>
          <a:p>
            <a:pPr marL="457200" lvl="0" indent="-457200" fontAlgn="base" latinLnBrk="1">
              <a:buFont typeface="Arial" pitchFamily="34" charset="0"/>
              <a:buChar char="•"/>
            </a:pPr>
            <a:r>
              <a:rPr lang="en-IN" sz="2900" dirty="0" smtClean="0"/>
              <a:t>Wild variety of product on offer</a:t>
            </a:r>
          </a:p>
          <a:p>
            <a:pPr marL="457200" lvl="0" indent="-457200" fontAlgn="base" latinLnBrk="1">
              <a:buFont typeface="Arial" pitchFamily="34" charset="0"/>
              <a:buChar char="•"/>
            </a:pPr>
            <a:r>
              <a:rPr lang="en-IN" sz="2900" dirty="0" smtClean="0"/>
              <a:t>Complete, relevant description information of             products</a:t>
            </a:r>
          </a:p>
          <a:p>
            <a:pPr marL="457200" lvl="0" indent="-457200" fontAlgn="base" latinLnBrk="1">
              <a:buFont typeface="Arial" pitchFamily="34" charset="0"/>
              <a:buChar char="•"/>
            </a:pPr>
            <a:r>
              <a:rPr lang="en-IN" sz="2900" dirty="0" smtClean="0"/>
              <a:t>Fast loading website speed of website and application</a:t>
            </a:r>
          </a:p>
          <a:p>
            <a:pPr marL="457200" lvl="0" indent="-457200" fontAlgn="base" latinLnBrk="1">
              <a:buFont typeface="Arial" pitchFamily="34" charset="0"/>
              <a:buChar char="•"/>
            </a:pPr>
            <a:r>
              <a:rPr lang="en-IN" sz="2900" dirty="0" smtClean="0"/>
              <a:t>Reliability of the website or application</a:t>
            </a:r>
          </a:p>
          <a:p>
            <a:pPr marL="457200" lvl="0" indent="-457200" fontAlgn="base" latinLnBrk="1">
              <a:buFont typeface="Arial" pitchFamily="34" charset="0"/>
              <a:buChar char="•"/>
            </a:pPr>
            <a:r>
              <a:rPr lang="en-IN" sz="2900" dirty="0" smtClean="0"/>
              <a:t>Quickness to complete purchase</a:t>
            </a:r>
          </a:p>
          <a:p>
            <a:pPr marL="457200" lvl="0" indent="-457200" fontAlgn="base" latinLnBrk="1">
              <a:buFont typeface="Arial" pitchFamily="34" charset="0"/>
              <a:buChar char="•"/>
            </a:pPr>
            <a:r>
              <a:rPr lang="en-IN" sz="2900" dirty="0" smtClean="0"/>
              <a:t>Availability of several payment options </a:t>
            </a:r>
          </a:p>
          <a:p>
            <a:pPr marL="457200" lvl="0" indent="-457200" fontAlgn="base" latinLnBrk="1">
              <a:buFont typeface="Arial" pitchFamily="34" charset="0"/>
              <a:buChar char="•"/>
            </a:pPr>
            <a:r>
              <a:rPr lang="en-IN" sz="2900" dirty="0" smtClean="0"/>
              <a:t>Speedy order delivery </a:t>
            </a:r>
          </a:p>
          <a:p>
            <a:pPr marL="457200" lvl="0" indent="-457200" fontAlgn="base" latinLnBrk="1">
              <a:buFont typeface="Arial" pitchFamily="34" charset="0"/>
              <a:buChar char="•"/>
            </a:pPr>
            <a:r>
              <a:rPr lang="en-IN" sz="2900" dirty="0" smtClean="0"/>
              <a:t>Privacy of customers’ information</a:t>
            </a:r>
          </a:p>
          <a:p>
            <a:pPr marL="457200" lvl="0" indent="-457200" fontAlgn="base" latinLnBrk="1">
              <a:buFont typeface="Arial" pitchFamily="34" charset="0"/>
              <a:buChar char="•"/>
            </a:pPr>
            <a:r>
              <a:rPr lang="en-IN" sz="2900" dirty="0" smtClean="0"/>
              <a:t>Security of customer financial information</a:t>
            </a:r>
          </a:p>
          <a:p>
            <a:pPr marL="457200" lvl="0" indent="-457200" fontAlgn="base" latinLnBrk="1">
              <a:buFont typeface="Arial" pitchFamily="34" charset="0"/>
              <a:buChar char="•"/>
            </a:pPr>
            <a:r>
              <a:rPr lang="en-IN" sz="2900" dirty="0" smtClean="0"/>
              <a:t>Perceived Trustworthiness</a:t>
            </a:r>
          </a:p>
          <a:p>
            <a:pPr marL="457200" lvl="0" indent="-457200" fontAlgn="base" latinLnBrk="1">
              <a:buFont typeface="Arial" pitchFamily="34" charset="0"/>
              <a:buChar char="•"/>
            </a:pPr>
            <a:r>
              <a:rPr lang="en-IN" sz="2900" dirty="0" smtClean="0"/>
              <a:t>Presence of online assistance through multi-channel</a:t>
            </a:r>
          </a:p>
          <a:p>
            <a:pPr marL="457200" lvl="0" indent="-457200" fontAlgn="base" latinLnBrk="1">
              <a:buFont typeface="Arial" pitchFamily="34" charset="0"/>
              <a:buChar char="•"/>
            </a:pPr>
            <a:r>
              <a:rPr lang="en-IN" sz="2900" dirty="0" smtClean="0"/>
              <a:t>Longer time to get logged in (promotion, sales period)</a:t>
            </a:r>
          </a:p>
          <a:p>
            <a:pPr marL="457200" lvl="0" indent="-457200" fontAlgn="base" latinLnBrk="1">
              <a:buFont typeface="Arial" pitchFamily="34" charset="0"/>
              <a:buChar char="•"/>
            </a:pPr>
            <a:r>
              <a:rPr lang="en-IN" sz="2900" dirty="0" smtClean="0"/>
              <a:t>Longer time in displaying graphics and photos               (promotion, sales   period)</a:t>
            </a:r>
          </a:p>
          <a:p>
            <a:pPr marL="457200" lvl="0" indent="-457200" fontAlgn="base" latinLnBrk="1">
              <a:buFont typeface="Arial" pitchFamily="34" charset="0"/>
              <a:buChar char="•"/>
            </a:pPr>
            <a:r>
              <a:rPr lang="en-IN" sz="2900" dirty="0" smtClean="0"/>
              <a:t>Late declaration of price (promotion, sales period)</a:t>
            </a:r>
          </a:p>
          <a:p>
            <a:pPr marL="457200" lvl="0" indent="-457200" fontAlgn="base" latinLnBrk="1">
              <a:buFont typeface="Arial" pitchFamily="34" charset="0"/>
              <a:buChar char="•"/>
            </a:pPr>
            <a:r>
              <a:rPr lang="en-IN" sz="2900" dirty="0" smtClean="0"/>
              <a:t>Longer page loading time (promotion, sales period)</a:t>
            </a:r>
          </a:p>
          <a:p>
            <a:pPr marL="457200" lvl="0" indent="-457200" fontAlgn="base" latinLnBrk="1">
              <a:buFont typeface="Arial" pitchFamily="34" charset="0"/>
              <a:buChar char="•"/>
            </a:pPr>
            <a:r>
              <a:rPr lang="en-IN" sz="2900" dirty="0" smtClean="0"/>
              <a:t>Limited mode of payment on most products                  (promotion, sales period)</a:t>
            </a:r>
          </a:p>
          <a:p>
            <a:pPr marL="457200" lvl="0" indent="-457200" fontAlgn="base" latinLnBrk="1">
              <a:buFont typeface="Arial" pitchFamily="34" charset="0"/>
              <a:buChar char="•"/>
            </a:pPr>
            <a:r>
              <a:rPr lang="en-IN" sz="2900" dirty="0" smtClean="0"/>
              <a:t>Longer delivery period</a:t>
            </a:r>
          </a:p>
          <a:p>
            <a:pPr marL="457200" lvl="0" indent="-457200" fontAlgn="base" latinLnBrk="1">
              <a:buFont typeface="Arial" pitchFamily="34" charset="0"/>
              <a:buChar char="•"/>
            </a:pPr>
            <a:r>
              <a:rPr lang="en-IN" sz="2900" dirty="0" smtClean="0"/>
              <a:t>Change in website/Application design</a:t>
            </a:r>
          </a:p>
          <a:p>
            <a:pPr marL="457200" lvl="0" indent="-457200" fontAlgn="base" latinLnBrk="1">
              <a:buFont typeface="Arial" pitchFamily="34" charset="0"/>
              <a:buChar char="•"/>
            </a:pPr>
            <a:r>
              <a:rPr lang="en-IN" sz="2900" dirty="0" smtClean="0"/>
              <a:t>Frequent disruption when moving from one page to another</a:t>
            </a:r>
          </a:p>
          <a:p>
            <a:pPr marL="457200" lvl="0" indent="-457200" fontAlgn="base" latinLnBrk="1">
              <a:buFont typeface="Arial" pitchFamily="34" charset="0"/>
              <a:buChar char="•"/>
            </a:pPr>
            <a:r>
              <a:rPr lang="en-IN" sz="2900" dirty="0" smtClean="0"/>
              <a:t>Website is as efficient as before</a:t>
            </a:r>
          </a:p>
          <a:p>
            <a:pPr marL="457200" lvl="0" indent="-457200" fontAlgn="base" latinLnBrk="1">
              <a:buFont typeface="Arial" pitchFamily="34" charset="0"/>
              <a:buChar char="•"/>
            </a:pPr>
            <a:r>
              <a:rPr lang="en-IN" sz="2900" dirty="0" smtClean="0"/>
              <a:t>Which of the Indian online retailer would you                recommend to a friend</a:t>
            </a:r>
            <a:endParaRPr lang="en-IN" sz="2900" dirty="0"/>
          </a:p>
          <a:p>
            <a:endParaRPr lang="en-IN" dirty="0"/>
          </a:p>
        </p:txBody>
      </p:sp>
    </p:spTree>
    <p:extLst>
      <p:ext uri="{BB962C8B-B14F-4D97-AF65-F5344CB8AC3E}">
        <p14:creationId xmlns:p14="http://schemas.microsoft.com/office/powerpoint/2010/main" val="4088839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825" y="1416930"/>
            <a:ext cx="6800850" cy="8533215"/>
          </a:xfrm>
        </p:spPr>
        <p:txBody>
          <a:bodyPr>
            <a:normAutofit lnSpcReduction="10000"/>
          </a:bodyPr>
          <a:lstStyle/>
          <a:p>
            <a:r>
              <a:rPr lang="en-IN" sz="2800" dirty="0" smtClean="0"/>
              <a:t>Checking the shape of the </a:t>
            </a:r>
            <a:r>
              <a:rPr lang="en-IN" sz="2800" dirty="0" err="1" smtClean="0"/>
              <a:t>dataframe</a:t>
            </a:r>
            <a:r>
              <a:rPr lang="en-IN" sz="2800" dirty="0" smtClean="0"/>
              <a:t>-</a:t>
            </a:r>
          </a:p>
          <a:p>
            <a:pPr marL="0" indent="0">
              <a:buNone/>
            </a:pPr>
            <a:r>
              <a:rPr lang="en-IN" sz="2800" dirty="0" smtClean="0"/>
              <a:t>	</a:t>
            </a:r>
            <a:r>
              <a:rPr lang="en-IN" sz="2800" dirty="0" smtClean="0">
                <a:solidFill>
                  <a:schemeClr val="tx2">
                    <a:lumMod val="60000"/>
                    <a:lumOff val="40000"/>
                  </a:schemeClr>
                </a:solidFill>
              </a:rPr>
              <a:t>There are 269 rows and 71 columns (i.e., 269 data entries)</a:t>
            </a:r>
          </a:p>
          <a:p>
            <a:pPr marL="0" indent="0">
              <a:buNone/>
            </a:pPr>
            <a:endParaRPr lang="en-IN" sz="2800" dirty="0" smtClean="0">
              <a:solidFill>
                <a:schemeClr val="tx2">
                  <a:lumMod val="60000"/>
                  <a:lumOff val="40000"/>
                </a:schemeClr>
              </a:solidFill>
            </a:endParaRPr>
          </a:p>
          <a:p>
            <a:pPr marL="0" indent="0">
              <a:buNone/>
            </a:pPr>
            <a:endParaRPr lang="en-IN" sz="2800" dirty="0" smtClean="0">
              <a:solidFill>
                <a:schemeClr val="tx2">
                  <a:lumMod val="60000"/>
                  <a:lumOff val="40000"/>
                </a:schemeClr>
              </a:solidFill>
            </a:endParaRPr>
          </a:p>
          <a:p>
            <a:r>
              <a:rPr lang="en-IN" sz="2800" dirty="0" smtClean="0"/>
              <a:t>Checking the data type of each column-</a:t>
            </a:r>
          </a:p>
          <a:p>
            <a:pPr marL="0" indent="0">
              <a:buNone/>
            </a:pPr>
            <a:r>
              <a:rPr lang="en-IN" sz="2800" dirty="0" smtClean="0"/>
              <a:t>                </a:t>
            </a:r>
            <a:r>
              <a:rPr lang="en-IN" sz="2800" dirty="0" smtClean="0">
                <a:solidFill>
                  <a:schemeClr val="tx2">
                    <a:lumMod val="60000"/>
                    <a:lumOff val="40000"/>
                  </a:schemeClr>
                </a:solidFill>
              </a:rPr>
              <a:t>All are of object data type except for the </a:t>
            </a:r>
            <a:r>
              <a:rPr lang="en-IN" sz="2800" dirty="0" err="1" smtClean="0">
                <a:solidFill>
                  <a:schemeClr val="tx2">
                    <a:lumMod val="60000"/>
                    <a:lumOff val="40000"/>
                  </a:schemeClr>
                </a:solidFill>
              </a:rPr>
              <a:t>pincode</a:t>
            </a:r>
            <a:r>
              <a:rPr lang="en-IN" sz="2800" dirty="0" smtClean="0">
                <a:solidFill>
                  <a:schemeClr val="tx2">
                    <a:lumMod val="60000"/>
                    <a:lumOff val="40000"/>
                  </a:schemeClr>
                </a:solidFill>
              </a:rPr>
              <a:t> column (As the </a:t>
            </a:r>
            <a:r>
              <a:rPr lang="en-IN" sz="2800" dirty="0" err="1" smtClean="0">
                <a:solidFill>
                  <a:schemeClr val="tx2">
                    <a:lumMod val="60000"/>
                    <a:lumOff val="40000"/>
                  </a:schemeClr>
                </a:solidFill>
              </a:rPr>
              <a:t>dataframe</a:t>
            </a:r>
            <a:r>
              <a:rPr lang="en-IN" sz="2800" dirty="0" smtClean="0">
                <a:solidFill>
                  <a:schemeClr val="tx2">
                    <a:lumMod val="60000"/>
                    <a:lumOff val="40000"/>
                  </a:schemeClr>
                </a:solidFill>
              </a:rPr>
              <a:t> consists of object data, it will have to be encoded prior any machine model instantiation)</a:t>
            </a:r>
          </a:p>
          <a:p>
            <a:pPr marL="0" indent="0">
              <a:buNone/>
            </a:pPr>
            <a:endParaRPr lang="en-IN" sz="2800" dirty="0" smtClean="0">
              <a:solidFill>
                <a:schemeClr val="tx2">
                  <a:lumMod val="60000"/>
                  <a:lumOff val="40000"/>
                </a:schemeClr>
              </a:solidFill>
            </a:endParaRPr>
          </a:p>
          <a:p>
            <a:pPr marL="0" indent="0">
              <a:buNone/>
            </a:pPr>
            <a:endParaRPr lang="en-IN" sz="2800" dirty="0">
              <a:solidFill>
                <a:schemeClr val="tx2">
                  <a:lumMod val="60000"/>
                  <a:lumOff val="40000"/>
                </a:schemeClr>
              </a:solidFill>
            </a:endParaRPr>
          </a:p>
          <a:p>
            <a:r>
              <a:rPr lang="en-IN" sz="2800" dirty="0" smtClean="0"/>
              <a:t>Checking for null values-</a:t>
            </a:r>
          </a:p>
          <a:p>
            <a:pPr marL="0" indent="0">
              <a:buNone/>
            </a:pPr>
            <a:r>
              <a:rPr lang="en-IN" sz="2800" dirty="0">
                <a:solidFill>
                  <a:schemeClr val="tx2">
                    <a:lumMod val="60000"/>
                    <a:lumOff val="40000"/>
                  </a:schemeClr>
                </a:solidFill>
              </a:rPr>
              <a:t> </a:t>
            </a:r>
            <a:r>
              <a:rPr lang="en-IN" sz="2800" dirty="0" smtClean="0">
                <a:solidFill>
                  <a:schemeClr val="tx2">
                    <a:lumMod val="60000"/>
                    <a:lumOff val="40000"/>
                  </a:schemeClr>
                </a:solidFill>
              </a:rPr>
              <a:t>               There are no null values in the </a:t>
            </a:r>
            <a:r>
              <a:rPr lang="en-IN" sz="2800" dirty="0" err="1" smtClean="0">
                <a:solidFill>
                  <a:schemeClr val="tx2">
                    <a:lumMod val="60000"/>
                    <a:lumOff val="40000"/>
                  </a:schemeClr>
                </a:solidFill>
              </a:rPr>
              <a:t>dataframe</a:t>
            </a:r>
            <a:endParaRPr lang="en-IN" sz="2800" dirty="0" smtClean="0">
              <a:solidFill>
                <a:schemeClr val="tx2">
                  <a:lumMod val="60000"/>
                  <a:lumOff val="40000"/>
                </a:schemeClr>
              </a:solidFill>
            </a:endParaRPr>
          </a:p>
          <a:p>
            <a:pPr marL="0" indent="0">
              <a:buNone/>
            </a:pPr>
            <a:endParaRPr lang="en-IN" sz="2800" dirty="0" smtClean="0">
              <a:solidFill>
                <a:schemeClr val="tx2">
                  <a:lumMod val="60000"/>
                  <a:lumOff val="40000"/>
                </a:schemeClr>
              </a:solidFill>
            </a:endParaRPr>
          </a:p>
          <a:p>
            <a:pPr marL="0" indent="0">
              <a:buNone/>
            </a:pPr>
            <a:endParaRPr lang="en-IN" sz="2800" dirty="0">
              <a:solidFill>
                <a:schemeClr val="tx2">
                  <a:lumMod val="60000"/>
                  <a:lumOff val="40000"/>
                </a:schemeClr>
              </a:solidFill>
            </a:endParaRPr>
          </a:p>
          <a:p>
            <a:r>
              <a:rPr lang="en-IN" sz="2800" dirty="0" smtClean="0"/>
              <a:t>Visualizing the data in each column using </a:t>
            </a:r>
            <a:r>
              <a:rPr lang="en-IN" sz="2800" dirty="0" err="1" smtClean="0"/>
              <a:t>countplot</a:t>
            </a:r>
            <a:r>
              <a:rPr lang="en-IN" sz="2800" dirty="0" smtClean="0"/>
              <a:t> and </a:t>
            </a:r>
            <a:r>
              <a:rPr lang="en-IN" sz="2800" dirty="0" err="1" smtClean="0"/>
              <a:t>couting</a:t>
            </a:r>
            <a:r>
              <a:rPr lang="en-IN" sz="2800" dirty="0" smtClean="0"/>
              <a:t> the values in each column using </a:t>
            </a:r>
            <a:r>
              <a:rPr lang="en-IN" sz="2800" dirty="0" err="1" smtClean="0"/>
              <a:t>value_counts</a:t>
            </a:r>
            <a:r>
              <a:rPr lang="en-IN" sz="2800" dirty="0" smtClean="0"/>
              <a:t>-</a:t>
            </a:r>
          </a:p>
          <a:p>
            <a:pPr marL="0" indent="0">
              <a:buNone/>
            </a:pPr>
            <a:endParaRPr lang="en-IN" sz="2000" dirty="0">
              <a:solidFill>
                <a:schemeClr val="tx2">
                  <a:lumMod val="60000"/>
                  <a:lumOff val="40000"/>
                </a:schemeClr>
              </a:solidFill>
            </a:endParaRPr>
          </a:p>
        </p:txBody>
      </p:sp>
    </p:spTree>
    <p:extLst>
      <p:ext uri="{BB962C8B-B14F-4D97-AF65-F5344CB8AC3E}">
        <p14:creationId xmlns:p14="http://schemas.microsoft.com/office/powerpoint/2010/main" val="1288739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TotalTime>
  <Words>10790</Words>
  <Application>Microsoft Office PowerPoint</Application>
  <PresentationFormat>Custom</PresentationFormat>
  <Paragraphs>2585</Paragraphs>
  <Slides>77</Slides>
  <Notes>0</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Customer Retention</vt:lpstr>
      <vt:lpstr>Problem Statement</vt:lpstr>
      <vt:lpstr>Introduction</vt:lpstr>
      <vt:lpstr>Steps, EDA and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acer</dc:creator>
  <cp:lastModifiedBy>acer</cp:lastModifiedBy>
  <cp:revision>2</cp:revision>
  <dcterms:created xsi:type="dcterms:W3CDTF">2022-07-28T19:13:11Z</dcterms:created>
  <dcterms:modified xsi:type="dcterms:W3CDTF">2022-07-28T19:34:12Z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2022-07-29T00:00:00Z</vt:filetime>
  </property>
  <property fmtid="{D5CDD505-2E9C-101B-9397-08002B2CF9AE}" pid="3" name="Creator">
    <vt:lpwstr>Microsoft® Word 2010</vt:lpwstr>
  </property>
  <property fmtid="{D5CDD505-2E9C-101B-9397-08002B2CF9AE}" pid="4" name="LastSaved">
    <vt:filetime>2022-07-28T00:00:00Z</vt:filetime>
  </property>
</Properties>
</file>