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6" r:id="rId2"/>
    <p:sldId id="257" r:id="rId3"/>
    <p:sldId id="258" r:id="rId4"/>
    <p:sldId id="259" r:id="rId5"/>
    <p:sldId id="260" r:id="rId6"/>
    <p:sldId id="262" r:id="rId7"/>
    <p:sldId id="265" r:id="rId8"/>
    <p:sldId id="266" r:id="rId9"/>
    <p:sldId id="267" r:id="rId10"/>
    <p:sldId id="334" r:id="rId11"/>
    <p:sldId id="335" r:id="rId12"/>
    <p:sldId id="306" r:id="rId13"/>
    <p:sldId id="336" r:id="rId14"/>
    <p:sldId id="314" r:id="rId15"/>
    <p:sldId id="313" r:id="rId16"/>
    <p:sldId id="315" r:id="rId17"/>
    <p:sldId id="316" r:id="rId18"/>
    <p:sldId id="320" r:id="rId19"/>
    <p:sldId id="321" r:id="rId20"/>
    <p:sldId id="337" r:id="rId21"/>
    <p:sldId id="338" r:id="rId22"/>
    <p:sldId id="339" r:id="rId23"/>
    <p:sldId id="341" r:id="rId24"/>
    <p:sldId id="325" r:id="rId25"/>
    <p:sldId id="342" r:id="rId26"/>
    <p:sldId id="343" r:id="rId27"/>
    <p:sldId id="344" r:id="rId28"/>
    <p:sldId id="345" r:id="rId29"/>
    <p:sldId id="346" r:id="rId30"/>
    <p:sldId id="347" r:id="rId31"/>
    <p:sldId id="348" r:id="rId32"/>
    <p:sldId id="349" r:id="rId33"/>
    <p:sldId id="350" r:id="rId34"/>
    <p:sldId id="351" r:id="rId35"/>
    <p:sldId id="352"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65" autoAdjust="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B9851A9-406F-4DA7-82CB-C68883AC99CC}" type="datetimeFigureOut">
              <a:rPr lang="en-IN" smtClean="0"/>
              <a:t>03-10-2022</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FCA5FB-3727-439C-84B9-2EB3C59A00B3}" type="slidenum">
              <a:rPr lang="en-IN" smtClean="0"/>
              <a:t>‹#›</a:t>
            </a:fld>
            <a:endParaRPr lang="en-IN"/>
          </a:p>
        </p:txBody>
      </p:sp>
    </p:spTree>
    <p:extLst>
      <p:ext uri="{BB962C8B-B14F-4D97-AF65-F5344CB8AC3E}">
        <p14:creationId xmlns:p14="http://schemas.microsoft.com/office/powerpoint/2010/main" val="19982089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6C3042D5-967A-41B9-906D-077454112897}" type="datetimeFigureOut">
              <a:rPr lang="en-IN" smtClean="0"/>
              <a:t>03-10-2022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3BCA73-84B8-49CF-B040-BD70E24676D0}" type="slidenum">
              <a:rPr lang="en-IN" smtClean="0"/>
              <a:t>‹#›</a:t>
            </a:fld>
            <a:endParaRPr lang="en-IN"/>
          </a:p>
        </p:txBody>
      </p:sp>
    </p:spTree>
    <p:extLst>
      <p:ext uri="{BB962C8B-B14F-4D97-AF65-F5344CB8AC3E}">
        <p14:creationId xmlns:p14="http://schemas.microsoft.com/office/powerpoint/2010/main" val="3855765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C3042D5-967A-41B9-906D-077454112897}" type="datetimeFigureOut">
              <a:rPr lang="en-IN" smtClean="0"/>
              <a:t>03-10-2022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3BCA73-84B8-49CF-B040-BD70E24676D0}" type="slidenum">
              <a:rPr lang="en-IN" smtClean="0"/>
              <a:t>‹#›</a:t>
            </a:fld>
            <a:endParaRPr lang="en-IN"/>
          </a:p>
        </p:txBody>
      </p:sp>
    </p:spTree>
    <p:extLst>
      <p:ext uri="{BB962C8B-B14F-4D97-AF65-F5344CB8AC3E}">
        <p14:creationId xmlns:p14="http://schemas.microsoft.com/office/powerpoint/2010/main" val="33464026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C3042D5-967A-41B9-906D-077454112897}" type="datetimeFigureOut">
              <a:rPr lang="en-IN" smtClean="0"/>
              <a:t>03-10-2022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3BCA73-84B8-49CF-B040-BD70E24676D0}" type="slidenum">
              <a:rPr lang="en-IN" smtClean="0"/>
              <a:t>‹#›</a:t>
            </a:fld>
            <a:endParaRPr lang="en-IN"/>
          </a:p>
        </p:txBody>
      </p:sp>
    </p:spTree>
    <p:extLst>
      <p:ext uri="{BB962C8B-B14F-4D97-AF65-F5344CB8AC3E}">
        <p14:creationId xmlns:p14="http://schemas.microsoft.com/office/powerpoint/2010/main" val="15867184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C3042D5-967A-41B9-906D-077454112897}" type="datetimeFigureOut">
              <a:rPr lang="en-IN" smtClean="0"/>
              <a:t>03-10-2022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3BCA73-84B8-49CF-B040-BD70E24676D0}" type="slidenum">
              <a:rPr lang="en-IN" smtClean="0"/>
              <a:t>‹#›</a:t>
            </a:fld>
            <a:endParaRPr lang="en-IN"/>
          </a:p>
        </p:txBody>
      </p:sp>
    </p:spTree>
    <p:extLst>
      <p:ext uri="{BB962C8B-B14F-4D97-AF65-F5344CB8AC3E}">
        <p14:creationId xmlns:p14="http://schemas.microsoft.com/office/powerpoint/2010/main" val="3856951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C3042D5-967A-41B9-906D-077454112897}" type="datetimeFigureOut">
              <a:rPr lang="en-IN" smtClean="0"/>
              <a:t>03-10-2022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3BCA73-84B8-49CF-B040-BD70E24676D0}" type="slidenum">
              <a:rPr lang="en-IN" smtClean="0"/>
              <a:t>‹#›</a:t>
            </a:fld>
            <a:endParaRPr lang="en-IN"/>
          </a:p>
        </p:txBody>
      </p:sp>
    </p:spTree>
    <p:extLst>
      <p:ext uri="{BB962C8B-B14F-4D97-AF65-F5344CB8AC3E}">
        <p14:creationId xmlns:p14="http://schemas.microsoft.com/office/powerpoint/2010/main" val="41358502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6C3042D5-967A-41B9-906D-077454112897}" type="datetimeFigureOut">
              <a:rPr lang="en-IN" smtClean="0"/>
              <a:t>03-10-2022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73BCA73-84B8-49CF-B040-BD70E24676D0}" type="slidenum">
              <a:rPr lang="en-IN" smtClean="0"/>
              <a:t>‹#›</a:t>
            </a:fld>
            <a:endParaRPr lang="en-IN"/>
          </a:p>
        </p:txBody>
      </p:sp>
    </p:spTree>
    <p:extLst>
      <p:ext uri="{BB962C8B-B14F-4D97-AF65-F5344CB8AC3E}">
        <p14:creationId xmlns:p14="http://schemas.microsoft.com/office/powerpoint/2010/main" val="8549781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6C3042D5-967A-41B9-906D-077454112897}" type="datetimeFigureOut">
              <a:rPr lang="en-IN" smtClean="0"/>
              <a:t>03-10-2022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73BCA73-84B8-49CF-B040-BD70E24676D0}" type="slidenum">
              <a:rPr lang="en-IN" smtClean="0"/>
              <a:t>‹#›</a:t>
            </a:fld>
            <a:endParaRPr lang="en-IN"/>
          </a:p>
        </p:txBody>
      </p:sp>
    </p:spTree>
    <p:extLst>
      <p:ext uri="{BB962C8B-B14F-4D97-AF65-F5344CB8AC3E}">
        <p14:creationId xmlns:p14="http://schemas.microsoft.com/office/powerpoint/2010/main" val="41436823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6C3042D5-967A-41B9-906D-077454112897}" type="datetimeFigureOut">
              <a:rPr lang="en-IN" smtClean="0"/>
              <a:t>03-10-2022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73BCA73-84B8-49CF-B040-BD70E24676D0}" type="slidenum">
              <a:rPr lang="en-IN" smtClean="0"/>
              <a:t>‹#›</a:t>
            </a:fld>
            <a:endParaRPr lang="en-IN"/>
          </a:p>
        </p:txBody>
      </p:sp>
    </p:spTree>
    <p:extLst>
      <p:ext uri="{BB962C8B-B14F-4D97-AF65-F5344CB8AC3E}">
        <p14:creationId xmlns:p14="http://schemas.microsoft.com/office/powerpoint/2010/main" val="33785910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3042D5-967A-41B9-906D-077454112897}" type="datetimeFigureOut">
              <a:rPr lang="en-IN" smtClean="0"/>
              <a:t>03-10-2022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73BCA73-84B8-49CF-B040-BD70E24676D0}" type="slidenum">
              <a:rPr lang="en-IN" smtClean="0"/>
              <a:t>‹#›</a:t>
            </a:fld>
            <a:endParaRPr lang="en-IN"/>
          </a:p>
        </p:txBody>
      </p:sp>
    </p:spTree>
    <p:extLst>
      <p:ext uri="{BB962C8B-B14F-4D97-AF65-F5344CB8AC3E}">
        <p14:creationId xmlns:p14="http://schemas.microsoft.com/office/powerpoint/2010/main" val="7496950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C3042D5-967A-41B9-906D-077454112897}" type="datetimeFigureOut">
              <a:rPr lang="en-IN" smtClean="0"/>
              <a:t>03-10-2022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73BCA73-84B8-49CF-B040-BD70E24676D0}" type="slidenum">
              <a:rPr lang="en-IN" smtClean="0"/>
              <a:t>‹#›</a:t>
            </a:fld>
            <a:endParaRPr lang="en-IN"/>
          </a:p>
        </p:txBody>
      </p:sp>
    </p:spTree>
    <p:extLst>
      <p:ext uri="{BB962C8B-B14F-4D97-AF65-F5344CB8AC3E}">
        <p14:creationId xmlns:p14="http://schemas.microsoft.com/office/powerpoint/2010/main" val="31179123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C3042D5-967A-41B9-906D-077454112897}" type="datetimeFigureOut">
              <a:rPr lang="en-IN" smtClean="0"/>
              <a:t>03-10-2022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73BCA73-84B8-49CF-B040-BD70E24676D0}" type="slidenum">
              <a:rPr lang="en-IN" smtClean="0"/>
              <a:t>‹#›</a:t>
            </a:fld>
            <a:endParaRPr lang="en-IN"/>
          </a:p>
        </p:txBody>
      </p:sp>
    </p:spTree>
    <p:extLst>
      <p:ext uri="{BB962C8B-B14F-4D97-AF65-F5344CB8AC3E}">
        <p14:creationId xmlns:p14="http://schemas.microsoft.com/office/powerpoint/2010/main" val="34413048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3042D5-967A-41B9-906D-077454112897}" type="datetimeFigureOut">
              <a:rPr lang="en-IN" smtClean="0"/>
              <a:t>03-10-2022</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3BCA73-84B8-49CF-B040-BD70E24676D0}" type="slidenum">
              <a:rPr lang="en-IN" smtClean="0"/>
              <a:t>‹#›</a:t>
            </a:fld>
            <a:endParaRPr lang="en-IN"/>
          </a:p>
        </p:txBody>
      </p:sp>
    </p:spTree>
    <p:extLst>
      <p:ext uri="{BB962C8B-B14F-4D97-AF65-F5344CB8AC3E}">
        <p14:creationId xmlns:p14="http://schemas.microsoft.com/office/powerpoint/2010/main" val="9241184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5576" y="2636912"/>
            <a:ext cx="7772400" cy="1470025"/>
          </a:xfrm>
        </p:spPr>
        <p:txBody>
          <a:bodyPr/>
          <a:lstStyle/>
          <a:p>
            <a:r>
              <a:rPr lang="en-IN" b="1" u="sng" dirty="0"/>
              <a:t>MALIGNANT COMMENTS CLASSIFICATION</a:t>
            </a:r>
            <a:endParaRPr lang="en-IN" b="1" u="sng" dirty="0"/>
          </a:p>
        </p:txBody>
      </p:sp>
    </p:spTree>
    <p:extLst>
      <p:ext uri="{BB962C8B-B14F-4D97-AF65-F5344CB8AC3E}">
        <p14:creationId xmlns:p14="http://schemas.microsoft.com/office/powerpoint/2010/main" val="37316286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3"/>
          <p:cNvSpPr>
            <a:spLocks noChangeArrowheads="1"/>
          </p:cNvSpPr>
          <p:nvPr/>
        </p:nvSpPr>
        <p:spPr bwMode="auto">
          <a:xfrm>
            <a:off x="107504" y="-48"/>
            <a:ext cx="4249920" cy="83099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algn="ctr" fontAlgn="base">
              <a:spcBef>
                <a:spcPct val="0"/>
              </a:spcBef>
              <a:spcAft>
                <a:spcPct val="0"/>
              </a:spcAft>
            </a:pPr>
            <a:r>
              <a:rPr lang="en-IN" b="1" u="sng" dirty="0" smtClean="0">
                <a:solidFill>
                  <a:prstClr val="black"/>
                </a:solidFill>
              </a:rPr>
              <a:t>abuse</a:t>
            </a:r>
          </a:p>
          <a:p>
            <a:pPr lvl="0" algn="ctr" fontAlgn="base">
              <a:spcBef>
                <a:spcPct val="0"/>
              </a:spcBef>
              <a:spcAft>
                <a:spcPct val="0"/>
              </a:spcAft>
            </a:pPr>
            <a:r>
              <a:rPr lang="en-IN" dirty="0">
                <a:solidFill>
                  <a:prstClr val="black"/>
                </a:solidFill>
              </a:rPr>
              <a:t>Binary column with labels  with abusive behaviour.</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29" y="738696"/>
            <a:ext cx="4377327" cy="2114193"/>
          </a:xfrm>
          <a:prstGeom prst="rect">
            <a:avLst/>
          </a:prstGeom>
        </p:spPr>
      </p:pic>
      <p:sp>
        <p:nvSpPr>
          <p:cNvPr id="15" name="Rectangle 4"/>
          <p:cNvSpPr>
            <a:spLocks noChangeArrowheads="1"/>
          </p:cNvSpPr>
          <p:nvPr/>
        </p:nvSpPr>
        <p:spPr bwMode="auto">
          <a:xfrm>
            <a:off x="103878" y="2852889"/>
            <a:ext cx="2220929" cy="21544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171450" lvl="0" indent="-171450" fontAlgn="base">
              <a:spcBef>
                <a:spcPct val="0"/>
              </a:spcBef>
              <a:spcAft>
                <a:spcPct val="0"/>
              </a:spcAft>
              <a:buFont typeface="Arial" pitchFamily="34" charset="0"/>
              <a:buChar char="•"/>
            </a:pPr>
            <a:r>
              <a:rPr lang="en-US" sz="1400" dirty="0" smtClean="0">
                <a:cs typeface="Arial" pitchFamily="34" charset="0"/>
              </a:rPr>
              <a:t>7877 </a:t>
            </a:r>
            <a:r>
              <a:rPr kumimoji="0" lang="en-US" sz="1400" b="0" i="0" u="none" strike="noStrike" cap="none" normalizeH="0" baseline="0" dirty="0" smtClean="0">
                <a:ln>
                  <a:noFill/>
                </a:ln>
                <a:solidFill>
                  <a:schemeClr val="tx1"/>
                </a:solidFill>
                <a:effectLst/>
                <a:cs typeface="Arial" pitchFamily="34" charset="0"/>
              </a:rPr>
              <a:t>comments are abusive</a:t>
            </a:r>
            <a:endParaRPr kumimoji="0" lang="en-US" sz="1400" b="0" i="0" u="none" strike="noStrike" cap="none" normalizeH="0" baseline="0" dirty="0" smtClean="0">
              <a:ln>
                <a:noFill/>
              </a:ln>
              <a:solidFill>
                <a:schemeClr val="tx1"/>
              </a:solidFill>
              <a:effectLst/>
              <a:cs typeface="Arial" pitchFamily="34" charset="0"/>
            </a:endParaRPr>
          </a:p>
        </p:txBody>
      </p:sp>
      <p:sp>
        <p:nvSpPr>
          <p:cNvPr id="17" name="TextBox 16"/>
          <p:cNvSpPr txBox="1"/>
          <p:nvPr/>
        </p:nvSpPr>
        <p:spPr>
          <a:xfrm>
            <a:off x="-23529" y="5949233"/>
            <a:ext cx="4595529" cy="738664"/>
          </a:xfrm>
          <a:prstGeom prst="rect">
            <a:avLst/>
          </a:prstGeom>
          <a:noFill/>
        </p:spPr>
        <p:txBody>
          <a:bodyPr wrap="square" rtlCol="0">
            <a:spAutoFit/>
          </a:bodyPr>
          <a:lstStyle/>
          <a:p>
            <a:pPr marL="285750" indent="-285750">
              <a:buFont typeface="Arial" pitchFamily="34" charset="0"/>
              <a:buChar char="•"/>
            </a:pPr>
            <a:r>
              <a:rPr lang="en-IN" sz="1400" dirty="0" smtClean="0"/>
              <a:t>Words </a:t>
            </a:r>
            <a:r>
              <a:rPr lang="en-IN" sz="1400" dirty="0"/>
              <a:t>like gay, </a:t>
            </a:r>
            <a:r>
              <a:rPr lang="en-IN" sz="1400" dirty="0" err="1" smtClean="0"/>
              <a:t>antisemmitian</a:t>
            </a:r>
            <a:r>
              <a:rPr lang="en-IN" sz="1400" dirty="0" smtClean="0"/>
              <a:t>, cocksucker</a:t>
            </a:r>
            <a:r>
              <a:rPr lang="en-IN" sz="1400" dirty="0"/>
              <a:t>, fuck, ass, cunts, schmuck, kill, asshole, idiot are common words in abuse comments</a:t>
            </a:r>
            <a:endParaRPr lang="en-IN" sz="1400" dirty="0"/>
          </a:p>
        </p:txBody>
      </p:sp>
      <p:sp>
        <p:nvSpPr>
          <p:cNvPr id="18" name="Rectangle 3"/>
          <p:cNvSpPr>
            <a:spLocks noChangeArrowheads="1"/>
          </p:cNvSpPr>
          <p:nvPr/>
        </p:nvSpPr>
        <p:spPr bwMode="auto">
          <a:xfrm>
            <a:off x="5220071" y="1"/>
            <a:ext cx="3954079" cy="83099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algn="ctr" fontAlgn="base">
              <a:spcBef>
                <a:spcPct val="0"/>
              </a:spcBef>
              <a:spcAft>
                <a:spcPct val="0"/>
              </a:spcAft>
            </a:pPr>
            <a:r>
              <a:rPr lang="en-IN" b="1" u="sng" dirty="0" smtClean="0">
                <a:solidFill>
                  <a:prstClr val="black"/>
                </a:solidFill>
              </a:rPr>
              <a:t>loathe</a:t>
            </a:r>
          </a:p>
          <a:p>
            <a:pPr lvl="0" algn="ctr" fontAlgn="base">
              <a:spcBef>
                <a:spcPct val="0"/>
              </a:spcBef>
              <a:spcAft>
                <a:spcPct val="0"/>
              </a:spcAft>
            </a:pPr>
            <a:r>
              <a:rPr lang="en-IN" dirty="0">
                <a:solidFill>
                  <a:prstClr val="black"/>
                </a:solidFill>
              </a:rPr>
              <a:t>Label to comments that are full of loathe and hatred. </a:t>
            </a:r>
            <a:r>
              <a:rPr lang="en-IN" dirty="0" smtClean="0">
                <a:solidFill>
                  <a:prstClr val="black"/>
                </a:solidFill>
              </a:rPr>
              <a:t> </a:t>
            </a:r>
          </a:p>
        </p:txBody>
      </p:sp>
      <p:pic>
        <p:nvPicPr>
          <p:cNvPr id="19" name="Picture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16016" y="808550"/>
            <a:ext cx="4458134" cy="2114193"/>
          </a:xfrm>
          <a:prstGeom prst="rect">
            <a:avLst/>
          </a:prstGeom>
        </p:spPr>
      </p:pic>
      <p:sp>
        <p:nvSpPr>
          <p:cNvPr id="20" name="Rectangle 4"/>
          <p:cNvSpPr>
            <a:spLocks noChangeArrowheads="1"/>
          </p:cNvSpPr>
          <p:nvPr/>
        </p:nvSpPr>
        <p:spPr bwMode="auto">
          <a:xfrm>
            <a:off x="5198952" y="2852936"/>
            <a:ext cx="3432030" cy="21544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171450" lvl="0" indent="-171450" fontAlgn="base">
              <a:spcBef>
                <a:spcPct val="0"/>
              </a:spcBef>
              <a:spcAft>
                <a:spcPct val="0"/>
              </a:spcAft>
              <a:buFont typeface="Arial" pitchFamily="34" charset="0"/>
              <a:buChar char="•"/>
            </a:pPr>
            <a:r>
              <a:rPr lang="en-US" sz="1400" dirty="0" smtClean="0">
                <a:cs typeface="Arial" pitchFamily="34" charset="0"/>
              </a:rPr>
              <a:t>1405</a:t>
            </a:r>
            <a:r>
              <a:rPr kumimoji="0" lang="en-US" sz="1400" b="0" i="0" u="none" strike="noStrike" cap="none" normalizeH="0" baseline="0" dirty="0" smtClean="0">
                <a:ln>
                  <a:noFill/>
                </a:ln>
                <a:solidFill>
                  <a:schemeClr val="tx1"/>
                </a:solidFill>
                <a:effectLst/>
                <a:cs typeface="Arial" pitchFamily="34" charset="0"/>
              </a:rPr>
              <a:t> comments are full</a:t>
            </a:r>
            <a:r>
              <a:rPr kumimoji="0" lang="en-US" sz="1400" b="0" i="0" u="none" strike="noStrike" cap="none" normalizeH="0" dirty="0" smtClean="0">
                <a:ln>
                  <a:noFill/>
                </a:ln>
                <a:solidFill>
                  <a:schemeClr val="tx1"/>
                </a:solidFill>
                <a:effectLst/>
                <a:cs typeface="Arial" pitchFamily="34" charset="0"/>
              </a:rPr>
              <a:t> of loathe and hatred</a:t>
            </a:r>
            <a:endParaRPr kumimoji="0" lang="en-US" sz="1400" b="0" i="0" u="none" strike="noStrike" cap="none" normalizeH="0" baseline="0" dirty="0" smtClean="0">
              <a:ln>
                <a:noFill/>
              </a:ln>
              <a:solidFill>
                <a:schemeClr val="tx1"/>
              </a:solidFill>
              <a:effectLst/>
              <a:cs typeface="Arial" pitchFamily="34" charset="0"/>
            </a:endParaRPr>
          </a:p>
        </p:txBody>
      </p:sp>
      <p:sp>
        <p:nvSpPr>
          <p:cNvPr id="22" name="TextBox 21"/>
          <p:cNvSpPr txBox="1"/>
          <p:nvPr/>
        </p:nvSpPr>
        <p:spPr>
          <a:xfrm>
            <a:off x="4716016" y="5949280"/>
            <a:ext cx="4432030" cy="738664"/>
          </a:xfrm>
          <a:prstGeom prst="rect">
            <a:avLst/>
          </a:prstGeom>
          <a:noFill/>
        </p:spPr>
        <p:txBody>
          <a:bodyPr wrap="square" rtlCol="0">
            <a:spAutoFit/>
          </a:bodyPr>
          <a:lstStyle/>
          <a:p>
            <a:pPr marL="285750" indent="-285750">
              <a:buFont typeface="Arial" pitchFamily="34" charset="0"/>
              <a:buChar char="•"/>
            </a:pPr>
            <a:r>
              <a:rPr lang="en-IN" sz="1400" dirty="0"/>
              <a:t>Words like </a:t>
            </a:r>
            <a:r>
              <a:rPr lang="en-IN" sz="1400" dirty="0" err="1"/>
              <a:t>antisemmitian</a:t>
            </a:r>
            <a:r>
              <a:rPr lang="en-IN" sz="1400" dirty="0"/>
              <a:t>, schmucks, kill, fuck, gay, cock, bitch, ass, bastard, fucking are common words in loathe comments</a:t>
            </a:r>
            <a:endParaRPr lang="en-IN" sz="1400" dirty="0"/>
          </a:p>
        </p:txBody>
      </p:sp>
      <p:pic>
        <p:nvPicPr>
          <p:cNvPr id="3074"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16640" t="41945" r="11985" b="18673"/>
          <a:stretch/>
        </p:blipFill>
        <p:spPr bwMode="auto">
          <a:xfrm>
            <a:off x="1" y="3074691"/>
            <a:ext cx="4357423" cy="2880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rotWithShape="1">
          <a:blip r:embed="rId5">
            <a:extLst>
              <a:ext uri="{28A0092B-C50C-407E-A947-70E740481C1C}">
                <a14:useLocalDpi xmlns:a14="http://schemas.microsoft.com/office/drawing/2010/main" val="0"/>
              </a:ext>
            </a:extLst>
          </a:blip>
          <a:srcRect l="16778" t="39299" r="11773" b="22371"/>
          <a:stretch/>
        </p:blipFill>
        <p:spPr bwMode="auto">
          <a:xfrm>
            <a:off x="4716016" y="3074691"/>
            <a:ext cx="4432030" cy="28745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925162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3"/>
          <p:cNvSpPr>
            <a:spLocks noChangeArrowheads="1"/>
          </p:cNvSpPr>
          <p:nvPr/>
        </p:nvSpPr>
        <p:spPr bwMode="auto">
          <a:xfrm>
            <a:off x="1259632" y="147990"/>
            <a:ext cx="6624736" cy="147732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algn="ctr" fontAlgn="base">
              <a:spcBef>
                <a:spcPct val="0"/>
              </a:spcBef>
              <a:spcAft>
                <a:spcPct val="0"/>
              </a:spcAft>
            </a:pPr>
            <a:r>
              <a:rPr lang="en-IN" sz="2400" b="1" u="sng" dirty="0" smtClean="0">
                <a:solidFill>
                  <a:prstClr val="black"/>
                </a:solidFill>
              </a:rPr>
              <a:t>Label</a:t>
            </a:r>
          </a:p>
          <a:p>
            <a:pPr lvl="0" algn="ctr" fontAlgn="base">
              <a:spcBef>
                <a:spcPct val="0"/>
              </a:spcBef>
              <a:spcAft>
                <a:spcPct val="0"/>
              </a:spcAft>
            </a:pPr>
            <a:r>
              <a:rPr lang="en-IN" sz="2400" b="1" u="sng" dirty="0" smtClean="0">
                <a:solidFill>
                  <a:prstClr val="black"/>
                </a:solidFill>
              </a:rPr>
              <a:t>malignant</a:t>
            </a:r>
          </a:p>
          <a:p>
            <a:pPr lvl="0" algn="ctr" fontAlgn="base">
              <a:spcBef>
                <a:spcPct val="0"/>
              </a:spcBef>
              <a:spcAft>
                <a:spcPct val="0"/>
              </a:spcAft>
            </a:pPr>
            <a:r>
              <a:rPr lang="en-IN" sz="2400" dirty="0" smtClean="0">
                <a:solidFill>
                  <a:prstClr val="black"/>
                </a:solidFill>
              </a:rPr>
              <a:t>It </a:t>
            </a:r>
            <a:r>
              <a:rPr lang="en-IN" sz="2400" dirty="0">
                <a:solidFill>
                  <a:prstClr val="black"/>
                </a:solidFill>
              </a:rPr>
              <a:t>is a column with binary values depicting which comments are malignant in nature. </a:t>
            </a:r>
            <a:endParaRPr lang="en-IN" sz="2400" dirty="0" smtClean="0">
              <a:solidFill>
                <a:prstClr val="black"/>
              </a:solidFill>
            </a:endParaRPr>
          </a:p>
        </p:txBody>
      </p:sp>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9672" y="1719261"/>
            <a:ext cx="5377094" cy="3452939"/>
          </a:xfrm>
          <a:prstGeom prst="rect">
            <a:avLst/>
          </a:prstGeom>
        </p:spPr>
      </p:pic>
      <p:sp>
        <p:nvSpPr>
          <p:cNvPr id="15" name="Rectangle 4"/>
          <p:cNvSpPr>
            <a:spLocks noChangeArrowheads="1"/>
          </p:cNvSpPr>
          <p:nvPr/>
        </p:nvSpPr>
        <p:spPr bwMode="auto">
          <a:xfrm>
            <a:off x="1909444" y="5229749"/>
            <a:ext cx="5325112"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171450" lvl="0" indent="-171450" fontAlgn="base">
              <a:spcBef>
                <a:spcPct val="0"/>
              </a:spcBef>
              <a:spcAft>
                <a:spcPct val="0"/>
              </a:spcAft>
              <a:buFont typeface="Arial" pitchFamily="34" charset="0"/>
              <a:buChar char="•"/>
            </a:pPr>
            <a:r>
              <a:rPr lang="en-US" sz="2400" dirty="0" smtClean="0">
                <a:cs typeface="Arial" pitchFamily="34" charset="0"/>
              </a:rPr>
              <a:t>15294 </a:t>
            </a:r>
            <a:r>
              <a:rPr kumimoji="0" lang="en-US" sz="2400" b="0" i="0" u="none" strike="noStrike" cap="none" normalizeH="0" baseline="0" dirty="0" smtClean="0">
                <a:ln>
                  <a:noFill/>
                </a:ln>
                <a:solidFill>
                  <a:schemeClr val="tx1"/>
                </a:solidFill>
                <a:effectLst/>
                <a:cs typeface="Arial" pitchFamily="34" charset="0"/>
              </a:rPr>
              <a:t>comments are</a:t>
            </a:r>
            <a:r>
              <a:rPr kumimoji="0" lang="en-US" sz="2400" b="0" i="0" u="none" strike="noStrike" cap="none" normalizeH="0" dirty="0" smtClean="0">
                <a:ln>
                  <a:noFill/>
                </a:ln>
                <a:solidFill>
                  <a:schemeClr val="tx1"/>
                </a:solidFill>
                <a:effectLst/>
                <a:cs typeface="Arial" pitchFamily="34" charset="0"/>
              </a:rPr>
              <a:t> malignant in nature</a:t>
            </a:r>
            <a:endParaRPr kumimoji="0" lang="en-US" sz="2400" b="0" i="0" u="none" strike="noStrike" cap="none" normalizeH="0" baseline="0" dirty="0" smtClean="0">
              <a:ln>
                <a:noFill/>
              </a:ln>
              <a:solidFill>
                <a:schemeClr val="tx1"/>
              </a:solidFill>
              <a:effectLst/>
              <a:cs typeface="Arial" pitchFamily="34" charset="0"/>
            </a:endParaRPr>
          </a:p>
        </p:txBody>
      </p:sp>
    </p:spTree>
    <p:extLst>
      <p:ext uri="{BB962C8B-B14F-4D97-AF65-F5344CB8AC3E}">
        <p14:creationId xmlns:p14="http://schemas.microsoft.com/office/powerpoint/2010/main" val="7558439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 y="99789"/>
            <a:ext cx="9144000" cy="1384995"/>
          </a:xfrm>
          <a:prstGeom prst="rect">
            <a:avLst/>
          </a:prstGeom>
          <a:noFill/>
        </p:spPr>
        <p:txBody>
          <a:bodyPr wrap="square" rtlCol="0">
            <a:spAutoFit/>
          </a:bodyPr>
          <a:lstStyle/>
          <a:p>
            <a:endParaRPr lang="en-IN" sz="2800" dirty="0"/>
          </a:p>
          <a:p>
            <a:pPr marL="457200" indent="-457200">
              <a:buFont typeface="Arial" pitchFamily="34" charset="0"/>
              <a:buChar char="•"/>
            </a:pPr>
            <a:r>
              <a:rPr lang="en-IN" sz="2800" dirty="0" smtClean="0"/>
              <a:t>Statistical analysis using describe method-</a:t>
            </a:r>
            <a:endParaRPr lang="en-IN" sz="2800" dirty="0"/>
          </a:p>
          <a:p>
            <a:endParaRPr lang="en-IN" sz="2800" dirty="0" smtClean="0"/>
          </a:p>
        </p:txBody>
      </p:sp>
      <p:pic>
        <p:nvPicPr>
          <p:cNvPr id="409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7068" t="47619" r="29722" b="20635"/>
          <a:stretch/>
        </p:blipFill>
        <p:spPr bwMode="auto">
          <a:xfrm>
            <a:off x="1" y="1484784"/>
            <a:ext cx="9144000" cy="4680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223044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5559" y="0"/>
            <a:ext cx="9144000" cy="369332"/>
          </a:xfrm>
          <a:prstGeom prst="rect">
            <a:avLst/>
          </a:prstGeom>
          <a:noFill/>
        </p:spPr>
        <p:txBody>
          <a:bodyPr wrap="square" rtlCol="0">
            <a:spAutoFit/>
          </a:bodyPr>
          <a:lstStyle/>
          <a:p>
            <a:r>
              <a:rPr lang="en-IN" dirty="0" smtClean="0"/>
              <a:t>The Correlation Matrix using </a:t>
            </a:r>
            <a:r>
              <a:rPr lang="en-IN" dirty="0" err="1" smtClean="0"/>
              <a:t>heatmap</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69332"/>
            <a:ext cx="9144000" cy="6488667"/>
          </a:xfrm>
          <a:prstGeom prst="rect">
            <a:avLst/>
          </a:prstGeom>
        </p:spPr>
      </p:pic>
    </p:spTree>
    <p:extLst>
      <p:ext uri="{BB962C8B-B14F-4D97-AF65-F5344CB8AC3E}">
        <p14:creationId xmlns:p14="http://schemas.microsoft.com/office/powerpoint/2010/main" val="12815879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620688"/>
            <a:ext cx="9144000" cy="5078313"/>
          </a:xfrm>
          <a:prstGeom prst="rect">
            <a:avLst/>
          </a:prstGeom>
          <a:noFill/>
        </p:spPr>
        <p:txBody>
          <a:bodyPr wrap="square" rtlCol="0">
            <a:spAutoFit/>
          </a:bodyPr>
          <a:lstStyle/>
          <a:p>
            <a:pPr marL="457200" indent="-457200">
              <a:buFont typeface="Arial" pitchFamily="34" charset="0"/>
              <a:buChar char="•"/>
            </a:pPr>
            <a:r>
              <a:rPr lang="en-IN" sz="2800" dirty="0" smtClean="0"/>
              <a:t>Correlation between the columns and the label </a:t>
            </a:r>
            <a:r>
              <a:rPr lang="en-IN" sz="2800" dirty="0" smtClean="0"/>
              <a:t>‘</a:t>
            </a:r>
            <a:r>
              <a:rPr lang="en-IN" sz="2800" dirty="0" smtClean="0"/>
              <a:t>malignant</a:t>
            </a:r>
            <a:r>
              <a:rPr lang="en-IN" sz="2800" dirty="0" smtClean="0"/>
              <a:t>’ </a:t>
            </a:r>
            <a:r>
              <a:rPr lang="en-IN" sz="2800" dirty="0" smtClean="0"/>
              <a:t>using </a:t>
            </a:r>
            <a:r>
              <a:rPr lang="en-IN" sz="2800" dirty="0" err="1" smtClean="0"/>
              <a:t>corr</a:t>
            </a:r>
            <a:r>
              <a:rPr lang="en-IN" sz="2800" dirty="0" smtClean="0"/>
              <a:t> method-</a:t>
            </a:r>
          </a:p>
          <a:p>
            <a:pPr marL="1257300" lvl="2" indent="-342900">
              <a:buFont typeface="Courier New" pitchFamily="49" charset="0"/>
              <a:buChar char="o"/>
            </a:pPr>
            <a:r>
              <a:rPr lang="en-IN" sz="2000" dirty="0" smtClean="0"/>
              <a:t>malignant : 1.000000 </a:t>
            </a:r>
          </a:p>
          <a:p>
            <a:pPr marL="1257300" lvl="2" indent="-342900">
              <a:buFont typeface="Courier New" pitchFamily="49" charset="0"/>
              <a:buChar char="o"/>
            </a:pPr>
            <a:r>
              <a:rPr lang="en-IN" sz="2000" dirty="0"/>
              <a:t>r</a:t>
            </a:r>
            <a:r>
              <a:rPr lang="en-IN" sz="2000" dirty="0" smtClean="0"/>
              <a:t>ude : </a:t>
            </a:r>
            <a:r>
              <a:rPr lang="en-IN" sz="2000" dirty="0"/>
              <a:t>0.676515 </a:t>
            </a:r>
            <a:endParaRPr lang="en-IN" sz="2000" dirty="0" smtClean="0"/>
          </a:p>
          <a:p>
            <a:pPr marL="1257300" lvl="2" indent="-342900">
              <a:buFont typeface="Courier New" pitchFamily="49" charset="0"/>
              <a:buChar char="o"/>
            </a:pPr>
            <a:r>
              <a:rPr lang="en-IN" sz="2000" dirty="0" smtClean="0"/>
              <a:t>abuse : 0.647518 </a:t>
            </a:r>
          </a:p>
          <a:p>
            <a:pPr marL="1257300" lvl="2" indent="-342900">
              <a:buFont typeface="Courier New" pitchFamily="49" charset="0"/>
              <a:buChar char="o"/>
            </a:pPr>
            <a:r>
              <a:rPr lang="en-IN" sz="2000" dirty="0" err="1" smtClean="0"/>
              <a:t>highly_malignant</a:t>
            </a:r>
            <a:r>
              <a:rPr lang="en-IN" sz="2000" dirty="0" smtClean="0"/>
              <a:t> : 0.308619 </a:t>
            </a:r>
          </a:p>
          <a:p>
            <a:pPr marL="1257300" lvl="2" indent="-342900">
              <a:buFont typeface="Courier New" pitchFamily="49" charset="0"/>
              <a:buChar char="o"/>
            </a:pPr>
            <a:r>
              <a:rPr lang="en-IN" sz="2000" dirty="0" smtClean="0"/>
              <a:t>loathe : 0.266009 </a:t>
            </a:r>
          </a:p>
          <a:p>
            <a:pPr marL="1257300" lvl="2" indent="-342900">
              <a:buFont typeface="Courier New" pitchFamily="49" charset="0"/>
              <a:buChar char="o"/>
            </a:pPr>
            <a:r>
              <a:rPr lang="en-IN" sz="2000" dirty="0" smtClean="0"/>
              <a:t>threat : 0.157058 </a:t>
            </a:r>
          </a:p>
          <a:p>
            <a:pPr marL="1257300" lvl="2" indent="-342900">
              <a:buFont typeface="Courier New" pitchFamily="49" charset="0"/>
              <a:buChar char="o"/>
            </a:pPr>
            <a:r>
              <a:rPr lang="en-IN" sz="2000" dirty="0" err="1" smtClean="0"/>
              <a:t>comment_text</a:t>
            </a:r>
            <a:r>
              <a:rPr lang="en-IN" sz="2000" dirty="0" smtClean="0"/>
              <a:t> : 0.132016</a:t>
            </a:r>
          </a:p>
          <a:p>
            <a:pPr lvl="2"/>
            <a:endParaRPr lang="en-IN" sz="2000" dirty="0"/>
          </a:p>
          <a:p>
            <a:pPr marL="285750" indent="-285750">
              <a:buFont typeface="Arial" pitchFamily="34" charset="0"/>
              <a:buChar char="•"/>
            </a:pPr>
            <a:r>
              <a:rPr lang="en-IN" dirty="0"/>
              <a:t>rude is </a:t>
            </a:r>
            <a:r>
              <a:rPr lang="en-IN" dirty="0" smtClean="0"/>
              <a:t>67</a:t>
            </a:r>
            <a:r>
              <a:rPr lang="en-IN" dirty="0" smtClean="0"/>
              <a:t>% </a:t>
            </a:r>
            <a:r>
              <a:rPr lang="en-IN" dirty="0" smtClean="0"/>
              <a:t>positively correlated to </a:t>
            </a:r>
            <a:r>
              <a:rPr lang="en-IN" dirty="0" smtClean="0"/>
              <a:t>‘</a:t>
            </a:r>
            <a:r>
              <a:rPr lang="en-IN" dirty="0" smtClean="0"/>
              <a:t>malignant</a:t>
            </a:r>
            <a:r>
              <a:rPr lang="en-IN" dirty="0" smtClean="0"/>
              <a:t>’</a:t>
            </a:r>
            <a:endParaRPr lang="en-IN" dirty="0" smtClean="0"/>
          </a:p>
          <a:p>
            <a:pPr marL="285750" indent="-285750">
              <a:buFont typeface="Arial" pitchFamily="34" charset="0"/>
              <a:buChar char="•"/>
            </a:pPr>
            <a:r>
              <a:rPr lang="en-IN" dirty="0"/>
              <a:t>abuse </a:t>
            </a:r>
            <a:r>
              <a:rPr lang="en-IN" dirty="0" smtClean="0"/>
              <a:t>is 64</a:t>
            </a:r>
            <a:r>
              <a:rPr lang="en-IN" dirty="0" smtClean="0"/>
              <a:t>% </a:t>
            </a:r>
            <a:r>
              <a:rPr lang="en-IN" dirty="0" smtClean="0"/>
              <a:t>positively correlated to </a:t>
            </a:r>
            <a:r>
              <a:rPr lang="en-IN" dirty="0" smtClean="0"/>
              <a:t>‘</a:t>
            </a:r>
            <a:r>
              <a:rPr lang="en-IN" dirty="0" smtClean="0"/>
              <a:t>malignant</a:t>
            </a:r>
            <a:r>
              <a:rPr lang="en-IN" dirty="0" smtClean="0"/>
              <a:t>’</a:t>
            </a:r>
            <a:endParaRPr lang="en-IN" dirty="0" smtClean="0"/>
          </a:p>
          <a:p>
            <a:pPr marL="285750" indent="-285750">
              <a:buFont typeface="Arial" pitchFamily="34" charset="0"/>
              <a:buChar char="•"/>
            </a:pPr>
            <a:r>
              <a:rPr lang="en-IN" dirty="0" err="1"/>
              <a:t>highly_malignant</a:t>
            </a:r>
            <a:r>
              <a:rPr lang="en-IN" dirty="0"/>
              <a:t> is </a:t>
            </a:r>
            <a:r>
              <a:rPr lang="en-IN" dirty="0" smtClean="0"/>
              <a:t>30</a:t>
            </a:r>
            <a:r>
              <a:rPr lang="en-IN" dirty="0" smtClean="0"/>
              <a:t>% </a:t>
            </a:r>
            <a:r>
              <a:rPr lang="en-IN" dirty="0" smtClean="0"/>
              <a:t>positively correlated to </a:t>
            </a:r>
            <a:r>
              <a:rPr lang="en-IN" dirty="0" smtClean="0"/>
              <a:t>‘</a:t>
            </a:r>
            <a:r>
              <a:rPr lang="en-IN" dirty="0" smtClean="0"/>
              <a:t>malignant</a:t>
            </a:r>
            <a:r>
              <a:rPr lang="en-IN" dirty="0" smtClean="0"/>
              <a:t>’</a:t>
            </a:r>
            <a:endParaRPr lang="en-IN" dirty="0" smtClean="0"/>
          </a:p>
          <a:p>
            <a:pPr marL="285750" indent="-285750">
              <a:buFont typeface="Arial" pitchFamily="34" charset="0"/>
              <a:buChar char="•"/>
            </a:pPr>
            <a:r>
              <a:rPr lang="en-IN" dirty="0" smtClean="0"/>
              <a:t>loathe</a:t>
            </a:r>
            <a:r>
              <a:rPr lang="en-IN" dirty="0" smtClean="0"/>
              <a:t> </a:t>
            </a:r>
            <a:r>
              <a:rPr lang="en-IN" dirty="0" smtClean="0"/>
              <a:t>is </a:t>
            </a:r>
            <a:r>
              <a:rPr lang="en-IN" dirty="0" smtClean="0"/>
              <a:t>26% </a:t>
            </a:r>
            <a:r>
              <a:rPr lang="en-IN" dirty="0" smtClean="0"/>
              <a:t>positively correlated to </a:t>
            </a:r>
            <a:r>
              <a:rPr lang="en-IN" dirty="0" smtClean="0"/>
              <a:t>‘</a:t>
            </a:r>
            <a:r>
              <a:rPr lang="en-IN" dirty="0" smtClean="0"/>
              <a:t>malignant</a:t>
            </a:r>
            <a:r>
              <a:rPr lang="en-IN" dirty="0" smtClean="0"/>
              <a:t>’</a:t>
            </a:r>
            <a:endParaRPr lang="en-IN" dirty="0" smtClean="0"/>
          </a:p>
          <a:p>
            <a:pPr marL="285750" indent="-285750">
              <a:buFont typeface="Arial" pitchFamily="34" charset="0"/>
              <a:buChar char="•"/>
            </a:pPr>
            <a:r>
              <a:rPr lang="en-IN" dirty="0" smtClean="0"/>
              <a:t>threat</a:t>
            </a:r>
            <a:r>
              <a:rPr lang="en-IN" dirty="0" smtClean="0"/>
              <a:t> </a:t>
            </a:r>
            <a:r>
              <a:rPr lang="en-IN" dirty="0" smtClean="0"/>
              <a:t>is </a:t>
            </a:r>
            <a:r>
              <a:rPr lang="en-IN" dirty="0" smtClean="0"/>
              <a:t>15</a:t>
            </a:r>
            <a:r>
              <a:rPr lang="en-IN" dirty="0" smtClean="0"/>
              <a:t>% positively correlated </a:t>
            </a:r>
            <a:r>
              <a:rPr lang="en-IN" dirty="0" smtClean="0"/>
              <a:t>to </a:t>
            </a:r>
            <a:r>
              <a:rPr lang="en-IN" dirty="0" smtClean="0"/>
              <a:t>‘</a:t>
            </a:r>
            <a:r>
              <a:rPr lang="en-IN" dirty="0" smtClean="0"/>
              <a:t>malignant</a:t>
            </a:r>
            <a:r>
              <a:rPr lang="en-IN" dirty="0" smtClean="0"/>
              <a:t>’</a:t>
            </a:r>
            <a:endParaRPr lang="en-IN" dirty="0" smtClean="0"/>
          </a:p>
          <a:p>
            <a:pPr marL="285750" indent="-285750">
              <a:buFont typeface="Arial" pitchFamily="34" charset="0"/>
              <a:buChar char="•"/>
            </a:pPr>
            <a:r>
              <a:rPr lang="en-IN" dirty="0" err="1"/>
              <a:t>comment_text</a:t>
            </a:r>
            <a:r>
              <a:rPr lang="en-IN" dirty="0"/>
              <a:t> </a:t>
            </a:r>
            <a:r>
              <a:rPr lang="en-IN" dirty="0" smtClean="0"/>
              <a:t> is 13</a:t>
            </a:r>
            <a:r>
              <a:rPr lang="en-IN" dirty="0" smtClean="0"/>
              <a:t>% positively </a:t>
            </a:r>
            <a:r>
              <a:rPr lang="en-IN" dirty="0" smtClean="0"/>
              <a:t>correlated to </a:t>
            </a:r>
            <a:r>
              <a:rPr lang="en-IN" dirty="0" smtClean="0"/>
              <a:t>‘</a:t>
            </a:r>
            <a:r>
              <a:rPr lang="en-IN" dirty="0" smtClean="0"/>
              <a:t>malignant</a:t>
            </a:r>
            <a:r>
              <a:rPr lang="en-IN" dirty="0" smtClean="0"/>
              <a:t>’</a:t>
            </a:r>
            <a:endParaRPr lang="en-IN" dirty="0" smtClean="0"/>
          </a:p>
        </p:txBody>
      </p:sp>
    </p:spTree>
    <p:extLst>
      <p:ext uri="{BB962C8B-B14F-4D97-AF65-F5344CB8AC3E}">
        <p14:creationId xmlns:p14="http://schemas.microsoft.com/office/powerpoint/2010/main" val="8361939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0"/>
            <a:ext cx="9144000" cy="523220"/>
          </a:xfrm>
          <a:prstGeom prst="rect">
            <a:avLst/>
          </a:prstGeom>
          <a:noFill/>
        </p:spPr>
        <p:txBody>
          <a:bodyPr wrap="square" rtlCol="0">
            <a:spAutoFit/>
          </a:bodyPr>
          <a:lstStyle/>
          <a:p>
            <a:pPr marL="285750" indent="-285750">
              <a:buFont typeface="Arial" pitchFamily="34" charset="0"/>
              <a:buChar char="•"/>
            </a:pPr>
            <a:r>
              <a:rPr lang="en-IN" sz="2800" dirty="0" smtClean="0"/>
              <a:t>Visualizing outliers using boxplot method-</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23220"/>
            <a:ext cx="9144000" cy="6334780"/>
          </a:xfrm>
          <a:prstGeom prst="rect">
            <a:avLst/>
          </a:prstGeom>
        </p:spPr>
      </p:pic>
    </p:spTree>
    <p:extLst>
      <p:ext uri="{BB962C8B-B14F-4D97-AF65-F5344CB8AC3E}">
        <p14:creationId xmlns:p14="http://schemas.microsoft.com/office/powerpoint/2010/main" val="395225254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196752"/>
            <a:ext cx="9163503" cy="4832092"/>
          </a:xfrm>
          <a:prstGeom prst="rect">
            <a:avLst/>
          </a:prstGeom>
        </p:spPr>
        <p:txBody>
          <a:bodyPr wrap="square">
            <a:spAutoFit/>
          </a:bodyPr>
          <a:lstStyle/>
          <a:p>
            <a:pPr marL="285750" indent="-285750">
              <a:buFont typeface="Arial" pitchFamily="34" charset="0"/>
              <a:buChar char="•"/>
            </a:pPr>
            <a:r>
              <a:rPr lang="en-IN" sz="2800" dirty="0" smtClean="0"/>
              <a:t>Removing outliers using </a:t>
            </a:r>
            <a:r>
              <a:rPr lang="en-IN" sz="2800" dirty="0" err="1" smtClean="0"/>
              <a:t>zscore</a:t>
            </a:r>
            <a:r>
              <a:rPr lang="en-IN" sz="2800" dirty="0" smtClean="0"/>
              <a:t> method-</a:t>
            </a:r>
          </a:p>
          <a:p>
            <a:r>
              <a:rPr lang="en-IN" sz="2800" dirty="0" smtClean="0">
                <a:solidFill>
                  <a:schemeClr val="accent1"/>
                </a:solidFill>
              </a:rPr>
              <a:t>   			</a:t>
            </a:r>
            <a:r>
              <a:rPr lang="en-IN" sz="2800" dirty="0" smtClean="0">
                <a:solidFill>
                  <a:schemeClr val="tx2"/>
                </a:solidFill>
              </a:rPr>
              <a:t>On removing the outliers the data loss is </a:t>
            </a:r>
            <a:r>
              <a:rPr lang="en-IN" sz="2800" dirty="0" smtClean="0">
                <a:solidFill>
                  <a:schemeClr val="tx2"/>
                </a:solidFill>
              </a:rPr>
              <a:t>10</a:t>
            </a:r>
            <a:r>
              <a:rPr lang="en-IN" sz="2800" dirty="0" smtClean="0">
                <a:solidFill>
                  <a:schemeClr val="tx2"/>
                </a:solidFill>
              </a:rPr>
              <a:t>.17%, </a:t>
            </a:r>
            <a:r>
              <a:rPr lang="en-IN" sz="2800" dirty="0" smtClean="0">
                <a:solidFill>
                  <a:schemeClr val="tx2"/>
                </a:solidFill>
              </a:rPr>
              <a:t>which is not acceptable, hence outliers are tolerated</a:t>
            </a:r>
          </a:p>
          <a:p>
            <a:endParaRPr lang="en-IN" sz="2800" dirty="0" smtClean="0">
              <a:solidFill>
                <a:schemeClr val="accent1"/>
              </a:solidFill>
            </a:endParaRPr>
          </a:p>
          <a:p>
            <a:endParaRPr lang="en-IN" sz="2800" dirty="0">
              <a:solidFill>
                <a:schemeClr val="accent1"/>
              </a:solidFill>
            </a:endParaRPr>
          </a:p>
          <a:p>
            <a:endParaRPr lang="en-IN" sz="2800" dirty="0">
              <a:solidFill>
                <a:schemeClr val="accent1"/>
              </a:solidFill>
            </a:endParaRPr>
          </a:p>
          <a:p>
            <a:pPr marL="457200" indent="-457200">
              <a:buFont typeface="Arial" pitchFamily="34" charset="0"/>
              <a:buChar char="•"/>
            </a:pPr>
            <a:r>
              <a:rPr lang="en-IN" sz="2800" dirty="0" smtClean="0"/>
              <a:t>The dataset is divided into </a:t>
            </a:r>
            <a:r>
              <a:rPr lang="en-IN" sz="2800" dirty="0" err="1" smtClean="0"/>
              <a:t>x_train</a:t>
            </a:r>
            <a:r>
              <a:rPr lang="en-IN" sz="2800" dirty="0" smtClean="0"/>
              <a:t> (features) and </a:t>
            </a:r>
            <a:r>
              <a:rPr lang="en-IN" sz="2800" dirty="0" err="1" smtClean="0"/>
              <a:t>y_train</a:t>
            </a:r>
            <a:r>
              <a:rPr lang="en-IN" sz="2800" dirty="0" smtClean="0"/>
              <a:t> (label)-</a:t>
            </a:r>
          </a:p>
          <a:p>
            <a:r>
              <a:rPr lang="en-IN" sz="2800" dirty="0"/>
              <a:t> </a:t>
            </a:r>
            <a:r>
              <a:rPr lang="en-IN" sz="2800" dirty="0" smtClean="0"/>
              <a:t>                       </a:t>
            </a:r>
            <a:r>
              <a:rPr lang="en-IN" sz="2800" dirty="0" smtClean="0">
                <a:solidFill>
                  <a:schemeClr val="tx2"/>
                </a:solidFill>
              </a:rPr>
              <a:t>The </a:t>
            </a:r>
            <a:r>
              <a:rPr lang="en-IN" sz="2800" dirty="0" err="1" smtClean="0">
                <a:solidFill>
                  <a:schemeClr val="tx2"/>
                </a:solidFill>
              </a:rPr>
              <a:t>x_train</a:t>
            </a:r>
            <a:r>
              <a:rPr lang="en-IN" sz="2800" dirty="0" smtClean="0">
                <a:solidFill>
                  <a:schemeClr val="tx2"/>
                </a:solidFill>
              </a:rPr>
              <a:t> contains all the features other than the label </a:t>
            </a:r>
            <a:r>
              <a:rPr lang="en-IN" sz="2800" dirty="0" smtClean="0">
                <a:solidFill>
                  <a:schemeClr val="tx2"/>
                </a:solidFill>
              </a:rPr>
              <a:t>‘</a:t>
            </a:r>
            <a:r>
              <a:rPr lang="en-IN" sz="2800" dirty="0" smtClean="0">
                <a:solidFill>
                  <a:schemeClr val="tx2"/>
                </a:solidFill>
              </a:rPr>
              <a:t>malignant</a:t>
            </a:r>
            <a:r>
              <a:rPr lang="en-IN" sz="2800" dirty="0" smtClean="0">
                <a:solidFill>
                  <a:schemeClr val="tx2"/>
                </a:solidFill>
              </a:rPr>
              <a:t>’</a:t>
            </a:r>
            <a:endParaRPr lang="en-IN" sz="2800" dirty="0" smtClean="0">
              <a:solidFill>
                <a:schemeClr val="tx2"/>
              </a:solidFill>
            </a:endParaRPr>
          </a:p>
          <a:p>
            <a:r>
              <a:rPr lang="en-IN" sz="2800" dirty="0">
                <a:solidFill>
                  <a:schemeClr val="tx2"/>
                </a:solidFill>
              </a:rPr>
              <a:t> </a:t>
            </a:r>
            <a:r>
              <a:rPr lang="en-IN" sz="2800" dirty="0" smtClean="0">
                <a:solidFill>
                  <a:schemeClr val="tx2"/>
                </a:solidFill>
              </a:rPr>
              <a:t>                       The </a:t>
            </a:r>
            <a:r>
              <a:rPr lang="en-IN" sz="2800" dirty="0" err="1" smtClean="0">
                <a:solidFill>
                  <a:schemeClr val="tx2"/>
                </a:solidFill>
              </a:rPr>
              <a:t>y_train</a:t>
            </a:r>
            <a:r>
              <a:rPr lang="en-IN" sz="2800" dirty="0" smtClean="0">
                <a:solidFill>
                  <a:schemeClr val="tx2"/>
                </a:solidFill>
              </a:rPr>
              <a:t> contains only the label </a:t>
            </a:r>
            <a:r>
              <a:rPr lang="en-IN" sz="2800" dirty="0" smtClean="0">
                <a:solidFill>
                  <a:schemeClr val="tx2"/>
                </a:solidFill>
              </a:rPr>
              <a:t>‘</a:t>
            </a:r>
            <a:r>
              <a:rPr lang="en-IN" sz="2800" dirty="0" smtClean="0">
                <a:solidFill>
                  <a:schemeClr val="tx2"/>
                </a:solidFill>
              </a:rPr>
              <a:t>malignant</a:t>
            </a:r>
            <a:r>
              <a:rPr lang="en-IN" sz="2800" dirty="0" smtClean="0">
                <a:solidFill>
                  <a:schemeClr val="tx2"/>
                </a:solidFill>
              </a:rPr>
              <a:t>’</a:t>
            </a:r>
            <a:endParaRPr lang="en-IN" sz="2800" dirty="0" smtClean="0">
              <a:solidFill>
                <a:schemeClr val="tx2"/>
              </a:solidFill>
            </a:endParaRPr>
          </a:p>
        </p:txBody>
      </p:sp>
    </p:spTree>
    <p:extLst>
      <p:ext uri="{BB962C8B-B14F-4D97-AF65-F5344CB8AC3E}">
        <p14:creationId xmlns:p14="http://schemas.microsoft.com/office/powerpoint/2010/main" val="22289995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523220"/>
          </a:xfrm>
          <a:prstGeom prst="rect">
            <a:avLst/>
          </a:prstGeom>
        </p:spPr>
        <p:txBody>
          <a:bodyPr wrap="square">
            <a:spAutoFit/>
          </a:bodyPr>
          <a:lstStyle/>
          <a:p>
            <a:pPr marL="285750" indent="-285750">
              <a:buFont typeface="Arial" pitchFamily="34" charset="0"/>
              <a:buChar char="•"/>
            </a:pPr>
            <a:r>
              <a:rPr lang="en-IN" sz="2800" dirty="0" smtClean="0"/>
              <a:t>Visualizing relationship between features and label-</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23220"/>
            <a:ext cx="9144000" cy="6334780"/>
          </a:xfrm>
          <a:prstGeom prst="rect">
            <a:avLst/>
          </a:prstGeom>
        </p:spPr>
      </p:pic>
    </p:spTree>
    <p:extLst>
      <p:ext uri="{BB962C8B-B14F-4D97-AF65-F5344CB8AC3E}">
        <p14:creationId xmlns:p14="http://schemas.microsoft.com/office/powerpoint/2010/main" val="414756030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910" y="836712"/>
            <a:ext cx="9144000" cy="2800767"/>
          </a:xfrm>
          <a:prstGeom prst="rect">
            <a:avLst/>
          </a:prstGeom>
          <a:noFill/>
        </p:spPr>
        <p:txBody>
          <a:bodyPr wrap="square" rtlCol="0">
            <a:spAutoFit/>
          </a:bodyPr>
          <a:lstStyle/>
          <a:p>
            <a:pPr marL="457200" indent="-457200">
              <a:buFont typeface="Arial" pitchFamily="34" charset="0"/>
              <a:buChar char="•"/>
            </a:pPr>
            <a:r>
              <a:rPr lang="en-IN" sz="2800" dirty="0" smtClean="0"/>
              <a:t>The </a:t>
            </a:r>
            <a:r>
              <a:rPr lang="en-IN" sz="2800" dirty="0" err="1" smtClean="0"/>
              <a:t>skewness</a:t>
            </a:r>
            <a:r>
              <a:rPr lang="en-IN" sz="2800" dirty="0" smtClean="0"/>
              <a:t> observes in graphical analysis was confirmed by using the skew method-</a:t>
            </a:r>
          </a:p>
          <a:p>
            <a:pPr marL="1371600" lvl="2" indent="-457200">
              <a:buFont typeface="Courier New" pitchFamily="49" charset="0"/>
              <a:buChar char="o"/>
            </a:pPr>
            <a:r>
              <a:rPr lang="en-IN" sz="2000" dirty="0" smtClean="0"/>
              <a:t>threat : 1.818900e+01 </a:t>
            </a:r>
          </a:p>
          <a:p>
            <a:pPr marL="1371600" lvl="2" indent="-457200">
              <a:buFont typeface="Courier New" pitchFamily="49" charset="0"/>
              <a:buChar char="o"/>
            </a:pPr>
            <a:r>
              <a:rPr lang="en-IN" sz="2000" dirty="0"/>
              <a:t>l</a:t>
            </a:r>
            <a:r>
              <a:rPr lang="en-IN" sz="2000" dirty="0" smtClean="0"/>
              <a:t>oathe : </a:t>
            </a:r>
            <a:r>
              <a:rPr lang="en-IN" sz="2000" dirty="0"/>
              <a:t>1.051592e+01 </a:t>
            </a:r>
            <a:endParaRPr lang="en-IN" sz="2000" dirty="0" smtClean="0"/>
          </a:p>
          <a:p>
            <a:pPr marL="1371600" lvl="2" indent="-457200">
              <a:buFont typeface="Courier New" pitchFamily="49" charset="0"/>
              <a:buChar char="o"/>
            </a:pPr>
            <a:r>
              <a:rPr lang="en-IN" sz="2000" dirty="0" err="1" smtClean="0"/>
              <a:t>highly_malignant</a:t>
            </a:r>
            <a:r>
              <a:rPr lang="en-IN" sz="2000" dirty="0" smtClean="0"/>
              <a:t> : </a:t>
            </a:r>
            <a:r>
              <a:rPr lang="en-IN" sz="2000" dirty="0"/>
              <a:t>9.851722e+00 </a:t>
            </a:r>
            <a:endParaRPr lang="en-IN" sz="2000" dirty="0" smtClean="0"/>
          </a:p>
          <a:p>
            <a:pPr marL="1371600" lvl="2" indent="-457200">
              <a:buFont typeface="Courier New" pitchFamily="49" charset="0"/>
              <a:buChar char="o"/>
            </a:pPr>
            <a:r>
              <a:rPr lang="en-IN" sz="2000" dirty="0"/>
              <a:t>a</a:t>
            </a:r>
            <a:r>
              <a:rPr lang="en-IN" sz="2000" dirty="0" smtClean="0"/>
              <a:t>buse : </a:t>
            </a:r>
            <a:r>
              <a:rPr lang="en-IN" sz="2000" dirty="0"/>
              <a:t>4.160540e+00 </a:t>
            </a:r>
            <a:endParaRPr lang="en-IN" sz="2000" dirty="0" smtClean="0"/>
          </a:p>
          <a:p>
            <a:pPr marL="1371600" lvl="2" indent="-457200">
              <a:buFont typeface="Courier New" pitchFamily="49" charset="0"/>
              <a:buChar char="o"/>
            </a:pPr>
            <a:r>
              <a:rPr lang="en-IN" sz="2000" dirty="0" smtClean="0"/>
              <a:t>rude : 3.992817e+00 </a:t>
            </a:r>
          </a:p>
          <a:p>
            <a:pPr marL="1371600" lvl="2" indent="-457200">
              <a:buFont typeface="Courier New" pitchFamily="49" charset="0"/>
              <a:buChar char="o"/>
            </a:pPr>
            <a:r>
              <a:rPr lang="en-IN" sz="2000" dirty="0" err="1" smtClean="0"/>
              <a:t>comment_text</a:t>
            </a:r>
            <a:r>
              <a:rPr lang="en-IN" sz="2000" dirty="0" smtClean="0"/>
              <a:t> : 1.282301e-19</a:t>
            </a:r>
            <a:endParaRPr lang="en-IN" sz="2000" dirty="0" smtClean="0"/>
          </a:p>
        </p:txBody>
      </p:sp>
      <p:sp>
        <p:nvSpPr>
          <p:cNvPr id="3" name="TextBox 2"/>
          <p:cNvSpPr txBox="1"/>
          <p:nvPr/>
        </p:nvSpPr>
        <p:spPr>
          <a:xfrm>
            <a:off x="0" y="4221088"/>
            <a:ext cx="9144000" cy="2246769"/>
          </a:xfrm>
          <a:prstGeom prst="rect">
            <a:avLst/>
          </a:prstGeom>
          <a:noFill/>
        </p:spPr>
        <p:txBody>
          <a:bodyPr wrap="square" rtlCol="0">
            <a:spAutoFit/>
          </a:bodyPr>
          <a:lstStyle/>
          <a:p>
            <a:pPr marL="457200" indent="-457200">
              <a:buFont typeface="Arial" pitchFamily="34" charset="0"/>
              <a:buChar char="•"/>
            </a:pPr>
            <a:r>
              <a:rPr lang="en-IN" sz="2800" dirty="0" smtClean="0"/>
              <a:t>This </a:t>
            </a:r>
            <a:r>
              <a:rPr lang="en-IN" sz="2800" dirty="0" err="1" smtClean="0"/>
              <a:t>skewness</a:t>
            </a:r>
            <a:r>
              <a:rPr lang="en-IN" sz="2800" dirty="0" smtClean="0"/>
              <a:t> was removed using the power transformer</a:t>
            </a:r>
          </a:p>
          <a:p>
            <a:pPr marL="457200" indent="-457200">
              <a:buFont typeface="Arial" pitchFamily="34" charset="0"/>
              <a:buChar char="•"/>
            </a:pPr>
            <a:endParaRPr lang="en-IN" sz="2800" dirty="0" smtClean="0"/>
          </a:p>
          <a:p>
            <a:pPr marL="457200" indent="-457200">
              <a:buFont typeface="Arial" pitchFamily="34" charset="0"/>
              <a:buChar char="•"/>
            </a:pPr>
            <a:r>
              <a:rPr lang="en-IN" sz="2800" dirty="0"/>
              <a:t>The </a:t>
            </a:r>
            <a:r>
              <a:rPr lang="en-IN" sz="2800" dirty="0" err="1" smtClean="0"/>
              <a:t>x_train</a:t>
            </a:r>
            <a:r>
              <a:rPr lang="en-IN" sz="2800" dirty="0" smtClean="0"/>
              <a:t>(features</a:t>
            </a:r>
            <a:r>
              <a:rPr lang="en-IN" sz="2800" dirty="0"/>
              <a:t>) were scaled using the Standard </a:t>
            </a:r>
            <a:r>
              <a:rPr lang="en-IN" sz="2800" dirty="0" err="1"/>
              <a:t>Scaler</a:t>
            </a:r>
            <a:endParaRPr lang="en-IN" sz="2800" dirty="0"/>
          </a:p>
          <a:p>
            <a:pPr marL="457200" indent="-457200">
              <a:buFont typeface="Arial" pitchFamily="34" charset="0"/>
              <a:buChar char="•"/>
            </a:pPr>
            <a:endParaRPr lang="en-IN" sz="2800" dirty="0"/>
          </a:p>
        </p:txBody>
      </p:sp>
    </p:spTree>
    <p:extLst>
      <p:ext uri="{BB962C8B-B14F-4D97-AF65-F5344CB8AC3E}">
        <p14:creationId xmlns:p14="http://schemas.microsoft.com/office/powerpoint/2010/main" val="31002580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21673"/>
            <a:ext cx="9252520" cy="1384995"/>
          </a:xfrm>
          <a:prstGeom prst="rect">
            <a:avLst/>
          </a:prstGeom>
          <a:noFill/>
        </p:spPr>
        <p:txBody>
          <a:bodyPr wrap="square" rtlCol="0">
            <a:spAutoFit/>
          </a:bodyPr>
          <a:lstStyle/>
          <a:p>
            <a:pPr marL="285750" indent="-285750">
              <a:buFont typeface="Arial" pitchFamily="34" charset="0"/>
              <a:buChar char="•"/>
            </a:pPr>
            <a:r>
              <a:rPr lang="en-IN" sz="2800" dirty="0" smtClean="0"/>
              <a:t>The test datasheet  and saved in another </a:t>
            </a:r>
            <a:r>
              <a:rPr lang="en-IN" sz="2800" dirty="0" err="1" smtClean="0"/>
              <a:t>dataframe</a:t>
            </a:r>
            <a:endParaRPr lang="en-IN" sz="2800" dirty="0" smtClean="0"/>
          </a:p>
          <a:p>
            <a:endParaRPr lang="en-IN" sz="2800" dirty="0"/>
          </a:p>
          <a:p>
            <a:pPr marL="285750" indent="-285750">
              <a:buFont typeface="Arial" pitchFamily="34" charset="0"/>
              <a:buChar char="•"/>
            </a:pPr>
            <a:r>
              <a:rPr lang="en-IN" sz="2800" dirty="0" smtClean="0"/>
              <a:t>The shape of </a:t>
            </a:r>
            <a:r>
              <a:rPr lang="en-IN" sz="2800" dirty="0" err="1" smtClean="0"/>
              <a:t>x_test</a:t>
            </a:r>
            <a:r>
              <a:rPr lang="en-IN" sz="2800" dirty="0" smtClean="0"/>
              <a:t> is </a:t>
            </a:r>
            <a:r>
              <a:rPr lang="en-IN" sz="2800" dirty="0" smtClean="0">
                <a:solidFill>
                  <a:schemeClr val="tx2"/>
                </a:solidFill>
              </a:rPr>
              <a:t>153164</a:t>
            </a:r>
            <a:r>
              <a:rPr lang="en-IN" sz="2800" dirty="0" smtClean="0"/>
              <a:t> </a:t>
            </a:r>
            <a:r>
              <a:rPr lang="en-IN" sz="2800" dirty="0" smtClean="0">
                <a:solidFill>
                  <a:schemeClr val="tx2"/>
                </a:solidFill>
              </a:rPr>
              <a:t>rows </a:t>
            </a:r>
            <a:r>
              <a:rPr lang="en-IN" sz="2800" dirty="0" smtClean="0">
                <a:solidFill>
                  <a:schemeClr val="tx2"/>
                </a:solidFill>
              </a:rPr>
              <a:t>and </a:t>
            </a:r>
            <a:r>
              <a:rPr lang="en-IN" sz="2800" dirty="0" smtClean="0">
                <a:solidFill>
                  <a:schemeClr val="tx2"/>
                </a:solidFill>
              </a:rPr>
              <a:t>2 columns</a:t>
            </a:r>
          </a:p>
        </p:txBody>
      </p:sp>
      <p:sp>
        <p:nvSpPr>
          <p:cNvPr id="3" name="TextBox 2"/>
          <p:cNvSpPr txBox="1"/>
          <p:nvPr/>
        </p:nvSpPr>
        <p:spPr>
          <a:xfrm>
            <a:off x="258060" y="1628800"/>
            <a:ext cx="4169924" cy="120032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dirty="0"/>
              <a:t>highly malignant column is added by filtering comments containing the words common in highly malignant comments in the train </a:t>
            </a:r>
            <a:r>
              <a:rPr lang="en-IN" dirty="0" smtClean="0"/>
              <a:t>dataset</a:t>
            </a:r>
            <a:endParaRPr lang="en-IN" dirty="0"/>
          </a:p>
        </p:txBody>
      </p:sp>
      <p:cxnSp>
        <p:nvCxnSpPr>
          <p:cNvPr id="4" name="Straight Arrow Connector 3"/>
          <p:cNvCxnSpPr/>
          <p:nvPr/>
        </p:nvCxnSpPr>
        <p:spPr>
          <a:xfrm>
            <a:off x="2342007" y="2936909"/>
            <a:ext cx="0" cy="2995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36479"/>
            <a:ext cx="4427984" cy="2864898"/>
          </a:xfrm>
          <a:prstGeom prst="rect">
            <a:avLst/>
          </a:prstGeom>
        </p:spPr>
      </p:pic>
      <p:sp>
        <p:nvSpPr>
          <p:cNvPr id="6" name="Rectangle 4"/>
          <p:cNvSpPr>
            <a:spLocks noChangeArrowheads="1"/>
          </p:cNvSpPr>
          <p:nvPr/>
        </p:nvSpPr>
        <p:spPr bwMode="auto">
          <a:xfrm>
            <a:off x="204246" y="6146211"/>
            <a:ext cx="2990434" cy="21544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285750" lvl="0" indent="-285750" fontAlgn="base">
              <a:spcBef>
                <a:spcPct val="0"/>
              </a:spcBef>
              <a:spcAft>
                <a:spcPct val="0"/>
              </a:spcAft>
              <a:buFont typeface="Arial" pitchFamily="34" charset="0"/>
              <a:buChar char="•"/>
            </a:pPr>
            <a:r>
              <a:rPr lang="en-US" sz="1400" dirty="0" smtClean="0">
                <a:cs typeface="Arial" pitchFamily="34" charset="0"/>
              </a:rPr>
              <a:t>9111 </a:t>
            </a:r>
            <a:r>
              <a:rPr kumimoji="0" lang="en-US" sz="1400" b="0" i="0" u="none" strike="noStrike" cap="none" normalizeH="0" baseline="0" dirty="0" smtClean="0">
                <a:ln>
                  <a:noFill/>
                </a:ln>
                <a:solidFill>
                  <a:schemeClr val="tx1"/>
                </a:solidFill>
                <a:effectLst/>
                <a:cs typeface="Arial" pitchFamily="34" charset="0"/>
              </a:rPr>
              <a:t>comments are highly malignant</a:t>
            </a:r>
            <a:endParaRPr kumimoji="0" lang="en-US" sz="1400" b="0" i="0" u="none" strike="noStrike" cap="none" normalizeH="0" baseline="0" dirty="0" smtClean="0">
              <a:ln>
                <a:noFill/>
              </a:ln>
              <a:solidFill>
                <a:schemeClr val="tx1"/>
              </a:solidFill>
              <a:effectLst/>
              <a:cs typeface="Arial" pitchFamily="34" charset="0"/>
            </a:endParaRPr>
          </a:p>
        </p:txBody>
      </p:sp>
      <p:sp>
        <p:nvSpPr>
          <p:cNvPr id="7" name="TextBox 6"/>
          <p:cNvSpPr txBox="1"/>
          <p:nvPr/>
        </p:nvSpPr>
        <p:spPr>
          <a:xfrm>
            <a:off x="4852655" y="1628800"/>
            <a:ext cx="4169924"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dirty="0" smtClean="0"/>
              <a:t>rude </a:t>
            </a:r>
            <a:r>
              <a:rPr lang="en-IN" dirty="0"/>
              <a:t>column is added by filtering comments containing the words common in </a:t>
            </a:r>
            <a:r>
              <a:rPr lang="en-IN" dirty="0" smtClean="0"/>
              <a:t>rude </a:t>
            </a:r>
            <a:r>
              <a:rPr lang="en-IN" dirty="0"/>
              <a:t>comments in the train </a:t>
            </a:r>
            <a:r>
              <a:rPr lang="en-IN" dirty="0" smtClean="0"/>
              <a:t>dataset</a:t>
            </a:r>
            <a:endParaRPr lang="en-IN" dirty="0"/>
          </a:p>
        </p:txBody>
      </p:sp>
      <p:cxnSp>
        <p:nvCxnSpPr>
          <p:cNvPr id="8" name="Straight Arrow Connector 7"/>
          <p:cNvCxnSpPr/>
          <p:nvPr/>
        </p:nvCxnSpPr>
        <p:spPr>
          <a:xfrm>
            <a:off x="6936602" y="2936909"/>
            <a:ext cx="0" cy="2995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94595" y="3247198"/>
            <a:ext cx="4427984" cy="2843460"/>
          </a:xfrm>
          <a:prstGeom prst="rect">
            <a:avLst/>
          </a:prstGeom>
        </p:spPr>
      </p:pic>
      <p:sp>
        <p:nvSpPr>
          <p:cNvPr id="10" name="Rectangle 4"/>
          <p:cNvSpPr>
            <a:spLocks noChangeArrowheads="1"/>
          </p:cNvSpPr>
          <p:nvPr/>
        </p:nvSpPr>
        <p:spPr bwMode="auto">
          <a:xfrm>
            <a:off x="4798841" y="6146211"/>
            <a:ext cx="2912720" cy="21544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285750" lvl="0" indent="-285750" fontAlgn="base">
              <a:spcBef>
                <a:spcPct val="0"/>
              </a:spcBef>
              <a:spcAft>
                <a:spcPct val="0"/>
              </a:spcAft>
              <a:buFont typeface="Arial" pitchFamily="34" charset="0"/>
              <a:buChar char="•"/>
            </a:pPr>
            <a:r>
              <a:rPr lang="en-US" sz="1400" dirty="0" smtClean="0">
                <a:cs typeface="Arial" pitchFamily="34" charset="0"/>
              </a:rPr>
              <a:t>13876 </a:t>
            </a:r>
            <a:r>
              <a:rPr kumimoji="0" lang="en-US" sz="1400" b="0" i="0" u="none" strike="noStrike" cap="none" normalizeH="0" baseline="0" dirty="0" smtClean="0">
                <a:ln>
                  <a:noFill/>
                </a:ln>
                <a:solidFill>
                  <a:schemeClr val="tx1"/>
                </a:solidFill>
                <a:effectLst/>
                <a:cs typeface="Arial" pitchFamily="34" charset="0"/>
              </a:rPr>
              <a:t>comments are rude</a:t>
            </a:r>
            <a:r>
              <a:rPr kumimoji="0" lang="en-US" sz="1400" b="0" i="0" u="none" strike="noStrike" cap="none" normalizeH="0" dirty="0" smtClean="0">
                <a:ln>
                  <a:noFill/>
                </a:ln>
                <a:solidFill>
                  <a:schemeClr val="tx1"/>
                </a:solidFill>
                <a:effectLst/>
                <a:cs typeface="Arial" pitchFamily="34" charset="0"/>
              </a:rPr>
              <a:t> in nature</a:t>
            </a:r>
            <a:endParaRPr kumimoji="0" lang="en-US" sz="1400" b="0" i="0" u="none" strike="noStrike" cap="none" normalizeH="0" baseline="0" dirty="0" smtClean="0">
              <a:ln>
                <a:noFill/>
              </a:ln>
              <a:solidFill>
                <a:schemeClr val="tx1"/>
              </a:solidFill>
              <a:effectLst/>
              <a:cs typeface="Arial" pitchFamily="34" charset="0"/>
            </a:endParaRPr>
          </a:p>
        </p:txBody>
      </p:sp>
    </p:spTree>
    <p:extLst>
      <p:ext uri="{BB962C8B-B14F-4D97-AF65-F5344CB8AC3E}">
        <p14:creationId xmlns:p14="http://schemas.microsoft.com/office/powerpoint/2010/main" val="32898350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49" y="1412776"/>
            <a:ext cx="9144000" cy="3108543"/>
          </a:xfrm>
          <a:prstGeom prst="rect">
            <a:avLst/>
          </a:prstGeom>
          <a:noFill/>
        </p:spPr>
        <p:txBody>
          <a:bodyPr wrap="square" rtlCol="0">
            <a:spAutoFit/>
          </a:bodyPr>
          <a:lstStyle/>
          <a:p>
            <a:pPr algn="ctr"/>
            <a:r>
              <a:rPr lang="en-IN" sz="4800" b="1" u="sng" dirty="0" smtClean="0">
                <a:latin typeface="+mj-lt"/>
              </a:rPr>
              <a:t>Problem Statement-</a:t>
            </a:r>
            <a:endParaRPr lang="en-IN" sz="4800" dirty="0" smtClean="0"/>
          </a:p>
          <a:p>
            <a:pPr algn="ctr"/>
            <a:endParaRPr lang="en-IN" sz="2800" dirty="0"/>
          </a:p>
          <a:p>
            <a:pPr algn="just"/>
            <a:r>
              <a:rPr lang="en-IN" sz="2400" dirty="0" smtClean="0"/>
              <a:t>Build </a:t>
            </a:r>
            <a:r>
              <a:rPr lang="en-IN" sz="2400" dirty="0"/>
              <a:t>a model using Machine Learning in order </a:t>
            </a:r>
            <a:r>
              <a:rPr lang="en-IN" sz="2400" dirty="0" smtClean="0"/>
              <a:t>to</a:t>
            </a:r>
            <a:r>
              <a:rPr lang="en-IN" sz="2400" dirty="0" smtClean="0"/>
              <a:t> </a:t>
            </a:r>
            <a:r>
              <a:rPr lang="en-IN" sz="2400" dirty="0"/>
              <a:t>build a prototype of online hate and abuse comment classifier which can used to classify hate and offensive comments so that it can be controlled and restricted from spreading hatred and </a:t>
            </a:r>
            <a:r>
              <a:rPr lang="en-IN" sz="2400" dirty="0" err="1"/>
              <a:t>cyberbullying</a:t>
            </a:r>
            <a:r>
              <a:rPr lang="en-IN" sz="2400" dirty="0"/>
              <a:t>. </a:t>
            </a:r>
          </a:p>
          <a:p>
            <a:pPr algn="just"/>
            <a:endParaRPr lang="en-IN" sz="2400" b="1" u="sng" dirty="0">
              <a:latin typeface="+mj-lt"/>
            </a:endParaRPr>
          </a:p>
        </p:txBody>
      </p:sp>
    </p:spTree>
    <p:extLst>
      <p:ext uri="{BB962C8B-B14F-4D97-AF65-F5344CB8AC3E}">
        <p14:creationId xmlns:p14="http://schemas.microsoft.com/office/powerpoint/2010/main" val="20007517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7872" y="428471"/>
            <a:ext cx="4169924"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dirty="0" smtClean="0"/>
              <a:t>threat </a:t>
            </a:r>
            <a:r>
              <a:rPr lang="en-IN" dirty="0"/>
              <a:t>column is added by filtering comments containing the words common in </a:t>
            </a:r>
            <a:r>
              <a:rPr lang="en-IN" dirty="0" smtClean="0"/>
              <a:t>threat </a:t>
            </a:r>
            <a:r>
              <a:rPr lang="en-IN" dirty="0"/>
              <a:t>comments in the train </a:t>
            </a:r>
            <a:r>
              <a:rPr lang="en-IN" dirty="0" smtClean="0"/>
              <a:t>dataset</a:t>
            </a:r>
            <a:endParaRPr lang="en-IN" dirty="0"/>
          </a:p>
        </p:txBody>
      </p:sp>
      <p:cxnSp>
        <p:nvCxnSpPr>
          <p:cNvPr id="4" name="Straight Arrow Connector 3"/>
          <p:cNvCxnSpPr/>
          <p:nvPr/>
        </p:nvCxnSpPr>
        <p:spPr>
          <a:xfrm>
            <a:off x="2342007" y="1952990"/>
            <a:ext cx="0" cy="2995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75" y="2647631"/>
            <a:ext cx="4427984" cy="2843460"/>
          </a:xfrm>
          <a:prstGeom prst="rect">
            <a:avLst/>
          </a:prstGeom>
        </p:spPr>
      </p:pic>
      <p:sp>
        <p:nvSpPr>
          <p:cNvPr id="6" name="Rectangle 4"/>
          <p:cNvSpPr>
            <a:spLocks noChangeArrowheads="1"/>
          </p:cNvSpPr>
          <p:nvPr/>
        </p:nvSpPr>
        <p:spPr bwMode="auto">
          <a:xfrm>
            <a:off x="217147" y="5733256"/>
            <a:ext cx="2633478" cy="21544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285750" lvl="0" indent="-285750" fontAlgn="base">
              <a:spcBef>
                <a:spcPct val="0"/>
              </a:spcBef>
              <a:spcAft>
                <a:spcPct val="0"/>
              </a:spcAft>
              <a:buFont typeface="Arial" pitchFamily="34" charset="0"/>
              <a:buChar char="•"/>
            </a:pPr>
            <a:r>
              <a:rPr lang="en-US" sz="1400" dirty="0" smtClean="0">
                <a:cs typeface="Arial" pitchFamily="34" charset="0"/>
              </a:rPr>
              <a:t>9851 </a:t>
            </a:r>
            <a:r>
              <a:rPr kumimoji="0" lang="en-US" sz="1400" b="0" i="0" u="none" strike="noStrike" cap="none" normalizeH="0" baseline="0" dirty="0" smtClean="0">
                <a:ln>
                  <a:noFill/>
                </a:ln>
                <a:solidFill>
                  <a:schemeClr val="tx1"/>
                </a:solidFill>
                <a:effectLst/>
                <a:cs typeface="Arial" pitchFamily="34" charset="0"/>
              </a:rPr>
              <a:t>comments are threatening</a:t>
            </a:r>
            <a:endParaRPr kumimoji="0" lang="en-US" sz="1400" b="0" i="0" u="none" strike="noStrike" cap="none" normalizeH="0" baseline="0" dirty="0" smtClean="0">
              <a:ln>
                <a:noFill/>
              </a:ln>
              <a:solidFill>
                <a:schemeClr val="tx1"/>
              </a:solidFill>
              <a:effectLst/>
              <a:cs typeface="Arial" pitchFamily="34" charset="0"/>
            </a:endParaRPr>
          </a:p>
        </p:txBody>
      </p:sp>
      <p:sp>
        <p:nvSpPr>
          <p:cNvPr id="7" name="TextBox 6"/>
          <p:cNvSpPr txBox="1"/>
          <p:nvPr/>
        </p:nvSpPr>
        <p:spPr>
          <a:xfrm>
            <a:off x="4852655" y="428471"/>
            <a:ext cx="4169924"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dirty="0" smtClean="0"/>
              <a:t>abuse </a:t>
            </a:r>
            <a:r>
              <a:rPr lang="en-IN" dirty="0"/>
              <a:t>column is added by filtering comments containing the words common in </a:t>
            </a:r>
            <a:r>
              <a:rPr lang="en-IN" dirty="0" smtClean="0"/>
              <a:t>abuse </a:t>
            </a:r>
            <a:r>
              <a:rPr lang="en-IN" dirty="0"/>
              <a:t>comments in the train </a:t>
            </a:r>
            <a:r>
              <a:rPr lang="en-IN" dirty="0" smtClean="0"/>
              <a:t>dataset</a:t>
            </a:r>
            <a:endParaRPr lang="en-IN" dirty="0"/>
          </a:p>
        </p:txBody>
      </p:sp>
      <p:cxnSp>
        <p:nvCxnSpPr>
          <p:cNvPr id="8" name="Straight Arrow Connector 7"/>
          <p:cNvCxnSpPr/>
          <p:nvPr/>
        </p:nvCxnSpPr>
        <p:spPr>
          <a:xfrm>
            <a:off x="6937617" y="1952990"/>
            <a:ext cx="0" cy="2995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94595" y="2658350"/>
            <a:ext cx="4427983" cy="2843460"/>
          </a:xfrm>
          <a:prstGeom prst="rect">
            <a:avLst/>
          </a:prstGeom>
        </p:spPr>
      </p:pic>
      <p:sp>
        <p:nvSpPr>
          <p:cNvPr id="10" name="Rectangle 4"/>
          <p:cNvSpPr>
            <a:spLocks noChangeArrowheads="1"/>
          </p:cNvSpPr>
          <p:nvPr/>
        </p:nvSpPr>
        <p:spPr bwMode="auto">
          <a:xfrm>
            <a:off x="4932040" y="5761554"/>
            <a:ext cx="3037626" cy="21544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285750" lvl="0" indent="-285750" fontAlgn="base">
              <a:spcBef>
                <a:spcPct val="0"/>
              </a:spcBef>
              <a:spcAft>
                <a:spcPct val="0"/>
              </a:spcAft>
              <a:buFont typeface="Arial" pitchFamily="34" charset="0"/>
              <a:buChar char="•"/>
            </a:pPr>
            <a:r>
              <a:rPr lang="en-US" sz="1400" dirty="0" smtClean="0">
                <a:cs typeface="Arial" pitchFamily="34" charset="0"/>
              </a:rPr>
              <a:t>9510 </a:t>
            </a:r>
            <a:r>
              <a:rPr kumimoji="0" lang="en-US" sz="1400" b="0" i="0" u="none" strike="noStrike" cap="none" normalizeH="0" baseline="0" dirty="0" smtClean="0">
                <a:ln>
                  <a:noFill/>
                </a:ln>
                <a:solidFill>
                  <a:schemeClr val="tx1"/>
                </a:solidFill>
                <a:effectLst/>
                <a:cs typeface="Arial" pitchFamily="34" charset="0"/>
              </a:rPr>
              <a:t>comments are abusive</a:t>
            </a:r>
            <a:r>
              <a:rPr kumimoji="0" lang="en-US" sz="1400" b="0" i="0" u="none" strike="noStrike" cap="none" normalizeH="0" dirty="0" smtClean="0">
                <a:ln>
                  <a:noFill/>
                </a:ln>
                <a:solidFill>
                  <a:schemeClr val="tx1"/>
                </a:solidFill>
                <a:effectLst/>
                <a:cs typeface="Arial" pitchFamily="34" charset="0"/>
              </a:rPr>
              <a:t> in nature</a:t>
            </a:r>
            <a:endParaRPr kumimoji="0" lang="en-US" sz="1400" b="0" i="0" u="none" strike="noStrike" cap="none" normalizeH="0" baseline="0" dirty="0" smtClean="0">
              <a:ln>
                <a:noFill/>
              </a:ln>
              <a:solidFill>
                <a:schemeClr val="tx1"/>
              </a:solidFill>
              <a:effectLst/>
              <a:cs typeface="Arial" pitchFamily="34" charset="0"/>
            </a:endParaRPr>
          </a:p>
        </p:txBody>
      </p:sp>
    </p:spTree>
    <p:extLst>
      <p:ext uri="{BB962C8B-B14F-4D97-AF65-F5344CB8AC3E}">
        <p14:creationId xmlns:p14="http://schemas.microsoft.com/office/powerpoint/2010/main" val="8639046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7872" y="428471"/>
            <a:ext cx="4169924"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dirty="0" smtClean="0"/>
              <a:t>loathe </a:t>
            </a:r>
            <a:r>
              <a:rPr lang="en-IN" dirty="0"/>
              <a:t>column is added by filtering comments containing the words common in </a:t>
            </a:r>
            <a:r>
              <a:rPr lang="en-IN" dirty="0" smtClean="0"/>
              <a:t>loathe </a:t>
            </a:r>
            <a:r>
              <a:rPr lang="en-IN" dirty="0"/>
              <a:t>comments in the train </a:t>
            </a:r>
            <a:r>
              <a:rPr lang="en-IN" dirty="0" smtClean="0"/>
              <a:t>dataset</a:t>
            </a:r>
            <a:endParaRPr lang="en-IN" dirty="0"/>
          </a:p>
        </p:txBody>
      </p:sp>
      <p:cxnSp>
        <p:nvCxnSpPr>
          <p:cNvPr id="4" name="Straight Arrow Connector 3"/>
          <p:cNvCxnSpPr/>
          <p:nvPr/>
        </p:nvCxnSpPr>
        <p:spPr>
          <a:xfrm>
            <a:off x="2342007" y="1952990"/>
            <a:ext cx="0" cy="2995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75" y="2647631"/>
            <a:ext cx="4427983" cy="2843460"/>
          </a:xfrm>
          <a:prstGeom prst="rect">
            <a:avLst/>
          </a:prstGeom>
        </p:spPr>
      </p:pic>
      <p:sp>
        <p:nvSpPr>
          <p:cNvPr id="6" name="Rectangle 4"/>
          <p:cNvSpPr>
            <a:spLocks noChangeArrowheads="1"/>
          </p:cNvSpPr>
          <p:nvPr/>
        </p:nvSpPr>
        <p:spPr bwMode="auto">
          <a:xfrm>
            <a:off x="217147" y="5733256"/>
            <a:ext cx="3587521" cy="21544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285750" lvl="0" indent="-285750" fontAlgn="base">
              <a:spcBef>
                <a:spcPct val="0"/>
              </a:spcBef>
              <a:spcAft>
                <a:spcPct val="0"/>
              </a:spcAft>
              <a:buFont typeface="Arial" pitchFamily="34" charset="0"/>
              <a:buChar char="•"/>
            </a:pPr>
            <a:r>
              <a:rPr lang="en-US" sz="1400" dirty="0" smtClean="0">
                <a:cs typeface="Arial" pitchFamily="34" charset="0"/>
              </a:rPr>
              <a:t>9217 </a:t>
            </a:r>
            <a:r>
              <a:rPr kumimoji="0" lang="en-US" sz="1400" b="0" i="0" u="none" strike="noStrike" cap="none" normalizeH="0" baseline="0" dirty="0" smtClean="0">
                <a:ln>
                  <a:noFill/>
                </a:ln>
                <a:solidFill>
                  <a:schemeClr val="tx1"/>
                </a:solidFill>
                <a:effectLst/>
                <a:cs typeface="Arial" pitchFamily="34" charset="0"/>
              </a:rPr>
              <a:t>comments are </a:t>
            </a:r>
            <a:r>
              <a:rPr kumimoji="0" lang="en-US" sz="1400" b="0" i="0" u="none" strike="noStrike" cap="none" normalizeH="0" dirty="0" smtClean="0">
                <a:ln>
                  <a:noFill/>
                </a:ln>
                <a:solidFill>
                  <a:schemeClr val="tx1"/>
                </a:solidFill>
                <a:effectLst/>
                <a:cs typeface="Arial" pitchFamily="34" charset="0"/>
              </a:rPr>
              <a:t> full of hatred and loathe</a:t>
            </a:r>
            <a:endParaRPr kumimoji="0" lang="en-US" sz="1400" b="0" i="0" u="none" strike="noStrike" cap="none" normalizeH="0" baseline="0" dirty="0" smtClean="0">
              <a:ln>
                <a:noFill/>
              </a:ln>
              <a:solidFill>
                <a:schemeClr val="tx1"/>
              </a:solidFill>
              <a:effectLst/>
              <a:cs typeface="Arial" pitchFamily="34" charset="0"/>
            </a:endParaRPr>
          </a:p>
        </p:txBody>
      </p:sp>
      <p:sp>
        <p:nvSpPr>
          <p:cNvPr id="11" name="Rectangle 10"/>
          <p:cNvSpPr>
            <a:spLocks noChangeArrowheads="1"/>
          </p:cNvSpPr>
          <p:nvPr/>
        </p:nvSpPr>
        <p:spPr bwMode="auto">
          <a:xfrm>
            <a:off x="4908198" y="1218799"/>
            <a:ext cx="3888432" cy="553998"/>
          </a:xfrm>
          <a:prstGeom prst="rect">
            <a:avLst/>
          </a:prstGeom>
          <a:ln/>
          <a:extLst/>
        </p:spPr>
        <p:style>
          <a:lnRef idx="2">
            <a:schemeClr val="dk1"/>
          </a:lnRef>
          <a:fillRef idx="1">
            <a:schemeClr val="lt1"/>
          </a:fillRef>
          <a:effectRef idx="0">
            <a:schemeClr val="dk1"/>
          </a:effectRef>
          <a:fontRef idx="minor">
            <a:schemeClr val="dk1"/>
          </a:fontRef>
        </p:style>
        <p:txBody>
          <a:bodyPr vert="horz" wrap="square" lIns="0" tIns="0" rIns="0" bIns="0" numCol="1" anchor="ctr" anchorCtr="0" compatLnSpc="1">
            <a:prstTxWarp prst="textNoShape">
              <a:avLst/>
            </a:prstTxWarp>
            <a:spAutoFit/>
          </a:bodyPr>
          <a:lstStyle/>
          <a:p>
            <a:pPr lvl="0" algn="ctr" fontAlgn="base">
              <a:spcBef>
                <a:spcPct val="0"/>
              </a:spcBef>
              <a:spcAft>
                <a:spcPct val="0"/>
              </a:spcAft>
            </a:pPr>
            <a:r>
              <a:rPr lang="en-IN" b="1" u="sng" dirty="0" err="1" smtClean="0"/>
              <a:t>comment_text</a:t>
            </a:r>
            <a:endParaRPr lang="en-IN" b="1" u="sng" dirty="0" smtClean="0"/>
          </a:p>
          <a:p>
            <a:pPr lvl="0" algn="ctr" fontAlgn="base">
              <a:spcBef>
                <a:spcPct val="0"/>
              </a:spcBef>
              <a:spcAft>
                <a:spcPct val="0"/>
              </a:spcAft>
            </a:pPr>
            <a:r>
              <a:rPr lang="en-IN" dirty="0"/>
              <a:t>It includes the comment text. </a:t>
            </a:r>
            <a:endParaRPr lang="en-IN" dirty="0" smtClean="0"/>
          </a:p>
        </p:txBody>
      </p:sp>
      <p:sp>
        <p:nvSpPr>
          <p:cNvPr id="12" name="TextBox 11"/>
          <p:cNvSpPr txBox="1"/>
          <p:nvPr/>
        </p:nvSpPr>
        <p:spPr>
          <a:xfrm>
            <a:off x="4908198" y="2537327"/>
            <a:ext cx="3888432" cy="83099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2400" b="1" dirty="0" smtClean="0">
                <a:solidFill>
                  <a:schemeClr val="tx2"/>
                </a:solidFill>
              </a:rPr>
              <a:t>Encoding object data in numeric using Label Encoder</a:t>
            </a:r>
            <a:endParaRPr lang="en-IN" sz="2400" b="1" dirty="0">
              <a:solidFill>
                <a:schemeClr val="tx2"/>
              </a:solidFill>
            </a:endParaRPr>
          </a:p>
        </p:txBody>
      </p:sp>
      <p:cxnSp>
        <p:nvCxnSpPr>
          <p:cNvPr id="13" name="Straight Arrow Connector 12"/>
          <p:cNvCxnSpPr/>
          <p:nvPr/>
        </p:nvCxnSpPr>
        <p:spPr>
          <a:xfrm>
            <a:off x="6690650" y="1986556"/>
            <a:ext cx="0" cy="2995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812300" y="4237032"/>
            <a:ext cx="4080227"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b="1" dirty="0" smtClean="0"/>
              <a:t>As the id is unique to all, its safe to drop this column</a:t>
            </a:r>
            <a:endParaRPr lang="en-IN" b="1" dirty="0"/>
          </a:p>
        </p:txBody>
      </p:sp>
    </p:spTree>
    <p:extLst>
      <p:ext uri="{BB962C8B-B14F-4D97-AF65-F5344CB8AC3E}">
        <p14:creationId xmlns:p14="http://schemas.microsoft.com/office/powerpoint/2010/main" val="8478361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0"/>
            <a:ext cx="9144000" cy="523220"/>
          </a:xfrm>
          <a:prstGeom prst="rect">
            <a:avLst/>
          </a:prstGeom>
          <a:noFill/>
        </p:spPr>
        <p:txBody>
          <a:bodyPr wrap="square" rtlCol="0">
            <a:spAutoFit/>
          </a:bodyPr>
          <a:lstStyle/>
          <a:p>
            <a:pPr marL="285750" indent="-285750">
              <a:buFont typeface="Arial" pitchFamily="34" charset="0"/>
              <a:buChar char="•"/>
            </a:pPr>
            <a:r>
              <a:rPr lang="en-IN" sz="2800" dirty="0" smtClean="0"/>
              <a:t>Visualizing outliers using boxplot method-</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23220"/>
            <a:ext cx="9144000" cy="4568020"/>
          </a:xfrm>
          <a:prstGeom prst="rect">
            <a:avLst/>
          </a:prstGeom>
        </p:spPr>
      </p:pic>
      <p:sp>
        <p:nvSpPr>
          <p:cNvPr id="2" name="TextBox 1"/>
          <p:cNvSpPr txBox="1"/>
          <p:nvPr/>
        </p:nvSpPr>
        <p:spPr>
          <a:xfrm>
            <a:off x="251520" y="5445224"/>
            <a:ext cx="8784976" cy="1200329"/>
          </a:xfrm>
          <a:prstGeom prst="rect">
            <a:avLst/>
          </a:prstGeom>
          <a:noFill/>
        </p:spPr>
        <p:txBody>
          <a:bodyPr wrap="square" rtlCol="0">
            <a:spAutoFit/>
          </a:bodyPr>
          <a:lstStyle/>
          <a:p>
            <a:pPr marL="285750" indent="-285750">
              <a:buFont typeface="Arial" pitchFamily="34" charset="0"/>
              <a:buChar char="•"/>
            </a:pPr>
            <a:r>
              <a:rPr lang="en-IN" sz="2400" dirty="0"/>
              <a:t>Removing outliers using </a:t>
            </a:r>
            <a:r>
              <a:rPr lang="en-IN" sz="2400" dirty="0" err="1"/>
              <a:t>zscore</a:t>
            </a:r>
            <a:r>
              <a:rPr lang="en-IN" sz="2400" dirty="0"/>
              <a:t> method-</a:t>
            </a:r>
          </a:p>
          <a:p>
            <a:r>
              <a:rPr lang="en-IN" sz="2400" dirty="0">
                <a:solidFill>
                  <a:schemeClr val="accent1"/>
                </a:solidFill>
              </a:rPr>
              <a:t>   			</a:t>
            </a:r>
            <a:r>
              <a:rPr lang="en-IN" sz="2400" dirty="0">
                <a:solidFill>
                  <a:schemeClr val="tx2"/>
                </a:solidFill>
              </a:rPr>
              <a:t>On removing the outliers the data loss is 10.27%, which is not acceptable, hence outliers are </a:t>
            </a:r>
            <a:r>
              <a:rPr lang="en-IN" sz="2400" dirty="0" smtClean="0">
                <a:solidFill>
                  <a:schemeClr val="tx2"/>
                </a:solidFill>
              </a:rPr>
              <a:t>tolerated</a:t>
            </a:r>
            <a:endParaRPr lang="en-IN" sz="2400" dirty="0">
              <a:solidFill>
                <a:schemeClr val="tx2"/>
              </a:solidFill>
            </a:endParaRPr>
          </a:p>
        </p:txBody>
      </p:sp>
    </p:spTree>
    <p:extLst>
      <p:ext uri="{BB962C8B-B14F-4D97-AF65-F5344CB8AC3E}">
        <p14:creationId xmlns:p14="http://schemas.microsoft.com/office/powerpoint/2010/main" val="107910991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910" y="836712"/>
            <a:ext cx="9144000" cy="2800767"/>
          </a:xfrm>
          <a:prstGeom prst="rect">
            <a:avLst/>
          </a:prstGeom>
          <a:noFill/>
        </p:spPr>
        <p:txBody>
          <a:bodyPr wrap="square" rtlCol="0">
            <a:spAutoFit/>
          </a:bodyPr>
          <a:lstStyle/>
          <a:p>
            <a:pPr marL="457200" indent="-457200">
              <a:buFont typeface="Arial" pitchFamily="34" charset="0"/>
              <a:buChar char="•"/>
            </a:pPr>
            <a:r>
              <a:rPr lang="en-IN" sz="2800" dirty="0" smtClean="0"/>
              <a:t>The </a:t>
            </a:r>
            <a:r>
              <a:rPr lang="en-IN" sz="2800" dirty="0" err="1" smtClean="0"/>
              <a:t>skewness</a:t>
            </a:r>
            <a:r>
              <a:rPr lang="en-IN" sz="2800" dirty="0" smtClean="0"/>
              <a:t> observes in graphical analysis was confirmed by using the skew method-</a:t>
            </a:r>
          </a:p>
          <a:p>
            <a:pPr marL="1371600" lvl="2" indent="-457200">
              <a:buFont typeface="Courier New" pitchFamily="49" charset="0"/>
              <a:buChar char="o"/>
            </a:pPr>
            <a:r>
              <a:rPr lang="en-IN" sz="2000" dirty="0" err="1" smtClean="0"/>
              <a:t>highly_malignant</a:t>
            </a:r>
            <a:r>
              <a:rPr lang="en-IN" sz="2000" dirty="0" smtClean="0"/>
              <a:t> : </a:t>
            </a:r>
            <a:r>
              <a:rPr lang="en-IN" sz="2000" dirty="0"/>
              <a:t>3.724837e+00 </a:t>
            </a:r>
            <a:endParaRPr lang="en-IN" sz="2000" dirty="0" smtClean="0"/>
          </a:p>
          <a:p>
            <a:pPr marL="1371600" lvl="2" indent="-457200">
              <a:buFont typeface="Courier New" pitchFamily="49" charset="0"/>
              <a:buChar char="o"/>
            </a:pPr>
            <a:r>
              <a:rPr lang="en-IN" sz="2000" dirty="0"/>
              <a:t>l</a:t>
            </a:r>
            <a:r>
              <a:rPr lang="en-IN" sz="2000" dirty="0" smtClean="0"/>
              <a:t>oathe : </a:t>
            </a:r>
            <a:r>
              <a:rPr lang="en-IN" sz="2000" dirty="0"/>
              <a:t>3.698899e+00 </a:t>
            </a:r>
            <a:endParaRPr lang="en-IN" sz="2000" dirty="0" smtClean="0"/>
          </a:p>
          <a:p>
            <a:pPr marL="1371600" lvl="2" indent="-457200">
              <a:buFont typeface="Courier New" pitchFamily="49" charset="0"/>
              <a:buChar char="o"/>
            </a:pPr>
            <a:r>
              <a:rPr lang="en-IN" sz="2000" dirty="0" smtClean="0"/>
              <a:t>abuse : 3.629329e+00 </a:t>
            </a:r>
          </a:p>
          <a:p>
            <a:pPr marL="1371600" lvl="2" indent="-457200">
              <a:buFont typeface="Courier New" pitchFamily="49" charset="0"/>
              <a:buChar char="o"/>
            </a:pPr>
            <a:r>
              <a:rPr lang="en-IN" sz="2000" dirty="0" smtClean="0"/>
              <a:t>threat : 3.552049e+00 </a:t>
            </a:r>
          </a:p>
          <a:p>
            <a:pPr marL="1371600" lvl="2" indent="-457200">
              <a:buFont typeface="Courier New" pitchFamily="49" charset="0"/>
              <a:buChar char="o"/>
            </a:pPr>
            <a:r>
              <a:rPr lang="en-IN" sz="2000" dirty="0" smtClean="0"/>
              <a:t>rude : 2.852688e+00 </a:t>
            </a:r>
          </a:p>
          <a:p>
            <a:pPr marL="1371600" lvl="2" indent="-457200">
              <a:buFont typeface="Courier New" pitchFamily="49" charset="0"/>
              <a:buChar char="o"/>
            </a:pPr>
            <a:r>
              <a:rPr lang="en-IN" sz="2000" dirty="0" err="1" smtClean="0"/>
              <a:t>comment_text</a:t>
            </a:r>
            <a:r>
              <a:rPr lang="en-IN" sz="2000" dirty="0" smtClean="0"/>
              <a:t> : 1.510704e-18</a:t>
            </a:r>
            <a:endParaRPr lang="en-IN" sz="2000" dirty="0" smtClean="0"/>
          </a:p>
        </p:txBody>
      </p:sp>
      <p:sp>
        <p:nvSpPr>
          <p:cNvPr id="3" name="TextBox 2"/>
          <p:cNvSpPr txBox="1"/>
          <p:nvPr/>
        </p:nvSpPr>
        <p:spPr>
          <a:xfrm>
            <a:off x="0" y="4221088"/>
            <a:ext cx="9144000" cy="1815882"/>
          </a:xfrm>
          <a:prstGeom prst="rect">
            <a:avLst/>
          </a:prstGeom>
          <a:noFill/>
        </p:spPr>
        <p:txBody>
          <a:bodyPr wrap="square" rtlCol="0">
            <a:spAutoFit/>
          </a:bodyPr>
          <a:lstStyle/>
          <a:p>
            <a:pPr marL="457200" indent="-457200">
              <a:buFont typeface="Arial" pitchFamily="34" charset="0"/>
              <a:buChar char="•"/>
            </a:pPr>
            <a:r>
              <a:rPr lang="en-IN" sz="2800" dirty="0" smtClean="0"/>
              <a:t>This </a:t>
            </a:r>
            <a:r>
              <a:rPr lang="en-IN" sz="2800" dirty="0" err="1" smtClean="0"/>
              <a:t>skewness</a:t>
            </a:r>
            <a:r>
              <a:rPr lang="en-IN" sz="2800" dirty="0" smtClean="0"/>
              <a:t> was removed using the power transformer</a:t>
            </a:r>
          </a:p>
          <a:p>
            <a:pPr marL="457200" indent="-457200">
              <a:buFont typeface="Arial" pitchFamily="34" charset="0"/>
              <a:buChar char="•"/>
            </a:pPr>
            <a:endParaRPr lang="en-IN" sz="2800" dirty="0" smtClean="0"/>
          </a:p>
          <a:p>
            <a:pPr marL="457200" indent="-457200">
              <a:buFont typeface="Arial" pitchFamily="34" charset="0"/>
              <a:buChar char="•"/>
            </a:pPr>
            <a:r>
              <a:rPr lang="en-IN" sz="2800" dirty="0"/>
              <a:t>The </a:t>
            </a:r>
            <a:r>
              <a:rPr lang="en-IN" sz="2800" dirty="0" err="1" smtClean="0"/>
              <a:t>x_test</a:t>
            </a:r>
            <a:r>
              <a:rPr lang="en-IN" sz="2800" dirty="0" smtClean="0"/>
              <a:t> </a:t>
            </a:r>
            <a:r>
              <a:rPr lang="en-IN" sz="2800" dirty="0"/>
              <a:t>were scaled using the Standard </a:t>
            </a:r>
            <a:r>
              <a:rPr lang="en-IN" sz="2800" dirty="0" err="1"/>
              <a:t>Scaler</a:t>
            </a:r>
            <a:endParaRPr lang="en-IN" sz="2800" dirty="0"/>
          </a:p>
          <a:p>
            <a:pPr marL="457200" indent="-457200">
              <a:buFont typeface="Arial" pitchFamily="34" charset="0"/>
              <a:buChar char="•"/>
            </a:pPr>
            <a:endParaRPr lang="en-IN" sz="2800" dirty="0"/>
          </a:p>
        </p:txBody>
      </p:sp>
    </p:spTree>
    <p:extLst>
      <p:ext uri="{BB962C8B-B14F-4D97-AF65-F5344CB8AC3E}">
        <p14:creationId xmlns:p14="http://schemas.microsoft.com/office/powerpoint/2010/main" val="13538058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59632" y="2276872"/>
            <a:ext cx="7128792" cy="2308324"/>
          </a:xfrm>
          <a:prstGeom prst="rect">
            <a:avLst/>
          </a:prstGeom>
          <a:noFill/>
        </p:spPr>
        <p:txBody>
          <a:bodyPr wrap="square" rtlCol="0">
            <a:spAutoFit/>
          </a:bodyPr>
          <a:lstStyle/>
          <a:p>
            <a:pPr algn="ctr"/>
            <a:r>
              <a:rPr lang="en-IN" sz="4800" b="1" dirty="0" smtClean="0"/>
              <a:t>The </a:t>
            </a:r>
            <a:r>
              <a:rPr lang="en-IN" sz="4800" b="1" dirty="0" err="1" smtClean="0"/>
              <a:t>x_train</a:t>
            </a:r>
            <a:r>
              <a:rPr lang="en-IN" sz="4800" b="1" dirty="0" smtClean="0"/>
              <a:t>, </a:t>
            </a:r>
            <a:r>
              <a:rPr lang="en-IN" sz="4800" b="1" dirty="0" err="1" smtClean="0"/>
              <a:t>y_train</a:t>
            </a:r>
            <a:r>
              <a:rPr lang="en-IN" sz="4800" b="1" dirty="0" smtClean="0"/>
              <a:t> and </a:t>
            </a:r>
            <a:r>
              <a:rPr lang="en-IN" sz="4800" b="1" dirty="0" err="1" smtClean="0"/>
              <a:t>x_test</a:t>
            </a:r>
            <a:r>
              <a:rPr lang="en-IN" sz="4800" b="1" dirty="0" smtClean="0"/>
              <a:t> were applied on different models as follows</a:t>
            </a:r>
            <a:endParaRPr lang="en-IN" sz="4800" b="1" dirty="0"/>
          </a:p>
        </p:txBody>
      </p:sp>
    </p:spTree>
    <p:extLst>
      <p:ext uri="{BB962C8B-B14F-4D97-AF65-F5344CB8AC3E}">
        <p14:creationId xmlns:p14="http://schemas.microsoft.com/office/powerpoint/2010/main" val="2563970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35696" y="0"/>
            <a:ext cx="5400600" cy="646331"/>
          </a:xfrm>
          <a:prstGeom prst="rect">
            <a:avLst/>
          </a:prstGeom>
          <a:noFill/>
        </p:spPr>
        <p:txBody>
          <a:bodyPr wrap="square" rtlCol="0">
            <a:spAutoFit/>
          </a:bodyPr>
          <a:lstStyle/>
          <a:p>
            <a:pPr algn="ctr"/>
            <a:r>
              <a:rPr lang="en-IN" sz="3600" b="1" u="sng" dirty="0" smtClean="0"/>
              <a:t>Logistic </a:t>
            </a:r>
            <a:r>
              <a:rPr lang="en-IN" sz="3600" b="1" u="sng" dirty="0"/>
              <a:t>Regression </a:t>
            </a:r>
            <a:r>
              <a:rPr lang="en-IN" sz="3600" b="1" u="sng" dirty="0" smtClean="0"/>
              <a:t>Model</a:t>
            </a:r>
            <a:endParaRPr lang="en-IN" sz="3600" b="1" u="sng" dirty="0"/>
          </a:p>
        </p:txBody>
      </p:sp>
      <p:sp>
        <p:nvSpPr>
          <p:cNvPr id="3" name="TextBox 2"/>
          <p:cNvSpPr txBox="1"/>
          <p:nvPr/>
        </p:nvSpPr>
        <p:spPr>
          <a:xfrm>
            <a:off x="-36004" y="802480"/>
            <a:ext cx="9144000" cy="4524315"/>
          </a:xfrm>
          <a:prstGeom prst="rect">
            <a:avLst/>
          </a:prstGeom>
          <a:noFill/>
        </p:spPr>
        <p:txBody>
          <a:bodyPr wrap="square" rtlCol="0">
            <a:spAutoFit/>
          </a:bodyPr>
          <a:lstStyle/>
          <a:p>
            <a:pPr marL="285750" indent="-285750">
              <a:buFont typeface="Arial" pitchFamily="34" charset="0"/>
              <a:buChar char="•"/>
            </a:pPr>
            <a:r>
              <a:rPr lang="en-IN" sz="2400" dirty="0" smtClean="0"/>
              <a:t>The </a:t>
            </a:r>
            <a:r>
              <a:rPr lang="en-IN" sz="2400" b="1" dirty="0" smtClean="0">
                <a:solidFill>
                  <a:schemeClr val="tx2"/>
                </a:solidFill>
              </a:rPr>
              <a:t>Accuracy </a:t>
            </a:r>
            <a:r>
              <a:rPr lang="en-IN" sz="2400" dirty="0" smtClean="0"/>
              <a:t>for </a:t>
            </a:r>
            <a:r>
              <a:rPr lang="en-IN" sz="2400" dirty="0" smtClean="0"/>
              <a:t> </a:t>
            </a:r>
            <a:r>
              <a:rPr lang="en-IN" sz="2400" dirty="0" err="1" smtClean="0"/>
              <a:t>y_train</a:t>
            </a:r>
            <a:r>
              <a:rPr lang="en-IN" sz="2400" dirty="0" smtClean="0"/>
              <a:t> </a:t>
            </a:r>
            <a:r>
              <a:rPr lang="en-IN" sz="2400" dirty="0" smtClean="0"/>
              <a:t>and </a:t>
            </a:r>
            <a:r>
              <a:rPr lang="en-IN" sz="2400" dirty="0" err="1" smtClean="0"/>
              <a:t>pred_train</a:t>
            </a:r>
            <a:r>
              <a:rPr lang="en-IN" sz="2400" dirty="0" smtClean="0"/>
              <a:t>(data </a:t>
            </a:r>
            <a:r>
              <a:rPr lang="en-IN" sz="2400" dirty="0" smtClean="0"/>
              <a:t>predicted on </a:t>
            </a:r>
            <a:r>
              <a:rPr lang="en-IN" sz="2400" dirty="0" err="1"/>
              <a:t>x</a:t>
            </a:r>
            <a:r>
              <a:rPr lang="en-IN" sz="2400" dirty="0" err="1" smtClean="0"/>
              <a:t>_train</a:t>
            </a:r>
            <a:r>
              <a:rPr lang="en-IN" sz="2400" dirty="0" smtClean="0"/>
              <a:t>) </a:t>
            </a:r>
            <a:r>
              <a:rPr lang="en-IN" sz="2400" dirty="0" smtClean="0"/>
              <a:t>is </a:t>
            </a:r>
            <a:r>
              <a:rPr lang="en-IN" sz="2400" b="1" dirty="0" smtClean="0">
                <a:solidFill>
                  <a:schemeClr val="tx2"/>
                </a:solidFill>
              </a:rPr>
              <a:t>95</a:t>
            </a:r>
            <a:r>
              <a:rPr lang="en-IN" sz="2400" b="1" dirty="0" smtClean="0">
                <a:solidFill>
                  <a:schemeClr val="tx2"/>
                </a:solidFill>
              </a:rPr>
              <a:t>.83%</a:t>
            </a:r>
            <a:endParaRPr lang="en-IN" sz="2400" b="1" dirty="0" smtClean="0">
              <a:solidFill>
                <a:schemeClr val="tx2"/>
              </a:solidFill>
            </a:endParaRPr>
          </a:p>
          <a:p>
            <a:pPr marL="285750" indent="-285750">
              <a:buFont typeface="Arial" pitchFamily="34" charset="0"/>
              <a:buChar char="•"/>
            </a:pPr>
            <a:endParaRPr lang="en-IN" sz="2400" b="1" dirty="0">
              <a:solidFill>
                <a:schemeClr val="tx2"/>
              </a:solidFill>
            </a:endParaRPr>
          </a:p>
          <a:p>
            <a:pPr marL="285750" indent="-285750">
              <a:buFont typeface="Arial" pitchFamily="34" charset="0"/>
              <a:buChar char="•"/>
            </a:pPr>
            <a:r>
              <a:rPr lang="en-IN" sz="2400" dirty="0"/>
              <a:t>The </a:t>
            </a:r>
            <a:r>
              <a:rPr lang="en-IN" sz="2400" b="1" dirty="0" smtClean="0">
                <a:solidFill>
                  <a:schemeClr val="tx2"/>
                </a:solidFill>
              </a:rPr>
              <a:t>Confusion Matrix </a:t>
            </a:r>
            <a:r>
              <a:rPr lang="en-IN" sz="2400" dirty="0"/>
              <a:t>for </a:t>
            </a:r>
            <a:r>
              <a:rPr lang="en-IN" sz="2400" dirty="0" err="1" smtClean="0"/>
              <a:t>y_</a:t>
            </a:r>
            <a:r>
              <a:rPr lang="en-IN" sz="2400" dirty="0" err="1" smtClean="0"/>
              <a:t>train</a:t>
            </a:r>
            <a:r>
              <a:rPr lang="en-IN" sz="2400" dirty="0" smtClean="0"/>
              <a:t> </a:t>
            </a:r>
            <a:r>
              <a:rPr lang="en-IN" sz="2400" dirty="0"/>
              <a:t>and </a:t>
            </a:r>
            <a:r>
              <a:rPr lang="en-IN" sz="2400" dirty="0" err="1" smtClean="0"/>
              <a:t>pred_train</a:t>
            </a:r>
            <a:r>
              <a:rPr lang="en-IN" sz="2400" dirty="0" smtClean="0"/>
              <a:t>(data </a:t>
            </a:r>
            <a:r>
              <a:rPr lang="en-IN" sz="2400" dirty="0"/>
              <a:t>predicted on </a:t>
            </a:r>
            <a:r>
              <a:rPr lang="en-IN" sz="2400" dirty="0" err="1"/>
              <a:t>x</a:t>
            </a:r>
            <a:r>
              <a:rPr lang="en-IN" sz="2400" dirty="0" err="1" smtClean="0"/>
              <a:t>_train</a:t>
            </a:r>
            <a:r>
              <a:rPr lang="en-IN" sz="2400" dirty="0" smtClean="0"/>
              <a:t>) </a:t>
            </a:r>
            <a:r>
              <a:rPr lang="en-IN" sz="2400" dirty="0" smtClean="0"/>
              <a:t>is –</a:t>
            </a:r>
          </a:p>
          <a:p>
            <a:endParaRPr lang="en-IN" sz="2400" b="1" dirty="0">
              <a:solidFill>
                <a:schemeClr val="tx2"/>
              </a:solidFill>
            </a:endParaRPr>
          </a:p>
          <a:p>
            <a:pPr marL="285750" indent="-285750">
              <a:buFont typeface="Arial" pitchFamily="34" charset="0"/>
              <a:buChar char="•"/>
            </a:pPr>
            <a:endParaRPr lang="en-IN" sz="2400" b="1" dirty="0" smtClean="0">
              <a:solidFill>
                <a:schemeClr val="tx2"/>
              </a:solidFill>
            </a:endParaRPr>
          </a:p>
          <a:p>
            <a:pPr marL="285750" indent="-285750">
              <a:buFont typeface="Arial" pitchFamily="34" charset="0"/>
              <a:buChar char="•"/>
            </a:pPr>
            <a:endParaRPr lang="en-IN" sz="2400" b="1" dirty="0" smtClean="0">
              <a:solidFill>
                <a:schemeClr val="tx2"/>
              </a:solidFill>
            </a:endParaRPr>
          </a:p>
          <a:p>
            <a:endParaRPr lang="en-IN" sz="2400" dirty="0" smtClean="0"/>
          </a:p>
          <a:p>
            <a:pPr marL="285750" indent="-285750">
              <a:buFont typeface="Arial" pitchFamily="34" charset="0"/>
              <a:buChar char="•"/>
            </a:pPr>
            <a:r>
              <a:rPr lang="en-IN" sz="2400" dirty="0" smtClean="0"/>
              <a:t>The </a:t>
            </a:r>
            <a:r>
              <a:rPr lang="en-IN" sz="2400" b="1" dirty="0">
                <a:solidFill>
                  <a:schemeClr val="tx2"/>
                </a:solidFill>
              </a:rPr>
              <a:t>Classification Report </a:t>
            </a:r>
            <a:r>
              <a:rPr lang="en-IN" sz="2400" dirty="0"/>
              <a:t>for </a:t>
            </a:r>
            <a:r>
              <a:rPr lang="en-IN" sz="2400" dirty="0" err="1" smtClean="0"/>
              <a:t>y_</a:t>
            </a:r>
            <a:r>
              <a:rPr lang="en-IN" sz="2400" dirty="0" err="1" smtClean="0"/>
              <a:t>train</a:t>
            </a:r>
            <a:r>
              <a:rPr lang="en-IN" sz="2400" dirty="0" smtClean="0"/>
              <a:t> </a:t>
            </a:r>
            <a:r>
              <a:rPr lang="en-IN" sz="2400" dirty="0"/>
              <a:t>and </a:t>
            </a:r>
            <a:r>
              <a:rPr lang="en-IN" sz="2400" dirty="0" err="1" smtClean="0"/>
              <a:t>pred_train</a:t>
            </a:r>
            <a:r>
              <a:rPr lang="en-IN" sz="2400" dirty="0" smtClean="0"/>
              <a:t>(data </a:t>
            </a:r>
            <a:r>
              <a:rPr lang="en-IN" sz="2400" dirty="0"/>
              <a:t>predicted on </a:t>
            </a:r>
            <a:r>
              <a:rPr lang="en-IN" sz="2400" dirty="0" err="1" smtClean="0"/>
              <a:t>x</a:t>
            </a:r>
            <a:r>
              <a:rPr lang="en-IN" sz="2400" dirty="0" err="1" smtClean="0"/>
              <a:t>_train</a:t>
            </a:r>
            <a:r>
              <a:rPr lang="en-IN" sz="2400" dirty="0" smtClean="0"/>
              <a:t>) </a:t>
            </a:r>
            <a:r>
              <a:rPr lang="en-IN" sz="2400" dirty="0"/>
              <a:t>is </a:t>
            </a:r>
            <a:endParaRPr lang="en-IN" sz="2400" b="1" dirty="0">
              <a:solidFill>
                <a:schemeClr val="tx2"/>
              </a:solidFill>
            </a:endParaRPr>
          </a:p>
          <a:p>
            <a:pPr marL="285750" indent="-285750">
              <a:buFont typeface="Arial" pitchFamily="34" charset="0"/>
              <a:buChar char="•"/>
            </a:pPr>
            <a:endParaRPr lang="en-IN" sz="2400" dirty="0"/>
          </a:p>
        </p:txBody>
      </p:sp>
      <p:graphicFrame>
        <p:nvGraphicFramePr>
          <p:cNvPr id="5" name="Table 4"/>
          <p:cNvGraphicFramePr>
            <a:graphicFrameLocks noGrp="1"/>
          </p:cNvGraphicFramePr>
          <p:nvPr>
            <p:extLst>
              <p:ext uri="{D42A27DB-BD31-4B8C-83A1-F6EECF244321}">
                <p14:modId xmlns:p14="http://schemas.microsoft.com/office/powerpoint/2010/main" val="3735531464"/>
              </p:ext>
            </p:extLst>
          </p:nvPr>
        </p:nvGraphicFramePr>
        <p:xfrm>
          <a:off x="3219547" y="2790596"/>
          <a:ext cx="2880322" cy="731520"/>
        </p:xfrm>
        <a:graphic>
          <a:graphicData uri="http://schemas.openxmlformats.org/drawingml/2006/table">
            <a:tbl>
              <a:tblPr firstRow="1" bandRow="1">
                <a:tableStyleId>{5940675A-B579-460E-94D1-54222C63F5DA}</a:tableStyleId>
              </a:tblPr>
              <a:tblGrid>
                <a:gridCol w="1440161"/>
                <a:gridCol w="1440161"/>
              </a:tblGrid>
              <a:tr h="354694">
                <a:tc>
                  <a:txBody>
                    <a:bodyPr/>
                    <a:lstStyle/>
                    <a:p>
                      <a:pPr algn="ctr"/>
                      <a:r>
                        <a:rPr lang="en-IN" b="1" dirty="0" smtClean="0">
                          <a:solidFill>
                            <a:schemeClr val="tx2"/>
                          </a:solidFill>
                        </a:rPr>
                        <a:t>143390</a:t>
                      </a:r>
                      <a:endParaRPr lang="en-IN" b="1" dirty="0">
                        <a:solidFill>
                          <a:schemeClr val="tx2"/>
                        </a:solidFill>
                      </a:endParaRPr>
                    </a:p>
                  </a:txBody>
                  <a:tcPr/>
                </a:tc>
                <a:tc>
                  <a:txBody>
                    <a:bodyPr/>
                    <a:lstStyle/>
                    <a:p>
                      <a:pPr algn="ctr"/>
                      <a:r>
                        <a:rPr lang="en-IN" b="1" dirty="0" smtClean="0">
                          <a:solidFill>
                            <a:schemeClr val="tx2"/>
                          </a:solidFill>
                        </a:rPr>
                        <a:t>887</a:t>
                      </a:r>
                      <a:endParaRPr lang="en-IN" b="1" dirty="0">
                        <a:solidFill>
                          <a:schemeClr val="tx2"/>
                        </a:solidFill>
                      </a:endParaRPr>
                    </a:p>
                  </a:txBody>
                  <a:tcPr/>
                </a:tc>
              </a:tr>
              <a:tr h="360040">
                <a:tc>
                  <a:txBody>
                    <a:bodyPr/>
                    <a:lstStyle/>
                    <a:p>
                      <a:pPr algn="ctr"/>
                      <a:r>
                        <a:rPr lang="en-IN" b="1" dirty="0" smtClean="0">
                          <a:solidFill>
                            <a:schemeClr val="tx2"/>
                          </a:solidFill>
                        </a:rPr>
                        <a:t>5767</a:t>
                      </a:r>
                      <a:endParaRPr lang="en-IN" b="1" dirty="0">
                        <a:solidFill>
                          <a:schemeClr val="tx2"/>
                        </a:solidFill>
                      </a:endParaRPr>
                    </a:p>
                  </a:txBody>
                  <a:tcPr/>
                </a:tc>
                <a:tc>
                  <a:txBody>
                    <a:bodyPr/>
                    <a:lstStyle/>
                    <a:p>
                      <a:pPr algn="ctr"/>
                      <a:r>
                        <a:rPr lang="en-IN" b="1" baseline="0" dirty="0" smtClean="0">
                          <a:solidFill>
                            <a:schemeClr val="tx2"/>
                          </a:solidFill>
                        </a:rPr>
                        <a:t>9527</a:t>
                      </a:r>
                      <a:endParaRPr lang="en-IN" b="1" dirty="0">
                        <a:solidFill>
                          <a:schemeClr val="tx2"/>
                        </a:solidFill>
                      </a:endParaRPr>
                    </a:p>
                  </a:txBody>
                  <a:tcPr/>
                </a:tc>
              </a:tr>
            </a:tbl>
          </a:graphicData>
        </a:graphic>
      </p:graphicFrame>
      <p:sp>
        <p:nvSpPr>
          <p:cNvPr id="6" name="TextBox 5"/>
          <p:cNvSpPr txBox="1"/>
          <p:nvPr/>
        </p:nvSpPr>
        <p:spPr>
          <a:xfrm>
            <a:off x="3250526" y="2419960"/>
            <a:ext cx="1584176" cy="646331"/>
          </a:xfrm>
          <a:prstGeom prst="rect">
            <a:avLst/>
          </a:prstGeom>
          <a:noFill/>
        </p:spPr>
        <p:txBody>
          <a:bodyPr wrap="square" rtlCol="0">
            <a:spAutoFit/>
          </a:bodyPr>
          <a:lstStyle/>
          <a:p>
            <a:r>
              <a:rPr lang="en-IN" dirty="0"/>
              <a:t>True Positive</a:t>
            </a:r>
          </a:p>
          <a:p>
            <a:endParaRPr lang="en-IN" dirty="0"/>
          </a:p>
        </p:txBody>
      </p:sp>
      <p:sp>
        <p:nvSpPr>
          <p:cNvPr id="7" name="TextBox 6"/>
          <p:cNvSpPr txBox="1"/>
          <p:nvPr/>
        </p:nvSpPr>
        <p:spPr>
          <a:xfrm>
            <a:off x="4651858" y="2420888"/>
            <a:ext cx="1512168" cy="646331"/>
          </a:xfrm>
          <a:prstGeom prst="rect">
            <a:avLst/>
          </a:prstGeom>
          <a:noFill/>
        </p:spPr>
        <p:txBody>
          <a:bodyPr wrap="square" rtlCol="0">
            <a:spAutoFit/>
          </a:bodyPr>
          <a:lstStyle/>
          <a:p>
            <a:r>
              <a:rPr lang="en-IN" dirty="0"/>
              <a:t>False Positive</a:t>
            </a:r>
          </a:p>
          <a:p>
            <a:endParaRPr lang="en-IN" dirty="0"/>
          </a:p>
        </p:txBody>
      </p:sp>
      <p:sp>
        <p:nvSpPr>
          <p:cNvPr id="8" name="TextBox 7"/>
          <p:cNvSpPr txBox="1"/>
          <p:nvPr/>
        </p:nvSpPr>
        <p:spPr>
          <a:xfrm>
            <a:off x="1699530" y="3180552"/>
            <a:ext cx="2088232" cy="646331"/>
          </a:xfrm>
          <a:prstGeom prst="rect">
            <a:avLst/>
          </a:prstGeom>
          <a:noFill/>
        </p:spPr>
        <p:txBody>
          <a:bodyPr wrap="square" rtlCol="0">
            <a:spAutoFit/>
          </a:bodyPr>
          <a:lstStyle/>
          <a:p>
            <a:r>
              <a:rPr lang="en-IN" dirty="0"/>
              <a:t>False Negative</a:t>
            </a:r>
          </a:p>
          <a:p>
            <a:endParaRPr lang="en-IN" dirty="0"/>
          </a:p>
        </p:txBody>
      </p:sp>
      <p:sp>
        <p:nvSpPr>
          <p:cNvPr id="9" name="TextBox 8"/>
          <p:cNvSpPr txBox="1"/>
          <p:nvPr/>
        </p:nvSpPr>
        <p:spPr>
          <a:xfrm>
            <a:off x="6020010" y="3152219"/>
            <a:ext cx="1656184" cy="646331"/>
          </a:xfrm>
          <a:prstGeom prst="rect">
            <a:avLst/>
          </a:prstGeom>
          <a:noFill/>
        </p:spPr>
        <p:txBody>
          <a:bodyPr wrap="square" rtlCol="0">
            <a:spAutoFit/>
          </a:bodyPr>
          <a:lstStyle/>
          <a:p>
            <a:r>
              <a:rPr lang="en-IN" dirty="0"/>
              <a:t>True Negative</a:t>
            </a:r>
          </a:p>
          <a:p>
            <a:endParaRPr lang="en-IN" dirty="0"/>
          </a:p>
        </p:txBody>
      </p:sp>
      <p:pic>
        <p:nvPicPr>
          <p:cNvPr id="512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6844" t="52314" r="51810" b="29960"/>
          <a:stretch/>
        </p:blipFill>
        <p:spPr bwMode="auto">
          <a:xfrm>
            <a:off x="497987" y="4869160"/>
            <a:ext cx="8352927" cy="19888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61616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35696" y="0"/>
            <a:ext cx="5840498" cy="1200329"/>
          </a:xfrm>
          <a:prstGeom prst="rect">
            <a:avLst/>
          </a:prstGeom>
          <a:noFill/>
        </p:spPr>
        <p:txBody>
          <a:bodyPr wrap="square" rtlCol="0">
            <a:spAutoFit/>
          </a:bodyPr>
          <a:lstStyle/>
          <a:p>
            <a:pPr algn="ctr"/>
            <a:r>
              <a:rPr lang="en-IN" sz="3600" b="1" u="sng" dirty="0" err="1"/>
              <a:t>KNeighbors</a:t>
            </a:r>
            <a:r>
              <a:rPr lang="en-IN" sz="3600" b="1" u="sng" dirty="0"/>
              <a:t> Classifier Model</a:t>
            </a:r>
          </a:p>
          <a:p>
            <a:pPr algn="ctr"/>
            <a:endParaRPr lang="en-IN" sz="3600" b="1" u="sng" dirty="0"/>
          </a:p>
        </p:txBody>
      </p:sp>
      <p:sp>
        <p:nvSpPr>
          <p:cNvPr id="3" name="TextBox 2"/>
          <p:cNvSpPr txBox="1"/>
          <p:nvPr/>
        </p:nvSpPr>
        <p:spPr>
          <a:xfrm>
            <a:off x="-36004" y="802480"/>
            <a:ext cx="9144000" cy="4524315"/>
          </a:xfrm>
          <a:prstGeom prst="rect">
            <a:avLst/>
          </a:prstGeom>
          <a:noFill/>
        </p:spPr>
        <p:txBody>
          <a:bodyPr wrap="square" rtlCol="0">
            <a:spAutoFit/>
          </a:bodyPr>
          <a:lstStyle/>
          <a:p>
            <a:pPr marL="285750" indent="-285750">
              <a:buFont typeface="Arial" pitchFamily="34" charset="0"/>
              <a:buChar char="•"/>
            </a:pPr>
            <a:r>
              <a:rPr lang="en-IN" sz="2400" dirty="0" smtClean="0"/>
              <a:t>The </a:t>
            </a:r>
            <a:r>
              <a:rPr lang="en-IN" sz="2400" b="1" dirty="0" smtClean="0">
                <a:solidFill>
                  <a:schemeClr val="tx2"/>
                </a:solidFill>
              </a:rPr>
              <a:t>Accuracy </a:t>
            </a:r>
            <a:r>
              <a:rPr lang="en-IN" sz="2400" dirty="0" smtClean="0"/>
              <a:t>for </a:t>
            </a:r>
            <a:r>
              <a:rPr lang="en-IN" sz="2400" dirty="0" smtClean="0"/>
              <a:t> </a:t>
            </a:r>
            <a:r>
              <a:rPr lang="en-IN" sz="2400" dirty="0" err="1" smtClean="0"/>
              <a:t>y_train</a:t>
            </a:r>
            <a:r>
              <a:rPr lang="en-IN" sz="2400" dirty="0" smtClean="0"/>
              <a:t> </a:t>
            </a:r>
            <a:r>
              <a:rPr lang="en-IN" sz="2400" dirty="0" smtClean="0"/>
              <a:t>and </a:t>
            </a:r>
            <a:r>
              <a:rPr lang="en-IN" sz="2400" dirty="0" err="1" smtClean="0"/>
              <a:t>pred_train</a:t>
            </a:r>
            <a:r>
              <a:rPr lang="en-IN" sz="2400" dirty="0" smtClean="0"/>
              <a:t>(data </a:t>
            </a:r>
            <a:r>
              <a:rPr lang="en-IN" sz="2400" dirty="0" smtClean="0"/>
              <a:t>predicted on </a:t>
            </a:r>
            <a:r>
              <a:rPr lang="en-IN" sz="2400" dirty="0" err="1"/>
              <a:t>x</a:t>
            </a:r>
            <a:r>
              <a:rPr lang="en-IN" sz="2400" dirty="0" err="1" smtClean="0"/>
              <a:t>_train</a:t>
            </a:r>
            <a:r>
              <a:rPr lang="en-IN" sz="2400" dirty="0" smtClean="0"/>
              <a:t>) </a:t>
            </a:r>
            <a:r>
              <a:rPr lang="en-IN" sz="2400" dirty="0" smtClean="0"/>
              <a:t>is </a:t>
            </a:r>
            <a:r>
              <a:rPr lang="en-IN" sz="2400" b="1" dirty="0" smtClean="0">
                <a:solidFill>
                  <a:schemeClr val="tx2"/>
                </a:solidFill>
              </a:rPr>
              <a:t>96</a:t>
            </a:r>
            <a:r>
              <a:rPr lang="en-IN" sz="2400" b="1" dirty="0" smtClean="0">
                <a:solidFill>
                  <a:schemeClr val="tx2"/>
                </a:solidFill>
              </a:rPr>
              <a:t>.11%</a:t>
            </a:r>
            <a:endParaRPr lang="en-IN" sz="2400" b="1" dirty="0" smtClean="0">
              <a:solidFill>
                <a:schemeClr val="tx2"/>
              </a:solidFill>
            </a:endParaRPr>
          </a:p>
          <a:p>
            <a:pPr marL="285750" indent="-285750">
              <a:buFont typeface="Arial" pitchFamily="34" charset="0"/>
              <a:buChar char="•"/>
            </a:pPr>
            <a:endParaRPr lang="en-IN" sz="2400" b="1" dirty="0">
              <a:solidFill>
                <a:schemeClr val="tx2"/>
              </a:solidFill>
            </a:endParaRPr>
          </a:p>
          <a:p>
            <a:pPr marL="285750" indent="-285750">
              <a:buFont typeface="Arial" pitchFamily="34" charset="0"/>
              <a:buChar char="•"/>
            </a:pPr>
            <a:r>
              <a:rPr lang="en-IN" sz="2400" dirty="0"/>
              <a:t>The </a:t>
            </a:r>
            <a:r>
              <a:rPr lang="en-IN" sz="2400" b="1" dirty="0" smtClean="0">
                <a:solidFill>
                  <a:schemeClr val="tx2"/>
                </a:solidFill>
              </a:rPr>
              <a:t>Confusion Matrix </a:t>
            </a:r>
            <a:r>
              <a:rPr lang="en-IN" sz="2400" dirty="0"/>
              <a:t>for </a:t>
            </a:r>
            <a:r>
              <a:rPr lang="en-IN" sz="2400" dirty="0" err="1" smtClean="0"/>
              <a:t>y_</a:t>
            </a:r>
            <a:r>
              <a:rPr lang="en-IN" sz="2400" dirty="0" err="1" smtClean="0"/>
              <a:t>train</a:t>
            </a:r>
            <a:r>
              <a:rPr lang="en-IN" sz="2400" dirty="0" smtClean="0"/>
              <a:t> </a:t>
            </a:r>
            <a:r>
              <a:rPr lang="en-IN" sz="2400" dirty="0"/>
              <a:t>and </a:t>
            </a:r>
            <a:r>
              <a:rPr lang="en-IN" sz="2400" dirty="0" err="1" smtClean="0"/>
              <a:t>pred_train</a:t>
            </a:r>
            <a:r>
              <a:rPr lang="en-IN" sz="2400" dirty="0" smtClean="0"/>
              <a:t>(data </a:t>
            </a:r>
            <a:r>
              <a:rPr lang="en-IN" sz="2400" dirty="0"/>
              <a:t>predicted on </a:t>
            </a:r>
            <a:r>
              <a:rPr lang="en-IN" sz="2400" dirty="0" err="1"/>
              <a:t>x</a:t>
            </a:r>
            <a:r>
              <a:rPr lang="en-IN" sz="2400" dirty="0" err="1" smtClean="0"/>
              <a:t>_train</a:t>
            </a:r>
            <a:r>
              <a:rPr lang="en-IN" sz="2400" dirty="0" smtClean="0"/>
              <a:t>) </a:t>
            </a:r>
            <a:r>
              <a:rPr lang="en-IN" sz="2400" dirty="0" smtClean="0"/>
              <a:t>is –</a:t>
            </a:r>
          </a:p>
          <a:p>
            <a:endParaRPr lang="en-IN" sz="2400" b="1" dirty="0">
              <a:solidFill>
                <a:schemeClr val="tx2"/>
              </a:solidFill>
            </a:endParaRPr>
          </a:p>
          <a:p>
            <a:pPr marL="285750" indent="-285750">
              <a:buFont typeface="Arial" pitchFamily="34" charset="0"/>
              <a:buChar char="•"/>
            </a:pPr>
            <a:endParaRPr lang="en-IN" sz="2400" b="1" dirty="0" smtClean="0">
              <a:solidFill>
                <a:schemeClr val="tx2"/>
              </a:solidFill>
            </a:endParaRPr>
          </a:p>
          <a:p>
            <a:pPr marL="285750" indent="-285750">
              <a:buFont typeface="Arial" pitchFamily="34" charset="0"/>
              <a:buChar char="•"/>
            </a:pPr>
            <a:endParaRPr lang="en-IN" sz="2400" b="1" dirty="0" smtClean="0">
              <a:solidFill>
                <a:schemeClr val="tx2"/>
              </a:solidFill>
            </a:endParaRPr>
          </a:p>
          <a:p>
            <a:endParaRPr lang="en-IN" sz="2400" dirty="0" smtClean="0"/>
          </a:p>
          <a:p>
            <a:pPr marL="285750" indent="-285750">
              <a:buFont typeface="Arial" pitchFamily="34" charset="0"/>
              <a:buChar char="•"/>
            </a:pPr>
            <a:r>
              <a:rPr lang="en-IN" sz="2400" dirty="0" smtClean="0"/>
              <a:t>The </a:t>
            </a:r>
            <a:r>
              <a:rPr lang="en-IN" sz="2400" b="1" dirty="0">
                <a:solidFill>
                  <a:schemeClr val="tx2"/>
                </a:solidFill>
              </a:rPr>
              <a:t>Classification Report </a:t>
            </a:r>
            <a:r>
              <a:rPr lang="en-IN" sz="2400" dirty="0"/>
              <a:t>for </a:t>
            </a:r>
            <a:r>
              <a:rPr lang="en-IN" sz="2400" dirty="0" err="1" smtClean="0"/>
              <a:t>y_</a:t>
            </a:r>
            <a:r>
              <a:rPr lang="en-IN" sz="2400" dirty="0" err="1" smtClean="0"/>
              <a:t>train</a:t>
            </a:r>
            <a:r>
              <a:rPr lang="en-IN" sz="2400" dirty="0" smtClean="0"/>
              <a:t> </a:t>
            </a:r>
            <a:r>
              <a:rPr lang="en-IN" sz="2400" dirty="0"/>
              <a:t>and </a:t>
            </a:r>
            <a:r>
              <a:rPr lang="en-IN" sz="2400" dirty="0" err="1" smtClean="0"/>
              <a:t>pred_train</a:t>
            </a:r>
            <a:r>
              <a:rPr lang="en-IN" sz="2400" dirty="0" smtClean="0"/>
              <a:t>(data </a:t>
            </a:r>
            <a:r>
              <a:rPr lang="en-IN" sz="2400" dirty="0"/>
              <a:t>predicted on </a:t>
            </a:r>
            <a:r>
              <a:rPr lang="en-IN" sz="2400" dirty="0" err="1" smtClean="0"/>
              <a:t>x</a:t>
            </a:r>
            <a:r>
              <a:rPr lang="en-IN" sz="2400" dirty="0" err="1" smtClean="0"/>
              <a:t>_train</a:t>
            </a:r>
            <a:r>
              <a:rPr lang="en-IN" sz="2400" dirty="0" smtClean="0"/>
              <a:t>) </a:t>
            </a:r>
            <a:r>
              <a:rPr lang="en-IN" sz="2400" dirty="0"/>
              <a:t>is </a:t>
            </a:r>
            <a:endParaRPr lang="en-IN" sz="2400" b="1" dirty="0">
              <a:solidFill>
                <a:schemeClr val="tx2"/>
              </a:solidFill>
            </a:endParaRPr>
          </a:p>
          <a:p>
            <a:pPr marL="285750" indent="-285750">
              <a:buFont typeface="Arial" pitchFamily="34" charset="0"/>
              <a:buChar char="•"/>
            </a:pPr>
            <a:endParaRPr lang="en-IN" sz="2400" dirty="0"/>
          </a:p>
        </p:txBody>
      </p:sp>
      <p:graphicFrame>
        <p:nvGraphicFramePr>
          <p:cNvPr id="5" name="Table 4"/>
          <p:cNvGraphicFramePr>
            <a:graphicFrameLocks noGrp="1"/>
          </p:cNvGraphicFramePr>
          <p:nvPr>
            <p:extLst>
              <p:ext uri="{D42A27DB-BD31-4B8C-83A1-F6EECF244321}">
                <p14:modId xmlns:p14="http://schemas.microsoft.com/office/powerpoint/2010/main" val="1918279485"/>
              </p:ext>
            </p:extLst>
          </p:nvPr>
        </p:nvGraphicFramePr>
        <p:xfrm>
          <a:off x="3219547" y="2790596"/>
          <a:ext cx="2880322" cy="731520"/>
        </p:xfrm>
        <a:graphic>
          <a:graphicData uri="http://schemas.openxmlformats.org/drawingml/2006/table">
            <a:tbl>
              <a:tblPr firstRow="1" bandRow="1">
                <a:tableStyleId>{5940675A-B579-460E-94D1-54222C63F5DA}</a:tableStyleId>
              </a:tblPr>
              <a:tblGrid>
                <a:gridCol w="1440161"/>
                <a:gridCol w="1440161"/>
              </a:tblGrid>
              <a:tr h="354694">
                <a:tc>
                  <a:txBody>
                    <a:bodyPr/>
                    <a:lstStyle/>
                    <a:p>
                      <a:pPr algn="ctr"/>
                      <a:r>
                        <a:rPr lang="en-IN" b="1" dirty="0" smtClean="0">
                          <a:solidFill>
                            <a:schemeClr val="tx2"/>
                          </a:solidFill>
                        </a:rPr>
                        <a:t>143309</a:t>
                      </a:r>
                      <a:endParaRPr lang="en-IN" b="1" dirty="0">
                        <a:solidFill>
                          <a:schemeClr val="tx2"/>
                        </a:solidFill>
                      </a:endParaRPr>
                    </a:p>
                  </a:txBody>
                  <a:tcPr/>
                </a:tc>
                <a:tc>
                  <a:txBody>
                    <a:bodyPr/>
                    <a:lstStyle/>
                    <a:p>
                      <a:pPr algn="ctr"/>
                      <a:r>
                        <a:rPr lang="en-IN" b="1" dirty="0" smtClean="0">
                          <a:solidFill>
                            <a:schemeClr val="tx2"/>
                          </a:solidFill>
                        </a:rPr>
                        <a:t>968</a:t>
                      </a:r>
                      <a:endParaRPr lang="en-IN" b="1" dirty="0">
                        <a:solidFill>
                          <a:schemeClr val="tx2"/>
                        </a:solidFill>
                      </a:endParaRPr>
                    </a:p>
                  </a:txBody>
                  <a:tcPr/>
                </a:tc>
              </a:tr>
              <a:tr h="360040">
                <a:tc>
                  <a:txBody>
                    <a:bodyPr/>
                    <a:lstStyle/>
                    <a:p>
                      <a:pPr algn="ctr"/>
                      <a:r>
                        <a:rPr lang="en-IN" b="1" dirty="0" smtClean="0">
                          <a:solidFill>
                            <a:schemeClr val="tx2"/>
                          </a:solidFill>
                        </a:rPr>
                        <a:t>5241</a:t>
                      </a:r>
                      <a:endParaRPr lang="en-IN" b="1" dirty="0">
                        <a:solidFill>
                          <a:schemeClr val="tx2"/>
                        </a:solidFill>
                      </a:endParaRPr>
                    </a:p>
                  </a:txBody>
                  <a:tcPr/>
                </a:tc>
                <a:tc>
                  <a:txBody>
                    <a:bodyPr/>
                    <a:lstStyle/>
                    <a:p>
                      <a:pPr algn="ctr"/>
                      <a:r>
                        <a:rPr lang="en-IN" b="1" dirty="0" smtClean="0">
                          <a:solidFill>
                            <a:schemeClr val="tx2"/>
                          </a:solidFill>
                        </a:rPr>
                        <a:t>10053</a:t>
                      </a:r>
                      <a:endParaRPr lang="en-IN" b="1" dirty="0">
                        <a:solidFill>
                          <a:schemeClr val="tx2"/>
                        </a:solidFill>
                      </a:endParaRPr>
                    </a:p>
                  </a:txBody>
                  <a:tcPr/>
                </a:tc>
              </a:tr>
            </a:tbl>
          </a:graphicData>
        </a:graphic>
      </p:graphicFrame>
      <p:sp>
        <p:nvSpPr>
          <p:cNvPr id="6" name="TextBox 5"/>
          <p:cNvSpPr txBox="1"/>
          <p:nvPr/>
        </p:nvSpPr>
        <p:spPr>
          <a:xfrm>
            <a:off x="3250526" y="2419960"/>
            <a:ext cx="1584176" cy="646331"/>
          </a:xfrm>
          <a:prstGeom prst="rect">
            <a:avLst/>
          </a:prstGeom>
          <a:noFill/>
        </p:spPr>
        <p:txBody>
          <a:bodyPr wrap="square" rtlCol="0">
            <a:spAutoFit/>
          </a:bodyPr>
          <a:lstStyle/>
          <a:p>
            <a:r>
              <a:rPr lang="en-IN" dirty="0"/>
              <a:t>True Positive</a:t>
            </a:r>
          </a:p>
          <a:p>
            <a:endParaRPr lang="en-IN" dirty="0"/>
          </a:p>
        </p:txBody>
      </p:sp>
      <p:sp>
        <p:nvSpPr>
          <p:cNvPr id="7" name="TextBox 6"/>
          <p:cNvSpPr txBox="1"/>
          <p:nvPr/>
        </p:nvSpPr>
        <p:spPr>
          <a:xfrm>
            <a:off x="4651858" y="2420888"/>
            <a:ext cx="1512168" cy="646331"/>
          </a:xfrm>
          <a:prstGeom prst="rect">
            <a:avLst/>
          </a:prstGeom>
          <a:noFill/>
        </p:spPr>
        <p:txBody>
          <a:bodyPr wrap="square" rtlCol="0">
            <a:spAutoFit/>
          </a:bodyPr>
          <a:lstStyle/>
          <a:p>
            <a:r>
              <a:rPr lang="en-IN" dirty="0"/>
              <a:t>False Positive</a:t>
            </a:r>
          </a:p>
          <a:p>
            <a:endParaRPr lang="en-IN" dirty="0"/>
          </a:p>
        </p:txBody>
      </p:sp>
      <p:sp>
        <p:nvSpPr>
          <p:cNvPr id="8" name="TextBox 7"/>
          <p:cNvSpPr txBox="1"/>
          <p:nvPr/>
        </p:nvSpPr>
        <p:spPr>
          <a:xfrm>
            <a:off x="1699530" y="3180552"/>
            <a:ext cx="2088232" cy="646331"/>
          </a:xfrm>
          <a:prstGeom prst="rect">
            <a:avLst/>
          </a:prstGeom>
          <a:noFill/>
        </p:spPr>
        <p:txBody>
          <a:bodyPr wrap="square" rtlCol="0">
            <a:spAutoFit/>
          </a:bodyPr>
          <a:lstStyle/>
          <a:p>
            <a:r>
              <a:rPr lang="en-IN" dirty="0"/>
              <a:t>False Negative</a:t>
            </a:r>
          </a:p>
          <a:p>
            <a:endParaRPr lang="en-IN" dirty="0"/>
          </a:p>
        </p:txBody>
      </p:sp>
      <p:sp>
        <p:nvSpPr>
          <p:cNvPr id="9" name="TextBox 8"/>
          <p:cNvSpPr txBox="1"/>
          <p:nvPr/>
        </p:nvSpPr>
        <p:spPr>
          <a:xfrm>
            <a:off x="6020010" y="3152219"/>
            <a:ext cx="1656184" cy="646331"/>
          </a:xfrm>
          <a:prstGeom prst="rect">
            <a:avLst/>
          </a:prstGeom>
          <a:noFill/>
        </p:spPr>
        <p:txBody>
          <a:bodyPr wrap="square" rtlCol="0">
            <a:spAutoFit/>
          </a:bodyPr>
          <a:lstStyle/>
          <a:p>
            <a:r>
              <a:rPr lang="en-IN" dirty="0"/>
              <a:t>True Negative</a:t>
            </a:r>
          </a:p>
          <a:p>
            <a:endParaRPr lang="en-IN" dirty="0"/>
          </a:p>
        </p:txBody>
      </p:sp>
      <p:pic>
        <p:nvPicPr>
          <p:cNvPr id="614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6844" t="47897" r="52626" b="34126"/>
          <a:stretch/>
        </p:blipFill>
        <p:spPr bwMode="auto">
          <a:xfrm>
            <a:off x="179512" y="4869160"/>
            <a:ext cx="8928484" cy="19888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783761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35696" y="0"/>
            <a:ext cx="5840498" cy="646331"/>
          </a:xfrm>
          <a:prstGeom prst="rect">
            <a:avLst/>
          </a:prstGeom>
          <a:noFill/>
        </p:spPr>
        <p:txBody>
          <a:bodyPr wrap="square" rtlCol="0">
            <a:spAutoFit/>
          </a:bodyPr>
          <a:lstStyle/>
          <a:p>
            <a:pPr algn="ctr"/>
            <a:r>
              <a:rPr lang="en-IN" sz="3600" b="1" u="sng" dirty="0"/>
              <a:t>Decision Tree </a:t>
            </a:r>
            <a:r>
              <a:rPr lang="en-IN" sz="3600" b="1" u="sng" dirty="0" smtClean="0"/>
              <a:t>Classifier</a:t>
            </a:r>
            <a:endParaRPr lang="en-IN" sz="3600" b="1" u="sng" dirty="0"/>
          </a:p>
        </p:txBody>
      </p:sp>
      <p:sp>
        <p:nvSpPr>
          <p:cNvPr id="3" name="TextBox 2"/>
          <p:cNvSpPr txBox="1"/>
          <p:nvPr/>
        </p:nvSpPr>
        <p:spPr>
          <a:xfrm>
            <a:off x="-36004" y="802480"/>
            <a:ext cx="9144000" cy="4524315"/>
          </a:xfrm>
          <a:prstGeom prst="rect">
            <a:avLst/>
          </a:prstGeom>
          <a:noFill/>
        </p:spPr>
        <p:txBody>
          <a:bodyPr wrap="square" rtlCol="0">
            <a:spAutoFit/>
          </a:bodyPr>
          <a:lstStyle/>
          <a:p>
            <a:pPr marL="285750" indent="-285750">
              <a:buFont typeface="Arial" pitchFamily="34" charset="0"/>
              <a:buChar char="•"/>
            </a:pPr>
            <a:r>
              <a:rPr lang="en-IN" sz="2400" dirty="0" smtClean="0"/>
              <a:t>The </a:t>
            </a:r>
            <a:r>
              <a:rPr lang="en-IN" sz="2400" b="1" dirty="0" smtClean="0">
                <a:solidFill>
                  <a:schemeClr val="tx2"/>
                </a:solidFill>
              </a:rPr>
              <a:t>Accuracy </a:t>
            </a:r>
            <a:r>
              <a:rPr lang="en-IN" sz="2400" dirty="0" smtClean="0"/>
              <a:t>for </a:t>
            </a:r>
            <a:r>
              <a:rPr lang="en-IN" sz="2400" dirty="0" smtClean="0"/>
              <a:t> </a:t>
            </a:r>
            <a:r>
              <a:rPr lang="en-IN" sz="2400" dirty="0" err="1" smtClean="0"/>
              <a:t>y_train</a:t>
            </a:r>
            <a:r>
              <a:rPr lang="en-IN" sz="2400" dirty="0" smtClean="0"/>
              <a:t> </a:t>
            </a:r>
            <a:r>
              <a:rPr lang="en-IN" sz="2400" dirty="0" smtClean="0"/>
              <a:t>and </a:t>
            </a:r>
            <a:r>
              <a:rPr lang="en-IN" sz="2400" dirty="0" err="1" smtClean="0"/>
              <a:t>pred_train</a:t>
            </a:r>
            <a:r>
              <a:rPr lang="en-IN" sz="2400" dirty="0" smtClean="0"/>
              <a:t>(data </a:t>
            </a:r>
            <a:r>
              <a:rPr lang="en-IN" sz="2400" dirty="0" smtClean="0"/>
              <a:t>predicted on </a:t>
            </a:r>
            <a:r>
              <a:rPr lang="en-IN" sz="2400" dirty="0" err="1"/>
              <a:t>x</a:t>
            </a:r>
            <a:r>
              <a:rPr lang="en-IN" sz="2400" dirty="0" err="1" smtClean="0"/>
              <a:t>_train</a:t>
            </a:r>
            <a:r>
              <a:rPr lang="en-IN" sz="2400" dirty="0" smtClean="0"/>
              <a:t>) </a:t>
            </a:r>
            <a:r>
              <a:rPr lang="en-IN" sz="2400" dirty="0" smtClean="0"/>
              <a:t>is </a:t>
            </a:r>
            <a:r>
              <a:rPr lang="en-IN" sz="2400" b="1" dirty="0" smtClean="0">
                <a:solidFill>
                  <a:schemeClr val="tx2"/>
                </a:solidFill>
              </a:rPr>
              <a:t>100%</a:t>
            </a:r>
            <a:endParaRPr lang="en-IN" sz="2400" b="1" dirty="0" smtClean="0">
              <a:solidFill>
                <a:schemeClr val="tx2"/>
              </a:solidFill>
            </a:endParaRPr>
          </a:p>
          <a:p>
            <a:pPr marL="285750" indent="-285750">
              <a:buFont typeface="Arial" pitchFamily="34" charset="0"/>
              <a:buChar char="•"/>
            </a:pPr>
            <a:endParaRPr lang="en-IN" sz="2400" b="1" dirty="0">
              <a:solidFill>
                <a:schemeClr val="tx2"/>
              </a:solidFill>
            </a:endParaRPr>
          </a:p>
          <a:p>
            <a:pPr marL="285750" indent="-285750">
              <a:buFont typeface="Arial" pitchFamily="34" charset="0"/>
              <a:buChar char="•"/>
            </a:pPr>
            <a:r>
              <a:rPr lang="en-IN" sz="2400" dirty="0"/>
              <a:t>The </a:t>
            </a:r>
            <a:r>
              <a:rPr lang="en-IN" sz="2400" b="1" dirty="0" smtClean="0">
                <a:solidFill>
                  <a:schemeClr val="tx2"/>
                </a:solidFill>
              </a:rPr>
              <a:t>Confusion Matrix </a:t>
            </a:r>
            <a:r>
              <a:rPr lang="en-IN" sz="2400" dirty="0"/>
              <a:t>for </a:t>
            </a:r>
            <a:r>
              <a:rPr lang="en-IN" sz="2400" dirty="0" err="1" smtClean="0"/>
              <a:t>y_</a:t>
            </a:r>
            <a:r>
              <a:rPr lang="en-IN" sz="2400" dirty="0" err="1" smtClean="0"/>
              <a:t>train</a:t>
            </a:r>
            <a:r>
              <a:rPr lang="en-IN" sz="2400" dirty="0" smtClean="0"/>
              <a:t> </a:t>
            </a:r>
            <a:r>
              <a:rPr lang="en-IN" sz="2400" dirty="0"/>
              <a:t>and </a:t>
            </a:r>
            <a:r>
              <a:rPr lang="en-IN" sz="2400" dirty="0" err="1" smtClean="0"/>
              <a:t>pred_train</a:t>
            </a:r>
            <a:r>
              <a:rPr lang="en-IN" sz="2400" dirty="0" smtClean="0"/>
              <a:t>(data </a:t>
            </a:r>
            <a:r>
              <a:rPr lang="en-IN" sz="2400" dirty="0"/>
              <a:t>predicted on </a:t>
            </a:r>
            <a:r>
              <a:rPr lang="en-IN" sz="2400" dirty="0" err="1"/>
              <a:t>x</a:t>
            </a:r>
            <a:r>
              <a:rPr lang="en-IN" sz="2400" dirty="0" err="1" smtClean="0"/>
              <a:t>_train</a:t>
            </a:r>
            <a:r>
              <a:rPr lang="en-IN" sz="2400" dirty="0" smtClean="0"/>
              <a:t>) </a:t>
            </a:r>
            <a:r>
              <a:rPr lang="en-IN" sz="2400" dirty="0" smtClean="0"/>
              <a:t>is –</a:t>
            </a:r>
          </a:p>
          <a:p>
            <a:endParaRPr lang="en-IN" sz="2400" b="1" dirty="0">
              <a:solidFill>
                <a:schemeClr val="tx2"/>
              </a:solidFill>
            </a:endParaRPr>
          </a:p>
          <a:p>
            <a:pPr marL="285750" indent="-285750">
              <a:buFont typeface="Arial" pitchFamily="34" charset="0"/>
              <a:buChar char="•"/>
            </a:pPr>
            <a:endParaRPr lang="en-IN" sz="2400" b="1" dirty="0" smtClean="0">
              <a:solidFill>
                <a:schemeClr val="tx2"/>
              </a:solidFill>
            </a:endParaRPr>
          </a:p>
          <a:p>
            <a:pPr marL="285750" indent="-285750">
              <a:buFont typeface="Arial" pitchFamily="34" charset="0"/>
              <a:buChar char="•"/>
            </a:pPr>
            <a:endParaRPr lang="en-IN" sz="2400" b="1" dirty="0" smtClean="0">
              <a:solidFill>
                <a:schemeClr val="tx2"/>
              </a:solidFill>
            </a:endParaRPr>
          </a:p>
          <a:p>
            <a:endParaRPr lang="en-IN" sz="2400" dirty="0" smtClean="0"/>
          </a:p>
          <a:p>
            <a:pPr marL="285750" indent="-285750">
              <a:buFont typeface="Arial" pitchFamily="34" charset="0"/>
              <a:buChar char="•"/>
            </a:pPr>
            <a:r>
              <a:rPr lang="en-IN" sz="2400" dirty="0" smtClean="0"/>
              <a:t>The </a:t>
            </a:r>
            <a:r>
              <a:rPr lang="en-IN" sz="2400" b="1" dirty="0">
                <a:solidFill>
                  <a:schemeClr val="tx2"/>
                </a:solidFill>
              </a:rPr>
              <a:t>Classification Report </a:t>
            </a:r>
            <a:r>
              <a:rPr lang="en-IN" sz="2400" dirty="0"/>
              <a:t>for </a:t>
            </a:r>
            <a:r>
              <a:rPr lang="en-IN" sz="2400" dirty="0" err="1" smtClean="0"/>
              <a:t>y_</a:t>
            </a:r>
            <a:r>
              <a:rPr lang="en-IN" sz="2400" dirty="0" err="1" smtClean="0"/>
              <a:t>train</a:t>
            </a:r>
            <a:r>
              <a:rPr lang="en-IN" sz="2400" dirty="0" smtClean="0"/>
              <a:t> </a:t>
            </a:r>
            <a:r>
              <a:rPr lang="en-IN" sz="2400" dirty="0"/>
              <a:t>and </a:t>
            </a:r>
            <a:r>
              <a:rPr lang="en-IN" sz="2400" dirty="0" err="1" smtClean="0"/>
              <a:t>pred_train</a:t>
            </a:r>
            <a:r>
              <a:rPr lang="en-IN" sz="2400" dirty="0" smtClean="0"/>
              <a:t>(data </a:t>
            </a:r>
            <a:r>
              <a:rPr lang="en-IN" sz="2400" dirty="0"/>
              <a:t>predicted on </a:t>
            </a:r>
            <a:r>
              <a:rPr lang="en-IN" sz="2400" dirty="0" err="1" smtClean="0"/>
              <a:t>x</a:t>
            </a:r>
            <a:r>
              <a:rPr lang="en-IN" sz="2400" dirty="0" err="1" smtClean="0"/>
              <a:t>_train</a:t>
            </a:r>
            <a:r>
              <a:rPr lang="en-IN" sz="2400" dirty="0" smtClean="0"/>
              <a:t>) </a:t>
            </a:r>
            <a:r>
              <a:rPr lang="en-IN" sz="2400" dirty="0"/>
              <a:t>is </a:t>
            </a:r>
            <a:endParaRPr lang="en-IN" sz="2400" b="1" dirty="0">
              <a:solidFill>
                <a:schemeClr val="tx2"/>
              </a:solidFill>
            </a:endParaRPr>
          </a:p>
          <a:p>
            <a:pPr marL="285750" indent="-285750">
              <a:buFont typeface="Arial" pitchFamily="34" charset="0"/>
              <a:buChar char="•"/>
            </a:pPr>
            <a:endParaRPr lang="en-IN" sz="2400" dirty="0"/>
          </a:p>
        </p:txBody>
      </p:sp>
      <p:graphicFrame>
        <p:nvGraphicFramePr>
          <p:cNvPr id="5" name="Table 4"/>
          <p:cNvGraphicFramePr>
            <a:graphicFrameLocks noGrp="1"/>
          </p:cNvGraphicFramePr>
          <p:nvPr>
            <p:extLst>
              <p:ext uri="{D42A27DB-BD31-4B8C-83A1-F6EECF244321}">
                <p14:modId xmlns:p14="http://schemas.microsoft.com/office/powerpoint/2010/main" val="2067032153"/>
              </p:ext>
            </p:extLst>
          </p:nvPr>
        </p:nvGraphicFramePr>
        <p:xfrm>
          <a:off x="3219547" y="2790596"/>
          <a:ext cx="2880322" cy="731520"/>
        </p:xfrm>
        <a:graphic>
          <a:graphicData uri="http://schemas.openxmlformats.org/drawingml/2006/table">
            <a:tbl>
              <a:tblPr firstRow="1" bandRow="1">
                <a:tableStyleId>{5940675A-B579-460E-94D1-54222C63F5DA}</a:tableStyleId>
              </a:tblPr>
              <a:tblGrid>
                <a:gridCol w="1440161"/>
                <a:gridCol w="1440161"/>
              </a:tblGrid>
              <a:tr h="354694">
                <a:tc>
                  <a:txBody>
                    <a:bodyPr/>
                    <a:lstStyle/>
                    <a:p>
                      <a:pPr algn="ctr"/>
                      <a:r>
                        <a:rPr lang="en-IN" b="1" dirty="0" smtClean="0">
                          <a:solidFill>
                            <a:schemeClr val="tx2"/>
                          </a:solidFill>
                        </a:rPr>
                        <a:t>144277</a:t>
                      </a:r>
                      <a:endParaRPr lang="en-IN" b="1" dirty="0">
                        <a:solidFill>
                          <a:schemeClr val="tx2"/>
                        </a:solidFill>
                      </a:endParaRPr>
                    </a:p>
                  </a:txBody>
                  <a:tcPr/>
                </a:tc>
                <a:tc>
                  <a:txBody>
                    <a:bodyPr/>
                    <a:lstStyle/>
                    <a:p>
                      <a:pPr algn="ctr"/>
                      <a:r>
                        <a:rPr lang="en-IN" b="1" dirty="0" smtClean="0">
                          <a:solidFill>
                            <a:schemeClr val="tx2"/>
                          </a:solidFill>
                        </a:rPr>
                        <a:t>0</a:t>
                      </a:r>
                      <a:endParaRPr lang="en-IN" b="1" dirty="0">
                        <a:solidFill>
                          <a:schemeClr val="tx2"/>
                        </a:solidFill>
                      </a:endParaRPr>
                    </a:p>
                  </a:txBody>
                  <a:tcPr/>
                </a:tc>
              </a:tr>
              <a:tr h="360040">
                <a:tc>
                  <a:txBody>
                    <a:bodyPr/>
                    <a:lstStyle/>
                    <a:p>
                      <a:pPr algn="ctr"/>
                      <a:r>
                        <a:rPr lang="en-IN" b="1" dirty="0" smtClean="0">
                          <a:solidFill>
                            <a:schemeClr val="tx2"/>
                          </a:solidFill>
                        </a:rPr>
                        <a:t>0</a:t>
                      </a:r>
                      <a:endParaRPr lang="en-IN" b="1" dirty="0">
                        <a:solidFill>
                          <a:schemeClr val="tx2"/>
                        </a:solidFill>
                      </a:endParaRPr>
                    </a:p>
                  </a:txBody>
                  <a:tcPr/>
                </a:tc>
                <a:tc>
                  <a:txBody>
                    <a:bodyPr/>
                    <a:lstStyle/>
                    <a:p>
                      <a:pPr algn="ctr"/>
                      <a:r>
                        <a:rPr lang="en-IN" b="1" dirty="0" smtClean="0">
                          <a:solidFill>
                            <a:schemeClr val="tx2"/>
                          </a:solidFill>
                        </a:rPr>
                        <a:t>15294</a:t>
                      </a:r>
                      <a:endParaRPr lang="en-IN" b="1" dirty="0">
                        <a:solidFill>
                          <a:schemeClr val="tx2"/>
                        </a:solidFill>
                      </a:endParaRPr>
                    </a:p>
                  </a:txBody>
                  <a:tcPr/>
                </a:tc>
              </a:tr>
            </a:tbl>
          </a:graphicData>
        </a:graphic>
      </p:graphicFrame>
      <p:sp>
        <p:nvSpPr>
          <p:cNvPr id="6" name="TextBox 5"/>
          <p:cNvSpPr txBox="1"/>
          <p:nvPr/>
        </p:nvSpPr>
        <p:spPr>
          <a:xfrm>
            <a:off x="3250526" y="2419960"/>
            <a:ext cx="1584176" cy="646331"/>
          </a:xfrm>
          <a:prstGeom prst="rect">
            <a:avLst/>
          </a:prstGeom>
          <a:noFill/>
        </p:spPr>
        <p:txBody>
          <a:bodyPr wrap="square" rtlCol="0">
            <a:spAutoFit/>
          </a:bodyPr>
          <a:lstStyle/>
          <a:p>
            <a:r>
              <a:rPr lang="en-IN" dirty="0"/>
              <a:t>True Positive</a:t>
            </a:r>
          </a:p>
          <a:p>
            <a:endParaRPr lang="en-IN" dirty="0"/>
          </a:p>
        </p:txBody>
      </p:sp>
      <p:sp>
        <p:nvSpPr>
          <p:cNvPr id="7" name="TextBox 6"/>
          <p:cNvSpPr txBox="1"/>
          <p:nvPr/>
        </p:nvSpPr>
        <p:spPr>
          <a:xfrm>
            <a:off x="4651858" y="2420888"/>
            <a:ext cx="1512168" cy="646331"/>
          </a:xfrm>
          <a:prstGeom prst="rect">
            <a:avLst/>
          </a:prstGeom>
          <a:noFill/>
        </p:spPr>
        <p:txBody>
          <a:bodyPr wrap="square" rtlCol="0">
            <a:spAutoFit/>
          </a:bodyPr>
          <a:lstStyle/>
          <a:p>
            <a:r>
              <a:rPr lang="en-IN" dirty="0"/>
              <a:t>False Positive</a:t>
            </a:r>
          </a:p>
          <a:p>
            <a:endParaRPr lang="en-IN" dirty="0"/>
          </a:p>
        </p:txBody>
      </p:sp>
      <p:sp>
        <p:nvSpPr>
          <p:cNvPr id="8" name="TextBox 7"/>
          <p:cNvSpPr txBox="1"/>
          <p:nvPr/>
        </p:nvSpPr>
        <p:spPr>
          <a:xfrm>
            <a:off x="1699530" y="3180552"/>
            <a:ext cx="2088232" cy="646331"/>
          </a:xfrm>
          <a:prstGeom prst="rect">
            <a:avLst/>
          </a:prstGeom>
          <a:noFill/>
        </p:spPr>
        <p:txBody>
          <a:bodyPr wrap="square" rtlCol="0">
            <a:spAutoFit/>
          </a:bodyPr>
          <a:lstStyle/>
          <a:p>
            <a:r>
              <a:rPr lang="en-IN" dirty="0"/>
              <a:t>False Negative</a:t>
            </a:r>
          </a:p>
          <a:p>
            <a:endParaRPr lang="en-IN" dirty="0"/>
          </a:p>
        </p:txBody>
      </p:sp>
      <p:sp>
        <p:nvSpPr>
          <p:cNvPr id="9" name="TextBox 8"/>
          <p:cNvSpPr txBox="1"/>
          <p:nvPr/>
        </p:nvSpPr>
        <p:spPr>
          <a:xfrm>
            <a:off x="6020010" y="3152219"/>
            <a:ext cx="1656184" cy="646331"/>
          </a:xfrm>
          <a:prstGeom prst="rect">
            <a:avLst/>
          </a:prstGeom>
          <a:noFill/>
        </p:spPr>
        <p:txBody>
          <a:bodyPr wrap="square" rtlCol="0">
            <a:spAutoFit/>
          </a:bodyPr>
          <a:lstStyle/>
          <a:p>
            <a:r>
              <a:rPr lang="en-IN" dirty="0"/>
              <a:t>True Negative</a:t>
            </a:r>
          </a:p>
          <a:p>
            <a:endParaRPr lang="en-IN" dirty="0"/>
          </a:p>
        </p:txBody>
      </p:sp>
      <p:pic>
        <p:nvPicPr>
          <p:cNvPr id="717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6844" t="53968" r="52626" b="28572"/>
          <a:stretch/>
        </p:blipFill>
        <p:spPr bwMode="auto">
          <a:xfrm>
            <a:off x="0" y="4869160"/>
            <a:ext cx="9144000" cy="19888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132012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35696" y="0"/>
            <a:ext cx="5840498" cy="646331"/>
          </a:xfrm>
          <a:prstGeom prst="rect">
            <a:avLst/>
          </a:prstGeom>
          <a:noFill/>
        </p:spPr>
        <p:txBody>
          <a:bodyPr wrap="square" rtlCol="0">
            <a:spAutoFit/>
          </a:bodyPr>
          <a:lstStyle/>
          <a:p>
            <a:pPr algn="ctr"/>
            <a:r>
              <a:rPr lang="en-IN" sz="3600" b="1" u="sng" dirty="0"/>
              <a:t>Random Forest </a:t>
            </a:r>
            <a:r>
              <a:rPr lang="en-IN" sz="3600" b="1" u="sng" dirty="0" smtClean="0"/>
              <a:t>Classifier</a:t>
            </a:r>
            <a:endParaRPr lang="en-IN" sz="3600" b="1" u="sng" dirty="0"/>
          </a:p>
        </p:txBody>
      </p:sp>
      <p:sp>
        <p:nvSpPr>
          <p:cNvPr id="3" name="TextBox 2"/>
          <p:cNvSpPr txBox="1"/>
          <p:nvPr/>
        </p:nvSpPr>
        <p:spPr>
          <a:xfrm>
            <a:off x="-36004" y="802480"/>
            <a:ext cx="9144000" cy="4524315"/>
          </a:xfrm>
          <a:prstGeom prst="rect">
            <a:avLst/>
          </a:prstGeom>
          <a:noFill/>
        </p:spPr>
        <p:txBody>
          <a:bodyPr wrap="square" rtlCol="0">
            <a:spAutoFit/>
          </a:bodyPr>
          <a:lstStyle/>
          <a:p>
            <a:pPr marL="285750" indent="-285750">
              <a:buFont typeface="Arial" pitchFamily="34" charset="0"/>
              <a:buChar char="•"/>
            </a:pPr>
            <a:r>
              <a:rPr lang="en-IN" sz="2400" dirty="0" smtClean="0"/>
              <a:t>The </a:t>
            </a:r>
            <a:r>
              <a:rPr lang="en-IN" sz="2400" b="1" dirty="0" smtClean="0">
                <a:solidFill>
                  <a:schemeClr val="tx2"/>
                </a:solidFill>
              </a:rPr>
              <a:t>Accuracy </a:t>
            </a:r>
            <a:r>
              <a:rPr lang="en-IN" sz="2400" dirty="0" smtClean="0"/>
              <a:t>for </a:t>
            </a:r>
            <a:r>
              <a:rPr lang="en-IN" sz="2400" dirty="0" smtClean="0"/>
              <a:t> </a:t>
            </a:r>
            <a:r>
              <a:rPr lang="en-IN" sz="2400" dirty="0" err="1" smtClean="0"/>
              <a:t>y_train</a:t>
            </a:r>
            <a:r>
              <a:rPr lang="en-IN" sz="2400" dirty="0" smtClean="0"/>
              <a:t> </a:t>
            </a:r>
            <a:r>
              <a:rPr lang="en-IN" sz="2400" dirty="0" smtClean="0"/>
              <a:t>and </a:t>
            </a:r>
            <a:r>
              <a:rPr lang="en-IN" sz="2400" dirty="0" err="1" smtClean="0"/>
              <a:t>pred_train</a:t>
            </a:r>
            <a:r>
              <a:rPr lang="en-IN" sz="2400" dirty="0" smtClean="0"/>
              <a:t>(data </a:t>
            </a:r>
            <a:r>
              <a:rPr lang="en-IN" sz="2400" dirty="0" smtClean="0"/>
              <a:t>predicted on </a:t>
            </a:r>
            <a:r>
              <a:rPr lang="en-IN" sz="2400" dirty="0" err="1"/>
              <a:t>x</a:t>
            </a:r>
            <a:r>
              <a:rPr lang="en-IN" sz="2400" dirty="0" err="1" smtClean="0"/>
              <a:t>_train</a:t>
            </a:r>
            <a:r>
              <a:rPr lang="en-IN" sz="2400" dirty="0" smtClean="0"/>
              <a:t>) </a:t>
            </a:r>
            <a:r>
              <a:rPr lang="en-IN" sz="2400" dirty="0" smtClean="0"/>
              <a:t>is </a:t>
            </a:r>
            <a:r>
              <a:rPr lang="en-IN" sz="2400" b="1" dirty="0" smtClean="0">
                <a:solidFill>
                  <a:schemeClr val="tx2"/>
                </a:solidFill>
              </a:rPr>
              <a:t>99.99</a:t>
            </a:r>
            <a:r>
              <a:rPr lang="en-IN" sz="2400" b="1" dirty="0" smtClean="0">
                <a:solidFill>
                  <a:schemeClr val="tx2"/>
                </a:solidFill>
              </a:rPr>
              <a:t>%</a:t>
            </a:r>
            <a:endParaRPr lang="en-IN" sz="2400" b="1" dirty="0" smtClean="0">
              <a:solidFill>
                <a:schemeClr val="tx2"/>
              </a:solidFill>
            </a:endParaRPr>
          </a:p>
          <a:p>
            <a:pPr marL="285750" indent="-285750">
              <a:buFont typeface="Arial" pitchFamily="34" charset="0"/>
              <a:buChar char="•"/>
            </a:pPr>
            <a:endParaRPr lang="en-IN" sz="2400" b="1" dirty="0">
              <a:solidFill>
                <a:schemeClr val="tx2"/>
              </a:solidFill>
            </a:endParaRPr>
          </a:p>
          <a:p>
            <a:pPr marL="285750" indent="-285750">
              <a:buFont typeface="Arial" pitchFamily="34" charset="0"/>
              <a:buChar char="•"/>
            </a:pPr>
            <a:r>
              <a:rPr lang="en-IN" sz="2400" dirty="0"/>
              <a:t>The </a:t>
            </a:r>
            <a:r>
              <a:rPr lang="en-IN" sz="2400" b="1" dirty="0" smtClean="0">
                <a:solidFill>
                  <a:schemeClr val="tx2"/>
                </a:solidFill>
              </a:rPr>
              <a:t>Confusion Matrix </a:t>
            </a:r>
            <a:r>
              <a:rPr lang="en-IN" sz="2400" dirty="0"/>
              <a:t>for </a:t>
            </a:r>
            <a:r>
              <a:rPr lang="en-IN" sz="2400" dirty="0" err="1" smtClean="0"/>
              <a:t>y_</a:t>
            </a:r>
            <a:r>
              <a:rPr lang="en-IN" sz="2400" dirty="0" err="1" smtClean="0"/>
              <a:t>train</a:t>
            </a:r>
            <a:r>
              <a:rPr lang="en-IN" sz="2400" dirty="0" smtClean="0"/>
              <a:t> </a:t>
            </a:r>
            <a:r>
              <a:rPr lang="en-IN" sz="2400" dirty="0"/>
              <a:t>and </a:t>
            </a:r>
            <a:r>
              <a:rPr lang="en-IN" sz="2400" dirty="0" err="1" smtClean="0"/>
              <a:t>pred_train</a:t>
            </a:r>
            <a:r>
              <a:rPr lang="en-IN" sz="2400" dirty="0" smtClean="0"/>
              <a:t>(data </a:t>
            </a:r>
            <a:r>
              <a:rPr lang="en-IN" sz="2400" dirty="0"/>
              <a:t>predicted on </a:t>
            </a:r>
            <a:r>
              <a:rPr lang="en-IN" sz="2400" dirty="0" err="1"/>
              <a:t>x</a:t>
            </a:r>
            <a:r>
              <a:rPr lang="en-IN" sz="2400" dirty="0" err="1" smtClean="0"/>
              <a:t>_train</a:t>
            </a:r>
            <a:r>
              <a:rPr lang="en-IN" sz="2400" dirty="0" smtClean="0"/>
              <a:t>) </a:t>
            </a:r>
            <a:r>
              <a:rPr lang="en-IN" sz="2400" dirty="0" smtClean="0"/>
              <a:t>is –</a:t>
            </a:r>
          </a:p>
          <a:p>
            <a:endParaRPr lang="en-IN" sz="2400" b="1" dirty="0">
              <a:solidFill>
                <a:schemeClr val="tx2"/>
              </a:solidFill>
            </a:endParaRPr>
          </a:p>
          <a:p>
            <a:pPr marL="285750" indent="-285750">
              <a:buFont typeface="Arial" pitchFamily="34" charset="0"/>
              <a:buChar char="•"/>
            </a:pPr>
            <a:endParaRPr lang="en-IN" sz="2400" b="1" dirty="0" smtClean="0">
              <a:solidFill>
                <a:schemeClr val="tx2"/>
              </a:solidFill>
            </a:endParaRPr>
          </a:p>
          <a:p>
            <a:pPr marL="285750" indent="-285750">
              <a:buFont typeface="Arial" pitchFamily="34" charset="0"/>
              <a:buChar char="•"/>
            </a:pPr>
            <a:endParaRPr lang="en-IN" sz="2400" b="1" dirty="0" smtClean="0">
              <a:solidFill>
                <a:schemeClr val="tx2"/>
              </a:solidFill>
            </a:endParaRPr>
          </a:p>
          <a:p>
            <a:endParaRPr lang="en-IN" sz="2400" dirty="0" smtClean="0"/>
          </a:p>
          <a:p>
            <a:pPr marL="285750" indent="-285750">
              <a:buFont typeface="Arial" pitchFamily="34" charset="0"/>
              <a:buChar char="•"/>
            </a:pPr>
            <a:r>
              <a:rPr lang="en-IN" sz="2400" dirty="0" smtClean="0"/>
              <a:t>The </a:t>
            </a:r>
            <a:r>
              <a:rPr lang="en-IN" sz="2400" b="1" dirty="0">
                <a:solidFill>
                  <a:schemeClr val="tx2"/>
                </a:solidFill>
              </a:rPr>
              <a:t>Classification Report </a:t>
            </a:r>
            <a:r>
              <a:rPr lang="en-IN" sz="2400" dirty="0"/>
              <a:t>for </a:t>
            </a:r>
            <a:r>
              <a:rPr lang="en-IN" sz="2400" dirty="0" err="1" smtClean="0"/>
              <a:t>y_</a:t>
            </a:r>
            <a:r>
              <a:rPr lang="en-IN" sz="2400" dirty="0" err="1" smtClean="0"/>
              <a:t>train</a:t>
            </a:r>
            <a:r>
              <a:rPr lang="en-IN" sz="2400" dirty="0" smtClean="0"/>
              <a:t> </a:t>
            </a:r>
            <a:r>
              <a:rPr lang="en-IN" sz="2400" dirty="0"/>
              <a:t>and </a:t>
            </a:r>
            <a:r>
              <a:rPr lang="en-IN" sz="2400" dirty="0" err="1" smtClean="0"/>
              <a:t>pred_train</a:t>
            </a:r>
            <a:r>
              <a:rPr lang="en-IN" sz="2400" dirty="0" smtClean="0"/>
              <a:t>(data </a:t>
            </a:r>
            <a:r>
              <a:rPr lang="en-IN" sz="2400" dirty="0"/>
              <a:t>predicted on </a:t>
            </a:r>
            <a:r>
              <a:rPr lang="en-IN" sz="2400" dirty="0" err="1" smtClean="0"/>
              <a:t>x</a:t>
            </a:r>
            <a:r>
              <a:rPr lang="en-IN" sz="2400" dirty="0" err="1" smtClean="0"/>
              <a:t>_train</a:t>
            </a:r>
            <a:r>
              <a:rPr lang="en-IN" sz="2400" dirty="0" smtClean="0"/>
              <a:t>) </a:t>
            </a:r>
            <a:r>
              <a:rPr lang="en-IN" sz="2400" dirty="0"/>
              <a:t>is </a:t>
            </a:r>
            <a:endParaRPr lang="en-IN" sz="2400" b="1" dirty="0">
              <a:solidFill>
                <a:schemeClr val="tx2"/>
              </a:solidFill>
            </a:endParaRPr>
          </a:p>
          <a:p>
            <a:pPr marL="285750" indent="-285750">
              <a:buFont typeface="Arial" pitchFamily="34" charset="0"/>
              <a:buChar char="•"/>
            </a:pPr>
            <a:endParaRPr lang="en-IN" sz="2400" dirty="0"/>
          </a:p>
        </p:txBody>
      </p:sp>
      <p:graphicFrame>
        <p:nvGraphicFramePr>
          <p:cNvPr id="5" name="Table 4"/>
          <p:cNvGraphicFramePr>
            <a:graphicFrameLocks noGrp="1"/>
          </p:cNvGraphicFramePr>
          <p:nvPr>
            <p:extLst>
              <p:ext uri="{D42A27DB-BD31-4B8C-83A1-F6EECF244321}">
                <p14:modId xmlns:p14="http://schemas.microsoft.com/office/powerpoint/2010/main" val="4038691930"/>
              </p:ext>
            </p:extLst>
          </p:nvPr>
        </p:nvGraphicFramePr>
        <p:xfrm>
          <a:off x="3219547" y="2790596"/>
          <a:ext cx="2880322" cy="731520"/>
        </p:xfrm>
        <a:graphic>
          <a:graphicData uri="http://schemas.openxmlformats.org/drawingml/2006/table">
            <a:tbl>
              <a:tblPr firstRow="1" bandRow="1">
                <a:tableStyleId>{5940675A-B579-460E-94D1-54222C63F5DA}</a:tableStyleId>
              </a:tblPr>
              <a:tblGrid>
                <a:gridCol w="1440161"/>
                <a:gridCol w="1440161"/>
              </a:tblGrid>
              <a:tr h="354694">
                <a:tc>
                  <a:txBody>
                    <a:bodyPr/>
                    <a:lstStyle/>
                    <a:p>
                      <a:pPr algn="ctr"/>
                      <a:r>
                        <a:rPr lang="en-IN" b="1" dirty="0" smtClean="0">
                          <a:solidFill>
                            <a:schemeClr val="tx2"/>
                          </a:solidFill>
                        </a:rPr>
                        <a:t>144276</a:t>
                      </a:r>
                      <a:endParaRPr lang="en-IN" b="1" dirty="0">
                        <a:solidFill>
                          <a:schemeClr val="tx2"/>
                        </a:solidFill>
                      </a:endParaRPr>
                    </a:p>
                  </a:txBody>
                  <a:tcPr/>
                </a:tc>
                <a:tc>
                  <a:txBody>
                    <a:bodyPr/>
                    <a:lstStyle/>
                    <a:p>
                      <a:pPr algn="ctr"/>
                      <a:r>
                        <a:rPr lang="en-IN" b="1" dirty="0" smtClean="0">
                          <a:solidFill>
                            <a:schemeClr val="tx2"/>
                          </a:solidFill>
                        </a:rPr>
                        <a:t>1</a:t>
                      </a:r>
                      <a:endParaRPr lang="en-IN" b="1" dirty="0">
                        <a:solidFill>
                          <a:schemeClr val="tx2"/>
                        </a:solidFill>
                      </a:endParaRPr>
                    </a:p>
                  </a:txBody>
                  <a:tcPr/>
                </a:tc>
              </a:tr>
              <a:tr h="360040">
                <a:tc>
                  <a:txBody>
                    <a:bodyPr/>
                    <a:lstStyle/>
                    <a:p>
                      <a:pPr algn="ctr"/>
                      <a:r>
                        <a:rPr lang="en-IN" b="1" dirty="0" smtClean="0">
                          <a:solidFill>
                            <a:schemeClr val="tx2"/>
                          </a:solidFill>
                        </a:rPr>
                        <a:t>13</a:t>
                      </a:r>
                      <a:endParaRPr lang="en-IN" b="1" dirty="0">
                        <a:solidFill>
                          <a:schemeClr val="tx2"/>
                        </a:solidFill>
                      </a:endParaRPr>
                    </a:p>
                  </a:txBody>
                  <a:tcPr/>
                </a:tc>
                <a:tc>
                  <a:txBody>
                    <a:bodyPr/>
                    <a:lstStyle/>
                    <a:p>
                      <a:pPr algn="ctr"/>
                      <a:r>
                        <a:rPr lang="en-IN" b="1" dirty="0" smtClean="0">
                          <a:solidFill>
                            <a:schemeClr val="tx2"/>
                          </a:solidFill>
                        </a:rPr>
                        <a:t>15281</a:t>
                      </a:r>
                      <a:endParaRPr lang="en-IN" b="1" dirty="0">
                        <a:solidFill>
                          <a:schemeClr val="tx2"/>
                        </a:solidFill>
                      </a:endParaRPr>
                    </a:p>
                  </a:txBody>
                  <a:tcPr/>
                </a:tc>
              </a:tr>
            </a:tbl>
          </a:graphicData>
        </a:graphic>
      </p:graphicFrame>
      <p:sp>
        <p:nvSpPr>
          <p:cNvPr id="6" name="TextBox 5"/>
          <p:cNvSpPr txBox="1"/>
          <p:nvPr/>
        </p:nvSpPr>
        <p:spPr>
          <a:xfrm>
            <a:off x="3250526" y="2419960"/>
            <a:ext cx="1584176" cy="646331"/>
          </a:xfrm>
          <a:prstGeom prst="rect">
            <a:avLst/>
          </a:prstGeom>
          <a:noFill/>
        </p:spPr>
        <p:txBody>
          <a:bodyPr wrap="square" rtlCol="0">
            <a:spAutoFit/>
          </a:bodyPr>
          <a:lstStyle/>
          <a:p>
            <a:r>
              <a:rPr lang="en-IN" dirty="0"/>
              <a:t>True Positive</a:t>
            </a:r>
          </a:p>
          <a:p>
            <a:endParaRPr lang="en-IN" dirty="0"/>
          </a:p>
        </p:txBody>
      </p:sp>
      <p:sp>
        <p:nvSpPr>
          <p:cNvPr id="7" name="TextBox 6"/>
          <p:cNvSpPr txBox="1"/>
          <p:nvPr/>
        </p:nvSpPr>
        <p:spPr>
          <a:xfrm>
            <a:off x="4651858" y="2420888"/>
            <a:ext cx="1512168" cy="646331"/>
          </a:xfrm>
          <a:prstGeom prst="rect">
            <a:avLst/>
          </a:prstGeom>
          <a:noFill/>
        </p:spPr>
        <p:txBody>
          <a:bodyPr wrap="square" rtlCol="0">
            <a:spAutoFit/>
          </a:bodyPr>
          <a:lstStyle/>
          <a:p>
            <a:r>
              <a:rPr lang="en-IN" dirty="0"/>
              <a:t>False Positive</a:t>
            </a:r>
          </a:p>
          <a:p>
            <a:endParaRPr lang="en-IN" dirty="0"/>
          </a:p>
        </p:txBody>
      </p:sp>
      <p:sp>
        <p:nvSpPr>
          <p:cNvPr id="8" name="TextBox 7"/>
          <p:cNvSpPr txBox="1"/>
          <p:nvPr/>
        </p:nvSpPr>
        <p:spPr>
          <a:xfrm>
            <a:off x="1699530" y="3180552"/>
            <a:ext cx="2088232" cy="646331"/>
          </a:xfrm>
          <a:prstGeom prst="rect">
            <a:avLst/>
          </a:prstGeom>
          <a:noFill/>
        </p:spPr>
        <p:txBody>
          <a:bodyPr wrap="square" rtlCol="0">
            <a:spAutoFit/>
          </a:bodyPr>
          <a:lstStyle/>
          <a:p>
            <a:r>
              <a:rPr lang="en-IN" dirty="0"/>
              <a:t>False Negative</a:t>
            </a:r>
          </a:p>
          <a:p>
            <a:endParaRPr lang="en-IN" dirty="0"/>
          </a:p>
        </p:txBody>
      </p:sp>
      <p:sp>
        <p:nvSpPr>
          <p:cNvPr id="9" name="TextBox 8"/>
          <p:cNvSpPr txBox="1"/>
          <p:nvPr/>
        </p:nvSpPr>
        <p:spPr>
          <a:xfrm>
            <a:off x="6020010" y="3152219"/>
            <a:ext cx="1656184" cy="646331"/>
          </a:xfrm>
          <a:prstGeom prst="rect">
            <a:avLst/>
          </a:prstGeom>
          <a:noFill/>
        </p:spPr>
        <p:txBody>
          <a:bodyPr wrap="square" rtlCol="0">
            <a:spAutoFit/>
          </a:bodyPr>
          <a:lstStyle/>
          <a:p>
            <a:r>
              <a:rPr lang="en-IN" dirty="0"/>
              <a:t>True Negative</a:t>
            </a:r>
          </a:p>
          <a:p>
            <a:endParaRPr lang="en-IN" dirty="0"/>
          </a:p>
        </p:txBody>
      </p:sp>
      <p:pic>
        <p:nvPicPr>
          <p:cNvPr id="819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6733" t="43479" r="52625" b="38095"/>
          <a:stretch/>
        </p:blipFill>
        <p:spPr bwMode="auto">
          <a:xfrm>
            <a:off x="0" y="4869160"/>
            <a:ext cx="9144000" cy="19888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213183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35696" y="0"/>
            <a:ext cx="5840498" cy="646331"/>
          </a:xfrm>
          <a:prstGeom prst="rect">
            <a:avLst/>
          </a:prstGeom>
          <a:noFill/>
        </p:spPr>
        <p:txBody>
          <a:bodyPr wrap="square" rtlCol="0">
            <a:spAutoFit/>
          </a:bodyPr>
          <a:lstStyle/>
          <a:p>
            <a:pPr algn="ctr"/>
            <a:r>
              <a:rPr lang="en-IN" sz="3600" b="1" u="sng" dirty="0" err="1"/>
              <a:t>AdaBoost</a:t>
            </a:r>
            <a:r>
              <a:rPr lang="en-IN" sz="3600" b="1" u="sng" dirty="0"/>
              <a:t> </a:t>
            </a:r>
            <a:r>
              <a:rPr lang="en-IN" sz="3600" b="1" u="sng" dirty="0" smtClean="0"/>
              <a:t>Classifier</a:t>
            </a:r>
            <a:endParaRPr lang="en-IN" sz="3600" b="1" u="sng" dirty="0"/>
          </a:p>
        </p:txBody>
      </p:sp>
      <p:sp>
        <p:nvSpPr>
          <p:cNvPr id="3" name="TextBox 2"/>
          <p:cNvSpPr txBox="1"/>
          <p:nvPr/>
        </p:nvSpPr>
        <p:spPr>
          <a:xfrm>
            <a:off x="-36004" y="802480"/>
            <a:ext cx="9144000" cy="4524315"/>
          </a:xfrm>
          <a:prstGeom prst="rect">
            <a:avLst/>
          </a:prstGeom>
          <a:noFill/>
        </p:spPr>
        <p:txBody>
          <a:bodyPr wrap="square" rtlCol="0">
            <a:spAutoFit/>
          </a:bodyPr>
          <a:lstStyle/>
          <a:p>
            <a:pPr marL="285750" indent="-285750">
              <a:buFont typeface="Arial" pitchFamily="34" charset="0"/>
              <a:buChar char="•"/>
            </a:pPr>
            <a:r>
              <a:rPr lang="en-IN" sz="2400" dirty="0" smtClean="0"/>
              <a:t>The </a:t>
            </a:r>
            <a:r>
              <a:rPr lang="en-IN" sz="2400" b="1" dirty="0" smtClean="0">
                <a:solidFill>
                  <a:schemeClr val="tx2"/>
                </a:solidFill>
              </a:rPr>
              <a:t>Accuracy </a:t>
            </a:r>
            <a:r>
              <a:rPr lang="en-IN" sz="2400" dirty="0" smtClean="0"/>
              <a:t>for </a:t>
            </a:r>
            <a:r>
              <a:rPr lang="en-IN" sz="2400" dirty="0" smtClean="0"/>
              <a:t> </a:t>
            </a:r>
            <a:r>
              <a:rPr lang="en-IN" sz="2400" dirty="0" err="1" smtClean="0"/>
              <a:t>y_train</a:t>
            </a:r>
            <a:r>
              <a:rPr lang="en-IN" sz="2400" dirty="0" smtClean="0"/>
              <a:t> </a:t>
            </a:r>
            <a:r>
              <a:rPr lang="en-IN" sz="2400" dirty="0" smtClean="0"/>
              <a:t>and </a:t>
            </a:r>
            <a:r>
              <a:rPr lang="en-IN" sz="2400" dirty="0" err="1" smtClean="0"/>
              <a:t>pred_train</a:t>
            </a:r>
            <a:r>
              <a:rPr lang="en-IN" sz="2400" dirty="0" smtClean="0"/>
              <a:t>(data </a:t>
            </a:r>
            <a:r>
              <a:rPr lang="en-IN" sz="2400" dirty="0" smtClean="0"/>
              <a:t>predicted on </a:t>
            </a:r>
            <a:r>
              <a:rPr lang="en-IN" sz="2400" dirty="0" err="1"/>
              <a:t>x</a:t>
            </a:r>
            <a:r>
              <a:rPr lang="en-IN" sz="2400" dirty="0" err="1" smtClean="0"/>
              <a:t>_train</a:t>
            </a:r>
            <a:r>
              <a:rPr lang="en-IN" sz="2400" dirty="0" smtClean="0"/>
              <a:t>) </a:t>
            </a:r>
            <a:r>
              <a:rPr lang="en-IN" sz="2400" dirty="0" smtClean="0"/>
              <a:t>is </a:t>
            </a:r>
            <a:r>
              <a:rPr lang="en-IN" sz="2400" b="1" dirty="0" smtClean="0">
                <a:solidFill>
                  <a:schemeClr val="tx2"/>
                </a:solidFill>
              </a:rPr>
              <a:t>95.48</a:t>
            </a:r>
            <a:r>
              <a:rPr lang="en-IN" sz="2400" b="1" dirty="0" smtClean="0">
                <a:solidFill>
                  <a:schemeClr val="tx2"/>
                </a:solidFill>
              </a:rPr>
              <a:t>%</a:t>
            </a:r>
            <a:endParaRPr lang="en-IN" sz="2400" b="1" dirty="0" smtClean="0">
              <a:solidFill>
                <a:schemeClr val="tx2"/>
              </a:solidFill>
            </a:endParaRPr>
          </a:p>
          <a:p>
            <a:pPr marL="285750" indent="-285750">
              <a:buFont typeface="Arial" pitchFamily="34" charset="0"/>
              <a:buChar char="•"/>
            </a:pPr>
            <a:endParaRPr lang="en-IN" sz="2400" b="1" dirty="0">
              <a:solidFill>
                <a:schemeClr val="tx2"/>
              </a:solidFill>
            </a:endParaRPr>
          </a:p>
          <a:p>
            <a:pPr marL="285750" indent="-285750">
              <a:buFont typeface="Arial" pitchFamily="34" charset="0"/>
              <a:buChar char="•"/>
            </a:pPr>
            <a:r>
              <a:rPr lang="en-IN" sz="2400" dirty="0"/>
              <a:t>The </a:t>
            </a:r>
            <a:r>
              <a:rPr lang="en-IN" sz="2400" b="1" dirty="0" smtClean="0">
                <a:solidFill>
                  <a:schemeClr val="tx2"/>
                </a:solidFill>
              </a:rPr>
              <a:t>Confusion Matrix </a:t>
            </a:r>
            <a:r>
              <a:rPr lang="en-IN" sz="2400" dirty="0"/>
              <a:t>for </a:t>
            </a:r>
            <a:r>
              <a:rPr lang="en-IN" sz="2400" dirty="0" err="1" smtClean="0"/>
              <a:t>y_</a:t>
            </a:r>
            <a:r>
              <a:rPr lang="en-IN" sz="2400" dirty="0" err="1" smtClean="0"/>
              <a:t>train</a:t>
            </a:r>
            <a:r>
              <a:rPr lang="en-IN" sz="2400" dirty="0" smtClean="0"/>
              <a:t> </a:t>
            </a:r>
            <a:r>
              <a:rPr lang="en-IN" sz="2400" dirty="0"/>
              <a:t>and </a:t>
            </a:r>
            <a:r>
              <a:rPr lang="en-IN" sz="2400" dirty="0" err="1" smtClean="0"/>
              <a:t>pred_train</a:t>
            </a:r>
            <a:r>
              <a:rPr lang="en-IN" sz="2400" dirty="0" smtClean="0"/>
              <a:t>(data </a:t>
            </a:r>
            <a:r>
              <a:rPr lang="en-IN" sz="2400" dirty="0"/>
              <a:t>predicted on </a:t>
            </a:r>
            <a:r>
              <a:rPr lang="en-IN" sz="2400" dirty="0" err="1"/>
              <a:t>x</a:t>
            </a:r>
            <a:r>
              <a:rPr lang="en-IN" sz="2400" dirty="0" err="1" smtClean="0"/>
              <a:t>_train</a:t>
            </a:r>
            <a:r>
              <a:rPr lang="en-IN" sz="2400" dirty="0" smtClean="0"/>
              <a:t>) </a:t>
            </a:r>
            <a:r>
              <a:rPr lang="en-IN" sz="2400" dirty="0" smtClean="0"/>
              <a:t>is –</a:t>
            </a:r>
          </a:p>
          <a:p>
            <a:endParaRPr lang="en-IN" sz="2400" b="1" dirty="0">
              <a:solidFill>
                <a:schemeClr val="tx2"/>
              </a:solidFill>
            </a:endParaRPr>
          </a:p>
          <a:p>
            <a:pPr marL="285750" indent="-285750">
              <a:buFont typeface="Arial" pitchFamily="34" charset="0"/>
              <a:buChar char="•"/>
            </a:pPr>
            <a:endParaRPr lang="en-IN" sz="2400" b="1" dirty="0" smtClean="0">
              <a:solidFill>
                <a:schemeClr val="tx2"/>
              </a:solidFill>
            </a:endParaRPr>
          </a:p>
          <a:p>
            <a:pPr marL="285750" indent="-285750">
              <a:buFont typeface="Arial" pitchFamily="34" charset="0"/>
              <a:buChar char="•"/>
            </a:pPr>
            <a:endParaRPr lang="en-IN" sz="2400" b="1" dirty="0" smtClean="0">
              <a:solidFill>
                <a:schemeClr val="tx2"/>
              </a:solidFill>
            </a:endParaRPr>
          </a:p>
          <a:p>
            <a:endParaRPr lang="en-IN" sz="2400" dirty="0" smtClean="0"/>
          </a:p>
          <a:p>
            <a:pPr marL="285750" indent="-285750">
              <a:buFont typeface="Arial" pitchFamily="34" charset="0"/>
              <a:buChar char="•"/>
            </a:pPr>
            <a:r>
              <a:rPr lang="en-IN" sz="2400" dirty="0" smtClean="0"/>
              <a:t>The </a:t>
            </a:r>
            <a:r>
              <a:rPr lang="en-IN" sz="2400" b="1" dirty="0">
                <a:solidFill>
                  <a:schemeClr val="tx2"/>
                </a:solidFill>
              </a:rPr>
              <a:t>Classification Report </a:t>
            </a:r>
            <a:r>
              <a:rPr lang="en-IN" sz="2400" dirty="0"/>
              <a:t>for </a:t>
            </a:r>
            <a:r>
              <a:rPr lang="en-IN" sz="2400" dirty="0" err="1" smtClean="0"/>
              <a:t>y_</a:t>
            </a:r>
            <a:r>
              <a:rPr lang="en-IN" sz="2400" dirty="0" err="1" smtClean="0"/>
              <a:t>train</a:t>
            </a:r>
            <a:r>
              <a:rPr lang="en-IN" sz="2400" dirty="0" smtClean="0"/>
              <a:t> </a:t>
            </a:r>
            <a:r>
              <a:rPr lang="en-IN" sz="2400" dirty="0"/>
              <a:t>and </a:t>
            </a:r>
            <a:r>
              <a:rPr lang="en-IN" sz="2400" dirty="0" err="1" smtClean="0"/>
              <a:t>pred_train</a:t>
            </a:r>
            <a:r>
              <a:rPr lang="en-IN" sz="2400" dirty="0" smtClean="0"/>
              <a:t>(data </a:t>
            </a:r>
            <a:r>
              <a:rPr lang="en-IN" sz="2400" dirty="0"/>
              <a:t>predicted on </a:t>
            </a:r>
            <a:r>
              <a:rPr lang="en-IN" sz="2400" dirty="0" err="1" smtClean="0"/>
              <a:t>x</a:t>
            </a:r>
            <a:r>
              <a:rPr lang="en-IN" sz="2400" dirty="0" err="1" smtClean="0"/>
              <a:t>_train</a:t>
            </a:r>
            <a:r>
              <a:rPr lang="en-IN" sz="2400" dirty="0" smtClean="0"/>
              <a:t>) </a:t>
            </a:r>
            <a:r>
              <a:rPr lang="en-IN" sz="2400" dirty="0"/>
              <a:t>is </a:t>
            </a:r>
            <a:endParaRPr lang="en-IN" sz="2400" b="1" dirty="0">
              <a:solidFill>
                <a:schemeClr val="tx2"/>
              </a:solidFill>
            </a:endParaRPr>
          </a:p>
          <a:p>
            <a:pPr marL="285750" indent="-285750">
              <a:buFont typeface="Arial" pitchFamily="34" charset="0"/>
              <a:buChar char="•"/>
            </a:pPr>
            <a:endParaRPr lang="en-IN" sz="2400" dirty="0"/>
          </a:p>
        </p:txBody>
      </p:sp>
      <p:graphicFrame>
        <p:nvGraphicFramePr>
          <p:cNvPr id="5" name="Table 4"/>
          <p:cNvGraphicFramePr>
            <a:graphicFrameLocks noGrp="1"/>
          </p:cNvGraphicFramePr>
          <p:nvPr>
            <p:extLst>
              <p:ext uri="{D42A27DB-BD31-4B8C-83A1-F6EECF244321}">
                <p14:modId xmlns:p14="http://schemas.microsoft.com/office/powerpoint/2010/main" val="2650297933"/>
              </p:ext>
            </p:extLst>
          </p:nvPr>
        </p:nvGraphicFramePr>
        <p:xfrm>
          <a:off x="3219547" y="2790596"/>
          <a:ext cx="2880322" cy="731520"/>
        </p:xfrm>
        <a:graphic>
          <a:graphicData uri="http://schemas.openxmlformats.org/drawingml/2006/table">
            <a:tbl>
              <a:tblPr firstRow="1" bandRow="1">
                <a:tableStyleId>{5940675A-B579-460E-94D1-54222C63F5DA}</a:tableStyleId>
              </a:tblPr>
              <a:tblGrid>
                <a:gridCol w="1440161"/>
                <a:gridCol w="1440161"/>
              </a:tblGrid>
              <a:tr h="354694">
                <a:tc>
                  <a:txBody>
                    <a:bodyPr/>
                    <a:lstStyle/>
                    <a:p>
                      <a:pPr algn="ctr"/>
                      <a:r>
                        <a:rPr lang="en-IN" b="1" dirty="0" smtClean="0">
                          <a:solidFill>
                            <a:schemeClr val="tx2"/>
                          </a:solidFill>
                        </a:rPr>
                        <a:t>143629</a:t>
                      </a:r>
                      <a:endParaRPr lang="en-IN" b="1" dirty="0">
                        <a:solidFill>
                          <a:schemeClr val="tx2"/>
                        </a:solidFill>
                      </a:endParaRPr>
                    </a:p>
                  </a:txBody>
                  <a:tcPr/>
                </a:tc>
                <a:tc>
                  <a:txBody>
                    <a:bodyPr/>
                    <a:lstStyle/>
                    <a:p>
                      <a:pPr algn="ctr"/>
                      <a:r>
                        <a:rPr lang="en-IN" b="1" dirty="0" smtClean="0">
                          <a:solidFill>
                            <a:schemeClr val="tx2"/>
                          </a:solidFill>
                        </a:rPr>
                        <a:t>648</a:t>
                      </a:r>
                      <a:endParaRPr lang="en-IN" b="1" dirty="0">
                        <a:solidFill>
                          <a:schemeClr val="tx2"/>
                        </a:solidFill>
                      </a:endParaRPr>
                    </a:p>
                  </a:txBody>
                  <a:tcPr/>
                </a:tc>
              </a:tr>
              <a:tr h="360040">
                <a:tc>
                  <a:txBody>
                    <a:bodyPr/>
                    <a:lstStyle/>
                    <a:p>
                      <a:pPr algn="ctr"/>
                      <a:r>
                        <a:rPr lang="en-IN" b="1" dirty="0" smtClean="0">
                          <a:solidFill>
                            <a:schemeClr val="tx2"/>
                          </a:solidFill>
                        </a:rPr>
                        <a:t>6562</a:t>
                      </a:r>
                      <a:endParaRPr lang="en-IN" b="1" dirty="0">
                        <a:solidFill>
                          <a:schemeClr val="tx2"/>
                        </a:solidFill>
                      </a:endParaRPr>
                    </a:p>
                  </a:txBody>
                  <a:tcPr/>
                </a:tc>
                <a:tc>
                  <a:txBody>
                    <a:bodyPr/>
                    <a:lstStyle/>
                    <a:p>
                      <a:pPr algn="ctr"/>
                      <a:r>
                        <a:rPr lang="en-IN" b="1" dirty="0" smtClean="0">
                          <a:solidFill>
                            <a:schemeClr val="tx2"/>
                          </a:solidFill>
                        </a:rPr>
                        <a:t>8732</a:t>
                      </a:r>
                      <a:endParaRPr lang="en-IN" b="1" dirty="0">
                        <a:solidFill>
                          <a:schemeClr val="tx2"/>
                        </a:solidFill>
                      </a:endParaRPr>
                    </a:p>
                  </a:txBody>
                  <a:tcPr/>
                </a:tc>
              </a:tr>
            </a:tbl>
          </a:graphicData>
        </a:graphic>
      </p:graphicFrame>
      <p:sp>
        <p:nvSpPr>
          <p:cNvPr id="6" name="TextBox 5"/>
          <p:cNvSpPr txBox="1"/>
          <p:nvPr/>
        </p:nvSpPr>
        <p:spPr>
          <a:xfrm>
            <a:off x="3250526" y="2419960"/>
            <a:ext cx="1584176" cy="646331"/>
          </a:xfrm>
          <a:prstGeom prst="rect">
            <a:avLst/>
          </a:prstGeom>
          <a:noFill/>
        </p:spPr>
        <p:txBody>
          <a:bodyPr wrap="square" rtlCol="0">
            <a:spAutoFit/>
          </a:bodyPr>
          <a:lstStyle/>
          <a:p>
            <a:r>
              <a:rPr lang="en-IN" dirty="0"/>
              <a:t>True Positive</a:t>
            </a:r>
          </a:p>
          <a:p>
            <a:endParaRPr lang="en-IN" dirty="0"/>
          </a:p>
        </p:txBody>
      </p:sp>
      <p:sp>
        <p:nvSpPr>
          <p:cNvPr id="7" name="TextBox 6"/>
          <p:cNvSpPr txBox="1"/>
          <p:nvPr/>
        </p:nvSpPr>
        <p:spPr>
          <a:xfrm>
            <a:off x="4651858" y="2420888"/>
            <a:ext cx="1512168" cy="646331"/>
          </a:xfrm>
          <a:prstGeom prst="rect">
            <a:avLst/>
          </a:prstGeom>
          <a:noFill/>
        </p:spPr>
        <p:txBody>
          <a:bodyPr wrap="square" rtlCol="0">
            <a:spAutoFit/>
          </a:bodyPr>
          <a:lstStyle/>
          <a:p>
            <a:r>
              <a:rPr lang="en-IN" dirty="0"/>
              <a:t>False Positive</a:t>
            </a:r>
          </a:p>
          <a:p>
            <a:endParaRPr lang="en-IN" dirty="0"/>
          </a:p>
        </p:txBody>
      </p:sp>
      <p:sp>
        <p:nvSpPr>
          <p:cNvPr id="8" name="TextBox 7"/>
          <p:cNvSpPr txBox="1"/>
          <p:nvPr/>
        </p:nvSpPr>
        <p:spPr>
          <a:xfrm>
            <a:off x="1699530" y="3180552"/>
            <a:ext cx="2088232" cy="646331"/>
          </a:xfrm>
          <a:prstGeom prst="rect">
            <a:avLst/>
          </a:prstGeom>
          <a:noFill/>
        </p:spPr>
        <p:txBody>
          <a:bodyPr wrap="square" rtlCol="0">
            <a:spAutoFit/>
          </a:bodyPr>
          <a:lstStyle/>
          <a:p>
            <a:r>
              <a:rPr lang="en-IN" dirty="0"/>
              <a:t>False Negative</a:t>
            </a:r>
          </a:p>
          <a:p>
            <a:endParaRPr lang="en-IN" dirty="0"/>
          </a:p>
        </p:txBody>
      </p:sp>
      <p:sp>
        <p:nvSpPr>
          <p:cNvPr id="9" name="TextBox 8"/>
          <p:cNvSpPr txBox="1"/>
          <p:nvPr/>
        </p:nvSpPr>
        <p:spPr>
          <a:xfrm>
            <a:off x="6020010" y="3152219"/>
            <a:ext cx="1656184" cy="646331"/>
          </a:xfrm>
          <a:prstGeom prst="rect">
            <a:avLst/>
          </a:prstGeom>
          <a:noFill/>
        </p:spPr>
        <p:txBody>
          <a:bodyPr wrap="square" rtlCol="0">
            <a:spAutoFit/>
          </a:bodyPr>
          <a:lstStyle/>
          <a:p>
            <a:r>
              <a:rPr lang="en-IN" dirty="0"/>
              <a:t>True Negative</a:t>
            </a:r>
          </a:p>
          <a:p>
            <a:endParaRPr lang="en-IN" dirty="0"/>
          </a:p>
        </p:txBody>
      </p:sp>
      <p:pic>
        <p:nvPicPr>
          <p:cNvPr id="921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6844" t="50000" r="52626" b="32341"/>
          <a:stretch/>
        </p:blipFill>
        <p:spPr bwMode="auto">
          <a:xfrm>
            <a:off x="0" y="4869160"/>
            <a:ext cx="9144000" cy="19888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329450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88640"/>
            <a:ext cx="9144000" cy="6124754"/>
          </a:xfrm>
          <a:prstGeom prst="rect">
            <a:avLst/>
          </a:prstGeom>
          <a:noFill/>
        </p:spPr>
        <p:txBody>
          <a:bodyPr wrap="square" rtlCol="0">
            <a:spAutoFit/>
          </a:bodyPr>
          <a:lstStyle/>
          <a:p>
            <a:pPr algn="ctr"/>
            <a:r>
              <a:rPr lang="en-IN" sz="4400" b="1" u="sng" dirty="0" smtClean="0"/>
              <a:t>Problem Understanding-</a:t>
            </a:r>
          </a:p>
          <a:p>
            <a:endParaRPr lang="en-IN" sz="2400" dirty="0"/>
          </a:p>
          <a:p>
            <a:pPr algn="just"/>
            <a:r>
              <a:rPr lang="en-IN" dirty="0"/>
              <a:t>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a:t>
            </a:r>
          </a:p>
          <a:p>
            <a:pPr algn="just"/>
            <a:endParaRPr lang="en-IN" dirty="0"/>
          </a:p>
          <a:p>
            <a:pPr algn="just"/>
            <a:r>
              <a:rPr lang="en-IN" dirty="0" smtClean="0"/>
              <a:t>Online </a:t>
            </a:r>
            <a:r>
              <a:rPr lang="en-IN" dirty="0"/>
              <a:t>hate, described as abusive language, aggression, </a:t>
            </a:r>
            <a:r>
              <a:rPr lang="en-IN" dirty="0" err="1"/>
              <a:t>cyberbullying</a:t>
            </a:r>
            <a:r>
              <a:rPr lang="en-IN" dirty="0"/>
              <a:t>, hatefulness and many others has been identified as a major threat on online social media platforms. Social media platforms are the most prominent grounds for such toxic behaviour.   </a:t>
            </a:r>
            <a:r>
              <a:rPr lang="en-IN" dirty="0" smtClean="0"/>
              <a:t>There </a:t>
            </a:r>
            <a:r>
              <a:rPr lang="en-IN" dirty="0"/>
              <a:t>has been a remarkable increase in the cases of </a:t>
            </a:r>
            <a:r>
              <a:rPr lang="en-IN" dirty="0" err="1"/>
              <a:t>cyberbullying</a:t>
            </a:r>
            <a:r>
              <a:rPr lang="en-IN" dirty="0"/>
              <a:t> and trolls on various social media platforms. Many celebrities and influences are facing backlashes from people and have to come across hateful and offensive comments. This can take a toll on anyone and affect them mentally leading to depression, mental illness, self-hatred and suicidal thoughts. </a:t>
            </a:r>
            <a:endParaRPr lang="en-IN" dirty="0" smtClean="0"/>
          </a:p>
          <a:p>
            <a:pPr algn="just"/>
            <a:r>
              <a:rPr lang="en-IN" dirty="0" smtClean="0"/>
              <a:t>   </a:t>
            </a:r>
            <a:endParaRPr lang="en-IN" dirty="0"/>
          </a:p>
          <a:p>
            <a:r>
              <a:rPr lang="en-IN" dirty="0"/>
              <a:t>Internet comments are bastions of hatred and vitriol. While online anonymity has provided a new outlet for aggression and hate speech, machine learning can be used to fight it. The problem we sought to solve was the tagging of internet comments that are aggressive towards other users. This means that insults to third parties such as celebrities will be tagged as </a:t>
            </a:r>
            <a:r>
              <a:rPr lang="en-IN" dirty="0" err="1"/>
              <a:t>unoffensive</a:t>
            </a:r>
            <a:r>
              <a:rPr lang="en-IN" dirty="0"/>
              <a:t>, but “u are an idiot” is clearly offensive</a:t>
            </a:r>
            <a:r>
              <a:rPr lang="en-IN" dirty="0" smtClean="0"/>
              <a:t>.</a:t>
            </a:r>
            <a:endParaRPr lang="en-IN" dirty="0"/>
          </a:p>
        </p:txBody>
      </p:sp>
    </p:spTree>
    <p:extLst>
      <p:ext uri="{BB962C8B-B14F-4D97-AF65-F5344CB8AC3E}">
        <p14:creationId xmlns:p14="http://schemas.microsoft.com/office/powerpoint/2010/main" val="20528310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35696" y="0"/>
            <a:ext cx="5840498" cy="646331"/>
          </a:xfrm>
          <a:prstGeom prst="rect">
            <a:avLst/>
          </a:prstGeom>
          <a:noFill/>
        </p:spPr>
        <p:txBody>
          <a:bodyPr wrap="square" rtlCol="0">
            <a:spAutoFit/>
          </a:bodyPr>
          <a:lstStyle/>
          <a:p>
            <a:pPr algn="ctr"/>
            <a:r>
              <a:rPr lang="en-IN" sz="3600" b="1" u="sng" dirty="0"/>
              <a:t>Gradient Boosting </a:t>
            </a:r>
            <a:r>
              <a:rPr lang="en-IN" sz="3600" b="1" u="sng" dirty="0" smtClean="0"/>
              <a:t>Classifier</a:t>
            </a:r>
            <a:endParaRPr lang="en-IN" sz="3600" b="1" u="sng" dirty="0"/>
          </a:p>
        </p:txBody>
      </p:sp>
      <p:sp>
        <p:nvSpPr>
          <p:cNvPr id="3" name="TextBox 2"/>
          <p:cNvSpPr txBox="1"/>
          <p:nvPr/>
        </p:nvSpPr>
        <p:spPr>
          <a:xfrm>
            <a:off x="-36004" y="802480"/>
            <a:ext cx="9144000" cy="4524315"/>
          </a:xfrm>
          <a:prstGeom prst="rect">
            <a:avLst/>
          </a:prstGeom>
          <a:noFill/>
        </p:spPr>
        <p:txBody>
          <a:bodyPr wrap="square" rtlCol="0">
            <a:spAutoFit/>
          </a:bodyPr>
          <a:lstStyle/>
          <a:p>
            <a:pPr marL="285750" indent="-285750">
              <a:buFont typeface="Arial" pitchFamily="34" charset="0"/>
              <a:buChar char="•"/>
            </a:pPr>
            <a:r>
              <a:rPr lang="en-IN" sz="2400" dirty="0" smtClean="0"/>
              <a:t>The </a:t>
            </a:r>
            <a:r>
              <a:rPr lang="en-IN" sz="2400" b="1" dirty="0" smtClean="0">
                <a:solidFill>
                  <a:schemeClr val="tx2"/>
                </a:solidFill>
              </a:rPr>
              <a:t>Accuracy </a:t>
            </a:r>
            <a:r>
              <a:rPr lang="en-IN" sz="2400" dirty="0" smtClean="0"/>
              <a:t>for </a:t>
            </a:r>
            <a:r>
              <a:rPr lang="en-IN" sz="2400" dirty="0" smtClean="0"/>
              <a:t> </a:t>
            </a:r>
            <a:r>
              <a:rPr lang="en-IN" sz="2400" dirty="0" err="1" smtClean="0"/>
              <a:t>y_train</a:t>
            </a:r>
            <a:r>
              <a:rPr lang="en-IN" sz="2400" dirty="0" smtClean="0"/>
              <a:t> </a:t>
            </a:r>
            <a:r>
              <a:rPr lang="en-IN" sz="2400" dirty="0" smtClean="0"/>
              <a:t>and </a:t>
            </a:r>
            <a:r>
              <a:rPr lang="en-IN" sz="2400" dirty="0" err="1" smtClean="0"/>
              <a:t>pred_train</a:t>
            </a:r>
            <a:r>
              <a:rPr lang="en-IN" sz="2400" dirty="0" smtClean="0"/>
              <a:t>(data </a:t>
            </a:r>
            <a:r>
              <a:rPr lang="en-IN" sz="2400" dirty="0" smtClean="0"/>
              <a:t>predicted on </a:t>
            </a:r>
            <a:r>
              <a:rPr lang="en-IN" sz="2400" dirty="0" err="1"/>
              <a:t>x</a:t>
            </a:r>
            <a:r>
              <a:rPr lang="en-IN" sz="2400" dirty="0" err="1" smtClean="0"/>
              <a:t>_train</a:t>
            </a:r>
            <a:r>
              <a:rPr lang="en-IN" sz="2400" dirty="0" smtClean="0"/>
              <a:t>) </a:t>
            </a:r>
            <a:r>
              <a:rPr lang="en-IN" sz="2400" dirty="0" smtClean="0"/>
              <a:t>is </a:t>
            </a:r>
            <a:r>
              <a:rPr lang="en-IN" sz="2400" b="1" dirty="0" smtClean="0">
                <a:solidFill>
                  <a:schemeClr val="tx2"/>
                </a:solidFill>
              </a:rPr>
              <a:t>95.87</a:t>
            </a:r>
            <a:r>
              <a:rPr lang="en-IN" sz="2400" b="1" dirty="0" smtClean="0">
                <a:solidFill>
                  <a:schemeClr val="tx2"/>
                </a:solidFill>
              </a:rPr>
              <a:t>%</a:t>
            </a:r>
            <a:endParaRPr lang="en-IN" sz="2400" b="1" dirty="0" smtClean="0">
              <a:solidFill>
                <a:schemeClr val="tx2"/>
              </a:solidFill>
            </a:endParaRPr>
          </a:p>
          <a:p>
            <a:pPr marL="285750" indent="-285750">
              <a:buFont typeface="Arial" pitchFamily="34" charset="0"/>
              <a:buChar char="•"/>
            </a:pPr>
            <a:endParaRPr lang="en-IN" sz="2400" b="1" dirty="0">
              <a:solidFill>
                <a:schemeClr val="tx2"/>
              </a:solidFill>
            </a:endParaRPr>
          </a:p>
          <a:p>
            <a:pPr marL="285750" indent="-285750">
              <a:buFont typeface="Arial" pitchFamily="34" charset="0"/>
              <a:buChar char="•"/>
            </a:pPr>
            <a:r>
              <a:rPr lang="en-IN" sz="2400" dirty="0"/>
              <a:t>The </a:t>
            </a:r>
            <a:r>
              <a:rPr lang="en-IN" sz="2400" b="1" dirty="0" smtClean="0">
                <a:solidFill>
                  <a:schemeClr val="tx2"/>
                </a:solidFill>
              </a:rPr>
              <a:t>Confusion Matrix </a:t>
            </a:r>
            <a:r>
              <a:rPr lang="en-IN" sz="2400" dirty="0"/>
              <a:t>for </a:t>
            </a:r>
            <a:r>
              <a:rPr lang="en-IN" sz="2400" dirty="0" err="1" smtClean="0"/>
              <a:t>y_</a:t>
            </a:r>
            <a:r>
              <a:rPr lang="en-IN" sz="2400" dirty="0" err="1" smtClean="0"/>
              <a:t>train</a:t>
            </a:r>
            <a:r>
              <a:rPr lang="en-IN" sz="2400" dirty="0" smtClean="0"/>
              <a:t> </a:t>
            </a:r>
            <a:r>
              <a:rPr lang="en-IN" sz="2400" dirty="0"/>
              <a:t>and </a:t>
            </a:r>
            <a:r>
              <a:rPr lang="en-IN" sz="2400" dirty="0" err="1" smtClean="0"/>
              <a:t>pred_train</a:t>
            </a:r>
            <a:r>
              <a:rPr lang="en-IN" sz="2400" dirty="0" smtClean="0"/>
              <a:t>(data </a:t>
            </a:r>
            <a:r>
              <a:rPr lang="en-IN" sz="2400" dirty="0"/>
              <a:t>predicted on </a:t>
            </a:r>
            <a:r>
              <a:rPr lang="en-IN" sz="2400" dirty="0" err="1"/>
              <a:t>x</a:t>
            </a:r>
            <a:r>
              <a:rPr lang="en-IN" sz="2400" dirty="0" err="1" smtClean="0"/>
              <a:t>_train</a:t>
            </a:r>
            <a:r>
              <a:rPr lang="en-IN" sz="2400" dirty="0" smtClean="0"/>
              <a:t>) </a:t>
            </a:r>
            <a:r>
              <a:rPr lang="en-IN" sz="2400" dirty="0" smtClean="0"/>
              <a:t>is –</a:t>
            </a:r>
          </a:p>
          <a:p>
            <a:endParaRPr lang="en-IN" sz="2400" b="1" dirty="0">
              <a:solidFill>
                <a:schemeClr val="tx2"/>
              </a:solidFill>
            </a:endParaRPr>
          </a:p>
          <a:p>
            <a:pPr marL="285750" indent="-285750">
              <a:buFont typeface="Arial" pitchFamily="34" charset="0"/>
              <a:buChar char="•"/>
            </a:pPr>
            <a:endParaRPr lang="en-IN" sz="2400" b="1" dirty="0" smtClean="0">
              <a:solidFill>
                <a:schemeClr val="tx2"/>
              </a:solidFill>
            </a:endParaRPr>
          </a:p>
          <a:p>
            <a:pPr marL="285750" indent="-285750">
              <a:buFont typeface="Arial" pitchFamily="34" charset="0"/>
              <a:buChar char="•"/>
            </a:pPr>
            <a:endParaRPr lang="en-IN" sz="2400" b="1" dirty="0" smtClean="0">
              <a:solidFill>
                <a:schemeClr val="tx2"/>
              </a:solidFill>
            </a:endParaRPr>
          </a:p>
          <a:p>
            <a:endParaRPr lang="en-IN" sz="2400" dirty="0" smtClean="0"/>
          </a:p>
          <a:p>
            <a:pPr marL="285750" indent="-285750">
              <a:buFont typeface="Arial" pitchFamily="34" charset="0"/>
              <a:buChar char="•"/>
            </a:pPr>
            <a:r>
              <a:rPr lang="en-IN" sz="2400" dirty="0" smtClean="0"/>
              <a:t>The </a:t>
            </a:r>
            <a:r>
              <a:rPr lang="en-IN" sz="2400" b="1" dirty="0">
                <a:solidFill>
                  <a:schemeClr val="tx2"/>
                </a:solidFill>
              </a:rPr>
              <a:t>Classification Report </a:t>
            </a:r>
            <a:r>
              <a:rPr lang="en-IN" sz="2400" dirty="0"/>
              <a:t>for </a:t>
            </a:r>
            <a:r>
              <a:rPr lang="en-IN" sz="2400" dirty="0" err="1" smtClean="0"/>
              <a:t>y_</a:t>
            </a:r>
            <a:r>
              <a:rPr lang="en-IN" sz="2400" dirty="0" err="1" smtClean="0"/>
              <a:t>train</a:t>
            </a:r>
            <a:r>
              <a:rPr lang="en-IN" sz="2400" dirty="0" smtClean="0"/>
              <a:t> </a:t>
            </a:r>
            <a:r>
              <a:rPr lang="en-IN" sz="2400" dirty="0"/>
              <a:t>and </a:t>
            </a:r>
            <a:r>
              <a:rPr lang="en-IN" sz="2400" dirty="0" err="1" smtClean="0"/>
              <a:t>pred_train</a:t>
            </a:r>
            <a:r>
              <a:rPr lang="en-IN" sz="2400" dirty="0" smtClean="0"/>
              <a:t>(data </a:t>
            </a:r>
            <a:r>
              <a:rPr lang="en-IN" sz="2400" dirty="0"/>
              <a:t>predicted on </a:t>
            </a:r>
            <a:r>
              <a:rPr lang="en-IN" sz="2400" dirty="0" err="1" smtClean="0"/>
              <a:t>x</a:t>
            </a:r>
            <a:r>
              <a:rPr lang="en-IN" sz="2400" dirty="0" err="1" smtClean="0"/>
              <a:t>_train</a:t>
            </a:r>
            <a:r>
              <a:rPr lang="en-IN" sz="2400" dirty="0" smtClean="0"/>
              <a:t>) </a:t>
            </a:r>
            <a:r>
              <a:rPr lang="en-IN" sz="2400" dirty="0"/>
              <a:t>is </a:t>
            </a:r>
            <a:endParaRPr lang="en-IN" sz="2400" b="1" dirty="0">
              <a:solidFill>
                <a:schemeClr val="tx2"/>
              </a:solidFill>
            </a:endParaRPr>
          </a:p>
          <a:p>
            <a:pPr marL="285750" indent="-285750">
              <a:buFont typeface="Arial" pitchFamily="34" charset="0"/>
              <a:buChar char="•"/>
            </a:pPr>
            <a:endParaRPr lang="en-IN" sz="2400" dirty="0"/>
          </a:p>
        </p:txBody>
      </p:sp>
      <p:graphicFrame>
        <p:nvGraphicFramePr>
          <p:cNvPr id="5" name="Table 4"/>
          <p:cNvGraphicFramePr>
            <a:graphicFrameLocks noGrp="1"/>
          </p:cNvGraphicFramePr>
          <p:nvPr>
            <p:extLst>
              <p:ext uri="{D42A27DB-BD31-4B8C-83A1-F6EECF244321}">
                <p14:modId xmlns:p14="http://schemas.microsoft.com/office/powerpoint/2010/main" val="3604107433"/>
              </p:ext>
            </p:extLst>
          </p:nvPr>
        </p:nvGraphicFramePr>
        <p:xfrm>
          <a:off x="3219547" y="2841496"/>
          <a:ext cx="2880322" cy="731520"/>
        </p:xfrm>
        <a:graphic>
          <a:graphicData uri="http://schemas.openxmlformats.org/drawingml/2006/table">
            <a:tbl>
              <a:tblPr firstRow="1" bandRow="1">
                <a:tableStyleId>{5940675A-B579-460E-94D1-54222C63F5DA}</a:tableStyleId>
              </a:tblPr>
              <a:tblGrid>
                <a:gridCol w="1440161"/>
                <a:gridCol w="1440161"/>
              </a:tblGrid>
              <a:tr h="354694">
                <a:tc>
                  <a:txBody>
                    <a:bodyPr/>
                    <a:lstStyle/>
                    <a:p>
                      <a:pPr algn="ctr"/>
                      <a:r>
                        <a:rPr lang="en-IN" b="1" dirty="0" smtClean="0">
                          <a:solidFill>
                            <a:schemeClr val="tx2"/>
                          </a:solidFill>
                        </a:rPr>
                        <a:t>143363</a:t>
                      </a:r>
                      <a:endParaRPr lang="en-IN" b="1" dirty="0">
                        <a:solidFill>
                          <a:schemeClr val="tx2"/>
                        </a:solidFill>
                      </a:endParaRPr>
                    </a:p>
                  </a:txBody>
                  <a:tcPr/>
                </a:tc>
                <a:tc>
                  <a:txBody>
                    <a:bodyPr/>
                    <a:lstStyle/>
                    <a:p>
                      <a:pPr algn="ctr"/>
                      <a:r>
                        <a:rPr lang="en-IN" b="1" dirty="0" smtClean="0">
                          <a:solidFill>
                            <a:schemeClr val="tx2"/>
                          </a:solidFill>
                        </a:rPr>
                        <a:t>914</a:t>
                      </a:r>
                      <a:endParaRPr lang="en-IN" b="1" dirty="0">
                        <a:solidFill>
                          <a:schemeClr val="tx2"/>
                        </a:solidFill>
                      </a:endParaRPr>
                    </a:p>
                  </a:txBody>
                  <a:tcPr/>
                </a:tc>
              </a:tr>
              <a:tr h="360040">
                <a:tc>
                  <a:txBody>
                    <a:bodyPr/>
                    <a:lstStyle/>
                    <a:p>
                      <a:pPr algn="ctr"/>
                      <a:r>
                        <a:rPr lang="en-IN" b="1" dirty="0" smtClean="0">
                          <a:solidFill>
                            <a:schemeClr val="tx2"/>
                          </a:solidFill>
                        </a:rPr>
                        <a:t>5672</a:t>
                      </a:r>
                      <a:endParaRPr lang="en-IN" b="1" dirty="0">
                        <a:solidFill>
                          <a:schemeClr val="tx2"/>
                        </a:solidFill>
                      </a:endParaRPr>
                    </a:p>
                  </a:txBody>
                  <a:tcPr/>
                </a:tc>
                <a:tc>
                  <a:txBody>
                    <a:bodyPr/>
                    <a:lstStyle/>
                    <a:p>
                      <a:pPr algn="ctr"/>
                      <a:r>
                        <a:rPr lang="en-IN" b="1" dirty="0" smtClean="0">
                          <a:solidFill>
                            <a:schemeClr val="tx2"/>
                          </a:solidFill>
                        </a:rPr>
                        <a:t>9622</a:t>
                      </a:r>
                      <a:endParaRPr lang="en-IN" b="1" dirty="0">
                        <a:solidFill>
                          <a:schemeClr val="tx2"/>
                        </a:solidFill>
                      </a:endParaRPr>
                    </a:p>
                  </a:txBody>
                  <a:tcPr/>
                </a:tc>
              </a:tr>
            </a:tbl>
          </a:graphicData>
        </a:graphic>
      </p:graphicFrame>
      <p:sp>
        <p:nvSpPr>
          <p:cNvPr id="6" name="TextBox 5"/>
          <p:cNvSpPr txBox="1"/>
          <p:nvPr/>
        </p:nvSpPr>
        <p:spPr>
          <a:xfrm>
            <a:off x="3250526" y="2419960"/>
            <a:ext cx="1584176" cy="646331"/>
          </a:xfrm>
          <a:prstGeom prst="rect">
            <a:avLst/>
          </a:prstGeom>
          <a:noFill/>
        </p:spPr>
        <p:txBody>
          <a:bodyPr wrap="square" rtlCol="0">
            <a:spAutoFit/>
          </a:bodyPr>
          <a:lstStyle/>
          <a:p>
            <a:r>
              <a:rPr lang="en-IN" dirty="0"/>
              <a:t>True Positive</a:t>
            </a:r>
          </a:p>
          <a:p>
            <a:endParaRPr lang="en-IN" dirty="0"/>
          </a:p>
        </p:txBody>
      </p:sp>
      <p:sp>
        <p:nvSpPr>
          <p:cNvPr id="7" name="TextBox 6"/>
          <p:cNvSpPr txBox="1"/>
          <p:nvPr/>
        </p:nvSpPr>
        <p:spPr>
          <a:xfrm>
            <a:off x="4651858" y="2420888"/>
            <a:ext cx="1512168" cy="646331"/>
          </a:xfrm>
          <a:prstGeom prst="rect">
            <a:avLst/>
          </a:prstGeom>
          <a:noFill/>
        </p:spPr>
        <p:txBody>
          <a:bodyPr wrap="square" rtlCol="0">
            <a:spAutoFit/>
          </a:bodyPr>
          <a:lstStyle/>
          <a:p>
            <a:r>
              <a:rPr lang="en-IN" dirty="0"/>
              <a:t>False Positive</a:t>
            </a:r>
          </a:p>
          <a:p>
            <a:endParaRPr lang="en-IN" dirty="0"/>
          </a:p>
        </p:txBody>
      </p:sp>
      <p:sp>
        <p:nvSpPr>
          <p:cNvPr id="8" name="TextBox 7"/>
          <p:cNvSpPr txBox="1"/>
          <p:nvPr/>
        </p:nvSpPr>
        <p:spPr>
          <a:xfrm>
            <a:off x="1699530" y="3180552"/>
            <a:ext cx="2088232" cy="646331"/>
          </a:xfrm>
          <a:prstGeom prst="rect">
            <a:avLst/>
          </a:prstGeom>
          <a:noFill/>
        </p:spPr>
        <p:txBody>
          <a:bodyPr wrap="square" rtlCol="0">
            <a:spAutoFit/>
          </a:bodyPr>
          <a:lstStyle/>
          <a:p>
            <a:r>
              <a:rPr lang="en-IN" dirty="0"/>
              <a:t>False Negative</a:t>
            </a:r>
          </a:p>
          <a:p>
            <a:endParaRPr lang="en-IN" dirty="0"/>
          </a:p>
        </p:txBody>
      </p:sp>
      <p:sp>
        <p:nvSpPr>
          <p:cNvPr id="9" name="TextBox 8"/>
          <p:cNvSpPr txBox="1"/>
          <p:nvPr/>
        </p:nvSpPr>
        <p:spPr>
          <a:xfrm>
            <a:off x="6020010" y="3152219"/>
            <a:ext cx="1656184" cy="646331"/>
          </a:xfrm>
          <a:prstGeom prst="rect">
            <a:avLst/>
          </a:prstGeom>
          <a:noFill/>
        </p:spPr>
        <p:txBody>
          <a:bodyPr wrap="square" rtlCol="0">
            <a:spAutoFit/>
          </a:bodyPr>
          <a:lstStyle/>
          <a:p>
            <a:r>
              <a:rPr lang="en-IN" dirty="0"/>
              <a:t>True Negative</a:t>
            </a:r>
          </a:p>
          <a:p>
            <a:endParaRPr lang="en-IN" dirty="0"/>
          </a:p>
        </p:txBody>
      </p:sp>
      <p:pic>
        <p:nvPicPr>
          <p:cNvPr id="1024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6733" t="60913" r="52625" b="21428"/>
          <a:stretch/>
        </p:blipFill>
        <p:spPr bwMode="auto">
          <a:xfrm>
            <a:off x="-36004" y="4941168"/>
            <a:ext cx="9180004" cy="1916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38532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35696" y="0"/>
            <a:ext cx="5840498" cy="646331"/>
          </a:xfrm>
          <a:prstGeom prst="rect">
            <a:avLst/>
          </a:prstGeom>
          <a:noFill/>
        </p:spPr>
        <p:txBody>
          <a:bodyPr wrap="square" rtlCol="0">
            <a:spAutoFit/>
          </a:bodyPr>
          <a:lstStyle/>
          <a:p>
            <a:pPr algn="ctr"/>
            <a:r>
              <a:rPr lang="en-IN" sz="3600" b="1" u="sng" dirty="0" smtClean="0"/>
              <a:t>SVC</a:t>
            </a:r>
            <a:endParaRPr lang="en-IN" sz="3600" b="1" u="sng" dirty="0"/>
          </a:p>
        </p:txBody>
      </p:sp>
      <p:sp>
        <p:nvSpPr>
          <p:cNvPr id="3" name="TextBox 2"/>
          <p:cNvSpPr txBox="1"/>
          <p:nvPr/>
        </p:nvSpPr>
        <p:spPr>
          <a:xfrm>
            <a:off x="-36004" y="802480"/>
            <a:ext cx="9144000" cy="4524315"/>
          </a:xfrm>
          <a:prstGeom prst="rect">
            <a:avLst/>
          </a:prstGeom>
          <a:noFill/>
        </p:spPr>
        <p:txBody>
          <a:bodyPr wrap="square" rtlCol="0">
            <a:spAutoFit/>
          </a:bodyPr>
          <a:lstStyle/>
          <a:p>
            <a:pPr marL="285750" indent="-285750">
              <a:buFont typeface="Arial" pitchFamily="34" charset="0"/>
              <a:buChar char="•"/>
            </a:pPr>
            <a:r>
              <a:rPr lang="en-IN" sz="2400" dirty="0" smtClean="0"/>
              <a:t>The </a:t>
            </a:r>
            <a:r>
              <a:rPr lang="en-IN" sz="2400" b="1" dirty="0" smtClean="0">
                <a:solidFill>
                  <a:schemeClr val="tx2"/>
                </a:solidFill>
              </a:rPr>
              <a:t>Accuracy </a:t>
            </a:r>
            <a:r>
              <a:rPr lang="en-IN" sz="2400" dirty="0" smtClean="0"/>
              <a:t>for </a:t>
            </a:r>
            <a:r>
              <a:rPr lang="en-IN" sz="2400" dirty="0" smtClean="0"/>
              <a:t> </a:t>
            </a:r>
            <a:r>
              <a:rPr lang="en-IN" sz="2400" dirty="0" err="1" smtClean="0"/>
              <a:t>y_train</a:t>
            </a:r>
            <a:r>
              <a:rPr lang="en-IN" sz="2400" dirty="0" smtClean="0"/>
              <a:t> </a:t>
            </a:r>
            <a:r>
              <a:rPr lang="en-IN" sz="2400" dirty="0" smtClean="0"/>
              <a:t>and </a:t>
            </a:r>
            <a:r>
              <a:rPr lang="en-IN" sz="2400" dirty="0" err="1" smtClean="0"/>
              <a:t>pred_train</a:t>
            </a:r>
            <a:r>
              <a:rPr lang="en-IN" sz="2400" dirty="0" smtClean="0"/>
              <a:t>(data </a:t>
            </a:r>
            <a:r>
              <a:rPr lang="en-IN" sz="2400" dirty="0" smtClean="0"/>
              <a:t>predicted on </a:t>
            </a:r>
            <a:r>
              <a:rPr lang="en-IN" sz="2400" dirty="0" err="1"/>
              <a:t>x</a:t>
            </a:r>
            <a:r>
              <a:rPr lang="en-IN" sz="2400" dirty="0" err="1" smtClean="0"/>
              <a:t>_train</a:t>
            </a:r>
            <a:r>
              <a:rPr lang="en-IN" sz="2400" dirty="0" smtClean="0"/>
              <a:t>) </a:t>
            </a:r>
            <a:r>
              <a:rPr lang="en-IN" sz="2400" dirty="0" smtClean="0"/>
              <a:t>is </a:t>
            </a:r>
            <a:r>
              <a:rPr lang="en-IN" sz="2400" b="1" dirty="0" smtClean="0">
                <a:solidFill>
                  <a:schemeClr val="tx2"/>
                </a:solidFill>
              </a:rPr>
              <a:t>95.86</a:t>
            </a:r>
            <a:r>
              <a:rPr lang="en-IN" sz="2400" b="1" dirty="0" smtClean="0">
                <a:solidFill>
                  <a:schemeClr val="tx2"/>
                </a:solidFill>
              </a:rPr>
              <a:t>%</a:t>
            </a:r>
            <a:endParaRPr lang="en-IN" sz="2400" b="1" dirty="0" smtClean="0">
              <a:solidFill>
                <a:schemeClr val="tx2"/>
              </a:solidFill>
            </a:endParaRPr>
          </a:p>
          <a:p>
            <a:pPr marL="285750" indent="-285750">
              <a:buFont typeface="Arial" pitchFamily="34" charset="0"/>
              <a:buChar char="•"/>
            </a:pPr>
            <a:endParaRPr lang="en-IN" sz="2400" b="1" dirty="0">
              <a:solidFill>
                <a:schemeClr val="tx2"/>
              </a:solidFill>
            </a:endParaRPr>
          </a:p>
          <a:p>
            <a:pPr marL="285750" indent="-285750">
              <a:buFont typeface="Arial" pitchFamily="34" charset="0"/>
              <a:buChar char="•"/>
            </a:pPr>
            <a:r>
              <a:rPr lang="en-IN" sz="2400" dirty="0"/>
              <a:t>The </a:t>
            </a:r>
            <a:r>
              <a:rPr lang="en-IN" sz="2400" b="1" dirty="0" smtClean="0">
                <a:solidFill>
                  <a:schemeClr val="tx2"/>
                </a:solidFill>
              </a:rPr>
              <a:t>Confusion Matrix </a:t>
            </a:r>
            <a:r>
              <a:rPr lang="en-IN" sz="2400" dirty="0"/>
              <a:t>for </a:t>
            </a:r>
            <a:r>
              <a:rPr lang="en-IN" sz="2400" dirty="0" err="1" smtClean="0"/>
              <a:t>y_</a:t>
            </a:r>
            <a:r>
              <a:rPr lang="en-IN" sz="2400" dirty="0" err="1" smtClean="0"/>
              <a:t>train</a:t>
            </a:r>
            <a:r>
              <a:rPr lang="en-IN" sz="2400" dirty="0" smtClean="0"/>
              <a:t> </a:t>
            </a:r>
            <a:r>
              <a:rPr lang="en-IN" sz="2400" dirty="0"/>
              <a:t>and </a:t>
            </a:r>
            <a:r>
              <a:rPr lang="en-IN" sz="2400" dirty="0" err="1" smtClean="0"/>
              <a:t>pred_train</a:t>
            </a:r>
            <a:r>
              <a:rPr lang="en-IN" sz="2400" dirty="0" smtClean="0"/>
              <a:t>(data </a:t>
            </a:r>
            <a:r>
              <a:rPr lang="en-IN" sz="2400" dirty="0"/>
              <a:t>predicted on </a:t>
            </a:r>
            <a:r>
              <a:rPr lang="en-IN" sz="2400" dirty="0" err="1"/>
              <a:t>x</a:t>
            </a:r>
            <a:r>
              <a:rPr lang="en-IN" sz="2400" dirty="0" err="1" smtClean="0"/>
              <a:t>_train</a:t>
            </a:r>
            <a:r>
              <a:rPr lang="en-IN" sz="2400" dirty="0" smtClean="0"/>
              <a:t>) </a:t>
            </a:r>
            <a:r>
              <a:rPr lang="en-IN" sz="2400" dirty="0" smtClean="0"/>
              <a:t>is –</a:t>
            </a:r>
          </a:p>
          <a:p>
            <a:endParaRPr lang="en-IN" sz="2400" b="1" dirty="0">
              <a:solidFill>
                <a:schemeClr val="tx2"/>
              </a:solidFill>
            </a:endParaRPr>
          </a:p>
          <a:p>
            <a:pPr marL="285750" indent="-285750">
              <a:buFont typeface="Arial" pitchFamily="34" charset="0"/>
              <a:buChar char="•"/>
            </a:pPr>
            <a:endParaRPr lang="en-IN" sz="2400" b="1" dirty="0" smtClean="0">
              <a:solidFill>
                <a:schemeClr val="tx2"/>
              </a:solidFill>
            </a:endParaRPr>
          </a:p>
          <a:p>
            <a:pPr marL="285750" indent="-285750">
              <a:buFont typeface="Arial" pitchFamily="34" charset="0"/>
              <a:buChar char="•"/>
            </a:pPr>
            <a:endParaRPr lang="en-IN" sz="2400" b="1" dirty="0" smtClean="0">
              <a:solidFill>
                <a:schemeClr val="tx2"/>
              </a:solidFill>
            </a:endParaRPr>
          </a:p>
          <a:p>
            <a:endParaRPr lang="en-IN" sz="2400" dirty="0" smtClean="0"/>
          </a:p>
          <a:p>
            <a:pPr marL="285750" indent="-285750">
              <a:buFont typeface="Arial" pitchFamily="34" charset="0"/>
              <a:buChar char="•"/>
            </a:pPr>
            <a:r>
              <a:rPr lang="en-IN" sz="2400" dirty="0" smtClean="0"/>
              <a:t>The </a:t>
            </a:r>
            <a:r>
              <a:rPr lang="en-IN" sz="2400" b="1" dirty="0">
                <a:solidFill>
                  <a:schemeClr val="tx2"/>
                </a:solidFill>
              </a:rPr>
              <a:t>Classification Report </a:t>
            </a:r>
            <a:r>
              <a:rPr lang="en-IN" sz="2400" dirty="0"/>
              <a:t>for </a:t>
            </a:r>
            <a:r>
              <a:rPr lang="en-IN" sz="2400" dirty="0" err="1" smtClean="0"/>
              <a:t>y_</a:t>
            </a:r>
            <a:r>
              <a:rPr lang="en-IN" sz="2400" dirty="0" err="1" smtClean="0"/>
              <a:t>train</a:t>
            </a:r>
            <a:r>
              <a:rPr lang="en-IN" sz="2400" dirty="0" smtClean="0"/>
              <a:t> </a:t>
            </a:r>
            <a:r>
              <a:rPr lang="en-IN" sz="2400" dirty="0"/>
              <a:t>and </a:t>
            </a:r>
            <a:r>
              <a:rPr lang="en-IN" sz="2400" dirty="0" err="1" smtClean="0"/>
              <a:t>pred_train</a:t>
            </a:r>
            <a:r>
              <a:rPr lang="en-IN" sz="2400" dirty="0" smtClean="0"/>
              <a:t>(data </a:t>
            </a:r>
            <a:r>
              <a:rPr lang="en-IN" sz="2400" dirty="0"/>
              <a:t>predicted on </a:t>
            </a:r>
            <a:r>
              <a:rPr lang="en-IN" sz="2400" dirty="0" err="1" smtClean="0"/>
              <a:t>x</a:t>
            </a:r>
            <a:r>
              <a:rPr lang="en-IN" sz="2400" dirty="0" err="1" smtClean="0"/>
              <a:t>_train</a:t>
            </a:r>
            <a:r>
              <a:rPr lang="en-IN" sz="2400" dirty="0" smtClean="0"/>
              <a:t>) </a:t>
            </a:r>
            <a:r>
              <a:rPr lang="en-IN" sz="2400" dirty="0"/>
              <a:t>is </a:t>
            </a:r>
            <a:endParaRPr lang="en-IN" sz="2400" b="1" dirty="0">
              <a:solidFill>
                <a:schemeClr val="tx2"/>
              </a:solidFill>
            </a:endParaRPr>
          </a:p>
          <a:p>
            <a:pPr marL="285750" indent="-285750">
              <a:buFont typeface="Arial" pitchFamily="34" charset="0"/>
              <a:buChar char="•"/>
            </a:pPr>
            <a:endParaRPr lang="en-IN" sz="2400" dirty="0"/>
          </a:p>
        </p:txBody>
      </p:sp>
      <p:graphicFrame>
        <p:nvGraphicFramePr>
          <p:cNvPr id="5" name="Table 4"/>
          <p:cNvGraphicFramePr>
            <a:graphicFrameLocks noGrp="1"/>
          </p:cNvGraphicFramePr>
          <p:nvPr>
            <p:extLst>
              <p:ext uri="{D42A27DB-BD31-4B8C-83A1-F6EECF244321}">
                <p14:modId xmlns:p14="http://schemas.microsoft.com/office/powerpoint/2010/main" val="1612511646"/>
              </p:ext>
            </p:extLst>
          </p:nvPr>
        </p:nvGraphicFramePr>
        <p:xfrm>
          <a:off x="3219547" y="2841496"/>
          <a:ext cx="2880322" cy="731520"/>
        </p:xfrm>
        <a:graphic>
          <a:graphicData uri="http://schemas.openxmlformats.org/drawingml/2006/table">
            <a:tbl>
              <a:tblPr firstRow="1" bandRow="1">
                <a:tableStyleId>{5940675A-B579-460E-94D1-54222C63F5DA}</a:tableStyleId>
              </a:tblPr>
              <a:tblGrid>
                <a:gridCol w="1440161"/>
                <a:gridCol w="1440161"/>
              </a:tblGrid>
              <a:tr h="354694">
                <a:tc>
                  <a:txBody>
                    <a:bodyPr/>
                    <a:lstStyle/>
                    <a:p>
                      <a:pPr algn="ctr"/>
                      <a:r>
                        <a:rPr lang="en-IN" b="1" dirty="0" smtClean="0">
                          <a:solidFill>
                            <a:schemeClr val="tx2"/>
                          </a:solidFill>
                        </a:rPr>
                        <a:t>143346</a:t>
                      </a:r>
                      <a:endParaRPr lang="en-IN" b="1" dirty="0">
                        <a:solidFill>
                          <a:schemeClr val="tx2"/>
                        </a:solidFill>
                      </a:endParaRPr>
                    </a:p>
                  </a:txBody>
                  <a:tcPr/>
                </a:tc>
                <a:tc>
                  <a:txBody>
                    <a:bodyPr/>
                    <a:lstStyle/>
                    <a:p>
                      <a:pPr algn="ctr"/>
                      <a:r>
                        <a:rPr lang="en-IN" b="1" dirty="0" smtClean="0">
                          <a:solidFill>
                            <a:schemeClr val="tx2"/>
                          </a:solidFill>
                        </a:rPr>
                        <a:t>931</a:t>
                      </a:r>
                      <a:endParaRPr lang="en-IN" b="1" dirty="0">
                        <a:solidFill>
                          <a:schemeClr val="tx2"/>
                        </a:solidFill>
                      </a:endParaRPr>
                    </a:p>
                  </a:txBody>
                  <a:tcPr/>
                </a:tc>
              </a:tr>
              <a:tr h="360040">
                <a:tc>
                  <a:txBody>
                    <a:bodyPr/>
                    <a:lstStyle/>
                    <a:p>
                      <a:pPr algn="ctr"/>
                      <a:r>
                        <a:rPr lang="en-IN" b="1" dirty="0" smtClean="0">
                          <a:solidFill>
                            <a:schemeClr val="tx2"/>
                          </a:solidFill>
                        </a:rPr>
                        <a:t>5666</a:t>
                      </a:r>
                      <a:endParaRPr lang="en-IN" b="1" dirty="0">
                        <a:solidFill>
                          <a:schemeClr val="tx2"/>
                        </a:solidFill>
                      </a:endParaRPr>
                    </a:p>
                  </a:txBody>
                  <a:tcPr/>
                </a:tc>
                <a:tc>
                  <a:txBody>
                    <a:bodyPr/>
                    <a:lstStyle/>
                    <a:p>
                      <a:pPr algn="ctr"/>
                      <a:r>
                        <a:rPr lang="en-IN" b="1" dirty="0" smtClean="0">
                          <a:solidFill>
                            <a:schemeClr val="tx2"/>
                          </a:solidFill>
                        </a:rPr>
                        <a:t>9628</a:t>
                      </a:r>
                      <a:endParaRPr lang="en-IN" b="1" dirty="0">
                        <a:solidFill>
                          <a:schemeClr val="tx2"/>
                        </a:solidFill>
                      </a:endParaRPr>
                    </a:p>
                  </a:txBody>
                  <a:tcPr/>
                </a:tc>
              </a:tr>
            </a:tbl>
          </a:graphicData>
        </a:graphic>
      </p:graphicFrame>
      <p:sp>
        <p:nvSpPr>
          <p:cNvPr id="6" name="TextBox 5"/>
          <p:cNvSpPr txBox="1"/>
          <p:nvPr/>
        </p:nvSpPr>
        <p:spPr>
          <a:xfrm>
            <a:off x="3250526" y="2419960"/>
            <a:ext cx="1584176" cy="646331"/>
          </a:xfrm>
          <a:prstGeom prst="rect">
            <a:avLst/>
          </a:prstGeom>
          <a:noFill/>
        </p:spPr>
        <p:txBody>
          <a:bodyPr wrap="square" rtlCol="0">
            <a:spAutoFit/>
          </a:bodyPr>
          <a:lstStyle/>
          <a:p>
            <a:r>
              <a:rPr lang="en-IN" dirty="0"/>
              <a:t>True Positive</a:t>
            </a:r>
          </a:p>
          <a:p>
            <a:endParaRPr lang="en-IN" dirty="0"/>
          </a:p>
        </p:txBody>
      </p:sp>
      <p:sp>
        <p:nvSpPr>
          <p:cNvPr id="7" name="TextBox 6"/>
          <p:cNvSpPr txBox="1"/>
          <p:nvPr/>
        </p:nvSpPr>
        <p:spPr>
          <a:xfrm>
            <a:off x="4651858" y="2420888"/>
            <a:ext cx="1512168" cy="646331"/>
          </a:xfrm>
          <a:prstGeom prst="rect">
            <a:avLst/>
          </a:prstGeom>
          <a:noFill/>
        </p:spPr>
        <p:txBody>
          <a:bodyPr wrap="square" rtlCol="0">
            <a:spAutoFit/>
          </a:bodyPr>
          <a:lstStyle/>
          <a:p>
            <a:r>
              <a:rPr lang="en-IN" dirty="0"/>
              <a:t>False Positive</a:t>
            </a:r>
          </a:p>
          <a:p>
            <a:endParaRPr lang="en-IN" dirty="0"/>
          </a:p>
        </p:txBody>
      </p:sp>
      <p:sp>
        <p:nvSpPr>
          <p:cNvPr id="8" name="TextBox 7"/>
          <p:cNvSpPr txBox="1"/>
          <p:nvPr/>
        </p:nvSpPr>
        <p:spPr>
          <a:xfrm>
            <a:off x="1699530" y="3180552"/>
            <a:ext cx="2088232" cy="646331"/>
          </a:xfrm>
          <a:prstGeom prst="rect">
            <a:avLst/>
          </a:prstGeom>
          <a:noFill/>
        </p:spPr>
        <p:txBody>
          <a:bodyPr wrap="square" rtlCol="0">
            <a:spAutoFit/>
          </a:bodyPr>
          <a:lstStyle/>
          <a:p>
            <a:r>
              <a:rPr lang="en-IN" dirty="0"/>
              <a:t>False Negative</a:t>
            </a:r>
          </a:p>
          <a:p>
            <a:endParaRPr lang="en-IN" dirty="0"/>
          </a:p>
        </p:txBody>
      </p:sp>
      <p:sp>
        <p:nvSpPr>
          <p:cNvPr id="9" name="TextBox 8"/>
          <p:cNvSpPr txBox="1"/>
          <p:nvPr/>
        </p:nvSpPr>
        <p:spPr>
          <a:xfrm>
            <a:off x="6020010" y="3152219"/>
            <a:ext cx="1656184" cy="646331"/>
          </a:xfrm>
          <a:prstGeom prst="rect">
            <a:avLst/>
          </a:prstGeom>
          <a:noFill/>
        </p:spPr>
        <p:txBody>
          <a:bodyPr wrap="square" rtlCol="0">
            <a:spAutoFit/>
          </a:bodyPr>
          <a:lstStyle/>
          <a:p>
            <a:r>
              <a:rPr lang="en-IN" dirty="0"/>
              <a:t>True Negative</a:t>
            </a:r>
          </a:p>
          <a:p>
            <a:endParaRPr lang="en-IN" dirty="0"/>
          </a:p>
        </p:txBody>
      </p:sp>
      <p:pic>
        <p:nvPicPr>
          <p:cNvPr id="11267"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16990" t="60890" r="52556" b="21307"/>
          <a:stretch/>
        </p:blipFill>
        <p:spPr bwMode="auto">
          <a:xfrm>
            <a:off x="0" y="4869160"/>
            <a:ext cx="9144000" cy="19888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655994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30065" y="0"/>
            <a:ext cx="6048672" cy="646331"/>
          </a:xfrm>
          <a:prstGeom prst="rect">
            <a:avLst/>
          </a:prstGeom>
          <a:noFill/>
        </p:spPr>
        <p:txBody>
          <a:bodyPr wrap="square" rtlCol="0">
            <a:spAutoFit/>
          </a:bodyPr>
          <a:lstStyle/>
          <a:p>
            <a:pPr algn="ctr"/>
            <a:r>
              <a:rPr lang="en-IN" sz="3600" b="1" u="sng" dirty="0" smtClean="0"/>
              <a:t>Cross Validation</a:t>
            </a:r>
            <a:endParaRPr lang="en-IN" sz="3600" b="1" u="sng" dirty="0"/>
          </a:p>
        </p:txBody>
      </p:sp>
      <p:graphicFrame>
        <p:nvGraphicFramePr>
          <p:cNvPr id="3" name="Table 2"/>
          <p:cNvGraphicFramePr>
            <a:graphicFrameLocks noGrp="1"/>
          </p:cNvGraphicFramePr>
          <p:nvPr>
            <p:extLst>
              <p:ext uri="{D42A27DB-BD31-4B8C-83A1-F6EECF244321}">
                <p14:modId xmlns:p14="http://schemas.microsoft.com/office/powerpoint/2010/main" val="1898614359"/>
              </p:ext>
            </p:extLst>
          </p:nvPr>
        </p:nvGraphicFramePr>
        <p:xfrm>
          <a:off x="1043608" y="908722"/>
          <a:ext cx="6984776" cy="3528392"/>
        </p:xfrm>
        <a:graphic>
          <a:graphicData uri="http://schemas.openxmlformats.org/drawingml/2006/table">
            <a:tbl>
              <a:tblPr firstRow="1" bandRow="1">
                <a:tableStyleId>{5940675A-B579-460E-94D1-54222C63F5DA}</a:tableStyleId>
              </a:tblPr>
              <a:tblGrid>
                <a:gridCol w="3492388"/>
                <a:gridCol w="3492388"/>
              </a:tblGrid>
              <a:tr h="504056">
                <a:tc>
                  <a:txBody>
                    <a:bodyPr/>
                    <a:lstStyle/>
                    <a:p>
                      <a:pPr algn="ctr"/>
                      <a:r>
                        <a:rPr lang="en-IN" b="1" u="sng" dirty="0" smtClean="0"/>
                        <a:t>Model</a:t>
                      </a:r>
                      <a:endParaRPr lang="en-IN" b="1" u="sng" dirty="0"/>
                    </a:p>
                  </a:txBody>
                  <a:tcPr anchor="ctr"/>
                </a:tc>
                <a:tc>
                  <a:txBody>
                    <a:bodyPr/>
                    <a:lstStyle/>
                    <a:p>
                      <a:pPr algn="ctr"/>
                      <a:r>
                        <a:rPr lang="en-IN" b="1" u="sng" dirty="0" smtClean="0"/>
                        <a:t>Cross Validation Score</a:t>
                      </a:r>
                      <a:endParaRPr lang="en-IN" b="1" u="sng" dirty="0"/>
                    </a:p>
                  </a:txBody>
                  <a:tcPr anchor="ctr"/>
                </a:tc>
              </a:tr>
              <a:tr h="504056">
                <a:tc>
                  <a:txBody>
                    <a:bodyPr/>
                    <a:lstStyle/>
                    <a:p>
                      <a:pPr algn="ctr"/>
                      <a:r>
                        <a:rPr lang="en-IN" dirty="0" smtClean="0"/>
                        <a:t>Logistic Regression</a:t>
                      </a:r>
                      <a:endParaRPr lang="en-IN" dirty="0"/>
                    </a:p>
                  </a:txBody>
                  <a:tcPr anchor="ctr"/>
                </a:tc>
                <a:tc>
                  <a:txBody>
                    <a:bodyPr/>
                    <a:lstStyle/>
                    <a:p>
                      <a:pPr algn="ctr"/>
                      <a:r>
                        <a:rPr lang="en-IN" dirty="0" smtClean="0"/>
                        <a:t>0.9582</a:t>
                      </a:r>
                      <a:endParaRPr lang="en-IN" dirty="0"/>
                    </a:p>
                  </a:txBody>
                  <a:tcPr anchor="ctr"/>
                </a:tc>
              </a:tr>
              <a:tr h="504056">
                <a:tc>
                  <a:txBody>
                    <a:bodyPr/>
                    <a:lstStyle/>
                    <a:p>
                      <a:pPr algn="ctr"/>
                      <a:r>
                        <a:rPr lang="en-IN" dirty="0" err="1" smtClean="0"/>
                        <a:t>KNeighbor</a:t>
                      </a:r>
                      <a:r>
                        <a:rPr lang="en-IN" dirty="0" smtClean="0"/>
                        <a:t> Classifier</a:t>
                      </a:r>
                      <a:endParaRPr lang="en-IN" dirty="0"/>
                    </a:p>
                  </a:txBody>
                  <a:tcPr anchor="ctr"/>
                </a:tc>
                <a:tc>
                  <a:txBody>
                    <a:bodyPr/>
                    <a:lstStyle/>
                    <a:p>
                      <a:pPr algn="ctr"/>
                      <a:r>
                        <a:rPr lang="en-IN" dirty="0" smtClean="0"/>
                        <a:t>0.9566</a:t>
                      </a:r>
                      <a:endParaRPr lang="en-IN" dirty="0"/>
                    </a:p>
                  </a:txBody>
                  <a:tcPr anchor="ctr"/>
                </a:tc>
              </a:tr>
              <a:tr h="504056">
                <a:tc>
                  <a:txBody>
                    <a:bodyPr/>
                    <a:lstStyle/>
                    <a:p>
                      <a:pPr algn="ctr"/>
                      <a:r>
                        <a:rPr lang="en-IN" dirty="0" smtClean="0"/>
                        <a:t>Decision Tree Classifier</a:t>
                      </a:r>
                      <a:endParaRPr lang="en-IN" dirty="0"/>
                    </a:p>
                  </a:txBody>
                  <a:tcPr anchor="ctr"/>
                </a:tc>
                <a:tc>
                  <a:txBody>
                    <a:bodyPr/>
                    <a:lstStyle/>
                    <a:p>
                      <a:pPr algn="ctr"/>
                      <a:r>
                        <a:rPr lang="en-IN" dirty="0" smtClean="0"/>
                        <a:t>0.9289</a:t>
                      </a:r>
                      <a:endParaRPr lang="en-IN" dirty="0"/>
                    </a:p>
                  </a:txBody>
                  <a:tcPr anchor="ctr"/>
                </a:tc>
              </a:tr>
              <a:tr h="504056">
                <a:tc>
                  <a:txBody>
                    <a:bodyPr/>
                    <a:lstStyle/>
                    <a:p>
                      <a:pPr algn="ctr"/>
                      <a:r>
                        <a:rPr lang="en-IN" dirty="0" smtClean="0"/>
                        <a:t>Random Forest Classifier</a:t>
                      </a:r>
                      <a:endParaRPr lang="en-IN" dirty="0"/>
                    </a:p>
                  </a:txBody>
                  <a:tcPr anchor="ctr"/>
                </a:tc>
                <a:tc>
                  <a:txBody>
                    <a:bodyPr/>
                    <a:lstStyle/>
                    <a:p>
                      <a:pPr algn="ctr"/>
                      <a:r>
                        <a:rPr lang="en-IN" dirty="0" smtClean="0"/>
                        <a:t>0.9291</a:t>
                      </a:r>
                      <a:endParaRPr lang="en-IN" dirty="0"/>
                    </a:p>
                  </a:txBody>
                  <a:tcPr anchor="ctr"/>
                </a:tc>
              </a:tr>
              <a:tr h="504056">
                <a:tc>
                  <a:txBody>
                    <a:bodyPr/>
                    <a:lstStyle/>
                    <a:p>
                      <a:pPr algn="ctr"/>
                      <a:r>
                        <a:rPr lang="en-IN" dirty="0" smtClean="0"/>
                        <a:t>Ada Boost Classifier</a:t>
                      </a:r>
                      <a:endParaRPr lang="en-IN" dirty="0"/>
                    </a:p>
                  </a:txBody>
                  <a:tcPr anchor="ctr"/>
                </a:tc>
                <a:tc>
                  <a:txBody>
                    <a:bodyPr/>
                    <a:lstStyle/>
                    <a:p>
                      <a:pPr algn="ctr"/>
                      <a:r>
                        <a:rPr lang="en-IN" dirty="0" smtClean="0"/>
                        <a:t>0.9546</a:t>
                      </a:r>
                      <a:endParaRPr lang="en-IN" dirty="0"/>
                    </a:p>
                  </a:txBody>
                  <a:tcPr anchor="ctr"/>
                </a:tc>
              </a:tr>
              <a:tr h="504056">
                <a:tc>
                  <a:txBody>
                    <a:bodyPr/>
                    <a:lstStyle/>
                    <a:p>
                      <a:pPr algn="ctr"/>
                      <a:r>
                        <a:rPr lang="en-IN" dirty="0" smtClean="0"/>
                        <a:t>Gradient Boost Classifier</a:t>
                      </a:r>
                      <a:endParaRPr lang="en-IN" dirty="0"/>
                    </a:p>
                  </a:txBody>
                  <a:tcPr anchor="ctr"/>
                </a:tc>
                <a:tc>
                  <a:txBody>
                    <a:bodyPr/>
                    <a:lstStyle/>
                    <a:p>
                      <a:pPr algn="ctr"/>
                      <a:r>
                        <a:rPr lang="en-IN" dirty="0" smtClean="0"/>
                        <a:t>0.9586</a:t>
                      </a:r>
                      <a:endParaRPr lang="en-IN" dirty="0"/>
                    </a:p>
                  </a:txBody>
                  <a:tcPr anchor="ctr"/>
                </a:tc>
              </a:tr>
            </a:tbl>
          </a:graphicData>
        </a:graphic>
      </p:graphicFrame>
      <p:sp>
        <p:nvSpPr>
          <p:cNvPr id="4" name="TextBox 3"/>
          <p:cNvSpPr txBox="1"/>
          <p:nvPr/>
        </p:nvSpPr>
        <p:spPr>
          <a:xfrm>
            <a:off x="395536" y="5053826"/>
            <a:ext cx="8568952" cy="369332"/>
          </a:xfrm>
          <a:prstGeom prst="rect">
            <a:avLst/>
          </a:prstGeom>
          <a:noFill/>
        </p:spPr>
        <p:txBody>
          <a:bodyPr wrap="square" rtlCol="0">
            <a:spAutoFit/>
          </a:bodyPr>
          <a:lstStyle/>
          <a:p>
            <a:pPr marL="285750" indent="-285750">
              <a:buFont typeface="Arial" pitchFamily="34" charset="0"/>
              <a:buChar char="•"/>
            </a:pPr>
            <a:r>
              <a:rPr lang="en-IN" dirty="0"/>
              <a:t>Random Forest Classifier is performing better, hence it is carried forward</a:t>
            </a:r>
          </a:p>
        </p:txBody>
      </p:sp>
    </p:spTree>
    <p:extLst>
      <p:ext uri="{BB962C8B-B14F-4D97-AF65-F5344CB8AC3E}">
        <p14:creationId xmlns:p14="http://schemas.microsoft.com/office/powerpoint/2010/main" val="34318553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663" y="404664"/>
            <a:ext cx="9144000" cy="523220"/>
          </a:xfrm>
          <a:prstGeom prst="rect">
            <a:avLst/>
          </a:prstGeom>
        </p:spPr>
        <p:txBody>
          <a:bodyPr wrap="square">
            <a:spAutoFit/>
          </a:bodyPr>
          <a:lstStyle/>
          <a:p>
            <a:pPr algn="ctr"/>
            <a:r>
              <a:rPr lang="en-IN" sz="2800" b="1" u="sng" dirty="0" err="1" smtClean="0"/>
              <a:t>Hyperparameter</a:t>
            </a:r>
            <a:r>
              <a:rPr lang="en-IN" sz="2800" b="1" u="sng" dirty="0" smtClean="0"/>
              <a:t> tuned Random </a:t>
            </a:r>
            <a:r>
              <a:rPr lang="en-IN" sz="2800" b="1" u="sng" dirty="0"/>
              <a:t>Forest </a:t>
            </a:r>
            <a:r>
              <a:rPr lang="en-IN" sz="2800" b="1" u="sng" dirty="0" smtClean="0"/>
              <a:t>Classifier Model </a:t>
            </a:r>
            <a:endParaRPr lang="en-IN" sz="2800" b="1" u="sng" dirty="0"/>
          </a:p>
        </p:txBody>
      </p:sp>
      <p:sp>
        <p:nvSpPr>
          <p:cNvPr id="3" name="TextBox 2"/>
          <p:cNvSpPr txBox="1"/>
          <p:nvPr/>
        </p:nvSpPr>
        <p:spPr>
          <a:xfrm>
            <a:off x="0" y="1124744"/>
            <a:ext cx="9144000" cy="5447645"/>
          </a:xfrm>
          <a:prstGeom prst="rect">
            <a:avLst/>
          </a:prstGeom>
          <a:noFill/>
        </p:spPr>
        <p:txBody>
          <a:bodyPr wrap="square" rtlCol="0">
            <a:spAutoFit/>
          </a:bodyPr>
          <a:lstStyle/>
          <a:p>
            <a:pPr marL="457200" indent="-457200">
              <a:buFont typeface="Arial" pitchFamily="34" charset="0"/>
              <a:buChar char="•"/>
            </a:pPr>
            <a:r>
              <a:rPr lang="en-IN" sz="2400" dirty="0" smtClean="0"/>
              <a:t>Random Forest Classifier Model is </a:t>
            </a:r>
            <a:r>
              <a:rPr lang="en-IN" sz="2400" dirty="0" err="1" smtClean="0"/>
              <a:t>hyperparameter</a:t>
            </a:r>
            <a:r>
              <a:rPr lang="en-IN" sz="2400" dirty="0" smtClean="0"/>
              <a:t> tuned using </a:t>
            </a:r>
            <a:r>
              <a:rPr lang="en-IN" sz="2400" dirty="0" err="1" smtClean="0"/>
              <a:t>GridSearchCV</a:t>
            </a:r>
            <a:endParaRPr lang="en-IN" sz="2400" dirty="0" smtClean="0"/>
          </a:p>
          <a:p>
            <a:pPr marL="457200" indent="-457200">
              <a:buFont typeface="Arial" pitchFamily="34" charset="0"/>
              <a:buChar char="•"/>
            </a:pPr>
            <a:endParaRPr lang="en-IN" sz="2400" dirty="0"/>
          </a:p>
          <a:p>
            <a:pPr marL="342900" indent="-342900">
              <a:buFont typeface="Arial" pitchFamily="34" charset="0"/>
              <a:buChar char="•"/>
            </a:pPr>
            <a:r>
              <a:rPr lang="en-IN" sz="2400" dirty="0" smtClean="0"/>
              <a:t>The best parameters for criterion, </a:t>
            </a:r>
            <a:r>
              <a:rPr lang="en-IN" sz="2400" dirty="0" err="1" smtClean="0"/>
              <a:t>max_depth</a:t>
            </a:r>
            <a:r>
              <a:rPr lang="en-IN" sz="2400" dirty="0" smtClean="0"/>
              <a:t> and </a:t>
            </a:r>
            <a:r>
              <a:rPr lang="en-IN" sz="2400" dirty="0" err="1" smtClean="0"/>
              <a:t>max_features</a:t>
            </a:r>
            <a:r>
              <a:rPr lang="en-IN" sz="2400" dirty="0" smtClean="0"/>
              <a:t> are found as follows-</a:t>
            </a:r>
          </a:p>
          <a:p>
            <a:pPr marL="1257300" lvl="2" indent="-342900">
              <a:buFont typeface="Courier New" pitchFamily="49" charset="0"/>
              <a:buChar char="o"/>
            </a:pPr>
            <a:r>
              <a:rPr lang="en-IN" sz="2400" b="1" dirty="0" smtClean="0">
                <a:solidFill>
                  <a:schemeClr val="tx2"/>
                </a:solidFill>
              </a:rPr>
              <a:t>criterion: </a:t>
            </a:r>
            <a:r>
              <a:rPr lang="en-IN" sz="2400" b="1" dirty="0" err="1" smtClean="0">
                <a:solidFill>
                  <a:schemeClr val="tx2"/>
                </a:solidFill>
              </a:rPr>
              <a:t>gini</a:t>
            </a:r>
            <a:endParaRPr lang="en-IN" sz="2400" b="1" dirty="0">
              <a:solidFill>
                <a:schemeClr val="tx2"/>
              </a:solidFill>
            </a:endParaRPr>
          </a:p>
          <a:p>
            <a:pPr marL="1257300" lvl="2" indent="-342900">
              <a:buFont typeface="Courier New" pitchFamily="49" charset="0"/>
              <a:buChar char="o"/>
            </a:pPr>
            <a:r>
              <a:rPr lang="en-IN" sz="2400" b="1" dirty="0" err="1" smtClean="0">
                <a:solidFill>
                  <a:schemeClr val="tx2"/>
                </a:solidFill>
              </a:rPr>
              <a:t>max_depth</a:t>
            </a:r>
            <a:r>
              <a:rPr lang="en-IN" sz="2400" b="1" dirty="0" smtClean="0">
                <a:solidFill>
                  <a:schemeClr val="tx2"/>
                </a:solidFill>
              </a:rPr>
              <a:t>: </a:t>
            </a:r>
            <a:r>
              <a:rPr lang="en-IN" sz="2400" b="1" dirty="0" smtClean="0">
                <a:solidFill>
                  <a:schemeClr val="tx2"/>
                </a:solidFill>
              </a:rPr>
              <a:t>5</a:t>
            </a:r>
            <a:endParaRPr lang="en-IN" sz="2400" b="1" dirty="0" smtClean="0">
              <a:solidFill>
                <a:schemeClr val="tx2"/>
              </a:solidFill>
            </a:endParaRPr>
          </a:p>
          <a:p>
            <a:pPr marL="1257300" lvl="2" indent="-342900">
              <a:buFont typeface="Courier New" pitchFamily="49" charset="0"/>
              <a:buChar char="o"/>
            </a:pPr>
            <a:r>
              <a:rPr lang="en-IN" sz="2400" b="1" dirty="0" err="1" smtClean="0">
                <a:solidFill>
                  <a:schemeClr val="tx2"/>
                </a:solidFill>
              </a:rPr>
              <a:t>Max_features</a:t>
            </a:r>
            <a:r>
              <a:rPr lang="en-IN" sz="2400" b="1" dirty="0" smtClean="0">
                <a:solidFill>
                  <a:schemeClr val="tx2"/>
                </a:solidFill>
              </a:rPr>
              <a:t>: </a:t>
            </a:r>
            <a:r>
              <a:rPr lang="en-IN" sz="2400" b="1" dirty="0" err="1" smtClean="0">
                <a:solidFill>
                  <a:schemeClr val="tx2"/>
                </a:solidFill>
              </a:rPr>
              <a:t>sqrt</a:t>
            </a:r>
            <a:endParaRPr lang="en-IN" sz="2400" b="1" dirty="0" smtClean="0">
              <a:solidFill>
                <a:schemeClr val="tx2"/>
              </a:solidFill>
            </a:endParaRPr>
          </a:p>
          <a:p>
            <a:pPr marL="457200" indent="-457200">
              <a:buFont typeface="Arial" pitchFamily="34" charset="0"/>
              <a:buChar char="•"/>
            </a:pPr>
            <a:endParaRPr lang="en-IN" sz="2800" dirty="0" smtClean="0"/>
          </a:p>
          <a:p>
            <a:pPr marL="342900" indent="-342900">
              <a:buFont typeface="Arial" pitchFamily="34" charset="0"/>
              <a:buChar char="•"/>
            </a:pPr>
            <a:r>
              <a:rPr lang="en-IN" sz="2400" dirty="0" smtClean="0"/>
              <a:t>Applying the above found best parameters  on Random Forest Classifier Model, the following was obtained-</a:t>
            </a:r>
          </a:p>
          <a:p>
            <a:pPr marL="342900" indent="-342900">
              <a:buFont typeface="Arial" pitchFamily="34" charset="0"/>
              <a:buChar char="•"/>
            </a:pPr>
            <a:endParaRPr lang="en-IN" sz="2400" dirty="0" smtClean="0"/>
          </a:p>
          <a:p>
            <a:pPr marL="1257300" lvl="2" indent="-342900">
              <a:buFont typeface="Courier New" pitchFamily="49" charset="0"/>
              <a:buChar char="o"/>
            </a:pPr>
            <a:r>
              <a:rPr lang="en-IN" sz="2400" dirty="0"/>
              <a:t>The </a:t>
            </a:r>
            <a:r>
              <a:rPr lang="en-IN" sz="2400" b="1" dirty="0">
                <a:solidFill>
                  <a:schemeClr val="tx2"/>
                </a:solidFill>
              </a:rPr>
              <a:t>Accuracy </a:t>
            </a:r>
            <a:r>
              <a:rPr lang="en-IN" sz="2400" dirty="0"/>
              <a:t>for target test and </a:t>
            </a:r>
            <a:r>
              <a:rPr lang="en-IN" sz="2400" dirty="0" err="1"/>
              <a:t>pred_test</a:t>
            </a:r>
            <a:r>
              <a:rPr lang="en-IN" sz="2400" dirty="0"/>
              <a:t>(data predicted on </a:t>
            </a:r>
            <a:r>
              <a:rPr lang="en-IN" sz="2400" dirty="0" err="1"/>
              <a:t>features_test</a:t>
            </a:r>
            <a:r>
              <a:rPr lang="en-IN" sz="2400" dirty="0"/>
              <a:t>) is </a:t>
            </a:r>
            <a:r>
              <a:rPr lang="en-IN" sz="2400" b="1" dirty="0" smtClean="0">
                <a:solidFill>
                  <a:schemeClr val="tx2"/>
                </a:solidFill>
              </a:rPr>
              <a:t>95</a:t>
            </a:r>
            <a:r>
              <a:rPr lang="en-IN" sz="2400" b="1" dirty="0" smtClean="0">
                <a:solidFill>
                  <a:schemeClr val="tx2"/>
                </a:solidFill>
              </a:rPr>
              <a:t>.87</a:t>
            </a:r>
            <a:r>
              <a:rPr lang="en-IN" sz="2400" b="1" dirty="0" smtClean="0">
                <a:solidFill>
                  <a:schemeClr val="tx2"/>
                </a:solidFill>
              </a:rPr>
              <a:t>%</a:t>
            </a:r>
            <a:endParaRPr lang="en-IN" sz="2400" b="1" dirty="0">
              <a:solidFill>
                <a:schemeClr val="tx2"/>
              </a:solidFill>
            </a:endParaRPr>
          </a:p>
        </p:txBody>
      </p:sp>
    </p:spTree>
    <p:extLst>
      <p:ext uri="{BB962C8B-B14F-4D97-AF65-F5344CB8AC3E}">
        <p14:creationId xmlns:p14="http://schemas.microsoft.com/office/powerpoint/2010/main" val="21265647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4469"/>
            <a:ext cx="9144000" cy="954107"/>
          </a:xfrm>
          <a:prstGeom prst="rect">
            <a:avLst/>
          </a:prstGeom>
        </p:spPr>
        <p:txBody>
          <a:bodyPr wrap="square">
            <a:spAutoFit/>
          </a:bodyPr>
          <a:lstStyle/>
          <a:p>
            <a:pPr algn="ctr"/>
            <a:r>
              <a:rPr lang="en-IN" sz="2800" b="1" u="sng" dirty="0" smtClean="0"/>
              <a:t>The ROC  AUC Plot on the </a:t>
            </a:r>
            <a:r>
              <a:rPr lang="en-IN" sz="2800" b="1" u="sng" dirty="0" err="1" smtClean="0"/>
              <a:t>Hyperparameter</a:t>
            </a:r>
            <a:r>
              <a:rPr lang="en-IN" sz="2800" b="1" u="sng" dirty="0" smtClean="0"/>
              <a:t> tuned Random </a:t>
            </a:r>
            <a:r>
              <a:rPr lang="en-IN" sz="2800" b="1" u="sng" dirty="0"/>
              <a:t>Forest </a:t>
            </a:r>
            <a:r>
              <a:rPr lang="en-IN" sz="2800" b="1" u="sng" dirty="0" smtClean="0"/>
              <a:t>Classifier </a:t>
            </a:r>
            <a:r>
              <a:rPr lang="en-IN" sz="2800" b="1" u="sng" dirty="0" smtClean="0"/>
              <a:t>Model</a:t>
            </a:r>
            <a:endParaRPr lang="en-IN" sz="2800" b="1" u="sng"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2654" y="1043408"/>
            <a:ext cx="7011714" cy="5049887"/>
          </a:xfrm>
          <a:prstGeom prst="rect">
            <a:avLst/>
          </a:prstGeom>
        </p:spPr>
      </p:pic>
      <p:sp>
        <p:nvSpPr>
          <p:cNvPr id="4" name="TextBox 3"/>
          <p:cNvSpPr txBox="1"/>
          <p:nvPr/>
        </p:nvSpPr>
        <p:spPr>
          <a:xfrm>
            <a:off x="0" y="6093296"/>
            <a:ext cx="8892480" cy="707886"/>
          </a:xfrm>
          <a:prstGeom prst="rect">
            <a:avLst/>
          </a:prstGeom>
          <a:noFill/>
        </p:spPr>
        <p:txBody>
          <a:bodyPr wrap="square" rtlCol="0">
            <a:spAutoFit/>
          </a:bodyPr>
          <a:lstStyle/>
          <a:p>
            <a:pPr marL="285750" indent="-285750">
              <a:buFont typeface="Arial" pitchFamily="34" charset="0"/>
              <a:buChar char="•"/>
            </a:pPr>
            <a:r>
              <a:rPr lang="en-IN" sz="2000" b="1" dirty="0"/>
              <a:t>Final Accuracy </a:t>
            </a:r>
            <a:r>
              <a:rPr lang="en-IN" sz="2000" dirty="0"/>
              <a:t>is </a:t>
            </a:r>
            <a:r>
              <a:rPr lang="en-IN" sz="2000" b="1" dirty="0" smtClean="0"/>
              <a:t>95.87</a:t>
            </a:r>
            <a:r>
              <a:rPr lang="en-IN" sz="2000" b="1" dirty="0" smtClean="0"/>
              <a:t>% </a:t>
            </a:r>
            <a:r>
              <a:rPr lang="en-IN" sz="2000" dirty="0"/>
              <a:t>and </a:t>
            </a:r>
            <a:r>
              <a:rPr lang="en-IN" sz="2000" b="1" dirty="0"/>
              <a:t>AUC score </a:t>
            </a:r>
            <a:r>
              <a:rPr lang="en-IN" sz="2000" dirty="0"/>
              <a:t>is </a:t>
            </a:r>
            <a:r>
              <a:rPr lang="en-IN" sz="2000" b="1" dirty="0" smtClean="0"/>
              <a:t>85</a:t>
            </a:r>
            <a:r>
              <a:rPr lang="en-IN" sz="2000" b="1" dirty="0" smtClean="0"/>
              <a:t>%, </a:t>
            </a:r>
            <a:r>
              <a:rPr lang="en-IN" sz="2000" dirty="0"/>
              <a:t>which depicts that our model is working </a:t>
            </a:r>
            <a:r>
              <a:rPr lang="en-IN" sz="2000" dirty="0" smtClean="0"/>
              <a:t>well</a:t>
            </a:r>
            <a:endParaRPr lang="en-IN" sz="2000" dirty="0"/>
          </a:p>
        </p:txBody>
      </p:sp>
    </p:spTree>
    <p:extLst>
      <p:ext uri="{BB962C8B-B14F-4D97-AF65-F5344CB8AC3E}">
        <p14:creationId xmlns:p14="http://schemas.microsoft.com/office/powerpoint/2010/main" val="9718036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536" y="-243408"/>
            <a:ext cx="9177536" cy="1815882"/>
          </a:xfrm>
          <a:prstGeom prst="rect">
            <a:avLst/>
          </a:prstGeom>
          <a:noFill/>
        </p:spPr>
        <p:txBody>
          <a:bodyPr wrap="square" rtlCol="0">
            <a:spAutoFit/>
          </a:bodyPr>
          <a:lstStyle/>
          <a:p>
            <a:endParaRPr lang="en-IN" sz="2800" dirty="0"/>
          </a:p>
          <a:p>
            <a:pPr marL="457200" indent="-457200">
              <a:buFont typeface="Arial" pitchFamily="34" charset="0"/>
              <a:buChar char="•"/>
            </a:pPr>
            <a:r>
              <a:rPr lang="en-IN" sz="2800" dirty="0" smtClean="0"/>
              <a:t>The test data (</a:t>
            </a:r>
            <a:r>
              <a:rPr lang="en-IN" sz="2800" dirty="0" err="1" smtClean="0"/>
              <a:t>x_test</a:t>
            </a:r>
            <a:r>
              <a:rPr lang="en-IN" sz="2800" dirty="0" smtClean="0"/>
              <a:t>) is fit into </a:t>
            </a:r>
            <a:r>
              <a:rPr lang="en-IN" sz="2800" dirty="0" smtClean="0"/>
              <a:t>the </a:t>
            </a:r>
            <a:r>
              <a:rPr lang="en-IN" sz="2800" dirty="0" err="1" smtClean="0"/>
              <a:t>Hyperparameter</a:t>
            </a:r>
            <a:r>
              <a:rPr lang="en-IN" sz="2800" dirty="0" smtClean="0"/>
              <a:t> </a:t>
            </a:r>
            <a:r>
              <a:rPr lang="en-IN" sz="2800" dirty="0"/>
              <a:t>tuned Random Forest Classifier </a:t>
            </a:r>
            <a:r>
              <a:rPr lang="en-IN" sz="2800" dirty="0" smtClean="0"/>
              <a:t>Model </a:t>
            </a:r>
            <a:r>
              <a:rPr lang="en-IN" sz="2800" dirty="0" smtClean="0"/>
              <a:t>and </a:t>
            </a:r>
            <a:r>
              <a:rPr lang="en-IN" sz="2800" dirty="0" smtClean="0"/>
              <a:t>the </a:t>
            </a:r>
            <a:r>
              <a:rPr lang="en-IN" sz="2800" dirty="0" smtClean="0"/>
              <a:t>comments are classified as malignant (1) or non-malignant (0)</a:t>
            </a:r>
            <a:endParaRPr lang="en-IN" sz="2800" dirty="0"/>
          </a:p>
        </p:txBody>
      </p:sp>
      <p:pic>
        <p:nvPicPr>
          <p:cNvPr id="1229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7402" t="47024" r="20463" b="11905"/>
          <a:stretch/>
        </p:blipFill>
        <p:spPr bwMode="auto">
          <a:xfrm>
            <a:off x="0" y="1572474"/>
            <a:ext cx="9144000" cy="52855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82766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15616" y="2276872"/>
            <a:ext cx="7272808" cy="2123658"/>
          </a:xfrm>
          <a:prstGeom prst="rect">
            <a:avLst/>
          </a:prstGeom>
          <a:noFill/>
        </p:spPr>
        <p:txBody>
          <a:bodyPr wrap="square" rtlCol="0">
            <a:spAutoFit/>
          </a:bodyPr>
          <a:lstStyle/>
          <a:p>
            <a:pPr algn="ctr"/>
            <a:r>
              <a:rPr lang="en-IN" sz="6600" b="1" u="sng" dirty="0" smtClean="0"/>
              <a:t>EDA Steps and Visualization</a:t>
            </a:r>
            <a:endParaRPr lang="en-IN" sz="6600" b="1" u="sng" dirty="0"/>
          </a:p>
        </p:txBody>
      </p:sp>
    </p:spTree>
    <p:extLst>
      <p:ext uri="{BB962C8B-B14F-4D97-AF65-F5344CB8AC3E}">
        <p14:creationId xmlns:p14="http://schemas.microsoft.com/office/powerpoint/2010/main" val="15145364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9144000" cy="2677656"/>
          </a:xfrm>
          <a:prstGeom prst="rect">
            <a:avLst/>
          </a:prstGeom>
          <a:noFill/>
        </p:spPr>
        <p:txBody>
          <a:bodyPr wrap="square" rtlCol="0">
            <a:spAutoFit/>
          </a:bodyPr>
          <a:lstStyle/>
          <a:p>
            <a:pPr marL="285750" indent="-285750">
              <a:buFont typeface="Arial" pitchFamily="34" charset="0"/>
              <a:buChar char="•"/>
            </a:pPr>
            <a:r>
              <a:rPr lang="en-IN" sz="2800" dirty="0" smtClean="0"/>
              <a:t>The train datasheet is extracted and saved in a </a:t>
            </a:r>
            <a:r>
              <a:rPr lang="en-IN" sz="2800" dirty="0" err="1" smtClean="0"/>
              <a:t>dataframe</a:t>
            </a:r>
            <a:endParaRPr lang="en-IN" sz="2800" dirty="0" smtClean="0"/>
          </a:p>
          <a:p>
            <a:pPr marL="285750" indent="-285750">
              <a:buFont typeface="Arial" pitchFamily="34" charset="0"/>
              <a:buChar char="•"/>
            </a:pPr>
            <a:endParaRPr lang="en-IN" sz="2800" dirty="0"/>
          </a:p>
          <a:p>
            <a:pPr marL="285750" indent="-285750">
              <a:buFont typeface="Arial" pitchFamily="34" charset="0"/>
              <a:buChar char="•"/>
            </a:pPr>
            <a:r>
              <a:rPr lang="en-IN" sz="2800" dirty="0" smtClean="0"/>
              <a:t>The shape of the </a:t>
            </a:r>
            <a:r>
              <a:rPr lang="en-IN" sz="2800" dirty="0" err="1" smtClean="0"/>
              <a:t>dataframe</a:t>
            </a:r>
            <a:r>
              <a:rPr lang="en-IN" sz="2800" dirty="0" smtClean="0"/>
              <a:t> is checked-</a:t>
            </a:r>
          </a:p>
          <a:p>
            <a:r>
              <a:rPr lang="en-IN" sz="2800" dirty="0" smtClean="0"/>
              <a:t>			</a:t>
            </a:r>
            <a:r>
              <a:rPr lang="en-IN" sz="2800" b="1" dirty="0" smtClean="0">
                <a:solidFill>
                  <a:schemeClr val="tx2"/>
                </a:solidFill>
              </a:rPr>
              <a:t>There are </a:t>
            </a:r>
            <a:r>
              <a:rPr lang="en-IN" sz="2800" b="1" dirty="0" smtClean="0">
                <a:solidFill>
                  <a:schemeClr val="tx2"/>
                </a:solidFill>
              </a:rPr>
              <a:t>159571</a:t>
            </a:r>
            <a:r>
              <a:rPr lang="en-IN" sz="2800" dirty="0" smtClean="0"/>
              <a:t> </a:t>
            </a:r>
            <a:r>
              <a:rPr lang="en-IN" sz="2800" b="1" dirty="0" smtClean="0">
                <a:solidFill>
                  <a:schemeClr val="tx2"/>
                </a:solidFill>
              </a:rPr>
              <a:t>rows </a:t>
            </a:r>
            <a:r>
              <a:rPr lang="en-IN" sz="2800" b="1" dirty="0" smtClean="0">
                <a:solidFill>
                  <a:schemeClr val="tx2"/>
                </a:solidFill>
              </a:rPr>
              <a:t>and </a:t>
            </a:r>
            <a:r>
              <a:rPr lang="en-IN" sz="2800" b="1" dirty="0" smtClean="0">
                <a:solidFill>
                  <a:schemeClr val="tx2"/>
                </a:solidFill>
              </a:rPr>
              <a:t>8 </a:t>
            </a:r>
            <a:r>
              <a:rPr lang="en-IN" sz="2800" b="1" dirty="0" smtClean="0">
                <a:solidFill>
                  <a:schemeClr val="tx2"/>
                </a:solidFill>
              </a:rPr>
              <a:t>columns</a:t>
            </a:r>
          </a:p>
          <a:p>
            <a:endParaRPr lang="en-IN" sz="2800" b="1" dirty="0">
              <a:solidFill>
                <a:schemeClr val="tx2"/>
              </a:solidFill>
            </a:endParaRPr>
          </a:p>
          <a:p>
            <a:pPr marL="457200" indent="-457200">
              <a:buFont typeface="Arial" pitchFamily="34" charset="0"/>
              <a:buChar char="•"/>
            </a:pPr>
            <a:r>
              <a:rPr lang="en-IN" sz="2800" b="1" dirty="0" smtClean="0"/>
              <a:t>The columns </a:t>
            </a:r>
            <a:r>
              <a:rPr lang="en-IN" sz="2800" b="1" dirty="0" smtClean="0"/>
              <a:t>are as follows-</a:t>
            </a:r>
            <a:endParaRPr lang="en-IN" sz="2800" b="1" dirty="0" smtClean="0"/>
          </a:p>
        </p:txBody>
      </p:sp>
      <p:sp>
        <p:nvSpPr>
          <p:cNvPr id="3" name="TextBox 2"/>
          <p:cNvSpPr txBox="1"/>
          <p:nvPr/>
        </p:nvSpPr>
        <p:spPr>
          <a:xfrm>
            <a:off x="2735796" y="2564904"/>
            <a:ext cx="3672408" cy="3539430"/>
          </a:xfrm>
          <a:prstGeom prst="rect">
            <a:avLst/>
          </a:prstGeom>
          <a:noFill/>
        </p:spPr>
        <p:txBody>
          <a:bodyPr wrap="square" rtlCol="0">
            <a:spAutoFit/>
          </a:bodyPr>
          <a:lstStyle/>
          <a:p>
            <a:pPr marL="285750" indent="-285750">
              <a:buFont typeface="Arial" pitchFamily="34" charset="0"/>
              <a:buChar char="•"/>
            </a:pPr>
            <a:r>
              <a:rPr lang="en-IN" sz="2800" dirty="0" smtClean="0">
                <a:solidFill>
                  <a:schemeClr val="tx2"/>
                </a:solidFill>
              </a:rPr>
              <a:t>id</a:t>
            </a:r>
          </a:p>
          <a:p>
            <a:pPr marL="285750" indent="-285750">
              <a:buFont typeface="Arial" pitchFamily="34" charset="0"/>
              <a:buChar char="•"/>
            </a:pPr>
            <a:r>
              <a:rPr lang="en-IN" sz="2800" dirty="0" err="1" smtClean="0">
                <a:solidFill>
                  <a:schemeClr val="tx2"/>
                </a:solidFill>
              </a:rPr>
              <a:t>comment_text</a:t>
            </a:r>
            <a:endParaRPr lang="en-IN" sz="2800" dirty="0">
              <a:solidFill>
                <a:schemeClr val="tx2"/>
              </a:solidFill>
            </a:endParaRPr>
          </a:p>
          <a:p>
            <a:pPr marL="285750" indent="-285750">
              <a:buFont typeface="Arial" pitchFamily="34" charset="0"/>
              <a:buChar char="•"/>
            </a:pPr>
            <a:r>
              <a:rPr lang="en-IN" sz="2800" dirty="0">
                <a:solidFill>
                  <a:schemeClr val="tx2"/>
                </a:solidFill>
              </a:rPr>
              <a:t>m</a:t>
            </a:r>
            <a:r>
              <a:rPr lang="en-IN" sz="2800" dirty="0" smtClean="0">
                <a:solidFill>
                  <a:schemeClr val="tx2"/>
                </a:solidFill>
              </a:rPr>
              <a:t>alignant</a:t>
            </a:r>
            <a:endParaRPr lang="en-IN" sz="2800" dirty="0">
              <a:solidFill>
                <a:schemeClr val="tx2"/>
              </a:solidFill>
            </a:endParaRPr>
          </a:p>
          <a:p>
            <a:pPr marL="285750" indent="-285750">
              <a:buFont typeface="Arial" pitchFamily="34" charset="0"/>
              <a:buChar char="•"/>
            </a:pPr>
            <a:r>
              <a:rPr lang="en-IN" sz="2800" dirty="0" err="1" smtClean="0">
                <a:solidFill>
                  <a:schemeClr val="tx2"/>
                </a:solidFill>
              </a:rPr>
              <a:t>highly_malignant</a:t>
            </a:r>
            <a:endParaRPr lang="en-IN" sz="2800" dirty="0">
              <a:solidFill>
                <a:schemeClr val="tx2"/>
              </a:solidFill>
            </a:endParaRPr>
          </a:p>
          <a:p>
            <a:pPr marL="285750" indent="-285750">
              <a:buFont typeface="Arial" pitchFamily="34" charset="0"/>
              <a:buChar char="•"/>
            </a:pPr>
            <a:r>
              <a:rPr lang="en-IN" sz="2800" dirty="0">
                <a:solidFill>
                  <a:schemeClr val="tx2"/>
                </a:solidFill>
              </a:rPr>
              <a:t>r</a:t>
            </a:r>
            <a:r>
              <a:rPr lang="en-IN" sz="2800" dirty="0" smtClean="0">
                <a:solidFill>
                  <a:schemeClr val="tx2"/>
                </a:solidFill>
              </a:rPr>
              <a:t>ude</a:t>
            </a:r>
            <a:endParaRPr lang="en-IN" sz="2800" dirty="0">
              <a:solidFill>
                <a:schemeClr val="tx2"/>
              </a:solidFill>
            </a:endParaRPr>
          </a:p>
          <a:p>
            <a:pPr marL="285750" indent="-285750">
              <a:buFont typeface="Arial" pitchFamily="34" charset="0"/>
              <a:buChar char="•"/>
            </a:pPr>
            <a:r>
              <a:rPr lang="en-IN" sz="2800" dirty="0">
                <a:solidFill>
                  <a:schemeClr val="tx2"/>
                </a:solidFill>
              </a:rPr>
              <a:t>t</a:t>
            </a:r>
            <a:r>
              <a:rPr lang="en-IN" sz="2800" dirty="0" smtClean="0">
                <a:solidFill>
                  <a:schemeClr val="tx2"/>
                </a:solidFill>
              </a:rPr>
              <a:t>hreat</a:t>
            </a:r>
            <a:endParaRPr lang="en-IN" sz="2800" dirty="0">
              <a:solidFill>
                <a:schemeClr val="tx2"/>
              </a:solidFill>
            </a:endParaRPr>
          </a:p>
          <a:p>
            <a:pPr marL="285750" indent="-285750">
              <a:buFont typeface="Arial" pitchFamily="34" charset="0"/>
              <a:buChar char="•"/>
            </a:pPr>
            <a:r>
              <a:rPr lang="en-IN" sz="2800" dirty="0">
                <a:solidFill>
                  <a:schemeClr val="tx2"/>
                </a:solidFill>
              </a:rPr>
              <a:t>a</a:t>
            </a:r>
            <a:r>
              <a:rPr lang="en-IN" sz="2800" dirty="0" smtClean="0">
                <a:solidFill>
                  <a:schemeClr val="tx2"/>
                </a:solidFill>
              </a:rPr>
              <a:t>buse</a:t>
            </a:r>
            <a:endParaRPr lang="en-IN" sz="2800" dirty="0">
              <a:solidFill>
                <a:schemeClr val="tx2"/>
              </a:solidFill>
            </a:endParaRPr>
          </a:p>
          <a:p>
            <a:pPr marL="285750" indent="-285750">
              <a:buFont typeface="Arial" pitchFamily="34" charset="0"/>
              <a:buChar char="•"/>
            </a:pPr>
            <a:r>
              <a:rPr lang="en-IN" sz="2800" dirty="0" smtClean="0">
                <a:solidFill>
                  <a:schemeClr val="tx2"/>
                </a:solidFill>
              </a:rPr>
              <a:t>loathe</a:t>
            </a:r>
            <a:endParaRPr lang="en-IN" sz="2800" dirty="0">
              <a:solidFill>
                <a:schemeClr val="tx2"/>
              </a:solidFill>
            </a:endParaRPr>
          </a:p>
        </p:txBody>
      </p:sp>
    </p:spTree>
    <p:extLst>
      <p:ext uri="{BB962C8B-B14F-4D97-AF65-F5344CB8AC3E}">
        <p14:creationId xmlns:p14="http://schemas.microsoft.com/office/powerpoint/2010/main" val="15381057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70" y="0"/>
            <a:ext cx="6228184" cy="3970318"/>
          </a:xfrm>
          <a:prstGeom prst="rect">
            <a:avLst/>
          </a:prstGeom>
          <a:noFill/>
        </p:spPr>
        <p:txBody>
          <a:bodyPr wrap="square" rtlCol="0">
            <a:spAutoFit/>
          </a:bodyPr>
          <a:lstStyle/>
          <a:p>
            <a:pPr marL="342900" indent="-342900">
              <a:buFont typeface="Arial" pitchFamily="34" charset="0"/>
              <a:buChar char="•"/>
            </a:pPr>
            <a:r>
              <a:rPr lang="en-IN" sz="2800" dirty="0" smtClean="0"/>
              <a:t>The data type of each column </a:t>
            </a:r>
            <a:r>
              <a:rPr lang="en-IN" sz="2800" dirty="0" smtClean="0"/>
              <a:t>is-</a:t>
            </a:r>
            <a:endParaRPr lang="en-IN" sz="2800" dirty="0" smtClean="0"/>
          </a:p>
          <a:p>
            <a:pPr marL="2457450" lvl="5" indent="-171450">
              <a:buFont typeface="Arial" pitchFamily="34" charset="0"/>
              <a:buChar char="•"/>
            </a:pPr>
            <a:r>
              <a:rPr lang="en-IN" sz="2800" dirty="0">
                <a:solidFill>
                  <a:schemeClr val="tx2"/>
                </a:solidFill>
              </a:rPr>
              <a:t>id </a:t>
            </a:r>
            <a:r>
              <a:rPr lang="en-IN" sz="2800" dirty="0" smtClean="0">
                <a:solidFill>
                  <a:schemeClr val="tx2"/>
                </a:solidFill>
              </a:rPr>
              <a:t> - object </a:t>
            </a:r>
          </a:p>
          <a:p>
            <a:pPr marL="2457450" lvl="5" indent="-171450">
              <a:buFont typeface="Arial" pitchFamily="34" charset="0"/>
              <a:buChar char="•"/>
            </a:pPr>
            <a:r>
              <a:rPr lang="en-IN" sz="2800" dirty="0" err="1" smtClean="0">
                <a:solidFill>
                  <a:schemeClr val="tx2"/>
                </a:solidFill>
              </a:rPr>
              <a:t>comment_text</a:t>
            </a:r>
            <a:r>
              <a:rPr lang="en-IN" sz="2800" dirty="0" smtClean="0">
                <a:solidFill>
                  <a:schemeClr val="tx2"/>
                </a:solidFill>
              </a:rPr>
              <a:t> - </a:t>
            </a:r>
            <a:r>
              <a:rPr lang="en-IN" sz="2800" dirty="0">
                <a:solidFill>
                  <a:schemeClr val="tx2"/>
                </a:solidFill>
              </a:rPr>
              <a:t>object </a:t>
            </a:r>
            <a:endParaRPr lang="en-IN" sz="2800" dirty="0" smtClean="0">
              <a:solidFill>
                <a:schemeClr val="tx2"/>
              </a:solidFill>
            </a:endParaRPr>
          </a:p>
          <a:p>
            <a:pPr marL="2457450" lvl="5" indent="-171450">
              <a:buFont typeface="Arial" pitchFamily="34" charset="0"/>
              <a:buChar char="•"/>
            </a:pPr>
            <a:r>
              <a:rPr lang="en-IN" sz="2800" dirty="0" smtClean="0">
                <a:solidFill>
                  <a:schemeClr val="tx2"/>
                </a:solidFill>
              </a:rPr>
              <a:t>malignant - int64 </a:t>
            </a:r>
          </a:p>
          <a:p>
            <a:pPr marL="2457450" lvl="5" indent="-171450">
              <a:buFont typeface="Arial" pitchFamily="34" charset="0"/>
              <a:buChar char="•"/>
            </a:pPr>
            <a:r>
              <a:rPr lang="en-IN" sz="2800" dirty="0" err="1" smtClean="0">
                <a:solidFill>
                  <a:schemeClr val="tx2"/>
                </a:solidFill>
              </a:rPr>
              <a:t>highly_malignant</a:t>
            </a:r>
            <a:r>
              <a:rPr lang="en-IN" sz="2800" dirty="0" smtClean="0">
                <a:solidFill>
                  <a:schemeClr val="tx2"/>
                </a:solidFill>
              </a:rPr>
              <a:t> - int64 </a:t>
            </a:r>
          </a:p>
          <a:p>
            <a:pPr marL="2457450" lvl="5" indent="-171450">
              <a:buFont typeface="Arial" pitchFamily="34" charset="0"/>
              <a:buChar char="•"/>
            </a:pPr>
            <a:r>
              <a:rPr lang="en-IN" sz="2800" dirty="0" smtClean="0">
                <a:solidFill>
                  <a:schemeClr val="tx2"/>
                </a:solidFill>
              </a:rPr>
              <a:t>rude - int64 </a:t>
            </a:r>
          </a:p>
          <a:p>
            <a:pPr marL="2457450" lvl="5" indent="-171450">
              <a:buFont typeface="Arial" pitchFamily="34" charset="0"/>
              <a:buChar char="•"/>
            </a:pPr>
            <a:r>
              <a:rPr lang="en-IN" sz="2800" dirty="0" smtClean="0">
                <a:solidFill>
                  <a:schemeClr val="tx2"/>
                </a:solidFill>
              </a:rPr>
              <a:t>threat  - int64 </a:t>
            </a:r>
          </a:p>
          <a:p>
            <a:pPr marL="2457450" lvl="5" indent="-171450">
              <a:buFont typeface="Arial" pitchFamily="34" charset="0"/>
              <a:buChar char="•"/>
            </a:pPr>
            <a:r>
              <a:rPr lang="en-IN" sz="2800" dirty="0">
                <a:solidFill>
                  <a:schemeClr val="tx2"/>
                </a:solidFill>
              </a:rPr>
              <a:t>a</a:t>
            </a:r>
            <a:r>
              <a:rPr lang="en-IN" sz="2800" dirty="0" smtClean="0">
                <a:solidFill>
                  <a:schemeClr val="tx2"/>
                </a:solidFill>
              </a:rPr>
              <a:t>buse - </a:t>
            </a:r>
            <a:r>
              <a:rPr lang="en-IN" sz="2800" dirty="0">
                <a:solidFill>
                  <a:schemeClr val="tx2"/>
                </a:solidFill>
              </a:rPr>
              <a:t>int64 </a:t>
            </a:r>
            <a:endParaRPr lang="en-IN" sz="2800" dirty="0" smtClean="0">
              <a:solidFill>
                <a:schemeClr val="tx2"/>
              </a:solidFill>
            </a:endParaRPr>
          </a:p>
          <a:p>
            <a:pPr marL="2457450" lvl="5" indent="-171450">
              <a:buFont typeface="Arial" pitchFamily="34" charset="0"/>
              <a:buChar char="•"/>
            </a:pPr>
            <a:r>
              <a:rPr lang="en-IN" sz="2800" dirty="0" smtClean="0">
                <a:solidFill>
                  <a:schemeClr val="tx2"/>
                </a:solidFill>
              </a:rPr>
              <a:t>loathe - int64</a:t>
            </a:r>
            <a:endParaRPr lang="en-IN" sz="2800" dirty="0" smtClean="0">
              <a:solidFill>
                <a:schemeClr val="tx2"/>
              </a:solidFill>
            </a:endParaRPr>
          </a:p>
        </p:txBody>
      </p:sp>
      <p:sp>
        <p:nvSpPr>
          <p:cNvPr id="5" name="Rectangle 4"/>
          <p:cNvSpPr/>
          <p:nvPr/>
        </p:nvSpPr>
        <p:spPr>
          <a:xfrm>
            <a:off x="3270" y="3984560"/>
            <a:ext cx="9144000" cy="523220"/>
          </a:xfrm>
          <a:prstGeom prst="rect">
            <a:avLst/>
          </a:prstGeom>
        </p:spPr>
        <p:txBody>
          <a:bodyPr wrap="square">
            <a:spAutoFit/>
          </a:bodyPr>
          <a:lstStyle/>
          <a:p>
            <a:pPr marL="285750" indent="-285750">
              <a:buFont typeface="Arial" pitchFamily="34" charset="0"/>
              <a:buChar char="•"/>
            </a:pPr>
            <a:r>
              <a:rPr lang="en-IN" sz="2800" dirty="0" smtClean="0"/>
              <a:t>There are no  </a:t>
            </a:r>
            <a:r>
              <a:rPr lang="en-IN" sz="2800" dirty="0"/>
              <a:t>null values are present in </a:t>
            </a:r>
            <a:r>
              <a:rPr lang="en-IN" sz="2800" dirty="0" smtClean="0"/>
              <a:t>the dataset</a:t>
            </a:r>
            <a:endParaRPr lang="en-IN" sz="2800" dirty="0"/>
          </a:p>
        </p:txBody>
      </p:sp>
      <p:sp>
        <p:nvSpPr>
          <p:cNvPr id="7" name="TextBox 6"/>
          <p:cNvSpPr txBox="1"/>
          <p:nvPr/>
        </p:nvSpPr>
        <p:spPr>
          <a:xfrm>
            <a:off x="155575" y="5445224"/>
            <a:ext cx="866489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b="1" dirty="0" smtClean="0"/>
              <a:t>As the id is unique to all, its safe to drop this column</a:t>
            </a:r>
            <a:endParaRPr lang="en-IN" b="1" dirty="0"/>
          </a:p>
        </p:txBody>
      </p:sp>
    </p:spTree>
    <p:extLst>
      <p:ext uri="{BB962C8B-B14F-4D97-AF65-F5344CB8AC3E}">
        <p14:creationId xmlns:p14="http://schemas.microsoft.com/office/powerpoint/2010/main" val="4176994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916832"/>
            <a:ext cx="9144000" cy="2123658"/>
          </a:xfrm>
          <a:prstGeom prst="rect">
            <a:avLst/>
          </a:prstGeom>
          <a:noFill/>
        </p:spPr>
        <p:txBody>
          <a:bodyPr wrap="square" rtlCol="0">
            <a:spAutoFit/>
          </a:bodyPr>
          <a:lstStyle/>
          <a:p>
            <a:pPr algn="ctr"/>
            <a:r>
              <a:rPr lang="en-IN" sz="4400" b="1" u="sng" dirty="0" smtClean="0"/>
              <a:t>The data visualization, value counts encoding and imputation of null values for each column</a:t>
            </a:r>
            <a:endParaRPr lang="en-IN" sz="4400" b="1" u="sng" dirty="0"/>
          </a:p>
        </p:txBody>
      </p:sp>
    </p:spTree>
    <p:extLst>
      <p:ext uri="{BB962C8B-B14F-4D97-AF65-F5344CB8AC3E}">
        <p14:creationId xmlns:p14="http://schemas.microsoft.com/office/powerpoint/2010/main" val="10056910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269268" y="2289658"/>
            <a:ext cx="3888432"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algn="ctr" fontAlgn="base">
              <a:spcBef>
                <a:spcPct val="0"/>
              </a:spcBef>
              <a:spcAft>
                <a:spcPct val="0"/>
              </a:spcAft>
            </a:pPr>
            <a:r>
              <a:rPr lang="en-IN" b="1" u="sng" dirty="0" err="1" smtClean="0"/>
              <a:t>comment_text</a:t>
            </a:r>
            <a:endParaRPr lang="en-IN" b="1" u="sng" dirty="0" smtClean="0"/>
          </a:p>
          <a:p>
            <a:pPr lvl="0" algn="ctr" fontAlgn="base">
              <a:spcBef>
                <a:spcPct val="0"/>
              </a:spcBef>
              <a:spcAft>
                <a:spcPct val="0"/>
              </a:spcAft>
            </a:pPr>
            <a:r>
              <a:rPr lang="en-IN" dirty="0"/>
              <a:t>It includes the comment text. </a:t>
            </a:r>
            <a:endParaRPr lang="en-IN" dirty="0" smtClean="0"/>
          </a:p>
        </p:txBody>
      </p:sp>
      <p:sp>
        <p:nvSpPr>
          <p:cNvPr id="5" name="Rectangle 4"/>
          <p:cNvSpPr/>
          <p:nvPr/>
        </p:nvSpPr>
        <p:spPr>
          <a:xfrm>
            <a:off x="0" y="3479611"/>
            <a:ext cx="5325111" cy="461665"/>
          </a:xfrm>
          <a:prstGeom prst="rect">
            <a:avLst/>
          </a:prstGeom>
        </p:spPr>
        <p:txBody>
          <a:bodyPr wrap="square">
            <a:spAutoFit/>
          </a:bodyPr>
          <a:lstStyle/>
          <a:p>
            <a:r>
              <a:rPr lang="en-IN" sz="1200" dirty="0" smtClean="0"/>
              <a:t>	</a:t>
            </a:r>
          </a:p>
          <a:p>
            <a:r>
              <a:rPr lang="en-IN" sz="1200" dirty="0" smtClean="0"/>
              <a:t>	</a:t>
            </a:r>
            <a:endParaRPr lang="en-IN" sz="1200" dirty="0"/>
          </a:p>
        </p:txBody>
      </p:sp>
      <p:cxnSp>
        <p:nvCxnSpPr>
          <p:cNvPr id="11" name="Straight Connector 10"/>
          <p:cNvCxnSpPr/>
          <p:nvPr/>
        </p:nvCxnSpPr>
        <p:spPr>
          <a:xfrm flipV="1">
            <a:off x="4644008" y="0"/>
            <a:ext cx="0" cy="27755"/>
          </a:xfrm>
          <a:prstGeom prst="line">
            <a:avLst/>
          </a:prstGeom>
        </p:spPr>
        <p:style>
          <a:lnRef idx="1">
            <a:schemeClr val="accent1"/>
          </a:lnRef>
          <a:fillRef idx="0">
            <a:schemeClr val="accent1"/>
          </a:fillRef>
          <a:effectRef idx="0">
            <a:schemeClr val="accent1"/>
          </a:effectRef>
          <a:fontRef idx="minor">
            <a:schemeClr val="tx1"/>
          </a:fontRef>
        </p:style>
      </p:cxnSp>
      <p:sp>
        <p:nvSpPr>
          <p:cNvPr id="16" name="Rectangle 3"/>
          <p:cNvSpPr>
            <a:spLocks noChangeArrowheads="1"/>
          </p:cNvSpPr>
          <p:nvPr/>
        </p:nvSpPr>
        <p:spPr bwMode="auto">
          <a:xfrm>
            <a:off x="4357424" y="138498"/>
            <a:ext cx="4790622"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algn="ctr" fontAlgn="base">
              <a:spcBef>
                <a:spcPct val="0"/>
              </a:spcBef>
              <a:spcAft>
                <a:spcPct val="0"/>
              </a:spcAft>
            </a:pPr>
            <a:r>
              <a:rPr lang="en-IN" b="1" u="sng" dirty="0" err="1" smtClean="0">
                <a:solidFill>
                  <a:prstClr val="black"/>
                </a:solidFill>
              </a:rPr>
              <a:t>highly_malignant</a:t>
            </a:r>
            <a:endParaRPr lang="en-IN" b="1" u="sng" dirty="0" smtClean="0">
              <a:solidFill>
                <a:prstClr val="black"/>
              </a:solidFill>
            </a:endParaRPr>
          </a:p>
          <a:p>
            <a:pPr lvl="0" algn="ctr" fontAlgn="base">
              <a:spcBef>
                <a:spcPct val="0"/>
              </a:spcBef>
              <a:spcAft>
                <a:spcPct val="0"/>
              </a:spcAft>
            </a:pPr>
            <a:r>
              <a:rPr lang="en-IN" dirty="0">
                <a:solidFill>
                  <a:prstClr val="black"/>
                </a:solidFill>
              </a:rPr>
              <a:t>Binary column with labels for highly malignant text</a:t>
            </a:r>
            <a:r>
              <a:rPr lang="en-IN" sz="800" dirty="0">
                <a:solidFill>
                  <a:prstClr val="black"/>
                </a:solidFill>
              </a:rPr>
              <a:t>. .</a:t>
            </a:r>
            <a:r>
              <a:rPr kumimoji="0" lang="en-US" sz="800" b="0" i="0" u="none" strike="noStrike" cap="none" normalizeH="0" baseline="0" dirty="0" smtClean="0">
                <a:ln>
                  <a:noFill/>
                </a:ln>
                <a:solidFill>
                  <a:schemeClr val="tx1"/>
                </a:solidFill>
                <a:effectLst/>
                <a:latin typeface="Arial" pitchFamily="34" charset="0"/>
                <a:cs typeface="Arial" pitchFamily="34" charset="0"/>
              </a:rPr>
              <a:t>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17" name="Picture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57700" y="738743"/>
            <a:ext cx="4942099" cy="2114193"/>
          </a:xfrm>
          <a:prstGeom prst="rect">
            <a:avLst/>
          </a:prstGeom>
        </p:spPr>
      </p:pic>
      <p:sp>
        <p:nvSpPr>
          <p:cNvPr id="18" name="Rectangle 4"/>
          <p:cNvSpPr>
            <a:spLocks noChangeArrowheads="1"/>
          </p:cNvSpPr>
          <p:nvPr/>
        </p:nvSpPr>
        <p:spPr bwMode="auto">
          <a:xfrm>
            <a:off x="4353798" y="2852936"/>
            <a:ext cx="2990434" cy="21544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285750" lvl="0" indent="-285750" fontAlgn="base">
              <a:spcBef>
                <a:spcPct val="0"/>
              </a:spcBef>
              <a:spcAft>
                <a:spcPct val="0"/>
              </a:spcAft>
              <a:buFont typeface="Arial" pitchFamily="34" charset="0"/>
              <a:buChar char="•"/>
            </a:pPr>
            <a:r>
              <a:rPr lang="en-US" sz="1400" dirty="0" smtClean="0">
                <a:cs typeface="Arial" pitchFamily="34" charset="0"/>
              </a:rPr>
              <a:t>1595 </a:t>
            </a:r>
            <a:r>
              <a:rPr kumimoji="0" lang="en-US" sz="1400" b="0" i="0" u="none" strike="noStrike" cap="none" normalizeH="0" baseline="0" dirty="0" smtClean="0">
                <a:ln>
                  <a:noFill/>
                </a:ln>
                <a:solidFill>
                  <a:schemeClr val="tx1"/>
                </a:solidFill>
                <a:effectLst/>
                <a:cs typeface="Arial" pitchFamily="34" charset="0"/>
              </a:rPr>
              <a:t>comments are highly malignant</a:t>
            </a:r>
            <a:endParaRPr kumimoji="0" lang="en-US" sz="1400" b="0" i="0" u="none" strike="noStrike" cap="none" normalizeH="0" baseline="0" dirty="0" smtClean="0">
              <a:ln>
                <a:noFill/>
              </a:ln>
              <a:solidFill>
                <a:schemeClr val="tx1"/>
              </a:solidFill>
              <a:effectLst/>
              <a:cs typeface="Arial" pitchFamily="34" charset="0"/>
            </a:endParaRPr>
          </a:p>
        </p:txBody>
      </p:sp>
      <p:sp>
        <p:nvSpPr>
          <p:cNvPr id="20" name="TextBox 19"/>
          <p:cNvSpPr txBox="1"/>
          <p:nvPr/>
        </p:nvSpPr>
        <p:spPr>
          <a:xfrm>
            <a:off x="107504" y="3608187"/>
            <a:ext cx="3888432" cy="83099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2400" b="1" dirty="0" smtClean="0">
                <a:solidFill>
                  <a:schemeClr val="tx2"/>
                </a:solidFill>
              </a:rPr>
              <a:t>Encoding object data in numeric using Label Encoder</a:t>
            </a:r>
            <a:endParaRPr lang="en-IN" sz="2400" b="1" dirty="0">
              <a:solidFill>
                <a:schemeClr val="tx2"/>
              </a:solidFill>
            </a:endParaRPr>
          </a:p>
        </p:txBody>
      </p:sp>
      <p:cxnSp>
        <p:nvCxnSpPr>
          <p:cNvPr id="21" name="Straight Arrow Connector 20"/>
          <p:cNvCxnSpPr/>
          <p:nvPr/>
        </p:nvCxnSpPr>
        <p:spPr>
          <a:xfrm>
            <a:off x="2051720" y="3057415"/>
            <a:ext cx="0" cy="2995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7012" t="34921" r="31952" b="24802"/>
          <a:stretch/>
        </p:blipFill>
        <p:spPr bwMode="auto">
          <a:xfrm>
            <a:off x="4357424" y="3212976"/>
            <a:ext cx="4786576" cy="2448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4357424" y="5949280"/>
            <a:ext cx="4790622" cy="738664"/>
          </a:xfrm>
          <a:prstGeom prst="rect">
            <a:avLst/>
          </a:prstGeom>
          <a:noFill/>
        </p:spPr>
        <p:txBody>
          <a:bodyPr wrap="square" rtlCol="0">
            <a:spAutoFit/>
          </a:bodyPr>
          <a:lstStyle/>
          <a:p>
            <a:pPr marL="285750" indent="-285750">
              <a:buFont typeface="Arial" pitchFamily="34" charset="0"/>
              <a:buChar char="•"/>
            </a:pPr>
            <a:r>
              <a:rPr lang="en-IN" sz="1400" dirty="0"/>
              <a:t>Words like fuck, fucking, cocksucker, fucker, motherfucking, motherfucker, suck, dick, ass, scum, asshole, bitch, kill, are most common in highly malignant comments</a:t>
            </a:r>
            <a:endParaRPr lang="en-IN" sz="1400" dirty="0"/>
          </a:p>
        </p:txBody>
      </p:sp>
    </p:spTree>
    <p:extLst>
      <p:ext uri="{BB962C8B-B14F-4D97-AF65-F5344CB8AC3E}">
        <p14:creationId xmlns:p14="http://schemas.microsoft.com/office/powerpoint/2010/main" val="14390111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3"/>
          <p:cNvSpPr>
            <a:spLocks noChangeArrowheads="1"/>
          </p:cNvSpPr>
          <p:nvPr/>
        </p:nvSpPr>
        <p:spPr bwMode="auto">
          <a:xfrm>
            <a:off x="107504" y="-48"/>
            <a:ext cx="4249920" cy="83099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algn="ctr" fontAlgn="base">
              <a:spcBef>
                <a:spcPct val="0"/>
              </a:spcBef>
              <a:spcAft>
                <a:spcPct val="0"/>
              </a:spcAft>
            </a:pPr>
            <a:r>
              <a:rPr lang="en-IN" b="1" u="sng" dirty="0">
                <a:solidFill>
                  <a:prstClr val="black"/>
                </a:solidFill>
              </a:rPr>
              <a:t>r</a:t>
            </a:r>
            <a:r>
              <a:rPr lang="en-IN" b="1" u="sng" dirty="0" smtClean="0">
                <a:solidFill>
                  <a:prstClr val="black"/>
                </a:solidFill>
              </a:rPr>
              <a:t>ude</a:t>
            </a:r>
          </a:p>
          <a:p>
            <a:pPr lvl="0" algn="ctr" fontAlgn="base">
              <a:spcBef>
                <a:spcPct val="0"/>
              </a:spcBef>
              <a:spcAft>
                <a:spcPct val="0"/>
              </a:spcAft>
            </a:pPr>
            <a:r>
              <a:rPr lang="en-IN" dirty="0">
                <a:solidFill>
                  <a:prstClr val="black"/>
                </a:solidFill>
              </a:rPr>
              <a:t>Binary column with labels for comments that are rude in nature.</a:t>
            </a:r>
            <a:r>
              <a:rPr kumimoji="0" lang="en-US" b="0" i="0" u="none" strike="noStrike" cap="none" normalizeH="0" baseline="0" dirty="0" smtClean="0">
                <a:ln>
                  <a:noFill/>
                </a:ln>
                <a:solidFill>
                  <a:schemeClr val="tx1"/>
                </a:solidFill>
                <a:effectLst/>
                <a:latin typeface="Arial" pitchFamily="34" charset="0"/>
                <a:cs typeface="Arial" pitchFamily="34" charset="0"/>
              </a:rPr>
              <a:t> </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38696"/>
            <a:ext cx="4353798" cy="2114193"/>
          </a:xfrm>
          <a:prstGeom prst="rect">
            <a:avLst/>
          </a:prstGeom>
        </p:spPr>
      </p:pic>
      <p:sp>
        <p:nvSpPr>
          <p:cNvPr id="15" name="Rectangle 4"/>
          <p:cNvSpPr>
            <a:spLocks noChangeArrowheads="1"/>
          </p:cNvSpPr>
          <p:nvPr/>
        </p:nvSpPr>
        <p:spPr bwMode="auto">
          <a:xfrm>
            <a:off x="103878" y="2852889"/>
            <a:ext cx="2705934" cy="21544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171450" lvl="0" indent="-171450" fontAlgn="base">
              <a:spcBef>
                <a:spcPct val="0"/>
              </a:spcBef>
              <a:spcAft>
                <a:spcPct val="0"/>
              </a:spcAft>
              <a:buFont typeface="Arial" pitchFamily="34" charset="0"/>
              <a:buChar char="•"/>
            </a:pPr>
            <a:r>
              <a:rPr lang="en-US" sz="1400" dirty="0" smtClean="0">
                <a:cs typeface="Arial" pitchFamily="34" charset="0"/>
              </a:rPr>
              <a:t>8449 </a:t>
            </a:r>
            <a:r>
              <a:rPr kumimoji="0" lang="en-US" sz="1400" b="0" i="0" u="none" strike="noStrike" cap="none" normalizeH="0" baseline="0" dirty="0" smtClean="0">
                <a:ln>
                  <a:noFill/>
                </a:ln>
                <a:solidFill>
                  <a:schemeClr val="tx1"/>
                </a:solidFill>
                <a:effectLst/>
                <a:cs typeface="Arial" pitchFamily="34" charset="0"/>
              </a:rPr>
              <a:t>comments are rude </a:t>
            </a:r>
            <a:r>
              <a:rPr lang="en-US" sz="1400" dirty="0" smtClean="0">
                <a:cs typeface="Arial" pitchFamily="34" charset="0"/>
              </a:rPr>
              <a:t>in</a:t>
            </a:r>
            <a:r>
              <a:rPr kumimoji="0" lang="en-US" sz="1400" b="0" i="0" u="none" strike="noStrike" cap="none" normalizeH="0" baseline="0" dirty="0" smtClean="0">
                <a:ln>
                  <a:noFill/>
                </a:ln>
                <a:solidFill>
                  <a:schemeClr val="tx1"/>
                </a:solidFill>
                <a:effectLst/>
                <a:cs typeface="Arial" pitchFamily="34" charset="0"/>
              </a:rPr>
              <a:t> nature</a:t>
            </a:r>
            <a:endParaRPr kumimoji="0" lang="en-US" sz="1400" b="0" i="0" u="none" strike="noStrike" cap="none" normalizeH="0" baseline="0" dirty="0" smtClean="0">
              <a:ln>
                <a:noFill/>
              </a:ln>
              <a:solidFill>
                <a:schemeClr val="tx1"/>
              </a:solidFill>
              <a:effectLst/>
              <a:cs typeface="Arial" pitchFamily="34" charset="0"/>
            </a:endParaRPr>
          </a:p>
        </p:txBody>
      </p:sp>
      <p:sp>
        <p:nvSpPr>
          <p:cNvPr id="17" name="TextBox 16"/>
          <p:cNvSpPr txBox="1"/>
          <p:nvPr/>
        </p:nvSpPr>
        <p:spPr>
          <a:xfrm>
            <a:off x="-23529" y="5949233"/>
            <a:ext cx="4595529" cy="954107"/>
          </a:xfrm>
          <a:prstGeom prst="rect">
            <a:avLst/>
          </a:prstGeom>
          <a:noFill/>
        </p:spPr>
        <p:txBody>
          <a:bodyPr wrap="square" rtlCol="0">
            <a:spAutoFit/>
          </a:bodyPr>
          <a:lstStyle/>
          <a:p>
            <a:pPr marL="285750" indent="-285750">
              <a:buFont typeface="Arial" pitchFamily="34" charset="0"/>
              <a:buChar char="•"/>
            </a:pPr>
            <a:r>
              <a:rPr lang="en-IN" sz="1400" dirty="0"/>
              <a:t>Words like cocksucker, gay, idiot, die, </a:t>
            </a:r>
            <a:r>
              <a:rPr lang="en-IN" sz="1400" dirty="0" err="1"/>
              <a:t>antisemmitian</a:t>
            </a:r>
            <a:r>
              <a:rPr lang="en-IN" sz="1400" dirty="0"/>
              <a:t>, motherfucker, fuck, fucking, hell, fucked, fucker, ass, shit, hell, dick, scum, asshole, bitch, schmucks, racists, dead, vandalism are some common words in rude comments </a:t>
            </a:r>
          </a:p>
        </p:txBody>
      </p:sp>
      <p:sp>
        <p:nvSpPr>
          <p:cNvPr id="18" name="Rectangle 3"/>
          <p:cNvSpPr>
            <a:spLocks noChangeArrowheads="1"/>
          </p:cNvSpPr>
          <p:nvPr/>
        </p:nvSpPr>
        <p:spPr bwMode="auto">
          <a:xfrm>
            <a:off x="5220071" y="1"/>
            <a:ext cx="3954079" cy="83099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algn="ctr" fontAlgn="base">
              <a:spcBef>
                <a:spcPct val="0"/>
              </a:spcBef>
              <a:spcAft>
                <a:spcPct val="0"/>
              </a:spcAft>
            </a:pPr>
            <a:r>
              <a:rPr lang="en-IN" b="1" u="sng" dirty="0">
                <a:solidFill>
                  <a:prstClr val="black"/>
                </a:solidFill>
              </a:rPr>
              <a:t>t</a:t>
            </a:r>
            <a:r>
              <a:rPr lang="en-IN" b="1" u="sng" dirty="0" smtClean="0">
                <a:solidFill>
                  <a:prstClr val="black"/>
                </a:solidFill>
              </a:rPr>
              <a:t>hreat</a:t>
            </a:r>
          </a:p>
          <a:p>
            <a:pPr lvl="0" algn="ctr" fontAlgn="base">
              <a:spcBef>
                <a:spcPct val="0"/>
              </a:spcBef>
              <a:spcAft>
                <a:spcPct val="0"/>
              </a:spcAft>
            </a:pPr>
            <a:r>
              <a:rPr lang="en-IN" dirty="0">
                <a:solidFill>
                  <a:prstClr val="black"/>
                </a:solidFill>
              </a:rPr>
              <a:t>Binary column with labels for threatening context in the comments. </a:t>
            </a:r>
            <a:endParaRPr lang="en-IN" dirty="0" smtClean="0">
              <a:solidFill>
                <a:prstClr val="black"/>
              </a:solidFill>
            </a:endParaRPr>
          </a:p>
        </p:txBody>
      </p:sp>
      <p:pic>
        <p:nvPicPr>
          <p:cNvPr id="19" name="Picture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24671" y="738743"/>
            <a:ext cx="4549479" cy="2114193"/>
          </a:xfrm>
          <a:prstGeom prst="rect">
            <a:avLst/>
          </a:prstGeom>
        </p:spPr>
      </p:pic>
      <p:sp>
        <p:nvSpPr>
          <p:cNvPr id="20" name="Rectangle 4"/>
          <p:cNvSpPr>
            <a:spLocks noChangeArrowheads="1"/>
          </p:cNvSpPr>
          <p:nvPr/>
        </p:nvSpPr>
        <p:spPr bwMode="auto">
          <a:xfrm>
            <a:off x="5198952" y="2852936"/>
            <a:ext cx="2426690" cy="21544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171450" lvl="0" indent="-171450" fontAlgn="base">
              <a:spcBef>
                <a:spcPct val="0"/>
              </a:spcBef>
              <a:spcAft>
                <a:spcPct val="0"/>
              </a:spcAft>
              <a:buFont typeface="Arial" pitchFamily="34" charset="0"/>
              <a:buChar char="•"/>
            </a:pPr>
            <a:r>
              <a:rPr lang="en-US" sz="1400" dirty="0" smtClean="0">
                <a:cs typeface="Arial" pitchFamily="34" charset="0"/>
              </a:rPr>
              <a:t>478 </a:t>
            </a:r>
            <a:r>
              <a:rPr kumimoji="0" lang="en-US" sz="1400" b="0" i="0" u="none" strike="noStrike" cap="none" normalizeH="0" baseline="0" dirty="0" smtClean="0">
                <a:ln>
                  <a:noFill/>
                </a:ln>
                <a:solidFill>
                  <a:schemeClr val="tx1"/>
                </a:solidFill>
                <a:effectLst/>
                <a:cs typeface="Arial" pitchFamily="34" charset="0"/>
              </a:rPr>
              <a:t>comments are threatening</a:t>
            </a:r>
            <a:endParaRPr kumimoji="0" lang="en-US" sz="1400" b="0" i="0" u="none" strike="noStrike" cap="none" normalizeH="0" baseline="0" dirty="0" smtClean="0">
              <a:ln>
                <a:noFill/>
              </a:ln>
              <a:solidFill>
                <a:schemeClr val="tx1"/>
              </a:solidFill>
              <a:effectLst/>
              <a:cs typeface="Arial" pitchFamily="34" charset="0"/>
            </a:endParaRPr>
          </a:p>
        </p:txBody>
      </p:sp>
      <p:sp>
        <p:nvSpPr>
          <p:cNvPr id="22" name="TextBox 21"/>
          <p:cNvSpPr txBox="1"/>
          <p:nvPr/>
        </p:nvSpPr>
        <p:spPr>
          <a:xfrm>
            <a:off x="4716016" y="5949280"/>
            <a:ext cx="4432030" cy="523220"/>
          </a:xfrm>
          <a:prstGeom prst="rect">
            <a:avLst/>
          </a:prstGeom>
          <a:noFill/>
        </p:spPr>
        <p:txBody>
          <a:bodyPr wrap="square" rtlCol="0">
            <a:spAutoFit/>
          </a:bodyPr>
          <a:lstStyle/>
          <a:p>
            <a:pPr marL="285750" indent="-285750">
              <a:buFont typeface="Arial" pitchFamily="34" charset="0"/>
              <a:buChar char="•"/>
            </a:pPr>
            <a:r>
              <a:rPr lang="en-IN" sz="1400" dirty="0"/>
              <a:t>Words like die, kill, fuck, grave, bitch, kick, ass, burn, bitch, fucking are common words in threat comments</a:t>
            </a:r>
            <a:endParaRPr lang="en-IN" sz="1400" dirty="0"/>
          </a:p>
        </p:txBody>
      </p:sp>
      <p:pic>
        <p:nvPicPr>
          <p:cNvPr id="2050"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16731" t="34524" r="11873" b="26190"/>
          <a:stretch/>
        </p:blipFill>
        <p:spPr bwMode="auto">
          <a:xfrm>
            <a:off x="-23529" y="3075452"/>
            <a:ext cx="4377327" cy="2873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rotWithShape="1">
          <a:blip r:embed="rId5">
            <a:extLst>
              <a:ext uri="{28A0092B-C50C-407E-A947-70E740481C1C}">
                <a14:useLocalDpi xmlns:a14="http://schemas.microsoft.com/office/drawing/2010/main" val="0"/>
              </a:ext>
            </a:extLst>
          </a:blip>
          <a:srcRect l="16884" t="39868" r="11667" b="21686"/>
          <a:stretch/>
        </p:blipFill>
        <p:spPr bwMode="auto">
          <a:xfrm>
            <a:off x="4624671" y="3068333"/>
            <a:ext cx="4519329" cy="28124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2317114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3027</TotalTime>
  <Words>1628</Words>
  <Application>Microsoft Office PowerPoint</Application>
  <PresentationFormat>On-screen Show (4:3)</PresentationFormat>
  <Paragraphs>286</Paragraphs>
  <Slides>35</Slides>
  <Notes>0</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Office Theme</vt:lpstr>
      <vt:lpstr>MALIGNANT COMMENTS CLASSIFICATION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CtrlSoft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Housing Project</dc:title>
  <dc:creator>acer</dc:creator>
  <cp:lastModifiedBy>acer</cp:lastModifiedBy>
  <cp:revision>107</cp:revision>
  <dcterms:created xsi:type="dcterms:W3CDTF">2022-08-06T02:21:52Z</dcterms:created>
  <dcterms:modified xsi:type="dcterms:W3CDTF">2022-10-03T16:15:07Z</dcterms:modified>
</cp:coreProperties>
</file>