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2" r:id="rId7"/>
    <p:sldId id="337" r:id="rId8"/>
    <p:sldId id="265" r:id="rId9"/>
    <p:sldId id="338" r:id="rId10"/>
    <p:sldId id="339" r:id="rId11"/>
    <p:sldId id="340" r:id="rId12"/>
    <p:sldId id="341" r:id="rId13"/>
    <p:sldId id="342" r:id="rId14"/>
    <p:sldId id="344" r:id="rId15"/>
    <p:sldId id="345" r:id="rId16"/>
    <p:sldId id="343" r:id="rId17"/>
    <p:sldId id="346" r:id="rId18"/>
    <p:sldId id="348" r:id="rId19"/>
    <p:sldId id="347" r:id="rId20"/>
    <p:sldId id="349" r:id="rId21"/>
    <p:sldId id="350" r:id="rId22"/>
    <p:sldId id="352" r:id="rId23"/>
    <p:sldId id="353" r:id="rId24"/>
    <p:sldId id="355" r:id="rId25"/>
    <p:sldId id="354" r:id="rId26"/>
    <p:sldId id="336" r:id="rId27"/>
    <p:sldId id="314" r:id="rId28"/>
    <p:sldId id="313" r:id="rId29"/>
    <p:sldId id="356" r:id="rId30"/>
    <p:sldId id="315" r:id="rId31"/>
    <p:sldId id="316" r:id="rId32"/>
    <p:sldId id="357" r:id="rId33"/>
    <p:sldId id="320" r:id="rId34"/>
    <p:sldId id="358" r:id="rId35"/>
    <p:sldId id="325" r:id="rId36"/>
    <p:sldId id="327" r:id="rId37"/>
    <p:sldId id="359" r:id="rId38"/>
    <p:sldId id="360" r:id="rId39"/>
    <p:sldId id="361" r:id="rId40"/>
    <p:sldId id="362" r:id="rId41"/>
    <p:sldId id="363" r:id="rId42"/>
    <p:sldId id="364" r:id="rId43"/>
    <p:sldId id="365" r:id="rId44"/>
    <p:sldId id="330" r:id="rId45"/>
    <p:sldId id="366" r:id="rId46"/>
    <p:sldId id="367" r:id="rId47"/>
    <p:sldId id="36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3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851A9-406F-4DA7-82CB-C68883AC99CC}" type="datetimeFigureOut">
              <a:rPr lang="en-IN" smtClean="0"/>
              <a:t>12-09-2022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CA5FB-3727-439C-84B9-2EB3C59A00B3}" type="slidenum">
              <a:rPr lang="en-IN" smtClean="0"/>
              <a:t>‹#›</a:t>
            </a:fld>
            <a:endParaRPr lang="en-IN"/>
          </a:p>
        </p:txBody>
      </p:sp>
    </p:spTree>
    <p:extLst>
      <p:ext uri="{BB962C8B-B14F-4D97-AF65-F5344CB8AC3E}">
        <p14:creationId xmlns:p14="http://schemas.microsoft.com/office/powerpoint/2010/main" val="199820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FCA5FB-3727-439C-84B9-2EB3C59A00B3}" type="slidenum">
              <a:rPr lang="en-IN" smtClean="0"/>
              <a:t>6</a:t>
            </a:fld>
            <a:endParaRPr lang="en-IN"/>
          </a:p>
        </p:txBody>
      </p:sp>
    </p:spTree>
    <p:extLst>
      <p:ext uri="{BB962C8B-B14F-4D97-AF65-F5344CB8AC3E}">
        <p14:creationId xmlns:p14="http://schemas.microsoft.com/office/powerpoint/2010/main" val="133188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FCA5FB-3727-439C-84B9-2EB3C59A00B3}" type="slidenum">
              <a:rPr lang="en-IN" smtClean="0"/>
              <a:t>7</a:t>
            </a:fld>
            <a:endParaRPr lang="en-IN"/>
          </a:p>
        </p:txBody>
      </p:sp>
    </p:spTree>
    <p:extLst>
      <p:ext uri="{BB962C8B-B14F-4D97-AF65-F5344CB8AC3E}">
        <p14:creationId xmlns:p14="http://schemas.microsoft.com/office/powerpoint/2010/main" val="133188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57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464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15867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042D5-967A-41B9-906D-077454112897}"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358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3042D5-967A-41B9-906D-077454112897}"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8549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3042D5-967A-41B9-906D-077454112897}"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4368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042D5-967A-41B9-906D-077454112897}"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78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42D5-967A-41B9-906D-077454112897}"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7496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11791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4413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42D5-967A-41B9-906D-077454112897}" type="datetimeFigureOut">
              <a:rPr lang="en-IN" smtClean="0"/>
              <a:t>12-09-2022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BCA73-84B8-49CF-B040-BD70E24676D0}" type="slidenum">
              <a:rPr lang="en-IN" smtClean="0"/>
              <a:t>‹#›</a:t>
            </a:fld>
            <a:endParaRPr lang="en-IN"/>
          </a:p>
        </p:txBody>
      </p:sp>
    </p:spTree>
    <p:extLst>
      <p:ext uri="{BB962C8B-B14F-4D97-AF65-F5344CB8AC3E}">
        <p14:creationId xmlns:p14="http://schemas.microsoft.com/office/powerpoint/2010/main" val="92411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470025"/>
          </a:xfrm>
        </p:spPr>
        <p:txBody>
          <a:bodyPr/>
          <a:lstStyle/>
          <a:p>
            <a:r>
              <a:rPr lang="en-IN" b="1" u="sng" dirty="0" smtClean="0"/>
              <a:t>Micro Credit Loan</a:t>
            </a:r>
            <a:r>
              <a:rPr lang="en-IN" b="1" u="sng" dirty="0" smtClean="0"/>
              <a:t> </a:t>
            </a:r>
            <a:r>
              <a:rPr lang="en-IN" b="1" u="sng" dirty="0" smtClean="0"/>
              <a:t>Prediction</a:t>
            </a:r>
            <a:endParaRPr lang="en-IN" b="1" u="sng" dirty="0"/>
          </a:p>
        </p:txBody>
      </p:sp>
    </p:spTree>
    <p:extLst>
      <p:ext uri="{BB962C8B-B14F-4D97-AF65-F5344CB8AC3E}">
        <p14:creationId xmlns:p14="http://schemas.microsoft.com/office/powerpoint/2010/main" val="373162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124" y="188640"/>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daily_decr30</a:t>
            </a:r>
          </a:p>
          <a:p>
            <a:pPr lvl="0" algn="ctr" fontAlgn="base">
              <a:spcBef>
                <a:spcPct val="0"/>
              </a:spcBef>
              <a:spcAft>
                <a:spcPct val="0"/>
              </a:spcAft>
            </a:pPr>
            <a:r>
              <a:rPr lang="en-IN" sz="1400" dirty="0" smtClean="0"/>
              <a:t>Daily </a:t>
            </a:r>
            <a:r>
              <a:rPr lang="en-IN" sz="1400" dirty="0"/>
              <a:t>amount spent from main account, averaged over last 30 days (in Indonesian Rupiah)</a:t>
            </a:r>
            <a:endParaRPr lang="en-IN" sz="1400" dirty="0" smtClean="0"/>
          </a:p>
        </p:txBody>
      </p:sp>
      <p:cxnSp>
        <p:nvCxnSpPr>
          <p:cNvPr id="3" name="Straight Arrow Connector 2"/>
          <p:cNvCxnSpPr/>
          <p:nvPr/>
        </p:nvCxnSpPr>
        <p:spPr>
          <a:xfrm>
            <a:off x="2023953" y="92730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1276953"/>
            <a:ext cx="410879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Daily amount spent from main account, averaged over last 30 days (in Indonesian Rupiah) should 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amount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5" name="Straight Arrow Connector 4"/>
          <p:cNvCxnSpPr/>
          <p:nvPr/>
        </p:nvCxnSpPr>
        <p:spPr>
          <a:xfrm>
            <a:off x="2025142" y="270892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 y="3008491"/>
            <a:ext cx="4109151" cy="2292718"/>
          </a:xfrm>
          <a:prstGeom prst="rect">
            <a:avLst/>
          </a:prstGeom>
        </p:spPr>
      </p:pic>
      <p:sp>
        <p:nvSpPr>
          <p:cNvPr id="7" name="TextBox 6"/>
          <p:cNvSpPr txBox="1"/>
          <p:nvPr/>
        </p:nvSpPr>
        <p:spPr>
          <a:xfrm>
            <a:off x="0" y="5656892"/>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daily spent amount as 0 or 520</a:t>
            </a:r>
            <a:endParaRPr lang="en-IN" sz="1600" dirty="0"/>
          </a:p>
        </p:txBody>
      </p:sp>
      <p:sp>
        <p:nvSpPr>
          <p:cNvPr id="8" name="Rectangle 7"/>
          <p:cNvSpPr>
            <a:spLocks noChangeArrowheads="1"/>
          </p:cNvSpPr>
          <p:nvPr/>
        </p:nvSpPr>
        <p:spPr bwMode="auto">
          <a:xfrm>
            <a:off x="4644008" y="211025"/>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daily_decr90</a:t>
            </a:r>
          </a:p>
          <a:p>
            <a:pPr lvl="0" algn="ctr" fontAlgn="base">
              <a:spcBef>
                <a:spcPct val="0"/>
              </a:spcBef>
              <a:spcAft>
                <a:spcPct val="0"/>
              </a:spcAft>
            </a:pPr>
            <a:r>
              <a:rPr lang="en-IN" sz="1400" dirty="0" smtClean="0"/>
              <a:t>Daily </a:t>
            </a:r>
            <a:r>
              <a:rPr lang="en-IN" sz="1400" dirty="0"/>
              <a:t>amount spent from main account, averaged over last </a:t>
            </a:r>
            <a:r>
              <a:rPr lang="en-IN" sz="1400" dirty="0" smtClean="0"/>
              <a:t>90 </a:t>
            </a:r>
            <a:r>
              <a:rPr lang="en-IN" sz="1400" dirty="0"/>
              <a:t>days (in Indonesian Rupiah)</a:t>
            </a:r>
            <a:endParaRPr lang="en-IN" sz="1400" dirty="0" smtClean="0"/>
          </a:p>
        </p:txBody>
      </p:sp>
      <p:cxnSp>
        <p:nvCxnSpPr>
          <p:cNvPr id="9" name="Straight Arrow Connector 8"/>
          <p:cNvCxnSpPr/>
          <p:nvPr/>
        </p:nvCxnSpPr>
        <p:spPr>
          <a:xfrm>
            <a:off x="6650837" y="94968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26884" y="1299338"/>
            <a:ext cx="410879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Daily amount spent from main account, averaged over last </a:t>
            </a:r>
            <a:r>
              <a:rPr lang="en-IN" sz="1600" b="1" dirty="0" smtClean="0">
                <a:solidFill>
                  <a:schemeClr val="tx2"/>
                </a:solidFill>
              </a:rPr>
              <a:t>90 </a:t>
            </a:r>
            <a:r>
              <a:rPr lang="en-IN" sz="1600" b="1" dirty="0">
                <a:solidFill>
                  <a:schemeClr val="tx2"/>
                </a:solidFill>
              </a:rPr>
              <a:t>days (in Indonesian Rupiah) should 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amount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11" name="Straight Arrow Connector 10"/>
          <p:cNvCxnSpPr/>
          <p:nvPr/>
        </p:nvCxnSpPr>
        <p:spPr>
          <a:xfrm>
            <a:off x="6652026" y="273130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3030876"/>
            <a:ext cx="4159340" cy="2292718"/>
          </a:xfrm>
          <a:prstGeom prst="rect">
            <a:avLst/>
          </a:prstGeom>
        </p:spPr>
      </p:pic>
      <p:sp>
        <p:nvSpPr>
          <p:cNvPr id="13" name="TextBox 12"/>
          <p:cNvSpPr txBox="1"/>
          <p:nvPr/>
        </p:nvSpPr>
        <p:spPr>
          <a:xfrm>
            <a:off x="4626884" y="5679277"/>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daily spent amount as 0 or 511</a:t>
            </a:r>
            <a:endParaRPr lang="en-IN" sz="1600" dirty="0"/>
          </a:p>
        </p:txBody>
      </p:sp>
    </p:spTree>
    <p:extLst>
      <p:ext uri="{BB962C8B-B14F-4D97-AF65-F5344CB8AC3E}">
        <p14:creationId xmlns:p14="http://schemas.microsoft.com/office/powerpoint/2010/main" val="236469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124" y="296362"/>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Rental30</a:t>
            </a:r>
          </a:p>
          <a:p>
            <a:pPr lvl="0" algn="ctr" fontAlgn="base">
              <a:spcBef>
                <a:spcPct val="0"/>
              </a:spcBef>
              <a:spcAft>
                <a:spcPct val="0"/>
              </a:spcAft>
            </a:pPr>
            <a:r>
              <a:rPr lang="en-IN" sz="1400" dirty="0" smtClean="0"/>
              <a:t>Average </a:t>
            </a:r>
            <a:r>
              <a:rPr lang="en-IN" sz="1400" dirty="0"/>
              <a:t>main account balance over last 30 days</a:t>
            </a:r>
            <a:endParaRPr lang="en-IN" sz="1400" dirty="0" smtClean="0"/>
          </a:p>
        </p:txBody>
      </p:sp>
      <p:cxnSp>
        <p:nvCxnSpPr>
          <p:cNvPr id="3" name="Straight Arrow Connector 2"/>
          <p:cNvCxnSpPr/>
          <p:nvPr/>
        </p:nvCxnSpPr>
        <p:spPr>
          <a:xfrm>
            <a:off x="2023953" y="92730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1276953"/>
            <a:ext cx="410879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Average rental should not be &lt;0 and should not be greater than 5000. Hence </a:t>
            </a:r>
            <a:r>
              <a:rPr lang="en-IN" sz="1600" b="1" dirty="0" smtClean="0">
                <a:solidFill>
                  <a:schemeClr val="tx2"/>
                </a:solidFill>
              </a:rPr>
              <a:t>replacing absurd values with </a:t>
            </a:r>
            <a:r>
              <a:rPr lang="en-IN" sz="1600" b="1" dirty="0">
                <a:solidFill>
                  <a:schemeClr val="tx2"/>
                </a:solidFill>
              </a:rPr>
              <a:t>the mean of the </a:t>
            </a:r>
            <a:r>
              <a:rPr lang="en-IN" sz="1600" b="1" dirty="0" smtClean="0">
                <a:solidFill>
                  <a:schemeClr val="tx2"/>
                </a:solidFill>
              </a:rPr>
              <a:t>column</a:t>
            </a:r>
            <a:endParaRPr lang="en-IN" sz="1600" b="1" dirty="0">
              <a:solidFill>
                <a:schemeClr val="tx2"/>
              </a:solidFill>
            </a:endParaRPr>
          </a:p>
        </p:txBody>
      </p:sp>
      <p:cxnSp>
        <p:nvCxnSpPr>
          <p:cNvPr id="5" name="Straight Arrow Connector 4"/>
          <p:cNvCxnSpPr/>
          <p:nvPr/>
        </p:nvCxnSpPr>
        <p:spPr>
          <a:xfrm>
            <a:off x="2023953" y="245819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3" y="2852936"/>
            <a:ext cx="4130677" cy="2803956"/>
          </a:xfrm>
          <a:prstGeom prst="rect">
            <a:avLst/>
          </a:prstGeom>
        </p:spPr>
      </p:pic>
      <p:sp>
        <p:nvSpPr>
          <p:cNvPr id="7" name="TextBox 6"/>
          <p:cNvSpPr txBox="1"/>
          <p:nvPr/>
        </p:nvSpPr>
        <p:spPr>
          <a:xfrm>
            <a:off x="0" y="5656892"/>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average rental as 0 or 1272</a:t>
            </a:r>
            <a:endParaRPr lang="en-IN" sz="1600" dirty="0"/>
          </a:p>
        </p:txBody>
      </p:sp>
      <p:sp>
        <p:nvSpPr>
          <p:cNvPr id="12" name="Rectangle 11"/>
          <p:cNvSpPr>
            <a:spLocks noChangeArrowheads="1"/>
          </p:cNvSpPr>
          <p:nvPr/>
        </p:nvSpPr>
        <p:spPr bwMode="auto">
          <a:xfrm>
            <a:off x="4367871" y="296362"/>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Rental90</a:t>
            </a:r>
          </a:p>
          <a:p>
            <a:pPr lvl="0" algn="ctr" fontAlgn="base">
              <a:spcBef>
                <a:spcPct val="0"/>
              </a:spcBef>
              <a:spcAft>
                <a:spcPct val="0"/>
              </a:spcAft>
            </a:pPr>
            <a:r>
              <a:rPr lang="en-IN" sz="1400" dirty="0" smtClean="0"/>
              <a:t>Average </a:t>
            </a:r>
            <a:r>
              <a:rPr lang="en-IN" sz="1400" dirty="0"/>
              <a:t>main account balance over last </a:t>
            </a:r>
            <a:r>
              <a:rPr lang="en-IN" sz="1400" dirty="0" smtClean="0"/>
              <a:t>90 </a:t>
            </a:r>
            <a:r>
              <a:rPr lang="en-IN" sz="1400" dirty="0"/>
              <a:t>days</a:t>
            </a:r>
            <a:endParaRPr lang="en-IN" sz="1400" dirty="0" smtClean="0"/>
          </a:p>
        </p:txBody>
      </p:sp>
      <p:cxnSp>
        <p:nvCxnSpPr>
          <p:cNvPr id="13" name="Straight Arrow Connector 12"/>
          <p:cNvCxnSpPr/>
          <p:nvPr/>
        </p:nvCxnSpPr>
        <p:spPr>
          <a:xfrm>
            <a:off x="6374700" y="92730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50747" y="1276953"/>
            <a:ext cx="410879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Average rental should not be &lt;0 and should not be greater than 5000. Hence </a:t>
            </a:r>
            <a:r>
              <a:rPr lang="en-IN" sz="1600" b="1" dirty="0" smtClean="0">
                <a:solidFill>
                  <a:schemeClr val="tx2"/>
                </a:solidFill>
              </a:rPr>
              <a:t>replacing absurd values with </a:t>
            </a:r>
            <a:r>
              <a:rPr lang="en-IN" sz="1600" b="1" dirty="0">
                <a:solidFill>
                  <a:schemeClr val="tx2"/>
                </a:solidFill>
              </a:rPr>
              <a:t>the mean of the </a:t>
            </a:r>
            <a:r>
              <a:rPr lang="en-IN" sz="1600" b="1" dirty="0" smtClean="0">
                <a:solidFill>
                  <a:schemeClr val="tx2"/>
                </a:solidFill>
              </a:rPr>
              <a:t>column</a:t>
            </a:r>
            <a:endParaRPr lang="en-IN" sz="1600" b="1" dirty="0">
              <a:solidFill>
                <a:schemeClr val="tx2"/>
              </a:solidFill>
            </a:endParaRPr>
          </a:p>
        </p:txBody>
      </p:sp>
      <p:cxnSp>
        <p:nvCxnSpPr>
          <p:cNvPr id="15" name="Straight Arrow Connector 14"/>
          <p:cNvCxnSpPr/>
          <p:nvPr/>
        </p:nvCxnSpPr>
        <p:spPr>
          <a:xfrm>
            <a:off x="6374700" y="245819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864" y="2891011"/>
            <a:ext cx="4130677" cy="2727805"/>
          </a:xfrm>
          <a:prstGeom prst="rect">
            <a:avLst/>
          </a:prstGeom>
        </p:spPr>
      </p:pic>
      <p:sp>
        <p:nvSpPr>
          <p:cNvPr id="17" name="TextBox 16"/>
          <p:cNvSpPr txBox="1"/>
          <p:nvPr/>
        </p:nvSpPr>
        <p:spPr>
          <a:xfrm>
            <a:off x="4350747" y="5656892"/>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average rental as 0 or 1332</a:t>
            </a:r>
            <a:endParaRPr lang="en-IN" sz="1600" dirty="0"/>
          </a:p>
        </p:txBody>
      </p:sp>
    </p:spTree>
    <p:extLst>
      <p:ext uri="{BB962C8B-B14F-4D97-AF65-F5344CB8AC3E}">
        <p14:creationId xmlns:p14="http://schemas.microsoft.com/office/powerpoint/2010/main" val="259628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824" y="30198"/>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err="1" smtClean="0"/>
              <a:t>last_rech_date_ma</a:t>
            </a:r>
            <a:endParaRPr lang="en-IN" sz="2000" b="1" u="sng" dirty="0" smtClean="0"/>
          </a:p>
          <a:p>
            <a:pPr lvl="0" algn="ctr" fontAlgn="base">
              <a:spcBef>
                <a:spcPct val="0"/>
              </a:spcBef>
              <a:spcAft>
                <a:spcPct val="0"/>
              </a:spcAft>
            </a:pPr>
            <a:r>
              <a:rPr lang="en-IN" sz="1400" dirty="0" smtClean="0"/>
              <a:t>Number </a:t>
            </a:r>
            <a:r>
              <a:rPr lang="en-IN" sz="1400" dirty="0"/>
              <a:t>of days till last recharge of main account</a:t>
            </a:r>
            <a:endParaRPr lang="en-IN" sz="1400" dirty="0" smtClean="0"/>
          </a:p>
        </p:txBody>
      </p:sp>
      <p:cxnSp>
        <p:nvCxnSpPr>
          <p:cNvPr id="3" name="Straight Arrow Connector 2"/>
          <p:cNvCxnSpPr/>
          <p:nvPr/>
        </p:nvCxnSpPr>
        <p:spPr>
          <a:xfrm>
            <a:off x="2039653" y="49220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824" y="838070"/>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Last recharge date should be as old as the company is, </a:t>
            </a:r>
            <a:r>
              <a:rPr lang="en-IN" sz="1600" b="1" dirty="0" err="1">
                <a:solidFill>
                  <a:schemeClr val="tx2"/>
                </a:solidFill>
              </a:rPr>
              <a:t>approx</a:t>
            </a:r>
            <a:r>
              <a:rPr lang="en-IN" sz="1600" b="1" dirty="0">
                <a:solidFill>
                  <a:schemeClr val="tx2"/>
                </a:solidFill>
              </a:rPr>
              <a:t>, 25 years, i.e., 9130 days. </a:t>
            </a:r>
            <a:r>
              <a:rPr lang="en-IN" sz="1600" b="1" dirty="0" smtClean="0">
                <a:solidFill>
                  <a:schemeClr val="tx2"/>
                </a:solidFill>
              </a:rPr>
              <a:t>Hence replacing age &gt;9130 with the mean of the column</a:t>
            </a:r>
            <a:endParaRPr lang="en-IN" sz="1600" b="1" dirty="0">
              <a:solidFill>
                <a:schemeClr val="tx2"/>
              </a:solidFill>
            </a:endParaRPr>
          </a:p>
        </p:txBody>
      </p:sp>
      <p:cxnSp>
        <p:nvCxnSpPr>
          <p:cNvPr id="5" name="Straight Arrow Connector 4"/>
          <p:cNvCxnSpPr/>
          <p:nvPr/>
        </p:nvCxnSpPr>
        <p:spPr>
          <a:xfrm>
            <a:off x="2054105" y="200437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303945"/>
            <a:ext cx="4258041"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1"/>
                </a:solidFill>
              </a:rPr>
              <a:t>As </a:t>
            </a:r>
            <a:r>
              <a:rPr lang="en-IN" sz="1600" b="1" dirty="0" smtClean="0">
                <a:solidFill>
                  <a:schemeClr val="tx1"/>
                </a:solidFill>
              </a:rPr>
              <a:t>number of days should </a:t>
            </a:r>
            <a:r>
              <a:rPr lang="en-IN" sz="1600" b="1" dirty="0">
                <a:solidFill>
                  <a:schemeClr val="tx1"/>
                </a:solidFill>
              </a:rPr>
              <a:t>be preferably in whole </a:t>
            </a:r>
            <a:r>
              <a:rPr lang="en-IN" sz="1600" b="1" dirty="0" smtClean="0">
                <a:solidFill>
                  <a:schemeClr val="tx1"/>
                </a:solidFill>
              </a:rPr>
              <a:t>numbers, </a:t>
            </a:r>
            <a:r>
              <a:rPr lang="en-IN" sz="1600" b="1" dirty="0">
                <a:solidFill>
                  <a:schemeClr val="tx1"/>
                </a:solidFill>
              </a:rPr>
              <a:t>hence converted to </a:t>
            </a:r>
            <a:r>
              <a:rPr lang="en-IN" sz="1600" b="1" dirty="0" err="1">
                <a:solidFill>
                  <a:schemeClr val="tx1"/>
                </a:solidFill>
              </a:rPr>
              <a:t>int</a:t>
            </a:r>
            <a:r>
              <a:rPr lang="en-IN" sz="1600" b="1" dirty="0">
                <a:solidFill>
                  <a:schemeClr val="tx1"/>
                </a:solidFill>
              </a:rPr>
              <a:t> </a:t>
            </a:r>
            <a:r>
              <a:rPr lang="en-IN" sz="1600" b="1" dirty="0" err="1">
                <a:solidFill>
                  <a:schemeClr val="tx1"/>
                </a:solidFill>
              </a:rPr>
              <a:t>datatype</a:t>
            </a:r>
            <a:endParaRPr lang="en-IN" sz="1600" b="1" dirty="0">
              <a:solidFill>
                <a:schemeClr val="tx1"/>
              </a:solidFill>
            </a:endParaRPr>
          </a:p>
        </p:txBody>
      </p:sp>
      <p:cxnSp>
        <p:nvCxnSpPr>
          <p:cNvPr id="7" name="Straight Arrow Connector 6"/>
          <p:cNvCxnSpPr/>
          <p:nvPr/>
        </p:nvCxnSpPr>
        <p:spPr>
          <a:xfrm>
            <a:off x="2087221" y="3256653"/>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7" y="3556223"/>
            <a:ext cx="4141911" cy="2396016"/>
          </a:xfrm>
          <a:prstGeom prst="rect">
            <a:avLst/>
          </a:prstGeom>
        </p:spPr>
      </p:pic>
      <p:sp>
        <p:nvSpPr>
          <p:cNvPr id="9" name="TextBox 8"/>
          <p:cNvSpPr txBox="1"/>
          <p:nvPr/>
        </p:nvSpPr>
        <p:spPr>
          <a:xfrm>
            <a:off x="81578" y="5964815"/>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0-4 days till the last recharge</a:t>
            </a:r>
            <a:endParaRPr lang="en-IN" sz="1600" dirty="0"/>
          </a:p>
        </p:txBody>
      </p:sp>
      <p:sp>
        <p:nvSpPr>
          <p:cNvPr id="10" name="Rectangle 9"/>
          <p:cNvSpPr>
            <a:spLocks noChangeArrowheads="1"/>
          </p:cNvSpPr>
          <p:nvPr/>
        </p:nvSpPr>
        <p:spPr bwMode="auto">
          <a:xfrm>
            <a:off x="4639785" y="30198"/>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err="1" smtClean="0"/>
              <a:t>last_rech_date_da</a:t>
            </a:r>
            <a:endParaRPr lang="en-IN" sz="2000" b="1" u="sng" dirty="0" smtClean="0"/>
          </a:p>
          <a:p>
            <a:pPr lvl="0" algn="ctr" fontAlgn="base">
              <a:spcBef>
                <a:spcPct val="0"/>
              </a:spcBef>
              <a:spcAft>
                <a:spcPct val="0"/>
              </a:spcAft>
            </a:pPr>
            <a:r>
              <a:rPr lang="en-IN" sz="1400" dirty="0" smtClean="0"/>
              <a:t>Number </a:t>
            </a:r>
            <a:r>
              <a:rPr lang="en-IN" sz="1400" dirty="0"/>
              <a:t>of days till last recharge </a:t>
            </a:r>
            <a:r>
              <a:rPr lang="en-IN" sz="1400" dirty="0" smtClean="0"/>
              <a:t>of data </a:t>
            </a:r>
            <a:r>
              <a:rPr lang="en-IN" sz="1400" dirty="0"/>
              <a:t>account</a:t>
            </a:r>
            <a:endParaRPr lang="en-IN" sz="1400" dirty="0" smtClean="0"/>
          </a:p>
        </p:txBody>
      </p:sp>
      <p:cxnSp>
        <p:nvCxnSpPr>
          <p:cNvPr id="11" name="Straight Arrow Connector 10"/>
          <p:cNvCxnSpPr/>
          <p:nvPr/>
        </p:nvCxnSpPr>
        <p:spPr>
          <a:xfrm>
            <a:off x="6646614" y="49220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39785" y="838070"/>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Last recharge date should be as old as the company is, </a:t>
            </a:r>
            <a:r>
              <a:rPr lang="en-IN" sz="1600" b="1" dirty="0" err="1">
                <a:solidFill>
                  <a:schemeClr val="tx2"/>
                </a:solidFill>
              </a:rPr>
              <a:t>approx</a:t>
            </a:r>
            <a:r>
              <a:rPr lang="en-IN" sz="1600" b="1" dirty="0">
                <a:solidFill>
                  <a:schemeClr val="tx2"/>
                </a:solidFill>
              </a:rPr>
              <a:t>, 25 years, i.e., 9130 days. </a:t>
            </a:r>
            <a:r>
              <a:rPr lang="en-IN" sz="1600" b="1" dirty="0" smtClean="0">
                <a:solidFill>
                  <a:schemeClr val="tx2"/>
                </a:solidFill>
              </a:rPr>
              <a:t>Hence replacing age &gt;9130 with the mean of the column</a:t>
            </a:r>
            <a:endParaRPr lang="en-IN" sz="1600" b="1" dirty="0">
              <a:solidFill>
                <a:schemeClr val="tx2"/>
              </a:solidFill>
            </a:endParaRPr>
          </a:p>
        </p:txBody>
      </p:sp>
      <p:cxnSp>
        <p:nvCxnSpPr>
          <p:cNvPr id="13" name="Straight Arrow Connector 12"/>
          <p:cNvCxnSpPr/>
          <p:nvPr/>
        </p:nvCxnSpPr>
        <p:spPr>
          <a:xfrm>
            <a:off x="6661066" y="200437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4008" y="2303945"/>
            <a:ext cx="41419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1"/>
                </a:solidFill>
              </a:rPr>
              <a:t>As </a:t>
            </a:r>
            <a:r>
              <a:rPr lang="en-IN" sz="1600" b="1" dirty="0" smtClean="0">
                <a:solidFill>
                  <a:schemeClr val="tx1"/>
                </a:solidFill>
              </a:rPr>
              <a:t>number of days should </a:t>
            </a:r>
            <a:r>
              <a:rPr lang="en-IN" sz="1600" b="1" dirty="0">
                <a:solidFill>
                  <a:schemeClr val="tx1"/>
                </a:solidFill>
              </a:rPr>
              <a:t>be preferably in whole </a:t>
            </a:r>
            <a:r>
              <a:rPr lang="en-IN" sz="1600" b="1" dirty="0" smtClean="0">
                <a:solidFill>
                  <a:schemeClr val="tx1"/>
                </a:solidFill>
              </a:rPr>
              <a:t>numbers, </a:t>
            </a:r>
            <a:r>
              <a:rPr lang="en-IN" sz="1600" b="1" dirty="0">
                <a:solidFill>
                  <a:schemeClr val="tx1"/>
                </a:solidFill>
              </a:rPr>
              <a:t>hence converted to </a:t>
            </a:r>
            <a:r>
              <a:rPr lang="en-IN" sz="1600" b="1" dirty="0" err="1">
                <a:solidFill>
                  <a:schemeClr val="tx1"/>
                </a:solidFill>
              </a:rPr>
              <a:t>int</a:t>
            </a:r>
            <a:r>
              <a:rPr lang="en-IN" sz="1600" b="1" dirty="0">
                <a:solidFill>
                  <a:schemeClr val="tx1"/>
                </a:solidFill>
              </a:rPr>
              <a:t> </a:t>
            </a:r>
            <a:r>
              <a:rPr lang="en-IN" sz="1600" b="1" dirty="0" err="1">
                <a:solidFill>
                  <a:schemeClr val="tx1"/>
                </a:solidFill>
              </a:rPr>
              <a:t>datatype</a:t>
            </a:r>
            <a:endParaRPr lang="en-IN" sz="1600" b="1" dirty="0">
              <a:solidFill>
                <a:schemeClr val="tx1"/>
              </a:solidFill>
            </a:endParaRPr>
          </a:p>
        </p:txBody>
      </p:sp>
      <p:cxnSp>
        <p:nvCxnSpPr>
          <p:cNvPr id="15" name="Straight Arrow Connector 14"/>
          <p:cNvCxnSpPr/>
          <p:nvPr/>
        </p:nvCxnSpPr>
        <p:spPr>
          <a:xfrm>
            <a:off x="6704469" y="3256653"/>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50" y="3569721"/>
            <a:ext cx="4060041" cy="2396016"/>
          </a:xfrm>
          <a:prstGeom prst="rect">
            <a:avLst/>
          </a:prstGeom>
        </p:spPr>
      </p:pic>
      <p:sp>
        <p:nvSpPr>
          <p:cNvPr id="17" name="TextBox 16"/>
          <p:cNvSpPr txBox="1"/>
          <p:nvPr/>
        </p:nvSpPr>
        <p:spPr>
          <a:xfrm>
            <a:off x="4688539" y="5964815"/>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0 days till the last recharge</a:t>
            </a:r>
            <a:endParaRPr lang="en-IN" sz="1600" dirty="0"/>
          </a:p>
        </p:txBody>
      </p:sp>
    </p:spTree>
    <p:extLst>
      <p:ext uri="{BB962C8B-B14F-4D97-AF65-F5344CB8AC3E}">
        <p14:creationId xmlns:p14="http://schemas.microsoft.com/office/powerpoint/2010/main" val="215054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324"/>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err="1" smtClean="0"/>
              <a:t>last_rech_amt_ma</a:t>
            </a:r>
            <a:endParaRPr lang="en-IN" sz="2000" b="1" u="sng" dirty="0" smtClean="0"/>
          </a:p>
          <a:p>
            <a:pPr lvl="0" algn="ctr" fontAlgn="base">
              <a:spcBef>
                <a:spcPct val="0"/>
              </a:spcBef>
              <a:spcAft>
                <a:spcPct val="0"/>
              </a:spcAft>
            </a:pPr>
            <a:r>
              <a:rPr lang="en-IN" sz="1400" dirty="0" smtClean="0"/>
              <a:t>Amount </a:t>
            </a:r>
            <a:r>
              <a:rPr lang="en-IN" sz="1400" dirty="0"/>
              <a:t>of last recharge of main account (in Indonesian Rupiah)</a:t>
            </a:r>
            <a:endParaRPr lang="en-IN" sz="1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3341"/>
            <a:ext cx="4130677" cy="2047588"/>
          </a:xfrm>
          <a:prstGeom prst="rect">
            <a:avLst/>
          </a:prstGeom>
        </p:spPr>
      </p:pic>
      <p:sp>
        <p:nvSpPr>
          <p:cNvPr id="7" name="TextBox 6"/>
          <p:cNvSpPr txBox="1"/>
          <p:nvPr/>
        </p:nvSpPr>
        <p:spPr>
          <a:xfrm>
            <a:off x="-26640" y="2791705"/>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a:t>
            </a:r>
            <a:r>
              <a:rPr lang="en-IN" sz="1400" dirty="0"/>
              <a:t>last recharge </a:t>
            </a:r>
            <a:r>
              <a:rPr lang="en-IN" sz="1400" dirty="0" smtClean="0"/>
              <a:t>amount of </a:t>
            </a:r>
            <a:r>
              <a:rPr lang="en-IN" sz="1400" dirty="0"/>
              <a:t>main account </a:t>
            </a:r>
            <a:r>
              <a:rPr lang="en-IN" sz="1400" dirty="0" smtClean="0"/>
              <a:t>as 0 or 2300</a:t>
            </a:r>
            <a:endParaRPr lang="en-IN" sz="1400" dirty="0"/>
          </a:p>
        </p:txBody>
      </p:sp>
      <p:sp>
        <p:nvSpPr>
          <p:cNvPr id="8" name="Rectangle 7"/>
          <p:cNvSpPr>
            <a:spLocks noChangeArrowheads="1"/>
          </p:cNvSpPr>
          <p:nvPr/>
        </p:nvSpPr>
        <p:spPr bwMode="auto">
          <a:xfrm>
            <a:off x="-7671" y="3324588"/>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cnt_ma_rech30</a:t>
            </a:r>
          </a:p>
          <a:p>
            <a:pPr lvl="0" algn="ctr" fontAlgn="base">
              <a:spcBef>
                <a:spcPct val="0"/>
              </a:spcBef>
              <a:spcAft>
                <a:spcPct val="0"/>
              </a:spcAft>
            </a:pPr>
            <a:r>
              <a:rPr lang="en-IN" sz="1400" dirty="0" smtClean="0"/>
              <a:t>Number </a:t>
            </a:r>
            <a:r>
              <a:rPr lang="en-IN" sz="1400" dirty="0"/>
              <a:t>of times main account got recharged in last 30 days</a:t>
            </a:r>
            <a:endParaRPr lang="en-IN" sz="14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 y="4063252"/>
            <a:ext cx="4130677" cy="2135993"/>
          </a:xfrm>
          <a:prstGeom prst="rect">
            <a:avLst/>
          </a:prstGeom>
        </p:spPr>
      </p:pic>
      <p:sp>
        <p:nvSpPr>
          <p:cNvPr id="10" name="TextBox 9"/>
          <p:cNvSpPr txBox="1"/>
          <p:nvPr/>
        </p:nvSpPr>
        <p:spPr>
          <a:xfrm>
            <a:off x="9694" y="6233895"/>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recharged main </a:t>
            </a:r>
            <a:r>
              <a:rPr lang="en-IN" sz="1400" dirty="0"/>
              <a:t>account </a:t>
            </a:r>
            <a:r>
              <a:rPr lang="en-IN" sz="1400" dirty="0" smtClean="0"/>
              <a:t>0-4 days in last 30 days</a:t>
            </a:r>
            <a:endParaRPr lang="en-IN" sz="1400" dirty="0"/>
          </a:p>
        </p:txBody>
      </p:sp>
      <p:sp>
        <p:nvSpPr>
          <p:cNvPr id="11" name="Rectangle 10"/>
          <p:cNvSpPr>
            <a:spLocks noChangeArrowheads="1"/>
          </p:cNvSpPr>
          <p:nvPr/>
        </p:nvSpPr>
        <p:spPr bwMode="auto">
          <a:xfrm>
            <a:off x="5004048" y="88543"/>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fr_ma_rech30</a:t>
            </a:r>
          </a:p>
          <a:p>
            <a:pPr lvl="0" algn="ctr" fontAlgn="base">
              <a:spcBef>
                <a:spcPct val="0"/>
              </a:spcBef>
              <a:spcAft>
                <a:spcPct val="0"/>
              </a:spcAft>
            </a:pPr>
            <a:r>
              <a:rPr lang="en-IN" sz="1400" dirty="0" smtClean="0"/>
              <a:t>Frequency </a:t>
            </a:r>
            <a:r>
              <a:rPr lang="en-IN" sz="1400" dirty="0"/>
              <a:t>of main account recharged in last 30 days</a:t>
            </a:r>
            <a:endParaRPr lang="en-IN" sz="1400" dirty="0" smtClean="0"/>
          </a:p>
        </p:txBody>
      </p:sp>
      <p:cxnSp>
        <p:nvCxnSpPr>
          <p:cNvPr id="12" name="Straight Arrow Connector 11"/>
          <p:cNvCxnSpPr/>
          <p:nvPr/>
        </p:nvCxnSpPr>
        <p:spPr>
          <a:xfrm>
            <a:off x="6930904" y="63486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24075" y="980728"/>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Frequency of times data account got recharged in last 30 days should 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frequency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14" name="Straight Arrow Connector 13"/>
          <p:cNvCxnSpPr/>
          <p:nvPr/>
        </p:nvCxnSpPr>
        <p:spPr>
          <a:xfrm>
            <a:off x="6930904" y="220486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074" y="2504434"/>
            <a:ext cx="4191503" cy="2626814"/>
          </a:xfrm>
          <a:prstGeom prst="rect">
            <a:avLst/>
          </a:prstGeom>
        </p:spPr>
      </p:pic>
      <p:sp>
        <p:nvSpPr>
          <p:cNvPr id="16" name="TextBox 15"/>
          <p:cNvSpPr txBox="1"/>
          <p:nvPr/>
        </p:nvSpPr>
        <p:spPr>
          <a:xfrm>
            <a:off x="4968846" y="5301208"/>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main account recharge frequency between 1-15 times</a:t>
            </a:r>
            <a:endParaRPr lang="en-IN" sz="1400" dirty="0"/>
          </a:p>
        </p:txBody>
      </p:sp>
    </p:spTree>
    <p:extLst>
      <p:ext uri="{BB962C8B-B14F-4D97-AF65-F5344CB8AC3E}">
        <p14:creationId xmlns:p14="http://schemas.microsoft.com/office/powerpoint/2010/main" val="118108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324"/>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sumamnt_ma_rech30</a:t>
            </a:r>
          </a:p>
          <a:p>
            <a:pPr lvl="0" algn="ctr" fontAlgn="base">
              <a:spcBef>
                <a:spcPct val="0"/>
              </a:spcBef>
              <a:spcAft>
                <a:spcPct val="0"/>
              </a:spcAft>
            </a:pPr>
            <a:r>
              <a:rPr lang="en-IN" sz="1400" dirty="0"/>
              <a:t>Total amount of recharge in main account over last 30 days (in Indonesian Rupiah)</a:t>
            </a:r>
            <a:endParaRPr lang="en-IN" sz="1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5380"/>
            <a:ext cx="4130677" cy="1983510"/>
          </a:xfrm>
          <a:prstGeom prst="rect">
            <a:avLst/>
          </a:prstGeom>
        </p:spPr>
      </p:pic>
      <p:sp>
        <p:nvSpPr>
          <p:cNvPr id="7" name="TextBox 6"/>
          <p:cNvSpPr txBox="1"/>
          <p:nvPr/>
        </p:nvSpPr>
        <p:spPr>
          <a:xfrm>
            <a:off x="-26640" y="2791705"/>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total recharge amount of </a:t>
            </a:r>
            <a:r>
              <a:rPr lang="en-IN" sz="1400" dirty="0"/>
              <a:t>main account </a:t>
            </a:r>
            <a:r>
              <a:rPr lang="en-IN" sz="1400" dirty="0" smtClean="0"/>
              <a:t>of 0 Rupiah</a:t>
            </a:r>
            <a:endParaRPr lang="en-IN" sz="1400" dirty="0"/>
          </a:p>
        </p:txBody>
      </p:sp>
      <p:sp>
        <p:nvSpPr>
          <p:cNvPr id="8" name="Rectangle 7"/>
          <p:cNvSpPr>
            <a:spLocks noChangeArrowheads="1"/>
          </p:cNvSpPr>
          <p:nvPr/>
        </p:nvSpPr>
        <p:spPr bwMode="auto">
          <a:xfrm>
            <a:off x="-7671" y="3324588"/>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medianamnt_ma_rech30</a:t>
            </a:r>
          </a:p>
          <a:p>
            <a:pPr lvl="0" algn="ctr" fontAlgn="base">
              <a:spcBef>
                <a:spcPct val="0"/>
              </a:spcBef>
              <a:spcAft>
                <a:spcPct val="0"/>
              </a:spcAft>
            </a:pPr>
            <a:r>
              <a:rPr lang="en-IN" sz="1400" dirty="0" smtClean="0"/>
              <a:t>Median </a:t>
            </a:r>
            <a:r>
              <a:rPr lang="en-IN" sz="1400" dirty="0"/>
              <a:t>of amount of recharges done in main account over last 30 days at user level (in Indonesian Rupiah)</a:t>
            </a:r>
            <a:endParaRPr lang="en-IN" sz="14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 y="4139493"/>
            <a:ext cx="4130677" cy="1983510"/>
          </a:xfrm>
          <a:prstGeom prst="rect">
            <a:avLst/>
          </a:prstGeom>
        </p:spPr>
      </p:pic>
      <p:sp>
        <p:nvSpPr>
          <p:cNvPr id="10" name="TextBox 9"/>
          <p:cNvSpPr txBox="1"/>
          <p:nvPr/>
        </p:nvSpPr>
        <p:spPr>
          <a:xfrm>
            <a:off x="9694" y="6123003"/>
            <a:ext cx="4176464" cy="738664"/>
          </a:xfrm>
          <a:prstGeom prst="rect">
            <a:avLst/>
          </a:prstGeom>
          <a:noFill/>
        </p:spPr>
        <p:txBody>
          <a:bodyPr wrap="square" rtlCol="0">
            <a:spAutoFit/>
          </a:bodyPr>
          <a:lstStyle/>
          <a:p>
            <a:pPr marL="285750" indent="-285750">
              <a:buFont typeface="Arial" pitchFamily="34" charset="0"/>
              <a:buChar char="•"/>
            </a:pPr>
            <a:r>
              <a:rPr lang="en-IN" sz="1400" dirty="0" smtClean="0"/>
              <a:t>Majority customers</a:t>
            </a:r>
            <a:r>
              <a:rPr lang="en-IN" sz="1400" dirty="0"/>
              <a:t> m</a:t>
            </a:r>
            <a:r>
              <a:rPr lang="en-IN" sz="1400" dirty="0" smtClean="0"/>
              <a:t>edian </a:t>
            </a:r>
            <a:r>
              <a:rPr lang="en-IN" sz="1400" dirty="0"/>
              <a:t>of amount of recharges done in main account </a:t>
            </a:r>
            <a:r>
              <a:rPr lang="en-IN" sz="1400" dirty="0" smtClean="0"/>
              <a:t>in last 30 days between 0-6000</a:t>
            </a:r>
            <a:endParaRPr lang="en-IN" sz="1400" dirty="0"/>
          </a:p>
        </p:txBody>
      </p:sp>
      <p:sp>
        <p:nvSpPr>
          <p:cNvPr id="11" name="Rectangle 10"/>
          <p:cNvSpPr>
            <a:spLocks noChangeArrowheads="1"/>
          </p:cNvSpPr>
          <p:nvPr/>
        </p:nvSpPr>
        <p:spPr bwMode="auto">
          <a:xfrm>
            <a:off x="5004048" y="-19178"/>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a:t>medianmarechprebal30 </a:t>
            </a:r>
            <a:endParaRPr lang="en-IN" sz="2000" b="1" u="sng" dirty="0" smtClean="0"/>
          </a:p>
          <a:p>
            <a:pPr lvl="0" algn="ctr" fontAlgn="base">
              <a:spcBef>
                <a:spcPct val="0"/>
              </a:spcBef>
              <a:spcAft>
                <a:spcPct val="0"/>
              </a:spcAft>
            </a:pPr>
            <a:r>
              <a:rPr lang="en-IN" sz="1400" dirty="0" smtClean="0"/>
              <a:t>Median </a:t>
            </a:r>
            <a:r>
              <a:rPr lang="en-IN" sz="1400" dirty="0"/>
              <a:t>of main account balance just before recharge in last 30 days at user level (in Indonesian Rupiah)</a:t>
            </a:r>
            <a:endParaRPr lang="en-IN" sz="1400" dirty="0" smtClean="0"/>
          </a:p>
        </p:txBody>
      </p:sp>
      <p:cxnSp>
        <p:nvCxnSpPr>
          <p:cNvPr id="12" name="Straight Arrow Connector 11"/>
          <p:cNvCxnSpPr/>
          <p:nvPr/>
        </p:nvCxnSpPr>
        <p:spPr>
          <a:xfrm>
            <a:off x="6968249" y="66343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24075" y="1095415"/>
            <a:ext cx="410879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Median of main account balance just before recharge in last 30 days at user level (in Indonesian Rupiah) should 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amount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14" name="Straight Arrow Connector 13"/>
          <p:cNvCxnSpPr/>
          <p:nvPr/>
        </p:nvCxnSpPr>
        <p:spPr>
          <a:xfrm>
            <a:off x="6978472" y="266576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706" y="3133134"/>
            <a:ext cx="4191503" cy="2012718"/>
          </a:xfrm>
          <a:prstGeom prst="rect">
            <a:avLst/>
          </a:prstGeom>
        </p:spPr>
      </p:pic>
      <p:sp>
        <p:nvSpPr>
          <p:cNvPr id="16" name="TextBox 15"/>
          <p:cNvSpPr txBox="1"/>
          <p:nvPr/>
        </p:nvSpPr>
        <p:spPr>
          <a:xfrm>
            <a:off x="4968846" y="5301208"/>
            <a:ext cx="4176464" cy="738664"/>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a:t>
            </a:r>
            <a:r>
              <a:rPr lang="en-IN" sz="1400" dirty="0"/>
              <a:t> Median of main account balance just before recharge in last 30 days at user level </a:t>
            </a:r>
            <a:r>
              <a:rPr lang="en-IN" sz="1400" dirty="0" smtClean="0"/>
              <a:t>is between 0-250</a:t>
            </a:r>
            <a:endParaRPr lang="en-IN" sz="1400" dirty="0"/>
          </a:p>
        </p:txBody>
      </p:sp>
    </p:spTree>
    <p:extLst>
      <p:ext uri="{BB962C8B-B14F-4D97-AF65-F5344CB8AC3E}">
        <p14:creationId xmlns:p14="http://schemas.microsoft.com/office/powerpoint/2010/main" val="89113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7810" y="45985"/>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cnt_ma_rech90</a:t>
            </a:r>
          </a:p>
          <a:p>
            <a:pPr lvl="0" algn="ctr" fontAlgn="base">
              <a:spcBef>
                <a:spcPct val="0"/>
              </a:spcBef>
              <a:spcAft>
                <a:spcPct val="0"/>
              </a:spcAft>
            </a:pPr>
            <a:r>
              <a:rPr lang="en-IN" sz="1400" dirty="0" smtClean="0"/>
              <a:t>Number </a:t>
            </a:r>
            <a:r>
              <a:rPr lang="en-IN" sz="1400" dirty="0"/>
              <a:t>of times main account got recharged in last </a:t>
            </a:r>
            <a:r>
              <a:rPr lang="en-IN" sz="1400" dirty="0" smtClean="0"/>
              <a:t>90 </a:t>
            </a:r>
            <a:r>
              <a:rPr lang="en-IN" sz="1400" dirty="0"/>
              <a:t>days</a:t>
            </a:r>
            <a:endParaRPr lang="en-IN" sz="14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0" y="868687"/>
            <a:ext cx="4130677" cy="1967916"/>
          </a:xfrm>
          <a:prstGeom prst="rect">
            <a:avLst/>
          </a:prstGeom>
        </p:spPr>
      </p:pic>
      <p:sp>
        <p:nvSpPr>
          <p:cNvPr id="10" name="TextBox 9"/>
          <p:cNvSpPr txBox="1"/>
          <p:nvPr/>
        </p:nvSpPr>
        <p:spPr>
          <a:xfrm>
            <a:off x="65175" y="2955292"/>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recharged main </a:t>
            </a:r>
            <a:r>
              <a:rPr lang="en-IN" sz="1400" dirty="0"/>
              <a:t>account </a:t>
            </a:r>
            <a:r>
              <a:rPr lang="en-IN" sz="1400" dirty="0" smtClean="0"/>
              <a:t>0-4 times in last 90 days</a:t>
            </a:r>
            <a:endParaRPr lang="en-IN" sz="1400" dirty="0"/>
          </a:p>
        </p:txBody>
      </p:sp>
      <p:sp>
        <p:nvSpPr>
          <p:cNvPr id="11" name="Rectangle 10"/>
          <p:cNvSpPr>
            <a:spLocks noChangeArrowheads="1"/>
          </p:cNvSpPr>
          <p:nvPr/>
        </p:nvSpPr>
        <p:spPr bwMode="auto">
          <a:xfrm>
            <a:off x="24145" y="3556231"/>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fr_ma_rech90</a:t>
            </a:r>
          </a:p>
          <a:p>
            <a:pPr lvl="0" algn="ctr" fontAlgn="base">
              <a:spcBef>
                <a:spcPct val="0"/>
              </a:spcBef>
              <a:spcAft>
                <a:spcPct val="0"/>
              </a:spcAft>
            </a:pPr>
            <a:r>
              <a:rPr lang="en-IN" sz="1400" dirty="0" smtClean="0"/>
              <a:t>Frequency </a:t>
            </a:r>
            <a:r>
              <a:rPr lang="en-IN" sz="1400" dirty="0"/>
              <a:t>of main account recharged in last </a:t>
            </a:r>
            <a:r>
              <a:rPr lang="en-IN" sz="1400" dirty="0" smtClean="0"/>
              <a:t>90 </a:t>
            </a:r>
            <a:r>
              <a:rPr lang="en-IN" sz="1400" dirty="0"/>
              <a:t>days</a:t>
            </a:r>
            <a:endParaRPr lang="en-IN" sz="1400" dirty="0" smtClean="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5" y="4224030"/>
            <a:ext cx="4191503" cy="2012718"/>
          </a:xfrm>
          <a:prstGeom prst="rect">
            <a:avLst/>
          </a:prstGeom>
        </p:spPr>
      </p:pic>
      <p:sp>
        <p:nvSpPr>
          <p:cNvPr id="16" name="TextBox 15"/>
          <p:cNvSpPr txBox="1"/>
          <p:nvPr/>
        </p:nvSpPr>
        <p:spPr>
          <a:xfrm>
            <a:off x="-7430" y="6329697"/>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main account recharge frequency between 1-15 times</a:t>
            </a:r>
            <a:endParaRPr lang="en-IN" sz="1400" dirty="0"/>
          </a:p>
        </p:txBody>
      </p:sp>
      <p:sp>
        <p:nvSpPr>
          <p:cNvPr id="17" name="Rectangle 16"/>
          <p:cNvSpPr>
            <a:spLocks noChangeArrowheads="1"/>
          </p:cNvSpPr>
          <p:nvPr/>
        </p:nvSpPr>
        <p:spPr bwMode="auto">
          <a:xfrm>
            <a:off x="4651679" y="-5324"/>
            <a:ext cx="40136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sumamnt_ma_rech90</a:t>
            </a:r>
          </a:p>
          <a:p>
            <a:pPr lvl="0" algn="ctr" fontAlgn="base">
              <a:spcBef>
                <a:spcPct val="0"/>
              </a:spcBef>
              <a:spcAft>
                <a:spcPct val="0"/>
              </a:spcAft>
            </a:pPr>
            <a:r>
              <a:rPr lang="en-IN" sz="1400" dirty="0"/>
              <a:t>Total amount of recharge in main account over last </a:t>
            </a:r>
            <a:r>
              <a:rPr lang="en-IN" sz="1400" dirty="0" smtClean="0"/>
              <a:t>90 </a:t>
            </a:r>
            <a:r>
              <a:rPr lang="en-IN" sz="1400" dirty="0"/>
              <a:t>days (in Indonesian Rupiah)</a:t>
            </a:r>
            <a:endParaRPr lang="en-IN" sz="1400" dirty="0" smtClean="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538" y="765380"/>
            <a:ext cx="4010958" cy="1983510"/>
          </a:xfrm>
          <a:prstGeom prst="rect">
            <a:avLst/>
          </a:prstGeom>
        </p:spPr>
      </p:pic>
      <p:sp>
        <p:nvSpPr>
          <p:cNvPr id="19" name="TextBox 18"/>
          <p:cNvSpPr txBox="1"/>
          <p:nvPr/>
        </p:nvSpPr>
        <p:spPr>
          <a:xfrm>
            <a:off x="4625039" y="2791705"/>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total recharge amount of </a:t>
            </a:r>
            <a:r>
              <a:rPr lang="en-IN" sz="1400" dirty="0"/>
              <a:t>main account </a:t>
            </a:r>
            <a:r>
              <a:rPr lang="en-IN" sz="1400" dirty="0" smtClean="0"/>
              <a:t>of 0 Rupiah</a:t>
            </a:r>
            <a:endParaRPr lang="en-IN" sz="1400" dirty="0"/>
          </a:p>
        </p:txBody>
      </p:sp>
      <p:sp>
        <p:nvSpPr>
          <p:cNvPr id="20" name="Rectangle 19"/>
          <p:cNvSpPr>
            <a:spLocks noChangeArrowheads="1"/>
          </p:cNvSpPr>
          <p:nvPr/>
        </p:nvSpPr>
        <p:spPr bwMode="auto">
          <a:xfrm>
            <a:off x="4644008" y="3324588"/>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medianamnt_ma_rech90</a:t>
            </a:r>
          </a:p>
          <a:p>
            <a:pPr lvl="0" algn="ctr" fontAlgn="base">
              <a:spcBef>
                <a:spcPct val="0"/>
              </a:spcBef>
              <a:spcAft>
                <a:spcPct val="0"/>
              </a:spcAft>
            </a:pPr>
            <a:r>
              <a:rPr lang="en-IN" sz="1400" dirty="0" smtClean="0"/>
              <a:t>Median </a:t>
            </a:r>
            <a:r>
              <a:rPr lang="en-IN" sz="1400" dirty="0"/>
              <a:t>of amount of recharges done in main account over last </a:t>
            </a:r>
            <a:r>
              <a:rPr lang="en-IN" sz="1400" dirty="0" smtClean="0"/>
              <a:t>90 </a:t>
            </a:r>
            <a:r>
              <a:rPr lang="en-IN" sz="1400" dirty="0"/>
              <a:t>days at user level (in Indonesian Rupiah)</a:t>
            </a:r>
            <a:endParaRPr lang="en-IN" sz="1400" dirty="0" smtClean="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4139493"/>
            <a:ext cx="4130677" cy="1983510"/>
          </a:xfrm>
          <a:prstGeom prst="rect">
            <a:avLst/>
          </a:prstGeom>
        </p:spPr>
      </p:pic>
      <p:sp>
        <p:nvSpPr>
          <p:cNvPr id="22" name="TextBox 21"/>
          <p:cNvSpPr txBox="1"/>
          <p:nvPr/>
        </p:nvSpPr>
        <p:spPr>
          <a:xfrm>
            <a:off x="4661373" y="6123003"/>
            <a:ext cx="4176464" cy="738664"/>
          </a:xfrm>
          <a:prstGeom prst="rect">
            <a:avLst/>
          </a:prstGeom>
          <a:noFill/>
        </p:spPr>
        <p:txBody>
          <a:bodyPr wrap="square" rtlCol="0">
            <a:spAutoFit/>
          </a:bodyPr>
          <a:lstStyle/>
          <a:p>
            <a:pPr marL="285750" indent="-285750">
              <a:buFont typeface="Arial" pitchFamily="34" charset="0"/>
              <a:buChar char="•"/>
            </a:pPr>
            <a:r>
              <a:rPr lang="en-IN" sz="1400" dirty="0" smtClean="0"/>
              <a:t>Majority customers</a:t>
            </a:r>
            <a:r>
              <a:rPr lang="en-IN" sz="1400" dirty="0"/>
              <a:t> m</a:t>
            </a:r>
            <a:r>
              <a:rPr lang="en-IN" sz="1400" dirty="0" smtClean="0"/>
              <a:t>edian </a:t>
            </a:r>
            <a:r>
              <a:rPr lang="en-IN" sz="1400" dirty="0"/>
              <a:t>of amount of recharges done in main account </a:t>
            </a:r>
            <a:r>
              <a:rPr lang="en-IN" sz="1400" dirty="0" smtClean="0"/>
              <a:t>in last 90 days between 0-6000</a:t>
            </a:r>
            <a:endParaRPr lang="en-IN" sz="1400" dirty="0"/>
          </a:p>
        </p:txBody>
      </p:sp>
    </p:spTree>
    <p:extLst>
      <p:ext uri="{BB962C8B-B14F-4D97-AF65-F5344CB8AC3E}">
        <p14:creationId xmlns:p14="http://schemas.microsoft.com/office/powerpoint/2010/main" val="145651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4373" y="369332"/>
            <a:ext cx="425548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medianmarechprebal90 </a:t>
            </a:r>
          </a:p>
          <a:p>
            <a:pPr lvl="0" algn="ctr" fontAlgn="base">
              <a:spcBef>
                <a:spcPct val="0"/>
              </a:spcBef>
              <a:spcAft>
                <a:spcPct val="0"/>
              </a:spcAft>
            </a:pPr>
            <a:r>
              <a:rPr lang="en-IN" sz="1400" dirty="0" smtClean="0"/>
              <a:t>Median </a:t>
            </a:r>
            <a:r>
              <a:rPr lang="en-IN" sz="1400" dirty="0"/>
              <a:t>of main account balance just before recharge in last </a:t>
            </a:r>
            <a:r>
              <a:rPr lang="en-IN" sz="1400" dirty="0" smtClean="0"/>
              <a:t>90 </a:t>
            </a:r>
            <a:r>
              <a:rPr lang="en-IN" sz="1400" dirty="0"/>
              <a:t>days at user level (in Indonesian Rupiah)</a:t>
            </a:r>
            <a:endParaRPr lang="en-IN" sz="14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4" y="1340768"/>
            <a:ext cx="4432735" cy="2804806"/>
          </a:xfrm>
          <a:prstGeom prst="rect">
            <a:avLst/>
          </a:prstGeom>
        </p:spPr>
      </p:pic>
      <p:sp>
        <p:nvSpPr>
          <p:cNvPr id="4" name="TextBox 3"/>
          <p:cNvSpPr txBox="1"/>
          <p:nvPr/>
        </p:nvSpPr>
        <p:spPr>
          <a:xfrm>
            <a:off x="145259" y="4797152"/>
            <a:ext cx="4176464" cy="738664"/>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a:t>
            </a:r>
            <a:r>
              <a:rPr lang="en-IN" sz="1400" dirty="0"/>
              <a:t> Median of main account balance just before recharge in last </a:t>
            </a:r>
            <a:r>
              <a:rPr lang="en-IN" sz="1400" dirty="0" smtClean="0"/>
              <a:t>90 </a:t>
            </a:r>
            <a:r>
              <a:rPr lang="en-IN" sz="1400" dirty="0"/>
              <a:t>days at user level </a:t>
            </a:r>
            <a:r>
              <a:rPr lang="en-IN" sz="1400" dirty="0" smtClean="0"/>
              <a:t>is between 0-250</a:t>
            </a:r>
            <a:endParaRPr lang="en-IN" sz="1400" dirty="0"/>
          </a:p>
        </p:txBody>
      </p:sp>
      <p:sp>
        <p:nvSpPr>
          <p:cNvPr id="5" name="Rectangle 4"/>
          <p:cNvSpPr>
            <a:spLocks noChangeArrowheads="1"/>
          </p:cNvSpPr>
          <p:nvPr/>
        </p:nvSpPr>
        <p:spPr bwMode="auto">
          <a:xfrm>
            <a:off x="4845884" y="22385"/>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cnt_da_rech30</a:t>
            </a:r>
          </a:p>
          <a:p>
            <a:pPr lvl="0" algn="ctr" fontAlgn="base">
              <a:spcBef>
                <a:spcPct val="0"/>
              </a:spcBef>
              <a:spcAft>
                <a:spcPct val="0"/>
              </a:spcAft>
            </a:pPr>
            <a:r>
              <a:rPr lang="en-IN" sz="1400" dirty="0" smtClean="0"/>
              <a:t>Number </a:t>
            </a:r>
            <a:r>
              <a:rPr lang="en-IN" sz="1400" dirty="0"/>
              <a:t>of times </a:t>
            </a:r>
            <a:r>
              <a:rPr lang="en-IN" sz="1400" dirty="0" smtClean="0"/>
              <a:t>data </a:t>
            </a:r>
            <a:r>
              <a:rPr lang="en-IN" sz="1400" dirty="0"/>
              <a:t>account got recharged in last 30 days</a:t>
            </a:r>
            <a:endParaRPr lang="en-IN" sz="1400" dirty="0" smtClean="0"/>
          </a:p>
        </p:txBody>
      </p:sp>
      <p:cxnSp>
        <p:nvCxnSpPr>
          <p:cNvPr id="6" name="Straight Arrow Connector 5"/>
          <p:cNvCxnSpPr/>
          <p:nvPr/>
        </p:nvCxnSpPr>
        <p:spPr>
          <a:xfrm>
            <a:off x="6959545" y="78464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24075" y="1206981"/>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lgn="ctr"/>
            <a:r>
              <a:rPr lang="en-IN" sz="1600" b="1" dirty="0">
                <a:solidFill>
                  <a:schemeClr val="tx2"/>
                </a:solidFill>
              </a:rPr>
              <a:t>Number of times data account got recharged in last 30 </a:t>
            </a:r>
            <a:r>
              <a:rPr lang="en-IN" sz="1600" b="1" dirty="0" smtClean="0">
                <a:solidFill>
                  <a:schemeClr val="tx2"/>
                </a:solidFill>
              </a:rPr>
              <a:t>days should </a:t>
            </a:r>
            <a:r>
              <a:rPr lang="en-IN" sz="1600" b="1" dirty="0">
                <a:solidFill>
                  <a:schemeClr val="tx2"/>
                </a:solidFill>
              </a:rPr>
              <a:t>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number of times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8" name="Straight Arrow Connector 7"/>
          <p:cNvCxnSpPr/>
          <p:nvPr/>
        </p:nvCxnSpPr>
        <p:spPr>
          <a:xfrm>
            <a:off x="6955914" y="346708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772" y="3789040"/>
            <a:ext cx="4283098" cy="2312786"/>
          </a:xfrm>
          <a:prstGeom prst="rect">
            <a:avLst/>
          </a:prstGeom>
        </p:spPr>
      </p:pic>
      <p:sp>
        <p:nvSpPr>
          <p:cNvPr id="10" name="TextBox 9"/>
          <p:cNvSpPr txBox="1"/>
          <p:nvPr/>
        </p:nvSpPr>
        <p:spPr>
          <a:xfrm>
            <a:off x="4907516" y="6210890"/>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of customers have recharged their data account 0-1 time</a:t>
            </a:r>
            <a:endParaRPr lang="en-IN" sz="1400" dirty="0"/>
          </a:p>
        </p:txBody>
      </p:sp>
      <p:cxnSp>
        <p:nvCxnSpPr>
          <p:cNvPr id="11" name="Straight Arrow Connector 10"/>
          <p:cNvCxnSpPr/>
          <p:nvPr/>
        </p:nvCxnSpPr>
        <p:spPr>
          <a:xfrm>
            <a:off x="6924574" y="230099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49772" y="2743170"/>
            <a:ext cx="431621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1"/>
                </a:solidFill>
              </a:rPr>
              <a:t>As </a:t>
            </a:r>
            <a:r>
              <a:rPr lang="en-IN" sz="1600" b="1" dirty="0" smtClean="0">
                <a:solidFill>
                  <a:schemeClr val="tx1"/>
                </a:solidFill>
              </a:rPr>
              <a:t>number of times should </a:t>
            </a:r>
            <a:r>
              <a:rPr lang="en-IN" sz="1600" b="1" dirty="0">
                <a:solidFill>
                  <a:schemeClr val="tx1"/>
                </a:solidFill>
              </a:rPr>
              <a:t>be preferably in whole </a:t>
            </a:r>
            <a:r>
              <a:rPr lang="en-IN" sz="1600" b="1" dirty="0" smtClean="0">
                <a:solidFill>
                  <a:schemeClr val="tx1"/>
                </a:solidFill>
              </a:rPr>
              <a:t>numbers, </a:t>
            </a:r>
            <a:r>
              <a:rPr lang="en-IN" sz="1600" b="1" dirty="0">
                <a:solidFill>
                  <a:schemeClr val="tx1"/>
                </a:solidFill>
              </a:rPr>
              <a:t>hence converted to </a:t>
            </a:r>
            <a:r>
              <a:rPr lang="en-IN" sz="1600" b="1" dirty="0" err="1">
                <a:solidFill>
                  <a:schemeClr val="tx1"/>
                </a:solidFill>
              </a:rPr>
              <a:t>int</a:t>
            </a:r>
            <a:r>
              <a:rPr lang="en-IN" sz="1600" b="1" dirty="0">
                <a:solidFill>
                  <a:schemeClr val="tx1"/>
                </a:solidFill>
              </a:rPr>
              <a:t> </a:t>
            </a:r>
            <a:r>
              <a:rPr lang="en-IN" sz="1600" b="1" dirty="0" err="1">
                <a:solidFill>
                  <a:schemeClr val="tx1"/>
                </a:solidFill>
              </a:rPr>
              <a:t>datatype</a:t>
            </a:r>
            <a:endParaRPr lang="en-IN" sz="1600" b="1" dirty="0">
              <a:solidFill>
                <a:schemeClr val="tx1"/>
              </a:solidFill>
            </a:endParaRPr>
          </a:p>
        </p:txBody>
      </p:sp>
    </p:spTree>
    <p:extLst>
      <p:ext uri="{BB962C8B-B14F-4D97-AF65-F5344CB8AC3E}">
        <p14:creationId xmlns:p14="http://schemas.microsoft.com/office/powerpoint/2010/main" val="254632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46762" y="260648"/>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fr_da_rech30</a:t>
            </a:r>
          </a:p>
          <a:p>
            <a:pPr lvl="0" algn="ctr" fontAlgn="base">
              <a:spcBef>
                <a:spcPct val="0"/>
              </a:spcBef>
              <a:spcAft>
                <a:spcPct val="0"/>
              </a:spcAft>
            </a:pPr>
            <a:r>
              <a:rPr lang="en-IN" sz="1400" dirty="0" smtClean="0"/>
              <a:t>Frequency </a:t>
            </a:r>
            <a:r>
              <a:rPr lang="en-IN" sz="1400" dirty="0"/>
              <a:t>of </a:t>
            </a:r>
            <a:r>
              <a:rPr lang="en-IN" sz="1400" dirty="0" smtClean="0"/>
              <a:t>data </a:t>
            </a:r>
            <a:r>
              <a:rPr lang="en-IN" sz="1400" dirty="0"/>
              <a:t>account recharged in last 30 days</a:t>
            </a:r>
            <a:endParaRPr lang="en-IN" sz="1400" dirty="0" smtClean="0"/>
          </a:p>
        </p:txBody>
      </p:sp>
      <p:cxnSp>
        <p:nvCxnSpPr>
          <p:cNvPr id="3" name="Straight Arrow Connector 2"/>
          <p:cNvCxnSpPr/>
          <p:nvPr/>
        </p:nvCxnSpPr>
        <p:spPr>
          <a:xfrm>
            <a:off x="2173618" y="80696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6789" y="1152833"/>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Frequency of times data account got recharged in last 30 days should not be more than </a:t>
            </a:r>
            <a:r>
              <a:rPr lang="en-IN" sz="1600" b="1" dirty="0" smtClean="0">
                <a:solidFill>
                  <a:schemeClr val="tx2"/>
                </a:solidFill>
              </a:rPr>
              <a:t>3000. </a:t>
            </a:r>
            <a:r>
              <a:rPr lang="en-IN" sz="1600" b="1" dirty="0">
                <a:solidFill>
                  <a:schemeClr val="tx2"/>
                </a:solidFill>
              </a:rPr>
              <a:t>Hence replacing </a:t>
            </a:r>
            <a:r>
              <a:rPr lang="en-IN" sz="1600" b="1" dirty="0" smtClean="0">
                <a:solidFill>
                  <a:schemeClr val="tx2"/>
                </a:solidFill>
              </a:rPr>
              <a:t>frequency &gt;3000 </a:t>
            </a:r>
            <a:r>
              <a:rPr lang="en-IN" sz="1600" b="1" dirty="0">
                <a:solidFill>
                  <a:schemeClr val="tx2"/>
                </a:solidFill>
              </a:rPr>
              <a:t>with the mean of the </a:t>
            </a:r>
            <a:r>
              <a:rPr lang="en-IN" sz="1600" b="1" dirty="0" smtClean="0">
                <a:solidFill>
                  <a:schemeClr val="tx2"/>
                </a:solidFill>
              </a:rPr>
              <a:t>column</a:t>
            </a:r>
            <a:endParaRPr lang="en-IN" sz="1600" b="1" dirty="0">
              <a:solidFill>
                <a:schemeClr val="tx2"/>
              </a:solidFill>
            </a:endParaRPr>
          </a:p>
        </p:txBody>
      </p:sp>
      <p:cxnSp>
        <p:nvCxnSpPr>
          <p:cNvPr id="5" name="Straight Arrow Connector 4"/>
          <p:cNvCxnSpPr/>
          <p:nvPr/>
        </p:nvCxnSpPr>
        <p:spPr>
          <a:xfrm>
            <a:off x="2173618" y="237696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4358291" cy="2448272"/>
          </a:xfrm>
          <a:prstGeom prst="rect">
            <a:avLst/>
          </a:prstGeom>
        </p:spPr>
      </p:pic>
      <p:sp>
        <p:nvSpPr>
          <p:cNvPr id="7" name="TextBox 6"/>
          <p:cNvSpPr txBox="1"/>
          <p:nvPr/>
        </p:nvSpPr>
        <p:spPr>
          <a:xfrm>
            <a:off x="211560" y="5473313"/>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data account recharge frequency of 0 times</a:t>
            </a:r>
            <a:endParaRPr lang="en-IN" sz="1400" dirty="0"/>
          </a:p>
        </p:txBody>
      </p:sp>
      <p:sp>
        <p:nvSpPr>
          <p:cNvPr id="8" name="Rectangle 7"/>
          <p:cNvSpPr>
            <a:spLocks noChangeArrowheads="1"/>
          </p:cNvSpPr>
          <p:nvPr/>
        </p:nvSpPr>
        <p:spPr bwMode="auto">
          <a:xfrm>
            <a:off x="4716016" y="-9690"/>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cnt_da_rech90</a:t>
            </a:r>
          </a:p>
          <a:p>
            <a:pPr lvl="0" algn="ctr" fontAlgn="base">
              <a:spcBef>
                <a:spcPct val="0"/>
              </a:spcBef>
              <a:spcAft>
                <a:spcPct val="0"/>
              </a:spcAft>
            </a:pPr>
            <a:r>
              <a:rPr lang="en-IN" sz="1400" dirty="0" smtClean="0"/>
              <a:t>Number </a:t>
            </a:r>
            <a:r>
              <a:rPr lang="en-IN" sz="1400" dirty="0"/>
              <a:t>of times </a:t>
            </a:r>
            <a:r>
              <a:rPr lang="en-IN" sz="1400" dirty="0" smtClean="0"/>
              <a:t>data </a:t>
            </a:r>
            <a:r>
              <a:rPr lang="en-IN" sz="1400" dirty="0"/>
              <a:t>account got recharged in last </a:t>
            </a:r>
            <a:r>
              <a:rPr lang="en-IN" sz="1400" dirty="0" smtClean="0"/>
              <a:t>90 </a:t>
            </a:r>
            <a:r>
              <a:rPr lang="en-IN" sz="1400" dirty="0"/>
              <a:t>days</a:t>
            </a:r>
            <a:endParaRPr lang="en-IN" sz="14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254" y="813012"/>
            <a:ext cx="4098201" cy="1967916"/>
          </a:xfrm>
          <a:prstGeom prst="rect">
            <a:avLst/>
          </a:prstGeom>
        </p:spPr>
      </p:pic>
      <p:sp>
        <p:nvSpPr>
          <p:cNvPr id="10" name="TextBox 9"/>
          <p:cNvSpPr txBox="1"/>
          <p:nvPr/>
        </p:nvSpPr>
        <p:spPr>
          <a:xfrm>
            <a:off x="4733381" y="2899617"/>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recharged data account 0-1 times in last 90 days</a:t>
            </a:r>
            <a:endParaRPr lang="en-IN" sz="1400" dirty="0"/>
          </a:p>
        </p:txBody>
      </p:sp>
      <p:sp>
        <p:nvSpPr>
          <p:cNvPr id="11" name="Rectangle 10"/>
          <p:cNvSpPr>
            <a:spLocks noChangeArrowheads="1"/>
          </p:cNvSpPr>
          <p:nvPr/>
        </p:nvSpPr>
        <p:spPr bwMode="auto">
          <a:xfrm>
            <a:off x="4692351" y="3500556"/>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fr_ma_rech90</a:t>
            </a:r>
          </a:p>
          <a:p>
            <a:pPr lvl="0" algn="ctr" fontAlgn="base">
              <a:spcBef>
                <a:spcPct val="0"/>
              </a:spcBef>
              <a:spcAft>
                <a:spcPct val="0"/>
              </a:spcAft>
            </a:pPr>
            <a:r>
              <a:rPr lang="en-IN" sz="1400" dirty="0" smtClean="0"/>
              <a:t>Frequency </a:t>
            </a:r>
            <a:r>
              <a:rPr lang="en-IN" sz="1400" dirty="0"/>
              <a:t>of </a:t>
            </a:r>
            <a:r>
              <a:rPr lang="en-IN" sz="1400" dirty="0" smtClean="0"/>
              <a:t>data </a:t>
            </a:r>
            <a:r>
              <a:rPr lang="en-IN" sz="1400" dirty="0"/>
              <a:t>account recharged in last </a:t>
            </a:r>
            <a:r>
              <a:rPr lang="en-IN" sz="1400" dirty="0" smtClean="0"/>
              <a:t>90 </a:t>
            </a:r>
            <a:r>
              <a:rPr lang="en-IN" sz="1400" dirty="0"/>
              <a:t>days</a:t>
            </a:r>
            <a:endParaRPr lang="en-IN" sz="1400" dirty="0" smtClean="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382" y="4168355"/>
            <a:ext cx="4191501" cy="2012718"/>
          </a:xfrm>
          <a:prstGeom prst="rect">
            <a:avLst/>
          </a:prstGeom>
        </p:spPr>
      </p:pic>
      <p:sp>
        <p:nvSpPr>
          <p:cNvPr id="13" name="TextBox 12"/>
          <p:cNvSpPr txBox="1"/>
          <p:nvPr/>
        </p:nvSpPr>
        <p:spPr>
          <a:xfrm>
            <a:off x="4660776" y="6274022"/>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data account recharge frequency of 0 times</a:t>
            </a:r>
            <a:endParaRPr lang="en-IN" sz="1400" dirty="0"/>
          </a:p>
        </p:txBody>
      </p:sp>
    </p:spTree>
    <p:extLst>
      <p:ext uri="{BB962C8B-B14F-4D97-AF65-F5344CB8AC3E}">
        <p14:creationId xmlns:p14="http://schemas.microsoft.com/office/powerpoint/2010/main" val="397629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2777" y="98943"/>
            <a:ext cx="413834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cnt_loans30</a:t>
            </a:r>
          </a:p>
          <a:p>
            <a:pPr lvl="0" algn="ctr" fontAlgn="base">
              <a:spcBef>
                <a:spcPct val="0"/>
              </a:spcBef>
              <a:spcAft>
                <a:spcPct val="0"/>
              </a:spcAft>
            </a:pPr>
            <a:r>
              <a:rPr lang="en-IN" sz="1400" dirty="0" smtClean="0"/>
              <a:t>Number </a:t>
            </a:r>
            <a:r>
              <a:rPr lang="en-IN" sz="1400" dirty="0"/>
              <a:t>of loans taken by user in last 30 days</a:t>
            </a:r>
            <a:endParaRPr lang="en-IN" sz="14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9" y="622163"/>
            <a:ext cx="4098201" cy="1967915"/>
          </a:xfrm>
          <a:prstGeom prst="rect">
            <a:avLst/>
          </a:prstGeom>
        </p:spPr>
      </p:pic>
      <p:sp>
        <p:nvSpPr>
          <p:cNvPr id="10" name="TextBox 9"/>
          <p:cNvSpPr txBox="1"/>
          <p:nvPr/>
        </p:nvSpPr>
        <p:spPr>
          <a:xfrm>
            <a:off x="-19329" y="2643846"/>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taken 0-10 loans in last 30 days</a:t>
            </a:r>
            <a:endParaRPr lang="en-IN" sz="1400" dirty="0"/>
          </a:p>
        </p:txBody>
      </p:sp>
      <p:sp>
        <p:nvSpPr>
          <p:cNvPr id="11" name="Rectangle 10"/>
          <p:cNvSpPr>
            <a:spLocks noChangeArrowheads="1"/>
          </p:cNvSpPr>
          <p:nvPr/>
        </p:nvSpPr>
        <p:spPr bwMode="auto">
          <a:xfrm>
            <a:off x="27058" y="3356993"/>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amnt_loans30</a:t>
            </a:r>
          </a:p>
          <a:p>
            <a:pPr lvl="0" algn="ctr" fontAlgn="base">
              <a:spcBef>
                <a:spcPct val="0"/>
              </a:spcBef>
              <a:spcAft>
                <a:spcPct val="0"/>
              </a:spcAft>
            </a:pPr>
            <a:r>
              <a:rPr lang="en-IN" sz="1400" dirty="0" smtClean="0"/>
              <a:t>Total </a:t>
            </a:r>
            <a:r>
              <a:rPr lang="en-IN" sz="1400" dirty="0"/>
              <a:t>amount of loans taken by user in last 30 days</a:t>
            </a:r>
            <a:endParaRPr lang="en-IN" sz="1400"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9" y="4024791"/>
            <a:ext cx="4191501" cy="2012717"/>
          </a:xfrm>
          <a:prstGeom prst="rect">
            <a:avLst/>
          </a:prstGeom>
        </p:spPr>
      </p:pic>
      <p:sp>
        <p:nvSpPr>
          <p:cNvPr id="13" name="TextBox 12"/>
          <p:cNvSpPr txBox="1"/>
          <p:nvPr/>
        </p:nvSpPr>
        <p:spPr>
          <a:xfrm>
            <a:off x="-4517" y="6130458"/>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taken 0-30 loans in last 30 days</a:t>
            </a:r>
            <a:endParaRPr lang="en-IN" sz="1400" dirty="0"/>
          </a:p>
        </p:txBody>
      </p:sp>
      <p:sp>
        <p:nvSpPr>
          <p:cNvPr id="14" name="Rectangle 13"/>
          <p:cNvSpPr>
            <a:spLocks noChangeArrowheads="1"/>
          </p:cNvSpPr>
          <p:nvPr/>
        </p:nvSpPr>
        <p:spPr bwMode="auto">
          <a:xfrm>
            <a:off x="4902800" y="165281"/>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maxamnt_loans</a:t>
            </a:r>
            <a:r>
              <a:rPr lang="en-IN" sz="2000" b="1" u="sng" dirty="0"/>
              <a:t>30</a:t>
            </a:r>
            <a:endParaRPr lang="en-IN" sz="2000" b="1" u="sng" dirty="0" smtClean="0"/>
          </a:p>
          <a:p>
            <a:pPr lvl="0" algn="ctr" fontAlgn="base">
              <a:spcBef>
                <a:spcPct val="0"/>
              </a:spcBef>
              <a:spcAft>
                <a:spcPct val="0"/>
              </a:spcAft>
            </a:pPr>
            <a:r>
              <a:rPr lang="en-IN" sz="1400" dirty="0" smtClean="0"/>
              <a:t>maximum </a:t>
            </a:r>
            <a:r>
              <a:rPr lang="en-IN" sz="1400" dirty="0"/>
              <a:t>amount of loan taken by the user in last 30 days</a:t>
            </a:r>
            <a:endParaRPr lang="en-IN" sz="1400" dirty="0" smtClean="0"/>
          </a:p>
        </p:txBody>
      </p:sp>
      <p:cxnSp>
        <p:nvCxnSpPr>
          <p:cNvPr id="15" name="Straight Arrow Connector 14"/>
          <p:cNvCxnSpPr/>
          <p:nvPr/>
        </p:nvCxnSpPr>
        <p:spPr>
          <a:xfrm>
            <a:off x="6971974" y="78464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36504" y="1206981"/>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smtClean="0">
                <a:solidFill>
                  <a:schemeClr val="tx2"/>
                </a:solidFill>
              </a:rPr>
              <a:t>Maximum </a:t>
            </a:r>
            <a:r>
              <a:rPr lang="en-IN" sz="1600" b="1" dirty="0">
                <a:solidFill>
                  <a:schemeClr val="tx2"/>
                </a:solidFill>
              </a:rPr>
              <a:t>amount of loan taken by the user in last 30 </a:t>
            </a:r>
            <a:r>
              <a:rPr lang="en-IN" sz="1600" b="1" dirty="0" smtClean="0">
                <a:solidFill>
                  <a:schemeClr val="tx2"/>
                </a:solidFill>
              </a:rPr>
              <a:t>days should be 0,6 or12. </a:t>
            </a:r>
            <a:r>
              <a:rPr lang="en-IN" sz="1600" b="1" dirty="0">
                <a:solidFill>
                  <a:schemeClr val="tx2"/>
                </a:solidFill>
              </a:rPr>
              <a:t>Hence replacing </a:t>
            </a:r>
            <a:r>
              <a:rPr lang="en-IN" sz="1600" b="1" dirty="0" smtClean="0">
                <a:solidFill>
                  <a:schemeClr val="tx2"/>
                </a:solidFill>
              </a:rPr>
              <a:t>absurd amount &gt;3000 </a:t>
            </a:r>
            <a:r>
              <a:rPr lang="en-IN" sz="1600" b="1" dirty="0">
                <a:solidFill>
                  <a:schemeClr val="tx2"/>
                </a:solidFill>
              </a:rPr>
              <a:t>with the </a:t>
            </a:r>
            <a:r>
              <a:rPr lang="en-IN" sz="1600" b="1" dirty="0" smtClean="0">
                <a:solidFill>
                  <a:schemeClr val="tx2"/>
                </a:solidFill>
              </a:rPr>
              <a:t>mode </a:t>
            </a:r>
            <a:r>
              <a:rPr lang="en-IN" sz="1600" b="1" dirty="0">
                <a:solidFill>
                  <a:schemeClr val="tx2"/>
                </a:solidFill>
              </a:rPr>
              <a:t>of the </a:t>
            </a:r>
            <a:r>
              <a:rPr lang="en-IN" sz="1600" b="1" dirty="0" smtClean="0">
                <a:solidFill>
                  <a:schemeClr val="tx2"/>
                </a:solidFill>
              </a:rPr>
              <a:t>column</a:t>
            </a:r>
            <a:endParaRPr lang="en-IN" sz="1600" b="1" dirty="0">
              <a:solidFill>
                <a:schemeClr val="tx2"/>
              </a:solidFill>
            </a:endParaRPr>
          </a:p>
        </p:txBody>
      </p:sp>
      <p:cxnSp>
        <p:nvCxnSpPr>
          <p:cNvPr id="17" name="Straight Arrow Connector 16"/>
          <p:cNvCxnSpPr/>
          <p:nvPr/>
        </p:nvCxnSpPr>
        <p:spPr>
          <a:xfrm>
            <a:off x="6924574" y="230099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24075" y="2743170"/>
            <a:ext cx="414191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smtClean="0">
                <a:solidFill>
                  <a:schemeClr val="tx1"/>
                </a:solidFill>
              </a:rPr>
              <a:t>As max amount should </a:t>
            </a:r>
            <a:r>
              <a:rPr lang="en-IN" sz="1600" b="1" dirty="0">
                <a:solidFill>
                  <a:schemeClr val="tx1"/>
                </a:solidFill>
              </a:rPr>
              <a:t>be preferably in whole </a:t>
            </a:r>
            <a:r>
              <a:rPr lang="en-IN" sz="1600" b="1" dirty="0" smtClean="0">
                <a:solidFill>
                  <a:schemeClr val="tx1"/>
                </a:solidFill>
              </a:rPr>
              <a:t>numbers, hence converted to </a:t>
            </a:r>
            <a:r>
              <a:rPr lang="en-IN" sz="1600" b="1" dirty="0" err="1" smtClean="0">
                <a:solidFill>
                  <a:schemeClr val="tx1"/>
                </a:solidFill>
              </a:rPr>
              <a:t>int</a:t>
            </a:r>
            <a:r>
              <a:rPr lang="en-IN" sz="1600" b="1" dirty="0" smtClean="0">
                <a:solidFill>
                  <a:schemeClr val="tx1"/>
                </a:solidFill>
              </a:rPr>
              <a:t> </a:t>
            </a:r>
            <a:r>
              <a:rPr lang="en-IN" sz="1600" b="1" dirty="0" err="1" smtClean="0">
                <a:solidFill>
                  <a:schemeClr val="tx1"/>
                </a:solidFill>
              </a:rPr>
              <a:t>datatype</a:t>
            </a:r>
            <a:endParaRPr lang="en-IN" sz="1600" b="1" dirty="0">
              <a:solidFill>
                <a:schemeClr val="tx1"/>
              </a:solidFill>
            </a:endParaRPr>
          </a:p>
        </p:txBody>
      </p:sp>
      <p:cxnSp>
        <p:nvCxnSpPr>
          <p:cNvPr id="19" name="Straight Arrow Connector 18"/>
          <p:cNvCxnSpPr/>
          <p:nvPr/>
        </p:nvCxnSpPr>
        <p:spPr>
          <a:xfrm>
            <a:off x="6924574" y="3319033"/>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074" y="3618603"/>
            <a:ext cx="4231081" cy="2186661"/>
          </a:xfrm>
          <a:prstGeom prst="rect">
            <a:avLst/>
          </a:prstGeom>
        </p:spPr>
      </p:pic>
      <p:sp>
        <p:nvSpPr>
          <p:cNvPr id="21" name="TextBox 20"/>
          <p:cNvSpPr txBox="1"/>
          <p:nvPr/>
        </p:nvSpPr>
        <p:spPr>
          <a:xfrm>
            <a:off x="4883742" y="6021248"/>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a:t>
            </a:r>
            <a:r>
              <a:rPr lang="en-IN" sz="1400" dirty="0"/>
              <a:t>maximum amount of loan taken by the user in last 30 </a:t>
            </a:r>
            <a:r>
              <a:rPr lang="en-IN" sz="1400" dirty="0" smtClean="0"/>
              <a:t>days as 6</a:t>
            </a:r>
            <a:endParaRPr lang="en-IN" sz="1400" dirty="0"/>
          </a:p>
        </p:txBody>
      </p:sp>
    </p:spTree>
    <p:extLst>
      <p:ext uri="{BB962C8B-B14F-4D97-AF65-F5344CB8AC3E}">
        <p14:creationId xmlns:p14="http://schemas.microsoft.com/office/powerpoint/2010/main" val="59477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914" y="476672"/>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medianamnt_loans30</a:t>
            </a:r>
          </a:p>
          <a:p>
            <a:pPr lvl="0" algn="ctr" fontAlgn="base">
              <a:spcBef>
                <a:spcPct val="0"/>
              </a:spcBef>
              <a:spcAft>
                <a:spcPct val="0"/>
              </a:spcAft>
            </a:pPr>
            <a:r>
              <a:rPr lang="en-IN" sz="1400" dirty="0" smtClean="0"/>
              <a:t>Median </a:t>
            </a:r>
            <a:r>
              <a:rPr lang="en-IN" sz="1400" dirty="0"/>
              <a:t>of amounts of loan taken by the user in last 30 days</a:t>
            </a:r>
            <a:endParaRPr lang="en-IN" sz="14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4283968" cy="2808312"/>
          </a:xfrm>
          <a:prstGeom prst="rect">
            <a:avLst/>
          </a:prstGeom>
        </p:spPr>
      </p:pic>
      <p:sp>
        <p:nvSpPr>
          <p:cNvPr id="4" name="TextBox 3"/>
          <p:cNvSpPr txBox="1"/>
          <p:nvPr/>
        </p:nvSpPr>
        <p:spPr>
          <a:xfrm>
            <a:off x="107504" y="4581128"/>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median </a:t>
            </a:r>
            <a:r>
              <a:rPr lang="en-IN" sz="1400" dirty="0"/>
              <a:t>of amounts of loan taken by the user in last 30 </a:t>
            </a:r>
            <a:r>
              <a:rPr lang="en-IN" sz="1400" dirty="0" smtClean="0"/>
              <a:t>days as 0 </a:t>
            </a:r>
            <a:endParaRPr lang="en-IN" sz="1400" dirty="0"/>
          </a:p>
        </p:txBody>
      </p:sp>
      <p:sp>
        <p:nvSpPr>
          <p:cNvPr id="6" name="Rectangle 5"/>
          <p:cNvSpPr>
            <a:spLocks noChangeArrowheads="1"/>
          </p:cNvSpPr>
          <p:nvPr/>
        </p:nvSpPr>
        <p:spPr bwMode="auto">
          <a:xfrm>
            <a:off x="4860032" y="180742"/>
            <a:ext cx="413834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cnt_loans90</a:t>
            </a:r>
          </a:p>
          <a:p>
            <a:pPr lvl="0" algn="ctr" fontAlgn="base">
              <a:spcBef>
                <a:spcPct val="0"/>
              </a:spcBef>
              <a:spcAft>
                <a:spcPct val="0"/>
              </a:spcAft>
            </a:pPr>
            <a:r>
              <a:rPr lang="en-IN" sz="1400" dirty="0" smtClean="0"/>
              <a:t>Number </a:t>
            </a:r>
            <a:r>
              <a:rPr lang="en-IN" sz="1400" dirty="0"/>
              <a:t>of loans taken by user in last 90 days</a:t>
            </a:r>
            <a:endParaRPr lang="en-IN" sz="1400" dirty="0" smtClean="0"/>
          </a:p>
        </p:txBody>
      </p:sp>
      <p:cxnSp>
        <p:nvCxnSpPr>
          <p:cNvPr id="7" name="Straight Arrow Connector 6"/>
          <p:cNvCxnSpPr/>
          <p:nvPr/>
        </p:nvCxnSpPr>
        <p:spPr>
          <a:xfrm>
            <a:off x="6971974" y="78464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36504" y="1206981"/>
            <a:ext cx="410879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Number of loans taken by user in last 90 days </a:t>
            </a:r>
            <a:r>
              <a:rPr lang="en-IN" sz="1600" b="1" dirty="0" smtClean="0">
                <a:solidFill>
                  <a:schemeClr val="tx2"/>
                </a:solidFill>
              </a:rPr>
              <a:t>should </a:t>
            </a:r>
            <a:r>
              <a:rPr lang="en-IN" sz="1600" b="1" dirty="0">
                <a:solidFill>
                  <a:schemeClr val="tx2"/>
                </a:solidFill>
              </a:rPr>
              <a:t>be less than 300. Hence replacing </a:t>
            </a:r>
            <a:r>
              <a:rPr lang="en-IN" sz="1600" b="1" dirty="0" smtClean="0">
                <a:solidFill>
                  <a:schemeClr val="tx2"/>
                </a:solidFill>
              </a:rPr>
              <a:t>number&gt;300 </a:t>
            </a:r>
            <a:r>
              <a:rPr lang="en-IN" sz="1600" b="1" dirty="0">
                <a:solidFill>
                  <a:schemeClr val="tx2"/>
                </a:solidFill>
              </a:rPr>
              <a:t>with the </a:t>
            </a:r>
            <a:r>
              <a:rPr lang="en-IN" sz="1600" b="1" dirty="0" smtClean="0">
                <a:solidFill>
                  <a:schemeClr val="tx2"/>
                </a:solidFill>
              </a:rPr>
              <a:t>mean </a:t>
            </a:r>
            <a:r>
              <a:rPr lang="en-IN" sz="1600" b="1" dirty="0">
                <a:solidFill>
                  <a:schemeClr val="tx2"/>
                </a:solidFill>
              </a:rPr>
              <a:t>of the </a:t>
            </a:r>
            <a:r>
              <a:rPr lang="en-IN" sz="1600" b="1" dirty="0" smtClean="0">
                <a:solidFill>
                  <a:schemeClr val="tx2"/>
                </a:solidFill>
              </a:rPr>
              <a:t>column</a:t>
            </a:r>
            <a:endParaRPr lang="en-IN" sz="1600" b="1" dirty="0">
              <a:solidFill>
                <a:schemeClr val="tx2"/>
              </a:solidFill>
            </a:endParaRPr>
          </a:p>
        </p:txBody>
      </p:sp>
      <p:cxnSp>
        <p:nvCxnSpPr>
          <p:cNvPr id="9" name="Straight Arrow Connector 8"/>
          <p:cNvCxnSpPr/>
          <p:nvPr/>
        </p:nvCxnSpPr>
        <p:spPr>
          <a:xfrm>
            <a:off x="6924574" y="230099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4075" y="2743170"/>
            <a:ext cx="414191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smtClean="0">
                <a:solidFill>
                  <a:schemeClr val="tx1"/>
                </a:solidFill>
              </a:rPr>
              <a:t>As max number should </a:t>
            </a:r>
            <a:r>
              <a:rPr lang="en-IN" sz="1600" b="1" dirty="0">
                <a:solidFill>
                  <a:schemeClr val="tx1"/>
                </a:solidFill>
              </a:rPr>
              <a:t>be </a:t>
            </a:r>
            <a:r>
              <a:rPr lang="en-IN" sz="1600" b="1" dirty="0" smtClean="0">
                <a:solidFill>
                  <a:schemeClr val="tx1"/>
                </a:solidFill>
              </a:rPr>
              <a:t> </a:t>
            </a:r>
            <a:r>
              <a:rPr lang="en-IN" sz="1600" b="1" dirty="0">
                <a:solidFill>
                  <a:schemeClr val="tx1"/>
                </a:solidFill>
              </a:rPr>
              <a:t>in whole </a:t>
            </a:r>
            <a:r>
              <a:rPr lang="en-IN" sz="1600" b="1" dirty="0" smtClean="0">
                <a:solidFill>
                  <a:schemeClr val="tx1"/>
                </a:solidFill>
              </a:rPr>
              <a:t>numbers, hence converted to </a:t>
            </a:r>
            <a:r>
              <a:rPr lang="en-IN" sz="1600" b="1" dirty="0" err="1" smtClean="0">
                <a:solidFill>
                  <a:schemeClr val="tx1"/>
                </a:solidFill>
              </a:rPr>
              <a:t>int</a:t>
            </a:r>
            <a:r>
              <a:rPr lang="en-IN" sz="1600" b="1" dirty="0" smtClean="0">
                <a:solidFill>
                  <a:schemeClr val="tx1"/>
                </a:solidFill>
              </a:rPr>
              <a:t> </a:t>
            </a:r>
            <a:r>
              <a:rPr lang="en-IN" sz="1600" b="1" dirty="0" err="1" smtClean="0">
                <a:solidFill>
                  <a:schemeClr val="tx1"/>
                </a:solidFill>
              </a:rPr>
              <a:t>datatype</a:t>
            </a:r>
            <a:endParaRPr lang="en-IN" sz="1600" b="1" dirty="0">
              <a:solidFill>
                <a:schemeClr val="tx1"/>
              </a:solidFill>
            </a:endParaRPr>
          </a:p>
        </p:txBody>
      </p:sp>
      <p:cxnSp>
        <p:nvCxnSpPr>
          <p:cNvPr id="11" name="Straight Arrow Connector 10"/>
          <p:cNvCxnSpPr/>
          <p:nvPr/>
        </p:nvCxnSpPr>
        <p:spPr>
          <a:xfrm>
            <a:off x="6924574" y="3319033"/>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3618603"/>
            <a:ext cx="4240507" cy="2186661"/>
          </a:xfrm>
          <a:prstGeom prst="rect">
            <a:avLst/>
          </a:prstGeom>
        </p:spPr>
      </p:pic>
      <p:sp>
        <p:nvSpPr>
          <p:cNvPr id="13" name="TextBox 12"/>
          <p:cNvSpPr txBox="1"/>
          <p:nvPr/>
        </p:nvSpPr>
        <p:spPr>
          <a:xfrm>
            <a:off x="4924075" y="5949280"/>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taken 0-5 loans in last 90 days</a:t>
            </a:r>
            <a:endParaRPr lang="en-IN" sz="1400" dirty="0"/>
          </a:p>
        </p:txBody>
      </p:sp>
    </p:spTree>
    <p:extLst>
      <p:ext uri="{BB962C8B-B14F-4D97-AF65-F5344CB8AC3E}">
        <p14:creationId xmlns:p14="http://schemas.microsoft.com/office/powerpoint/2010/main" val="356489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96752"/>
            <a:ext cx="9144000" cy="5139869"/>
          </a:xfrm>
          <a:prstGeom prst="rect">
            <a:avLst/>
          </a:prstGeom>
          <a:noFill/>
        </p:spPr>
        <p:txBody>
          <a:bodyPr wrap="square" rtlCol="0">
            <a:spAutoFit/>
          </a:bodyPr>
          <a:lstStyle/>
          <a:p>
            <a:pPr algn="ctr"/>
            <a:r>
              <a:rPr lang="en-IN" sz="4800" b="1" u="sng" dirty="0" smtClean="0">
                <a:latin typeface="+mj-lt"/>
              </a:rPr>
              <a:t>Problem Statement-</a:t>
            </a:r>
            <a:endParaRPr lang="en-IN" sz="4800" dirty="0" smtClean="0"/>
          </a:p>
          <a:p>
            <a:endParaRPr lang="en-IN" sz="2800" dirty="0" smtClean="0"/>
          </a:p>
          <a:p>
            <a:r>
              <a:rPr lang="en-IN" sz="2800" dirty="0" smtClean="0"/>
              <a:t>Our client is in Telecom Industry. </a:t>
            </a:r>
            <a:r>
              <a:rPr lang="en-US" sz="2800" dirty="0"/>
              <a:t>They are collaborating with an MFI to provide micro-credit on mobile balances to be paid back in 5 days</a:t>
            </a:r>
            <a:r>
              <a:rPr lang="en-US" sz="2800" dirty="0" smtClean="0"/>
              <a:t>.</a:t>
            </a:r>
            <a:r>
              <a:rPr lang="en-US" sz="2800" dirty="0"/>
              <a:t> </a:t>
            </a:r>
            <a:r>
              <a:rPr lang="en-US" sz="2800" dirty="0" smtClean="0"/>
              <a:t> Build </a:t>
            </a:r>
            <a:r>
              <a:rPr lang="en-US" sz="2800" dirty="0"/>
              <a:t>a model which can be used to predict in terms of a probability for each loan transaction, whether the customer will be paying back the loaned amount within 5 days of insurance of loan. In this case, Label ‘1’ indicates that the loan has been </a:t>
            </a:r>
            <a:r>
              <a:rPr lang="en-US" sz="2800" dirty="0" err="1"/>
              <a:t>payed</a:t>
            </a:r>
            <a:r>
              <a:rPr lang="en-US" sz="2800" dirty="0"/>
              <a:t> i.e. Non- defaulter, while, Label ‘0’ indicates that the loan has not been </a:t>
            </a:r>
            <a:r>
              <a:rPr lang="en-US" sz="2800" dirty="0" err="1"/>
              <a:t>payed</a:t>
            </a:r>
            <a:r>
              <a:rPr lang="en-US" sz="2800" dirty="0"/>
              <a:t> i.e. defaulter.  </a:t>
            </a:r>
            <a:endParaRPr lang="en-IN" sz="2800" dirty="0"/>
          </a:p>
          <a:p>
            <a:endParaRPr lang="en-IN" sz="2800" dirty="0"/>
          </a:p>
        </p:txBody>
      </p:sp>
    </p:spTree>
    <p:extLst>
      <p:ext uri="{BB962C8B-B14F-4D97-AF65-F5344CB8AC3E}">
        <p14:creationId xmlns:p14="http://schemas.microsoft.com/office/powerpoint/2010/main" val="200075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92210"/>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amnt_loans90</a:t>
            </a:r>
          </a:p>
          <a:p>
            <a:pPr lvl="0" algn="ctr" fontAlgn="base">
              <a:spcBef>
                <a:spcPct val="0"/>
              </a:spcBef>
              <a:spcAft>
                <a:spcPct val="0"/>
              </a:spcAft>
            </a:pPr>
            <a:r>
              <a:rPr lang="en-IN" sz="1400" dirty="0" smtClean="0"/>
              <a:t>Total </a:t>
            </a:r>
            <a:r>
              <a:rPr lang="en-IN" sz="1400" dirty="0"/>
              <a:t>amount of loans taken by user in last </a:t>
            </a:r>
            <a:r>
              <a:rPr lang="en-IN" sz="1400" dirty="0" smtClean="0"/>
              <a:t>90 </a:t>
            </a:r>
            <a:r>
              <a:rPr lang="en-IN" sz="1400" dirty="0"/>
              <a:t>days</a:t>
            </a:r>
            <a:endParaRPr lang="en-IN" sz="1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008"/>
            <a:ext cx="3995936" cy="2012717"/>
          </a:xfrm>
          <a:prstGeom prst="rect">
            <a:avLst/>
          </a:prstGeom>
        </p:spPr>
      </p:pic>
      <p:sp>
        <p:nvSpPr>
          <p:cNvPr id="5" name="TextBox 4"/>
          <p:cNvSpPr txBox="1"/>
          <p:nvPr/>
        </p:nvSpPr>
        <p:spPr>
          <a:xfrm>
            <a:off x="-31575" y="2865675"/>
            <a:ext cx="4176464" cy="523220"/>
          </a:xfrm>
          <a:prstGeom prst="rect">
            <a:avLst/>
          </a:prstGeom>
          <a:noFill/>
        </p:spPr>
        <p:txBody>
          <a:bodyPr wrap="square" rtlCol="0">
            <a:spAutoFit/>
          </a:bodyPr>
          <a:lstStyle/>
          <a:p>
            <a:pPr marL="285750" indent="-285750">
              <a:buFont typeface="Arial" pitchFamily="34" charset="0"/>
              <a:buChar char="•"/>
            </a:pPr>
            <a:r>
              <a:rPr lang="en-IN" sz="1400" dirty="0" smtClean="0"/>
              <a:t>Majority customers have taken 0-30 loans in last 30 days</a:t>
            </a:r>
            <a:endParaRPr lang="en-IN" sz="1400" dirty="0"/>
          </a:p>
        </p:txBody>
      </p:sp>
      <p:sp>
        <p:nvSpPr>
          <p:cNvPr id="6" name="Rectangle 5"/>
          <p:cNvSpPr>
            <a:spLocks noChangeArrowheads="1"/>
          </p:cNvSpPr>
          <p:nvPr/>
        </p:nvSpPr>
        <p:spPr bwMode="auto">
          <a:xfrm>
            <a:off x="0" y="3413691"/>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maxamnt_loans90</a:t>
            </a:r>
          </a:p>
          <a:p>
            <a:pPr lvl="0" algn="ctr" fontAlgn="base">
              <a:spcBef>
                <a:spcPct val="0"/>
              </a:spcBef>
              <a:spcAft>
                <a:spcPct val="0"/>
              </a:spcAft>
            </a:pPr>
            <a:r>
              <a:rPr lang="en-IN" sz="1400" dirty="0" smtClean="0"/>
              <a:t>maximum </a:t>
            </a:r>
            <a:r>
              <a:rPr lang="en-IN" sz="1400" dirty="0"/>
              <a:t>amount of loan taken by the user in last </a:t>
            </a:r>
            <a:r>
              <a:rPr lang="en-IN" sz="1400" dirty="0" smtClean="0"/>
              <a:t>90 </a:t>
            </a:r>
            <a:r>
              <a:rPr lang="en-IN" sz="1400" dirty="0"/>
              <a:t>days</a:t>
            </a:r>
            <a:endParaRPr lang="en-IN" sz="14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6" y="4152355"/>
            <a:ext cx="4027511" cy="2084957"/>
          </a:xfrm>
          <a:prstGeom prst="rect">
            <a:avLst/>
          </a:prstGeom>
        </p:spPr>
      </p:pic>
      <p:sp>
        <p:nvSpPr>
          <p:cNvPr id="8" name="TextBox 7"/>
          <p:cNvSpPr txBox="1"/>
          <p:nvPr/>
        </p:nvSpPr>
        <p:spPr>
          <a:xfrm>
            <a:off x="2023" y="6237312"/>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a:t>
            </a:r>
            <a:r>
              <a:rPr lang="en-IN" sz="1400" dirty="0"/>
              <a:t>maximum amount of loan taken by the user in last </a:t>
            </a:r>
            <a:r>
              <a:rPr lang="en-IN" sz="1400" dirty="0" smtClean="0"/>
              <a:t>90 days as 6</a:t>
            </a:r>
            <a:endParaRPr lang="en-IN" sz="1400" dirty="0"/>
          </a:p>
        </p:txBody>
      </p:sp>
      <p:sp>
        <p:nvSpPr>
          <p:cNvPr id="9" name="Rectangle 8"/>
          <p:cNvSpPr>
            <a:spLocks noChangeArrowheads="1"/>
          </p:cNvSpPr>
          <p:nvPr/>
        </p:nvSpPr>
        <p:spPr bwMode="auto">
          <a:xfrm>
            <a:off x="4599914" y="639660"/>
            <a:ext cx="41383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medianamnt_loans90</a:t>
            </a:r>
          </a:p>
          <a:p>
            <a:pPr lvl="0" algn="ctr" fontAlgn="base">
              <a:spcBef>
                <a:spcPct val="0"/>
              </a:spcBef>
              <a:spcAft>
                <a:spcPct val="0"/>
              </a:spcAft>
            </a:pPr>
            <a:r>
              <a:rPr lang="en-IN" sz="1400" dirty="0" smtClean="0"/>
              <a:t>Median </a:t>
            </a:r>
            <a:r>
              <a:rPr lang="en-IN" sz="1400" dirty="0"/>
              <a:t>of amounts of loan taken by the user in last </a:t>
            </a:r>
            <a:r>
              <a:rPr lang="en-IN" sz="1400" dirty="0" smtClean="0"/>
              <a:t>90 </a:t>
            </a:r>
            <a:r>
              <a:rPr lang="en-IN" sz="1400" dirty="0"/>
              <a:t>days</a:t>
            </a:r>
            <a:endParaRPr lang="en-IN" sz="1400" dirty="0" smtClean="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378324"/>
            <a:ext cx="4283968" cy="2903586"/>
          </a:xfrm>
          <a:prstGeom prst="rect">
            <a:avLst/>
          </a:prstGeom>
        </p:spPr>
      </p:pic>
      <p:sp>
        <p:nvSpPr>
          <p:cNvPr id="11" name="TextBox 10"/>
          <p:cNvSpPr txBox="1"/>
          <p:nvPr/>
        </p:nvSpPr>
        <p:spPr>
          <a:xfrm>
            <a:off x="4679504" y="4744116"/>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median </a:t>
            </a:r>
            <a:r>
              <a:rPr lang="en-IN" sz="1400" dirty="0"/>
              <a:t>of amounts of loan taken by the user in last </a:t>
            </a:r>
            <a:r>
              <a:rPr lang="en-IN" sz="1400" dirty="0" smtClean="0"/>
              <a:t>90 days as 0 </a:t>
            </a:r>
            <a:endParaRPr lang="en-IN" sz="1400" dirty="0"/>
          </a:p>
        </p:txBody>
      </p:sp>
    </p:spTree>
    <p:extLst>
      <p:ext uri="{BB962C8B-B14F-4D97-AF65-F5344CB8AC3E}">
        <p14:creationId xmlns:p14="http://schemas.microsoft.com/office/powerpoint/2010/main" val="50922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704" y="347424"/>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Payback30</a:t>
            </a:r>
          </a:p>
          <a:p>
            <a:pPr lvl="0" algn="ctr" fontAlgn="base">
              <a:spcBef>
                <a:spcPct val="0"/>
              </a:spcBef>
              <a:spcAft>
                <a:spcPct val="0"/>
              </a:spcAft>
            </a:pPr>
            <a:r>
              <a:rPr lang="en-IN" sz="1400" dirty="0" smtClean="0"/>
              <a:t>Average </a:t>
            </a:r>
            <a:r>
              <a:rPr lang="en-IN" sz="1400" dirty="0"/>
              <a:t>payback time in days over last 30 days</a:t>
            </a:r>
            <a:endParaRPr lang="en-IN" sz="1400" dirty="0" smtClean="0"/>
          </a:p>
        </p:txBody>
      </p:sp>
      <p:cxnSp>
        <p:nvCxnSpPr>
          <p:cNvPr id="3" name="Straight Arrow Connector 2"/>
          <p:cNvCxnSpPr/>
          <p:nvPr/>
        </p:nvCxnSpPr>
        <p:spPr>
          <a:xfrm>
            <a:off x="2012928" y="89859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429" y="1340768"/>
            <a:ext cx="414191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smtClean="0">
                <a:solidFill>
                  <a:schemeClr val="tx1"/>
                </a:solidFill>
              </a:rPr>
              <a:t>As days should </a:t>
            </a:r>
            <a:r>
              <a:rPr lang="en-IN" sz="1600" b="1" dirty="0">
                <a:solidFill>
                  <a:schemeClr val="tx1"/>
                </a:solidFill>
              </a:rPr>
              <a:t>be </a:t>
            </a:r>
            <a:r>
              <a:rPr lang="en-IN" sz="1600" b="1" dirty="0" smtClean="0">
                <a:solidFill>
                  <a:schemeClr val="tx1"/>
                </a:solidFill>
              </a:rPr>
              <a:t> </a:t>
            </a:r>
            <a:r>
              <a:rPr lang="en-IN" sz="1600" b="1" dirty="0">
                <a:solidFill>
                  <a:schemeClr val="tx1"/>
                </a:solidFill>
              </a:rPr>
              <a:t>in whole </a:t>
            </a:r>
            <a:r>
              <a:rPr lang="en-IN" sz="1600" b="1" dirty="0" smtClean="0">
                <a:solidFill>
                  <a:schemeClr val="tx1"/>
                </a:solidFill>
              </a:rPr>
              <a:t>numbers, hence converted to </a:t>
            </a:r>
            <a:r>
              <a:rPr lang="en-IN" sz="1600" b="1" dirty="0" err="1" smtClean="0">
                <a:solidFill>
                  <a:schemeClr val="tx1"/>
                </a:solidFill>
              </a:rPr>
              <a:t>int</a:t>
            </a:r>
            <a:r>
              <a:rPr lang="en-IN" sz="1600" b="1" dirty="0" smtClean="0">
                <a:solidFill>
                  <a:schemeClr val="tx1"/>
                </a:solidFill>
              </a:rPr>
              <a:t> </a:t>
            </a:r>
            <a:r>
              <a:rPr lang="en-IN" sz="1600" b="1" dirty="0" err="1" smtClean="0">
                <a:solidFill>
                  <a:schemeClr val="tx1"/>
                </a:solidFill>
              </a:rPr>
              <a:t>datatype</a:t>
            </a:r>
            <a:endParaRPr lang="en-IN" sz="1600" b="1" dirty="0">
              <a:solidFill>
                <a:schemeClr val="tx1"/>
              </a:solidFill>
            </a:endParaRPr>
          </a:p>
        </p:txBody>
      </p:sp>
      <p:cxnSp>
        <p:nvCxnSpPr>
          <p:cNvPr id="5" name="Straight Arrow Connector 4"/>
          <p:cNvCxnSpPr/>
          <p:nvPr/>
        </p:nvCxnSpPr>
        <p:spPr>
          <a:xfrm>
            <a:off x="2003092" y="227687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4" y="2599603"/>
            <a:ext cx="4141912" cy="3149206"/>
          </a:xfrm>
          <a:prstGeom prst="rect">
            <a:avLst/>
          </a:prstGeom>
        </p:spPr>
      </p:pic>
      <p:sp>
        <p:nvSpPr>
          <p:cNvPr id="7" name="TextBox 6"/>
          <p:cNvSpPr txBox="1"/>
          <p:nvPr/>
        </p:nvSpPr>
        <p:spPr>
          <a:xfrm>
            <a:off x="2023" y="5877272"/>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0-15 days average </a:t>
            </a:r>
            <a:r>
              <a:rPr lang="en-IN" sz="1400" dirty="0"/>
              <a:t>payback </a:t>
            </a:r>
            <a:r>
              <a:rPr lang="en-IN" sz="1400" dirty="0" smtClean="0"/>
              <a:t>time over last 30 days</a:t>
            </a:r>
            <a:endParaRPr lang="en-IN" sz="1400" dirty="0"/>
          </a:p>
        </p:txBody>
      </p:sp>
      <p:sp>
        <p:nvSpPr>
          <p:cNvPr id="8" name="Rectangle 7"/>
          <p:cNvSpPr>
            <a:spLocks noChangeArrowheads="1"/>
          </p:cNvSpPr>
          <p:nvPr/>
        </p:nvSpPr>
        <p:spPr bwMode="auto">
          <a:xfrm>
            <a:off x="4661568" y="347424"/>
            <a:ext cx="41543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Payback90</a:t>
            </a:r>
          </a:p>
          <a:p>
            <a:pPr lvl="0" algn="ctr" fontAlgn="base">
              <a:spcBef>
                <a:spcPct val="0"/>
              </a:spcBef>
              <a:spcAft>
                <a:spcPct val="0"/>
              </a:spcAft>
            </a:pPr>
            <a:r>
              <a:rPr lang="en-IN" sz="1400" dirty="0" smtClean="0"/>
              <a:t>Average </a:t>
            </a:r>
            <a:r>
              <a:rPr lang="en-IN" sz="1400" dirty="0"/>
              <a:t>payback time in days over last </a:t>
            </a:r>
            <a:r>
              <a:rPr lang="en-IN" sz="1400" dirty="0" smtClean="0"/>
              <a:t>90 </a:t>
            </a:r>
            <a:r>
              <a:rPr lang="en-IN" sz="1400" dirty="0"/>
              <a:t>days</a:t>
            </a:r>
            <a:endParaRPr lang="en-IN" sz="1400" dirty="0" smtClean="0"/>
          </a:p>
        </p:txBody>
      </p:sp>
      <p:cxnSp>
        <p:nvCxnSpPr>
          <p:cNvPr id="9" name="Straight Arrow Connector 8"/>
          <p:cNvCxnSpPr/>
          <p:nvPr/>
        </p:nvCxnSpPr>
        <p:spPr>
          <a:xfrm>
            <a:off x="6652792" y="89859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52293" y="1340768"/>
            <a:ext cx="414191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smtClean="0">
                <a:solidFill>
                  <a:schemeClr val="tx1"/>
                </a:solidFill>
              </a:rPr>
              <a:t>As days should </a:t>
            </a:r>
            <a:r>
              <a:rPr lang="en-IN" sz="1600" b="1" dirty="0">
                <a:solidFill>
                  <a:schemeClr val="tx1"/>
                </a:solidFill>
              </a:rPr>
              <a:t>be </a:t>
            </a:r>
            <a:r>
              <a:rPr lang="en-IN" sz="1600" b="1" dirty="0" smtClean="0">
                <a:solidFill>
                  <a:schemeClr val="tx1"/>
                </a:solidFill>
              </a:rPr>
              <a:t> </a:t>
            </a:r>
            <a:r>
              <a:rPr lang="en-IN" sz="1600" b="1" dirty="0">
                <a:solidFill>
                  <a:schemeClr val="tx1"/>
                </a:solidFill>
              </a:rPr>
              <a:t>in whole </a:t>
            </a:r>
            <a:r>
              <a:rPr lang="en-IN" sz="1600" b="1" dirty="0" smtClean="0">
                <a:solidFill>
                  <a:schemeClr val="tx1"/>
                </a:solidFill>
              </a:rPr>
              <a:t>numbers, hence converted to </a:t>
            </a:r>
            <a:r>
              <a:rPr lang="en-IN" sz="1600" b="1" dirty="0" err="1" smtClean="0">
                <a:solidFill>
                  <a:schemeClr val="tx1"/>
                </a:solidFill>
              </a:rPr>
              <a:t>int</a:t>
            </a:r>
            <a:r>
              <a:rPr lang="en-IN" sz="1600" b="1" dirty="0" smtClean="0">
                <a:solidFill>
                  <a:schemeClr val="tx1"/>
                </a:solidFill>
              </a:rPr>
              <a:t> </a:t>
            </a:r>
            <a:r>
              <a:rPr lang="en-IN" sz="1600" b="1" dirty="0" err="1" smtClean="0">
                <a:solidFill>
                  <a:schemeClr val="tx1"/>
                </a:solidFill>
              </a:rPr>
              <a:t>datatype</a:t>
            </a:r>
            <a:endParaRPr lang="en-IN" sz="1600" b="1" dirty="0">
              <a:solidFill>
                <a:schemeClr val="tx1"/>
              </a:solidFill>
            </a:endParaRPr>
          </a:p>
        </p:txBody>
      </p:sp>
      <p:cxnSp>
        <p:nvCxnSpPr>
          <p:cNvPr id="11" name="Straight Arrow Connector 10"/>
          <p:cNvCxnSpPr/>
          <p:nvPr/>
        </p:nvCxnSpPr>
        <p:spPr>
          <a:xfrm>
            <a:off x="6642956" y="227687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599603"/>
            <a:ext cx="4141912" cy="3149206"/>
          </a:xfrm>
          <a:prstGeom prst="rect">
            <a:avLst/>
          </a:prstGeom>
        </p:spPr>
      </p:pic>
      <p:sp>
        <p:nvSpPr>
          <p:cNvPr id="13" name="TextBox 12"/>
          <p:cNvSpPr txBox="1"/>
          <p:nvPr/>
        </p:nvSpPr>
        <p:spPr>
          <a:xfrm>
            <a:off x="4641887" y="5877272"/>
            <a:ext cx="4176464" cy="523220"/>
          </a:xfrm>
          <a:prstGeom prst="rect">
            <a:avLst/>
          </a:prstGeom>
          <a:noFill/>
        </p:spPr>
        <p:txBody>
          <a:bodyPr wrap="square" rtlCol="0">
            <a:spAutoFit/>
          </a:bodyPr>
          <a:lstStyle/>
          <a:p>
            <a:pPr marL="285750" lvl="0" indent="-285750">
              <a:buFont typeface="Arial" pitchFamily="34" charset="0"/>
              <a:buChar char="•"/>
            </a:pPr>
            <a:r>
              <a:rPr lang="en-IN" sz="1400" dirty="0" smtClean="0"/>
              <a:t>Majority customers have 0-15 days average </a:t>
            </a:r>
            <a:r>
              <a:rPr lang="en-IN" sz="1400" dirty="0"/>
              <a:t>payback </a:t>
            </a:r>
            <a:r>
              <a:rPr lang="en-IN" sz="1400" dirty="0" smtClean="0"/>
              <a:t>time over last 30 days</a:t>
            </a:r>
            <a:endParaRPr lang="en-IN" sz="1400" dirty="0"/>
          </a:p>
        </p:txBody>
      </p:sp>
    </p:spTree>
    <p:extLst>
      <p:ext uri="{BB962C8B-B14F-4D97-AF65-F5344CB8AC3E}">
        <p14:creationId xmlns:p14="http://schemas.microsoft.com/office/powerpoint/2010/main" val="314440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414081"/>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label</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0.875177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0.330519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1.000000 </a:t>
            </a:r>
            <a:endParaRPr lang="en-IN" sz="1400" dirty="0" smtClean="0"/>
          </a:p>
          <a:p>
            <a:pPr marL="285750" indent="-285750">
              <a:buFont typeface="Arial" pitchFamily="34" charset="0"/>
              <a:buChar char="•"/>
            </a:pPr>
            <a:r>
              <a:rPr lang="en-IN" sz="1400" dirty="0" smtClean="0"/>
              <a:t>50</a:t>
            </a:r>
            <a:r>
              <a:rPr lang="en-IN" sz="1400" dirty="0"/>
              <a:t>% 1.000000 </a:t>
            </a:r>
            <a:endParaRPr lang="en-IN" sz="1400" dirty="0" smtClean="0"/>
          </a:p>
          <a:p>
            <a:pPr marL="285750" indent="-285750">
              <a:buFont typeface="Arial" pitchFamily="34" charset="0"/>
              <a:buChar char="•"/>
            </a:pPr>
            <a:r>
              <a:rPr lang="en-IN" sz="1400" dirty="0" smtClean="0"/>
              <a:t>75</a:t>
            </a:r>
            <a:r>
              <a:rPr lang="en-IN" sz="1400" dirty="0"/>
              <a:t>% 1.000000 </a:t>
            </a:r>
            <a:endParaRPr lang="en-IN" sz="1400" dirty="0" smtClean="0"/>
          </a:p>
          <a:p>
            <a:pPr marL="285750" indent="-285750">
              <a:buFont typeface="Arial" pitchFamily="34" charset="0"/>
              <a:buChar char="•"/>
            </a:pPr>
            <a:r>
              <a:rPr lang="en-IN" sz="1400" dirty="0" smtClean="0"/>
              <a:t>max </a:t>
            </a:r>
            <a:r>
              <a:rPr lang="en-IN" sz="1400" dirty="0"/>
              <a:t>1.000000</a:t>
            </a:r>
            <a:endParaRPr lang="en-IN" sz="1400" dirty="0"/>
          </a:p>
        </p:txBody>
      </p:sp>
      <p:sp>
        <p:nvSpPr>
          <p:cNvPr id="3" name="TextBox 2"/>
          <p:cNvSpPr txBox="1"/>
          <p:nvPr/>
        </p:nvSpPr>
        <p:spPr>
          <a:xfrm>
            <a:off x="2267744" y="1414081"/>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aon</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660.200880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493.406361 </a:t>
            </a:r>
            <a:endParaRPr lang="en-IN" sz="1400" dirty="0" smtClean="0"/>
          </a:p>
          <a:p>
            <a:pPr marL="285750" indent="-285750">
              <a:buFont typeface="Arial" pitchFamily="34" charset="0"/>
              <a:buChar char="•"/>
            </a:pPr>
            <a:r>
              <a:rPr lang="en-IN" sz="1400" dirty="0" smtClean="0"/>
              <a:t>min </a:t>
            </a:r>
            <a:r>
              <a:rPr lang="en-IN" sz="1400" dirty="0"/>
              <a:t>1.000000 </a:t>
            </a:r>
            <a:endParaRPr lang="en-IN" sz="1400" dirty="0" smtClean="0"/>
          </a:p>
          <a:p>
            <a:pPr marL="285750" indent="-285750">
              <a:buFont typeface="Arial" pitchFamily="34" charset="0"/>
              <a:buChar char="•"/>
            </a:pPr>
            <a:r>
              <a:rPr lang="en-IN" sz="1400" dirty="0" smtClean="0"/>
              <a:t>25</a:t>
            </a:r>
            <a:r>
              <a:rPr lang="en-IN" sz="1400" dirty="0"/>
              <a:t>% </a:t>
            </a:r>
            <a:r>
              <a:rPr lang="en-IN" sz="1400" dirty="0" smtClean="0"/>
              <a:t>252.000000 </a:t>
            </a:r>
          </a:p>
          <a:p>
            <a:pPr marL="285750" indent="-285750">
              <a:buFont typeface="Arial" pitchFamily="34" charset="0"/>
              <a:buChar char="•"/>
            </a:pPr>
            <a:r>
              <a:rPr lang="en-IN" sz="1400" dirty="0" smtClean="0"/>
              <a:t>50</a:t>
            </a:r>
            <a:r>
              <a:rPr lang="en-IN" sz="1400" dirty="0"/>
              <a:t>% 537.000000 </a:t>
            </a:r>
            <a:endParaRPr lang="en-IN" sz="1400" dirty="0" smtClean="0"/>
          </a:p>
          <a:p>
            <a:pPr marL="285750" indent="-285750">
              <a:buFont typeface="Arial" pitchFamily="34" charset="0"/>
              <a:buChar char="•"/>
            </a:pPr>
            <a:r>
              <a:rPr lang="en-IN" sz="1400" dirty="0" smtClean="0"/>
              <a:t>75</a:t>
            </a:r>
            <a:r>
              <a:rPr lang="en-IN" sz="1400" dirty="0"/>
              <a:t>% 957.000000 </a:t>
            </a:r>
            <a:endParaRPr lang="en-IN" sz="1400" dirty="0" smtClean="0"/>
          </a:p>
          <a:p>
            <a:pPr marL="285750" indent="-285750">
              <a:buFont typeface="Arial" pitchFamily="34" charset="0"/>
              <a:buChar char="•"/>
            </a:pPr>
            <a:r>
              <a:rPr lang="en-IN" sz="1400" dirty="0" smtClean="0"/>
              <a:t>max </a:t>
            </a:r>
            <a:r>
              <a:rPr lang="en-IN" sz="1400" dirty="0"/>
              <a:t>2440.000000</a:t>
            </a:r>
            <a:endParaRPr lang="en-IN" sz="1400" dirty="0"/>
          </a:p>
        </p:txBody>
      </p:sp>
      <p:sp>
        <p:nvSpPr>
          <p:cNvPr id="4" name="TextBox 3"/>
          <p:cNvSpPr txBox="1"/>
          <p:nvPr/>
        </p:nvSpPr>
        <p:spPr>
          <a:xfrm>
            <a:off x="4355976" y="1414081"/>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daily_decr30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520.427440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619.024143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45.500000 </a:t>
            </a:r>
            <a:endParaRPr lang="en-IN" sz="1400" dirty="0" smtClean="0"/>
          </a:p>
          <a:p>
            <a:pPr marL="285750" indent="-285750">
              <a:buFont typeface="Arial" pitchFamily="34" charset="0"/>
              <a:buChar char="•"/>
            </a:pPr>
            <a:r>
              <a:rPr lang="en-IN" sz="1400" dirty="0" smtClean="0"/>
              <a:t>50</a:t>
            </a:r>
            <a:r>
              <a:rPr lang="en-IN" sz="1400" dirty="0"/>
              <a:t>% 520.427440 </a:t>
            </a:r>
            <a:endParaRPr lang="en-IN" sz="1400" dirty="0" smtClean="0"/>
          </a:p>
          <a:p>
            <a:pPr marL="285750" indent="-285750">
              <a:buFont typeface="Arial" pitchFamily="34" charset="0"/>
              <a:buChar char="•"/>
            </a:pPr>
            <a:r>
              <a:rPr lang="en-IN" sz="1400" dirty="0" smtClean="0"/>
              <a:t>75</a:t>
            </a:r>
            <a:r>
              <a:rPr lang="en-IN" sz="1400" dirty="0"/>
              <a:t>% 520.427440 </a:t>
            </a:r>
            <a:endParaRPr lang="en-IN" sz="1400" dirty="0" smtClean="0"/>
          </a:p>
          <a:p>
            <a:pPr marL="285750" indent="-285750">
              <a:buFont typeface="Arial" pitchFamily="34" charset="0"/>
              <a:buChar char="•"/>
            </a:pPr>
            <a:r>
              <a:rPr lang="en-IN" sz="1400" dirty="0" smtClean="0"/>
              <a:t>max </a:t>
            </a:r>
            <a:r>
              <a:rPr lang="en-IN" sz="1400" dirty="0"/>
              <a:t>3000.000000</a:t>
            </a:r>
            <a:endParaRPr lang="en-IN" sz="1400" dirty="0"/>
          </a:p>
        </p:txBody>
      </p:sp>
      <p:sp>
        <p:nvSpPr>
          <p:cNvPr id="5" name="TextBox 4"/>
          <p:cNvSpPr txBox="1"/>
          <p:nvPr/>
        </p:nvSpPr>
        <p:spPr>
          <a:xfrm>
            <a:off x="6516216" y="1414081"/>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daily_decr90 </a:t>
            </a:r>
          </a:p>
          <a:p>
            <a:pPr marL="285750" indent="-285750">
              <a:buFont typeface="Arial" pitchFamily="34" charset="0"/>
              <a:buChar char="•"/>
            </a:pPr>
            <a:r>
              <a:rPr lang="en-IN" sz="1400" dirty="0" smtClean="0"/>
              <a:t>count </a:t>
            </a:r>
            <a:r>
              <a:rPr lang="en-IN" sz="1400" dirty="0"/>
              <a:t>209593.00000 </a:t>
            </a:r>
            <a:endParaRPr lang="en-IN" sz="1400" dirty="0" smtClean="0"/>
          </a:p>
          <a:p>
            <a:pPr marL="285750" indent="-285750">
              <a:buFont typeface="Arial" pitchFamily="34" charset="0"/>
              <a:buChar char="•"/>
            </a:pPr>
            <a:r>
              <a:rPr lang="en-IN" sz="1400" dirty="0" smtClean="0"/>
              <a:t>mean </a:t>
            </a:r>
            <a:r>
              <a:rPr lang="en-IN" sz="1400" dirty="0"/>
              <a:t>511.04720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610.80538 </a:t>
            </a:r>
            <a:endParaRPr lang="en-IN" sz="1400" dirty="0" smtClean="0"/>
          </a:p>
          <a:p>
            <a:pPr marL="285750" indent="-285750">
              <a:buFont typeface="Arial" pitchFamily="34" charset="0"/>
              <a:buChar char="•"/>
            </a:pPr>
            <a:r>
              <a:rPr lang="en-IN" sz="1400" dirty="0" smtClean="0"/>
              <a:t>min </a:t>
            </a:r>
            <a:r>
              <a:rPr lang="en-IN" sz="1400" dirty="0"/>
              <a:t>0.00000 </a:t>
            </a:r>
            <a:endParaRPr lang="en-IN" sz="1400" dirty="0" smtClean="0"/>
          </a:p>
          <a:p>
            <a:pPr marL="285750" indent="-285750">
              <a:buFont typeface="Arial" pitchFamily="34" charset="0"/>
              <a:buChar char="•"/>
            </a:pPr>
            <a:r>
              <a:rPr lang="en-IN" sz="1400" dirty="0" smtClean="0"/>
              <a:t>25</a:t>
            </a:r>
            <a:r>
              <a:rPr lang="en-IN" sz="1400" dirty="0"/>
              <a:t>% 45.79200 </a:t>
            </a:r>
            <a:endParaRPr lang="en-IN" sz="1400" dirty="0" smtClean="0"/>
          </a:p>
          <a:p>
            <a:pPr marL="285750" indent="-285750">
              <a:buFont typeface="Arial" pitchFamily="34" charset="0"/>
              <a:buChar char="•"/>
            </a:pPr>
            <a:r>
              <a:rPr lang="en-IN" sz="1400" dirty="0" smtClean="0"/>
              <a:t>50</a:t>
            </a:r>
            <a:r>
              <a:rPr lang="en-IN" sz="1400" dirty="0"/>
              <a:t>% 511.04720 </a:t>
            </a:r>
            <a:endParaRPr lang="en-IN" sz="1400" dirty="0" smtClean="0"/>
          </a:p>
          <a:p>
            <a:pPr marL="285750" indent="-285750">
              <a:buFont typeface="Arial" pitchFamily="34" charset="0"/>
              <a:buChar char="•"/>
            </a:pPr>
            <a:r>
              <a:rPr lang="en-IN" sz="1400" dirty="0" smtClean="0"/>
              <a:t>75</a:t>
            </a:r>
            <a:r>
              <a:rPr lang="en-IN" sz="1400" dirty="0"/>
              <a:t>% 511.04720 </a:t>
            </a:r>
            <a:endParaRPr lang="en-IN" sz="1400" dirty="0" smtClean="0"/>
          </a:p>
          <a:p>
            <a:pPr marL="285750" indent="-285750">
              <a:buFont typeface="Arial" pitchFamily="34" charset="0"/>
              <a:buChar char="•"/>
            </a:pPr>
            <a:r>
              <a:rPr lang="en-IN" sz="1400" dirty="0" smtClean="0"/>
              <a:t>max </a:t>
            </a:r>
            <a:r>
              <a:rPr lang="en-IN" sz="1400" dirty="0"/>
              <a:t>3000.00000</a:t>
            </a:r>
            <a:endParaRPr lang="en-IN" sz="1400" dirty="0"/>
          </a:p>
        </p:txBody>
      </p:sp>
      <p:sp>
        <p:nvSpPr>
          <p:cNvPr id="6" name="TextBox 5"/>
          <p:cNvSpPr txBox="1"/>
          <p:nvPr/>
        </p:nvSpPr>
        <p:spPr>
          <a:xfrm>
            <a:off x="179512" y="3718337"/>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rental30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1272.025581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1169.950934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329.980000 </a:t>
            </a:r>
            <a:endParaRPr lang="en-IN" sz="1400" dirty="0" smtClean="0"/>
          </a:p>
          <a:p>
            <a:pPr marL="285750" indent="-285750">
              <a:buFont typeface="Arial" pitchFamily="34" charset="0"/>
              <a:buChar char="•"/>
            </a:pPr>
            <a:r>
              <a:rPr lang="en-IN" sz="1400" dirty="0" smtClean="0"/>
              <a:t>50</a:t>
            </a:r>
            <a:r>
              <a:rPr lang="en-IN" sz="1400" dirty="0"/>
              <a:t>% 1218.580000 </a:t>
            </a:r>
            <a:endParaRPr lang="en-IN" sz="1400" dirty="0" smtClean="0"/>
          </a:p>
          <a:p>
            <a:pPr marL="285750" indent="-285750">
              <a:buFont typeface="Arial" pitchFamily="34" charset="0"/>
              <a:buChar char="•"/>
            </a:pPr>
            <a:r>
              <a:rPr lang="en-IN" sz="1400" dirty="0" smtClean="0"/>
              <a:t>75</a:t>
            </a:r>
            <a:r>
              <a:rPr lang="en-IN" sz="1400" dirty="0"/>
              <a:t>% 1584.360000 </a:t>
            </a:r>
            <a:endParaRPr lang="en-IN" sz="1400" dirty="0" smtClean="0"/>
          </a:p>
          <a:p>
            <a:pPr marL="285750" indent="-285750">
              <a:buFont typeface="Arial" pitchFamily="34" charset="0"/>
              <a:buChar char="•"/>
            </a:pPr>
            <a:r>
              <a:rPr lang="en-IN" sz="1400" dirty="0" smtClean="0"/>
              <a:t>max </a:t>
            </a:r>
            <a:r>
              <a:rPr lang="en-IN" sz="1400" dirty="0"/>
              <a:t>5000.000000</a:t>
            </a:r>
            <a:endParaRPr lang="en-IN" sz="1400" dirty="0"/>
          </a:p>
        </p:txBody>
      </p:sp>
      <p:sp>
        <p:nvSpPr>
          <p:cNvPr id="7" name="TextBox 6"/>
          <p:cNvSpPr txBox="1"/>
          <p:nvPr/>
        </p:nvSpPr>
        <p:spPr>
          <a:xfrm>
            <a:off x="2267744" y="3718337"/>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rental90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1332.011362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1166.600553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380.130000 </a:t>
            </a:r>
            <a:endParaRPr lang="en-IN" sz="1400" dirty="0" smtClean="0"/>
          </a:p>
          <a:p>
            <a:pPr marL="285750" indent="-285750">
              <a:buFont typeface="Arial" pitchFamily="34" charset="0"/>
              <a:buChar char="•"/>
            </a:pPr>
            <a:r>
              <a:rPr lang="en-IN" sz="1400" dirty="0" smtClean="0"/>
              <a:t>50</a:t>
            </a:r>
            <a:r>
              <a:rPr lang="en-IN" sz="1400" dirty="0"/>
              <a:t>% 1332.011362 </a:t>
            </a:r>
            <a:endParaRPr lang="en-IN" sz="1400" dirty="0" smtClean="0"/>
          </a:p>
          <a:p>
            <a:pPr marL="285750" indent="-285750">
              <a:buFont typeface="Arial" pitchFamily="34" charset="0"/>
              <a:buChar char="•"/>
            </a:pPr>
            <a:r>
              <a:rPr lang="en-IN" sz="1400" dirty="0" smtClean="0"/>
              <a:t>75</a:t>
            </a:r>
            <a:r>
              <a:rPr lang="en-IN" sz="1400" dirty="0"/>
              <a:t>% 1596.550000 </a:t>
            </a:r>
            <a:endParaRPr lang="en-IN" sz="1400" dirty="0" smtClean="0"/>
          </a:p>
          <a:p>
            <a:pPr marL="285750" indent="-285750">
              <a:buFont typeface="Arial" pitchFamily="34" charset="0"/>
              <a:buChar char="•"/>
            </a:pPr>
            <a:r>
              <a:rPr lang="en-IN" sz="1400" dirty="0" smtClean="0"/>
              <a:t>max </a:t>
            </a:r>
            <a:r>
              <a:rPr lang="en-IN" sz="1400" dirty="0"/>
              <a:t>4999.990000</a:t>
            </a:r>
            <a:endParaRPr lang="en-IN" sz="1400" dirty="0"/>
          </a:p>
        </p:txBody>
      </p:sp>
      <p:sp>
        <p:nvSpPr>
          <p:cNvPr id="8" name="TextBox 7"/>
          <p:cNvSpPr txBox="1"/>
          <p:nvPr/>
        </p:nvSpPr>
        <p:spPr>
          <a:xfrm>
            <a:off x="4355976" y="3718337"/>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last_rech_date_ma</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6.14886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9.33035 </a:t>
            </a:r>
            <a:endParaRPr lang="en-IN" sz="1400" dirty="0" smtClean="0"/>
          </a:p>
          <a:p>
            <a:pPr marL="285750" indent="-285750">
              <a:buFont typeface="Arial" pitchFamily="34" charset="0"/>
              <a:buChar char="•"/>
            </a:pPr>
            <a:r>
              <a:rPr lang="en-IN" sz="1400" dirty="0" smtClean="0"/>
              <a:t>min </a:t>
            </a:r>
            <a:r>
              <a:rPr lang="en-IN" sz="1400" dirty="0"/>
              <a:t>0.00000 </a:t>
            </a:r>
            <a:endParaRPr lang="en-IN" sz="1400" dirty="0" smtClean="0"/>
          </a:p>
          <a:p>
            <a:pPr marL="285750" indent="-285750">
              <a:buFont typeface="Arial" pitchFamily="34" charset="0"/>
              <a:buChar char="•"/>
            </a:pPr>
            <a:r>
              <a:rPr lang="en-IN" sz="1400" dirty="0" smtClean="0"/>
              <a:t>25</a:t>
            </a:r>
            <a:r>
              <a:rPr lang="en-IN" sz="1400" dirty="0"/>
              <a:t>% 1.00000 </a:t>
            </a:r>
            <a:endParaRPr lang="en-IN" sz="1400" dirty="0" smtClean="0"/>
          </a:p>
          <a:p>
            <a:pPr marL="285750" indent="-285750">
              <a:buFont typeface="Arial" pitchFamily="34" charset="0"/>
              <a:buChar char="•"/>
            </a:pPr>
            <a:r>
              <a:rPr lang="en-IN" sz="1400" dirty="0" smtClean="0"/>
              <a:t>50</a:t>
            </a:r>
            <a:r>
              <a:rPr lang="en-IN" sz="1400" dirty="0"/>
              <a:t>% 3.00000 </a:t>
            </a:r>
            <a:endParaRPr lang="en-IN" sz="1400" dirty="0" smtClean="0"/>
          </a:p>
          <a:p>
            <a:pPr marL="285750" indent="-285750">
              <a:buFont typeface="Arial" pitchFamily="34" charset="0"/>
              <a:buChar char="•"/>
            </a:pPr>
            <a:r>
              <a:rPr lang="en-IN" sz="1400" dirty="0" smtClean="0"/>
              <a:t>75</a:t>
            </a:r>
            <a:r>
              <a:rPr lang="en-IN" sz="1400" dirty="0"/>
              <a:t>% 7.00000 </a:t>
            </a:r>
            <a:endParaRPr lang="en-IN" sz="1400" dirty="0" smtClean="0"/>
          </a:p>
          <a:p>
            <a:pPr marL="285750" indent="-285750">
              <a:buFont typeface="Arial" pitchFamily="34" charset="0"/>
              <a:buChar char="•"/>
            </a:pPr>
            <a:r>
              <a:rPr lang="en-IN" sz="1400" dirty="0" smtClean="0"/>
              <a:t>max </a:t>
            </a:r>
            <a:r>
              <a:rPr lang="en-IN" sz="1400" dirty="0"/>
              <a:t>113.00000</a:t>
            </a:r>
            <a:endParaRPr lang="en-IN" sz="1400" dirty="0"/>
          </a:p>
        </p:txBody>
      </p:sp>
      <p:sp>
        <p:nvSpPr>
          <p:cNvPr id="9" name="TextBox 8"/>
          <p:cNvSpPr txBox="1"/>
          <p:nvPr/>
        </p:nvSpPr>
        <p:spPr>
          <a:xfrm>
            <a:off x="6516216" y="3718337"/>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last_rech_date_da</a:t>
            </a:r>
            <a:r>
              <a:rPr lang="en-IN" sz="1400" dirty="0"/>
              <a:t> </a:t>
            </a:r>
            <a:r>
              <a:rPr lang="en-IN" sz="1400" dirty="0" smtClean="0"/>
              <a:t> </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0.930518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7.028073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115.000000</a:t>
            </a:r>
            <a:endParaRPr lang="en-IN" sz="1400" dirty="0"/>
          </a:p>
        </p:txBody>
      </p:sp>
      <p:sp>
        <p:nvSpPr>
          <p:cNvPr id="14" name="TextBox 13"/>
          <p:cNvSpPr txBox="1"/>
          <p:nvPr/>
        </p:nvSpPr>
        <p:spPr>
          <a:xfrm>
            <a:off x="0" y="369332"/>
            <a:ext cx="4932040" cy="369332"/>
          </a:xfrm>
          <a:prstGeom prst="rect">
            <a:avLst/>
          </a:prstGeom>
          <a:noFill/>
        </p:spPr>
        <p:txBody>
          <a:bodyPr wrap="square" rtlCol="0">
            <a:spAutoFit/>
          </a:bodyPr>
          <a:lstStyle/>
          <a:p>
            <a:r>
              <a:rPr lang="en-IN" b="1" u="sng" dirty="0" smtClean="0"/>
              <a:t>Statistical Analysis using Describe method-</a:t>
            </a:r>
            <a:endParaRPr lang="en-IN" b="1" u="sng" dirty="0"/>
          </a:p>
        </p:txBody>
      </p:sp>
    </p:spTree>
    <p:extLst>
      <p:ext uri="{BB962C8B-B14F-4D97-AF65-F5344CB8AC3E}">
        <p14:creationId xmlns:p14="http://schemas.microsoft.com/office/powerpoint/2010/main" val="35037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20430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last_rech_amt_ma</a:t>
            </a:r>
            <a:r>
              <a:rPr lang="en-IN" sz="1400" dirty="0"/>
              <a:t> </a:t>
            </a:r>
          </a:p>
          <a:p>
            <a:pPr marL="285750" indent="-285750">
              <a:buFont typeface="Arial" pitchFamily="34" charset="0"/>
              <a:buChar char="•"/>
            </a:pPr>
            <a:r>
              <a:rPr lang="en-IN" sz="1400" dirty="0" smtClean="0"/>
              <a:t>count 209593.0000 </a:t>
            </a:r>
          </a:p>
          <a:p>
            <a:pPr marL="285750" indent="-285750">
              <a:buFont typeface="Arial" pitchFamily="34" charset="0"/>
              <a:buChar char="•"/>
            </a:pPr>
            <a:r>
              <a:rPr lang="en-IN" sz="1400" dirty="0" smtClean="0"/>
              <a:t>mean </a:t>
            </a:r>
            <a:r>
              <a:rPr lang="en-IN" sz="1400" dirty="0"/>
              <a:t>2064.452797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2370.786034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770.000000 </a:t>
            </a:r>
            <a:endParaRPr lang="en-IN" sz="1400" dirty="0" smtClean="0"/>
          </a:p>
          <a:p>
            <a:pPr marL="285750" indent="-285750">
              <a:buFont typeface="Arial" pitchFamily="34" charset="0"/>
              <a:buChar char="•"/>
            </a:pPr>
            <a:r>
              <a:rPr lang="en-IN" sz="1400" dirty="0" smtClean="0"/>
              <a:t>50</a:t>
            </a:r>
            <a:r>
              <a:rPr lang="en-IN" sz="1400" dirty="0"/>
              <a:t>% 1539.000000 </a:t>
            </a:r>
            <a:endParaRPr lang="en-IN" sz="1400" dirty="0" smtClean="0"/>
          </a:p>
          <a:p>
            <a:pPr marL="285750" indent="-285750">
              <a:buFont typeface="Arial" pitchFamily="34" charset="0"/>
              <a:buChar char="•"/>
            </a:pPr>
            <a:r>
              <a:rPr lang="en-IN" sz="1400" dirty="0" smtClean="0"/>
              <a:t>75</a:t>
            </a:r>
            <a:r>
              <a:rPr lang="en-IN" sz="1400" dirty="0"/>
              <a:t>% 2309.000000 </a:t>
            </a:r>
            <a:endParaRPr lang="en-IN" sz="1400" dirty="0" smtClean="0"/>
          </a:p>
          <a:p>
            <a:pPr marL="285750" indent="-285750">
              <a:buFont typeface="Arial" pitchFamily="34" charset="0"/>
              <a:buChar char="•"/>
            </a:pPr>
            <a:r>
              <a:rPr lang="en-IN" sz="1400" dirty="0" smtClean="0"/>
              <a:t>max </a:t>
            </a:r>
            <a:r>
              <a:rPr lang="en-IN" sz="1400" dirty="0"/>
              <a:t>55000.000000</a:t>
            </a:r>
            <a:endParaRPr lang="en-IN" sz="1400" dirty="0"/>
          </a:p>
        </p:txBody>
      </p:sp>
      <p:sp>
        <p:nvSpPr>
          <p:cNvPr id="3" name="TextBox 2"/>
          <p:cNvSpPr txBox="1"/>
          <p:nvPr/>
        </p:nvSpPr>
        <p:spPr>
          <a:xfrm>
            <a:off x="2267744" y="120430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cnt_ma_rech30</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3.978057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4.256090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1.000000 </a:t>
            </a:r>
            <a:endParaRPr lang="en-IN" sz="1400" dirty="0" smtClean="0"/>
          </a:p>
          <a:p>
            <a:pPr marL="285750" indent="-285750">
              <a:buFont typeface="Arial" pitchFamily="34" charset="0"/>
              <a:buChar char="•"/>
            </a:pPr>
            <a:r>
              <a:rPr lang="en-IN" sz="1400" dirty="0" smtClean="0"/>
              <a:t>50</a:t>
            </a:r>
            <a:r>
              <a:rPr lang="en-IN" sz="1400" dirty="0"/>
              <a:t>% 3.000000 </a:t>
            </a:r>
            <a:endParaRPr lang="en-IN" sz="1400" dirty="0" smtClean="0"/>
          </a:p>
          <a:p>
            <a:pPr marL="285750" indent="-285750">
              <a:buFont typeface="Arial" pitchFamily="34" charset="0"/>
              <a:buChar char="•"/>
            </a:pPr>
            <a:r>
              <a:rPr lang="en-IN" sz="1400" dirty="0" smtClean="0"/>
              <a:t>75</a:t>
            </a:r>
            <a:r>
              <a:rPr lang="en-IN" sz="1400" dirty="0"/>
              <a:t>% 5.000000 </a:t>
            </a:r>
            <a:endParaRPr lang="en-IN" sz="1400" dirty="0" smtClean="0"/>
          </a:p>
          <a:p>
            <a:pPr marL="285750" indent="-285750">
              <a:buFont typeface="Arial" pitchFamily="34" charset="0"/>
              <a:buChar char="•"/>
            </a:pPr>
            <a:r>
              <a:rPr lang="en-IN" sz="1400" dirty="0" smtClean="0"/>
              <a:t>max </a:t>
            </a:r>
            <a:r>
              <a:rPr lang="en-IN" sz="1400" dirty="0"/>
              <a:t>203.000000</a:t>
            </a:r>
            <a:endParaRPr lang="en-IN" sz="1400" dirty="0"/>
          </a:p>
        </p:txBody>
      </p:sp>
      <p:sp>
        <p:nvSpPr>
          <p:cNvPr id="4" name="TextBox 3"/>
          <p:cNvSpPr txBox="1"/>
          <p:nvPr/>
        </p:nvSpPr>
        <p:spPr>
          <a:xfrm>
            <a:off x="4355976" y="120430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fr_ma_rech30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3.895563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5.426773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2.000000 </a:t>
            </a:r>
            <a:endParaRPr lang="en-IN" sz="1400" dirty="0" smtClean="0"/>
          </a:p>
          <a:p>
            <a:pPr marL="285750" indent="-285750">
              <a:buFont typeface="Arial" pitchFamily="34" charset="0"/>
              <a:buChar char="•"/>
            </a:pPr>
            <a:r>
              <a:rPr lang="en-IN" sz="1400" dirty="0" smtClean="0"/>
              <a:t>75</a:t>
            </a:r>
            <a:r>
              <a:rPr lang="en-IN" sz="1400" dirty="0"/>
              <a:t>% 6.000000 </a:t>
            </a:r>
            <a:endParaRPr lang="en-IN" sz="1400" dirty="0" smtClean="0"/>
          </a:p>
          <a:p>
            <a:pPr marL="285750" indent="-285750">
              <a:buFont typeface="Arial" pitchFamily="34" charset="0"/>
              <a:buChar char="•"/>
            </a:pPr>
            <a:r>
              <a:rPr lang="en-IN" sz="1400" dirty="0" smtClean="0"/>
              <a:t>max </a:t>
            </a:r>
            <a:r>
              <a:rPr lang="en-IN" sz="1400" dirty="0"/>
              <a:t>38.000000</a:t>
            </a:r>
            <a:endParaRPr lang="en-IN" sz="1400" dirty="0"/>
          </a:p>
        </p:txBody>
      </p:sp>
      <p:sp>
        <p:nvSpPr>
          <p:cNvPr id="5" name="TextBox 4"/>
          <p:cNvSpPr txBox="1"/>
          <p:nvPr/>
        </p:nvSpPr>
        <p:spPr>
          <a:xfrm>
            <a:off x="6516216" y="1204302"/>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sumamnt_ma_rech30 </a:t>
            </a:r>
            <a:r>
              <a:rPr lang="en-IN" sz="1400" dirty="0" smtClean="0"/>
              <a:t> </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7704.501157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10139.621714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1540.000000 </a:t>
            </a:r>
            <a:endParaRPr lang="en-IN" sz="1400" dirty="0" smtClean="0"/>
          </a:p>
          <a:p>
            <a:pPr marL="285750" indent="-285750">
              <a:buFont typeface="Arial" pitchFamily="34" charset="0"/>
              <a:buChar char="•"/>
            </a:pPr>
            <a:r>
              <a:rPr lang="en-IN" sz="1400" dirty="0" smtClean="0"/>
              <a:t>50</a:t>
            </a:r>
            <a:r>
              <a:rPr lang="en-IN" sz="1400" dirty="0"/>
              <a:t>% 4628.000000 </a:t>
            </a:r>
            <a:endParaRPr lang="en-IN" sz="1400" dirty="0" smtClean="0"/>
          </a:p>
          <a:p>
            <a:pPr marL="285750" indent="-285750">
              <a:buFont typeface="Arial" pitchFamily="34" charset="0"/>
              <a:buChar char="•"/>
            </a:pPr>
            <a:r>
              <a:rPr lang="en-IN" sz="1400" dirty="0" smtClean="0"/>
              <a:t>75</a:t>
            </a:r>
            <a:r>
              <a:rPr lang="en-IN" sz="1400" dirty="0"/>
              <a:t>% 10010.000000 </a:t>
            </a:r>
            <a:endParaRPr lang="en-IN" sz="1400" dirty="0" smtClean="0"/>
          </a:p>
          <a:p>
            <a:pPr marL="285750" indent="-285750">
              <a:buFont typeface="Arial" pitchFamily="34" charset="0"/>
              <a:buChar char="•"/>
            </a:pPr>
            <a:r>
              <a:rPr lang="en-IN" sz="1400" dirty="0" smtClean="0"/>
              <a:t>max </a:t>
            </a:r>
            <a:r>
              <a:rPr lang="en-IN" sz="1400" dirty="0"/>
              <a:t>810096.000000</a:t>
            </a:r>
            <a:endParaRPr lang="en-IN" sz="1400" dirty="0"/>
          </a:p>
        </p:txBody>
      </p:sp>
      <p:sp>
        <p:nvSpPr>
          <p:cNvPr id="6" name="TextBox 5"/>
          <p:cNvSpPr txBox="1"/>
          <p:nvPr/>
        </p:nvSpPr>
        <p:spPr>
          <a:xfrm>
            <a:off x="0" y="3508558"/>
            <a:ext cx="205172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medianamnt_ma_rech30</a:t>
            </a:r>
            <a:r>
              <a:rPr lang="en-IN" sz="1400" dirty="0"/>
              <a:t> </a:t>
            </a:r>
            <a:endParaRPr lang="en-IN" sz="1400" dirty="0" smtClean="0"/>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1812.817952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2070.864620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770.000000 </a:t>
            </a:r>
            <a:endParaRPr lang="en-IN" sz="1400" dirty="0" smtClean="0"/>
          </a:p>
          <a:p>
            <a:pPr marL="285750" indent="-285750">
              <a:buFont typeface="Arial" pitchFamily="34" charset="0"/>
              <a:buChar char="•"/>
            </a:pPr>
            <a:r>
              <a:rPr lang="en-IN" sz="1400" dirty="0" smtClean="0"/>
              <a:t>50</a:t>
            </a:r>
            <a:r>
              <a:rPr lang="en-IN" sz="1400" dirty="0"/>
              <a:t>% 1539.000000 </a:t>
            </a:r>
            <a:endParaRPr lang="en-IN" sz="1400" dirty="0" smtClean="0"/>
          </a:p>
          <a:p>
            <a:pPr marL="285750" indent="-285750">
              <a:buFont typeface="Arial" pitchFamily="34" charset="0"/>
              <a:buChar char="•"/>
            </a:pPr>
            <a:r>
              <a:rPr lang="en-IN" sz="1400" dirty="0" smtClean="0"/>
              <a:t>75</a:t>
            </a:r>
            <a:r>
              <a:rPr lang="en-IN" sz="1400" dirty="0"/>
              <a:t>% 1924.000000 </a:t>
            </a:r>
            <a:endParaRPr lang="en-IN" sz="1400" dirty="0" smtClean="0"/>
          </a:p>
          <a:p>
            <a:pPr marL="285750" indent="-285750">
              <a:buFont typeface="Arial" pitchFamily="34" charset="0"/>
              <a:buChar char="•"/>
            </a:pPr>
            <a:r>
              <a:rPr lang="en-IN" sz="1400" dirty="0" smtClean="0"/>
              <a:t>max </a:t>
            </a:r>
            <a:r>
              <a:rPr lang="en-IN" sz="1400" dirty="0"/>
              <a:t>55000.000000</a:t>
            </a:r>
            <a:endParaRPr lang="en-IN" sz="1400" dirty="0"/>
          </a:p>
        </p:txBody>
      </p:sp>
      <p:sp>
        <p:nvSpPr>
          <p:cNvPr id="7" name="TextBox 6"/>
          <p:cNvSpPr txBox="1"/>
          <p:nvPr/>
        </p:nvSpPr>
        <p:spPr>
          <a:xfrm>
            <a:off x="2267744" y="350855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medianmarechprebal30</a:t>
            </a:r>
            <a:r>
              <a:rPr lang="en-IN" sz="1400" dirty="0"/>
              <a:t> </a:t>
            </a:r>
            <a:endParaRPr lang="en-IN" sz="1400" dirty="0" smtClean="0"/>
          </a:p>
          <a:p>
            <a:pPr marL="285750" indent="-285750">
              <a:buFont typeface="Arial" pitchFamily="34" charset="0"/>
              <a:buChar char="•"/>
            </a:pPr>
            <a:r>
              <a:rPr lang="en-IN" sz="1400" dirty="0" smtClean="0"/>
              <a:t>count 209593.00000</a:t>
            </a:r>
          </a:p>
          <a:p>
            <a:pPr marL="285750" indent="-285750">
              <a:buFont typeface="Arial" pitchFamily="34" charset="0"/>
              <a:buChar char="•"/>
            </a:pPr>
            <a:r>
              <a:rPr lang="en-IN" sz="1400" dirty="0" smtClean="0"/>
              <a:t>mean </a:t>
            </a:r>
            <a:r>
              <a:rPr lang="en-IN" sz="1400" dirty="0"/>
              <a:t>87.984085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176.261707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11.670000 </a:t>
            </a:r>
            <a:endParaRPr lang="en-IN" sz="1400" dirty="0" smtClean="0"/>
          </a:p>
          <a:p>
            <a:pPr marL="285750" indent="-285750">
              <a:buFont typeface="Arial" pitchFamily="34" charset="0"/>
              <a:buChar char="•"/>
            </a:pPr>
            <a:r>
              <a:rPr lang="en-IN" sz="1400" dirty="0" smtClean="0"/>
              <a:t>50</a:t>
            </a:r>
            <a:r>
              <a:rPr lang="en-IN" sz="1400" dirty="0"/>
              <a:t>% 35.000000 </a:t>
            </a:r>
            <a:endParaRPr lang="en-IN" sz="1400" dirty="0" smtClean="0"/>
          </a:p>
          <a:p>
            <a:pPr marL="285750" indent="-285750">
              <a:buFont typeface="Arial" pitchFamily="34" charset="0"/>
              <a:buChar char="•"/>
            </a:pPr>
            <a:r>
              <a:rPr lang="en-IN" sz="1400" dirty="0" smtClean="0"/>
              <a:t>75</a:t>
            </a:r>
            <a:r>
              <a:rPr lang="en-IN" sz="1400" dirty="0"/>
              <a:t>% 85.670000 </a:t>
            </a:r>
            <a:endParaRPr lang="en-IN" sz="1400" dirty="0" smtClean="0"/>
          </a:p>
          <a:p>
            <a:pPr marL="285750" indent="-285750">
              <a:buFont typeface="Arial" pitchFamily="34" charset="0"/>
              <a:buChar char="•"/>
            </a:pPr>
            <a:r>
              <a:rPr lang="en-IN" sz="1400" dirty="0" smtClean="0"/>
              <a:t>max </a:t>
            </a:r>
            <a:r>
              <a:rPr lang="en-IN" sz="1400" dirty="0"/>
              <a:t>2988.000000</a:t>
            </a:r>
            <a:endParaRPr lang="en-IN" sz="1400" dirty="0"/>
          </a:p>
        </p:txBody>
      </p:sp>
      <p:sp>
        <p:nvSpPr>
          <p:cNvPr id="8" name="TextBox 7"/>
          <p:cNvSpPr txBox="1"/>
          <p:nvPr/>
        </p:nvSpPr>
        <p:spPr>
          <a:xfrm>
            <a:off x="4355976" y="350855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cnt_ma_rech90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6.31543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7.19347 </a:t>
            </a:r>
            <a:endParaRPr lang="en-IN" sz="1400" dirty="0" smtClean="0"/>
          </a:p>
          <a:p>
            <a:pPr marL="285750" indent="-285750">
              <a:buFont typeface="Arial" pitchFamily="34" charset="0"/>
              <a:buChar char="•"/>
            </a:pPr>
            <a:r>
              <a:rPr lang="en-IN" sz="1400" dirty="0" smtClean="0"/>
              <a:t>min </a:t>
            </a:r>
            <a:r>
              <a:rPr lang="en-IN" sz="1400" dirty="0"/>
              <a:t>0.00000 </a:t>
            </a:r>
            <a:endParaRPr lang="en-IN" sz="1400" dirty="0" smtClean="0"/>
          </a:p>
          <a:p>
            <a:pPr marL="285750" indent="-285750">
              <a:buFont typeface="Arial" pitchFamily="34" charset="0"/>
              <a:buChar char="•"/>
            </a:pPr>
            <a:r>
              <a:rPr lang="en-IN" sz="1400" dirty="0" smtClean="0"/>
              <a:t>25</a:t>
            </a:r>
            <a:r>
              <a:rPr lang="en-IN" sz="1400" dirty="0"/>
              <a:t>% 2.00000 </a:t>
            </a:r>
            <a:endParaRPr lang="en-IN" sz="1400" dirty="0" smtClean="0"/>
          </a:p>
          <a:p>
            <a:pPr marL="285750" indent="-285750">
              <a:buFont typeface="Arial" pitchFamily="34" charset="0"/>
              <a:buChar char="•"/>
            </a:pPr>
            <a:r>
              <a:rPr lang="en-IN" sz="1400" dirty="0" smtClean="0"/>
              <a:t>50</a:t>
            </a:r>
            <a:r>
              <a:rPr lang="en-IN" sz="1400" dirty="0"/>
              <a:t>% 4.00000 </a:t>
            </a:r>
            <a:endParaRPr lang="en-IN" sz="1400" dirty="0" smtClean="0"/>
          </a:p>
          <a:p>
            <a:pPr marL="285750" indent="-285750">
              <a:buFont typeface="Arial" pitchFamily="34" charset="0"/>
              <a:buChar char="•"/>
            </a:pPr>
            <a:r>
              <a:rPr lang="en-IN" sz="1400" dirty="0" smtClean="0"/>
              <a:t>75</a:t>
            </a:r>
            <a:r>
              <a:rPr lang="en-IN" sz="1400" dirty="0"/>
              <a:t>% 8.00000 </a:t>
            </a:r>
            <a:endParaRPr lang="en-IN" sz="1400" dirty="0" smtClean="0"/>
          </a:p>
          <a:p>
            <a:pPr marL="285750" indent="-285750">
              <a:buFont typeface="Arial" pitchFamily="34" charset="0"/>
              <a:buChar char="•"/>
            </a:pPr>
            <a:r>
              <a:rPr lang="en-IN" sz="1400" dirty="0" smtClean="0"/>
              <a:t>max </a:t>
            </a:r>
            <a:r>
              <a:rPr lang="en-IN" sz="1400" dirty="0"/>
              <a:t>336.00000</a:t>
            </a:r>
            <a:endParaRPr lang="en-IN" sz="1400" dirty="0"/>
          </a:p>
        </p:txBody>
      </p:sp>
      <p:sp>
        <p:nvSpPr>
          <p:cNvPr id="9" name="TextBox 8"/>
          <p:cNvSpPr txBox="1"/>
          <p:nvPr/>
        </p:nvSpPr>
        <p:spPr>
          <a:xfrm>
            <a:off x="6516216" y="3508558"/>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fr_ma_rech90 </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7.716780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12.590251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2.000000 </a:t>
            </a:r>
            <a:endParaRPr lang="en-IN" sz="1400" dirty="0" smtClean="0"/>
          </a:p>
          <a:p>
            <a:pPr marL="285750" indent="-285750">
              <a:buFont typeface="Arial" pitchFamily="34" charset="0"/>
              <a:buChar char="•"/>
            </a:pPr>
            <a:r>
              <a:rPr lang="en-IN" sz="1400" dirty="0" smtClean="0"/>
              <a:t>75</a:t>
            </a:r>
            <a:r>
              <a:rPr lang="en-IN" sz="1400" dirty="0"/>
              <a:t>% 8.000000 </a:t>
            </a:r>
            <a:endParaRPr lang="en-IN" sz="1400" dirty="0" smtClean="0"/>
          </a:p>
          <a:p>
            <a:pPr marL="285750" indent="-285750">
              <a:buFont typeface="Arial" pitchFamily="34" charset="0"/>
              <a:buChar char="•"/>
            </a:pPr>
            <a:r>
              <a:rPr lang="en-IN" sz="1400" dirty="0" smtClean="0"/>
              <a:t>max </a:t>
            </a:r>
            <a:r>
              <a:rPr lang="en-IN" sz="1400" dirty="0"/>
              <a:t>88.000000</a:t>
            </a:r>
            <a:endParaRPr lang="en-IN" sz="1400" dirty="0"/>
          </a:p>
        </p:txBody>
      </p:sp>
    </p:spTree>
    <p:extLst>
      <p:ext uri="{BB962C8B-B14F-4D97-AF65-F5344CB8AC3E}">
        <p14:creationId xmlns:p14="http://schemas.microsoft.com/office/powerpoint/2010/main" val="138624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294" y="1124744"/>
            <a:ext cx="205172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sumamnt_ma_rech90 </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12396.218352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16857.793882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2317.000000 </a:t>
            </a:r>
            <a:endParaRPr lang="en-IN" sz="1400" dirty="0" smtClean="0"/>
          </a:p>
          <a:p>
            <a:pPr marL="285750" indent="-285750">
              <a:buFont typeface="Arial" pitchFamily="34" charset="0"/>
              <a:buChar char="•"/>
            </a:pPr>
            <a:r>
              <a:rPr lang="en-IN" sz="1400" dirty="0" smtClean="0"/>
              <a:t>50</a:t>
            </a:r>
            <a:r>
              <a:rPr lang="en-IN" sz="1400" dirty="0"/>
              <a:t>% 7226.000000 </a:t>
            </a:r>
            <a:endParaRPr lang="en-IN" sz="1400" dirty="0" smtClean="0"/>
          </a:p>
          <a:p>
            <a:pPr marL="285750" indent="-285750">
              <a:buFont typeface="Arial" pitchFamily="34" charset="0"/>
              <a:buChar char="•"/>
            </a:pPr>
            <a:r>
              <a:rPr lang="en-IN" sz="1400" dirty="0" smtClean="0"/>
              <a:t>75</a:t>
            </a:r>
            <a:r>
              <a:rPr lang="en-IN" sz="1400" dirty="0"/>
              <a:t>% 16000.000000 </a:t>
            </a:r>
            <a:endParaRPr lang="en-IN" sz="1400" dirty="0" smtClean="0"/>
          </a:p>
          <a:p>
            <a:pPr marL="285750" indent="-285750">
              <a:buFont typeface="Arial" pitchFamily="34" charset="0"/>
              <a:buChar char="•"/>
            </a:pPr>
            <a:r>
              <a:rPr lang="en-IN" sz="1400" dirty="0" smtClean="0"/>
              <a:t>max </a:t>
            </a:r>
            <a:r>
              <a:rPr lang="en-IN" sz="1400" dirty="0"/>
              <a:t>953036.000000</a:t>
            </a:r>
            <a:endParaRPr lang="en-IN" sz="1400" dirty="0"/>
          </a:p>
        </p:txBody>
      </p:sp>
      <p:sp>
        <p:nvSpPr>
          <p:cNvPr id="3" name="TextBox 2"/>
          <p:cNvSpPr txBox="1"/>
          <p:nvPr/>
        </p:nvSpPr>
        <p:spPr>
          <a:xfrm>
            <a:off x="2267030" y="1124744"/>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medianamnt_ma_rech90</a:t>
            </a:r>
            <a:r>
              <a:rPr lang="en-IN" sz="1400" dirty="0"/>
              <a:t> </a:t>
            </a:r>
          </a:p>
          <a:p>
            <a:pPr marL="285750" indent="-285750">
              <a:buFont typeface="Arial" pitchFamily="34" charset="0"/>
              <a:buChar char="•"/>
            </a:pPr>
            <a:r>
              <a:rPr lang="en-IN" sz="1400" dirty="0" smtClean="0"/>
              <a:t>count 209593.00000</a:t>
            </a:r>
          </a:p>
          <a:p>
            <a:pPr marL="285750" indent="-285750">
              <a:buFont typeface="Arial" pitchFamily="34" charset="0"/>
              <a:buChar char="•"/>
            </a:pPr>
            <a:r>
              <a:rPr lang="en-IN" sz="1400" dirty="0" smtClean="0"/>
              <a:t>mean </a:t>
            </a:r>
            <a:r>
              <a:rPr lang="en-IN" sz="1400" dirty="0"/>
              <a:t>1864.595821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2081.680664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773.000000 </a:t>
            </a:r>
            <a:endParaRPr lang="en-IN" sz="1400" dirty="0" smtClean="0"/>
          </a:p>
          <a:p>
            <a:pPr marL="285750" indent="-285750">
              <a:buFont typeface="Arial" pitchFamily="34" charset="0"/>
              <a:buChar char="•"/>
            </a:pPr>
            <a:r>
              <a:rPr lang="en-IN" sz="1400" dirty="0" smtClean="0"/>
              <a:t>50</a:t>
            </a:r>
            <a:r>
              <a:rPr lang="en-IN" sz="1400" dirty="0"/>
              <a:t>% 1539.000000 </a:t>
            </a:r>
            <a:endParaRPr lang="en-IN" sz="1400" dirty="0" smtClean="0"/>
          </a:p>
          <a:p>
            <a:pPr marL="285750" indent="-285750">
              <a:buFont typeface="Arial" pitchFamily="34" charset="0"/>
              <a:buChar char="•"/>
            </a:pPr>
            <a:r>
              <a:rPr lang="en-IN" sz="1400" dirty="0" smtClean="0"/>
              <a:t>75</a:t>
            </a:r>
            <a:r>
              <a:rPr lang="en-IN" sz="1400" dirty="0"/>
              <a:t>% 1924.000000 </a:t>
            </a:r>
            <a:endParaRPr lang="en-IN" sz="1400" dirty="0" smtClean="0"/>
          </a:p>
          <a:p>
            <a:pPr marL="285750" indent="-285750">
              <a:buFont typeface="Arial" pitchFamily="34" charset="0"/>
              <a:buChar char="•"/>
            </a:pPr>
            <a:r>
              <a:rPr lang="en-IN" sz="1400" dirty="0" smtClean="0"/>
              <a:t>max </a:t>
            </a:r>
            <a:r>
              <a:rPr lang="en-IN" sz="1400" dirty="0"/>
              <a:t>55000.000000</a:t>
            </a:r>
            <a:endParaRPr lang="en-IN" sz="1400" dirty="0"/>
          </a:p>
        </p:txBody>
      </p:sp>
      <p:sp>
        <p:nvSpPr>
          <p:cNvPr id="4" name="TextBox 3"/>
          <p:cNvSpPr txBox="1"/>
          <p:nvPr/>
        </p:nvSpPr>
        <p:spPr>
          <a:xfrm>
            <a:off x="4426556" y="1113121"/>
            <a:ext cx="201693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400" b="1" u="sng" dirty="0"/>
              <a:t>medianmarechprebal90</a:t>
            </a:r>
            <a:r>
              <a:rPr lang="en-IN" sz="1400" dirty="0"/>
              <a:t> </a:t>
            </a:r>
            <a:endParaRPr lang="en-IN" sz="1400" dirty="0" smtClean="0"/>
          </a:p>
          <a:p>
            <a:pPr marL="285750" indent="-285750">
              <a:buFont typeface="Arial" pitchFamily="34" charset="0"/>
              <a:buChar char="•"/>
            </a:pPr>
            <a:r>
              <a:rPr lang="en-IN" sz="1400" dirty="0" smtClean="0"/>
              <a:t>count 209593.00000</a:t>
            </a:r>
          </a:p>
          <a:p>
            <a:pPr marL="285750" indent="-285750">
              <a:buFont typeface="Arial" pitchFamily="34" charset="0"/>
              <a:buChar char="•"/>
            </a:pPr>
            <a:r>
              <a:rPr lang="en-IN" sz="1400" dirty="0" smtClean="0"/>
              <a:t>mean </a:t>
            </a:r>
            <a:r>
              <a:rPr lang="en-IN" sz="1400" dirty="0"/>
              <a:t>92.025541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369.215658 </a:t>
            </a:r>
            <a:endParaRPr lang="en-IN" sz="1400" dirty="0" smtClean="0"/>
          </a:p>
          <a:p>
            <a:pPr marL="285750" indent="-285750">
              <a:buFont typeface="Arial" pitchFamily="34" charset="0"/>
              <a:buChar char="•"/>
            </a:pPr>
            <a:r>
              <a:rPr lang="en-IN" sz="1400" dirty="0" smtClean="0"/>
              <a:t>min </a:t>
            </a:r>
            <a:r>
              <a:rPr lang="en-IN" sz="1400" dirty="0"/>
              <a:t>-200.000000 </a:t>
            </a:r>
            <a:endParaRPr lang="en-IN" sz="1400" dirty="0" smtClean="0"/>
          </a:p>
          <a:p>
            <a:pPr marL="285750" indent="-285750">
              <a:buFont typeface="Arial" pitchFamily="34" charset="0"/>
              <a:buChar char="•"/>
            </a:pPr>
            <a:r>
              <a:rPr lang="en-IN" sz="1400" dirty="0" smtClean="0"/>
              <a:t>25</a:t>
            </a:r>
            <a:r>
              <a:rPr lang="en-IN" sz="1400" dirty="0"/>
              <a:t>% 14.600000 </a:t>
            </a:r>
            <a:endParaRPr lang="en-IN" sz="1400" dirty="0" smtClean="0"/>
          </a:p>
          <a:p>
            <a:pPr marL="285750" indent="-285750">
              <a:buFont typeface="Arial" pitchFamily="34" charset="0"/>
              <a:buChar char="•"/>
            </a:pPr>
            <a:r>
              <a:rPr lang="en-IN" sz="1400" dirty="0" smtClean="0"/>
              <a:t>50</a:t>
            </a:r>
            <a:r>
              <a:rPr lang="en-IN" sz="1400" dirty="0"/>
              <a:t>% 36.000000 </a:t>
            </a:r>
            <a:endParaRPr lang="en-IN" sz="1400" dirty="0" smtClean="0"/>
          </a:p>
          <a:p>
            <a:pPr marL="285750" indent="-285750">
              <a:buFont typeface="Arial" pitchFamily="34" charset="0"/>
              <a:buChar char="•"/>
            </a:pPr>
            <a:r>
              <a:rPr lang="en-IN" sz="1400" dirty="0" smtClean="0"/>
              <a:t>75</a:t>
            </a:r>
            <a:r>
              <a:rPr lang="en-IN" sz="1400" dirty="0"/>
              <a:t>% 79.310000 </a:t>
            </a:r>
            <a:endParaRPr lang="en-IN" sz="1400" dirty="0" smtClean="0"/>
          </a:p>
          <a:p>
            <a:pPr marL="285750" indent="-285750">
              <a:buFont typeface="Arial" pitchFamily="34" charset="0"/>
              <a:buChar char="•"/>
            </a:pPr>
            <a:r>
              <a:rPr lang="en-IN" sz="1400" dirty="0" smtClean="0"/>
              <a:t>max </a:t>
            </a:r>
            <a:r>
              <a:rPr lang="en-IN" sz="1400" dirty="0"/>
              <a:t>41456.500000</a:t>
            </a:r>
            <a:endParaRPr lang="en-IN" sz="1400" dirty="0"/>
          </a:p>
        </p:txBody>
      </p:sp>
      <p:sp>
        <p:nvSpPr>
          <p:cNvPr id="5" name="TextBox 4"/>
          <p:cNvSpPr txBox="1"/>
          <p:nvPr/>
        </p:nvSpPr>
        <p:spPr>
          <a:xfrm>
            <a:off x="6587510" y="1124744"/>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cnt_da_rech30</a:t>
            </a:r>
            <a:r>
              <a:rPr lang="en-IN" sz="1400" dirty="0"/>
              <a:t> </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0.022944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0.267795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34.000000</a:t>
            </a:r>
            <a:endParaRPr lang="en-IN" sz="1400" dirty="0"/>
          </a:p>
        </p:txBody>
      </p:sp>
      <p:sp>
        <p:nvSpPr>
          <p:cNvPr id="6" name="TextBox 5"/>
          <p:cNvSpPr txBox="1"/>
          <p:nvPr/>
        </p:nvSpPr>
        <p:spPr>
          <a:xfrm>
            <a:off x="178798" y="37890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fr_da_rech30</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0.018039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0.442169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25.000000</a:t>
            </a:r>
            <a:endParaRPr lang="en-IN" sz="1400" dirty="0"/>
          </a:p>
        </p:txBody>
      </p:sp>
      <p:sp>
        <p:nvSpPr>
          <p:cNvPr id="7" name="TextBox 6"/>
          <p:cNvSpPr txBox="1"/>
          <p:nvPr/>
        </p:nvSpPr>
        <p:spPr>
          <a:xfrm>
            <a:off x="2267030" y="37890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cnt_da_rech90 </a:t>
            </a:r>
            <a:r>
              <a:rPr lang="en-IN" sz="1400" dirty="0" smtClean="0"/>
              <a:t> </a:t>
            </a:r>
          </a:p>
          <a:p>
            <a:pPr marL="285750" indent="-285750">
              <a:buFont typeface="Arial" pitchFamily="34" charset="0"/>
              <a:buChar char="•"/>
            </a:pPr>
            <a:r>
              <a:rPr lang="en-IN" sz="1400" dirty="0" smtClean="0"/>
              <a:t>count 209593.0000 </a:t>
            </a:r>
          </a:p>
          <a:p>
            <a:pPr marL="285750" indent="-285750">
              <a:buFont typeface="Arial" pitchFamily="34" charset="0"/>
              <a:buChar char="•"/>
            </a:pPr>
            <a:r>
              <a:rPr lang="en-IN" sz="1400" dirty="0" smtClean="0"/>
              <a:t>mean </a:t>
            </a:r>
            <a:r>
              <a:rPr lang="en-IN" sz="1400" dirty="0"/>
              <a:t>0.041495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0.397556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38.000000</a:t>
            </a:r>
            <a:endParaRPr lang="en-IN" sz="1400" dirty="0"/>
          </a:p>
        </p:txBody>
      </p:sp>
      <p:sp>
        <p:nvSpPr>
          <p:cNvPr id="8" name="TextBox 7"/>
          <p:cNvSpPr txBox="1"/>
          <p:nvPr/>
        </p:nvSpPr>
        <p:spPr>
          <a:xfrm>
            <a:off x="4355262" y="378904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fr_da_rech90</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0.045712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0.951386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64.000000</a:t>
            </a:r>
            <a:endParaRPr lang="en-IN" sz="1400" dirty="0"/>
          </a:p>
        </p:txBody>
      </p:sp>
      <p:sp>
        <p:nvSpPr>
          <p:cNvPr id="9" name="TextBox 8"/>
          <p:cNvSpPr txBox="1"/>
          <p:nvPr/>
        </p:nvSpPr>
        <p:spPr>
          <a:xfrm>
            <a:off x="6515502" y="3789040"/>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cnt_loans30</a:t>
            </a:r>
          </a:p>
          <a:p>
            <a:pPr marL="285750" indent="-285750">
              <a:buFont typeface="Arial" pitchFamily="34" charset="0"/>
              <a:buChar char="•"/>
            </a:pPr>
            <a:r>
              <a:rPr lang="en-IN" sz="1400" dirty="0" smtClean="0"/>
              <a:t>count </a:t>
            </a:r>
            <a:r>
              <a:rPr lang="en-IN" sz="1400" dirty="0"/>
              <a:t>209593.000000 </a:t>
            </a:r>
            <a:endParaRPr lang="en-IN" sz="1400" dirty="0" smtClean="0"/>
          </a:p>
          <a:p>
            <a:pPr marL="285750" indent="-285750">
              <a:buFont typeface="Arial" pitchFamily="34" charset="0"/>
              <a:buChar char="•"/>
            </a:pPr>
            <a:r>
              <a:rPr lang="en-IN" sz="1400" dirty="0" smtClean="0"/>
              <a:t>mean </a:t>
            </a:r>
            <a:r>
              <a:rPr lang="en-IN" sz="1400" dirty="0"/>
              <a:t>2.758981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2.554502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1.000000 </a:t>
            </a:r>
            <a:endParaRPr lang="en-IN" sz="1400" dirty="0" smtClean="0"/>
          </a:p>
          <a:p>
            <a:pPr marL="285750" indent="-285750">
              <a:buFont typeface="Arial" pitchFamily="34" charset="0"/>
              <a:buChar char="•"/>
            </a:pPr>
            <a:r>
              <a:rPr lang="en-IN" sz="1400" dirty="0" smtClean="0"/>
              <a:t>50</a:t>
            </a:r>
            <a:r>
              <a:rPr lang="en-IN" sz="1400" dirty="0"/>
              <a:t>% 2.000000 </a:t>
            </a:r>
            <a:endParaRPr lang="en-IN" sz="1400" dirty="0" smtClean="0"/>
          </a:p>
          <a:p>
            <a:pPr marL="285750" indent="-285750">
              <a:buFont typeface="Arial" pitchFamily="34" charset="0"/>
              <a:buChar char="•"/>
            </a:pPr>
            <a:r>
              <a:rPr lang="en-IN" sz="1400" dirty="0" smtClean="0"/>
              <a:t>75</a:t>
            </a:r>
            <a:r>
              <a:rPr lang="en-IN" sz="1400" dirty="0"/>
              <a:t>% 4.000000 </a:t>
            </a:r>
            <a:endParaRPr lang="en-IN" sz="1400" dirty="0" smtClean="0"/>
          </a:p>
          <a:p>
            <a:pPr marL="285750" indent="-285750">
              <a:buFont typeface="Arial" pitchFamily="34" charset="0"/>
              <a:buChar char="•"/>
            </a:pPr>
            <a:r>
              <a:rPr lang="en-IN" sz="1400" dirty="0" smtClean="0"/>
              <a:t>max </a:t>
            </a:r>
            <a:r>
              <a:rPr lang="en-IN" sz="1400" dirty="0"/>
              <a:t>50.000000</a:t>
            </a:r>
            <a:endParaRPr lang="en-IN" sz="1400" dirty="0"/>
          </a:p>
        </p:txBody>
      </p:sp>
    </p:spTree>
    <p:extLst>
      <p:ext uri="{BB962C8B-B14F-4D97-AF65-F5344CB8AC3E}">
        <p14:creationId xmlns:p14="http://schemas.microsoft.com/office/powerpoint/2010/main" val="190650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26064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amnt_loans30</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17.952021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17.379741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6.000000 </a:t>
            </a:r>
            <a:endParaRPr lang="en-IN" sz="1400" dirty="0" smtClean="0"/>
          </a:p>
          <a:p>
            <a:pPr marL="285750" indent="-285750">
              <a:buFont typeface="Arial" pitchFamily="34" charset="0"/>
              <a:buChar char="•"/>
            </a:pPr>
            <a:r>
              <a:rPr lang="en-IN" sz="1400" dirty="0" smtClean="0"/>
              <a:t>50</a:t>
            </a:r>
            <a:r>
              <a:rPr lang="en-IN" sz="1400" dirty="0"/>
              <a:t>% 12.000000 </a:t>
            </a:r>
            <a:endParaRPr lang="en-IN" sz="1400" dirty="0" smtClean="0"/>
          </a:p>
          <a:p>
            <a:pPr marL="285750" indent="-285750">
              <a:buFont typeface="Arial" pitchFamily="34" charset="0"/>
              <a:buChar char="•"/>
            </a:pPr>
            <a:r>
              <a:rPr lang="en-IN" sz="1400" dirty="0" smtClean="0"/>
              <a:t>75</a:t>
            </a:r>
            <a:r>
              <a:rPr lang="en-IN" sz="1400" dirty="0"/>
              <a:t>% 24.000000 </a:t>
            </a:r>
            <a:endParaRPr lang="en-IN" sz="1400" dirty="0" smtClean="0"/>
          </a:p>
          <a:p>
            <a:pPr marL="285750" indent="-285750">
              <a:buFont typeface="Arial" pitchFamily="34" charset="0"/>
              <a:buChar char="•"/>
            </a:pPr>
            <a:r>
              <a:rPr lang="en-IN" sz="1400" dirty="0" smtClean="0"/>
              <a:t>max </a:t>
            </a:r>
            <a:r>
              <a:rPr lang="en-IN" sz="1400" dirty="0"/>
              <a:t>306.000000</a:t>
            </a:r>
            <a:endParaRPr lang="en-IN" sz="1400" dirty="0"/>
          </a:p>
        </p:txBody>
      </p:sp>
      <p:sp>
        <p:nvSpPr>
          <p:cNvPr id="7" name="TextBox 6"/>
          <p:cNvSpPr txBox="1"/>
          <p:nvPr/>
        </p:nvSpPr>
        <p:spPr>
          <a:xfrm>
            <a:off x="3489590" y="260647"/>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maxamnt_loans30 </a:t>
            </a:r>
            <a:endParaRPr lang="en-IN" sz="1400" b="1" u="sng" dirty="0" smtClean="0"/>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6.654554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2.147858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6.000000 </a:t>
            </a:r>
            <a:endParaRPr lang="en-IN" sz="1400" dirty="0" smtClean="0"/>
          </a:p>
          <a:p>
            <a:pPr marL="285750" indent="-285750">
              <a:buFont typeface="Arial" pitchFamily="34" charset="0"/>
              <a:buChar char="•"/>
            </a:pPr>
            <a:r>
              <a:rPr lang="en-IN" sz="1400" dirty="0" smtClean="0"/>
              <a:t>50</a:t>
            </a:r>
            <a:r>
              <a:rPr lang="en-IN" sz="1400" dirty="0"/>
              <a:t>% 6.000000 </a:t>
            </a:r>
            <a:endParaRPr lang="en-IN" sz="1400" dirty="0" smtClean="0"/>
          </a:p>
          <a:p>
            <a:pPr marL="285750" indent="-285750">
              <a:buFont typeface="Arial" pitchFamily="34" charset="0"/>
              <a:buChar char="•"/>
            </a:pPr>
            <a:r>
              <a:rPr lang="en-IN" sz="1400" dirty="0" smtClean="0"/>
              <a:t>75</a:t>
            </a:r>
            <a:r>
              <a:rPr lang="en-IN" sz="1400" dirty="0"/>
              <a:t>% 6.000000 </a:t>
            </a:r>
            <a:endParaRPr lang="en-IN" sz="1400" dirty="0" smtClean="0"/>
          </a:p>
          <a:p>
            <a:pPr marL="285750" indent="-285750">
              <a:buFont typeface="Arial" pitchFamily="34" charset="0"/>
              <a:buChar char="•"/>
            </a:pPr>
            <a:r>
              <a:rPr lang="en-IN" sz="1400" dirty="0" smtClean="0"/>
              <a:t>max </a:t>
            </a:r>
            <a:r>
              <a:rPr lang="en-IN" sz="1400" dirty="0"/>
              <a:t>12.000000</a:t>
            </a:r>
            <a:endParaRPr lang="en-IN" sz="1400" dirty="0"/>
          </a:p>
        </p:txBody>
      </p:sp>
      <p:sp>
        <p:nvSpPr>
          <p:cNvPr id="8" name="TextBox 7"/>
          <p:cNvSpPr txBox="1"/>
          <p:nvPr/>
        </p:nvSpPr>
        <p:spPr>
          <a:xfrm>
            <a:off x="6299479" y="260646"/>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medianamnt_loans30</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0.054029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0.218039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3.000000</a:t>
            </a:r>
            <a:endParaRPr lang="en-IN" sz="1400" dirty="0"/>
          </a:p>
        </p:txBody>
      </p:sp>
      <p:sp>
        <p:nvSpPr>
          <p:cNvPr id="9" name="TextBox 8"/>
          <p:cNvSpPr txBox="1"/>
          <p:nvPr/>
        </p:nvSpPr>
        <p:spPr>
          <a:xfrm>
            <a:off x="755576"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cnt_loans90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3.689408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4.016255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1.000000 </a:t>
            </a:r>
            <a:endParaRPr lang="en-IN" sz="1400" dirty="0" smtClean="0"/>
          </a:p>
          <a:p>
            <a:pPr marL="285750" indent="-285750">
              <a:buFont typeface="Arial" pitchFamily="34" charset="0"/>
              <a:buChar char="•"/>
            </a:pPr>
            <a:r>
              <a:rPr lang="en-IN" sz="1400" dirty="0" smtClean="0"/>
              <a:t>50</a:t>
            </a:r>
            <a:r>
              <a:rPr lang="en-IN" sz="1400" dirty="0"/>
              <a:t>% 2.000000 </a:t>
            </a:r>
            <a:endParaRPr lang="en-IN" sz="1400" dirty="0" smtClean="0"/>
          </a:p>
          <a:p>
            <a:pPr marL="285750" indent="-285750">
              <a:buFont typeface="Arial" pitchFamily="34" charset="0"/>
              <a:buChar char="•"/>
            </a:pPr>
            <a:r>
              <a:rPr lang="en-IN" sz="1400" dirty="0" smtClean="0"/>
              <a:t>75</a:t>
            </a:r>
            <a:r>
              <a:rPr lang="en-IN" sz="1400" dirty="0"/>
              <a:t>% 5.000000 </a:t>
            </a:r>
            <a:endParaRPr lang="en-IN" sz="1400" dirty="0" smtClean="0"/>
          </a:p>
          <a:p>
            <a:pPr marL="285750" indent="-285750">
              <a:buFont typeface="Arial" pitchFamily="34" charset="0"/>
              <a:buChar char="•"/>
            </a:pPr>
            <a:r>
              <a:rPr lang="en-IN" sz="1400" dirty="0" smtClean="0"/>
              <a:t>max </a:t>
            </a:r>
            <a:r>
              <a:rPr lang="en-IN" sz="1400" dirty="0"/>
              <a:t>71.000000</a:t>
            </a:r>
            <a:endParaRPr lang="en-IN" sz="1400" dirty="0"/>
          </a:p>
        </p:txBody>
      </p:sp>
      <p:sp>
        <p:nvSpPr>
          <p:cNvPr id="10" name="TextBox 9"/>
          <p:cNvSpPr txBox="1"/>
          <p:nvPr/>
        </p:nvSpPr>
        <p:spPr>
          <a:xfrm>
            <a:off x="3489590" y="2492895"/>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amnt_loans90</a:t>
            </a:r>
            <a:r>
              <a:rPr lang="en-IN" sz="1400" dirty="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23.645398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26.469861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6.000000 </a:t>
            </a:r>
            <a:endParaRPr lang="en-IN" sz="1400" dirty="0" smtClean="0"/>
          </a:p>
          <a:p>
            <a:pPr marL="285750" indent="-285750">
              <a:buFont typeface="Arial" pitchFamily="34" charset="0"/>
              <a:buChar char="•"/>
            </a:pPr>
            <a:r>
              <a:rPr lang="en-IN" sz="1400" dirty="0" smtClean="0"/>
              <a:t>50</a:t>
            </a:r>
            <a:r>
              <a:rPr lang="en-IN" sz="1400" dirty="0"/>
              <a:t>% 12.000000 </a:t>
            </a:r>
            <a:endParaRPr lang="en-IN" sz="1400" dirty="0" smtClean="0"/>
          </a:p>
          <a:p>
            <a:pPr marL="285750" indent="-285750">
              <a:buFont typeface="Arial" pitchFamily="34" charset="0"/>
              <a:buChar char="•"/>
            </a:pPr>
            <a:r>
              <a:rPr lang="en-IN" sz="1400" dirty="0" smtClean="0"/>
              <a:t>75</a:t>
            </a:r>
            <a:r>
              <a:rPr lang="en-IN" sz="1400" dirty="0"/>
              <a:t>% 30.000000 </a:t>
            </a:r>
            <a:endParaRPr lang="en-IN" sz="1400" dirty="0" smtClean="0"/>
          </a:p>
          <a:p>
            <a:pPr marL="285750" indent="-285750">
              <a:buFont typeface="Arial" pitchFamily="34" charset="0"/>
              <a:buChar char="•"/>
            </a:pPr>
            <a:r>
              <a:rPr lang="en-IN" sz="1400" dirty="0" smtClean="0"/>
              <a:t>max </a:t>
            </a:r>
            <a:r>
              <a:rPr lang="en-IN" sz="1400" dirty="0"/>
              <a:t>438.000000</a:t>
            </a:r>
            <a:endParaRPr lang="en-IN" sz="1400" dirty="0"/>
          </a:p>
        </p:txBody>
      </p:sp>
      <p:sp>
        <p:nvSpPr>
          <p:cNvPr id="11" name="TextBox 10"/>
          <p:cNvSpPr txBox="1"/>
          <p:nvPr/>
        </p:nvSpPr>
        <p:spPr>
          <a:xfrm>
            <a:off x="6299479" y="2492894"/>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maxamnt_loans90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6.703134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2.103864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6.000000 </a:t>
            </a:r>
            <a:endParaRPr lang="en-IN" sz="1400" dirty="0" smtClean="0"/>
          </a:p>
          <a:p>
            <a:pPr marL="285750" indent="-285750">
              <a:buFont typeface="Arial" pitchFamily="34" charset="0"/>
              <a:buChar char="•"/>
            </a:pPr>
            <a:r>
              <a:rPr lang="en-IN" sz="1400" dirty="0" smtClean="0"/>
              <a:t>50</a:t>
            </a:r>
            <a:r>
              <a:rPr lang="en-IN" sz="1400" dirty="0"/>
              <a:t>% 6.000000 </a:t>
            </a:r>
            <a:endParaRPr lang="en-IN" sz="1400" dirty="0" smtClean="0"/>
          </a:p>
          <a:p>
            <a:pPr marL="285750" indent="-285750">
              <a:buFont typeface="Arial" pitchFamily="34" charset="0"/>
              <a:buChar char="•"/>
            </a:pPr>
            <a:r>
              <a:rPr lang="en-IN" sz="1400" dirty="0" smtClean="0"/>
              <a:t>75</a:t>
            </a:r>
            <a:r>
              <a:rPr lang="en-IN" sz="1400" dirty="0"/>
              <a:t>% 6.000000 </a:t>
            </a:r>
            <a:endParaRPr lang="en-IN" sz="1400" dirty="0" smtClean="0"/>
          </a:p>
          <a:p>
            <a:pPr marL="285750" indent="-285750">
              <a:buFont typeface="Arial" pitchFamily="34" charset="0"/>
              <a:buChar char="•"/>
            </a:pPr>
            <a:r>
              <a:rPr lang="en-IN" sz="1400" dirty="0" smtClean="0"/>
              <a:t>max </a:t>
            </a:r>
            <a:r>
              <a:rPr lang="en-IN" sz="1400" dirty="0"/>
              <a:t>12.000000</a:t>
            </a:r>
            <a:endParaRPr lang="en-IN" sz="1400" dirty="0"/>
          </a:p>
        </p:txBody>
      </p:sp>
      <p:sp>
        <p:nvSpPr>
          <p:cNvPr id="12" name="TextBox 11"/>
          <p:cNvSpPr txBox="1"/>
          <p:nvPr/>
        </p:nvSpPr>
        <p:spPr>
          <a:xfrm>
            <a:off x="755576" y="4681085"/>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medianamnt_loans90</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0.046077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0.200692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0.000000 </a:t>
            </a:r>
            <a:endParaRPr lang="en-IN" sz="1400" dirty="0" smtClean="0"/>
          </a:p>
          <a:p>
            <a:pPr marL="285750" indent="-285750">
              <a:buFont typeface="Arial" pitchFamily="34" charset="0"/>
              <a:buChar char="•"/>
            </a:pPr>
            <a:r>
              <a:rPr lang="en-IN" sz="1400" dirty="0" smtClean="0"/>
              <a:t>max </a:t>
            </a:r>
            <a:r>
              <a:rPr lang="en-IN" sz="1400" dirty="0"/>
              <a:t>3.000000</a:t>
            </a:r>
            <a:endParaRPr lang="en-IN" sz="1400" dirty="0"/>
          </a:p>
        </p:txBody>
      </p:sp>
      <p:sp>
        <p:nvSpPr>
          <p:cNvPr id="13" name="TextBox 12"/>
          <p:cNvSpPr txBox="1"/>
          <p:nvPr/>
        </p:nvSpPr>
        <p:spPr>
          <a:xfrm>
            <a:off x="3489590" y="4706803"/>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a:t>payback30</a:t>
            </a:r>
            <a:r>
              <a:rPr lang="en-IN" sz="1400" dirty="0"/>
              <a:t> </a:t>
            </a:r>
            <a:r>
              <a:rPr lang="en-IN" sz="1400" dirty="0" smtClean="0"/>
              <a:t> </a:t>
            </a:r>
          </a:p>
          <a:p>
            <a:pPr marL="285750" indent="-285750">
              <a:buFont typeface="Arial" pitchFamily="34" charset="0"/>
              <a:buChar char="•"/>
            </a:pPr>
            <a:r>
              <a:rPr lang="en-IN" sz="1400" dirty="0" smtClean="0"/>
              <a:t>count 209593.0000</a:t>
            </a:r>
          </a:p>
          <a:p>
            <a:pPr marL="285750" indent="-285750">
              <a:buFont typeface="Arial" pitchFamily="34" charset="0"/>
              <a:buChar char="•"/>
            </a:pPr>
            <a:r>
              <a:rPr lang="en-IN" sz="1400" dirty="0" smtClean="0"/>
              <a:t>mean </a:t>
            </a:r>
            <a:r>
              <a:rPr lang="en-IN" sz="1400" dirty="0"/>
              <a:t>3.232226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8.762775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3.000000 </a:t>
            </a:r>
            <a:endParaRPr lang="en-IN" sz="1400" dirty="0" smtClean="0"/>
          </a:p>
          <a:p>
            <a:pPr marL="285750" indent="-285750">
              <a:buFont typeface="Arial" pitchFamily="34" charset="0"/>
              <a:buChar char="•"/>
            </a:pPr>
            <a:r>
              <a:rPr lang="en-IN" sz="1400" dirty="0" smtClean="0"/>
              <a:t>max </a:t>
            </a:r>
            <a:r>
              <a:rPr lang="en-IN" sz="1400" dirty="0"/>
              <a:t>171.000000</a:t>
            </a:r>
            <a:endParaRPr lang="en-IN" sz="1400" dirty="0"/>
          </a:p>
        </p:txBody>
      </p:sp>
      <p:sp>
        <p:nvSpPr>
          <p:cNvPr id="14" name="TextBox 13"/>
          <p:cNvSpPr txBox="1"/>
          <p:nvPr/>
        </p:nvSpPr>
        <p:spPr>
          <a:xfrm>
            <a:off x="6299479" y="4677343"/>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payback90</a:t>
            </a:r>
            <a:r>
              <a:rPr lang="en-IN" sz="1400" dirty="0" smtClean="0"/>
              <a:t> </a:t>
            </a:r>
          </a:p>
          <a:p>
            <a:pPr marL="285750" indent="-285750">
              <a:buFont typeface="Arial" pitchFamily="34" charset="0"/>
              <a:buChar char="•"/>
            </a:pPr>
            <a:r>
              <a:rPr lang="en-IN" sz="1400" dirty="0" smtClean="0"/>
              <a:t>count 209593.0000 </a:t>
            </a:r>
          </a:p>
          <a:p>
            <a:pPr marL="285750" indent="-285750">
              <a:buFont typeface="Arial" pitchFamily="34" charset="0"/>
              <a:buChar char="•"/>
            </a:pPr>
            <a:r>
              <a:rPr lang="en-IN" sz="1400" dirty="0" smtClean="0"/>
              <a:t>mean </a:t>
            </a:r>
            <a:r>
              <a:rPr lang="en-IN" sz="1400" dirty="0"/>
              <a:t>4.126517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10.256986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1.000000 </a:t>
            </a:r>
            <a:endParaRPr lang="en-IN" sz="1400" dirty="0" smtClean="0"/>
          </a:p>
          <a:p>
            <a:pPr marL="285750" indent="-285750">
              <a:buFont typeface="Arial" pitchFamily="34" charset="0"/>
              <a:buChar char="•"/>
            </a:pPr>
            <a:r>
              <a:rPr lang="en-IN" sz="1400" dirty="0" smtClean="0"/>
              <a:t>75</a:t>
            </a:r>
            <a:r>
              <a:rPr lang="en-IN" sz="1400" dirty="0"/>
              <a:t>% 4.000000 </a:t>
            </a:r>
            <a:endParaRPr lang="en-IN" sz="1400" dirty="0" smtClean="0"/>
          </a:p>
          <a:p>
            <a:pPr marL="285750" indent="-285750">
              <a:buFont typeface="Arial" pitchFamily="34" charset="0"/>
              <a:buChar char="•"/>
            </a:pPr>
            <a:r>
              <a:rPr lang="en-IN" sz="1400" dirty="0" smtClean="0"/>
              <a:t>max </a:t>
            </a:r>
            <a:r>
              <a:rPr lang="en-IN" sz="1400" dirty="0"/>
              <a:t>171.000000</a:t>
            </a:r>
            <a:endParaRPr lang="en-IN" sz="1400" dirty="0"/>
          </a:p>
        </p:txBody>
      </p:sp>
    </p:spTree>
    <p:extLst>
      <p:ext uri="{BB962C8B-B14F-4D97-AF65-F5344CB8AC3E}">
        <p14:creationId xmlns:p14="http://schemas.microsoft.com/office/powerpoint/2010/main" val="3107909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59" y="0"/>
            <a:ext cx="9144000" cy="369332"/>
          </a:xfrm>
          <a:prstGeom prst="rect">
            <a:avLst/>
          </a:prstGeom>
          <a:noFill/>
        </p:spPr>
        <p:txBody>
          <a:bodyPr wrap="square" rtlCol="0">
            <a:spAutoFit/>
          </a:bodyPr>
          <a:lstStyle/>
          <a:p>
            <a:r>
              <a:rPr lang="en-IN" dirty="0" smtClean="0"/>
              <a:t>The Correlation Matrix using </a:t>
            </a:r>
            <a:r>
              <a:rPr lang="en-IN" dirty="0" err="1" smtClean="0"/>
              <a:t>heatmap</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3999" cy="6488667"/>
          </a:xfrm>
          <a:prstGeom prst="rect">
            <a:avLst/>
          </a:prstGeom>
        </p:spPr>
      </p:pic>
    </p:spTree>
    <p:extLst>
      <p:ext uri="{BB962C8B-B14F-4D97-AF65-F5344CB8AC3E}">
        <p14:creationId xmlns:p14="http://schemas.microsoft.com/office/powerpoint/2010/main" val="214110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001"/>
            <a:ext cx="9144000" cy="707886"/>
          </a:xfrm>
          <a:prstGeom prst="rect">
            <a:avLst/>
          </a:prstGeom>
          <a:noFill/>
        </p:spPr>
        <p:txBody>
          <a:bodyPr wrap="square" rtlCol="0">
            <a:spAutoFit/>
          </a:bodyPr>
          <a:lstStyle/>
          <a:p>
            <a:pPr marL="457200" indent="-457200">
              <a:buFont typeface="Arial" pitchFamily="34" charset="0"/>
              <a:buChar char="•"/>
            </a:pPr>
            <a:r>
              <a:rPr lang="en-IN" sz="2000" dirty="0" smtClean="0"/>
              <a:t>Correlation between the columns and the label </a:t>
            </a:r>
            <a:r>
              <a:rPr lang="en-IN" sz="2000" dirty="0" smtClean="0"/>
              <a:t>‘</a:t>
            </a:r>
            <a:r>
              <a:rPr lang="en-IN" sz="2000" dirty="0" smtClean="0"/>
              <a:t>label</a:t>
            </a:r>
            <a:r>
              <a:rPr lang="en-IN" sz="2000" dirty="0" smtClean="0"/>
              <a:t>’ </a:t>
            </a:r>
            <a:r>
              <a:rPr lang="en-IN" sz="2000" dirty="0" smtClean="0"/>
              <a:t>using </a:t>
            </a:r>
            <a:r>
              <a:rPr lang="en-IN" sz="2000" dirty="0" err="1" smtClean="0"/>
              <a:t>corr</a:t>
            </a:r>
            <a:r>
              <a:rPr lang="en-IN" sz="2000" dirty="0" smtClean="0"/>
              <a:t> method-</a:t>
            </a:r>
          </a:p>
          <a:p>
            <a:pPr lvl="2"/>
            <a:endParaRPr lang="en-IN" sz="2000" dirty="0"/>
          </a:p>
        </p:txBody>
      </p:sp>
      <p:sp>
        <p:nvSpPr>
          <p:cNvPr id="4" name="TextBox 3"/>
          <p:cNvSpPr txBox="1"/>
          <p:nvPr/>
        </p:nvSpPr>
        <p:spPr>
          <a:xfrm>
            <a:off x="611560" y="404006"/>
            <a:ext cx="4104456" cy="4278094"/>
          </a:xfrm>
          <a:prstGeom prst="rect">
            <a:avLst/>
          </a:prstGeom>
          <a:noFill/>
        </p:spPr>
        <p:txBody>
          <a:bodyPr wrap="square" rtlCol="0">
            <a:spAutoFit/>
          </a:bodyPr>
          <a:lstStyle/>
          <a:p>
            <a:pPr marL="285750" indent="-285750">
              <a:buFont typeface="Arial" pitchFamily="34" charset="0"/>
              <a:buChar char="•"/>
            </a:pPr>
            <a:r>
              <a:rPr lang="en-IN" sz="1600" dirty="0"/>
              <a:t>label </a:t>
            </a:r>
            <a:r>
              <a:rPr lang="en-IN" sz="1600" dirty="0" smtClean="0"/>
              <a:t>- 1.000000 </a:t>
            </a:r>
          </a:p>
          <a:p>
            <a:pPr marL="285750" indent="-285750">
              <a:buFont typeface="Arial" pitchFamily="34" charset="0"/>
              <a:buChar char="•"/>
            </a:pPr>
            <a:r>
              <a:rPr lang="en-IN" sz="1600" dirty="0" smtClean="0"/>
              <a:t>cnt_ma_rech30 - 0.237331 </a:t>
            </a:r>
          </a:p>
          <a:p>
            <a:pPr marL="285750" indent="-285750">
              <a:buFont typeface="Arial" pitchFamily="34" charset="0"/>
              <a:buChar char="•"/>
            </a:pPr>
            <a:r>
              <a:rPr lang="en-IN" sz="1600" dirty="0" smtClean="0"/>
              <a:t>cnt_ma_rech90 - 0.236392 </a:t>
            </a:r>
          </a:p>
          <a:p>
            <a:pPr marL="285750" indent="-285750">
              <a:buFont typeface="Arial" pitchFamily="34" charset="0"/>
              <a:buChar char="•"/>
            </a:pPr>
            <a:r>
              <a:rPr lang="en-IN" sz="1600" dirty="0" smtClean="0"/>
              <a:t>sumamnt_ma_rech90 - 0.205793 </a:t>
            </a:r>
          </a:p>
          <a:p>
            <a:pPr marL="285750" indent="-285750">
              <a:buFont typeface="Arial" pitchFamily="34" charset="0"/>
              <a:buChar char="•"/>
            </a:pPr>
            <a:r>
              <a:rPr lang="en-IN" sz="1600" dirty="0" smtClean="0"/>
              <a:t>sumamnt_ma_rech30 - 0.202828 </a:t>
            </a:r>
          </a:p>
          <a:p>
            <a:pPr marL="285750" indent="-285750">
              <a:buFont typeface="Arial" pitchFamily="34" charset="0"/>
              <a:buChar char="•"/>
            </a:pPr>
            <a:r>
              <a:rPr lang="en-IN" sz="1600" dirty="0" smtClean="0"/>
              <a:t>amnt_loans90 - 0.199788 </a:t>
            </a:r>
          </a:p>
          <a:p>
            <a:pPr marL="285750" indent="-285750">
              <a:buFont typeface="Arial" pitchFamily="34" charset="0"/>
              <a:buChar char="•"/>
            </a:pPr>
            <a:r>
              <a:rPr lang="en-IN" sz="1600" dirty="0" smtClean="0"/>
              <a:t>cnt_loans90 - 0.199593 </a:t>
            </a:r>
          </a:p>
          <a:p>
            <a:pPr marL="285750" indent="-285750">
              <a:buFont typeface="Arial" pitchFamily="34" charset="0"/>
              <a:buChar char="•"/>
            </a:pPr>
            <a:r>
              <a:rPr lang="en-IN" sz="1600" dirty="0" smtClean="0"/>
              <a:t>amnt_loans30 - 0.197272 </a:t>
            </a:r>
          </a:p>
          <a:p>
            <a:pPr marL="285750" indent="-285750">
              <a:buFont typeface="Arial" pitchFamily="34" charset="0"/>
              <a:buChar char="•"/>
            </a:pPr>
            <a:r>
              <a:rPr lang="en-IN" sz="1600" dirty="0" smtClean="0"/>
              <a:t>cnt_loans30 - 0.196283 </a:t>
            </a:r>
          </a:p>
          <a:p>
            <a:pPr marL="285750" indent="-285750">
              <a:buFont typeface="Arial" pitchFamily="34" charset="0"/>
              <a:buChar char="•"/>
            </a:pPr>
            <a:r>
              <a:rPr lang="en-IN" sz="1600" dirty="0" smtClean="0"/>
              <a:t>fr_ma_rech30 - 0.142612 </a:t>
            </a:r>
          </a:p>
          <a:p>
            <a:pPr marL="285750" indent="-285750">
              <a:buFont typeface="Arial" pitchFamily="34" charset="0"/>
              <a:buChar char="•"/>
            </a:pPr>
            <a:r>
              <a:rPr lang="en-IN" sz="1600" dirty="0" smtClean="0"/>
              <a:t>medianamnt_ma_rech30 - 0.141490 </a:t>
            </a:r>
          </a:p>
          <a:p>
            <a:pPr marL="285750" indent="-285750">
              <a:buFont typeface="Arial" pitchFamily="34" charset="0"/>
              <a:buChar char="•"/>
            </a:pPr>
            <a:r>
              <a:rPr lang="en-IN" sz="1600" dirty="0" err="1" smtClean="0"/>
              <a:t>last_rech_amt_ma</a:t>
            </a:r>
            <a:r>
              <a:rPr lang="en-IN" sz="1600" dirty="0" smtClean="0"/>
              <a:t> - 0.131804 </a:t>
            </a:r>
          </a:p>
          <a:p>
            <a:pPr marL="285750" indent="-285750">
              <a:buFont typeface="Arial" pitchFamily="34" charset="0"/>
              <a:buChar char="•"/>
            </a:pPr>
            <a:r>
              <a:rPr lang="en-IN" sz="1600" dirty="0" smtClean="0"/>
              <a:t>medianamnt_ma_rech90 - 0.120855 </a:t>
            </a:r>
          </a:p>
          <a:p>
            <a:pPr marL="285750" indent="-285750">
              <a:buFont typeface="Arial" pitchFamily="34" charset="0"/>
              <a:buChar char="•"/>
            </a:pPr>
            <a:r>
              <a:rPr lang="en-IN" sz="1600" dirty="0" smtClean="0"/>
              <a:t>medianmarechprebal30 - 0.106691 </a:t>
            </a:r>
          </a:p>
          <a:p>
            <a:pPr marL="285750" indent="-285750">
              <a:buFont typeface="Arial" pitchFamily="34" charset="0"/>
              <a:buChar char="•"/>
            </a:pPr>
            <a:r>
              <a:rPr lang="en-IN" sz="1600" dirty="0" smtClean="0"/>
              <a:t>rental90 - 0.090129 </a:t>
            </a:r>
          </a:p>
          <a:p>
            <a:pPr marL="285750" indent="-285750">
              <a:buFont typeface="Arial" pitchFamily="34" charset="0"/>
              <a:buChar char="•"/>
            </a:pPr>
            <a:r>
              <a:rPr lang="en-IN" sz="1600" dirty="0" smtClean="0"/>
              <a:t>fr_ma_rech90 - 0.084385 </a:t>
            </a:r>
          </a:p>
          <a:p>
            <a:pPr marL="285750" indent="-285750">
              <a:buFont typeface="Arial" pitchFamily="34" charset="0"/>
              <a:buChar char="•"/>
            </a:pPr>
            <a:r>
              <a:rPr lang="en-IN" sz="1600" dirty="0" smtClean="0"/>
              <a:t>maxamnt_loans90 - 0.084144</a:t>
            </a:r>
            <a:endParaRPr lang="en-IN" sz="1600" dirty="0"/>
          </a:p>
        </p:txBody>
      </p:sp>
      <p:sp>
        <p:nvSpPr>
          <p:cNvPr id="5" name="TextBox 4"/>
          <p:cNvSpPr txBox="1"/>
          <p:nvPr/>
        </p:nvSpPr>
        <p:spPr>
          <a:xfrm>
            <a:off x="4572000" y="404006"/>
            <a:ext cx="3600400" cy="4308872"/>
          </a:xfrm>
          <a:prstGeom prst="rect">
            <a:avLst/>
          </a:prstGeom>
          <a:noFill/>
        </p:spPr>
        <p:txBody>
          <a:bodyPr wrap="square" rtlCol="0">
            <a:spAutoFit/>
          </a:bodyPr>
          <a:lstStyle/>
          <a:p>
            <a:pPr marL="285750" indent="-285750">
              <a:buFont typeface="Arial" pitchFamily="34" charset="0"/>
              <a:buChar char="•"/>
            </a:pPr>
            <a:r>
              <a:rPr lang="en-IN" sz="1600" dirty="0"/>
              <a:t>rental30 </a:t>
            </a:r>
            <a:r>
              <a:rPr lang="en-IN" sz="1600" dirty="0" smtClean="0"/>
              <a:t>- 0.083731 </a:t>
            </a:r>
          </a:p>
          <a:p>
            <a:pPr marL="285750" indent="-285750">
              <a:buFont typeface="Arial" pitchFamily="34" charset="0"/>
              <a:buChar char="•"/>
            </a:pPr>
            <a:r>
              <a:rPr lang="en-IN" sz="1600" dirty="0" smtClean="0"/>
              <a:t>maxamnt_loans30 - 0.073959 </a:t>
            </a:r>
          </a:p>
          <a:p>
            <a:pPr marL="285750" indent="-285750">
              <a:buFont typeface="Arial" pitchFamily="34" charset="0"/>
              <a:buChar char="•"/>
            </a:pPr>
            <a:r>
              <a:rPr lang="en-IN" sz="1600" dirty="0" err="1" smtClean="0"/>
              <a:t>aon</a:t>
            </a:r>
            <a:r>
              <a:rPr lang="en-IN" sz="1600" dirty="0" smtClean="0"/>
              <a:t> - 0.073587 </a:t>
            </a:r>
          </a:p>
          <a:p>
            <a:pPr marL="285750" indent="-285750">
              <a:buFont typeface="Arial" pitchFamily="34" charset="0"/>
              <a:buChar char="•"/>
            </a:pPr>
            <a:r>
              <a:rPr lang="en-IN" sz="1600" dirty="0" smtClean="0"/>
              <a:t>medianamnt_loans30 - 0.044589 </a:t>
            </a:r>
          </a:p>
          <a:p>
            <a:pPr marL="285750" indent="-285750">
              <a:buFont typeface="Arial" pitchFamily="34" charset="0"/>
              <a:buChar char="•"/>
            </a:pPr>
            <a:r>
              <a:rPr lang="en-IN" sz="1600" dirty="0" smtClean="0"/>
              <a:t>payback90 - 0.044201 </a:t>
            </a:r>
          </a:p>
          <a:p>
            <a:pPr marL="285750" indent="-285750">
              <a:buFont typeface="Arial" pitchFamily="34" charset="0"/>
              <a:buChar char="•"/>
            </a:pPr>
            <a:r>
              <a:rPr lang="en-IN" sz="1600" dirty="0" smtClean="0"/>
              <a:t>payback30 - 0.043311 </a:t>
            </a:r>
          </a:p>
          <a:p>
            <a:pPr marL="285750" indent="-285750">
              <a:buFont typeface="Arial" pitchFamily="34" charset="0"/>
              <a:buChar char="•"/>
            </a:pPr>
            <a:r>
              <a:rPr lang="en-IN" sz="1600" dirty="0" smtClean="0"/>
              <a:t>medianmarechprebal90 - 0.039300 </a:t>
            </a:r>
          </a:p>
          <a:p>
            <a:pPr marL="285750" indent="-285750">
              <a:buFont typeface="Arial" pitchFamily="34" charset="0"/>
              <a:buChar char="•"/>
            </a:pPr>
            <a:r>
              <a:rPr lang="en-IN" sz="1600" dirty="0" smtClean="0"/>
              <a:t>medianamnt_loans90 - 0.035747 </a:t>
            </a:r>
          </a:p>
          <a:p>
            <a:pPr marL="285750" indent="-285750">
              <a:buFont typeface="Arial" pitchFamily="34" charset="0"/>
              <a:buChar char="•"/>
            </a:pPr>
            <a:r>
              <a:rPr lang="en-IN" sz="1600" dirty="0" err="1" smtClean="0"/>
              <a:t>last_rech_date_da</a:t>
            </a:r>
            <a:r>
              <a:rPr lang="en-IN" sz="1600" dirty="0" smtClean="0"/>
              <a:t> - 0.024841 </a:t>
            </a:r>
          </a:p>
          <a:p>
            <a:pPr marL="285750" indent="-285750">
              <a:buFont typeface="Arial" pitchFamily="34" charset="0"/>
              <a:buChar char="•"/>
            </a:pPr>
            <a:r>
              <a:rPr lang="en-IN" sz="1600" dirty="0" smtClean="0"/>
              <a:t>daily_decr30 - 0.015940 </a:t>
            </a:r>
          </a:p>
          <a:p>
            <a:pPr marL="285750" indent="-285750">
              <a:buFont typeface="Arial" pitchFamily="34" charset="0"/>
              <a:buChar char="•"/>
            </a:pPr>
            <a:r>
              <a:rPr lang="en-IN" sz="1600" dirty="0" smtClean="0"/>
              <a:t>daily_decr90 - 0.010440 </a:t>
            </a:r>
          </a:p>
          <a:p>
            <a:pPr marL="285750" indent="-285750">
              <a:buFont typeface="Arial" pitchFamily="34" charset="0"/>
              <a:buChar char="•"/>
            </a:pPr>
            <a:r>
              <a:rPr lang="en-IN" sz="1600" dirty="0" smtClean="0"/>
              <a:t>cnt_da_rech90 - 0.002999 </a:t>
            </a:r>
          </a:p>
          <a:p>
            <a:pPr marL="285750" indent="-285750">
              <a:buFont typeface="Arial" pitchFamily="34" charset="0"/>
              <a:buChar char="•"/>
            </a:pPr>
            <a:r>
              <a:rPr lang="en-IN" sz="1600" dirty="0" smtClean="0"/>
              <a:t>cnt_da_rech30 - 0.002333 </a:t>
            </a:r>
          </a:p>
          <a:p>
            <a:pPr marL="285750" indent="-285750">
              <a:buFont typeface="Arial" pitchFamily="34" charset="0"/>
              <a:buChar char="•"/>
            </a:pPr>
            <a:r>
              <a:rPr lang="en-IN" sz="1600" dirty="0" smtClean="0"/>
              <a:t>fr_da_rech90 : -</a:t>
            </a:r>
            <a:r>
              <a:rPr lang="en-IN" sz="1600" dirty="0"/>
              <a:t>0.005418 </a:t>
            </a:r>
            <a:endParaRPr lang="en-IN" sz="1600" dirty="0" smtClean="0"/>
          </a:p>
          <a:p>
            <a:pPr marL="285750" indent="-285750">
              <a:buFont typeface="Arial" pitchFamily="34" charset="0"/>
              <a:buChar char="•"/>
            </a:pPr>
            <a:r>
              <a:rPr lang="en-IN" sz="1600" dirty="0" smtClean="0"/>
              <a:t>fr_da_rech30 : -</a:t>
            </a:r>
            <a:r>
              <a:rPr lang="en-IN" sz="1600" dirty="0"/>
              <a:t>0.005563 </a:t>
            </a:r>
            <a:endParaRPr lang="en-IN" sz="1600" dirty="0" smtClean="0"/>
          </a:p>
          <a:p>
            <a:pPr marL="285750" indent="-285750">
              <a:buFont typeface="Arial" pitchFamily="34" charset="0"/>
              <a:buChar char="•"/>
            </a:pPr>
            <a:r>
              <a:rPr lang="en-IN" sz="1600" dirty="0" err="1" smtClean="0"/>
              <a:t>last_rech_date_ma</a:t>
            </a:r>
            <a:r>
              <a:rPr lang="en-IN" sz="1600" dirty="0" smtClean="0"/>
              <a:t> : -</a:t>
            </a:r>
            <a:r>
              <a:rPr lang="en-IN" sz="1600" dirty="0"/>
              <a:t>0.091982</a:t>
            </a:r>
          </a:p>
          <a:p>
            <a:endParaRPr lang="en-IN" dirty="0"/>
          </a:p>
        </p:txBody>
      </p:sp>
      <p:sp>
        <p:nvSpPr>
          <p:cNvPr id="9" name="TextBox 8"/>
          <p:cNvSpPr txBox="1"/>
          <p:nvPr/>
        </p:nvSpPr>
        <p:spPr>
          <a:xfrm>
            <a:off x="0" y="4869160"/>
            <a:ext cx="9144000" cy="1569660"/>
          </a:xfrm>
          <a:prstGeom prst="rect">
            <a:avLst/>
          </a:prstGeom>
          <a:noFill/>
        </p:spPr>
        <p:txBody>
          <a:bodyPr wrap="square" rtlCol="0">
            <a:spAutoFit/>
          </a:bodyPr>
          <a:lstStyle/>
          <a:p>
            <a:pPr marL="285750" indent="-285750">
              <a:buFont typeface="Arial" pitchFamily="34" charset="0"/>
              <a:buChar char="•"/>
            </a:pPr>
            <a:r>
              <a:rPr lang="en-IN" sz="1600" dirty="0" smtClean="0"/>
              <a:t>fr_da_rech90, fr_da_rech30 and </a:t>
            </a:r>
            <a:r>
              <a:rPr lang="en-IN" sz="1600" dirty="0" err="1"/>
              <a:t>last_rech_date_ma</a:t>
            </a:r>
            <a:r>
              <a:rPr lang="en-IN" sz="1600" dirty="0"/>
              <a:t> </a:t>
            </a:r>
            <a:r>
              <a:rPr lang="en-IN" sz="1600" dirty="0" smtClean="0"/>
              <a:t> are negatively correlated to ‘label, the others are positively correlated</a:t>
            </a:r>
          </a:p>
          <a:p>
            <a:pPr marL="285750" indent="-285750">
              <a:buFont typeface="Arial" pitchFamily="34" charset="0"/>
              <a:buChar char="•"/>
            </a:pPr>
            <a:r>
              <a:rPr lang="en-IN" sz="1600" dirty="0" smtClean="0"/>
              <a:t>cnt_ma_rech30 is 23.7% positively correlated</a:t>
            </a:r>
          </a:p>
          <a:p>
            <a:pPr marL="285750" indent="-285750">
              <a:buFont typeface="Arial" pitchFamily="34" charset="0"/>
              <a:buChar char="•"/>
            </a:pPr>
            <a:r>
              <a:rPr lang="en-IN" sz="1600" dirty="0" err="1" smtClean="0"/>
              <a:t>last_rech_date_ma</a:t>
            </a:r>
            <a:r>
              <a:rPr lang="en-IN" sz="1600" dirty="0" smtClean="0"/>
              <a:t> is 9.1% negatively correlated</a:t>
            </a:r>
          </a:p>
          <a:p>
            <a:pPr marL="285750" indent="-285750">
              <a:buFont typeface="Arial" pitchFamily="34" charset="0"/>
              <a:buChar char="•"/>
            </a:pPr>
            <a:endParaRPr lang="en-IN" sz="1600" dirty="0" smtClean="0"/>
          </a:p>
          <a:p>
            <a:pPr marL="285750" indent="-285750">
              <a:buFont typeface="Arial" pitchFamily="34" charset="0"/>
              <a:buChar char="•"/>
            </a:pPr>
            <a:endParaRPr lang="en-IN" sz="1600" dirty="0"/>
          </a:p>
        </p:txBody>
      </p:sp>
    </p:spTree>
    <p:extLst>
      <p:ext uri="{BB962C8B-B14F-4D97-AF65-F5344CB8AC3E}">
        <p14:creationId xmlns:p14="http://schemas.microsoft.com/office/powerpoint/2010/main" val="836193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338554"/>
          </a:xfrm>
          <a:prstGeom prst="rect">
            <a:avLst/>
          </a:prstGeom>
          <a:noFill/>
        </p:spPr>
        <p:txBody>
          <a:bodyPr wrap="square" rtlCol="0">
            <a:spAutoFit/>
          </a:bodyPr>
          <a:lstStyle/>
          <a:p>
            <a:pPr marL="285750" indent="-285750">
              <a:buFont typeface="Arial" pitchFamily="34" charset="0"/>
              <a:buChar char="•"/>
            </a:pPr>
            <a:r>
              <a:rPr lang="en-IN" sz="1600" dirty="0" smtClean="0"/>
              <a:t>Visualizing outliers using boxplot method-</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54239"/>
          <a:stretch/>
        </p:blipFill>
        <p:spPr>
          <a:xfrm>
            <a:off x="0" y="338554"/>
            <a:ext cx="9144000" cy="6519446"/>
          </a:xfrm>
          <a:prstGeom prst="rect">
            <a:avLst/>
          </a:prstGeom>
        </p:spPr>
      </p:pic>
    </p:spTree>
    <p:extLst>
      <p:ext uri="{BB962C8B-B14F-4D97-AF65-F5344CB8AC3E}">
        <p14:creationId xmlns:p14="http://schemas.microsoft.com/office/powerpoint/2010/main" val="3952252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45384"/>
          <a:stretch/>
        </p:blipFill>
        <p:spPr>
          <a:xfrm>
            <a:off x="0" y="0"/>
            <a:ext cx="9144000" cy="6858000"/>
          </a:xfrm>
          <a:prstGeom prst="rect">
            <a:avLst/>
          </a:prstGeom>
        </p:spPr>
      </p:pic>
    </p:spTree>
    <p:extLst>
      <p:ext uri="{BB962C8B-B14F-4D97-AF65-F5344CB8AC3E}">
        <p14:creationId xmlns:p14="http://schemas.microsoft.com/office/powerpoint/2010/main" val="1823283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0" y="332656"/>
            <a:ext cx="9144000" cy="6309420"/>
          </a:xfrm>
          <a:prstGeom prst="rect">
            <a:avLst/>
          </a:prstGeom>
          <a:noFill/>
        </p:spPr>
        <p:txBody>
          <a:bodyPr wrap="square" rtlCol="0">
            <a:spAutoFit/>
          </a:bodyPr>
          <a:lstStyle/>
          <a:p>
            <a:pPr algn="ctr"/>
            <a:r>
              <a:rPr lang="en-IN" sz="4400" b="1" u="sng" dirty="0" smtClean="0"/>
              <a:t>Problem Understanding-</a:t>
            </a:r>
            <a:endParaRPr lang="en-IN" sz="2000" dirty="0"/>
          </a:p>
          <a:p>
            <a:r>
              <a:rPr lang="en-IN" sz="2000" dirty="0"/>
              <a:t> </a:t>
            </a:r>
            <a:endParaRPr lang="en-IN" sz="2000" dirty="0" smtClean="0"/>
          </a:p>
          <a:p>
            <a:r>
              <a:rPr lang="en-US" sz="2000" dirty="0"/>
              <a:t>A Microfinance Institution (MFI) is an organization that offers financial services to low income populations. MFS becomes very useful when targeting especially the unbanked poor families living in remote areas with not much sources of income.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a:t>
            </a:r>
            <a:r>
              <a:rPr lang="en-US" sz="2000" dirty="0" smtClean="0"/>
              <a:t>.</a:t>
            </a:r>
          </a:p>
          <a:p>
            <a:endParaRPr lang="en-US" sz="2000" dirty="0"/>
          </a:p>
          <a:p>
            <a:r>
              <a:rPr lang="en-US" sz="2000" dirty="0"/>
              <a:t>We are working with one such client that is in Telecom Industry. They are a fixed wireless telecommunications network </a:t>
            </a:r>
            <a:r>
              <a:rPr lang="en-US" sz="2000" dirty="0" smtClean="0"/>
              <a:t>provider. </a:t>
            </a:r>
            <a:r>
              <a:rPr lang="en-US" sz="20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2000" dirty="0"/>
          </a:p>
          <a:p>
            <a:endParaRPr lang="en-IN" sz="2000" dirty="0"/>
          </a:p>
        </p:txBody>
      </p:sp>
    </p:spTree>
    <p:extLst>
      <p:ext uri="{BB962C8B-B14F-4D97-AF65-F5344CB8AC3E}">
        <p14:creationId xmlns:p14="http://schemas.microsoft.com/office/powerpoint/2010/main" val="205283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63503" cy="4401205"/>
          </a:xfrm>
          <a:prstGeom prst="rect">
            <a:avLst/>
          </a:prstGeom>
        </p:spPr>
        <p:txBody>
          <a:bodyPr wrap="square">
            <a:spAutoFit/>
          </a:bodyPr>
          <a:lstStyle/>
          <a:p>
            <a:pPr marL="285750" indent="-285750">
              <a:buFont typeface="Arial" pitchFamily="34" charset="0"/>
              <a:buChar char="•"/>
            </a:pPr>
            <a:r>
              <a:rPr lang="en-IN" sz="2800" dirty="0" smtClean="0"/>
              <a:t>Removing outliers using </a:t>
            </a:r>
            <a:r>
              <a:rPr lang="en-IN" sz="2800" dirty="0" err="1" smtClean="0"/>
              <a:t>zscore</a:t>
            </a:r>
            <a:r>
              <a:rPr lang="en-IN" sz="2800" dirty="0" smtClean="0"/>
              <a:t> method-</a:t>
            </a:r>
          </a:p>
          <a:p>
            <a:r>
              <a:rPr lang="en-IN" sz="2800" dirty="0" smtClean="0">
                <a:solidFill>
                  <a:schemeClr val="accent1"/>
                </a:solidFill>
              </a:rPr>
              <a:t>   			</a:t>
            </a:r>
            <a:r>
              <a:rPr lang="en-IN" sz="2800" dirty="0" smtClean="0">
                <a:solidFill>
                  <a:schemeClr val="tx2"/>
                </a:solidFill>
              </a:rPr>
              <a:t>On removing the outliers the data loss is </a:t>
            </a:r>
            <a:r>
              <a:rPr lang="en-IN" sz="2800" dirty="0" smtClean="0">
                <a:solidFill>
                  <a:schemeClr val="tx2"/>
                </a:solidFill>
              </a:rPr>
              <a:t>27.9</a:t>
            </a:r>
            <a:r>
              <a:rPr lang="en-IN" sz="2800" dirty="0" smtClean="0">
                <a:solidFill>
                  <a:schemeClr val="tx2"/>
                </a:solidFill>
              </a:rPr>
              <a:t>%, </a:t>
            </a:r>
            <a:r>
              <a:rPr lang="en-IN" sz="2800" dirty="0" smtClean="0">
                <a:solidFill>
                  <a:schemeClr val="tx2"/>
                </a:solidFill>
              </a:rPr>
              <a:t>which is </a:t>
            </a:r>
            <a:r>
              <a:rPr lang="en-IN" sz="2800" dirty="0" smtClean="0">
                <a:solidFill>
                  <a:schemeClr val="tx2"/>
                </a:solidFill>
              </a:rPr>
              <a:t>not acceptable</a:t>
            </a:r>
            <a:r>
              <a:rPr lang="en-IN" sz="2800" dirty="0" smtClean="0">
                <a:solidFill>
                  <a:schemeClr val="tx2"/>
                </a:solidFill>
              </a:rPr>
              <a:t>, hence outliers are </a:t>
            </a:r>
            <a:r>
              <a:rPr lang="en-IN" sz="2800" dirty="0" smtClean="0">
                <a:solidFill>
                  <a:schemeClr val="tx2"/>
                </a:solidFill>
              </a:rPr>
              <a:t>tolerated</a:t>
            </a:r>
            <a:endParaRPr lang="en-IN" sz="2800" dirty="0" smtClean="0">
              <a:solidFill>
                <a:schemeClr val="tx2"/>
              </a:solidFill>
            </a:endParaRPr>
          </a:p>
          <a:p>
            <a:endParaRPr lang="en-IN" sz="2800" dirty="0" smtClean="0">
              <a:solidFill>
                <a:schemeClr val="accent1"/>
              </a:solidFill>
            </a:endParaRPr>
          </a:p>
          <a:p>
            <a:endParaRPr lang="en-IN" sz="2800" dirty="0">
              <a:solidFill>
                <a:schemeClr val="accent1"/>
              </a:solidFill>
            </a:endParaRPr>
          </a:p>
          <a:p>
            <a:endParaRPr lang="en-IN" sz="2800" dirty="0">
              <a:solidFill>
                <a:schemeClr val="accent1"/>
              </a:solidFill>
            </a:endParaRPr>
          </a:p>
          <a:p>
            <a:pPr marL="457200" indent="-457200">
              <a:buFont typeface="Arial" pitchFamily="34" charset="0"/>
              <a:buChar char="•"/>
            </a:pPr>
            <a:r>
              <a:rPr lang="en-IN" sz="2800" dirty="0" smtClean="0"/>
              <a:t>The dataset is divided into x(features) and y (label)-</a:t>
            </a:r>
          </a:p>
          <a:p>
            <a:r>
              <a:rPr lang="en-IN" sz="2800" dirty="0"/>
              <a:t> </a:t>
            </a:r>
            <a:r>
              <a:rPr lang="en-IN" sz="2800" dirty="0" smtClean="0"/>
              <a:t>                       </a:t>
            </a:r>
            <a:r>
              <a:rPr lang="en-IN" sz="2800" dirty="0" smtClean="0">
                <a:solidFill>
                  <a:schemeClr val="tx2"/>
                </a:solidFill>
              </a:rPr>
              <a:t>The x contains all the features other than the label </a:t>
            </a:r>
            <a:r>
              <a:rPr lang="en-IN" sz="2800" dirty="0" smtClean="0">
                <a:solidFill>
                  <a:schemeClr val="tx2"/>
                </a:solidFill>
              </a:rPr>
              <a:t>‘</a:t>
            </a:r>
            <a:r>
              <a:rPr lang="en-IN" sz="2800" dirty="0" smtClean="0">
                <a:solidFill>
                  <a:schemeClr val="tx2"/>
                </a:solidFill>
              </a:rPr>
              <a:t>label</a:t>
            </a:r>
            <a:r>
              <a:rPr lang="en-IN" sz="2800" dirty="0" smtClean="0">
                <a:solidFill>
                  <a:schemeClr val="tx2"/>
                </a:solidFill>
              </a:rPr>
              <a:t>’</a:t>
            </a:r>
            <a:endParaRPr lang="en-IN" sz="2800" dirty="0" smtClean="0">
              <a:solidFill>
                <a:schemeClr val="tx2"/>
              </a:solidFill>
            </a:endParaRPr>
          </a:p>
          <a:p>
            <a:r>
              <a:rPr lang="en-IN" sz="2800" dirty="0">
                <a:solidFill>
                  <a:schemeClr val="tx2"/>
                </a:solidFill>
              </a:rPr>
              <a:t> </a:t>
            </a:r>
            <a:r>
              <a:rPr lang="en-IN" sz="2800" dirty="0" smtClean="0">
                <a:solidFill>
                  <a:schemeClr val="tx2"/>
                </a:solidFill>
              </a:rPr>
              <a:t>                       The y contains only the label </a:t>
            </a:r>
            <a:r>
              <a:rPr lang="en-IN" sz="2800" dirty="0" smtClean="0">
                <a:solidFill>
                  <a:schemeClr val="tx2"/>
                </a:solidFill>
              </a:rPr>
              <a:t>‘</a:t>
            </a:r>
            <a:r>
              <a:rPr lang="en-IN" sz="2800" dirty="0" smtClean="0">
                <a:solidFill>
                  <a:schemeClr val="tx2"/>
                </a:solidFill>
              </a:rPr>
              <a:t>label</a:t>
            </a:r>
            <a:r>
              <a:rPr lang="en-IN" sz="2800" dirty="0" smtClean="0">
                <a:solidFill>
                  <a:schemeClr val="tx2"/>
                </a:solidFill>
              </a:rPr>
              <a:t>’</a:t>
            </a:r>
            <a:endParaRPr lang="en-IN" sz="2800" dirty="0" smtClean="0">
              <a:solidFill>
                <a:schemeClr val="tx2"/>
              </a:solidFill>
            </a:endParaRPr>
          </a:p>
        </p:txBody>
      </p:sp>
    </p:spTree>
    <p:extLst>
      <p:ext uri="{BB962C8B-B14F-4D97-AF65-F5344CB8AC3E}">
        <p14:creationId xmlns:p14="http://schemas.microsoft.com/office/powerpoint/2010/main" val="2228999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00110"/>
          </a:xfrm>
          <a:prstGeom prst="rect">
            <a:avLst/>
          </a:prstGeom>
        </p:spPr>
        <p:txBody>
          <a:bodyPr wrap="square">
            <a:spAutoFit/>
          </a:bodyPr>
          <a:lstStyle/>
          <a:p>
            <a:pPr marL="285750" indent="-285750">
              <a:buFont typeface="Arial" pitchFamily="34" charset="0"/>
              <a:buChar char="•"/>
            </a:pPr>
            <a:r>
              <a:rPr lang="en-IN" sz="2000" dirty="0" smtClean="0"/>
              <a:t>Visualizing relationship between features and label-</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50000"/>
          <a:stretch/>
        </p:blipFill>
        <p:spPr>
          <a:xfrm>
            <a:off x="0" y="400110"/>
            <a:ext cx="9144000" cy="6457890"/>
          </a:xfrm>
          <a:prstGeom prst="rect">
            <a:avLst/>
          </a:prstGeom>
        </p:spPr>
      </p:pic>
    </p:spTree>
    <p:extLst>
      <p:ext uri="{BB962C8B-B14F-4D97-AF65-F5344CB8AC3E}">
        <p14:creationId xmlns:p14="http://schemas.microsoft.com/office/powerpoint/2010/main" val="4147560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50000"/>
          <a:stretch/>
        </p:blipFill>
        <p:spPr>
          <a:xfrm>
            <a:off x="0" y="0"/>
            <a:ext cx="9144000" cy="6857999"/>
          </a:xfrm>
          <a:prstGeom prst="rect">
            <a:avLst/>
          </a:prstGeom>
        </p:spPr>
      </p:pic>
    </p:spTree>
    <p:extLst>
      <p:ext uri="{BB962C8B-B14F-4D97-AF65-F5344CB8AC3E}">
        <p14:creationId xmlns:p14="http://schemas.microsoft.com/office/powerpoint/2010/main" val="3133670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3416320"/>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observed in graphical analysis was confirmed by using the skew method-</a:t>
            </a:r>
          </a:p>
          <a:p>
            <a:pPr marL="1371600" lvl="2" indent="-457200">
              <a:buFont typeface="Courier New" pitchFamily="49" charset="0"/>
              <a:buChar char="o"/>
            </a:pPr>
            <a:r>
              <a:rPr lang="en-IN" sz="2000" dirty="0"/>
              <a:t>Driven </a:t>
            </a:r>
            <a:r>
              <a:rPr lang="en-IN" sz="2000" dirty="0" smtClean="0"/>
              <a:t>km : </a:t>
            </a:r>
            <a:r>
              <a:rPr lang="en-IN" sz="2000" dirty="0"/>
              <a:t>1.082297 </a:t>
            </a:r>
            <a:endParaRPr lang="en-IN" sz="2000" dirty="0" smtClean="0"/>
          </a:p>
          <a:p>
            <a:pPr marL="1371600" lvl="2" indent="-457200">
              <a:buFont typeface="Courier New" pitchFamily="49" charset="0"/>
              <a:buChar char="o"/>
            </a:pPr>
            <a:r>
              <a:rPr lang="en-IN" sz="2000" dirty="0" smtClean="0"/>
              <a:t>Location : </a:t>
            </a:r>
            <a:r>
              <a:rPr lang="en-IN" sz="2000" dirty="0"/>
              <a:t>0.801142 </a:t>
            </a:r>
            <a:endParaRPr lang="en-IN" sz="2000" dirty="0" smtClean="0"/>
          </a:p>
          <a:p>
            <a:pPr marL="1371600" lvl="2" indent="-457200">
              <a:buFont typeface="Courier New" pitchFamily="49" charset="0"/>
              <a:buChar char="o"/>
            </a:pPr>
            <a:r>
              <a:rPr lang="en-IN" sz="2000" dirty="0" smtClean="0"/>
              <a:t>Model : </a:t>
            </a:r>
            <a:r>
              <a:rPr lang="en-IN" sz="2000" dirty="0"/>
              <a:t>0.025468 </a:t>
            </a:r>
          </a:p>
          <a:p>
            <a:pPr marL="1371600" lvl="2" indent="-457200">
              <a:buFont typeface="Courier New" pitchFamily="49" charset="0"/>
              <a:buChar char="o"/>
            </a:pPr>
            <a:r>
              <a:rPr lang="en-IN" sz="2000" dirty="0" smtClean="0"/>
              <a:t>Brand : </a:t>
            </a:r>
            <a:r>
              <a:rPr lang="en-IN" sz="2000" dirty="0"/>
              <a:t>0.023501 </a:t>
            </a:r>
            <a:endParaRPr lang="en-IN" sz="2000" dirty="0" smtClean="0"/>
          </a:p>
          <a:p>
            <a:pPr marL="1371600" lvl="2" indent="-457200">
              <a:buFont typeface="Courier New" pitchFamily="49" charset="0"/>
              <a:buChar char="o"/>
            </a:pPr>
            <a:r>
              <a:rPr lang="en-IN" sz="2000" dirty="0" smtClean="0"/>
              <a:t>Variant : </a:t>
            </a:r>
            <a:r>
              <a:rPr lang="en-IN" sz="2000" dirty="0"/>
              <a:t>-0.213326 </a:t>
            </a:r>
            <a:endParaRPr lang="en-IN" sz="2000" dirty="0" smtClean="0"/>
          </a:p>
          <a:p>
            <a:pPr marL="1371600" lvl="2" indent="-457200">
              <a:buFont typeface="Courier New" pitchFamily="49" charset="0"/>
              <a:buChar char="o"/>
            </a:pPr>
            <a:r>
              <a:rPr lang="en-IN" sz="2000" dirty="0" smtClean="0"/>
              <a:t>Fuel : </a:t>
            </a:r>
            <a:r>
              <a:rPr lang="en-IN" sz="2000" dirty="0"/>
              <a:t>-0.277616 </a:t>
            </a:r>
            <a:endParaRPr lang="en-IN" sz="2000" dirty="0" smtClean="0"/>
          </a:p>
          <a:p>
            <a:pPr marL="1371600" lvl="2" indent="-457200">
              <a:buFont typeface="Courier New" pitchFamily="49" charset="0"/>
              <a:buChar char="o"/>
            </a:pPr>
            <a:r>
              <a:rPr lang="en-IN" sz="2000" dirty="0" smtClean="0"/>
              <a:t>Manufacturing Year : </a:t>
            </a:r>
            <a:r>
              <a:rPr lang="en-IN" sz="2000" dirty="0"/>
              <a:t>-0.760945 </a:t>
            </a:r>
            <a:endParaRPr lang="en-IN" sz="2000" dirty="0" smtClean="0"/>
          </a:p>
          <a:p>
            <a:pPr marL="1371600" lvl="2" indent="-457200">
              <a:buFont typeface="Courier New" pitchFamily="49" charset="0"/>
              <a:buChar char="o"/>
            </a:pPr>
            <a:r>
              <a:rPr lang="en-IN" sz="2000" dirty="0" smtClean="0"/>
              <a:t>Kind : </a:t>
            </a:r>
            <a:r>
              <a:rPr lang="en-IN" sz="2000" dirty="0"/>
              <a:t>-0.814154</a:t>
            </a:r>
            <a:endParaRPr lang="en-IN" sz="2000" dirty="0" smtClean="0"/>
          </a:p>
        </p:txBody>
      </p:sp>
      <p:sp>
        <p:nvSpPr>
          <p:cNvPr id="3" name="TextBox 2"/>
          <p:cNvSpPr txBox="1"/>
          <p:nvPr/>
        </p:nvSpPr>
        <p:spPr>
          <a:xfrm>
            <a:off x="1604" y="3717032"/>
            <a:ext cx="9144000" cy="2677656"/>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x(features) were scaled using the Standard </a:t>
            </a:r>
            <a:r>
              <a:rPr lang="en-IN" sz="2800" dirty="0" err="1" smtClean="0"/>
              <a:t>Scaler</a:t>
            </a:r>
            <a:endParaRPr lang="en-IN" sz="2800" dirty="0" smtClean="0"/>
          </a:p>
          <a:p>
            <a:pPr marL="457200" indent="-457200">
              <a:buFont typeface="Arial" pitchFamily="34" charset="0"/>
              <a:buChar char="•"/>
            </a:pPr>
            <a:endParaRPr lang="en-IN" sz="2800" dirty="0"/>
          </a:p>
          <a:p>
            <a:pPr marL="457200" indent="-457200">
              <a:buFont typeface="Arial" pitchFamily="34" charset="0"/>
              <a:buChar char="•"/>
            </a:pPr>
            <a:r>
              <a:rPr lang="en-IN" sz="2800" dirty="0" smtClean="0"/>
              <a:t>The dataset was divided into train and test set using train test split and the best random state was found to be 62</a:t>
            </a:r>
            <a:endParaRPr lang="en-IN" sz="2800" dirty="0"/>
          </a:p>
        </p:txBody>
      </p:sp>
    </p:spTree>
    <p:extLst>
      <p:ext uri="{BB962C8B-B14F-4D97-AF65-F5344CB8AC3E}">
        <p14:creationId xmlns:p14="http://schemas.microsoft.com/office/powerpoint/2010/main" val="3100258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noFill/>
        </p:spPr>
        <p:txBody>
          <a:bodyPr wrap="square" rtlCol="0">
            <a:spAutoFit/>
          </a:bodyPr>
          <a:lstStyle/>
          <a:p>
            <a:pPr marL="457200" indent="-457200">
              <a:buFont typeface="Arial" pitchFamily="34" charset="0"/>
              <a:buChar char="•"/>
            </a:pPr>
            <a:r>
              <a:rPr lang="en-IN" dirty="0" smtClean="0"/>
              <a:t>The </a:t>
            </a:r>
            <a:r>
              <a:rPr lang="en-IN" dirty="0" err="1" smtClean="0"/>
              <a:t>skewness</a:t>
            </a:r>
            <a:r>
              <a:rPr lang="en-IN" dirty="0" smtClean="0"/>
              <a:t> observed in graphical analysis was confirmed by using the skew </a:t>
            </a:r>
            <a:r>
              <a:rPr lang="en-IN" dirty="0" smtClean="0"/>
              <a:t>method-</a:t>
            </a:r>
            <a:endParaRPr lang="en-IN" dirty="0" smtClean="0"/>
          </a:p>
        </p:txBody>
      </p:sp>
      <p:sp>
        <p:nvSpPr>
          <p:cNvPr id="4" name="TextBox 3"/>
          <p:cNvSpPr txBox="1"/>
          <p:nvPr/>
        </p:nvSpPr>
        <p:spPr>
          <a:xfrm>
            <a:off x="827584" y="364591"/>
            <a:ext cx="8928992" cy="3754874"/>
          </a:xfrm>
          <a:prstGeom prst="rect">
            <a:avLst/>
          </a:prstGeom>
          <a:noFill/>
        </p:spPr>
        <p:txBody>
          <a:bodyPr wrap="square" rtlCol="0">
            <a:spAutoFit/>
          </a:bodyPr>
          <a:lstStyle/>
          <a:p>
            <a:pPr marL="285750" indent="-285750">
              <a:buFont typeface="Arial" pitchFamily="34" charset="0"/>
              <a:buChar char="•"/>
            </a:pPr>
            <a:r>
              <a:rPr lang="en-IN" sz="1400" dirty="0" smtClean="0"/>
              <a:t>Medianmarechprebal90 - </a:t>
            </a:r>
            <a:r>
              <a:rPr lang="en-IN" sz="1400" dirty="0"/>
              <a:t>44.880503 </a:t>
            </a:r>
            <a:endParaRPr lang="en-IN" sz="1400" dirty="0" smtClean="0"/>
          </a:p>
          <a:p>
            <a:pPr marL="285750" indent="-285750">
              <a:buFont typeface="Arial" pitchFamily="34" charset="0"/>
              <a:buChar char="•"/>
            </a:pPr>
            <a:r>
              <a:rPr lang="en-IN" sz="1400" dirty="0" smtClean="0"/>
              <a:t>fr_da_rech30 - </a:t>
            </a:r>
            <a:r>
              <a:rPr lang="en-IN" sz="1400" dirty="0"/>
              <a:t>31.164842 </a:t>
            </a:r>
            <a:endParaRPr lang="en-IN" sz="1400" dirty="0" smtClean="0"/>
          </a:p>
          <a:p>
            <a:pPr marL="285750" indent="-285750">
              <a:buFont typeface="Arial" pitchFamily="34" charset="0"/>
              <a:buChar char="•"/>
            </a:pPr>
            <a:r>
              <a:rPr lang="en-IN" sz="1400" dirty="0" smtClean="0"/>
              <a:t>cnt_da_rech30 - </a:t>
            </a:r>
            <a:r>
              <a:rPr lang="en-IN" sz="1400" dirty="0"/>
              <a:t>30.832071 </a:t>
            </a:r>
            <a:endParaRPr lang="en-IN" sz="1400" dirty="0" smtClean="0"/>
          </a:p>
          <a:p>
            <a:pPr marL="285750" indent="-285750">
              <a:buFont typeface="Arial" pitchFamily="34" charset="0"/>
              <a:buChar char="•"/>
            </a:pPr>
            <a:r>
              <a:rPr lang="en-IN" sz="1400" dirty="0" smtClean="0"/>
              <a:t>fr_da_rech90 - </a:t>
            </a:r>
            <a:r>
              <a:rPr lang="en-IN" sz="1400" dirty="0"/>
              <a:t>28.988083 </a:t>
            </a:r>
            <a:endParaRPr lang="en-IN" sz="1400" dirty="0" smtClean="0"/>
          </a:p>
          <a:p>
            <a:pPr marL="285750" indent="-285750">
              <a:buFont typeface="Arial" pitchFamily="34" charset="0"/>
              <a:buChar char="•"/>
            </a:pPr>
            <a:r>
              <a:rPr lang="en-IN" sz="1400" dirty="0" smtClean="0"/>
              <a:t>cnt_da_rech90 - </a:t>
            </a:r>
            <a:r>
              <a:rPr lang="en-IN" sz="1400" dirty="0"/>
              <a:t>27.267278 </a:t>
            </a:r>
            <a:endParaRPr lang="en-IN" sz="1400" dirty="0" smtClean="0"/>
          </a:p>
          <a:p>
            <a:pPr marL="285750" indent="-285750">
              <a:buFont typeface="Arial" pitchFamily="34" charset="0"/>
              <a:buChar char="•"/>
            </a:pPr>
            <a:r>
              <a:rPr lang="en-IN" sz="1400" dirty="0" err="1" smtClean="0"/>
              <a:t>last_rech_date_da</a:t>
            </a:r>
            <a:r>
              <a:rPr lang="en-IN" sz="1400" dirty="0" smtClean="0"/>
              <a:t> - 9.708988 </a:t>
            </a:r>
          </a:p>
          <a:p>
            <a:pPr marL="285750" indent="-285750">
              <a:buFont typeface="Arial" pitchFamily="34" charset="0"/>
              <a:buChar char="•"/>
            </a:pPr>
            <a:r>
              <a:rPr lang="en-IN" sz="1400" dirty="0" smtClean="0"/>
              <a:t>Payback30 - </a:t>
            </a:r>
            <a:r>
              <a:rPr lang="en-IN" sz="1400" dirty="0"/>
              <a:t>8.429388 </a:t>
            </a:r>
            <a:endParaRPr lang="en-IN" sz="1400" dirty="0" smtClean="0"/>
          </a:p>
          <a:p>
            <a:pPr marL="285750" indent="-285750">
              <a:buFont typeface="Arial" pitchFamily="34" charset="0"/>
              <a:buChar char="•"/>
            </a:pPr>
            <a:r>
              <a:rPr lang="en-IN" sz="1400" dirty="0" smtClean="0"/>
              <a:t>Payback90 - </a:t>
            </a:r>
            <a:r>
              <a:rPr lang="en-IN" sz="1400" dirty="0"/>
              <a:t>6.985942 </a:t>
            </a:r>
            <a:endParaRPr lang="en-IN" sz="1400" dirty="0" smtClean="0"/>
          </a:p>
          <a:p>
            <a:pPr marL="285750" indent="-285750">
              <a:buFont typeface="Arial" pitchFamily="34" charset="0"/>
              <a:buChar char="•"/>
            </a:pPr>
            <a:r>
              <a:rPr lang="en-IN" sz="1400" dirty="0" smtClean="0"/>
              <a:t>sumamnt_ma_rech30 - </a:t>
            </a:r>
            <a:r>
              <a:rPr lang="en-IN" sz="1400" dirty="0"/>
              <a:t>6.386787 </a:t>
            </a:r>
            <a:endParaRPr lang="en-IN" sz="1400" dirty="0" smtClean="0"/>
          </a:p>
          <a:p>
            <a:pPr marL="285750" indent="-285750">
              <a:buFont typeface="Arial" pitchFamily="34" charset="0"/>
              <a:buChar char="•"/>
            </a:pPr>
            <a:r>
              <a:rPr lang="en-IN" sz="1400" dirty="0" smtClean="0"/>
              <a:t>Medianmarechprebal30-  </a:t>
            </a:r>
            <a:r>
              <a:rPr lang="en-IN" sz="1400" dirty="0"/>
              <a:t>6.166626 </a:t>
            </a:r>
            <a:endParaRPr lang="en-IN" sz="1400" dirty="0" smtClean="0"/>
          </a:p>
          <a:p>
            <a:pPr marL="285750" indent="-285750">
              <a:buFont typeface="Arial" pitchFamily="34" charset="0"/>
              <a:buChar char="•"/>
            </a:pPr>
            <a:r>
              <a:rPr lang="en-IN" sz="1400" dirty="0" smtClean="0"/>
              <a:t>sumamnt_ma_rech90-  </a:t>
            </a:r>
            <a:r>
              <a:rPr lang="en-IN" sz="1400" dirty="0"/>
              <a:t>4.897950 </a:t>
            </a:r>
            <a:endParaRPr lang="en-IN" sz="1400" dirty="0" smtClean="0"/>
          </a:p>
          <a:p>
            <a:pPr marL="285750" indent="-285750">
              <a:buFont typeface="Arial" pitchFamily="34" charset="0"/>
              <a:buChar char="•"/>
            </a:pPr>
            <a:r>
              <a:rPr lang="en-IN" sz="1400" dirty="0" smtClean="0"/>
              <a:t>medianamnt_loans90- </a:t>
            </a:r>
            <a:r>
              <a:rPr lang="en-IN" sz="1400" dirty="0"/>
              <a:t>4.895720 </a:t>
            </a:r>
            <a:endParaRPr lang="en-IN" sz="1400" dirty="0" smtClean="0"/>
          </a:p>
          <a:p>
            <a:pPr marL="285750" indent="-285750">
              <a:buFont typeface="Arial" pitchFamily="34" charset="0"/>
              <a:buChar char="•"/>
            </a:pPr>
            <a:r>
              <a:rPr lang="en-IN" sz="1400" dirty="0" smtClean="0"/>
              <a:t>medianamnt_loans30- </a:t>
            </a:r>
            <a:r>
              <a:rPr lang="en-IN" sz="1400" dirty="0"/>
              <a:t>4.551043 </a:t>
            </a:r>
            <a:endParaRPr lang="en-IN" sz="1400" dirty="0" smtClean="0"/>
          </a:p>
          <a:p>
            <a:pPr marL="285750" indent="-285750">
              <a:buFont typeface="Arial" pitchFamily="34" charset="0"/>
              <a:buChar char="•"/>
            </a:pPr>
            <a:r>
              <a:rPr lang="en-IN" sz="1400" dirty="0" err="1" smtClean="0"/>
              <a:t>last_rech_amt_ma</a:t>
            </a:r>
            <a:r>
              <a:rPr lang="en-IN" sz="1400" dirty="0" smtClean="0"/>
              <a:t>- 3.781149</a:t>
            </a:r>
          </a:p>
          <a:p>
            <a:pPr marL="285750" indent="-285750">
              <a:buFont typeface="Arial" pitchFamily="34" charset="0"/>
              <a:buChar char="•"/>
            </a:pPr>
            <a:r>
              <a:rPr lang="en-IN" sz="1400" dirty="0" smtClean="0"/>
              <a:t> </a:t>
            </a:r>
            <a:r>
              <a:rPr lang="en-IN" sz="1400" dirty="0"/>
              <a:t>medianamnt_ma_rech90 </a:t>
            </a:r>
            <a:r>
              <a:rPr lang="en-IN" sz="1400" dirty="0" smtClean="0"/>
              <a:t>- 3.752706 </a:t>
            </a:r>
          </a:p>
          <a:p>
            <a:pPr marL="285750" indent="-285750">
              <a:buFont typeface="Arial" pitchFamily="34" charset="0"/>
              <a:buChar char="•"/>
            </a:pPr>
            <a:r>
              <a:rPr lang="en-IN" sz="1400" dirty="0" err="1" smtClean="0"/>
              <a:t>last_rech_date_ma</a:t>
            </a:r>
            <a:r>
              <a:rPr lang="en-IN" sz="1400" dirty="0" smtClean="0"/>
              <a:t> - 3.583927 </a:t>
            </a:r>
          </a:p>
          <a:p>
            <a:pPr marL="285750" indent="-285750">
              <a:buFont typeface="Arial" pitchFamily="34" charset="0"/>
              <a:buChar char="•"/>
            </a:pPr>
            <a:r>
              <a:rPr lang="en-IN" sz="1400" dirty="0" smtClean="0"/>
              <a:t>medianamnt_ma_rech30 - 3.512324</a:t>
            </a:r>
            <a:endParaRPr lang="en-IN" sz="1400" dirty="0"/>
          </a:p>
        </p:txBody>
      </p:sp>
      <p:sp>
        <p:nvSpPr>
          <p:cNvPr id="5" name="TextBox 4"/>
          <p:cNvSpPr txBox="1"/>
          <p:nvPr/>
        </p:nvSpPr>
        <p:spPr>
          <a:xfrm>
            <a:off x="5148064" y="369332"/>
            <a:ext cx="4392488" cy="3539430"/>
          </a:xfrm>
          <a:prstGeom prst="rect">
            <a:avLst/>
          </a:prstGeom>
          <a:noFill/>
        </p:spPr>
        <p:txBody>
          <a:bodyPr wrap="square" rtlCol="0">
            <a:spAutoFit/>
          </a:bodyPr>
          <a:lstStyle/>
          <a:p>
            <a:pPr marL="285750" indent="-285750">
              <a:buFont typeface="Arial" pitchFamily="34" charset="0"/>
              <a:buChar char="•"/>
            </a:pPr>
            <a:r>
              <a:rPr lang="en-IN" sz="1400" dirty="0"/>
              <a:t>cnt_ma_rech90 </a:t>
            </a:r>
            <a:r>
              <a:rPr lang="en-IN" sz="1400" dirty="0" smtClean="0"/>
              <a:t>- 3.425254 </a:t>
            </a:r>
          </a:p>
          <a:p>
            <a:pPr marL="285750" indent="-285750">
              <a:buFont typeface="Arial" pitchFamily="34" charset="0"/>
              <a:buChar char="•"/>
            </a:pPr>
            <a:r>
              <a:rPr lang="en-IN" sz="1400" dirty="0" smtClean="0"/>
              <a:t>cnt_ma_rech30 - 3.283842 </a:t>
            </a:r>
          </a:p>
          <a:p>
            <a:pPr marL="285750" indent="-285750">
              <a:buFont typeface="Arial" pitchFamily="34" charset="0"/>
              <a:buChar char="•"/>
            </a:pPr>
            <a:r>
              <a:rPr lang="en-IN" sz="1400" dirty="0" smtClean="0"/>
              <a:t>amnt_loans90 - 3.150006 </a:t>
            </a:r>
          </a:p>
          <a:p>
            <a:pPr marL="285750" indent="-285750">
              <a:buFont typeface="Arial" pitchFamily="34" charset="0"/>
              <a:buChar char="•"/>
            </a:pPr>
            <a:r>
              <a:rPr lang="en-IN" sz="1400" dirty="0" smtClean="0"/>
              <a:t>cnt_loans90 - 3.004244 </a:t>
            </a:r>
          </a:p>
          <a:p>
            <a:pPr marL="285750" indent="-285750">
              <a:buFont typeface="Arial" pitchFamily="34" charset="0"/>
              <a:buChar char="•"/>
            </a:pPr>
            <a:r>
              <a:rPr lang="en-IN" sz="1400" dirty="0" smtClean="0"/>
              <a:t>amnt_loans30 - 2.975719 </a:t>
            </a:r>
          </a:p>
          <a:p>
            <a:pPr marL="285750" indent="-285750">
              <a:buFont typeface="Arial" pitchFamily="34" charset="0"/>
              <a:buChar char="•"/>
            </a:pPr>
            <a:r>
              <a:rPr lang="en-IN" sz="1400" dirty="0" smtClean="0"/>
              <a:t>cnt_loans30 0- 2.713421 </a:t>
            </a:r>
          </a:p>
          <a:p>
            <a:pPr marL="285750" indent="-285750">
              <a:buFont typeface="Arial" pitchFamily="34" charset="0"/>
              <a:buChar char="•"/>
            </a:pPr>
            <a:r>
              <a:rPr lang="en-IN" sz="1400" dirty="0" smtClean="0"/>
              <a:t>fr_ma_rech90 - 2.285423 </a:t>
            </a:r>
          </a:p>
          <a:p>
            <a:pPr marL="285750" indent="-285750">
              <a:buFont typeface="Arial" pitchFamily="34" charset="0"/>
              <a:buChar char="•"/>
            </a:pPr>
            <a:r>
              <a:rPr lang="en-IN" sz="1400" dirty="0" smtClean="0"/>
              <a:t>daily_decr90 - 2.096214 </a:t>
            </a:r>
          </a:p>
          <a:p>
            <a:pPr marL="285750" indent="-285750">
              <a:buFont typeface="Arial" pitchFamily="34" charset="0"/>
              <a:buChar char="•"/>
            </a:pPr>
            <a:r>
              <a:rPr lang="en-IN" sz="1400" dirty="0" smtClean="0"/>
              <a:t>daily_decr30 - 2.050816 </a:t>
            </a:r>
          </a:p>
          <a:p>
            <a:pPr marL="285750" indent="-285750">
              <a:buFont typeface="Arial" pitchFamily="34" charset="0"/>
              <a:buChar char="•"/>
            </a:pPr>
            <a:r>
              <a:rPr lang="en-IN" sz="1400" dirty="0" smtClean="0"/>
              <a:t>fr_ma_rech30 - 2.024554 </a:t>
            </a:r>
          </a:p>
          <a:p>
            <a:pPr marL="285750" indent="-285750">
              <a:buFont typeface="Arial" pitchFamily="34" charset="0"/>
              <a:buChar char="•"/>
            </a:pPr>
            <a:r>
              <a:rPr lang="en-IN" sz="1400" dirty="0" smtClean="0"/>
              <a:t>maxamnt_loans90 - 1.678304 </a:t>
            </a:r>
          </a:p>
          <a:p>
            <a:pPr marL="285750" indent="-285750">
              <a:buFont typeface="Arial" pitchFamily="34" charset="0"/>
              <a:buChar char="•"/>
            </a:pPr>
            <a:r>
              <a:rPr lang="en-IN" sz="1400" dirty="0" smtClean="0"/>
              <a:t>maxamnt_loans30 - 1.435587 </a:t>
            </a:r>
          </a:p>
          <a:p>
            <a:pPr marL="285750" indent="-285750">
              <a:buFont typeface="Arial" pitchFamily="34" charset="0"/>
              <a:buChar char="•"/>
            </a:pPr>
            <a:r>
              <a:rPr lang="en-IN" sz="1400" dirty="0" smtClean="0"/>
              <a:t>rental30 - 1.256978 </a:t>
            </a:r>
          </a:p>
          <a:p>
            <a:pPr marL="285750" indent="-285750">
              <a:buFont typeface="Arial" pitchFamily="34" charset="0"/>
              <a:buChar char="•"/>
            </a:pPr>
            <a:r>
              <a:rPr lang="en-IN" sz="1400" dirty="0" smtClean="0"/>
              <a:t>rental90 - 1.190303 </a:t>
            </a:r>
          </a:p>
          <a:p>
            <a:pPr marL="285750" indent="-285750">
              <a:buFont typeface="Arial" pitchFamily="34" charset="0"/>
              <a:buChar char="•"/>
            </a:pPr>
            <a:r>
              <a:rPr lang="en-IN" sz="1400" dirty="0" err="1" smtClean="0"/>
              <a:t>aon</a:t>
            </a:r>
            <a:r>
              <a:rPr lang="en-IN" sz="1400" dirty="0" smtClean="0"/>
              <a:t> - 0.959455</a:t>
            </a:r>
            <a:endParaRPr lang="en-IN" sz="1400" dirty="0"/>
          </a:p>
          <a:p>
            <a:pPr marL="285750" indent="-285750">
              <a:buFont typeface="Arial" pitchFamily="34" charset="0"/>
              <a:buChar char="•"/>
            </a:pPr>
            <a:endParaRPr lang="en-IN" sz="1400" dirty="0"/>
          </a:p>
        </p:txBody>
      </p:sp>
      <p:sp>
        <p:nvSpPr>
          <p:cNvPr id="6" name="TextBox 5"/>
          <p:cNvSpPr txBox="1"/>
          <p:nvPr/>
        </p:nvSpPr>
        <p:spPr>
          <a:xfrm>
            <a:off x="0" y="4119465"/>
            <a:ext cx="9144000" cy="2831544"/>
          </a:xfrm>
          <a:prstGeom prst="rect">
            <a:avLst/>
          </a:prstGeom>
          <a:noFill/>
        </p:spPr>
        <p:txBody>
          <a:bodyPr wrap="square" rtlCol="0">
            <a:spAutoFit/>
          </a:bodyPr>
          <a:lstStyle/>
          <a:p>
            <a:pPr marL="457200" indent="-457200">
              <a:buFont typeface="Arial" pitchFamily="34" charset="0"/>
              <a:buChar char="•"/>
            </a:pPr>
            <a:r>
              <a:rPr lang="en-IN" sz="1600" dirty="0" smtClean="0"/>
              <a:t>This </a:t>
            </a:r>
            <a:r>
              <a:rPr lang="en-IN" sz="1600" dirty="0" err="1" smtClean="0"/>
              <a:t>skewness</a:t>
            </a:r>
            <a:r>
              <a:rPr lang="en-IN" sz="1600" dirty="0" smtClean="0"/>
              <a:t> was removed using the power transformer</a:t>
            </a:r>
          </a:p>
          <a:p>
            <a:pPr marL="457200" indent="-457200">
              <a:buFont typeface="Arial" pitchFamily="34" charset="0"/>
              <a:buChar char="•"/>
            </a:pPr>
            <a:endParaRPr lang="en-IN" sz="1600" dirty="0"/>
          </a:p>
          <a:p>
            <a:pPr marL="457200" indent="-457200">
              <a:buFont typeface="Arial" pitchFamily="34" charset="0"/>
              <a:buChar char="•"/>
            </a:pPr>
            <a:r>
              <a:rPr lang="en-IN" sz="1600" dirty="0" smtClean="0"/>
              <a:t>The x(features) were scaled using the Standard </a:t>
            </a:r>
            <a:r>
              <a:rPr lang="en-IN" sz="1600" dirty="0" err="1" smtClean="0"/>
              <a:t>Scaler</a:t>
            </a:r>
            <a:endParaRPr lang="en-IN" sz="1600" dirty="0" smtClean="0"/>
          </a:p>
          <a:p>
            <a:pPr marL="457200" indent="-457200">
              <a:buFont typeface="Arial" pitchFamily="34" charset="0"/>
              <a:buChar char="•"/>
            </a:pPr>
            <a:endParaRPr lang="en-IN" sz="1600" dirty="0"/>
          </a:p>
          <a:p>
            <a:pPr marL="457200" indent="-457200">
              <a:buFont typeface="Arial" pitchFamily="34" charset="0"/>
              <a:buChar char="•"/>
            </a:pPr>
            <a:r>
              <a:rPr lang="en-IN" sz="1600" dirty="0" smtClean="0"/>
              <a:t>The dataset was divided into train and test set using train test split and the best random state was found to be </a:t>
            </a:r>
            <a:r>
              <a:rPr lang="en-IN" sz="1600" dirty="0" smtClean="0"/>
              <a:t>170</a:t>
            </a:r>
          </a:p>
          <a:p>
            <a:pPr marL="457200" indent="-457200">
              <a:buFont typeface="Arial" pitchFamily="34" charset="0"/>
              <a:buChar char="•"/>
            </a:pPr>
            <a:endParaRPr lang="en-IN" sz="1600" dirty="0"/>
          </a:p>
          <a:p>
            <a:pPr marL="457200" indent="-457200">
              <a:buFont typeface="Arial" pitchFamily="34" charset="0"/>
              <a:buChar char="•"/>
            </a:pPr>
            <a:r>
              <a:rPr lang="en-IN" sz="1600" dirty="0" smtClean="0"/>
              <a:t>The imbalanced dataset was </a:t>
            </a:r>
            <a:r>
              <a:rPr lang="en-IN" sz="1600" dirty="0" err="1" smtClean="0"/>
              <a:t>downsampled</a:t>
            </a:r>
            <a:r>
              <a:rPr lang="en-IN" sz="1600" dirty="0" smtClean="0"/>
              <a:t> using </a:t>
            </a:r>
            <a:r>
              <a:rPr lang="en-IN" sz="1600" dirty="0" err="1" smtClean="0"/>
              <a:t>NearMiss</a:t>
            </a:r>
            <a:r>
              <a:rPr lang="en-IN" sz="1600" dirty="0" smtClean="0"/>
              <a:t> as follows-</a:t>
            </a:r>
          </a:p>
          <a:p>
            <a:r>
              <a:rPr lang="en-IN" sz="1600" dirty="0" smtClean="0"/>
              <a:t>	Original </a:t>
            </a:r>
            <a:r>
              <a:rPr lang="en-IN" sz="1600" dirty="0" err="1" smtClean="0"/>
              <a:t>y_train</a:t>
            </a:r>
            <a:r>
              <a:rPr lang="en-IN" sz="1600" dirty="0" smtClean="0"/>
              <a:t>-:  </a:t>
            </a:r>
            <a:r>
              <a:rPr lang="en-IN" sz="1600" dirty="0"/>
              <a:t>{1: 146633, 0: 21041</a:t>
            </a:r>
            <a:r>
              <a:rPr lang="en-IN" sz="1600" dirty="0" smtClean="0"/>
              <a:t>}</a:t>
            </a:r>
          </a:p>
          <a:p>
            <a:r>
              <a:rPr lang="en-IN" sz="1600" dirty="0"/>
              <a:t> </a:t>
            </a:r>
            <a:r>
              <a:rPr lang="en-IN" sz="1600" dirty="0" smtClean="0"/>
              <a:t>                   </a:t>
            </a:r>
            <a:r>
              <a:rPr lang="en-IN" sz="1600" dirty="0" err="1" smtClean="0"/>
              <a:t>Downsampled</a:t>
            </a:r>
            <a:r>
              <a:rPr lang="en-IN" sz="1600" dirty="0" smtClean="0"/>
              <a:t> </a:t>
            </a:r>
            <a:r>
              <a:rPr lang="en-IN" sz="1600" dirty="0" err="1" smtClean="0"/>
              <a:t>y_train</a:t>
            </a:r>
            <a:r>
              <a:rPr lang="en-IN" sz="1600" dirty="0"/>
              <a:t>-:  {1: 28054, 0: 21041}</a:t>
            </a:r>
            <a:endParaRPr lang="en-IN" sz="1600" dirty="0" smtClean="0"/>
          </a:p>
          <a:p>
            <a:pPr marL="457200" indent="-457200">
              <a:buFont typeface="Arial" pitchFamily="34" charset="0"/>
              <a:buChar char="•"/>
            </a:pPr>
            <a:endParaRPr lang="en-IN" dirty="0"/>
          </a:p>
        </p:txBody>
      </p:sp>
    </p:spTree>
    <p:extLst>
      <p:ext uri="{BB962C8B-B14F-4D97-AF65-F5344CB8AC3E}">
        <p14:creationId xmlns:p14="http://schemas.microsoft.com/office/powerpoint/2010/main" val="1700554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128792" cy="2308324"/>
          </a:xfrm>
          <a:prstGeom prst="rect">
            <a:avLst/>
          </a:prstGeom>
          <a:noFill/>
        </p:spPr>
        <p:txBody>
          <a:bodyPr wrap="square" rtlCol="0">
            <a:spAutoFit/>
          </a:bodyPr>
          <a:lstStyle/>
          <a:p>
            <a:pPr algn="ctr"/>
            <a:r>
              <a:rPr lang="en-IN" sz="4800" b="1" dirty="0" smtClean="0"/>
              <a:t>The train and test data were applied on different models as follows</a:t>
            </a:r>
            <a:endParaRPr lang="en-IN" sz="4800" b="1" dirty="0"/>
          </a:p>
        </p:txBody>
      </p:sp>
    </p:spTree>
    <p:extLst>
      <p:ext uri="{BB962C8B-B14F-4D97-AF65-F5344CB8AC3E}">
        <p14:creationId xmlns:p14="http://schemas.microsoft.com/office/powerpoint/2010/main" val="256397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400600" cy="646331"/>
          </a:xfrm>
          <a:prstGeom prst="rect">
            <a:avLst/>
          </a:prstGeom>
          <a:noFill/>
        </p:spPr>
        <p:txBody>
          <a:bodyPr wrap="square" rtlCol="0">
            <a:spAutoFit/>
          </a:bodyPr>
          <a:lstStyle/>
          <a:p>
            <a:pPr algn="ctr"/>
            <a:r>
              <a:rPr lang="en-IN" sz="3600" b="1" u="sng" dirty="0" smtClean="0"/>
              <a:t>Logistic </a:t>
            </a:r>
            <a:r>
              <a:rPr lang="en-IN" sz="3600" b="1" u="sng" dirty="0"/>
              <a:t>Regression </a:t>
            </a:r>
            <a:r>
              <a:rPr lang="en-IN" sz="3600" b="1" u="sng" dirty="0" smtClean="0"/>
              <a:t>Model</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54.18</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259323498"/>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2006</a:t>
                      </a:r>
                      <a:endParaRPr lang="en-IN" b="1" dirty="0">
                        <a:solidFill>
                          <a:schemeClr val="tx2"/>
                        </a:solidFill>
                      </a:endParaRPr>
                    </a:p>
                  </a:txBody>
                  <a:tcPr/>
                </a:tc>
                <a:tc>
                  <a:txBody>
                    <a:bodyPr/>
                    <a:lstStyle/>
                    <a:p>
                      <a:pPr algn="ctr"/>
                      <a:r>
                        <a:rPr lang="en-IN" b="1" dirty="0" smtClean="0">
                          <a:solidFill>
                            <a:schemeClr val="tx2"/>
                          </a:solidFill>
                        </a:rPr>
                        <a:t>3115</a:t>
                      </a:r>
                      <a:endParaRPr lang="en-IN" b="1" dirty="0">
                        <a:solidFill>
                          <a:schemeClr val="tx2"/>
                        </a:solidFill>
                      </a:endParaRPr>
                    </a:p>
                  </a:txBody>
                  <a:tcPr/>
                </a:tc>
              </a:tr>
              <a:tr h="360040">
                <a:tc>
                  <a:txBody>
                    <a:bodyPr/>
                    <a:lstStyle/>
                    <a:p>
                      <a:pPr algn="ctr"/>
                      <a:r>
                        <a:rPr lang="en-IN" b="1" dirty="0" smtClean="0">
                          <a:solidFill>
                            <a:schemeClr val="tx2"/>
                          </a:solidFill>
                        </a:rPr>
                        <a:t>16093</a:t>
                      </a:r>
                      <a:endParaRPr lang="en-IN" b="1" dirty="0">
                        <a:solidFill>
                          <a:schemeClr val="tx2"/>
                        </a:solidFill>
                      </a:endParaRPr>
                    </a:p>
                  </a:txBody>
                  <a:tcPr/>
                </a:tc>
                <a:tc>
                  <a:txBody>
                    <a:bodyPr/>
                    <a:lstStyle/>
                    <a:p>
                      <a:pPr algn="ctr"/>
                      <a:r>
                        <a:rPr lang="en-IN" b="1" baseline="0" dirty="0" smtClean="0">
                          <a:solidFill>
                            <a:schemeClr val="tx2"/>
                          </a:solidFill>
                        </a:rPr>
                        <a:t>20705</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56" t="64683" r="51809" b="17658"/>
          <a:stretch/>
        </p:blipFill>
        <p:spPr bwMode="auto">
          <a:xfrm>
            <a:off x="1663525" y="4869161"/>
            <a:ext cx="5976665" cy="200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156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1200329"/>
          </a:xfrm>
          <a:prstGeom prst="rect">
            <a:avLst/>
          </a:prstGeom>
          <a:noFill/>
        </p:spPr>
        <p:txBody>
          <a:bodyPr wrap="square" rtlCol="0">
            <a:spAutoFit/>
          </a:bodyPr>
          <a:lstStyle/>
          <a:p>
            <a:pPr algn="ctr"/>
            <a:r>
              <a:rPr lang="en-IN" sz="3600" b="1" u="sng" dirty="0" err="1"/>
              <a:t>KNeighbors</a:t>
            </a:r>
            <a:r>
              <a:rPr lang="en-IN" sz="3600" b="1" u="sng" dirty="0"/>
              <a:t> Classifier Model</a:t>
            </a:r>
          </a:p>
          <a:p>
            <a:pPr algn="ct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56.09</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3392889107"/>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3128</a:t>
                      </a:r>
                      <a:endParaRPr lang="en-IN" b="1" dirty="0">
                        <a:solidFill>
                          <a:schemeClr val="tx2"/>
                        </a:solidFill>
                      </a:endParaRPr>
                    </a:p>
                  </a:txBody>
                  <a:tcPr/>
                </a:tc>
                <a:tc>
                  <a:txBody>
                    <a:bodyPr/>
                    <a:lstStyle/>
                    <a:p>
                      <a:pPr algn="ctr"/>
                      <a:r>
                        <a:rPr lang="en-IN" b="1" dirty="0" smtClean="0">
                          <a:solidFill>
                            <a:schemeClr val="tx2"/>
                          </a:solidFill>
                        </a:rPr>
                        <a:t>1993</a:t>
                      </a:r>
                      <a:endParaRPr lang="en-IN" b="1" dirty="0">
                        <a:solidFill>
                          <a:schemeClr val="tx2"/>
                        </a:solidFill>
                      </a:endParaRPr>
                    </a:p>
                  </a:txBody>
                  <a:tcPr/>
                </a:tc>
              </a:tr>
              <a:tr h="360040">
                <a:tc>
                  <a:txBody>
                    <a:bodyPr/>
                    <a:lstStyle/>
                    <a:p>
                      <a:pPr algn="ctr"/>
                      <a:r>
                        <a:rPr lang="en-IN" b="1" dirty="0" smtClean="0">
                          <a:solidFill>
                            <a:schemeClr val="tx2"/>
                          </a:solidFill>
                        </a:rPr>
                        <a:t>16410</a:t>
                      </a:r>
                      <a:endParaRPr lang="en-IN" b="1" dirty="0">
                        <a:solidFill>
                          <a:schemeClr val="tx2"/>
                        </a:solidFill>
                      </a:endParaRPr>
                    </a:p>
                  </a:txBody>
                  <a:tcPr/>
                </a:tc>
                <a:tc>
                  <a:txBody>
                    <a:bodyPr/>
                    <a:lstStyle/>
                    <a:p>
                      <a:pPr algn="ctr"/>
                      <a:r>
                        <a:rPr lang="en-IN" b="1" baseline="0" dirty="0" smtClean="0">
                          <a:solidFill>
                            <a:schemeClr val="tx2"/>
                          </a:solidFill>
                        </a:rPr>
                        <a:t>20388</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56" t="65476" r="52625" b="15873"/>
          <a:stretch/>
        </p:blipFill>
        <p:spPr bwMode="auto">
          <a:xfrm>
            <a:off x="1650103" y="4835215"/>
            <a:ext cx="5771786" cy="19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353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a:t>Decision Tree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43</a:t>
            </a:r>
            <a:r>
              <a:rPr lang="en-IN" sz="2400" b="1" dirty="0" smtClean="0">
                <a:solidFill>
                  <a:schemeClr val="tx2"/>
                </a:solidFill>
              </a:rPr>
              <a:t>.29</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654316784"/>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3471</a:t>
                      </a:r>
                      <a:endParaRPr lang="en-IN" b="1" dirty="0">
                        <a:solidFill>
                          <a:schemeClr val="tx2"/>
                        </a:solidFill>
                      </a:endParaRPr>
                    </a:p>
                  </a:txBody>
                  <a:tcPr/>
                </a:tc>
                <a:tc>
                  <a:txBody>
                    <a:bodyPr/>
                    <a:lstStyle/>
                    <a:p>
                      <a:pPr algn="ctr"/>
                      <a:r>
                        <a:rPr lang="en-IN" b="1" dirty="0" smtClean="0">
                          <a:solidFill>
                            <a:schemeClr val="tx2"/>
                          </a:solidFill>
                        </a:rPr>
                        <a:t>1650</a:t>
                      </a:r>
                      <a:endParaRPr lang="en-IN" b="1" dirty="0">
                        <a:solidFill>
                          <a:schemeClr val="tx2"/>
                        </a:solidFill>
                      </a:endParaRPr>
                    </a:p>
                  </a:txBody>
                  <a:tcPr/>
                </a:tc>
              </a:tr>
              <a:tr h="360040">
                <a:tc>
                  <a:txBody>
                    <a:bodyPr/>
                    <a:lstStyle/>
                    <a:p>
                      <a:pPr algn="ctr"/>
                      <a:r>
                        <a:rPr lang="en-IN" b="1" dirty="0" smtClean="0">
                          <a:solidFill>
                            <a:schemeClr val="tx2"/>
                          </a:solidFill>
                        </a:rPr>
                        <a:t>22121</a:t>
                      </a:r>
                      <a:endParaRPr lang="en-IN" b="1" dirty="0">
                        <a:solidFill>
                          <a:schemeClr val="tx2"/>
                        </a:solidFill>
                      </a:endParaRPr>
                    </a:p>
                  </a:txBody>
                  <a:tcPr/>
                </a:tc>
                <a:tc>
                  <a:txBody>
                    <a:bodyPr/>
                    <a:lstStyle/>
                    <a:p>
                      <a:pPr algn="ctr"/>
                      <a:r>
                        <a:rPr lang="en-IN" b="1" baseline="0" dirty="0" smtClean="0">
                          <a:solidFill>
                            <a:schemeClr val="tx2"/>
                          </a:solidFill>
                        </a:rPr>
                        <a:t>14677</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65675" r="52626" b="15476"/>
          <a:stretch/>
        </p:blipFill>
        <p:spPr bwMode="auto">
          <a:xfrm>
            <a:off x="1475656" y="4869160"/>
            <a:ext cx="5873496"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43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a:t>Random Forest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41</a:t>
            </a:r>
            <a:r>
              <a:rPr lang="en-IN" sz="2400" b="1" dirty="0" smtClean="0">
                <a:solidFill>
                  <a:schemeClr val="tx2"/>
                </a:solidFill>
              </a:rPr>
              <a:t>.17</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569508946"/>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3722</a:t>
                      </a:r>
                      <a:endParaRPr lang="en-IN" b="1" dirty="0">
                        <a:solidFill>
                          <a:schemeClr val="tx2"/>
                        </a:solidFill>
                      </a:endParaRPr>
                    </a:p>
                  </a:txBody>
                  <a:tcPr/>
                </a:tc>
                <a:tc>
                  <a:txBody>
                    <a:bodyPr/>
                    <a:lstStyle/>
                    <a:p>
                      <a:pPr algn="ctr"/>
                      <a:r>
                        <a:rPr lang="en-IN" b="1" dirty="0" smtClean="0">
                          <a:solidFill>
                            <a:schemeClr val="tx2"/>
                          </a:solidFill>
                        </a:rPr>
                        <a:t>1399</a:t>
                      </a:r>
                      <a:endParaRPr lang="en-IN" b="1" dirty="0">
                        <a:solidFill>
                          <a:schemeClr val="tx2"/>
                        </a:solidFill>
                      </a:endParaRPr>
                    </a:p>
                  </a:txBody>
                  <a:tcPr/>
                </a:tc>
              </a:tr>
              <a:tr h="360040">
                <a:tc>
                  <a:txBody>
                    <a:bodyPr/>
                    <a:lstStyle/>
                    <a:p>
                      <a:pPr algn="ctr"/>
                      <a:r>
                        <a:rPr lang="en-IN" b="1" dirty="0" smtClean="0">
                          <a:solidFill>
                            <a:schemeClr val="tx2"/>
                          </a:solidFill>
                        </a:rPr>
                        <a:t>23260</a:t>
                      </a:r>
                      <a:endParaRPr lang="en-IN" b="1" dirty="0">
                        <a:solidFill>
                          <a:schemeClr val="tx2"/>
                        </a:solidFill>
                      </a:endParaRPr>
                    </a:p>
                  </a:txBody>
                  <a:tcPr/>
                </a:tc>
                <a:tc>
                  <a:txBody>
                    <a:bodyPr/>
                    <a:lstStyle/>
                    <a:p>
                      <a:pPr algn="ctr"/>
                      <a:r>
                        <a:rPr lang="en-IN" b="1" baseline="0" dirty="0" smtClean="0">
                          <a:solidFill>
                            <a:schemeClr val="tx2"/>
                          </a:solidFill>
                        </a:rPr>
                        <a:t>13538</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56" t="61508" r="52625" b="21032"/>
          <a:stretch/>
        </p:blipFill>
        <p:spPr bwMode="auto">
          <a:xfrm>
            <a:off x="1681999" y="4941168"/>
            <a:ext cx="5939717" cy="191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80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2323162"/>
            <a:ext cx="7272808" cy="1754326"/>
          </a:xfrm>
          <a:prstGeom prst="rect">
            <a:avLst/>
          </a:prstGeom>
          <a:noFill/>
        </p:spPr>
        <p:txBody>
          <a:bodyPr wrap="square" rtlCol="0">
            <a:spAutoFit/>
          </a:bodyPr>
          <a:lstStyle/>
          <a:p>
            <a:pPr algn="ctr"/>
            <a:r>
              <a:rPr lang="en-IN" sz="5400" b="1" u="sng" dirty="0" smtClean="0"/>
              <a:t>EDA Steps and Visualization</a:t>
            </a:r>
            <a:endParaRPr lang="en-IN" sz="5400" b="1" u="sng" dirty="0"/>
          </a:p>
        </p:txBody>
      </p:sp>
    </p:spTree>
    <p:extLst>
      <p:ext uri="{BB962C8B-B14F-4D97-AF65-F5344CB8AC3E}">
        <p14:creationId xmlns:p14="http://schemas.microsoft.com/office/powerpoint/2010/main" val="1514536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err="1"/>
              <a:t>AdaBoost</a:t>
            </a:r>
            <a:r>
              <a:rPr lang="en-IN" sz="3600" b="1" u="sng" dirty="0"/>
              <a:t>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48</a:t>
            </a:r>
            <a:r>
              <a:rPr lang="en-IN" sz="2400" b="1" dirty="0" smtClean="0">
                <a:solidFill>
                  <a:schemeClr val="tx2"/>
                </a:solidFill>
              </a:rPr>
              <a:t>.39</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1904819571"/>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2886</a:t>
                      </a:r>
                      <a:endParaRPr lang="en-IN" b="1" dirty="0">
                        <a:solidFill>
                          <a:schemeClr val="tx2"/>
                        </a:solidFill>
                      </a:endParaRPr>
                    </a:p>
                  </a:txBody>
                  <a:tcPr/>
                </a:tc>
                <a:tc>
                  <a:txBody>
                    <a:bodyPr/>
                    <a:lstStyle/>
                    <a:p>
                      <a:pPr algn="ctr"/>
                      <a:r>
                        <a:rPr lang="en-IN" b="1" dirty="0" smtClean="0">
                          <a:solidFill>
                            <a:schemeClr val="tx2"/>
                          </a:solidFill>
                        </a:rPr>
                        <a:t>2235</a:t>
                      </a:r>
                      <a:endParaRPr lang="en-IN" b="1" dirty="0">
                        <a:solidFill>
                          <a:schemeClr val="tx2"/>
                        </a:solidFill>
                      </a:endParaRPr>
                    </a:p>
                  </a:txBody>
                  <a:tcPr/>
                </a:tc>
              </a:tr>
              <a:tr h="360040">
                <a:tc>
                  <a:txBody>
                    <a:bodyPr/>
                    <a:lstStyle/>
                    <a:p>
                      <a:pPr algn="ctr"/>
                      <a:r>
                        <a:rPr lang="en-IN" b="1" dirty="0" smtClean="0">
                          <a:solidFill>
                            <a:schemeClr val="tx2"/>
                          </a:solidFill>
                        </a:rPr>
                        <a:t>19396</a:t>
                      </a:r>
                      <a:endParaRPr lang="en-IN" b="1" dirty="0">
                        <a:solidFill>
                          <a:schemeClr val="tx2"/>
                        </a:solidFill>
                      </a:endParaRPr>
                    </a:p>
                  </a:txBody>
                  <a:tcPr/>
                </a:tc>
                <a:tc>
                  <a:txBody>
                    <a:bodyPr/>
                    <a:lstStyle/>
                    <a:p>
                      <a:pPr algn="ctr"/>
                      <a:r>
                        <a:rPr lang="en-IN" b="1" baseline="0" dirty="0" smtClean="0">
                          <a:solidFill>
                            <a:schemeClr val="tx2"/>
                          </a:solidFill>
                        </a:rPr>
                        <a:t>17402</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62103" r="52626" b="20437"/>
          <a:stretch/>
        </p:blipFill>
        <p:spPr bwMode="auto">
          <a:xfrm>
            <a:off x="1535958" y="4836043"/>
            <a:ext cx="6140236"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97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dirty="0"/>
              <a:t>Gradient Boosting </a:t>
            </a:r>
            <a:r>
              <a:rPr lang="en-IN" sz="3600" b="1" dirty="0" smtClean="0"/>
              <a:t>Classifier</a:t>
            </a:r>
            <a:endParaRPr lang="en-IN" sz="3600" b="1"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50.39</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760412139"/>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3263</a:t>
                      </a:r>
                      <a:endParaRPr lang="en-IN" b="1" dirty="0">
                        <a:solidFill>
                          <a:schemeClr val="tx2"/>
                        </a:solidFill>
                      </a:endParaRPr>
                    </a:p>
                  </a:txBody>
                  <a:tcPr/>
                </a:tc>
                <a:tc>
                  <a:txBody>
                    <a:bodyPr/>
                    <a:lstStyle/>
                    <a:p>
                      <a:pPr algn="ctr"/>
                      <a:r>
                        <a:rPr lang="en-IN" b="1" dirty="0" smtClean="0">
                          <a:solidFill>
                            <a:schemeClr val="tx2"/>
                          </a:solidFill>
                        </a:rPr>
                        <a:t>1858</a:t>
                      </a:r>
                      <a:endParaRPr lang="en-IN" b="1" dirty="0">
                        <a:solidFill>
                          <a:schemeClr val="tx2"/>
                        </a:solidFill>
                      </a:endParaRPr>
                    </a:p>
                  </a:txBody>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baseline="0" dirty="0" smtClean="0">
                          <a:solidFill>
                            <a:schemeClr val="tx2"/>
                          </a:solidFill>
                        </a:rPr>
                        <a:t>18934</a:t>
                      </a:r>
                      <a:endParaRPr lang="en-IN" b="1" dirty="0" smtClean="0">
                        <a:solidFill>
                          <a:schemeClr val="tx2"/>
                        </a:solidFill>
                      </a:endParaRPr>
                    </a:p>
                  </a:txBody>
                  <a:tcPr/>
                </a:tc>
                <a:tc>
                  <a:txBody>
                    <a:bodyPr/>
                    <a:lstStyle/>
                    <a:p>
                      <a:pPr algn="ctr"/>
                      <a:r>
                        <a:rPr lang="en-IN" b="1" dirty="0" smtClean="0">
                          <a:solidFill>
                            <a:schemeClr val="tx2"/>
                          </a:solidFill>
                        </a:rPr>
                        <a:t>17864</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56" t="62500" r="52625" b="18750"/>
          <a:stretch/>
        </p:blipFill>
        <p:spPr bwMode="auto">
          <a:xfrm>
            <a:off x="1888819" y="4869160"/>
            <a:ext cx="5531164"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327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smtClean="0"/>
              <a:t>SVC</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a:t>
            </a:r>
            <a:r>
              <a:rPr lang="en-IN" sz="2400" b="1" dirty="0" smtClean="0">
                <a:solidFill>
                  <a:schemeClr val="tx2"/>
                </a:solidFill>
              </a:rPr>
              <a:t> </a:t>
            </a:r>
            <a:r>
              <a:rPr lang="en-IN" sz="2400" dirty="0" smtClean="0"/>
              <a:t>for target test and </a:t>
            </a:r>
            <a:r>
              <a:rPr lang="en-IN" sz="2400" dirty="0" err="1" smtClean="0"/>
              <a:t>pred_test</a:t>
            </a:r>
            <a:r>
              <a:rPr lang="en-IN" sz="2400" dirty="0" smtClean="0"/>
              <a:t>(data predicted on </a:t>
            </a:r>
            <a:r>
              <a:rPr lang="en-IN" sz="2400" dirty="0" err="1" smtClean="0"/>
              <a:t>features_test</a:t>
            </a:r>
            <a:r>
              <a:rPr lang="en-IN" sz="2400" dirty="0" smtClean="0"/>
              <a:t>) is </a:t>
            </a:r>
            <a:r>
              <a:rPr lang="en-IN" sz="2400" b="1" dirty="0" smtClean="0">
                <a:solidFill>
                  <a:schemeClr val="tx2"/>
                </a:solidFill>
              </a:rPr>
              <a:t>43</a:t>
            </a:r>
            <a:r>
              <a:rPr lang="en-IN" sz="2400" b="1" dirty="0" smtClean="0">
                <a:solidFill>
                  <a:schemeClr val="tx2"/>
                </a:solidFill>
              </a:rPr>
              <a:t>.39</a:t>
            </a:r>
            <a:r>
              <a:rPr lang="en-IN" sz="2400" b="1" dirty="0" smtClean="0">
                <a:solidFill>
                  <a:schemeClr val="tx2"/>
                </a:solidFill>
              </a:rPr>
              <a:t>%</a:t>
            </a: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target test and </a:t>
            </a:r>
            <a:r>
              <a:rPr lang="en-IN" sz="2400" dirty="0" err="1"/>
              <a:t>pred_test</a:t>
            </a:r>
            <a:r>
              <a:rPr lang="en-IN" sz="2400" dirty="0"/>
              <a:t>(data predicted on </a:t>
            </a:r>
            <a:r>
              <a:rPr lang="en-IN" sz="2400" dirty="0" err="1"/>
              <a:t>features_test</a:t>
            </a:r>
            <a:r>
              <a:rPr lang="en-IN" sz="2400" dirty="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target test and </a:t>
            </a:r>
            <a:r>
              <a:rPr lang="en-IN" sz="2400" dirty="0" err="1"/>
              <a:t>pred_test</a:t>
            </a:r>
            <a:r>
              <a:rPr lang="en-IN" sz="2400" dirty="0"/>
              <a:t>(data predicted on </a:t>
            </a:r>
            <a:r>
              <a:rPr lang="en-IN" sz="2400" dirty="0" err="1"/>
              <a:t>features_test</a:t>
            </a:r>
            <a:r>
              <a:rPr lang="en-IN" sz="2400" dirty="0"/>
              <a:t>) 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1676446596"/>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3346</a:t>
                      </a:r>
                      <a:endParaRPr lang="en-IN" b="1" dirty="0">
                        <a:solidFill>
                          <a:schemeClr val="tx2"/>
                        </a:solidFill>
                      </a:endParaRPr>
                    </a:p>
                  </a:txBody>
                  <a:tcPr/>
                </a:tc>
                <a:tc>
                  <a:txBody>
                    <a:bodyPr/>
                    <a:lstStyle/>
                    <a:p>
                      <a:pPr algn="ctr"/>
                      <a:r>
                        <a:rPr lang="en-IN" b="1" dirty="0" smtClean="0">
                          <a:solidFill>
                            <a:schemeClr val="tx2"/>
                          </a:solidFill>
                        </a:rPr>
                        <a:t>1775</a:t>
                      </a:r>
                      <a:endParaRPr lang="en-IN" b="1" dirty="0">
                        <a:solidFill>
                          <a:schemeClr val="tx2"/>
                        </a:solidFill>
                      </a:endParaRPr>
                    </a:p>
                  </a:txBody>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baseline="0" dirty="0" smtClean="0">
                          <a:solidFill>
                            <a:schemeClr val="tx2"/>
                          </a:solidFill>
                        </a:rPr>
                        <a:t>21952</a:t>
                      </a:r>
                    </a:p>
                  </a:txBody>
                  <a:tcPr/>
                </a:tc>
                <a:tc>
                  <a:txBody>
                    <a:bodyPr/>
                    <a:lstStyle/>
                    <a:p>
                      <a:pPr algn="ctr"/>
                      <a:r>
                        <a:rPr lang="en-IN" b="1" dirty="0" smtClean="0">
                          <a:solidFill>
                            <a:schemeClr val="tx2"/>
                          </a:solidFill>
                        </a:rPr>
                        <a:t>14846</a:t>
                      </a:r>
                      <a:endParaRPr lang="en-IN" b="1" dirty="0">
                        <a:solidFill>
                          <a:schemeClr val="tx2"/>
                        </a:solidFill>
                      </a:endParaRPr>
                    </a:p>
                  </a:txBody>
                  <a:tcPr/>
                </a:tc>
              </a:tr>
            </a:tbl>
          </a:graphicData>
        </a:graphic>
      </p:graphicFrame>
      <p:sp>
        <p:nvSpPr>
          <p:cNvPr id="6" name="TextBox 5"/>
          <p:cNvSpPr txBox="1"/>
          <p:nvPr/>
        </p:nvSpPr>
        <p:spPr>
          <a:xfrm>
            <a:off x="3250526" y="2419960"/>
            <a:ext cx="1584176" cy="369332"/>
          </a:xfrm>
          <a:prstGeom prst="rect">
            <a:avLst/>
          </a:prstGeom>
          <a:noFill/>
        </p:spPr>
        <p:txBody>
          <a:bodyPr wrap="square" rtlCol="0">
            <a:spAutoFit/>
          </a:bodyPr>
          <a:lstStyle/>
          <a:p>
            <a:r>
              <a:rPr lang="en-IN" dirty="0"/>
              <a:t>True </a:t>
            </a:r>
            <a:r>
              <a:rPr lang="en-IN" dirty="0" smtClean="0"/>
              <a:t>Positive</a:t>
            </a:r>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4" t="41929" r="52626" b="40079"/>
          <a:stretch/>
        </p:blipFill>
        <p:spPr bwMode="auto">
          <a:xfrm>
            <a:off x="1534540" y="4869160"/>
            <a:ext cx="6002912"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02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smtClean="0"/>
              <a:t>Cross Validation</a:t>
            </a:r>
            <a:endParaRPr lang="en-IN" sz="3600" b="1" u="sng" dirty="0"/>
          </a:p>
        </p:txBody>
      </p:sp>
      <p:graphicFrame>
        <p:nvGraphicFramePr>
          <p:cNvPr id="3" name="Table 2"/>
          <p:cNvGraphicFramePr>
            <a:graphicFrameLocks noGrp="1"/>
          </p:cNvGraphicFramePr>
          <p:nvPr>
            <p:extLst>
              <p:ext uri="{D42A27DB-BD31-4B8C-83A1-F6EECF244321}">
                <p14:modId xmlns:p14="http://schemas.microsoft.com/office/powerpoint/2010/main" val="617305632"/>
              </p:ext>
            </p:extLst>
          </p:nvPr>
        </p:nvGraphicFramePr>
        <p:xfrm>
          <a:off x="1043608" y="908722"/>
          <a:ext cx="6984776" cy="3528392"/>
        </p:xfrm>
        <a:graphic>
          <a:graphicData uri="http://schemas.openxmlformats.org/drawingml/2006/table">
            <a:tbl>
              <a:tblPr firstRow="1" bandRow="1">
                <a:tableStyleId>{5940675A-B579-460E-94D1-54222C63F5DA}</a:tableStyleId>
              </a:tblPr>
              <a:tblGrid>
                <a:gridCol w="3492388"/>
                <a:gridCol w="3492388"/>
              </a:tblGrid>
              <a:tr h="504056">
                <a:tc>
                  <a:txBody>
                    <a:bodyPr/>
                    <a:lstStyle/>
                    <a:p>
                      <a:pPr algn="ctr"/>
                      <a:r>
                        <a:rPr lang="en-IN" b="1" u="sng" dirty="0" smtClean="0"/>
                        <a:t>Model</a:t>
                      </a:r>
                      <a:endParaRPr lang="en-IN" b="1" u="sng" dirty="0"/>
                    </a:p>
                  </a:txBody>
                  <a:tcPr anchor="ctr"/>
                </a:tc>
                <a:tc>
                  <a:txBody>
                    <a:bodyPr/>
                    <a:lstStyle/>
                    <a:p>
                      <a:pPr algn="ctr"/>
                      <a:r>
                        <a:rPr lang="en-IN" b="1" u="sng" dirty="0" smtClean="0"/>
                        <a:t>Cross Validation Score</a:t>
                      </a:r>
                      <a:endParaRPr lang="en-IN" b="1" u="sng" dirty="0"/>
                    </a:p>
                  </a:txBody>
                  <a:tcPr anchor="ctr"/>
                </a:tc>
              </a:tr>
              <a:tr h="504056">
                <a:tc>
                  <a:txBody>
                    <a:bodyPr/>
                    <a:lstStyle/>
                    <a:p>
                      <a:pPr algn="ctr"/>
                      <a:r>
                        <a:rPr lang="en-IN" dirty="0" smtClean="0"/>
                        <a:t>Logistic Regression</a:t>
                      </a:r>
                      <a:endParaRPr lang="en-IN" dirty="0"/>
                    </a:p>
                  </a:txBody>
                  <a:tcPr anchor="ctr"/>
                </a:tc>
                <a:tc>
                  <a:txBody>
                    <a:bodyPr/>
                    <a:lstStyle/>
                    <a:p>
                      <a:pPr algn="ctr"/>
                      <a:r>
                        <a:rPr lang="en-IN" dirty="0" smtClean="0"/>
                        <a:t>0.8749</a:t>
                      </a:r>
                      <a:endParaRPr lang="en-IN" dirty="0"/>
                    </a:p>
                  </a:txBody>
                  <a:tcPr anchor="ctr"/>
                </a:tc>
              </a:tr>
              <a:tr h="504056">
                <a:tc>
                  <a:txBody>
                    <a:bodyPr/>
                    <a:lstStyle/>
                    <a:p>
                      <a:pPr algn="ctr"/>
                      <a:r>
                        <a:rPr lang="en-IN" dirty="0" err="1" smtClean="0"/>
                        <a:t>KNeighbor</a:t>
                      </a:r>
                      <a:r>
                        <a:rPr lang="en-IN" dirty="0" smtClean="0"/>
                        <a:t> Classifier</a:t>
                      </a:r>
                      <a:endParaRPr lang="en-IN" dirty="0"/>
                    </a:p>
                  </a:txBody>
                  <a:tcPr anchor="ctr"/>
                </a:tc>
                <a:tc>
                  <a:txBody>
                    <a:bodyPr/>
                    <a:lstStyle/>
                    <a:p>
                      <a:pPr algn="ctr"/>
                      <a:r>
                        <a:rPr lang="en-IN" dirty="0" smtClean="0"/>
                        <a:t>0.8815</a:t>
                      </a:r>
                      <a:endParaRPr lang="en-IN" dirty="0"/>
                    </a:p>
                  </a:txBody>
                  <a:tcPr anchor="ctr"/>
                </a:tc>
              </a:tr>
              <a:tr h="504056">
                <a:tc>
                  <a:txBody>
                    <a:bodyPr/>
                    <a:lstStyle/>
                    <a:p>
                      <a:pPr algn="ctr"/>
                      <a:r>
                        <a:rPr lang="en-IN" dirty="0" smtClean="0"/>
                        <a:t>Decision Tree Classifier</a:t>
                      </a:r>
                      <a:endParaRPr lang="en-IN" dirty="0"/>
                    </a:p>
                  </a:txBody>
                  <a:tcPr anchor="ctr"/>
                </a:tc>
                <a:tc>
                  <a:txBody>
                    <a:bodyPr/>
                    <a:lstStyle/>
                    <a:p>
                      <a:pPr algn="ctr"/>
                      <a:r>
                        <a:rPr lang="en-IN" dirty="0" smtClean="0"/>
                        <a:t>0.8630</a:t>
                      </a:r>
                      <a:endParaRPr lang="en-IN" dirty="0"/>
                    </a:p>
                  </a:txBody>
                  <a:tcPr anchor="ctr"/>
                </a:tc>
              </a:tr>
              <a:tr h="504056">
                <a:tc>
                  <a:txBody>
                    <a:bodyPr/>
                    <a:lstStyle/>
                    <a:p>
                      <a:pPr algn="ctr"/>
                      <a:r>
                        <a:rPr lang="en-IN" dirty="0" smtClean="0"/>
                        <a:t>Random Forest Classifier</a:t>
                      </a:r>
                      <a:endParaRPr lang="en-IN" dirty="0"/>
                    </a:p>
                  </a:txBody>
                  <a:tcPr anchor="ctr"/>
                </a:tc>
                <a:tc>
                  <a:txBody>
                    <a:bodyPr/>
                    <a:lstStyle/>
                    <a:p>
                      <a:pPr algn="ctr"/>
                      <a:r>
                        <a:rPr lang="en-IN" dirty="0" smtClean="0"/>
                        <a:t>0.9104</a:t>
                      </a:r>
                      <a:endParaRPr lang="en-IN" dirty="0"/>
                    </a:p>
                  </a:txBody>
                  <a:tcPr anchor="ctr"/>
                </a:tc>
              </a:tr>
              <a:tr h="504056">
                <a:tc>
                  <a:txBody>
                    <a:bodyPr/>
                    <a:lstStyle/>
                    <a:p>
                      <a:pPr algn="ctr"/>
                      <a:r>
                        <a:rPr lang="en-IN" dirty="0" smtClean="0"/>
                        <a:t>Ada Boost Classifier</a:t>
                      </a:r>
                      <a:endParaRPr lang="en-IN" dirty="0"/>
                    </a:p>
                  </a:txBody>
                  <a:tcPr anchor="ctr"/>
                </a:tc>
                <a:tc>
                  <a:txBody>
                    <a:bodyPr/>
                    <a:lstStyle/>
                    <a:p>
                      <a:pPr algn="ctr"/>
                      <a:r>
                        <a:rPr lang="en-IN" dirty="0" smtClean="0"/>
                        <a:t>0.8972</a:t>
                      </a:r>
                      <a:endParaRPr lang="en-IN" dirty="0"/>
                    </a:p>
                  </a:txBody>
                  <a:tcPr anchor="ctr"/>
                </a:tc>
              </a:tr>
              <a:tr h="504056">
                <a:tc>
                  <a:txBody>
                    <a:bodyPr/>
                    <a:lstStyle/>
                    <a:p>
                      <a:pPr algn="ctr"/>
                      <a:r>
                        <a:rPr lang="en-IN" dirty="0" smtClean="0"/>
                        <a:t>Gradient Boost Classifier</a:t>
                      </a:r>
                      <a:endParaRPr lang="en-IN" dirty="0"/>
                    </a:p>
                  </a:txBody>
                  <a:tcPr anchor="ctr"/>
                </a:tc>
                <a:tc>
                  <a:txBody>
                    <a:bodyPr/>
                    <a:lstStyle/>
                    <a:p>
                      <a:pPr algn="ctr"/>
                      <a:r>
                        <a:rPr lang="en-IN" dirty="0" smtClean="0"/>
                        <a:t>0.9079</a:t>
                      </a:r>
                      <a:endParaRPr lang="en-IN" dirty="0"/>
                    </a:p>
                  </a:txBody>
                  <a:tcPr anchor="ctr"/>
                </a:tc>
              </a:tr>
            </a:tbl>
          </a:graphicData>
        </a:graphic>
      </p:graphicFrame>
      <p:sp>
        <p:nvSpPr>
          <p:cNvPr id="4" name="TextBox 3"/>
          <p:cNvSpPr txBox="1"/>
          <p:nvPr/>
        </p:nvSpPr>
        <p:spPr>
          <a:xfrm>
            <a:off x="395536" y="5053826"/>
            <a:ext cx="8568952" cy="369332"/>
          </a:xfrm>
          <a:prstGeom prst="rect">
            <a:avLst/>
          </a:prstGeom>
          <a:noFill/>
        </p:spPr>
        <p:txBody>
          <a:bodyPr wrap="square" rtlCol="0">
            <a:spAutoFit/>
          </a:bodyPr>
          <a:lstStyle/>
          <a:p>
            <a:pPr marL="285750" indent="-285750">
              <a:buFont typeface="Arial" pitchFamily="34" charset="0"/>
              <a:buChar char="•"/>
            </a:pPr>
            <a:r>
              <a:rPr lang="en-IN" dirty="0"/>
              <a:t>Random Forest Classifier is performing better, hence it is carried forward</a:t>
            </a:r>
            <a:endParaRPr lang="en-IN" dirty="0"/>
          </a:p>
        </p:txBody>
      </p:sp>
    </p:spTree>
    <p:extLst>
      <p:ext uri="{BB962C8B-B14F-4D97-AF65-F5344CB8AC3E}">
        <p14:creationId xmlns:p14="http://schemas.microsoft.com/office/powerpoint/2010/main" val="4250675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69"/>
            <a:ext cx="9144000" cy="954107"/>
          </a:xfrm>
          <a:prstGeom prst="rect">
            <a:avLst/>
          </a:prstGeom>
        </p:spPr>
        <p:txBody>
          <a:bodyPr wrap="square">
            <a:spAutoFit/>
          </a:bodyPr>
          <a:lstStyle/>
          <a:p>
            <a:pPr algn="ctr"/>
            <a:r>
              <a:rPr lang="en-IN" sz="2800" b="1" u="sng" dirty="0" err="1" smtClean="0"/>
              <a:t>Hyperparameter</a:t>
            </a:r>
            <a:r>
              <a:rPr lang="en-IN" sz="2800" b="1" u="sng" dirty="0" smtClean="0"/>
              <a:t> tuned Random </a:t>
            </a:r>
            <a:r>
              <a:rPr lang="en-IN" sz="2800" b="1" u="sng" dirty="0"/>
              <a:t>Forest </a:t>
            </a:r>
            <a:r>
              <a:rPr lang="en-IN" sz="2800" b="1" u="sng" dirty="0" smtClean="0"/>
              <a:t>Classifier</a:t>
            </a:r>
            <a:r>
              <a:rPr lang="en-IN" sz="2800" b="1" u="sng" dirty="0" smtClean="0"/>
              <a:t> Model on </a:t>
            </a:r>
            <a:r>
              <a:rPr lang="en-IN" sz="2800" b="1" u="sng" dirty="0" err="1" smtClean="0"/>
              <a:t>Downsampled</a:t>
            </a:r>
            <a:r>
              <a:rPr lang="en-IN" sz="2800" b="1" u="sng" dirty="0" smtClean="0"/>
              <a:t> Data</a:t>
            </a:r>
            <a:endParaRPr lang="en-IN" sz="2800" b="1" u="sng" dirty="0"/>
          </a:p>
        </p:txBody>
      </p:sp>
      <p:sp>
        <p:nvSpPr>
          <p:cNvPr id="3" name="TextBox 2"/>
          <p:cNvSpPr txBox="1"/>
          <p:nvPr/>
        </p:nvSpPr>
        <p:spPr>
          <a:xfrm>
            <a:off x="0" y="1124744"/>
            <a:ext cx="9144000" cy="5447645"/>
          </a:xfrm>
          <a:prstGeom prst="rect">
            <a:avLst/>
          </a:prstGeom>
          <a:noFill/>
        </p:spPr>
        <p:txBody>
          <a:bodyPr wrap="square" rtlCol="0">
            <a:spAutoFit/>
          </a:bodyPr>
          <a:lstStyle/>
          <a:p>
            <a:pPr marL="457200" indent="-457200">
              <a:buFont typeface="Arial" pitchFamily="34" charset="0"/>
              <a:buChar char="•"/>
            </a:pPr>
            <a:r>
              <a:rPr lang="en-IN" sz="2400" dirty="0" smtClean="0"/>
              <a:t>Random Forest </a:t>
            </a:r>
            <a:r>
              <a:rPr lang="en-IN" sz="2400" dirty="0" smtClean="0"/>
              <a:t>Classifier</a:t>
            </a:r>
            <a:r>
              <a:rPr lang="en-IN" sz="2400" dirty="0" smtClean="0"/>
              <a:t> </a:t>
            </a:r>
            <a:r>
              <a:rPr lang="en-IN" sz="2400" dirty="0" smtClean="0"/>
              <a:t>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a:t>
            </a:r>
            <a:r>
              <a:rPr lang="en-IN" sz="2400" dirty="0" smtClean="0"/>
              <a:t>criterion, </a:t>
            </a:r>
            <a:r>
              <a:rPr lang="en-IN" sz="2400" dirty="0" err="1" smtClean="0"/>
              <a:t>max_depth</a:t>
            </a:r>
            <a:r>
              <a:rPr lang="en-IN" sz="2400" dirty="0" smtClean="0"/>
              <a:t>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gini</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max_depth</a:t>
            </a:r>
            <a:r>
              <a:rPr lang="en-IN" sz="2400" b="1" dirty="0" smtClean="0">
                <a:solidFill>
                  <a:schemeClr val="tx2"/>
                </a:solidFill>
              </a:rPr>
              <a:t>: 8</a:t>
            </a: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auto</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a:t>
            </a:r>
            <a:r>
              <a:rPr lang="en-IN" sz="2400" dirty="0" smtClean="0"/>
              <a:t>Classifier</a:t>
            </a:r>
            <a:r>
              <a:rPr lang="en-IN" sz="2400" dirty="0" smtClean="0"/>
              <a:t> </a:t>
            </a:r>
            <a:r>
              <a:rPr lang="en-IN" sz="2400" dirty="0" smtClean="0"/>
              <a:t>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dirty="0"/>
              <a:t>The </a:t>
            </a:r>
            <a:r>
              <a:rPr lang="en-IN" sz="2400" b="1" dirty="0">
                <a:solidFill>
                  <a:schemeClr val="tx2"/>
                </a:solidFill>
              </a:rPr>
              <a:t>Accuracy </a:t>
            </a:r>
            <a:r>
              <a:rPr lang="en-IN" sz="2400" dirty="0"/>
              <a:t>for target test and </a:t>
            </a:r>
            <a:r>
              <a:rPr lang="en-IN" sz="2400" dirty="0" err="1"/>
              <a:t>pred_test</a:t>
            </a:r>
            <a:r>
              <a:rPr lang="en-IN" sz="2400" dirty="0"/>
              <a:t>(data predicted on </a:t>
            </a:r>
            <a:r>
              <a:rPr lang="en-IN" sz="2400" dirty="0" err="1"/>
              <a:t>features_test</a:t>
            </a:r>
            <a:r>
              <a:rPr lang="en-IN" sz="2400" dirty="0"/>
              <a:t>) is </a:t>
            </a:r>
            <a:r>
              <a:rPr lang="en-IN" sz="2400" b="1" dirty="0" smtClean="0">
                <a:solidFill>
                  <a:schemeClr val="tx2"/>
                </a:solidFill>
              </a:rPr>
              <a:t>52.07%</a:t>
            </a:r>
            <a:endParaRPr lang="en-IN" sz="2400" b="1" dirty="0">
              <a:solidFill>
                <a:schemeClr val="tx2"/>
              </a:solidFill>
            </a:endParaRPr>
          </a:p>
        </p:txBody>
      </p:sp>
    </p:spTree>
    <p:extLst>
      <p:ext uri="{BB962C8B-B14F-4D97-AF65-F5344CB8AC3E}">
        <p14:creationId xmlns:p14="http://schemas.microsoft.com/office/powerpoint/2010/main" val="4213740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69"/>
            <a:ext cx="9144000" cy="954107"/>
          </a:xfrm>
          <a:prstGeom prst="rect">
            <a:avLst/>
          </a:prstGeom>
        </p:spPr>
        <p:txBody>
          <a:bodyPr wrap="square">
            <a:spAutoFit/>
          </a:bodyPr>
          <a:lstStyle/>
          <a:p>
            <a:pPr algn="ctr"/>
            <a:r>
              <a:rPr lang="en-IN" sz="2800" b="1" u="sng" dirty="0" smtClean="0"/>
              <a:t>The ROC  AUC Plot on the </a:t>
            </a:r>
            <a:r>
              <a:rPr lang="en-IN" sz="2800" b="1" u="sng" dirty="0" err="1" smtClean="0"/>
              <a:t>Hyperparameter</a:t>
            </a:r>
            <a:r>
              <a:rPr lang="en-IN" sz="2800" b="1" u="sng" dirty="0" smtClean="0"/>
              <a:t> tuned Random </a:t>
            </a:r>
            <a:r>
              <a:rPr lang="en-IN" sz="2800" b="1" u="sng" dirty="0"/>
              <a:t>Forest </a:t>
            </a:r>
            <a:r>
              <a:rPr lang="en-IN" sz="2800" b="1" u="sng" dirty="0" smtClean="0"/>
              <a:t>Classifier</a:t>
            </a:r>
            <a:r>
              <a:rPr lang="en-IN" sz="2800" b="1" u="sng" dirty="0" smtClean="0"/>
              <a:t> Model on </a:t>
            </a:r>
            <a:r>
              <a:rPr lang="en-IN" sz="2800" b="1" u="sng" dirty="0" err="1" smtClean="0"/>
              <a:t>Downsampled</a:t>
            </a:r>
            <a:r>
              <a:rPr lang="en-IN" sz="2800" b="1" u="sng" dirty="0" smtClean="0"/>
              <a:t> Data</a:t>
            </a:r>
            <a:endParaRPr lang="en-IN" sz="28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54" y="1043408"/>
            <a:ext cx="7011714" cy="5049888"/>
          </a:xfrm>
          <a:prstGeom prst="rect">
            <a:avLst/>
          </a:prstGeom>
        </p:spPr>
      </p:pic>
      <p:sp>
        <p:nvSpPr>
          <p:cNvPr id="4" name="TextBox 3"/>
          <p:cNvSpPr txBox="1"/>
          <p:nvPr/>
        </p:nvSpPr>
        <p:spPr>
          <a:xfrm>
            <a:off x="0" y="6093296"/>
            <a:ext cx="8892480" cy="707886"/>
          </a:xfrm>
          <a:prstGeom prst="rect">
            <a:avLst/>
          </a:prstGeom>
          <a:noFill/>
        </p:spPr>
        <p:txBody>
          <a:bodyPr wrap="square" rtlCol="0">
            <a:spAutoFit/>
          </a:bodyPr>
          <a:lstStyle/>
          <a:p>
            <a:pPr marL="285750" indent="-285750">
              <a:buFont typeface="Arial" pitchFamily="34" charset="0"/>
              <a:buChar char="•"/>
            </a:pPr>
            <a:r>
              <a:rPr lang="en-IN" sz="2000" b="1" dirty="0"/>
              <a:t>Final Accuracy </a:t>
            </a:r>
            <a:r>
              <a:rPr lang="en-IN" sz="2000" dirty="0"/>
              <a:t>is </a:t>
            </a:r>
            <a:r>
              <a:rPr lang="en-IN" sz="2000" b="1" dirty="0"/>
              <a:t>52% </a:t>
            </a:r>
            <a:r>
              <a:rPr lang="en-IN" sz="2000" dirty="0"/>
              <a:t>and </a:t>
            </a:r>
            <a:r>
              <a:rPr lang="en-IN" sz="2000" b="1" dirty="0"/>
              <a:t>AUC score </a:t>
            </a:r>
            <a:r>
              <a:rPr lang="en-IN" sz="2000" dirty="0"/>
              <a:t>is </a:t>
            </a:r>
            <a:r>
              <a:rPr lang="en-IN" sz="2000" b="1" dirty="0"/>
              <a:t>58%, </a:t>
            </a:r>
            <a:r>
              <a:rPr lang="en-IN" sz="2000" dirty="0"/>
              <a:t>which depicts that our model is working </a:t>
            </a:r>
            <a:r>
              <a:rPr lang="en-IN" sz="2000" dirty="0" smtClean="0"/>
              <a:t>okay</a:t>
            </a:r>
            <a:endParaRPr lang="en-IN" sz="2000" dirty="0"/>
          </a:p>
        </p:txBody>
      </p:sp>
    </p:spTree>
    <p:extLst>
      <p:ext uri="{BB962C8B-B14F-4D97-AF65-F5344CB8AC3E}">
        <p14:creationId xmlns:p14="http://schemas.microsoft.com/office/powerpoint/2010/main" val="3502868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69"/>
            <a:ext cx="9144000" cy="954107"/>
          </a:xfrm>
          <a:prstGeom prst="rect">
            <a:avLst/>
          </a:prstGeom>
        </p:spPr>
        <p:txBody>
          <a:bodyPr wrap="square">
            <a:spAutoFit/>
          </a:bodyPr>
          <a:lstStyle/>
          <a:p>
            <a:pPr algn="ctr"/>
            <a:r>
              <a:rPr lang="en-IN" sz="2800" b="1" u="sng" dirty="0" err="1" smtClean="0"/>
              <a:t>Hyperparameter</a:t>
            </a:r>
            <a:r>
              <a:rPr lang="en-IN" sz="2800" b="1" u="sng" dirty="0" smtClean="0"/>
              <a:t> tuned Random </a:t>
            </a:r>
            <a:r>
              <a:rPr lang="en-IN" sz="2800" b="1" u="sng" dirty="0"/>
              <a:t>Forest </a:t>
            </a:r>
            <a:r>
              <a:rPr lang="en-IN" sz="2800" b="1" u="sng" dirty="0" smtClean="0"/>
              <a:t>Classifier</a:t>
            </a:r>
            <a:r>
              <a:rPr lang="en-IN" sz="2800" b="1" u="sng" dirty="0" smtClean="0"/>
              <a:t> Model on Original Data</a:t>
            </a:r>
            <a:endParaRPr lang="en-IN" sz="2800" b="1" u="sng" dirty="0"/>
          </a:p>
        </p:txBody>
      </p:sp>
      <p:sp>
        <p:nvSpPr>
          <p:cNvPr id="3" name="TextBox 2"/>
          <p:cNvSpPr txBox="1"/>
          <p:nvPr/>
        </p:nvSpPr>
        <p:spPr>
          <a:xfrm>
            <a:off x="0" y="1124744"/>
            <a:ext cx="9144000" cy="5447645"/>
          </a:xfrm>
          <a:prstGeom prst="rect">
            <a:avLst/>
          </a:prstGeom>
          <a:noFill/>
        </p:spPr>
        <p:txBody>
          <a:bodyPr wrap="square" rtlCol="0">
            <a:spAutoFit/>
          </a:bodyPr>
          <a:lstStyle/>
          <a:p>
            <a:pPr marL="457200" indent="-457200">
              <a:buFont typeface="Arial" pitchFamily="34" charset="0"/>
              <a:buChar char="•"/>
            </a:pPr>
            <a:r>
              <a:rPr lang="en-IN" sz="2400" dirty="0" smtClean="0"/>
              <a:t>Random Forest </a:t>
            </a:r>
            <a:r>
              <a:rPr lang="en-IN" sz="2400" dirty="0" smtClean="0"/>
              <a:t>Classifier</a:t>
            </a:r>
            <a:r>
              <a:rPr lang="en-IN" sz="2400" dirty="0" smtClean="0"/>
              <a:t> </a:t>
            </a:r>
            <a:r>
              <a:rPr lang="en-IN" sz="2400" dirty="0" smtClean="0"/>
              <a:t>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a:t>
            </a:r>
            <a:r>
              <a:rPr lang="en-IN" sz="2400" dirty="0" smtClean="0"/>
              <a:t>criterion, </a:t>
            </a:r>
            <a:r>
              <a:rPr lang="en-IN" sz="2400" dirty="0" err="1" smtClean="0"/>
              <a:t>max_depth</a:t>
            </a:r>
            <a:r>
              <a:rPr lang="en-IN" sz="2400" dirty="0" smtClean="0"/>
              <a:t>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gini</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max_depth</a:t>
            </a:r>
            <a:r>
              <a:rPr lang="en-IN" sz="2400" b="1" dirty="0" smtClean="0">
                <a:solidFill>
                  <a:schemeClr val="tx2"/>
                </a:solidFill>
              </a:rPr>
              <a:t>: 8</a:t>
            </a: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log2</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a:t>
            </a:r>
            <a:r>
              <a:rPr lang="en-IN" sz="2400" dirty="0" smtClean="0"/>
              <a:t>Classifier</a:t>
            </a:r>
            <a:r>
              <a:rPr lang="en-IN" sz="2400" dirty="0" smtClean="0"/>
              <a:t> </a:t>
            </a:r>
            <a:r>
              <a:rPr lang="en-IN" sz="2400" dirty="0" smtClean="0"/>
              <a:t>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dirty="0"/>
              <a:t>The </a:t>
            </a:r>
            <a:r>
              <a:rPr lang="en-IN" sz="2400" b="1" dirty="0">
                <a:solidFill>
                  <a:schemeClr val="tx2"/>
                </a:solidFill>
              </a:rPr>
              <a:t>Accuracy </a:t>
            </a:r>
            <a:r>
              <a:rPr lang="en-IN" sz="2400" dirty="0"/>
              <a:t>for target test and </a:t>
            </a:r>
            <a:r>
              <a:rPr lang="en-IN" sz="2400" dirty="0" err="1"/>
              <a:t>pred_test</a:t>
            </a:r>
            <a:r>
              <a:rPr lang="en-IN" sz="2400" dirty="0"/>
              <a:t>(data predicted on </a:t>
            </a:r>
            <a:r>
              <a:rPr lang="en-IN" sz="2400" dirty="0" err="1"/>
              <a:t>features_test</a:t>
            </a:r>
            <a:r>
              <a:rPr lang="en-IN" sz="2400" dirty="0"/>
              <a:t>) is </a:t>
            </a:r>
            <a:r>
              <a:rPr lang="en-IN" sz="2400" b="1" dirty="0" smtClean="0">
                <a:solidFill>
                  <a:schemeClr val="tx2"/>
                </a:solidFill>
              </a:rPr>
              <a:t>90.74%</a:t>
            </a:r>
            <a:endParaRPr lang="en-IN" sz="2400" b="1" dirty="0">
              <a:solidFill>
                <a:schemeClr val="tx2"/>
              </a:solidFill>
            </a:endParaRPr>
          </a:p>
        </p:txBody>
      </p:sp>
    </p:spTree>
    <p:extLst>
      <p:ext uri="{BB962C8B-B14F-4D97-AF65-F5344CB8AC3E}">
        <p14:creationId xmlns:p14="http://schemas.microsoft.com/office/powerpoint/2010/main" val="3058344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69"/>
            <a:ext cx="9144000" cy="954107"/>
          </a:xfrm>
          <a:prstGeom prst="rect">
            <a:avLst/>
          </a:prstGeom>
        </p:spPr>
        <p:txBody>
          <a:bodyPr wrap="square">
            <a:spAutoFit/>
          </a:bodyPr>
          <a:lstStyle/>
          <a:p>
            <a:pPr algn="ctr"/>
            <a:r>
              <a:rPr lang="en-IN" sz="2800" b="1" u="sng" dirty="0" smtClean="0"/>
              <a:t>The ROC  AUC Plot on the </a:t>
            </a:r>
            <a:r>
              <a:rPr lang="en-IN" sz="2800" b="1" u="sng" dirty="0" err="1" smtClean="0"/>
              <a:t>Hyperparameter</a:t>
            </a:r>
            <a:r>
              <a:rPr lang="en-IN" sz="2800" b="1" u="sng" dirty="0" smtClean="0"/>
              <a:t> tuned Random </a:t>
            </a:r>
            <a:r>
              <a:rPr lang="en-IN" sz="2800" b="1" u="sng" dirty="0"/>
              <a:t>Forest </a:t>
            </a:r>
            <a:r>
              <a:rPr lang="en-IN" sz="2800" b="1" u="sng" dirty="0" smtClean="0"/>
              <a:t>Classifier</a:t>
            </a:r>
            <a:r>
              <a:rPr lang="en-IN" sz="2800" b="1" u="sng" dirty="0" smtClean="0"/>
              <a:t> Model on Original Data</a:t>
            </a:r>
            <a:endParaRPr lang="en-IN" sz="28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965275"/>
            <a:ext cx="5688632" cy="3183805"/>
          </a:xfrm>
          <a:prstGeom prst="rect">
            <a:avLst/>
          </a:prstGeom>
        </p:spPr>
      </p:pic>
      <p:sp>
        <p:nvSpPr>
          <p:cNvPr id="4" name="TextBox 3"/>
          <p:cNvSpPr txBox="1"/>
          <p:nvPr/>
        </p:nvSpPr>
        <p:spPr>
          <a:xfrm>
            <a:off x="8919" y="4149080"/>
            <a:ext cx="8892480" cy="707886"/>
          </a:xfrm>
          <a:prstGeom prst="rect">
            <a:avLst/>
          </a:prstGeom>
          <a:noFill/>
        </p:spPr>
        <p:txBody>
          <a:bodyPr wrap="square" rtlCol="0">
            <a:spAutoFit/>
          </a:bodyPr>
          <a:lstStyle/>
          <a:p>
            <a:pPr marL="285750" indent="-285750">
              <a:buFont typeface="Arial" pitchFamily="34" charset="0"/>
              <a:buChar char="•"/>
            </a:pPr>
            <a:r>
              <a:rPr lang="en-IN" sz="2000" b="1" dirty="0"/>
              <a:t>Final Accuracy </a:t>
            </a:r>
            <a:r>
              <a:rPr lang="en-IN" sz="2000" dirty="0"/>
              <a:t>is </a:t>
            </a:r>
            <a:r>
              <a:rPr lang="en-IN" sz="2000" b="1" dirty="0" smtClean="0"/>
              <a:t>90.74% </a:t>
            </a:r>
            <a:r>
              <a:rPr lang="en-IN" sz="2000" dirty="0"/>
              <a:t>and </a:t>
            </a:r>
            <a:r>
              <a:rPr lang="en-IN" sz="2000" b="1" dirty="0"/>
              <a:t>AUC score </a:t>
            </a:r>
            <a:r>
              <a:rPr lang="en-IN" sz="2000" dirty="0"/>
              <a:t>is </a:t>
            </a:r>
            <a:r>
              <a:rPr lang="en-IN" sz="2000" b="1" dirty="0" smtClean="0"/>
              <a:t>87%, </a:t>
            </a:r>
            <a:r>
              <a:rPr lang="en-IN" sz="2000" dirty="0"/>
              <a:t>which depicts that our model is working </a:t>
            </a:r>
            <a:r>
              <a:rPr lang="en-IN" sz="2000" dirty="0" smtClean="0"/>
              <a:t>well</a:t>
            </a:r>
            <a:endParaRPr lang="en-IN" sz="2000" dirty="0"/>
          </a:p>
        </p:txBody>
      </p:sp>
      <p:sp>
        <p:nvSpPr>
          <p:cNvPr id="5" name="TextBox 4"/>
          <p:cNvSpPr txBox="1"/>
          <p:nvPr/>
        </p:nvSpPr>
        <p:spPr>
          <a:xfrm>
            <a:off x="8919" y="5085184"/>
            <a:ext cx="9135081" cy="646331"/>
          </a:xfrm>
          <a:prstGeom prst="rect">
            <a:avLst/>
          </a:prstGeom>
          <a:noFill/>
        </p:spPr>
        <p:txBody>
          <a:bodyPr wrap="square" rtlCol="0">
            <a:spAutoFit/>
          </a:bodyPr>
          <a:lstStyle/>
          <a:p>
            <a:pPr marL="285750" indent="-285750">
              <a:buFont typeface="Arial" pitchFamily="34" charset="0"/>
              <a:buChar char="•"/>
            </a:pPr>
            <a:r>
              <a:rPr lang="en-IN" b="1" dirty="0" smtClean="0"/>
              <a:t>However, as the original dataset was imbalanced, working on the </a:t>
            </a:r>
            <a:r>
              <a:rPr lang="en-IN" b="1" dirty="0" err="1" smtClean="0"/>
              <a:t>downsampled</a:t>
            </a:r>
            <a:r>
              <a:rPr lang="en-IN" b="1" dirty="0" smtClean="0"/>
              <a:t> data is safer, even though its accuracy is not satisfactory</a:t>
            </a:r>
            <a:endParaRPr lang="en-IN" b="1" dirty="0"/>
          </a:p>
        </p:txBody>
      </p:sp>
    </p:spTree>
    <p:extLst>
      <p:ext uri="{BB962C8B-B14F-4D97-AF65-F5344CB8AC3E}">
        <p14:creationId xmlns:p14="http://schemas.microsoft.com/office/powerpoint/2010/main" val="148386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0"/>
            <a:ext cx="9144000" cy="2893100"/>
          </a:xfrm>
          <a:prstGeom prst="rect">
            <a:avLst/>
          </a:prstGeom>
          <a:noFill/>
        </p:spPr>
        <p:txBody>
          <a:bodyPr wrap="square" rtlCol="0">
            <a:spAutoFit/>
          </a:bodyPr>
          <a:lstStyle/>
          <a:p>
            <a:pPr marL="285750" indent="-285750">
              <a:lnSpc>
                <a:spcPct val="150000"/>
              </a:lnSpc>
              <a:buFont typeface="Arial" pitchFamily="34" charset="0"/>
              <a:buChar char="•"/>
            </a:pPr>
            <a:r>
              <a:rPr lang="en-IN" sz="2800" dirty="0" smtClean="0"/>
              <a:t>The provided sample data from the client database </a:t>
            </a:r>
            <a:r>
              <a:rPr lang="en-IN" sz="2800" dirty="0" smtClean="0"/>
              <a:t>and saved in a </a:t>
            </a:r>
            <a:r>
              <a:rPr lang="en-IN" sz="2800" dirty="0" err="1" smtClean="0"/>
              <a:t>dataframe</a:t>
            </a:r>
            <a:endParaRPr lang="en-IN" sz="2800" dirty="0"/>
          </a:p>
          <a:p>
            <a:pPr marL="285750" indent="-285750">
              <a:lnSpc>
                <a:spcPct val="150000"/>
              </a:lnSpc>
              <a:buFont typeface="Arial" pitchFamily="34" charset="0"/>
              <a:buChar char="•"/>
            </a:pPr>
            <a:r>
              <a:rPr lang="en-IN" sz="2800" dirty="0" smtClean="0"/>
              <a:t>The shape of the </a:t>
            </a:r>
            <a:r>
              <a:rPr lang="en-IN" sz="2800" dirty="0" err="1" smtClean="0"/>
              <a:t>dataframe</a:t>
            </a:r>
            <a:r>
              <a:rPr lang="en-IN" sz="2800" dirty="0" smtClean="0"/>
              <a:t> is checked-</a:t>
            </a:r>
          </a:p>
          <a:p>
            <a:r>
              <a:rPr lang="en-IN" sz="2800" dirty="0" smtClean="0"/>
              <a:t>			</a:t>
            </a:r>
            <a:r>
              <a:rPr lang="en-IN" sz="2800" b="1" dirty="0" smtClean="0">
                <a:solidFill>
                  <a:schemeClr val="tx2"/>
                </a:solidFill>
              </a:rPr>
              <a:t>There are </a:t>
            </a:r>
            <a:r>
              <a:rPr lang="en-IN" sz="2800" b="1" dirty="0" smtClean="0">
                <a:solidFill>
                  <a:schemeClr val="tx2"/>
                </a:solidFill>
              </a:rPr>
              <a:t>209593</a:t>
            </a:r>
            <a:r>
              <a:rPr lang="en-IN" sz="2800" b="1" dirty="0" smtClean="0">
                <a:solidFill>
                  <a:schemeClr val="tx2"/>
                </a:solidFill>
              </a:rPr>
              <a:t> </a:t>
            </a:r>
            <a:r>
              <a:rPr lang="en-IN" sz="2800" b="1" dirty="0" smtClean="0">
                <a:solidFill>
                  <a:schemeClr val="tx2"/>
                </a:solidFill>
              </a:rPr>
              <a:t>rows and </a:t>
            </a:r>
            <a:r>
              <a:rPr lang="en-IN" sz="2800" b="1" dirty="0" smtClean="0">
                <a:solidFill>
                  <a:schemeClr val="tx2"/>
                </a:solidFill>
              </a:rPr>
              <a:t>37</a:t>
            </a:r>
            <a:r>
              <a:rPr lang="en-IN" sz="2800" b="1" dirty="0" smtClean="0">
                <a:solidFill>
                  <a:schemeClr val="tx2"/>
                </a:solidFill>
              </a:rPr>
              <a:t> </a:t>
            </a:r>
            <a:r>
              <a:rPr lang="en-IN" sz="2800" b="1" dirty="0" smtClean="0">
                <a:solidFill>
                  <a:schemeClr val="tx2"/>
                </a:solidFill>
              </a:rPr>
              <a:t>columns</a:t>
            </a:r>
            <a:endParaRPr lang="en-IN" sz="2800" b="1" dirty="0">
              <a:solidFill>
                <a:schemeClr val="tx2"/>
              </a:solidFill>
            </a:endParaRPr>
          </a:p>
          <a:p>
            <a:pPr marL="457200" indent="-457200">
              <a:buFont typeface="Arial" pitchFamily="34" charset="0"/>
              <a:buChar char="•"/>
            </a:pPr>
            <a:r>
              <a:rPr lang="en-IN" sz="2800" b="1" dirty="0" smtClean="0"/>
              <a:t>The columns are as </a:t>
            </a:r>
            <a:r>
              <a:rPr lang="en-IN" sz="2800" b="1" dirty="0" smtClean="0"/>
              <a:t>follows-</a:t>
            </a:r>
            <a:endParaRPr lang="en-IN" sz="2800" b="1" dirty="0" smtClean="0"/>
          </a:p>
        </p:txBody>
      </p:sp>
      <p:sp>
        <p:nvSpPr>
          <p:cNvPr id="3" name="TextBox 2"/>
          <p:cNvSpPr txBox="1"/>
          <p:nvPr/>
        </p:nvSpPr>
        <p:spPr>
          <a:xfrm>
            <a:off x="251520" y="2893100"/>
            <a:ext cx="2304256" cy="3693319"/>
          </a:xfrm>
          <a:prstGeom prst="rect">
            <a:avLst/>
          </a:prstGeom>
          <a:noFill/>
        </p:spPr>
        <p:txBody>
          <a:bodyPr wrap="square" rtlCol="0">
            <a:spAutoFit/>
          </a:bodyPr>
          <a:lstStyle/>
          <a:p>
            <a:pPr marL="285750" indent="-285750">
              <a:buFont typeface="Wingdings" pitchFamily="2" charset="2"/>
              <a:buChar char="§"/>
            </a:pPr>
            <a:r>
              <a:rPr lang="en-IN" dirty="0" smtClean="0">
                <a:solidFill>
                  <a:schemeClr val="tx2"/>
                </a:solidFill>
              </a:rPr>
              <a:t>Unnamed</a:t>
            </a:r>
            <a:r>
              <a:rPr lang="en-IN" dirty="0">
                <a:solidFill>
                  <a:schemeClr val="tx2"/>
                </a:solidFill>
              </a:rPr>
              <a:t>: </a:t>
            </a:r>
            <a:r>
              <a:rPr lang="en-IN" dirty="0" smtClean="0">
                <a:solidFill>
                  <a:schemeClr val="tx2"/>
                </a:solidFill>
              </a:rPr>
              <a:t>0</a:t>
            </a:r>
          </a:p>
          <a:p>
            <a:pPr marL="285750" indent="-285750">
              <a:buFont typeface="Wingdings" pitchFamily="2" charset="2"/>
              <a:buChar char="§"/>
            </a:pPr>
            <a:r>
              <a:rPr lang="en-IN" dirty="0" smtClean="0">
                <a:solidFill>
                  <a:schemeClr val="tx2"/>
                </a:solidFill>
              </a:rPr>
              <a:t>Label</a:t>
            </a:r>
          </a:p>
          <a:p>
            <a:pPr marL="285750" indent="-285750">
              <a:buFont typeface="Wingdings" pitchFamily="2" charset="2"/>
              <a:buChar char="§"/>
            </a:pPr>
            <a:r>
              <a:rPr lang="en-IN" dirty="0" err="1" smtClean="0">
                <a:solidFill>
                  <a:schemeClr val="tx2"/>
                </a:solidFill>
              </a:rPr>
              <a:t>Msisdn</a:t>
            </a:r>
            <a:endParaRPr lang="en-IN" dirty="0" smtClean="0">
              <a:solidFill>
                <a:schemeClr val="tx2"/>
              </a:solidFill>
            </a:endParaRPr>
          </a:p>
          <a:p>
            <a:pPr marL="285750" indent="-285750">
              <a:buFont typeface="Wingdings" pitchFamily="2" charset="2"/>
              <a:buChar char="§"/>
            </a:pPr>
            <a:r>
              <a:rPr lang="en-IN" dirty="0" smtClean="0">
                <a:solidFill>
                  <a:schemeClr val="tx2"/>
                </a:solidFill>
              </a:rPr>
              <a:t>Aon</a:t>
            </a:r>
          </a:p>
          <a:p>
            <a:pPr marL="285750" indent="-285750">
              <a:buFont typeface="Wingdings" pitchFamily="2" charset="2"/>
              <a:buChar char="§"/>
            </a:pPr>
            <a:r>
              <a:rPr lang="en-IN" dirty="0" smtClean="0">
                <a:solidFill>
                  <a:schemeClr val="tx2"/>
                </a:solidFill>
              </a:rPr>
              <a:t>daily_decr30</a:t>
            </a:r>
          </a:p>
          <a:p>
            <a:pPr marL="285750" indent="-285750">
              <a:buFont typeface="Wingdings" pitchFamily="2" charset="2"/>
              <a:buChar char="§"/>
            </a:pPr>
            <a:r>
              <a:rPr lang="en-IN" dirty="0" smtClean="0">
                <a:solidFill>
                  <a:schemeClr val="tx2"/>
                </a:solidFill>
              </a:rPr>
              <a:t>daily_decr90</a:t>
            </a:r>
          </a:p>
          <a:p>
            <a:pPr marL="285750" indent="-285750">
              <a:buFont typeface="Wingdings" pitchFamily="2" charset="2"/>
              <a:buChar char="§"/>
            </a:pPr>
            <a:r>
              <a:rPr lang="en-IN" dirty="0" smtClean="0">
                <a:solidFill>
                  <a:schemeClr val="tx2"/>
                </a:solidFill>
              </a:rPr>
              <a:t>Rental30</a:t>
            </a:r>
          </a:p>
          <a:p>
            <a:pPr marL="285750" indent="-285750">
              <a:buFont typeface="Wingdings" pitchFamily="2" charset="2"/>
              <a:buChar char="§"/>
            </a:pPr>
            <a:r>
              <a:rPr lang="en-IN" dirty="0" smtClean="0">
                <a:solidFill>
                  <a:schemeClr val="tx2"/>
                </a:solidFill>
              </a:rPr>
              <a:t>Rental90</a:t>
            </a:r>
          </a:p>
          <a:p>
            <a:pPr marL="285750" indent="-285750">
              <a:buFont typeface="Wingdings" pitchFamily="2" charset="2"/>
              <a:buChar char="§"/>
            </a:pPr>
            <a:r>
              <a:rPr lang="en-IN" dirty="0" err="1" smtClean="0">
                <a:solidFill>
                  <a:schemeClr val="tx2"/>
                </a:solidFill>
              </a:rPr>
              <a:t>last_rech_date_ma</a:t>
            </a:r>
            <a:endParaRPr lang="en-IN" dirty="0" smtClean="0">
              <a:solidFill>
                <a:schemeClr val="tx2"/>
              </a:solidFill>
            </a:endParaRPr>
          </a:p>
          <a:p>
            <a:pPr marL="285750" indent="-285750">
              <a:buFont typeface="Wingdings" pitchFamily="2" charset="2"/>
              <a:buChar char="§"/>
            </a:pPr>
            <a:r>
              <a:rPr lang="en-IN" dirty="0" err="1" smtClean="0">
                <a:solidFill>
                  <a:schemeClr val="tx2"/>
                </a:solidFill>
              </a:rPr>
              <a:t>last_rech_date_da</a:t>
            </a:r>
            <a:endParaRPr lang="en-IN" dirty="0" smtClean="0">
              <a:solidFill>
                <a:schemeClr val="tx2"/>
              </a:solidFill>
            </a:endParaRPr>
          </a:p>
          <a:p>
            <a:pPr marL="285750" indent="-285750">
              <a:buFont typeface="Wingdings" pitchFamily="2" charset="2"/>
              <a:buChar char="§"/>
            </a:pPr>
            <a:r>
              <a:rPr lang="en-IN" dirty="0" err="1" smtClean="0">
                <a:solidFill>
                  <a:schemeClr val="tx2"/>
                </a:solidFill>
              </a:rPr>
              <a:t>last_rech_amt_ma</a:t>
            </a:r>
            <a:endParaRPr lang="en-IN" dirty="0" smtClean="0">
              <a:solidFill>
                <a:schemeClr val="tx2"/>
              </a:solidFill>
            </a:endParaRPr>
          </a:p>
          <a:p>
            <a:pPr marL="285750" indent="-285750">
              <a:buFont typeface="Wingdings" pitchFamily="2" charset="2"/>
              <a:buChar char="§"/>
            </a:pPr>
            <a:r>
              <a:rPr lang="en-IN" dirty="0" smtClean="0">
                <a:solidFill>
                  <a:schemeClr val="tx2"/>
                </a:solidFill>
              </a:rPr>
              <a:t>cnt_ma_rech30</a:t>
            </a:r>
          </a:p>
          <a:p>
            <a:pPr marL="285750" indent="-285750">
              <a:buFont typeface="Wingdings" pitchFamily="2" charset="2"/>
              <a:buChar char="§"/>
            </a:pPr>
            <a:r>
              <a:rPr lang="en-IN" dirty="0" smtClean="0">
                <a:solidFill>
                  <a:schemeClr val="tx2"/>
                </a:solidFill>
              </a:rPr>
              <a:t>fr_ma_rech30</a:t>
            </a:r>
            <a:endParaRPr lang="en-IN" dirty="0">
              <a:solidFill>
                <a:schemeClr val="tx2"/>
              </a:solidFill>
            </a:endParaRPr>
          </a:p>
        </p:txBody>
      </p:sp>
      <p:sp>
        <p:nvSpPr>
          <p:cNvPr id="4" name="TextBox 3"/>
          <p:cNvSpPr txBox="1"/>
          <p:nvPr/>
        </p:nvSpPr>
        <p:spPr>
          <a:xfrm>
            <a:off x="3131840" y="2893100"/>
            <a:ext cx="3024336" cy="3416320"/>
          </a:xfrm>
          <a:prstGeom prst="rect">
            <a:avLst/>
          </a:prstGeom>
          <a:noFill/>
        </p:spPr>
        <p:txBody>
          <a:bodyPr wrap="square" rtlCol="0">
            <a:spAutoFit/>
          </a:bodyPr>
          <a:lstStyle/>
          <a:p>
            <a:pPr marL="285750" indent="-285750">
              <a:buFont typeface="Wingdings" pitchFamily="2" charset="2"/>
              <a:buChar char="§"/>
            </a:pPr>
            <a:r>
              <a:rPr lang="en-IN" dirty="0" smtClean="0">
                <a:solidFill>
                  <a:schemeClr val="tx2"/>
                </a:solidFill>
              </a:rPr>
              <a:t>sumamnt_ma_rech30</a:t>
            </a:r>
          </a:p>
          <a:p>
            <a:pPr marL="285750" indent="-285750">
              <a:buFont typeface="Wingdings" pitchFamily="2" charset="2"/>
              <a:buChar char="§"/>
            </a:pPr>
            <a:r>
              <a:rPr lang="en-IN" dirty="0" smtClean="0">
                <a:solidFill>
                  <a:schemeClr val="tx2"/>
                </a:solidFill>
              </a:rPr>
              <a:t>medianamnt_ma_rech30</a:t>
            </a:r>
          </a:p>
          <a:p>
            <a:pPr marL="285750" indent="-285750">
              <a:buFont typeface="Wingdings" pitchFamily="2" charset="2"/>
              <a:buChar char="§"/>
            </a:pPr>
            <a:r>
              <a:rPr lang="en-IN" dirty="0" smtClean="0">
                <a:solidFill>
                  <a:schemeClr val="tx2"/>
                </a:solidFill>
              </a:rPr>
              <a:t>Medianmarechprebal30</a:t>
            </a:r>
          </a:p>
          <a:p>
            <a:pPr marL="285750" indent="-285750">
              <a:buFont typeface="Wingdings" pitchFamily="2" charset="2"/>
              <a:buChar char="§"/>
            </a:pPr>
            <a:r>
              <a:rPr lang="en-IN" dirty="0" smtClean="0">
                <a:solidFill>
                  <a:schemeClr val="tx2"/>
                </a:solidFill>
              </a:rPr>
              <a:t>cnt_ma_rech90</a:t>
            </a:r>
          </a:p>
          <a:p>
            <a:pPr marL="285750" indent="-285750">
              <a:buFont typeface="Wingdings" pitchFamily="2" charset="2"/>
              <a:buChar char="§"/>
            </a:pPr>
            <a:r>
              <a:rPr lang="en-IN" dirty="0" smtClean="0">
                <a:solidFill>
                  <a:schemeClr val="tx2"/>
                </a:solidFill>
              </a:rPr>
              <a:t>fr_ma_rech90</a:t>
            </a:r>
          </a:p>
          <a:p>
            <a:pPr marL="285750" indent="-285750">
              <a:buFont typeface="Wingdings" pitchFamily="2" charset="2"/>
              <a:buChar char="§"/>
            </a:pPr>
            <a:r>
              <a:rPr lang="en-IN" dirty="0" smtClean="0">
                <a:solidFill>
                  <a:schemeClr val="tx2"/>
                </a:solidFill>
              </a:rPr>
              <a:t>sumamnt_ma_rech90</a:t>
            </a:r>
          </a:p>
          <a:p>
            <a:pPr marL="285750" indent="-285750">
              <a:buFont typeface="Wingdings" pitchFamily="2" charset="2"/>
              <a:buChar char="§"/>
            </a:pPr>
            <a:r>
              <a:rPr lang="en-IN" dirty="0" smtClean="0">
                <a:solidFill>
                  <a:schemeClr val="tx2"/>
                </a:solidFill>
              </a:rPr>
              <a:t>medianamnt_ma_rech90</a:t>
            </a:r>
          </a:p>
          <a:p>
            <a:pPr marL="285750" indent="-285750">
              <a:buFont typeface="Wingdings" pitchFamily="2" charset="2"/>
              <a:buChar char="§"/>
            </a:pPr>
            <a:r>
              <a:rPr lang="en-IN" dirty="0" smtClean="0">
                <a:solidFill>
                  <a:schemeClr val="tx2"/>
                </a:solidFill>
              </a:rPr>
              <a:t>Medianmarechprebal90</a:t>
            </a:r>
          </a:p>
          <a:p>
            <a:pPr marL="285750" indent="-285750">
              <a:buFont typeface="Wingdings" pitchFamily="2" charset="2"/>
              <a:buChar char="§"/>
            </a:pPr>
            <a:r>
              <a:rPr lang="en-IN" dirty="0" smtClean="0">
                <a:solidFill>
                  <a:schemeClr val="tx2"/>
                </a:solidFill>
              </a:rPr>
              <a:t>cnt_da_rech30</a:t>
            </a:r>
          </a:p>
          <a:p>
            <a:pPr marL="285750" indent="-285750">
              <a:buFont typeface="Wingdings" pitchFamily="2" charset="2"/>
              <a:buChar char="§"/>
            </a:pPr>
            <a:r>
              <a:rPr lang="en-IN" dirty="0" smtClean="0">
                <a:solidFill>
                  <a:schemeClr val="tx2"/>
                </a:solidFill>
              </a:rPr>
              <a:t>fr_da_rech30</a:t>
            </a:r>
          </a:p>
          <a:p>
            <a:pPr marL="285750" indent="-285750">
              <a:buFont typeface="Wingdings" pitchFamily="2" charset="2"/>
              <a:buChar char="§"/>
            </a:pPr>
            <a:r>
              <a:rPr lang="en-IN" dirty="0" smtClean="0">
                <a:solidFill>
                  <a:schemeClr val="tx2"/>
                </a:solidFill>
              </a:rPr>
              <a:t>cnt_da_rech90</a:t>
            </a:r>
          </a:p>
          <a:p>
            <a:pPr marL="285750" indent="-285750">
              <a:buFont typeface="Wingdings" pitchFamily="2" charset="2"/>
              <a:buChar char="§"/>
            </a:pPr>
            <a:r>
              <a:rPr lang="en-IN" dirty="0" smtClean="0">
                <a:solidFill>
                  <a:schemeClr val="tx2"/>
                </a:solidFill>
              </a:rPr>
              <a:t>fr_da_rech90</a:t>
            </a:r>
          </a:p>
        </p:txBody>
      </p:sp>
      <p:sp>
        <p:nvSpPr>
          <p:cNvPr id="5" name="TextBox 4"/>
          <p:cNvSpPr txBox="1"/>
          <p:nvPr/>
        </p:nvSpPr>
        <p:spPr>
          <a:xfrm>
            <a:off x="6588224" y="2893100"/>
            <a:ext cx="2528780" cy="3693319"/>
          </a:xfrm>
          <a:prstGeom prst="rect">
            <a:avLst/>
          </a:prstGeom>
          <a:noFill/>
        </p:spPr>
        <p:txBody>
          <a:bodyPr wrap="square" rtlCol="0">
            <a:spAutoFit/>
          </a:bodyPr>
          <a:lstStyle/>
          <a:p>
            <a:pPr marL="285750" indent="-285750">
              <a:buFont typeface="Wingdings" pitchFamily="2" charset="2"/>
              <a:buChar char="§"/>
            </a:pPr>
            <a:r>
              <a:rPr lang="en-IN" dirty="0" smtClean="0">
                <a:solidFill>
                  <a:schemeClr val="tx2"/>
                </a:solidFill>
              </a:rPr>
              <a:t>cnt_loans30</a:t>
            </a:r>
          </a:p>
          <a:p>
            <a:pPr marL="285750" indent="-285750">
              <a:buFont typeface="Wingdings" pitchFamily="2" charset="2"/>
              <a:buChar char="§"/>
            </a:pPr>
            <a:r>
              <a:rPr lang="en-IN" dirty="0" smtClean="0">
                <a:solidFill>
                  <a:schemeClr val="tx2"/>
                </a:solidFill>
              </a:rPr>
              <a:t>amnt_loans30</a:t>
            </a:r>
          </a:p>
          <a:p>
            <a:pPr marL="285750" indent="-285750">
              <a:buFont typeface="Wingdings" pitchFamily="2" charset="2"/>
              <a:buChar char="§"/>
            </a:pPr>
            <a:r>
              <a:rPr lang="en-IN" dirty="0" smtClean="0">
                <a:solidFill>
                  <a:schemeClr val="tx2"/>
                </a:solidFill>
              </a:rPr>
              <a:t>maxamnt_loans30</a:t>
            </a:r>
          </a:p>
          <a:p>
            <a:pPr marL="285750" indent="-285750">
              <a:buFont typeface="Wingdings" pitchFamily="2" charset="2"/>
              <a:buChar char="§"/>
            </a:pPr>
            <a:r>
              <a:rPr lang="en-IN" dirty="0" smtClean="0">
                <a:solidFill>
                  <a:schemeClr val="tx2"/>
                </a:solidFill>
              </a:rPr>
              <a:t>medianamnt_loans30</a:t>
            </a:r>
          </a:p>
          <a:p>
            <a:pPr marL="285750" indent="-285750">
              <a:buFont typeface="Wingdings" pitchFamily="2" charset="2"/>
              <a:buChar char="§"/>
            </a:pPr>
            <a:r>
              <a:rPr lang="en-IN" dirty="0" smtClean="0">
                <a:solidFill>
                  <a:schemeClr val="tx2"/>
                </a:solidFill>
              </a:rPr>
              <a:t>cnt_loans90</a:t>
            </a:r>
          </a:p>
          <a:p>
            <a:pPr marL="285750" indent="-285750">
              <a:buFont typeface="Wingdings" pitchFamily="2" charset="2"/>
              <a:buChar char="§"/>
            </a:pPr>
            <a:r>
              <a:rPr lang="en-IN" dirty="0" smtClean="0">
                <a:solidFill>
                  <a:schemeClr val="tx2"/>
                </a:solidFill>
              </a:rPr>
              <a:t>amnt_loans90</a:t>
            </a:r>
          </a:p>
          <a:p>
            <a:pPr marL="285750" indent="-285750">
              <a:buFont typeface="Wingdings" pitchFamily="2" charset="2"/>
              <a:buChar char="§"/>
            </a:pPr>
            <a:r>
              <a:rPr lang="en-IN" dirty="0" smtClean="0">
                <a:solidFill>
                  <a:schemeClr val="tx2"/>
                </a:solidFill>
              </a:rPr>
              <a:t>maxamnt_loans90</a:t>
            </a:r>
          </a:p>
          <a:p>
            <a:pPr marL="285750" indent="-285750">
              <a:buFont typeface="Wingdings" pitchFamily="2" charset="2"/>
              <a:buChar char="§"/>
            </a:pPr>
            <a:r>
              <a:rPr lang="en-IN" dirty="0" smtClean="0">
                <a:solidFill>
                  <a:schemeClr val="tx2"/>
                </a:solidFill>
              </a:rPr>
              <a:t>medianamnt_loans90</a:t>
            </a:r>
          </a:p>
          <a:p>
            <a:pPr marL="285750" indent="-285750">
              <a:buFont typeface="Wingdings" pitchFamily="2" charset="2"/>
              <a:buChar char="§"/>
            </a:pPr>
            <a:r>
              <a:rPr lang="en-IN" dirty="0" smtClean="0">
                <a:solidFill>
                  <a:schemeClr val="tx2"/>
                </a:solidFill>
              </a:rPr>
              <a:t>Payback30</a:t>
            </a:r>
          </a:p>
          <a:p>
            <a:pPr marL="285750" indent="-285750">
              <a:buFont typeface="Wingdings" pitchFamily="2" charset="2"/>
              <a:buChar char="§"/>
            </a:pPr>
            <a:r>
              <a:rPr lang="en-IN" dirty="0" smtClean="0">
                <a:solidFill>
                  <a:schemeClr val="tx2"/>
                </a:solidFill>
              </a:rPr>
              <a:t>Payback90</a:t>
            </a:r>
          </a:p>
          <a:p>
            <a:pPr marL="285750" indent="-285750">
              <a:buFont typeface="Wingdings" pitchFamily="2" charset="2"/>
              <a:buChar char="§"/>
            </a:pPr>
            <a:r>
              <a:rPr lang="en-IN" dirty="0" err="1" smtClean="0">
                <a:solidFill>
                  <a:schemeClr val="tx2"/>
                </a:solidFill>
              </a:rPr>
              <a:t>Pcircle</a:t>
            </a:r>
            <a:endParaRPr lang="en-IN" dirty="0" smtClean="0">
              <a:solidFill>
                <a:schemeClr val="tx2"/>
              </a:solidFill>
            </a:endParaRPr>
          </a:p>
          <a:p>
            <a:pPr marL="285750" indent="-285750">
              <a:buFont typeface="Wingdings" pitchFamily="2" charset="2"/>
              <a:buChar char="§"/>
            </a:pPr>
            <a:r>
              <a:rPr lang="en-IN" dirty="0" err="1" smtClean="0">
                <a:solidFill>
                  <a:schemeClr val="tx2"/>
                </a:solidFill>
              </a:rPr>
              <a:t>pdate</a:t>
            </a:r>
            <a:endParaRPr lang="en-IN" dirty="0">
              <a:solidFill>
                <a:schemeClr val="tx2"/>
              </a:solidFill>
            </a:endParaRPr>
          </a:p>
          <a:p>
            <a:endParaRPr lang="en-IN" dirty="0"/>
          </a:p>
        </p:txBody>
      </p:sp>
    </p:spTree>
    <p:extLst>
      <p:ext uri="{BB962C8B-B14F-4D97-AF65-F5344CB8AC3E}">
        <p14:creationId xmlns:p14="http://schemas.microsoft.com/office/powerpoint/2010/main" val="153810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00110"/>
          </a:xfrm>
          <a:prstGeom prst="rect">
            <a:avLst/>
          </a:prstGeom>
          <a:noFill/>
        </p:spPr>
        <p:txBody>
          <a:bodyPr wrap="square" rtlCol="0">
            <a:spAutoFit/>
          </a:bodyPr>
          <a:lstStyle/>
          <a:p>
            <a:r>
              <a:rPr lang="en-IN" sz="2000" dirty="0" smtClean="0"/>
              <a:t>The data type of each column </a:t>
            </a:r>
            <a:r>
              <a:rPr lang="en-IN" sz="2000" dirty="0" smtClean="0"/>
              <a:t>is-</a:t>
            </a:r>
            <a:endParaRPr lang="en-IN" sz="2000" dirty="0" smtClean="0"/>
          </a:p>
        </p:txBody>
      </p:sp>
      <p:sp>
        <p:nvSpPr>
          <p:cNvPr id="4" name="TextBox 3"/>
          <p:cNvSpPr txBox="1"/>
          <p:nvPr/>
        </p:nvSpPr>
        <p:spPr>
          <a:xfrm>
            <a:off x="611560" y="400110"/>
            <a:ext cx="3672408" cy="5355312"/>
          </a:xfrm>
          <a:prstGeom prst="rect">
            <a:avLst/>
          </a:prstGeom>
          <a:noFill/>
        </p:spPr>
        <p:txBody>
          <a:bodyPr wrap="square" rtlCol="0">
            <a:spAutoFit/>
          </a:bodyPr>
          <a:lstStyle/>
          <a:p>
            <a:pPr marL="285750" indent="-285750">
              <a:buFont typeface="Wingdings" pitchFamily="2" charset="2"/>
              <a:buChar char="§"/>
            </a:pPr>
            <a:r>
              <a:rPr lang="en-IN" dirty="0">
                <a:solidFill>
                  <a:schemeClr val="tx2"/>
                </a:solidFill>
              </a:rPr>
              <a:t>Unnamed: 0 </a:t>
            </a:r>
            <a:r>
              <a:rPr lang="en-IN" dirty="0" smtClean="0">
                <a:solidFill>
                  <a:schemeClr val="tx2"/>
                </a:solidFill>
              </a:rPr>
              <a:t>- int64 </a:t>
            </a:r>
          </a:p>
          <a:p>
            <a:pPr marL="285750" indent="-285750">
              <a:buFont typeface="Wingdings" pitchFamily="2" charset="2"/>
              <a:buChar char="§"/>
            </a:pPr>
            <a:r>
              <a:rPr lang="en-IN" dirty="0" smtClean="0">
                <a:solidFill>
                  <a:schemeClr val="tx2"/>
                </a:solidFill>
              </a:rPr>
              <a:t>label - int64 </a:t>
            </a:r>
          </a:p>
          <a:p>
            <a:pPr marL="285750" indent="-285750">
              <a:buFont typeface="Wingdings" pitchFamily="2" charset="2"/>
              <a:buChar char="§"/>
            </a:pPr>
            <a:r>
              <a:rPr lang="en-IN" dirty="0" err="1" smtClean="0">
                <a:solidFill>
                  <a:schemeClr val="tx2"/>
                </a:solidFill>
              </a:rPr>
              <a:t>msisdn</a:t>
            </a:r>
            <a:r>
              <a:rPr lang="en-IN" dirty="0" smtClean="0">
                <a:solidFill>
                  <a:schemeClr val="tx2"/>
                </a:solidFill>
              </a:rPr>
              <a:t> - object </a:t>
            </a:r>
          </a:p>
          <a:p>
            <a:pPr marL="285750" indent="-285750">
              <a:buFont typeface="Wingdings" pitchFamily="2" charset="2"/>
              <a:buChar char="§"/>
            </a:pPr>
            <a:r>
              <a:rPr lang="en-IN" dirty="0" err="1" smtClean="0">
                <a:solidFill>
                  <a:schemeClr val="tx2"/>
                </a:solidFill>
              </a:rPr>
              <a:t>aon</a:t>
            </a:r>
            <a:r>
              <a:rPr lang="en-IN" dirty="0" smtClean="0">
                <a:solidFill>
                  <a:schemeClr val="tx2"/>
                </a:solidFill>
              </a:rPr>
              <a:t> - float64 </a:t>
            </a:r>
          </a:p>
          <a:p>
            <a:pPr marL="285750" indent="-285750">
              <a:buFont typeface="Wingdings" pitchFamily="2" charset="2"/>
              <a:buChar char="§"/>
            </a:pPr>
            <a:r>
              <a:rPr lang="en-IN" dirty="0" smtClean="0">
                <a:solidFill>
                  <a:schemeClr val="tx2"/>
                </a:solidFill>
              </a:rPr>
              <a:t>daily_decr30 - float64 </a:t>
            </a:r>
          </a:p>
          <a:p>
            <a:pPr marL="285750" indent="-285750">
              <a:buFont typeface="Wingdings" pitchFamily="2" charset="2"/>
              <a:buChar char="§"/>
            </a:pPr>
            <a:r>
              <a:rPr lang="en-IN" dirty="0" smtClean="0">
                <a:solidFill>
                  <a:schemeClr val="tx2"/>
                </a:solidFill>
              </a:rPr>
              <a:t>daily_decr90 - float64 </a:t>
            </a:r>
          </a:p>
          <a:p>
            <a:pPr marL="285750" indent="-285750">
              <a:buFont typeface="Wingdings" pitchFamily="2" charset="2"/>
              <a:buChar char="§"/>
            </a:pPr>
            <a:r>
              <a:rPr lang="en-IN" dirty="0" smtClean="0">
                <a:solidFill>
                  <a:schemeClr val="tx2"/>
                </a:solidFill>
              </a:rPr>
              <a:t>rental30 - float64 </a:t>
            </a:r>
          </a:p>
          <a:p>
            <a:pPr marL="285750" indent="-285750">
              <a:buFont typeface="Wingdings" pitchFamily="2" charset="2"/>
              <a:buChar char="§"/>
            </a:pPr>
            <a:r>
              <a:rPr lang="en-IN" dirty="0" smtClean="0">
                <a:solidFill>
                  <a:schemeClr val="tx2"/>
                </a:solidFill>
              </a:rPr>
              <a:t>rental90 - float64 </a:t>
            </a:r>
          </a:p>
          <a:p>
            <a:pPr marL="285750" indent="-285750">
              <a:buFont typeface="Wingdings" pitchFamily="2" charset="2"/>
              <a:buChar char="§"/>
            </a:pPr>
            <a:r>
              <a:rPr lang="en-IN" dirty="0" err="1" smtClean="0">
                <a:solidFill>
                  <a:schemeClr val="tx2"/>
                </a:solidFill>
              </a:rPr>
              <a:t>last_rech_date_ma</a:t>
            </a:r>
            <a:r>
              <a:rPr lang="en-IN" dirty="0" smtClean="0">
                <a:solidFill>
                  <a:schemeClr val="tx2"/>
                </a:solidFill>
              </a:rPr>
              <a:t> - float64 </a:t>
            </a:r>
          </a:p>
          <a:p>
            <a:pPr marL="285750" indent="-285750">
              <a:buFont typeface="Wingdings" pitchFamily="2" charset="2"/>
              <a:buChar char="§"/>
            </a:pPr>
            <a:r>
              <a:rPr lang="en-IN" dirty="0" err="1" smtClean="0">
                <a:solidFill>
                  <a:schemeClr val="tx2"/>
                </a:solidFill>
              </a:rPr>
              <a:t>last_rech_date_da</a:t>
            </a:r>
            <a:r>
              <a:rPr lang="en-IN" dirty="0" smtClean="0">
                <a:solidFill>
                  <a:schemeClr val="tx2"/>
                </a:solidFill>
              </a:rPr>
              <a:t> - float64 </a:t>
            </a:r>
          </a:p>
          <a:p>
            <a:pPr marL="285750" indent="-285750">
              <a:buFont typeface="Wingdings" pitchFamily="2" charset="2"/>
              <a:buChar char="§"/>
            </a:pPr>
            <a:r>
              <a:rPr lang="en-IN" dirty="0" err="1" smtClean="0">
                <a:solidFill>
                  <a:schemeClr val="tx2"/>
                </a:solidFill>
              </a:rPr>
              <a:t>last_rech_amt_ma</a:t>
            </a:r>
            <a:r>
              <a:rPr lang="en-IN" dirty="0" smtClean="0">
                <a:solidFill>
                  <a:schemeClr val="tx2"/>
                </a:solidFill>
              </a:rPr>
              <a:t> - int64 </a:t>
            </a:r>
          </a:p>
          <a:p>
            <a:pPr marL="285750" indent="-285750">
              <a:buFont typeface="Wingdings" pitchFamily="2" charset="2"/>
              <a:buChar char="§"/>
            </a:pPr>
            <a:r>
              <a:rPr lang="en-IN" dirty="0" smtClean="0">
                <a:solidFill>
                  <a:schemeClr val="tx2"/>
                </a:solidFill>
              </a:rPr>
              <a:t>cnt_ma_rech30 - int64 </a:t>
            </a:r>
          </a:p>
          <a:p>
            <a:pPr marL="285750" indent="-285750">
              <a:buFont typeface="Wingdings" pitchFamily="2" charset="2"/>
              <a:buChar char="§"/>
            </a:pPr>
            <a:r>
              <a:rPr lang="en-IN" dirty="0" smtClean="0">
                <a:solidFill>
                  <a:schemeClr val="tx2"/>
                </a:solidFill>
              </a:rPr>
              <a:t>fr_ma_rech30 - float64 </a:t>
            </a:r>
          </a:p>
          <a:p>
            <a:pPr marL="285750" indent="-285750">
              <a:buFont typeface="Wingdings" pitchFamily="2" charset="2"/>
              <a:buChar char="§"/>
            </a:pPr>
            <a:r>
              <a:rPr lang="en-IN" dirty="0" smtClean="0">
                <a:solidFill>
                  <a:schemeClr val="tx2"/>
                </a:solidFill>
              </a:rPr>
              <a:t>sumamnt_ma_rech30 - float64 </a:t>
            </a:r>
          </a:p>
          <a:p>
            <a:pPr marL="285750" indent="-285750">
              <a:buFont typeface="Wingdings" pitchFamily="2" charset="2"/>
              <a:buChar char="§"/>
            </a:pPr>
            <a:r>
              <a:rPr lang="en-IN" dirty="0" smtClean="0">
                <a:solidFill>
                  <a:schemeClr val="tx2"/>
                </a:solidFill>
              </a:rPr>
              <a:t>medianamnt_ma_rech30 - float64 </a:t>
            </a:r>
          </a:p>
          <a:p>
            <a:pPr marL="285750" indent="-285750">
              <a:buFont typeface="Wingdings" pitchFamily="2" charset="2"/>
              <a:buChar char="§"/>
            </a:pPr>
            <a:r>
              <a:rPr lang="en-IN" dirty="0" smtClean="0">
                <a:solidFill>
                  <a:schemeClr val="tx2"/>
                </a:solidFill>
              </a:rPr>
              <a:t>medianmarechprebal30 - float64 </a:t>
            </a:r>
          </a:p>
          <a:p>
            <a:pPr marL="285750" indent="-285750">
              <a:buFont typeface="Wingdings" pitchFamily="2" charset="2"/>
              <a:buChar char="§"/>
            </a:pPr>
            <a:r>
              <a:rPr lang="en-IN" dirty="0" smtClean="0">
                <a:solidFill>
                  <a:schemeClr val="tx2"/>
                </a:solidFill>
              </a:rPr>
              <a:t>cnt_ma_rech90 - int64 </a:t>
            </a:r>
          </a:p>
          <a:p>
            <a:pPr marL="285750" indent="-285750">
              <a:buFont typeface="Wingdings" pitchFamily="2" charset="2"/>
              <a:buChar char="§"/>
            </a:pPr>
            <a:r>
              <a:rPr lang="en-IN" dirty="0" smtClean="0">
                <a:solidFill>
                  <a:schemeClr val="tx2"/>
                </a:solidFill>
              </a:rPr>
              <a:t>fr_ma_rech90 - int64 </a:t>
            </a:r>
          </a:p>
          <a:p>
            <a:pPr marL="285750" indent="-285750">
              <a:buFont typeface="Wingdings" pitchFamily="2" charset="2"/>
              <a:buChar char="§"/>
            </a:pPr>
            <a:r>
              <a:rPr lang="en-IN" dirty="0" smtClean="0">
                <a:solidFill>
                  <a:schemeClr val="tx2"/>
                </a:solidFill>
              </a:rPr>
              <a:t>sumamnt_ma_rech90 - int64</a:t>
            </a:r>
            <a:endParaRPr lang="en-IN" dirty="0">
              <a:solidFill>
                <a:schemeClr val="tx2"/>
              </a:solidFill>
            </a:endParaRPr>
          </a:p>
        </p:txBody>
      </p:sp>
      <p:sp>
        <p:nvSpPr>
          <p:cNvPr id="5" name="TextBox 4"/>
          <p:cNvSpPr txBox="1"/>
          <p:nvPr/>
        </p:nvSpPr>
        <p:spPr>
          <a:xfrm>
            <a:off x="5076056" y="476672"/>
            <a:ext cx="3744416" cy="5355312"/>
          </a:xfrm>
          <a:prstGeom prst="rect">
            <a:avLst/>
          </a:prstGeom>
          <a:noFill/>
        </p:spPr>
        <p:txBody>
          <a:bodyPr wrap="square" rtlCol="0">
            <a:spAutoFit/>
          </a:bodyPr>
          <a:lstStyle/>
          <a:p>
            <a:pPr marL="285750" indent="-285750">
              <a:buFont typeface="Wingdings" pitchFamily="2" charset="2"/>
              <a:buChar char="§"/>
            </a:pPr>
            <a:r>
              <a:rPr lang="en-IN" dirty="0">
                <a:solidFill>
                  <a:schemeClr val="tx2"/>
                </a:solidFill>
              </a:rPr>
              <a:t>medianamnt_ma_rech90 </a:t>
            </a:r>
            <a:r>
              <a:rPr lang="en-IN" dirty="0" smtClean="0">
                <a:solidFill>
                  <a:schemeClr val="tx2"/>
                </a:solidFill>
              </a:rPr>
              <a:t>- float64 </a:t>
            </a:r>
          </a:p>
          <a:p>
            <a:pPr marL="285750" indent="-285750">
              <a:buFont typeface="Wingdings" pitchFamily="2" charset="2"/>
              <a:buChar char="§"/>
            </a:pPr>
            <a:r>
              <a:rPr lang="en-IN" dirty="0" smtClean="0">
                <a:solidFill>
                  <a:schemeClr val="tx2"/>
                </a:solidFill>
              </a:rPr>
              <a:t>medianmarechprebal90 - float64 </a:t>
            </a:r>
          </a:p>
          <a:p>
            <a:pPr marL="285750" indent="-285750">
              <a:buFont typeface="Wingdings" pitchFamily="2" charset="2"/>
              <a:buChar char="§"/>
            </a:pPr>
            <a:r>
              <a:rPr lang="en-IN" dirty="0" smtClean="0">
                <a:solidFill>
                  <a:schemeClr val="tx2"/>
                </a:solidFill>
              </a:rPr>
              <a:t>cnt_da_rech30 - float64 </a:t>
            </a:r>
          </a:p>
          <a:p>
            <a:pPr marL="285750" indent="-285750">
              <a:buFont typeface="Wingdings" pitchFamily="2" charset="2"/>
              <a:buChar char="§"/>
            </a:pPr>
            <a:r>
              <a:rPr lang="en-IN" dirty="0" smtClean="0">
                <a:solidFill>
                  <a:schemeClr val="tx2"/>
                </a:solidFill>
              </a:rPr>
              <a:t>fr_da_rech30 - float64 </a:t>
            </a:r>
          </a:p>
          <a:p>
            <a:pPr marL="285750" indent="-285750">
              <a:buFont typeface="Wingdings" pitchFamily="2" charset="2"/>
              <a:buChar char="§"/>
            </a:pPr>
            <a:r>
              <a:rPr lang="en-IN" dirty="0" smtClean="0">
                <a:solidFill>
                  <a:schemeClr val="tx2"/>
                </a:solidFill>
              </a:rPr>
              <a:t>cnt_da_rech90 - int64 </a:t>
            </a:r>
          </a:p>
          <a:p>
            <a:pPr marL="285750" indent="-285750">
              <a:buFont typeface="Wingdings" pitchFamily="2" charset="2"/>
              <a:buChar char="§"/>
            </a:pPr>
            <a:r>
              <a:rPr lang="en-IN" dirty="0" smtClean="0">
                <a:solidFill>
                  <a:schemeClr val="tx2"/>
                </a:solidFill>
              </a:rPr>
              <a:t>fr_da_rech90 - int64 </a:t>
            </a:r>
          </a:p>
          <a:p>
            <a:pPr marL="285750" indent="-285750">
              <a:buFont typeface="Wingdings" pitchFamily="2" charset="2"/>
              <a:buChar char="§"/>
            </a:pPr>
            <a:r>
              <a:rPr lang="en-IN" dirty="0" smtClean="0">
                <a:solidFill>
                  <a:schemeClr val="tx2"/>
                </a:solidFill>
              </a:rPr>
              <a:t>cnt_loans30 - int64 </a:t>
            </a:r>
          </a:p>
          <a:p>
            <a:pPr marL="285750" indent="-285750">
              <a:buFont typeface="Wingdings" pitchFamily="2" charset="2"/>
              <a:buChar char="§"/>
            </a:pPr>
            <a:r>
              <a:rPr lang="en-IN" dirty="0" smtClean="0">
                <a:solidFill>
                  <a:schemeClr val="tx2"/>
                </a:solidFill>
              </a:rPr>
              <a:t>amnt_loans30 - int64 </a:t>
            </a:r>
          </a:p>
          <a:p>
            <a:pPr marL="285750" indent="-285750">
              <a:buFont typeface="Wingdings" pitchFamily="2" charset="2"/>
              <a:buChar char="§"/>
            </a:pPr>
            <a:r>
              <a:rPr lang="en-IN" dirty="0" smtClean="0">
                <a:solidFill>
                  <a:schemeClr val="tx2"/>
                </a:solidFill>
              </a:rPr>
              <a:t>maxamnt_loans30 - float64 </a:t>
            </a:r>
          </a:p>
          <a:p>
            <a:pPr marL="285750" indent="-285750">
              <a:buFont typeface="Wingdings" pitchFamily="2" charset="2"/>
              <a:buChar char="§"/>
            </a:pPr>
            <a:r>
              <a:rPr lang="en-IN" dirty="0" smtClean="0">
                <a:solidFill>
                  <a:schemeClr val="tx2"/>
                </a:solidFill>
              </a:rPr>
              <a:t>medianamnt_loans30 - float64 </a:t>
            </a:r>
          </a:p>
          <a:p>
            <a:pPr marL="285750" indent="-285750">
              <a:buFont typeface="Wingdings" pitchFamily="2" charset="2"/>
              <a:buChar char="§"/>
            </a:pPr>
            <a:r>
              <a:rPr lang="en-IN" dirty="0" smtClean="0">
                <a:solidFill>
                  <a:schemeClr val="tx2"/>
                </a:solidFill>
              </a:rPr>
              <a:t>cnt_loans90 - float64 </a:t>
            </a:r>
          </a:p>
          <a:p>
            <a:pPr marL="285750" indent="-285750">
              <a:buFont typeface="Wingdings" pitchFamily="2" charset="2"/>
              <a:buChar char="§"/>
            </a:pPr>
            <a:r>
              <a:rPr lang="en-IN" dirty="0" smtClean="0">
                <a:solidFill>
                  <a:schemeClr val="tx2"/>
                </a:solidFill>
              </a:rPr>
              <a:t>amnt_loans90 - int64 </a:t>
            </a:r>
          </a:p>
          <a:p>
            <a:pPr marL="285750" indent="-285750">
              <a:buFont typeface="Wingdings" pitchFamily="2" charset="2"/>
              <a:buChar char="§"/>
            </a:pPr>
            <a:r>
              <a:rPr lang="en-IN" dirty="0" smtClean="0">
                <a:solidFill>
                  <a:schemeClr val="tx2"/>
                </a:solidFill>
              </a:rPr>
              <a:t>maxamnt_loans90 - int64 </a:t>
            </a:r>
          </a:p>
          <a:p>
            <a:pPr marL="285750" indent="-285750">
              <a:buFont typeface="Wingdings" pitchFamily="2" charset="2"/>
              <a:buChar char="§"/>
            </a:pPr>
            <a:r>
              <a:rPr lang="en-IN" dirty="0" smtClean="0">
                <a:solidFill>
                  <a:schemeClr val="tx2"/>
                </a:solidFill>
              </a:rPr>
              <a:t>medianamnt_loans90 - float64 </a:t>
            </a:r>
          </a:p>
          <a:p>
            <a:pPr marL="285750" indent="-285750">
              <a:buFont typeface="Wingdings" pitchFamily="2" charset="2"/>
              <a:buChar char="§"/>
            </a:pPr>
            <a:r>
              <a:rPr lang="en-IN" dirty="0" smtClean="0">
                <a:solidFill>
                  <a:schemeClr val="tx2"/>
                </a:solidFill>
              </a:rPr>
              <a:t>payback30 - float64 </a:t>
            </a:r>
          </a:p>
          <a:p>
            <a:pPr marL="285750" indent="-285750">
              <a:buFont typeface="Wingdings" pitchFamily="2" charset="2"/>
              <a:buChar char="§"/>
            </a:pPr>
            <a:r>
              <a:rPr lang="en-IN" dirty="0" smtClean="0">
                <a:solidFill>
                  <a:schemeClr val="tx2"/>
                </a:solidFill>
              </a:rPr>
              <a:t>payback90 - float64 </a:t>
            </a:r>
          </a:p>
          <a:p>
            <a:pPr marL="285750" indent="-285750">
              <a:buFont typeface="Wingdings" pitchFamily="2" charset="2"/>
              <a:buChar char="§"/>
            </a:pPr>
            <a:r>
              <a:rPr lang="en-IN" dirty="0" err="1" smtClean="0">
                <a:solidFill>
                  <a:schemeClr val="tx2"/>
                </a:solidFill>
              </a:rPr>
              <a:t>pcircle</a:t>
            </a:r>
            <a:r>
              <a:rPr lang="en-IN" dirty="0" smtClean="0">
                <a:solidFill>
                  <a:schemeClr val="tx2"/>
                </a:solidFill>
              </a:rPr>
              <a:t> - object </a:t>
            </a:r>
          </a:p>
          <a:p>
            <a:pPr marL="285750" indent="-285750">
              <a:buFont typeface="Wingdings" pitchFamily="2" charset="2"/>
              <a:buChar char="§"/>
            </a:pPr>
            <a:r>
              <a:rPr lang="en-IN" dirty="0" err="1" smtClean="0">
                <a:solidFill>
                  <a:schemeClr val="tx2"/>
                </a:solidFill>
              </a:rPr>
              <a:t>pdate</a:t>
            </a:r>
            <a:r>
              <a:rPr lang="en-IN" dirty="0" smtClean="0">
                <a:solidFill>
                  <a:schemeClr val="tx2"/>
                </a:solidFill>
              </a:rPr>
              <a:t> - object</a:t>
            </a:r>
            <a:endParaRPr lang="en-IN"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417699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102" y="1432627"/>
            <a:ext cx="91439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t>As Unnamed: 0 is the index value, it is safe to drop it</a:t>
            </a:r>
            <a:endParaRPr lang="en-IN" b="1" dirty="0"/>
          </a:p>
        </p:txBody>
      </p:sp>
      <p:sp>
        <p:nvSpPr>
          <p:cNvPr id="5" name="TextBox 4"/>
          <p:cNvSpPr txBox="1"/>
          <p:nvPr/>
        </p:nvSpPr>
        <p:spPr>
          <a:xfrm>
            <a:off x="6540" y="116632"/>
            <a:ext cx="9144000" cy="1015663"/>
          </a:xfrm>
          <a:prstGeom prst="rect">
            <a:avLst/>
          </a:prstGeom>
          <a:noFill/>
        </p:spPr>
        <p:txBody>
          <a:bodyPr wrap="square" rtlCol="0">
            <a:spAutoFit/>
          </a:bodyPr>
          <a:lstStyle/>
          <a:p>
            <a:r>
              <a:rPr lang="en-IN" sz="2000" dirty="0" smtClean="0"/>
              <a:t>The null values are checked. The whitespaces, and dashes (‘—’) are replaced by null </a:t>
            </a:r>
            <a:r>
              <a:rPr lang="en-IN" sz="2000" dirty="0" smtClean="0"/>
              <a:t>values-</a:t>
            </a:r>
            <a:endParaRPr lang="en-IN" sz="2000" dirty="0">
              <a:solidFill>
                <a:schemeClr val="tx2"/>
              </a:solidFill>
            </a:endParaRPr>
          </a:p>
          <a:p>
            <a:r>
              <a:rPr lang="en-IN" sz="2000" dirty="0">
                <a:solidFill>
                  <a:schemeClr val="tx2"/>
                </a:solidFill>
              </a:rPr>
              <a:t> </a:t>
            </a:r>
            <a:r>
              <a:rPr lang="en-IN" sz="2000" dirty="0" smtClean="0">
                <a:solidFill>
                  <a:schemeClr val="tx2"/>
                </a:solidFill>
              </a:rPr>
              <a:t>          There are no null values</a:t>
            </a:r>
            <a:endParaRPr lang="en-IN" sz="2000" dirty="0" smtClean="0"/>
          </a:p>
        </p:txBody>
      </p:sp>
      <p:sp>
        <p:nvSpPr>
          <p:cNvPr id="8" name="TextBox 7"/>
          <p:cNvSpPr txBox="1"/>
          <p:nvPr/>
        </p:nvSpPr>
        <p:spPr>
          <a:xfrm>
            <a:off x="-1" y="2276872"/>
            <a:ext cx="912389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t>As </a:t>
            </a:r>
            <a:r>
              <a:rPr lang="en-IN" b="1" dirty="0" err="1"/>
              <a:t>msisdn</a:t>
            </a:r>
            <a:r>
              <a:rPr lang="en-IN" b="1" dirty="0"/>
              <a:t> is the mobile value, and every person has a unique mobile number, it is recommended to drop the column</a:t>
            </a:r>
            <a:endParaRPr lang="en-IN" b="1" dirty="0"/>
          </a:p>
        </p:txBody>
      </p:sp>
      <p:sp>
        <p:nvSpPr>
          <p:cNvPr id="9" name="TextBox 8"/>
          <p:cNvSpPr txBox="1"/>
          <p:nvPr/>
        </p:nvSpPr>
        <p:spPr>
          <a:xfrm>
            <a:off x="-8594" y="3435755"/>
            <a:ext cx="91742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t>As telecom circle is same for all, </a:t>
            </a:r>
            <a:r>
              <a:rPr lang="en-IN" b="1" dirty="0" err="1" smtClean="0"/>
              <a:t>i.e</a:t>
            </a:r>
            <a:r>
              <a:rPr lang="en-IN" b="1" dirty="0"/>
              <a:t>, UPW, it is recommended to drop the column</a:t>
            </a:r>
            <a:endParaRPr lang="en-IN" b="1" dirty="0"/>
          </a:p>
        </p:txBody>
      </p:sp>
      <p:sp>
        <p:nvSpPr>
          <p:cNvPr id="10" name="TextBox 9"/>
          <p:cNvSpPr txBox="1"/>
          <p:nvPr/>
        </p:nvSpPr>
        <p:spPr>
          <a:xfrm>
            <a:off x="-8594" y="4437112"/>
            <a:ext cx="91742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t>As </a:t>
            </a:r>
            <a:r>
              <a:rPr lang="en-IN" b="1" dirty="0" err="1"/>
              <a:t>pdate</a:t>
            </a:r>
            <a:r>
              <a:rPr lang="en-IN" b="1" dirty="0"/>
              <a:t> lies between 3 months of 2016, it is recommended to drop the column</a:t>
            </a:r>
            <a:endParaRPr lang="en-IN" b="1" dirty="0"/>
          </a:p>
        </p:txBody>
      </p:sp>
    </p:spTree>
    <p:extLst>
      <p:ext uri="{BB962C8B-B14F-4D97-AF65-F5344CB8AC3E}">
        <p14:creationId xmlns:p14="http://schemas.microsoft.com/office/powerpoint/2010/main" val="172703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93" y="2672721"/>
            <a:ext cx="9144000" cy="1446550"/>
          </a:xfrm>
          <a:prstGeom prst="rect">
            <a:avLst/>
          </a:prstGeom>
          <a:noFill/>
        </p:spPr>
        <p:txBody>
          <a:bodyPr wrap="square" rtlCol="0">
            <a:spAutoFit/>
          </a:bodyPr>
          <a:lstStyle/>
          <a:p>
            <a:pPr algn="ctr"/>
            <a:r>
              <a:rPr lang="en-IN" sz="4400" b="1" u="sng" dirty="0" smtClean="0"/>
              <a:t>The data visualization, value </a:t>
            </a:r>
            <a:r>
              <a:rPr lang="en-IN" sz="4400" b="1" u="sng" dirty="0" smtClean="0"/>
              <a:t>counts and </a:t>
            </a:r>
            <a:r>
              <a:rPr lang="en-IN" sz="4400" b="1" u="sng" dirty="0" smtClean="0"/>
              <a:t>encoding </a:t>
            </a:r>
            <a:r>
              <a:rPr lang="en-IN" sz="4400" b="1" u="sng" dirty="0" smtClean="0"/>
              <a:t>for </a:t>
            </a:r>
            <a:r>
              <a:rPr lang="en-IN" sz="4400" b="1" u="sng" dirty="0" smtClean="0"/>
              <a:t>each column</a:t>
            </a:r>
            <a:endParaRPr lang="en-IN" sz="4400" b="1" u="sng" dirty="0"/>
          </a:p>
        </p:txBody>
      </p:sp>
    </p:spTree>
    <p:extLst>
      <p:ext uri="{BB962C8B-B14F-4D97-AF65-F5344CB8AC3E}">
        <p14:creationId xmlns:p14="http://schemas.microsoft.com/office/powerpoint/2010/main" val="100569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1606" y="81277"/>
            <a:ext cx="401365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Label</a:t>
            </a:r>
          </a:p>
          <a:p>
            <a:pPr lvl="0" algn="ctr" fontAlgn="base">
              <a:spcBef>
                <a:spcPct val="0"/>
              </a:spcBef>
              <a:spcAft>
                <a:spcPct val="0"/>
              </a:spcAft>
            </a:pPr>
            <a:r>
              <a:rPr lang="en-IN" sz="1400" dirty="0"/>
              <a:t>Flag indicating whether the user paid back the credit amount within 5 days of issuing the loan{1:success, 0:failure}</a:t>
            </a:r>
            <a:endParaRPr lang="en-IN" sz="14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1" y="1186516"/>
            <a:ext cx="4176464" cy="2788561"/>
          </a:xfrm>
          <a:prstGeom prst="rect">
            <a:avLst/>
          </a:prstGeom>
        </p:spPr>
      </p:pic>
      <p:sp>
        <p:nvSpPr>
          <p:cNvPr id="4" name="TextBox 3"/>
          <p:cNvSpPr txBox="1"/>
          <p:nvPr/>
        </p:nvSpPr>
        <p:spPr>
          <a:xfrm>
            <a:off x="74680" y="4167854"/>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183431 customers are Non-defaulters </a:t>
            </a:r>
          </a:p>
          <a:p>
            <a:pPr marL="285750" indent="-285750">
              <a:buFont typeface="Arial" pitchFamily="34" charset="0"/>
              <a:buChar char="•"/>
            </a:pPr>
            <a:r>
              <a:rPr lang="en-IN" sz="1600" dirty="0" smtClean="0"/>
              <a:t>26162 customers are Defaulters</a:t>
            </a:r>
            <a:endParaRPr lang="en-IN" sz="1600" dirty="0"/>
          </a:p>
        </p:txBody>
      </p:sp>
      <p:cxnSp>
        <p:nvCxnSpPr>
          <p:cNvPr id="5" name="Straight Arrow Connector 4"/>
          <p:cNvCxnSpPr/>
          <p:nvPr/>
        </p:nvCxnSpPr>
        <p:spPr>
          <a:xfrm>
            <a:off x="2200164" y="536167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966" y="5945156"/>
            <a:ext cx="42917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1"/>
                </a:solidFill>
              </a:rPr>
              <a:t>The dataset is imbalanced and will be down-sampled later</a:t>
            </a:r>
            <a:endParaRPr lang="en-IN" b="1" dirty="0">
              <a:solidFill>
                <a:schemeClr val="tx1"/>
              </a:solidFill>
            </a:endParaRPr>
          </a:p>
        </p:txBody>
      </p:sp>
      <p:sp>
        <p:nvSpPr>
          <p:cNvPr id="7" name="Rectangle 6"/>
          <p:cNvSpPr>
            <a:spLocks noChangeArrowheads="1"/>
          </p:cNvSpPr>
          <p:nvPr/>
        </p:nvSpPr>
        <p:spPr bwMode="auto">
          <a:xfrm>
            <a:off x="4927701" y="14662"/>
            <a:ext cx="40136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000" b="1" u="sng" dirty="0" smtClean="0"/>
              <a:t>Aon</a:t>
            </a:r>
          </a:p>
          <a:p>
            <a:pPr lvl="0" algn="ctr" fontAlgn="base">
              <a:spcBef>
                <a:spcPct val="0"/>
              </a:spcBef>
              <a:spcAft>
                <a:spcPct val="0"/>
              </a:spcAft>
            </a:pPr>
            <a:r>
              <a:rPr lang="en-IN" sz="1400" dirty="0"/>
              <a:t>age on cellular network in days</a:t>
            </a:r>
            <a:endParaRPr lang="en-IN" sz="1400" dirty="0" smtClean="0"/>
          </a:p>
        </p:txBody>
      </p:sp>
      <p:cxnSp>
        <p:nvCxnSpPr>
          <p:cNvPr id="8" name="Straight Arrow Connector 7"/>
          <p:cNvCxnSpPr/>
          <p:nvPr/>
        </p:nvCxnSpPr>
        <p:spPr>
          <a:xfrm>
            <a:off x="6934530" y="47667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27701" y="822535"/>
            <a:ext cx="410879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2"/>
                </a:solidFill>
              </a:rPr>
              <a:t>Considering the company is 25years old, the age on cellular network in days should be below 9130 </a:t>
            </a:r>
            <a:r>
              <a:rPr lang="en-IN" sz="1600" b="1" dirty="0" smtClean="0">
                <a:solidFill>
                  <a:schemeClr val="tx2"/>
                </a:solidFill>
              </a:rPr>
              <a:t>days. Hence replacing age &gt;9130 with the mean of the column</a:t>
            </a:r>
            <a:endParaRPr lang="en-IN" sz="1600" b="1" dirty="0">
              <a:solidFill>
                <a:schemeClr val="tx2"/>
              </a:solidFill>
            </a:endParaRPr>
          </a:p>
        </p:txBody>
      </p:sp>
      <p:cxnSp>
        <p:nvCxnSpPr>
          <p:cNvPr id="10" name="Straight Arrow Connector 9"/>
          <p:cNvCxnSpPr/>
          <p:nvPr/>
        </p:nvCxnSpPr>
        <p:spPr>
          <a:xfrm>
            <a:off x="6948982" y="198884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31924" y="2288410"/>
            <a:ext cx="41419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solidFill>
                  <a:schemeClr val="tx1"/>
                </a:solidFill>
              </a:rPr>
              <a:t>As number of days should be preferably in whole </a:t>
            </a:r>
            <a:r>
              <a:rPr lang="en-IN" sz="1600" b="1" dirty="0" smtClean="0">
                <a:solidFill>
                  <a:schemeClr val="tx1"/>
                </a:solidFill>
              </a:rPr>
              <a:t>numbers, </a:t>
            </a:r>
            <a:r>
              <a:rPr lang="en-IN" sz="1600" b="1" dirty="0">
                <a:solidFill>
                  <a:schemeClr val="tx1"/>
                </a:solidFill>
              </a:rPr>
              <a:t>hence converted to </a:t>
            </a:r>
            <a:r>
              <a:rPr lang="en-IN" sz="1600" b="1" dirty="0" err="1">
                <a:solidFill>
                  <a:schemeClr val="tx1"/>
                </a:solidFill>
              </a:rPr>
              <a:t>int</a:t>
            </a:r>
            <a:r>
              <a:rPr lang="en-IN" sz="1600" b="1" dirty="0">
                <a:solidFill>
                  <a:schemeClr val="tx1"/>
                </a:solidFill>
              </a:rPr>
              <a:t> </a:t>
            </a:r>
            <a:r>
              <a:rPr lang="en-IN" sz="1600" b="1" dirty="0" err="1">
                <a:solidFill>
                  <a:schemeClr val="tx1"/>
                </a:solidFill>
              </a:rPr>
              <a:t>datatype</a:t>
            </a:r>
            <a:endParaRPr lang="en-IN" sz="1600" b="1" dirty="0">
              <a:solidFill>
                <a:schemeClr val="tx1"/>
              </a:solidFill>
            </a:endParaRPr>
          </a:p>
        </p:txBody>
      </p:sp>
      <p:cxnSp>
        <p:nvCxnSpPr>
          <p:cNvPr id="12" name="Straight Arrow Connector 11"/>
          <p:cNvCxnSpPr/>
          <p:nvPr/>
        </p:nvCxnSpPr>
        <p:spPr>
          <a:xfrm>
            <a:off x="6934530" y="312747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700" y="3554621"/>
            <a:ext cx="4167215" cy="2396016"/>
          </a:xfrm>
          <a:prstGeom prst="rect">
            <a:avLst/>
          </a:prstGeom>
        </p:spPr>
      </p:pic>
      <p:sp>
        <p:nvSpPr>
          <p:cNvPr id="14" name="TextBox 13"/>
          <p:cNvSpPr txBox="1"/>
          <p:nvPr/>
        </p:nvSpPr>
        <p:spPr>
          <a:xfrm>
            <a:off x="4976455" y="5949280"/>
            <a:ext cx="4176464" cy="584775"/>
          </a:xfrm>
          <a:prstGeom prst="rect">
            <a:avLst/>
          </a:prstGeom>
          <a:noFill/>
        </p:spPr>
        <p:txBody>
          <a:bodyPr wrap="square" rtlCol="0">
            <a:spAutoFit/>
          </a:bodyPr>
          <a:lstStyle/>
          <a:p>
            <a:pPr marL="285750" indent="-285750">
              <a:buFont typeface="Arial" pitchFamily="34" charset="0"/>
              <a:buChar char="•"/>
            </a:pPr>
            <a:r>
              <a:rPr lang="en-IN" sz="1600" dirty="0" smtClean="0"/>
              <a:t>Majority customers have 660 days age on cellular network</a:t>
            </a:r>
            <a:endParaRPr lang="en-IN" sz="1600" dirty="0"/>
          </a:p>
        </p:txBody>
      </p:sp>
    </p:spTree>
    <p:extLst>
      <p:ext uri="{BB962C8B-B14F-4D97-AF65-F5344CB8AC3E}">
        <p14:creationId xmlns:p14="http://schemas.microsoft.com/office/powerpoint/2010/main" val="379619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5011</TotalTime>
  <Words>3724</Words>
  <Application>Microsoft Office PowerPoint</Application>
  <PresentationFormat>On-screen Show (4:3)</PresentationFormat>
  <Paragraphs>785</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Micro Credit Loan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acer</dc:creator>
  <cp:lastModifiedBy>acer</cp:lastModifiedBy>
  <cp:revision>149</cp:revision>
  <dcterms:created xsi:type="dcterms:W3CDTF">2022-08-06T02:21:52Z</dcterms:created>
  <dcterms:modified xsi:type="dcterms:W3CDTF">2022-09-13T08:03:06Z</dcterms:modified>
</cp:coreProperties>
</file>