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34" r:id="rId5"/>
    <p:sldId id="259" r:id="rId6"/>
    <p:sldId id="260" r:id="rId7"/>
    <p:sldId id="262" r:id="rId8"/>
    <p:sldId id="265" r:id="rId9"/>
    <p:sldId id="264" r:id="rId10"/>
    <p:sldId id="337" r:id="rId11"/>
    <p:sldId id="266" r:id="rId12"/>
    <p:sldId id="306" r:id="rId13"/>
    <p:sldId id="336" r:id="rId14"/>
    <p:sldId id="313" r:id="rId15"/>
    <p:sldId id="315" r:id="rId16"/>
    <p:sldId id="316" r:id="rId17"/>
    <p:sldId id="320" r:id="rId18"/>
    <p:sldId id="325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51A9-406F-4DA7-82CB-C68883AC99C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CA5FB-3727-439C-84B9-2EB3C59A0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20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A5FB-3727-439C-84B9-2EB3C59A00B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8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1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85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7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8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0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2D5-967A-41B9-906D-07745411289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CA73-84B8-49CF-B040-BD70E246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772400" cy="1470025"/>
          </a:xfrm>
        </p:spPr>
        <p:txBody>
          <a:bodyPr/>
          <a:lstStyle/>
          <a:p>
            <a:r>
              <a:rPr lang="en-IN" b="1" u="sng" dirty="0" smtClean="0"/>
              <a:t>Ratings</a:t>
            </a:r>
            <a:r>
              <a:rPr lang="en-IN" b="1" u="sng" dirty="0" smtClean="0"/>
              <a:t> </a:t>
            </a:r>
            <a:r>
              <a:rPr lang="en-IN" b="1" u="sng" dirty="0" smtClean="0"/>
              <a:t>Prediction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7316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bIAAAJNCAYAAADkhoPPAAAAOXRFWHRTb2Z0d2FyZQBNYXRwbG90bGliIHZlcnNpb24zLjUuMSwgaHR0cHM6Ly9tYXRwbG90bGliLm9yZy/YYfK9AAAACXBIWXMAAAsTAAALEwEAmpwYAAA9rElEQVR4nO3debwkV2Ef+t+RxGIH8IIkBAgHnBAnJLEdRyGO4/h5ia0VtMwAAmOMWGQ2YeI42NlenMdzEtt4YRGSBYjFCwI0o11Ifo5j8xxMDHy8gh+2gm0QQhqJRUISI2lm6v3RfeaeW1195440rTkXvt/PZ+bePnX61KnqWn9VXbcMwxAAAAAAAOjVEYe7AwAAAAAAsBFBNgAAAAAAXRNkAwAAAADQNUE2AAAAAABdE2QDAAAAANA1QTYAAAAAAF076nB34GAdffTRwxOf+MTD3Q0AAAAAADbwkY985LZhGI45FG1tuSD7iU98Yj784Q8f7m4AAAAAALCBUspfH6q2PFoEAAAAAICuCbIBAAAAAOiaIBsAAAAAgK4JsgEAAAAA6JogGwAAAACArgmyAQAAAADomiAbAAAAAICuCbIBAAAAAOiaIBsAAAAAgK4JsgEAAAAA6JogGwAAAACArgmyAQAAAADomiAbAAAAAICuCbIBAAAAAOiaIBsAAAAAgK4JsgEAAAAA6JogGwAAAACArgmyAQAAAADomiAbAAAAAICuCbIBAAAAAOjayoLsUsrFpZRdpZQ/XTK8lFJeX0q5oZTyx6WUb1tVXwAAAAAA2LpWeUf225OctMHwk5M8ef7v3CQXrLAvAAAAAABsUSsLsodheH+Sz21Q5fQk7xxmPpjka0spj11VfwAAAAAA2JoO5zOyH5/kU83rG+dlAAAAAACw31GHcdxlomyYrFjKuZk9fiTHf/2j95ffesGvLLz1mJc+L7de8I6J8ufn1gve1ox5Xv6SF+TWC986Gv2QY17y4tx64Zsnyn8kt174y+vKZuUvm/XpwvPnpbPyY19yXpJk14WvX1c/SY59yauy68JfXNfWMAx5zEt/PLdc8Np1dZMhj3npT+SWC/7b+voZctxL/31uvuD/XujTcS/9T7n5gp9KhmF/j5Ihj33Za5Ikn3nTv2/GMeSxL/tvSZKb3vTqWdlQh+3L417+i7np/Fftn65a/viXn59Pn/+yZBgyZN/+8uNf8Zbc+MYXJtmXYZiVJfvyhPN+NZ96w3NmdYd9+8u/4ZU789evP2P9HCrJk867PEnyiTecsb//Q5K/fd4VSZK/eOPp6z+hknzTy6/Ix88/fd3cSJK/9/Ir8rHzn75/yavlf/9lV+ZP3/T0tbIy+/nNL70yf3zB09ctlEOSb33plfnDC56Woawv/7aXXJUk+ciFT1vX/gnz8g/98vryJHnqj1yV//XLp61rJyX59nOvzu9dNCpP8h3nXp3/OVH+nedend9982n751H9/7tefE3e/+ZTF6bhu198TZLkt9986sJ0fO+LrslvveXUde0PSf7li67Jb77llIVp+P4XXZvfeOspC3068YXX5vq3nrIw7pNfeG3e99bFdk554bW55q0nL3w+p73gfUmSqy4+eWEcT3/B+3LlxScvjOOMF7wvl8/r13maDDnznOuy820nLbSz7ZzrsuNtJy2084xzrst75/XbefGsc67Lu9eVD0lJzn7+9UmSd739xIXpe87zr8+vzcvbYc99/vX51befuLC8Pu/51+edbz9x/5pbhz3/+b+Rt7/jBxbaP+eHfyNve8cPrJ+Gkrzweb+RJHnrO09cN+xFz5v19c3vPHF/3ercH7o+v/wri319yQ9dnwt/5cRmns6Gvey51+dNv7o4zS9/7vV546+euPCZnveD1+f1v7bY/o/+4KxPv/Tr69v6V8+Zlf/Cry/29V8/+/q89l3r6w9JXv3s6/Oz7zpxYfn+ybOvz3+7ZDS/S/LvnnV9fvrdi+38x2ddn9e8u6k/3z781DNnffpP71m/fPxfz7wuSfIf3rtWXof9l2dcl3/73pPWbWeGJD+7/bq8+tKT1m1dU5Kf33ZdfmzHqDzJ67Zdl1fuOGl/X+q/N511XV66s6k/H/7mM2d9euFlJ+3fSg8leccZs/LnXn5S6lZ6SLKvJO85/bpsv2KtvP676vTrcuqVJ2VvSpIjUnJEkiPzvqdfnpOvPDMZjsjsGvkRSUred/olOfmK58wmaF42K39HTr7inP2v18pn+92Tr/iRUfmbZuWXv6Ipn82o953xupx8+av2l5d5+bVn/HxOufzH19Wdlf9MTrn8JybK/0tOufzfTZS/Jqdc/h+bBW/289oz/3OS5JTLfmr0nuTaM//PnHLZa7Kmlv+HnHLZT68rS0quPfPf5pTL/utE+U/klMt+Zl15SXLNma/OqZf93Fr5fOG45qwfz6k7f35hvNec9WNJklN3/uLEsFfl1J2/1Ix3Nuyas16ZU3e+fqL+eTl15xtG9ZNrznpFTt15/kT9l+XUnW8aTVtyzVkvzak7Lxwd+ZVcs+1HZn3d8cuL79l2bk7dcdHiuLe9OKfueEvWK7lm2wtz6o63NiWz91297QU5bcfFC329ets5OW3H2xbGe/W25ydJTtvRHl8mV2/74Xn5O2cF+6el5OrtP5TTLv2VrFdy9fbn5rRLf3Vx3Nt/MKdd+msT5c/JaZf++kT5s3Pape9a7Ov2s2d9uvSSUfmz5uXvznj+Xb39mTnt0veu7+qQXP2MZ+S09166v3pdAq/avi1Pu3THQp+u2n5WnnbpzoU+XbX9zDzt0ssWxnvV9jOSJE+79IpmSMmV22fHZE+/9MqFtq7c/rQ8/dKrMl5er9x+ap5+6TXrykqSK7afktMvvXahnSu2n5zTL33fQjtXbD8xp196/cK0XbF9tt8949L/Z900XL79++flv7kwjsu3f1/OuPS/rx9HKbl82/fkjB3/Y900J8ll2747Z+747YU+Xbbtu3LmjvcvtH/Ztn+Rs3b87kJfd27750mSs3Z8YN2wndv+2bz897L2ac7+37Htn2bbjv+1MO4d2/5Jtu340GjcJTu2/eNs3/GRhfJLt/2jbN/xBxPl35Jn7PijdWVJ8t5t/zBJ8owdf7quvKTkPduekmfu+NjCe96z7e/mmTs+vr+svuPd256cZ+28YWHc7z7rG3P2zk+k3XcckZJfP+tv5rk7/zpre61ZW2896xvy4p2fnO2xStm/5zr/zCckSV552af21617tteeeXz+zWU3pszL63v+y5mPz7+/7NP79071Pf/5zMflpy67abQHLPkPZz42P33ZZ0blyU+c+dj87GWf2d9GncJ/feZx+YXLbl5XN0l+9MzjkiRvuOyWdeUlycvOfEwu2HlLUzZr89yzjs1FO3cttPXCs47NxfPytv4Pn3VM3rHz1oX2n3vWMfm1nbfWQ+P973n2tqNzyY7b9terw5657egkyXt33LauPEOybfvR2Xnp2nvqzzO2H53L33vbaMlInv6Mo3PVe26rLewvP+2ZR+ea99w26lNy8rOOzvvevVh+4tmzPv3GJbft366XDPn+Zx+TJPnNd62fviT5vucck9/69cXy7/nBY/LbvzaeH8l3PfeYvP9XF8u/84eOye/+ymL5dzzvmHzgHbcuzItv/+FZnz749uYzGpKnnnNskuT33zYvb9o74QXH5sMX70oZsq69b3vhsfmDt+xaP/+G5FtffGz+6M1N+fx933zusfmTi+blw7C/nX/wI4/JRy+8ZV3bGZKnvPQxSZI/u+CWdeP+ppfNyj9+/i0LfX3yKx6TG95wSzPu2Rv/1iuPyydef/P6+T0kT3rVcfmrX1pfXobkG37suHzyF25eP81DcvyPH5dPv/bmee6xNm2Pe/XsQQGf+ZnPNB0a8thXz+67/MzP3rg20vkbH/tvviE3/9wns/7AZshx/+aJufnn/mpdO0ly3I9/Y25+7f9eV3dW/rdz82v/Yl3dJDnuX/+d3PzzH19Xd1b+d5MkN//Cny2O+8f+fm7+hY9OlP/D3PwLf5KU2bJdyx/zr74lt/ziHy2M4zH/6ltzyy/+wVoT8xn1mFd9W275pY+slaeWn5BbfunDC+N9zKuemiS55XW/vzjsR789t7zug4vj/tF/llte94F1dWfl/zy3vP5/Lrbzyn+RW17//y6288rvyi2v/53Fdl753bnl9b+dUta3c+x535sk2fWG31oYx7Hn/cvsesNvrmsnSY497/uz6w2zc+/28zv2FSdm1xuvX2znFSdn1xvft9jOK07Jrjdes67urPy07Dr/6sV2Xj47btp1/pUTw87IrvMvXxzHy8/MrvN3rlWdT/+xL9uWXW/a0dSt5c/Irje9tynfNy8/O7vedEmzHM3aOualz0mS3HpBe2x76BzOO7JvTPKE5vXxSW6aqjgMw0XDMJwwDMMJj37Eox6UzgEAAAAA0IfDGWRfmeR5Zebbk9w+DMNnDmN/AAAAAADo0MoeLVJKeVeS705ydCnlxiT/KclDkmQYhguTXJvklCQ3JLk7yTmr6gsAAAAAAFvXyoLsYRiefYDhQ5KXr2r8AAAAAAB8eTicjxYBAAAAAIADEm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VtpkF1KOamU8vFSyg2llJ+cGP41pZSrSil/VEr5aCnlnFX2BwAAAACArWdlQXYp5cgk5yc5OclTkjy7lPKUUbWXJ/nYMAzfkuS7k/x8KeWhq+oTAAAAAABbzyrvyH5qkhuGYfjEMAz3JrkkyemjOkOSR5ZSSpJHJPlckj0r7BMAAAAAAFvMKoPsxyf5VPP6xnlZ641J/l6Sm5L8SZIfHYZh3wr7BAAAAADAFrPKILtMlA2j1ycm+cMkj0vyrUneWEp51EJDpZxbSvlwKeXDn73zjkPdTwAAAAAAOrbKIPvGJE9oXh+f2Z3XrXOS7Bxmbkjyl0n+7rihYRguGobhhGEYTnj0IxZybgAAAAAAvoytMsj+UJInl1KeNP8DjmcnuXJU55NJvi9JSimPSfJNST6xwj4BAAAAALDFHLWqhodh2FNKeUWS65McmeTiYRg+Wkp5yXz4hUlek+TtpZQ/yexRJD8xDMNtq+oTAAAAAABbz8qC7CQZhuHaJNeOyi5sfr8pyQ+ssg8AAAAAAGxtq3y0CAAAAAAAPGC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ttIgu5RyUinl46WUG0opP7mkzneXUv6wlPLRUsrvrLI/AAAAAABsPUetquFSypFJzk/y/UluTPKhUsqVwzB8rKnztUnelOSkYRg+WUo5dlX9AQAAAABga1rlHdlPTXLDMAyfGIbh3iSXJDl9VOc5SXYOw/DJJBmGYdcK+wMAAAAAwBa0yiD78Uk+1by+cV7W+jtJvq6U8tullI+UUp63wv4AAAAAALAFrezRIknKRNkwMf5/nOT7knxVkt8rpXxwGIY/X9dQKecmOTdJjv/6R6+gqwAAAAAA9GqVd2TfmOQJzevjk9w0Uee6YRjuGobhtiTvT/It44aGYbhoGIYThmE44dGPeNTKOgwAAAAAQH9WGWR/KMmTSylPKqU8NMnZSa4c1bkiyb8opRxVSvnqJP80yZ+tsE8AAAAAAGwxK3u0yDAMe0opr0hyfZIjk1w8DMNHSykvmQ+/cBiGPyulXJfkj5PsS/KWYRj+dFV9AgAAAABg61nlM7IzDMO1Sa4dlV04ev1zSX5ulf0AAAAAAGDrWuWjRQAAAAAA4AETZAMAAAAA0DVBNgAAAAAAXRNkAwAAAADQNUE2AAAAAABdE2QDAAAAANA1QTYAAAAAAF0TZAMAAAAA0DVBNgAAAAAAXRNkAwAAAADQNUE2AAAAAABdE2QDAAAAANA1QTYAAAAAAF0TZAMAAAAA0DVBNgAAAAAAXRNkAwAAAADQNUE2AAAAAABdE2QDAAAAANA1QTYAAAAAAF0TZAMAAAAA0DVBNgAAAAAAXRNkAwAAAADQtU0F2aWU/76ZMgAAAAAAONSO2mhgKeXhSb46ydGllK9LUuaDHpXkcSvuGwAAAAAAbBxkJ/mRJK/KLLT+SNaC7DuSnL+6bgEAAAAAwMyGQfYwDK9L8rpSynnDMLzhQeoTAAAAAADsd6A7spMkwzC8oZTyHUme2L5nGIZ3rqhfAAAAAACQZJNBdinlV5L8rSR/mGTvvHhIIsgGAAAAAGClNhVkJzkhyVOGYRhW2RkAAAAAABg7YpP1/jTJcavsCAAAAAAATNnsHdlHJ/lYKeX3k9xTC4dhePpKegUAAAAAAHObDbJ/apWdAAAAAACAZTYVZA/D8Dur7ggAAAAAAEzZVJBdSvlikvqHHh+a5CFJ7hqG4VGr6hgAAAAAACSbvyP7ke3rUsoZSZ66ig4BAAAAAEDriPvzpmEYLk/yvYe2KwAAAAAAsGizjxY5q3l5RJITsvaoEQAAAAAAWJlNBdlJntb8vifJXyU5/ZD3BgAAAAAARjb7jOxzVt0RAAAAAACYsqlnZJdSji+lXFZK2VVKuaWUsqOUcvyqOwcAAAAAAJv9Y49vS3JlkscleXySq+ZlAAAAAACwUpsNso8ZhuFtwzDsmf97e5JjVtgvAAAAAABIsvkg+7ZSynNLKUfO/z03yWdX2TEAAAAAAEg2H2S/IMkzk9yc5DNJtifxByABAAAAAFi5ozZZ7zVJfngYhs8nSSnl65O8NrOAGwAAAAAAVmazd2R/cw2xk2QYhs8l+Uer6RIAAAAAAKzZbJB9RCnl6+qL+R3Zm72bGwAAAAAA7rfNhtE/n+QDpZRLkwyZPS/7p1fWKwAAAAAAmNtUkD0MwztLKR9O8r1JSpKzhmH42Ep7BgAAAAAAOYjHg8yDa+E1AAAAAAAPqs0+IxsAAAAAAA4L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LWVBtmllJNKKR8vpdxQSvnJDer9k1LK3lLK9lX2BwAAAACArWdlQXYp5cgk5yc5OclTkjy7lPKUJfV+Jsn1q+oLAAAAAABb1yrvyH5qkhuGYfjEMAz3JrkkyekT9c5LsiPJrhX2BQAAAACALWqVQfbjk3yqeX3jvGy/Usrjk5yZ5MIV9gMAAAAAgC1slUF2mSgbRq9/KclPDMOwd8OGSjm3lPLhUsqHP3vnHYeqfwAAAAAAbAFHrbDtG5M8oXl9fJKbRnVOSHJJKSVJjk5ySillzzAMl7eVhmG4KMlFSfKtf/Mbx2E4AAAAAABfxlYZZH8oyZNLKU9K8ukkZyd5TlthGIYn1d9LKW9PcvU4xAYAAAAA4CvbyoLsYRj2lFJekeT6JEcmuXgYho+WUl4yH+652AAAAAAAHNAq78jOMAzXJrl2VDYZYA/D8PxV9gUAAAAAgK1plX/sEQAAAAAAHjB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W2mQXUo5qZTy8VLKDaWUn5wY/oOllD+e//tAKeVbVtkfAAAAAAC2npUF2aWUI5Ocn+TkJE9J8uxSylNG1f4yyf8xDMM3J3lNkotW1R8AAAAAALamVd6R/dQkNwzD8IlhGO5NckmS09sKwzB8YBiGz89ffjDJ8SvsDwAAAAAAW9Aqg+zHJ/lU8/rGedkyL0zyvhX2BwAAAACALeioFbZdJsqGyYqlfE9mQfZ3Lhl+bpJzk+T4r3/0oeofAAAAAABbwCrvyL4xyROa18cnuWlcqZTyzUnekuT0YRg+O9XQMAwXDcNwwjAMJzz6EY9aSWcBAAAAAOjTKoPsDyV5cinlSaWUhyY5O8mVbYVSyjck2Znkh4Zh+PMV9gUAAAAAgC1qZY8WGYZhTynlFUmuT3JkkouHYfhoKeUl8+EXJvk/kzw6yZtKKUmyZxiGE1bVJwAAAAAAtp5VPiM7wzBcm+TaUdmFze8vSvKiVfYBAAAAAICtbZWPFgEAAAAAgAdM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baVBdinlpFLKx0spN5RSfnJieCmlvH4+/I9LKd+2yv4AAAAAALD1rCzILqUcmeT8JCcneUqSZ5dSnjKqdnKSJ8//nZvkglX1BwAAAACArWmVd2Q/NckNwzB8YhiGe5NckuT0UZ3Tk7xzmPlgkq8tpTx2hX0CAAAAAGCLWWWQ/fgkn2pe3zgvO9g6AAAAAAB8BSvDMKym4VKekeTEYRheNH/9Q0meOgzDeU2da5L812EYfnf++r8nefUwDB8ZtXVuZo8eSZJvSvLZ0ehuS3L0RDcOtvxQtrXq8h77pK8PbnmPfdpKfe2xT/r64Jb32Cd9fXDLe+zTVuprj33S1we3vMc+6euDW95jn7ZSX3vsk74+uOU99klfH9zyHvukr185fXqw+vpNwzA8csl4DspRh6KRJW5M8oTm9fFJbrofdTIMw0VJLqqvSykfHg0/YVx2f8oPZVurLu+xT/qqr1uprz32SV/1VV/1dSv1tcc+6au+6qu+bqW+9tgnfdVXfdVXff3K6dPh7Ov9tcpHi3woyZNLKU8qpTw0ydlJrhzVuTLJ88rMtye5fRiGz6ywTwAAAAAAbDEruyN7GIY9pZRXJLk+yZFJLh6G4aOllJfMh1+Y5NokpyS5IcndSc5ZVX8AAAAAANiaVvlokQzDcG1mYXVbdmHz+5Dk5fej6Ys2WXZ/yg9lW6suP5zj1tc+yg/nuL8c+no4x62vfZQfznHrax/lh3PcXw59PZzj1tc+yg/nuPW1j/LDOe4vh74eznHrax/lh3Pc+tpH+eEct74+uOWHc9w99vWgreyPPQIAAAAAwKGwymdkAwAAAADAA7bSR4scaqWUi5M8PcnDM3vudkny0PnP1t7MQvq2fJiot1n75v+20vx6INMLAHB/OQYBAACmDEn2ZJbr1vOGLyZ5Z5IfHQ7w6JCtdkf225M8J8nNSY6Z/xuSfGn+86bMZsa+zP6A5GeSfC7JPfN/ddhnk9yVZHfznrvm//bOX/9ikjua9xwxH8eQ5PNJds2HZf6eu+fD/neSDyX583l5/Tkk+UiS25Pcm+Sj8/HdO+//B+a//2XTh33Nzy8186GWD1kL2Ws/Mi+v9T7blN/elLfvqdNxT1O3Dts3b+/e5j3t8M815XuaYXcmua/pY+3Tl+ZtTbVT51Ote18W1WF7JsprH+9syuq0tv3fNx9XnR97m2lt58vtWZynmfe17Xs7bBj9HBvXvzvrp7ed/7Uvw6i81t+b5NOj8rou7J6ovzuzz7ja0wy/aTTe+p7bs177mUxN477R8Ha92531n++9WfuM6vTc2Qxv5/NtTb0vjt5Xx/XJiT7WPo2X3an+tm1NLXv3JLl1VK8aL491HrbzeM/odfuZtuvgHVn/2dd/N2Txc92d5BOjesn0ctm22aqfzx2jvtfPb/yZ7W7e9/kk/1/T1t55nan1pk5fsrg8f2H0utqXxTY2WsfG9Wvf6/j2LKnbTnPb/u7m9/qzbjPH/Zzq/5S6LNT3tPO4/Xzvy3Sf6jTcNSq/O4vb0HHfpubPMrtHr4cl5cna9nM8nnZ5bN9bl8e756/vyXSf78na/m6j/i4r/8Os3w/VunV/ek/WT8+XktyYxXlYh92X9duG+zLb50+N/2Ce21Y/v/F7x9vKdni7vxiP646J+nszW2ba/XWtc1vW5vG+edt7mjp7sriO3jovHy+n+zLbb4xD7Kn1tu5722nanbV99mezfrm6N8n7m7J2OduX2XFZu72/e95enX/tNI/Xq/E2d6xu2+rw8Tag3ZZMtXNH83u7/avbxKnPcFy31rszi/aM2mrf9wcbtDVl/BnVabmrGd6Oo9ap+/la9rmsP3Ydtzfl00vKl+0Hxpbt6w/U1viYom1ro/m0bNu/2e3sVJtfaF7fs6TeWF0+x8ci7fxfth3dzHJwMNMw1c74/VPbrmX79PtGr6fqt7+382x8vrFRH8eWHXe3r5ftb4fRuL/U1G0/o6nt4kbL1TJTx5MHqrfRvB+fVx6orVUbn5tWG82bA03D1Dp/IJs9Bln2uR6onWXtLpv+qdf3x0bTNZ6W8XHpuI12v14daFu6zLJpG+9XDmTc37av4/1dsnE/lw27ZUn5Zj+fNlPazHLWHoMsO5ddZuo4Ptn8/mYzy/LUdnHq3HSYKG8tGzZ1nt6+50B9ak1tb8fLzH1LyttxfWJJ+xstr6vcjt6f/fZG8/WBjPuMrH3WX0xyVWa5xhczC7H3Zjb/3pXkr5J8e5KTDjSSLRVkD8Pw/syC4d3DMNyZ5Gvmg+5qqt2X2Qx5Q2Yz5wuZ3bV9V2bT+8XMTo6OzCy8+/i87KisPwG6I8lXZTbTS/Nvz3y8n8va1YMj5u8fkjw2yR8n+fp5/W/I2gnd4zJbmB8yH/7wzE74HpLkNzM76XrcvL3PZ/1J58OyfqE4at5ue1B0RGYHTmU+3WXeTj1B/Kp5e+0J5r3z6UjzszoiayvY3Vm/vAzzvv9Fpjcyf531gXJ7IjQ+catXX8YnteP+tAcdy1a0Mu9nu9Osn127cbovySOydpD8xfmw+r4j5tPcXiGqpsLg+t4DbTRqX9ppKs3vRza/t/OnPXGv9Y9I8j9G7d+atWWy7uTqyc3erN/Rfilry3w7f+rrPZldWKl1pg5oMnrd7lj3Zv2FizakqCdd7by4rfl9T2YXovY1v1f1Wxhtn+9KcvT893Y5HU/fOGybUrL27Yv2833Y/F9brxoHnvUbIfc1devnUvuxd1S/lreBUm1zmI9jHA61F9g22hmOP+NWnZcPafq0L+uX1TqOezObN3sy20bel9kFxbY/7fumwqxxX0tm26b29bh/U6+npmfvRP1kLWybugBWh9f5XZp644O9+pmOx1uW/L5Myfpwvb7nIU2dOi3jE4C6Lh7ZvO+ezObheP6Pt13j1xv1ddkB7cMmyg60XasXqI6cGF7XhfH6WOvU7UTdf0y5u3nPVHntY13+vtSUtfP8qCwGynV5re/fPap/dKaXxamD9fHv1Z5MrwPtcjH+3I7M2vwcf45fncVloP5r9yXV55u26udxxLzsC1nbD7bjrwef9QC02pvkUVnUngRU7TfnxtN3T2b76HZ73i7n7Xys26vPZP2y+PDM9hd1/n1pg/G182tqW7qvaafOx/Zzb5fn2s6y44Z23rfzpe6v2otl4wtudV9+X1O/9qU9tipNW7uz2J/xiduyfXt7MaNeZG33E3UahsyOi4+aj293ZheFHjoxnnuyuMzW4bX+eHtwoP1CNd7/b8aBTiTHxw7L+jFeRw62H1M2+iboeB0YfxM1Wdtet9vfjbb7y6ZhanqWbfOW/WzrtRcv6zLeHv/Ueruz/rzg7lH9qr0hpZ6P1WOusfacZFnf2+Pn8fFv+542oPlSU15vcKoe2rQx3p5m9HrZccpG5xftdB5omak2Wg5qe+PzsNay5fpA50H3R9uPdlqXXTBt6200Dav+1tCy9qfm0Ubz7a4Nhm904WLc/mY/m3a/Nj7f3tsMq9pz03ohfNzH8TlfO54D9WPsziXDlk3jeP/Xas/F2une7Hyt/mpJ+WZD9/Z8ZKpPddhU6Dq1zdhovJ9dUr7ZC3+b2b9N7T/GxzTVRnnk+PyitnN/tjMHs81adr40noa278vm60bTdzDHBwc7zcuW+Y3Guex4aLP9XNbHE+Y/S5KPJbkys/OnW7I+o7kzsxt/v5BZ+L2hLffHHkspT0xydZJvyezk65GZHVw/MutPLr4xyfWZBcu1zqOydrCX+e8nzdtrD7b3ZjpETdYWinpC9LAceEc1PkGqB1njQPlzSY5rXt86f137e392uG0fNtqQL1Pn152ZnVS26h1AD8/iAfTuLM6bffP6D8viSn2wfZv6jO6vdplo+/O5JI8ejW/IbEN1dA6NzzbjuD/uzcbLbtvvPVkLJ9rh9WD/UFzY2pPVPoKn3snaTnNd5+/I2sWtB+r+rCurHO/UMrqRZfUPtp2NLOvrwc67Vc/rNtSpQdh4vFN92J1ZcHWotjMPtlWviwfjQJ/xoVwuOfTGxzIcvPuy/qJJNV43bs/smPXerB1DDc3PNPXvbdpc9tksG+94nauvl9U/GLWt27O2T26nYV+21nb1cB0PMM3nwVeaezLbLi+7MLPZ9eHBWHcO1bnB/RnHwdavN/M90P3RRv05VH3daBoeOlF+SZKzD2K8G42DLy8bnXMdbH6w7FhyIzWPar+t+8jMjj8/mLX88/PDMJy2UUNb+cTxzMwm/LzM7qyuB/g3Z7YSnjH/We+q/uX58Pr12mQWzu7I2pWVL2UWhu1O8qdZf4dwvQOmvQp01LyNfVl/p3G9Y2t8FekLWQsWavmu+c9611Ad31GZhfBt6N7eCVOvmg2Z/rpDDfzaPpRmWLXZrzTUjWR7te6IzB4r0IbY7SM8xm0fkdldt+2dcbX/7Xxur/q0dzS0Nvo60LIrmcum9YiJYXWlqm20d1C0O4z2Lqup8Y7vGhn7+g2GbcZ4HW7vuEtm/a6vd2X9zroG2PWO0Hr3S61/e5Z//XPZFbA7Rq/bu//q3e+tdnnazJX5o7J2N15Vv8Hw1RPjTTZ35Xk87oPdkU/1fV+S94zqtFdy2zvda1/aRwK063J7h95dTVt7M/0V9GXzsr3LoG4j6nK7bPndSHvFv/atLoP1X7u9mZrnh/qgqZ2f7XJwRNbuiqrjbR/r0U7rvswu0LV9G8/f9j3j9WNsvF1r64wfq9H2YcpUO/Xza8fX3rVa3zP1CJzNOlAf2+FT69zUsl/L67523N9k9q2pZPqRQVPjaN/f7hunlu+pO8E344+WjHvZfJ76BlF7LNKzejf6wd5JtVnL7gB6MO6yWPbNrlWMe7Ph8Ndkdrd7eyNAXZ7qXeVV++2km7PY733ztjbzVdF6LDE+5mr3Q1OmjqtqW+361y4/7fZh/PiFQ2mzXy9uv0k29fiNqfrVeN7en2Wnvctu2Tb1YEx9VsOofNnvrQdyJ/kqje+Cn5pP92febTS9D8b2aBXG/d6q09H6cpiGKUOmHxtVb4CbuuFq2f5z6q7XA52PLpuvyx6ZscyyEHbqW34bnU8e7DiS5dv8L06U1XPKqW9ILLPskRzJ8rxiWfkXlpQvm7Zl5ePz7mQ2Pd85ej0ePuVQrVtT86ld/sb715sWqyfZOKO6fYNhU9OxbL+YHLpjjwf6yJb762A/t818G2ez4xi31eaW45/tEyRqtrY3yd9IcnFmn8OTkzwmGz9u5oCd3Qp+NrOD+B9P8qSsPU7iIZnNqO9M8nVZewTHefP3PSSzMHXv/P1/I2sz8nczu4v7q5M8MWuPKcm8nfak4avmZY+cj/uO+c/6nOmpmf83svist6+d/z5kdmdu3aj/+bz87qw/iWy/Tr43sxW5DcfbleX35+O4PWuPkagHs7V/7TIwfv5ne/Jfw9vxydj4kSf1ivHDsv5r5DXErHect+F6/bpufbZu26c2nGyN/8hn+55PZ/3XbatlV1ynduwPz/ppbU/E2q9Nt3c8tu230zd18FE/i49nc6HhsjrjDUh74tg+3/2ezB5bU4fVPnw+a4FdvdO5bmC+OrNlZzwfp0KNahzM17bqxYL2oKWug+NpqXXaZbmd7qNGdW/K2rrejndZn6qpcdc263P1P5P1z6ddthMeP/+7tjm+kli3D+2zpmsbezLbRrRBX10njsza44/Gy9mXsvhMumXLesnafKoHxnVe3Txva3wiX59TPIz+7c3i4xDqhcPabj1QrOrv4/m47GuC90fJ2mc7/qbIkaPXNSwa1zti9LO+tx3H1EXC8e/te5d9HXbZt3qW7Z+n2imj/tXx1T7W94zv0F52d8+fZPEAsr0jdDz+cfkjsraM7MnafuyI5mddPu7K2tX5kvX7gCGzdTtZ3PdM9X08ve17vpDF5XujE5j2QtPYk0ev6ze06nHI+ORyqq9T62jdDix7ZvgDtewi70btj08Wpi68jJ8XfTDa7XDbzioucI0tC5cPNO76mK6D+arl+JEJ4+msde7KbDvarn/tetve1dz+q8eP43E8LNMnV8u2L18zet2O784sHt9OLcd1vanfXGvn5+4kxy4Zd3383ZT2GcObne8bnZCN1+32GLu+Hn9uU+2O94n3Z7lt77Qct32gCz1T6/N4O1/7deSSOsu+uTM1/+7N7ELeRo86GJuqV/cNdXtXj13bZXo83nrx775ReUb1D2YZabWPJazt1Iud7SPFxtNTt4njZeXuUd3x3yGYOp5MFi+OLLvQsJkLVOP5sMrnsY6tKnBe1TNcV2Gj44uxktk5wFT5zUvaGZ8L1+3afaPyzUzrZs/r7o96XjDVl4N9hMeQ5eHtsm3+1CPxpvqSrP/7TJttZ3wTWWvqM03W8p/N9GmjYeNvdQ+Z7S8f35SNP9tlx7btMfJmLctQxuo+derc4nGL1ZNsfKd8Pc9IFqdlalme2s/Vegf7LbRln9Gy5W/qjvkDtXUwDva44/4cp2yUK0wZH9PUHKge59bzwHr88/cyy1yeldlx6O1ZfoFjYSRbzfGZBc6PT/JPsvb83PoMpr2ZPVrkUZnd+XFP1v5A3N6sndA+NGt/KfPKzJ43/APztu7M2knuvUk+ldmJy955W7uzdmBza5I3Zu1AsQ04Pp+1k4h6Z1ktvzVrd2TXO2Fr+Pjo+c+/zNoz4uqBfJ3WZO2u4drmX2TtDzD9g6w9EuSrMjuo2jOfJ1NXCOvd0lV7J1btQ3sAURfKuhzVP+yXLIZ6d2ZtQ1HD0fYu7BqwjZ+H+ZujPtY222fejk8Kb8paKNIGkMvuzG3vUm3HXUOVdty1bhvyVVMnMXWlnTo4LpldhGnvhm7vgG7vum/fX8vrsy/bP75XA6y9ze/3ZrZTGZ+03ZG1kGh3Zs81b69K7s1sHRrfSXXjxPTU+XBb1s/ztr3x8xnb9ajWb4e342h3ru3B/x2ZfXOh1QYt4x3E1A63/YNlVd023JW1Cy27s/YHYccHju2zU2vZ7iS/1/SjXrQZ5u23F8buzvpguW5LjszaxYV7MvvDcnXDXt/7NVn7rOs07M7i8t6uO/W56e16c0tmy8n4RL792U7jUVm/TUrWPwNvvA1I1j+buP67L7NtYx3WXvCoJ8vtsyfb6RkfEN2T2XPq6vPW67JVt6/tTvGu5nV74txu2+sfUGz/iFbdDrbzr17IaL910F59viuz7XMtb9fpDzV9ar/R0j4zvl1u2zvq2+W8DTzqxYfxncntwf+Q2b6w7Utt74lZDFDqBa3x59qGr1Ub7CZrB/Ljb+vsyWz/9NCsBQafz/rP9ejmPW1o1O6Lav26nW8/98z7siuLy/fuzEKZcb/q7+OLdnVeXZ/12ufQ1jv/D+S+zI476vuq+nc0yqhsWQi9rO2pOnV9G7dR/yDi2JD1F27rPqadL3Wax9vE8Tj2jobV4e12anzXSl2GN3tnbX09npapkGm8DC1rf+pOri9m9rcB2mm+Pev/Lkg7jvFxwZ2Z/XHi8TZsT9Ye1dY+s7weJ9Z9R3tRaE9my8fNWTxeSWbLZl3/6h+/rOOaCrna7Vj7jYV6obL9rOvxR7tNaMOE8bcUxwHlfVnczrX70PaPa7bL3fii2rL1YWqZbPvY7sum2tqXxePS3Vl/J127H2/rTR1jTy3HdRmZuiM7WbyhohpfRN1oWsfHXuNjymXzcuoustuT/J3MloXaXt0njttsjy/G32g9Imt/b+NhWZvOut8cby/qfH5oU7d9bntdDqv6bcT27yfUNqe+pbAna99qaKejLncPydp+f+ozGl8oSGbnlOM+JWvfzq3HbHU+Tv0x7GWmtmntsGqj8/zxsn6gOgc7fLzvnKo7dTyRLN+HJQ/8Ga4PxGZDvrrtXFZ/WfgztU/al/VhaN1mTM2fPZmtC+NjkLqNWhZGLduXDlnb/0z1a5nxdNRH9dW+VPVu82U+P1E2Ne/ac5Qp9ZGuy+rXn3dm7bx43P6y44hqHIZO5QTJ2vK77E7t8TRMbfenhrXab5TWbdq4nakLHVdl88vIsj4l0992rP0YHz/W+q2p9463vVOfXzV1oePuLH6LuPbpgXwzcKPPp9pomz71LYz2SQWtZXd8L1sXl20nNlp3lx0bLLurfNk2bkfWHxfUfKDe7FrLvjiv88L57+dmdkf2o5JcsUE/k2RrPSO7lPKuJN+ftTtP9uSBP8tvs+oBeN0YHmjje7Dqs6OnxrtVLzgA3B/tyd1W0e4jHkxtWPCVYisuH19pfEb9OpzbjGXLheUFAOArQw25601rD8/sHPqzmT2a9bzhAEH1lgqyAQAAAAD4yuNOXwAAAAAAuibIBgAAAACga4JsAAAAAAC6JsgGAAAAAKBrgmwAAAAAALomyAYAgMOglHLnkvK3l1K2P9j9AQCAngmyAQAAAADo2lGHuwMAAPCVrJRSkrwhyfcm+csk5fD2CAAA+uOObAAAOLzOTPJNSf5hkhcn+Y7D2x0AAOiPIBsAAA6v70ryrmEY9g7DcFOS3zrcHQIAgN4IsgEA4PAbDncHAACgZ4JsAAA4vN6f5OxSypGllMcm+Z7D3SEAAOiNP/YIAACH12WZ/aHHP0ny50l+5/B2BwAA+lOGwbcYAQAAAADol0eLAAAAAADQNUE2AAAAAABdE2QDAAAAANA1QTYAAAAAAF0TZAMAAAAA0DVBNgAAAAAAXRNkAwAAAADQNUE2AAAAAABd+/8BdC1dySnKV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-83977" y="987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Brand</a:t>
            </a:r>
            <a:endParaRPr lang="en-IN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26" y="379206"/>
            <a:ext cx="6712899" cy="27220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20" y="3101275"/>
            <a:ext cx="91587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Samsung -1340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Zebronics</a:t>
            </a:r>
            <a:r>
              <a:rPr lang="en-IN" sz="1600" dirty="0" smtClean="0"/>
              <a:t> -1286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HP -1254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Realme</a:t>
            </a:r>
            <a:r>
              <a:rPr lang="en-IN" sz="1600" dirty="0" smtClean="0"/>
              <a:t> -1230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Sony -1217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Nikon -900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Mi</a:t>
            </a:r>
            <a:r>
              <a:rPr lang="en-IN" sz="1600" dirty="0" smtClean="0"/>
              <a:t> -878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boAt</a:t>
            </a:r>
            <a:r>
              <a:rPr lang="en-IN" sz="1600" dirty="0" smtClean="0"/>
              <a:t>- </a:t>
            </a:r>
            <a:r>
              <a:rPr lang="en-IN" sz="1600" dirty="0"/>
              <a:t>840 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Aroma -800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Obage</a:t>
            </a:r>
            <a:r>
              <a:rPr lang="en-IN" sz="1600" dirty="0" smtClean="0"/>
              <a:t>- 800</a:t>
            </a:r>
            <a:endParaRPr lang="en-IN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5927806"/>
            <a:ext cx="77048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2"/>
                </a:solidFill>
              </a:rPr>
              <a:t>Encoding object data in numeric using Label Encoder</a:t>
            </a:r>
            <a:endParaRPr lang="en-IN" sz="2400" b="1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72000" y="5505799"/>
            <a:ext cx="0" cy="299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5736" y="3101275"/>
            <a:ext cx="20162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Canon </a:t>
            </a:r>
            <a:r>
              <a:rPr lang="en-IN" sz="1600" dirty="0" smtClean="0"/>
              <a:t>-759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Acer -610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Apple -600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Boult</a:t>
            </a:r>
            <a:r>
              <a:rPr lang="en-IN" sz="1600" dirty="0" smtClean="0"/>
              <a:t> Audio- </a:t>
            </a:r>
            <a:r>
              <a:rPr lang="en-IN" sz="1600" dirty="0"/>
              <a:t>500 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One </a:t>
            </a:r>
            <a:r>
              <a:rPr lang="en-IN" sz="1600" dirty="0"/>
              <a:t>Plus </a:t>
            </a:r>
            <a:r>
              <a:rPr lang="en-IN" sz="1600" dirty="0" smtClean="0"/>
              <a:t>-500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JBL- </a:t>
            </a:r>
            <a:r>
              <a:rPr lang="en-IN" sz="1600" dirty="0"/>
              <a:t>434 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Dell -405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err="1"/>
              <a:t>Ambrane</a:t>
            </a:r>
            <a:r>
              <a:rPr lang="en-IN" sz="1600" dirty="0"/>
              <a:t> </a:t>
            </a:r>
            <a:r>
              <a:rPr lang="en-IN" sz="1600" dirty="0" smtClean="0"/>
              <a:t>-400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TP </a:t>
            </a:r>
            <a:r>
              <a:rPr lang="en-IN" sz="1600" dirty="0"/>
              <a:t>Link </a:t>
            </a:r>
            <a:r>
              <a:rPr lang="en-IN" sz="1600" dirty="0" smtClean="0"/>
              <a:t>-400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TP-Link -400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60168" y="3101275"/>
            <a:ext cx="19977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err="1"/>
              <a:t>Intex</a:t>
            </a:r>
            <a:r>
              <a:rPr lang="en-IN" sz="1600" dirty="0"/>
              <a:t> </a:t>
            </a:r>
            <a:r>
              <a:rPr lang="en-IN" sz="1600" dirty="0" smtClean="0"/>
              <a:t>-400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Tenda</a:t>
            </a:r>
            <a:r>
              <a:rPr lang="en-IN" sz="1600" dirty="0" smtClean="0"/>
              <a:t> -399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Procus</a:t>
            </a:r>
            <a:r>
              <a:rPr lang="en-IN" sz="1600" dirty="0" smtClean="0"/>
              <a:t> -300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D </a:t>
            </a:r>
            <a:r>
              <a:rPr lang="en-IN" sz="1600" dirty="0"/>
              <a:t>Link </a:t>
            </a:r>
            <a:r>
              <a:rPr lang="en-IN" sz="1600" dirty="0" smtClean="0"/>
              <a:t>-300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Benq</a:t>
            </a:r>
            <a:r>
              <a:rPr lang="en-IN" sz="1600" dirty="0" smtClean="0"/>
              <a:t> -300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LG -300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Nokia -300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Redmi</a:t>
            </a:r>
            <a:r>
              <a:rPr lang="en-IN" sz="1600" dirty="0" smtClean="0"/>
              <a:t> -300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Amazfit</a:t>
            </a:r>
            <a:r>
              <a:rPr lang="en-IN" sz="1600" dirty="0" smtClean="0"/>
              <a:t> -300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Fire-</a:t>
            </a:r>
            <a:r>
              <a:rPr lang="en-IN" sz="1600" dirty="0" err="1" smtClean="0"/>
              <a:t>Boltt</a:t>
            </a:r>
            <a:r>
              <a:rPr lang="en-IN" sz="1600" dirty="0" smtClean="0"/>
              <a:t> -300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04248" y="3113851"/>
            <a:ext cx="2255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err="1"/>
              <a:t>Oppo</a:t>
            </a:r>
            <a:r>
              <a:rPr lang="en-IN" sz="1600" dirty="0"/>
              <a:t> </a:t>
            </a:r>
            <a:r>
              <a:rPr lang="en-IN" sz="1600" dirty="0" smtClean="0"/>
              <a:t>-300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Xiaomi</a:t>
            </a:r>
            <a:r>
              <a:rPr lang="en-IN" sz="1600" dirty="0"/>
              <a:t> </a:t>
            </a:r>
            <a:r>
              <a:rPr lang="en-IN" sz="1600" dirty="0" smtClean="0"/>
              <a:t>-300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Noise -299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Asus -277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Lenovo -232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Huami</a:t>
            </a:r>
            <a:r>
              <a:rPr lang="en-IN" sz="1600" dirty="0" smtClean="0"/>
              <a:t> -200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Cannon -107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Epson- </a:t>
            </a:r>
            <a:r>
              <a:rPr lang="en-IN" sz="1600" dirty="0"/>
              <a:t>100 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err="1" smtClean="0"/>
              <a:t>Avita</a:t>
            </a:r>
            <a:r>
              <a:rPr lang="en-IN" sz="1600" dirty="0" smtClean="0"/>
              <a:t> -56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MSI -53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3280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1784" y="68"/>
            <a:ext cx="388843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 smtClean="0"/>
              <a:t>Review</a:t>
            </a:r>
            <a:endParaRPr lang="en-IN" sz="2400" b="1" u="sng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3479611"/>
            <a:ext cx="5325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	</a:t>
            </a:r>
          </a:p>
          <a:p>
            <a:r>
              <a:rPr lang="en-IN" sz="1200" dirty="0" smtClean="0"/>
              <a:t>	</a:t>
            </a:r>
            <a:endParaRPr lang="en-IN" sz="12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644008" y="0"/>
            <a:ext cx="0" cy="2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852244" y="-18549"/>
            <a:ext cx="432642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 smtClean="0">
                <a:solidFill>
                  <a:prstClr val="black"/>
                </a:solidFill>
              </a:rPr>
              <a:t>Rate</a:t>
            </a:r>
            <a:endParaRPr lang="en-IN" sz="2400" b="1" u="sng" dirty="0" smtClean="0">
              <a:solidFill>
                <a:prstClr val="black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8219" y="3156445"/>
            <a:ext cx="457152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Majority of </a:t>
            </a:r>
            <a:r>
              <a:rPr lang="en-US" dirty="0" smtClean="0">
                <a:cs typeface="Arial" pitchFamily="34" charset="0"/>
              </a:rPr>
              <a:t>the reviews were “Wonderful’, ‘Good’, ‘Excellent’.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6911" y="4944926"/>
            <a:ext cx="429175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2"/>
                </a:solidFill>
              </a:rPr>
              <a:t>Encoding object data in numeric using Label Encoder</a:t>
            </a:r>
            <a:endParaRPr lang="en-IN" sz="2400" b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41323" y="4563284"/>
            <a:ext cx="0" cy="299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" y="369401"/>
            <a:ext cx="4572000" cy="27676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784" y="4964271"/>
            <a:ext cx="388843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2"/>
                </a:solidFill>
              </a:rPr>
              <a:t>Encoding object data in numeric using Label Encoder</a:t>
            </a:r>
            <a:endParaRPr lang="en-IN" sz="2400" b="1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72145" y="4113929"/>
            <a:ext cx="0" cy="299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47" y="350783"/>
            <a:ext cx="4429131" cy="2786247"/>
          </a:xfrm>
          <a:prstGeom prst="rect">
            <a:avLst/>
          </a:prstGeom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895413" y="3137030"/>
            <a:ext cx="415346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dirty="0" smtClean="0"/>
              <a:t>10270 products have 5 star rating 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dirty="0" smtClean="0"/>
              <a:t>6058 products have 4 star rating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dirty="0" smtClean="0"/>
              <a:t>1963 products have 1 star rating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dirty="0" smtClean="0"/>
              <a:t>1891 products have 3 star rating</a:t>
            </a:r>
          </a:p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dirty="0" smtClean="0"/>
              <a:t>494 products have 2 stars rating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1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996" y="-2434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Statistical analysis using describe method-</a:t>
            </a:r>
            <a:endParaRPr lang="en-IN" sz="2800" dirty="0"/>
          </a:p>
          <a:p>
            <a:pPr marL="285750" indent="-285750">
              <a:buFont typeface="Arial" pitchFamily="34" charset="0"/>
              <a:buChar char="•"/>
            </a:pPr>
            <a:endParaRPr lang="en-IN" sz="28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39484" r="52590" b="21429"/>
          <a:stretch/>
        </p:blipFill>
        <p:spPr bwMode="auto">
          <a:xfrm>
            <a:off x="0" y="836712"/>
            <a:ext cx="9148594" cy="60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3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5559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Correlation Matrix using </a:t>
            </a:r>
            <a:r>
              <a:rPr lang="en-IN" dirty="0" err="1" smtClean="0"/>
              <a:t>heatmap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2" y="189571"/>
            <a:ext cx="5940152" cy="4155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9" y="4509120"/>
            <a:ext cx="9144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000" dirty="0" smtClean="0"/>
              <a:t>Correlation between the columns and the label </a:t>
            </a:r>
            <a:r>
              <a:rPr lang="en-IN" sz="2000" dirty="0" smtClean="0"/>
              <a:t>‘</a:t>
            </a:r>
            <a:r>
              <a:rPr lang="en-IN" sz="2000" dirty="0" smtClean="0"/>
              <a:t>Rate</a:t>
            </a:r>
            <a:r>
              <a:rPr lang="en-IN" sz="2000" dirty="0" smtClean="0"/>
              <a:t>’ </a:t>
            </a:r>
            <a:r>
              <a:rPr lang="en-IN" sz="2000" dirty="0" smtClean="0"/>
              <a:t>using </a:t>
            </a:r>
            <a:r>
              <a:rPr lang="en-IN" sz="2000" dirty="0" err="1" smtClean="0"/>
              <a:t>corr</a:t>
            </a:r>
            <a:r>
              <a:rPr lang="en-IN" sz="2000" dirty="0" smtClean="0"/>
              <a:t> method-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Product:  </a:t>
            </a:r>
            <a:r>
              <a:rPr lang="en-IN" sz="2000" dirty="0"/>
              <a:t>0.027645 </a:t>
            </a:r>
            <a:endParaRPr lang="en-IN" sz="2000" dirty="0" smtClean="0"/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Brand:  </a:t>
            </a:r>
            <a:r>
              <a:rPr lang="en-IN" sz="2000" dirty="0"/>
              <a:t>-0.000810 </a:t>
            </a:r>
            <a:endParaRPr lang="en-IN" sz="2000" dirty="0" smtClean="0"/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000" dirty="0" smtClean="0"/>
              <a:t>Review:  </a:t>
            </a:r>
            <a:r>
              <a:rPr lang="en-IN" sz="2000" dirty="0"/>
              <a:t>-0.081948</a:t>
            </a:r>
            <a:endParaRPr lang="en-IN" sz="2000" dirty="0" smtClean="0"/>
          </a:p>
          <a:p>
            <a:pPr marL="1257300" lvl="2" indent="-342900">
              <a:buFont typeface="Courier New" pitchFamily="49" charset="0"/>
              <a:buChar char="o"/>
            </a:pPr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Product </a:t>
            </a:r>
            <a:r>
              <a:rPr lang="en-IN" dirty="0" smtClean="0"/>
              <a:t> is 2</a:t>
            </a:r>
            <a:r>
              <a:rPr lang="en-IN" dirty="0" smtClean="0"/>
              <a:t>.72% </a:t>
            </a:r>
            <a:r>
              <a:rPr lang="en-IN" dirty="0" smtClean="0"/>
              <a:t>positively correlated to </a:t>
            </a:r>
            <a:r>
              <a:rPr lang="en-IN" dirty="0" smtClean="0"/>
              <a:t>‘</a:t>
            </a:r>
            <a:r>
              <a:rPr lang="en-IN" dirty="0" smtClean="0"/>
              <a:t>Rate</a:t>
            </a:r>
            <a:r>
              <a:rPr lang="en-IN" dirty="0" smtClean="0"/>
              <a:t>’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Review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8</a:t>
            </a:r>
            <a:r>
              <a:rPr lang="en-IN" dirty="0" smtClean="0"/>
              <a:t>.1% negatively </a:t>
            </a:r>
            <a:r>
              <a:rPr lang="en-IN" dirty="0" smtClean="0"/>
              <a:t>correlated to </a:t>
            </a:r>
            <a:r>
              <a:rPr lang="en-IN" dirty="0" smtClean="0"/>
              <a:t>‘</a:t>
            </a:r>
            <a:r>
              <a:rPr lang="en-IN" dirty="0" smtClean="0"/>
              <a:t>Rate</a:t>
            </a:r>
            <a:r>
              <a:rPr lang="en-IN" dirty="0" smtClean="0"/>
              <a:t>’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4110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Visualizing outliers using boxplot method-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20"/>
            <a:ext cx="9144000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96752"/>
            <a:ext cx="91635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Removing outliers using </a:t>
            </a:r>
            <a:r>
              <a:rPr lang="en-IN" sz="2800" dirty="0" err="1" smtClean="0"/>
              <a:t>zscore</a:t>
            </a:r>
            <a:r>
              <a:rPr lang="en-IN" sz="2800" dirty="0" smtClean="0"/>
              <a:t> method-</a:t>
            </a:r>
          </a:p>
          <a:p>
            <a:r>
              <a:rPr lang="en-IN" sz="2800" dirty="0" smtClean="0">
                <a:solidFill>
                  <a:schemeClr val="accent1"/>
                </a:solidFill>
              </a:rPr>
              <a:t>   			</a:t>
            </a:r>
            <a:r>
              <a:rPr lang="en-IN" sz="2800" dirty="0" smtClean="0">
                <a:solidFill>
                  <a:schemeClr val="tx2"/>
                </a:solidFill>
              </a:rPr>
              <a:t>On removing the outliers the data loss is </a:t>
            </a:r>
            <a:r>
              <a:rPr lang="en-IN" sz="2800" dirty="0">
                <a:solidFill>
                  <a:schemeClr val="tx2"/>
                </a:solidFill>
              </a:rPr>
              <a:t>0</a:t>
            </a:r>
            <a:r>
              <a:rPr lang="en-IN" sz="2800" dirty="0" smtClean="0">
                <a:solidFill>
                  <a:schemeClr val="tx2"/>
                </a:solidFill>
              </a:rPr>
              <a:t>%, </a:t>
            </a:r>
            <a:r>
              <a:rPr lang="en-IN" sz="2800" dirty="0" smtClean="0">
                <a:solidFill>
                  <a:schemeClr val="tx2"/>
                </a:solidFill>
              </a:rPr>
              <a:t>which is acceptable, hence outliers are removed</a:t>
            </a:r>
          </a:p>
          <a:p>
            <a:endParaRPr lang="en-IN" sz="2800" dirty="0" smtClean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 dataset is divided into x(features) and y (label)-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                 </a:t>
            </a:r>
            <a:r>
              <a:rPr lang="en-IN" sz="2800" dirty="0" smtClean="0">
                <a:solidFill>
                  <a:schemeClr val="tx2"/>
                </a:solidFill>
              </a:rPr>
              <a:t>The x contains all the features other than the label </a:t>
            </a:r>
            <a:r>
              <a:rPr lang="en-IN" sz="2800" dirty="0" smtClean="0">
                <a:solidFill>
                  <a:schemeClr val="tx2"/>
                </a:solidFill>
              </a:rPr>
              <a:t>‘</a:t>
            </a:r>
            <a:r>
              <a:rPr lang="en-IN" sz="2800" dirty="0" smtClean="0">
                <a:solidFill>
                  <a:schemeClr val="tx2"/>
                </a:solidFill>
              </a:rPr>
              <a:t>Rate</a:t>
            </a:r>
            <a:r>
              <a:rPr lang="en-IN" sz="2800" dirty="0" smtClean="0">
                <a:solidFill>
                  <a:schemeClr val="tx2"/>
                </a:solidFill>
              </a:rPr>
              <a:t>’</a:t>
            </a:r>
            <a:endParaRPr lang="en-IN" sz="2800" dirty="0" smtClean="0">
              <a:solidFill>
                <a:schemeClr val="tx2"/>
              </a:solidFill>
            </a:endParaRPr>
          </a:p>
          <a:p>
            <a:r>
              <a:rPr lang="en-IN" sz="2800" dirty="0">
                <a:solidFill>
                  <a:schemeClr val="tx2"/>
                </a:solidFill>
              </a:rPr>
              <a:t> </a:t>
            </a:r>
            <a:r>
              <a:rPr lang="en-IN" sz="2800" dirty="0" smtClean="0">
                <a:solidFill>
                  <a:schemeClr val="tx2"/>
                </a:solidFill>
              </a:rPr>
              <a:t>                       The y contains only the label </a:t>
            </a:r>
            <a:r>
              <a:rPr lang="en-IN" sz="2800" dirty="0" smtClean="0">
                <a:solidFill>
                  <a:schemeClr val="tx2"/>
                </a:solidFill>
              </a:rPr>
              <a:t>‘</a:t>
            </a:r>
            <a:r>
              <a:rPr lang="en-IN" sz="2800" dirty="0" smtClean="0">
                <a:solidFill>
                  <a:schemeClr val="tx2"/>
                </a:solidFill>
              </a:rPr>
              <a:t>Rate</a:t>
            </a:r>
            <a:r>
              <a:rPr lang="en-IN" sz="2800" dirty="0" smtClean="0">
                <a:solidFill>
                  <a:schemeClr val="tx2"/>
                </a:solidFill>
              </a:rPr>
              <a:t>’</a:t>
            </a:r>
            <a:endParaRPr lang="en-IN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Visualizing relationship between features and label-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3220"/>
            <a:ext cx="8568952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617" y="836712"/>
            <a:ext cx="9144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 </a:t>
            </a:r>
            <a:r>
              <a:rPr lang="en-IN" sz="2800" dirty="0" err="1" smtClean="0"/>
              <a:t>skewness</a:t>
            </a:r>
            <a:r>
              <a:rPr lang="en-IN" sz="2800" dirty="0" smtClean="0"/>
              <a:t> observed in graphical analysis was confirmed by using the skew method-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Product:  </a:t>
            </a:r>
            <a:r>
              <a:rPr lang="en-IN" sz="2000" dirty="0"/>
              <a:t>0.302151 </a:t>
            </a:r>
            <a:endParaRPr lang="en-IN" sz="2000" dirty="0" smtClean="0"/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Review:  </a:t>
            </a:r>
            <a:r>
              <a:rPr lang="en-IN" sz="2000" dirty="0"/>
              <a:t>-0.047409 </a:t>
            </a:r>
            <a:endParaRPr lang="en-IN" sz="2000" dirty="0" smtClean="0"/>
          </a:p>
          <a:p>
            <a:pPr marL="1371600" lvl="2" indent="-457200">
              <a:buFont typeface="Courier New" pitchFamily="49" charset="0"/>
              <a:buChar char="o"/>
            </a:pPr>
            <a:r>
              <a:rPr lang="en-IN" sz="2000" dirty="0" smtClean="0"/>
              <a:t>Brand:  </a:t>
            </a:r>
            <a:r>
              <a:rPr lang="en-IN" sz="2000" dirty="0"/>
              <a:t>-0.313749</a:t>
            </a:r>
            <a:endParaRPr lang="en-IN" sz="2000" dirty="0" smtClean="0"/>
          </a:p>
          <a:p>
            <a:pPr lvl="2"/>
            <a:endParaRPr lang="en-IN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-24617" y="306750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This </a:t>
            </a:r>
            <a:r>
              <a:rPr lang="en-IN" sz="2800" dirty="0" err="1" smtClean="0"/>
              <a:t>skewness</a:t>
            </a:r>
            <a:r>
              <a:rPr lang="en-IN" sz="2800" dirty="0" smtClean="0"/>
              <a:t> was removed using the power transformer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 x(features) were scaled using the Standard </a:t>
            </a:r>
            <a:r>
              <a:rPr lang="en-IN" sz="2800" dirty="0" err="1" smtClean="0"/>
              <a:t>Scaler</a:t>
            </a: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 dataset was divided into train and test set using train test split and the best random state was found to be </a:t>
            </a:r>
            <a:r>
              <a:rPr lang="en-IN" sz="2800" dirty="0"/>
              <a:t>3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0258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276872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/>
              <a:t>The train and test data were applied on different models as follows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56397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/>
              <a:t>Logistic </a:t>
            </a:r>
            <a:r>
              <a:rPr lang="en-IN" sz="3600" b="1" u="sng" dirty="0"/>
              <a:t>Regression </a:t>
            </a:r>
            <a:r>
              <a:rPr lang="en-IN" sz="3600" b="1" u="sng" dirty="0" smtClean="0"/>
              <a:t>Model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-36004" y="80248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Accuracy </a:t>
            </a:r>
            <a:r>
              <a:rPr lang="en-IN" sz="2400" dirty="0" smtClean="0"/>
              <a:t>for target test and </a:t>
            </a:r>
            <a:r>
              <a:rPr lang="en-IN" sz="2400" dirty="0" err="1" smtClean="0"/>
              <a:t>pred_test</a:t>
            </a:r>
            <a:r>
              <a:rPr lang="en-IN" sz="2400" dirty="0" smtClean="0"/>
              <a:t>(data predicted on </a:t>
            </a:r>
            <a:r>
              <a:rPr lang="en-IN" sz="2400" dirty="0" err="1" smtClean="0"/>
              <a:t>features_test</a:t>
            </a:r>
            <a:r>
              <a:rPr lang="en-IN" sz="2400" dirty="0" smtClean="0"/>
              <a:t>) is </a:t>
            </a:r>
            <a:r>
              <a:rPr lang="en-IN" sz="2400" b="1" dirty="0" smtClean="0">
                <a:solidFill>
                  <a:schemeClr val="tx2"/>
                </a:solidFill>
              </a:rPr>
              <a:t>50.70%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Confusion Matrix </a:t>
            </a:r>
            <a:r>
              <a:rPr lang="en-IN" sz="2400" b="1" dirty="0">
                <a:solidFill>
                  <a:schemeClr val="tx2"/>
                </a:solidFill>
              </a:rPr>
              <a:t>and Classification Report </a:t>
            </a:r>
            <a:r>
              <a:rPr lang="en-IN" sz="2400" b="1" dirty="0" smtClean="0">
                <a:solidFill>
                  <a:schemeClr val="tx2"/>
                </a:solidFill>
              </a:rPr>
              <a:t> </a:t>
            </a:r>
            <a:r>
              <a:rPr lang="en-IN" sz="2400" dirty="0" smtClean="0"/>
              <a:t>for </a:t>
            </a:r>
            <a:r>
              <a:rPr lang="en-IN" sz="2400" dirty="0"/>
              <a:t>target test and </a:t>
            </a:r>
            <a:r>
              <a:rPr lang="en-IN" sz="2400" dirty="0" err="1"/>
              <a:t>pred_test</a:t>
            </a:r>
            <a:r>
              <a:rPr lang="en-IN" sz="2400" dirty="0"/>
              <a:t>(data predicted on </a:t>
            </a:r>
            <a:r>
              <a:rPr lang="en-IN" sz="2400" dirty="0" err="1"/>
              <a:t>features_test</a:t>
            </a:r>
            <a:r>
              <a:rPr lang="en-IN" sz="2400" dirty="0"/>
              <a:t>) </a:t>
            </a:r>
            <a:r>
              <a:rPr lang="en-IN" sz="2400" dirty="0" smtClean="0"/>
              <a:t>is –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 t="50000" r="51474" b="10932"/>
          <a:stretch/>
        </p:blipFill>
        <p:spPr bwMode="auto">
          <a:xfrm>
            <a:off x="21772" y="2924944"/>
            <a:ext cx="9122228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0688"/>
            <a:ext cx="9144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 smtClean="0">
                <a:latin typeface="+mj-lt"/>
              </a:rPr>
              <a:t>Problem Statement-</a:t>
            </a:r>
            <a:endParaRPr lang="en-IN" sz="4800" dirty="0" smtClean="0"/>
          </a:p>
          <a:p>
            <a:endParaRPr lang="en-IN" sz="2800" dirty="0"/>
          </a:p>
          <a:p>
            <a:r>
              <a:rPr lang="en-IN" sz="2800" dirty="0"/>
              <a:t> </a:t>
            </a:r>
            <a:r>
              <a:rPr lang="en-IN" sz="2800" b="1" dirty="0"/>
              <a:t>Data </a:t>
            </a:r>
            <a:r>
              <a:rPr lang="en-IN" sz="2800" b="1" dirty="0" smtClean="0"/>
              <a:t>Collection-</a:t>
            </a:r>
            <a:endParaRPr lang="en-IN" sz="2800" dirty="0"/>
          </a:p>
          <a:p>
            <a:r>
              <a:rPr lang="en-IN" sz="2800" dirty="0"/>
              <a:t> </a:t>
            </a:r>
            <a:r>
              <a:rPr lang="en-IN" sz="2800" dirty="0" smtClean="0"/>
              <a:t>Scrape </a:t>
            </a:r>
            <a:r>
              <a:rPr lang="en-IN" sz="2800" dirty="0"/>
              <a:t>at least </a:t>
            </a:r>
            <a:r>
              <a:rPr lang="en-IN" sz="2800" dirty="0" smtClean="0"/>
              <a:t>20000 </a:t>
            </a:r>
            <a:r>
              <a:rPr lang="en-IN" sz="2800" dirty="0" smtClean="0"/>
              <a:t>reviews </a:t>
            </a:r>
            <a:r>
              <a:rPr lang="en-IN" sz="2800" dirty="0"/>
              <a:t>of different laptops, Phones, Headphones, smart watches, Professional Cameras, Printers, Monitors, Home </a:t>
            </a:r>
            <a:r>
              <a:rPr lang="en-IN" sz="2800" dirty="0" err="1"/>
              <a:t>theater</a:t>
            </a:r>
            <a:r>
              <a:rPr lang="en-IN" sz="2800" dirty="0"/>
              <a:t>, Router from different e-commerce </a:t>
            </a:r>
            <a:r>
              <a:rPr lang="en-IN" sz="2800" dirty="0" smtClean="0"/>
              <a:t>websites </a:t>
            </a:r>
            <a:r>
              <a:rPr lang="en-IN" sz="2800" dirty="0" smtClean="0"/>
              <a:t>using </a:t>
            </a:r>
            <a:r>
              <a:rPr lang="en-IN" sz="2800" dirty="0" err="1" smtClean="0"/>
              <a:t>webscraping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b="1" dirty="0" smtClean="0"/>
              <a:t>Model </a:t>
            </a:r>
            <a:r>
              <a:rPr lang="en-IN" sz="2800" b="1" dirty="0"/>
              <a:t>Building </a:t>
            </a:r>
            <a:r>
              <a:rPr lang="en-IN" sz="2800" b="1" dirty="0" smtClean="0"/>
              <a:t>–</a:t>
            </a:r>
          </a:p>
          <a:p>
            <a:r>
              <a:rPr lang="en-IN" sz="2800" dirty="0" smtClean="0"/>
              <a:t>After </a:t>
            </a:r>
            <a:r>
              <a:rPr lang="en-IN" sz="2800" dirty="0"/>
              <a:t>collecting the data, you need to build a machine learning </a:t>
            </a:r>
            <a:r>
              <a:rPr lang="en-IN" sz="2800" dirty="0" smtClean="0"/>
              <a:t>model</a:t>
            </a:r>
            <a:r>
              <a:rPr lang="en-IN" sz="2800" dirty="0"/>
              <a:t> </a:t>
            </a:r>
            <a:r>
              <a:rPr lang="en-IN" sz="2800" dirty="0" smtClean="0"/>
              <a:t>that will predict the rating of a product from its review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075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065" y="0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err="1"/>
              <a:t>KNeighbors</a:t>
            </a:r>
            <a:r>
              <a:rPr lang="en-IN" sz="3600" b="1" u="sng" dirty="0"/>
              <a:t> Classifier Model</a:t>
            </a:r>
          </a:p>
          <a:p>
            <a:pPr algn="ctr"/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-36004" y="80248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Accuracy </a:t>
            </a:r>
            <a:r>
              <a:rPr lang="en-IN" sz="2400" dirty="0" smtClean="0"/>
              <a:t>for target test and </a:t>
            </a:r>
            <a:r>
              <a:rPr lang="en-IN" sz="2400" dirty="0" err="1" smtClean="0"/>
              <a:t>pred_test</a:t>
            </a:r>
            <a:r>
              <a:rPr lang="en-IN" sz="2400" dirty="0" smtClean="0"/>
              <a:t>(data predicted on </a:t>
            </a:r>
            <a:r>
              <a:rPr lang="en-IN" sz="2400" dirty="0" err="1" smtClean="0"/>
              <a:t>features_test</a:t>
            </a:r>
            <a:r>
              <a:rPr lang="en-IN" sz="2400" dirty="0" smtClean="0"/>
              <a:t>) is </a:t>
            </a:r>
            <a:r>
              <a:rPr lang="en-IN" sz="2400" b="1" dirty="0" smtClean="0">
                <a:solidFill>
                  <a:schemeClr val="tx2"/>
                </a:solidFill>
              </a:rPr>
              <a:t>70</a:t>
            </a:r>
            <a:r>
              <a:rPr lang="en-IN" sz="2400" b="1" dirty="0" smtClean="0">
                <a:solidFill>
                  <a:schemeClr val="tx2"/>
                </a:solidFill>
              </a:rPr>
              <a:t>.67%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Confusion </a:t>
            </a:r>
            <a:r>
              <a:rPr lang="en-IN" sz="2400" b="1" dirty="0">
                <a:solidFill>
                  <a:schemeClr val="tx2"/>
                </a:solidFill>
              </a:rPr>
              <a:t>Matrix and Classification Report </a:t>
            </a:r>
            <a:r>
              <a:rPr lang="en-IN" sz="2400" dirty="0"/>
              <a:t>for target test and </a:t>
            </a:r>
            <a:r>
              <a:rPr lang="en-IN" sz="2400" dirty="0" err="1"/>
              <a:t>pred_test</a:t>
            </a:r>
            <a:r>
              <a:rPr lang="en-IN" sz="2400" dirty="0"/>
              <a:t>(data predicted on </a:t>
            </a:r>
            <a:r>
              <a:rPr lang="en-IN" sz="2400" dirty="0" err="1"/>
              <a:t>features_test</a:t>
            </a:r>
            <a:r>
              <a:rPr lang="en-IN" sz="2400" dirty="0"/>
              <a:t>) </a:t>
            </a:r>
            <a:r>
              <a:rPr lang="en-IN" sz="2400" dirty="0" smtClean="0"/>
              <a:t>is –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  <a:p>
            <a:endParaRPr lang="en-IN" sz="2400" b="1" dirty="0" smtClean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7817" r="51698" b="13826"/>
          <a:stretch/>
        </p:blipFill>
        <p:spPr bwMode="auto">
          <a:xfrm>
            <a:off x="0" y="2780928"/>
            <a:ext cx="9144000" cy="40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50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065" y="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Decision Tree </a:t>
            </a:r>
            <a:r>
              <a:rPr lang="en-IN" sz="3600" b="1" u="sng" dirty="0" smtClean="0"/>
              <a:t>Classifier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-36004" y="80248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Accuracy </a:t>
            </a:r>
            <a:r>
              <a:rPr lang="en-IN" sz="2400" dirty="0" smtClean="0"/>
              <a:t>for target test and </a:t>
            </a:r>
            <a:r>
              <a:rPr lang="en-IN" sz="2400" dirty="0" err="1" smtClean="0"/>
              <a:t>pred_test</a:t>
            </a:r>
            <a:r>
              <a:rPr lang="en-IN" sz="2400" dirty="0" smtClean="0"/>
              <a:t>(data predicted on </a:t>
            </a:r>
            <a:r>
              <a:rPr lang="en-IN" sz="2400" dirty="0" err="1" smtClean="0"/>
              <a:t>features_test</a:t>
            </a:r>
            <a:r>
              <a:rPr lang="en-IN" sz="2400" dirty="0" smtClean="0"/>
              <a:t>) is </a:t>
            </a:r>
            <a:r>
              <a:rPr lang="en-IN" sz="2400" b="1" dirty="0" smtClean="0">
                <a:solidFill>
                  <a:schemeClr val="tx2"/>
                </a:solidFill>
              </a:rPr>
              <a:t>73</a:t>
            </a:r>
            <a:r>
              <a:rPr lang="en-IN" sz="2400" b="1" dirty="0" smtClean="0">
                <a:solidFill>
                  <a:schemeClr val="tx2"/>
                </a:solidFill>
              </a:rPr>
              <a:t>.67%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Confusion </a:t>
            </a:r>
            <a:r>
              <a:rPr lang="en-IN" sz="2400" b="1" dirty="0">
                <a:solidFill>
                  <a:schemeClr val="tx2"/>
                </a:solidFill>
              </a:rPr>
              <a:t>Matrix and Classification Report </a:t>
            </a:r>
            <a:r>
              <a:rPr lang="en-IN" sz="2400" dirty="0"/>
              <a:t>for target test and </a:t>
            </a:r>
            <a:r>
              <a:rPr lang="en-IN" sz="2400" dirty="0" err="1"/>
              <a:t>pred_test</a:t>
            </a:r>
            <a:r>
              <a:rPr lang="en-IN" sz="2400" dirty="0"/>
              <a:t>(data predicted on </a:t>
            </a:r>
            <a:r>
              <a:rPr lang="en-IN" sz="2400" dirty="0" err="1"/>
              <a:t>features_test</a:t>
            </a:r>
            <a:r>
              <a:rPr lang="en-IN" sz="2400" dirty="0"/>
              <a:t>) </a:t>
            </a:r>
            <a:r>
              <a:rPr lang="en-IN" sz="2400" dirty="0" smtClean="0"/>
              <a:t>is –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46230" r="51921" b="15278"/>
          <a:stretch/>
        </p:blipFill>
        <p:spPr bwMode="auto">
          <a:xfrm>
            <a:off x="0" y="2708920"/>
            <a:ext cx="9144000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97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065" y="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Random Forest </a:t>
            </a:r>
            <a:r>
              <a:rPr lang="en-IN" sz="3600" b="1" u="sng" dirty="0" smtClean="0"/>
              <a:t>Classifier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-36004" y="80248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Accuracy </a:t>
            </a:r>
            <a:r>
              <a:rPr lang="en-IN" sz="2400" dirty="0" smtClean="0"/>
              <a:t>for target test and </a:t>
            </a:r>
            <a:r>
              <a:rPr lang="en-IN" sz="2400" dirty="0" err="1" smtClean="0"/>
              <a:t>pred_test</a:t>
            </a:r>
            <a:r>
              <a:rPr lang="en-IN" sz="2400" dirty="0" smtClean="0"/>
              <a:t>(data predicted on </a:t>
            </a:r>
            <a:r>
              <a:rPr lang="en-IN" sz="2400" dirty="0" err="1" smtClean="0"/>
              <a:t>features_test</a:t>
            </a:r>
            <a:r>
              <a:rPr lang="en-IN" sz="2400" dirty="0" smtClean="0"/>
              <a:t>) is </a:t>
            </a:r>
            <a:r>
              <a:rPr lang="en-IN" sz="2400" b="1" dirty="0" smtClean="0">
                <a:solidFill>
                  <a:schemeClr val="tx2"/>
                </a:solidFill>
              </a:rPr>
              <a:t>73</a:t>
            </a:r>
            <a:r>
              <a:rPr lang="en-IN" sz="2400" b="1" dirty="0" smtClean="0">
                <a:solidFill>
                  <a:schemeClr val="tx2"/>
                </a:solidFill>
              </a:rPr>
              <a:t>.21%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Confusion Matrix </a:t>
            </a:r>
            <a:r>
              <a:rPr lang="en-IN" sz="2400" b="1" dirty="0">
                <a:solidFill>
                  <a:schemeClr val="tx2"/>
                </a:solidFill>
              </a:rPr>
              <a:t>and Classification Report </a:t>
            </a:r>
            <a:r>
              <a:rPr lang="en-IN" sz="2400" dirty="0" smtClean="0"/>
              <a:t>for </a:t>
            </a:r>
            <a:r>
              <a:rPr lang="en-IN" sz="2400" dirty="0"/>
              <a:t>target test and </a:t>
            </a:r>
            <a:r>
              <a:rPr lang="en-IN" sz="2400" dirty="0" err="1"/>
              <a:t>pred_test</a:t>
            </a:r>
            <a:r>
              <a:rPr lang="en-IN" sz="2400" dirty="0"/>
              <a:t>(data predicted on </a:t>
            </a:r>
            <a:r>
              <a:rPr lang="en-IN" sz="2400" dirty="0" err="1"/>
              <a:t>features_test</a:t>
            </a:r>
            <a:r>
              <a:rPr lang="en-IN" sz="2400" dirty="0"/>
              <a:t>) </a:t>
            </a:r>
            <a:r>
              <a:rPr lang="en-IN" sz="2400" dirty="0" smtClean="0"/>
              <a:t>is –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  <a:p>
            <a:endParaRPr lang="en-IN" sz="2400" b="1" dirty="0" smtClean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t="44048" r="51921" b="16666"/>
          <a:stretch/>
        </p:blipFill>
        <p:spPr bwMode="auto">
          <a:xfrm>
            <a:off x="6198" y="2708920"/>
            <a:ext cx="9137802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87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065" y="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err="1"/>
              <a:t>AdaBoost</a:t>
            </a:r>
            <a:r>
              <a:rPr lang="en-IN" sz="3600" b="1" u="sng" dirty="0"/>
              <a:t> </a:t>
            </a:r>
            <a:r>
              <a:rPr lang="en-IN" sz="3600" b="1" u="sng" dirty="0" smtClean="0"/>
              <a:t>Classifier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-36004" y="80248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Accuracy </a:t>
            </a:r>
            <a:r>
              <a:rPr lang="en-IN" sz="2400" dirty="0" smtClean="0"/>
              <a:t>for target test and </a:t>
            </a:r>
            <a:r>
              <a:rPr lang="en-IN" sz="2400" dirty="0" err="1" smtClean="0"/>
              <a:t>pred_test</a:t>
            </a:r>
            <a:r>
              <a:rPr lang="en-IN" sz="2400" dirty="0" smtClean="0"/>
              <a:t>(data predicted on </a:t>
            </a:r>
            <a:r>
              <a:rPr lang="en-IN" sz="2400" dirty="0" err="1" smtClean="0"/>
              <a:t>features_test</a:t>
            </a:r>
            <a:r>
              <a:rPr lang="en-IN" sz="2400" dirty="0" smtClean="0"/>
              <a:t>) is </a:t>
            </a:r>
            <a:r>
              <a:rPr lang="en-IN" sz="2400" b="1" dirty="0" smtClean="0">
                <a:solidFill>
                  <a:schemeClr val="tx2"/>
                </a:solidFill>
              </a:rPr>
              <a:t>57</a:t>
            </a:r>
            <a:r>
              <a:rPr lang="en-IN" sz="2400" b="1" dirty="0" smtClean="0">
                <a:solidFill>
                  <a:schemeClr val="tx2"/>
                </a:solidFill>
              </a:rPr>
              <a:t>.52%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Confusion </a:t>
            </a:r>
            <a:r>
              <a:rPr lang="en-IN" sz="2400" b="1" dirty="0">
                <a:solidFill>
                  <a:schemeClr val="tx2"/>
                </a:solidFill>
              </a:rPr>
              <a:t>Matrix and Classification Report </a:t>
            </a:r>
            <a:r>
              <a:rPr lang="en-IN" sz="2400" dirty="0"/>
              <a:t>for target test and </a:t>
            </a:r>
            <a:r>
              <a:rPr lang="en-IN" sz="2400" dirty="0" err="1"/>
              <a:t>pred_test</a:t>
            </a:r>
            <a:r>
              <a:rPr lang="en-IN" sz="2400" dirty="0"/>
              <a:t>(data predicted on </a:t>
            </a:r>
            <a:r>
              <a:rPr lang="en-IN" sz="2400" dirty="0" err="1"/>
              <a:t>features_test</a:t>
            </a:r>
            <a:r>
              <a:rPr lang="en-IN" sz="2400" dirty="0"/>
              <a:t>) </a:t>
            </a:r>
            <a:r>
              <a:rPr lang="en-IN" sz="2400" dirty="0" smtClean="0"/>
              <a:t>is –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t="42857" r="51698" b="18849"/>
          <a:stretch/>
        </p:blipFill>
        <p:spPr bwMode="auto">
          <a:xfrm>
            <a:off x="0" y="2708920"/>
            <a:ext cx="9144000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550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065" y="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Gradient Boosting </a:t>
            </a:r>
            <a:r>
              <a:rPr lang="en-IN" sz="3600" b="1" dirty="0" smtClean="0"/>
              <a:t>Classifier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36004" y="80248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Accuracy </a:t>
            </a:r>
            <a:r>
              <a:rPr lang="en-IN" sz="2400" dirty="0" smtClean="0"/>
              <a:t>for target test and </a:t>
            </a:r>
            <a:r>
              <a:rPr lang="en-IN" sz="2400" dirty="0" err="1" smtClean="0"/>
              <a:t>pred_test</a:t>
            </a:r>
            <a:r>
              <a:rPr lang="en-IN" sz="2400" dirty="0" smtClean="0"/>
              <a:t>(data predicted on </a:t>
            </a:r>
            <a:r>
              <a:rPr lang="en-IN" sz="2400" dirty="0" err="1" smtClean="0"/>
              <a:t>features_test</a:t>
            </a:r>
            <a:r>
              <a:rPr lang="en-IN" sz="2400" dirty="0" smtClean="0"/>
              <a:t>) is </a:t>
            </a:r>
            <a:r>
              <a:rPr lang="en-IN" sz="2400" b="1" dirty="0" smtClean="0">
                <a:solidFill>
                  <a:schemeClr val="tx2"/>
                </a:solidFill>
              </a:rPr>
              <a:t>74</a:t>
            </a:r>
            <a:r>
              <a:rPr lang="en-IN" sz="2400" b="1" dirty="0" smtClean="0">
                <a:solidFill>
                  <a:schemeClr val="tx2"/>
                </a:solidFill>
              </a:rPr>
              <a:t>.76%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Confusion Matrix </a:t>
            </a:r>
            <a:r>
              <a:rPr lang="en-IN" sz="2400" b="1" dirty="0">
                <a:solidFill>
                  <a:schemeClr val="tx2"/>
                </a:solidFill>
              </a:rPr>
              <a:t>and Classification Report </a:t>
            </a:r>
            <a:r>
              <a:rPr lang="en-IN" sz="2400" dirty="0" smtClean="0"/>
              <a:t>for </a:t>
            </a:r>
            <a:r>
              <a:rPr lang="en-IN" sz="2400" dirty="0"/>
              <a:t>target test and </a:t>
            </a:r>
            <a:r>
              <a:rPr lang="en-IN" sz="2400" dirty="0" err="1"/>
              <a:t>pred_test</a:t>
            </a:r>
            <a:r>
              <a:rPr lang="en-IN" sz="2400" dirty="0"/>
              <a:t>(data predicted on </a:t>
            </a:r>
            <a:r>
              <a:rPr lang="en-IN" sz="2400" dirty="0" err="1"/>
              <a:t>features_test</a:t>
            </a:r>
            <a:r>
              <a:rPr lang="en-IN" sz="2400" dirty="0"/>
              <a:t>) </a:t>
            </a:r>
            <a:r>
              <a:rPr lang="en-IN" sz="2400" dirty="0" smtClean="0"/>
              <a:t>is –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t="45833" r="51363" b="15278"/>
          <a:stretch/>
        </p:blipFill>
        <p:spPr bwMode="auto">
          <a:xfrm>
            <a:off x="0" y="2708920"/>
            <a:ext cx="9144000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48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065" y="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/>
              <a:t>SVC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-36004" y="80248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Accuracy </a:t>
            </a:r>
            <a:r>
              <a:rPr lang="en-IN" sz="2400" dirty="0" smtClean="0"/>
              <a:t>for target test and </a:t>
            </a:r>
            <a:r>
              <a:rPr lang="en-IN" sz="2400" dirty="0" err="1" smtClean="0"/>
              <a:t>pred_test</a:t>
            </a:r>
            <a:r>
              <a:rPr lang="en-IN" sz="2400" dirty="0" smtClean="0"/>
              <a:t>(data predicted on </a:t>
            </a:r>
            <a:r>
              <a:rPr lang="en-IN" sz="2400" dirty="0" err="1" smtClean="0"/>
              <a:t>features_test</a:t>
            </a:r>
            <a:r>
              <a:rPr lang="en-IN" sz="2400" dirty="0" smtClean="0"/>
              <a:t>) is </a:t>
            </a:r>
            <a:r>
              <a:rPr lang="en-IN" sz="2400" b="1" dirty="0" smtClean="0">
                <a:solidFill>
                  <a:schemeClr val="tx2"/>
                </a:solidFill>
              </a:rPr>
              <a:t>54</a:t>
            </a:r>
            <a:r>
              <a:rPr lang="en-IN" sz="2400" b="1" dirty="0" smtClean="0">
                <a:solidFill>
                  <a:schemeClr val="tx2"/>
                </a:solidFill>
              </a:rPr>
              <a:t>.62%</a:t>
            </a: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</a:t>
            </a:r>
            <a:r>
              <a:rPr lang="en-IN" sz="2400" b="1" dirty="0" smtClean="0">
                <a:solidFill>
                  <a:schemeClr val="tx2"/>
                </a:solidFill>
              </a:rPr>
              <a:t>Confusion </a:t>
            </a:r>
            <a:r>
              <a:rPr lang="en-IN" sz="2400" b="1" dirty="0">
                <a:solidFill>
                  <a:schemeClr val="tx2"/>
                </a:solidFill>
              </a:rPr>
              <a:t>Matrix and Classification Report </a:t>
            </a:r>
            <a:r>
              <a:rPr lang="en-IN" sz="2400" dirty="0"/>
              <a:t>for target test and </a:t>
            </a:r>
            <a:r>
              <a:rPr lang="en-IN" sz="2400" dirty="0" err="1"/>
              <a:t>pred_test</a:t>
            </a:r>
            <a:r>
              <a:rPr lang="en-IN" sz="2400" dirty="0"/>
              <a:t>(data predicted on </a:t>
            </a:r>
            <a:r>
              <a:rPr lang="en-IN" sz="2400" dirty="0" err="1"/>
              <a:t>features_test</a:t>
            </a:r>
            <a:r>
              <a:rPr lang="en-IN" sz="2400" dirty="0"/>
              <a:t>) </a:t>
            </a:r>
            <a:r>
              <a:rPr lang="en-IN" sz="2400" dirty="0" smtClean="0"/>
              <a:t>is –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b="1" dirty="0" smtClean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t="38690" r="51698" b="22222"/>
          <a:stretch/>
        </p:blipFill>
        <p:spPr bwMode="auto">
          <a:xfrm>
            <a:off x="0" y="2924944"/>
            <a:ext cx="9144000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34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065" y="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/>
              <a:t>Cross Validation</a:t>
            </a:r>
            <a:endParaRPr lang="en-IN" sz="3600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48634"/>
              </p:ext>
            </p:extLst>
          </p:nvPr>
        </p:nvGraphicFramePr>
        <p:xfrm>
          <a:off x="1043608" y="908722"/>
          <a:ext cx="6984776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388"/>
                <a:gridCol w="3492388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 smtClean="0"/>
                        <a:t>Model</a:t>
                      </a:r>
                      <a:endParaRPr lang="en-IN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 smtClean="0"/>
                        <a:t>Cross Validation Score</a:t>
                      </a:r>
                      <a:endParaRPr lang="en-IN" b="1" u="sng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Logistic Regression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0.4863</a:t>
                      </a:r>
                      <a:endParaRPr lang="en-IN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KNeighbor</a:t>
                      </a:r>
                      <a:r>
                        <a:rPr lang="en-IN" dirty="0" smtClean="0"/>
                        <a:t> Classifier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0.6687</a:t>
                      </a:r>
                      <a:endParaRPr lang="en-IN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Decision Tree Classifier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0.5379</a:t>
                      </a:r>
                      <a:endParaRPr lang="en-IN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Random Forest Classifier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0.3148</a:t>
                      </a:r>
                      <a:endParaRPr lang="en-IN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Ada Boost Classifier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0.4732</a:t>
                      </a:r>
                      <a:endParaRPr lang="en-IN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Gradient Boost Classifier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0.5855</a:t>
                      </a:r>
                      <a:endParaRPr lang="en-IN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SVC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0.4967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5930" y="5433929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err="1"/>
              <a:t>KNeighbor</a:t>
            </a:r>
            <a:r>
              <a:rPr lang="en-IN" dirty="0"/>
              <a:t> </a:t>
            </a:r>
            <a:r>
              <a:rPr lang="en-IN" dirty="0" smtClean="0"/>
              <a:t>Classifier </a:t>
            </a:r>
            <a:r>
              <a:rPr lang="en-IN" dirty="0" smtClean="0"/>
              <a:t>is </a:t>
            </a:r>
            <a:r>
              <a:rPr lang="en-IN" dirty="0"/>
              <a:t>performing better, hence it is carried forward</a:t>
            </a:r>
          </a:p>
        </p:txBody>
      </p:sp>
    </p:spTree>
    <p:extLst>
      <p:ext uri="{BB962C8B-B14F-4D97-AF65-F5344CB8AC3E}">
        <p14:creationId xmlns:p14="http://schemas.microsoft.com/office/powerpoint/2010/main" val="394141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46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 err="1" smtClean="0"/>
              <a:t>Hyperparameter</a:t>
            </a:r>
            <a:r>
              <a:rPr lang="en-IN" sz="2800" b="1" u="sng" dirty="0" smtClean="0"/>
              <a:t> tuned </a:t>
            </a:r>
            <a:r>
              <a:rPr lang="en-IN" sz="2800" b="1" u="sng" dirty="0" err="1" smtClean="0"/>
              <a:t>KNeighborsClassifier</a:t>
            </a:r>
            <a:r>
              <a:rPr lang="en-IN" sz="2800" b="1" u="sng" dirty="0" smtClean="0"/>
              <a:t> Model</a:t>
            </a:r>
            <a:endParaRPr lang="en-IN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400" dirty="0" err="1" smtClean="0"/>
              <a:t>KNeighborsClassifier</a:t>
            </a:r>
            <a:r>
              <a:rPr lang="en-IN" sz="2400" dirty="0" smtClean="0"/>
              <a:t> </a:t>
            </a:r>
            <a:r>
              <a:rPr lang="en-IN" sz="2400" dirty="0"/>
              <a:t>Model </a:t>
            </a:r>
            <a:r>
              <a:rPr lang="en-IN" sz="2400" dirty="0" smtClean="0"/>
              <a:t>is </a:t>
            </a:r>
            <a:r>
              <a:rPr lang="en-IN" sz="2400" dirty="0" err="1" smtClean="0"/>
              <a:t>hyperparameter</a:t>
            </a:r>
            <a:r>
              <a:rPr lang="en-IN" sz="2400" dirty="0" smtClean="0"/>
              <a:t> tuned using </a:t>
            </a:r>
            <a:r>
              <a:rPr lang="en-IN" sz="2400" dirty="0" err="1" smtClean="0"/>
              <a:t>GridSearchCV</a:t>
            </a:r>
            <a:endParaRPr lang="en-IN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The best parameters for </a:t>
            </a:r>
            <a:r>
              <a:rPr lang="en-IN" sz="2400" dirty="0" smtClean="0"/>
              <a:t>algorithm</a:t>
            </a:r>
            <a:r>
              <a:rPr lang="en-IN" sz="2400" dirty="0"/>
              <a:t> </a:t>
            </a:r>
            <a:r>
              <a:rPr lang="en-IN" sz="2400" dirty="0" smtClean="0"/>
              <a:t>is </a:t>
            </a:r>
            <a:r>
              <a:rPr lang="en-IN" sz="2400" dirty="0" smtClean="0"/>
              <a:t>found </a:t>
            </a:r>
            <a:r>
              <a:rPr lang="en-IN" sz="2400" dirty="0" smtClean="0"/>
              <a:t>as follows-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b="1" dirty="0" smtClean="0">
                <a:solidFill>
                  <a:schemeClr val="tx2"/>
                </a:solidFill>
              </a:rPr>
              <a:t>algorithm</a:t>
            </a:r>
            <a:r>
              <a:rPr lang="en-IN" sz="2400" b="1" dirty="0" smtClean="0">
                <a:solidFill>
                  <a:schemeClr val="tx2"/>
                </a:solidFill>
              </a:rPr>
              <a:t>: brute</a:t>
            </a:r>
            <a:endParaRPr lang="en-IN" sz="2400" b="1" dirty="0">
              <a:solidFill>
                <a:schemeClr val="tx2"/>
              </a:solidFill>
            </a:endParaRPr>
          </a:p>
          <a:p>
            <a:endParaRPr lang="en-I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Applying the above found best parameters  on </a:t>
            </a:r>
            <a:r>
              <a:rPr lang="en-IN" sz="2400" dirty="0" err="1"/>
              <a:t>KNeighborsClassifier</a:t>
            </a:r>
            <a:r>
              <a:rPr lang="en-IN" sz="2400" dirty="0"/>
              <a:t> Model</a:t>
            </a:r>
            <a:r>
              <a:rPr lang="en-IN" sz="2400" dirty="0" smtClean="0"/>
              <a:t>, the following was obtained-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/>
          </a:p>
          <a:p>
            <a:pPr marL="1257300" lvl="2" indent="-342900">
              <a:buFont typeface="Courier New" pitchFamily="49" charset="0"/>
              <a:buChar char="o"/>
            </a:pPr>
            <a:r>
              <a:rPr lang="en-IN" sz="2400" dirty="0"/>
              <a:t>The </a:t>
            </a:r>
            <a:r>
              <a:rPr lang="en-IN" sz="2400" b="1" dirty="0">
                <a:solidFill>
                  <a:schemeClr val="tx2"/>
                </a:solidFill>
              </a:rPr>
              <a:t>Accuracy </a:t>
            </a:r>
            <a:r>
              <a:rPr lang="en-IN" sz="2400" dirty="0"/>
              <a:t>for target test and </a:t>
            </a:r>
            <a:r>
              <a:rPr lang="en-IN" sz="2400" dirty="0" err="1"/>
              <a:t>pred_test</a:t>
            </a:r>
            <a:r>
              <a:rPr lang="en-IN" sz="2400" dirty="0"/>
              <a:t>(data predicted on </a:t>
            </a:r>
            <a:r>
              <a:rPr lang="en-IN" sz="2400" dirty="0" err="1"/>
              <a:t>features_test</a:t>
            </a:r>
            <a:r>
              <a:rPr lang="en-IN" sz="2400" dirty="0"/>
              <a:t>) is </a:t>
            </a:r>
            <a:r>
              <a:rPr lang="en-IN" sz="2400" b="1" dirty="0" smtClean="0">
                <a:solidFill>
                  <a:schemeClr val="tx2"/>
                </a:solidFill>
              </a:rPr>
              <a:t>70</a:t>
            </a:r>
            <a:r>
              <a:rPr lang="en-IN" sz="2400" b="1" dirty="0" smtClean="0">
                <a:solidFill>
                  <a:schemeClr val="tx2"/>
                </a:solidFill>
              </a:rPr>
              <a:t>.55%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6093296"/>
            <a:ext cx="8640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Final Accuracy is </a:t>
            </a:r>
            <a:r>
              <a:rPr lang="en-IN" b="1" dirty="0" smtClean="0"/>
              <a:t>70.55% </a:t>
            </a:r>
            <a:r>
              <a:rPr lang="en-IN" b="1" dirty="0"/>
              <a:t>which depicts that our model is working well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280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28800"/>
            <a:ext cx="9144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 smtClean="0"/>
              <a:t>Problem Understanding-</a:t>
            </a:r>
            <a:endParaRPr lang="en-IN" sz="2000" dirty="0"/>
          </a:p>
          <a:p>
            <a:r>
              <a:rPr lang="en-IN" sz="2000" dirty="0"/>
              <a:t> </a:t>
            </a:r>
            <a:endParaRPr lang="en-IN" sz="2000" dirty="0"/>
          </a:p>
          <a:p>
            <a:r>
              <a:rPr lang="en-IN" sz="2000" dirty="0" smtClean="0"/>
              <a:t>We </a:t>
            </a:r>
            <a:r>
              <a:rPr lang="en-IN" sz="2000" dirty="0"/>
              <a:t>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5283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806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 smtClean="0"/>
              <a:t>Data Collection</a:t>
            </a:r>
            <a:endParaRPr lang="en-IN" sz="4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9726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data is scraped from 2 websites-</a:t>
            </a:r>
          </a:p>
          <a:p>
            <a:pPr marL="342900" indent="-342900">
              <a:buAutoNum type="arabicPeriod"/>
            </a:pPr>
            <a:r>
              <a:rPr lang="en-IN" dirty="0" smtClean="0"/>
              <a:t>amazon</a:t>
            </a:r>
            <a:r>
              <a:rPr lang="en-IN" dirty="0" smtClean="0"/>
              <a:t>.in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flipkart</a:t>
            </a:r>
            <a:r>
              <a:rPr lang="en-IN" dirty="0" smtClean="0"/>
              <a:t>.com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20681</a:t>
            </a:r>
            <a:r>
              <a:rPr lang="en-IN" dirty="0" smtClean="0"/>
              <a:t> reviews are </a:t>
            </a:r>
            <a:r>
              <a:rPr lang="en-IN" dirty="0" smtClean="0"/>
              <a:t>scraped from both the websites.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24603" r="18567" b="8333"/>
          <a:stretch/>
        </p:blipFill>
        <p:spPr bwMode="auto">
          <a:xfrm>
            <a:off x="0" y="2274594"/>
            <a:ext cx="9144000" cy="458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11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323162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 smtClean="0"/>
              <a:t>EDA Steps and Visualization</a:t>
            </a:r>
            <a:endParaRPr lang="en-IN" sz="54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454432" y="404664"/>
            <a:ext cx="60019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7200" b="1" u="sng" dirty="0" smtClean="0"/>
              <a:t>Model Building</a:t>
            </a:r>
            <a:endParaRPr lang="en-IN" sz="7200" b="1" u="sng" dirty="0"/>
          </a:p>
        </p:txBody>
      </p:sp>
    </p:spTree>
    <p:extLst>
      <p:ext uri="{BB962C8B-B14F-4D97-AF65-F5344CB8AC3E}">
        <p14:creationId xmlns:p14="http://schemas.microsoft.com/office/powerpoint/2010/main" val="151453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3" y="1052736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The web scraped data is saved onto an excel </a:t>
            </a:r>
            <a:r>
              <a:rPr lang="en-IN" sz="2800" dirty="0" smtClean="0"/>
              <a:t>sheet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The excel datasheet is extracted and saved in a </a:t>
            </a:r>
            <a:r>
              <a:rPr lang="en-IN" sz="2800" dirty="0" err="1" smtClean="0"/>
              <a:t>dataframe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The shape of the </a:t>
            </a:r>
            <a:r>
              <a:rPr lang="en-IN" sz="2800" dirty="0" err="1" smtClean="0"/>
              <a:t>dataframe</a:t>
            </a:r>
            <a:r>
              <a:rPr lang="en-IN" sz="2800" dirty="0" smtClean="0"/>
              <a:t> is checked-</a:t>
            </a:r>
          </a:p>
          <a:p>
            <a:r>
              <a:rPr lang="en-IN" sz="2800" dirty="0" smtClean="0"/>
              <a:t>			</a:t>
            </a:r>
            <a:r>
              <a:rPr lang="en-IN" sz="2800" b="1" dirty="0" smtClean="0">
                <a:solidFill>
                  <a:schemeClr val="tx2"/>
                </a:solidFill>
              </a:rPr>
              <a:t>There are </a:t>
            </a:r>
            <a:r>
              <a:rPr lang="en-IN" sz="2800" b="1" dirty="0">
                <a:solidFill>
                  <a:schemeClr val="tx2"/>
                </a:solidFill>
              </a:rPr>
              <a:t>20681</a:t>
            </a:r>
            <a:r>
              <a:rPr lang="en-IN" sz="2800" dirty="0"/>
              <a:t> </a:t>
            </a:r>
            <a:r>
              <a:rPr lang="en-IN" sz="2800" b="1" dirty="0" smtClean="0">
                <a:solidFill>
                  <a:schemeClr val="tx2"/>
                </a:solidFill>
              </a:rPr>
              <a:t>rows </a:t>
            </a:r>
            <a:r>
              <a:rPr lang="en-IN" sz="2800" b="1" dirty="0" smtClean="0">
                <a:solidFill>
                  <a:schemeClr val="tx2"/>
                </a:solidFill>
              </a:rPr>
              <a:t>and </a:t>
            </a:r>
            <a:r>
              <a:rPr lang="en-IN" sz="2800" b="1" dirty="0">
                <a:solidFill>
                  <a:schemeClr val="tx2"/>
                </a:solidFill>
              </a:rPr>
              <a:t>4</a:t>
            </a:r>
            <a:r>
              <a:rPr lang="en-IN" sz="2800" b="1" dirty="0" smtClean="0">
                <a:solidFill>
                  <a:schemeClr val="tx2"/>
                </a:solidFill>
              </a:rPr>
              <a:t> </a:t>
            </a:r>
            <a:r>
              <a:rPr lang="en-IN" sz="2800" b="1" dirty="0" smtClean="0">
                <a:solidFill>
                  <a:schemeClr val="tx2"/>
                </a:solidFill>
              </a:rPr>
              <a:t>columns</a:t>
            </a:r>
            <a:endParaRPr lang="en-IN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b="1" dirty="0" smtClean="0"/>
              <a:t>The columns are as follows-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2"/>
                </a:solidFill>
              </a:rPr>
              <a:t>Product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2"/>
                </a:solidFill>
              </a:rPr>
              <a:t>Brand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2"/>
                </a:solidFill>
              </a:rPr>
              <a:t>Review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2"/>
                </a:solidFill>
              </a:rPr>
              <a:t>Rate</a:t>
            </a:r>
            <a:endParaRPr lang="en-IN" sz="26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0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106" y="332656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data type of each column </a:t>
            </a:r>
            <a:r>
              <a:rPr lang="en-IN" sz="2000" dirty="0" smtClean="0"/>
              <a:t>is-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2"/>
                </a:solidFill>
              </a:rPr>
              <a:t>Product -  object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2"/>
                </a:solidFill>
              </a:rPr>
              <a:t>Brand - object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2"/>
                </a:solidFill>
              </a:rPr>
              <a:t>Review - object 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2"/>
                </a:solidFill>
              </a:rPr>
              <a:t>Rate - float64</a:t>
            </a:r>
            <a:endParaRPr lang="en-IN" sz="2000" b="1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6106" y="227687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null values are checked. The whitespaces, and dashes (‘—’) are replaced by null values-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2"/>
                </a:solidFill>
              </a:rPr>
              <a:t>Product </a:t>
            </a:r>
            <a:r>
              <a:rPr lang="en-IN" sz="2000" b="1" dirty="0">
                <a:solidFill>
                  <a:schemeClr val="tx2"/>
                </a:solidFill>
              </a:rPr>
              <a:t>-  0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b="1" dirty="0">
                <a:solidFill>
                  <a:schemeClr val="tx2"/>
                </a:solidFill>
              </a:rPr>
              <a:t>Brand - 0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b="1" dirty="0">
                <a:solidFill>
                  <a:schemeClr val="tx2"/>
                </a:solidFill>
              </a:rPr>
              <a:t>Review - 5</a:t>
            </a:r>
          </a:p>
          <a:p>
            <a:pPr marL="3371850" lvl="7" indent="-171450">
              <a:buFont typeface="Arial" pitchFamily="34" charset="0"/>
              <a:buChar char="•"/>
            </a:pPr>
            <a:r>
              <a:rPr lang="en-IN" sz="2000" b="1" dirty="0">
                <a:solidFill>
                  <a:schemeClr val="tx2"/>
                </a:solidFill>
              </a:rPr>
              <a:t>Rate - 0</a:t>
            </a:r>
          </a:p>
          <a:p>
            <a:pPr marL="3371850" lvl="7" indent="-171450">
              <a:buFont typeface="Arial" pitchFamily="34" charset="0"/>
              <a:buChar char="•"/>
            </a:pP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6106" y="4725144"/>
            <a:ext cx="9143999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As 5 rows have null values, it is safe to delete these </a:t>
            </a:r>
            <a:r>
              <a:rPr lang="en-IN" b="1" dirty="0" smtClean="0"/>
              <a:t>rows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shape of the </a:t>
            </a:r>
            <a:r>
              <a:rPr lang="en-IN" dirty="0" err="1" smtClean="0"/>
              <a:t>dataframe</a:t>
            </a:r>
            <a:r>
              <a:rPr lang="en-IN" dirty="0" smtClean="0"/>
              <a:t> now is-</a:t>
            </a:r>
            <a:endParaRPr lang="en-IN" dirty="0"/>
          </a:p>
          <a:p>
            <a:r>
              <a:rPr lang="en-IN" dirty="0"/>
              <a:t>			</a:t>
            </a:r>
            <a:r>
              <a:rPr lang="en-IN" b="1" dirty="0">
                <a:solidFill>
                  <a:schemeClr val="tx2"/>
                </a:solidFill>
              </a:rPr>
              <a:t>There are </a:t>
            </a:r>
            <a:r>
              <a:rPr lang="en-IN" b="1" dirty="0" smtClean="0">
                <a:solidFill>
                  <a:schemeClr val="tx2"/>
                </a:solidFill>
              </a:rPr>
              <a:t>20676</a:t>
            </a:r>
            <a:r>
              <a:rPr lang="en-IN" dirty="0" smtClean="0"/>
              <a:t> </a:t>
            </a:r>
            <a:r>
              <a:rPr lang="en-IN" b="1" dirty="0">
                <a:solidFill>
                  <a:schemeClr val="tx2"/>
                </a:solidFill>
              </a:rPr>
              <a:t>rows and 4 columns</a:t>
            </a:r>
          </a:p>
          <a:p>
            <a:pPr algn="ctr"/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7699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1683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 smtClean="0"/>
              <a:t>The data visualization, value counts </a:t>
            </a:r>
            <a:r>
              <a:rPr lang="en-IN" sz="4400" b="1" u="sng" dirty="0" smtClean="0"/>
              <a:t>and encoding object data for each </a:t>
            </a:r>
            <a:r>
              <a:rPr lang="en-IN" sz="4400" b="1" u="sng" dirty="0" smtClean="0"/>
              <a:t>column</a:t>
            </a:r>
            <a:endParaRPr lang="en-IN" sz="4400" b="1" u="sng" dirty="0"/>
          </a:p>
        </p:txBody>
      </p:sp>
    </p:spTree>
    <p:extLst>
      <p:ext uri="{BB962C8B-B14F-4D97-AF65-F5344CB8AC3E}">
        <p14:creationId xmlns:p14="http://schemas.microsoft.com/office/powerpoint/2010/main" val="100569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bIAAAJNCAYAAADkhoPPAAAAOXRFWHRTb2Z0d2FyZQBNYXRwbG90bGliIHZlcnNpb24zLjUuMSwgaHR0cHM6Ly9tYXRwbG90bGliLm9yZy/YYfK9AAAACXBIWXMAAAsTAAALEwEAmpwYAAA9rElEQVR4nO3debwkV2Ef+t+RxGIH8IIkBAgHnBAnJLEdRyGO4/h5ia0VtMwAAmOMWGQ2YeI42NlenMdzEtt4YRGSBYjFCwI0o11Ifo5j8xxMDHy8gh+2gm0QQhqJRUISI2lm6v3RfeaeW1195440rTkXvt/PZ+bePnX61KnqWn9VXbcMwxAAAAAAAOjVEYe7AwAAAAAAsBFBNgAAAAAAXRNkAwAAAADQNUE2AAAAAABdE2QDAAAAANA1QTYAAAAAAF076nB34GAdffTRwxOf+MTD3Q0AAAAAADbwkY985LZhGI45FG1tuSD7iU98Yj784Q8f7m4AAAAAALCBUspfH6q2PFoEAAAAAICuCbIBAAAAAOiaIBsAAAAAgK4JsgEAAAAA6JogGwAAAACArgmyAQAAAADomiAbAAAAAICuCbIBAAAAAOiaIBsAAAAAgK4JsgEAAAAA6JogGwAAAACArgmyAQAAAADomiAbAAAAAICuCbIBAAAAAOiaIBsAAAAAgK4JsgEAAAAA6JogGwAAAACArgmyAQAAAADomiAbAAAAAICuCbIBAAAAAOjayoLsUsrFpZRdpZQ/XTK8lFJeX0q5oZTyx6WUb1tVXwAAAAAA2LpWeUf225OctMHwk5M8ef7v3CQXrLAvAAAAAABsUSsLsodheH+Sz21Q5fQk7xxmPpjka0spj11VfwAAAAAA2JoO5zOyH5/kU83rG+dlAAAAAACw31GHcdxlomyYrFjKuZk9fiTHf/2j95ffesGvLLz1mJc+L7de8I6J8ufn1gve1ox5Xv6SF+TWC986Gv2QY17y4tx64Zsnyn8kt174y+vKZuUvm/XpwvPnpbPyY19yXpJk14WvX1c/SY59yauy68JfXNfWMAx5zEt/PLdc8Np1dZMhj3npT+SWC/7b+voZctxL/31uvuD/XujTcS/9T7n5gp9KhmF/j5Ihj33Za5Ikn3nTv2/GMeSxL/tvSZKb3vTqWdlQh+3L417+i7np/Fftn65a/viXn59Pn/+yZBgyZN/+8uNf8Zbc+MYXJtmXYZiVJfvyhPN+NZ96w3NmdYd9+8u/4ZU789evP2P9HCrJk867PEnyiTecsb//Q5K/fd4VSZK/eOPp6z+hknzTy6/Ix88/fd3cSJK/9/Ir8rHzn75/yavlf/9lV+ZP3/T0tbIy+/nNL70yf3zB09ctlEOSb33plfnDC56Woawv/7aXXJUk+ciFT1vX/gnz8g/98vryJHnqj1yV//XLp61rJyX59nOvzu9dNCpP8h3nXp3/OVH+nedend9982n751H9/7tefE3e/+ZTF6bhu198TZLkt9986sJ0fO+LrslvveXUde0PSf7li67Jb77llIVp+P4XXZvfeOspC3068YXX5vq3nrIw7pNfeG3e99bFdk554bW55q0nL3w+p73gfUmSqy4+eWEcT3/B+3LlxScvjOOMF7wvl8/r13maDDnznOuy820nLbSz7ZzrsuNtJy2084xzrst75/XbefGsc67Lu9eVD0lJzn7+9UmSd739xIXpe87zr8+vzcvbYc99/vX51befuLC8Pu/51+edbz9x/5pbhz3/+b+Rt7/jBxbaP+eHfyNve8cPrJ+Gkrzweb+RJHnrO09cN+xFz5v19c3vPHF/3ercH7o+v/wri319yQ9dnwt/5cRmns6Gvey51+dNv7o4zS9/7vV546+euPCZnveD1+f1v7bY/o/+4KxPv/Tr69v6V8+Zlf/Cry/29V8/+/q89l3r6w9JXv3s6/Oz7zpxYfn+ybOvz3+7ZDS/S/LvnnV9fvrdi+38x2ddn9e8u6k/3z781DNnffpP71m/fPxfz7wuSfIf3rtWXof9l2dcl3/73pPWbWeGJD+7/bq8+tKT1m1dU5Kf33ZdfmzHqDzJ67Zdl1fuOGl/X+q/N511XV66s6k/H/7mM2d9euFlJ+3fSg8leccZs/LnXn5S6lZ6SLKvJO85/bpsv2KtvP676vTrcuqVJ2VvSpIjUnJEkiPzvqdfnpOvPDMZjsjsGvkRSUred/olOfmK58wmaF42K39HTr7inP2v18pn+92Tr/iRUfmbZuWXv6Ipn82o953xupx8+av2l5d5+bVn/HxOufzH19Wdlf9MTrn8JybK/0tOufzfTZS/Jqdc/h+bBW/289oz/3OS5JTLfmr0nuTaM//PnHLZa7Kmlv+HnHLZT68rS0quPfPf5pTL/utE+U/klMt+Zl15SXLNma/OqZf93Fr5fOG45qwfz6k7f35hvNec9WNJklN3/uLEsFfl1J2/1Ix3Nuyas16ZU3e+fqL+eTl15xtG9ZNrznpFTt15/kT9l+XUnW8aTVtyzVkvzak7Lxwd+ZVcs+1HZn3d8cuL79l2bk7dcdHiuLe9OKfueEvWK7lm2wtz6o63NiWz91297QU5bcfFC329ets5OW3H2xbGe/W25ydJTtvRHl8mV2/74Xn5O2cF+6el5OrtP5TTLv2VrFdy9fbn5rRLf3Vx3Nt/MKdd+msT5c/JaZf++kT5s3Pape9a7Ov2s2d9uvSSUfmz5uXvznj+Xb39mTnt0veu7+qQXP2MZ+S09166v3pdAq/avi1Pu3THQp+u2n5WnnbpzoU+XbX9zDzt0ssWxnvV9jOSJE+79IpmSMmV22fHZE+/9MqFtq7c/rQ8/dKrMl5er9x+ap5+6TXrykqSK7afktMvvXahnSu2n5zTL33fQjtXbD8xp196/cK0XbF9tt8949L/Z900XL79++flv7kwjsu3f1/OuPS/rx9HKbl82/fkjB3/Y900J8ll2747Z+747YU+Xbbtu3LmjvcvtH/Ztn+Rs3b87kJfd27750mSs3Z8YN2wndv+2bz897L2ac7+37Htn2bbjv+1MO4d2/5Jtu340GjcJTu2/eNs3/GRhfJLt/2jbN/xBxPl35Jn7PijdWVJ8t5t/zBJ8owdf7quvKTkPduekmfu+NjCe96z7e/mmTs+vr+svuPd256cZ+28YWHc7z7rG3P2zk+k3XcckZJfP+tv5rk7/zpre61ZW2896xvy4p2fnO2xStm/5zr/zCckSV552af21617tteeeXz+zWU3pszL63v+y5mPz7+/7NP79071Pf/5zMflpy67abQHLPkPZz42P33ZZ0blyU+c+dj87GWf2d9GncJ/feZx+YXLbl5XN0l+9MzjkiRvuOyWdeUlycvOfEwu2HlLUzZr89yzjs1FO3cttPXCs47NxfPytv4Pn3VM3rHz1oX2n3vWMfm1nbfWQ+P973n2tqNzyY7b9terw5657egkyXt33LauPEOybfvR2Xnp2nvqzzO2H53L33vbaMlInv6Mo3PVe26rLewvP+2ZR+ea99w26lNy8rOOzvvevVh+4tmzPv3GJbft366XDPn+Zx+TJPnNd62fviT5vucck9/69cXy7/nBY/LbvzaeH8l3PfeYvP9XF8u/84eOye/+ymL5dzzvmHzgHbcuzItv/+FZnz749uYzGpKnnnNskuT33zYvb9o74QXH5sMX70oZsq69b3vhsfmDt+xaP/+G5FtffGz+6M1N+fx933zusfmTi+blw7C/nX/wI4/JRy+8ZV3bGZKnvPQxSZI/u+CWdeP+ppfNyj9+/i0LfX3yKx6TG95wSzPu2Rv/1iuPyydef/P6+T0kT3rVcfmrX1pfXobkG37suHzyF25eP81DcvyPH5dPv/bmee6xNm2Pe/XsQQGf+ZnPNB0a8thXz+67/MzP3rg20vkbH/tvviE3/9wns/7AZshx/+aJufnn/mpdO0ly3I9/Y25+7f9eV3dW/rdz82v/Yl3dJDnuX/+d3PzzH19Xd1b+d5MkN//Cny2O+8f+fm7+hY9OlP/D3PwLf5KU2bJdyx/zr74lt/ziHy2M4zH/6ltzyy/+wVoT8xn1mFd9W275pY+slaeWn5BbfunDC+N9zKuemiS55XW/vzjsR789t7zug4vj/tF/llte94F1dWfl/zy3vP5/Lrbzyn+RW17//y6288rvyi2v/53Fdl753bnl9b+dUta3c+x535sk2fWG31oYx7Hn/cvsesNvrmsnSY497/uz6w2zc+/28zv2FSdm1xuvX2znFSdn1xvft9jOK07Jrjdes67urPy07Dr/6sV2Xj47btp1/pUTw87IrvMvXxzHy8/MrvN3rlWdT/+xL9uWXW/a0dSt5c/Irje9tynfNy8/O7vedEmzHM3aOualz0mS3HpBe2x76BzOO7JvTPKE5vXxSW6aqjgMw0XDMJwwDMMJj37Eox6UzgEAAAAA0IfDGWRfmeR5Zebbk9w+DMNnDmN/AAAAAADo0MoeLVJKeVeS705ydCnlxiT/KclDkmQYhguTXJvklCQ3JLk7yTmr6gsAAAAAAFvXyoLsYRiefYDhQ5KXr2r8AAAAAAB8eTicjxYBAAAAAIADEm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VtpkF1KOamU8vFSyg2llJ+cGP41pZSrSil/VEr5aCnlnFX2BwAAAACArWdlQXYp5cgk5yc5OclTkjy7lPKUUbWXJ/nYMAzfkuS7k/x8KeWhq+oTAAAAAABbzyrvyH5qkhuGYfjEMAz3JrkkyemjOkOSR5ZSSpJHJPlckj0r7BMAAAAAAFvMKoPsxyf5VPP6xnlZ641J/l6Sm5L8SZIfHYZh3wr7BAAAAADAFrPKILtMlA2j1ycm+cMkj0vyrUneWEp51EJDpZxbSvlwKeXDn73zjkPdTwAAAAAAOrbKIPvGJE9oXh+f2Z3XrXOS7Bxmbkjyl0n+7rihYRguGobhhGEYTnj0IxZybgAAAAAAvoytMsj+UJInl1KeNP8DjmcnuXJU55NJvi9JSimPSfJNST6xwj4BAAAAALDFHLWqhodh2FNKeUWS65McmeTiYRg+Wkp5yXz4hUlek+TtpZQ/yexRJD8xDMNtq+oTAAAAAABbz8qC7CQZhuHaJNeOyi5sfr8pyQ+ssg8AAAAAAGxtq3y0CAAAAAAAPGC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ttIgu5RyUinl46WUG0opP7mkzneXUv6wlPLRUsrvrLI/AAAAAABsPUetquFSypFJzk/y/UluTPKhUsqVwzB8rKnztUnelOSkYRg+WUo5dlX9AQAAAABga1rlHdlPTXLDMAyfGIbh3iSXJDl9VOc5SXYOw/DJJBmGYdcK+wMAAAAAwBa0yiD78Uk+1by+cV7W+jtJvq6U8tullI+UUp63wv4AAAAAALAFrezRIknKRNkwMf5/nOT7knxVkt8rpXxwGIY/X9dQKecmOTdJjv/6R6+gqwAAAAAA9GqVd2TfmOQJzevjk9w0Uee6YRjuGobhtiTvT/It44aGYbhoGIYThmE44dGPeNTKOgwAAAAAQH9WGWR/KMmTSylPKqU8NMnZSa4c1bkiyb8opRxVSvnqJP80yZ+tsE8AAAAAAGwxK3u0yDAMe0opr0hyfZIjk1w8DMNHSykvmQ+/cBiGPyulXJfkj5PsS/KWYRj+dFV9AgAAAABg61nlM7IzDMO1Sa4dlV04ev1zSX5ulf0AAAAAAGDrWuWjRQAAAAAA4AETZAMAAAAA0DVBNgAAAAAAXRNkAwAAAADQNUE2AAAAAABdE2QDAAAAANA1QTYAAAAAAF0TZAMAAAAA0DVBNgAAAAAAXRNkAwAAAADQNUE2AAAAAABdE2QDAAAAANA1QTYAAAAAAF0TZAMAAAAA0DVBNgAAAAAAXRNkAwAAAADQNUE2AAAAAABdE2QDAAAAANA1QTYAAAAAAF0TZAMAAAAA0DVBNgAAAAAAXRNkAwAAAADQtU0F2aWU/76ZMgAAAAAAONSO2mhgKeXhSb46ydGllK9LUuaDHpXkcSvuGwAAAAAAbBxkJ/mRJK/KLLT+SNaC7DuSnL+6bgEAAAAAwMyGQfYwDK9L8rpSynnDMLzhQeoTAAAAAADsd6A7spMkwzC8oZTyHUme2L5nGIZ3rqhfAAAAAACQZJNBdinlV5L8rSR/mGTvvHhIIsgGAAAAAGClNhVkJzkhyVOGYRhW2RkAAAAAABg7YpP1/jTJcavsCAAAAAAATNnsHdlHJ/lYKeX3k9xTC4dhePpKegUAAAAAAHObDbJ/apWdAAAAAACAZTYVZA/D8Dur7ggAAAAAAEzZVJBdSvlikvqHHh+a5CFJ7hqG4VGr6hgAAAAAACSbvyP7ke3rUsoZSZ66ig4BAAAAAEDriPvzpmEYLk/yvYe2KwAAAAAAsGizjxY5q3l5RJITsvaoEQAAAAAAWJlNBdlJntb8vifJXyU5/ZD3BgAAAAAARjb7jOxzVt0RAAAAAACYsqlnZJdSji+lXFZK2VVKuaWUsqOUcvyqOwcAAAAAAJv9Y49vS3JlkscleXySq+ZlAAAAAACwUpsNso8ZhuFtwzDsmf97e5JjVtgvAAAAAABIsvkg+7ZSynNLKUfO/z03yWdX2TEAAAAAAEg2H2S/IMkzk9yc5DNJtifxByABAAAAAFi5ozZZ7zVJfngYhs8nSSnl65O8NrOAGwAAAAAAVmazd2R/cw2xk2QYhs8l+Uer6RIAAAAAAKzZbJB9RCnl6+qL+R3Zm72bGwAAAAAA7rfNhtE/n+QDpZRLkwyZPS/7p1fWKwAAAAAAmNtUkD0MwztLKR9O8r1JSpKzhmH42Ep7BgAAAAAAOYjHg8yDa+E1AAAAAAAPqs0+IxsAAAAAAA4L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LWVBtmllJNKKR8vpdxQSvnJDer9k1LK3lLK9lX2BwAAAACArWdlQXYp5cgk5yc5OclTkjy7lPKUJfV+Jsn1q+oLAAAAAABb1yrvyH5qkhuGYfjEMAz3JrkkyekT9c5LsiPJrhX2BQAAAACALWqVQfbjk3yqeX3jvGy/Usrjk5yZ5MIV9gMAAAAAgC1slUF2mSgbRq9/KclPDMOwd8OGSjm3lPLhUsqHP3vnHYeqfwAAAAAAbAFHrbDtG5M8oXl9fJKbRnVOSHJJKSVJjk5ySillzzAMl7eVhmG4KMlFSfKtf/Mbx2E4AAAAAABfxlYZZH8oyZNLKU9K8ukkZyd5TlthGIYn1d9LKW9PcvU4xAYAAAAA4CvbyoLsYRj2lFJekeT6JEcmuXgYho+WUl4yH+652AAAAAAAHNAq78jOMAzXJrl2VDYZYA/D8PxV9gUAAAAAgK1plX/sEQAAAAAAHjB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W2mQXUo5qZTy8VLKDaWUn5wY/oOllD+e//tAKeVbVtkfAAAAAAC2npUF2aWUI5Ocn+TkJE9J8uxSylNG1f4yyf8xDMM3J3lNkotW1R8AAAAAALamVd6R/dQkNwzD8IlhGO5NckmS09sKwzB8YBiGz89ffjDJ8SvsDwAAAAAAW9Aqg+zHJ/lU8/rGedkyL0zyvhX2BwAAAACALeioFbZdJsqGyYqlfE9mQfZ3Lhl+bpJzk+T4r3/0oeofAAAAAABbwCrvyL4xyROa18cnuWlcqZTyzUnekuT0YRg+O9XQMAwXDcNwwjAMJzz6EY9aSWcBAAAAAOjTKoPsDyV5cinlSaWUhyY5O8mVbYVSyjck2Znkh4Zh+PMV9gUAAAAAgC1qZY8WGYZhTynlFUmuT3JkkouHYfhoKeUl8+EXJvk/kzw6yZtKKUmyZxiGE1bVJwAAAAAAtp5VPiM7wzBcm+TaUdmFze8vSvKiVfYBAAAAAICtbZWPFgEAAAAAgAdM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baVBdinlpFLKx0spN5RSfnJieCmlvH4+/I9LKd+2yv4AAAAAALD1rCzILqUcmeT8JCcneUqSZ5dSnjKqdnKSJ8//nZvkglX1BwAAAACArWmVd2Q/NckNwzB8YhiGe5NckuT0UZ3Tk7xzmPlgkq8tpTx2hX0CAAAAAGCLWWWQ/fgkn2pe3zgvO9g6AAAAAAB8BSvDMKym4VKekeTEYRheNH/9Q0meOgzDeU2da5L812EYfnf++r8nefUwDB8ZtXVuZo8eSZJvSvLZ0ehuS3L0RDcOtvxQtrXq8h77pK8PbnmPfdpKfe2xT/r64Jb32Cd9fXDLe+zTVuprj33S1we3vMc+6euDW95jn7ZSX3vsk74+uOU99klfH9zyHvukr185fXqw+vpNwzA8csl4DspRh6KRJW5M8oTm9fFJbrofdTIMw0VJLqqvSykfHg0/YVx2f8oPZVurLu+xT/qqr1uprz32SV/1VV/1dSv1tcc+6au+6qu+bqW+9tgnfdVXfdVXff3K6dPh7Ov9tcpHi3woyZNLKU8qpTw0ydlJrhzVuTLJ88rMtye5fRiGz6ywTwAAAAAAbDEruyN7GIY9pZRXJLk+yZFJLh6G4aOllJfMh1+Y5NokpyS5IcndSc5ZVX8AAAAAANiaVvlokQzDcG1mYXVbdmHz+5Dk5fej6Ys2WXZ/yg9lW6suP5zj1tc+yg/nuL8c+no4x62vfZQfznHrax/lh3PcXw59PZzj1tc+yg/nuPW1j/LDOe4vh74eznHrax/lh3Pc+tpH+eEct74+uOWHc9w99vWgreyPPQIAAAAAwKGwymdkAwAAAADAA7bSR4scaqWUi5M8PcnDM3vudkny0PnP1t7MQvq2fJiot1n75v+20vx6INMLAHB/OQYBAACmDEn2ZJbr1vOGLyZ5Z5IfHQ7w6JCtdkf225M8J8nNSY6Z/xuSfGn+86bMZsa+zP6A5GeSfC7JPfN/ddhnk9yVZHfznrvm//bOX/9ikjua9xwxH8eQ5PNJds2HZf6eu+fD/neSDyX583l5/Tkk+UiS25Pcm+Sj8/HdO+//B+a//2XTh33Nzy8186GWD1kL2Ws/Mi+v9T7blN/elLfvqdNxT1O3Dts3b+/e5j3t8M815XuaYXcmua/pY+3Tl+ZtTbVT51Ote18W1WF7JsprH+9syuq0tv3fNx9XnR97m2lt58vtWZynmfe17Xs7bBj9HBvXvzvrp7ed/7Uvw6i81t+b5NOj8rou7J6ovzuzz7ja0wy/aTTe+p7bs177mUxN477R8Ha92531n++9WfuM6vTc2Qxv5/NtTb0vjt5Xx/XJiT7WPo2X3an+tm1NLXv3JLl1VK8aL491HrbzeM/odfuZtuvgHVn/2dd/N2Txc92d5BOjesn0ctm22aqfzx2jvtfPb/yZ7W7e9/kk/1/T1t55nan1pk5fsrg8f2H0utqXxTY2WsfG9Wvf6/j2LKnbTnPb/u7m9/qzbjPH/Zzq/5S6LNT3tPO4/Xzvy3Sf6jTcNSq/O4vb0HHfpubPMrtHr4cl5cna9nM8nnZ5bN9bl8e756/vyXSf78na/m6j/i4r/8Os3w/VunV/ek/WT8+XktyYxXlYh92X9duG+zLb50+N/2Ce21Y/v/F7x9vKdni7vxiP646J+nszW2ba/XWtc1vW5vG+edt7mjp7sriO3jovHy+n+zLbb4xD7Kn1tu5722nanbV99mezfrm6N8n7m7J2OduX2XFZu72/e95enX/tNI/Xq/E2d6xu2+rw8Tag3ZZMtXNH83u7/avbxKnPcFy31rszi/aM2mrf9wcbtDVl/BnVabmrGd6Oo9ap+/la9rmsP3Ydtzfl00vKl+0Hxpbt6w/U1viYom1ro/m0bNu/2e3sVJtfaF7fs6TeWF0+x8ci7fxfth3dzHJwMNMw1c74/VPbrmX79PtGr6fqt7+382x8vrFRH8eWHXe3r5ftb4fRuL/U1G0/o6nt4kbL1TJTx5MHqrfRvB+fVx6orVUbn5tWG82bA03D1Dp/IJs9Bln2uR6onWXtLpv+qdf3x0bTNZ6W8XHpuI12v14daFu6zLJpG+9XDmTc37av4/1dsnE/lw27ZUn5Zj+fNlPazHLWHoMsO5ddZuo4Ptn8/mYzy/LUdnHq3HSYKG8tGzZ1nt6+50B9ak1tb8fLzH1LyttxfWJJ+xstr6vcjt6f/fZG8/WBjPuMrH3WX0xyVWa5xhczC7H3Zjb/3pXkr5J8e5KTDjSSLRVkD8Pw/syC4d3DMNyZ5Gvmg+5qqt2X2Qx5Q2Yz5wuZ3bV9V2bT+8XMTo6OzCy8+/i87KisPwG6I8lXZTbTS/Nvz3y8n8va1YMj5u8fkjw2yR8n+fp5/W/I2gnd4zJbmB8yH/7wzE74HpLkNzM76XrcvL3PZ/1J58OyfqE4at5ue1B0RGYHTmU+3WXeTj1B/Kp5e+0J5r3z6UjzszoiayvY3Vm/vAzzvv9Fpjcyf531gXJ7IjQ+catXX8YnteP+tAcdy1a0Mu9nu9Osn127cbovySOydpD8xfmw+r4j5tPcXiGqpsLg+t4DbTRqX9ppKs3vRza/t/OnPXGv9Y9I8j9G7d+atWWy7uTqyc3erN/Rfilry3w7f+rrPZldWKl1pg5oMnrd7lj3Zv2FizakqCdd7by4rfl9T2YXovY1v1f1Wxhtn+9KcvT893Y5HU/fOGybUrL27Yv2833Y/F9brxoHnvUbIfc1devnUvuxd1S/lreBUm1zmI9jHA61F9g22hmOP+NWnZcPafq0L+uX1TqOezObN3sy20bel9kFxbY/7fumwqxxX0tm26b29bh/U6+npmfvRP1kLWybugBWh9f5XZp644O9+pmOx1uW/L5Myfpwvb7nIU2dOi3jE4C6Lh7ZvO+ezObheP6Pt13j1xv1ddkB7cMmyg60XasXqI6cGF7XhfH6WOvU7UTdf0y5u3nPVHntY13+vtSUtfP8qCwGynV5re/fPap/dKaXxamD9fHv1Z5MrwPtcjH+3I7M2vwcf45fncVloP5r9yXV55u26udxxLzsC1nbD7bjrwef9QC02pvkUVnUngRU7TfnxtN3T2b76HZ73i7n7Xys26vPZP2y+PDM9hd1/n1pg/G182tqW7qvaafOx/Zzb5fn2s6y44Z23rfzpe6v2otl4wtudV9+X1O/9qU9tipNW7uz2J/xiduyfXt7MaNeZG33E3UahsyOi4+aj293ZheFHjoxnnuyuMzW4bX+eHtwoP1CNd7/b8aBTiTHxw7L+jFeRw62H1M2+iboeB0YfxM1Wdtet9vfjbb7y6ZhanqWbfOW/WzrtRcv6zLeHv/Ueruz/rzg7lH9qr0hpZ6P1WOusfacZFnf2+Pn8fFv+542oPlSU15vcKoe2rQx3p5m9HrZccpG5xftdB5omak2Wg5qe+PzsNay5fpA50H3R9uPdlqXXTBt6200Dav+1tCy9qfm0Ubz7a4Nhm904WLc/mY/m3a/Nj7f3tsMq9pz03ohfNzH8TlfO54D9WPsziXDlk3jeP/Xas/F2une7Hyt/mpJ+WZD9/Z8ZKpPddhU6Dq1zdhovJ9dUr7ZC3+b2b9N7T/GxzTVRnnk+PyitnN/tjMHs81adr40noa278vm60bTdzDHBwc7zcuW+Y3Guex4aLP9XNbHE+Y/S5KPJbkys/OnW7I+o7kzsxt/v5BZ+L2hLffHHkspT0xydZJvyezk65GZHVw/MutPLr4xyfWZBcu1zqOydrCX+e8nzdtrD7b3ZjpETdYWinpC9LAceEc1PkGqB1njQPlzSY5rXt86f137e392uG0fNtqQL1Pn152ZnVS26h1AD8/iAfTuLM6bffP6D8viSn2wfZv6jO6vdplo+/O5JI8ejW/IbEN1dA6NzzbjuD/uzcbLbtvvPVkLJ9rh9WD/UFzY2pPVPoKn3snaTnNd5+/I2sWtB+r+rCurHO/UMrqRZfUPtp2NLOvrwc67Vc/rNtSpQdh4vFN92J1ZcHWotjMPtlWviwfjQJ/xoVwuOfTGxzIcvPuy/qJJNV43bs/smPXerB1DDc3PNPXvbdpc9tksG+94nauvl9U/GLWt27O2T26nYV+21nb1cB0PMM3nwVeaezLbLi+7MLPZ9eHBWHcO1bnB/RnHwdavN/M90P3RRv05VH3daBoeOlF+SZKzD2K8G42DLy8bnXMdbH6w7FhyIzWPar+t+8jMjj8/mLX88/PDMJy2UUNb+cTxzMwm/LzM7qyuB/g3Z7YSnjH/We+q/uX58Pr12mQWzu7I2pWVL2UWhu1O8qdZf4dwvQOmvQp01LyNfVl/p3G9Y2t8FekLWQsWavmu+c9611Ad31GZhfBt6N7eCVOvmg2Z/rpDDfzaPpRmWLXZrzTUjWR7te6IzB4r0IbY7SM8xm0fkdldt+2dcbX/7Xxur/q0dzS0Nvo60LIrmcum9YiJYXWlqm20d1C0O4z2Lqup8Y7vGhn7+g2GbcZ4HW7vuEtm/a6vd2X9zroG2PWO0Hr3S61/e5Z//XPZFbA7Rq/bu//q3e+tdnnazJX5o7J2N15Vv8Hw1RPjTTZ35Xk87oPdkU/1fV+S94zqtFdy2zvda1/aRwK063J7h95dTVt7M/0V9GXzsr3LoG4j6nK7bPndSHvFv/atLoP1X7u9mZrnh/qgqZ2f7XJwRNbuiqrjbR/r0U7rvswu0LV9G8/f9j3j9WNsvF1r64wfq9H2YcpUO/Xza8fX3rVa3zP1CJzNOlAf2+FT69zUsl/L67523N9k9q2pZPqRQVPjaN/f7hunlu+pO8E344+WjHvZfJ76BlF7LNKzejf6wd5JtVnL7gB6MO6yWPbNrlWMe7Ph8Ndkdrd7eyNAXZ7qXeVV++2km7PY733ztjbzVdF6LDE+5mr3Q1OmjqtqW+361y4/7fZh/PiFQ2mzXy9uv0k29fiNqfrVeN7en2Wnvctu2Tb1YEx9VsOofNnvrQdyJ/kqje+Cn5pP92febTS9D8b2aBXG/d6q09H6cpiGKUOmHxtVb4CbuuFq2f5z6q7XA52PLpuvyx6ZscyyEHbqW34bnU8e7DiS5dv8L06U1XPKqW9ILLPskRzJ8rxiWfkXlpQvm7Zl5ePz7mQ2Pd85ej0ePuVQrVtT86ld/sb715sWqyfZOKO6fYNhU9OxbL+YHLpjjwf6yJb762A/t818G2ez4xi31eaW45/tEyRqtrY3yd9IcnFmn8OTkzwmGz9u5oCd3Qp+NrOD+B9P8qSsPU7iIZnNqO9M8nVZewTHefP3PSSzMHXv/P1/I2sz8nczu4v7q5M8MWuPKcm8nfak4avmZY+cj/uO+c/6nOmpmf83svist6+d/z5kdmdu3aj/+bz87qw/iWy/Tr43sxW5DcfbleX35+O4PWuPkagHs7V/7TIwfv5ne/Jfw9vxydj4kSf1ivHDsv5r5DXErHect+F6/bpufbZu26c2nGyN/8hn+55PZ/3XbatlV1ynduwPz/ppbU/E2q9Nt3c8tu230zd18FE/i49nc6HhsjrjDUh74tg+3/2ezB5bU4fVPnw+a4FdvdO5bmC+OrNlZzwfp0KNahzM17bqxYL2oKWug+NpqXXaZbmd7qNGdW/K2rrejndZn6qpcdc263P1P5P1z6ddthMeP/+7tjm+kli3D+2zpmsbezLbRrRBX10njsza44/Gy9mXsvhMumXLesnafKoHxnVe3Txva3wiX59TPIz+7c3i4xDqhcPabj1QrOrv4/m47GuC90fJ2mc7/qbIkaPXNSwa1zti9LO+tx3H1EXC8e/te5d9HXbZt3qW7Z+n2imj/tXx1T7W94zv0F52d8+fZPEAsr0jdDz+cfkjsraM7MnafuyI5mddPu7K2tX5kvX7gCGzdTtZ3PdM9X08ve17vpDF5XujE5j2QtPYk0ev6ze06nHI+ORyqq9T62jdDix7ZvgDtewi70btj08Wpi68jJ8XfTDa7XDbzioucI0tC5cPNO76mK6D+arl+JEJ4+msde7KbDvarn/tetve1dz+q8eP43E8LNMnV8u2L18zet2O784sHt9OLcd1vanfXGvn5+4kxy4Zd3383ZT2GcObne8bnZCN1+32GLu+Hn9uU+2O94n3Z7lt77Qct32gCz1T6/N4O1/7deSSOsu+uTM1/+7N7ELeRo86GJuqV/cNdXtXj13bZXo83nrx775ReUb1D2YZabWPJazt1Iud7SPFxtNTt4njZeXuUd3x3yGYOp5MFi+OLLvQsJkLVOP5sMrnsY6tKnBe1TNcV2Gj44uxktk5wFT5zUvaGZ8L1+3afaPyzUzrZs/r7o96XjDVl4N9hMeQ5eHtsm3+1CPxpvqSrP/7TJttZ3wTWWvqM03W8p/N9GmjYeNvdQ+Z7S8f35SNP9tlx7btMfJmLctQxuo+derc4nGL1ZNsfKd8Pc9IFqdlalme2s/Vegf7LbRln9Gy5W/qjvkDtXUwDva44/4cp2yUK0wZH9PUHKge59bzwHr88/cyy1yeldlx6O1ZfoFjYSRbzfGZBc6PT/JPsvb83PoMpr2ZPVrkUZnd+XFP1v5A3N6sndA+NGt/KfPKzJ43/APztu7M2knuvUk+ldmJy955W7uzdmBza5I3Zu1AsQ04Pp+1k4h6Z1ktvzVrd2TXO2Fr+Pjo+c+/zNoz4uqBfJ3WZO2u4drmX2TtDzD9g6w9EuSrMjuo2jOfJ1NXCOvd0lV7J1btQ3sAURfKuhzVP+yXLIZ6d2ZtQ1HD0fYu7BqwjZ+H+ZujPtY222fejk8Kb8paKNIGkMvuzG3vUm3HXUOVdty1bhvyVVMnMXWlnTo4LpldhGnvhm7vgG7vum/fX8vrsy/bP75XA6y9ze/3ZrZTGZ+03ZG1kGh3Zs81b69K7s1sHRrfSXXjxPTU+XBb1s/ztr3x8xnb9ajWb4e342h3ru3B/x2ZfXOh1QYt4x3E1A63/YNlVd023JW1Cy27s/YHYccHju2zU2vZ7iS/1/SjXrQZ5u23F8buzvpguW5LjszaxYV7MvvDcnXDXt/7NVn7rOs07M7i8t6uO/W56e16c0tmy8n4RL792U7jUVm/TUrWPwNvvA1I1j+buP67L7NtYx3WXvCoJ8vtsyfb6RkfEN2T2XPq6vPW67JVt6/tTvGu5nV74txu2+sfUGz/iFbdDrbzr17IaL910F59viuz7XMtb9fpDzV9ar/R0j4zvl1u2zvq2+W8DTzqxYfxncntwf+Q2b6w7Utt74lZDFDqBa3x59qGr1Ub7CZrB/Ljb+vsyWz/9NCsBQafz/rP9ejmPW1o1O6Lav26nW8/98z7siuLy/fuzEKZcb/q7+OLdnVeXZ/12ufQ1jv/D+S+zI476vuq+nc0yqhsWQi9rO2pOnV9G7dR/yDi2JD1F27rPqadL3Wax9vE8Tj2jobV4e12anzXSl2GN3tnbX09npapkGm8DC1rf+pOri9m9rcB2mm+Pev/Lkg7jvFxwZ2Z/XHi8TZsT9Ye1dY+s7weJ9Z9R3tRaE9my8fNWTxeSWbLZl3/6h+/rOOaCrna7Vj7jYV6obL9rOvxR7tNaMOE8bcUxwHlfVnczrX70PaPa7bL3fii2rL1YWqZbPvY7sum2tqXxePS3Vl/J127H2/rTR1jTy3HdRmZuiM7WbyhohpfRN1oWsfHXuNjymXzcuoustuT/J3MloXaXt0njttsjy/G32g9Imt/b+NhWZvOut8cby/qfH5oU7d9bntdDqv6bcT27yfUNqe+pbAna99qaKejLncPydp+f+ozGl8oSGbnlOM+JWvfzq3HbHU+Tv0x7GWmtmntsGqj8/zxsn6gOgc7fLzvnKo7dTyRLN+HJQ/8Ga4PxGZDvrrtXFZ/WfgztU/al/VhaN1mTM2fPZmtC+NjkLqNWhZGLduXDlnb/0z1a5nxdNRH9dW+VPVu82U+P1E2Ne/ac5Qp9ZGuy+rXn3dm7bx43P6y44hqHIZO5QTJ2vK77E7t8TRMbfenhrXab5TWbdq4nakLHVdl88vIsj4l0992rP0YHz/W+q2p9463vVOfXzV1oePuLH6LuPbpgXwzcKPPp9pomz71LYz2SQWtZXd8L1sXl20nNlp3lx0bLLurfNk2bkfWHxfUfKDe7FrLvjiv88L57+dmdkf2o5JcsUE/k2RrPSO7lPKuJN+ftTtP9uSBP8tvs+oBeN0YHmjje7Dqs6OnxrtVLzgA3B/tyd1W0e4jHkxtWPCVYisuH19pfEb9OpzbjGXLheUFAOArQw25601rD8/sHPqzmT2a9bzhAEH1lgqyAQAAAAD4yuNOXwAAAAAAuibIBgAAAACga4JsAAAAAAC6JsgGAAAAAKBrgmwAAAAAALomyAYAgMOglHLnkvK3l1K2P9j9AQCAngmyAQAAAADo2lGHuwMAAPCVrJRSkrwhyfcm+csk5fD2CAAA+uOObAAAOLzOTPJNSf5hkhcn+Y7D2x0AAOiPIBsAAA6v70ryrmEY9g7DcFOS3zrcHQIAgN4IsgEA4PAbDncHAACgZ4JsAAA4vN6f5OxSypGllMcm+Z7D3SEAAOiNP/YIAACH12WZ/aHHP0ny50l+5/B2BwAA+lOGwbcYAQAAAADol0eLAAAAAADQNUE2AAAAAABdE2QDAAAAANA1QTYAAAAAAF0TZAMAAAAA0DVBNgAAAAAAXRNkAwAAAADQNUE2AAAAAABd+/8BdC1dySnKV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-83977" y="987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Product</a:t>
            </a:r>
            <a:endParaRPr lang="en-IN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97" y="496450"/>
            <a:ext cx="6179429" cy="2501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20" y="3101275"/>
            <a:ext cx="91587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3085 are headphone reviews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2848 are laptop reviews 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2557 are monitor reviews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2399 are phone reviews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2239 are </a:t>
            </a:r>
            <a:r>
              <a:rPr lang="en-IN" sz="1600" dirty="0" err="1" smtClean="0"/>
              <a:t>smartwatch</a:t>
            </a:r>
            <a:r>
              <a:rPr lang="en-IN" sz="1600" dirty="0" smtClean="0"/>
              <a:t> reviews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1999 are home </a:t>
            </a:r>
            <a:r>
              <a:rPr lang="en-IN" sz="1600" dirty="0" err="1" smtClean="0"/>
              <a:t>theater</a:t>
            </a:r>
            <a:r>
              <a:rPr lang="en-IN" sz="1600" dirty="0" smtClean="0"/>
              <a:t> reviews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1999 are router reviews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1985 are professional camera reviews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800 are printer reviews</a:t>
            </a:r>
            <a:endParaRPr lang="en-IN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5927806"/>
            <a:ext cx="77048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2"/>
                </a:solidFill>
              </a:rPr>
              <a:t>Encoding object data in numeric using Label Encoder</a:t>
            </a:r>
            <a:endParaRPr lang="en-IN" sz="2400" b="1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72000" y="5505799"/>
            <a:ext cx="0" cy="299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4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1044</Words>
  <Application>Microsoft Office PowerPoint</Application>
  <PresentationFormat>On-screen Show (4:3)</PresentationFormat>
  <Paragraphs>202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Ratings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acer</dc:creator>
  <cp:lastModifiedBy>acer</cp:lastModifiedBy>
  <cp:revision>121</cp:revision>
  <dcterms:created xsi:type="dcterms:W3CDTF">2022-08-06T02:21:52Z</dcterms:created>
  <dcterms:modified xsi:type="dcterms:W3CDTF">2022-09-24T15:06:35Z</dcterms:modified>
</cp:coreProperties>
</file>