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31"/>
  </p:notesMasterIdLst>
  <p:handoutMasterIdLst>
    <p:handoutMasterId r:id="rId32"/>
  </p:handoutMasterIdLst>
  <p:sldIdLst>
    <p:sldId id="256" r:id="rId2"/>
    <p:sldId id="257" r:id="rId3"/>
    <p:sldId id="259" r:id="rId4"/>
    <p:sldId id="260" r:id="rId5"/>
    <p:sldId id="261" r:id="rId6"/>
    <p:sldId id="258" r:id="rId7"/>
    <p:sldId id="262" r:id="rId8"/>
    <p:sldId id="263" r:id="rId9"/>
    <p:sldId id="268" r:id="rId10"/>
    <p:sldId id="266" r:id="rId11"/>
    <p:sldId id="267" r:id="rId12"/>
    <p:sldId id="265" r:id="rId13"/>
    <p:sldId id="264" r:id="rId14"/>
    <p:sldId id="269" r:id="rId15"/>
    <p:sldId id="270" r:id="rId16"/>
    <p:sldId id="271" r:id="rId17"/>
    <p:sldId id="273" r:id="rId18"/>
    <p:sldId id="274" r:id="rId19"/>
    <p:sldId id="272"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BD4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619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smtClean="0"/>
              <a:t>GSOC</a:t>
            </a:r>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EF7087-D68B-4539-A80B-645D6123858A}" type="datetimeFigureOut">
              <a:rPr lang="en-IN" smtClean="0"/>
              <a:t>21-06-2016</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1F8897-BE53-4F49-A1E9-E1FC3739694D}" type="slidenum">
              <a:rPr lang="en-IN" smtClean="0"/>
              <a:t>‹#›</a:t>
            </a:fld>
            <a:endParaRPr lang="en-IN"/>
          </a:p>
        </p:txBody>
      </p:sp>
    </p:spTree>
    <p:extLst>
      <p:ext uri="{BB962C8B-B14F-4D97-AF65-F5344CB8AC3E}">
        <p14:creationId xmlns:p14="http://schemas.microsoft.com/office/powerpoint/2010/main" val="694048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smtClean="0"/>
              <a:t>GSOC</a:t>
            </a: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BDBE40-07D0-4AD9-9D51-F879A616E0A8}" type="datetimeFigureOut">
              <a:rPr lang="en-IN" smtClean="0"/>
              <a:t>21-06-2016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59A274-562B-4B2D-AA2E-B623EF8F51B9}" type="slidenum">
              <a:rPr lang="en-IN" smtClean="0"/>
              <a:t>‹#›</a:t>
            </a:fld>
            <a:endParaRPr lang="en-IN"/>
          </a:p>
        </p:txBody>
      </p:sp>
    </p:spTree>
    <p:extLst>
      <p:ext uri="{BB962C8B-B14F-4D97-AF65-F5344CB8AC3E}">
        <p14:creationId xmlns:p14="http://schemas.microsoft.com/office/powerpoint/2010/main" val="16649560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6" name="Slide Number Placeholder 5"/>
          <p:cNvSpPr>
            <a:spLocks noGrp="1"/>
          </p:cNvSpPr>
          <p:nvPr>
            <p:ph type="sldNum" sz="quarter" idx="10"/>
          </p:nvPr>
        </p:nvSpPr>
        <p:spPr/>
        <p:txBody>
          <a:bodyPr/>
          <a:lstStyle/>
          <a:p>
            <a:fld id="{6659A274-562B-4B2D-AA2E-B623EF8F51B9}" type="slidenum">
              <a:rPr lang="en-IN" smtClean="0"/>
              <a:t>1</a:t>
            </a:fld>
            <a:endParaRPr lang="en-IN"/>
          </a:p>
        </p:txBody>
      </p:sp>
    </p:spTree>
    <p:extLst>
      <p:ext uri="{BB962C8B-B14F-4D97-AF65-F5344CB8AC3E}">
        <p14:creationId xmlns:p14="http://schemas.microsoft.com/office/powerpoint/2010/main" val="950849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01BBEB-43DE-4601-A369-CBBAB3604BA8}" type="datetime1">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5ACFF-EFA9-4588-99F4-608AAFBFBF5B}" type="datetime1">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D6173A-709D-4C3D-88C7-B7AEA0249466}" type="datetime1">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2F026C-8518-48F8-AD91-F991F1B30745}" type="datetime1">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FFFB89-A54C-476F-BD13-C045A7BB6DBF}" type="datetime1">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6D09FE-42EF-4F4A-ACC2-FFFEEBC3D681}" type="datetime1">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DAE813-FD14-4975-9548-64F4AA9C29FD}" type="datetime1">
              <a:rPr lang="en-US" smtClean="0"/>
              <a:t>6/21/2016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933A0A-2937-4A4A-A0FE-9E7DAFB8EE9D}" type="datetime1">
              <a:rPr lang="en-US" smtClean="0"/>
              <a:t>6/21/2016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84E350-635C-4582-84E6-54846F1EF817}" type="datetime1">
              <a:rPr lang="en-US" smtClean="0"/>
              <a:t>6/21/2016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F8B2A3-A10D-428B-BE93-B898619362E4}" type="datetime1">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C7196C-5A5A-4F0D-ADDA-A248CB68C391}" type="datetime1">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C65FC2AA-0FE5-4F9C-8A1C-E736DAFD7638}" type="datetime1">
              <a:rPr lang="en-US" smtClean="0"/>
              <a:t>6/21/2016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mc:AlternateContent xmlns:mc="http://schemas.openxmlformats.org/markup-compatibility/2006">
    <mc:Choice xmlns:p14="http://schemas.microsoft.com/office/powerpoint/2010/main" Requires="p14">
      <p:transition p14:dur="250">
        <p:wipe/>
      </p:transition>
    </mc:Choice>
    <mc:Fallback>
      <p:transition>
        <p:wipe/>
      </p:transition>
    </mc:Fallback>
  </mc:AlternateConten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wilio.com/"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kankshaBodhankar/GSOC16Work/project-docs" TargetMode="External"/><Relationship Id="rId2" Type="http://schemas.openxmlformats.org/officeDocument/2006/relationships/hyperlink" Target="https://github.com/AkankshaBodhankar/GSOC16Work"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5885" y="1981200"/>
            <a:ext cx="7772400" cy="1470025"/>
          </a:xfrm>
        </p:spPr>
        <p:txBody>
          <a:bodyPr/>
          <a:lstStyle/>
          <a:p>
            <a:pPr algn="ctr"/>
            <a:r>
              <a:rPr lang="en-IN" dirty="0" smtClean="0"/>
              <a:t>GSOC </a:t>
            </a:r>
            <a:r>
              <a:rPr lang="en-IN" dirty="0" smtClean="0"/>
              <a:t>16</a:t>
            </a:r>
            <a:br>
              <a:rPr lang="en-IN" dirty="0" smtClean="0"/>
            </a:br>
            <a:r>
              <a:rPr lang="en-IN" dirty="0" smtClean="0"/>
              <a:t> </a:t>
            </a:r>
            <a:r>
              <a:rPr lang="en-IN" dirty="0" smtClean="0"/>
              <a:t>Mid </a:t>
            </a:r>
            <a:r>
              <a:rPr lang="en-IN" dirty="0" smtClean="0"/>
              <a:t>Evaluation Report</a:t>
            </a:r>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529797"/>
            <a:ext cx="886970" cy="88697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37318" y="474241"/>
            <a:ext cx="1447800" cy="1447800"/>
          </a:xfrm>
          <a:prstGeom prst="rect">
            <a:avLst/>
          </a:prstGeom>
        </p:spPr>
      </p:pic>
    </p:spTree>
    <p:extLst>
      <p:ext uri="{BB962C8B-B14F-4D97-AF65-F5344CB8AC3E}">
        <p14:creationId xmlns:p14="http://schemas.microsoft.com/office/powerpoint/2010/main" val="246585308"/>
      </p:ext>
    </p:ext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1"/>
          </a:xfrm>
          <a:prstGeom prst="rect">
            <a:avLst/>
          </a:prstGeom>
        </p:spPr>
      </p:pic>
      <p:sp>
        <p:nvSpPr>
          <p:cNvPr id="4" name="Flowchart: Sequential Access Storage 3"/>
          <p:cNvSpPr/>
          <p:nvPr/>
        </p:nvSpPr>
        <p:spPr>
          <a:xfrm>
            <a:off x="381000" y="2667000"/>
            <a:ext cx="2362200" cy="1981200"/>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706582" y="3195935"/>
            <a:ext cx="1676400" cy="923330"/>
          </a:xfrm>
          <a:prstGeom prst="rect">
            <a:avLst/>
          </a:prstGeom>
          <a:noFill/>
        </p:spPr>
        <p:txBody>
          <a:bodyPr wrap="square" rtlCol="0">
            <a:spAutoFit/>
          </a:bodyPr>
          <a:lstStyle/>
          <a:p>
            <a:r>
              <a:rPr lang="en-IN" dirty="0" smtClean="0"/>
              <a:t>Red mark shown on wrong input</a:t>
            </a:r>
            <a:endParaRPr lang="en-IN" dirty="0"/>
          </a:p>
        </p:txBody>
      </p:sp>
    </p:spTree>
    <p:extLst>
      <p:ext uri="{BB962C8B-B14F-4D97-AF65-F5344CB8AC3E}">
        <p14:creationId xmlns:p14="http://schemas.microsoft.com/office/powerpoint/2010/main" val="3371494330"/>
      </p:ext>
    </p:ext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81000"/>
            <a:ext cx="9144000" cy="6477001"/>
          </a:xfrm>
          <a:prstGeom prst="rect">
            <a:avLst/>
          </a:prstGeom>
        </p:spPr>
      </p:pic>
      <p:sp>
        <p:nvSpPr>
          <p:cNvPr id="4" name="TextBox 3"/>
          <p:cNvSpPr txBox="1"/>
          <p:nvPr/>
        </p:nvSpPr>
        <p:spPr>
          <a:xfrm>
            <a:off x="3505201" y="11668"/>
            <a:ext cx="2133600" cy="369332"/>
          </a:xfrm>
          <a:prstGeom prst="rect">
            <a:avLst/>
          </a:prstGeom>
          <a:noFill/>
        </p:spPr>
        <p:txBody>
          <a:bodyPr wrap="square" rtlCol="0">
            <a:spAutoFit/>
          </a:bodyPr>
          <a:lstStyle/>
          <a:p>
            <a:pPr algn="ctr"/>
            <a:r>
              <a:rPr lang="en-IN" dirty="0" smtClean="0"/>
              <a:t>Login Page</a:t>
            </a:r>
            <a:endParaRPr lang="en-IN" dirty="0"/>
          </a:p>
        </p:txBody>
      </p:sp>
    </p:spTree>
    <p:extLst>
      <p:ext uri="{BB962C8B-B14F-4D97-AF65-F5344CB8AC3E}">
        <p14:creationId xmlns:p14="http://schemas.microsoft.com/office/powerpoint/2010/main" val="1106220042"/>
      </p:ext>
    </p:ext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4170"/>
            <a:ext cx="8229600" cy="5132830"/>
          </a:xfrm>
        </p:spPr>
        <p:txBody>
          <a:bodyPr>
            <a:normAutofit/>
          </a:bodyPr>
          <a:lstStyle/>
          <a:p>
            <a:pPr marL="0" indent="0">
              <a:buNone/>
            </a:pPr>
            <a:r>
              <a:rPr lang="en-IN" dirty="0" smtClean="0">
                <a:solidFill>
                  <a:srgbClr val="002060"/>
                </a:solidFill>
              </a:rPr>
              <a:t>3. Progress Bar</a:t>
            </a:r>
          </a:p>
          <a:p>
            <a:pPr marL="274320" lvl="1" indent="0">
              <a:buNone/>
            </a:pPr>
            <a:r>
              <a:rPr lang="en-IN" dirty="0" smtClean="0">
                <a:solidFill>
                  <a:srgbClr val="002060"/>
                </a:solidFill>
              </a:rPr>
              <a:t>A progress bar is shown when the user logins and then redirected to the main application. </a:t>
            </a:r>
          </a:p>
          <a:p>
            <a:pPr marL="274320" lvl="1" indent="0">
              <a:buNone/>
            </a:pPr>
            <a:endParaRPr lang="en-IN" dirty="0" smtClean="0">
              <a:solidFill>
                <a:srgbClr val="002060"/>
              </a:solidFill>
            </a:endParaRPr>
          </a:p>
          <a:p>
            <a:pPr marL="274320" lvl="1" indent="0">
              <a:buNone/>
            </a:pPr>
            <a:endParaRPr lang="en-IN" dirty="0">
              <a:solidFill>
                <a:srgbClr val="002060"/>
              </a:solidFill>
            </a:endParaRPr>
          </a:p>
          <a:p>
            <a:pPr marL="274320" lvl="1" indent="0">
              <a:buNone/>
            </a:pPr>
            <a:endParaRPr lang="en-IN" dirty="0" smtClean="0">
              <a:solidFill>
                <a:srgbClr val="002060"/>
              </a:solidFill>
            </a:endParaRPr>
          </a:p>
          <a:p>
            <a:pPr marL="0" indent="0">
              <a:buNone/>
            </a:pPr>
            <a:endParaRPr lang="en-IN" dirty="0" smtClean="0">
              <a:solidFill>
                <a:srgbClr val="002060"/>
              </a:solidFill>
            </a:endParaRPr>
          </a:p>
          <a:p>
            <a:pPr marL="0" indent="0">
              <a:buNone/>
            </a:pPr>
            <a:endParaRPr lang="en-IN" dirty="0" smtClean="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6" y="457200"/>
            <a:ext cx="886970" cy="88697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1618" y="402061"/>
            <a:ext cx="1371600" cy="13716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404" y="2514600"/>
            <a:ext cx="7404395" cy="3962400"/>
          </a:xfrm>
          <a:prstGeom prst="rect">
            <a:avLst/>
          </a:prstGeom>
        </p:spPr>
      </p:pic>
    </p:spTree>
    <p:extLst>
      <p:ext uri="{BB962C8B-B14F-4D97-AF65-F5344CB8AC3E}">
        <p14:creationId xmlns:p14="http://schemas.microsoft.com/office/powerpoint/2010/main" val="635984989"/>
      </p:ext>
    </p:ext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4170"/>
            <a:ext cx="8229600" cy="5132830"/>
          </a:xfrm>
        </p:spPr>
        <p:txBody>
          <a:bodyPr>
            <a:normAutofit/>
          </a:bodyPr>
          <a:lstStyle/>
          <a:p>
            <a:pPr marL="0" indent="0">
              <a:buNone/>
            </a:pPr>
            <a:r>
              <a:rPr lang="en-IN" dirty="0" smtClean="0">
                <a:solidFill>
                  <a:srgbClr val="002060"/>
                </a:solidFill>
              </a:rPr>
              <a:t>4. Welcome Page - Recommended pages to get started</a:t>
            </a:r>
            <a:endParaRPr lang="en-IN" dirty="0">
              <a:solidFill>
                <a:srgbClr val="002060"/>
              </a:solidFill>
            </a:endParaRPr>
          </a:p>
          <a:p>
            <a:pPr marL="274320" lvl="1" indent="0">
              <a:buNone/>
            </a:pPr>
            <a:r>
              <a:rPr lang="en-IN" dirty="0" smtClean="0">
                <a:solidFill>
                  <a:srgbClr val="002060"/>
                </a:solidFill>
              </a:rPr>
              <a:t>The user is redirected to this page after successful login. This is the home page of the application.</a:t>
            </a:r>
          </a:p>
          <a:p>
            <a:pPr marL="274320" lvl="1" indent="0">
              <a:buNone/>
            </a:pPr>
            <a:endParaRPr lang="en-IN" dirty="0" smtClean="0">
              <a:solidFill>
                <a:srgbClr val="002060"/>
              </a:solidFill>
            </a:endParaRPr>
          </a:p>
          <a:p>
            <a:pPr marL="0" indent="0">
              <a:buNone/>
            </a:pPr>
            <a:endParaRPr lang="en-IN" dirty="0" smtClean="0">
              <a:solidFill>
                <a:srgbClr val="002060"/>
              </a:solidFill>
            </a:endParaRPr>
          </a:p>
          <a:p>
            <a:pPr marL="0" indent="0">
              <a:buNone/>
            </a:pPr>
            <a:endParaRPr lang="en-IN" dirty="0" smtClean="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6" y="457200"/>
            <a:ext cx="886970" cy="88697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0" y="457200"/>
            <a:ext cx="1371600" cy="13716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2514601"/>
            <a:ext cx="7854835" cy="4114800"/>
          </a:xfrm>
          <a:prstGeom prst="rect">
            <a:avLst/>
          </a:prstGeom>
        </p:spPr>
      </p:pic>
    </p:spTree>
    <p:extLst>
      <p:ext uri="{BB962C8B-B14F-4D97-AF65-F5344CB8AC3E}">
        <p14:creationId xmlns:p14="http://schemas.microsoft.com/office/powerpoint/2010/main" val="966450928"/>
      </p:ext>
    </p:ext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5828" y="1344449"/>
            <a:ext cx="2667000" cy="5132830"/>
          </a:xfrm>
        </p:spPr>
        <p:txBody>
          <a:bodyPr>
            <a:normAutofit/>
          </a:bodyPr>
          <a:lstStyle/>
          <a:p>
            <a:pPr marL="0" indent="0">
              <a:buNone/>
            </a:pPr>
            <a:r>
              <a:rPr lang="en-IN" dirty="0" smtClean="0">
                <a:solidFill>
                  <a:srgbClr val="002060"/>
                </a:solidFill>
              </a:rPr>
              <a:t>5. Menu for Navigation</a:t>
            </a:r>
          </a:p>
          <a:p>
            <a:pPr marL="0" indent="0" algn="just">
              <a:buNone/>
            </a:pPr>
            <a:r>
              <a:rPr lang="en-IN" sz="2000" dirty="0" smtClean="0">
                <a:solidFill>
                  <a:srgbClr val="002060"/>
                </a:solidFill>
              </a:rPr>
              <a:t>The menu contains all the pages of the app placed in proper order. This makes navigation to pages easier. Placed on the left of every page.</a:t>
            </a:r>
          </a:p>
          <a:p>
            <a:pPr marL="274320" lvl="1" indent="0">
              <a:buNone/>
            </a:pPr>
            <a:endParaRPr lang="en-IN" dirty="0" smtClean="0">
              <a:solidFill>
                <a:srgbClr val="002060"/>
              </a:solidFill>
            </a:endParaRPr>
          </a:p>
          <a:p>
            <a:pPr marL="0" indent="0">
              <a:buNone/>
            </a:pPr>
            <a:endParaRPr lang="en-IN" dirty="0" smtClean="0">
              <a:solidFill>
                <a:srgbClr val="002060"/>
              </a:solidFill>
            </a:endParaRPr>
          </a:p>
          <a:p>
            <a:pPr marL="0" indent="0">
              <a:buNone/>
            </a:pPr>
            <a:endParaRPr lang="en-IN" dirty="0" smtClean="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6" y="457200"/>
            <a:ext cx="886970" cy="88697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0" y="457200"/>
            <a:ext cx="1371600" cy="13716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461" y="1385454"/>
            <a:ext cx="1960139" cy="539634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62828" y="1344170"/>
            <a:ext cx="2197845" cy="5389138"/>
          </a:xfrm>
          <a:prstGeom prst="rect">
            <a:avLst/>
          </a:prstGeom>
        </p:spPr>
      </p:pic>
    </p:spTree>
    <p:extLst>
      <p:ext uri="{BB962C8B-B14F-4D97-AF65-F5344CB8AC3E}">
        <p14:creationId xmlns:p14="http://schemas.microsoft.com/office/powerpoint/2010/main" val="2393654106"/>
      </p:ext>
    </p:ext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4170"/>
            <a:ext cx="8229600" cy="5132830"/>
          </a:xfrm>
        </p:spPr>
        <p:txBody>
          <a:bodyPr>
            <a:normAutofit/>
          </a:bodyPr>
          <a:lstStyle/>
          <a:p>
            <a:pPr marL="0" indent="0">
              <a:buNone/>
            </a:pPr>
            <a:r>
              <a:rPr lang="en-IN" dirty="0">
                <a:solidFill>
                  <a:srgbClr val="002060"/>
                </a:solidFill>
              </a:rPr>
              <a:t>6</a:t>
            </a:r>
            <a:r>
              <a:rPr lang="en-IN" dirty="0" smtClean="0">
                <a:solidFill>
                  <a:srgbClr val="002060"/>
                </a:solidFill>
              </a:rPr>
              <a:t>. Get Help Now </a:t>
            </a:r>
          </a:p>
          <a:p>
            <a:pPr marL="274320" lvl="1" indent="0" algn="just">
              <a:buNone/>
            </a:pPr>
            <a:r>
              <a:rPr lang="en-IN" dirty="0" smtClean="0">
                <a:solidFill>
                  <a:srgbClr val="002060"/>
                </a:solidFill>
              </a:rPr>
              <a:t>The user can contact helplines using this feature. Two services are provided  for contacting, sending </a:t>
            </a:r>
            <a:r>
              <a:rPr lang="en-IN" dirty="0">
                <a:solidFill>
                  <a:srgbClr val="002060"/>
                </a:solidFill>
              </a:rPr>
              <a:t>a message or making a call. </a:t>
            </a:r>
            <a:endParaRPr lang="en-IN" dirty="0" smtClean="0">
              <a:solidFill>
                <a:srgbClr val="002060"/>
              </a:solidFill>
            </a:endParaRPr>
          </a:p>
          <a:p>
            <a:pPr marL="274320" lvl="1" indent="0" algn="just">
              <a:buNone/>
            </a:pPr>
            <a:r>
              <a:rPr lang="en-IN" dirty="0" smtClean="0">
                <a:solidFill>
                  <a:srgbClr val="002060"/>
                </a:solidFill>
              </a:rPr>
              <a:t>The helpline numbers vary according to the location chosen</a:t>
            </a:r>
          </a:p>
          <a:p>
            <a:pPr marL="274320" lvl="1" indent="0" algn="just">
              <a:buNone/>
            </a:pPr>
            <a:r>
              <a:rPr lang="en-IN" dirty="0" smtClean="0">
                <a:solidFill>
                  <a:srgbClr val="002060"/>
                </a:solidFill>
              </a:rPr>
              <a:t>There are three locations : Syria, Uganda and Tunisia. When a particular location is set then, phone numbers of that area will be loaded. </a:t>
            </a:r>
          </a:p>
          <a:p>
            <a:pPr marL="274320" lvl="1" indent="0" algn="just">
              <a:buNone/>
            </a:pPr>
            <a:r>
              <a:rPr lang="en-IN" dirty="0">
                <a:solidFill>
                  <a:srgbClr val="002060"/>
                </a:solidFill>
              </a:rPr>
              <a:t>S</a:t>
            </a:r>
            <a:r>
              <a:rPr lang="en-IN" dirty="0" smtClean="0">
                <a:solidFill>
                  <a:srgbClr val="002060"/>
                </a:solidFill>
              </a:rPr>
              <a:t>ending message and making Call: </a:t>
            </a:r>
          </a:p>
          <a:p>
            <a:pPr marL="548640" lvl="2" indent="0" algn="just">
              <a:buNone/>
            </a:pPr>
            <a:r>
              <a:rPr lang="en-IN" dirty="0" smtClean="0">
                <a:solidFill>
                  <a:srgbClr val="002060"/>
                </a:solidFill>
              </a:rPr>
              <a:t>For message (SMS), body of message is taken as input from user and SMS is sent to the selected helpline number. Whereas, in Call the phone call can be connected on one button click</a:t>
            </a:r>
          </a:p>
          <a:p>
            <a:pPr marL="548640" lvl="2" indent="0" algn="just">
              <a:buNone/>
            </a:pPr>
            <a:r>
              <a:rPr lang="en-IN" dirty="0" smtClean="0">
                <a:solidFill>
                  <a:srgbClr val="002060"/>
                </a:solidFill>
              </a:rPr>
              <a:t>These functionalities are enabled using Third Party API ‘</a:t>
            </a:r>
            <a:r>
              <a:rPr lang="en-IN" dirty="0" err="1" smtClean="0">
                <a:solidFill>
                  <a:srgbClr val="002060"/>
                </a:solidFill>
              </a:rPr>
              <a:t>Twilio</a:t>
            </a:r>
            <a:r>
              <a:rPr lang="en-IN" dirty="0" smtClean="0">
                <a:solidFill>
                  <a:srgbClr val="002060"/>
                </a:solidFill>
              </a:rPr>
              <a:t>’ . It has been chosen because their service is reliable and has easy to use API’s. It is also inexpensive.</a:t>
            </a:r>
          </a:p>
          <a:p>
            <a:pPr marL="548640" lvl="2" indent="0" algn="just">
              <a:buNone/>
            </a:pPr>
            <a:r>
              <a:rPr lang="en-IN" dirty="0" smtClean="0">
                <a:solidFill>
                  <a:srgbClr val="002060"/>
                </a:solidFill>
              </a:rPr>
              <a:t>Read more about </a:t>
            </a:r>
            <a:r>
              <a:rPr lang="en-IN" dirty="0" err="1" smtClean="0">
                <a:solidFill>
                  <a:srgbClr val="002060"/>
                </a:solidFill>
              </a:rPr>
              <a:t>Twilio</a:t>
            </a:r>
            <a:r>
              <a:rPr lang="en-IN" dirty="0" smtClean="0">
                <a:solidFill>
                  <a:srgbClr val="002060"/>
                </a:solidFill>
              </a:rPr>
              <a:t> </a:t>
            </a:r>
            <a:r>
              <a:rPr lang="en-IN" dirty="0">
                <a:solidFill>
                  <a:srgbClr val="002060"/>
                </a:solidFill>
              </a:rPr>
              <a:t>here: </a:t>
            </a:r>
            <a:r>
              <a:rPr lang="en-IN" dirty="0">
                <a:solidFill>
                  <a:srgbClr val="002060"/>
                </a:solidFill>
                <a:hlinkClick r:id="rId2"/>
              </a:rPr>
              <a:t>https://www.twilio.com</a:t>
            </a:r>
            <a:r>
              <a:rPr lang="en-IN" dirty="0" smtClean="0">
                <a:solidFill>
                  <a:srgbClr val="002060"/>
                </a:solidFill>
                <a:hlinkClick r:id="rId2"/>
              </a:rPr>
              <a:t>/</a:t>
            </a:r>
            <a:r>
              <a:rPr lang="en-IN" dirty="0" smtClean="0">
                <a:solidFill>
                  <a:srgbClr val="002060"/>
                </a:solidFill>
              </a:rPr>
              <a:t> </a:t>
            </a:r>
          </a:p>
          <a:p>
            <a:pPr marL="0" indent="0">
              <a:buNone/>
            </a:pPr>
            <a:endParaRPr lang="en-IN" dirty="0" smtClean="0">
              <a:solidFill>
                <a:srgbClr val="002060"/>
              </a:solidFill>
            </a:endParaRPr>
          </a:p>
          <a:p>
            <a:pPr marL="0" indent="0">
              <a:buNone/>
            </a:pPr>
            <a:endParaRPr lang="en-IN" dirty="0" smtClean="0">
              <a:solidFill>
                <a:srgbClr val="00206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76" y="457200"/>
            <a:ext cx="886970" cy="88697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00" y="457200"/>
            <a:ext cx="1371600" cy="1371600"/>
          </a:xfrm>
          <a:prstGeom prst="rect">
            <a:avLst/>
          </a:prstGeom>
        </p:spPr>
      </p:pic>
    </p:spTree>
    <p:extLst>
      <p:ext uri="{BB962C8B-B14F-4D97-AF65-F5344CB8AC3E}">
        <p14:creationId xmlns:p14="http://schemas.microsoft.com/office/powerpoint/2010/main" val="2895401803"/>
      </p:ext>
    </p:ext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9144000" cy="6477000"/>
          </a:xfrm>
          <a:prstGeom prst="rect">
            <a:avLst/>
          </a:prstGeom>
        </p:spPr>
      </p:pic>
      <p:sp>
        <p:nvSpPr>
          <p:cNvPr id="9" name="TextBox 8"/>
          <p:cNvSpPr txBox="1"/>
          <p:nvPr/>
        </p:nvSpPr>
        <p:spPr>
          <a:xfrm>
            <a:off x="3352800" y="0"/>
            <a:ext cx="3276600" cy="369332"/>
          </a:xfrm>
          <a:prstGeom prst="rect">
            <a:avLst/>
          </a:prstGeom>
          <a:noFill/>
        </p:spPr>
        <p:txBody>
          <a:bodyPr wrap="square" rtlCol="0">
            <a:spAutoFit/>
          </a:bodyPr>
          <a:lstStyle/>
          <a:p>
            <a:pPr algn="ctr"/>
            <a:r>
              <a:rPr lang="en-IN" dirty="0" smtClean="0">
                <a:solidFill>
                  <a:srgbClr val="002060"/>
                </a:solidFill>
              </a:rPr>
              <a:t>Get Help Now – Page 1</a:t>
            </a:r>
            <a:endParaRPr lang="en-IN" dirty="0">
              <a:solidFill>
                <a:srgbClr val="002060"/>
              </a:solidFill>
            </a:endParaRPr>
          </a:p>
        </p:txBody>
      </p:sp>
      <p:sp>
        <p:nvSpPr>
          <p:cNvPr id="11" name="Flowchart: Sequential Access Storage 10"/>
          <p:cNvSpPr/>
          <p:nvPr/>
        </p:nvSpPr>
        <p:spPr>
          <a:xfrm rot="10554424">
            <a:off x="6934135" y="1141210"/>
            <a:ext cx="1650373" cy="1524000"/>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7086600" y="1612612"/>
            <a:ext cx="1714500" cy="584775"/>
          </a:xfrm>
          <a:prstGeom prst="rect">
            <a:avLst/>
          </a:prstGeom>
          <a:noFill/>
        </p:spPr>
        <p:txBody>
          <a:bodyPr wrap="square" rtlCol="0">
            <a:spAutoFit/>
          </a:bodyPr>
          <a:lstStyle/>
          <a:p>
            <a:r>
              <a:rPr lang="en-IN" sz="1600" dirty="0" smtClean="0"/>
              <a:t>Change location </a:t>
            </a:r>
          </a:p>
          <a:p>
            <a:r>
              <a:rPr lang="en-IN" sz="1600" dirty="0"/>
              <a:t>f</a:t>
            </a:r>
            <a:r>
              <a:rPr lang="en-IN" sz="1600" dirty="0" smtClean="0"/>
              <a:t>rom  here</a:t>
            </a:r>
            <a:endParaRPr lang="en-IN" sz="1600" dirty="0"/>
          </a:p>
        </p:txBody>
      </p:sp>
    </p:spTree>
    <p:extLst>
      <p:ext uri="{BB962C8B-B14F-4D97-AF65-F5344CB8AC3E}">
        <p14:creationId xmlns:p14="http://schemas.microsoft.com/office/powerpoint/2010/main" val="1045308603"/>
      </p:ext>
    </p:ext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4170"/>
            <a:ext cx="8229600" cy="5132830"/>
          </a:xfrm>
        </p:spPr>
        <p:txBody>
          <a:bodyPr>
            <a:normAutofit/>
          </a:bodyPr>
          <a:lstStyle/>
          <a:p>
            <a:pPr marL="0" indent="0">
              <a:buNone/>
            </a:pPr>
            <a:r>
              <a:rPr lang="en-IN" dirty="0" smtClean="0">
                <a:solidFill>
                  <a:srgbClr val="002060"/>
                </a:solidFill>
              </a:rPr>
              <a:t>The sub-features in Get Help Now </a:t>
            </a:r>
          </a:p>
          <a:p>
            <a:pPr marL="274320" lvl="1" indent="0">
              <a:buNone/>
            </a:pPr>
            <a:r>
              <a:rPr lang="en-IN" dirty="0" smtClean="0">
                <a:solidFill>
                  <a:srgbClr val="002060"/>
                </a:solidFill>
              </a:rPr>
              <a:t>The sub-features are the choices of helplines to contact. They are represented as buttons which provide a contact service on click. </a:t>
            </a:r>
            <a:r>
              <a:rPr lang="en-IN" dirty="0">
                <a:solidFill>
                  <a:srgbClr val="002060"/>
                </a:solidFill>
              </a:rPr>
              <a:t>U</a:t>
            </a:r>
            <a:r>
              <a:rPr lang="en-IN" dirty="0" smtClean="0">
                <a:solidFill>
                  <a:srgbClr val="002060"/>
                </a:solidFill>
              </a:rPr>
              <a:t>ser can get in touch with any of the following </a:t>
            </a:r>
          </a:p>
          <a:p>
            <a:pPr marL="274320" lvl="1" indent="0">
              <a:buNone/>
            </a:pPr>
            <a:r>
              <a:rPr lang="en-IN" dirty="0" smtClean="0">
                <a:solidFill>
                  <a:srgbClr val="002060"/>
                </a:solidFill>
              </a:rPr>
              <a:t>Contact PCMO</a:t>
            </a:r>
          </a:p>
          <a:p>
            <a:pPr marL="274320" lvl="1" indent="0">
              <a:buNone/>
            </a:pPr>
            <a:r>
              <a:rPr lang="en-IN" dirty="0" smtClean="0">
                <a:solidFill>
                  <a:srgbClr val="002060"/>
                </a:solidFill>
              </a:rPr>
              <a:t>Contact SSM</a:t>
            </a:r>
          </a:p>
          <a:p>
            <a:pPr marL="274320" lvl="1" indent="0">
              <a:buNone/>
            </a:pPr>
            <a:r>
              <a:rPr lang="en-IN" dirty="0" smtClean="0">
                <a:solidFill>
                  <a:srgbClr val="002060"/>
                </a:solidFill>
              </a:rPr>
              <a:t>Contact SARL</a:t>
            </a:r>
          </a:p>
          <a:p>
            <a:pPr marL="274320" lvl="1" indent="0">
              <a:buNone/>
            </a:pPr>
            <a:r>
              <a:rPr lang="en-IN" dirty="0" smtClean="0">
                <a:solidFill>
                  <a:srgbClr val="002060"/>
                </a:solidFill>
              </a:rPr>
              <a:t>PC Saves Anonymous Helpline</a:t>
            </a:r>
          </a:p>
          <a:p>
            <a:pPr marL="274320" lvl="1" indent="0">
              <a:buNone/>
            </a:pPr>
            <a:r>
              <a:rPr lang="en-IN" dirty="0" smtClean="0">
                <a:solidFill>
                  <a:srgbClr val="002060"/>
                </a:solidFill>
              </a:rPr>
              <a:t>Office of Victim Advocacy</a:t>
            </a:r>
          </a:p>
          <a:p>
            <a:pPr marL="274320" lvl="1" indent="0">
              <a:buNone/>
            </a:pPr>
            <a:r>
              <a:rPr lang="en-IN" dirty="0" smtClean="0">
                <a:solidFill>
                  <a:srgbClr val="002060"/>
                </a:solidFill>
              </a:rPr>
              <a:t>Office of Inspector General</a:t>
            </a:r>
          </a:p>
          <a:p>
            <a:pPr marL="274320" lvl="1" indent="0">
              <a:buNone/>
            </a:pPr>
            <a:r>
              <a:rPr lang="en-IN" dirty="0" smtClean="0">
                <a:solidFill>
                  <a:srgbClr val="002060"/>
                </a:solidFill>
              </a:rPr>
              <a:t>Office of Civil Rights and Diversity</a:t>
            </a:r>
          </a:p>
          <a:p>
            <a:pPr marL="0" indent="0">
              <a:buNone/>
            </a:pPr>
            <a:endParaRPr lang="en-IN" dirty="0" smtClean="0">
              <a:solidFill>
                <a:srgbClr val="002060"/>
              </a:solidFill>
            </a:endParaRPr>
          </a:p>
          <a:p>
            <a:pPr marL="0" indent="0">
              <a:buNone/>
            </a:pPr>
            <a:endParaRPr lang="en-IN" dirty="0" smtClean="0">
              <a:solidFill>
                <a:srgbClr val="002060"/>
              </a:solidFill>
            </a:endParaRPr>
          </a:p>
          <a:p>
            <a:pPr marL="0" indent="0">
              <a:buNone/>
            </a:pPr>
            <a:endParaRPr lang="en-IN" dirty="0" smtClean="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6" y="457200"/>
            <a:ext cx="886970" cy="88697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0" y="457200"/>
            <a:ext cx="1371600" cy="1371600"/>
          </a:xfrm>
          <a:prstGeom prst="rect">
            <a:avLst/>
          </a:prstGeom>
        </p:spPr>
      </p:pic>
    </p:spTree>
    <p:extLst>
      <p:ext uri="{BB962C8B-B14F-4D97-AF65-F5344CB8AC3E}">
        <p14:creationId xmlns:p14="http://schemas.microsoft.com/office/powerpoint/2010/main" val="2325037764"/>
      </p:ext>
    </p:ext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9144000" cy="6477000"/>
          </a:xfrm>
          <a:prstGeom prst="rect">
            <a:avLst/>
          </a:prstGeom>
        </p:spPr>
      </p:pic>
      <p:sp>
        <p:nvSpPr>
          <p:cNvPr id="9" name="TextBox 8"/>
          <p:cNvSpPr txBox="1"/>
          <p:nvPr/>
        </p:nvSpPr>
        <p:spPr>
          <a:xfrm>
            <a:off x="3352800" y="0"/>
            <a:ext cx="3276600" cy="369332"/>
          </a:xfrm>
          <a:prstGeom prst="rect">
            <a:avLst/>
          </a:prstGeom>
          <a:noFill/>
        </p:spPr>
        <p:txBody>
          <a:bodyPr wrap="square" rtlCol="0">
            <a:spAutoFit/>
          </a:bodyPr>
          <a:lstStyle/>
          <a:p>
            <a:pPr algn="ctr"/>
            <a:r>
              <a:rPr lang="en-IN" dirty="0" smtClean="0">
                <a:solidFill>
                  <a:srgbClr val="002060"/>
                </a:solidFill>
              </a:rPr>
              <a:t>Get Help Now – Page 1</a:t>
            </a:r>
            <a:endParaRPr lang="en-IN" dirty="0">
              <a:solidFill>
                <a:srgbClr val="002060"/>
              </a:solidFill>
            </a:endParaRPr>
          </a:p>
        </p:txBody>
      </p:sp>
    </p:spTree>
    <p:extLst>
      <p:ext uri="{BB962C8B-B14F-4D97-AF65-F5344CB8AC3E}">
        <p14:creationId xmlns:p14="http://schemas.microsoft.com/office/powerpoint/2010/main" val="2101391386"/>
      </p:ext>
    </p:ext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9332"/>
            <a:ext cx="9144000" cy="6488667"/>
          </a:xfrm>
          <a:prstGeom prst="rect">
            <a:avLst/>
          </a:prstGeom>
        </p:spPr>
      </p:pic>
      <p:sp>
        <p:nvSpPr>
          <p:cNvPr id="9" name="TextBox 8"/>
          <p:cNvSpPr txBox="1"/>
          <p:nvPr/>
        </p:nvSpPr>
        <p:spPr>
          <a:xfrm>
            <a:off x="3352800" y="0"/>
            <a:ext cx="3276600" cy="369332"/>
          </a:xfrm>
          <a:prstGeom prst="rect">
            <a:avLst/>
          </a:prstGeom>
          <a:noFill/>
        </p:spPr>
        <p:txBody>
          <a:bodyPr wrap="square" rtlCol="0">
            <a:spAutoFit/>
          </a:bodyPr>
          <a:lstStyle/>
          <a:p>
            <a:pPr algn="ctr"/>
            <a:r>
              <a:rPr lang="en-IN" dirty="0" smtClean="0">
                <a:solidFill>
                  <a:srgbClr val="002060"/>
                </a:solidFill>
              </a:rPr>
              <a:t>Get Help Now – Page 2</a:t>
            </a:r>
            <a:endParaRPr lang="en-IN" dirty="0">
              <a:solidFill>
                <a:srgbClr val="002060"/>
              </a:solidFill>
            </a:endParaRPr>
          </a:p>
        </p:txBody>
      </p:sp>
    </p:spTree>
    <p:extLst>
      <p:ext uri="{BB962C8B-B14F-4D97-AF65-F5344CB8AC3E}">
        <p14:creationId xmlns:p14="http://schemas.microsoft.com/office/powerpoint/2010/main" val="830620781"/>
      </p:ext>
    </p:ext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990600"/>
          </a:xfrm>
        </p:spPr>
        <p:txBody>
          <a:bodyPr/>
          <a:lstStyle/>
          <a:p>
            <a:pPr algn="ctr"/>
            <a:r>
              <a:rPr lang="en-IN" dirty="0" smtClean="0"/>
              <a:t>First Aide(PCSA </a:t>
            </a:r>
            <a:r>
              <a:rPr lang="en-IN" dirty="0" smtClean="0"/>
              <a:t>Web </a:t>
            </a:r>
            <a:r>
              <a:rPr lang="en-IN" dirty="0" smtClean="0"/>
              <a:t>App)</a:t>
            </a:r>
            <a:endParaRPr lang="en-IN" dirty="0"/>
          </a:p>
        </p:txBody>
      </p:sp>
      <p:sp>
        <p:nvSpPr>
          <p:cNvPr id="3" name="Content Placeholder 2"/>
          <p:cNvSpPr>
            <a:spLocks noGrp="1"/>
          </p:cNvSpPr>
          <p:nvPr>
            <p:ph idx="1"/>
          </p:nvPr>
        </p:nvSpPr>
        <p:spPr>
          <a:xfrm>
            <a:off x="554461" y="2667000"/>
            <a:ext cx="8229600" cy="3429000"/>
          </a:xfrm>
        </p:spPr>
        <p:txBody>
          <a:bodyPr>
            <a:normAutofit/>
          </a:bodyPr>
          <a:lstStyle/>
          <a:p>
            <a:pPr marL="0" indent="0" algn="just">
              <a:buNone/>
            </a:pPr>
            <a:r>
              <a:rPr lang="en-IN" sz="2200" dirty="0" smtClean="0">
                <a:solidFill>
                  <a:srgbClr val="002060"/>
                </a:solidFill>
              </a:rPr>
              <a:t>Organisation: Systers, </a:t>
            </a:r>
            <a:r>
              <a:rPr lang="en-IN" sz="2200" dirty="0" smtClean="0">
                <a:solidFill>
                  <a:srgbClr val="002060"/>
                </a:solidFill>
              </a:rPr>
              <a:t>Anita </a:t>
            </a:r>
            <a:r>
              <a:rPr lang="en-IN" sz="2200" dirty="0" smtClean="0">
                <a:solidFill>
                  <a:srgbClr val="002060"/>
                </a:solidFill>
              </a:rPr>
              <a:t>Borg </a:t>
            </a:r>
            <a:r>
              <a:rPr lang="en-IN" sz="2200" dirty="0" smtClean="0">
                <a:solidFill>
                  <a:srgbClr val="002060"/>
                </a:solidFill>
              </a:rPr>
              <a:t>Institute</a:t>
            </a:r>
            <a:endParaRPr lang="en-IN" sz="2200" dirty="0" smtClean="0">
              <a:solidFill>
                <a:srgbClr val="002060"/>
              </a:solidFill>
            </a:endParaRPr>
          </a:p>
          <a:p>
            <a:pPr marL="0" indent="0" algn="just">
              <a:buNone/>
            </a:pPr>
            <a:r>
              <a:rPr lang="en-IN" sz="2200" dirty="0" smtClean="0">
                <a:solidFill>
                  <a:srgbClr val="002060"/>
                </a:solidFill>
              </a:rPr>
              <a:t>Mentor:           </a:t>
            </a:r>
            <a:r>
              <a:rPr lang="en-IN" sz="2200" dirty="0" err="1" smtClean="0">
                <a:solidFill>
                  <a:srgbClr val="002060"/>
                </a:solidFill>
              </a:rPr>
              <a:t>Prajakta</a:t>
            </a:r>
            <a:r>
              <a:rPr lang="en-IN" sz="2200" dirty="0" smtClean="0">
                <a:solidFill>
                  <a:srgbClr val="002060"/>
                </a:solidFill>
              </a:rPr>
              <a:t> </a:t>
            </a:r>
            <a:r>
              <a:rPr lang="en-IN" sz="2200" dirty="0" err="1" smtClean="0">
                <a:solidFill>
                  <a:srgbClr val="002060"/>
                </a:solidFill>
              </a:rPr>
              <a:t>Naik</a:t>
            </a:r>
            <a:endParaRPr lang="en-IN" sz="2200" dirty="0" smtClean="0">
              <a:solidFill>
                <a:srgbClr val="002060"/>
              </a:solidFill>
            </a:endParaRPr>
          </a:p>
          <a:p>
            <a:pPr marL="0" indent="0" algn="just">
              <a:buNone/>
            </a:pPr>
            <a:r>
              <a:rPr lang="en-IN" sz="2200" dirty="0" smtClean="0">
                <a:solidFill>
                  <a:srgbClr val="002060"/>
                </a:solidFill>
              </a:rPr>
              <a:t>Student:          </a:t>
            </a:r>
            <a:r>
              <a:rPr lang="en-IN" sz="2200" dirty="0" smtClean="0">
                <a:solidFill>
                  <a:srgbClr val="002060"/>
                </a:solidFill>
              </a:rPr>
              <a:t>Akanksha </a:t>
            </a:r>
            <a:r>
              <a:rPr lang="en-IN" sz="2200" dirty="0" smtClean="0">
                <a:solidFill>
                  <a:srgbClr val="002060"/>
                </a:solidFill>
              </a:rPr>
              <a:t>Bodhankar</a:t>
            </a:r>
          </a:p>
          <a:p>
            <a:pPr marL="0" indent="0">
              <a:buNone/>
            </a:pPr>
            <a:r>
              <a:rPr lang="en-IN" dirty="0"/>
              <a:t/>
            </a:r>
            <a:br>
              <a:rPr lang="en-IN" dirty="0"/>
            </a:b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6" y="457200"/>
            <a:ext cx="886970" cy="88697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457200"/>
            <a:ext cx="1524000" cy="1524000"/>
          </a:xfrm>
          <a:prstGeom prst="rect">
            <a:avLst/>
          </a:prstGeom>
        </p:spPr>
      </p:pic>
    </p:spTree>
    <p:extLst>
      <p:ext uri="{BB962C8B-B14F-4D97-AF65-F5344CB8AC3E}">
        <p14:creationId xmlns:p14="http://schemas.microsoft.com/office/powerpoint/2010/main" val="2864102162"/>
      </p:ext>
    </p:ext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4170"/>
            <a:ext cx="8229600" cy="5132830"/>
          </a:xfrm>
        </p:spPr>
        <p:txBody>
          <a:bodyPr>
            <a:normAutofit lnSpcReduction="10000"/>
          </a:bodyPr>
          <a:lstStyle/>
          <a:p>
            <a:pPr marL="0" indent="0">
              <a:buNone/>
            </a:pPr>
            <a:r>
              <a:rPr lang="en-IN" dirty="0">
                <a:solidFill>
                  <a:srgbClr val="002060"/>
                </a:solidFill>
              </a:rPr>
              <a:t>S</a:t>
            </a:r>
            <a:r>
              <a:rPr lang="en-IN" dirty="0" smtClean="0">
                <a:solidFill>
                  <a:srgbClr val="002060"/>
                </a:solidFill>
              </a:rPr>
              <a:t>ub-features in Get Help Now </a:t>
            </a:r>
          </a:p>
          <a:p>
            <a:pPr marL="0" indent="0">
              <a:buNone/>
            </a:pPr>
            <a:r>
              <a:rPr lang="en-IN" dirty="0" smtClean="0">
                <a:solidFill>
                  <a:srgbClr val="002060"/>
                </a:solidFill>
              </a:rPr>
              <a:t>Contact PCMO, Contact SSM and Contact SARL</a:t>
            </a:r>
          </a:p>
          <a:p>
            <a:pPr marL="274320" lvl="1" indent="0">
              <a:buNone/>
            </a:pPr>
            <a:r>
              <a:rPr lang="en-IN" dirty="0" smtClean="0">
                <a:solidFill>
                  <a:srgbClr val="002060"/>
                </a:solidFill>
              </a:rPr>
              <a:t>When any of these features are selected ( via buttons) then, a pop up is opened and an option for Voice Call or Send Message is provided in it. The user may select an option and use that service to contact PCMO or SSM or SARL</a:t>
            </a:r>
          </a:p>
          <a:p>
            <a:pPr marL="274320" lvl="1" indent="0">
              <a:buNone/>
            </a:pPr>
            <a:r>
              <a:rPr lang="en-IN" dirty="0" smtClean="0">
                <a:solidFill>
                  <a:srgbClr val="002060"/>
                </a:solidFill>
              </a:rPr>
              <a:t>When ‘Send Message’ selected</a:t>
            </a:r>
          </a:p>
          <a:p>
            <a:pPr marL="548640" lvl="2" indent="0">
              <a:buNone/>
            </a:pPr>
            <a:r>
              <a:rPr lang="en-IN" dirty="0" smtClean="0">
                <a:solidFill>
                  <a:srgbClr val="002060"/>
                </a:solidFill>
              </a:rPr>
              <a:t>If the user selects this option, the app is redirected to another page. It consists of an input box to type the body of message and a Submit button to send the message.</a:t>
            </a:r>
          </a:p>
          <a:p>
            <a:pPr marL="274320" lvl="1" indent="0">
              <a:buNone/>
            </a:pPr>
            <a:r>
              <a:rPr lang="en-IN" dirty="0">
                <a:solidFill>
                  <a:srgbClr val="002060"/>
                </a:solidFill>
              </a:rPr>
              <a:t>When </a:t>
            </a:r>
            <a:r>
              <a:rPr lang="en-IN" dirty="0" smtClean="0">
                <a:solidFill>
                  <a:srgbClr val="002060"/>
                </a:solidFill>
              </a:rPr>
              <a:t>‘Voice Call’ </a:t>
            </a:r>
            <a:r>
              <a:rPr lang="en-IN" dirty="0">
                <a:solidFill>
                  <a:srgbClr val="002060"/>
                </a:solidFill>
              </a:rPr>
              <a:t>selected</a:t>
            </a:r>
          </a:p>
          <a:p>
            <a:pPr marL="548640" lvl="2" indent="0">
              <a:buNone/>
            </a:pPr>
            <a:r>
              <a:rPr lang="en-IN" dirty="0">
                <a:solidFill>
                  <a:srgbClr val="002060"/>
                </a:solidFill>
              </a:rPr>
              <a:t>If the user selects this option, the app is redirected to another page. It consists of </a:t>
            </a:r>
            <a:r>
              <a:rPr lang="en-IN" dirty="0" smtClean="0">
                <a:solidFill>
                  <a:srgbClr val="002060"/>
                </a:solidFill>
              </a:rPr>
              <a:t>a </a:t>
            </a:r>
            <a:r>
              <a:rPr lang="en-IN" dirty="0">
                <a:solidFill>
                  <a:srgbClr val="002060"/>
                </a:solidFill>
              </a:rPr>
              <a:t>Submit button to </a:t>
            </a:r>
            <a:r>
              <a:rPr lang="en-IN" dirty="0" smtClean="0">
                <a:solidFill>
                  <a:srgbClr val="002060"/>
                </a:solidFill>
              </a:rPr>
              <a:t>start a call</a:t>
            </a:r>
          </a:p>
          <a:p>
            <a:pPr marL="548640" lvl="2" indent="0">
              <a:buNone/>
            </a:pPr>
            <a:endParaRPr lang="en-IN" dirty="0" smtClean="0">
              <a:solidFill>
                <a:srgbClr val="002060"/>
              </a:solidFill>
            </a:endParaRPr>
          </a:p>
          <a:p>
            <a:pPr marL="274320" lvl="1" indent="0">
              <a:buNone/>
            </a:pPr>
            <a:r>
              <a:rPr lang="en-IN" sz="1600" dirty="0" smtClean="0">
                <a:solidFill>
                  <a:srgbClr val="002060"/>
                </a:solidFill>
              </a:rPr>
              <a:t>Note: The phone numbers of helplines are loaded automatically through backend. User need not provide them</a:t>
            </a:r>
          </a:p>
          <a:p>
            <a:pPr marL="274320" lvl="1" indent="0">
              <a:buNone/>
            </a:pPr>
            <a:endParaRPr lang="en-IN" dirty="0" smtClean="0">
              <a:solidFill>
                <a:srgbClr val="002060"/>
              </a:solidFill>
            </a:endParaRPr>
          </a:p>
          <a:p>
            <a:pPr marL="0" indent="0">
              <a:buNone/>
            </a:pPr>
            <a:endParaRPr lang="en-IN" dirty="0" smtClean="0">
              <a:solidFill>
                <a:srgbClr val="002060"/>
              </a:solidFill>
            </a:endParaRPr>
          </a:p>
          <a:p>
            <a:pPr marL="0" indent="0">
              <a:buNone/>
            </a:pPr>
            <a:endParaRPr lang="en-IN" dirty="0" smtClean="0">
              <a:solidFill>
                <a:srgbClr val="002060"/>
              </a:solidFill>
            </a:endParaRPr>
          </a:p>
          <a:p>
            <a:pPr marL="0" indent="0">
              <a:buNone/>
            </a:pPr>
            <a:endParaRPr lang="en-IN" dirty="0" smtClean="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6" y="457200"/>
            <a:ext cx="886970" cy="88697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0" y="457200"/>
            <a:ext cx="1371600" cy="1371600"/>
          </a:xfrm>
          <a:prstGeom prst="rect">
            <a:avLst/>
          </a:prstGeom>
        </p:spPr>
      </p:pic>
    </p:spTree>
    <p:extLst>
      <p:ext uri="{BB962C8B-B14F-4D97-AF65-F5344CB8AC3E}">
        <p14:creationId xmlns:p14="http://schemas.microsoft.com/office/powerpoint/2010/main" val="2054439780"/>
      </p:ext>
    </p:ext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9332"/>
            <a:ext cx="9144000" cy="6488668"/>
          </a:xfrm>
          <a:prstGeom prst="rect">
            <a:avLst/>
          </a:prstGeom>
        </p:spPr>
      </p:pic>
      <p:sp>
        <p:nvSpPr>
          <p:cNvPr id="9" name="TextBox 8"/>
          <p:cNvSpPr txBox="1"/>
          <p:nvPr/>
        </p:nvSpPr>
        <p:spPr>
          <a:xfrm>
            <a:off x="1714500" y="0"/>
            <a:ext cx="5715000" cy="369332"/>
          </a:xfrm>
          <a:prstGeom prst="rect">
            <a:avLst/>
          </a:prstGeom>
          <a:noFill/>
        </p:spPr>
        <p:txBody>
          <a:bodyPr wrap="square" rtlCol="0">
            <a:spAutoFit/>
          </a:bodyPr>
          <a:lstStyle/>
          <a:p>
            <a:pPr algn="ctr"/>
            <a:r>
              <a:rPr lang="en-IN" dirty="0" smtClean="0">
                <a:solidFill>
                  <a:srgbClr val="002060"/>
                </a:solidFill>
              </a:rPr>
              <a:t>Contact PCMO </a:t>
            </a:r>
            <a:r>
              <a:rPr lang="en-IN" dirty="0">
                <a:solidFill>
                  <a:srgbClr val="002060"/>
                </a:solidFill>
              </a:rPr>
              <a:t>/</a:t>
            </a:r>
            <a:r>
              <a:rPr lang="en-IN" dirty="0" smtClean="0">
                <a:solidFill>
                  <a:srgbClr val="002060"/>
                </a:solidFill>
              </a:rPr>
              <a:t>Contact SSM </a:t>
            </a:r>
            <a:r>
              <a:rPr lang="en-IN" dirty="0">
                <a:solidFill>
                  <a:srgbClr val="002060"/>
                </a:solidFill>
              </a:rPr>
              <a:t>/</a:t>
            </a:r>
            <a:r>
              <a:rPr lang="en-IN" dirty="0" smtClean="0">
                <a:solidFill>
                  <a:srgbClr val="002060"/>
                </a:solidFill>
              </a:rPr>
              <a:t>Contact SARL clicked</a:t>
            </a:r>
            <a:endParaRPr lang="en-IN" dirty="0">
              <a:solidFill>
                <a:srgbClr val="002060"/>
              </a:solidFill>
            </a:endParaRPr>
          </a:p>
        </p:txBody>
      </p:sp>
      <p:sp>
        <p:nvSpPr>
          <p:cNvPr id="2" name="Rounded Rectangular Callout 1"/>
          <p:cNvSpPr/>
          <p:nvPr/>
        </p:nvSpPr>
        <p:spPr>
          <a:xfrm rot="10800000">
            <a:off x="1953082" y="4713763"/>
            <a:ext cx="2009315" cy="1610836"/>
          </a:xfrm>
          <a:prstGeom prst="wedgeRoundRectCallout">
            <a:avLst>
              <a:gd name="adj1" fmla="val -21559"/>
              <a:gd name="adj2" fmla="val 755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2043341" y="4946073"/>
            <a:ext cx="1828799" cy="1200329"/>
          </a:xfrm>
          <a:prstGeom prst="rect">
            <a:avLst/>
          </a:prstGeom>
          <a:noFill/>
        </p:spPr>
        <p:txBody>
          <a:bodyPr wrap="square" rtlCol="0">
            <a:spAutoFit/>
          </a:bodyPr>
          <a:lstStyle/>
          <a:p>
            <a:r>
              <a:rPr lang="en-IN" dirty="0" smtClean="0"/>
              <a:t>Respective pop up opens. Select any one service to contact</a:t>
            </a:r>
            <a:endParaRPr lang="en-IN" dirty="0"/>
          </a:p>
        </p:txBody>
      </p:sp>
    </p:spTree>
    <p:extLst>
      <p:ext uri="{BB962C8B-B14F-4D97-AF65-F5344CB8AC3E}">
        <p14:creationId xmlns:p14="http://schemas.microsoft.com/office/powerpoint/2010/main" val="985632012"/>
      </p:ext>
    </p:ext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9332"/>
            <a:ext cx="9144000" cy="6488668"/>
          </a:xfrm>
          <a:prstGeom prst="rect">
            <a:avLst/>
          </a:prstGeom>
        </p:spPr>
      </p:pic>
      <p:sp>
        <p:nvSpPr>
          <p:cNvPr id="9" name="TextBox 8"/>
          <p:cNvSpPr txBox="1"/>
          <p:nvPr/>
        </p:nvSpPr>
        <p:spPr>
          <a:xfrm>
            <a:off x="1981200" y="0"/>
            <a:ext cx="5715000" cy="369332"/>
          </a:xfrm>
          <a:prstGeom prst="rect">
            <a:avLst/>
          </a:prstGeom>
          <a:noFill/>
        </p:spPr>
        <p:txBody>
          <a:bodyPr wrap="square" rtlCol="0">
            <a:spAutoFit/>
          </a:bodyPr>
          <a:lstStyle/>
          <a:p>
            <a:pPr algn="ctr"/>
            <a:r>
              <a:rPr lang="en-IN" dirty="0" smtClean="0">
                <a:solidFill>
                  <a:srgbClr val="002060"/>
                </a:solidFill>
              </a:rPr>
              <a:t>‘Send Message’ Selected</a:t>
            </a:r>
            <a:endParaRPr lang="en-IN" dirty="0">
              <a:solidFill>
                <a:srgbClr val="002060"/>
              </a:solidFill>
            </a:endParaRPr>
          </a:p>
        </p:txBody>
      </p:sp>
    </p:spTree>
    <p:extLst>
      <p:ext uri="{BB962C8B-B14F-4D97-AF65-F5344CB8AC3E}">
        <p14:creationId xmlns:p14="http://schemas.microsoft.com/office/powerpoint/2010/main" val="2710895428"/>
      </p:ext>
    </p:ext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9332"/>
            <a:ext cx="9144000" cy="6488668"/>
          </a:xfrm>
          <a:prstGeom prst="rect">
            <a:avLst/>
          </a:prstGeom>
        </p:spPr>
      </p:pic>
      <p:sp>
        <p:nvSpPr>
          <p:cNvPr id="9" name="TextBox 8"/>
          <p:cNvSpPr txBox="1"/>
          <p:nvPr/>
        </p:nvSpPr>
        <p:spPr>
          <a:xfrm>
            <a:off x="1679864" y="0"/>
            <a:ext cx="5715000" cy="369332"/>
          </a:xfrm>
          <a:prstGeom prst="rect">
            <a:avLst/>
          </a:prstGeom>
          <a:noFill/>
        </p:spPr>
        <p:txBody>
          <a:bodyPr wrap="square" rtlCol="0">
            <a:spAutoFit/>
          </a:bodyPr>
          <a:lstStyle/>
          <a:p>
            <a:pPr algn="ctr"/>
            <a:r>
              <a:rPr lang="en-IN" dirty="0" smtClean="0">
                <a:solidFill>
                  <a:srgbClr val="002060"/>
                </a:solidFill>
              </a:rPr>
              <a:t>‘Voice Call’ Selected</a:t>
            </a:r>
            <a:endParaRPr lang="en-IN" dirty="0">
              <a:solidFill>
                <a:srgbClr val="002060"/>
              </a:solidFill>
            </a:endParaRPr>
          </a:p>
        </p:txBody>
      </p:sp>
    </p:spTree>
    <p:extLst>
      <p:ext uri="{BB962C8B-B14F-4D97-AF65-F5344CB8AC3E}">
        <p14:creationId xmlns:p14="http://schemas.microsoft.com/office/powerpoint/2010/main" val="99499468"/>
      </p:ext>
    </p:ext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4170"/>
            <a:ext cx="8229600" cy="5132830"/>
          </a:xfrm>
        </p:spPr>
        <p:txBody>
          <a:bodyPr>
            <a:normAutofit fontScale="92500" lnSpcReduction="10000"/>
          </a:bodyPr>
          <a:lstStyle/>
          <a:p>
            <a:pPr marL="0" indent="0">
              <a:buNone/>
            </a:pPr>
            <a:r>
              <a:rPr lang="en-IN" dirty="0">
                <a:solidFill>
                  <a:srgbClr val="002060"/>
                </a:solidFill>
              </a:rPr>
              <a:t>S</a:t>
            </a:r>
            <a:r>
              <a:rPr lang="en-IN" dirty="0" smtClean="0">
                <a:solidFill>
                  <a:srgbClr val="002060"/>
                </a:solidFill>
              </a:rPr>
              <a:t>ub-features in Get Help Now </a:t>
            </a:r>
          </a:p>
          <a:p>
            <a:pPr marL="0" indent="0">
              <a:buNone/>
            </a:pPr>
            <a:r>
              <a:rPr lang="en-IN" dirty="0" smtClean="0">
                <a:solidFill>
                  <a:srgbClr val="002060"/>
                </a:solidFill>
              </a:rPr>
              <a:t>PC Saves Anonymous Helpline, Office of Victim Advocacy,</a:t>
            </a:r>
          </a:p>
          <a:p>
            <a:pPr marL="0" indent="0">
              <a:buNone/>
            </a:pPr>
            <a:r>
              <a:rPr lang="en-IN" dirty="0" smtClean="0">
                <a:solidFill>
                  <a:srgbClr val="002060"/>
                </a:solidFill>
              </a:rPr>
              <a:t>Office of Inspector General, Office of Civil Rights and Diversity</a:t>
            </a:r>
          </a:p>
          <a:p>
            <a:pPr marL="274320" lvl="1" indent="0">
              <a:buNone/>
            </a:pPr>
            <a:r>
              <a:rPr lang="en-IN" dirty="0" smtClean="0">
                <a:solidFill>
                  <a:srgbClr val="002060"/>
                </a:solidFill>
              </a:rPr>
              <a:t>When any of these features are selected ( via buttons) then, a new page is loaded with the information regarding the helpline. As in the first three sub-features (Contact PCMO etc.) a pop up is opened using ‘Contact Now’ button. An option for Voice Call or Send Message is provided in it. The user may select an option and use that service to contact </a:t>
            </a:r>
          </a:p>
          <a:p>
            <a:pPr marL="274320" lvl="1" indent="0">
              <a:buNone/>
            </a:pPr>
            <a:r>
              <a:rPr lang="en-IN" dirty="0" smtClean="0">
                <a:solidFill>
                  <a:srgbClr val="002060"/>
                </a:solidFill>
              </a:rPr>
              <a:t>When ‘Send Message’ selected</a:t>
            </a:r>
          </a:p>
          <a:p>
            <a:pPr marL="548640" lvl="2" indent="0">
              <a:buNone/>
            </a:pPr>
            <a:r>
              <a:rPr lang="en-IN" dirty="0" smtClean="0">
                <a:solidFill>
                  <a:srgbClr val="002060"/>
                </a:solidFill>
              </a:rPr>
              <a:t>If the user selects this option, the app is redirected to another page. It consists of an input box to type the body of message and a Submit button to send the message.</a:t>
            </a:r>
          </a:p>
          <a:p>
            <a:pPr marL="274320" lvl="1" indent="0">
              <a:buNone/>
            </a:pPr>
            <a:r>
              <a:rPr lang="en-IN" dirty="0">
                <a:solidFill>
                  <a:srgbClr val="002060"/>
                </a:solidFill>
              </a:rPr>
              <a:t>When </a:t>
            </a:r>
            <a:r>
              <a:rPr lang="en-IN" dirty="0" smtClean="0">
                <a:solidFill>
                  <a:srgbClr val="002060"/>
                </a:solidFill>
              </a:rPr>
              <a:t>‘Voice Call’ </a:t>
            </a:r>
            <a:r>
              <a:rPr lang="en-IN" dirty="0">
                <a:solidFill>
                  <a:srgbClr val="002060"/>
                </a:solidFill>
              </a:rPr>
              <a:t>selected</a:t>
            </a:r>
          </a:p>
          <a:p>
            <a:pPr marL="548640" lvl="2" indent="0">
              <a:buNone/>
            </a:pPr>
            <a:r>
              <a:rPr lang="en-IN" dirty="0">
                <a:solidFill>
                  <a:srgbClr val="002060"/>
                </a:solidFill>
              </a:rPr>
              <a:t>If the user selects this option, the app is redirected to another page. It consists of </a:t>
            </a:r>
            <a:r>
              <a:rPr lang="en-IN" dirty="0" smtClean="0">
                <a:solidFill>
                  <a:srgbClr val="002060"/>
                </a:solidFill>
              </a:rPr>
              <a:t>a </a:t>
            </a:r>
            <a:r>
              <a:rPr lang="en-IN" dirty="0">
                <a:solidFill>
                  <a:srgbClr val="002060"/>
                </a:solidFill>
              </a:rPr>
              <a:t>Submit button to </a:t>
            </a:r>
            <a:r>
              <a:rPr lang="en-IN" dirty="0" smtClean="0">
                <a:solidFill>
                  <a:srgbClr val="002060"/>
                </a:solidFill>
              </a:rPr>
              <a:t>start a call</a:t>
            </a:r>
          </a:p>
          <a:p>
            <a:pPr marL="548640" lvl="2" indent="0">
              <a:buNone/>
            </a:pPr>
            <a:endParaRPr lang="en-IN" dirty="0" smtClean="0">
              <a:solidFill>
                <a:srgbClr val="002060"/>
              </a:solidFill>
            </a:endParaRPr>
          </a:p>
          <a:p>
            <a:pPr marL="274320" lvl="1" indent="0">
              <a:buNone/>
            </a:pPr>
            <a:r>
              <a:rPr lang="en-IN" sz="1600" dirty="0" smtClean="0">
                <a:solidFill>
                  <a:srgbClr val="002060"/>
                </a:solidFill>
              </a:rPr>
              <a:t>Note: The phone numbers of helplines are loaded automatically through backend. User need not provide them</a:t>
            </a:r>
          </a:p>
          <a:p>
            <a:pPr marL="274320" lvl="1" indent="0">
              <a:buNone/>
            </a:pPr>
            <a:endParaRPr lang="en-IN" dirty="0" smtClean="0">
              <a:solidFill>
                <a:srgbClr val="002060"/>
              </a:solidFill>
            </a:endParaRPr>
          </a:p>
          <a:p>
            <a:pPr marL="0" indent="0">
              <a:buNone/>
            </a:pPr>
            <a:endParaRPr lang="en-IN" dirty="0" smtClean="0">
              <a:solidFill>
                <a:srgbClr val="002060"/>
              </a:solidFill>
            </a:endParaRPr>
          </a:p>
          <a:p>
            <a:pPr marL="0" indent="0">
              <a:buNone/>
            </a:pPr>
            <a:endParaRPr lang="en-IN" dirty="0" smtClean="0">
              <a:solidFill>
                <a:srgbClr val="002060"/>
              </a:solidFill>
            </a:endParaRPr>
          </a:p>
          <a:p>
            <a:pPr marL="0" indent="0">
              <a:buNone/>
            </a:pPr>
            <a:endParaRPr lang="en-IN" dirty="0" smtClean="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6" y="457200"/>
            <a:ext cx="886970" cy="88697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0" y="457200"/>
            <a:ext cx="1371600" cy="1371600"/>
          </a:xfrm>
          <a:prstGeom prst="rect">
            <a:avLst/>
          </a:prstGeom>
        </p:spPr>
      </p:pic>
    </p:spTree>
    <p:extLst>
      <p:ext uri="{BB962C8B-B14F-4D97-AF65-F5344CB8AC3E}">
        <p14:creationId xmlns:p14="http://schemas.microsoft.com/office/powerpoint/2010/main" val="59617837"/>
      </p:ext>
    </p:ext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9332"/>
            <a:ext cx="9144000" cy="6488668"/>
          </a:xfrm>
          <a:prstGeom prst="rect">
            <a:avLst/>
          </a:prstGeom>
        </p:spPr>
      </p:pic>
      <p:sp>
        <p:nvSpPr>
          <p:cNvPr id="9" name="TextBox 8"/>
          <p:cNvSpPr txBox="1"/>
          <p:nvPr/>
        </p:nvSpPr>
        <p:spPr>
          <a:xfrm>
            <a:off x="1524000" y="13855"/>
            <a:ext cx="7124700" cy="369332"/>
          </a:xfrm>
          <a:prstGeom prst="rect">
            <a:avLst/>
          </a:prstGeom>
          <a:noFill/>
        </p:spPr>
        <p:txBody>
          <a:bodyPr wrap="square" rtlCol="0">
            <a:spAutoFit/>
          </a:bodyPr>
          <a:lstStyle/>
          <a:p>
            <a:pPr algn="ctr"/>
            <a:r>
              <a:rPr lang="en-IN" dirty="0" smtClean="0">
                <a:solidFill>
                  <a:srgbClr val="002060"/>
                </a:solidFill>
              </a:rPr>
              <a:t>PC Saves Anonymous Helpline (Other three sub-features also similar)</a:t>
            </a:r>
            <a:endParaRPr lang="en-IN" dirty="0">
              <a:solidFill>
                <a:srgbClr val="002060"/>
              </a:solidFill>
            </a:endParaRPr>
          </a:p>
        </p:txBody>
      </p:sp>
    </p:spTree>
    <p:extLst>
      <p:ext uri="{BB962C8B-B14F-4D97-AF65-F5344CB8AC3E}">
        <p14:creationId xmlns:p14="http://schemas.microsoft.com/office/powerpoint/2010/main" val="1924285848"/>
      </p:ext>
    </p:ext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3187"/>
            <a:ext cx="9144000" cy="6474813"/>
          </a:xfrm>
          <a:prstGeom prst="rect">
            <a:avLst/>
          </a:prstGeom>
        </p:spPr>
      </p:pic>
      <p:sp>
        <p:nvSpPr>
          <p:cNvPr id="9" name="TextBox 8"/>
          <p:cNvSpPr txBox="1"/>
          <p:nvPr/>
        </p:nvSpPr>
        <p:spPr>
          <a:xfrm>
            <a:off x="1524000" y="13855"/>
            <a:ext cx="7124700" cy="369332"/>
          </a:xfrm>
          <a:prstGeom prst="rect">
            <a:avLst/>
          </a:prstGeom>
          <a:noFill/>
        </p:spPr>
        <p:txBody>
          <a:bodyPr wrap="square" rtlCol="0">
            <a:spAutoFit/>
          </a:bodyPr>
          <a:lstStyle/>
          <a:p>
            <a:pPr algn="ctr"/>
            <a:r>
              <a:rPr lang="en-IN" dirty="0" smtClean="0">
                <a:solidFill>
                  <a:srgbClr val="002060"/>
                </a:solidFill>
              </a:rPr>
              <a:t>‘Contact Now’ button clicked (Other three sub-features also similar)</a:t>
            </a:r>
            <a:endParaRPr lang="en-IN" dirty="0">
              <a:solidFill>
                <a:srgbClr val="002060"/>
              </a:solidFill>
            </a:endParaRPr>
          </a:p>
        </p:txBody>
      </p:sp>
    </p:spTree>
    <p:extLst>
      <p:ext uri="{BB962C8B-B14F-4D97-AF65-F5344CB8AC3E}">
        <p14:creationId xmlns:p14="http://schemas.microsoft.com/office/powerpoint/2010/main" val="1713147140"/>
      </p:ext>
    </p:ext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099" y="1344170"/>
            <a:ext cx="8229600" cy="5513830"/>
          </a:xfrm>
        </p:spPr>
        <p:txBody>
          <a:bodyPr>
            <a:normAutofit/>
          </a:bodyPr>
          <a:lstStyle/>
          <a:p>
            <a:pPr marL="0" indent="0">
              <a:buNone/>
            </a:pPr>
            <a:r>
              <a:rPr lang="en-IN" dirty="0" smtClean="0">
                <a:solidFill>
                  <a:srgbClr val="002060"/>
                </a:solidFill>
              </a:rPr>
              <a:t>Message Testing Results(using </a:t>
            </a:r>
            <a:r>
              <a:rPr lang="en-IN" dirty="0" err="1" smtClean="0">
                <a:solidFill>
                  <a:srgbClr val="002060"/>
                </a:solidFill>
              </a:rPr>
              <a:t>twilio</a:t>
            </a:r>
            <a:r>
              <a:rPr lang="en-IN" dirty="0" smtClean="0">
                <a:solidFill>
                  <a:srgbClr val="002060"/>
                </a:solidFill>
              </a:rPr>
              <a:t>)</a:t>
            </a:r>
          </a:p>
          <a:p>
            <a:pPr marL="274320" lvl="1" indent="0">
              <a:buNone/>
            </a:pPr>
            <a:r>
              <a:rPr lang="en-IN" dirty="0" smtClean="0">
                <a:solidFill>
                  <a:srgbClr val="002060"/>
                </a:solidFill>
              </a:rPr>
              <a:t>These are the logs of SMS sent when the functionality was tested</a:t>
            </a:r>
          </a:p>
          <a:p>
            <a:pPr marL="274320" lvl="1" indent="0">
              <a:buNone/>
            </a:pPr>
            <a:endParaRPr lang="en-IN" dirty="0" smtClean="0">
              <a:solidFill>
                <a:srgbClr val="002060"/>
              </a:solidFill>
            </a:endParaRPr>
          </a:p>
          <a:p>
            <a:pPr marL="0" indent="0">
              <a:buNone/>
            </a:pPr>
            <a:endParaRPr lang="en-IN" dirty="0" smtClean="0">
              <a:solidFill>
                <a:srgbClr val="002060"/>
              </a:solidFill>
            </a:endParaRPr>
          </a:p>
          <a:p>
            <a:pPr marL="0" indent="0">
              <a:buNone/>
            </a:pPr>
            <a:endParaRPr lang="en-IN" dirty="0" smtClean="0">
              <a:solidFill>
                <a:srgbClr val="002060"/>
              </a:solidFill>
            </a:endParaRPr>
          </a:p>
          <a:p>
            <a:pPr marL="0" indent="0">
              <a:buNone/>
            </a:pPr>
            <a:endParaRPr lang="en-IN" dirty="0" smtClean="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6" y="457200"/>
            <a:ext cx="886970" cy="88697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0" y="457200"/>
            <a:ext cx="1371600" cy="13716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2209800"/>
            <a:ext cx="8610599" cy="4495800"/>
          </a:xfrm>
          <a:prstGeom prst="rect">
            <a:avLst/>
          </a:prstGeom>
        </p:spPr>
      </p:pic>
    </p:spTree>
    <p:extLst>
      <p:ext uri="{BB962C8B-B14F-4D97-AF65-F5344CB8AC3E}">
        <p14:creationId xmlns:p14="http://schemas.microsoft.com/office/powerpoint/2010/main" val="1460745446"/>
      </p:ext>
    </p:ext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4170"/>
            <a:ext cx="8229600" cy="5361430"/>
          </a:xfrm>
        </p:spPr>
        <p:txBody>
          <a:bodyPr>
            <a:normAutofit/>
          </a:bodyPr>
          <a:lstStyle/>
          <a:p>
            <a:pPr marL="0" indent="0">
              <a:buNone/>
            </a:pPr>
            <a:r>
              <a:rPr lang="en-IN" dirty="0" smtClean="0">
                <a:solidFill>
                  <a:srgbClr val="002060"/>
                </a:solidFill>
              </a:rPr>
              <a:t>Call Testing Results (using </a:t>
            </a:r>
            <a:r>
              <a:rPr lang="en-IN" dirty="0" err="1">
                <a:solidFill>
                  <a:srgbClr val="002060"/>
                </a:solidFill>
              </a:rPr>
              <a:t>t</a:t>
            </a:r>
            <a:r>
              <a:rPr lang="en-IN" dirty="0" err="1" smtClean="0">
                <a:solidFill>
                  <a:srgbClr val="002060"/>
                </a:solidFill>
              </a:rPr>
              <a:t>wilio</a:t>
            </a:r>
            <a:r>
              <a:rPr lang="en-IN" dirty="0" smtClean="0">
                <a:solidFill>
                  <a:srgbClr val="002060"/>
                </a:solidFill>
              </a:rPr>
              <a:t>)</a:t>
            </a:r>
          </a:p>
          <a:p>
            <a:pPr marL="274320" lvl="1" indent="0">
              <a:buNone/>
            </a:pPr>
            <a:r>
              <a:rPr lang="en-IN" dirty="0" smtClean="0">
                <a:solidFill>
                  <a:srgbClr val="002060"/>
                </a:solidFill>
              </a:rPr>
              <a:t>These are the logs of calls made when the functionality was tested</a:t>
            </a:r>
          </a:p>
          <a:p>
            <a:pPr marL="0" indent="0">
              <a:buNone/>
            </a:pPr>
            <a:endParaRPr lang="en-IN" dirty="0" smtClean="0">
              <a:solidFill>
                <a:srgbClr val="002060"/>
              </a:solidFill>
            </a:endParaRPr>
          </a:p>
          <a:p>
            <a:pPr marL="0" indent="0">
              <a:buNone/>
            </a:pPr>
            <a:endParaRPr lang="en-IN" dirty="0" smtClean="0">
              <a:solidFill>
                <a:srgbClr val="002060"/>
              </a:solidFill>
            </a:endParaRPr>
          </a:p>
          <a:p>
            <a:pPr marL="0" indent="0">
              <a:buNone/>
            </a:pPr>
            <a:endParaRPr lang="en-IN" dirty="0" smtClean="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6" y="457200"/>
            <a:ext cx="886970" cy="88697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0" y="457200"/>
            <a:ext cx="1371600" cy="13716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764" y="2169743"/>
            <a:ext cx="8813836" cy="4537892"/>
          </a:xfrm>
          <a:prstGeom prst="rect">
            <a:avLst/>
          </a:prstGeom>
        </p:spPr>
      </p:pic>
    </p:spTree>
    <p:extLst>
      <p:ext uri="{BB962C8B-B14F-4D97-AF65-F5344CB8AC3E}">
        <p14:creationId xmlns:p14="http://schemas.microsoft.com/office/powerpoint/2010/main" val="376864545"/>
      </p:ext>
    </p:ext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6" y="457200"/>
            <a:ext cx="886970" cy="88697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0" y="457200"/>
            <a:ext cx="1371600" cy="1371600"/>
          </a:xfrm>
          <a:prstGeom prst="rect">
            <a:avLst/>
          </a:prstGeom>
        </p:spPr>
      </p:pic>
      <p:sp>
        <p:nvSpPr>
          <p:cNvPr id="4" name="TextBox 3"/>
          <p:cNvSpPr txBox="1"/>
          <p:nvPr/>
        </p:nvSpPr>
        <p:spPr>
          <a:xfrm>
            <a:off x="2416791" y="2743200"/>
            <a:ext cx="5479054" cy="1107996"/>
          </a:xfrm>
          <a:prstGeom prst="rect">
            <a:avLst/>
          </a:prstGeom>
          <a:noFill/>
        </p:spPr>
        <p:txBody>
          <a:bodyPr wrap="square" rtlCol="0">
            <a:spAutoFit/>
          </a:bodyPr>
          <a:lstStyle/>
          <a:p>
            <a:r>
              <a:rPr lang="en-IN" sz="6600" dirty="0" smtClean="0">
                <a:solidFill>
                  <a:srgbClr val="002060"/>
                </a:solidFill>
              </a:rPr>
              <a:t>Thank You </a:t>
            </a:r>
            <a:endParaRPr lang="en-IN" sz="6600" dirty="0">
              <a:solidFill>
                <a:srgbClr val="002060"/>
              </a:solidFill>
            </a:endParaRPr>
          </a:p>
        </p:txBody>
      </p:sp>
    </p:spTree>
    <p:extLst>
      <p:ext uri="{BB962C8B-B14F-4D97-AF65-F5344CB8AC3E}">
        <p14:creationId xmlns:p14="http://schemas.microsoft.com/office/powerpoint/2010/main" val="1560302811"/>
      </p:ext>
    </p:ext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990600"/>
          </a:xfrm>
        </p:spPr>
        <p:txBody>
          <a:bodyPr/>
          <a:lstStyle/>
          <a:p>
            <a:pPr algn="ctr"/>
            <a:r>
              <a:rPr lang="en-IN" dirty="0" smtClean="0"/>
              <a:t>Abstract</a:t>
            </a:r>
            <a:endParaRPr lang="en-IN" dirty="0"/>
          </a:p>
        </p:txBody>
      </p:sp>
      <p:sp>
        <p:nvSpPr>
          <p:cNvPr id="3" name="Content Placeholder 2"/>
          <p:cNvSpPr>
            <a:spLocks noGrp="1"/>
          </p:cNvSpPr>
          <p:nvPr>
            <p:ph idx="1"/>
          </p:nvPr>
        </p:nvSpPr>
        <p:spPr>
          <a:xfrm>
            <a:off x="457200" y="1905000"/>
            <a:ext cx="8229600" cy="4572000"/>
          </a:xfrm>
        </p:spPr>
        <p:txBody>
          <a:bodyPr>
            <a:normAutofit/>
          </a:bodyPr>
          <a:lstStyle/>
          <a:p>
            <a:pPr marL="0" indent="0" algn="just">
              <a:buNone/>
            </a:pPr>
            <a:r>
              <a:rPr lang="en-IN" sz="2000" dirty="0">
                <a:solidFill>
                  <a:srgbClr val="002060"/>
                </a:solidFill>
              </a:rPr>
              <a:t>PCSA (Peace Corps Safety App) is a web application developed to help the volunteers if they become victims of sexual </a:t>
            </a:r>
            <a:r>
              <a:rPr lang="en-IN" sz="2000" dirty="0" err="1">
                <a:solidFill>
                  <a:srgbClr val="002060"/>
                </a:solidFill>
              </a:rPr>
              <a:t>harassment.It</a:t>
            </a:r>
            <a:r>
              <a:rPr lang="en-IN" sz="2000" dirty="0">
                <a:solidFill>
                  <a:srgbClr val="002060"/>
                </a:solidFill>
              </a:rPr>
              <a:t> also ensures safety by sending messages to fellow volunteers when in trouble. Usually, the victims are uncomfortable to report the crime or unwilling to get support. This app ensures that the victim can be sure of getting all the help he/she needs. The sexually assaulted volunteer can get information of Peace Corps reporting and safety procedures and also contact Peace Corps for help.</a:t>
            </a:r>
          </a:p>
          <a:p>
            <a:pPr marL="0" indent="0">
              <a:buNone/>
            </a:pPr>
            <a:r>
              <a:rPr lang="en-IN" dirty="0"/>
              <a:t/>
            </a:r>
            <a:br>
              <a:rPr lang="en-IN" dirty="0"/>
            </a:b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6" y="457200"/>
            <a:ext cx="886970" cy="88697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457200"/>
            <a:ext cx="1524000" cy="1524000"/>
          </a:xfrm>
          <a:prstGeom prst="rect">
            <a:avLst/>
          </a:prstGeom>
        </p:spPr>
      </p:pic>
    </p:spTree>
    <p:extLst>
      <p:ext uri="{BB962C8B-B14F-4D97-AF65-F5344CB8AC3E}">
        <p14:creationId xmlns:p14="http://schemas.microsoft.com/office/powerpoint/2010/main" val="957808136"/>
      </p:ext>
    </p:ext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4170"/>
            <a:ext cx="8229600" cy="5132830"/>
          </a:xfrm>
        </p:spPr>
        <p:txBody>
          <a:bodyPr>
            <a:normAutofit/>
          </a:bodyPr>
          <a:lstStyle/>
          <a:p>
            <a:pPr marL="0" indent="0">
              <a:buNone/>
            </a:pPr>
            <a:r>
              <a:rPr lang="en-IN" dirty="0" smtClean="0">
                <a:solidFill>
                  <a:srgbClr val="002060"/>
                </a:solidFill>
              </a:rPr>
              <a:t>Technologies Used</a:t>
            </a:r>
          </a:p>
          <a:p>
            <a:pPr marL="274320" lvl="1" indent="0">
              <a:buNone/>
            </a:pPr>
            <a:r>
              <a:rPr lang="en-IN" dirty="0" smtClean="0">
                <a:solidFill>
                  <a:srgbClr val="002060"/>
                </a:solidFill>
              </a:rPr>
              <a:t>HTML5, CSS3, </a:t>
            </a:r>
            <a:r>
              <a:rPr lang="en-IN" dirty="0" err="1" smtClean="0">
                <a:solidFill>
                  <a:srgbClr val="002060"/>
                </a:solidFill>
              </a:rPr>
              <a:t>Javascript</a:t>
            </a:r>
            <a:r>
              <a:rPr lang="en-IN" dirty="0" smtClean="0">
                <a:solidFill>
                  <a:srgbClr val="002060"/>
                </a:solidFill>
              </a:rPr>
              <a:t>, </a:t>
            </a:r>
            <a:r>
              <a:rPr lang="en-IN" dirty="0" err="1" smtClean="0">
                <a:solidFill>
                  <a:srgbClr val="002060"/>
                </a:solidFill>
              </a:rPr>
              <a:t>Jquery</a:t>
            </a:r>
            <a:r>
              <a:rPr lang="en-IN" dirty="0" smtClean="0">
                <a:solidFill>
                  <a:srgbClr val="002060"/>
                </a:solidFill>
              </a:rPr>
              <a:t> – Front end</a:t>
            </a:r>
          </a:p>
          <a:p>
            <a:pPr marL="274320" lvl="1" indent="0">
              <a:buNone/>
            </a:pPr>
            <a:r>
              <a:rPr lang="en-IN" dirty="0">
                <a:solidFill>
                  <a:srgbClr val="002060"/>
                </a:solidFill>
              </a:rPr>
              <a:t>PHP </a:t>
            </a:r>
            <a:r>
              <a:rPr lang="en-IN" dirty="0" smtClean="0">
                <a:solidFill>
                  <a:srgbClr val="002060"/>
                </a:solidFill>
              </a:rPr>
              <a:t>– Backend</a:t>
            </a:r>
            <a:endParaRPr lang="en-IN" dirty="0">
              <a:solidFill>
                <a:srgbClr val="002060"/>
              </a:solidFill>
            </a:endParaRPr>
          </a:p>
          <a:p>
            <a:pPr marL="274320" lvl="1" indent="0">
              <a:buNone/>
            </a:pPr>
            <a:r>
              <a:rPr lang="en-IN" dirty="0" smtClean="0">
                <a:solidFill>
                  <a:srgbClr val="002060"/>
                </a:solidFill>
              </a:rPr>
              <a:t>MySQL – Database</a:t>
            </a:r>
          </a:p>
          <a:p>
            <a:pPr marL="0" indent="0">
              <a:buNone/>
            </a:pPr>
            <a:endParaRPr lang="en-IN" dirty="0">
              <a:solidFill>
                <a:srgbClr val="002060"/>
              </a:solidFill>
            </a:endParaRPr>
          </a:p>
          <a:p>
            <a:pPr marL="0" indent="0">
              <a:buNone/>
            </a:pPr>
            <a:r>
              <a:rPr lang="en-IN" dirty="0" smtClean="0">
                <a:solidFill>
                  <a:srgbClr val="002060"/>
                </a:solidFill>
              </a:rPr>
              <a:t>Platform</a:t>
            </a:r>
          </a:p>
          <a:p>
            <a:pPr marL="274320" lvl="1" indent="0">
              <a:buNone/>
            </a:pPr>
            <a:r>
              <a:rPr lang="en-IN" dirty="0" smtClean="0">
                <a:solidFill>
                  <a:srgbClr val="002060"/>
                </a:solidFill>
              </a:rPr>
              <a:t>XAMPP </a:t>
            </a:r>
            <a:r>
              <a:rPr lang="en-IN" dirty="0">
                <a:solidFill>
                  <a:srgbClr val="002060"/>
                </a:solidFill>
              </a:rPr>
              <a:t/>
            </a:r>
            <a:br>
              <a:rPr lang="en-IN" dirty="0">
                <a:solidFill>
                  <a:srgbClr val="002060"/>
                </a:solidFill>
              </a:rPr>
            </a:br>
            <a:endParaRPr lang="en-IN" dirty="0" smtClean="0">
              <a:solidFill>
                <a:srgbClr val="002060"/>
              </a:solidFill>
            </a:endParaRPr>
          </a:p>
          <a:p>
            <a:pPr marL="0" indent="0">
              <a:buNone/>
            </a:pPr>
            <a:r>
              <a:rPr lang="en-IN" dirty="0" smtClean="0">
                <a:solidFill>
                  <a:srgbClr val="002060"/>
                </a:solidFill>
              </a:rPr>
              <a:t>Third </a:t>
            </a:r>
            <a:r>
              <a:rPr lang="en-IN" dirty="0">
                <a:solidFill>
                  <a:srgbClr val="002060"/>
                </a:solidFill>
              </a:rPr>
              <a:t>p</a:t>
            </a:r>
            <a:r>
              <a:rPr lang="en-IN" dirty="0" smtClean="0">
                <a:solidFill>
                  <a:srgbClr val="002060"/>
                </a:solidFill>
              </a:rPr>
              <a:t>arty API used for messaging and calling </a:t>
            </a:r>
          </a:p>
          <a:p>
            <a:pPr marL="274320" lvl="1" indent="0">
              <a:buNone/>
            </a:pPr>
            <a:r>
              <a:rPr lang="en-IN" dirty="0" err="1" smtClean="0">
                <a:solidFill>
                  <a:srgbClr val="002060"/>
                </a:solidFill>
              </a:rPr>
              <a:t>Twilio</a:t>
            </a:r>
            <a:endParaRPr lang="en-IN"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6" y="457200"/>
            <a:ext cx="886970" cy="88697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457200"/>
            <a:ext cx="1524000" cy="1524000"/>
          </a:xfrm>
          <a:prstGeom prst="rect">
            <a:avLst/>
          </a:prstGeom>
        </p:spPr>
      </p:pic>
    </p:spTree>
    <p:extLst>
      <p:ext uri="{BB962C8B-B14F-4D97-AF65-F5344CB8AC3E}">
        <p14:creationId xmlns:p14="http://schemas.microsoft.com/office/powerpoint/2010/main" val="1072673889"/>
      </p:ext>
    </p:ext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990600"/>
          </a:xfrm>
        </p:spPr>
        <p:txBody>
          <a:bodyPr/>
          <a:lstStyle/>
          <a:p>
            <a:pPr algn="ctr"/>
            <a:r>
              <a:rPr lang="en-IN" dirty="0" smtClean="0"/>
              <a:t>Project Docs and Code</a:t>
            </a:r>
            <a:endParaRPr lang="en-IN" dirty="0"/>
          </a:p>
        </p:txBody>
      </p:sp>
      <p:sp>
        <p:nvSpPr>
          <p:cNvPr id="3" name="Content Placeholder 2"/>
          <p:cNvSpPr>
            <a:spLocks noGrp="1"/>
          </p:cNvSpPr>
          <p:nvPr>
            <p:ph idx="1"/>
          </p:nvPr>
        </p:nvSpPr>
        <p:spPr>
          <a:xfrm>
            <a:off x="457200" y="1905000"/>
            <a:ext cx="8229600" cy="4572000"/>
          </a:xfrm>
        </p:spPr>
        <p:txBody>
          <a:bodyPr>
            <a:normAutofit/>
          </a:bodyPr>
          <a:lstStyle/>
          <a:p>
            <a:pPr marL="0" indent="0">
              <a:buNone/>
            </a:pPr>
            <a:r>
              <a:rPr lang="en-IN" dirty="0" smtClean="0">
                <a:solidFill>
                  <a:srgbClr val="002060"/>
                </a:solidFill>
              </a:rPr>
              <a:t>The code is being pushed time to time on </a:t>
            </a:r>
            <a:r>
              <a:rPr lang="en-IN" dirty="0" err="1" smtClean="0">
                <a:solidFill>
                  <a:srgbClr val="002060"/>
                </a:solidFill>
              </a:rPr>
              <a:t>Github</a:t>
            </a:r>
            <a:r>
              <a:rPr lang="en-IN" dirty="0" smtClean="0">
                <a:solidFill>
                  <a:srgbClr val="002060"/>
                </a:solidFill>
              </a:rPr>
              <a:t>. Find the code here:</a:t>
            </a:r>
          </a:p>
          <a:p>
            <a:pPr marL="0" indent="0">
              <a:buNone/>
            </a:pPr>
            <a:r>
              <a:rPr lang="en-IN" dirty="0">
                <a:solidFill>
                  <a:srgbClr val="002060"/>
                </a:solidFill>
                <a:hlinkClick r:id="rId2"/>
              </a:rPr>
              <a:t>https://</a:t>
            </a:r>
            <a:r>
              <a:rPr lang="en-IN" dirty="0" smtClean="0">
                <a:solidFill>
                  <a:srgbClr val="002060"/>
                </a:solidFill>
                <a:hlinkClick r:id="rId2"/>
              </a:rPr>
              <a:t>github.com/AkankshaBodhankar/GSOC16Work</a:t>
            </a:r>
            <a:endParaRPr lang="en-IN" dirty="0" smtClean="0">
              <a:solidFill>
                <a:srgbClr val="002060"/>
              </a:solidFill>
            </a:endParaRPr>
          </a:p>
          <a:p>
            <a:pPr marL="0" indent="0">
              <a:buNone/>
            </a:pPr>
            <a:endParaRPr lang="en-IN" dirty="0" smtClean="0">
              <a:solidFill>
                <a:srgbClr val="002060"/>
              </a:solidFill>
            </a:endParaRPr>
          </a:p>
          <a:p>
            <a:pPr marL="0" indent="0">
              <a:buNone/>
            </a:pPr>
            <a:r>
              <a:rPr lang="en-IN" dirty="0" smtClean="0">
                <a:solidFill>
                  <a:srgbClr val="002060"/>
                </a:solidFill>
              </a:rPr>
              <a:t>The project </a:t>
            </a:r>
            <a:r>
              <a:rPr lang="en-IN" dirty="0" err="1" smtClean="0">
                <a:solidFill>
                  <a:srgbClr val="002060"/>
                </a:solidFill>
              </a:rPr>
              <a:t>mockup</a:t>
            </a:r>
            <a:r>
              <a:rPr lang="en-IN" dirty="0" smtClean="0">
                <a:solidFill>
                  <a:srgbClr val="002060"/>
                </a:solidFill>
              </a:rPr>
              <a:t> and other documents can be found here:</a:t>
            </a:r>
          </a:p>
          <a:p>
            <a:pPr marL="0" indent="0">
              <a:buNone/>
            </a:pPr>
            <a:r>
              <a:rPr lang="en-IN" dirty="0">
                <a:solidFill>
                  <a:srgbClr val="002060"/>
                </a:solidFill>
                <a:hlinkClick r:id="rId3"/>
              </a:rPr>
              <a:t>https://</a:t>
            </a:r>
            <a:r>
              <a:rPr lang="en-IN" dirty="0" smtClean="0">
                <a:solidFill>
                  <a:srgbClr val="002060"/>
                </a:solidFill>
                <a:hlinkClick r:id="rId3"/>
              </a:rPr>
              <a:t>github.com/AkankshaBodhankar/GSOC16Work/project-docs</a:t>
            </a:r>
            <a:r>
              <a:rPr lang="en-IN" dirty="0" smtClean="0">
                <a:solidFill>
                  <a:srgbClr val="002060"/>
                </a:solidFill>
              </a:rPr>
              <a:t> </a:t>
            </a:r>
          </a:p>
          <a:p>
            <a:pPr marL="0" indent="0">
              <a:buNone/>
            </a:pPr>
            <a:endParaRPr lang="en-IN" dirty="0">
              <a:solidFill>
                <a:srgbClr val="002060"/>
              </a:solidFill>
            </a:endParaRPr>
          </a:p>
          <a:p>
            <a:pPr marL="0" indent="0">
              <a:buNone/>
            </a:pPr>
            <a:endParaRPr lang="en-IN" dirty="0" smtClean="0">
              <a:solidFill>
                <a:srgbClr val="002060"/>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976" y="457200"/>
            <a:ext cx="886970" cy="8869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67600" y="457200"/>
            <a:ext cx="1524000" cy="1524000"/>
          </a:xfrm>
          <a:prstGeom prst="rect">
            <a:avLst/>
          </a:prstGeom>
        </p:spPr>
      </p:pic>
    </p:spTree>
    <p:extLst>
      <p:ext uri="{BB962C8B-B14F-4D97-AF65-F5344CB8AC3E}">
        <p14:creationId xmlns:p14="http://schemas.microsoft.com/office/powerpoint/2010/main" val="628055045"/>
      </p:ext>
    </p:ext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Project Milestones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50383"/>
            <a:ext cx="8229600" cy="4376434"/>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18" y="445447"/>
            <a:ext cx="899682" cy="89968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2008" y="370608"/>
            <a:ext cx="1381992" cy="1381992"/>
          </a:xfrm>
          <a:prstGeom prst="rect">
            <a:avLst/>
          </a:prstGeom>
        </p:spPr>
      </p:pic>
      <p:sp>
        <p:nvSpPr>
          <p:cNvPr id="7" name="Oval 6"/>
          <p:cNvSpPr/>
          <p:nvPr/>
        </p:nvSpPr>
        <p:spPr>
          <a:xfrm>
            <a:off x="1357885" y="3948546"/>
            <a:ext cx="332230" cy="304800"/>
          </a:xfrm>
          <a:prstGeom prst="ellipse">
            <a:avLst/>
          </a:prstGeom>
          <a:solidFill>
            <a:srgbClr val="4CBD43"/>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Oval 11"/>
          <p:cNvSpPr/>
          <p:nvPr/>
        </p:nvSpPr>
        <p:spPr>
          <a:xfrm>
            <a:off x="2223515" y="3912979"/>
            <a:ext cx="332230" cy="304800"/>
          </a:xfrm>
          <a:prstGeom prst="ellipse">
            <a:avLst/>
          </a:prstGeom>
          <a:solidFill>
            <a:srgbClr val="4CBD43"/>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Oval 12"/>
          <p:cNvSpPr/>
          <p:nvPr/>
        </p:nvSpPr>
        <p:spPr>
          <a:xfrm>
            <a:off x="3338666" y="3905328"/>
            <a:ext cx="332230" cy="304800"/>
          </a:xfrm>
          <a:prstGeom prst="ellipse">
            <a:avLst/>
          </a:prstGeom>
          <a:solidFill>
            <a:srgbClr val="4CBD43"/>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Oval 13"/>
          <p:cNvSpPr/>
          <p:nvPr/>
        </p:nvSpPr>
        <p:spPr>
          <a:xfrm>
            <a:off x="5400045" y="3889407"/>
            <a:ext cx="332230" cy="304800"/>
          </a:xfrm>
          <a:prstGeom prst="ellipse">
            <a:avLst/>
          </a:prstGeom>
          <a:solidFill>
            <a:srgbClr val="4CBD43"/>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5" name="Oval 14"/>
          <p:cNvSpPr/>
          <p:nvPr/>
        </p:nvSpPr>
        <p:spPr>
          <a:xfrm>
            <a:off x="4419182" y="3898298"/>
            <a:ext cx="332230" cy="304800"/>
          </a:xfrm>
          <a:prstGeom prst="ellipse">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7" name="Oval 16"/>
          <p:cNvSpPr/>
          <p:nvPr/>
        </p:nvSpPr>
        <p:spPr>
          <a:xfrm>
            <a:off x="6547056" y="3882377"/>
            <a:ext cx="332230" cy="304800"/>
          </a:xfrm>
          <a:prstGeom prst="ellipse">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8" name="Oval 17"/>
          <p:cNvSpPr/>
          <p:nvPr/>
        </p:nvSpPr>
        <p:spPr>
          <a:xfrm>
            <a:off x="7429778" y="3882377"/>
            <a:ext cx="332230" cy="304800"/>
          </a:xfrm>
          <a:prstGeom prst="ellipse">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9" name="Oval 18"/>
          <p:cNvSpPr/>
          <p:nvPr/>
        </p:nvSpPr>
        <p:spPr>
          <a:xfrm>
            <a:off x="1246740" y="6546273"/>
            <a:ext cx="166115" cy="152400"/>
          </a:xfrm>
          <a:prstGeom prst="ellipse">
            <a:avLst/>
          </a:prstGeom>
          <a:solidFill>
            <a:srgbClr val="4CBD43"/>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Oval 20"/>
          <p:cNvSpPr/>
          <p:nvPr/>
        </p:nvSpPr>
        <p:spPr>
          <a:xfrm>
            <a:off x="2840182" y="6553200"/>
            <a:ext cx="152400" cy="145473"/>
          </a:xfrm>
          <a:prstGeom prst="ellipse">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2" name="TextBox 21"/>
          <p:cNvSpPr txBox="1"/>
          <p:nvPr/>
        </p:nvSpPr>
        <p:spPr>
          <a:xfrm>
            <a:off x="1524000" y="6441270"/>
            <a:ext cx="699515" cy="369332"/>
          </a:xfrm>
          <a:prstGeom prst="rect">
            <a:avLst/>
          </a:prstGeom>
          <a:noFill/>
        </p:spPr>
        <p:txBody>
          <a:bodyPr wrap="square" rtlCol="0">
            <a:spAutoFit/>
          </a:bodyPr>
          <a:lstStyle/>
          <a:p>
            <a:r>
              <a:rPr lang="en-IN" dirty="0" smtClean="0"/>
              <a:t>Done</a:t>
            </a:r>
            <a:endParaRPr lang="en-IN" dirty="0"/>
          </a:p>
        </p:txBody>
      </p:sp>
      <p:sp>
        <p:nvSpPr>
          <p:cNvPr id="23" name="TextBox 22"/>
          <p:cNvSpPr txBox="1"/>
          <p:nvPr/>
        </p:nvSpPr>
        <p:spPr>
          <a:xfrm>
            <a:off x="3027218" y="6437807"/>
            <a:ext cx="1503079" cy="369332"/>
          </a:xfrm>
          <a:prstGeom prst="rect">
            <a:avLst/>
          </a:prstGeom>
          <a:noFill/>
        </p:spPr>
        <p:txBody>
          <a:bodyPr wrap="square" rtlCol="0">
            <a:spAutoFit/>
          </a:bodyPr>
          <a:lstStyle/>
          <a:p>
            <a:r>
              <a:rPr lang="en-IN" dirty="0" smtClean="0"/>
              <a:t>To be Done</a:t>
            </a:r>
            <a:endParaRPr lang="en-IN" dirty="0"/>
          </a:p>
        </p:txBody>
      </p:sp>
    </p:spTree>
    <p:extLst>
      <p:ext uri="{BB962C8B-B14F-4D97-AF65-F5344CB8AC3E}">
        <p14:creationId xmlns:p14="http://schemas.microsoft.com/office/powerpoint/2010/main" val="2409539687"/>
      </p:ext>
    </p:ext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848870"/>
            <a:ext cx="8229600" cy="990600"/>
          </a:xfrm>
        </p:spPr>
        <p:txBody>
          <a:bodyPr/>
          <a:lstStyle/>
          <a:p>
            <a:pPr algn="ctr"/>
            <a:r>
              <a:rPr lang="en-IN" dirty="0" smtClean="0"/>
              <a:t>C</a:t>
            </a:r>
            <a:r>
              <a:rPr lang="en-IN" dirty="0" smtClean="0"/>
              <a:t>ompleted Work </a:t>
            </a:r>
            <a:endParaRPr lang="en-IN" dirty="0"/>
          </a:p>
        </p:txBody>
      </p:sp>
      <p:sp>
        <p:nvSpPr>
          <p:cNvPr id="3" name="Content Placeholder 2"/>
          <p:cNvSpPr>
            <a:spLocks noGrp="1"/>
          </p:cNvSpPr>
          <p:nvPr>
            <p:ph idx="1"/>
          </p:nvPr>
        </p:nvSpPr>
        <p:spPr>
          <a:xfrm>
            <a:off x="457200" y="1905000"/>
            <a:ext cx="8229600" cy="4572000"/>
          </a:xfrm>
        </p:spPr>
        <p:txBody>
          <a:bodyPr>
            <a:normAutofit/>
          </a:bodyPr>
          <a:lstStyle/>
          <a:p>
            <a:pPr marL="0" indent="0">
              <a:buNone/>
            </a:pPr>
            <a:r>
              <a:rPr lang="en-IN" dirty="0" smtClean="0">
                <a:solidFill>
                  <a:srgbClr val="002060"/>
                </a:solidFill>
              </a:rPr>
              <a:t>1. Splash Screen</a:t>
            </a:r>
          </a:p>
          <a:p>
            <a:pPr marL="274320" lvl="1" indent="0">
              <a:buNone/>
            </a:pPr>
            <a:r>
              <a:rPr lang="en-IN" dirty="0" smtClean="0">
                <a:solidFill>
                  <a:srgbClr val="002060"/>
                </a:solidFill>
              </a:rPr>
              <a:t>A splash screen opens up when the application is opened and then redirects to the login page</a:t>
            </a:r>
          </a:p>
          <a:p>
            <a:pPr marL="274320" lvl="1" indent="0">
              <a:buNone/>
            </a:pPr>
            <a:endParaRPr lang="en-IN" dirty="0" smtClean="0">
              <a:solidFill>
                <a:srgbClr val="002060"/>
              </a:solidFill>
            </a:endParaRPr>
          </a:p>
          <a:p>
            <a:pPr marL="274320" lvl="1" indent="0">
              <a:buNone/>
            </a:pPr>
            <a:endParaRPr lang="en-IN" dirty="0" smtClean="0">
              <a:solidFill>
                <a:srgbClr val="002060"/>
              </a:solidFill>
            </a:endParaRPr>
          </a:p>
          <a:p>
            <a:pPr marL="0" indent="0">
              <a:buNone/>
            </a:pPr>
            <a:endParaRPr lang="en-IN" dirty="0" smtClean="0">
              <a:solidFill>
                <a:srgbClr val="002060"/>
              </a:solidFill>
            </a:endParaRPr>
          </a:p>
          <a:p>
            <a:pPr marL="0" indent="0">
              <a:buNone/>
            </a:pPr>
            <a:endParaRPr lang="en-IN" dirty="0" smtClean="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6" y="457200"/>
            <a:ext cx="886970" cy="88697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457200"/>
            <a:ext cx="1524000" cy="1524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124200"/>
            <a:ext cx="6858000" cy="3523427"/>
          </a:xfrm>
          <a:prstGeom prst="rect">
            <a:avLst/>
          </a:prstGeom>
        </p:spPr>
      </p:pic>
    </p:spTree>
    <p:extLst>
      <p:ext uri="{BB962C8B-B14F-4D97-AF65-F5344CB8AC3E}">
        <p14:creationId xmlns:p14="http://schemas.microsoft.com/office/powerpoint/2010/main" val="308122992"/>
      </p:ext>
    </p:ext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44170"/>
            <a:ext cx="8229600" cy="5132830"/>
          </a:xfrm>
        </p:spPr>
        <p:txBody>
          <a:bodyPr>
            <a:normAutofit/>
          </a:bodyPr>
          <a:lstStyle/>
          <a:p>
            <a:pPr marL="0" indent="0">
              <a:buNone/>
            </a:pPr>
            <a:endParaRPr lang="en-IN" dirty="0" smtClean="0">
              <a:solidFill>
                <a:srgbClr val="002060"/>
              </a:solidFill>
            </a:endParaRPr>
          </a:p>
          <a:p>
            <a:pPr marL="0" indent="0">
              <a:buNone/>
            </a:pPr>
            <a:endParaRPr lang="en-IN" dirty="0">
              <a:solidFill>
                <a:srgbClr val="002060"/>
              </a:solidFill>
            </a:endParaRPr>
          </a:p>
          <a:p>
            <a:pPr marL="0" indent="0">
              <a:buNone/>
            </a:pPr>
            <a:r>
              <a:rPr lang="en-IN" dirty="0" smtClean="0">
                <a:solidFill>
                  <a:srgbClr val="002060"/>
                </a:solidFill>
              </a:rPr>
              <a:t>2. User </a:t>
            </a:r>
            <a:r>
              <a:rPr lang="en-IN" dirty="0">
                <a:solidFill>
                  <a:srgbClr val="002060"/>
                </a:solidFill>
              </a:rPr>
              <a:t>Registration and Login </a:t>
            </a:r>
          </a:p>
          <a:p>
            <a:pPr marL="274320" lvl="1" indent="0" algn="just">
              <a:buNone/>
            </a:pPr>
            <a:r>
              <a:rPr lang="en-IN" dirty="0">
                <a:solidFill>
                  <a:srgbClr val="002060"/>
                </a:solidFill>
              </a:rPr>
              <a:t>Registration is done using email id, name, password and country of the user. Validations also have been added</a:t>
            </a:r>
          </a:p>
          <a:p>
            <a:pPr marL="274320" lvl="1" indent="0" algn="just">
              <a:buNone/>
            </a:pPr>
            <a:r>
              <a:rPr lang="en-IN" dirty="0">
                <a:solidFill>
                  <a:srgbClr val="002060"/>
                </a:solidFill>
              </a:rPr>
              <a:t>Login form uses email id and password for authentication </a:t>
            </a:r>
          </a:p>
          <a:p>
            <a:pPr marL="274320" lvl="1" indent="0" algn="just">
              <a:buNone/>
            </a:pPr>
            <a:r>
              <a:rPr lang="en-IN" dirty="0">
                <a:solidFill>
                  <a:srgbClr val="002060"/>
                </a:solidFill>
              </a:rPr>
              <a:t>Once the registration is successful user is redirected to the login </a:t>
            </a:r>
            <a:r>
              <a:rPr lang="en-IN" dirty="0" smtClean="0">
                <a:solidFill>
                  <a:srgbClr val="002060"/>
                </a:solidFill>
              </a:rPr>
              <a:t>page</a:t>
            </a:r>
          </a:p>
          <a:p>
            <a:pPr marL="274320" lvl="1" indent="0" algn="just">
              <a:buNone/>
            </a:pPr>
            <a:r>
              <a:rPr lang="en-IN" dirty="0" smtClean="0">
                <a:solidFill>
                  <a:srgbClr val="002060"/>
                </a:solidFill>
              </a:rPr>
              <a:t>The user can logout using the option present in the menu od the application</a:t>
            </a:r>
          </a:p>
          <a:p>
            <a:pPr marL="274320" lvl="1" indent="0" algn="just">
              <a:buNone/>
            </a:pPr>
            <a:r>
              <a:rPr lang="en-IN" dirty="0" smtClean="0">
                <a:solidFill>
                  <a:srgbClr val="002060"/>
                </a:solidFill>
              </a:rPr>
              <a:t>Database table ‘user’ is being used for storing the data</a:t>
            </a:r>
          </a:p>
          <a:p>
            <a:pPr marL="274320" lvl="1" indent="0">
              <a:buNone/>
            </a:pPr>
            <a:endParaRPr lang="en-IN" dirty="0">
              <a:solidFill>
                <a:srgbClr val="002060"/>
              </a:solidFill>
            </a:endParaRPr>
          </a:p>
          <a:p>
            <a:pPr marL="274320" lvl="1" indent="0">
              <a:buNone/>
            </a:pPr>
            <a:endParaRPr lang="en-IN" dirty="0" smtClean="0">
              <a:solidFill>
                <a:srgbClr val="002060"/>
              </a:solidFill>
            </a:endParaRPr>
          </a:p>
          <a:p>
            <a:pPr marL="0" indent="0">
              <a:buNone/>
            </a:pPr>
            <a:endParaRPr lang="en-IN" dirty="0" smtClean="0">
              <a:solidFill>
                <a:srgbClr val="002060"/>
              </a:solidFill>
            </a:endParaRPr>
          </a:p>
          <a:p>
            <a:pPr marL="0" indent="0">
              <a:buNone/>
            </a:pPr>
            <a:endParaRPr lang="en-IN" dirty="0" smtClean="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6" y="457200"/>
            <a:ext cx="886970" cy="88697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457200"/>
            <a:ext cx="1524000" cy="1447800"/>
          </a:xfrm>
          <a:prstGeom prst="rect">
            <a:avLst/>
          </a:prstGeom>
        </p:spPr>
      </p:pic>
    </p:spTree>
    <p:extLst>
      <p:ext uri="{BB962C8B-B14F-4D97-AF65-F5344CB8AC3E}">
        <p14:creationId xmlns:p14="http://schemas.microsoft.com/office/powerpoint/2010/main" val="4207924574"/>
      </p:ext>
    </p:ext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9144000" cy="6476999"/>
          </a:xfrm>
          <a:prstGeom prst="rect">
            <a:avLst/>
          </a:prstGeom>
        </p:spPr>
      </p:pic>
      <p:sp>
        <p:nvSpPr>
          <p:cNvPr id="6" name="TextBox 5"/>
          <p:cNvSpPr txBox="1"/>
          <p:nvPr/>
        </p:nvSpPr>
        <p:spPr>
          <a:xfrm>
            <a:off x="3505200" y="0"/>
            <a:ext cx="2133600" cy="369332"/>
          </a:xfrm>
          <a:prstGeom prst="rect">
            <a:avLst/>
          </a:prstGeom>
          <a:noFill/>
        </p:spPr>
        <p:txBody>
          <a:bodyPr wrap="square" rtlCol="0">
            <a:spAutoFit/>
          </a:bodyPr>
          <a:lstStyle/>
          <a:p>
            <a:pPr algn="ctr"/>
            <a:r>
              <a:rPr lang="en-IN" dirty="0" smtClean="0">
                <a:solidFill>
                  <a:srgbClr val="002060"/>
                </a:solidFill>
              </a:rPr>
              <a:t>Registration Page</a:t>
            </a:r>
            <a:endParaRPr lang="en-IN" dirty="0">
              <a:solidFill>
                <a:srgbClr val="002060"/>
              </a:solidFill>
            </a:endParaRPr>
          </a:p>
        </p:txBody>
      </p:sp>
    </p:spTree>
    <p:extLst>
      <p:ext uri="{BB962C8B-B14F-4D97-AF65-F5344CB8AC3E}">
        <p14:creationId xmlns:p14="http://schemas.microsoft.com/office/powerpoint/2010/main" val="3718392837"/>
      </p:ext>
    </p:extLst>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1245</TotalTime>
  <Words>1043</Words>
  <Application>Microsoft Office PowerPoint</Application>
  <PresentationFormat>On-screen Show (4:3)</PresentationFormat>
  <Paragraphs>117</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Clarity</vt:lpstr>
      <vt:lpstr>GSOC 16  Mid Evaluation Report</vt:lpstr>
      <vt:lpstr>First Aide(PCSA Web App)</vt:lpstr>
      <vt:lpstr>Abstract</vt:lpstr>
      <vt:lpstr>PowerPoint Presentation</vt:lpstr>
      <vt:lpstr>Project Docs and Code</vt:lpstr>
      <vt:lpstr>Project Milestones</vt:lpstr>
      <vt:lpstr>Completed 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GSoC 16 Mid Evaluation</dc:title>
  <dc:creator>Akanksha Bodhankar</dc:creator>
  <cp:lastModifiedBy>Akanksha Bodhankar</cp:lastModifiedBy>
  <cp:revision>68</cp:revision>
  <dcterms:created xsi:type="dcterms:W3CDTF">2006-08-16T00:00:00Z</dcterms:created>
  <dcterms:modified xsi:type="dcterms:W3CDTF">2016-06-22T05:05:41Z</dcterms:modified>
</cp:coreProperties>
</file>