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302" r:id="rId5"/>
    <p:sldId id="304" r:id="rId6"/>
    <p:sldId id="300" r:id="rId7"/>
    <p:sldId id="301" r:id="rId8"/>
    <p:sldId id="258" r:id="rId9"/>
    <p:sldId id="305" r:id="rId10"/>
    <p:sldId id="306" r:id="rId11"/>
    <p:sldId id="260" r:id="rId12"/>
    <p:sldId id="307" r:id="rId13"/>
    <p:sldId id="262" r:id="rId14"/>
    <p:sldId id="264" r:id="rId15"/>
    <p:sldId id="308" r:id="rId16"/>
    <p:sldId id="309" r:id="rId17"/>
    <p:sldId id="310" r:id="rId18"/>
    <p:sldId id="281" r:id="rId19"/>
    <p:sldId id="293" r:id="rId20"/>
    <p:sldId id="312" r:id="rId21"/>
    <p:sldId id="311" r:id="rId22"/>
    <p:sldId id="313" r:id="rId23"/>
    <p:sldId id="314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>
        <p:scale>
          <a:sx n="76" d="100"/>
          <a:sy n="76" d="100"/>
        </p:scale>
        <p:origin x="-48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E7E72-AAA2-48A2-AA45-399AC96CE3CD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495449-FA9D-4146-8074-9B5469A10547}">
      <dgm:prSet phldrT="[Text]" custT="1"/>
      <dgm:spPr/>
      <dgm:t>
        <a:bodyPr/>
        <a:lstStyle/>
        <a:p>
          <a:r>
            <a:rPr lang="en-IN" sz="2000" dirty="0" smtClean="0"/>
            <a:t>Recommendation </a:t>
          </a:r>
        </a:p>
        <a:p>
          <a:r>
            <a:rPr lang="en-IN" sz="2000" dirty="0" smtClean="0"/>
            <a:t>Algorithms</a:t>
          </a:r>
          <a:endParaRPr lang="en-IN" sz="2000" dirty="0"/>
        </a:p>
      </dgm:t>
    </dgm:pt>
    <dgm:pt modelId="{D25B7A7C-E5A4-4E3F-A01B-706DEB26C7AD}" type="parTrans" cxnId="{3C471749-5F6E-43E4-935C-ABA39BAC8D9B}">
      <dgm:prSet/>
      <dgm:spPr/>
      <dgm:t>
        <a:bodyPr/>
        <a:lstStyle/>
        <a:p>
          <a:endParaRPr lang="en-IN"/>
        </a:p>
      </dgm:t>
    </dgm:pt>
    <dgm:pt modelId="{A07F3874-473D-4F47-97CE-F840A1B1872F}" type="sibTrans" cxnId="{3C471749-5F6E-43E4-935C-ABA39BAC8D9B}">
      <dgm:prSet/>
      <dgm:spPr/>
      <dgm:t>
        <a:bodyPr/>
        <a:lstStyle/>
        <a:p>
          <a:endParaRPr lang="en-IN"/>
        </a:p>
      </dgm:t>
    </dgm:pt>
    <dgm:pt modelId="{7F8BA8CB-3E56-402C-A016-475B73E6483A}">
      <dgm:prSet phldrT="[Text]" custT="1"/>
      <dgm:spPr/>
      <dgm:t>
        <a:bodyPr/>
        <a:lstStyle/>
        <a:p>
          <a:r>
            <a:rPr lang="en-IN" sz="2000" dirty="0" smtClean="0"/>
            <a:t>Content based filtering</a:t>
          </a:r>
        </a:p>
        <a:p>
          <a:r>
            <a:rPr lang="en-IN" sz="2000" dirty="0" smtClean="0"/>
            <a:t>algorithms</a:t>
          </a:r>
          <a:endParaRPr lang="en-IN" sz="2000" dirty="0"/>
        </a:p>
      </dgm:t>
    </dgm:pt>
    <dgm:pt modelId="{7325841B-18E9-48FE-8240-12E3F571F8BD}" type="parTrans" cxnId="{42EADB8B-CD3D-4874-B083-BE332C38C20A}">
      <dgm:prSet/>
      <dgm:spPr/>
      <dgm:t>
        <a:bodyPr/>
        <a:lstStyle/>
        <a:p>
          <a:endParaRPr lang="en-IN"/>
        </a:p>
      </dgm:t>
    </dgm:pt>
    <dgm:pt modelId="{380912C6-7490-4F4D-89D5-1F3381BDBFF2}" type="sibTrans" cxnId="{42EADB8B-CD3D-4874-B083-BE332C38C20A}">
      <dgm:prSet/>
      <dgm:spPr/>
      <dgm:t>
        <a:bodyPr/>
        <a:lstStyle/>
        <a:p>
          <a:endParaRPr lang="en-IN"/>
        </a:p>
      </dgm:t>
    </dgm:pt>
    <dgm:pt modelId="{DEAE1210-478D-46BC-93C6-3195D5FCC6C6}">
      <dgm:prSet phldrT="[Text]" custT="1"/>
      <dgm:spPr/>
      <dgm:t>
        <a:bodyPr/>
        <a:lstStyle/>
        <a:p>
          <a:r>
            <a:rPr lang="en-IN" sz="2000" dirty="0" smtClean="0"/>
            <a:t>Collaborative filtering algorithms</a:t>
          </a:r>
          <a:endParaRPr lang="en-IN" sz="2000" dirty="0"/>
        </a:p>
      </dgm:t>
    </dgm:pt>
    <dgm:pt modelId="{7F079644-3CAC-4AAB-A7BC-3B233BCF02BD}" type="parTrans" cxnId="{EB10FA46-C00B-4453-ABEC-158A4298E64B}">
      <dgm:prSet/>
      <dgm:spPr/>
      <dgm:t>
        <a:bodyPr/>
        <a:lstStyle/>
        <a:p>
          <a:endParaRPr lang="en-IN"/>
        </a:p>
      </dgm:t>
    </dgm:pt>
    <dgm:pt modelId="{A2EF5035-82B1-4049-BBD0-8A0146891A78}" type="sibTrans" cxnId="{EB10FA46-C00B-4453-ABEC-158A4298E64B}">
      <dgm:prSet/>
      <dgm:spPr/>
      <dgm:t>
        <a:bodyPr/>
        <a:lstStyle/>
        <a:p>
          <a:endParaRPr lang="en-IN"/>
        </a:p>
      </dgm:t>
    </dgm:pt>
    <dgm:pt modelId="{EB14FA2C-66BD-4E28-86A7-EA5828519B66}" type="pres">
      <dgm:prSet presAssocID="{496E7E72-AAA2-48A2-AA45-399AC96CE3C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8C5AFA-F356-4532-9894-49ABEF832201}" type="pres">
      <dgm:prSet presAssocID="{1B495449-FA9D-4146-8074-9B5469A10547}" presName="root1" presStyleCnt="0"/>
      <dgm:spPr/>
    </dgm:pt>
    <dgm:pt modelId="{9DB96FAC-D8BC-4801-8F57-EBAB576975DF}" type="pres">
      <dgm:prSet presAssocID="{1B495449-FA9D-4146-8074-9B5469A10547}" presName="LevelOneTextNode" presStyleLbl="node0" presStyleIdx="0" presStyleCnt="1">
        <dgm:presLayoutVars>
          <dgm:chPref val="3"/>
        </dgm:presLayoutVars>
      </dgm:prSet>
      <dgm:spPr/>
    </dgm:pt>
    <dgm:pt modelId="{D0A42E4C-C4EC-4845-8A00-5C9463849283}" type="pres">
      <dgm:prSet presAssocID="{1B495449-FA9D-4146-8074-9B5469A10547}" presName="level2hierChild" presStyleCnt="0"/>
      <dgm:spPr/>
    </dgm:pt>
    <dgm:pt modelId="{EA2E7A3E-C14F-4343-9940-5BBAA2A5A27B}" type="pres">
      <dgm:prSet presAssocID="{7325841B-18E9-48FE-8240-12E3F571F8BD}" presName="conn2-1" presStyleLbl="parChTrans1D2" presStyleIdx="0" presStyleCnt="2"/>
      <dgm:spPr/>
    </dgm:pt>
    <dgm:pt modelId="{062AD771-0344-4DD2-AA93-EA2C655516AB}" type="pres">
      <dgm:prSet presAssocID="{7325841B-18E9-48FE-8240-12E3F571F8BD}" presName="connTx" presStyleLbl="parChTrans1D2" presStyleIdx="0" presStyleCnt="2"/>
      <dgm:spPr/>
    </dgm:pt>
    <dgm:pt modelId="{4FFDEB21-F00A-4238-97B8-F9CE404AA8C1}" type="pres">
      <dgm:prSet presAssocID="{7F8BA8CB-3E56-402C-A016-475B73E6483A}" presName="root2" presStyleCnt="0"/>
      <dgm:spPr/>
    </dgm:pt>
    <dgm:pt modelId="{EF5EA6D0-4558-4230-B89D-08B54923FA8D}" type="pres">
      <dgm:prSet presAssocID="{7F8BA8CB-3E56-402C-A016-475B73E6483A}" presName="LevelTwoTextNode" presStyleLbl="node2" presStyleIdx="0" presStyleCnt="2">
        <dgm:presLayoutVars>
          <dgm:chPref val="3"/>
        </dgm:presLayoutVars>
      </dgm:prSet>
      <dgm:spPr/>
    </dgm:pt>
    <dgm:pt modelId="{9D8D782B-22AD-4873-84D6-0D743DE80ED6}" type="pres">
      <dgm:prSet presAssocID="{7F8BA8CB-3E56-402C-A016-475B73E6483A}" presName="level3hierChild" presStyleCnt="0"/>
      <dgm:spPr/>
    </dgm:pt>
    <dgm:pt modelId="{D1443E83-9365-48A4-8FCB-1EB777D92491}" type="pres">
      <dgm:prSet presAssocID="{7F079644-3CAC-4AAB-A7BC-3B233BCF02BD}" presName="conn2-1" presStyleLbl="parChTrans1D2" presStyleIdx="1" presStyleCnt="2"/>
      <dgm:spPr/>
    </dgm:pt>
    <dgm:pt modelId="{CF29D5BF-9CB1-4FDE-AC3C-28E26243AC89}" type="pres">
      <dgm:prSet presAssocID="{7F079644-3CAC-4AAB-A7BC-3B233BCF02BD}" presName="connTx" presStyleLbl="parChTrans1D2" presStyleIdx="1" presStyleCnt="2"/>
      <dgm:spPr/>
    </dgm:pt>
    <dgm:pt modelId="{419AD2D4-209A-4CBD-AABD-72ADFC26D1E1}" type="pres">
      <dgm:prSet presAssocID="{DEAE1210-478D-46BC-93C6-3195D5FCC6C6}" presName="root2" presStyleCnt="0"/>
      <dgm:spPr/>
    </dgm:pt>
    <dgm:pt modelId="{1F84F38E-8915-4C76-A359-F0C7E58F045B}" type="pres">
      <dgm:prSet presAssocID="{DEAE1210-478D-46BC-93C6-3195D5FCC6C6}" presName="LevelTwoTextNode" presStyleLbl="node2" presStyleIdx="1" presStyleCnt="2">
        <dgm:presLayoutVars>
          <dgm:chPref val="3"/>
        </dgm:presLayoutVars>
      </dgm:prSet>
      <dgm:spPr/>
    </dgm:pt>
    <dgm:pt modelId="{6545F4C5-1EBD-431D-A1D5-95D362F5C484}" type="pres">
      <dgm:prSet presAssocID="{DEAE1210-478D-46BC-93C6-3195D5FCC6C6}" presName="level3hierChild" presStyleCnt="0"/>
      <dgm:spPr/>
    </dgm:pt>
  </dgm:ptLst>
  <dgm:cxnLst>
    <dgm:cxn modelId="{3C471749-5F6E-43E4-935C-ABA39BAC8D9B}" srcId="{496E7E72-AAA2-48A2-AA45-399AC96CE3CD}" destId="{1B495449-FA9D-4146-8074-9B5469A10547}" srcOrd="0" destOrd="0" parTransId="{D25B7A7C-E5A4-4E3F-A01B-706DEB26C7AD}" sibTransId="{A07F3874-473D-4F47-97CE-F840A1B1872F}"/>
    <dgm:cxn modelId="{EB10FA46-C00B-4453-ABEC-158A4298E64B}" srcId="{1B495449-FA9D-4146-8074-9B5469A10547}" destId="{DEAE1210-478D-46BC-93C6-3195D5FCC6C6}" srcOrd="1" destOrd="0" parTransId="{7F079644-3CAC-4AAB-A7BC-3B233BCF02BD}" sibTransId="{A2EF5035-82B1-4049-BBD0-8A0146891A78}"/>
    <dgm:cxn modelId="{6DA34EAD-581E-4B39-B21D-A5C38B9D278D}" type="presOf" srcId="{7F079644-3CAC-4AAB-A7BC-3B233BCF02BD}" destId="{D1443E83-9365-48A4-8FCB-1EB777D92491}" srcOrd="0" destOrd="0" presId="urn:microsoft.com/office/officeart/2005/8/layout/hierarchy2"/>
    <dgm:cxn modelId="{071C03E2-6DBF-4CF8-905C-DDFC018A42AA}" type="presOf" srcId="{7F8BA8CB-3E56-402C-A016-475B73E6483A}" destId="{EF5EA6D0-4558-4230-B89D-08B54923FA8D}" srcOrd="0" destOrd="0" presId="urn:microsoft.com/office/officeart/2005/8/layout/hierarchy2"/>
    <dgm:cxn modelId="{42EADB8B-CD3D-4874-B083-BE332C38C20A}" srcId="{1B495449-FA9D-4146-8074-9B5469A10547}" destId="{7F8BA8CB-3E56-402C-A016-475B73E6483A}" srcOrd="0" destOrd="0" parTransId="{7325841B-18E9-48FE-8240-12E3F571F8BD}" sibTransId="{380912C6-7490-4F4D-89D5-1F3381BDBFF2}"/>
    <dgm:cxn modelId="{AC59AA07-C1F4-4BAF-A53D-199CA115AE8B}" type="presOf" srcId="{496E7E72-AAA2-48A2-AA45-399AC96CE3CD}" destId="{EB14FA2C-66BD-4E28-86A7-EA5828519B66}" srcOrd="0" destOrd="0" presId="urn:microsoft.com/office/officeart/2005/8/layout/hierarchy2"/>
    <dgm:cxn modelId="{C05EDEEC-89DE-4B5F-BABF-339438618A5D}" type="presOf" srcId="{1B495449-FA9D-4146-8074-9B5469A10547}" destId="{9DB96FAC-D8BC-4801-8F57-EBAB576975DF}" srcOrd="0" destOrd="0" presId="urn:microsoft.com/office/officeart/2005/8/layout/hierarchy2"/>
    <dgm:cxn modelId="{788A9974-5657-41BE-8BD1-1409FAF681ED}" type="presOf" srcId="{7F079644-3CAC-4AAB-A7BC-3B233BCF02BD}" destId="{CF29D5BF-9CB1-4FDE-AC3C-28E26243AC89}" srcOrd="1" destOrd="0" presId="urn:microsoft.com/office/officeart/2005/8/layout/hierarchy2"/>
    <dgm:cxn modelId="{BD0356A4-5233-4527-9F24-B9B46651A11B}" type="presOf" srcId="{7325841B-18E9-48FE-8240-12E3F571F8BD}" destId="{EA2E7A3E-C14F-4343-9940-5BBAA2A5A27B}" srcOrd="0" destOrd="0" presId="urn:microsoft.com/office/officeart/2005/8/layout/hierarchy2"/>
    <dgm:cxn modelId="{670076EB-405B-417A-8FA1-2CECF6624C7D}" type="presOf" srcId="{DEAE1210-478D-46BC-93C6-3195D5FCC6C6}" destId="{1F84F38E-8915-4C76-A359-F0C7E58F045B}" srcOrd="0" destOrd="0" presId="urn:microsoft.com/office/officeart/2005/8/layout/hierarchy2"/>
    <dgm:cxn modelId="{C2FCA9E5-D81D-42DB-A0FE-E205A251807F}" type="presOf" srcId="{7325841B-18E9-48FE-8240-12E3F571F8BD}" destId="{062AD771-0344-4DD2-AA93-EA2C655516AB}" srcOrd="1" destOrd="0" presId="urn:microsoft.com/office/officeart/2005/8/layout/hierarchy2"/>
    <dgm:cxn modelId="{791E00D4-D4E8-4857-8043-E6B76AD8C103}" type="presParOf" srcId="{EB14FA2C-66BD-4E28-86A7-EA5828519B66}" destId="{E18C5AFA-F356-4532-9894-49ABEF832201}" srcOrd="0" destOrd="0" presId="urn:microsoft.com/office/officeart/2005/8/layout/hierarchy2"/>
    <dgm:cxn modelId="{23ED497F-53CE-4445-86ED-7F0B68588299}" type="presParOf" srcId="{E18C5AFA-F356-4532-9894-49ABEF832201}" destId="{9DB96FAC-D8BC-4801-8F57-EBAB576975DF}" srcOrd="0" destOrd="0" presId="urn:microsoft.com/office/officeart/2005/8/layout/hierarchy2"/>
    <dgm:cxn modelId="{C877FE0D-83F3-40AE-9CB9-7349B0BA4900}" type="presParOf" srcId="{E18C5AFA-F356-4532-9894-49ABEF832201}" destId="{D0A42E4C-C4EC-4845-8A00-5C9463849283}" srcOrd="1" destOrd="0" presId="urn:microsoft.com/office/officeart/2005/8/layout/hierarchy2"/>
    <dgm:cxn modelId="{B1A7EFD2-34FD-4849-B5D5-266A1BBAB7C0}" type="presParOf" srcId="{D0A42E4C-C4EC-4845-8A00-5C9463849283}" destId="{EA2E7A3E-C14F-4343-9940-5BBAA2A5A27B}" srcOrd="0" destOrd="0" presId="urn:microsoft.com/office/officeart/2005/8/layout/hierarchy2"/>
    <dgm:cxn modelId="{0F9CF353-F82B-4421-B8B0-53AADA226B1D}" type="presParOf" srcId="{EA2E7A3E-C14F-4343-9940-5BBAA2A5A27B}" destId="{062AD771-0344-4DD2-AA93-EA2C655516AB}" srcOrd="0" destOrd="0" presId="urn:microsoft.com/office/officeart/2005/8/layout/hierarchy2"/>
    <dgm:cxn modelId="{8BD143C9-59D8-42FF-979F-BC97F81B8A39}" type="presParOf" srcId="{D0A42E4C-C4EC-4845-8A00-5C9463849283}" destId="{4FFDEB21-F00A-4238-97B8-F9CE404AA8C1}" srcOrd="1" destOrd="0" presId="urn:microsoft.com/office/officeart/2005/8/layout/hierarchy2"/>
    <dgm:cxn modelId="{BF0F4389-B856-4B61-AFB4-7631C9A0D02D}" type="presParOf" srcId="{4FFDEB21-F00A-4238-97B8-F9CE404AA8C1}" destId="{EF5EA6D0-4558-4230-B89D-08B54923FA8D}" srcOrd="0" destOrd="0" presId="urn:microsoft.com/office/officeart/2005/8/layout/hierarchy2"/>
    <dgm:cxn modelId="{713D65B2-9973-46F9-BC96-D6B2FB49C249}" type="presParOf" srcId="{4FFDEB21-F00A-4238-97B8-F9CE404AA8C1}" destId="{9D8D782B-22AD-4873-84D6-0D743DE80ED6}" srcOrd="1" destOrd="0" presId="urn:microsoft.com/office/officeart/2005/8/layout/hierarchy2"/>
    <dgm:cxn modelId="{289AE54E-E8C9-42E8-950A-ACD91A737B43}" type="presParOf" srcId="{D0A42E4C-C4EC-4845-8A00-5C9463849283}" destId="{D1443E83-9365-48A4-8FCB-1EB777D92491}" srcOrd="2" destOrd="0" presId="urn:microsoft.com/office/officeart/2005/8/layout/hierarchy2"/>
    <dgm:cxn modelId="{58D07E32-8A11-4D6A-88A5-0DE9EA1F1DF8}" type="presParOf" srcId="{D1443E83-9365-48A4-8FCB-1EB777D92491}" destId="{CF29D5BF-9CB1-4FDE-AC3C-28E26243AC89}" srcOrd="0" destOrd="0" presId="urn:microsoft.com/office/officeart/2005/8/layout/hierarchy2"/>
    <dgm:cxn modelId="{72B23C3F-4FC9-49F9-B764-9803CCCF3992}" type="presParOf" srcId="{D0A42E4C-C4EC-4845-8A00-5C9463849283}" destId="{419AD2D4-209A-4CBD-AABD-72ADFC26D1E1}" srcOrd="3" destOrd="0" presId="urn:microsoft.com/office/officeart/2005/8/layout/hierarchy2"/>
    <dgm:cxn modelId="{1009133B-EE9C-416E-8BA8-D8B9B0A99313}" type="presParOf" srcId="{419AD2D4-209A-4CBD-AABD-72ADFC26D1E1}" destId="{1F84F38E-8915-4C76-A359-F0C7E58F045B}" srcOrd="0" destOrd="0" presId="urn:microsoft.com/office/officeart/2005/8/layout/hierarchy2"/>
    <dgm:cxn modelId="{C7481479-1EAF-48C5-A81E-F184B584DB16}" type="presParOf" srcId="{419AD2D4-209A-4CBD-AABD-72ADFC26D1E1}" destId="{6545F4C5-1EBD-431D-A1D5-95D362F5C4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6FAC-D8BC-4801-8F57-EBAB576975DF}">
      <dsp:nvSpPr>
        <dsp:cNvPr id="0" name=""/>
        <dsp:cNvSpPr/>
      </dsp:nvSpPr>
      <dsp:spPr>
        <a:xfrm>
          <a:off x="1565" y="1638365"/>
          <a:ext cx="2978846" cy="148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Recommendation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Algorithms</a:t>
          </a:r>
          <a:endParaRPr lang="en-IN" sz="2000" kern="1200" dirty="0"/>
        </a:p>
      </dsp:txBody>
      <dsp:txXfrm>
        <a:off x="45189" y="1681989"/>
        <a:ext cx="2891598" cy="1402175"/>
      </dsp:txXfrm>
    </dsp:sp>
    <dsp:sp modelId="{EA2E7A3E-C14F-4343-9940-5BBAA2A5A27B}">
      <dsp:nvSpPr>
        <dsp:cNvPr id="0" name=""/>
        <dsp:cNvSpPr/>
      </dsp:nvSpPr>
      <dsp:spPr>
        <a:xfrm rot="19457599">
          <a:off x="2842488" y="1926742"/>
          <a:ext cx="1467384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467384" y="281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39496" y="1918183"/>
        <a:ext cx="73369" cy="73369"/>
      </dsp:txXfrm>
    </dsp:sp>
    <dsp:sp modelId="{EF5EA6D0-4558-4230-B89D-08B54923FA8D}">
      <dsp:nvSpPr>
        <dsp:cNvPr id="0" name=""/>
        <dsp:cNvSpPr/>
      </dsp:nvSpPr>
      <dsp:spPr>
        <a:xfrm>
          <a:off x="4171950" y="781947"/>
          <a:ext cx="2978846" cy="148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Content based filtering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algorithms</a:t>
          </a:r>
          <a:endParaRPr lang="en-IN" sz="2000" kern="1200" dirty="0"/>
        </a:p>
      </dsp:txBody>
      <dsp:txXfrm>
        <a:off x="4215574" y="825571"/>
        <a:ext cx="2891598" cy="1402175"/>
      </dsp:txXfrm>
    </dsp:sp>
    <dsp:sp modelId="{D1443E83-9365-48A4-8FCB-1EB777D92491}">
      <dsp:nvSpPr>
        <dsp:cNvPr id="0" name=""/>
        <dsp:cNvSpPr/>
      </dsp:nvSpPr>
      <dsp:spPr>
        <a:xfrm rot="2142401">
          <a:off x="2842488" y="2783161"/>
          <a:ext cx="1467384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467384" y="281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39496" y="2774601"/>
        <a:ext cx="73369" cy="73369"/>
      </dsp:txXfrm>
    </dsp:sp>
    <dsp:sp modelId="{1F84F38E-8915-4C76-A359-F0C7E58F045B}">
      <dsp:nvSpPr>
        <dsp:cNvPr id="0" name=""/>
        <dsp:cNvSpPr/>
      </dsp:nvSpPr>
      <dsp:spPr>
        <a:xfrm>
          <a:off x="4171950" y="2494783"/>
          <a:ext cx="2978846" cy="148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Collaborative filtering algorithms</a:t>
          </a:r>
          <a:endParaRPr lang="en-IN" sz="2000" kern="1200" dirty="0"/>
        </a:p>
      </dsp:txBody>
      <dsp:txXfrm>
        <a:off x="4215574" y="2538407"/>
        <a:ext cx="2891598" cy="140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-systems.org/latent-semantic-indexing/" TargetMode="External"/><Relationship Id="rId2" Type="http://schemas.openxmlformats.org/officeDocument/2006/relationships/hyperlink" Target="http://recommender-systems.org/vector-space-mode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.no/algorithms/latent-factor-models-matrix-factorization-methods/" TargetMode="External"/><Relationship Id="rId2" Type="http://schemas.openxmlformats.org/officeDocument/2006/relationships/hyperlink" Target="http://recommender.no/algorithms/memory-based-neighborhood-metho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65" y="1398275"/>
            <a:ext cx="9655006" cy="2677648"/>
          </a:xfrm>
        </p:spPr>
        <p:txBody>
          <a:bodyPr/>
          <a:lstStyle/>
          <a:p>
            <a:r>
              <a:rPr lang="en-US" dirty="0" err="1" smtClean="0"/>
              <a:t>Colocacion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 Job Recommendation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84109"/>
            <a:ext cx="8825658" cy="1528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AKANKSHA </a:t>
            </a:r>
            <a:r>
              <a:rPr lang="en-US" dirty="0" err="1" smtClean="0"/>
              <a:t>bODHANKAR</a:t>
            </a:r>
            <a:endParaRPr lang="en-US" dirty="0" smtClean="0"/>
          </a:p>
          <a:p>
            <a:r>
              <a:rPr lang="en-US" dirty="0" smtClean="0"/>
              <a:t>ANOOSHA CHANDRA</a:t>
            </a:r>
          </a:p>
          <a:p>
            <a:r>
              <a:rPr lang="en-US" dirty="0" smtClean="0"/>
              <a:t>GANNU SAI MATHA</a:t>
            </a:r>
          </a:p>
          <a:p>
            <a:r>
              <a:rPr lang="en-US" dirty="0" smtClean="0"/>
              <a:t>MYNENI PRAVALIKA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467627"/>
            <a:ext cx="10521863" cy="35646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29" y="3105375"/>
            <a:ext cx="1139868" cy="96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95" y="2904810"/>
            <a:ext cx="1383081" cy="138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1" y="2866019"/>
            <a:ext cx="2288088" cy="171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1" y="3254762"/>
            <a:ext cx="662179" cy="66217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101"/>
              </p:ext>
            </p:extLst>
          </p:nvPr>
        </p:nvGraphicFramePr>
        <p:xfrm>
          <a:off x="551145" y="3093929"/>
          <a:ext cx="7565721" cy="2480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3123"/>
                <a:gridCol w="1816274"/>
                <a:gridCol w="1453019"/>
                <a:gridCol w="1741118"/>
                <a:gridCol w="1052187"/>
              </a:tblGrid>
              <a:tr h="100208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Jobs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Technical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err="1" smtClean="0"/>
                        <a:t>B.Tech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Internship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4548" y="3571839"/>
            <a:ext cx="4075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user who has applied for Amazon will be interested in </a:t>
            </a:r>
            <a:r>
              <a:rPr lang="en-IN" dirty="0" err="1" smtClean="0"/>
              <a:t>Aviso</a:t>
            </a:r>
            <a:r>
              <a:rPr lang="en-IN" dirty="0" smtClean="0"/>
              <a:t> because it has maximum similarity of 3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641929" y="4449002"/>
            <a:ext cx="1139868" cy="1154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096009" y="4066329"/>
            <a:ext cx="1014610" cy="843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717625" y="5160723"/>
            <a:ext cx="468680" cy="47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037396" y="4066329"/>
            <a:ext cx="1079470" cy="150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50937" y="5777723"/>
            <a:ext cx="667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Similarity to                 1                        2                        3</a:t>
            </a:r>
          </a:p>
          <a:p>
            <a:r>
              <a:rPr lang="en-IN" dirty="0" smtClean="0"/>
              <a:t>amazon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Algorithms for content-based 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2471"/>
            <a:ext cx="9191545" cy="4371583"/>
          </a:xfrm>
        </p:spPr>
        <p:txBody>
          <a:bodyPr>
            <a:normAutofit/>
          </a:bodyPr>
          <a:lstStyle/>
          <a:p>
            <a:pPr algn="just" fontAlgn="base"/>
            <a:r>
              <a:rPr lang="en-IN" kern="1300" dirty="0" smtClean="0"/>
              <a:t>Content-based </a:t>
            </a:r>
            <a:r>
              <a:rPr lang="en-IN" kern="1300" dirty="0"/>
              <a:t>systems are often </a:t>
            </a:r>
            <a:r>
              <a:rPr lang="en-IN" kern="1300" dirty="0" smtClean="0"/>
              <a:t>implemented using</a:t>
            </a:r>
            <a:r>
              <a:rPr lang="en-IN" kern="1300" dirty="0"/>
              <a:t> </a:t>
            </a:r>
            <a:r>
              <a:rPr lang="en-IN" b="1" i="1" kern="1300" dirty="0">
                <a:latin typeface="+mj-lt"/>
                <a:hlinkClick r:id="rId2"/>
              </a:rPr>
              <a:t>vector space model</a:t>
            </a:r>
            <a:r>
              <a:rPr lang="en-IN" kern="1300" dirty="0">
                <a:solidFill>
                  <a:schemeClr val="tx2"/>
                </a:solidFill>
              </a:rPr>
              <a:t> or </a:t>
            </a:r>
            <a:r>
              <a:rPr lang="en-IN" b="1" i="1" kern="1300" dirty="0">
                <a:solidFill>
                  <a:schemeClr val="tx2"/>
                </a:solidFill>
                <a:hlinkClick r:id="rId3"/>
              </a:rPr>
              <a:t>latent semantic indexing</a:t>
            </a:r>
            <a:r>
              <a:rPr lang="en-IN" kern="1300" dirty="0"/>
              <a:t> algorithms, both use terms to represent items as vectors in a multi dimensional space</a:t>
            </a:r>
            <a:r>
              <a:rPr lang="en-IN" kern="1300" dirty="0" smtClean="0"/>
              <a:t>.</a:t>
            </a:r>
          </a:p>
          <a:p>
            <a:pPr marL="0" indent="0" algn="just" fontAlgn="base">
              <a:buNone/>
            </a:pPr>
            <a:endParaRPr lang="en-IN" kern="1300" dirty="0" smtClean="0"/>
          </a:p>
          <a:p>
            <a:pPr algn="just" fontAlgn="base"/>
            <a:r>
              <a:rPr lang="en-IN" kern="1300" dirty="0" smtClean="0"/>
              <a:t>Vector </a:t>
            </a:r>
            <a:r>
              <a:rPr lang="en-IN" kern="1300" dirty="0"/>
              <a:t>space model </a:t>
            </a:r>
            <a:r>
              <a:rPr lang="en-IN" kern="1300" dirty="0" smtClean="0"/>
              <a:t>will be used</a:t>
            </a:r>
            <a:r>
              <a:rPr lang="en-IN" kern="1300" dirty="0"/>
              <a:t>. It utilizes such techniques as term frequency–inverse document frequency to extract insights from </a:t>
            </a:r>
            <a:r>
              <a:rPr lang="en-IN" kern="1300" dirty="0" smtClean="0"/>
              <a:t>job’s </a:t>
            </a:r>
            <a:r>
              <a:rPr lang="en-IN" kern="1300" dirty="0"/>
              <a:t>metadata and build both item and user-profiles. These profiles are then compared</a:t>
            </a:r>
            <a:r>
              <a:rPr lang="en-IN" kern="1300" dirty="0" smtClean="0"/>
              <a:t>.</a:t>
            </a:r>
          </a:p>
          <a:p>
            <a:pPr marL="0" indent="0" algn="just" fontAlgn="base">
              <a:buNone/>
            </a:pPr>
            <a:endParaRPr lang="en-IN" kern="1300" dirty="0"/>
          </a:p>
          <a:p>
            <a:pPr algn="just" fontAlgn="base"/>
            <a:r>
              <a:rPr lang="en-IN" kern="1300" dirty="0"/>
              <a:t>S</a:t>
            </a:r>
            <a:r>
              <a:rPr lang="en-IN" kern="1300" dirty="0" smtClean="0"/>
              <a:t>imple </a:t>
            </a:r>
            <a:r>
              <a:rPr lang="en-IN" kern="1300" dirty="0"/>
              <a:t>vector space model content-based algorithm would help to explore the residual 80% of never seen or rated items. However, the recommendations would miss people’s opinions and trends.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2471"/>
            <a:ext cx="9191545" cy="4371583"/>
          </a:xfrm>
        </p:spPr>
        <p:txBody>
          <a:bodyPr>
            <a:normAutofit/>
          </a:bodyPr>
          <a:lstStyle/>
          <a:p>
            <a:pPr fontAlgn="base"/>
            <a:endParaRPr lang="en-IN" i="1" dirty="0" smtClean="0"/>
          </a:p>
          <a:p>
            <a:pPr fontAlgn="base"/>
            <a:endParaRPr lang="en-IN" i="1" dirty="0"/>
          </a:p>
          <a:p>
            <a:pPr fontAlgn="base"/>
            <a:r>
              <a:rPr lang="en-IN" i="1" dirty="0" smtClean="0"/>
              <a:t>Advantage</a:t>
            </a:r>
            <a:r>
              <a:rPr lang="en-IN" dirty="0" smtClean="0"/>
              <a:t>: </a:t>
            </a:r>
            <a:r>
              <a:rPr lang="en-IN" dirty="0"/>
              <a:t>Never </a:t>
            </a:r>
            <a:r>
              <a:rPr lang="en-IN" dirty="0" smtClean="0"/>
              <a:t>applied or </a:t>
            </a:r>
            <a:r>
              <a:rPr lang="en-IN" dirty="0"/>
              <a:t>unseen </a:t>
            </a:r>
            <a:r>
              <a:rPr lang="en-IN" dirty="0" smtClean="0"/>
              <a:t>jobs </a:t>
            </a:r>
            <a:r>
              <a:rPr lang="en-IN" dirty="0"/>
              <a:t>can </a:t>
            </a:r>
            <a:r>
              <a:rPr lang="en-IN" dirty="0" smtClean="0"/>
              <a:t>be </a:t>
            </a:r>
            <a:r>
              <a:rPr lang="en-IN" dirty="0"/>
              <a:t>recommended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i="1" dirty="0"/>
              <a:t>Disadvantage</a:t>
            </a:r>
            <a:r>
              <a:rPr lang="en-IN" dirty="0"/>
              <a:t>: Recommendations are driven by </a:t>
            </a:r>
            <a:r>
              <a:rPr lang="en-IN" dirty="0" smtClean="0"/>
              <a:t>jobs’ </a:t>
            </a:r>
            <a:r>
              <a:rPr lang="en-IN" dirty="0"/>
              <a:t>metadata. They are missing </a:t>
            </a:r>
            <a:r>
              <a:rPr lang="en-IN" dirty="0" smtClean="0"/>
              <a:t>user’s </a:t>
            </a:r>
            <a:r>
              <a:rPr lang="en-IN" dirty="0"/>
              <a:t>opinions and trends.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5101"/>
            <a:ext cx="8825659" cy="3845491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making automatic predictions about the interests of a user by collecting preferences  information from many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Recommend based on user’s job preferences in past</a:t>
            </a:r>
          </a:p>
          <a:p>
            <a:r>
              <a:rPr lang="en-US" dirty="0" smtClean="0"/>
              <a:t>Recommend jobs liked by preferences of a similar user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1800" dirty="0" smtClean="0"/>
              <a:t>If user A likes jobs 1, 2 and 3</a:t>
            </a:r>
          </a:p>
          <a:p>
            <a:pPr marL="400050" lvl="1" indent="0">
              <a:buNone/>
            </a:pPr>
            <a:r>
              <a:rPr lang="en-US" sz="1800" dirty="0" smtClean="0"/>
              <a:t>If user B likes jobs 2, 3 and 4</a:t>
            </a:r>
          </a:p>
          <a:p>
            <a:pPr marL="400050" lvl="1" indent="0">
              <a:buNone/>
            </a:pPr>
            <a:r>
              <a:rPr lang="en-US" sz="1800" dirty="0" smtClean="0"/>
              <a:t>Recommend job 4 to A </a:t>
            </a:r>
          </a:p>
          <a:p>
            <a:pPr marL="400050" lvl="1" indent="0">
              <a:buNone/>
            </a:pPr>
            <a:r>
              <a:rPr lang="en-US" sz="1800" dirty="0" smtClean="0"/>
              <a:t>Recommend job 1 to B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645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User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Idea- </a:t>
            </a:r>
            <a:r>
              <a:rPr lang="en-US" dirty="0"/>
              <a:t>find other users whose past </a:t>
            </a:r>
            <a:r>
              <a:rPr lang="en-US" dirty="0" smtClean="0"/>
              <a:t>behavior </a:t>
            </a:r>
            <a:r>
              <a:rPr lang="en-US" dirty="0"/>
              <a:t>is similar to that of the current user and use </a:t>
            </a:r>
            <a:r>
              <a:rPr lang="en-US" dirty="0" smtClean="0"/>
              <a:t>this information on </a:t>
            </a:r>
            <a:r>
              <a:rPr lang="en-US" dirty="0"/>
              <a:t>other </a:t>
            </a:r>
            <a:r>
              <a:rPr lang="en-US" dirty="0" smtClean="0"/>
              <a:t>jobs</a:t>
            </a:r>
            <a:r>
              <a:rPr lang="en-US" dirty="0" smtClean="0"/>
              <a:t> </a:t>
            </a:r>
            <a:r>
              <a:rPr lang="en-US" dirty="0"/>
              <a:t>to predict what the current user will like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Requires: </a:t>
            </a:r>
            <a:r>
              <a:rPr lang="en-US" dirty="0" smtClean="0"/>
              <a:t>Ratings matrix and similarity function that computes the similarity between two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467627"/>
            <a:ext cx="10521863" cy="35646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29" y="3105375"/>
            <a:ext cx="1139868" cy="96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95" y="2904810"/>
            <a:ext cx="1383081" cy="138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1" y="2866019"/>
            <a:ext cx="2288088" cy="171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1" y="3254762"/>
            <a:ext cx="662179" cy="66217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57173"/>
              </p:ext>
            </p:extLst>
          </p:nvPr>
        </p:nvGraphicFramePr>
        <p:xfrm>
          <a:off x="551145" y="3093929"/>
          <a:ext cx="7565721" cy="2480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3123"/>
                <a:gridCol w="1816274"/>
                <a:gridCol w="1453019"/>
                <a:gridCol w="1741118"/>
                <a:gridCol w="1052187"/>
              </a:tblGrid>
              <a:tr h="100208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??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??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??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51145" y="3105375"/>
            <a:ext cx="1465545" cy="96095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6274" y="3175532"/>
            <a:ext cx="9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Jobs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6874" y="3585204"/>
            <a:ext cx="9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54860" y="3602797"/>
            <a:ext cx="3670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D will be recommended Amazon because it highest rating of yes i.e., people who apply to Deloitte also apply to amazon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145" y="5724395"/>
            <a:ext cx="80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</a:t>
            </a:r>
          </a:p>
          <a:p>
            <a:r>
              <a:rPr lang="en-IN" dirty="0" smtClean="0"/>
              <a:t>‘Yes’ for each                                        1                       0                    2</a:t>
            </a:r>
          </a:p>
          <a:p>
            <a:r>
              <a:rPr lang="en-IN" dirty="0" smtClean="0"/>
              <a:t>job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145" y="2467813"/>
            <a:ext cx="57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NOTE </a:t>
            </a:r>
            <a:r>
              <a:rPr lang="en-IN" dirty="0" smtClean="0"/>
              <a:t>: ‘</a:t>
            </a:r>
            <a:r>
              <a:rPr lang="en-IN" sz="1400" dirty="0" smtClean="0"/>
              <a:t>Yes’ means applied  ‘No’ means not applied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892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algorithms for collaborative filtering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3472"/>
            <a:ext cx="9943106" cy="3859542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Collaborative-filtering systems are </a:t>
            </a:r>
            <a:r>
              <a:rPr lang="en-IN" dirty="0" smtClean="0"/>
              <a:t>run </a:t>
            </a:r>
            <a:r>
              <a:rPr lang="en-IN" dirty="0"/>
              <a:t>by either </a:t>
            </a:r>
            <a:r>
              <a:rPr lang="en-IN" b="1" dirty="0">
                <a:hlinkClick r:id="rId2" tooltip="memory-based algorithms"/>
              </a:rPr>
              <a:t>memory based (</a:t>
            </a:r>
            <a:r>
              <a:rPr lang="en-IN" b="1" dirty="0" err="1">
                <a:hlinkClick r:id="rId2" tooltip="memory-based algorithms"/>
              </a:rPr>
              <a:t>neighborhood</a:t>
            </a:r>
            <a:r>
              <a:rPr lang="en-IN" b="1" dirty="0">
                <a:hlinkClick r:id="rId2" tooltip="memory-based algorithms"/>
              </a:rPr>
              <a:t>-based)</a:t>
            </a:r>
            <a:r>
              <a:rPr lang="en-IN" b="1" dirty="0"/>
              <a:t> or </a:t>
            </a:r>
            <a:r>
              <a:rPr lang="en-IN" b="1" dirty="0">
                <a:hlinkClick r:id="rId3" tooltip="latent factor models algorithms"/>
              </a:rPr>
              <a:t>latent factor models</a:t>
            </a:r>
            <a:r>
              <a:rPr lang="en-IN" dirty="0"/>
              <a:t> (such as matrix factorization) algorithms. </a:t>
            </a:r>
            <a:endParaRPr lang="en-IN" dirty="0" smtClean="0"/>
          </a:p>
          <a:p>
            <a:pPr fontAlgn="base"/>
            <a:endParaRPr lang="en-IN" dirty="0"/>
          </a:p>
          <a:p>
            <a:pPr fontAlgn="base"/>
            <a:r>
              <a:rPr lang="en-IN" dirty="0" smtClean="0"/>
              <a:t>Matrix Factorization technique will be used to implement collaborative filtering technique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matrix factorization algorithm would be a reasonable choice to start with trends-driven recommendations. However, the collaborative-filtering algorithms alone cannot help users to explore the unseen 80% of the </a:t>
            </a:r>
            <a:r>
              <a:rPr lang="en-IN" dirty="0" smtClean="0"/>
              <a:t>jobs, </a:t>
            </a:r>
            <a:r>
              <a:rPr lang="en-IN" dirty="0"/>
              <a:t>because there were never </a:t>
            </a:r>
            <a:r>
              <a:rPr lang="en-IN" dirty="0" smtClean="0"/>
              <a:t>applied.</a:t>
            </a:r>
            <a:endParaRPr lang="en-IN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7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3472"/>
            <a:ext cx="9943106" cy="3859542"/>
          </a:xfrm>
        </p:spPr>
        <p:txBody>
          <a:bodyPr>
            <a:normAutofit/>
          </a:bodyPr>
          <a:lstStyle/>
          <a:p>
            <a:pPr fontAlgn="base"/>
            <a:endParaRPr lang="en-IN" i="1" dirty="0" smtClean="0"/>
          </a:p>
          <a:p>
            <a:pPr fontAlgn="base"/>
            <a:endParaRPr lang="en-IN" i="1" dirty="0"/>
          </a:p>
          <a:p>
            <a:pPr fontAlgn="base"/>
            <a:r>
              <a:rPr lang="en-IN" i="1" dirty="0" smtClean="0"/>
              <a:t>Benefit</a:t>
            </a:r>
            <a:r>
              <a:rPr lang="en-IN" dirty="0"/>
              <a:t>: Recommendations are driven by </a:t>
            </a:r>
            <a:r>
              <a:rPr lang="en-IN" dirty="0" smtClean="0"/>
              <a:t>user’s </a:t>
            </a:r>
            <a:r>
              <a:rPr lang="en-IN" dirty="0"/>
              <a:t>opinions and trends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i="1" dirty="0"/>
              <a:t>Disadvantage</a:t>
            </a:r>
            <a:r>
              <a:rPr lang="en-IN" dirty="0"/>
              <a:t>: Never </a:t>
            </a:r>
            <a:r>
              <a:rPr lang="en-IN" dirty="0" smtClean="0"/>
              <a:t>applied or </a:t>
            </a:r>
            <a:r>
              <a:rPr lang="en-IN" dirty="0"/>
              <a:t>unseen </a:t>
            </a:r>
            <a:r>
              <a:rPr lang="en-IN" dirty="0" smtClean="0"/>
              <a:t>jobs </a:t>
            </a:r>
            <a:r>
              <a:rPr lang="en-IN" dirty="0"/>
              <a:t>can not be recommended.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1663"/>
            <a:ext cx="8761413" cy="706964"/>
          </a:xfrm>
        </p:spPr>
        <p:txBody>
          <a:bodyPr/>
          <a:lstStyle/>
          <a:p>
            <a:r>
              <a:rPr lang="en-US" dirty="0" smtClean="0"/>
              <a:t>Switched Hybrid Recommender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3472"/>
            <a:ext cx="8825659" cy="34163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some situations Content – based filtering algorithms are efficient and in others </a:t>
            </a:r>
            <a:r>
              <a:rPr lang="en-US" dirty="0" smtClean="0"/>
              <a:t>collaborative filtering algorithms are better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Switched Hybrid does the exactly the same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switches between the algorithms based on the context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plan to use this hybrid model in our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Cold-Start </a:t>
            </a:r>
            <a:r>
              <a:rPr lang="en-US" i="1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</a:t>
            </a:r>
            <a:r>
              <a:rPr lang="en-US" dirty="0"/>
              <a:t>of providing </a:t>
            </a:r>
            <a:r>
              <a:rPr lang="en-US" dirty="0" smtClean="0"/>
              <a:t>recommendations when </a:t>
            </a:r>
            <a:r>
              <a:rPr lang="en-US" dirty="0"/>
              <a:t>there is not yet data </a:t>
            </a:r>
            <a:r>
              <a:rPr lang="en-US" dirty="0" smtClean="0"/>
              <a:t>available</a:t>
            </a:r>
          </a:p>
          <a:p>
            <a:endParaRPr lang="en-US" dirty="0"/>
          </a:p>
          <a:p>
            <a:r>
              <a:rPr lang="en-US" i="1" dirty="0" smtClean="0"/>
              <a:t>Job</a:t>
            </a:r>
            <a:r>
              <a:rPr lang="en-US" i="1" dirty="0" smtClean="0"/>
              <a:t> </a:t>
            </a:r>
            <a:r>
              <a:rPr lang="en-US" i="1" dirty="0" smtClean="0"/>
              <a:t>cold-start</a:t>
            </a:r>
            <a:r>
              <a:rPr lang="en-US" dirty="0" smtClean="0"/>
              <a:t>: A </a:t>
            </a:r>
            <a:r>
              <a:rPr lang="en-US" dirty="0"/>
              <a:t>new </a:t>
            </a:r>
            <a:r>
              <a:rPr lang="en-US" dirty="0" smtClean="0"/>
              <a:t>job</a:t>
            </a:r>
            <a:r>
              <a:rPr lang="en-US" dirty="0" smtClean="0"/>
              <a:t> </a:t>
            </a:r>
            <a:r>
              <a:rPr lang="en-US" dirty="0"/>
              <a:t>has been added to </a:t>
            </a:r>
            <a:r>
              <a:rPr lang="en-US" dirty="0" smtClean="0"/>
              <a:t>the database </a:t>
            </a:r>
            <a:r>
              <a:rPr lang="en-US" dirty="0"/>
              <a:t>(e.g., when a new movie or book is released) but </a:t>
            </a:r>
            <a:r>
              <a:rPr lang="en-US" dirty="0" smtClean="0"/>
              <a:t>has not </a:t>
            </a:r>
            <a:r>
              <a:rPr lang="en-US" dirty="0"/>
              <a:t>yet received enough ratings to be </a:t>
            </a:r>
            <a:r>
              <a:rPr lang="en-US" dirty="0" smtClean="0"/>
              <a:t>recommendable</a:t>
            </a:r>
            <a:r>
              <a:rPr lang="en-US" dirty="0" smtClean="0"/>
              <a:t>. Then, use content – based filtering algorithm.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User cold-start</a:t>
            </a:r>
            <a:r>
              <a:rPr lang="en-US" dirty="0" smtClean="0"/>
              <a:t>: A </a:t>
            </a:r>
            <a:r>
              <a:rPr lang="en-US" dirty="0"/>
              <a:t>new user has joined the system </a:t>
            </a:r>
            <a:r>
              <a:rPr lang="en-US" dirty="0" smtClean="0"/>
              <a:t>but their </a:t>
            </a:r>
            <a:r>
              <a:rPr lang="en-US" dirty="0"/>
              <a:t>preferences are not yet </a:t>
            </a:r>
            <a:r>
              <a:rPr lang="en-US" dirty="0" smtClean="0"/>
              <a:t>known. Then, use basic profile of user to recommend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Recommender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Computer </a:t>
            </a:r>
            <a:r>
              <a:rPr lang="en-US" sz="2000" dirty="0"/>
              <a:t>based recommender systems </a:t>
            </a:r>
            <a:r>
              <a:rPr lang="en-US" sz="2000" dirty="0" smtClean="0"/>
              <a:t>takes into account the personal preference of user and </a:t>
            </a:r>
            <a:r>
              <a:rPr lang="en-US" sz="2000" dirty="0"/>
              <a:t>providing a more fine tunes results.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Helps deciding in what to wear, what to buy, what stocks to purchase etc.</a:t>
            </a:r>
          </a:p>
          <a:p>
            <a:endParaRPr lang="en-US" sz="2000" dirty="0"/>
          </a:p>
          <a:p>
            <a:r>
              <a:rPr lang="en-US" sz="2000" dirty="0" smtClean="0"/>
              <a:t>Applied in a variety of applications like movies, books, jobs etc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6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167003"/>
            <a:ext cx="8825659" cy="4058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IN" sz="2000" dirty="0"/>
              <a:t>User’s basic profile (Educational background, interests, skills etc</a:t>
            </a:r>
            <a:r>
              <a:rPr lang="en-IN" sz="2000" dirty="0" smtClean="0"/>
              <a:t>.)</a:t>
            </a:r>
          </a:p>
          <a:p>
            <a:pPr marL="0" lvl="0" indent="0">
              <a:buNone/>
            </a:pPr>
            <a:r>
              <a:rPr lang="en-IN" sz="2000" dirty="0" smtClean="0"/>
              <a:t>Content – based Filtering Algorithm</a:t>
            </a:r>
          </a:p>
          <a:p>
            <a:r>
              <a:rPr lang="en-IN" sz="2000" dirty="0"/>
              <a:t>Using basic preferences of salary range, location etc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smtClean="0"/>
              <a:t>Content – based Filtering Algorithm</a:t>
            </a:r>
            <a:endParaRPr lang="en-IN" sz="2000" dirty="0"/>
          </a:p>
          <a:p>
            <a:pPr lvl="0"/>
            <a:r>
              <a:rPr lang="en-IN" sz="2000" dirty="0" smtClean="0"/>
              <a:t>Jobs </a:t>
            </a:r>
            <a:r>
              <a:rPr lang="en-IN" sz="2000" dirty="0"/>
              <a:t>liked by users having similar skills and </a:t>
            </a:r>
            <a:r>
              <a:rPr lang="en-IN" sz="2000" dirty="0" smtClean="0"/>
              <a:t>preferences</a:t>
            </a:r>
          </a:p>
          <a:p>
            <a:pPr marL="0" lvl="0" indent="0">
              <a:buNone/>
            </a:pPr>
            <a:r>
              <a:rPr lang="en-IN" sz="2000" dirty="0" smtClean="0"/>
              <a:t>Collaborative Filtering Algorithm</a:t>
            </a:r>
          </a:p>
          <a:p>
            <a:pPr lvl="0"/>
            <a:r>
              <a:rPr lang="en-IN" sz="2000" dirty="0" smtClean="0"/>
              <a:t>Jobs liked/applied by the user in the past</a:t>
            </a:r>
          </a:p>
          <a:p>
            <a:pPr marL="0" lvl="0" indent="0">
              <a:buNone/>
            </a:pPr>
            <a:r>
              <a:rPr lang="en-IN" sz="2000" dirty="0" smtClean="0"/>
              <a:t>Collaborative Filtering Algorithm</a:t>
            </a:r>
            <a:endParaRPr lang="en-IN" sz="2000" dirty="0"/>
          </a:p>
          <a:p>
            <a:pPr lvl="0"/>
            <a:r>
              <a:rPr lang="en-IN" sz="2000" dirty="0"/>
              <a:t>User’s response to various questionnaires conducted through the portal </a:t>
            </a: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Basic Algorithm using programming tools</a:t>
            </a:r>
          </a:p>
          <a:p>
            <a:pPr lvl="0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51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– end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Login and Registration</a:t>
            </a:r>
          </a:p>
          <a:p>
            <a:pPr marL="400050" lvl="1" indent="0">
              <a:buNone/>
            </a:pPr>
            <a:r>
              <a:rPr lang="en-IN" dirty="0"/>
              <a:t>The portal can be accessed using authenticated login. Registration will be done once during the first visit</a:t>
            </a:r>
          </a:p>
          <a:p>
            <a:pPr lvl="0"/>
            <a:r>
              <a:rPr lang="en-IN" dirty="0"/>
              <a:t>User Profile</a:t>
            </a:r>
          </a:p>
          <a:p>
            <a:pPr marL="400050" lvl="1" indent="0">
              <a:buNone/>
            </a:pPr>
            <a:r>
              <a:rPr lang="en-IN" dirty="0"/>
              <a:t>Maintains personal and professional information of the user</a:t>
            </a:r>
          </a:p>
          <a:p>
            <a:pPr lvl="0"/>
            <a:r>
              <a:rPr lang="en-IN" dirty="0"/>
              <a:t>Questionnaires Portal</a:t>
            </a:r>
          </a:p>
          <a:p>
            <a:pPr marL="400050" lvl="1" indent="0">
              <a:buNone/>
            </a:pPr>
            <a:r>
              <a:rPr lang="en-IN" dirty="0"/>
              <a:t>Conduct various tests to evaluate the calibre and ability of the candidate</a:t>
            </a:r>
          </a:p>
          <a:p>
            <a:pPr lvl="0"/>
            <a:r>
              <a:rPr lang="en-IN" dirty="0"/>
              <a:t>Dashboard </a:t>
            </a:r>
          </a:p>
          <a:p>
            <a:pPr marL="400050" lvl="1" indent="0">
              <a:buNone/>
            </a:pPr>
            <a:r>
              <a:rPr lang="en-IN" dirty="0"/>
              <a:t>Display the results retrieved by the portal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0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HTML5</a:t>
            </a:r>
            <a:r>
              <a:rPr lang="en-IN" dirty="0"/>
              <a:t>, CSS3 and </a:t>
            </a:r>
            <a:r>
              <a:rPr lang="en-IN" dirty="0" err="1" smtClean="0"/>
              <a:t>Javascript</a:t>
            </a:r>
            <a:r>
              <a:rPr lang="en-IN" dirty="0" smtClean="0"/>
              <a:t>(Front </a:t>
            </a:r>
            <a:r>
              <a:rPr lang="en-IN" dirty="0"/>
              <a:t>end</a:t>
            </a:r>
            <a:r>
              <a:rPr lang="en-IN" dirty="0" smtClean="0"/>
              <a:t>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 smtClean="0"/>
              <a:t>PHP/Python Django(Backend </a:t>
            </a:r>
            <a:r>
              <a:rPr lang="en-IN" dirty="0"/>
              <a:t>language</a:t>
            </a:r>
            <a:r>
              <a:rPr lang="en-IN" dirty="0" smtClean="0"/>
              <a:t>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MySQL (Database)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mock – up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5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recommender systems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51" y="2390557"/>
            <a:ext cx="10882559" cy="62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Applied </a:t>
            </a:r>
            <a:r>
              <a:rPr lang="en-US" sz="2000" dirty="0" smtClean="0"/>
              <a:t>in a variety of applications like movies, books, </a:t>
            </a:r>
            <a:r>
              <a:rPr lang="en-US" sz="2000" dirty="0" smtClean="0"/>
              <a:t>jobs, social networking  </a:t>
            </a:r>
            <a:r>
              <a:rPr lang="en-US" sz="2000" dirty="0" smtClean="0"/>
              <a:t>etc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296825"/>
            <a:ext cx="3166525" cy="1069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18" y="3501845"/>
            <a:ext cx="3507797" cy="952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32" y="3249501"/>
            <a:ext cx="3613004" cy="240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706556"/>
            <a:ext cx="2035606" cy="203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18" y="5309405"/>
            <a:ext cx="2488698" cy="1548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5125453"/>
            <a:ext cx="2095500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04" y="4910381"/>
            <a:ext cx="2066811" cy="813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963002"/>
            <a:ext cx="21812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72" y="864296"/>
            <a:ext cx="10985325" cy="816336"/>
          </a:xfrm>
        </p:spPr>
        <p:txBody>
          <a:bodyPr/>
          <a:lstStyle/>
          <a:p>
            <a:r>
              <a:rPr lang="en-US" sz="3200" dirty="0" smtClean="0"/>
              <a:t>What is wrong with the existing </a:t>
            </a:r>
            <a:r>
              <a:rPr lang="en-US" sz="3200" dirty="0" smtClean="0"/>
              <a:t>s</a:t>
            </a:r>
            <a:r>
              <a:rPr lang="en-US" sz="3200" dirty="0" smtClean="0"/>
              <a:t>ystems?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973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Considers only user’s basic data such as skill set </a:t>
            </a:r>
            <a:r>
              <a:rPr lang="en-US" sz="2000" dirty="0" smtClean="0"/>
              <a:t>or education for </a:t>
            </a:r>
            <a:r>
              <a:rPr lang="en-US" sz="2000" dirty="0" smtClean="0"/>
              <a:t>recommending jobs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Results not very efficient when rich input data not </a:t>
            </a:r>
            <a:r>
              <a:rPr lang="en-US" sz="2000" dirty="0" smtClean="0"/>
              <a:t>available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Improvement </a:t>
            </a:r>
            <a:r>
              <a:rPr lang="en-US" sz="2000" dirty="0" smtClean="0"/>
              <a:t>needed in the algorithms used currently </a:t>
            </a:r>
          </a:p>
          <a:p>
            <a:endParaRPr lang="en-US" sz="2000" dirty="0"/>
          </a:p>
          <a:p>
            <a:r>
              <a:rPr lang="en-US" sz="2000" dirty="0" smtClean="0"/>
              <a:t>Cold start problem </a:t>
            </a:r>
          </a:p>
          <a:p>
            <a:pPr marL="400050" lvl="1" indent="0">
              <a:buNone/>
            </a:pP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system cannot draw any inferences for users or items about which it has not yet gathered sufficient </a:t>
            </a:r>
            <a:r>
              <a:rPr lang="en-IN" sz="2000" dirty="0" smtClean="0"/>
              <a:t>information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4778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Need of efficient job recommendation system </a:t>
            </a:r>
            <a:r>
              <a:rPr lang="en-US" sz="2000" dirty="0" smtClean="0"/>
              <a:t>which enhances: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Input data </a:t>
            </a:r>
            <a:r>
              <a:rPr lang="en-US" sz="2000" dirty="0" smtClean="0"/>
              <a:t>     </a:t>
            </a:r>
            <a:endParaRPr lang="en-US" sz="2000" dirty="0" smtClean="0"/>
          </a:p>
          <a:p>
            <a:r>
              <a:rPr lang="en-US" sz="2000" dirty="0" smtClean="0"/>
              <a:t>Algorithm</a:t>
            </a:r>
          </a:p>
          <a:p>
            <a:r>
              <a:rPr lang="en-US" sz="2000" dirty="0" smtClean="0"/>
              <a:t>Takes care of cold start problem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will see how each solution is considered in our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5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7523"/>
            <a:ext cx="8825659" cy="360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 for our recommendation system is based on:</a:t>
            </a:r>
          </a:p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IN" sz="2000" dirty="0"/>
              <a:t>User’s basic profile (Educational background, interests, skills etc</a:t>
            </a:r>
            <a:r>
              <a:rPr lang="en-IN" sz="2000" dirty="0" smtClean="0"/>
              <a:t>.)</a:t>
            </a:r>
          </a:p>
          <a:p>
            <a:r>
              <a:rPr lang="en-IN" sz="2000" dirty="0"/>
              <a:t>Using basic preferences of salary range, location etc</a:t>
            </a:r>
            <a:r>
              <a:rPr lang="en-IN" sz="2000" dirty="0" smtClean="0"/>
              <a:t>.</a:t>
            </a:r>
            <a:endParaRPr lang="en-IN" sz="2000" dirty="0"/>
          </a:p>
          <a:p>
            <a:pPr lvl="0"/>
            <a:r>
              <a:rPr lang="en-IN" sz="2000" dirty="0" smtClean="0"/>
              <a:t>Jobs </a:t>
            </a:r>
            <a:r>
              <a:rPr lang="en-IN" sz="2000" dirty="0"/>
              <a:t>liked by users having similar skills and </a:t>
            </a:r>
            <a:r>
              <a:rPr lang="en-IN" sz="2000" dirty="0" smtClean="0"/>
              <a:t>preferences</a:t>
            </a:r>
          </a:p>
          <a:p>
            <a:pPr lvl="0"/>
            <a:r>
              <a:rPr lang="en-IN" sz="2000" dirty="0" smtClean="0"/>
              <a:t>Jobs liked/applied by the user in the past</a:t>
            </a:r>
            <a:endParaRPr lang="en-IN" sz="2000" dirty="0"/>
          </a:p>
          <a:p>
            <a:pPr lvl="0"/>
            <a:r>
              <a:rPr lang="en-IN" sz="2000" dirty="0"/>
              <a:t>User’s response to various questionnaires conducted through the portal </a:t>
            </a:r>
          </a:p>
        </p:txBody>
      </p:sp>
    </p:spTree>
    <p:extLst>
      <p:ext uri="{BB962C8B-B14F-4D97-AF65-F5344CB8AC3E}">
        <p14:creationId xmlns:p14="http://schemas.microsoft.com/office/powerpoint/2010/main" val="73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13" y="232792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 us look at the algorithms used currently and then overcome drawbacks of these existing algorithms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0650603"/>
              </p:ext>
            </p:extLst>
          </p:nvPr>
        </p:nvGraphicFramePr>
        <p:xfrm>
          <a:off x="638827" y="2538955"/>
          <a:ext cx="7152362" cy="476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053449" y="3926204"/>
            <a:ext cx="2978846" cy="148942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/>
          <p:cNvGrpSpPr/>
          <p:nvPr/>
        </p:nvGrpSpPr>
        <p:grpSpPr>
          <a:xfrm rot="4556463">
            <a:off x="7963287" y="3702192"/>
            <a:ext cx="268057" cy="663703"/>
            <a:chOff x="3344808" y="1821094"/>
            <a:chExt cx="268057" cy="663703"/>
          </a:xfrm>
        </p:grpSpPr>
        <p:sp>
          <p:nvSpPr>
            <p:cNvPr id="10" name="Straight Connector 3"/>
            <p:cNvSpPr/>
            <p:nvPr/>
          </p:nvSpPr>
          <p:spPr>
            <a:xfrm rot="18899311">
              <a:off x="3035816" y="2130086"/>
              <a:ext cx="663703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8125"/>
                  </a:moveTo>
                  <a:lnTo>
                    <a:pt x="1467384" y="281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4"/>
            <p:cNvSpPr/>
            <p:nvPr/>
          </p:nvSpPr>
          <p:spPr>
            <a:xfrm rot="19457599">
              <a:off x="3539496" y="1918183"/>
              <a:ext cx="73369" cy="73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5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 rot="291927">
            <a:off x="7571444" y="4668948"/>
            <a:ext cx="2765824" cy="630522"/>
            <a:chOff x="2667151" y="1665107"/>
            <a:chExt cx="2229353" cy="326445"/>
          </a:xfrm>
        </p:grpSpPr>
        <p:sp>
          <p:nvSpPr>
            <p:cNvPr id="13" name="Straight Connector 3"/>
            <p:cNvSpPr/>
            <p:nvPr/>
          </p:nvSpPr>
          <p:spPr>
            <a:xfrm rot="19457599">
              <a:off x="2667151" y="1665107"/>
              <a:ext cx="2229353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8125"/>
                  </a:moveTo>
                  <a:lnTo>
                    <a:pt x="1467384" y="281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Straight Connector 4"/>
            <p:cNvSpPr/>
            <p:nvPr/>
          </p:nvSpPr>
          <p:spPr>
            <a:xfrm rot="19457599">
              <a:off x="3539496" y="1918183"/>
              <a:ext cx="73369" cy="73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500" kern="12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29661" y="4316972"/>
            <a:ext cx="262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Switched type hybrid algorithm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467627"/>
            <a:ext cx="10521863" cy="3564699"/>
          </a:xfrm>
        </p:spPr>
        <p:txBody>
          <a:bodyPr/>
          <a:lstStyle/>
          <a:p>
            <a:r>
              <a:rPr lang="en-US" dirty="0" smtClean="0"/>
              <a:t>Job’s metadata or description is used to recommend</a:t>
            </a:r>
          </a:p>
          <a:p>
            <a:r>
              <a:rPr lang="en-US" dirty="0" smtClean="0"/>
              <a:t>If a user like a job A he will also like jobs similar to job A</a:t>
            </a:r>
          </a:p>
          <a:p>
            <a:r>
              <a:rPr lang="en-US" dirty="0" smtClean="0"/>
              <a:t>When user has not liked any job recommend based on his skills, interests etc.</a:t>
            </a:r>
          </a:p>
          <a:p>
            <a:r>
              <a:rPr lang="en-US" dirty="0" smtClean="0"/>
              <a:t>Implementation 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95" y="4114696"/>
            <a:ext cx="1139868" cy="96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09" y="3903632"/>
            <a:ext cx="1383081" cy="138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5" y="3903632"/>
            <a:ext cx="2288088" cy="171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4" y="4129833"/>
            <a:ext cx="945817" cy="94581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075"/>
              </p:ext>
            </p:extLst>
          </p:nvPr>
        </p:nvGraphicFramePr>
        <p:xfrm>
          <a:off x="739036" y="5098090"/>
          <a:ext cx="8543917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3123"/>
                <a:gridCol w="1816274"/>
                <a:gridCol w="1453019"/>
                <a:gridCol w="1741118"/>
                <a:gridCol w="20303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Technical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err="1" smtClean="0"/>
                        <a:t>B.Tech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Internship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467627"/>
            <a:ext cx="10521863" cy="35646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29" y="3105375"/>
            <a:ext cx="1139868" cy="96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95" y="2904810"/>
            <a:ext cx="1383081" cy="138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1" y="2866019"/>
            <a:ext cx="2288088" cy="171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1" y="3254762"/>
            <a:ext cx="662179" cy="66217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4588"/>
              </p:ext>
            </p:extLst>
          </p:nvPr>
        </p:nvGraphicFramePr>
        <p:xfrm>
          <a:off x="551145" y="3093929"/>
          <a:ext cx="7565721" cy="2480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3123"/>
                <a:gridCol w="1816274"/>
                <a:gridCol w="1453019"/>
                <a:gridCol w="1741118"/>
                <a:gridCol w="1052187"/>
              </a:tblGrid>
              <a:tr h="100208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Jobs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Technical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err="1" smtClean="0"/>
                        <a:t>B.Tech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Internship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4548" y="3571839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user who id a </a:t>
            </a:r>
            <a:r>
              <a:rPr lang="en-IN" dirty="0" err="1" smtClean="0"/>
              <a:t>B.tech</a:t>
            </a:r>
            <a:r>
              <a:rPr lang="en-IN" dirty="0" smtClean="0"/>
              <a:t> graduate and looking for internship will be interested in </a:t>
            </a:r>
            <a:r>
              <a:rPr lang="en-IN" dirty="0" err="1" smtClean="0"/>
              <a:t>Aviso</a:t>
            </a:r>
            <a:r>
              <a:rPr lang="en-IN" dirty="0" smtClean="0"/>
              <a:t> and Amazon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1525</TotalTime>
  <Words>943</Words>
  <Application>Microsoft Office PowerPoint</Application>
  <PresentationFormat>Custom</PresentationFormat>
  <Paragraphs>232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Colocacion A Job Recommendation System</vt:lpstr>
      <vt:lpstr>What are Recommender Systems?</vt:lpstr>
      <vt:lpstr>Where are recommender systems used?</vt:lpstr>
      <vt:lpstr>What is wrong with the existing systems?</vt:lpstr>
      <vt:lpstr>Solution</vt:lpstr>
      <vt:lpstr>Input data</vt:lpstr>
      <vt:lpstr>Algorithms</vt:lpstr>
      <vt:lpstr>Content Based Filtering Algorithms</vt:lpstr>
      <vt:lpstr>Content Based Filtering Algorithms</vt:lpstr>
      <vt:lpstr>Content Based Filtering Algorithms</vt:lpstr>
      <vt:lpstr>Implementation Algorithms for content-based filtering </vt:lpstr>
      <vt:lpstr>Advantages and Disadvantages</vt:lpstr>
      <vt:lpstr>Collaborative Filtering Algorithm</vt:lpstr>
      <vt:lpstr>User - User Collaborative Filtering</vt:lpstr>
      <vt:lpstr>Collaborative Filtering Algorithms</vt:lpstr>
      <vt:lpstr>Implementation algorithms for collaborative filtering techniques</vt:lpstr>
      <vt:lpstr>Advantages and Disadvantages</vt:lpstr>
      <vt:lpstr>Switched Hybrid Recommender System </vt:lpstr>
      <vt:lpstr>Cold-Start Problem and Solution</vt:lpstr>
      <vt:lpstr>Overview of Algorithms used</vt:lpstr>
      <vt:lpstr>Front – end and Modules</vt:lpstr>
      <vt:lpstr>Technologies used</vt:lpstr>
      <vt:lpstr>Few mock – up screens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Recommender System</dc:title>
  <dc:creator>vimalendu shekhar</dc:creator>
  <cp:lastModifiedBy>Akanksha Bodhankar</cp:lastModifiedBy>
  <cp:revision>157</cp:revision>
  <dcterms:created xsi:type="dcterms:W3CDTF">2015-11-29T17:07:51Z</dcterms:created>
  <dcterms:modified xsi:type="dcterms:W3CDTF">2017-01-05T13:39:27Z</dcterms:modified>
</cp:coreProperties>
</file>