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3D67-9EE2-6FAF-3D05-0C11C9899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D4922-9EB5-A51D-F432-FB05A1782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D3E24-8303-B092-9EA4-C45FE1087D14}"/>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8F185E5C-3F59-5BF3-3A5D-EEE1222DF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EEA29-A2CC-89B1-0302-CB9BC04C1790}"/>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94589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3978-3182-F67F-031F-740015600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12E418-0DD0-F385-07EF-CD0E34AE9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5C227-83CE-36AF-D9A6-2DB89880C9F2}"/>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A68E14C9-9ADC-FEF6-5B52-339576E52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0CE73-8B43-4539-2DBB-89A582FBFB9C}"/>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2762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6745A-CC94-D882-0A6C-48A108876A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4A382-B129-6B05-651D-8A6843E15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E379A-06CA-FE03-677D-DCDB536A23B5}"/>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7BC560CA-6203-E2F4-5BAC-343D4B167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09659-8204-E423-889A-AEDDBD02AB36}"/>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92597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0264-6447-F950-39CF-E4FB1F95E6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17706-21D0-D4C7-5C43-618F25641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C2FB6-85B0-B8B7-DDC7-F5AF0374209E}"/>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40EE42D8-CA9C-C50D-386C-8160E462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C6D14-82AC-44DC-CB0B-85CCBA6FFCC5}"/>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185706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9DAA-545E-9E87-9CC2-7A38B8771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3F06C-6CDF-FB05-3281-0DE87A2CD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B5BAED-B41D-E9A5-6A15-97503581E19D}"/>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C2B74378-DFEF-72A6-A3B4-06A98AC32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DA4A7-561A-4488-BF02-102E540C1A31}"/>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75268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5FFB-F1FF-632A-40AC-E479BC5DB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14A2A-E66A-138D-F2C2-3229D1777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E763C-ABA6-2B81-81C2-28A3EB31B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46872B-433D-BBEA-A797-14F686278C99}"/>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6" name="Footer Placeholder 5">
            <a:extLst>
              <a:ext uri="{FF2B5EF4-FFF2-40B4-BE49-F238E27FC236}">
                <a16:creationId xmlns:a16="http://schemas.microsoft.com/office/drawing/2014/main" id="{90E28503-44A4-ABAD-F178-0E3017017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51F68-01C6-2BA4-567E-F560A63F8069}"/>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75225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D8C4-4683-1F61-9AF2-11A9893386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85D437-1994-0EF2-BDB7-9F6D2F413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CB2B4-A2D5-BBCB-804C-7C8BFDBED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100B1-1C00-A016-168A-5B73159FA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42115-8481-4E78-A042-4D223B5B4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5BFE93-4EB2-1844-2462-929EE9E6C466}"/>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8" name="Footer Placeholder 7">
            <a:extLst>
              <a:ext uri="{FF2B5EF4-FFF2-40B4-BE49-F238E27FC236}">
                <a16:creationId xmlns:a16="http://schemas.microsoft.com/office/drawing/2014/main" id="{4005B9F6-3F07-4C79-F7B5-D31B766242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1BF4D-F958-71E4-1143-464A333F357D}"/>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203903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04B-7687-0AD2-A48C-99F319701B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A86B03-34EA-E293-4D37-7772E47835FC}"/>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4" name="Footer Placeholder 3">
            <a:extLst>
              <a:ext uri="{FF2B5EF4-FFF2-40B4-BE49-F238E27FC236}">
                <a16:creationId xmlns:a16="http://schemas.microsoft.com/office/drawing/2014/main" id="{1F8405D4-992C-220B-938A-CFF0C7645A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A45305-248A-BDAE-E511-DB29895F1294}"/>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46420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2F829-157B-1B3B-2DA5-587625ED3655}"/>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3" name="Footer Placeholder 2">
            <a:extLst>
              <a:ext uri="{FF2B5EF4-FFF2-40B4-BE49-F238E27FC236}">
                <a16:creationId xmlns:a16="http://schemas.microsoft.com/office/drawing/2014/main" id="{E4853DEC-2B6B-1748-A53E-C2FDB27122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6E085-E587-958F-11E8-F32A461F4842}"/>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14266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4BDA-6980-0BE1-26C2-BB8683ABB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96511-3715-3D6F-C030-CF92B17CB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1A3C9-8C5B-62EA-16CB-D2B321F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0C3C13-67FC-8A65-5622-3CF10876F7ED}"/>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6" name="Footer Placeholder 5">
            <a:extLst>
              <a:ext uri="{FF2B5EF4-FFF2-40B4-BE49-F238E27FC236}">
                <a16:creationId xmlns:a16="http://schemas.microsoft.com/office/drawing/2014/main" id="{C7995DA3-9420-F7F5-7C10-E15E81CB3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966E4-FFD3-AB41-353C-83CD18D11488}"/>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54349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6F43-9B99-753E-2C4B-6B74DFA91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BFBA5-5E0F-77B8-2035-7CCF3F10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05F39E-2D94-EE2A-2C4B-1925B9133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42115-ECC6-A9D2-B36C-1A2ABE8FBD4F}"/>
              </a:ext>
            </a:extLst>
          </p:cNvPr>
          <p:cNvSpPr>
            <a:spLocks noGrp="1"/>
          </p:cNvSpPr>
          <p:nvPr>
            <p:ph type="dt" sz="half" idx="10"/>
          </p:nvPr>
        </p:nvSpPr>
        <p:spPr/>
        <p:txBody>
          <a:bodyPr/>
          <a:lstStyle/>
          <a:p>
            <a:fld id="{33ADA334-9FD9-4869-BA7F-290413D4ADD3}" type="datetimeFigureOut">
              <a:rPr lang="en-US" smtClean="0"/>
              <a:t>8/21/2025</a:t>
            </a:fld>
            <a:endParaRPr lang="en-US"/>
          </a:p>
        </p:txBody>
      </p:sp>
      <p:sp>
        <p:nvSpPr>
          <p:cNvPr id="6" name="Footer Placeholder 5">
            <a:extLst>
              <a:ext uri="{FF2B5EF4-FFF2-40B4-BE49-F238E27FC236}">
                <a16:creationId xmlns:a16="http://schemas.microsoft.com/office/drawing/2014/main" id="{3592F385-637F-1DD3-0DE3-E034052AD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33042-6144-61D9-1DA0-8A59FAF03406}"/>
              </a:ext>
            </a:extLst>
          </p:cNvPr>
          <p:cNvSpPr>
            <a:spLocks noGrp="1"/>
          </p:cNvSpPr>
          <p:nvPr>
            <p:ph type="sldNum" sz="quarter" idx="12"/>
          </p:nvPr>
        </p:nvSpPr>
        <p:spPr/>
        <p:txBody>
          <a:bodyPr/>
          <a:lstStyle/>
          <a:p>
            <a:fld id="{16135C80-575A-44B9-8FE8-6298BBC592E5}" type="slidenum">
              <a:rPr lang="en-US" smtClean="0"/>
              <a:t>‹#›</a:t>
            </a:fld>
            <a:endParaRPr lang="en-US"/>
          </a:p>
        </p:txBody>
      </p:sp>
    </p:spTree>
    <p:extLst>
      <p:ext uri="{BB962C8B-B14F-4D97-AF65-F5344CB8AC3E}">
        <p14:creationId xmlns:p14="http://schemas.microsoft.com/office/powerpoint/2010/main" val="32481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132E3-8246-5B8A-A23C-F29578624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04072-E7C7-14A6-070E-2AC448174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CE24F-2A3A-C5F9-99EB-F89719056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A334-9FD9-4869-BA7F-290413D4ADD3}" type="datetimeFigureOut">
              <a:rPr lang="en-US" smtClean="0"/>
              <a:t>8/21/2025</a:t>
            </a:fld>
            <a:endParaRPr lang="en-US"/>
          </a:p>
        </p:txBody>
      </p:sp>
      <p:sp>
        <p:nvSpPr>
          <p:cNvPr id="5" name="Footer Placeholder 4">
            <a:extLst>
              <a:ext uri="{FF2B5EF4-FFF2-40B4-BE49-F238E27FC236}">
                <a16:creationId xmlns:a16="http://schemas.microsoft.com/office/drawing/2014/main" id="{3B040D99-0884-7A2D-376E-62DA87A2F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3AA09F-483C-3566-AF28-00E0F33DE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35C80-575A-44B9-8FE8-6298BBC592E5}" type="slidenum">
              <a:rPr lang="en-US" smtClean="0"/>
              <a:t>‹#›</a:t>
            </a:fld>
            <a:endParaRPr lang="en-US"/>
          </a:p>
        </p:txBody>
      </p:sp>
    </p:spTree>
    <p:extLst>
      <p:ext uri="{BB962C8B-B14F-4D97-AF65-F5344CB8AC3E}">
        <p14:creationId xmlns:p14="http://schemas.microsoft.com/office/powerpoint/2010/main" val="145672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DADC2A-B74E-4D4C-FE7E-2DD707C7A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29"/>
            <a:ext cx="12192000" cy="6988629"/>
          </a:xfrm>
          <a:prstGeom prst="rect">
            <a:avLst/>
          </a:prstGeom>
        </p:spPr>
      </p:pic>
      <p:sp>
        <p:nvSpPr>
          <p:cNvPr id="6" name="Title 5">
            <a:extLst>
              <a:ext uri="{FF2B5EF4-FFF2-40B4-BE49-F238E27FC236}">
                <a16:creationId xmlns:a16="http://schemas.microsoft.com/office/drawing/2014/main" id="{D5E9191A-15B5-6C3A-09FA-0A386ABAF0A0}"/>
              </a:ext>
            </a:extLst>
          </p:cNvPr>
          <p:cNvSpPr>
            <a:spLocks noGrp="1"/>
          </p:cNvSpPr>
          <p:nvPr>
            <p:ph type="title"/>
          </p:nvPr>
        </p:nvSpPr>
        <p:spPr>
          <a:xfrm>
            <a:off x="7119256" y="365125"/>
            <a:ext cx="5072743" cy="6296932"/>
          </a:xfrm>
        </p:spPr>
        <p:txBody>
          <a:bodyPr>
            <a:normAutofit/>
          </a:bodyPr>
          <a:lstStyle/>
          <a:p>
            <a:r>
              <a:rPr lang="en-US" b="1" u="sng" dirty="0">
                <a:solidFill>
                  <a:schemeClr val="bg1"/>
                </a:solidFill>
              </a:rPr>
              <a:t>NAME: </a:t>
            </a:r>
            <a:r>
              <a:rPr lang="en-US" b="1" dirty="0">
                <a:solidFill>
                  <a:schemeClr val="accent4"/>
                </a:solidFill>
              </a:rPr>
              <a:t>AKANKSHA KUMARI</a:t>
            </a:r>
            <a:br>
              <a:rPr lang="en-US" b="1" dirty="0">
                <a:solidFill>
                  <a:schemeClr val="bg1"/>
                </a:solidFill>
              </a:rPr>
            </a:br>
            <a:r>
              <a:rPr lang="en-US" b="1" u="sng" dirty="0">
                <a:solidFill>
                  <a:schemeClr val="bg1"/>
                </a:solidFill>
              </a:rPr>
              <a:t>ROLL: </a:t>
            </a:r>
            <a:r>
              <a:rPr lang="en-US" b="1" dirty="0">
                <a:solidFill>
                  <a:schemeClr val="accent4"/>
                </a:solidFill>
              </a:rPr>
              <a:t>akanksha_2312res61</a:t>
            </a:r>
            <a:br>
              <a:rPr lang="en-US" b="1" dirty="0">
                <a:solidFill>
                  <a:schemeClr val="bg1"/>
                </a:solidFill>
              </a:rPr>
            </a:br>
            <a:r>
              <a:rPr lang="en-US" b="1" u="sng" dirty="0">
                <a:solidFill>
                  <a:schemeClr val="bg1"/>
                </a:solidFill>
              </a:rPr>
              <a:t>ID:</a:t>
            </a:r>
            <a:r>
              <a:rPr lang="en-US" b="1" dirty="0">
                <a:solidFill>
                  <a:schemeClr val="bg1"/>
                </a:solidFill>
              </a:rPr>
              <a:t> </a:t>
            </a:r>
            <a:r>
              <a:rPr lang="en-US" b="1" dirty="0">
                <a:solidFill>
                  <a:schemeClr val="accent4"/>
                </a:solidFill>
              </a:rPr>
              <a:t>IITP000334</a:t>
            </a:r>
            <a:br>
              <a:rPr lang="en-US" b="1" dirty="0">
                <a:solidFill>
                  <a:schemeClr val="bg1"/>
                </a:solidFill>
              </a:rPr>
            </a:br>
            <a:r>
              <a:rPr lang="en-US" b="1" u="sng" dirty="0">
                <a:solidFill>
                  <a:schemeClr val="bg1"/>
                </a:solidFill>
              </a:rPr>
              <a:t>PROJECT TITLE: </a:t>
            </a:r>
            <a:r>
              <a:rPr lang="en-US" b="1" u="sng" dirty="0">
                <a:solidFill>
                  <a:schemeClr val="accent4"/>
                </a:solidFill>
              </a:rPr>
              <a:t>EMPLOYEE ATTENDANCE TRACKER</a:t>
            </a:r>
            <a:br>
              <a:rPr lang="en-US" b="1" u="sng" dirty="0">
                <a:solidFill>
                  <a:schemeClr val="accent4"/>
                </a:solidFill>
              </a:rPr>
            </a:br>
            <a:endParaRPr lang="en-US" b="1" u="sng" dirty="0">
              <a:solidFill>
                <a:schemeClr val="accent4"/>
              </a:solidFill>
            </a:endParaRPr>
          </a:p>
        </p:txBody>
      </p:sp>
    </p:spTree>
    <p:extLst>
      <p:ext uri="{BB962C8B-B14F-4D97-AF65-F5344CB8AC3E}">
        <p14:creationId xmlns:p14="http://schemas.microsoft.com/office/powerpoint/2010/main" val="151768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6150B4-83CF-F4D5-C977-72C710169620}"/>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C174FA-FDEA-92A1-FE50-9B01B54E4951}"/>
              </a:ext>
            </a:extLst>
          </p:cNvPr>
          <p:cNvSpPr>
            <a:spLocks noGrp="1"/>
          </p:cNvSpPr>
          <p:nvPr>
            <p:ph type="title"/>
          </p:nvPr>
        </p:nvSpPr>
        <p:spPr>
          <a:xfrm>
            <a:off x="4212772" y="23575"/>
            <a:ext cx="4833257" cy="1168173"/>
          </a:xfrm>
        </p:spPr>
        <p:txBody>
          <a:bodyPr>
            <a:normAutofit fontScale="90000"/>
          </a:bodyPr>
          <a:lstStyle/>
          <a:p>
            <a:r>
              <a:rPr lang="en-US" sz="3600" b="1" u="sng" dirty="0">
                <a:solidFill>
                  <a:schemeClr val="bg1"/>
                </a:solidFill>
              </a:rPr>
              <a:t>DATASET OVERVIEW</a:t>
            </a:r>
            <a:br>
              <a:rPr lang="en-US" b="1" u="sng" dirty="0">
                <a:solidFill>
                  <a:schemeClr val="bg1"/>
                </a:solidFill>
              </a:rPr>
            </a:br>
            <a:endParaRPr lang="en-US" dirty="0"/>
          </a:p>
        </p:txBody>
      </p:sp>
      <p:sp>
        <p:nvSpPr>
          <p:cNvPr id="3" name="Content Placeholder 2">
            <a:extLst>
              <a:ext uri="{FF2B5EF4-FFF2-40B4-BE49-F238E27FC236}">
                <a16:creationId xmlns:a16="http://schemas.microsoft.com/office/drawing/2014/main" id="{9D0BF41C-B2DA-E811-1B33-6EC3C689F1E0}"/>
              </a:ext>
            </a:extLst>
          </p:cNvPr>
          <p:cNvSpPr>
            <a:spLocks noGrp="1"/>
          </p:cNvSpPr>
          <p:nvPr>
            <p:ph idx="1"/>
          </p:nvPr>
        </p:nvSpPr>
        <p:spPr>
          <a:xfrm>
            <a:off x="6847114" y="5780314"/>
            <a:ext cx="5225143" cy="555171"/>
          </a:xfrm>
        </p:spPr>
        <p:txBody>
          <a:bodyPr>
            <a:normAutofit lnSpcReduction="10000"/>
          </a:bodyPr>
          <a:lstStyle/>
          <a:p>
            <a:pPr marL="0" indent="0">
              <a:buNone/>
            </a:pPr>
            <a:r>
              <a:rPr lang="en-US" sz="3600" b="1" u="sng" dirty="0"/>
              <a:t>z</a:t>
            </a:r>
          </a:p>
        </p:txBody>
      </p:sp>
      <p:pic>
        <p:nvPicPr>
          <p:cNvPr id="11" name="Picture 10">
            <a:extLst>
              <a:ext uri="{FF2B5EF4-FFF2-40B4-BE49-F238E27FC236}">
                <a16:creationId xmlns:a16="http://schemas.microsoft.com/office/drawing/2014/main" id="{CDB16550-DCA2-715C-298D-84F8770E78C6}"/>
              </a:ext>
            </a:extLst>
          </p:cNvPr>
          <p:cNvPicPr>
            <a:picLocks noChangeAspect="1"/>
          </p:cNvPicPr>
          <p:nvPr/>
        </p:nvPicPr>
        <p:blipFill>
          <a:blip r:embed="rId3"/>
          <a:stretch>
            <a:fillRect/>
          </a:stretch>
        </p:blipFill>
        <p:spPr>
          <a:xfrm>
            <a:off x="326571" y="685799"/>
            <a:ext cx="11745686" cy="5987143"/>
          </a:xfrm>
          <a:prstGeom prst="rect">
            <a:avLst/>
          </a:prstGeom>
        </p:spPr>
      </p:pic>
    </p:spTree>
    <p:extLst>
      <p:ext uri="{BB962C8B-B14F-4D97-AF65-F5344CB8AC3E}">
        <p14:creationId xmlns:p14="http://schemas.microsoft.com/office/powerpoint/2010/main" val="377583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B4AD9-E983-9AA4-0A10-AA13E92A3B3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D485EB-B9B0-D9F1-BBA7-27F71FA0A20F}"/>
              </a:ext>
            </a:extLst>
          </p:cNvPr>
          <p:cNvSpPr>
            <a:spLocks noGrp="1"/>
          </p:cNvSpPr>
          <p:nvPr>
            <p:ph type="title"/>
          </p:nvPr>
        </p:nvSpPr>
        <p:spPr>
          <a:xfrm>
            <a:off x="3701142" y="365125"/>
            <a:ext cx="7652657" cy="1325563"/>
          </a:xfrm>
        </p:spPr>
        <p:txBody>
          <a:bodyPr/>
          <a:lstStyle/>
          <a:p>
            <a:r>
              <a:rPr lang="en-US" b="1" u="sng" dirty="0">
                <a:solidFill>
                  <a:schemeClr val="bg1"/>
                </a:solidFill>
              </a:rPr>
              <a:t>SUMMMARY OVERVIEW</a:t>
            </a:r>
            <a:br>
              <a:rPr lang="en-US" b="1" u="sng" dirty="0">
                <a:solidFill>
                  <a:schemeClr val="bg1"/>
                </a:solidFill>
              </a:rPr>
            </a:br>
            <a:endParaRPr lang="en-US" dirty="0"/>
          </a:p>
        </p:txBody>
      </p:sp>
      <p:pic>
        <p:nvPicPr>
          <p:cNvPr id="9" name="Content Placeholder 8">
            <a:extLst>
              <a:ext uri="{FF2B5EF4-FFF2-40B4-BE49-F238E27FC236}">
                <a16:creationId xmlns:a16="http://schemas.microsoft.com/office/drawing/2014/main" id="{6BCEC711-A2D8-DDC9-B424-8886A7123323}"/>
              </a:ext>
            </a:extLst>
          </p:cNvPr>
          <p:cNvPicPr>
            <a:picLocks noGrp="1" noChangeAspect="1"/>
          </p:cNvPicPr>
          <p:nvPr>
            <p:ph idx="1"/>
          </p:nvPr>
        </p:nvPicPr>
        <p:blipFill>
          <a:blip r:embed="rId3"/>
          <a:stretch>
            <a:fillRect/>
          </a:stretch>
        </p:blipFill>
        <p:spPr>
          <a:xfrm>
            <a:off x="653142" y="1230085"/>
            <a:ext cx="11092543" cy="5519057"/>
          </a:xfrm>
          <a:prstGeom prst="rect">
            <a:avLst/>
          </a:prstGeom>
        </p:spPr>
      </p:pic>
    </p:spTree>
    <p:extLst>
      <p:ext uri="{BB962C8B-B14F-4D97-AF65-F5344CB8AC3E}">
        <p14:creationId xmlns:p14="http://schemas.microsoft.com/office/powerpoint/2010/main" val="111041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009A43-18CD-A2E9-73E8-B81FB3CEB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CE5060-C74C-9DB1-0E30-16F454B8F854}"/>
              </a:ext>
            </a:extLst>
          </p:cNvPr>
          <p:cNvSpPr>
            <a:spLocks noGrp="1"/>
          </p:cNvSpPr>
          <p:nvPr>
            <p:ph type="title"/>
          </p:nvPr>
        </p:nvSpPr>
        <p:spPr>
          <a:xfrm>
            <a:off x="642257" y="365125"/>
            <a:ext cx="11440885" cy="1398361"/>
          </a:xfrm>
        </p:spPr>
        <p:txBody>
          <a:bodyPr>
            <a:normAutofit/>
          </a:bodyPr>
          <a:lstStyle/>
          <a:p>
            <a:r>
              <a:rPr lang="en-US" sz="6000" b="1" i="1" u="sng" dirty="0">
                <a:solidFill>
                  <a:schemeClr val="bg1"/>
                </a:solidFill>
              </a:rPr>
              <a:t>CONCLUSION</a:t>
            </a:r>
            <a:r>
              <a:rPr lang="en-US" sz="6000" b="1" i="1" dirty="0">
                <a:solidFill>
                  <a:schemeClr val="bg1"/>
                </a:solidFill>
              </a:rPr>
              <a:t>             </a:t>
            </a:r>
            <a:r>
              <a:rPr lang="en-US" sz="6000" b="1" i="1" u="sng" dirty="0">
                <a:solidFill>
                  <a:schemeClr val="bg1"/>
                </a:solidFill>
              </a:rPr>
              <a:t>FUTURE SCOPE</a:t>
            </a:r>
          </a:p>
        </p:txBody>
      </p:sp>
      <p:sp>
        <p:nvSpPr>
          <p:cNvPr id="7" name="Rectangle 1">
            <a:extLst>
              <a:ext uri="{FF2B5EF4-FFF2-40B4-BE49-F238E27FC236}">
                <a16:creationId xmlns:a16="http://schemas.microsoft.com/office/drawing/2014/main" id="{7C252947-E035-F144-570A-04A41A0C3BE5}"/>
              </a:ext>
            </a:extLst>
          </p:cNvPr>
          <p:cNvSpPr>
            <a:spLocks noGrp="1" noChangeArrowheads="1"/>
          </p:cNvSpPr>
          <p:nvPr>
            <p:ph idx="1"/>
          </p:nvPr>
        </p:nvSpPr>
        <p:spPr bwMode="auto">
          <a:xfrm>
            <a:off x="108858" y="2098676"/>
            <a:ext cx="625928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Accurate &amp; automated summaries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Clear visual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Easy reporting for HR/management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Saves time, reduces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Can be extended with advanced analytics</a:t>
            </a:r>
          </a:p>
        </p:txBody>
      </p:sp>
      <p:sp>
        <p:nvSpPr>
          <p:cNvPr id="13" name="TextBox 12">
            <a:extLst>
              <a:ext uri="{FF2B5EF4-FFF2-40B4-BE49-F238E27FC236}">
                <a16:creationId xmlns:a16="http://schemas.microsoft.com/office/drawing/2014/main" id="{0143274D-F131-502A-BC1B-9E62475AEC3D}"/>
              </a:ext>
            </a:extLst>
          </p:cNvPr>
          <p:cNvSpPr txBox="1"/>
          <p:nvPr/>
        </p:nvSpPr>
        <p:spPr>
          <a:xfrm>
            <a:off x="6368143" y="2374650"/>
            <a:ext cx="5540827"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INTEGRATION WITH LIVE HR SYSTEM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1" dirty="0">
                <a:solidFill>
                  <a:schemeClr val="bg1"/>
                </a:solidFill>
                <a:latin typeface="Arial" panose="020B0604020202020204" pitchFamily="34" charset="0"/>
              </a:rPr>
              <a:t>ADDING PREDICTIVE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AUTOMATING EMAILS ALERT FOR HR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And many more……</a:t>
            </a:r>
          </a:p>
        </p:txBody>
      </p:sp>
      <p:sp>
        <p:nvSpPr>
          <p:cNvPr id="14" name="Rectangle 2">
            <a:extLst>
              <a:ext uri="{FF2B5EF4-FFF2-40B4-BE49-F238E27FC236}">
                <a16:creationId xmlns:a16="http://schemas.microsoft.com/office/drawing/2014/main" id="{4A739C35-AEE2-AEE5-6724-E2D497A7DD96}"/>
              </a:ext>
            </a:extLst>
          </p:cNvPr>
          <p:cNvSpPr>
            <a:spLocks noChangeArrowheads="1"/>
          </p:cNvSpPr>
          <p:nvPr/>
        </p:nvSpPr>
        <p:spPr bwMode="auto">
          <a:xfrm flipH="1">
            <a:off x="533074" y="6003510"/>
            <a:ext cx="48009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sng" strike="noStrike" cap="none" normalizeH="0" baseline="0" dirty="0">
                <a:ln>
                  <a:noFill/>
                </a:ln>
                <a:solidFill>
                  <a:schemeClr val="bg1"/>
                </a:solidFill>
                <a:effectLst/>
                <a:latin typeface="Arial" panose="020B0604020202020204" pitchFamily="34" charset="0"/>
              </a:rPr>
              <a:t>By: AKANKSHA KUMARI     akanksha_2312RES61</a:t>
            </a:r>
          </a:p>
        </p:txBody>
      </p:sp>
    </p:spTree>
    <p:extLst>
      <p:ext uri="{BB962C8B-B14F-4D97-AF65-F5344CB8AC3E}">
        <p14:creationId xmlns:p14="http://schemas.microsoft.com/office/powerpoint/2010/main" val="14124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1A0A79-E9C5-3139-4F7E-782278BE42D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313EA8-4F51-866F-928D-691FC7134DE1}"/>
              </a:ext>
            </a:extLst>
          </p:cNvPr>
          <p:cNvSpPr>
            <a:spLocks noGrp="1"/>
          </p:cNvSpPr>
          <p:nvPr>
            <p:ph type="title"/>
          </p:nvPr>
        </p:nvSpPr>
        <p:spPr>
          <a:xfrm>
            <a:off x="3363686" y="365125"/>
            <a:ext cx="7990114" cy="1325563"/>
          </a:xfrm>
        </p:spPr>
        <p:txBody>
          <a:bodyPr>
            <a:normAutofit/>
          </a:bodyPr>
          <a:lstStyle/>
          <a:p>
            <a:r>
              <a:rPr lang="en-US" sz="6000" b="1" u="sng" dirty="0">
                <a:solidFill>
                  <a:schemeClr val="bg1"/>
                </a:solidFill>
              </a:rPr>
              <a:t>INTRODUCTION</a:t>
            </a:r>
          </a:p>
        </p:txBody>
      </p:sp>
      <p:sp>
        <p:nvSpPr>
          <p:cNvPr id="3" name="Content Placeholder 2">
            <a:extLst>
              <a:ext uri="{FF2B5EF4-FFF2-40B4-BE49-F238E27FC236}">
                <a16:creationId xmlns:a16="http://schemas.microsoft.com/office/drawing/2014/main" id="{F19E54DB-D8F8-B55F-3A88-C201402D65B4}"/>
              </a:ext>
            </a:extLst>
          </p:cNvPr>
          <p:cNvSpPr>
            <a:spLocks noGrp="1"/>
          </p:cNvSpPr>
          <p:nvPr>
            <p:ph idx="1"/>
          </p:nvPr>
        </p:nvSpPr>
        <p:spPr/>
        <p:txBody>
          <a:bodyPr>
            <a:noAutofit/>
          </a:bodyPr>
          <a:lstStyle/>
          <a:p>
            <a:r>
              <a:rPr lang="en-US" sz="3200" b="1" dirty="0">
                <a:solidFill>
                  <a:schemeClr val="bg1"/>
                </a:solidFill>
              </a:rPr>
              <a:t>This project analyzes employee attendance records to identify trends, calculate overall attendance, and summarize each employee’s presence. By automating the process using Python, the system reduces manual work, ensures accuracy, and provides clear insights into workforce discipline and productivity.</a:t>
            </a:r>
          </a:p>
          <a:p>
            <a:r>
              <a:rPr lang="en-US" sz="3200" b="1" dirty="0">
                <a:solidFill>
                  <a:schemeClr val="bg1"/>
                </a:solidFill>
              </a:rPr>
              <a:t>Automates tracking of attendance</a:t>
            </a:r>
          </a:p>
          <a:p>
            <a:r>
              <a:rPr lang="en-US" sz="3200" b="1" dirty="0">
                <a:solidFill>
                  <a:schemeClr val="bg1"/>
                </a:solidFill>
              </a:rPr>
              <a:t>Reduces manual effort &amp; errors</a:t>
            </a:r>
          </a:p>
          <a:p>
            <a:r>
              <a:rPr lang="en-US" sz="3200" b="1" dirty="0">
                <a:solidFill>
                  <a:schemeClr val="bg1"/>
                </a:solidFill>
              </a:rPr>
              <a:t>Provides insights into employee discipline &amp; productivity</a:t>
            </a:r>
          </a:p>
        </p:txBody>
      </p:sp>
    </p:spTree>
    <p:extLst>
      <p:ext uri="{BB962C8B-B14F-4D97-AF65-F5344CB8AC3E}">
        <p14:creationId xmlns:p14="http://schemas.microsoft.com/office/powerpoint/2010/main" val="365859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2A90C2-58D0-49FA-7AE9-F48B4EC6A0F2}"/>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65543B-1A67-CEE4-DB98-BB0278619F4F}"/>
              </a:ext>
            </a:extLst>
          </p:cNvPr>
          <p:cNvSpPr>
            <a:spLocks noGrp="1"/>
          </p:cNvSpPr>
          <p:nvPr>
            <p:ph type="title"/>
          </p:nvPr>
        </p:nvSpPr>
        <p:spPr>
          <a:xfrm>
            <a:off x="4191000" y="365125"/>
            <a:ext cx="7162800" cy="1325563"/>
          </a:xfrm>
        </p:spPr>
        <p:txBody>
          <a:bodyPr>
            <a:normAutofit/>
          </a:bodyPr>
          <a:lstStyle/>
          <a:p>
            <a:r>
              <a:rPr lang="en-US" sz="7200" b="1" i="1" u="sng" dirty="0">
                <a:solidFill>
                  <a:schemeClr val="bg1"/>
                </a:solidFill>
              </a:rPr>
              <a:t>OBJECTIVES</a:t>
            </a:r>
          </a:p>
        </p:txBody>
      </p:sp>
      <p:sp>
        <p:nvSpPr>
          <p:cNvPr id="6" name="Rectangle 1">
            <a:extLst>
              <a:ext uri="{FF2B5EF4-FFF2-40B4-BE49-F238E27FC236}">
                <a16:creationId xmlns:a16="http://schemas.microsoft.com/office/drawing/2014/main" id="{EF4805C3-7506-772C-4C3F-C645EAD93206}"/>
              </a:ext>
            </a:extLst>
          </p:cNvPr>
          <p:cNvSpPr>
            <a:spLocks noGrp="1" noChangeArrowheads="1"/>
          </p:cNvSpPr>
          <p:nvPr>
            <p:ph idx="1"/>
          </p:nvPr>
        </p:nvSpPr>
        <p:spPr bwMode="auto">
          <a:xfrm>
            <a:off x="838200" y="2416245"/>
            <a:ext cx="76915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Clean &amp; preprocess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Calculate attendance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Summarize presence/absence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Visualize trends with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Export CSV/Excel reports</a:t>
            </a:r>
          </a:p>
        </p:txBody>
      </p:sp>
    </p:spTree>
    <p:extLst>
      <p:ext uri="{BB962C8B-B14F-4D97-AF65-F5344CB8AC3E}">
        <p14:creationId xmlns:p14="http://schemas.microsoft.com/office/powerpoint/2010/main" val="244276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577E5A-6F8E-66ED-543B-AC476615BC5E}"/>
              </a:ext>
            </a:extLst>
          </p:cNvPr>
          <p:cNvPicPr>
            <a:picLocks noGrp="1" noChangeAspect="1"/>
          </p:cNvPicPr>
          <p:nvPr>
            <p:ph idx="4294967295"/>
          </p:nvPr>
        </p:nvPicPr>
        <p:blipFill>
          <a:blip r:embed="rId2"/>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4608242-D803-F1A0-2371-71592D9D4E2A}"/>
              </a:ext>
            </a:extLst>
          </p:cNvPr>
          <p:cNvSpPr>
            <a:spLocks noGrp="1"/>
          </p:cNvSpPr>
          <p:nvPr>
            <p:ph type="ctrTitle"/>
          </p:nvPr>
        </p:nvSpPr>
        <p:spPr>
          <a:xfrm>
            <a:off x="2536370" y="391886"/>
            <a:ext cx="8131629" cy="1088571"/>
          </a:xfrm>
        </p:spPr>
        <p:txBody>
          <a:bodyPr>
            <a:normAutofit/>
          </a:bodyPr>
          <a:lstStyle/>
          <a:p>
            <a:r>
              <a:rPr lang="en-US" sz="7200" b="1" i="1" u="sng" dirty="0">
                <a:solidFill>
                  <a:schemeClr val="bg1"/>
                </a:solidFill>
              </a:rPr>
              <a:t>CODE FUNCTIONS</a:t>
            </a:r>
          </a:p>
        </p:txBody>
      </p:sp>
      <p:sp>
        <p:nvSpPr>
          <p:cNvPr id="10" name="Rectangle 1">
            <a:extLst>
              <a:ext uri="{FF2B5EF4-FFF2-40B4-BE49-F238E27FC236}">
                <a16:creationId xmlns:a16="http://schemas.microsoft.com/office/drawing/2014/main" id="{2D0D3C49-6406-C9D8-79CE-BF1E12A7B725}"/>
              </a:ext>
            </a:extLst>
          </p:cNvPr>
          <p:cNvSpPr>
            <a:spLocks noGrp="1" noChangeArrowheads="1"/>
          </p:cNvSpPr>
          <p:nvPr>
            <p:ph type="subTitle" idx="1"/>
          </p:nvPr>
        </p:nvSpPr>
        <p:spPr bwMode="auto">
          <a:xfrm>
            <a:off x="1524000" y="2844870"/>
            <a:ext cx="984068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Load &amp; clean attendance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Calculate attendance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Detect frequent absentees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Generate visual 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Arial" panose="020B0604020202020204" pitchFamily="34" charset="0"/>
              </a:rPr>
              <a:t>Save final summary as report</a:t>
            </a:r>
          </a:p>
        </p:txBody>
      </p:sp>
    </p:spTree>
    <p:extLst>
      <p:ext uri="{BB962C8B-B14F-4D97-AF65-F5344CB8AC3E}">
        <p14:creationId xmlns:p14="http://schemas.microsoft.com/office/powerpoint/2010/main" val="18889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9904B-F747-62DC-6199-AFB0DC0F66F4}"/>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F8D801-A9EA-53E3-C8E0-AE347EC80557}"/>
              </a:ext>
            </a:extLst>
          </p:cNvPr>
          <p:cNvSpPr>
            <a:spLocks noGrp="1"/>
          </p:cNvSpPr>
          <p:nvPr>
            <p:ph type="title"/>
          </p:nvPr>
        </p:nvSpPr>
        <p:spPr>
          <a:xfrm>
            <a:off x="3483428" y="-315685"/>
            <a:ext cx="7870371" cy="1654628"/>
          </a:xfrm>
        </p:spPr>
        <p:txBody>
          <a:bodyPr>
            <a:normAutofit/>
          </a:bodyPr>
          <a:lstStyle/>
          <a:p>
            <a:r>
              <a:rPr lang="en-US" sz="7200" b="1" i="1" u="sng" dirty="0">
                <a:solidFill>
                  <a:schemeClr val="bg1"/>
                </a:solidFill>
              </a:rPr>
              <a:t>VISUALIZATIONS</a:t>
            </a:r>
          </a:p>
        </p:txBody>
      </p:sp>
      <p:pic>
        <p:nvPicPr>
          <p:cNvPr id="7" name="Content Placeholder 6">
            <a:extLst>
              <a:ext uri="{FF2B5EF4-FFF2-40B4-BE49-F238E27FC236}">
                <a16:creationId xmlns:a16="http://schemas.microsoft.com/office/drawing/2014/main" id="{E1C9548A-F27B-5BCE-E7E4-03CE3ADB9F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771" y="1447800"/>
            <a:ext cx="10918372" cy="5290457"/>
          </a:xfrm>
        </p:spPr>
      </p:pic>
    </p:spTree>
    <p:extLst>
      <p:ext uri="{BB962C8B-B14F-4D97-AF65-F5344CB8AC3E}">
        <p14:creationId xmlns:p14="http://schemas.microsoft.com/office/powerpoint/2010/main" val="171027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64A87A-74A3-8B0A-E832-CB1283019A6D}"/>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E9E8BC-E05F-1A56-1E1B-EBD2C21AAC0C}"/>
              </a:ext>
            </a:extLst>
          </p:cNvPr>
          <p:cNvSpPr>
            <a:spLocks noGrp="1"/>
          </p:cNvSpPr>
          <p:nvPr>
            <p:ph type="title"/>
          </p:nvPr>
        </p:nvSpPr>
        <p:spPr>
          <a:xfrm>
            <a:off x="3526970" y="-348342"/>
            <a:ext cx="6096001" cy="1534886"/>
          </a:xfrm>
        </p:spPr>
        <p:txBody>
          <a:bodyPr/>
          <a:lstStyle/>
          <a:p>
            <a:r>
              <a:rPr lang="en-US" dirty="0">
                <a:solidFill>
                  <a:schemeClr val="bg1"/>
                </a:solidFill>
              </a:rPr>
              <a:t>Lowest attendance graph</a:t>
            </a:r>
          </a:p>
        </p:txBody>
      </p:sp>
      <p:pic>
        <p:nvPicPr>
          <p:cNvPr id="7" name="Content Placeholder 6">
            <a:extLst>
              <a:ext uri="{FF2B5EF4-FFF2-40B4-BE49-F238E27FC236}">
                <a16:creationId xmlns:a16="http://schemas.microsoft.com/office/drawing/2014/main" id="{0282BBE8-6F03-185C-6335-C7FD1A0ECE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314" y="903514"/>
            <a:ext cx="11277600" cy="5660571"/>
          </a:xfrm>
        </p:spPr>
      </p:pic>
    </p:spTree>
    <p:extLst>
      <p:ext uri="{BB962C8B-B14F-4D97-AF65-F5344CB8AC3E}">
        <p14:creationId xmlns:p14="http://schemas.microsoft.com/office/powerpoint/2010/main" val="234015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E1AF919-EE87-23E4-7314-54722CEB434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7D03CB-678A-CA6D-7967-213ACF9608AA}"/>
              </a:ext>
            </a:extLst>
          </p:cNvPr>
          <p:cNvSpPr>
            <a:spLocks noGrp="1"/>
          </p:cNvSpPr>
          <p:nvPr>
            <p:ph type="title"/>
          </p:nvPr>
        </p:nvSpPr>
        <p:spPr>
          <a:xfrm>
            <a:off x="4321628" y="365125"/>
            <a:ext cx="7032171" cy="1325563"/>
          </a:xfrm>
        </p:spPr>
        <p:txBody>
          <a:bodyPr>
            <a:normAutofit/>
          </a:bodyPr>
          <a:lstStyle/>
          <a:p>
            <a:r>
              <a:rPr lang="en-US" sz="7200" b="1" dirty="0">
                <a:solidFill>
                  <a:schemeClr val="bg1"/>
                </a:solidFill>
              </a:rPr>
              <a:t>PIE CHART</a:t>
            </a:r>
          </a:p>
        </p:txBody>
      </p:sp>
      <p:pic>
        <p:nvPicPr>
          <p:cNvPr id="13" name="Content Placeholder 12">
            <a:extLst>
              <a:ext uri="{FF2B5EF4-FFF2-40B4-BE49-F238E27FC236}">
                <a16:creationId xmlns:a16="http://schemas.microsoft.com/office/drawing/2014/main" id="{40B754DF-79D3-6532-E7E0-C939EA81BB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4886" y="1825624"/>
            <a:ext cx="8556171" cy="4814661"/>
          </a:xfrm>
        </p:spPr>
      </p:pic>
    </p:spTree>
    <p:extLst>
      <p:ext uri="{BB962C8B-B14F-4D97-AF65-F5344CB8AC3E}">
        <p14:creationId xmlns:p14="http://schemas.microsoft.com/office/powerpoint/2010/main" val="316513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8362AB-6168-27D6-4EF3-945AAB1D0E8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90AE81-0DC8-E0E7-BF5F-0E13665542B5}"/>
              </a:ext>
            </a:extLst>
          </p:cNvPr>
          <p:cNvSpPr>
            <a:spLocks noGrp="1"/>
          </p:cNvSpPr>
          <p:nvPr>
            <p:ph type="title"/>
          </p:nvPr>
        </p:nvSpPr>
        <p:spPr>
          <a:xfrm>
            <a:off x="4299857" y="-511629"/>
            <a:ext cx="3167744" cy="1763486"/>
          </a:xfrm>
        </p:spPr>
        <p:txBody>
          <a:bodyPr/>
          <a:lstStyle/>
          <a:p>
            <a:r>
              <a:rPr lang="en-US" b="1" dirty="0">
                <a:solidFill>
                  <a:schemeClr val="bg1"/>
                </a:solidFill>
              </a:rPr>
              <a:t>LINE CHART</a:t>
            </a:r>
          </a:p>
        </p:txBody>
      </p:sp>
      <p:pic>
        <p:nvPicPr>
          <p:cNvPr id="7" name="Content Placeholder 6">
            <a:extLst>
              <a:ext uri="{FF2B5EF4-FFF2-40B4-BE49-F238E27FC236}">
                <a16:creationId xmlns:a16="http://schemas.microsoft.com/office/drawing/2014/main" id="{A8B87991-D3D4-9D3D-0700-B79C0AE68B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114" y="783771"/>
            <a:ext cx="11636829" cy="5976258"/>
          </a:xfrm>
        </p:spPr>
      </p:pic>
    </p:spTree>
    <p:extLst>
      <p:ext uri="{BB962C8B-B14F-4D97-AF65-F5344CB8AC3E}">
        <p14:creationId xmlns:p14="http://schemas.microsoft.com/office/powerpoint/2010/main" val="24720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2D36BA-E286-E209-5A36-0E609D63D174}"/>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2F3D0D-357D-9FF7-C85E-E9E4E98A1C92}"/>
              </a:ext>
            </a:extLst>
          </p:cNvPr>
          <p:cNvSpPr>
            <a:spLocks noGrp="1"/>
          </p:cNvSpPr>
          <p:nvPr>
            <p:ph type="title"/>
          </p:nvPr>
        </p:nvSpPr>
        <p:spPr>
          <a:xfrm>
            <a:off x="3200400" y="-424543"/>
            <a:ext cx="5486400" cy="1709057"/>
          </a:xfrm>
        </p:spPr>
        <p:txBody>
          <a:bodyPr>
            <a:normAutofit/>
          </a:bodyPr>
          <a:lstStyle/>
          <a:p>
            <a:r>
              <a:rPr lang="en-US" sz="4800" b="1" i="1" u="sng" dirty="0">
                <a:solidFill>
                  <a:schemeClr val="bg1"/>
                </a:solidFill>
              </a:rPr>
              <a:t>DATASET OVERVIEW</a:t>
            </a:r>
          </a:p>
        </p:txBody>
      </p:sp>
      <p:sp>
        <p:nvSpPr>
          <p:cNvPr id="3" name="Content Placeholder 2">
            <a:extLst>
              <a:ext uri="{FF2B5EF4-FFF2-40B4-BE49-F238E27FC236}">
                <a16:creationId xmlns:a16="http://schemas.microsoft.com/office/drawing/2014/main" id="{33CE026D-1E2D-5685-3F72-646D1BBF05F7}"/>
              </a:ext>
            </a:extLst>
          </p:cNvPr>
          <p:cNvSpPr>
            <a:spLocks noGrp="1"/>
          </p:cNvSpPr>
          <p:nvPr>
            <p:ph idx="1"/>
          </p:nvPr>
        </p:nvSpPr>
        <p:spPr>
          <a:xfrm>
            <a:off x="838200" y="903514"/>
            <a:ext cx="10515600" cy="5273449"/>
          </a:xfrm>
        </p:spPr>
        <p:txBody>
          <a:bodyPr/>
          <a:lstStyle/>
          <a:p>
            <a:r>
              <a:rPr lang="en-US" dirty="0">
                <a:solidFill>
                  <a:schemeClr val="bg1"/>
                </a:solidFill>
              </a:rPr>
              <a:t>THE DATASET CONTAINS 2001 ROWS AND 37 COLUMNS.</a:t>
            </a:r>
          </a:p>
          <a:p>
            <a:r>
              <a:rPr lang="en-US" dirty="0">
                <a:solidFill>
                  <a:schemeClr val="bg1"/>
                </a:solidFill>
              </a:rPr>
              <a:t>IT CONTAINS THE INFORMATION OF 2000 EMPLOYEES WITH THEIR EMPLOYEE ID, FIRST AND LAST NAME, EMAIL, GENDER , WORK STATUS, AND THEIR ATTENDENTANCE OF THE MONTH JULY 2025.</a:t>
            </a:r>
          </a:p>
          <a:p>
            <a:r>
              <a:rPr lang="en-US" dirty="0">
                <a:solidFill>
                  <a:schemeClr val="bg1"/>
                </a:solidFill>
              </a:rPr>
              <a:t>SOURCE IS SELF CREATED AND NAMES AND EMAIL ID HELP FROM KAGGLE, THIS DATASET IS CREATED BY MYSELF TO MATCH THE PROJECT QUALITY A GLIMPSE IS GIVEN HOWEVER THE WHOLE DATASET IS ALSO ATTACHED ALONG WITH THE SUMMARY OUTPUT OBTAINED FROM CODE ON MY GITHUB REPOSITORY , A GLIMPSE OF SUMMZARY IS ALSO SHOWN HERE</a:t>
            </a:r>
          </a:p>
        </p:txBody>
      </p:sp>
    </p:spTree>
    <p:extLst>
      <p:ext uri="{BB962C8B-B14F-4D97-AF65-F5344CB8AC3E}">
        <p14:creationId xmlns:p14="http://schemas.microsoft.com/office/powerpoint/2010/main" val="1777612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293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NAME: AKANKSHA KUMARI ROLL: akanksha_2312res61 ID: IITP000334 PROJECT TITLE: EMPLOYEE ATTENDANCE TRACKER </vt:lpstr>
      <vt:lpstr>INTRODUCTION</vt:lpstr>
      <vt:lpstr>OBJECTIVES</vt:lpstr>
      <vt:lpstr>CODE FUNCTIONS</vt:lpstr>
      <vt:lpstr>VISUALIZATIONS</vt:lpstr>
      <vt:lpstr>Lowest attendance graph</vt:lpstr>
      <vt:lpstr>PIE CHART</vt:lpstr>
      <vt:lpstr>LINE CHART</vt:lpstr>
      <vt:lpstr>DATASET OVERVIEW</vt:lpstr>
      <vt:lpstr>DATASET OVERVIEW </vt:lpstr>
      <vt:lpstr>SUMMMARY OVERVIEW </vt:lpstr>
      <vt:lpstr>CONCLUSION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Akanksha Kumari</dc:creator>
  <cp:lastModifiedBy>Akanksha Kumari</cp:lastModifiedBy>
  <cp:revision>1</cp:revision>
  <dcterms:created xsi:type="dcterms:W3CDTF">2025-08-21T17:44:30Z</dcterms:created>
  <dcterms:modified xsi:type="dcterms:W3CDTF">2025-08-21T17:46:32Z</dcterms:modified>
</cp:coreProperties>
</file>