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65" r:id="rId3"/>
    <p:sldId id="268" r:id="rId4"/>
    <p:sldId id="262" r:id="rId5"/>
    <p:sldId id="269" r:id="rId6"/>
    <p:sldId id="260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A9189-24D0-4FFE-8F7E-E02494F19B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A22AD-C777-4337-B8A0-41D4C7B30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question: How does the correlation between social media sentiment and stock trends vary for successful tech individuals compared to random individuals with tech knowledge?</a:t>
          </a:r>
          <a:endParaRPr lang="en-US" dirty="0"/>
        </a:p>
      </dgm:t>
    </dgm:pt>
    <dgm:pt modelId="{54511514-CACB-4F82-8353-5A379C40F525}" type="parTrans" cxnId="{36C3C640-65EB-41FF-803F-83AE0B5126E4}">
      <dgm:prSet/>
      <dgm:spPr/>
      <dgm:t>
        <a:bodyPr/>
        <a:lstStyle/>
        <a:p>
          <a:endParaRPr lang="en-US"/>
        </a:p>
      </dgm:t>
    </dgm:pt>
    <dgm:pt modelId="{17FEB4A2-5F64-42A4-BFCA-F2A63F8378BE}" type="sibTrans" cxnId="{36C3C640-65EB-41FF-803F-83AE0B5126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CF3F1D-6C72-449D-8F5A-D7659CE69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reasons and properties behind such results, and how can we gain a  deeper understanding of how different categories of people’s sentiment align with stock trend?</a:t>
          </a:r>
        </a:p>
      </dgm:t>
    </dgm:pt>
    <dgm:pt modelId="{F0C4CD4F-C9C0-4AF7-8E0B-A30B8A18141B}" type="parTrans" cxnId="{D390694A-8880-405A-80F2-30E6BD471C5F}">
      <dgm:prSet/>
      <dgm:spPr/>
      <dgm:t>
        <a:bodyPr/>
        <a:lstStyle/>
        <a:p>
          <a:endParaRPr lang="en-US"/>
        </a:p>
      </dgm:t>
    </dgm:pt>
    <dgm:pt modelId="{FDD124B9-57E5-4CDC-BC7E-D0C080642DC2}" type="sibTrans" cxnId="{D390694A-8880-405A-80F2-30E6BD471C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25A21C-656F-4F95-9869-85A44EE803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Previous studies have used machine learning to classify tweets into positive, negative, or neutral sentiments, and analyzed the correlation between social media sentiment and stock trends to predict stock prices.</a:t>
          </a:r>
          <a:endParaRPr lang="en-US" dirty="0"/>
        </a:p>
      </dgm:t>
    </dgm:pt>
    <dgm:pt modelId="{F8348778-1326-4850-A3AC-EC41F8FA9067}" type="parTrans" cxnId="{D41EB245-15A3-4C24-8618-DADCAF9CA1C3}">
      <dgm:prSet/>
      <dgm:spPr/>
      <dgm:t>
        <a:bodyPr/>
        <a:lstStyle/>
        <a:p>
          <a:endParaRPr lang="en-US"/>
        </a:p>
      </dgm:t>
    </dgm:pt>
    <dgm:pt modelId="{9D5914CE-C944-4998-AC12-812ED6ECBAF4}" type="sibTrans" cxnId="{D41EB245-15A3-4C24-8618-DADCAF9CA1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848B06-C314-4138-9D98-6C5118E41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trivial: type of people tweeting, discussed topics, and analysis period."</a:t>
          </a:r>
          <a:endParaRPr lang="en-US" dirty="0"/>
        </a:p>
      </dgm:t>
    </dgm:pt>
    <dgm:pt modelId="{CEC416E4-77D2-4C68-B5BC-48358A24E769}" type="parTrans" cxnId="{32B7BD98-8610-443E-A35D-58AB7E157540}">
      <dgm:prSet/>
      <dgm:spPr/>
      <dgm:t>
        <a:bodyPr/>
        <a:lstStyle/>
        <a:p>
          <a:endParaRPr lang="en-US"/>
        </a:p>
      </dgm:t>
    </dgm:pt>
    <dgm:pt modelId="{53570DE6-EBCF-4800-9274-2F5409A4682E}" type="sibTrans" cxnId="{32B7BD98-8610-443E-A35D-58AB7E157540}">
      <dgm:prSet/>
      <dgm:spPr/>
      <dgm:t>
        <a:bodyPr/>
        <a:lstStyle/>
        <a:p>
          <a:endParaRPr lang="en-US"/>
        </a:p>
      </dgm:t>
    </dgm:pt>
    <dgm:pt modelId="{37108E46-2D8E-4523-B27A-74A02F6A17D8}" type="pres">
      <dgm:prSet presAssocID="{BA7A9189-24D0-4FFE-8F7E-E02494F19B0E}" presName="root" presStyleCnt="0">
        <dgm:presLayoutVars>
          <dgm:dir/>
          <dgm:resizeHandles val="exact"/>
        </dgm:presLayoutVars>
      </dgm:prSet>
      <dgm:spPr/>
    </dgm:pt>
    <dgm:pt modelId="{51B2FE2F-829C-43B4-93EB-4EF6785EB46A}" type="pres">
      <dgm:prSet presAssocID="{BA7A9189-24D0-4FFE-8F7E-E02494F19B0E}" presName="container" presStyleCnt="0">
        <dgm:presLayoutVars>
          <dgm:dir/>
          <dgm:resizeHandles val="exact"/>
        </dgm:presLayoutVars>
      </dgm:prSet>
      <dgm:spPr/>
    </dgm:pt>
    <dgm:pt modelId="{CA6B6AE9-782A-42D2-8E88-14D477764DC6}" type="pres">
      <dgm:prSet presAssocID="{DE2A22AD-C777-4337-B8A0-41D4C7B30C3F}" presName="compNode" presStyleCnt="0"/>
      <dgm:spPr/>
    </dgm:pt>
    <dgm:pt modelId="{C8DA4D58-8360-4AB3-BBD1-1372822443F8}" type="pres">
      <dgm:prSet presAssocID="{DE2A22AD-C777-4337-B8A0-41D4C7B30C3F}" presName="iconBgRect" presStyleLbl="bgShp" presStyleIdx="0" presStyleCnt="4"/>
      <dgm:spPr/>
    </dgm:pt>
    <dgm:pt modelId="{A05CA54B-62C5-4847-94C3-E342938ECE5E}" type="pres">
      <dgm:prSet presAssocID="{DE2A22AD-C777-4337-B8A0-41D4C7B30C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3B95C1-127B-4C57-BB9C-A98E9C98E81C}" type="pres">
      <dgm:prSet presAssocID="{DE2A22AD-C777-4337-B8A0-41D4C7B30C3F}" presName="spaceRect" presStyleCnt="0"/>
      <dgm:spPr/>
    </dgm:pt>
    <dgm:pt modelId="{C7567DC8-0F5B-4C7D-A989-260CDF2ED6AE}" type="pres">
      <dgm:prSet presAssocID="{DE2A22AD-C777-4337-B8A0-41D4C7B30C3F}" presName="textRect" presStyleLbl="revTx" presStyleIdx="0" presStyleCnt="4">
        <dgm:presLayoutVars>
          <dgm:chMax val="1"/>
          <dgm:chPref val="1"/>
        </dgm:presLayoutVars>
      </dgm:prSet>
      <dgm:spPr/>
    </dgm:pt>
    <dgm:pt modelId="{B43537E9-D7D6-4EF9-9A56-94C19605B57B}" type="pres">
      <dgm:prSet presAssocID="{17FEB4A2-5F64-42A4-BFCA-F2A63F8378BE}" presName="sibTrans" presStyleLbl="sibTrans2D1" presStyleIdx="0" presStyleCnt="0"/>
      <dgm:spPr/>
    </dgm:pt>
    <dgm:pt modelId="{6B1E5A14-0536-48EA-89EE-C89E6B733511}" type="pres">
      <dgm:prSet presAssocID="{B9CF3F1D-6C72-449D-8F5A-D7659CE69221}" presName="compNode" presStyleCnt="0"/>
      <dgm:spPr/>
    </dgm:pt>
    <dgm:pt modelId="{F5DE529E-757F-404F-994C-E0AC83926AD4}" type="pres">
      <dgm:prSet presAssocID="{B9CF3F1D-6C72-449D-8F5A-D7659CE69221}" presName="iconBgRect" presStyleLbl="bgShp" presStyleIdx="1" presStyleCnt="4"/>
      <dgm:spPr/>
    </dgm:pt>
    <dgm:pt modelId="{F763B1D2-11E2-4565-8951-BDBA776E0B95}" type="pres">
      <dgm:prSet presAssocID="{B9CF3F1D-6C72-449D-8F5A-D7659CE692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EAC4D61-E312-4521-93C4-67C4991D0D6D}" type="pres">
      <dgm:prSet presAssocID="{B9CF3F1D-6C72-449D-8F5A-D7659CE69221}" presName="spaceRect" presStyleCnt="0"/>
      <dgm:spPr/>
    </dgm:pt>
    <dgm:pt modelId="{5D119C20-7021-45B7-97D7-0D218A99E274}" type="pres">
      <dgm:prSet presAssocID="{B9CF3F1D-6C72-449D-8F5A-D7659CE69221}" presName="textRect" presStyleLbl="revTx" presStyleIdx="1" presStyleCnt="4">
        <dgm:presLayoutVars>
          <dgm:chMax val="1"/>
          <dgm:chPref val="1"/>
        </dgm:presLayoutVars>
      </dgm:prSet>
      <dgm:spPr/>
    </dgm:pt>
    <dgm:pt modelId="{8EEE43CB-CDC4-471D-BFF6-59A9BE8C46C5}" type="pres">
      <dgm:prSet presAssocID="{FDD124B9-57E5-4CDC-BC7E-D0C080642DC2}" presName="sibTrans" presStyleLbl="sibTrans2D1" presStyleIdx="0" presStyleCnt="0"/>
      <dgm:spPr/>
    </dgm:pt>
    <dgm:pt modelId="{A8C65776-290B-4115-AA9B-95B39A508981}" type="pres">
      <dgm:prSet presAssocID="{A425A21C-656F-4F95-9869-85A44EE80332}" presName="compNode" presStyleCnt="0"/>
      <dgm:spPr/>
    </dgm:pt>
    <dgm:pt modelId="{2AA9DEB6-BFA5-40CA-813D-67C6EA6E325B}" type="pres">
      <dgm:prSet presAssocID="{A425A21C-656F-4F95-9869-85A44EE80332}" presName="iconBgRect" presStyleLbl="bgShp" presStyleIdx="2" presStyleCnt="4"/>
      <dgm:spPr/>
    </dgm:pt>
    <dgm:pt modelId="{25D2D5F1-8A45-4552-B43D-67EA87C4371A}" type="pres">
      <dgm:prSet presAssocID="{A425A21C-656F-4F95-9869-85A44EE80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1936A4-36BD-4183-911A-C5F16EB7A1BF}" type="pres">
      <dgm:prSet presAssocID="{A425A21C-656F-4F95-9869-85A44EE80332}" presName="spaceRect" presStyleCnt="0"/>
      <dgm:spPr/>
    </dgm:pt>
    <dgm:pt modelId="{E88F292F-A81F-4158-B486-9E666E7FDAAB}" type="pres">
      <dgm:prSet presAssocID="{A425A21C-656F-4F95-9869-85A44EE80332}" presName="textRect" presStyleLbl="revTx" presStyleIdx="2" presStyleCnt="4">
        <dgm:presLayoutVars>
          <dgm:chMax val="1"/>
          <dgm:chPref val="1"/>
        </dgm:presLayoutVars>
      </dgm:prSet>
      <dgm:spPr/>
    </dgm:pt>
    <dgm:pt modelId="{26D9C295-52C3-4246-B023-A1F66D390C50}" type="pres">
      <dgm:prSet presAssocID="{9D5914CE-C944-4998-AC12-812ED6ECBAF4}" presName="sibTrans" presStyleLbl="sibTrans2D1" presStyleIdx="0" presStyleCnt="0"/>
      <dgm:spPr/>
    </dgm:pt>
    <dgm:pt modelId="{E79BC6E9-4C10-4A9A-A0E9-1F4D2C6358A4}" type="pres">
      <dgm:prSet presAssocID="{78848B06-C314-4138-9D98-6C5118E414F8}" presName="compNode" presStyleCnt="0"/>
      <dgm:spPr/>
    </dgm:pt>
    <dgm:pt modelId="{615F7C23-1128-4D20-A8B4-7E97D3DA9115}" type="pres">
      <dgm:prSet presAssocID="{78848B06-C314-4138-9D98-6C5118E414F8}" presName="iconBgRect" presStyleLbl="bgShp" presStyleIdx="3" presStyleCnt="4"/>
      <dgm:spPr/>
    </dgm:pt>
    <dgm:pt modelId="{B1FE6FC9-3786-4C68-9F16-9661AD09D2D8}" type="pres">
      <dgm:prSet presAssocID="{78848B06-C314-4138-9D98-6C5118E414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5AF92AB-B400-45BF-833D-B775D0A15033}" type="pres">
      <dgm:prSet presAssocID="{78848B06-C314-4138-9D98-6C5118E414F8}" presName="spaceRect" presStyleCnt="0"/>
      <dgm:spPr/>
    </dgm:pt>
    <dgm:pt modelId="{E569F0ED-AF08-4841-A3DB-5A612829EA7B}" type="pres">
      <dgm:prSet presAssocID="{78848B06-C314-4138-9D98-6C5118E414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A9CB21-3510-4411-AF87-F49CF1F63B37}" type="presOf" srcId="{A425A21C-656F-4F95-9869-85A44EE80332}" destId="{E88F292F-A81F-4158-B486-9E666E7FDAAB}" srcOrd="0" destOrd="0" presId="urn:microsoft.com/office/officeart/2018/2/layout/IconCircleList"/>
    <dgm:cxn modelId="{31EC5A2C-FD03-401F-AF30-9B428AE419E7}" type="presOf" srcId="{BA7A9189-24D0-4FFE-8F7E-E02494F19B0E}" destId="{37108E46-2D8E-4523-B27A-74A02F6A17D8}" srcOrd="0" destOrd="0" presId="urn:microsoft.com/office/officeart/2018/2/layout/IconCircleList"/>
    <dgm:cxn modelId="{A2A79440-A443-4ED1-B605-F7982DAB58D9}" type="presOf" srcId="{DE2A22AD-C777-4337-B8A0-41D4C7B30C3F}" destId="{C7567DC8-0F5B-4C7D-A989-260CDF2ED6AE}" srcOrd="0" destOrd="0" presId="urn:microsoft.com/office/officeart/2018/2/layout/IconCircleList"/>
    <dgm:cxn modelId="{36C3C640-65EB-41FF-803F-83AE0B5126E4}" srcId="{BA7A9189-24D0-4FFE-8F7E-E02494F19B0E}" destId="{DE2A22AD-C777-4337-B8A0-41D4C7B30C3F}" srcOrd="0" destOrd="0" parTransId="{54511514-CACB-4F82-8353-5A379C40F525}" sibTransId="{17FEB4A2-5F64-42A4-BFCA-F2A63F8378BE}"/>
    <dgm:cxn modelId="{8B456161-9865-40FE-BB10-91CFE7DB694E}" type="presOf" srcId="{9D5914CE-C944-4998-AC12-812ED6ECBAF4}" destId="{26D9C295-52C3-4246-B023-A1F66D390C50}" srcOrd="0" destOrd="0" presId="urn:microsoft.com/office/officeart/2018/2/layout/IconCircleList"/>
    <dgm:cxn modelId="{D41EB245-15A3-4C24-8618-DADCAF9CA1C3}" srcId="{BA7A9189-24D0-4FFE-8F7E-E02494F19B0E}" destId="{A425A21C-656F-4F95-9869-85A44EE80332}" srcOrd="2" destOrd="0" parTransId="{F8348778-1326-4850-A3AC-EC41F8FA9067}" sibTransId="{9D5914CE-C944-4998-AC12-812ED6ECBAF4}"/>
    <dgm:cxn modelId="{D390694A-8880-405A-80F2-30E6BD471C5F}" srcId="{BA7A9189-24D0-4FFE-8F7E-E02494F19B0E}" destId="{B9CF3F1D-6C72-449D-8F5A-D7659CE69221}" srcOrd="1" destOrd="0" parTransId="{F0C4CD4F-C9C0-4AF7-8E0B-A30B8A18141B}" sibTransId="{FDD124B9-57E5-4CDC-BC7E-D0C080642DC2}"/>
    <dgm:cxn modelId="{6080C770-2009-40BE-9ED5-DF5C77E7C5B5}" type="presOf" srcId="{B9CF3F1D-6C72-449D-8F5A-D7659CE69221}" destId="{5D119C20-7021-45B7-97D7-0D218A99E274}" srcOrd="0" destOrd="0" presId="urn:microsoft.com/office/officeart/2018/2/layout/IconCircleList"/>
    <dgm:cxn modelId="{E81F9786-6F8E-496B-957C-FDFBA2875C20}" type="presOf" srcId="{78848B06-C314-4138-9D98-6C5118E414F8}" destId="{E569F0ED-AF08-4841-A3DB-5A612829EA7B}" srcOrd="0" destOrd="0" presId="urn:microsoft.com/office/officeart/2018/2/layout/IconCircleList"/>
    <dgm:cxn modelId="{32B7BD98-8610-443E-A35D-58AB7E157540}" srcId="{BA7A9189-24D0-4FFE-8F7E-E02494F19B0E}" destId="{78848B06-C314-4138-9D98-6C5118E414F8}" srcOrd="3" destOrd="0" parTransId="{CEC416E4-77D2-4C68-B5BC-48358A24E769}" sibTransId="{53570DE6-EBCF-4800-9274-2F5409A4682E}"/>
    <dgm:cxn modelId="{1FE7CEC9-561B-42F3-B5CA-7A8EDDE34902}" type="presOf" srcId="{FDD124B9-57E5-4CDC-BC7E-D0C080642DC2}" destId="{8EEE43CB-CDC4-471D-BFF6-59A9BE8C46C5}" srcOrd="0" destOrd="0" presId="urn:microsoft.com/office/officeart/2018/2/layout/IconCircleList"/>
    <dgm:cxn modelId="{2F1686E3-A7B0-4AFE-83C8-0517CA1790F0}" type="presOf" srcId="{17FEB4A2-5F64-42A4-BFCA-F2A63F8378BE}" destId="{B43537E9-D7D6-4EF9-9A56-94C19605B57B}" srcOrd="0" destOrd="0" presId="urn:microsoft.com/office/officeart/2018/2/layout/IconCircleList"/>
    <dgm:cxn modelId="{F50A3054-420D-4856-9C6B-1F27B7BA92F2}" type="presParOf" srcId="{37108E46-2D8E-4523-B27A-74A02F6A17D8}" destId="{51B2FE2F-829C-43B4-93EB-4EF6785EB46A}" srcOrd="0" destOrd="0" presId="urn:microsoft.com/office/officeart/2018/2/layout/IconCircleList"/>
    <dgm:cxn modelId="{07BFD34D-90C3-494B-B1DF-325E88264559}" type="presParOf" srcId="{51B2FE2F-829C-43B4-93EB-4EF6785EB46A}" destId="{CA6B6AE9-782A-42D2-8E88-14D477764DC6}" srcOrd="0" destOrd="0" presId="urn:microsoft.com/office/officeart/2018/2/layout/IconCircleList"/>
    <dgm:cxn modelId="{15252E23-E145-44F3-9B5A-89A096EBDD1A}" type="presParOf" srcId="{CA6B6AE9-782A-42D2-8E88-14D477764DC6}" destId="{C8DA4D58-8360-4AB3-BBD1-1372822443F8}" srcOrd="0" destOrd="0" presId="urn:microsoft.com/office/officeart/2018/2/layout/IconCircleList"/>
    <dgm:cxn modelId="{1230AA2F-1F54-41CB-8A0D-F530CD3AD64E}" type="presParOf" srcId="{CA6B6AE9-782A-42D2-8E88-14D477764DC6}" destId="{A05CA54B-62C5-4847-94C3-E342938ECE5E}" srcOrd="1" destOrd="0" presId="urn:microsoft.com/office/officeart/2018/2/layout/IconCircleList"/>
    <dgm:cxn modelId="{75DFFB0E-9F0F-413B-8633-BB943AC058FE}" type="presParOf" srcId="{CA6B6AE9-782A-42D2-8E88-14D477764DC6}" destId="{C43B95C1-127B-4C57-BB9C-A98E9C98E81C}" srcOrd="2" destOrd="0" presId="urn:microsoft.com/office/officeart/2018/2/layout/IconCircleList"/>
    <dgm:cxn modelId="{D45CD3EE-75A6-49EA-9203-01BCA331CB93}" type="presParOf" srcId="{CA6B6AE9-782A-42D2-8E88-14D477764DC6}" destId="{C7567DC8-0F5B-4C7D-A989-260CDF2ED6AE}" srcOrd="3" destOrd="0" presId="urn:microsoft.com/office/officeart/2018/2/layout/IconCircleList"/>
    <dgm:cxn modelId="{8A6C28A5-14F8-4322-9766-721BF82AE9CE}" type="presParOf" srcId="{51B2FE2F-829C-43B4-93EB-4EF6785EB46A}" destId="{B43537E9-D7D6-4EF9-9A56-94C19605B57B}" srcOrd="1" destOrd="0" presId="urn:microsoft.com/office/officeart/2018/2/layout/IconCircleList"/>
    <dgm:cxn modelId="{537B2836-6CF5-4F69-9186-249F01EDF05D}" type="presParOf" srcId="{51B2FE2F-829C-43B4-93EB-4EF6785EB46A}" destId="{6B1E5A14-0536-48EA-89EE-C89E6B733511}" srcOrd="2" destOrd="0" presId="urn:microsoft.com/office/officeart/2018/2/layout/IconCircleList"/>
    <dgm:cxn modelId="{B3A34FB0-DD08-4279-81CA-A4B7255F5A51}" type="presParOf" srcId="{6B1E5A14-0536-48EA-89EE-C89E6B733511}" destId="{F5DE529E-757F-404F-994C-E0AC83926AD4}" srcOrd="0" destOrd="0" presId="urn:microsoft.com/office/officeart/2018/2/layout/IconCircleList"/>
    <dgm:cxn modelId="{6C11E1F5-E280-4FB1-A6E7-A0ECEAE54CE1}" type="presParOf" srcId="{6B1E5A14-0536-48EA-89EE-C89E6B733511}" destId="{F763B1D2-11E2-4565-8951-BDBA776E0B95}" srcOrd="1" destOrd="0" presId="urn:microsoft.com/office/officeart/2018/2/layout/IconCircleList"/>
    <dgm:cxn modelId="{68732E42-F3E2-43CA-9ED3-ACB7CA203F0A}" type="presParOf" srcId="{6B1E5A14-0536-48EA-89EE-C89E6B733511}" destId="{6EAC4D61-E312-4521-93C4-67C4991D0D6D}" srcOrd="2" destOrd="0" presId="urn:microsoft.com/office/officeart/2018/2/layout/IconCircleList"/>
    <dgm:cxn modelId="{585603EB-E27E-404F-B2DD-6EC82F83B4F6}" type="presParOf" srcId="{6B1E5A14-0536-48EA-89EE-C89E6B733511}" destId="{5D119C20-7021-45B7-97D7-0D218A99E274}" srcOrd="3" destOrd="0" presId="urn:microsoft.com/office/officeart/2018/2/layout/IconCircleList"/>
    <dgm:cxn modelId="{2740222E-73F5-4994-9CB3-986331D49FBC}" type="presParOf" srcId="{51B2FE2F-829C-43B4-93EB-4EF6785EB46A}" destId="{8EEE43CB-CDC4-471D-BFF6-59A9BE8C46C5}" srcOrd="3" destOrd="0" presId="urn:microsoft.com/office/officeart/2018/2/layout/IconCircleList"/>
    <dgm:cxn modelId="{972638C5-1111-4971-84CF-151A921F5F26}" type="presParOf" srcId="{51B2FE2F-829C-43B4-93EB-4EF6785EB46A}" destId="{A8C65776-290B-4115-AA9B-95B39A508981}" srcOrd="4" destOrd="0" presId="urn:microsoft.com/office/officeart/2018/2/layout/IconCircleList"/>
    <dgm:cxn modelId="{731C59D0-F7BE-47C5-96E5-7B2479ED4BBF}" type="presParOf" srcId="{A8C65776-290B-4115-AA9B-95B39A508981}" destId="{2AA9DEB6-BFA5-40CA-813D-67C6EA6E325B}" srcOrd="0" destOrd="0" presId="urn:microsoft.com/office/officeart/2018/2/layout/IconCircleList"/>
    <dgm:cxn modelId="{0BE9A2AC-72EF-474A-B708-5DFC94BBE023}" type="presParOf" srcId="{A8C65776-290B-4115-AA9B-95B39A508981}" destId="{25D2D5F1-8A45-4552-B43D-67EA87C4371A}" srcOrd="1" destOrd="0" presId="urn:microsoft.com/office/officeart/2018/2/layout/IconCircleList"/>
    <dgm:cxn modelId="{3B90067E-B4CE-4438-B177-E413F07A6BAF}" type="presParOf" srcId="{A8C65776-290B-4115-AA9B-95B39A508981}" destId="{6E1936A4-36BD-4183-911A-C5F16EB7A1BF}" srcOrd="2" destOrd="0" presId="urn:microsoft.com/office/officeart/2018/2/layout/IconCircleList"/>
    <dgm:cxn modelId="{379ACEFE-F8B7-4595-A51B-4142B91086AC}" type="presParOf" srcId="{A8C65776-290B-4115-AA9B-95B39A508981}" destId="{E88F292F-A81F-4158-B486-9E666E7FDAAB}" srcOrd="3" destOrd="0" presId="urn:microsoft.com/office/officeart/2018/2/layout/IconCircleList"/>
    <dgm:cxn modelId="{37BF7A1D-4F27-4886-BC78-5C88049B1863}" type="presParOf" srcId="{51B2FE2F-829C-43B4-93EB-4EF6785EB46A}" destId="{26D9C295-52C3-4246-B023-A1F66D390C50}" srcOrd="5" destOrd="0" presId="urn:microsoft.com/office/officeart/2018/2/layout/IconCircleList"/>
    <dgm:cxn modelId="{0A7DFAF1-DF83-47AF-846C-165745DA1C9A}" type="presParOf" srcId="{51B2FE2F-829C-43B4-93EB-4EF6785EB46A}" destId="{E79BC6E9-4C10-4A9A-A0E9-1F4D2C6358A4}" srcOrd="6" destOrd="0" presId="urn:microsoft.com/office/officeart/2018/2/layout/IconCircleList"/>
    <dgm:cxn modelId="{6C5918CA-00E3-413A-ADD3-3B1F0BA9D2E2}" type="presParOf" srcId="{E79BC6E9-4C10-4A9A-A0E9-1F4D2C6358A4}" destId="{615F7C23-1128-4D20-A8B4-7E97D3DA9115}" srcOrd="0" destOrd="0" presId="urn:microsoft.com/office/officeart/2018/2/layout/IconCircleList"/>
    <dgm:cxn modelId="{50B95AA0-8A58-4FDA-A0D7-44C9F924066F}" type="presParOf" srcId="{E79BC6E9-4C10-4A9A-A0E9-1F4D2C6358A4}" destId="{B1FE6FC9-3786-4C68-9F16-9661AD09D2D8}" srcOrd="1" destOrd="0" presId="urn:microsoft.com/office/officeart/2018/2/layout/IconCircleList"/>
    <dgm:cxn modelId="{EAD27BA2-BCA6-46F5-A462-02B93B702A34}" type="presParOf" srcId="{E79BC6E9-4C10-4A9A-A0E9-1F4D2C6358A4}" destId="{95AF92AB-B400-45BF-833D-B775D0A15033}" srcOrd="2" destOrd="0" presId="urn:microsoft.com/office/officeart/2018/2/layout/IconCircleList"/>
    <dgm:cxn modelId="{2A8BBF21-B85B-47E1-8B42-EE11283B0AAE}" type="presParOf" srcId="{E79BC6E9-4C10-4A9A-A0E9-1F4D2C6358A4}" destId="{E569F0ED-AF08-4841-A3DB-5A612829EA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A4D58-8360-4AB3-BBD1-1372822443F8}">
      <dsp:nvSpPr>
        <dsp:cNvPr id="0" name=""/>
        <dsp:cNvSpPr/>
      </dsp:nvSpPr>
      <dsp:spPr>
        <a:xfrm>
          <a:off x="164561" y="494547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CA54B-62C5-4847-94C3-E342938ECE5E}">
      <dsp:nvSpPr>
        <dsp:cNvPr id="0" name=""/>
        <dsp:cNvSpPr/>
      </dsp:nvSpPr>
      <dsp:spPr>
        <a:xfrm>
          <a:off x="439925" y="769911"/>
          <a:ext cx="760529" cy="760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7DC8-0F5B-4C7D-A989-260CDF2ED6AE}">
      <dsp:nvSpPr>
        <dsp:cNvPr id="0" name=""/>
        <dsp:cNvSpPr/>
      </dsp:nvSpPr>
      <dsp:spPr>
        <a:xfrm>
          <a:off x="1756802" y="494547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Research question: How does the correlation between social media sentiment and stock trends vary for successful tech individuals compared to random individuals with tech knowledge?</a:t>
          </a:r>
          <a:endParaRPr lang="en-US" sz="1400" kern="1200" dirty="0"/>
        </a:p>
      </dsp:txBody>
      <dsp:txXfrm>
        <a:off x="1756802" y="494547"/>
        <a:ext cx="3090821" cy="1311257"/>
      </dsp:txXfrm>
    </dsp:sp>
    <dsp:sp modelId="{F5DE529E-757F-404F-994C-E0AC83926AD4}">
      <dsp:nvSpPr>
        <dsp:cNvPr id="0" name=""/>
        <dsp:cNvSpPr/>
      </dsp:nvSpPr>
      <dsp:spPr>
        <a:xfrm>
          <a:off x="5386176" y="494547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3B1D2-11E2-4565-8951-BDBA776E0B95}">
      <dsp:nvSpPr>
        <dsp:cNvPr id="0" name=""/>
        <dsp:cNvSpPr/>
      </dsp:nvSpPr>
      <dsp:spPr>
        <a:xfrm>
          <a:off x="5661540" y="769911"/>
          <a:ext cx="760529" cy="760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9C20-7021-45B7-97D7-0D218A99E274}">
      <dsp:nvSpPr>
        <dsp:cNvPr id="0" name=""/>
        <dsp:cNvSpPr/>
      </dsp:nvSpPr>
      <dsp:spPr>
        <a:xfrm>
          <a:off x="6978417" y="494547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the reasons and properties behind such results, and how can we gain a  deeper understanding of how different categories of people’s sentiment align with stock trend?</a:t>
          </a:r>
        </a:p>
      </dsp:txBody>
      <dsp:txXfrm>
        <a:off x="6978417" y="494547"/>
        <a:ext cx="3090821" cy="1311257"/>
      </dsp:txXfrm>
    </dsp:sp>
    <dsp:sp modelId="{2AA9DEB6-BFA5-40CA-813D-67C6EA6E325B}">
      <dsp:nvSpPr>
        <dsp:cNvPr id="0" name=""/>
        <dsp:cNvSpPr/>
      </dsp:nvSpPr>
      <dsp:spPr>
        <a:xfrm>
          <a:off x="164561" y="2545532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2D5F1-8A45-4552-B43D-67EA87C4371A}">
      <dsp:nvSpPr>
        <dsp:cNvPr id="0" name=""/>
        <dsp:cNvSpPr/>
      </dsp:nvSpPr>
      <dsp:spPr>
        <a:xfrm>
          <a:off x="439925" y="2820896"/>
          <a:ext cx="760529" cy="760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F292F-A81F-4158-B486-9E666E7FDAAB}">
      <dsp:nvSpPr>
        <dsp:cNvPr id="0" name=""/>
        <dsp:cNvSpPr/>
      </dsp:nvSpPr>
      <dsp:spPr>
        <a:xfrm>
          <a:off x="1756802" y="2545532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Previous studies have used machine learning to classify tweets into positive, negative, or neutral sentiments, and analyzed the correlation between social media sentiment and stock trends to predict stock prices.</a:t>
          </a:r>
          <a:endParaRPr lang="en-US" sz="1400" kern="1200" dirty="0"/>
        </a:p>
      </dsp:txBody>
      <dsp:txXfrm>
        <a:off x="1756802" y="2545532"/>
        <a:ext cx="3090821" cy="1311257"/>
      </dsp:txXfrm>
    </dsp:sp>
    <dsp:sp modelId="{615F7C23-1128-4D20-A8B4-7E97D3DA9115}">
      <dsp:nvSpPr>
        <dsp:cNvPr id="0" name=""/>
        <dsp:cNvSpPr/>
      </dsp:nvSpPr>
      <dsp:spPr>
        <a:xfrm>
          <a:off x="5386176" y="2545532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6FC9-3786-4C68-9F16-9661AD09D2D8}">
      <dsp:nvSpPr>
        <dsp:cNvPr id="0" name=""/>
        <dsp:cNvSpPr/>
      </dsp:nvSpPr>
      <dsp:spPr>
        <a:xfrm>
          <a:off x="5661540" y="2820896"/>
          <a:ext cx="760529" cy="760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F0ED-AF08-4841-A3DB-5A612829EA7B}">
      <dsp:nvSpPr>
        <dsp:cNvPr id="0" name=""/>
        <dsp:cNvSpPr/>
      </dsp:nvSpPr>
      <dsp:spPr>
        <a:xfrm>
          <a:off x="6978417" y="2545532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trivial: type of people tweeting, discussed topics, and analysis period."</a:t>
          </a:r>
          <a:endParaRPr lang="en-US" sz="1400" kern="1200" dirty="0"/>
        </a:p>
      </dsp:txBody>
      <dsp:txXfrm>
        <a:off x="6978417" y="2545532"/>
        <a:ext cx="3090821" cy="13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2ED3-D37A-48C9-88CC-77BF757B9F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5B81-6CFE-4B36-989E-7932339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92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6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4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ird on a graph&#10;&#10;Description automatically generated with low confidence">
            <a:extLst>
              <a:ext uri="{FF2B5EF4-FFF2-40B4-BE49-F238E27FC236}">
                <a16:creationId xmlns:a16="http://schemas.microsoft.com/office/drawing/2014/main" id="{BA8B035A-A9F6-E66E-2406-08FADB6A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" t="9091" r="32286"/>
          <a:stretch/>
        </p:blipFill>
        <p:spPr>
          <a:xfrm>
            <a:off x="4458668" y="10"/>
            <a:ext cx="77333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92E4E-08EC-13A2-EEB4-0DC98E59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30" y="78566"/>
            <a:ext cx="6785461" cy="2906173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/>
              <a:t>Analysis  of  Stock  Market </a:t>
            </a:r>
            <a:br>
              <a:rPr lang="en-US" sz="3700" dirty="0"/>
            </a:br>
            <a:r>
              <a:rPr lang="en-US" sz="3700" dirty="0"/>
              <a:t>Trends  and  Sentiment  on </a:t>
            </a:r>
            <a:br>
              <a:rPr lang="en-US" sz="3700" dirty="0"/>
            </a:br>
            <a:r>
              <a:rPr lang="en-US" sz="3700" dirty="0"/>
              <a:t>Twitter:  </a:t>
            </a:r>
            <a:br>
              <a:rPr lang="en-US" sz="3700" dirty="0"/>
            </a:br>
            <a:r>
              <a:rPr lang="en-US" sz="3700" dirty="0"/>
              <a:t>Successful Individuals vs. General Public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04EF-63D2-3FE6-C403-9028B71C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Team members:</a:t>
            </a:r>
          </a:p>
          <a:p>
            <a:pPr algn="l"/>
            <a:r>
              <a:rPr lang="en-US" sz="2000" dirty="0"/>
              <a:t>Akanksha Cheeti </a:t>
            </a:r>
          </a:p>
          <a:p>
            <a:pPr algn="l"/>
            <a:r>
              <a:rPr lang="en-US" sz="2000" dirty="0"/>
              <a:t>Meghana Chava</a:t>
            </a:r>
          </a:p>
        </p:txBody>
      </p:sp>
    </p:spTree>
    <p:extLst>
      <p:ext uri="{BB962C8B-B14F-4D97-AF65-F5344CB8AC3E}">
        <p14:creationId xmlns:p14="http://schemas.microsoft.com/office/powerpoint/2010/main" val="372893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023D-6AA7-518A-71AF-760B664B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91CF6-8171-C4C9-770E-BD5D783FD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97193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1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C21-E7E4-21CF-4196-77558A02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C885-2EEF-A032-A46B-AE85F4FD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053"/>
            <a:ext cx="10515600" cy="4330910"/>
          </a:xfrm>
        </p:spPr>
        <p:txBody>
          <a:bodyPr/>
          <a:lstStyle/>
          <a:p>
            <a:r>
              <a:rPr lang="en-US" dirty="0"/>
              <a:t>Successful people usernames – Forbes and Business Insider</a:t>
            </a:r>
          </a:p>
          <a:p>
            <a:r>
              <a:rPr lang="en-US" dirty="0"/>
              <a:t>Random people usernames – Usernames with tech related words in their twitter bio.</a:t>
            </a:r>
          </a:p>
          <a:p>
            <a:r>
              <a:rPr lang="en-US" dirty="0"/>
              <a:t>Scraped data from their user timelines.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Utilized twitter API to extract tweets resulting in four distinct datasets.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08F83-C3B4-62F6-FEAE-A3B2589B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4857730"/>
            <a:ext cx="816934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8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F10F-9C63-4929-9E52-FE54F6D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5BD1-DF63-DE95-3E59-E588248D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Sentiment Analysis Methodology:</a:t>
            </a:r>
          </a:p>
          <a:p>
            <a:pPr lvl="1"/>
            <a:r>
              <a:rPr lang="en-US" dirty="0"/>
              <a:t>Lexicon-based approach using off-the-shelf tools such as </a:t>
            </a:r>
            <a:r>
              <a:rPr lang="en-US" dirty="0" err="1"/>
              <a:t>TextBlob</a:t>
            </a:r>
            <a:r>
              <a:rPr lang="en-US" dirty="0"/>
              <a:t> and VADER methods in Python for sentiment scoring.</a:t>
            </a:r>
          </a:p>
          <a:p>
            <a:pPr lvl="1"/>
            <a:r>
              <a:rPr lang="en-US" dirty="0"/>
              <a:t>NLTK library used for tokenization and lemmatization.</a:t>
            </a:r>
          </a:p>
          <a:p>
            <a:pPr lvl="1"/>
            <a:r>
              <a:rPr lang="en-US" dirty="0"/>
              <a:t>Sentiment scores compared with real-time stock prices using Yahoo Finance package.</a:t>
            </a:r>
          </a:p>
          <a:p>
            <a:pPr lvl="1"/>
            <a:r>
              <a:rPr lang="en-US" dirty="0"/>
              <a:t>Plotted sentiment scores against stock prices to analyze trends and differences in correlation between sentiment and stock among two groups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ED3D-E33B-5D54-A3D1-BDF48C77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that affected the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831F-50C4-190A-1E48-1E899A2E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87592"/>
            <a:ext cx="10233800" cy="4089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 Modeling:</a:t>
            </a:r>
          </a:p>
          <a:p>
            <a:pPr lvl="1"/>
            <a:r>
              <a:rPr lang="en-US" dirty="0"/>
              <a:t>Used BERT to generate embeddings for tweets.</a:t>
            </a:r>
          </a:p>
          <a:p>
            <a:pPr lvl="1"/>
            <a:r>
              <a:rPr lang="en-US" dirty="0"/>
              <a:t>K-means clustering applied to group tweets into topics.</a:t>
            </a:r>
          </a:p>
          <a:p>
            <a:pPr lvl="1"/>
            <a:r>
              <a:rPr lang="en-US" dirty="0"/>
              <a:t>Most frequent keywords identified for each cluster.</a:t>
            </a:r>
          </a:p>
          <a:p>
            <a:pPr lvl="1"/>
            <a:r>
              <a:rPr lang="en-US" dirty="0"/>
              <a:t>LDA method used for additional analysis to categorize tweets into specific topics.</a:t>
            </a:r>
          </a:p>
          <a:p>
            <a:pPr lvl="1"/>
            <a:r>
              <a:rPr lang="en-US" dirty="0"/>
              <a:t>Histogram plotted to visualize tweet distribution among topics for successful and random individuals</a:t>
            </a:r>
          </a:p>
        </p:txBody>
      </p:sp>
    </p:spTree>
    <p:extLst>
      <p:ext uri="{BB962C8B-B14F-4D97-AF65-F5344CB8AC3E}">
        <p14:creationId xmlns:p14="http://schemas.microsoft.com/office/powerpoint/2010/main" val="335241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59F7-BC03-A028-3AA1-DDD61AE8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FD-76A1-0E6B-E539-0AFC5D96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44128"/>
            <a:ext cx="6824928" cy="4632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conducted experiments to explore the correlation, and factors contributing to the difference in correlation for successful vs. random people.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Sentiment Correlation</a:t>
            </a:r>
          </a:p>
          <a:p>
            <a:pPr lvl="1"/>
            <a:r>
              <a:rPr lang="en-US" dirty="0"/>
              <a:t>We compared positive and negative sentiment counts among tweets extracted from successful and random tech people handles.</a:t>
            </a:r>
          </a:p>
          <a:p>
            <a:pPr lvl="1"/>
            <a:r>
              <a:rPr lang="en-US" dirty="0"/>
              <a:t>For Microsoft and Amazon, sentiment scores of successful people followed a similar pattern to the stock price trend, while those of random people did not.</a:t>
            </a:r>
          </a:p>
          <a:p>
            <a:pPr lvl="1"/>
            <a:r>
              <a:rPr lang="en-US" dirty="0"/>
              <a:t>Pearson correlation coefficient showed </a:t>
            </a:r>
            <a:r>
              <a:rPr lang="en-US"/>
              <a:t>positive correlation </a:t>
            </a:r>
            <a:r>
              <a:rPr lang="en-US" dirty="0"/>
              <a:t>between sentiment and stock trends for successful people but negative for random people.</a:t>
            </a:r>
          </a:p>
        </p:txBody>
      </p:sp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45BB2495-8561-4949-87B7-60CF94602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18513" b="-4"/>
          <a:stretch/>
        </p:blipFill>
        <p:spPr>
          <a:xfrm>
            <a:off x="8459928" y="3425291"/>
            <a:ext cx="3175671" cy="3093585"/>
          </a:xfrm>
          <a:prstGeom prst="rect">
            <a:avLst/>
          </a:prstGeom>
        </p:spPr>
      </p:pic>
      <p:pic>
        <p:nvPicPr>
          <p:cNvPr id="6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E05667E7-4F26-0055-ECA5-BAC518A06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r="19462" b="-5"/>
          <a:stretch/>
        </p:blipFill>
        <p:spPr>
          <a:xfrm>
            <a:off x="8459929" y="155618"/>
            <a:ext cx="3175671" cy="30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556-35CA-FB60-6FDE-A7B6949B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Experiments and Results(cont.)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0921-1163-8B7A-FE69-3BF65671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825625"/>
            <a:ext cx="6504317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Topic modeling with BERT and k-means clustering revealed differences in topic distribution between successful and random people.</a:t>
            </a: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Histogram analysis showed that successful people tweeted more about company performance, financial outlook, and business strategies, while random people tweeted more about daily market trends and current events.</a:t>
            </a: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The difference in topic distribution could explain the varying correlation between social media sentiment and stock trends for these two groups.</a:t>
            </a: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11C35EE-B747-2AEB-A4BA-F2F18F4B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15" y="2048916"/>
            <a:ext cx="4483781" cy="3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B8F-3238-16C4-DFA2-756304A2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232F-32D6-8614-65A0-4A002449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Successful people on Twitter showed a stronger correlation between sentiment and stock prices than random people, due to differences in topics and keywords discussed.</a:t>
            </a:r>
          </a:p>
          <a:p>
            <a:r>
              <a:rPr lang="en-US" dirty="0"/>
              <a:t>Data scarcity and limited time period analyzed may affect the generalizability of our findings.</a:t>
            </a:r>
          </a:p>
          <a:p>
            <a:r>
              <a:rPr lang="en-US" dirty="0"/>
              <a:t>Future work includes expanding our analysis to include sentiment data from other platforms and increasing the number of users analyzed.</a:t>
            </a:r>
          </a:p>
          <a:p>
            <a:r>
              <a:rPr lang="en-US" dirty="0"/>
              <a:t>We plan to incorporate advanced NLP techniques to gain deeper insights into tweet sentiment, and explore other factors such as news articles and financial reports to provide a more comprehensive view of stock market trends.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691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2453</TotalTime>
  <Words>576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Analysis  of  Stock  Market  Trends  and  Sentiment  on  Twitter:   Successful Individuals vs. General Public</vt:lpstr>
      <vt:lpstr>Introduction</vt:lpstr>
      <vt:lpstr>Data Collection</vt:lpstr>
      <vt:lpstr>Technical implementation</vt:lpstr>
      <vt:lpstr>Reasons that affected the correlation?</vt:lpstr>
      <vt:lpstr>Experiments and Results</vt:lpstr>
      <vt:lpstr>Experiments and Results(cont.)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Stock Market Trends and Sentiment on Twitter: Successful Individuals vs. General Public</dc:title>
  <dc:creator>Chava, Meghana</dc:creator>
  <cp:lastModifiedBy>Chava, Meghana</cp:lastModifiedBy>
  <cp:revision>83</cp:revision>
  <dcterms:created xsi:type="dcterms:W3CDTF">2023-04-29T18:08:09Z</dcterms:created>
  <dcterms:modified xsi:type="dcterms:W3CDTF">2023-05-05T03:58:32Z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2023-04-29T18:09:51Z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d608887d-3726-4072-b9d2-975ba691db0f</vt:lpwstr>
  </property>
  <property fmtid="{D5CDD505-2E9C-101B-9397-08002B2CF9AE}" pid="8" name="MSIP_Label_4044bd30-2ed7-4c9d-9d12-46200872a97b_ContentBits">
    <vt:lpwstr>0</vt:lpwstr>
  </property>
</Properties>
</file>