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Roboto"/>
      <p:regular r:id="rId66"/>
      <p:bold r:id="rId67"/>
      <p:italic r:id="rId68"/>
      <p:boldItalic r:id="rId69"/>
    </p:embeddedFont>
    <p:embeddedFont>
      <p:font typeface="Roboto Mon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D19E48-71F3-460B-9D49-7382ED3A22D0}">
  <a:tblStyle styleId="{EBD19E48-71F3-460B-9D49-7382ED3A22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boldItalic.fntdata"/><Relationship Id="rId72" Type="http://schemas.openxmlformats.org/officeDocument/2006/relationships/font" Target="fonts/RobotoMono-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Mono-bold.fntdata"/><Relationship Id="rId70" Type="http://schemas.openxmlformats.org/officeDocument/2006/relationships/font" Target="fonts/RobotoMono-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Roboto-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Roboto-italic.fntdata"/><Relationship Id="rId23" Type="http://schemas.openxmlformats.org/officeDocument/2006/relationships/slide" Target="slides/slide16.xml"/><Relationship Id="rId67" Type="http://schemas.openxmlformats.org/officeDocument/2006/relationships/font" Target="fonts/Roboto-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91023dfbd_2_4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04" name="Google Shape;104;g3191023dfbd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3191023dfbd_2_4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91023dfb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91023dfb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91023dfb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91023dfb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91023dfb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91023dfb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91023dfb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91023dfb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91023dfb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91023dfb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92961d5a9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92961d5a9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91023dfb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91023dfb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91023dfbd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91023dfbd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91023dfb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91023dfb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92961d5a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92961d5a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91023dfbd_2_115: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11" name="Google Shape;111;g3191023dfbd_2_11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92961d5a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92961d5a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92961d5a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92961d5a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92961d5a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92961d5a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92961d5a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92961d5a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92961d5a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92961d5a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92961d5a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92961d5a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92961d5a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192961d5a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92961d5a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92961d5a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92961d5a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92961d5a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92961d5a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92961d5a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91023dfbd_2_82: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17" name="Google Shape;117;g3191023dfbd_2_8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92961d5a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92961d5a9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92961d5a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92961d5a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92961d5a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92961d5a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92961d5a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92961d5a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92961d5a9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92961d5a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92961d5a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92961d5a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92961d5a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92961d5a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92961d5a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92961d5a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92961d5a9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92961d5a9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92961d5a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92961d5a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91023dfbd_2_93: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23" name="Google Shape;123;g3191023dfbd_2_93: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92961d5a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92961d5a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92961d5a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92961d5a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92961d5a9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92961d5a9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192961d5a9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192961d5a9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92961d5a9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92961d5a9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92961d5a9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92961d5a9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92961d5a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92961d5a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92961d5a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92961d5a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92961d5a9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92961d5a9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92961d5a9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92961d5a9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92961d5a9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192961d5a9_0_9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92961d5a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92961d5a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192961d5a9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192961d5a9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92961d5a9_0_945: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513" name="Google Shape;513;g3192961d5a9_0_94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92961d5a9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92961d5a9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19c4296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19c4296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92961d5a9_0_930: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532" name="Google Shape;532;g3192961d5a9_0_9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92961d5a9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92961d5a9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192961d5a9_0_956: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544" name="Google Shape;544;g3192961d5a9_0_95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92961d5a9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92961d5a9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92961d5a9_0_1131: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36" name="Google Shape;136;g3192961d5a9_0_113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91023dfbd_2_57: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43" name="Google Shape;143;g3191023dfbd_2_57: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92961d5a9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92961d5a9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91023dfb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91023dfb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sp>
        <p:nvSpPr>
          <p:cNvPr id="58" name="Google Shape;58;p1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
        <p:nvSpPr>
          <p:cNvPr id="60" name="Google Shape;60;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
        <p:nvSpPr>
          <p:cNvPr id="64" name="Google Shape;64;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65" name="Shape 65"/>
        <p:cNvGrpSpPr/>
        <p:nvPr/>
      </p:nvGrpSpPr>
      <p:grpSpPr>
        <a:xfrm>
          <a:off x="0" y="0"/>
          <a:ext cx="0" cy="0"/>
          <a:chOff x="0" y="0"/>
          <a:chExt cx="0" cy="0"/>
        </a:xfrm>
      </p:grpSpPr>
      <p:sp>
        <p:nvSpPr>
          <p:cNvPr id="66" name="Google Shape;66;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8" name="Shape 68"/>
        <p:cNvGrpSpPr/>
        <p:nvPr/>
      </p:nvGrpSpPr>
      <p:grpSpPr>
        <a:xfrm>
          <a:off x="0" y="0"/>
          <a:ext cx="0" cy="0"/>
          <a:chOff x="0" y="0"/>
          <a:chExt cx="0" cy="0"/>
        </a:xfrm>
      </p:grpSpPr>
      <p:sp>
        <p:nvSpPr>
          <p:cNvPr id="69" name="Google Shape;69;p18"/>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
        <p:nvSpPr>
          <p:cNvPr id="71" name="Google Shape;71;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75" name="Google Shape;75;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76" name="Google Shape;76;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77" name="Google Shape;77;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78" name="Google Shape;78;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2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82" name="Google Shape;82;p20"/>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
        <p:nvSpPr>
          <p:cNvPr id="83" name="Google Shape;83;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1"/>
          <p:cNvSpPr/>
          <p:nvPr>
            <p:ph idx="2" type="pic"/>
          </p:nvPr>
        </p:nvSpPr>
        <p:spPr>
          <a:xfrm>
            <a:off x="1792288" y="459581"/>
            <a:ext cx="5486400" cy="3086100"/>
          </a:xfrm>
          <a:prstGeom prst="rect">
            <a:avLst/>
          </a:prstGeom>
          <a:noFill/>
          <a:ln>
            <a:noFill/>
          </a:ln>
        </p:spPr>
      </p:sp>
      <p:sp>
        <p:nvSpPr>
          <p:cNvPr id="87" name="Google Shape;87;p2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
        <p:nvSpPr>
          <p:cNvPr id="88" name="Google Shape;88;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9" name="Shape 89"/>
        <p:cNvGrpSpPr/>
        <p:nvPr/>
      </p:nvGrpSpPr>
      <p:grpSpPr>
        <a:xfrm>
          <a:off x="0" y="0"/>
          <a:ext cx="0" cy="0"/>
          <a:chOff x="0" y="0"/>
          <a:chExt cx="0" cy="0"/>
        </a:xfrm>
      </p:grpSpPr>
      <p:sp>
        <p:nvSpPr>
          <p:cNvPr id="90" name="Google Shape;90;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92" name="Google Shape;92;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3"/>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23"/>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96" name="Google Shape;96;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97" name="Shape 97"/>
        <p:cNvGrpSpPr/>
        <p:nvPr/>
      </p:nvGrpSpPr>
      <p:grpSpPr>
        <a:xfrm>
          <a:off x="0" y="0"/>
          <a:ext cx="0" cy="0"/>
          <a:chOff x="0" y="0"/>
          <a:chExt cx="0" cy="0"/>
        </a:xfrm>
      </p:grpSpPr>
      <p:sp>
        <p:nvSpPr>
          <p:cNvPr id="98" name="Google Shape;98;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24"/>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100" name="Google Shape;100;p24"/>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101" name="Google Shape;101;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5" name="Google Shape;55;p1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
        <p:nvSpPr>
          <p:cNvPr id="56" name="Google Shape;56;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3.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www.politifact.com/article/2018/feb/12/principles-truth-o-meter-politifacts-methodology-i/"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5.jpg"/><Relationship Id="rId4" Type="http://schemas.openxmlformats.org/officeDocument/2006/relationships/hyperlink" Target="https://images.app.goo.gl/JJAJPkoQpNHrmGzMA" TargetMode="External"/><Relationship Id="rId5" Type="http://schemas.openxmlformats.org/officeDocument/2006/relationships/image" Target="../media/image9.png"/><Relationship Id="rId6" Type="http://schemas.openxmlformats.org/officeDocument/2006/relationships/hyperlink" Target="https://twitter.com/BusinessInsider/status/1735030243008672191" TargetMode="External"/><Relationship Id="rId7" Type="http://schemas.openxmlformats.org/officeDocument/2006/relationships/image" Target="../media/image15.png"/><Relationship Id="rId8" Type="http://schemas.openxmlformats.org/officeDocument/2006/relationships/hyperlink" Target="https://www.flipkart.com/onamart-enriched-moroccan-argan-oil-hair/p/itm2ce317bb2e07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65550" y="270625"/>
            <a:ext cx="8412900" cy="2344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400"/>
              <a:t>Model for Detecting Labels: True, Half-True, Mostly True, Mostly False,</a:t>
            </a:r>
            <a:endParaRPr b="1" sz="3400"/>
          </a:p>
          <a:p>
            <a:pPr indent="0" lvl="0" marL="0" rtl="0" algn="ctr">
              <a:spcBef>
                <a:spcPts val="0"/>
              </a:spcBef>
              <a:spcAft>
                <a:spcPts val="0"/>
              </a:spcAft>
              <a:buClr>
                <a:schemeClr val="dk1"/>
              </a:buClr>
              <a:buSzPts val="1100"/>
              <a:buFont typeface="Arial"/>
              <a:buNone/>
            </a:pPr>
            <a:r>
              <a:rPr b="1" lang="en" sz="3400"/>
              <a:t>and False and Development of a Half-Truth Dataset</a:t>
            </a:r>
            <a:endParaRPr b="1" sz="3400"/>
          </a:p>
          <a:p>
            <a:pPr indent="0" lvl="0" marL="0" rtl="0" algn="ctr">
              <a:lnSpc>
                <a:spcPct val="100000"/>
              </a:lnSpc>
              <a:spcBef>
                <a:spcPts val="0"/>
              </a:spcBef>
              <a:spcAft>
                <a:spcPts val="0"/>
              </a:spcAft>
              <a:buSzPts val="1100"/>
              <a:buNone/>
            </a:pPr>
            <a:r>
              <a:t/>
            </a:r>
            <a:endParaRPr b="1"/>
          </a:p>
        </p:txBody>
      </p:sp>
      <p:sp>
        <p:nvSpPr>
          <p:cNvPr id="108" name="Google Shape;108;p25"/>
          <p:cNvSpPr txBox="1"/>
          <p:nvPr>
            <p:ph idx="1" type="subTitle"/>
          </p:nvPr>
        </p:nvSpPr>
        <p:spPr>
          <a:xfrm>
            <a:off x="1371600" y="2914650"/>
            <a:ext cx="6400800" cy="2129400"/>
          </a:xfrm>
          <a:prstGeom prst="rect">
            <a:avLst/>
          </a:prstGeom>
          <a:noFill/>
          <a:ln>
            <a:noFill/>
          </a:ln>
        </p:spPr>
        <p:txBody>
          <a:bodyPr anchorCtr="0" anchor="t" bIns="45700" lIns="91425" spcFirstLastPara="1" rIns="91425" wrap="square" tIns="45700">
            <a:noAutofit/>
          </a:bodyPr>
          <a:lstStyle/>
          <a:p>
            <a:pPr indent="-381000" lvl="0" marL="457200" rtl="0" algn="ctr">
              <a:lnSpc>
                <a:spcPct val="100000"/>
              </a:lnSpc>
              <a:spcBef>
                <a:spcPts val="480"/>
              </a:spcBef>
              <a:spcAft>
                <a:spcPts val="0"/>
              </a:spcAft>
              <a:buClr>
                <a:srgbClr val="0000FF"/>
              </a:buClr>
              <a:buSzPts val="2400"/>
              <a:buFont typeface="Arial"/>
              <a:buNone/>
            </a:pPr>
            <a:r>
              <a:rPr lang="en"/>
              <a:t>Akanksha Dadhich</a:t>
            </a:r>
            <a:endParaRPr/>
          </a:p>
          <a:p>
            <a:pPr indent="-381000" lvl="0" marL="457200" rtl="0" algn="ctr">
              <a:lnSpc>
                <a:spcPct val="100000"/>
              </a:lnSpc>
              <a:spcBef>
                <a:spcPts val="480"/>
              </a:spcBef>
              <a:spcAft>
                <a:spcPts val="0"/>
              </a:spcAft>
              <a:buClr>
                <a:srgbClr val="0000FF"/>
              </a:buClr>
              <a:buSzPts val="2400"/>
              <a:buFont typeface="Arial"/>
              <a:buNone/>
            </a:pPr>
            <a:r>
              <a:rPr lang="en"/>
              <a:t>M.Tech. (RA)</a:t>
            </a:r>
            <a:endParaRPr/>
          </a:p>
          <a:p>
            <a:pPr indent="-381000" lvl="0" marL="457200" rtl="0" algn="ctr">
              <a:lnSpc>
                <a:spcPct val="100000"/>
              </a:lnSpc>
              <a:spcBef>
                <a:spcPts val="480"/>
              </a:spcBef>
              <a:spcAft>
                <a:spcPts val="0"/>
              </a:spcAft>
              <a:buClr>
                <a:srgbClr val="0000FF"/>
              </a:buClr>
              <a:buSzPts val="2400"/>
              <a:buFont typeface="Arial"/>
              <a:buNone/>
            </a:pPr>
            <a:r>
              <a:rPr lang="en"/>
              <a:t>CSE Department, IIT Bombay</a:t>
            </a:r>
            <a:endParaRPr/>
          </a:p>
          <a:p>
            <a:pPr indent="-381000" lvl="0" marL="457200" rtl="0" algn="ctr">
              <a:lnSpc>
                <a:spcPct val="100000"/>
              </a:lnSpc>
              <a:spcBef>
                <a:spcPts val="480"/>
              </a:spcBef>
              <a:spcAft>
                <a:spcPts val="0"/>
              </a:spcAft>
              <a:buClr>
                <a:srgbClr val="0000FF"/>
              </a:buClr>
              <a:buSzPts val="2400"/>
              <a:buFont typeface="Arial"/>
              <a:buNone/>
            </a:pPr>
            <a:r>
              <a:rPr b="1" lang="en"/>
              <a:t>Advisor</a:t>
            </a:r>
            <a:r>
              <a:rPr lang="en"/>
              <a:t>: Dr. Pushpak Bhattacharyya, Dr. Rudra Murthy</a:t>
            </a:r>
            <a:endParaRPr/>
          </a:p>
          <a:p>
            <a:pPr indent="-381000" lvl="0" marL="457200" rtl="0" algn="ctr">
              <a:lnSpc>
                <a:spcPct val="100000"/>
              </a:lnSpc>
              <a:spcBef>
                <a:spcPts val="480"/>
              </a:spcBef>
              <a:spcAft>
                <a:spcPts val="0"/>
              </a:spcAft>
              <a:buClr>
                <a:srgbClr val="0000FF"/>
              </a:buClr>
              <a:buSzPts val="24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Existential to </a:t>
            </a:r>
            <a:r>
              <a:rPr lang="en"/>
              <a:t>Universal Quantifier</a:t>
            </a:r>
            <a:endParaRPr/>
          </a:p>
        </p:txBody>
      </p:sp>
      <p:sp>
        <p:nvSpPr>
          <p:cNvPr id="165" name="Google Shape;165;p34"/>
          <p:cNvSpPr txBox="1"/>
          <p:nvPr>
            <p:ph idx="1" type="body"/>
          </p:nvPr>
        </p:nvSpPr>
        <p:spPr>
          <a:xfrm>
            <a:off x="457200" y="1200150"/>
            <a:ext cx="8229600" cy="3855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sz="900"/>
              <a:t>Using vague or unclear language can obscure the full truth.</a:t>
            </a:r>
            <a:endParaRPr sz="900"/>
          </a:p>
          <a:p>
            <a:pPr indent="0" lvl="0" marL="0" rtl="0" algn="l">
              <a:spcBef>
                <a:spcPts val="480"/>
              </a:spcBef>
              <a:spcAft>
                <a:spcPts val="0"/>
              </a:spcAft>
              <a:buNone/>
            </a:pPr>
            <a:r>
              <a:rPr lang="en" sz="900"/>
              <a:t>* Example: "Our product is the best on the market." (This is subjective and can be misleading without clear criteria for "best.")</a:t>
            </a:r>
            <a:endParaRPr sz="900"/>
          </a:p>
          <a:p>
            <a:pPr indent="0" lvl="0" marL="0" rtl="0" algn="l">
              <a:spcBef>
                <a:spcPts val="480"/>
              </a:spcBef>
              <a:spcAft>
                <a:spcPts val="0"/>
              </a:spcAft>
              <a:buNone/>
            </a:pPr>
            <a:r>
              <a:rPr lang="en" sz="900"/>
              <a:t>Truth "She was tired; however, she only managed to finish some of her homework" </a:t>
            </a:r>
            <a:endParaRPr sz="900"/>
          </a:p>
          <a:p>
            <a:pPr indent="0" lvl="0" marL="0" rtl="0" algn="l">
              <a:spcBef>
                <a:spcPts val="480"/>
              </a:spcBef>
              <a:spcAft>
                <a:spcPts val="0"/>
              </a:spcAft>
              <a:buNone/>
            </a:pPr>
            <a:r>
              <a:rPr lang="en" sz="900"/>
              <a:t>Half truth- "She was tired; however, she only managed to finish her homework"</a:t>
            </a:r>
            <a:endParaRPr sz="900"/>
          </a:p>
          <a:p>
            <a:pPr indent="0" lvl="0" marL="0" rtl="0" algn="l">
              <a:spcBef>
                <a:spcPts val="480"/>
              </a:spcBef>
              <a:spcAft>
                <a:spcPts val="0"/>
              </a:spcAft>
              <a:buNone/>
            </a:pPr>
            <a:r>
              <a:rPr b="1" lang="en" sz="900">
                <a:solidFill>
                  <a:srgbClr val="0000FF"/>
                </a:solidFill>
              </a:rPr>
              <a:t>1. Some</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"Some people think the policy is beneficial."</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"People think the policy is beneficial."</a:t>
            </a:r>
            <a:endParaRPr sz="900">
              <a:solidFill>
                <a:srgbClr val="0000FF"/>
              </a:solidFill>
            </a:endParaRPr>
          </a:p>
          <a:p>
            <a:pPr indent="-285750" lvl="1" marL="914400" rtl="0" algn="l">
              <a:lnSpc>
                <a:spcPct val="115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omits the qualifier "some," which is crucial for understanding that not everyone shares this opinion. It misleadingly implies that all people think the policy is beneficial.</a:t>
            </a:r>
            <a:endParaRPr sz="900">
              <a:solidFill>
                <a:srgbClr val="0000FF"/>
              </a:solidFill>
            </a:endParaRPr>
          </a:p>
          <a:p>
            <a:pPr indent="0" lvl="0" marL="0" rtl="0" algn="l">
              <a:lnSpc>
                <a:spcPct val="115000"/>
              </a:lnSpc>
              <a:spcBef>
                <a:spcPts val="1400"/>
              </a:spcBef>
              <a:spcAft>
                <a:spcPts val="0"/>
              </a:spcAft>
              <a:buNone/>
            </a:pPr>
            <a:r>
              <a:rPr b="1" lang="en" sz="900">
                <a:solidFill>
                  <a:srgbClr val="0000FF"/>
                </a:solidFill>
              </a:rPr>
              <a:t>2. Many</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"Many students agree with the proposal."</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"Students agree with the proposal."</a:t>
            </a:r>
            <a:endParaRPr sz="900">
              <a:solidFill>
                <a:srgbClr val="0000FF"/>
              </a:solidFill>
            </a:endParaRPr>
          </a:p>
          <a:p>
            <a:pPr indent="-285750" lvl="1" marL="914400" rtl="0" algn="l">
              <a:lnSpc>
                <a:spcPct val="115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leaves out "many," which indicates that the agreement is not universal. This makes it seem like agreement is more widespread than it actually is.</a:t>
            </a:r>
            <a:endParaRPr sz="900">
              <a:solidFill>
                <a:srgbClr val="0000FF"/>
              </a:solidFill>
            </a:endParaRPr>
          </a:p>
          <a:p>
            <a:pPr indent="0" lvl="0" marL="0" rtl="0" algn="l">
              <a:lnSpc>
                <a:spcPct val="115000"/>
              </a:lnSpc>
              <a:spcBef>
                <a:spcPts val="1400"/>
              </a:spcBef>
              <a:spcAft>
                <a:spcPts val="0"/>
              </a:spcAft>
              <a:buNone/>
            </a:pPr>
            <a:r>
              <a:rPr b="1" lang="en" sz="900">
                <a:solidFill>
                  <a:srgbClr val="0000FF"/>
                </a:solidFill>
              </a:rPr>
              <a:t>3. Few</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"Few people attended the meeting."</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"People attended the meeting."</a:t>
            </a:r>
            <a:r>
              <a:rPr lang="en" sz="900"/>
              <a:t> </a:t>
            </a:r>
            <a:r>
              <a:rPr b="1" lang="en" sz="900">
                <a:solidFill>
                  <a:srgbClr val="0000FF"/>
                </a:solidFill>
              </a:rPr>
              <a:t>Explanation</a:t>
            </a:r>
            <a:r>
              <a:rPr lang="en" sz="900">
                <a:solidFill>
                  <a:srgbClr val="0000FF"/>
                </a:solidFill>
              </a:rPr>
              <a:t>: The half-truth omits the word "few," which clarifies that attendance was low. This makes it appear as though attendance was more significant than it actually was.</a:t>
            </a:r>
            <a:endParaRPr sz="900">
              <a:solidFill>
                <a:srgbClr val="0000FF"/>
              </a:solidFill>
            </a:endParaRPr>
          </a:p>
          <a:p>
            <a:pPr indent="0" lvl="0" marL="0" rtl="0" algn="l">
              <a:spcBef>
                <a:spcPts val="1200"/>
              </a:spcBef>
              <a:spcAft>
                <a:spcPts val="0"/>
              </a:spcAft>
              <a:buClr>
                <a:schemeClr val="dk1"/>
              </a:buClr>
              <a:buSzPts val="1100"/>
              <a:buFont typeface="Arial"/>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457200" y="0"/>
            <a:ext cx="4430400" cy="45687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900">
                <a:solidFill>
                  <a:srgbClr val="0000FF"/>
                </a:solidFill>
              </a:rPr>
              <a:t>4. Several</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"Several issues were raised during the discussion."</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"Issues were raised during the discussion."</a:t>
            </a:r>
            <a:endParaRPr sz="900">
              <a:solidFill>
                <a:srgbClr val="0000FF"/>
              </a:solidFill>
            </a:endParaRPr>
          </a:p>
          <a:p>
            <a:pPr indent="-285750" lvl="1" marL="914400" rtl="0" algn="l">
              <a:lnSpc>
                <a:spcPct val="115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omits "several," which gives the impression that the number of issues raised could be minimal or unspecified, rather than indicating a moderate number.</a:t>
            </a:r>
            <a:endParaRPr sz="900">
              <a:solidFill>
                <a:srgbClr val="0000FF"/>
              </a:solidFill>
            </a:endParaRPr>
          </a:p>
          <a:p>
            <a:pPr indent="0" lvl="0" marL="0" rtl="0" algn="l">
              <a:lnSpc>
                <a:spcPct val="115000"/>
              </a:lnSpc>
              <a:spcBef>
                <a:spcPts val="1400"/>
              </a:spcBef>
              <a:spcAft>
                <a:spcPts val="0"/>
              </a:spcAft>
              <a:buClr>
                <a:schemeClr val="dk1"/>
              </a:buClr>
              <a:buSzPts val="1100"/>
              <a:buFont typeface="Arial"/>
              <a:buNone/>
            </a:pPr>
            <a:r>
              <a:rPr b="1" lang="en" sz="900">
                <a:solidFill>
                  <a:srgbClr val="0000FF"/>
                </a:solidFill>
              </a:rPr>
              <a:t>5. Often</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"The machine often needs repairs."</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"The machine needs repairs."</a:t>
            </a:r>
            <a:endParaRPr sz="900">
              <a:solidFill>
                <a:srgbClr val="0000FF"/>
              </a:solidFill>
            </a:endParaRPr>
          </a:p>
          <a:p>
            <a:pPr indent="-285750" lvl="1" marL="914400" rtl="0" algn="l">
              <a:lnSpc>
                <a:spcPct val="115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omits "often," which specifies the frequency of repairs. This could mislead someone into thinking repairs are less frequent than they are.</a:t>
            </a:r>
            <a:endParaRPr sz="900">
              <a:solidFill>
                <a:srgbClr val="0000FF"/>
              </a:solidFill>
            </a:endParaRPr>
          </a:p>
          <a:p>
            <a:pPr indent="0" lvl="0" marL="0" rtl="0" algn="l">
              <a:lnSpc>
                <a:spcPct val="115000"/>
              </a:lnSpc>
              <a:spcBef>
                <a:spcPts val="1400"/>
              </a:spcBef>
              <a:spcAft>
                <a:spcPts val="0"/>
              </a:spcAft>
              <a:buClr>
                <a:schemeClr val="dk1"/>
              </a:buClr>
              <a:buSzPts val="1100"/>
              <a:buFont typeface="Arial"/>
              <a:buNone/>
            </a:pPr>
            <a:r>
              <a:rPr b="1" lang="en" sz="900">
                <a:solidFill>
                  <a:srgbClr val="0000FF"/>
                </a:solidFill>
              </a:rPr>
              <a:t>6. Occasionally</a:t>
            </a:r>
            <a:endParaRPr b="1" sz="900">
              <a:solidFill>
                <a:srgbClr val="0000FF"/>
              </a:solidFill>
            </a:endParaRPr>
          </a:p>
          <a:p>
            <a:pPr indent="-285750" lvl="0" marL="457200" rtl="0" algn="l">
              <a:lnSpc>
                <a:spcPct val="115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"Occasionally, the system crashes."</a:t>
            </a:r>
            <a:endParaRPr sz="900">
              <a:solidFill>
                <a:srgbClr val="0000FF"/>
              </a:solidFill>
            </a:endParaRPr>
          </a:p>
          <a:p>
            <a:pPr indent="-285750" lvl="0" marL="457200" rtl="0" algn="l">
              <a:lnSpc>
                <a:spcPct val="115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"The system crashes."</a:t>
            </a:r>
            <a:endParaRPr sz="900">
              <a:solidFill>
                <a:srgbClr val="0000FF"/>
              </a:solidFill>
            </a:endParaRPr>
          </a:p>
          <a:p>
            <a:pPr indent="-285750" lvl="1" marL="914400" rtl="0" algn="l">
              <a:lnSpc>
                <a:spcPct val="115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By omitting "occasionally," the half-truth makes it seem like system crashes are more frequent or constant than they are.</a:t>
            </a:r>
            <a:endParaRPr sz="900">
              <a:solidFill>
                <a:srgbClr val="0000FF"/>
              </a:solidFill>
            </a:endParaRPr>
          </a:p>
          <a:p>
            <a:pPr indent="0" lvl="0" marL="0" rtl="0" algn="l">
              <a:lnSpc>
                <a:spcPct val="115000"/>
              </a:lnSpc>
              <a:spcBef>
                <a:spcPts val="1400"/>
              </a:spcBef>
              <a:spcAft>
                <a:spcPts val="0"/>
              </a:spcAft>
              <a:buNone/>
            </a:pPr>
            <a:r>
              <a:rPr b="1" lang="en" sz="900"/>
              <a:t>7</a:t>
            </a:r>
            <a:r>
              <a:rPr b="1" lang="en" sz="900"/>
              <a:t>. Various</a:t>
            </a:r>
            <a:endParaRPr b="1" sz="900"/>
          </a:p>
          <a:p>
            <a:pPr indent="-285750" lvl="0" marL="457200" rtl="0" algn="l">
              <a:lnSpc>
                <a:spcPct val="115000"/>
              </a:lnSpc>
              <a:spcBef>
                <a:spcPts val="1200"/>
              </a:spcBef>
              <a:spcAft>
                <a:spcPts val="0"/>
              </a:spcAft>
              <a:buClr>
                <a:srgbClr val="0000FF"/>
              </a:buClr>
              <a:buSzPts val="900"/>
              <a:buChar char="●"/>
            </a:pPr>
            <a:r>
              <a:rPr b="1" lang="en" sz="900"/>
              <a:t>Truth Statement</a:t>
            </a:r>
            <a:r>
              <a:rPr lang="en" sz="900"/>
              <a:t>: "The company offers various services."</a:t>
            </a:r>
            <a:endParaRPr sz="900"/>
          </a:p>
          <a:p>
            <a:pPr indent="-285750" lvl="0" marL="457200" rtl="0" algn="l">
              <a:lnSpc>
                <a:spcPct val="115000"/>
              </a:lnSpc>
              <a:spcBef>
                <a:spcPts val="0"/>
              </a:spcBef>
              <a:spcAft>
                <a:spcPts val="0"/>
              </a:spcAft>
              <a:buClr>
                <a:srgbClr val="0000FF"/>
              </a:buClr>
              <a:buSzPts val="900"/>
              <a:buChar char="●"/>
            </a:pPr>
            <a:r>
              <a:rPr b="1" lang="en" sz="900"/>
              <a:t>Half-Truth</a:t>
            </a:r>
            <a:r>
              <a:rPr lang="en" sz="900"/>
              <a:t>: "The company offers services."</a:t>
            </a:r>
            <a:endParaRPr sz="900"/>
          </a:p>
          <a:p>
            <a:pPr indent="-285750" lvl="1" marL="914400" rtl="0" algn="l">
              <a:lnSpc>
                <a:spcPct val="115000"/>
              </a:lnSpc>
              <a:spcBef>
                <a:spcPts val="0"/>
              </a:spcBef>
              <a:spcAft>
                <a:spcPts val="0"/>
              </a:spcAft>
              <a:buClr>
                <a:srgbClr val="0000FF"/>
              </a:buClr>
              <a:buSzPts val="900"/>
              <a:buChar char="○"/>
            </a:pPr>
            <a:r>
              <a:rPr b="1" lang="en" sz="900"/>
              <a:t>Explanation</a:t>
            </a:r>
            <a:r>
              <a:rPr lang="en" sz="900"/>
              <a:t>: By omitting "various," the half-truth suggests the range of services might not be as diverse as it actually is.</a:t>
            </a:r>
            <a:endParaRPr sz="900"/>
          </a:p>
          <a:p>
            <a:pPr indent="-285750" lvl="1" marL="914400" rtl="0" algn="l">
              <a:lnSpc>
                <a:spcPct val="115000"/>
              </a:lnSpc>
              <a:spcBef>
                <a:spcPts val="0"/>
              </a:spcBef>
              <a:spcAft>
                <a:spcPts val="0"/>
              </a:spcAft>
              <a:buClr>
                <a:schemeClr val="dk1"/>
              </a:buClr>
              <a:buSzPts val="900"/>
              <a:buChar char="○"/>
            </a:pPr>
            <a:r>
              <a:t/>
            </a:r>
            <a:endParaRPr b="1" sz="900"/>
          </a:p>
          <a:p>
            <a:pPr indent="0" lvl="0" marL="0" rtl="0" algn="l">
              <a:lnSpc>
                <a:spcPct val="115000"/>
              </a:lnSpc>
              <a:spcBef>
                <a:spcPts val="1400"/>
              </a:spcBef>
              <a:spcAft>
                <a:spcPts val="400"/>
              </a:spcAft>
              <a:buNone/>
            </a:pPr>
            <a:r>
              <a:t/>
            </a:r>
            <a:endParaRPr/>
          </a:p>
        </p:txBody>
      </p:sp>
      <p:sp>
        <p:nvSpPr>
          <p:cNvPr id="171" name="Google Shape;171;p35"/>
          <p:cNvSpPr txBox="1"/>
          <p:nvPr>
            <p:ph idx="1" type="body"/>
          </p:nvPr>
        </p:nvSpPr>
        <p:spPr>
          <a:xfrm>
            <a:off x="4958300" y="52925"/>
            <a:ext cx="4074600" cy="4594500"/>
          </a:xfrm>
          <a:prstGeom prst="rect">
            <a:avLst/>
          </a:prstGeom>
        </p:spPr>
        <p:txBody>
          <a:bodyPr anchorCtr="0" anchor="t" bIns="45700" lIns="91425" spcFirstLastPara="1" rIns="91425" wrap="square" tIns="45700">
            <a:noAutofit/>
          </a:bodyPr>
          <a:lstStyle/>
          <a:p>
            <a:pPr indent="0" lvl="0" marL="0" rtl="0" algn="l">
              <a:lnSpc>
                <a:spcPct val="100000"/>
              </a:lnSpc>
              <a:spcBef>
                <a:spcPts val="1400"/>
              </a:spcBef>
              <a:spcAft>
                <a:spcPts val="0"/>
              </a:spcAft>
              <a:buClr>
                <a:schemeClr val="dk1"/>
              </a:buClr>
              <a:buSzPts val="1100"/>
              <a:buFont typeface="Arial"/>
              <a:buNone/>
            </a:pPr>
            <a:r>
              <a:rPr b="1" lang="en" sz="900"/>
              <a:t>8</a:t>
            </a:r>
            <a:r>
              <a:rPr b="1" lang="en" sz="900">
                <a:solidFill>
                  <a:srgbClr val="0000FF"/>
                </a:solidFill>
              </a:rPr>
              <a:t>. Approximately</a:t>
            </a:r>
            <a:endParaRPr b="1" sz="900">
              <a:solidFill>
                <a:srgbClr val="0000FF"/>
              </a:solidFill>
            </a:endParaRPr>
          </a:p>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"The project will be completed in approximately two weeks."</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"The project will be completed in two weeks."</a:t>
            </a:r>
            <a:endParaRPr sz="900">
              <a:solidFill>
                <a:srgbClr val="0000FF"/>
              </a:solidFill>
            </a:endParaRPr>
          </a:p>
          <a:p>
            <a:pPr indent="-285750" lvl="1" marL="914400" rtl="0" algn="l">
              <a:lnSpc>
                <a:spcPct val="100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omits "approximately," which suggests a more precise completion time than the estimate actually provides.</a:t>
            </a:r>
            <a:endParaRPr sz="900">
              <a:solidFill>
                <a:srgbClr val="0000FF"/>
              </a:solidFill>
            </a:endParaRPr>
          </a:p>
          <a:p>
            <a:pPr indent="0" lvl="0" marL="0" rtl="0" algn="l">
              <a:lnSpc>
                <a:spcPct val="100000"/>
              </a:lnSpc>
              <a:spcBef>
                <a:spcPts val="1200"/>
              </a:spcBef>
              <a:spcAft>
                <a:spcPts val="0"/>
              </a:spcAft>
              <a:buNone/>
            </a:pPr>
            <a:r>
              <a:rPr b="1" lang="en" sz="900"/>
              <a:t>9</a:t>
            </a:r>
            <a:r>
              <a:rPr b="1" lang="en" sz="900">
                <a:solidFill>
                  <a:srgbClr val="0000FF"/>
                </a:solidFill>
              </a:rPr>
              <a:t>. All</a:t>
            </a:r>
            <a:endParaRPr b="1" sz="900">
              <a:solidFill>
                <a:srgbClr val="0000FF"/>
              </a:solidFill>
            </a:endParaRPr>
          </a:p>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"All team members agreed on the new policy."</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"Team members agreed on the new policy."</a:t>
            </a:r>
            <a:endParaRPr sz="900">
              <a:solidFill>
                <a:srgbClr val="0000FF"/>
              </a:solidFill>
            </a:endParaRPr>
          </a:p>
          <a:p>
            <a:pPr indent="-285750" lvl="1" marL="914400" rtl="0" algn="l">
              <a:lnSpc>
                <a:spcPct val="100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Omitting "all" makes it unclear whether everyone agreed or only a subset did, potentially misleading the audience about the level of consensus.</a:t>
            </a:r>
            <a:endParaRPr sz="900">
              <a:solidFill>
                <a:srgbClr val="0000FF"/>
              </a:solidFill>
            </a:endParaRPr>
          </a:p>
          <a:p>
            <a:pPr indent="0" lvl="0" marL="0" rtl="0" algn="l">
              <a:lnSpc>
                <a:spcPct val="100000"/>
              </a:lnSpc>
              <a:spcBef>
                <a:spcPts val="1200"/>
              </a:spcBef>
              <a:spcAft>
                <a:spcPts val="0"/>
              </a:spcAft>
              <a:buNone/>
            </a:pPr>
            <a:r>
              <a:rPr b="1" lang="en" sz="900">
                <a:solidFill>
                  <a:srgbClr val="0000FF"/>
                </a:solidFill>
              </a:rPr>
              <a:t>1</a:t>
            </a:r>
            <a:r>
              <a:rPr b="1" lang="en" sz="900"/>
              <a:t>0</a:t>
            </a:r>
            <a:r>
              <a:rPr b="1" lang="en" sz="900">
                <a:solidFill>
                  <a:srgbClr val="0000FF"/>
                </a:solidFill>
              </a:rPr>
              <a:t>. Any</a:t>
            </a:r>
            <a:endParaRPr b="1" sz="900">
              <a:solidFill>
                <a:srgbClr val="0000FF"/>
              </a:solidFill>
            </a:endParaRPr>
          </a:p>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"Any employee can submit feedback on the new initiative."</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"Employees can submit feedback on the new initiative."</a:t>
            </a:r>
            <a:endParaRPr sz="900">
              <a:solidFill>
                <a:srgbClr val="0000FF"/>
              </a:solidFill>
            </a:endParaRPr>
          </a:p>
          <a:p>
            <a:pPr indent="-285750" lvl="1" marL="914400" rtl="0" algn="l">
              <a:lnSpc>
                <a:spcPct val="100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The half-truth omits "any," which suggests that not all employees might be encouraged or allowed to submit feedback.</a:t>
            </a:r>
            <a:endParaRPr sz="900">
              <a:solidFill>
                <a:srgbClr val="0000FF"/>
              </a:solidFill>
            </a:endParaRPr>
          </a:p>
          <a:p>
            <a:pPr indent="-285750" lvl="1" marL="914400" rtl="0" algn="l">
              <a:lnSpc>
                <a:spcPct val="100000"/>
              </a:lnSpc>
              <a:spcBef>
                <a:spcPts val="0"/>
              </a:spcBef>
              <a:spcAft>
                <a:spcPts val="0"/>
              </a:spcAft>
              <a:buClr>
                <a:srgbClr val="0000FF"/>
              </a:buClr>
              <a:buSzPts val="900"/>
              <a:buChar char="○"/>
            </a:pPr>
            <a:r>
              <a:t/>
            </a:r>
            <a:endParaRPr sz="900">
              <a:solidFill>
                <a:srgbClr val="0000FF"/>
              </a:solidFill>
            </a:endParaRPr>
          </a:p>
          <a:p>
            <a:pPr indent="0" lvl="0" marL="0" rtl="0" algn="l">
              <a:lnSpc>
                <a:spcPct val="100000"/>
              </a:lnSpc>
              <a:spcBef>
                <a:spcPts val="1200"/>
              </a:spcBef>
              <a:spcAft>
                <a:spcPts val="0"/>
              </a:spcAft>
              <a:buNone/>
            </a:pPr>
            <a:r>
              <a:rPr b="1" lang="en" sz="900">
                <a:solidFill>
                  <a:srgbClr val="0000FF"/>
                </a:solidFill>
              </a:rPr>
              <a:t>1</a:t>
            </a:r>
            <a:r>
              <a:rPr b="1" lang="en" sz="900"/>
              <a:t>1</a:t>
            </a:r>
            <a:r>
              <a:rPr b="1" lang="en" sz="900">
                <a:solidFill>
                  <a:srgbClr val="0000FF"/>
                </a:solidFill>
              </a:rPr>
              <a:t>. Most</a:t>
            </a:r>
            <a:endParaRPr b="1" sz="900">
              <a:solidFill>
                <a:srgbClr val="0000FF"/>
              </a:solidFill>
            </a:endParaRPr>
          </a:p>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Truth Statement</a:t>
            </a:r>
            <a:r>
              <a:rPr lang="en" sz="900">
                <a:solidFill>
                  <a:srgbClr val="0000FF"/>
                </a:solidFill>
              </a:rPr>
              <a:t>: "Most customers were satisfied with the service."</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Half-Truth</a:t>
            </a:r>
            <a:r>
              <a:rPr lang="en" sz="900">
                <a:solidFill>
                  <a:srgbClr val="0000FF"/>
                </a:solidFill>
              </a:rPr>
              <a:t>: "Customers were satisfied with the service."</a:t>
            </a:r>
            <a:endParaRPr sz="900">
              <a:solidFill>
                <a:srgbClr val="0000FF"/>
              </a:solidFill>
            </a:endParaRPr>
          </a:p>
          <a:p>
            <a:pPr indent="-285750" lvl="1" marL="914400" rtl="0" algn="l">
              <a:lnSpc>
                <a:spcPct val="100000"/>
              </a:lnSpc>
              <a:spcBef>
                <a:spcPts val="0"/>
              </a:spcBef>
              <a:spcAft>
                <a:spcPts val="0"/>
              </a:spcAft>
              <a:buClr>
                <a:srgbClr val="0000FF"/>
              </a:buClr>
              <a:buSzPts val="900"/>
              <a:buChar char="○"/>
            </a:pPr>
            <a:r>
              <a:rPr b="1" lang="en" sz="900">
                <a:solidFill>
                  <a:srgbClr val="0000FF"/>
                </a:solidFill>
              </a:rPr>
              <a:t>Explanation</a:t>
            </a:r>
            <a:r>
              <a:rPr lang="en" sz="900">
                <a:solidFill>
                  <a:srgbClr val="0000FF"/>
                </a:solidFill>
              </a:rPr>
              <a:t>: Omitting "most" can mislead by implying universal satisfaction, rather than a majority.</a:t>
            </a:r>
            <a:endParaRPr sz="900">
              <a:solidFill>
                <a:srgbClr val="0000FF"/>
              </a:solidFill>
            </a:endParaRPr>
          </a:p>
          <a:p>
            <a:pPr indent="0" lvl="0" marL="0" rtl="0" algn="l">
              <a:lnSpc>
                <a:spcPct val="100000"/>
              </a:lnSpc>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Ambiguous Phrases</a:t>
            </a:r>
            <a:endParaRPr/>
          </a:p>
        </p:txBody>
      </p:sp>
      <p:sp>
        <p:nvSpPr>
          <p:cNvPr id="177" name="Google Shape;177;p3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288925" lvl="0" marL="457200" rtl="0" algn="l">
              <a:lnSpc>
                <a:spcPct val="115000"/>
              </a:lnSpc>
              <a:spcBef>
                <a:spcPts val="1200"/>
              </a:spcBef>
              <a:spcAft>
                <a:spcPts val="0"/>
              </a:spcAft>
              <a:buClr>
                <a:srgbClr val="0000FF"/>
              </a:buClr>
              <a:buSzPts val="950"/>
              <a:buAutoNum type="arabicPeriod"/>
            </a:pPr>
            <a:r>
              <a:rPr b="1" lang="en" sz="950">
                <a:solidFill>
                  <a:srgbClr val="0000FF"/>
                </a:solidFill>
              </a:rPr>
              <a:t>A lot</a:t>
            </a:r>
            <a:endParaRPr b="1"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Truth Statement</a:t>
            </a:r>
            <a:r>
              <a:rPr lang="en" sz="950">
                <a:solidFill>
                  <a:srgbClr val="0000FF"/>
                </a:solidFill>
              </a:rPr>
              <a:t>: "She has a lot of experience."</a:t>
            </a:r>
            <a:endParaRPr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Half-Truth</a:t>
            </a:r>
            <a:r>
              <a:rPr lang="en" sz="950">
                <a:solidFill>
                  <a:srgbClr val="0000FF"/>
                </a:solidFill>
              </a:rPr>
              <a:t>: "She has experience."</a:t>
            </a:r>
            <a:endParaRPr sz="950">
              <a:solidFill>
                <a:srgbClr val="0000FF"/>
              </a:solidFill>
            </a:endParaRPr>
          </a:p>
          <a:p>
            <a:pPr indent="-288925" lvl="2" marL="1371600" rtl="0" algn="l">
              <a:lnSpc>
                <a:spcPct val="115000"/>
              </a:lnSpc>
              <a:spcBef>
                <a:spcPts val="0"/>
              </a:spcBef>
              <a:spcAft>
                <a:spcPts val="0"/>
              </a:spcAft>
              <a:buClr>
                <a:srgbClr val="0000FF"/>
              </a:buClr>
              <a:buSzPts val="950"/>
              <a:buChar char="■"/>
            </a:pPr>
            <a:r>
              <a:rPr b="1" lang="en" sz="950">
                <a:solidFill>
                  <a:srgbClr val="0000FF"/>
                </a:solidFill>
              </a:rPr>
              <a:t>Explanation</a:t>
            </a:r>
            <a:r>
              <a:rPr lang="en" sz="950">
                <a:solidFill>
                  <a:srgbClr val="0000FF"/>
                </a:solidFill>
              </a:rPr>
              <a:t>: The half-truth omits "a lot," which downplays the extent of her experience.</a:t>
            </a:r>
            <a:endParaRPr sz="950">
              <a:solidFill>
                <a:srgbClr val="0000FF"/>
              </a:solidFill>
            </a:endParaRPr>
          </a:p>
          <a:p>
            <a:pPr indent="-288925" lvl="0" marL="457200" rtl="0" algn="l">
              <a:lnSpc>
                <a:spcPct val="115000"/>
              </a:lnSpc>
              <a:spcBef>
                <a:spcPts val="0"/>
              </a:spcBef>
              <a:spcAft>
                <a:spcPts val="0"/>
              </a:spcAft>
              <a:buClr>
                <a:srgbClr val="0000FF"/>
              </a:buClr>
              <a:buSzPts val="950"/>
              <a:buAutoNum type="arabicPeriod"/>
            </a:pPr>
            <a:r>
              <a:rPr b="1" lang="en" sz="950">
                <a:solidFill>
                  <a:srgbClr val="0000FF"/>
                </a:solidFill>
              </a:rPr>
              <a:t>In most cases</a:t>
            </a:r>
            <a:endParaRPr b="1"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Truth Statement</a:t>
            </a:r>
            <a:r>
              <a:rPr lang="en" sz="950">
                <a:solidFill>
                  <a:srgbClr val="0000FF"/>
                </a:solidFill>
              </a:rPr>
              <a:t>: "In most cases, the procedure is effective."</a:t>
            </a:r>
            <a:endParaRPr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Half-Truth</a:t>
            </a:r>
            <a:r>
              <a:rPr lang="en" sz="950">
                <a:solidFill>
                  <a:srgbClr val="0000FF"/>
                </a:solidFill>
              </a:rPr>
              <a:t>: "The procedure is effective."</a:t>
            </a:r>
            <a:endParaRPr sz="950">
              <a:solidFill>
                <a:srgbClr val="0000FF"/>
              </a:solidFill>
            </a:endParaRPr>
          </a:p>
          <a:p>
            <a:pPr indent="-288925" lvl="2" marL="1371600" rtl="0" algn="l">
              <a:lnSpc>
                <a:spcPct val="115000"/>
              </a:lnSpc>
              <a:spcBef>
                <a:spcPts val="0"/>
              </a:spcBef>
              <a:spcAft>
                <a:spcPts val="0"/>
              </a:spcAft>
              <a:buClr>
                <a:srgbClr val="0000FF"/>
              </a:buClr>
              <a:buSzPts val="950"/>
              <a:buChar char="■"/>
            </a:pPr>
            <a:r>
              <a:rPr b="1" lang="en" sz="950">
                <a:solidFill>
                  <a:srgbClr val="0000FF"/>
                </a:solidFill>
              </a:rPr>
              <a:t>Explanation</a:t>
            </a:r>
            <a:r>
              <a:rPr lang="en" sz="950">
                <a:solidFill>
                  <a:srgbClr val="0000FF"/>
                </a:solidFill>
              </a:rPr>
              <a:t>: By omitting "in most cases," the half-truth implies that the procedure is universally effective, which might not be true.</a:t>
            </a:r>
            <a:endParaRPr sz="950">
              <a:solidFill>
                <a:srgbClr val="0000FF"/>
              </a:solidFill>
            </a:endParaRPr>
          </a:p>
          <a:p>
            <a:pPr indent="-288925" lvl="0" marL="457200" rtl="0" algn="l">
              <a:lnSpc>
                <a:spcPct val="115000"/>
              </a:lnSpc>
              <a:spcBef>
                <a:spcPts val="0"/>
              </a:spcBef>
              <a:spcAft>
                <a:spcPts val="0"/>
              </a:spcAft>
              <a:buClr>
                <a:srgbClr val="0000FF"/>
              </a:buClr>
              <a:buSzPts val="950"/>
              <a:buAutoNum type="arabicPeriod"/>
            </a:pPr>
            <a:r>
              <a:rPr b="1" lang="en" sz="950">
                <a:solidFill>
                  <a:srgbClr val="0000FF"/>
                </a:solidFill>
              </a:rPr>
              <a:t>Generally</a:t>
            </a:r>
            <a:endParaRPr b="1"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Truth Statement</a:t>
            </a:r>
            <a:r>
              <a:rPr lang="en" sz="950">
                <a:solidFill>
                  <a:srgbClr val="0000FF"/>
                </a:solidFill>
              </a:rPr>
              <a:t>: "The system generally performs well."</a:t>
            </a:r>
            <a:endParaRPr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Half-Truth</a:t>
            </a:r>
            <a:r>
              <a:rPr lang="en" sz="950">
                <a:solidFill>
                  <a:srgbClr val="0000FF"/>
                </a:solidFill>
              </a:rPr>
              <a:t>: "The system performs well."</a:t>
            </a:r>
            <a:endParaRPr sz="950">
              <a:solidFill>
                <a:srgbClr val="0000FF"/>
              </a:solidFill>
            </a:endParaRPr>
          </a:p>
          <a:p>
            <a:pPr indent="-288925" lvl="2" marL="1371600" rtl="0" algn="l">
              <a:lnSpc>
                <a:spcPct val="115000"/>
              </a:lnSpc>
              <a:spcBef>
                <a:spcPts val="0"/>
              </a:spcBef>
              <a:spcAft>
                <a:spcPts val="0"/>
              </a:spcAft>
              <a:buClr>
                <a:srgbClr val="0000FF"/>
              </a:buClr>
              <a:buSzPts val="950"/>
              <a:buChar char="■"/>
            </a:pPr>
            <a:r>
              <a:rPr b="1" lang="en" sz="950">
                <a:solidFill>
                  <a:srgbClr val="0000FF"/>
                </a:solidFill>
              </a:rPr>
              <a:t>Explanation</a:t>
            </a:r>
            <a:r>
              <a:rPr lang="en" sz="950">
                <a:solidFill>
                  <a:srgbClr val="0000FF"/>
                </a:solidFill>
              </a:rPr>
              <a:t>: The half-truth omits "generally," which suggests the performance is consistently good rather than a common trend.</a:t>
            </a:r>
            <a:endParaRPr sz="950">
              <a:solidFill>
                <a:srgbClr val="0000FF"/>
              </a:solidFill>
            </a:endParaRPr>
          </a:p>
          <a:p>
            <a:pPr indent="-288925" lvl="0" marL="457200" rtl="0" algn="l">
              <a:lnSpc>
                <a:spcPct val="115000"/>
              </a:lnSpc>
              <a:spcBef>
                <a:spcPts val="0"/>
              </a:spcBef>
              <a:spcAft>
                <a:spcPts val="0"/>
              </a:spcAft>
              <a:buClr>
                <a:srgbClr val="0000FF"/>
              </a:buClr>
              <a:buSzPts val="950"/>
              <a:buAutoNum type="arabicPeriod"/>
            </a:pPr>
            <a:r>
              <a:rPr b="1" lang="en" sz="950">
                <a:solidFill>
                  <a:srgbClr val="0000FF"/>
                </a:solidFill>
              </a:rPr>
              <a:t>On average</a:t>
            </a:r>
            <a:endParaRPr b="1"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Truth Statement</a:t>
            </a:r>
            <a:r>
              <a:rPr lang="en" sz="950">
                <a:solidFill>
                  <a:srgbClr val="0000FF"/>
                </a:solidFill>
              </a:rPr>
              <a:t>: "On average, the device lasts for several years."</a:t>
            </a:r>
            <a:endParaRPr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Half-Truth</a:t>
            </a:r>
            <a:r>
              <a:rPr lang="en" sz="950">
                <a:solidFill>
                  <a:srgbClr val="0000FF"/>
                </a:solidFill>
              </a:rPr>
              <a:t>: "The device lasts for several years."</a:t>
            </a:r>
            <a:endParaRPr sz="950">
              <a:solidFill>
                <a:srgbClr val="0000FF"/>
              </a:solidFill>
            </a:endParaRPr>
          </a:p>
          <a:p>
            <a:pPr indent="-288925" lvl="2" marL="1371600" rtl="0" algn="l">
              <a:lnSpc>
                <a:spcPct val="115000"/>
              </a:lnSpc>
              <a:spcBef>
                <a:spcPts val="0"/>
              </a:spcBef>
              <a:spcAft>
                <a:spcPts val="0"/>
              </a:spcAft>
              <a:buClr>
                <a:srgbClr val="0000FF"/>
              </a:buClr>
              <a:buSzPts val="950"/>
              <a:buChar char="■"/>
            </a:pPr>
            <a:r>
              <a:rPr b="1" lang="en" sz="950">
                <a:solidFill>
                  <a:srgbClr val="0000FF"/>
                </a:solidFill>
              </a:rPr>
              <a:t>Explanation</a:t>
            </a:r>
            <a:r>
              <a:rPr lang="en" sz="950">
                <a:solidFill>
                  <a:srgbClr val="0000FF"/>
                </a:solidFill>
              </a:rPr>
              <a:t>: The half-truth omits "on average," which could mislead by suggesting all devices last as long as the average.</a:t>
            </a:r>
            <a:endParaRPr sz="950">
              <a:solidFill>
                <a:srgbClr val="0000FF"/>
              </a:solidFill>
            </a:endParaRPr>
          </a:p>
          <a:p>
            <a:pPr indent="-288925" lvl="0" marL="457200" rtl="0" algn="l">
              <a:lnSpc>
                <a:spcPct val="115000"/>
              </a:lnSpc>
              <a:spcBef>
                <a:spcPts val="0"/>
              </a:spcBef>
              <a:spcAft>
                <a:spcPts val="0"/>
              </a:spcAft>
              <a:buClr>
                <a:srgbClr val="0000FF"/>
              </a:buClr>
              <a:buSzPts val="950"/>
              <a:buAutoNum type="arabicPeriod"/>
            </a:pPr>
            <a:r>
              <a:rPr b="1" lang="en" sz="950">
                <a:solidFill>
                  <a:srgbClr val="0000FF"/>
                </a:solidFill>
              </a:rPr>
              <a:t>To some extent</a:t>
            </a:r>
            <a:endParaRPr b="1"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Truth Statement</a:t>
            </a:r>
            <a:r>
              <a:rPr lang="en" sz="950">
                <a:solidFill>
                  <a:srgbClr val="0000FF"/>
                </a:solidFill>
              </a:rPr>
              <a:t>: "The policy benefits employees to some extent."</a:t>
            </a:r>
            <a:endParaRPr sz="950">
              <a:solidFill>
                <a:srgbClr val="0000FF"/>
              </a:solidFill>
            </a:endParaRPr>
          </a:p>
          <a:p>
            <a:pPr indent="-288925" lvl="1" marL="914400" rtl="0" algn="l">
              <a:lnSpc>
                <a:spcPct val="115000"/>
              </a:lnSpc>
              <a:spcBef>
                <a:spcPts val="0"/>
              </a:spcBef>
              <a:spcAft>
                <a:spcPts val="0"/>
              </a:spcAft>
              <a:buClr>
                <a:srgbClr val="0000FF"/>
              </a:buClr>
              <a:buSzPts val="950"/>
              <a:buChar char="○"/>
            </a:pPr>
            <a:r>
              <a:rPr b="1" lang="en" sz="950">
                <a:solidFill>
                  <a:srgbClr val="0000FF"/>
                </a:solidFill>
              </a:rPr>
              <a:t>Half-Truth</a:t>
            </a:r>
            <a:r>
              <a:rPr lang="en" sz="950">
                <a:solidFill>
                  <a:srgbClr val="0000FF"/>
                </a:solidFill>
              </a:rPr>
              <a:t>: "The policy benefits employees."</a:t>
            </a:r>
            <a:endParaRPr sz="950">
              <a:solidFill>
                <a:srgbClr val="0000FF"/>
              </a:solidFill>
            </a:endParaRPr>
          </a:p>
          <a:p>
            <a:pPr indent="-288925" lvl="2" marL="1371600" rtl="0" algn="l">
              <a:lnSpc>
                <a:spcPct val="115000"/>
              </a:lnSpc>
              <a:spcBef>
                <a:spcPts val="0"/>
              </a:spcBef>
              <a:spcAft>
                <a:spcPts val="0"/>
              </a:spcAft>
              <a:buClr>
                <a:srgbClr val="0000FF"/>
              </a:buClr>
              <a:buSzPts val="950"/>
              <a:buChar char="■"/>
            </a:pPr>
            <a:r>
              <a:rPr b="1" lang="en" sz="950">
                <a:solidFill>
                  <a:srgbClr val="0000FF"/>
                </a:solidFill>
              </a:rPr>
              <a:t>Explanation</a:t>
            </a:r>
            <a:r>
              <a:rPr lang="en" sz="950">
                <a:solidFill>
                  <a:srgbClr val="0000FF"/>
                </a:solidFill>
              </a:rPr>
              <a:t>: The half-truth omits "to some extent," which could imply that the policy benefits employees more comprehensively than it actually does.</a:t>
            </a:r>
            <a:endParaRPr sz="950">
              <a:solidFill>
                <a:srgbClr val="0000FF"/>
              </a:solidFill>
            </a:endParaRPr>
          </a:p>
          <a:p>
            <a:pPr indent="0" lvl="0" marL="0" rtl="0" algn="l">
              <a:spcBef>
                <a:spcPts val="1200"/>
              </a:spcBef>
              <a:spcAft>
                <a:spcPts val="0"/>
              </a:spcAft>
              <a:buNone/>
            </a:pPr>
            <a:r>
              <a:t/>
            </a:r>
            <a:endParaRPr sz="9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Context Manipulation</a:t>
            </a:r>
            <a:endParaRPr/>
          </a:p>
        </p:txBody>
      </p:sp>
      <p:sp>
        <p:nvSpPr>
          <p:cNvPr id="183" name="Google Shape;183;p3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700"/>
              <a:t>Presenting information out of context can mislead, even if the facts are accurate.</a:t>
            </a:r>
            <a:endParaRPr sz="1700"/>
          </a:p>
          <a:p>
            <a:pPr indent="0" lvl="0" marL="0" rtl="0" algn="l">
              <a:spcBef>
                <a:spcPts val="480"/>
              </a:spcBef>
              <a:spcAft>
                <a:spcPts val="0"/>
              </a:spcAft>
              <a:buClr>
                <a:schemeClr val="dk1"/>
              </a:buClr>
              <a:buSzPts val="1100"/>
              <a:buFont typeface="Arial"/>
              <a:buNone/>
            </a:pPr>
            <a:r>
              <a:rPr b="1" lang="en" sz="1600">
                <a:solidFill>
                  <a:srgbClr val="0000FF"/>
                </a:solidFill>
              </a:rPr>
              <a:t>Truth Statement:</a:t>
            </a:r>
            <a:r>
              <a:rPr lang="en" sz="1600">
                <a:solidFill>
                  <a:srgbClr val="0000FF"/>
                </a:solidFill>
              </a:rPr>
              <a:t> "The politician voted against a bill that included tax cuts because it also had provisions that would harm public education funding."</a:t>
            </a:r>
            <a:endParaRPr sz="1600">
              <a:solidFill>
                <a:srgbClr val="0000FF"/>
              </a:solidFill>
            </a:endParaRPr>
          </a:p>
          <a:p>
            <a:pPr indent="0" lvl="0" marL="0" rtl="0" algn="l">
              <a:spcBef>
                <a:spcPts val="480"/>
              </a:spcBef>
              <a:spcAft>
                <a:spcPts val="0"/>
              </a:spcAft>
              <a:buClr>
                <a:schemeClr val="dk1"/>
              </a:buClr>
              <a:buSzPts val="1100"/>
              <a:buFont typeface="Arial"/>
              <a:buNone/>
            </a:pPr>
            <a:r>
              <a:rPr b="1" lang="en" sz="1600">
                <a:solidFill>
                  <a:srgbClr val="0000FF"/>
                </a:solidFill>
              </a:rPr>
              <a:t>Half-Truth</a:t>
            </a:r>
            <a:r>
              <a:rPr lang="en" sz="1600">
                <a:solidFill>
                  <a:srgbClr val="0000FF"/>
                </a:solidFill>
              </a:rPr>
              <a:t>: “The politician voted against a bill to lower taxes."</a:t>
            </a:r>
            <a:endParaRPr sz="1600">
              <a:solidFill>
                <a:srgbClr val="0000FF"/>
              </a:solidFill>
            </a:endParaRPr>
          </a:p>
          <a:p>
            <a:pPr indent="0" lvl="0" marL="0" rtl="0" algn="l">
              <a:spcBef>
                <a:spcPts val="480"/>
              </a:spcBef>
              <a:spcAft>
                <a:spcPts val="0"/>
              </a:spcAft>
              <a:buNone/>
            </a:pPr>
            <a:r>
              <a:rPr b="1" lang="en" sz="1600">
                <a:solidFill>
                  <a:srgbClr val="0000FF"/>
                </a:solidFill>
              </a:rPr>
              <a:t>Explanation: </a:t>
            </a:r>
            <a:r>
              <a:rPr lang="en" sz="1600">
                <a:solidFill>
                  <a:srgbClr val="0000FF"/>
                </a:solidFill>
              </a:rPr>
              <a:t>This half-truth omits the important detail that the bill also included harmful provisions. Without this context, it misleadingly suggests that the politician is against lowering taxes in general, rather than opposing the specific provisions of the bill.</a:t>
            </a:r>
            <a:endParaRPr sz="1600">
              <a:solidFill>
                <a:srgbClr val="0000FF"/>
              </a:solidFill>
            </a:endParaRPr>
          </a:p>
          <a:p>
            <a:pPr indent="0" lvl="0" marL="0" rtl="0" algn="l">
              <a:spcBef>
                <a:spcPts val="480"/>
              </a:spcBef>
              <a:spcAft>
                <a:spcPts val="0"/>
              </a:spcAft>
              <a:buNone/>
            </a:pPr>
            <a:r>
              <a:rPr b="1" lang="en" sz="1600">
                <a:solidFill>
                  <a:srgbClr val="0000FF"/>
                </a:solidFill>
              </a:rPr>
              <a:t>Truth Statement</a:t>
            </a:r>
            <a:r>
              <a:rPr lang="en" sz="1600">
                <a:solidFill>
                  <a:srgbClr val="0000FF"/>
                </a:solidFill>
              </a:rPr>
              <a:t>: "The politician voted for a new environmental policy that includes stricter regulations."</a:t>
            </a:r>
            <a:endParaRPr sz="1600">
              <a:solidFill>
                <a:srgbClr val="0000FF"/>
              </a:solidFill>
            </a:endParaRPr>
          </a:p>
          <a:p>
            <a:pPr indent="0" lvl="0" marL="0" rtl="0" algn="l">
              <a:spcBef>
                <a:spcPts val="480"/>
              </a:spcBef>
              <a:spcAft>
                <a:spcPts val="0"/>
              </a:spcAft>
              <a:buNone/>
            </a:pPr>
            <a:r>
              <a:rPr b="1" lang="en" sz="1600">
                <a:solidFill>
                  <a:srgbClr val="0000FF"/>
                </a:solidFill>
              </a:rPr>
              <a:t>Context Manipulation</a:t>
            </a:r>
            <a:r>
              <a:rPr lang="en" sz="1600">
                <a:solidFill>
                  <a:srgbClr val="0000FF"/>
                </a:solidFill>
              </a:rPr>
              <a:t>: "The politician voted for more regulations."</a:t>
            </a:r>
            <a:endParaRPr sz="1600">
              <a:solidFill>
                <a:srgbClr val="0000FF"/>
              </a:solidFill>
            </a:endParaRPr>
          </a:p>
          <a:p>
            <a:pPr indent="0" lvl="0" marL="0" rtl="0" algn="l">
              <a:lnSpc>
                <a:spcPct val="115000"/>
              </a:lnSpc>
              <a:spcBef>
                <a:spcPts val="1200"/>
              </a:spcBef>
              <a:spcAft>
                <a:spcPts val="0"/>
              </a:spcAft>
              <a:buNone/>
            </a:pPr>
            <a:r>
              <a:rPr lang="en" sz="1600">
                <a:solidFill>
                  <a:srgbClr val="0000FF"/>
                </a:solidFill>
              </a:rPr>
              <a:t>Here, the context manipulation involves stripping away specific details (environmental policy and stricter regulations) to create a misleading impression about the nature of the regulations or the politician’s stance.</a:t>
            </a:r>
            <a:endParaRPr sz="1600">
              <a:solidFill>
                <a:srgbClr val="0000FF"/>
              </a:solidFill>
            </a:endParaRPr>
          </a:p>
          <a:p>
            <a:pPr indent="0" lvl="0" marL="0" rtl="0" algn="l">
              <a:spcBef>
                <a:spcPts val="1200"/>
              </a:spcBef>
              <a:spcAft>
                <a:spcPts val="0"/>
              </a:spcAft>
              <a:buClr>
                <a:schemeClr val="dk1"/>
              </a:buClr>
              <a:buSzPts val="1100"/>
              <a:buFont typeface="Arial"/>
              <a:buNone/>
            </a:pPr>
            <a:r>
              <a:t/>
            </a:r>
            <a:endParaRPr sz="1600">
              <a:solidFill>
                <a:srgbClr val="0000FF"/>
              </a:solidFill>
            </a:endParaRPr>
          </a:p>
          <a:p>
            <a:pPr indent="0" lvl="0" marL="0" rtl="0" algn="l">
              <a:spcBef>
                <a:spcPts val="480"/>
              </a:spcBef>
              <a:spcAft>
                <a:spcPts val="0"/>
              </a:spcAft>
              <a:buClr>
                <a:schemeClr val="dk1"/>
              </a:buClr>
              <a:buSzPts val="1100"/>
              <a:buFont typeface="Arial"/>
              <a:buNone/>
            </a:pPr>
            <a:r>
              <a:t/>
            </a:r>
            <a:endParaRPr sz="1600">
              <a:solidFill>
                <a:srgbClr val="0000FF"/>
              </a:solidFill>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Selective Presentation</a:t>
            </a:r>
            <a:endParaRPr/>
          </a:p>
        </p:txBody>
      </p:sp>
      <p:sp>
        <p:nvSpPr>
          <p:cNvPr id="189" name="Google Shape;189;p3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t>Highlighting certain facts while ignoring others that are equally relevant.</a:t>
            </a:r>
            <a:endParaRPr sz="1500"/>
          </a:p>
          <a:p>
            <a:pPr indent="0" lvl="0" marL="0" rtl="0" algn="l">
              <a:spcBef>
                <a:spcPts val="480"/>
              </a:spcBef>
              <a:spcAft>
                <a:spcPts val="0"/>
              </a:spcAft>
              <a:buNone/>
            </a:pPr>
            <a:r>
              <a:rPr b="1" lang="en" sz="1500">
                <a:solidFill>
                  <a:srgbClr val="0000FF"/>
                </a:solidFill>
              </a:rPr>
              <a:t>Full </a:t>
            </a:r>
            <a:r>
              <a:rPr b="1" lang="en" sz="1500"/>
              <a:t>Truth</a:t>
            </a:r>
            <a:r>
              <a:rPr lang="en" sz="1500"/>
              <a:t>: "Crime rates have dropped in the last year, but they are still higher than they were five years ago."</a:t>
            </a:r>
            <a:endParaRPr sz="1500"/>
          </a:p>
          <a:p>
            <a:pPr indent="0" lvl="0" marL="0" rtl="0" algn="l">
              <a:spcBef>
                <a:spcPts val="480"/>
              </a:spcBef>
              <a:spcAft>
                <a:spcPts val="0"/>
              </a:spcAft>
              <a:buClr>
                <a:schemeClr val="dk1"/>
              </a:buClr>
              <a:buSzPts val="1100"/>
              <a:buFont typeface="Arial"/>
              <a:buNone/>
            </a:pPr>
            <a:r>
              <a:rPr b="1" lang="en" sz="1500"/>
              <a:t>Half-Truth:</a:t>
            </a:r>
            <a:r>
              <a:rPr lang="en" sz="1500"/>
              <a:t> "Crime rates have dropped in the last year."</a:t>
            </a:r>
            <a:endParaRPr sz="1500"/>
          </a:p>
          <a:p>
            <a:pPr indent="0" lvl="0" marL="0" rtl="0" algn="l">
              <a:spcBef>
                <a:spcPts val="480"/>
              </a:spcBef>
              <a:spcAft>
                <a:spcPts val="0"/>
              </a:spcAft>
              <a:buClr>
                <a:schemeClr val="dk1"/>
              </a:buClr>
              <a:buSzPts val="1100"/>
              <a:buFont typeface="Arial"/>
              <a:buNone/>
            </a:pPr>
            <a:r>
              <a:rPr b="1" lang="en" sz="1500"/>
              <a:t>Explanation</a:t>
            </a:r>
            <a:r>
              <a:rPr lang="en" sz="1500"/>
              <a:t>:</a:t>
            </a:r>
            <a:endParaRPr sz="1500"/>
          </a:p>
          <a:p>
            <a:pPr indent="0" lvl="0" marL="0" rtl="0" algn="l">
              <a:spcBef>
                <a:spcPts val="480"/>
              </a:spcBef>
              <a:spcAft>
                <a:spcPts val="0"/>
              </a:spcAft>
              <a:buClr>
                <a:schemeClr val="dk1"/>
              </a:buClr>
              <a:buSzPts val="1100"/>
              <a:buFont typeface="Arial"/>
              <a:buNone/>
            </a:pPr>
            <a:r>
              <a:rPr lang="en" sz="1500"/>
              <a:t>This half-truth omits the longer-term context that crime rates are still higher than they were five years ago. This selective presentation makes it seem as though there has been a significant and sustained improvement in safety, which is misleading.</a:t>
            </a:r>
            <a:endParaRPr sz="1500"/>
          </a:p>
          <a:p>
            <a:pPr indent="0" lvl="0" marL="0" rtl="0" algn="l">
              <a:lnSpc>
                <a:spcPct val="115000"/>
              </a:lnSpc>
              <a:spcBef>
                <a:spcPts val="1200"/>
              </a:spcBef>
              <a:spcAft>
                <a:spcPts val="0"/>
              </a:spcAft>
              <a:buNone/>
            </a:pPr>
            <a:r>
              <a:rPr b="1" lang="en" sz="1500">
                <a:solidFill>
                  <a:srgbClr val="0000FF"/>
                </a:solidFill>
              </a:rPr>
              <a:t>Full Truth</a:t>
            </a:r>
            <a:r>
              <a:rPr lang="en" sz="1500">
                <a:solidFill>
                  <a:srgbClr val="0000FF"/>
                </a:solidFill>
              </a:rPr>
              <a:t>: "The politician voted in favor of the new environmental regulations and against some tax cuts." </a:t>
            </a:r>
            <a:endParaRPr sz="15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rgbClr val="0000FF"/>
                </a:solidFill>
              </a:rPr>
              <a:t>Half-Truth</a:t>
            </a:r>
            <a:r>
              <a:rPr lang="en" sz="1500">
                <a:solidFill>
                  <a:srgbClr val="0000FF"/>
                </a:solidFill>
              </a:rPr>
              <a:t>: "The politician supported the new environmental regulations." (Highlighting only the positive action while omitting their opposition to tax cuts, which might also be relevant to understanding their overall stance.)</a:t>
            </a:r>
            <a:endParaRPr sz="1500">
              <a:solidFill>
                <a:srgbClr val="0000FF"/>
              </a:solidFil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800"/>
              <a:t>Scoring Criteria for Deception Statements</a:t>
            </a:r>
            <a:endParaRPr sz="3800"/>
          </a:p>
        </p:txBody>
      </p:sp>
      <p:sp>
        <p:nvSpPr>
          <p:cNvPr id="195" name="Google Shape;195;p39"/>
          <p:cNvSpPr txBox="1"/>
          <p:nvPr>
            <p:ph idx="1" type="body"/>
          </p:nvPr>
        </p:nvSpPr>
        <p:spPr>
          <a:xfrm>
            <a:off x="457200" y="1200150"/>
            <a:ext cx="3909900" cy="3394500"/>
          </a:xfrm>
          <a:prstGeom prst="rect">
            <a:avLst/>
          </a:prstGeom>
        </p:spPr>
        <p:txBody>
          <a:bodyPr anchorCtr="0" anchor="t" bIns="45700" lIns="91425" spcFirstLastPara="1" rIns="91425" wrap="square" tIns="45700">
            <a:noAutofit/>
          </a:bodyPr>
          <a:lstStyle/>
          <a:p>
            <a:pPr indent="-311150" lvl="0" marL="457200" rtl="0" algn="just">
              <a:lnSpc>
                <a:spcPct val="115000"/>
              </a:lnSpc>
              <a:spcBef>
                <a:spcPts val="1200"/>
              </a:spcBef>
              <a:spcAft>
                <a:spcPts val="0"/>
              </a:spcAft>
              <a:buClr>
                <a:srgbClr val="0000FF"/>
              </a:buClr>
              <a:buSzPts val="1300"/>
              <a:buChar char="●"/>
            </a:pPr>
            <a:r>
              <a:rPr b="1" lang="en" sz="1300">
                <a:solidFill>
                  <a:srgbClr val="0000FF"/>
                </a:solidFill>
              </a:rPr>
              <a:t>Factual Accuracy (0-1):</a:t>
            </a:r>
            <a:br>
              <a:rPr b="1" lang="en" sz="1300">
                <a:solidFill>
                  <a:srgbClr val="0000FF"/>
                </a:solidFill>
              </a:rPr>
            </a:br>
            <a:r>
              <a:rPr lang="en" sz="1300">
                <a:solidFill>
                  <a:srgbClr val="0000FF"/>
                </a:solidFill>
              </a:rPr>
              <a:t>How closely the statement matches the facts.</a:t>
            </a:r>
            <a:br>
              <a:rPr lang="en" sz="1300">
                <a:solidFill>
                  <a:srgbClr val="0000FF"/>
                </a:solidFill>
              </a:rPr>
            </a:br>
            <a:r>
              <a:rPr i="1" lang="en" sz="1300">
                <a:solidFill>
                  <a:srgbClr val="0000FF"/>
                </a:solidFill>
              </a:rPr>
              <a:t>Score:</a:t>
            </a:r>
            <a:r>
              <a:rPr lang="en" sz="1300">
                <a:solidFill>
                  <a:srgbClr val="0000FF"/>
                </a:solidFill>
              </a:rPr>
              <a:t> 0 = Inaccurate, 1 = Accurate.</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Deceptiveness (0-1):</a:t>
            </a:r>
            <a:br>
              <a:rPr b="1" lang="en" sz="1300">
                <a:solidFill>
                  <a:srgbClr val="0000FF"/>
                </a:solidFill>
              </a:rPr>
            </a:br>
            <a:r>
              <a:rPr lang="en" sz="1300">
                <a:solidFill>
                  <a:srgbClr val="0000FF"/>
                </a:solidFill>
              </a:rPr>
              <a:t>Measures the potential to mislead or distort.</a:t>
            </a:r>
            <a:br>
              <a:rPr lang="en" sz="1300">
                <a:solidFill>
                  <a:srgbClr val="0000FF"/>
                </a:solidFill>
              </a:rPr>
            </a:br>
            <a:r>
              <a:rPr i="1" lang="en" sz="1300">
                <a:solidFill>
                  <a:srgbClr val="0000FF"/>
                </a:solidFill>
              </a:rPr>
              <a:t>Score:</a:t>
            </a:r>
            <a:r>
              <a:rPr lang="en" sz="1300">
                <a:solidFill>
                  <a:srgbClr val="0000FF"/>
                </a:solidFill>
              </a:rPr>
              <a:t> 0 = Not deceptive, 1 = Highly deceptive.</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Coherence (0-1):</a:t>
            </a:r>
            <a:br>
              <a:rPr b="1" lang="en" sz="1300">
                <a:solidFill>
                  <a:srgbClr val="0000FF"/>
                </a:solidFill>
              </a:rPr>
            </a:br>
            <a:r>
              <a:rPr lang="en" sz="1300">
                <a:solidFill>
                  <a:srgbClr val="0000FF"/>
                </a:solidFill>
              </a:rPr>
              <a:t>Logical flow and clarity of the statement.</a:t>
            </a:r>
            <a:br>
              <a:rPr lang="en" sz="1300">
                <a:solidFill>
                  <a:srgbClr val="0000FF"/>
                </a:solidFill>
              </a:rPr>
            </a:br>
            <a:r>
              <a:rPr i="1" lang="en" sz="1300">
                <a:solidFill>
                  <a:srgbClr val="0000FF"/>
                </a:solidFill>
              </a:rPr>
              <a:t>Score:</a:t>
            </a:r>
            <a:r>
              <a:rPr lang="en" sz="1300">
                <a:solidFill>
                  <a:srgbClr val="0000FF"/>
                </a:solidFill>
              </a:rPr>
              <a:t> 0 = Incoherent, 1 = Clear.</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Specificity (0-1):</a:t>
            </a:r>
            <a:br>
              <a:rPr b="1" lang="en" sz="1300">
                <a:solidFill>
                  <a:srgbClr val="0000FF"/>
                </a:solidFill>
              </a:rPr>
            </a:br>
            <a:r>
              <a:rPr lang="en" sz="1300">
                <a:solidFill>
                  <a:srgbClr val="0000FF"/>
                </a:solidFill>
              </a:rPr>
              <a:t>Level of detail provided.</a:t>
            </a:r>
            <a:br>
              <a:rPr lang="en" sz="1300">
                <a:solidFill>
                  <a:srgbClr val="0000FF"/>
                </a:solidFill>
              </a:rPr>
            </a:br>
            <a:r>
              <a:rPr i="1" lang="en" sz="1300">
                <a:solidFill>
                  <a:srgbClr val="0000FF"/>
                </a:solidFill>
              </a:rPr>
              <a:t>Score:</a:t>
            </a:r>
            <a:r>
              <a:rPr lang="en" sz="1300">
                <a:solidFill>
                  <a:srgbClr val="0000FF"/>
                </a:solidFill>
              </a:rPr>
              <a:t> 0 = Vague, 1 = Specific.</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Emotional Tone (0-1):</a:t>
            </a:r>
            <a:br>
              <a:rPr b="1" lang="en" sz="1300">
                <a:solidFill>
                  <a:srgbClr val="0000FF"/>
                </a:solidFill>
              </a:rPr>
            </a:br>
            <a:r>
              <a:rPr lang="en" sz="1300">
                <a:solidFill>
                  <a:srgbClr val="0000FF"/>
                </a:solidFill>
              </a:rPr>
              <a:t>Whether the tone evokes emotions.</a:t>
            </a:r>
            <a:br>
              <a:rPr lang="en" sz="1300">
                <a:solidFill>
                  <a:srgbClr val="0000FF"/>
                </a:solidFill>
              </a:rPr>
            </a:br>
            <a:r>
              <a:rPr i="1" lang="en" sz="1300">
                <a:solidFill>
                  <a:srgbClr val="0000FF"/>
                </a:solidFill>
              </a:rPr>
              <a:t>Score:</a:t>
            </a:r>
            <a:r>
              <a:rPr lang="en" sz="1300">
                <a:solidFill>
                  <a:srgbClr val="0000FF"/>
                </a:solidFill>
              </a:rPr>
              <a:t> 0 = Neutral, 1 = Emotional.</a:t>
            </a:r>
            <a:endParaRPr sz="1300">
              <a:solidFill>
                <a:srgbClr val="0000FF"/>
              </a:solidFill>
            </a:endParaRPr>
          </a:p>
          <a:p>
            <a:pPr indent="0" lvl="0" marL="0" rtl="0" algn="l">
              <a:spcBef>
                <a:spcPts val="1200"/>
              </a:spcBef>
              <a:spcAft>
                <a:spcPts val="0"/>
              </a:spcAft>
              <a:buNone/>
            </a:pPr>
            <a:r>
              <a:t/>
            </a:r>
            <a:endParaRPr sz="1300"/>
          </a:p>
        </p:txBody>
      </p:sp>
      <p:sp>
        <p:nvSpPr>
          <p:cNvPr id="196" name="Google Shape;196;p39"/>
          <p:cNvSpPr txBox="1"/>
          <p:nvPr/>
        </p:nvSpPr>
        <p:spPr>
          <a:xfrm>
            <a:off x="4679525" y="1063375"/>
            <a:ext cx="3840900" cy="33450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1200"/>
              </a:spcBef>
              <a:spcAft>
                <a:spcPts val="0"/>
              </a:spcAft>
              <a:buClr>
                <a:srgbClr val="0000FF"/>
              </a:buClr>
              <a:buSzPts val="1300"/>
              <a:buChar char="●"/>
            </a:pPr>
            <a:r>
              <a:rPr b="1" lang="en" sz="1300">
                <a:solidFill>
                  <a:srgbClr val="0000FF"/>
                </a:solidFill>
              </a:rPr>
              <a:t>Bias (0-1):</a:t>
            </a:r>
            <a:br>
              <a:rPr b="1" lang="en" sz="1300">
                <a:solidFill>
                  <a:srgbClr val="0000FF"/>
                </a:solidFill>
              </a:rPr>
            </a:br>
            <a:r>
              <a:rPr lang="en" sz="1300">
                <a:solidFill>
                  <a:srgbClr val="0000FF"/>
                </a:solidFill>
              </a:rPr>
              <a:t>Presence of bias or unbalanced perspective.</a:t>
            </a:r>
            <a:br>
              <a:rPr lang="en" sz="1300">
                <a:solidFill>
                  <a:srgbClr val="0000FF"/>
                </a:solidFill>
              </a:rPr>
            </a:br>
            <a:r>
              <a:rPr i="1" lang="en" sz="1300">
                <a:solidFill>
                  <a:srgbClr val="0000FF"/>
                </a:solidFill>
              </a:rPr>
              <a:t>Score:</a:t>
            </a:r>
            <a:r>
              <a:rPr lang="en" sz="1300">
                <a:solidFill>
                  <a:srgbClr val="0000FF"/>
                </a:solidFill>
              </a:rPr>
              <a:t> 0 = Neutral, 1 = Biased.</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Scope (0-1):</a:t>
            </a:r>
            <a:br>
              <a:rPr b="1" lang="en" sz="1300">
                <a:solidFill>
                  <a:srgbClr val="0000FF"/>
                </a:solidFill>
              </a:rPr>
            </a:br>
            <a:r>
              <a:rPr lang="en" sz="1300">
                <a:solidFill>
                  <a:srgbClr val="0000FF"/>
                </a:solidFill>
              </a:rPr>
              <a:t>How broad or specific the statement is.</a:t>
            </a:r>
            <a:br>
              <a:rPr lang="en" sz="1300">
                <a:solidFill>
                  <a:srgbClr val="0000FF"/>
                </a:solidFill>
              </a:rPr>
            </a:br>
            <a:r>
              <a:rPr i="1" lang="en" sz="1300">
                <a:solidFill>
                  <a:srgbClr val="0000FF"/>
                </a:solidFill>
              </a:rPr>
              <a:t>Score:</a:t>
            </a:r>
            <a:r>
              <a:rPr lang="en" sz="1300">
                <a:solidFill>
                  <a:srgbClr val="0000FF"/>
                </a:solidFill>
              </a:rPr>
              <a:t> 0 = Specific, 1 = General.</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Temporal Consistency (0-1):</a:t>
            </a:r>
            <a:br>
              <a:rPr b="1" lang="en" sz="1300">
                <a:solidFill>
                  <a:srgbClr val="0000FF"/>
                </a:solidFill>
              </a:rPr>
            </a:br>
            <a:r>
              <a:rPr lang="en" sz="1300">
                <a:solidFill>
                  <a:srgbClr val="0000FF"/>
                </a:solidFill>
              </a:rPr>
              <a:t>Accuracy of the statement in relation to time.</a:t>
            </a:r>
            <a:br>
              <a:rPr lang="en" sz="1300">
                <a:solidFill>
                  <a:srgbClr val="0000FF"/>
                </a:solidFill>
              </a:rPr>
            </a:br>
            <a:r>
              <a:rPr i="1" lang="en" sz="1300">
                <a:solidFill>
                  <a:srgbClr val="0000FF"/>
                </a:solidFill>
              </a:rPr>
              <a:t>Score:</a:t>
            </a:r>
            <a:r>
              <a:rPr lang="en" sz="1300">
                <a:solidFill>
                  <a:srgbClr val="0000FF"/>
                </a:solidFill>
              </a:rPr>
              <a:t> 0 = Misleading, 1 = Accurate.</a:t>
            </a:r>
            <a:endParaRPr sz="1300">
              <a:solidFill>
                <a:srgbClr val="0000FF"/>
              </a:solidFill>
            </a:endParaRPr>
          </a:p>
          <a:p>
            <a:pPr indent="-311150" lvl="0" marL="457200" rtl="0" algn="just">
              <a:lnSpc>
                <a:spcPct val="115000"/>
              </a:lnSpc>
              <a:spcBef>
                <a:spcPts val="0"/>
              </a:spcBef>
              <a:spcAft>
                <a:spcPts val="0"/>
              </a:spcAft>
              <a:buClr>
                <a:srgbClr val="0000FF"/>
              </a:buClr>
              <a:buSzPts val="1300"/>
              <a:buChar char="●"/>
            </a:pPr>
            <a:r>
              <a:rPr b="1" lang="en" sz="1300">
                <a:solidFill>
                  <a:srgbClr val="0000FF"/>
                </a:solidFill>
              </a:rPr>
              <a:t>Context/Ambiguity (0-1):</a:t>
            </a:r>
            <a:br>
              <a:rPr b="1" lang="en" sz="1300">
                <a:solidFill>
                  <a:srgbClr val="0000FF"/>
                </a:solidFill>
              </a:rPr>
            </a:br>
            <a:r>
              <a:rPr lang="en" sz="1300">
                <a:solidFill>
                  <a:srgbClr val="0000FF"/>
                </a:solidFill>
              </a:rPr>
              <a:t>Whether key context or clarity is missing.</a:t>
            </a:r>
            <a:br>
              <a:rPr lang="en" sz="1300">
                <a:solidFill>
                  <a:srgbClr val="0000FF"/>
                </a:solidFill>
              </a:rPr>
            </a:br>
            <a:r>
              <a:rPr i="1" lang="en" sz="1300">
                <a:solidFill>
                  <a:srgbClr val="0000FF"/>
                </a:solidFill>
              </a:rPr>
              <a:t>Score:</a:t>
            </a:r>
            <a:r>
              <a:rPr lang="en" sz="1300">
                <a:solidFill>
                  <a:srgbClr val="0000FF"/>
                </a:solidFill>
              </a:rPr>
              <a:t> 0 = Ambiguous, 1 = Clear.</a:t>
            </a:r>
            <a:endParaRPr sz="1300">
              <a:solidFill>
                <a:srgbClr val="0000FF"/>
              </a:solidFill>
            </a:endParaRPr>
          </a:p>
          <a:p>
            <a:pPr indent="0" lvl="0" marL="0" rtl="0" algn="l">
              <a:spcBef>
                <a:spcPts val="1200"/>
              </a:spcBef>
              <a:spcAft>
                <a:spcPts val="0"/>
              </a:spcAft>
              <a:buNone/>
            </a:pPr>
            <a:r>
              <a:t/>
            </a:r>
            <a:endParaRPr sz="24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p:nvPr/>
        </p:nvSpPr>
        <p:spPr>
          <a:xfrm>
            <a:off x="127883" y="764928"/>
            <a:ext cx="1550400" cy="41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Politifact dataset</a:t>
            </a:r>
            <a:endParaRPr/>
          </a:p>
        </p:txBody>
      </p:sp>
      <p:sp>
        <p:nvSpPr>
          <p:cNvPr id="202" name="Google Shape;202;p40"/>
          <p:cNvSpPr/>
          <p:nvPr/>
        </p:nvSpPr>
        <p:spPr>
          <a:xfrm>
            <a:off x="3141384" y="741340"/>
            <a:ext cx="1240200" cy="461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GPT</a:t>
            </a:r>
            <a:endParaRPr/>
          </a:p>
        </p:txBody>
      </p:sp>
      <p:sp>
        <p:nvSpPr>
          <p:cNvPr id="203" name="Google Shape;203;p40"/>
          <p:cNvSpPr/>
          <p:nvPr/>
        </p:nvSpPr>
        <p:spPr>
          <a:xfrm>
            <a:off x="7023643" y="2106916"/>
            <a:ext cx="5358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a:t>
            </a:r>
            <a:endParaRPr/>
          </a:p>
        </p:txBody>
      </p:sp>
      <p:sp>
        <p:nvSpPr>
          <p:cNvPr id="204" name="Google Shape;204;p40"/>
          <p:cNvSpPr/>
          <p:nvPr/>
        </p:nvSpPr>
        <p:spPr>
          <a:xfrm>
            <a:off x="4075975" y="1673812"/>
            <a:ext cx="12402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Deceptiveness</a:t>
            </a:r>
            <a:endParaRPr sz="1200"/>
          </a:p>
        </p:txBody>
      </p:sp>
      <p:sp>
        <p:nvSpPr>
          <p:cNvPr id="205" name="Google Shape;205;p40"/>
          <p:cNvSpPr/>
          <p:nvPr/>
        </p:nvSpPr>
        <p:spPr>
          <a:xfrm>
            <a:off x="5805854" y="2106916"/>
            <a:ext cx="10206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Scope/</a:t>
            </a:r>
            <a:endParaRPr sz="1200"/>
          </a:p>
          <a:p>
            <a:pPr indent="0" lvl="0" marL="0" rtl="0" algn="ctr">
              <a:spcBef>
                <a:spcPts val="0"/>
              </a:spcBef>
              <a:spcAft>
                <a:spcPts val="0"/>
              </a:spcAft>
              <a:buNone/>
            </a:pPr>
            <a:r>
              <a:rPr lang="en" sz="1200"/>
              <a:t>Generality</a:t>
            </a:r>
            <a:endParaRPr sz="1200"/>
          </a:p>
        </p:txBody>
      </p:sp>
      <p:sp>
        <p:nvSpPr>
          <p:cNvPr id="206" name="Google Shape;206;p40"/>
          <p:cNvSpPr/>
          <p:nvPr/>
        </p:nvSpPr>
        <p:spPr>
          <a:xfrm>
            <a:off x="5531767" y="1673812"/>
            <a:ext cx="9048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Coherence</a:t>
            </a:r>
            <a:endParaRPr sz="1200"/>
          </a:p>
        </p:txBody>
      </p:sp>
      <p:sp>
        <p:nvSpPr>
          <p:cNvPr id="207" name="Google Shape;207;p40"/>
          <p:cNvSpPr/>
          <p:nvPr/>
        </p:nvSpPr>
        <p:spPr>
          <a:xfrm>
            <a:off x="3486090" y="2106916"/>
            <a:ext cx="10206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Temporal Consistency</a:t>
            </a:r>
            <a:endParaRPr sz="1200"/>
          </a:p>
        </p:txBody>
      </p:sp>
      <p:sp>
        <p:nvSpPr>
          <p:cNvPr id="208" name="Google Shape;208;p40"/>
          <p:cNvSpPr/>
          <p:nvPr/>
        </p:nvSpPr>
        <p:spPr>
          <a:xfrm>
            <a:off x="3049969" y="1673812"/>
            <a:ext cx="8106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Factual Accuracy</a:t>
            </a:r>
            <a:endParaRPr sz="1200"/>
          </a:p>
        </p:txBody>
      </p:sp>
      <p:sp>
        <p:nvSpPr>
          <p:cNvPr id="209" name="Google Shape;209;p40"/>
          <p:cNvSpPr/>
          <p:nvPr/>
        </p:nvSpPr>
        <p:spPr>
          <a:xfrm>
            <a:off x="4703868" y="2106916"/>
            <a:ext cx="9048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 Ambiguity</a:t>
            </a:r>
            <a:endParaRPr sz="1200"/>
          </a:p>
        </p:txBody>
      </p:sp>
      <p:sp>
        <p:nvSpPr>
          <p:cNvPr id="210" name="Google Shape;210;p40"/>
          <p:cNvSpPr/>
          <p:nvPr/>
        </p:nvSpPr>
        <p:spPr>
          <a:xfrm>
            <a:off x="7772651" y="1673812"/>
            <a:ext cx="9048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Emotional Tone</a:t>
            </a:r>
            <a:endParaRPr sz="1200"/>
          </a:p>
        </p:txBody>
      </p:sp>
      <p:sp>
        <p:nvSpPr>
          <p:cNvPr id="211" name="Google Shape;211;p40"/>
          <p:cNvSpPr/>
          <p:nvPr/>
        </p:nvSpPr>
        <p:spPr>
          <a:xfrm>
            <a:off x="6652197" y="1673812"/>
            <a:ext cx="904800" cy="33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Specificity</a:t>
            </a:r>
            <a:endParaRPr sz="1200"/>
          </a:p>
        </p:txBody>
      </p:sp>
      <p:sp>
        <p:nvSpPr>
          <p:cNvPr id="212" name="Google Shape;212;p40"/>
          <p:cNvSpPr/>
          <p:nvPr/>
        </p:nvSpPr>
        <p:spPr>
          <a:xfrm>
            <a:off x="1577998" y="1742870"/>
            <a:ext cx="904800" cy="54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Label</a:t>
            </a:r>
            <a:endParaRPr sz="1200"/>
          </a:p>
        </p:txBody>
      </p:sp>
      <p:sp>
        <p:nvSpPr>
          <p:cNvPr id="213" name="Google Shape;213;p40"/>
          <p:cNvSpPr/>
          <p:nvPr/>
        </p:nvSpPr>
        <p:spPr>
          <a:xfrm>
            <a:off x="2928123" y="1592652"/>
            <a:ext cx="5839500" cy="9546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40"/>
          <p:cNvCxnSpPr>
            <a:stCxn id="202" idx="4"/>
            <a:endCxn id="213" idx="0"/>
          </p:cNvCxnSpPr>
          <p:nvPr/>
        </p:nvCxnSpPr>
        <p:spPr>
          <a:xfrm>
            <a:off x="3761484" y="1202740"/>
            <a:ext cx="2086500" cy="390000"/>
          </a:xfrm>
          <a:prstGeom prst="straightConnector1">
            <a:avLst/>
          </a:prstGeom>
          <a:noFill/>
          <a:ln cap="flat" cmpd="sng" w="9525">
            <a:solidFill>
              <a:schemeClr val="dk1"/>
            </a:solidFill>
            <a:prstDash val="solid"/>
            <a:round/>
            <a:headEnd len="med" w="med" type="none"/>
            <a:tailEnd len="med" w="med" type="triangle"/>
          </a:ln>
        </p:spPr>
      </p:cxnSp>
      <p:cxnSp>
        <p:nvCxnSpPr>
          <p:cNvPr id="215" name="Google Shape;215;p40"/>
          <p:cNvCxnSpPr>
            <a:stCxn id="202" idx="4"/>
            <a:endCxn id="212" idx="0"/>
          </p:cNvCxnSpPr>
          <p:nvPr/>
        </p:nvCxnSpPr>
        <p:spPr>
          <a:xfrm flipH="1">
            <a:off x="2030484" y="1202740"/>
            <a:ext cx="1731000" cy="540000"/>
          </a:xfrm>
          <a:prstGeom prst="straightConnector1">
            <a:avLst/>
          </a:prstGeom>
          <a:noFill/>
          <a:ln cap="flat" cmpd="sng" w="9525">
            <a:solidFill>
              <a:schemeClr val="dk1"/>
            </a:solidFill>
            <a:prstDash val="solid"/>
            <a:round/>
            <a:headEnd len="med" w="med" type="none"/>
            <a:tailEnd len="med" w="med" type="triangle"/>
          </a:ln>
        </p:spPr>
      </p:cxnSp>
      <p:sp>
        <p:nvSpPr>
          <p:cNvPr id="216" name="Google Shape;216;p40"/>
          <p:cNvSpPr/>
          <p:nvPr/>
        </p:nvSpPr>
        <p:spPr>
          <a:xfrm>
            <a:off x="227874" y="1742870"/>
            <a:ext cx="904800" cy="540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Label</a:t>
            </a:r>
            <a:endParaRPr sz="1200"/>
          </a:p>
        </p:txBody>
      </p:sp>
      <p:cxnSp>
        <p:nvCxnSpPr>
          <p:cNvPr id="217" name="Google Shape;217;p40"/>
          <p:cNvCxnSpPr/>
          <p:nvPr/>
        </p:nvCxnSpPr>
        <p:spPr>
          <a:xfrm>
            <a:off x="680319" y="1179275"/>
            <a:ext cx="0" cy="5634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40"/>
          <p:cNvSpPr/>
          <p:nvPr/>
        </p:nvSpPr>
        <p:spPr>
          <a:xfrm>
            <a:off x="1151793" y="1783651"/>
            <a:ext cx="419700" cy="4143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40"/>
          <p:cNvSpPr/>
          <p:nvPr/>
        </p:nvSpPr>
        <p:spPr>
          <a:xfrm>
            <a:off x="121475" y="1565536"/>
            <a:ext cx="2480400" cy="8505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40"/>
          <p:cNvSpPr txBox="1"/>
          <p:nvPr/>
        </p:nvSpPr>
        <p:spPr>
          <a:xfrm>
            <a:off x="455850" y="2445950"/>
            <a:ext cx="1963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Data </a:t>
            </a:r>
            <a:r>
              <a:rPr lang="en" sz="1800">
                <a:solidFill>
                  <a:srgbClr val="0000FF"/>
                </a:solidFill>
              </a:rPr>
              <a:t>Filtration</a:t>
            </a:r>
            <a:endParaRPr sz="1800">
              <a:solidFill>
                <a:srgbClr val="0000FF"/>
              </a:solidFill>
            </a:endParaRPr>
          </a:p>
        </p:txBody>
      </p:sp>
      <p:sp>
        <p:nvSpPr>
          <p:cNvPr id="221" name="Google Shape;221;p40"/>
          <p:cNvSpPr txBox="1"/>
          <p:nvPr/>
        </p:nvSpPr>
        <p:spPr>
          <a:xfrm>
            <a:off x="4972679" y="2518138"/>
            <a:ext cx="1731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rPr>
              <a:t>9 scores</a:t>
            </a:r>
            <a:endParaRPr sz="1800">
              <a:solidFill>
                <a:srgbClr val="6AA84F"/>
              </a:solidFill>
            </a:endParaRPr>
          </a:p>
        </p:txBody>
      </p:sp>
      <p:cxnSp>
        <p:nvCxnSpPr>
          <p:cNvPr id="222" name="Google Shape;222;p40"/>
          <p:cNvCxnSpPr>
            <a:stCxn id="201" idx="3"/>
            <a:endCxn id="202" idx="2"/>
          </p:cNvCxnSpPr>
          <p:nvPr/>
        </p:nvCxnSpPr>
        <p:spPr>
          <a:xfrm>
            <a:off x="1678283" y="972078"/>
            <a:ext cx="1463100" cy="0"/>
          </a:xfrm>
          <a:prstGeom prst="straightConnector1">
            <a:avLst/>
          </a:prstGeom>
          <a:noFill/>
          <a:ln cap="flat" cmpd="sng" w="9525">
            <a:solidFill>
              <a:schemeClr val="dk1"/>
            </a:solidFill>
            <a:prstDash val="solid"/>
            <a:round/>
            <a:headEnd len="med" w="med" type="none"/>
            <a:tailEnd len="med" w="med" type="triangle"/>
          </a:ln>
        </p:spPr>
      </p:cxnSp>
      <p:sp>
        <p:nvSpPr>
          <p:cNvPr id="223" name="Google Shape;223;p40"/>
          <p:cNvSpPr/>
          <p:nvPr/>
        </p:nvSpPr>
        <p:spPr>
          <a:xfrm>
            <a:off x="761745" y="3493120"/>
            <a:ext cx="1550400" cy="5634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224" name="Google Shape;224;p40"/>
          <p:cNvSpPr/>
          <p:nvPr/>
        </p:nvSpPr>
        <p:spPr>
          <a:xfrm>
            <a:off x="2732806" y="3493120"/>
            <a:ext cx="1550400" cy="5634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Gradient Boosting</a:t>
            </a:r>
            <a:endParaRPr/>
          </a:p>
        </p:txBody>
      </p:sp>
      <p:sp>
        <p:nvSpPr>
          <p:cNvPr id="225" name="Google Shape;225;p40"/>
          <p:cNvSpPr/>
          <p:nvPr/>
        </p:nvSpPr>
        <p:spPr>
          <a:xfrm>
            <a:off x="4703855" y="3493120"/>
            <a:ext cx="1550400" cy="5634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26" name="Google Shape;226;p40"/>
          <p:cNvSpPr/>
          <p:nvPr/>
        </p:nvSpPr>
        <p:spPr>
          <a:xfrm>
            <a:off x="6652209" y="3493120"/>
            <a:ext cx="1550400" cy="5634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cxnSp>
        <p:nvCxnSpPr>
          <p:cNvPr id="227" name="Google Shape;227;p40"/>
          <p:cNvCxnSpPr/>
          <p:nvPr/>
        </p:nvCxnSpPr>
        <p:spPr>
          <a:xfrm>
            <a:off x="1406912" y="3152472"/>
            <a:ext cx="5955900" cy="126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40"/>
          <p:cNvCxnSpPr/>
          <p:nvPr/>
        </p:nvCxnSpPr>
        <p:spPr>
          <a:xfrm flipH="1">
            <a:off x="1406899" y="3152472"/>
            <a:ext cx="12000" cy="340500"/>
          </a:xfrm>
          <a:prstGeom prst="straightConnector1">
            <a:avLst/>
          </a:prstGeom>
          <a:noFill/>
          <a:ln cap="flat" cmpd="sng" w="19050">
            <a:solidFill>
              <a:schemeClr val="dk2"/>
            </a:solidFill>
            <a:prstDash val="solid"/>
            <a:round/>
            <a:headEnd len="med" w="med" type="none"/>
            <a:tailEnd len="med" w="med" type="stealth"/>
          </a:ln>
        </p:spPr>
      </p:cxnSp>
      <p:cxnSp>
        <p:nvCxnSpPr>
          <p:cNvPr id="229" name="Google Shape;229;p40"/>
          <p:cNvCxnSpPr/>
          <p:nvPr/>
        </p:nvCxnSpPr>
        <p:spPr>
          <a:xfrm flipH="1">
            <a:off x="7362806" y="3152472"/>
            <a:ext cx="12000" cy="340500"/>
          </a:xfrm>
          <a:prstGeom prst="straightConnector1">
            <a:avLst/>
          </a:prstGeom>
          <a:noFill/>
          <a:ln cap="flat" cmpd="sng" w="19050">
            <a:solidFill>
              <a:schemeClr val="dk2"/>
            </a:solidFill>
            <a:prstDash val="solid"/>
            <a:round/>
            <a:headEnd len="med" w="med" type="none"/>
            <a:tailEnd len="med" w="med" type="stealth"/>
          </a:ln>
        </p:spPr>
      </p:cxnSp>
      <p:cxnSp>
        <p:nvCxnSpPr>
          <p:cNvPr id="230" name="Google Shape;230;p40"/>
          <p:cNvCxnSpPr/>
          <p:nvPr/>
        </p:nvCxnSpPr>
        <p:spPr>
          <a:xfrm flipH="1">
            <a:off x="3502024" y="3152472"/>
            <a:ext cx="12000" cy="340500"/>
          </a:xfrm>
          <a:prstGeom prst="straightConnector1">
            <a:avLst/>
          </a:prstGeom>
          <a:noFill/>
          <a:ln cap="flat" cmpd="sng" w="19050">
            <a:solidFill>
              <a:schemeClr val="dk2"/>
            </a:solidFill>
            <a:prstDash val="solid"/>
            <a:round/>
            <a:headEnd len="med" w="med" type="none"/>
            <a:tailEnd len="med" w="med" type="stealth"/>
          </a:ln>
        </p:spPr>
      </p:cxnSp>
      <p:cxnSp>
        <p:nvCxnSpPr>
          <p:cNvPr id="231" name="Google Shape;231;p40"/>
          <p:cNvCxnSpPr/>
          <p:nvPr/>
        </p:nvCxnSpPr>
        <p:spPr>
          <a:xfrm flipH="1">
            <a:off x="5432409" y="3152472"/>
            <a:ext cx="12000" cy="340500"/>
          </a:xfrm>
          <a:prstGeom prst="straightConnector1">
            <a:avLst/>
          </a:prstGeom>
          <a:noFill/>
          <a:ln cap="flat" cmpd="sng" w="19050">
            <a:solidFill>
              <a:schemeClr val="dk2"/>
            </a:solidFill>
            <a:prstDash val="solid"/>
            <a:round/>
            <a:headEnd len="med" w="med" type="none"/>
            <a:tailEnd len="med" w="med" type="stealth"/>
          </a:ln>
        </p:spPr>
      </p:cxnSp>
      <p:cxnSp>
        <p:nvCxnSpPr>
          <p:cNvPr id="232" name="Google Shape;232;p40"/>
          <p:cNvCxnSpPr/>
          <p:nvPr/>
        </p:nvCxnSpPr>
        <p:spPr>
          <a:xfrm>
            <a:off x="2440471" y="2424119"/>
            <a:ext cx="1576200" cy="741000"/>
          </a:xfrm>
          <a:prstGeom prst="straightConnector1">
            <a:avLst/>
          </a:prstGeom>
          <a:noFill/>
          <a:ln cap="flat" cmpd="sng" w="9525">
            <a:solidFill>
              <a:srgbClr val="0000FF"/>
            </a:solidFill>
            <a:prstDash val="solid"/>
            <a:round/>
            <a:headEnd len="med" w="med" type="none"/>
            <a:tailEnd len="med" w="med" type="triangle"/>
          </a:ln>
        </p:spPr>
      </p:cxnSp>
      <p:cxnSp>
        <p:nvCxnSpPr>
          <p:cNvPr id="233" name="Google Shape;233;p40"/>
          <p:cNvCxnSpPr/>
          <p:nvPr/>
        </p:nvCxnSpPr>
        <p:spPr>
          <a:xfrm flipH="1">
            <a:off x="4043682" y="2537534"/>
            <a:ext cx="680700" cy="610800"/>
          </a:xfrm>
          <a:prstGeom prst="straightConnector1">
            <a:avLst/>
          </a:prstGeom>
          <a:noFill/>
          <a:ln cap="flat" cmpd="sng" w="9525">
            <a:solidFill>
              <a:srgbClr val="6AA84F"/>
            </a:solidFill>
            <a:prstDash val="solid"/>
            <a:round/>
            <a:headEnd len="med" w="med" type="none"/>
            <a:tailEnd len="med" w="med" type="triangle"/>
          </a:ln>
        </p:spPr>
      </p:cxnSp>
      <p:sp>
        <p:nvSpPr>
          <p:cNvPr id="234" name="Google Shape;234;p40"/>
          <p:cNvSpPr txBox="1"/>
          <p:nvPr/>
        </p:nvSpPr>
        <p:spPr>
          <a:xfrm>
            <a:off x="1026634" y="2802375"/>
            <a:ext cx="1020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500"/>
              <a:t>👑</a:t>
            </a:r>
            <a:endParaRPr sz="5500"/>
          </a:p>
        </p:txBody>
      </p:sp>
      <p:sp>
        <p:nvSpPr>
          <p:cNvPr id="235" name="Google Shape;235;p40"/>
          <p:cNvSpPr/>
          <p:nvPr/>
        </p:nvSpPr>
        <p:spPr>
          <a:xfrm>
            <a:off x="3402423" y="4482927"/>
            <a:ext cx="1963200" cy="6108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236" name="Google Shape;236;p40"/>
          <p:cNvSpPr/>
          <p:nvPr/>
        </p:nvSpPr>
        <p:spPr>
          <a:xfrm>
            <a:off x="6181490" y="4581115"/>
            <a:ext cx="1846200" cy="414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Label</a:t>
            </a:r>
            <a:endParaRPr/>
          </a:p>
        </p:txBody>
      </p:sp>
      <p:cxnSp>
        <p:nvCxnSpPr>
          <p:cNvPr id="237" name="Google Shape;237;p40"/>
          <p:cNvCxnSpPr>
            <a:stCxn id="235" idx="3"/>
            <a:endCxn id="236" idx="1"/>
          </p:cNvCxnSpPr>
          <p:nvPr/>
        </p:nvCxnSpPr>
        <p:spPr>
          <a:xfrm>
            <a:off x="5365623" y="4788327"/>
            <a:ext cx="816000" cy="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40"/>
          <p:cNvCxnSpPr>
            <a:stCxn id="223" idx="2"/>
            <a:endCxn id="235" idx="1"/>
          </p:cNvCxnSpPr>
          <p:nvPr/>
        </p:nvCxnSpPr>
        <p:spPr>
          <a:xfrm flipH="1" rot="-5400000">
            <a:off x="2103795" y="3489670"/>
            <a:ext cx="731700" cy="1865400"/>
          </a:xfrm>
          <a:prstGeom prst="bentConnector2">
            <a:avLst/>
          </a:prstGeom>
          <a:noFill/>
          <a:ln cap="flat" cmpd="sng" w="19050">
            <a:solidFill>
              <a:schemeClr val="dk2"/>
            </a:solidFill>
            <a:prstDash val="solid"/>
            <a:round/>
            <a:headEnd len="med" w="med" type="none"/>
            <a:tailEnd len="med" w="med" type="triangle"/>
          </a:ln>
        </p:spPr>
      </p:cxnSp>
      <p:sp>
        <p:nvSpPr>
          <p:cNvPr id="239" name="Google Shape;239;p40"/>
          <p:cNvSpPr txBox="1"/>
          <p:nvPr/>
        </p:nvSpPr>
        <p:spPr>
          <a:xfrm>
            <a:off x="1487997" y="4410743"/>
            <a:ext cx="2480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9900"/>
                </a:solidFill>
              </a:rPr>
              <a:t>best accuracy (89%)</a:t>
            </a:r>
            <a:endParaRPr b="1" sz="1500">
              <a:solidFill>
                <a:srgbClr val="009900"/>
              </a:solidFill>
            </a:endParaRPr>
          </a:p>
        </p:txBody>
      </p:sp>
      <p:sp>
        <p:nvSpPr>
          <p:cNvPr id="240" name="Google Shape;240;p40"/>
          <p:cNvSpPr txBox="1"/>
          <p:nvPr>
            <p:ph idx="4294967295" type="title"/>
          </p:nvPr>
        </p:nvSpPr>
        <p:spPr>
          <a:xfrm>
            <a:off x="23675" y="-39875"/>
            <a:ext cx="90225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400"/>
              <a:t>Pipeline for Model Detecting labels</a:t>
            </a:r>
            <a:endParaRPr sz="3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9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p:nvPr/>
        </p:nvSpPr>
        <p:spPr>
          <a:xfrm>
            <a:off x="306575" y="760126"/>
            <a:ext cx="1558500" cy="40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Fake &amp; Real news dataset</a:t>
            </a:r>
            <a:endParaRPr/>
          </a:p>
        </p:txBody>
      </p:sp>
      <p:sp>
        <p:nvSpPr>
          <p:cNvPr id="246" name="Google Shape;246;p41"/>
          <p:cNvSpPr/>
          <p:nvPr/>
        </p:nvSpPr>
        <p:spPr>
          <a:xfrm>
            <a:off x="3309213" y="760126"/>
            <a:ext cx="1402500" cy="40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Real news</a:t>
            </a:r>
            <a:endParaRPr/>
          </a:p>
        </p:txBody>
      </p:sp>
      <p:sp>
        <p:nvSpPr>
          <p:cNvPr id="247" name="Google Shape;247;p41"/>
          <p:cNvSpPr/>
          <p:nvPr/>
        </p:nvSpPr>
        <p:spPr>
          <a:xfrm>
            <a:off x="547553" y="1490526"/>
            <a:ext cx="9942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Omission</a:t>
            </a:r>
            <a:endParaRPr/>
          </a:p>
        </p:txBody>
      </p:sp>
      <p:sp>
        <p:nvSpPr>
          <p:cNvPr id="248" name="Google Shape;248;p41"/>
          <p:cNvSpPr/>
          <p:nvPr/>
        </p:nvSpPr>
        <p:spPr>
          <a:xfrm>
            <a:off x="2989272" y="1490526"/>
            <a:ext cx="14733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Understatement</a:t>
            </a:r>
            <a:endParaRPr/>
          </a:p>
        </p:txBody>
      </p:sp>
      <p:sp>
        <p:nvSpPr>
          <p:cNvPr id="249" name="Google Shape;249;p41"/>
          <p:cNvSpPr/>
          <p:nvPr/>
        </p:nvSpPr>
        <p:spPr>
          <a:xfrm>
            <a:off x="1647177" y="1490526"/>
            <a:ext cx="12369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Exaggeration</a:t>
            </a:r>
            <a:endParaRPr/>
          </a:p>
        </p:txBody>
      </p:sp>
      <p:sp>
        <p:nvSpPr>
          <p:cNvPr id="250" name="Google Shape;250;p41"/>
          <p:cNvSpPr/>
          <p:nvPr/>
        </p:nvSpPr>
        <p:spPr>
          <a:xfrm>
            <a:off x="1956243" y="2027366"/>
            <a:ext cx="13230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Context Manipulation</a:t>
            </a:r>
            <a:endParaRPr/>
          </a:p>
        </p:txBody>
      </p:sp>
      <p:sp>
        <p:nvSpPr>
          <p:cNvPr id="251" name="Google Shape;251;p41"/>
          <p:cNvSpPr/>
          <p:nvPr/>
        </p:nvSpPr>
        <p:spPr>
          <a:xfrm>
            <a:off x="6767208" y="1490526"/>
            <a:ext cx="18561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Over-Representation of Numbers</a:t>
            </a:r>
            <a:endParaRPr/>
          </a:p>
        </p:txBody>
      </p:sp>
      <p:sp>
        <p:nvSpPr>
          <p:cNvPr id="252" name="Google Shape;252;p41"/>
          <p:cNvSpPr/>
          <p:nvPr/>
        </p:nvSpPr>
        <p:spPr>
          <a:xfrm>
            <a:off x="4567961" y="1490526"/>
            <a:ext cx="9942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Alteration of Facts</a:t>
            </a:r>
            <a:endParaRPr/>
          </a:p>
        </p:txBody>
      </p:sp>
      <p:sp>
        <p:nvSpPr>
          <p:cNvPr id="253" name="Google Shape;253;p41"/>
          <p:cNvSpPr/>
          <p:nvPr/>
        </p:nvSpPr>
        <p:spPr>
          <a:xfrm>
            <a:off x="547553" y="2027366"/>
            <a:ext cx="13230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Generalization</a:t>
            </a:r>
            <a:endParaRPr/>
          </a:p>
        </p:txBody>
      </p:sp>
      <p:sp>
        <p:nvSpPr>
          <p:cNvPr id="254" name="Google Shape;254;p41"/>
          <p:cNvSpPr/>
          <p:nvPr/>
        </p:nvSpPr>
        <p:spPr>
          <a:xfrm>
            <a:off x="5667585" y="1490526"/>
            <a:ext cx="9942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Ambiguity</a:t>
            </a:r>
            <a:endParaRPr/>
          </a:p>
        </p:txBody>
      </p:sp>
      <p:sp>
        <p:nvSpPr>
          <p:cNvPr id="255" name="Google Shape;255;p41"/>
          <p:cNvSpPr/>
          <p:nvPr/>
        </p:nvSpPr>
        <p:spPr>
          <a:xfrm>
            <a:off x="3364932" y="2027366"/>
            <a:ext cx="11829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Quantifier Shift</a:t>
            </a:r>
            <a:endParaRPr/>
          </a:p>
        </p:txBody>
      </p:sp>
      <p:sp>
        <p:nvSpPr>
          <p:cNvPr id="256" name="Google Shape;256;p41"/>
          <p:cNvSpPr/>
          <p:nvPr/>
        </p:nvSpPr>
        <p:spPr>
          <a:xfrm>
            <a:off x="4666225" y="2027366"/>
            <a:ext cx="12369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Selective Comparison</a:t>
            </a:r>
            <a:endParaRPr/>
          </a:p>
        </p:txBody>
      </p:sp>
      <p:sp>
        <p:nvSpPr>
          <p:cNvPr id="257" name="Google Shape;257;p41"/>
          <p:cNvSpPr/>
          <p:nvPr/>
        </p:nvSpPr>
        <p:spPr>
          <a:xfrm>
            <a:off x="7171377" y="2027366"/>
            <a:ext cx="12369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False Equivalence</a:t>
            </a:r>
            <a:endParaRPr/>
          </a:p>
        </p:txBody>
      </p:sp>
      <p:sp>
        <p:nvSpPr>
          <p:cNvPr id="258" name="Google Shape;258;p41"/>
          <p:cNvSpPr/>
          <p:nvPr/>
        </p:nvSpPr>
        <p:spPr>
          <a:xfrm>
            <a:off x="6040037" y="2027366"/>
            <a:ext cx="994200" cy="40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Emotional Appeal</a:t>
            </a:r>
            <a:endParaRPr/>
          </a:p>
        </p:txBody>
      </p:sp>
      <p:sp>
        <p:nvSpPr>
          <p:cNvPr id="259" name="Google Shape;259;p41"/>
          <p:cNvSpPr/>
          <p:nvPr/>
        </p:nvSpPr>
        <p:spPr>
          <a:xfrm>
            <a:off x="453920" y="1432722"/>
            <a:ext cx="8235900" cy="10851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41"/>
          <p:cNvSpPr txBox="1"/>
          <p:nvPr/>
        </p:nvSpPr>
        <p:spPr>
          <a:xfrm>
            <a:off x="5695947" y="1095829"/>
            <a:ext cx="168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06666"/>
                </a:solidFill>
              </a:rPr>
              <a:t>12 Techniques</a:t>
            </a:r>
            <a:endParaRPr sz="1800">
              <a:solidFill>
                <a:srgbClr val="E06666"/>
              </a:solidFill>
            </a:endParaRPr>
          </a:p>
        </p:txBody>
      </p:sp>
      <p:cxnSp>
        <p:nvCxnSpPr>
          <p:cNvPr id="261" name="Google Shape;261;p41"/>
          <p:cNvCxnSpPr>
            <a:stCxn id="246" idx="2"/>
          </p:cNvCxnSpPr>
          <p:nvPr/>
        </p:nvCxnSpPr>
        <p:spPr>
          <a:xfrm flipH="1">
            <a:off x="4005963" y="1168126"/>
            <a:ext cx="4500" cy="260100"/>
          </a:xfrm>
          <a:prstGeom prst="straightConnector1">
            <a:avLst/>
          </a:prstGeom>
          <a:noFill/>
          <a:ln cap="flat" cmpd="sng" w="19050">
            <a:solidFill>
              <a:schemeClr val="dk1"/>
            </a:solidFill>
            <a:prstDash val="solid"/>
            <a:round/>
            <a:headEnd len="med" w="med" type="none"/>
            <a:tailEnd len="med" w="med" type="triangle"/>
          </a:ln>
        </p:spPr>
      </p:cxnSp>
      <p:sp>
        <p:nvSpPr>
          <p:cNvPr id="262" name="Google Shape;262;p41"/>
          <p:cNvSpPr/>
          <p:nvPr/>
        </p:nvSpPr>
        <p:spPr>
          <a:xfrm>
            <a:off x="1293780" y="2782459"/>
            <a:ext cx="1856100" cy="487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 sentences</a:t>
            </a:r>
            <a:endParaRPr/>
          </a:p>
        </p:txBody>
      </p:sp>
      <p:cxnSp>
        <p:nvCxnSpPr>
          <p:cNvPr id="263" name="Google Shape;263;p41"/>
          <p:cNvCxnSpPr>
            <a:endCxn id="262" idx="0"/>
          </p:cNvCxnSpPr>
          <p:nvPr/>
        </p:nvCxnSpPr>
        <p:spPr>
          <a:xfrm flipH="1">
            <a:off x="2221830" y="2517859"/>
            <a:ext cx="6000" cy="264600"/>
          </a:xfrm>
          <a:prstGeom prst="straightConnector1">
            <a:avLst/>
          </a:prstGeom>
          <a:noFill/>
          <a:ln cap="flat" cmpd="sng" w="19050">
            <a:solidFill>
              <a:srgbClr val="E06666"/>
            </a:solidFill>
            <a:prstDash val="solid"/>
            <a:round/>
            <a:headEnd len="med" w="med" type="none"/>
            <a:tailEnd len="med" w="med" type="triangle"/>
          </a:ln>
        </p:spPr>
      </p:cxnSp>
      <p:sp>
        <p:nvSpPr>
          <p:cNvPr id="264" name="Google Shape;264;p41"/>
          <p:cNvSpPr/>
          <p:nvPr/>
        </p:nvSpPr>
        <p:spPr>
          <a:xfrm>
            <a:off x="4446725" y="2806802"/>
            <a:ext cx="1236900" cy="438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GPT</a:t>
            </a:r>
            <a:endParaRPr/>
          </a:p>
        </p:txBody>
      </p:sp>
      <p:cxnSp>
        <p:nvCxnSpPr>
          <p:cNvPr id="265" name="Google Shape;265;p41"/>
          <p:cNvCxnSpPr>
            <a:stCxn id="262" idx="6"/>
            <a:endCxn id="264" idx="1"/>
          </p:cNvCxnSpPr>
          <p:nvPr/>
        </p:nvCxnSpPr>
        <p:spPr>
          <a:xfrm>
            <a:off x="3149880" y="3026059"/>
            <a:ext cx="1296900" cy="0"/>
          </a:xfrm>
          <a:prstGeom prst="straightConnector1">
            <a:avLst/>
          </a:prstGeom>
          <a:noFill/>
          <a:ln cap="flat" cmpd="sng" w="9525">
            <a:solidFill>
              <a:schemeClr val="dk1"/>
            </a:solidFill>
            <a:prstDash val="solid"/>
            <a:round/>
            <a:headEnd len="med" w="med" type="none"/>
            <a:tailEnd len="med" w="med" type="triangle"/>
          </a:ln>
        </p:spPr>
      </p:cxnSp>
      <p:sp>
        <p:nvSpPr>
          <p:cNvPr id="266" name="Google Shape;266;p41"/>
          <p:cNvSpPr/>
          <p:nvPr/>
        </p:nvSpPr>
        <p:spPr>
          <a:xfrm>
            <a:off x="6491206" y="4000382"/>
            <a:ext cx="5388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a:t>
            </a:r>
            <a:endParaRPr/>
          </a:p>
        </p:txBody>
      </p:sp>
      <p:sp>
        <p:nvSpPr>
          <p:cNvPr id="267" name="Google Shape;267;p41"/>
          <p:cNvSpPr/>
          <p:nvPr/>
        </p:nvSpPr>
        <p:spPr>
          <a:xfrm>
            <a:off x="3462582" y="3573950"/>
            <a:ext cx="12468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Deceptiveness</a:t>
            </a:r>
            <a:endParaRPr sz="1200"/>
          </a:p>
        </p:txBody>
      </p:sp>
      <p:sp>
        <p:nvSpPr>
          <p:cNvPr id="268" name="Google Shape;268;p41"/>
          <p:cNvSpPr/>
          <p:nvPr/>
        </p:nvSpPr>
        <p:spPr>
          <a:xfrm>
            <a:off x="5386697" y="4000382"/>
            <a:ext cx="10260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Scope/</a:t>
            </a:r>
            <a:endParaRPr sz="1200"/>
          </a:p>
          <a:p>
            <a:pPr indent="0" lvl="0" marL="0" rtl="0" algn="ctr">
              <a:spcBef>
                <a:spcPts val="0"/>
              </a:spcBef>
              <a:spcAft>
                <a:spcPts val="0"/>
              </a:spcAft>
              <a:buNone/>
            </a:pPr>
            <a:r>
              <a:rPr lang="en" sz="1200"/>
              <a:t>Generality</a:t>
            </a:r>
            <a:endParaRPr sz="1200"/>
          </a:p>
        </p:txBody>
      </p:sp>
      <p:sp>
        <p:nvSpPr>
          <p:cNvPr id="269" name="Google Shape;269;p41"/>
          <p:cNvSpPr/>
          <p:nvPr/>
        </p:nvSpPr>
        <p:spPr>
          <a:xfrm>
            <a:off x="4785084" y="3573950"/>
            <a:ext cx="9096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Coherence</a:t>
            </a:r>
            <a:endParaRPr sz="1200"/>
          </a:p>
        </p:txBody>
      </p:sp>
      <p:sp>
        <p:nvSpPr>
          <p:cNvPr id="270" name="Google Shape;270;p41"/>
          <p:cNvSpPr/>
          <p:nvPr/>
        </p:nvSpPr>
        <p:spPr>
          <a:xfrm>
            <a:off x="3294101" y="4000382"/>
            <a:ext cx="10260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Temporal Consistency</a:t>
            </a:r>
            <a:endParaRPr sz="1200"/>
          </a:p>
        </p:txBody>
      </p:sp>
      <p:sp>
        <p:nvSpPr>
          <p:cNvPr id="271" name="Google Shape;271;p41"/>
          <p:cNvSpPr/>
          <p:nvPr/>
        </p:nvSpPr>
        <p:spPr>
          <a:xfrm>
            <a:off x="7108408" y="4000382"/>
            <a:ext cx="8148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Factual Accuracy</a:t>
            </a:r>
            <a:endParaRPr sz="1200"/>
          </a:p>
        </p:txBody>
      </p:sp>
      <p:sp>
        <p:nvSpPr>
          <p:cNvPr id="272" name="Google Shape;272;p41"/>
          <p:cNvSpPr/>
          <p:nvPr/>
        </p:nvSpPr>
        <p:spPr>
          <a:xfrm>
            <a:off x="4398598" y="4000382"/>
            <a:ext cx="9096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 Ambiguity</a:t>
            </a:r>
            <a:endParaRPr sz="1200"/>
          </a:p>
        </p:txBody>
      </p:sp>
      <p:sp>
        <p:nvSpPr>
          <p:cNvPr id="273" name="Google Shape;273;p41"/>
          <p:cNvSpPr/>
          <p:nvPr/>
        </p:nvSpPr>
        <p:spPr>
          <a:xfrm>
            <a:off x="6755868" y="3573950"/>
            <a:ext cx="9096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Emotional Tone</a:t>
            </a:r>
            <a:endParaRPr sz="1200"/>
          </a:p>
        </p:txBody>
      </p:sp>
      <p:sp>
        <p:nvSpPr>
          <p:cNvPr id="274" name="Google Shape;274;p41"/>
          <p:cNvSpPr/>
          <p:nvPr/>
        </p:nvSpPr>
        <p:spPr>
          <a:xfrm>
            <a:off x="5770464" y="3573950"/>
            <a:ext cx="909600" cy="33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Specificity</a:t>
            </a:r>
            <a:endParaRPr sz="1200"/>
          </a:p>
        </p:txBody>
      </p:sp>
      <p:sp>
        <p:nvSpPr>
          <p:cNvPr id="275" name="Google Shape;275;p41"/>
          <p:cNvSpPr/>
          <p:nvPr/>
        </p:nvSpPr>
        <p:spPr>
          <a:xfrm>
            <a:off x="3234561" y="3482429"/>
            <a:ext cx="4777200" cy="9354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41"/>
          <p:cNvSpPr txBox="1"/>
          <p:nvPr/>
        </p:nvSpPr>
        <p:spPr>
          <a:xfrm>
            <a:off x="6114689" y="3127454"/>
            <a:ext cx="168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06666"/>
                </a:solidFill>
              </a:rPr>
              <a:t>9 scores</a:t>
            </a:r>
            <a:endParaRPr sz="1800">
              <a:solidFill>
                <a:srgbClr val="E06666"/>
              </a:solidFill>
            </a:endParaRPr>
          </a:p>
        </p:txBody>
      </p:sp>
      <p:cxnSp>
        <p:nvCxnSpPr>
          <p:cNvPr id="277" name="Google Shape;277;p41"/>
          <p:cNvCxnSpPr>
            <a:stCxn id="264" idx="2"/>
          </p:cNvCxnSpPr>
          <p:nvPr/>
        </p:nvCxnSpPr>
        <p:spPr>
          <a:xfrm flipH="1">
            <a:off x="5058575" y="3245102"/>
            <a:ext cx="6600" cy="249600"/>
          </a:xfrm>
          <a:prstGeom prst="straightConnector1">
            <a:avLst/>
          </a:prstGeom>
          <a:noFill/>
          <a:ln cap="flat" cmpd="sng" w="9525">
            <a:solidFill>
              <a:schemeClr val="dk1"/>
            </a:solidFill>
            <a:prstDash val="solid"/>
            <a:round/>
            <a:headEnd len="med" w="med" type="none"/>
            <a:tailEnd len="med" w="med" type="triangle"/>
          </a:ln>
        </p:spPr>
      </p:cxnSp>
      <p:sp>
        <p:nvSpPr>
          <p:cNvPr id="278" name="Google Shape;278;p41"/>
          <p:cNvSpPr/>
          <p:nvPr/>
        </p:nvSpPr>
        <p:spPr>
          <a:xfrm>
            <a:off x="1226157" y="3706557"/>
            <a:ext cx="1558500" cy="487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SVM Model</a:t>
            </a:r>
            <a:endParaRPr/>
          </a:p>
        </p:txBody>
      </p:sp>
      <p:cxnSp>
        <p:nvCxnSpPr>
          <p:cNvPr id="279" name="Google Shape;279;p41"/>
          <p:cNvCxnSpPr>
            <a:stCxn id="275" idx="1"/>
            <a:endCxn id="278" idx="3"/>
          </p:cNvCxnSpPr>
          <p:nvPr/>
        </p:nvCxnSpPr>
        <p:spPr>
          <a:xfrm rot="10800000">
            <a:off x="2784561" y="3950129"/>
            <a:ext cx="450000" cy="0"/>
          </a:xfrm>
          <a:prstGeom prst="straightConnector1">
            <a:avLst/>
          </a:prstGeom>
          <a:noFill/>
          <a:ln cap="flat" cmpd="sng" w="9525">
            <a:solidFill>
              <a:schemeClr val="dk1"/>
            </a:solidFill>
            <a:prstDash val="solid"/>
            <a:round/>
            <a:headEnd len="med" w="med" type="none"/>
            <a:tailEnd len="med" w="med" type="triangle"/>
          </a:ln>
        </p:spPr>
      </p:cxnSp>
      <p:sp>
        <p:nvSpPr>
          <p:cNvPr id="280" name="Google Shape;280;p41"/>
          <p:cNvSpPr/>
          <p:nvPr/>
        </p:nvSpPr>
        <p:spPr>
          <a:xfrm>
            <a:off x="1163408" y="4600157"/>
            <a:ext cx="1684200" cy="487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Label</a:t>
            </a:r>
            <a:endParaRPr/>
          </a:p>
        </p:txBody>
      </p:sp>
      <p:cxnSp>
        <p:nvCxnSpPr>
          <p:cNvPr id="281" name="Google Shape;281;p41"/>
          <p:cNvCxnSpPr>
            <a:stCxn id="278" idx="2"/>
            <a:endCxn id="280" idx="0"/>
          </p:cNvCxnSpPr>
          <p:nvPr/>
        </p:nvCxnSpPr>
        <p:spPr>
          <a:xfrm>
            <a:off x="2005407" y="4193757"/>
            <a:ext cx="0" cy="4065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41"/>
          <p:cNvCxnSpPr>
            <a:stCxn id="245" idx="3"/>
            <a:endCxn id="246" idx="1"/>
          </p:cNvCxnSpPr>
          <p:nvPr/>
        </p:nvCxnSpPr>
        <p:spPr>
          <a:xfrm>
            <a:off x="1865075" y="964126"/>
            <a:ext cx="1444200" cy="0"/>
          </a:xfrm>
          <a:prstGeom prst="straightConnector1">
            <a:avLst/>
          </a:prstGeom>
          <a:noFill/>
          <a:ln cap="flat" cmpd="sng" w="9525">
            <a:solidFill>
              <a:schemeClr val="dk2"/>
            </a:solidFill>
            <a:prstDash val="solid"/>
            <a:round/>
            <a:headEnd len="med" w="med" type="none"/>
            <a:tailEnd len="med" w="med" type="triangle"/>
          </a:ln>
        </p:spPr>
      </p:cxnSp>
      <p:sp>
        <p:nvSpPr>
          <p:cNvPr id="283" name="Google Shape;283;p41"/>
          <p:cNvSpPr txBox="1"/>
          <p:nvPr/>
        </p:nvSpPr>
        <p:spPr>
          <a:xfrm>
            <a:off x="377676" y="3403522"/>
            <a:ext cx="11829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FF"/>
                </a:solidFill>
              </a:rPr>
              <a:t>Trained on </a:t>
            </a:r>
            <a:endParaRPr sz="1500">
              <a:solidFill>
                <a:srgbClr val="0000FF"/>
              </a:solidFill>
            </a:endParaRPr>
          </a:p>
          <a:p>
            <a:pPr indent="0" lvl="0" marL="0" rtl="0" algn="l">
              <a:spcBef>
                <a:spcPts val="0"/>
              </a:spcBef>
              <a:spcAft>
                <a:spcPts val="0"/>
              </a:spcAft>
              <a:buNone/>
            </a:pPr>
            <a:r>
              <a:rPr lang="en" sz="1500">
                <a:solidFill>
                  <a:srgbClr val="0000FF"/>
                </a:solidFill>
              </a:rPr>
              <a:t>Politifact </a:t>
            </a:r>
            <a:endParaRPr sz="1500">
              <a:solidFill>
                <a:srgbClr val="0000FF"/>
              </a:solidFill>
            </a:endParaRPr>
          </a:p>
          <a:p>
            <a:pPr indent="0" lvl="0" marL="0" rtl="0" algn="l">
              <a:spcBef>
                <a:spcPts val="0"/>
              </a:spcBef>
              <a:spcAft>
                <a:spcPts val="0"/>
              </a:spcAft>
              <a:buNone/>
            </a:pPr>
            <a:r>
              <a:rPr lang="en" sz="1500">
                <a:solidFill>
                  <a:srgbClr val="0000FF"/>
                </a:solidFill>
              </a:rPr>
              <a:t>Dataset</a:t>
            </a:r>
            <a:endParaRPr sz="1500">
              <a:solidFill>
                <a:srgbClr val="0000FF"/>
              </a:solidFill>
            </a:endParaRPr>
          </a:p>
        </p:txBody>
      </p:sp>
      <p:sp>
        <p:nvSpPr>
          <p:cNvPr id="284" name="Google Shape;284;p41"/>
          <p:cNvSpPr txBox="1"/>
          <p:nvPr>
            <p:ph idx="4294967295" type="title"/>
          </p:nvPr>
        </p:nvSpPr>
        <p:spPr>
          <a:xfrm>
            <a:off x="23675" y="-39875"/>
            <a:ext cx="90225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400"/>
              <a:t>Pipeline for Dataset Creation</a:t>
            </a:r>
            <a:endParaRPr sz="3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2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457200" y="72575"/>
            <a:ext cx="8229600" cy="4522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200">
                <a:solidFill>
                  <a:srgbClr val="0000FF"/>
                </a:solidFill>
              </a:rPr>
              <a:t>Task: Generate deceptive statements based on the following original paragraph by applying one or more of the following techniques mentioned below You may combine categories to create more nuanced or complex misrepresentations.</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Techniques You Can Apply:</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Paraphrasing: Slightly modify the original statement while keeping its essence, introducing subtle misrepresentation.</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Text Perturbations: Modify words (e.g., using negation or synonyms) to alter the meaning.</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Adversarial Attacks: Generate deceptive versions by altering key phrases or the sentiment of the original text.</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Omission: Leave out key facts that change the context of the original paragraph.</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Exaggeration: Overstate certain points to make the situation seem more severe.</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Understatement: Downplay the importance of key points.</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Alteration of Facts: Change specific details such as dates, numbers, or institutions.</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Over-Representation of Numbers: Inflate or distort numerical data.</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Generalization: Make the statement more vague to obscure critical details.</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Context Manipulation: Change the surrounding context to mislead readers.</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Ambiguity: Use vague or unclear language.</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Quantifier Shift: Alter quantifiers to distort the magnitude of an event.</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Selective Comparison: Only mention favorable facts for a biased representation.</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False Equivalence: Compare this situation to an unrelated one to create a misleading connection.</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Misleading Cause and Effect: Imply that one event caused another without proof.</a:t>
            </a:r>
            <a:endParaRPr sz="1200">
              <a:solidFill>
                <a:srgbClr val="0000FF"/>
              </a:solidFill>
            </a:endParaRPr>
          </a:p>
          <a:p>
            <a:pPr indent="0" lvl="0" marL="0" rtl="0" algn="l">
              <a:spcBef>
                <a:spcPts val="480"/>
              </a:spcBef>
              <a:spcAft>
                <a:spcPts val="0"/>
              </a:spcAft>
              <a:buClr>
                <a:schemeClr val="dk1"/>
              </a:buClr>
              <a:buSzPts val="1100"/>
              <a:buFont typeface="Arial"/>
              <a:buNone/>
            </a:pPr>
            <a:r>
              <a:rPr lang="en" sz="1200">
                <a:solidFill>
                  <a:srgbClr val="0000FF"/>
                </a:solidFill>
              </a:rPr>
              <a:t>Emotional Appeal: Use sensational language to distract from facts.</a:t>
            </a:r>
            <a:endParaRPr sz="1200">
              <a:solidFill>
                <a:srgbClr val="0000FF"/>
              </a:solidFill>
            </a:endParaRPr>
          </a:p>
          <a:p>
            <a:pPr indent="0" lvl="0" marL="0" rtl="0" algn="l">
              <a:spcBef>
                <a:spcPts val="480"/>
              </a:spcBef>
              <a:spcAft>
                <a:spcPts val="0"/>
              </a:spcAft>
              <a:buClr>
                <a:schemeClr val="dk1"/>
              </a:buClr>
              <a:buSzPts val="1100"/>
              <a:buFont typeface="Arial"/>
              <a:buNone/>
            </a:pPr>
            <a:r>
              <a:t/>
            </a:r>
            <a:endParaRPr sz="1200"/>
          </a:p>
          <a:p>
            <a:pPr indent="0" lvl="0" marL="0" rtl="0" algn="l">
              <a:spcBef>
                <a:spcPts val="480"/>
              </a:spcBef>
              <a:spcAft>
                <a:spcPts val="0"/>
              </a:spcAft>
              <a:buClr>
                <a:schemeClr val="dk1"/>
              </a:buClr>
              <a:buSzPts val="1100"/>
              <a:buFont typeface="Arial"/>
              <a:buNone/>
            </a:pPr>
            <a:r>
              <a:t/>
            </a:r>
            <a:endParaRPr sz="1200"/>
          </a:p>
          <a:p>
            <a:pPr indent="0" lvl="0" marL="0" rtl="0" algn="l">
              <a:spcBef>
                <a:spcPts val="480"/>
              </a:spcBef>
              <a:spcAft>
                <a:spcPts val="0"/>
              </a:spcAft>
              <a:buClr>
                <a:schemeClr val="dk1"/>
              </a:buClr>
              <a:buSzPts val="1100"/>
              <a:buFont typeface="Arial"/>
              <a:buNone/>
            </a:pPr>
            <a:r>
              <a:t/>
            </a:r>
            <a:endParaRPr sz="1200"/>
          </a:p>
          <a:p>
            <a:pPr indent="0" lvl="0" marL="0" rtl="0" algn="l">
              <a:spcBef>
                <a:spcPts val="48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 sz="3200"/>
              <a:t>Experiment 1: Initial Model (PolitiFact Data)</a:t>
            </a:r>
            <a:endParaRPr sz="3200"/>
          </a:p>
          <a:p>
            <a:pPr indent="0" lvl="0" marL="0" rtl="0" algn="ctr">
              <a:spcBef>
                <a:spcPts val="400"/>
              </a:spcBef>
              <a:spcAft>
                <a:spcPts val="0"/>
              </a:spcAft>
              <a:buNone/>
            </a:pPr>
            <a:r>
              <a:t/>
            </a:r>
            <a:endParaRPr b="1" sz="1300">
              <a:solidFill>
                <a:schemeClr val="dk1"/>
              </a:solidFill>
            </a:endParaRPr>
          </a:p>
        </p:txBody>
      </p:sp>
      <p:sp>
        <p:nvSpPr>
          <p:cNvPr id="295" name="Google Shape;295;p4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rgbClr val="0000FF"/>
              </a:buClr>
              <a:buSzPts val="1100"/>
              <a:buChar char="●"/>
            </a:pPr>
            <a:r>
              <a:rPr b="1" lang="en" sz="1100">
                <a:solidFill>
                  <a:srgbClr val="0000FF"/>
                </a:solidFill>
              </a:rPr>
              <a:t>Dataset</a:t>
            </a:r>
            <a:r>
              <a:rPr lang="en" sz="1100">
                <a:solidFill>
                  <a:srgbClr val="0000FF"/>
                </a:solidFill>
              </a:rPr>
              <a:t>: PolitiFact dataset with 250 instances (50 per class: </a:t>
            </a:r>
            <a:r>
              <a:rPr i="1" lang="en" sz="1100">
                <a:solidFill>
                  <a:srgbClr val="0000FF"/>
                </a:solidFill>
              </a:rPr>
              <a:t>True, Half-True, Mostly-True, Mostly-False, False</a:t>
            </a:r>
            <a:r>
              <a:rPr lang="en" sz="1100">
                <a:solidFill>
                  <a:srgbClr val="0000FF"/>
                </a:solidFill>
              </a:rPr>
              <a:t>). Each instance included a claim and evidence.</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Features</a:t>
            </a:r>
            <a:r>
              <a:rPr lang="en" sz="1100">
                <a:solidFill>
                  <a:srgbClr val="0000FF"/>
                </a:solidFill>
              </a:rPr>
              <a:t>: Deceptiveness, Factual Accuracy, and Coherence scores generated using GPT-4 prompts</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Gradient Boosting</a:t>
            </a:r>
            <a:r>
              <a:rPr lang="en" sz="1100">
                <a:solidFill>
                  <a:srgbClr val="0000FF"/>
                </a:solidFill>
              </a:rPr>
              <a:t> performed best, achieving 68% accuracy. It adapted well to noisy or less informative features by learning sequentially from mistakes. Its iterative nature allowed it to optimize performance effectively, especially when working with a small dataset containing complex patterns.</a:t>
            </a:r>
            <a:endParaRPr b="1" sz="1100">
              <a:solidFill>
                <a:srgbClr val="0000FF"/>
              </a:solidFill>
            </a:endParaRPr>
          </a:p>
          <a:p>
            <a:pPr indent="0" lvl="0" marL="457200" rtl="0" algn="l">
              <a:lnSpc>
                <a:spcPct val="115000"/>
              </a:lnSpc>
              <a:spcBef>
                <a:spcPts val="1200"/>
              </a:spcBef>
              <a:spcAft>
                <a:spcPts val="1200"/>
              </a:spcAft>
              <a:buNone/>
            </a:pPr>
            <a:r>
              <a:t/>
            </a:r>
            <a:endParaRPr b="1" sz="1100">
              <a:solidFill>
                <a:srgbClr val="0000FF"/>
              </a:solidFill>
            </a:endParaRPr>
          </a:p>
        </p:txBody>
      </p:sp>
      <p:pic>
        <p:nvPicPr>
          <p:cNvPr id="296" name="Google Shape;296;p43"/>
          <p:cNvPicPr preferRelativeResize="0"/>
          <p:nvPr/>
        </p:nvPicPr>
        <p:blipFill>
          <a:blip r:embed="rId3">
            <a:alphaModFix/>
          </a:blip>
          <a:stretch>
            <a:fillRect/>
          </a:stretch>
        </p:blipFill>
        <p:spPr>
          <a:xfrm>
            <a:off x="990000" y="2726650"/>
            <a:ext cx="6678501" cy="2302125"/>
          </a:xfrm>
          <a:prstGeom prst="rect">
            <a:avLst/>
          </a:prstGeom>
          <a:noFill/>
          <a:ln>
            <a:noFill/>
          </a:ln>
        </p:spPr>
      </p:pic>
      <p:sp>
        <p:nvSpPr>
          <p:cNvPr id="297" name="Google Shape;297;p43"/>
          <p:cNvSpPr txBox="1"/>
          <p:nvPr/>
        </p:nvSpPr>
        <p:spPr>
          <a:xfrm>
            <a:off x="903000" y="2389875"/>
            <a:ext cx="40281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FF"/>
                </a:solidFill>
              </a:rPr>
              <a:t>Comparison between different models</a:t>
            </a:r>
            <a:endParaRPr sz="17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599250" y="159275"/>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Motivation</a:t>
            </a:r>
            <a:endParaRPr b="1" sz="3200"/>
          </a:p>
        </p:txBody>
      </p:sp>
      <p:sp>
        <p:nvSpPr>
          <p:cNvPr id="114" name="Google Shape;114;p26"/>
          <p:cNvSpPr txBox="1"/>
          <p:nvPr/>
        </p:nvSpPr>
        <p:spPr>
          <a:xfrm>
            <a:off x="471675" y="1049250"/>
            <a:ext cx="8085300" cy="4965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rgbClr val="0000FF"/>
              </a:buClr>
              <a:buSzPts val="1500"/>
              <a:buChar char="●"/>
            </a:pPr>
            <a:r>
              <a:rPr lang="en" sz="1500">
                <a:solidFill>
                  <a:srgbClr val="0000FF"/>
                </a:solidFill>
              </a:rPr>
              <a:t>In today's digital age, widespread misinformation is a significant challenge </a:t>
            </a:r>
            <a:r>
              <a:rPr lang="en" sz="1500">
                <a:solidFill>
                  <a:srgbClr val="0000FF"/>
                </a:solidFill>
              </a:rPr>
              <a:t>People uses half-truth often in public to mislead people due to the fact that the information is correct.</a:t>
            </a:r>
            <a:endParaRPr sz="1500">
              <a:solidFill>
                <a:srgbClr val="0000FF"/>
              </a:solidFill>
            </a:endParaRPr>
          </a:p>
          <a:p>
            <a:pPr indent="0" lvl="0" marL="457200" rtl="0" algn="just">
              <a:spcBef>
                <a:spcPts val="0"/>
              </a:spcBef>
              <a:spcAft>
                <a:spcPts val="0"/>
              </a:spcAft>
              <a:buNone/>
            </a:pPr>
            <a:r>
              <a:t/>
            </a:r>
            <a:endParaRPr sz="1500">
              <a:solidFill>
                <a:srgbClr val="0000FF"/>
              </a:solidFill>
            </a:endParaRPr>
          </a:p>
          <a:p>
            <a:pPr indent="-323850" lvl="0" marL="457200" rtl="0" algn="just">
              <a:lnSpc>
                <a:spcPct val="115000"/>
              </a:lnSpc>
              <a:spcBef>
                <a:spcPts val="0"/>
              </a:spcBef>
              <a:spcAft>
                <a:spcPts val="0"/>
              </a:spcAft>
              <a:buClr>
                <a:srgbClr val="0000FF"/>
              </a:buClr>
              <a:buSzPts val="1500"/>
              <a:buFont typeface="Georgia"/>
              <a:buChar char="●"/>
            </a:pPr>
            <a:r>
              <a:rPr lang="en" sz="1500">
                <a:solidFill>
                  <a:srgbClr val="0000FF"/>
                </a:solidFill>
                <a:highlight>
                  <a:schemeClr val="lt1"/>
                </a:highlight>
              </a:rPr>
              <a:t>No information about the topic being presented, I’m inclined to believe what I hear, especially if the speaker occupies a position of trust and responsibility. </a:t>
            </a:r>
            <a:endParaRPr sz="1500">
              <a:solidFill>
                <a:srgbClr val="0000FF"/>
              </a:solidFill>
              <a:highlight>
                <a:schemeClr val="lt1"/>
              </a:highlight>
            </a:endParaRPr>
          </a:p>
          <a:p>
            <a:pPr indent="0" lvl="0" marL="457200" rtl="0" algn="just">
              <a:lnSpc>
                <a:spcPct val="115000"/>
              </a:lnSpc>
              <a:spcBef>
                <a:spcPts val="1700"/>
              </a:spcBef>
              <a:spcAft>
                <a:spcPts val="0"/>
              </a:spcAft>
              <a:buNone/>
            </a:pPr>
            <a:r>
              <a:rPr lang="en" sz="1500">
                <a:solidFill>
                  <a:srgbClr val="0000FF"/>
                </a:solidFill>
                <a:highlight>
                  <a:schemeClr val="lt1"/>
                </a:highlight>
              </a:rPr>
              <a:t>  </a:t>
            </a:r>
            <a:r>
              <a:rPr b="1" lang="en" sz="1500">
                <a:solidFill>
                  <a:srgbClr val="0000FF"/>
                </a:solidFill>
                <a:highlight>
                  <a:schemeClr val="lt1"/>
                </a:highlight>
              </a:rPr>
              <a:t>Example</a:t>
            </a:r>
            <a:r>
              <a:rPr lang="en" sz="1500">
                <a:solidFill>
                  <a:srgbClr val="0000FF"/>
                </a:solidFill>
                <a:highlight>
                  <a:schemeClr val="lt1"/>
                </a:highlight>
              </a:rPr>
              <a:t>: India won chess olympiad because of Gukesh Dommaraju</a:t>
            </a:r>
            <a:endParaRPr sz="1500">
              <a:solidFill>
                <a:srgbClr val="0000FF"/>
              </a:solidFill>
              <a:highlight>
                <a:schemeClr val="lt1"/>
              </a:highlight>
            </a:endParaRPr>
          </a:p>
          <a:p>
            <a:pPr indent="-323850" lvl="0" marL="457200" rtl="0" algn="just">
              <a:lnSpc>
                <a:spcPct val="115000"/>
              </a:lnSpc>
              <a:spcBef>
                <a:spcPts val="1700"/>
              </a:spcBef>
              <a:spcAft>
                <a:spcPts val="0"/>
              </a:spcAft>
              <a:buClr>
                <a:srgbClr val="0000FF"/>
              </a:buClr>
              <a:buSzPts val="1500"/>
              <a:buChar char="●"/>
            </a:pPr>
            <a:r>
              <a:rPr lang="en" sz="1500">
                <a:solidFill>
                  <a:srgbClr val="0000FF"/>
                </a:solidFill>
                <a:highlight>
                  <a:schemeClr val="lt1"/>
                </a:highlight>
              </a:rPr>
              <a:t>When a speaker presents a topic with which I am quite familiar, it’s much easier to discern when he or she is presenting only half-truths. In that case, I know that the speaker is omitting certain details</a:t>
            </a:r>
            <a:endParaRPr sz="1500">
              <a:solidFill>
                <a:srgbClr val="0000FF"/>
              </a:solidFill>
              <a:highlight>
                <a:schemeClr val="lt1"/>
              </a:highlight>
            </a:endParaRPr>
          </a:p>
          <a:p>
            <a:pPr indent="0" lvl="0" marL="457200" rtl="0" algn="just">
              <a:lnSpc>
                <a:spcPct val="115000"/>
              </a:lnSpc>
              <a:spcBef>
                <a:spcPts val="1200"/>
              </a:spcBef>
              <a:spcAft>
                <a:spcPts val="0"/>
              </a:spcAft>
              <a:buNone/>
            </a:pPr>
            <a:r>
              <a:rPr b="1" lang="en" sz="1500">
                <a:solidFill>
                  <a:srgbClr val="0000FF"/>
                </a:solidFill>
                <a:highlight>
                  <a:schemeClr val="lt1"/>
                </a:highlight>
              </a:rPr>
              <a:t>Example</a:t>
            </a:r>
            <a:r>
              <a:rPr lang="en" sz="1500">
                <a:solidFill>
                  <a:srgbClr val="0000FF"/>
                </a:solidFill>
                <a:highlight>
                  <a:schemeClr val="lt1"/>
                </a:highlight>
              </a:rPr>
              <a:t>: "NLP models like GPT-4 generate human-like text indistinguishable from what a person would write."</a:t>
            </a:r>
            <a:r>
              <a:rPr b="1" lang="en" sz="1500">
                <a:solidFill>
                  <a:srgbClr val="0000FF"/>
                </a:solidFill>
              </a:rPr>
              <a:t>Omission:</a:t>
            </a:r>
            <a:r>
              <a:rPr lang="en" sz="1500">
                <a:solidFill>
                  <a:srgbClr val="0000FF"/>
                </a:solidFill>
              </a:rPr>
              <a:t> These models lack actual understanding or intentionality, sometimes generating false or nonsensical information confidently.</a:t>
            </a:r>
            <a:endParaRPr sz="1500">
              <a:solidFill>
                <a:srgbClr val="0000FF"/>
              </a:solidFill>
            </a:endParaRPr>
          </a:p>
          <a:p>
            <a:pPr indent="0" lvl="0" marL="0" rtl="0" algn="l">
              <a:spcBef>
                <a:spcPts val="1200"/>
              </a:spcBef>
              <a:spcAft>
                <a:spcPts val="0"/>
              </a:spcAft>
              <a:buNone/>
            </a:pPr>
            <a:r>
              <a:t/>
            </a:r>
            <a:endParaRPr b="1" sz="2300">
              <a:solidFill>
                <a:srgbClr val="0000FF"/>
              </a:solidFill>
            </a:endParaRPr>
          </a:p>
          <a:p>
            <a:pPr indent="0" lvl="0" marL="0" rtl="0" algn="l">
              <a:spcBef>
                <a:spcPts val="0"/>
              </a:spcBef>
              <a:spcAft>
                <a:spcPts val="0"/>
              </a:spcAft>
              <a:buNone/>
            </a:pPr>
            <a:r>
              <a:t/>
            </a:r>
            <a:endParaRPr b="1" sz="2300">
              <a:solidFill>
                <a:srgbClr val="0000FF"/>
              </a:solidFill>
            </a:endParaRPr>
          </a:p>
          <a:p>
            <a:pPr indent="0" lvl="0" marL="0" rtl="0" algn="l">
              <a:spcBef>
                <a:spcPts val="0"/>
              </a:spcBef>
              <a:spcAft>
                <a:spcPts val="0"/>
              </a:spcAft>
              <a:buNone/>
            </a:pPr>
            <a:r>
              <a:t/>
            </a:r>
            <a:endParaRPr sz="16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Decision Tree</a:t>
            </a:r>
            <a:r>
              <a:rPr lang="en"/>
              <a:t>                          </a:t>
            </a:r>
            <a:r>
              <a:rPr lang="en">
                <a:solidFill>
                  <a:srgbClr val="0000FF"/>
                </a:solidFill>
              </a:rPr>
              <a:t> </a:t>
            </a:r>
            <a:endParaRPr>
              <a:solidFill>
                <a:srgbClr val="0000FF"/>
              </a:solidFill>
            </a:endParaRPr>
          </a:p>
        </p:txBody>
      </p:sp>
      <p:sp>
        <p:nvSpPr>
          <p:cNvPr id="303" name="Google Shape;303;p4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FF"/>
                </a:solidFill>
              </a:rPr>
              <a:t>      Accuracy: 0.58 </a:t>
            </a:r>
            <a:br>
              <a:rPr lang="en">
                <a:solidFill>
                  <a:srgbClr val="0000FF"/>
                </a:solidFill>
              </a:rPr>
            </a:br>
            <a:r>
              <a:rPr lang="en">
                <a:solidFill>
                  <a:srgbClr val="0000FF"/>
                </a:solidFill>
              </a:rPr>
              <a:t>      Classification Report</a:t>
            </a:r>
            <a:endParaRPr>
              <a:solidFill>
                <a:srgbClr val="0000FF"/>
              </a:solidFill>
            </a:endParaRPr>
          </a:p>
        </p:txBody>
      </p:sp>
      <p:graphicFrame>
        <p:nvGraphicFramePr>
          <p:cNvPr id="304" name="Google Shape;304;p44"/>
          <p:cNvGraphicFramePr/>
          <p:nvPr/>
        </p:nvGraphicFramePr>
        <p:xfrm>
          <a:off x="737675" y="1788550"/>
          <a:ext cx="3000000" cy="3000000"/>
        </p:xfrm>
        <a:graphic>
          <a:graphicData uri="http://schemas.openxmlformats.org/drawingml/2006/table">
            <a:tbl>
              <a:tblPr>
                <a:noFill/>
                <a:tableStyleId>{EBD19E48-71F3-460B-9D49-7382ED3A22D0}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0000FF"/>
                          </a:solidFill>
                        </a:rPr>
                        <a:t>Class</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Precision</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Recall</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F1-score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Support</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0 Half-true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0.36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7</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1 Mostly-false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2 Mostly-true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0.36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11</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3 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13</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4 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9</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Macro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Weighted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SVM</a:t>
            </a:r>
            <a:r>
              <a:rPr lang="en"/>
              <a:t>                          </a:t>
            </a:r>
            <a:r>
              <a:rPr lang="en">
                <a:solidFill>
                  <a:srgbClr val="0000FF"/>
                </a:solidFill>
              </a:rPr>
              <a:t> </a:t>
            </a:r>
            <a:endParaRPr>
              <a:solidFill>
                <a:srgbClr val="0000FF"/>
              </a:solidFill>
            </a:endParaRPr>
          </a:p>
        </p:txBody>
      </p:sp>
      <p:sp>
        <p:nvSpPr>
          <p:cNvPr id="310" name="Google Shape;310;p4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FF"/>
                </a:solidFill>
              </a:rPr>
              <a:t>      Accuracy: 0.58 </a:t>
            </a:r>
            <a:br>
              <a:rPr lang="en">
                <a:solidFill>
                  <a:srgbClr val="0000FF"/>
                </a:solidFill>
              </a:rPr>
            </a:br>
            <a:r>
              <a:rPr lang="en">
                <a:solidFill>
                  <a:srgbClr val="0000FF"/>
                </a:solidFill>
              </a:rPr>
              <a:t>      Classification Report</a:t>
            </a:r>
            <a:endParaRPr>
              <a:solidFill>
                <a:srgbClr val="0000FF"/>
              </a:solidFill>
            </a:endParaRPr>
          </a:p>
        </p:txBody>
      </p:sp>
      <p:graphicFrame>
        <p:nvGraphicFramePr>
          <p:cNvPr id="311" name="Google Shape;311;p45"/>
          <p:cNvGraphicFramePr/>
          <p:nvPr/>
        </p:nvGraphicFramePr>
        <p:xfrm>
          <a:off x="737675" y="1788550"/>
          <a:ext cx="3000000" cy="3000000"/>
        </p:xfrm>
        <a:graphic>
          <a:graphicData uri="http://schemas.openxmlformats.org/drawingml/2006/table">
            <a:tbl>
              <a:tblPr>
                <a:noFill/>
                <a:tableStyleId>{EBD19E48-71F3-460B-9D49-7382ED3A22D0}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0000FF"/>
                          </a:solidFill>
                        </a:rPr>
                        <a:t>Class</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Precision</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Recall</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F1-score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Support</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0 </a:t>
                      </a:r>
                      <a:r>
                        <a:rPr lang="en">
                          <a:solidFill>
                            <a:srgbClr val="0000FF"/>
                          </a:solidFill>
                        </a:rPr>
                        <a:t>Half-true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0.33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0.38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7</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1 </a:t>
                      </a:r>
                      <a:r>
                        <a:rPr lang="en">
                          <a:solidFill>
                            <a:srgbClr val="0000FF"/>
                          </a:solidFill>
                        </a:rPr>
                        <a:t>Mostly-false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2 </a:t>
                      </a:r>
                      <a:r>
                        <a:rPr lang="en">
                          <a:solidFill>
                            <a:srgbClr val="0000FF"/>
                          </a:solidFill>
                        </a:rPr>
                        <a:t>Mostly-true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11</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3 </a:t>
                      </a:r>
                      <a:r>
                        <a:rPr lang="en">
                          <a:solidFill>
                            <a:srgbClr val="0000FF"/>
                          </a:solidFill>
                        </a:rPr>
                        <a:t>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13</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4 </a:t>
                      </a:r>
                      <a:r>
                        <a:rPr lang="en">
                          <a:solidFill>
                            <a:srgbClr val="0000FF"/>
                          </a:solidFill>
                        </a:rPr>
                        <a:t>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9</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Macro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Weighted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Random Forest</a:t>
            </a:r>
            <a:endParaRPr>
              <a:solidFill>
                <a:srgbClr val="188038"/>
              </a:solidFill>
            </a:endParaRPr>
          </a:p>
          <a:p>
            <a:pPr indent="0" lvl="0" marL="0" rtl="0" algn="l">
              <a:spcBef>
                <a:spcPts val="0"/>
              </a:spcBef>
              <a:spcAft>
                <a:spcPts val="0"/>
              </a:spcAft>
              <a:buNone/>
            </a:pPr>
            <a:r>
              <a:rPr lang="en"/>
              <a:t>                          </a:t>
            </a:r>
            <a:r>
              <a:rPr lang="en">
                <a:solidFill>
                  <a:srgbClr val="0000FF"/>
                </a:solidFill>
              </a:rPr>
              <a:t> </a:t>
            </a:r>
            <a:endParaRPr>
              <a:solidFill>
                <a:srgbClr val="0000FF"/>
              </a:solidFill>
            </a:endParaRPr>
          </a:p>
        </p:txBody>
      </p:sp>
      <p:sp>
        <p:nvSpPr>
          <p:cNvPr id="317" name="Google Shape;317;p46"/>
          <p:cNvSpPr txBox="1"/>
          <p:nvPr>
            <p:ph idx="1" type="body"/>
          </p:nvPr>
        </p:nvSpPr>
        <p:spPr>
          <a:xfrm>
            <a:off x="457200" y="794325"/>
            <a:ext cx="8229600" cy="35856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FF"/>
                </a:solidFill>
              </a:rPr>
              <a:t>      </a:t>
            </a:r>
            <a:endParaRPr>
              <a:solidFill>
                <a:srgbClr val="0000FF"/>
              </a:solidFill>
            </a:endParaRPr>
          </a:p>
          <a:p>
            <a:pPr indent="0" lvl="0" marL="0" rtl="0" algn="l">
              <a:spcBef>
                <a:spcPts val="480"/>
              </a:spcBef>
              <a:spcAft>
                <a:spcPts val="0"/>
              </a:spcAft>
              <a:buNone/>
            </a:pPr>
            <a:r>
              <a:rPr lang="en">
                <a:solidFill>
                  <a:srgbClr val="0000FF"/>
                </a:solidFill>
              </a:rPr>
              <a:t>Accuracy: 0.64</a:t>
            </a:r>
            <a:br>
              <a:rPr lang="en">
                <a:solidFill>
                  <a:srgbClr val="0000FF"/>
                </a:solidFill>
              </a:rPr>
            </a:br>
            <a:r>
              <a:rPr lang="en">
                <a:solidFill>
                  <a:srgbClr val="0000FF"/>
                </a:solidFill>
              </a:rPr>
              <a:t>Classification Report</a:t>
            </a:r>
            <a:endParaRPr>
              <a:solidFill>
                <a:srgbClr val="0000FF"/>
              </a:solidFill>
            </a:endParaRPr>
          </a:p>
        </p:txBody>
      </p:sp>
      <p:graphicFrame>
        <p:nvGraphicFramePr>
          <p:cNvPr id="318" name="Google Shape;318;p46"/>
          <p:cNvGraphicFramePr/>
          <p:nvPr/>
        </p:nvGraphicFramePr>
        <p:xfrm>
          <a:off x="737675" y="1788550"/>
          <a:ext cx="3000000" cy="3000000"/>
        </p:xfrm>
        <a:graphic>
          <a:graphicData uri="http://schemas.openxmlformats.org/drawingml/2006/table">
            <a:tbl>
              <a:tblPr>
                <a:noFill/>
                <a:tableStyleId>{EBD19E48-71F3-460B-9D49-7382ED3A22D0}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0000FF"/>
                          </a:solidFill>
                        </a:rPr>
                        <a:t>Class</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Precision</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Recall</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F1-score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Support</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0 </a:t>
                      </a:r>
                      <a:r>
                        <a:rPr lang="en">
                          <a:solidFill>
                            <a:srgbClr val="0000FF"/>
                          </a:solidFill>
                        </a:rPr>
                        <a:t>Half-true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7</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1 </a:t>
                      </a:r>
                      <a:r>
                        <a:rPr lang="en">
                          <a:solidFill>
                            <a:srgbClr val="0000FF"/>
                          </a:solidFill>
                        </a:rPr>
                        <a:t>Mostly-false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2 </a:t>
                      </a:r>
                      <a:r>
                        <a:rPr lang="en">
                          <a:solidFill>
                            <a:srgbClr val="0000FF"/>
                          </a:solidFill>
                        </a:rPr>
                        <a:t>Mostly-true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11</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3 </a:t>
                      </a:r>
                      <a:r>
                        <a:rPr lang="en">
                          <a:solidFill>
                            <a:srgbClr val="0000FF"/>
                          </a:solidFill>
                        </a:rPr>
                        <a:t>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13</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4 </a:t>
                      </a:r>
                      <a:r>
                        <a:rPr lang="en">
                          <a:solidFill>
                            <a:srgbClr val="0000FF"/>
                          </a:solidFill>
                        </a:rPr>
                        <a:t>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9</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Macro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Weighted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sz="3000">
                <a:solidFill>
                  <a:srgbClr val="188038"/>
                </a:solidFill>
              </a:rPr>
              <a:t> </a:t>
            </a:r>
            <a:r>
              <a:rPr lang="en" sz="2450">
                <a:solidFill>
                  <a:srgbClr val="188038"/>
                </a:solidFill>
                <a:highlight>
                  <a:schemeClr val="lt1"/>
                </a:highlight>
              </a:rPr>
              <a:t>Gradient Boosting Classifier</a:t>
            </a:r>
            <a:r>
              <a:rPr lang="en" sz="3000">
                <a:solidFill>
                  <a:srgbClr val="188038"/>
                </a:solidFill>
              </a:rPr>
              <a:t> </a:t>
            </a:r>
            <a:r>
              <a:rPr lang="en"/>
              <a:t>                         </a:t>
            </a:r>
            <a:r>
              <a:rPr lang="en">
                <a:solidFill>
                  <a:srgbClr val="0000FF"/>
                </a:solidFill>
              </a:rPr>
              <a:t> </a:t>
            </a:r>
            <a:endParaRPr>
              <a:solidFill>
                <a:srgbClr val="0000FF"/>
              </a:solidFill>
            </a:endParaRPr>
          </a:p>
        </p:txBody>
      </p:sp>
      <p:sp>
        <p:nvSpPr>
          <p:cNvPr id="324" name="Google Shape;324;p4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FF"/>
                </a:solidFill>
              </a:rPr>
              <a:t>      Accuracy: 0.68 </a:t>
            </a:r>
            <a:br>
              <a:rPr lang="en">
                <a:solidFill>
                  <a:srgbClr val="0000FF"/>
                </a:solidFill>
              </a:rPr>
            </a:br>
            <a:r>
              <a:rPr lang="en">
                <a:solidFill>
                  <a:srgbClr val="0000FF"/>
                </a:solidFill>
              </a:rPr>
              <a:t>      Classification Report</a:t>
            </a:r>
            <a:endParaRPr>
              <a:solidFill>
                <a:srgbClr val="0000FF"/>
              </a:solidFill>
            </a:endParaRPr>
          </a:p>
        </p:txBody>
      </p:sp>
      <p:graphicFrame>
        <p:nvGraphicFramePr>
          <p:cNvPr id="325" name="Google Shape;325;p47"/>
          <p:cNvGraphicFramePr/>
          <p:nvPr/>
        </p:nvGraphicFramePr>
        <p:xfrm>
          <a:off x="737675" y="1788550"/>
          <a:ext cx="3000000" cy="3000000"/>
        </p:xfrm>
        <a:graphic>
          <a:graphicData uri="http://schemas.openxmlformats.org/drawingml/2006/table">
            <a:tbl>
              <a:tblPr>
                <a:noFill/>
                <a:tableStyleId>{EBD19E48-71F3-460B-9D49-7382ED3A22D0}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0000FF"/>
                          </a:solidFill>
                        </a:rPr>
                        <a:t>Class</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Precision</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Recall</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F1-score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Support</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0 </a:t>
                      </a:r>
                      <a:r>
                        <a:rPr lang="en">
                          <a:solidFill>
                            <a:srgbClr val="0000FF"/>
                          </a:solidFill>
                        </a:rPr>
                        <a:t>Half-true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7</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1 </a:t>
                      </a:r>
                      <a:r>
                        <a:rPr lang="en">
                          <a:solidFill>
                            <a:srgbClr val="0000FF"/>
                          </a:solidFill>
                        </a:rPr>
                        <a:t>Mostly-false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2 </a:t>
                      </a:r>
                      <a:r>
                        <a:rPr lang="en">
                          <a:solidFill>
                            <a:srgbClr val="0000FF"/>
                          </a:solidFill>
                        </a:rPr>
                        <a:t>Mostly-true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0.45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0.59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11</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3 </a:t>
                      </a:r>
                      <a:r>
                        <a:rPr lang="en">
                          <a:solidFill>
                            <a:srgbClr val="0000FF"/>
                          </a:solidFill>
                        </a:rPr>
                        <a:t>False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13</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4 </a:t>
                      </a:r>
                      <a:r>
                        <a:rPr lang="en">
                          <a:solidFill>
                            <a:srgbClr val="0000FF"/>
                          </a:solidFill>
                        </a:rPr>
                        <a:t>True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9</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Macro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0.69</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Weighted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0.68</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200"/>
              <a:t>Experiment 2: Feature Engineering to Improve Model Accuracy</a:t>
            </a:r>
            <a:endParaRPr sz="3200"/>
          </a:p>
        </p:txBody>
      </p:sp>
      <p:sp>
        <p:nvSpPr>
          <p:cNvPr id="331" name="Google Shape;331;p48"/>
          <p:cNvSpPr txBox="1"/>
          <p:nvPr>
            <p:ph idx="1" type="body"/>
          </p:nvPr>
        </p:nvSpPr>
        <p:spPr>
          <a:xfrm>
            <a:off x="84800" y="1200150"/>
            <a:ext cx="4632000" cy="3450600"/>
          </a:xfrm>
          <a:prstGeom prst="rect">
            <a:avLst/>
          </a:prstGeom>
        </p:spPr>
        <p:txBody>
          <a:bodyPr anchorCtr="0" anchor="t" bIns="45700" lIns="91425" spcFirstLastPara="1" rIns="91425" wrap="square" tIns="45700">
            <a:noAutofit/>
          </a:bodyPr>
          <a:lstStyle/>
          <a:p>
            <a:pPr indent="-304800" lvl="0" marL="457200" rtl="0" algn="just">
              <a:lnSpc>
                <a:spcPct val="115000"/>
              </a:lnSpc>
              <a:spcBef>
                <a:spcPts val="480"/>
              </a:spcBef>
              <a:spcAft>
                <a:spcPts val="0"/>
              </a:spcAft>
              <a:buClr>
                <a:srgbClr val="0000FF"/>
              </a:buClr>
              <a:buSzPts val="1200"/>
              <a:buChar char="•"/>
            </a:pPr>
            <a:r>
              <a:rPr lang="en" sz="1200">
                <a:solidFill>
                  <a:srgbClr val="0000FF"/>
                </a:solidFill>
              </a:rPr>
              <a:t>Dropped: The Coherence feature based on low contribution from Experiment 1 and new features such as Specificity, Emotional Tone, Scope/Generality, Temporal Consistency, and Out of Context or Ambiguity were added.</a:t>
            </a:r>
            <a:endParaRPr sz="1200">
              <a:solidFill>
                <a:srgbClr val="0000FF"/>
              </a:solidFill>
            </a:endParaRPr>
          </a:p>
          <a:p>
            <a:pPr indent="-304800" lvl="0" marL="457200" rtl="0" algn="just">
              <a:lnSpc>
                <a:spcPct val="115000"/>
              </a:lnSpc>
              <a:spcBef>
                <a:spcPts val="0"/>
              </a:spcBef>
              <a:spcAft>
                <a:spcPts val="0"/>
              </a:spcAft>
              <a:buClr>
                <a:srgbClr val="0000FF"/>
              </a:buClr>
              <a:buSzPts val="1200"/>
              <a:buChar char="•"/>
            </a:pPr>
            <a:r>
              <a:rPr lang="en" sz="1200">
                <a:solidFill>
                  <a:srgbClr val="0000FF"/>
                </a:solidFill>
              </a:rPr>
              <a:t>All models showed </a:t>
            </a:r>
            <a:r>
              <a:rPr b="1" lang="en" sz="1200">
                <a:solidFill>
                  <a:srgbClr val="0000FF"/>
                </a:solidFill>
              </a:rPr>
              <a:t>consistent accuracy (70-74%)</a:t>
            </a:r>
            <a:r>
              <a:rPr lang="en" sz="1200">
                <a:solidFill>
                  <a:srgbClr val="0000FF"/>
                </a:solidFill>
              </a:rPr>
              <a:t>, suggesting the added features enhanced feature richness</a:t>
            </a:r>
            <a:endParaRPr sz="1200">
              <a:solidFill>
                <a:srgbClr val="0000FF"/>
              </a:solidFill>
            </a:endParaRPr>
          </a:p>
          <a:p>
            <a:pPr indent="-304800" lvl="0" marL="457200" rtl="0" algn="just">
              <a:lnSpc>
                <a:spcPct val="115000"/>
              </a:lnSpc>
              <a:spcBef>
                <a:spcPts val="0"/>
              </a:spcBef>
              <a:spcAft>
                <a:spcPts val="0"/>
              </a:spcAft>
              <a:buClr>
                <a:srgbClr val="0000FF"/>
              </a:buClr>
              <a:buSzPts val="1200"/>
              <a:buChar char="•"/>
            </a:pPr>
            <a:r>
              <a:rPr b="1" lang="en" sz="1200">
                <a:solidFill>
                  <a:srgbClr val="0000FF"/>
                </a:solidFill>
              </a:rPr>
              <a:t>SVM</a:t>
            </a:r>
            <a:r>
              <a:rPr lang="en" sz="1200">
                <a:solidFill>
                  <a:srgbClr val="0000FF"/>
                </a:solidFill>
              </a:rPr>
              <a:t> outperformed other models with the highest </a:t>
            </a:r>
            <a:r>
              <a:rPr b="1" lang="en" sz="1200">
                <a:solidFill>
                  <a:srgbClr val="0000FF"/>
                </a:solidFill>
              </a:rPr>
              <a:t>Macro F1-Score (0.74)</a:t>
            </a:r>
            <a:r>
              <a:rPr lang="en" sz="1200">
                <a:solidFill>
                  <a:srgbClr val="0000FF"/>
                </a:solidFill>
              </a:rPr>
              <a:t>, demonstrating better precision-recall balance across all classes.</a:t>
            </a:r>
            <a:endParaRPr sz="1200">
              <a:solidFill>
                <a:srgbClr val="0000FF"/>
              </a:solidFill>
            </a:endParaRPr>
          </a:p>
          <a:p>
            <a:pPr indent="-304800" lvl="0" marL="457200" rtl="0" algn="just">
              <a:lnSpc>
                <a:spcPct val="115000"/>
              </a:lnSpc>
              <a:spcBef>
                <a:spcPts val="0"/>
              </a:spcBef>
              <a:spcAft>
                <a:spcPts val="0"/>
              </a:spcAft>
              <a:buClr>
                <a:srgbClr val="0000FF"/>
              </a:buClr>
              <a:buSzPts val="1200"/>
              <a:buChar char="•"/>
            </a:pPr>
            <a:r>
              <a:rPr lang="en" sz="1200">
                <a:solidFill>
                  <a:srgbClr val="0000FF"/>
                </a:solidFill>
              </a:rPr>
              <a:t>The higher performance of SVM indicates that the model benefited from the refined feature set, likely due to its ability to find hyperplane margins effectively with limited noise.</a:t>
            </a:r>
            <a:endParaRPr sz="1200">
              <a:solidFill>
                <a:srgbClr val="0000FF"/>
              </a:solidFill>
            </a:endParaRPr>
          </a:p>
          <a:p>
            <a:pPr indent="-304800" lvl="0" marL="457200" rtl="0" algn="just">
              <a:lnSpc>
                <a:spcPct val="115000"/>
              </a:lnSpc>
              <a:spcBef>
                <a:spcPts val="0"/>
              </a:spcBef>
              <a:spcAft>
                <a:spcPts val="0"/>
              </a:spcAft>
              <a:buClr>
                <a:srgbClr val="0000FF"/>
              </a:buClr>
              <a:buSzPts val="1200"/>
              <a:buChar char="•"/>
            </a:pPr>
            <a:r>
              <a:rPr lang="en" sz="1200">
                <a:solidFill>
                  <a:srgbClr val="0000FF"/>
                </a:solidFill>
              </a:rPr>
              <a:t>Classes 3 and 4 (True, False) consistently achieved better scores, showing that more explicit lies or truths are easier to classify than ambiguous or mixed claims.</a:t>
            </a:r>
            <a:endParaRPr sz="1200">
              <a:solidFill>
                <a:srgbClr val="0000FF"/>
              </a:solidFill>
            </a:endParaRPr>
          </a:p>
          <a:p>
            <a:pPr indent="0" lvl="0" marL="457200" rtl="0" algn="l">
              <a:spcBef>
                <a:spcPts val="1200"/>
              </a:spcBef>
              <a:spcAft>
                <a:spcPts val="0"/>
              </a:spcAft>
              <a:buNone/>
            </a:pPr>
            <a:r>
              <a:t/>
            </a:r>
            <a:endParaRPr sz="1100">
              <a:solidFill>
                <a:srgbClr val="0000FF"/>
              </a:solidFill>
            </a:endParaRPr>
          </a:p>
          <a:p>
            <a:pPr indent="0" lvl="0" marL="0" rtl="0" algn="l">
              <a:spcBef>
                <a:spcPts val="480"/>
              </a:spcBef>
              <a:spcAft>
                <a:spcPts val="0"/>
              </a:spcAft>
              <a:buNone/>
            </a:pPr>
            <a:r>
              <a:t/>
            </a:r>
            <a:endParaRPr>
              <a:solidFill>
                <a:srgbClr val="0000FF"/>
              </a:solidFill>
            </a:endParaRPr>
          </a:p>
        </p:txBody>
      </p:sp>
      <p:pic>
        <p:nvPicPr>
          <p:cNvPr id="332" name="Google Shape;332;p48"/>
          <p:cNvPicPr preferRelativeResize="0"/>
          <p:nvPr/>
        </p:nvPicPr>
        <p:blipFill>
          <a:blip r:embed="rId3">
            <a:alphaModFix/>
          </a:blip>
          <a:stretch>
            <a:fillRect/>
          </a:stretch>
        </p:blipFill>
        <p:spPr>
          <a:xfrm>
            <a:off x="4775000" y="1428750"/>
            <a:ext cx="4305625" cy="3026525"/>
          </a:xfrm>
          <a:prstGeom prst="rect">
            <a:avLst/>
          </a:prstGeom>
          <a:noFill/>
          <a:ln>
            <a:noFill/>
          </a:ln>
        </p:spPr>
      </p:pic>
      <p:sp>
        <p:nvSpPr>
          <p:cNvPr id="333" name="Google Shape;333;p48"/>
          <p:cNvSpPr txBox="1"/>
          <p:nvPr/>
        </p:nvSpPr>
        <p:spPr>
          <a:xfrm>
            <a:off x="4716800" y="1200150"/>
            <a:ext cx="40281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FF"/>
                </a:solidFill>
              </a:rPr>
              <a:t>Comparison</a:t>
            </a:r>
            <a:r>
              <a:rPr lang="en" sz="1700">
                <a:solidFill>
                  <a:srgbClr val="0000FF"/>
                </a:solidFill>
              </a:rPr>
              <a:t> between </a:t>
            </a:r>
            <a:r>
              <a:rPr lang="en" sz="1700">
                <a:solidFill>
                  <a:srgbClr val="0000FF"/>
                </a:solidFill>
              </a:rPr>
              <a:t>different</a:t>
            </a:r>
            <a:r>
              <a:rPr lang="en" sz="1700">
                <a:solidFill>
                  <a:srgbClr val="0000FF"/>
                </a:solidFill>
              </a:rPr>
              <a:t> models</a:t>
            </a:r>
            <a:endParaRPr sz="17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188038"/>
                </a:solidFill>
              </a:rPr>
              <a:t>Decision Tree</a:t>
            </a:r>
            <a:r>
              <a:rPr lang="en"/>
              <a:t> </a:t>
            </a:r>
            <a:r>
              <a:rPr lang="en">
                <a:solidFill>
                  <a:srgbClr val="188038"/>
                </a:solidFill>
              </a:rPr>
              <a:t>(Removed the Coherence column)</a:t>
            </a:r>
            <a:endParaRPr/>
          </a:p>
        </p:txBody>
      </p:sp>
      <p:sp>
        <p:nvSpPr>
          <p:cNvPr id="339" name="Google Shape;339;p4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1       0.64      0.70      0.67        10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2       0.67      0.60      0.63        10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3       0.80      0.80      0.80        10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4       0.80      0.80      0.80        10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0.70      0.70      0.70        50</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700">
                <a:solidFill>
                  <a:srgbClr val="0000FF"/>
                </a:solidFill>
              </a:rPr>
              <a:t> </a:t>
            </a:r>
            <a:r>
              <a:rPr lang="en" sz="2700">
                <a:solidFill>
                  <a:srgbClr val="188038"/>
                </a:solidFill>
              </a:rPr>
              <a:t>Random Forest (Removed the Coherence column)</a:t>
            </a:r>
            <a:endParaRPr sz="2700"/>
          </a:p>
        </p:txBody>
      </p:sp>
      <p:sp>
        <p:nvSpPr>
          <p:cNvPr id="345" name="Google Shape;345;p5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2       0.75      0.60      0.67        10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3       0.73      0.80      0.76        10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4       0.82      0.90      0.86        10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0.70      0.70      0.70        50</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950">
                <a:solidFill>
                  <a:srgbClr val="188038"/>
                </a:solidFill>
                <a:highlight>
                  <a:schemeClr val="lt1"/>
                </a:highlight>
              </a:rPr>
              <a:t>Gradient Boosting Classifier</a:t>
            </a:r>
            <a:r>
              <a:rPr lang="en" sz="2300">
                <a:solidFill>
                  <a:srgbClr val="188038"/>
                </a:solidFill>
              </a:rPr>
              <a:t>(Removed the Coherence column)</a:t>
            </a:r>
            <a:r>
              <a:rPr lang="en" sz="2500">
                <a:solidFill>
                  <a:srgbClr val="188038"/>
                </a:solidFill>
              </a:rPr>
              <a:t> </a:t>
            </a:r>
            <a:endParaRPr sz="2300"/>
          </a:p>
        </p:txBody>
      </p:sp>
      <p:sp>
        <p:nvSpPr>
          <p:cNvPr id="351" name="Google Shape;351;p5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2       0.75      0.60      0.67        10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3       0.73      0.80      0.76        10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4       0.82      0.90      0.86        10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SVM (Removed the Coherence column)</a:t>
            </a:r>
            <a:r>
              <a:rPr lang="en"/>
              <a:t>                          </a:t>
            </a:r>
            <a:r>
              <a:rPr lang="en">
                <a:solidFill>
                  <a:srgbClr val="0000FF"/>
                </a:solidFill>
              </a:rPr>
              <a:t> </a:t>
            </a:r>
            <a:endParaRPr>
              <a:solidFill>
                <a:srgbClr val="0000FF"/>
              </a:solidFill>
            </a:endParaRPr>
          </a:p>
        </p:txBody>
      </p:sp>
      <p:sp>
        <p:nvSpPr>
          <p:cNvPr id="357" name="Google Shape;357;p5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FF"/>
                </a:solidFill>
              </a:rPr>
              <a:t>      Accuracy: 0.74</a:t>
            </a:r>
            <a:br>
              <a:rPr lang="en">
                <a:solidFill>
                  <a:srgbClr val="0000FF"/>
                </a:solidFill>
              </a:rPr>
            </a:br>
            <a:r>
              <a:rPr lang="en">
                <a:solidFill>
                  <a:srgbClr val="0000FF"/>
                </a:solidFill>
              </a:rPr>
              <a:t>      Classification Report</a:t>
            </a:r>
            <a:endParaRPr>
              <a:solidFill>
                <a:srgbClr val="0000FF"/>
              </a:solidFill>
            </a:endParaRPr>
          </a:p>
        </p:txBody>
      </p:sp>
      <p:graphicFrame>
        <p:nvGraphicFramePr>
          <p:cNvPr id="358" name="Google Shape;358;p52"/>
          <p:cNvGraphicFramePr/>
          <p:nvPr/>
        </p:nvGraphicFramePr>
        <p:xfrm>
          <a:off x="737675" y="1788550"/>
          <a:ext cx="3000000" cy="3000000"/>
        </p:xfrm>
        <a:graphic>
          <a:graphicData uri="http://schemas.openxmlformats.org/drawingml/2006/table">
            <a:tbl>
              <a:tblPr>
                <a:noFill/>
                <a:tableStyleId>{EBD19E48-71F3-460B-9D49-7382ED3A22D0}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0000FF"/>
                          </a:solidFill>
                        </a:rPr>
                        <a:t>Class</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Precision</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Recall</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F1-score</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Support</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1</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0.67</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3</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0.82</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0.90</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0.86</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Macro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00FF"/>
                          </a:solidFill>
                        </a:rPr>
                        <a:t>Weighted Avg</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0.75</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0.74</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50</a:t>
                      </a:r>
                      <a:endParaRPr>
                        <a:solidFill>
                          <a:srgbClr val="0000FF"/>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700">
                <a:solidFill>
                  <a:srgbClr val="009900"/>
                </a:solidFill>
              </a:rPr>
              <a:t>Experiment 3: Score Generation with GPT-4 Mini</a:t>
            </a:r>
            <a:endParaRPr sz="2700">
              <a:solidFill>
                <a:srgbClr val="009900"/>
              </a:solidFill>
            </a:endParaRPr>
          </a:p>
          <a:p>
            <a:pPr indent="0" lvl="0" marL="0" rtl="0" algn="ctr">
              <a:spcBef>
                <a:spcPts val="0"/>
              </a:spcBef>
              <a:spcAft>
                <a:spcPts val="0"/>
              </a:spcAft>
              <a:buNone/>
            </a:pPr>
            <a:r>
              <a:t/>
            </a:r>
            <a:endParaRPr sz="800"/>
          </a:p>
        </p:txBody>
      </p:sp>
      <p:sp>
        <p:nvSpPr>
          <p:cNvPr id="364" name="Google Shape;364;p53"/>
          <p:cNvSpPr txBox="1"/>
          <p:nvPr>
            <p:ph idx="1" type="body"/>
          </p:nvPr>
        </p:nvSpPr>
        <p:spPr>
          <a:xfrm>
            <a:off x="457200" y="1200150"/>
            <a:ext cx="3933900" cy="3439200"/>
          </a:xfrm>
          <a:prstGeom prst="rect">
            <a:avLst/>
          </a:prstGeom>
        </p:spPr>
        <p:txBody>
          <a:bodyPr anchorCtr="0" anchor="t" bIns="45700" lIns="91425" spcFirstLastPara="1" rIns="91425" wrap="square" tIns="45700">
            <a:noAutofit/>
          </a:bodyPr>
          <a:lstStyle/>
          <a:p>
            <a:pPr indent="-304800" lvl="0" marL="457200" rtl="0" algn="l">
              <a:spcBef>
                <a:spcPts val="480"/>
              </a:spcBef>
              <a:spcAft>
                <a:spcPts val="0"/>
              </a:spcAft>
              <a:buClr>
                <a:srgbClr val="0000FF"/>
              </a:buClr>
              <a:buSzPts val="1200"/>
              <a:buChar char="•"/>
            </a:pPr>
            <a:r>
              <a:rPr lang="en" sz="1200">
                <a:solidFill>
                  <a:srgbClr val="0000FF"/>
                </a:solidFill>
              </a:rPr>
              <a:t> </a:t>
            </a:r>
            <a:r>
              <a:rPr lang="en" sz="1200">
                <a:solidFill>
                  <a:srgbClr val="0000FF"/>
                </a:solidFill>
              </a:rPr>
              <a:t>Generated: 250 synthetic instances (50 per class) using GPT-4 Mini  Feature Set: Same as Experiment 2.</a:t>
            </a:r>
            <a:endParaRPr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SVM</a:t>
            </a:r>
            <a:r>
              <a:rPr lang="en" sz="1200">
                <a:solidFill>
                  <a:srgbClr val="0000FF"/>
                </a:solidFill>
              </a:rPr>
              <a:t> achieved the highest </a:t>
            </a:r>
            <a:r>
              <a:rPr b="1" lang="en" sz="1200">
                <a:solidFill>
                  <a:srgbClr val="0000FF"/>
                </a:solidFill>
              </a:rPr>
              <a:t>accuracy (72%)</a:t>
            </a:r>
            <a:r>
              <a:rPr lang="en" sz="1200">
                <a:solidFill>
                  <a:srgbClr val="0000FF"/>
                </a:solidFill>
              </a:rPr>
              <a:t> and </a:t>
            </a:r>
            <a:r>
              <a:rPr b="1" lang="en" sz="1200">
                <a:solidFill>
                  <a:srgbClr val="0000FF"/>
                </a:solidFill>
              </a:rPr>
              <a:t>macro F1-Score (0.71)</a:t>
            </a:r>
            <a:r>
              <a:rPr lang="en" sz="1200">
                <a:solidFill>
                  <a:srgbClr val="0000FF"/>
                </a:solidFill>
              </a:rPr>
              <a:t>, demonstrating its ability to generalize across the dataset.</a:t>
            </a:r>
            <a:endParaRPr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Gradient Boosting</a:t>
            </a:r>
            <a:r>
              <a:rPr lang="en" sz="1200">
                <a:solidFill>
                  <a:srgbClr val="0000FF"/>
                </a:solidFill>
              </a:rPr>
              <a:t> performed well with </a:t>
            </a:r>
            <a:r>
              <a:rPr b="1" lang="en" sz="1200">
                <a:solidFill>
                  <a:srgbClr val="0000FF"/>
                </a:solidFill>
              </a:rPr>
              <a:t>70% accuracy</a:t>
            </a:r>
            <a:r>
              <a:rPr lang="en" sz="1200">
                <a:solidFill>
                  <a:srgbClr val="0000FF"/>
                </a:solidFill>
              </a:rPr>
              <a:t> and balanced metrics, while </a:t>
            </a:r>
            <a:r>
              <a:rPr b="1" lang="en" sz="1200">
                <a:solidFill>
                  <a:srgbClr val="0000FF"/>
                </a:solidFill>
              </a:rPr>
              <a:t>Random Forest,</a:t>
            </a:r>
            <a:r>
              <a:rPr lang="en" sz="1200">
                <a:solidFill>
                  <a:srgbClr val="0000FF"/>
                </a:solidFill>
              </a:rPr>
              <a:t> and </a:t>
            </a:r>
            <a:r>
              <a:rPr b="1" lang="en" sz="1200">
                <a:solidFill>
                  <a:srgbClr val="0000FF"/>
                </a:solidFill>
              </a:rPr>
              <a:t>Decision Tree</a:t>
            </a:r>
            <a:r>
              <a:rPr lang="en" sz="1200">
                <a:solidFill>
                  <a:srgbClr val="0000FF"/>
                </a:solidFill>
              </a:rPr>
              <a:t> had slightly lower scores.</a:t>
            </a:r>
            <a:endParaRPr sz="1200">
              <a:solidFill>
                <a:srgbClr val="0000FF"/>
              </a:solidFill>
            </a:endParaRPr>
          </a:p>
          <a:p>
            <a:pPr indent="-304800" lvl="0" marL="457200" rtl="0" algn="l">
              <a:lnSpc>
                <a:spcPct val="115000"/>
              </a:lnSpc>
              <a:spcBef>
                <a:spcPts val="0"/>
              </a:spcBef>
              <a:spcAft>
                <a:spcPts val="0"/>
              </a:spcAft>
              <a:buClr>
                <a:srgbClr val="0000FF"/>
              </a:buClr>
              <a:buSzPts val="1200"/>
              <a:buChar char="•"/>
            </a:pPr>
            <a:r>
              <a:rPr lang="en" sz="1200">
                <a:solidFill>
                  <a:srgbClr val="0000FF"/>
                </a:solidFill>
              </a:rPr>
              <a:t>Class </a:t>
            </a:r>
            <a:r>
              <a:rPr b="1" lang="en" sz="1200">
                <a:solidFill>
                  <a:srgbClr val="0000FF"/>
                </a:solidFill>
              </a:rPr>
              <a:t>4 (False)</a:t>
            </a:r>
            <a:r>
              <a:rPr lang="en" sz="1200">
                <a:solidFill>
                  <a:srgbClr val="0000FF"/>
                </a:solidFill>
              </a:rPr>
              <a:t> consistently scored the highest across all models, suggesting that the data captures falsehoods clearly and models can distinguish them effectively.</a:t>
            </a:r>
            <a:endParaRPr sz="1200">
              <a:solidFill>
                <a:srgbClr val="0000FF"/>
              </a:solidFill>
            </a:endParaRPr>
          </a:p>
          <a:p>
            <a:pPr indent="-304800" lvl="0" marL="457200" rtl="0" algn="l">
              <a:lnSpc>
                <a:spcPct val="115000"/>
              </a:lnSpc>
              <a:spcBef>
                <a:spcPts val="0"/>
              </a:spcBef>
              <a:spcAft>
                <a:spcPts val="0"/>
              </a:spcAft>
              <a:buClr>
                <a:srgbClr val="0000FF"/>
              </a:buClr>
              <a:buSzPts val="1200"/>
              <a:buChar char="•"/>
            </a:pPr>
            <a:r>
              <a:rPr lang="en" sz="1200">
                <a:solidFill>
                  <a:srgbClr val="0000FF"/>
                </a:solidFill>
              </a:rPr>
              <a:t>Lower performance for Class </a:t>
            </a:r>
            <a:r>
              <a:rPr b="1" lang="en" sz="1200">
                <a:solidFill>
                  <a:srgbClr val="0000FF"/>
                </a:solidFill>
              </a:rPr>
              <a:t>1 (Mostly-True)</a:t>
            </a:r>
            <a:r>
              <a:rPr lang="en" sz="1200">
                <a:solidFill>
                  <a:srgbClr val="0000FF"/>
                </a:solidFill>
              </a:rPr>
              <a:t> across some models highlights challenges in identifying less explicit statements.</a:t>
            </a:r>
            <a:endParaRPr sz="1200">
              <a:solidFill>
                <a:srgbClr val="0000FF"/>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a:p>
        </p:txBody>
      </p:sp>
      <p:pic>
        <p:nvPicPr>
          <p:cNvPr id="365" name="Google Shape;365;p53"/>
          <p:cNvPicPr preferRelativeResize="0"/>
          <p:nvPr/>
        </p:nvPicPr>
        <p:blipFill>
          <a:blip r:embed="rId3">
            <a:alphaModFix/>
          </a:blip>
          <a:stretch>
            <a:fillRect/>
          </a:stretch>
        </p:blipFill>
        <p:spPr>
          <a:xfrm>
            <a:off x="4390975" y="1329625"/>
            <a:ext cx="4619849" cy="3135550"/>
          </a:xfrm>
          <a:prstGeom prst="rect">
            <a:avLst/>
          </a:prstGeom>
          <a:noFill/>
          <a:ln>
            <a:noFill/>
          </a:ln>
        </p:spPr>
      </p:pic>
      <p:sp>
        <p:nvSpPr>
          <p:cNvPr id="366" name="Google Shape;366;p53"/>
          <p:cNvSpPr txBox="1"/>
          <p:nvPr/>
        </p:nvSpPr>
        <p:spPr>
          <a:xfrm>
            <a:off x="4390975" y="1108200"/>
            <a:ext cx="40281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FF"/>
                </a:solidFill>
              </a:rPr>
              <a:t>Comparison between different models</a:t>
            </a:r>
            <a:endParaRPr sz="17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01850" y="264600"/>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Half Truth </a:t>
            </a:r>
            <a:endParaRPr b="1" sz="3200"/>
          </a:p>
        </p:txBody>
      </p:sp>
      <p:sp>
        <p:nvSpPr>
          <p:cNvPr id="120" name="Google Shape;120;p27"/>
          <p:cNvSpPr txBox="1"/>
          <p:nvPr/>
        </p:nvSpPr>
        <p:spPr>
          <a:xfrm>
            <a:off x="444050" y="1156850"/>
            <a:ext cx="8261100" cy="4035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rgbClr val="0000FF"/>
              </a:buClr>
              <a:buSzPts val="1800"/>
              <a:buChar char="●"/>
            </a:pPr>
            <a:r>
              <a:rPr lang="en" sz="1800">
                <a:solidFill>
                  <a:srgbClr val="0000FF"/>
                </a:solidFill>
                <a:highlight>
                  <a:schemeClr val="lt1"/>
                </a:highlight>
              </a:rPr>
              <a:t>A statement that is only partly true, especially one intended to deceive, evade blame, or the like … a statement that fails to divulge the whole truth </a:t>
            </a:r>
            <a:r>
              <a:rPr lang="en" sz="1800">
                <a:solidFill>
                  <a:srgbClr val="0000FF"/>
                </a:solidFill>
              </a:rPr>
              <a:t>presenting only partial information</a:t>
            </a:r>
            <a:endParaRPr i="0" sz="1800" u="none" cap="none" strike="noStrike">
              <a:solidFill>
                <a:srgbClr val="0000FF"/>
              </a:solidFill>
            </a:endParaRPr>
          </a:p>
          <a:p>
            <a:pPr indent="-342900" lvl="0" marL="457200" marR="0" rtl="0" algn="just">
              <a:lnSpc>
                <a:spcPct val="100000"/>
              </a:lnSpc>
              <a:spcBef>
                <a:spcPts val="0"/>
              </a:spcBef>
              <a:spcAft>
                <a:spcPts val="0"/>
              </a:spcAft>
              <a:buClr>
                <a:srgbClr val="0000FF"/>
              </a:buClr>
              <a:buSzPts val="1800"/>
              <a:buFont typeface="Arial"/>
              <a:buChar char="●"/>
            </a:pPr>
            <a:r>
              <a:rPr b="0" i="0" lang="en" sz="1800" u="none" cap="none" strike="noStrike">
                <a:solidFill>
                  <a:srgbClr val="0000FF"/>
                </a:solidFill>
                <a:latin typeface="Arial"/>
                <a:ea typeface="Arial"/>
                <a:cs typeface="Arial"/>
                <a:sym typeface="Arial"/>
              </a:rPr>
              <a:t>Omitting key details or context that could provide a more comprehensive understanding of a topic or situation.</a:t>
            </a:r>
            <a:endParaRPr b="0" i="0" sz="1800" u="none" cap="none" strike="noStrike">
              <a:solidFill>
                <a:srgbClr val="0000FF"/>
              </a:solidFill>
              <a:latin typeface="Arial"/>
              <a:ea typeface="Arial"/>
              <a:cs typeface="Arial"/>
              <a:sym typeface="Arial"/>
            </a:endParaRPr>
          </a:p>
          <a:p>
            <a:pPr indent="-342900" lvl="0" marL="457200" rtl="0" algn="just">
              <a:spcBef>
                <a:spcPts val="0"/>
              </a:spcBef>
              <a:spcAft>
                <a:spcPts val="0"/>
              </a:spcAft>
              <a:buClr>
                <a:srgbClr val="0000FF"/>
              </a:buClr>
              <a:buSzPts val="1800"/>
              <a:buChar char="●"/>
            </a:pPr>
            <a:r>
              <a:rPr lang="en" sz="1800">
                <a:solidFill>
                  <a:srgbClr val="0000FF"/>
                </a:solidFill>
              </a:rPr>
              <a:t> Half truth primary motive is to deceive or misrepresent the truth. </a:t>
            </a:r>
            <a:endParaRPr sz="1800">
              <a:solidFill>
                <a:srgbClr val="0000FF"/>
              </a:solidFill>
            </a:endParaRPr>
          </a:p>
          <a:p>
            <a:pPr indent="-342900" lvl="1" marL="914400" rtl="0" algn="just">
              <a:lnSpc>
                <a:spcPct val="115000"/>
              </a:lnSpc>
              <a:spcBef>
                <a:spcPts val="0"/>
              </a:spcBef>
              <a:spcAft>
                <a:spcPts val="0"/>
              </a:spcAft>
              <a:buClr>
                <a:srgbClr val="0000FF"/>
              </a:buClr>
              <a:buSzPts val="1800"/>
              <a:buFont typeface="Georgia"/>
              <a:buChar char="○"/>
            </a:pPr>
            <a:r>
              <a:rPr lang="en" sz="1800">
                <a:solidFill>
                  <a:srgbClr val="0000FF"/>
                </a:solidFill>
                <a:highlight>
                  <a:schemeClr val="lt1"/>
                </a:highlight>
                <a:latin typeface="Georgia"/>
                <a:ea typeface="Georgia"/>
                <a:cs typeface="Georgia"/>
                <a:sym typeface="Georgia"/>
              </a:rPr>
              <a:t>Example: “You should not trust Peter with your children. I once saw him smack a child with his open hand.” </a:t>
            </a:r>
            <a:r>
              <a:rPr i="1" lang="en" sz="1800">
                <a:solidFill>
                  <a:srgbClr val="0000FF"/>
                </a:solidFill>
                <a:highlight>
                  <a:schemeClr val="lt1"/>
                </a:highlight>
                <a:latin typeface="Georgia"/>
                <a:ea typeface="Georgia"/>
                <a:cs typeface="Georgia"/>
                <a:sym typeface="Georgia"/>
              </a:rPr>
              <a:t>In this example the statement could be true, but Peter may have slapped the child on the back because he was choking.</a:t>
            </a:r>
            <a:endParaRPr i="1" sz="1800">
              <a:solidFill>
                <a:srgbClr val="0000FF"/>
              </a:solidFill>
              <a:highlight>
                <a:schemeClr val="lt1"/>
              </a:highlight>
              <a:latin typeface="Georgia"/>
              <a:ea typeface="Georgia"/>
              <a:cs typeface="Georgia"/>
              <a:sym typeface="Georgia"/>
            </a:endParaRPr>
          </a:p>
          <a:p>
            <a:pPr indent="-342900" lvl="1" marL="914400" rtl="0" algn="just">
              <a:lnSpc>
                <a:spcPct val="115000"/>
              </a:lnSpc>
              <a:spcBef>
                <a:spcPts val="0"/>
              </a:spcBef>
              <a:spcAft>
                <a:spcPts val="0"/>
              </a:spcAft>
              <a:buClr>
                <a:srgbClr val="0000FF"/>
              </a:buClr>
              <a:buSzPts val="1800"/>
              <a:buFont typeface="Georgia"/>
              <a:buChar char="○"/>
            </a:pPr>
            <a:r>
              <a:rPr lang="en" sz="1800">
                <a:solidFill>
                  <a:srgbClr val="0000FF"/>
                </a:solidFill>
                <a:highlight>
                  <a:schemeClr val="lt1"/>
                </a:highlight>
                <a:latin typeface="Georgia"/>
                <a:ea typeface="Georgia"/>
                <a:cs typeface="Georgia"/>
                <a:sym typeface="Georgia"/>
              </a:rPr>
              <a:t>Example: “I’m a really good driver. In the past thirty years, I’ve gotten only four speeding tickets.” </a:t>
            </a:r>
            <a:r>
              <a:rPr i="1" lang="en" sz="1800">
                <a:solidFill>
                  <a:srgbClr val="0000FF"/>
                </a:solidFill>
                <a:highlight>
                  <a:schemeClr val="lt1"/>
                </a:highlight>
                <a:latin typeface="Georgia"/>
                <a:ea typeface="Georgia"/>
                <a:cs typeface="Georgia"/>
                <a:sym typeface="Georgia"/>
              </a:rPr>
              <a:t>Statement may be true, but is deceptive if speaker started driving a week ago.</a:t>
            </a:r>
            <a:endParaRPr sz="180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188038"/>
                </a:solidFill>
              </a:rPr>
              <a:t>SVM (</a:t>
            </a:r>
            <a:r>
              <a:rPr lang="en" sz="2000">
                <a:solidFill>
                  <a:srgbClr val="188038"/>
                </a:solidFill>
                <a:highlight>
                  <a:srgbClr val="FFFFFF"/>
                </a:highlight>
              </a:rPr>
              <a:t>GPT-4o mini</a:t>
            </a:r>
            <a:r>
              <a:rPr lang="en">
                <a:solidFill>
                  <a:srgbClr val="188038"/>
                </a:solidFill>
              </a:rPr>
              <a:t>)</a:t>
            </a:r>
            <a:endParaRPr>
              <a:solidFill>
                <a:srgbClr val="188038"/>
              </a:solidFill>
            </a:endParaRPr>
          </a:p>
        </p:txBody>
      </p:sp>
      <p:sp>
        <p:nvSpPr>
          <p:cNvPr id="372" name="Google Shape;372;p5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0.72</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0       0.58      0.70      0.64        10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1       1.00      0.50      0.67        10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2       0.67      0.60      0.63        10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3       0.75      0.90      0.82        10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4       0.75      0.90      0.82        10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0.72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0.75      0.72      0.71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0.75      0.72      0.71        50</a:t>
            </a:r>
            <a:endParaRPr sz="1500">
              <a:solidFill>
                <a:srgbClr val="0000FF"/>
              </a:solidFill>
            </a:endParaRPr>
          </a:p>
          <a:p>
            <a:pPr indent="0" lvl="0" marL="0" rtl="0" algn="l">
              <a:spcBef>
                <a:spcPts val="48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Random Forest</a:t>
            </a:r>
            <a:endParaRPr/>
          </a:p>
        </p:txBody>
      </p:sp>
      <p:sp>
        <p:nvSpPr>
          <p:cNvPr id="378" name="Google Shape;378;p5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0.68</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0       0.58      0.70      0.64        10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1       1.00      0.30      0.46        10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2       0.67      0.60      0.63        10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3       0.64      0.90      0.75        10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4       0.75      0.90      0.82        10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0.68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0.73      0.68      0.66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0.73      0.68      0.66        50</a:t>
            </a:r>
            <a:endParaRPr sz="1500">
              <a:solidFill>
                <a:srgbClr val="0000FF"/>
              </a:solidFill>
            </a:endParaRPr>
          </a:p>
          <a:p>
            <a:pPr indent="0" lvl="0" marL="0" rtl="0" algn="l">
              <a:spcBef>
                <a:spcPts val="480"/>
              </a:spcBef>
              <a:spcAft>
                <a:spcPts val="0"/>
              </a:spcAft>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188038"/>
                </a:solidFill>
              </a:rPr>
              <a:t>Decision Tree</a:t>
            </a:r>
            <a:r>
              <a:rPr lang="en"/>
              <a:t> </a:t>
            </a:r>
            <a:endParaRPr/>
          </a:p>
          <a:p>
            <a:pPr indent="0" lvl="0" marL="0" rtl="0" algn="ctr">
              <a:spcBef>
                <a:spcPts val="0"/>
              </a:spcBef>
              <a:spcAft>
                <a:spcPts val="0"/>
              </a:spcAft>
              <a:buNone/>
            </a:pPr>
            <a:r>
              <a:t/>
            </a:r>
            <a:endParaRPr/>
          </a:p>
        </p:txBody>
      </p:sp>
      <p:sp>
        <p:nvSpPr>
          <p:cNvPr id="384" name="Google Shape;384;p5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0.66</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0       0.58      0.70      0.64        10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1       1.00      0.20      0.33        10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2       0.67      0.60      0.63        10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3       0.60      0.90      0.72        10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4       0.75      0.90      0.82        10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0.66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0.72      0.66      0.63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0.72      0.66      0.63        50</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    			  </a:t>
            </a:r>
            <a:r>
              <a:rPr lang="en">
                <a:solidFill>
                  <a:srgbClr val="188038"/>
                </a:solidFill>
              </a:rPr>
              <a:t> </a:t>
            </a:r>
            <a:r>
              <a:rPr lang="en" sz="2100">
                <a:solidFill>
                  <a:srgbClr val="188038"/>
                </a:solidFill>
                <a:highlight>
                  <a:srgbClr val="FFFFFF"/>
                </a:highlight>
              </a:rPr>
              <a:t>Light Gradient Boosting Machine</a:t>
            </a:r>
            <a:endParaRPr sz="2100">
              <a:solidFill>
                <a:srgbClr val="188038"/>
              </a:solidFill>
              <a:highlight>
                <a:srgbClr val="FFFFFF"/>
              </a:highlight>
            </a:endParaRPr>
          </a:p>
          <a:p>
            <a:pPr indent="0" lvl="0" marL="0" rtl="0" algn="l">
              <a:spcBef>
                <a:spcPts val="0"/>
              </a:spcBef>
              <a:spcAft>
                <a:spcPts val="0"/>
              </a:spcAft>
              <a:buNone/>
            </a:pPr>
            <a:r>
              <a:t/>
            </a:r>
            <a:endParaRPr>
              <a:solidFill>
                <a:srgbClr val="188038"/>
              </a:solidFill>
            </a:endParaRPr>
          </a:p>
        </p:txBody>
      </p:sp>
      <p:sp>
        <p:nvSpPr>
          <p:cNvPr id="390" name="Google Shape;390;p5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0.68</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0       0.43      0.86      0.57         7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1       0.80      0.40      0.53        10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2       0.62      0.45      0.53        11</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3       0.92      0.92      0.92        13</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4       0.70      0.78      0.74         9</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0.68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0.68      0.66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0.72      0.68      0.68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450">
                <a:solidFill>
                  <a:srgbClr val="188038"/>
                </a:solidFill>
                <a:highlight>
                  <a:schemeClr val="lt1"/>
                </a:highlight>
              </a:rPr>
              <a:t>Gradient Boosting Classifier</a:t>
            </a:r>
            <a:r>
              <a:rPr lang="en" sz="3000">
                <a:solidFill>
                  <a:srgbClr val="188038"/>
                </a:solidFill>
              </a:rPr>
              <a:t> </a:t>
            </a:r>
            <a:endParaRPr/>
          </a:p>
          <a:p>
            <a:pPr indent="0" lvl="0" marL="0" rtl="0" algn="ctr">
              <a:spcBef>
                <a:spcPts val="0"/>
              </a:spcBef>
              <a:spcAft>
                <a:spcPts val="0"/>
              </a:spcAft>
              <a:buNone/>
            </a:pPr>
            <a:r>
              <a:t/>
            </a:r>
            <a:endParaRPr/>
          </a:p>
        </p:txBody>
      </p:sp>
      <p:sp>
        <p:nvSpPr>
          <p:cNvPr id="396" name="Google Shape;396;p5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2       0.75      0.60      0.67        10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3       0.73      0.80      0.76        10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4       0.82      0.90      0.86        10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solidFill>
                  <a:srgbClr val="009900"/>
                </a:solidFill>
              </a:rPr>
              <a:t>Experiment 4: Experiment 4: Data</a:t>
            </a:r>
            <a:endParaRPr sz="3000">
              <a:solidFill>
                <a:srgbClr val="009900"/>
              </a:solidFill>
            </a:endParaRPr>
          </a:p>
          <a:p>
            <a:pPr indent="0" lvl="0" marL="0" rtl="0" algn="ctr">
              <a:spcBef>
                <a:spcPts val="0"/>
              </a:spcBef>
              <a:spcAft>
                <a:spcPts val="0"/>
              </a:spcAft>
              <a:buNone/>
            </a:pPr>
            <a:r>
              <a:rPr lang="en" sz="3000">
                <a:solidFill>
                  <a:srgbClr val="009900"/>
                </a:solidFill>
              </a:rPr>
              <a:t>Filtering </a:t>
            </a:r>
            <a:endParaRPr sz="3000"/>
          </a:p>
        </p:txBody>
      </p:sp>
      <p:sp>
        <p:nvSpPr>
          <p:cNvPr id="402" name="Google Shape;402;p59"/>
          <p:cNvSpPr txBox="1"/>
          <p:nvPr>
            <p:ph idx="1" type="body"/>
          </p:nvPr>
        </p:nvSpPr>
        <p:spPr>
          <a:xfrm>
            <a:off x="457200" y="1200150"/>
            <a:ext cx="4329300" cy="4207200"/>
          </a:xfrm>
          <a:prstGeom prst="rect">
            <a:avLst/>
          </a:prstGeom>
        </p:spPr>
        <p:txBody>
          <a:bodyPr anchorCtr="0" anchor="t" bIns="45700" lIns="91425" spcFirstLastPara="1" rIns="91425" wrap="square" tIns="45700">
            <a:noAutofit/>
          </a:bodyPr>
          <a:lstStyle/>
          <a:p>
            <a:pPr indent="-330200" lvl="0" marL="457200" rtl="0" algn="just">
              <a:spcBef>
                <a:spcPts val="480"/>
              </a:spcBef>
              <a:spcAft>
                <a:spcPts val="0"/>
              </a:spcAft>
              <a:buClr>
                <a:srgbClr val="0000FF"/>
              </a:buClr>
              <a:buSzPts val="1600"/>
              <a:buChar char="•"/>
            </a:pPr>
            <a:r>
              <a:rPr lang="en" sz="1600">
                <a:solidFill>
                  <a:srgbClr val="0000FF"/>
                </a:solidFill>
              </a:rPr>
              <a:t>Processed data generated from chatgpt.(200 Instances )</a:t>
            </a:r>
            <a:endParaRPr sz="1600">
              <a:solidFill>
                <a:srgbClr val="0000FF"/>
              </a:solidFill>
            </a:endParaRPr>
          </a:p>
          <a:p>
            <a:pPr indent="-330200" lvl="0" marL="457200" rtl="0" algn="just">
              <a:spcBef>
                <a:spcPts val="0"/>
              </a:spcBef>
              <a:spcAft>
                <a:spcPts val="0"/>
              </a:spcAft>
              <a:buClr>
                <a:srgbClr val="0000FF"/>
              </a:buClr>
              <a:buSzPts val="1600"/>
              <a:buChar char="•"/>
            </a:pPr>
            <a:r>
              <a:rPr lang="en" sz="1600">
                <a:solidFill>
                  <a:srgbClr val="0000FF"/>
                </a:solidFill>
              </a:rPr>
              <a:t>To increase confidence in the scores generated by ChatGPT, only those data points where the predicted label from ChatGPT accurately matched the ground truth label were retained for further analysis</a:t>
            </a:r>
            <a:endParaRPr sz="1600">
              <a:solidFill>
                <a:srgbClr val="0000FF"/>
              </a:solidFill>
            </a:endParaRPr>
          </a:p>
          <a:p>
            <a:pPr indent="-330200" lvl="0" marL="457200" rtl="0" algn="just">
              <a:spcBef>
                <a:spcPts val="0"/>
              </a:spcBef>
              <a:spcAft>
                <a:spcPts val="0"/>
              </a:spcAft>
              <a:buClr>
                <a:srgbClr val="0000FF"/>
              </a:buClr>
              <a:buSzPts val="1600"/>
              <a:buChar char="•"/>
            </a:pPr>
            <a:r>
              <a:rPr b="1" lang="en" sz="1600">
                <a:solidFill>
                  <a:srgbClr val="0000FF"/>
                </a:solidFill>
              </a:rPr>
              <a:t>SVM</a:t>
            </a:r>
            <a:r>
              <a:rPr lang="en" sz="1600">
                <a:solidFill>
                  <a:srgbClr val="0000FF"/>
                </a:solidFill>
              </a:rPr>
              <a:t>: Accuracy:</a:t>
            </a:r>
            <a:r>
              <a:rPr b="1" lang="en" sz="1600">
                <a:solidFill>
                  <a:srgbClr val="0000FF"/>
                </a:solidFill>
              </a:rPr>
              <a:t> 0.85,</a:t>
            </a:r>
            <a:r>
              <a:rPr lang="en" sz="1600">
                <a:solidFill>
                  <a:srgbClr val="0000FF"/>
                </a:solidFill>
              </a:rPr>
              <a:t> with high recall for label 0 and f1-scores above 0.80 for most classes.</a:t>
            </a:r>
            <a:endParaRPr sz="1600">
              <a:solidFill>
                <a:srgbClr val="0000FF"/>
              </a:solidFill>
            </a:endParaRPr>
          </a:p>
          <a:p>
            <a:pPr indent="-368300" lvl="0" marL="457200" rtl="0" algn="just">
              <a:spcBef>
                <a:spcPts val="0"/>
              </a:spcBef>
              <a:spcAft>
                <a:spcPts val="0"/>
              </a:spcAft>
              <a:buClr>
                <a:srgbClr val="0000FF"/>
              </a:buClr>
              <a:buSzPts val="2200"/>
              <a:buChar char="•"/>
            </a:pPr>
            <a:r>
              <a:rPr lang="en" sz="1600">
                <a:solidFill>
                  <a:srgbClr val="0000FF"/>
                </a:solidFill>
              </a:rPr>
              <a:t>Filtering based on GPT-4 Mini’s accurate predictions improved model accuracy and highlighted the importance of consistent pre-processing.</a:t>
            </a:r>
            <a:endParaRPr sz="1600">
              <a:solidFill>
                <a:srgbClr val="0000FF"/>
              </a:solidFill>
            </a:endParaRPr>
          </a:p>
          <a:p>
            <a:pPr indent="0" lvl="0" marL="0" rtl="0" algn="l">
              <a:spcBef>
                <a:spcPts val="480"/>
              </a:spcBef>
              <a:spcAft>
                <a:spcPts val="0"/>
              </a:spcAft>
              <a:buNone/>
            </a:pPr>
            <a:r>
              <a:t/>
            </a:r>
            <a:endParaRPr sz="1300"/>
          </a:p>
        </p:txBody>
      </p:sp>
      <p:pic>
        <p:nvPicPr>
          <p:cNvPr id="403" name="Google Shape;403;p59"/>
          <p:cNvPicPr preferRelativeResize="0"/>
          <p:nvPr/>
        </p:nvPicPr>
        <p:blipFill>
          <a:blip r:embed="rId3">
            <a:alphaModFix/>
          </a:blip>
          <a:stretch>
            <a:fillRect/>
          </a:stretch>
        </p:blipFill>
        <p:spPr>
          <a:xfrm>
            <a:off x="4961200" y="1276175"/>
            <a:ext cx="4088175" cy="3782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9900"/>
                </a:solidFill>
              </a:rPr>
              <a:t>             SVM using gpt-4o-mini(200 instances )</a:t>
            </a:r>
            <a:r>
              <a:rPr lang="en"/>
              <a:t>                       </a:t>
            </a:r>
            <a:r>
              <a:rPr lang="en">
                <a:solidFill>
                  <a:srgbClr val="0000FF"/>
                </a:solidFill>
              </a:rPr>
              <a:t> </a:t>
            </a:r>
            <a:endParaRPr>
              <a:solidFill>
                <a:srgbClr val="0000FF"/>
              </a:solidFill>
            </a:endParaRPr>
          </a:p>
        </p:txBody>
      </p:sp>
      <p:sp>
        <p:nvSpPr>
          <p:cNvPr id="409" name="Google Shape;409;p60"/>
          <p:cNvSpPr txBox="1"/>
          <p:nvPr>
            <p:ph idx="1" type="body"/>
          </p:nvPr>
        </p:nvSpPr>
        <p:spPr>
          <a:xfrm>
            <a:off x="327000" y="92670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sz="1700">
                <a:solidFill>
                  <a:srgbClr val="0000FF"/>
                </a:solidFill>
              </a:rPr>
              <a:t>Accuracy: 0.85</a:t>
            </a:r>
            <a:endParaRPr sz="1700">
              <a:solidFill>
                <a:srgbClr val="0000FF"/>
              </a:solidFill>
            </a:endParaRPr>
          </a:p>
          <a:p>
            <a:pPr indent="0" lvl="0" marL="0" rtl="0" algn="l">
              <a:spcBef>
                <a:spcPts val="480"/>
              </a:spcBef>
              <a:spcAft>
                <a:spcPts val="0"/>
              </a:spcAft>
              <a:buNone/>
            </a:pPr>
            <a:r>
              <a:rPr lang="en" sz="1700">
                <a:solidFill>
                  <a:srgbClr val="0000FF"/>
                </a:solidFill>
              </a:rPr>
              <a:t>Classification Report:</a:t>
            </a:r>
            <a:endParaRPr sz="1700">
              <a:solidFill>
                <a:srgbClr val="0000FF"/>
              </a:solidFill>
            </a:endParaRPr>
          </a:p>
          <a:p>
            <a:pPr indent="0" lvl="0" marL="0" rtl="0" algn="l">
              <a:spcBef>
                <a:spcPts val="480"/>
              </a:spcBef>
              <a:spcAft>
                <a:spcPts val="0"/>
              </a:spcAft>
              <a:buNone/>
            </a:pPr>
            <a:r>
              <a:rPr lang="en" sz="1700">
                <a:solidFill>
                  <a:srgbClr val="0000FF"/>
                </a:solidFill>
              </a:rPr>
              <a:t>              precision    recall  f1-score   support</a:t>
            </a:r>
            <a:endParaRPr sz="1700">
              <a:solidFill>
                <a:srgbClr val="0000FF"/>
              </a:solidFill>
            </a:endParaRPr>
          </a:p>
          <a:p>
            <a:pPr indent="0" lvl="0" marL="0" rtl="0" algn="l">
              <a:spcBef>
                <a:spcPts val="480"/>
              </a:spcBef>
              <a:spcAft>
                <a:spcPts val="0"/>
              </a:spcAft>
              <a:buNone/>
            </a:pPr>
            <a:r>
              <a:t/>
            </a:r>
            <a:endParaRPr sz="1700">
              <a:solidFill>
                <a:srgbClr val="0000FF"/>
              </a:solidFill>
            </a:endParaRPr>
          </a:p>
          <a:p>
            <a:pPr indent="0" lvl="0" marL="0" rtl="0" algn="l">
              <a:spcBef>
                <a:spcPts val="480"/>
              </a:spcBef>
              <a:spcAft>
                <a:spcPts val="0"/>
              </a:spcAft>
              <a:buNone/>
            </a:pPr>
            <a:r>
              <a:rPr lang="en" sz="1700">
                <a:solidFill>
                  <a:srgbClr val="0000FF"/>
                </a:solidFill>
              </a:rPr>
              <a:t>           0       0.67      1.00      0.80         8</a:t>
            </a:r>
            <a:endParaRPr sz="1700">
              <a:solidFill>
                <a:srgbClr val="0000FF"/>
              </a:solidFill>
            </a:endParaRPr>
          </a:p>
          <a:p>
            <a:pPr indent="0" lvl="0" marL="0" rtl="0" algn="l">
              <a:spcBef>
                <a:spcPts val="480"/>
              </a:spcBef>
              <a:spcAft>
                <a:spcPts val="0"/>
              </a:spcAft>
              <a:buNone/>
            </a:pPr>
            <a:r>
              <a:rPr lang="en" sz="1700">
                <a:solidFill>
                  <a:srgbClr val="0000FF"/>
                </a:solidFill>
              </a:rPr>
              <a:t>           1       1.00      0.50      0.67         8</a:t>
            </a:r>
            <a:endParaRPr sz="1700">
              <a:solidFill>
                <a:srgbClr val="0000FF"/>
              </a:solidFill>
            </a:endParaRPr>
          </a:p>
          <a:p>
            <a:pPr indent="0" lvl="0" marL="0" rtl="0" algn="l">
              <a:spcBef>
                <a:spcPts val="480"/>
              </a:spcBef>
              <a:spcAft>
                <a:spcPts val="0"/>
              </a:spcAft>
              <a:buNone/>
            </a:pPr>
            <a:r>
              <a:rPr lang="en" sz="1700">
                <a:solidFill>
                  <a:srgbClr val="0000FF"/>
                </a:solidFill>
              </a:rPr>
              <a:t>           2       0.86      0.75      0.80         8</a:t>
            </a:r>
            <a:endParaRPr sz="1700">
              <a:solidFill>
                <a:srgbClr val="0000FF"/>
              </a:solidFill>
            </a:endParaRPr>
          </a:p>
          <a:p>
            <a:pPr indent="0" lvl="0" marL="0" rtl="0" algn="l">
              <a:spcBef>
                <a:spcPts val="480"/>
              </a:spcBef>
              <a:spcAft>
                <a:spcPts val="0"/>
              </a:spcAft>
              <a:buNone/>
            </a:pPr>
            <a:r>
              <a:rPr lang="en" sz="1700">
                <a:solidFill>
                  <a:srgbClr val="0000FF"/>
                </a:solidFill>
              </a:rPr>
              <a:t>           3       1.00      1.00      1.00         8</a:t>
            </a:r>
            <a:endParaRPr sz="1700">
              <a:solidFill>
                <a:srgbClr val="0000FF"/>
              </a:solidFill>
            </a:endParaRPr>
          </a:p>
          <a:p>
            <a:pPr indent="0" lvl="0" marL="0" rtl="0" algn="l">
              <a:spcBef>
                <a:spcPts val="480"/>
              </a:spcBef>
              <a:spcAft>
                <a:spcPts val="0"/>
              </a:spcAft>
              <a:buNone/>
            </a:pPr>
            <a:r>
              <a:rPr lang="en" sz="1700">
                <a:solidFill>
                  <a:srgbClr val="0000FF"/>
                </a:solidFill>
              </a:rPr>
              <a:t>           4       0.89      1.00      0.94         8</a:t>
            </a:r>
            <a:endParaRPr sz="1700">
              <a:solidFill>
                <a:srgbClr val="0000FF"/>
              </a:solidFill>
            </a:endParaRPr>
          </a:p>
          <a:p>
            <a:pPr indent="0" lvl="0" marL="0" rtl="0" algn="l">
              <a:spcBef>
                <a:spcPts val="480"/>
              </a:spcBef>
              <a:spcAft>
                <a:spcPts val="0"/>
              </a:spcAft>
              <a:buNone/>
            </a:pPr>
            <a:r>
              <a:t/>
            </a:r>
            <a:endParaRPr sz="1700">
              <a:solidFill>
                <a:srgbClr val="0000FF"/>
              </a:solidFill>
            </a:endParaRPr>
          </a:p>
          <a:p>
            <a:pPr indent="0" lvl="0" marL="0" rtl="0" algn="l">
              <a:spcBef>
                <a:spcPts val="480"/>
              </a:spcBef>
              <a:spcAft>
                <a:spcPts val="0"/>
              </a:spcAft>
              <a:buNone/>
            </a:pPr>
            <a:r>
              <a:rPr lang="en" sz="1700">
                <a:solidFill>
                  <a:srgbClr val="0000FF"/>
                </a:solidFill>
              </a:rPr>
              <a:t>    accuracy                           0.85        40</a:t>
            </a:r>
            <a:endParaRPr sz="1700">
              <a:solidFill>
                <a:srgbClr val="0000FF"/>
              </a:solidFill>
            </a:endParaRPr>
          </a:p>
          <a:p>
            <a:pPr indent="0" lvl="0" marL="0" rtl="0" algn="l">
              <a:spcBef>
                <a:spcPts val="480"/>
              </a:spcBef>
              <a:spcAft>
                <a:spcPts val="0"/>
              </a:spcAft>
              <a:buNone/>
            </a:pPr>
            <a:r>
              <a:rPr lang="en" sz="1700">
                <a:solidFill>
                  <a:srgbClr val="0000FF"/>
                </a:solidFill>
              </a:rPr>
              <a:t>   macro avg       0.88      0.85      0.84        40</a:t>
            </a:r>
            <a:endParaRPr sz="1700">
              <a:solidFill>
                <a:srgbClr val="0000FF"/>
              </a:solidFill>
            </a:endParaRPr>
          </a:p>
          <a:p>
            <a:pPr indent="0" lvl="0" marL="0" rtl="0" algn="l">
              <a:spcBef>
                <a:spcPts val="480"/>
              </a:spcBef>
              <a:spcAft>
                <a:spcPts val="0"/>
              </a:spcAft>
              <a:buNone/>
            </a:pPr>
            <a:r>
              <a:rPr lang="en" sz="1700">
                <a:solidFill>
                  <a:srgbClr val="0000FF"/>
                </a:solidFill>
              </a:rPr>
              <a:t>weighted avg       0.88      0.85      0.84        40</a:t>
            </a:r>
            <a:endParaRPr sz="1700">
              <a:solidFill>
                <a:srgbClr val="0000FF"/>
              </a:solidFill>
            </a:endParaRPr>
          </a:p>
          <a:p>
            <a:pPr indent="0" lvl="0" marL="0" rtl="0" algn="l">
              <a:spcBef>
                <a:spcPts val="480"/>
              </a:spcBef>
              <a:spcAft>
                <a:spcPts val="0"/>
              </a:spcAft>
              <a:buClr>
                <a:schemeClr val="dk1"/>
              </a:buClr>
              <a:buSzPts val="1100"/>
              <a:buFont typeface="Arial"/>
              <a:buNone/>
            </a:pPr>
            <a:r>
              <a:t/>
            </a:r>
            <a:endParaRPr>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sz="2600">
              <a:solidFill>
                <a:srgbClr val="009900"/>
              </a:solidFill>
            </a:endParaRPr>
          </a:p>
          <a:p>
            <a:pPr indent="0" lvl="0" marL="0" rtl="0" algn="l">
              <a:spcBef>
                <a:spcPts val="0"/>
              </a:spcBef>
              <a:spcAft>
                <a:spcPts val="0"/>
              </a:spcAft>
              <a:buClr>
                <a:schemeClr val="dk1"/>
              </a:buClr>
              <a:buSzPts val="1100"/>
              <a:buFont typeface="Arial"/>
              <a:buNone/>
            </a:pPr>
            <a:r>
              <a:rPr lang="en" sz="3000">
                <a:solidFill>
                  <a:srgbClr val="009900"/>
                </a:solidFill>
              </a:rPr>
              <a:t>Experiment 5: Enlarging Dataset and Feature Optimization</a:t>
            </a:r>
            <a:endParaRPr sz="3000">
              <a:solidFill>
                <a:srgbClr val="009900"/>
              </a:solidFill>
            </a:endParaRPr>
          </a:p>
          <a:p>
            <a:pPr indent="0" lvl="0" marL="0" rtl="0" algn="ctr">
              <a:spcBef>
                <a:spcPts val="0"/>
              </a:spcBef>
              <a:spcAft>
                <a:spcPts val="0"/>
              </a:spcAft>
              <a:buNone/>
            </a:pPr>
            <a:r>
              <a:t/>
            </a:r>
            <a:endParaRPr/>
          </a:p>
        </p:txBody>
      </p:sp>
      <p:sp>
        <p:nvSpPr>
          <p:cNvPr id="415" name="Google Shape;415;p61"/>
          <p:cNvSpPr txBox="1"/>
          <p:nvPr>
            <p:ph idx="1" type="body"/>
          </p:nvPr>
        </p:nvSpPr>
        <p:spPr>
          <a:xfrm>
            <a:off x="457200" y="1200150"/>
            <a:ext cx="3910500" cy="3858000"/>
          </a:xfrm>
          <a:prstGeom prst="rect">
            <a:avLst/>
          </a:prstGeom>
        </p:spPr>
        <p:txBody>
          <a:bodyPr anchorCtr="0" anchor="t" bIns="45700" lIns="91425" spcFirstLastPara="1" rIns="91425" wrap="square" tIns="45700">
            <a:noAutofit/>
          </a:bodyPr>
          <a:lstStyle/>
          <a:p>
            <a:pPr indent="-368300" lvl="0" marL="457200" rtl="0" algn="just">
              <a:spcBef>
                <a:spcPts val="480"/>
              </a:spcBef>
              <a:spcAft>
                <a:spcPts val="0"/>
              </a:spcAft>
              <a:buClr>
                <a:srgbClr val="0000FF"/>
              </a:buClr>
              <a:buSzPts val="2200"/>
              <a:buChar char="•"/>
            </a:pPr>
            <a:r>
              <a:rPr lang="en" sz="1600">
                <a:solidFill>
                  <a:srgbClr val="0000FF"/>
                </a:solidFill>
              </a:rPr>
              <a:t>Setup: Increased dataset size to 400 which after preprocessing remained 382 and then identified optimal feature combinations for SVM.</a:t>
            </a:r>
            <a:endParaRPr sz="1600">
              <a:solidFill>
                <a:srgbClr val="0000FF"/>
              </a:solidFill>
            </a:endParaRPr>
          </a:p>
          <a:p>
            <a:pPr indent="-368300" lvl="0" marL="457200" rtl="0" algn="just">
              <a:spcBef>
                <a:spcPts val="0"/>
              </a:spcBef>
              <a:spcAft>
                <a:spcPts val="0"/>
              </a:spcAft>
              <a:buClr>
                <a:srgbClr val="0000FF"/>
              </a:buClr>
              <a:buSzPts val="2200"/>
              <a:buChar char="•"/>
            </a:pPr>
            <a:r>
              <a:rPr b="1" lang="en" sz="1600">
                <a:solidFill>
                  <a:srgbClr val="0000FF"/>
                </a:solidFill>
              </a:rPr>
              <a:t>SVM</a:t>
            </a:r>
            <a:r>
              <a:rPr lang="en" sz="1600">
                <a:solidFill>
                  <a:srgbClr val="0000FF"/>
                </a:solidFill>
              </a:rPr>
              <a:t>: Accuracy: </a:t>
            </a:r>
            <a:r>
              <a:rPr b="1" lang="en" sz="1600">
                <a:solidFill>
                  <a:srgbClr val="0000FF"/>
                </a:solidFill>
              </a:rPr>
              <a:t>0.896</a:t>
            </a:r>
            <a:r>
              <a:rPr lang="en" sz="1600">
                <a:solidFill>
                  <a:srgbClr val="0000FF"/>
                </a:solidFill>
              </a:rPr>
              <a:t>, with improved recall for labels 1 and 4, and consistently perfect precision for Class 4.</a:t>
            </a:r>
            <a:endParaRPr sz="1600">
              <a:solidFill>
                <a:srgbClr val="0000FF"/>
              </a:solidFill>
            </a:endParaRPr>
          </a:p>
          <a:p>
            <a:pPr indent="-368300" lvl="0" marL="457200" rtl="0" algn="just">
              <a:spcBef>
                <a:spcPts val="0"/>
              </a:spcBef>
              <a:spcAft>
                <a:spcPts val="0"/>
              </a:spcAft>
              <a:buClr>
                <a:srgbClr val="0000FF"/>
              </a:buClr>
              <a:buSzPts val="2200"/>
              <a:buChar char="•"/>
            </a:pPr>
            <a:r>
              <a:rPr b="1" lang="en" sz="1600">
                <a:solidFill>
                  <a:srgbClr val="0000FF"/>
                </a:solidFill>
              </a:rPr>
              <a:t>Insights</a:t>
            </a:r>
            <a:r>
              <a:rPr lang="en" sz="1600">
                <a:solidFill>
                  <a:srgbClr val="0000FF"/>
                </a:solidFill>
              </a:rPr>
              <a:t>: Larger dataset size improved generalization. Careful feature selection (e.g., Factual Accuracy, Deceptiveness, Emotional Tone) boosted accuracy.</a:t>
            </a:r>
            <a:endParaRPr sz="1600">
              <a:solidFill>
                <a:srgbClr val="0000FF"/>
              </a:solidFill>
            </a:endParaRPr>
          </a:p>
          <a:p>
            <a:pPr indent="0" lvl="0" marL="0" rtl="0" algn="just">
              <a:spcBef>
                <a:spcPts val="480"/>
              </a:spcBef>
              <a:spcAft>
                <a:spcPts val="0"/>
              </a:spcAft>
              <a:buNone/>
            </a:pPr>
            <a:r>
              <a:t/>
            </a:r>
            <a:endParaRPr sz="1600"/>
          </a:p>
        </p:txBody>
      </p:sp>
      <p:pic>
        <p:nvPicPr>
          <p:cNvPr id="416" name="Google Shape;416;p61"/>
          <p:cNvPicPr preferRelativeResize="0"/>
          <p:nvPr/>
        </p:nvPicPr>
        <p:blipFill>
          <a:blip r:embed="rId3">
            <a:alphaModFix/>
          </a:blip>
          <a:stretch>
            <a:fillRect/>
          </a:stretch>
        </p:blipFill>
        <p:spPr>
          <a:xfrm>
            <a:off x="4367700" y="1200150"/>
            <a:ext cx="4217724" cy="3094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solidFill>
                  <a:srgbClr val="009900"/>
                </a:solidFill>
              </a:rPr>
              <a:t>Analysis (Best Model)</a:t>
            </a:r>
            <a:endParaRPr sz="3200">
              <a:solidFill>
                <a:srgbClr val="009900"/>
              </a:solidFill>
            </a:endParaRPr>
          </a:p>
        </p:txBody>
      </p:sp>
      <p:sp>
        <p:nvSpPr>
          <p:cNvPr id="422" name="Google Shape;422;p6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Class 1 (Mostly False)</a:t>
            </a:r>
            <a:r>
              <a:rPr lang="en" sz="900">
                <a:solidFill>
                  <a:srgbClr val="0000FF"/>
                </a:solidFill>
              </a:rPr>
              <a:t>: While precision was perfect (1.00), recall dropped to </a:t>
            </a:r>
            <a:r>
              <a:rPr b="1" lang="en" sz="900">
                <a:solidFill>
                  <a:srgbClr val="0000FF"/>
                </a:solidFill>
              </a:rPr>
              <a:t>0.54</a:t>
            </a:r>
            <a:r>
              <a:rPr lang="en" sz="900">
                <a:solidFill>
                  <a:srgbClr val="0000FF"/>
                </a:solidFill>
              </a:rPr>
              <a:t>, suggesting the model struggled to identify all instances of this class.</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Classes 2 (</a:t>
            </a:r>
            <a:r>
              <a:rPr b="1" lang="en" sz="900">
                <a:solidFill>
                  <a:srgbClr val="0000FF"/>
                </a:solidFill>
              </a:rPr>
              <a:t>Mostly</a:t>
            </a:r>
            <a:r>
              <a:rPr b="1" lang="en" sz="900">
                <a:solidFill>
                  <a:srgbClr val="0000FF"/>
                </a:solidFill>
              </a:rPr>
              <a:t> True), 3 (True), and 4 (False)</a:t>
            </a:r>
            <a:r>
              <a:rPr lang="en" sz="900">
                <a:solidFill>
                  <a:srgbClr val="0000FF"/>
                </a:solidFill>
              </a:rPr>
              <a:t>: Achieved excellent recall (1.00), reflecting the model's capability to consistently classify these labels.</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Class 0 (Half True)</a:t>
            </a:r>
            <a:r>
              <a:rPr lang="en" sz="900">
                <a:solidFill>
                  <a:srgbClr val="0000FF"/>
                </a:solidFill>
              </a:rPr>
              <a:t>: Balanced performance with </a:t>
            </a:r>
            <a:r>
              <a:rPr b="1" lang="en" sz="900">
                <a:solidFill>
                  <a:srgbClr val="0000FF"/>
                </a:solidFill>
              </a:rPr>
              <a:t>0.88</a:t>
            </a:r>
            <a:r>
              <a:rPr lang="en" sz="900">
                <a:solidFill>
                  <a:srgbClr val="0000FF"/>
                </a:solidFill>
              </a:rPr>
              <a:t> for both precision and recall, indicating a reliable prediction rate.</a:t>
            </a:r>
            <a:endParaRPr sz="900">
              <a:solidFill>
                <a:srgbClr val="0000FF"/>
              </a:solidFill>
            </a:endParaRPr>
          </a:p>
          <a:p>
            <a:pPr indent="0" lvl="0" marL="0" rtl="0" algn="l">
              <a:lnSpc>
                <a:spcPct val="100000"/>
              </a:lnSpc>
              <a:spcBef>
                <a:spcPts val="1200"/>
              </a:spcBef>
              <a:spcAft>
                <a:spcPts val="0"/>
              </a:spcAft>
              <a:buNone/>
            </a:pPr>
            <a:r>
              <a:rPr b="1" lang="en" sz="800">
                <a:solidFill>
                  <a:srgbClr val="0000FF"/>
                </a:solidFill>
              </a:rPr>
              <a:t>Best Parameters Selection Using GridSearchCV: </a:t>
            </a:r>
            <a:r>
              <a:rPr lang="en" sz="800">
                <a:solidFill>
                  <a:srgbClr val="0000FF"/>
                </a:solidFill>
              </a:rPr>
              <a:t>Explores a  </a:t>
            </a:r>
            <a:r>
              <a:rPr b="1" lang="en" sz="800">
                <a:solidFill>
                  <a:srgbClr val="0000FF"/>
                </a:solidFill>
              </a:rPr>
              <a:t>hyperparameter grid</a:t>
            </a:r>
            <a:r>
              <a:rPr lang="en" sz="800">
                <a:solidFill>
                  <a:srgbClr val="0000FF"/>
                </a:solidFill>
              </a:rPr>
              <a:t> for SVM (e.g., </a:t>
            </a:r>
            <a:r>
              <a:rPr lang="en" sz="800">
                <a:solidFill>
                  <a:srgbClr val="0000FF"/>
                </a:solidFill>
                <a:latin typeface="Roboto Mono"/>
                <a:ea typeface="Roboto Mono"/>
                <a:cs typeface="Roboto Mono"/>
                <a:sym typeface="Roboto Mono"/>
              </a:rPr>
              <a:t>C</a:t>
            </a:r>
            <a:r>
              <a:rPr lang="en" sz="800">
                <a:solidFill>
                  <a:srgbClr val="0000FF"/>
                </a:solidFill>
              </a:rPr>
              <a:t>, </a:t>
            </a:r>
            <a:r>
              <a:rPr lang="en" sz="800">
                <a:solidFill>
                  <a:srgbClr val="0000FF"/>
                </a:solidFill>
                <a:latin typeface="Roboto Mono"/>
                <a:ea typeface="Roboto Mono"/>
                <a:cs typeface="Roboto Mono"/>
                <a:sym typeface="Roboto Mono"/>
              </a:rPr>
              <a:t>kernel</a:t>
            </a:r>
            <a:r>
              <a:rPr lang="en" sz="800">
                <a:solidFill>
                  <a:srgbClr val="0000FF"/>
                </a:solidFill>
              </a:rPr>
              <a:t>, </a:t>
            </a:r>
            <a:r>
              <a:rPr lang="en" sz="800">
                <a:solidFill>
                  <a:srgbClr val="0000FF"/>
                </a:solidFill>
                <a:latin typeface="Roboto Mono"/>
                <a:ea typeface="Roboto Mono"/>
                <a:cs typeface="Roboto Mono"/>
                <a:sym typeface="Roboto Mono"/>
              </a:rPr>
              <a:t>gamma</a:t>
            </a:r>
            <a:r>
              <a:rPr lang="en" sz="800">
                <a:solidFill>
                  <a:srgbClr val="0000FF"/>
                </a:solidFill>
              </a:rPr>
              <a:t>) Ensures exhaustive search for the best configuration.</a:t>
            </a:r>
            <a:endParaRPr sz="800">
              <a:solidFill>
                <a:srgbClr val="0000FF"/>
              </a:solidFill>
            </a:endParaRPr>
          </a:p>
          <a:p>
            <a:pPr indent="0" lvl="0" marL="0" rtl="0" algn="l">
              <a:lnSpc>
                <a:spcPct val="100000"/>
              </a:lnSpc>
              <a:spcBef>
                <a:spcPts val="1200"/>
              </a:spcBef>
              <a:spcAft>
                <a:spcPts val="0"/>
              </a:spcAft>
              <a:buNone/>
            </a:pPr>
            <a:r>
              <a:rPr b="1" lang="en" sz="800">
                <a:solidFill>
                  <a:srgbClr val="0000FF"/>
                </a:solidFill>
              </a:rPr>
              <a:t>Cross-Validation for Reliable Performance</a:t>
            </a:r>
            <a:endParaRPr b="1" sz="800">
              <a:solidFill>
                <a:srgbClr val="0000FF"/>
              </a:solidFill>
            </a:endParaRPr>
          </a:p>
          <a:p>
            <a:pPr indent="-279400" lvl="0" marL="457200" rtl="0" algn="l">
              <a:lnSpc>
                <a:spcPct val="100000"/>
              </a:lnSpc>
              <a:spcBef>
                <a:spcPts val="1200"/>
              </a:spcBef>
              <a:spcAft>
                <a:spcPts val="0"/>
              </a:spcAft>
              <a:buClr>
                <a:srgbClr val="0000FF"/>
              </a:buClr>
              <a:buSzPts val="800"/>
              <a:buChar char="●"/>
            </a:pPr>
            <a:r>
              <a:rPr b="1" lang="en" sz="800">
                <a:solidFill>
                  <a:srgbClr val="0000FF"/>
                </a:solidFill>
              </a:rPr>
              <a:t>Stratified K-Fold Cross-Validation</a:t>
            </a:r>
            <a:r>
              <a:rPr lang="en" sz="800">
                <a:solidFill>
                  <a:srgbClr val="0000FF"/>
                </a:solidFill>
              </a:rPr>
              <a:t>:</a:t>
            </a:r>
            <a:endParaRPr sz="800">
              <a:solidFill>
                <a:srgbClr val="0000FF"/>
              </a:solidFill>
            </a:endParaRPr>
          </a:p>
          <a:p>
            <a:pPr indent="-279400" lvl="1" marL="914400" rtl="0" algn="l">
              <a:lnSpc>
                <a:spcPct val="100000"/>
              </a:lnSpc>
              <a:spcBef>
                <a:spcPts val="0"/>
              </a:spcBef>
              <a:spcAft>
                <a:spcPts val="0"/>
              </a:spcAft>
              <a:buClr>
                <a:srgbClr val="0000FF"/>
              </a:buClr>
              <a:buSzPts val="800"/>
              <a:buChar char="○"/>
            </a:pPr>
            <a:r>
              <a:rPr lang="en" sz="800">
                <a:solidFill>
                  <a:srgbClr val="0000FF"/>
                </a:solidFill>
              </a:rPr>
              <a:t>Splits data into </a:t>
            </a:r>
            <a:r>
              <a:rPr b="1" lang="en" sz="800">
                <a:solidFill>
                  <a:srgbClr val="0000FF"/>
                </a:solidFill>
              </a:rPr>
              <a:t>K folds</a:t>
            </a:r>
            <a:r>
              <a:rPr lang="en" sz="800">
                <a:solidFill>
                  <a:srgbClr val="0000FF"/>
                </a:solidFill>
              </a:rPr>
              <a:t> (5 folds in this case) with preserved class distribution across folds.</a:t>
            </a:r>
            <a:endParaRPr sz="800">
              <a:solidFill>
                <a:srgbClr val="0000FF"/>
              </a:solidFill>
            </a:endParaRPr>
          </a:p>
          <a:p>
            <a:pPr indent="-279400" lvl="1" marL="914400" rtl="0" algn="l">
              <a:lnSpc>
                <a:spcPct val="100000"/>
              </a:lnSpc>
              <a:spcBef>
                <a:spcPts val="0"/>
              </a:spcBef>
              <a:spcAft>
                <a:spcPts val="0"/>
              </a:spcAft>
              <a:buClr>
                <a:srgbClr val="0000FF"/>
              </a:buClr>
              <a:buSzPts val="800"/>
              <a:buChar char="○"/>
            </a:pPr>
            <a:r>
              <a:rPr lang="en" sz="800">
                <a:solidFill>
                  <a:srgbClr val="0000FF"/>
                </a:solidFill>
              </a:rPr>
              <a:t>Ensures balanced representation of all classes in each fold, especially important for </a:t>
            </a:r>
            <a:r>
              <a:rPr b="1" lang="en" sz="800">
                <a:solidFill>
                  <a:srgbClr val="0000FF"/>
                </a:solidFill>
              </a:rPr>
              <a:t>imbalanced datasets</a:t>
            </a:r>
            <a:r>
              <a:rPr lang="en" sz="800">
                <a:solidFill>
                  <a:srgbClr val="0000FF"/>
                </a:solidFill>
              </a:rPr>
              <a:t>.</a:t>
            </a:r>
            <a:endParaRPr sz="800">
              <a:solidFill>
                <a:srgbClr val="0000FF"/>
              </a:solidFill>
            </a:endParaRPr>
          </a:p>
          <a:p>
            <a:pPr indent="-279400" lvl="1" marL="914400" rtl="0" algn="l">
              <a:lnSpc>
                <a:spcPct val="100000"/>
              </a:lnSpc>
              <a:spcBef>
                <a:spcPts val="0"/>
              </a:spcBef>
              <a:spcAft>
                <a:spcPts val="0"/>
              </a:spcAft>
              <a:buClr>
                <a:srgbClr val="0000FF"/>
              </a:buClr>
              <a:buSzPts val="800"/>
              <a:buChar char="○"/>
            </a:pPr>
            <a:r>
              <a:rPr lang="en" sz="800">
                <a:solidFill>
                  <a:srgbClr val="0000FF"/>
                </a:solidFill>
              </a:rPr>
              <a:t>Model is trained on K−1K-1K−1 folds and tested on the remaining fold. This process is repeated KKK times, providing robust evaluation.</a:t>
            </a:r>
            <a:endParaRPr sz="900">
              <a:solidFill>
                <a:srgbClr val="0000FF"/>
              </a:solidFill>
            </a:endParaRPr>
          </a:p>
          <a:p>
            <a:pPr indent="0" lvl="0" marL="0" rtl="0" algn="l">
              <a:lnSpc>
                <a:spcPct val="100000"/>
              </a:lnSpc>
              <a:spcBef>
                <a:spcPts val="1200"/>
              </a:spcBef>
              <a:spcAft>
                <a:spcPts val="0"/>
              </a:spcAft>
              <a:buNone/>
            </a:pPr>
            <a:r>
              <a:rPr b="1" lang="en" sz="900">
                <a:solidFill>
                  <a:srgbClr val="0000FF"/>
                </a:solidFill>
              </a:rPr>
              <a:t>Overall Metrics</a:t>
            </a:r>
            <a:r>
              <a:rPr lang="en" sz="900">
                <a:solidFill>
                  <a:srgbClr val="0000FF"/>
                </a:solidFill>
              </a:rPr>
              <a:t>:</a:t>
            </a:r>
            <a:endParaRPr sz="900">
              <a:solidFill>
                <a:srgbClr val="0000FF"/>
              </a:solidFill>
            </a:endParaRPr>
          </a:p>
          <a:p>
            <a:pPr indent="-285750" lvl="0" marL="457200" rtl="0" algn="l">
              <a:lnSpc>
                <a:spcPct val="100000"/>
              </a:lnSpc>
              <a:spcBef>
                <a:spcPts val="1200"/>
              </a:spcBef>
              <a:spcAft>
                <a:spcPts val="0"/>
              </a:spcAft>
              <a:buClr>
                <a:srgbClr val="0000FF"/>
              </a:buClr>
              <a:buSzPts val="900"/>
              <a:buChar char="●"/>
            </a:pPr>
            <a:r>
              <a:rPr b="1" lang="en" sz="900">
                <a:solidFill>
                  <a:srgbClr val="0000FF"/>
                </a:solidFill>
              </a:rPr>
              <a:t>Macro Avg Precision (0.91)</a:t>
            </a:r>
            <a:r>
              <a:rPr lang="en" sz="900">
                <a:solidFill>
                  <a:srgbClr val="0000FF"/>
                </a:solidFill>
              </a:rPr>
              <a:t>: Reflects the model’s ability to maintain high precision across all classes.</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Macro Avg Recall (0.88)</a:t>
            </a:r>
            <a:r>
              <a:rPr lang="en" sz="900">
                <a:solidFill>
                  <a:srgbClr val="0000FF"/>
                </a:solidFill>
              </a:rPr>
              <a:t>: Indicates slightly lower sensitivity for specific classes (e.g., Class 1).</a:t>
            </a:r>
            <a:endParaRPr sz="900">
              <a:solidFill>
                <a:srgbClr val="0000FF"/>
              </a:solidFill>
            </a:endParaRPr>
          </a:p>
          <a:p>
            <a:pPr indent="-285750" lvl="0" marL="457200" rtl="0" algn="l">
              <a:lnSpc>
                <a:spcPct val="100000"/>
              </a:lnSpc>
              <a:spcBef>
                <a:spcPts val="0"/>
              </a:spcBef>
              <a:spcAft>
                <a:spcPts val="0"/>
              </a:spcAft>
              <a:buClr>
                <a:srgbClr val="0000FF"/>
              </a:buClr>
              <a:buSzPts val="900"/>
              <a:buChar char="●"/>
            </a:pPr>
            <a:r>
              <a:rPr b="1" lang="en" sz="900">
                <a:solidFill>
                  <a:srgbClr val="0000FF"/>
                </a:solidFill>
              </a:rPr>
              <a:t>Weighted Avg F1-Score (0.89)</a:t>
            </a:r>
            <a:r>
              <a:rPr lang="en" sz="900">
                <a:solidFill>
                  <a:srgbClr val="0000FF"/>
                </a:solidFill>
              </a:rPr>
              <a:t>: Demonstrates a balanced performance, considering class distributions.</a:t>
            </a:r>
            <a:endParaRPr sz="900">
              <a:solidFill>
                <a:srgbClr val="0000FF"/>
              </a:solidFill>
            </a:endParaRPr>
          </a:p>
          <a:p>
            <a:pPr indent="0" lvl="0" marL="0" rtl="0" algn="l">
              <a:spcBef>
                <a:spcPts val="1200"/>
              </a:spcBef>
              <a:spcAft>
                <a:spcPts val="0"/>
              </a:spcAft>
              <a:buNone/>
            </a:pPr>
            <a:r>
              <a:rPr b="1" lang="en" sz="900">
                <a:solidFill>
                  <a:srgbClr val="0000FF"/>
                </a:solidFill>
              </a:rPr>
              <a:t>Dataset Impact</a:t>
            </a:r>
            <a:r>
              <a:rPr lang="en" sz="900">
                <a:solidFill>
                  <a:srgbClr val="0000FF"/>
                </a:solidFill>
              </a:rPr>
              <a:t>:</a:t>
            </a:r>
            <a:endParaRPr sz="900">
              <a:solidFill>
                <a:srgbClr val="0000FF"/>
              </a:solidFill>
            </a:endParaRPr>
          </a:p>
          <a:p>
            <a:pPr indent="-285750" lvl="0" marL="457200" rtl="0" algn="l">
              <a:spcBef>
                <a:spcPts val="1200"/>
              </a:spcBef>
              <a:spcAft>
                <a:spcPts val="0"/>
              </a:spcAft>
              <a:buClr>
                <a:srgbClr val="0000FF"/>
              </a:buClr>
              <a:buSzPts val="900"/>
              <a:buChar char="●"/>
            </a:pPr>
            <a:r>
              <a:rPr lang="en" sz="900">
                <a:solidFill>
                  <a:srgbClr val="0000FF"/>
                </a:solidFill>
              </a:rPr>
              <a:t>Increasing the dataset size to 382 instances enhanced model training, leading to better generalization and accuracy.</a:t>
            </a:r>
            <a:endParaRPr sz="900">
              <a:solidFill>
                <a:srgbClr val="0000FF"/>
              </a:solidFill>
            </a:endParaRPr>
          </a:p>
          <a:p>
            <a:pPr indent="0" lvl="0" marL="0" rtl="0" algn="l">
              <a:spcBef>
                <a:spcPts val="1200"/>
              </a:spcBef>
              <a:spcAft>
                <a:spcPts val="0"/>
              </a:spcAft>
              <a:buNone/>
            </a:pPr>
            <a:r>
              <a:t/>
            </a:r>
            <a:endParaRPr sz="1500"/>
          </a:p>
          <a:p>
            <a:pPr indent="0" lvl="0" marL="457200" rtl="0" algn="l">
              <a:lnSpc>
                <a:spcPct val="100000"/>
              </a:lnSpc>
              <a:spcBef>
                <a:spcPts val="1200"/>
              </a:spcBef>
              <a:spcAft>
                <a:spcPts val="0"/>
              </a:spcAft>
              <a:buNone/>
            </a:pPr>
            <a:r>
              <a:t/>
            </a:r>
            <a:endParaRPr sz="900">
              <a:solidFill>
                <a:srgbClr val="0000FF"/>
              </a:solidFill>
            </a:endParaRPr>
          </a:p>
          <a:p>
            <a:pPr indent="0" lvl="0" marL="0" rtl="0" algn="l">
              <a:lnSpc>
                <a:spcPct val="100000"/>
              </a:lnSpc>
              <a:spcBef>
                <a:spcPts val="1200"/>
              </a:spcBef>
              <a:spcAft>
                <a:spcPts val="0"/>
              </a:spcAft>
              <a:buNone/>
            </a:pPr>
            <a:r>
              <a:t/>
            </a:r>
            <a:endParaRPr sz="900">
              <a:solidFill>
                <a:srgbClr val="0000FF"/>
              </a:solidFill>
            </a:endParaRPr>
          </a:p>
          <a:p>
            <a:pPr indent="0" lvl="0" marL="0" rtl="0" algn="l">
              <a:lnSpc>
                <a:spcPct val="100000"/>
              </a:lnSpc>
              <a:spcBef>
                <a:spcPts val="1200"/>
              </a:spcBef>
              <a:spcAft>
                <a:spcPts val="0"/>
              </a:spcAft>
              <a:buNone/>
            </a:pPr>
            <a:r>
              <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009900"/>
                </a:solidFill>
              </a:rPr>
              <a:t>Gradient boosting</a:t>
            </a:r>
            <a:endParaRPr>
              <a:solidFill>
                <a:srgbClr val="009900"/>
              </a:solidFill>
            </a:endParaRPr>
          </a:p>
        </p:txBody>
      </p:sp>
      <p:sp>
        <p:nvSpPr>
          <p:cNvPr id="428" name="Google Shape;428;p6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0.8701298701298701</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0       0.87      0.81      0.84        16</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1       0.88      0.54      0.67        13</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2       0.82      0.93      0.88        15</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3       0.84      1.00      0.91        16</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4       0.94      1.00      0.97        17</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0.87        77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0.87      0.86      0.85        77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0.87      0.87      0.86        77</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711900" y="242250"/>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Half truth Examples</a:t>
            </a:r>
            <a:endParaRPr b="1" sz="3200"/>
          </a:p>
        </p:txBody>
      </p:sp>
      <p:pic>
        <p:nvPicPr>
          <p:cNvPr id="126" name="Google Shape;126;p28"/>
          <p:cNvPicPr preferRelativeResize="0"/>
          <p:nvPr/>
        </p:nvPicPr>
        <p:blipFill rotWithShape="1">
          <a:blip r:embed="rId3">
            <a:alphaModFix/>
          </a:blip>
          <a:srcRect b="0" l="0" r="0" t="0"/>
          <a:stretch/>
        </p:blipFill>
        <p:spPr>
          <a:xfrm>
            <a:off x="6369286" y="1227500"/>
            <a:ext cx="1908088" cy="2941977"/>
          </a:xfrm>
          <a:prstGeom prst="rect">
            <a:avLst/>
          </a:prstGeom>
          <a:noFill/>
          <a:ln>
            <a:noFill/>
          </a:ln>
        </p:spPr>
      </p:pic>
      <p:sp>
        <p:nvSpPr>
          <p:cNvPr id="127" name="Google Shape;127;p28"/>
          <p:cNvSpPr txBox="1"/>
          <p:nvPr/>
        </p:nvSpPr>
        <p:spPr>
          <a:xfrm>
            <a:off x="459550" y="1126475"/>
            <a:ext cx="5498700" cy="34119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Clr>
                <a:srgbClr val="0000FF"/>
              </a:buClr>
              <a:buSzPts val="1100"/>
              <a:buChar char="●"/>
            </a:pPr>
            <a:r>
              <a:rPr b="1" lang="en" sz="1100">
                <a:solidFill>
                  <a:srgbClr val="0000FF"/>
                </a:solidFill>
              </a:rPr>
              <a:t>"</a:t>
            </a:r>
            <a:r>
              <a:rPr b="1" lang="en" sz="1200">
                <a:solidFill>
                  <a:srgbClr val="0000FF"/>
                </a:solidFill>
              </a:rPr>
              <a:t>Ashwatthama was killed during the Kurukshetra war."</a:t>
            </a:r>
            <a:endParaRPr b="1" sz="1200">
              <a:solidFill>
                <a:srgbClr val="0000FF"/>
              </a:solidFill>
            </a:endParaRPr>
          </a:p>
          <a:p>
            <a:pPr indent="-304800" lvl="1" marL="914400" rtl="0" algn="just">
              <a:lnSpc>
                <a:spcPct val="115000"/>
              </a:lnSpc>
              <a:spcBef>
                <a:spcPts val="0"/>
              </a:spcBef>
              <a:spcAft>
                <a:spcPts val="0"/>
              </a:spcAft>
              <a:buClr>
                <a:srgbClr val="0000FF"/>
              </a:buClr>
              <a:buSzPts val="1200"/>
              <a:buChar char="○"/>
            </a:pPr>
            <a:r>
              <a:rPr lang="en" sz="1200">
                <a:solidFill>
                  <a:srgbClr val="0000FF"/>
                </a:solidFill>
              </a:rPr>
              <a:t>The statement omits the critical detail that the "Ashwatthama" being referred to was actually an elephant named Ashwatthama, not Dronacharya's son. The Pandavas used this partial truth to strategically deceive Drona.</a:t>
            </a:r>
            <a:endParaRPr sz="1200">
              <a:solidFill>
                <a:srgbClr val="0000FF"/>
              </a:solidFill>
            </a:endParaRPr>
          </a:p>
          <a:p>
            <a:pPr indent="-304800" lvl="1" marL="914400" rtl="0" algn="just">
              <a:lnSpc>
                <a:spcPct val="115000"/>
              </a:lnSpc>
              <a:spcBef>
                <a:spcPts val="0"/>
              </a:spcBef>
              <a:spcAft>
                <a:spcPts val="0"/>
              </a:spcAft>
              <a:buClr>
                <a:srgbClr val="0000FF"/>
              </a:buClr>
              <a:buSzPts val="1200"/>
              <a:buChar char="○"/>
            </a:pPr>
            <a:r>
              <a:t/>
            </a:r>
            <a:endParaRPr sz="1200">
              <a:solidFill>
                <a:srgbClr val="0000FF"/>
              </a:solidFill>
            </a:endParaRPr>
          </a:p>
          <a:p>
            <a:pPr indent="-304800" lvl="0" marL="457200" rtl="0" algn="just">
              <a:lnSpc>
                <a:spcPct val="115000"/>
              </a:lnSpc>
              <a:spcBef>
                <a:spcPts val="0"/>
              </a:spcBef>
              <a:spcAft>
                <a:spcPts val="0"/>
              </a:spcAft>
              <a:buClr>
                <a:srgbClr val="0000FF"/>
              </a:buClr>
              <a:buSzPts val="1200"/>
              <a:buChar char="●"/>
            </a:pPr>
            <a:r>
              <a:rPr b="1" lang="en" sz="1200">
                <a:solidFill>
                  <a:srgbClr val="0000FF"/>
                </a:solidFill>
                <a:highlight>
                  <a:srgbClr val="FCFCFC"/>
                </a:highlight>
              </a:rPr>
              <a:t>"The Biden administration did keep Trump tariffs in place." </a:t>
            </a:r>
            <a:endParaRPr b="1" sz="1200">
              <a:solidFill>
                <a:srgbClr val="0000FF"/>
              </a:solidFill>
              <a:highlight>
                <a:srgbClr val="FCFCFC"/>
              </a:highlight>
            </a:endParaRPr>
          </a:p>
          <a:p>
            <a:pPr indent="-304800" lvl="1" marL="914400" rtl="0" algn="just">
              <a:lnSpc>
                <a:spcPct val="115000"/>
              </a:lnSpc>
              <a:spcBef>
                <a:spcPts val="0"/>
              </a:spcBef>
              <a:spcAft>
                <a:spcPts val="0"/>
              </a:spcAft>
              <a:buClr>
                <a:srgbClr val="0000FF"/>
              </a:buClr>
              <a:buSzPts val="1200"/>
              <a:buChar char="○"/>
            </a:pPr>
            <a:r>
              <a:rPr lang="en" sz="1200">
                <a:solidFill>
                  <a:srgbClr val="0000FF"/>
                </a:solidFill>
                <a:highlight>
                  <a:srgbClr val="FCFCFC"/>
                </a:highlight>
              </a:rPr>
              <a:t>This statement is partially true because it is accurate that some tariffs were kept in place, but it is incomplete. The administration did modify and adjust some tariffs, but it also removed others.</a:t>
            </a:r>
            <a:endParaRPr sz="1200">
              <a:solidFill>
                <a:srgbClr val="0000FF"/>
              </a:solidFill>
              <a:highlight>
                <a:srgbClr val="FCFCFC"/>
              </a:highlight>
            </a:endParaRPr>
          </a:p>
          <a:p>
            <a:pPr indent="-304800" lvl="1" marL="914400" rtl="0" algn="just">
              <a:lnSpc>
                <a:spcPct val="115000"/>
              </a:lnSpc>
              <a:spcBef>
                <a:spcPts val="0"/>
              </a:spcBef>
              <a:spcAft>
                <a:spcPts val="0"/>
              </a:spcAft>
              <a:buClr>
                <a:srgbClr val="0000FF"/>
              </a:buClr>
              <a:buSzPts val="1200"/>
              <a:buChar char="○"/>
            </a:pPr>
            <a:r>
              <a:rPr lang="en" sz="1200">
                <a:solidFill>
                  <a:srgbClr val="0000FF"/>
                </a:solidFill>
                <a:highlight>
                  <a:srgbClr val="FCFCFC"/>
                </a:highlight>
              </a:rPr>
              <a:t>Evidence: According to the U.S. Trade Representative, the administration has kept some tariffs in place, such as the 25% tariff on steel and aluminum imports, while removing others, such as the 10% tariff on solar panels and washing machines.</a:t>
            </a:r>
            <a:endParaRPr sz="1200">
              <a:solidFill>
                <a:srgbClr val="0000FF"/>
              </a:solidFill>
              <a:highlight>
                <a:srgbClr val="FCFCFC"/>
              </a:highlight>
            </a:endParaRPr>
          </a:p>
          <a:p>
            <a:pPr indent="0" lvl="0" marL="0" rtl="0" algn="l">
              <a:spcBef>
                <a:spcPts val="2400"/>
              </a:spcBef>
              <a:spcAft>
                <a:spcPts val="0"/>
              </a:spcAft>
              <a:buNone/>
            </a:pPr>
            <a:r>
              <a:t/>
            </a:r>
            <a:endParaRPr sz="240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009900"/>
                </a:solidFill>
              </a:rPr>
              <a:t>Experiment 6: Mistral</a:t>
            </a:r>
            <a:endParaRPr>
              <a:solidFill>
                <a:srgbClr val="009900"/>
              </a:solidFill>
            </a:endParaRPr>
          </a:p>
        </p:txBody>
      </p:sp>
      <p:sp>
        <p:nvSpPr>
          <p:cNvPr id="434" name="Google Shape;434;p6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30200" lvl="0" marL="457200" rtl="0" algn="l">
              <a:spcBef>
                <a:spcPts val="480"/>
              </a:spcBef>
              <a:spcAft>
                <a:spcPts val="0"/>
              </a:spcAft>
              <a:buClr>
                <a:srgbClr val="0000FF"/>
              </a:buClr>
              <a:buSzPts val="1600"/>
              <a:buChar char="•"/>
            </a:pPr>
            <a:r>
              <a:rPr lang="en" sz="1600">
                <a:solidFill>
                  <a:srgbClr val="0000FF"/>
                </a:solidFill>
              </a:rPr>
              <a:t>Setup: Explore model performance using Mistral-generated scores.</a:t>
            </a:r>
            <a:endParaRPr sz="1600">
              <a:solidFill>
                <a:srgbClr val="0000FF"/>
              </a:solidFill>
            </a:endParaRPr>
          </a:p>
          <a:p>
            <a:pPr indent="-330200" lvl="0" marL="457200" rtl="0" algn="l">
              <a:spcBef>
                <a:spcPts val="0"/>
              </a:spcBef>
              <a:spcAft>
                <a:spcPts val="0"/>
              </a:spcAft>
              <a:buClr>
                <a:srgbClr val="0000FF"/>
              </a:buClr>
              <a:buSzPts val="1600"/>
              <a:buChar char="•"/>
            </a:pPr>
            <a:r>
              <a:rPr b="1" lang="en" sz="1600">
                <a:solidFill>
                  <a:srgbClr val="0000FF"/>
                </a:solidFill>
              </a:rPr>
              <a:t>SVM</a:t>
            </a:r>
            <a:r>
              <a:rPr lang="en" sz="1600">
                <a:solidFill>
                  <a:srgbClr val="0000FF"/>
                </a:solidFill>
              </a:rPr>
              <a:t> achieved the highest </a:t>
            </a:r>
            <a:r>
              <a:rPr b="1" lang="en" sz="1600">
                <a:solidFill>
                  <a:srgbClr val="0000FF"/>
                </a:solidFill>
              </a:rPr>
              <a:t>accuracy (0.78)</a:t>
            </a:r>
            <a:r>
              <a:rPr lang="en" sz="1600">
                <a:solidFill>
                  <a:srgbClr val="0000FF"/>
                </a:solidFill>
              </a:rPr>
              <a:t> and </a:t>
            </a:r>
            <a:r>
              <a:rPr b="1" lang="en" sz="1600">
                <a:solidFill>
                  <a:srgbClr val="0000FF"/>
                </a:solidFill>
              </a:rPr>
              <a:t>macro F1-score (0.78)</a:t>
            </a:r>
            <a:r>
              <a:rPr lang="en" sz="1600">
                <a:solidFill>
                  <a:srgbClr val="0000FF"/>
                </a:solidFill>
              </a:rPr>
              <a:t>, demonstrating its robustness in handling the generated feature set.</a:t>
            </a:r>
            <a:endParaRPr sz="1600">
              <a:solidFill>
                <a:srgbClr val="0000FF"/>
              </a:solidFill>
            </a:endParaRPr>
          </a:p>
        </p:txBody>
      </p:sp>
      <p:pic>
        <p:nvPicPr>
          <p:cNvPr id="435" name="Google Shape;435;p64"/>
          <p:cNvPicPr preferRelativeResize="0"/>
          <p:nvPr/>
        </p:nvPicPr>
        <p:blipFill rotWithShape="1">
          <a:blip r:embed="rId3">
            <a:alphaModFix/>
          </a:blip>
          <a:srcRect b="0" l="0" r="0" t="0"/>
          <a:stretch/>
        </p:blipFill>
        <p:spPr>
          <a:xfrm>
            <a:off x="402400" y="2112426"/>
            <a:ext cx="8229599" cy="278480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9" name="Shape 439"/>
        <p:cNvGrpSpPr/>
        <p:nvPr/>
      </p:nvGrpSpPr>
      <p:grpSpPr>
        <a:xfrm>
          <a:off x="0" y="0"/>
          <a:ext cx="0" cy="0"/>
          <a:chOff x="0" y="0"/>
          <a:chExt cx="0" cy="0"/>
        </a:xfrm>
      </p:grpSpPr>
      <p:sp>
        <p:nvSpPr>
          <p:cNvPr id="440" name="Google Shape;440;p6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188038"/>
                </a:solidFill>
              </a:rPr>
              <a:t>SVM (Mistral)</a:t>
            </a:r>
            <a:endParaRPr>
              <a:solidFill>
                <a:srgbClr val="188038"/>
              </a:solidFill>
            </a:endParaRPr>
          </a:p>
        </p:txBody>
      </p:sp>
      <p:sp>
        <p:nvSpPr>
          <p:cNvPr id="441" name="Google Shape;441;p6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0.78</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0       0.75      0.60      0.67        10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1       0.89      0.80      0.84        10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2       0.88      0.70      0.78        10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3       0.77      1.00      0.87        10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4       0.67      0.80      0.73        10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0.79      0.78      0.78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0.79      0.78      0.78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6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0000FF"/>
                </a:solidFill>
              </a:rPr>
              <a:t> </a:t>
            </a:r>
            <a:r>
              <a:rPr lang="en">
                <a:solidFill>
                  <a:srgbClr val="188038"/>
                </a:solidFill>
              </a:rPr>
              <a:t>Random Forest(Mistral)</a:t>
            </a:r>
            <a:endParaRPr/>
          </a:p>
        </p:txBody>
      </p:sp>
      <p:sp>
        <p:nvSpPr>
          <p:cNvPr id="447" name="Google Shape;447;p6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0.68</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0       0.45      0.50      0.48        10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1       0.86      0.60      0.71        10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2       0.50      0.40      0.44        10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3       0.77      1.00      0.87        10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4       0.82      0.90      0.86        10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0.68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0.68      0.68      0.67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0.68      0.68      0.67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188038"/>
                </a:solidFill>
              </a:rPr>
              <a:t>Decision Tree</a:t>
            </a:r>
            <a:r>
              <a:rPr lang="en"/>
              <a:t> </a:t>
            </a:r>
            <a:endParaRPr/>
          </a:p>
          <a:p>
            <a:pPr indent="0" lvl="0" marL="0" rtl="0" algn="ctr">
              <a:spcBef>
                <a:spcPts val="0"/>
              </a:spcBef>
              <a:spcAft>
                <a:spcPts val="0"/>
              </a:spcAft>
              <a:buNone/>
            </a:pPr>
            <a:r>
              <a:t/>
            </a:r>
            <a:endParaRPr/>
          </a:p>
        </p:txBody>
      </p:sp>
      <p:sp>
        <p:nvSpPr>
          <p:cNvPr id="453" name="Google Shape;453;p6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0       0.50      1.00      0.67        10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1       0.62      0.50      0.56        10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2       1.00      0.50      0.67        10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3       0.88      0.70      0.78        10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4       0.89      0.80      0.84        10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0.78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0.78      0.70      0.70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6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450">
                <a:solidFill>
                  <a:srgbClr val="188038"/>
                </a:solidFill>
                <a:highlight>
                  <a:schemeClr val="lt1"/>
                </a:highlight>
              </a:rPr>
              <a:t>Gradient Boosting Classifier</a:t>
            </a:r>
            <a:r>
              <a:rPr lang="en" sz="3000">
                <a:solidFill>
                  <a:srgbClr val="188038"/>
                </a:solidFill>
              </a:rPr>
              <a:t> </a:t>
            </a:r>
            <a:endParaRPr/>
          </a:p>
          <a:p>
            <a:pPr indent="0" lvl="0" marL="0" rtl="0" algn="ctr">
              <a:spcBef>
                <a:spcPts val="0"/>
              </a:spcBef>
              <a:spcAft>
                <a:spcPts val="0"/>
              </a:spcAft>
              <a:buNone/>
            </a:pPr>
            <a:r>
              <a:t/>
            </a:r>
            <a:endParaRPr/>
          </a:p>
        </p:txBody>
      </p:sp>
      <p:sp>
        <p:nvSpPr>
          <p:cNvPr id="459" name="Google Shape;459;p6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1       0.60      0.60      0.60        10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2       0.75      0.60      0.67        10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3       0.73      0.80      0.76        10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4       0.82      0.90      0.86        10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0.70      0.70      0.70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3" name="Shape 463"/>
        <p:cNvGrpSpPr/>
        <p:nvPr/>
      </p:nvGrpSpPr>
      <p:grpSpPr>
        <a:xfrm>
          <a:off x="0" y="0"/>
          <a:ext cx="0" cy="0"/>
          <a:chOff x="0" y="0"/>
          <a:chExt cx="0" cy="0"/>
        </a:xfrm>
      </p:grpSpPr>
      <p:sp>
        <p:nvSpPr>
          <p:cNvPr id="464" name="Google Shape;464;p6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    			  </a:t>
            </a:r>
            <a:r>
              <a:rPr lang="en">
                <a:solidFill>
                  <a:srgbClr val="188038"/>
                </a:solidFill>
              </a:rPr>
              <a:t> </a:t>
            </a:r>
            <a:r>
              <a:rPr lang="en" sz="2100">
                <a:solidFill>
                  <a:srgbClr val="188038"/>
                </a:solidFill>
                <a:highlight>
                  <a:srgbClr val="FFFFFF"/>
                </a:highlight>
              </a:rPr>
              <a:t>Light Gradient Boosting Machine</a:t>
            </a:r>
            <a:endParaRPr sz="2100">
              <a:solidFill>
                <a:srgbClr val="188038"/>
              </a:solidFill>
              <a:highlight>
                <a:srgbClr val="FFFFFF"/>
              </a:highlight>
            </a:endParaRPr>
          </a:p>
          <a:p>
            <a:pPr indent="0" lvl="0" marL="0" rtl="0" algn="l">
              <a:spcBef>
                <a:spcPts val="0"/>
              </a:spcBef>
              <a:spcAft>
                <a:spcPts val="0"/>
              </a:spcAft>
              <a:buNone/>
            </a:pPr>
            <a:r>
              <a:t/>
            </a:r>
            <a:endParaRPr>
              <a:solidFill>
                <a:srgbClr val="188038"/>
              </a:solidFill>
            </a:endParaRPr>
          </a:p>
        </p:txBody>
      </p:sp>
      <p:sp>
        <p:nvSpPr>
          <p:cNvPr id="465" name="Google Shape;465;p6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500">
                <a:solidFill>
                  <a:srgbClr val="0000FF"/>
                </a:solidFill>
              </a:rPr>
              <a:t>Accuracy: 0.68</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Classification Report:</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precision    recall  f1-score   support</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0       0.43      0.86      0.57         7</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1       0.80      0.40      0.53        10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2       0.62      0.45      0.53        11</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3       0.92      0.92      0.92        13</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4       0.70      0.78      0.74         9</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accuracy                           0.68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   macro avg       0.70      0.68      0.66        50</a:t>
            </a:r>
            <a:endParaRPr sz="1500">
              <a:solidFill>
                <a:srgbClr val="0000FF"/>
              </a:solidFill>
            </a:endParaRPr>
          </a:p>
          <a:p>
            <a:pPr indent="0" lvl="0" marL="0" rtl="0" algn="l">
              <a:spcBef>
                <a:spcPts val="480"/>
              </a:spcBef>
              <a:spcAft>
                <a:spcPts val="0"/>
              </a:spcAft>
              <a:buClr>
                <a:schemeClr val="dk1"/>
              </a:buClr>
              <a:buSzPts val="1100"/>
              <a:buFont typeface="Arial"/>
              <a:buNone/>
            </a:pPr>
            <a:r>
              <a:rPr lang="en" sz="1500">
                <a:solidFill>
                  <a:srgbClr val="0000FF"/>
                </a:solidFill>
              </a:rPr>
              <a:t>weighted avg       0.72      0.68      0.68        50</a:t>
            </a:r>
            <a:endParaRPr sz="1500">
              <a:solidFill>
                <a:srgbClr val="0000FF"/>
              </a:solidFill>
            </a:endParaRPr>
          </a:p>
          <a:p>
            <a:pPr indent="0" lvl="0" marL="0" rtl="0" algn="l">
              <a:spcBef>
                <a:spcPts val="480"/>
              </a:spcBef>
              <a:spcAft>
                <a:spcPts val="0"/>
              </a:spcAft>
              <a:buClr>
                <a:schemeClr val="dk1"/>
              </a:buClr>
              <a:buSzPts val="1100"/>
              <a:buFont typeface="Arial"/>
              <a:buNone/>
            </a:pPr>
            <a:r>
              <a:t/>
            </a:r>
            <a:endParaRPr sz="1500">
              <a:solidFill>
                <a:srgbClr val="0000FF"/>
              </a:solidFill>
            </a:endParaRPr>
          </a:p>
          <a:p>
            <a:pPr indent="0" lvl="0" marL="0" rtl="0" algn="l">
              <a:spcBef>
                <a:spcPts val="480"/>
              </a:spcBef>
              <a:spcAft>
                <a:spcPts val="0"/>
              </a:spcAft>
              <a:buNone/>
            </a:pPr>
            <a:r>
              <a:t/>
            </a:r>
            <a:endParaRPr sz="150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009900"/>
                </a:solidFill>
              </a:rPr>
              <a:t>Fine Tuning </a:t>
            </a:r>
            <a:r>
              <a:rPr lang="en">
                <a:solidFill>
                  <a:srgbClr val="009900"/>
                </a:solidFill>
              </a:rPr>
              <a:t>Experiments for Custom data</a:t>
            </a:r>
            <a:endParaRPr>
              <a:solidFill>
                <a:srgbClr val="009900"/>
              </a:solidFill>
            </a:endParaRPr>
          </a:p>
        </p:txBody>
      </p:sp>
      <p:sp>
        <p:nvSpPr>
          <p:cNvPr id="471" name="Google Shape;471;p7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rgbClr val="0000FF"/>
                </a:solidFill>
              </a:rPr>
              <a:t>Experiment 1: PolitiFact 800-Instance Dataset (Train), Full PolitiFact Dataset (Test &amp; Validation)</a:t>
            </a:r>
            <a:endParaRPr b="1" sz="1100">
              <a:solidFill>
                <a:srgbClr val="0000FF"/>
              </a:solidFill>
            </a:endParaRPr>
          </a:p>
          <a:p>
            <a:pPr indent="-298450" lvl="0" marL="457200" rtl="0" algn="l">
              <a:lnSpc>
                <a:spcPct val="115000"/>
              </a:lnSpc>
              <a:spcBef>
                <a:spcPts val="1200"/>
              </a:spcBef>
              <a:spcAft>
                <a:spcPts val="0"/>
              </a:spcAft>
              <a:buClr>
                <a:srgbClr val="0000FF"/>
              </a:buClr>
              <a:buSzPts val="1100"/>
              <a:buChar char="●"/>
            </a:pPr>
            <a:r>
              <a:rPr b="1" lang="en" sz="1100">
                <a:solidFill>
                  <a:srgbClr val="0000FF"/>
                </a:solidFill>
              </a:rPr>
              <a:t>Accuracy:</a:t>
            </a:r>
            <a:r>
              <a:rPr lang="en" sz="1100">
                <a:solidFill>
                  <a:srgbClr val="0000FF"/>
                </a:solidFill>
              </a:rPr>
              <a:t> 39% (moderate improvement).</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Findings:</a:t>
            </a:r>
            <a:endParaRPr b="1"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Class Performance:</a:t>
            </a:r>
            <a:endParaRPr b="1"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False</a:t>
            </a:r>
            <a:r>
              <a:rPr lang="en" sz="1100">
                <a:solidFill>
                  <a:srgbClr val="0000FF"/>
                </a:solidFill>
              </a:rPr>
              <a:t> retained good precision (0.67) and recall (0.60), performing best among all classes.</a:t>
            </a:r>
            <a:endParaRPr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Mostly-True</a:t>
            </a:r>
            <a:r>
              <a:rPr lang="en" sz="1100">
                <a:solidFill>
                  <a:srgbClr val="0000FF"/>
                </a:solidFill>
              </a:rPr>
              <a:t> and </a:t>
            </a:r>
            <a:r>
              <a:rPr i="1" lang="en" sz="1100">
                <a:solidFill>
                  <a:srgbClr val="0000FF"/>
                </a:solidFill>
              </a:rPr>
              <a:t>Half-True</a:t>
            </a:r>
            <a:r>
              <a:rPr lang="en" sz="1100">
                <a:solidFill>
                  <a:srgbClr val="0000FF"/>
                </a:solidFill>
              </a:rPr>
              <a:t> saw minor improvements in recall and f1-scores.</a:t>
            </a:r>
            <a:endParaRPr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Insights:</a:t>
            </a:r>
            <a:r>
              <a:rPr lang="en" sz="1100">
                <a:solidFill>
                  <a:srgbClr val="0000FF"/>
                </a:solidFill>
              </a:rPr>
              <a:t> Training on PolitiFact data improved performance, highlighting the importance of aligning the training and testing datasets.</a:t>
            </a:r>
            <a:endParaRPr sz="1100">
              <a:solidFill>
                <a:srgbClr val="0000FF"/>
              </a:solidFill>
            </a:endParaRPr>
          </a:p>
          <a:p>
            <a:pPr indent="0" lvl="0" marL="0" rtl="0" algn="l">
              <a:lnSpc>
                <a:spcPct val="115000"/>
              </a:lnSpc>
              <a:spcBef>
                <a:spcPts val="1200"/>
              </a:spcBef>
              <a:spcAft>
                <a:spcPts val="0"/>
              </a:spcAft>
              <a:buNone/>
            </a:pPr>
            <a:r>
              <a:rPr b="1" lang="en" sz="1100">
                <a:solidFill>
                  <a:srgbClr val="0000FF"/>
                </a:solidFill>
              </a:rPr>
              <a:t>Experiment 2: Full PolitiFact Dataset (Train, Test, Validation)</a:t>
            </a:r>
            <a:endParaRPr b="1" sz="1100">
              <a:solidFill>
                <a:srgbClr val="0000FF"/>
              </a:solidFill>
            </a:endParaRPr>
          </a:p>
          <a:p>
            <a:pPr indent="-298450" lvl="0" marL="457200" rtl="0" algn="l">
              <a:lnSpc>
                <a:spcPct val="115000"/>
              </a:lnSpc>
              <a:spcBef>
                <a:spcPts val="1200"/>
              </a:spcBef>
              <a:spcAft>
                <a:spcPts val="0"/>
              </a:spcAft>
              <a:buClr>
                <a:srgbClr val="0000FF"/>
              </a:buClr>
              <a:buSzPts val="1100"/>
              <a:buChar char="●"/>
            </a:pPr>
            <a:r>
              <a:rPr b="1" lang="en" sz="1100">
                <a:solidFill>
                  <a:srgbClr val="0000FF"/>
                </a:solidFill>
              </a:rPr>
              <a:t>Accuracy:</a:t>
            </a:r>
            <a:r>
              <a:rPr lang="en" sz="1100">
                <a:solidFill>
                  <a:srgbClr val="0000FF"/>
                </a:solidFill>
              </a:rPr>
              <a:t> 48% (highest among all experiments).</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Findings:</a:t>
            </a:r>
            <a:endParaRPr b="1"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Class Performance:</a:t>
            </a:r>
            <a:endParaRPr b="1"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True, Mostly-True, and Half-True:</a:t>
            </a:r>
            <a:r>
              <a:rPr lang="en" sz="1100">
                <a:solidFill>
                  <a:srgbClr val="0000FF"/>
                </a:solidFill>
              </a:rPr>
              <a:t> Improved precision and recall (precision ~0.31-0.43).</a:t>
            </a:r>
            <a:endParaRPr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False:</a:t>
            </a:r>
            <a:r>
              <a:rPr lang="en" sz="1100">
                <a:solidFill>
                  <a:srgbClr val="0000FF"/>
                </a:solidFill>
              </a:rPr>
              <a:t> Maintained high precision and recall (0.71 and 0.72).</a:t>
            </a:r>
            <a:endParaRPr sz="1100">
              <a:solidFill>
                <a:srgbClr val="0000FF"/>
              </a:solidFill>
            </a:endParaRPr>
          </a:p>
          <a:p>
            <a:pPr indent="-298450" lvl="2" marL="1371600" rtl="0" algn="l">
              <a:lnSpc>
                <a:spcPct val="115000"/>
              </a:lnSpc>
              <a:spcBef>
                <a:spcPts val="0"/>
              </a:spcBef>
              <a:spcAft>
                <a:spcPts val="0"/>
              </a:spcAft>
              <a:buClr>
                <a:srgbClr val="0000FF"/>
              </a:buClr>
              <a:buSzPts val="1100"/>
              <a:buChar char="■"/>
            </a:pPr>
            <a:r>
              <a:rPr lang="en" sz="1100">
                <a:solidFill>
                  <a:srgbClr val="0000FF"/>
                </a:solidFill>
              </a:rPr>
              <a:t>Overall balance across classes.</a:t>
            </a:r>
            <a:endParaRPr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Insights:</a:t>
            </a:r>
            <a:r>
              <a:rPr lang="en" sz="1100">
                <a:solidFill>
                  <a:srgbClr val="0000FF"/>
                </a:solidFill>
              </a:rPr>
              <a:t> Full dataset utilization allowed the model to learn more nuanced patterns, improving both precision and recall.</a:t>
            </a:r>
            <a:endParaRPr sz="1100">
              <a:solidFill>
                <a:srgbClr val="0000FF"/>
              </a:solidFill>
            </a:endParaRPr>
          </a:p>
          <a:p>
            <a:pPr indent="0" lvl="0" marL="0" rtl="0" algn="l">
              <a:spcBef>
                <a:spcPts val="12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009900"/>
                </a:solidFill>
              </a:rPr>
              <a:t>Fine Tuning Experiments for Custom data</a:t>
            </a:r>
            <a:endParaRPr>
              <a:solidFill>
                <a:srgbClr val="009900"/>
              </a:solidFill>
            </a:endParaRPr>
          </a:p>
          <a:p>
            <a:pPr indent="0" lvl="0" marL="0" rtl="0" algn="ctr">
              <a:spcBef>
                <a:spcPts val="0"/>
              </a:spcBef>
              <a:spcAft>
                <a:spcPts val="0"/>
              </a:spcAft>
              <a:buClr>
                <a:schemeClr val="dk1"/>
              </a:buClr>
              <a:buSzPts val="1100"/>
              <a:buFont typeface="Arial"/>
              <a:buNone/>
            </a:pPr>
            <a:r>
              <a:t/>
            </a:r>
            <a:endParaRPr>
              <a:solidFill>
                <a:srgbClr val="009900"/>
              </a:solidFill>
            </a:endParaRPr>
          </a:p>
        </p:txBody>
      </p:sp>
      <p:sp>
        <p:nvSpPr>
          <p:cNvPr id="477" name="Google Shape;477;p7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 sz="1100">
                <a:solidFill>
                  <a:srgbClr val="0000FF"/>
                </a:solidFill>
              </a:rPr>
              <a:t>Experiment 1: Custom 800-Instance Dataset (Train), Full PolitiFact Dataset (Test &amp; Validation)</a:t>
            </a:r>
            <a:endParaRPr b="1" sz="1100">
              <a:solidFill>
                <a:srgbClr val="0000FF"/>
              </a:solidFill>
            </a:endParaRPr>
          </a:p>
          <a:p>
            <a:pPr indent="-298450" lvl="0" marL="457200" rtl="0" algn="l">
              <a:lnSpc>
                <a:spcPct val="115000"/>
              </a:lnSpc>
              <a:spcBef>
                <a:spcPts val="1200"/>
              </a:spcBef>
              <a:spcAft>
                <a:spcPts val="0"/>
              </a:spcAft>
              <a:buClr>
                <a:srgbClr val="0000FF"/>
              </a:buClr>
              <a:buSzPts val="1100"/>
              <a:buChar char="●"/>
            </a:pPr>
            <a:r>
              <a:rPr b="1" lang="en" sz="1100">
                <a:solidFill>
                  <a:srgbClr val="0000FF"/>
                </a:solidFill>
              </a:rPr>
              <a:t>Accuracy:</a:t>
            </a:r>
            <a:r>
              <a:rPr lang="en" sz="1100">
                <a:solidFill>
                  <a:srgbClr val="0000FF"/>
                </a:solidFill>
              </a:rPr>
              <a:t> 30% (lowest among all experiments).</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Findings:</a:t>
            </a:r>
            <a:endParaRPr b="1"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Class Performance:</a:t>
            </a:r>
            <a:endParaRPr b="1"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False</a:t>
            </a:r>
            <a:r>
              <a:rPr lang="en" sz="1100">
                <a:solidFill>
                  <a:srgbClr val="0000FF"/>
                </a:solidFill>
              </a:rPr>
              <a:t> had relatively high precision (0.82) but low recall (0.31), suggesting it was over-predicted.</a:t>
            </a:r>
            <a:endParaRPr sz="1100">
              <a:solidFill>
                <a:srgbClr val="0000FF"/>
              </a:solidFill>
            </a:endParaRPr>
          </a:p>
          <a:p>
            <a:pPr indent="-298450" lvl="2" marL="1371600" rtl="0" algn="l">
              <a:lnSpc>
                <a:spcPct val="115000"/>
              </a:lnSpc>
              <a:spcBef>
                <a:spcPts val="0"/>
              </a:spcBef>
              <a:spcAft>
                <a:spcPts val="0"/>
              </a:spcAft>
              <a:buClr>
                <a:srgbClr val="0000FF"/>
              </a:buClr>
              <a:buSzPts val="1100"/>
              <a:buChar char="■"/>
            </a:pPr>
            <a:r>
              <a:rPr lang="en" sz="1100">
                <a:solidFill>
                  <a:srgbClr val="0000FF"/>
                </a:solidFill>
              </a:rPr>
              <a:t>Other classes suffered from poor recall and precision, particularly </a:t>
            </a:r>
            <a:r>
              <a:rPr i="1" lang="en" sz="1100">
                <a:solidFill>
                  <a:srgbClr val="0000FF"/>
                </a:solidFill>
              </a:rPr>
              <a:t>True</a:t>
            </a:r>
            <a:r>
              <a:rPr lang="en" sz="1100">
                <a:solidFill>
                  <a:srgbClr val="0000FF"/>
                </a:solidFill>
              </a:rPr>
              <a:t> (precision: 0.24, recall: 0.19).</a:t>
            </a:r>
            <a:endParaRPr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Challenges:</a:t>
            </a:r>
            <a:r>
              <a:rPr lang="en" sz="1100">
                <a:solidFill>
                  <a:srgbClr val="0000FF"/>
                </a:solidFill>
              </a:rPr>
              <a:t> The mismatch between training (custom data) and testing (full PolitiFact) created inconsistencies in model generalization.</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rgbClr val="0000FF"/>
                </a:solidFill>
              </a:rPr>
              <a:t>Experiment 4: Custom Dataset (640 Train, 100 Test, 60 Validation)</a:t>
            </a:r>
            <a:endParaRPr b="1" sz="1100">
              <a:solidFill>
                <a:srgbClr val="0000FF"/>
              </a:solidFill>
            </a:endParaRPr>
          </a:p>
          <a:p>
            <a:pPr indent="-298450" lvl="0" marL="457200" rtl="0" algn="l">
              <a:lnSpc>
                <a:spcPct val="115000"/>
              </a:lnSpc>
              <a:spcBef>
                <a:spcPts val="1200"/>
              </a:spcBef>
              <a:spcAft>
                <a:spcPts val="0"/>
              </a:spcAft>
              <a:buClr>
                <a:srgbClr val="0000FF"/>
              </a:buClr>
              <a:buSzPts val="1100"/>
              <a:buChar char="●"/>
            </a:pPr>
            <a:r>
              <a:rPr b="1" lang="en" sz="1100">
                <a:solidFill>
                  <a:srgbClr val="0000FF"/>
                </a:solidFill>
              </a:rPr>
              <a:t>Accuracy:</a:t>
            </a:r>
            <a:r>
              <a:rPr lang="en" sz="1100">
                <a:solidFill>
                  <a:srgbClr val="0000FF"/>
                </a:solidFill>
              </a:rPr>
              <a:t> 38% (similar to Experiment 2).</a:t>
            </a:r>
            <a:endParaRPr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Findings:</a:t>
            </a:r>
            <a:endParaRPr b="1"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Class Performance:</a:t>
            </a:r>
            <a:endParaRPr b="1" sz="1100">
              <a:solidFill>
                <a:srgbClr val="0000FF"/>
              </a:solidFill>
            </a:endParaRPr>
          </a:p>
          <a:p>
            <a:pPr indent="-298450" lvl="2" marL="1371600" rtl="0" algn="l">
              <a:lnSpc>
                <a:spcPct val="115000"/>
              </a:lnSpc>
              <a:spcBef>
                <a:spcPts val="0"/>
              </a:spcBef>
              <a:spcAft>
                <a:spcPts val="0"/>
              </a:spcAft>
              <a:buClr>
                <a:srgbClr val="0000FF"/>
              </a:buClr>
              <a:buSzPts val="1100"/>
              <a:buChar char="■"/>
            </a:pPr>
            <a:r>
              <a:rPr i="1" lang="en" sz="1100">
                <a:solidFill>
                  <a:srgbClr val="0000FF"/>
                </a:solidFill>
              </a:rPr>
              <a:t>Mostly-True</a:t>
            </a:r>
            <a:r>
              <a:rPr lang="en" sz="1100">
                <a:solidFill>
                  <a:srgbClr val="0000FF"/>
                </a:solidFill>
              </a:rPr>
              <a:t> showed the highest recall (0.65), indicating strong performance on this class.</a:t>
            </a:r>
            <a:endParaRPr sz="1100">
              <a:solidFill>
                <a:srgbClr val="0000FF"/>
              </a:solidFill>
            </a:endParaRPr>
          </a:p>
          <a:p>
            <a:pPr indent="-298450" lvl="2" marL="1371600" rtl="0" algn="l">
              <a:lnSpc>
                <a:spcPct val="115000"/>
              </a:lnSpc>
              <a:spcBef>
                <a:spcPts val="0"/>
              </a:spcBef>
              <a:spcAft>
                <a:spcPts val="0"/>
              </a:spcAft>
              <a:buClr>
                <a:srgbClr val="0000FF"/>
              </a:buClr>
              <a:buSzPts val="1100"/>
              <a:buChar char="■"/>
            </a:pPr>
            <a:r>
              <a:rPr lang="en" sz="1100">
                <a:solidFill>
                  <a:srgbClr val="0000FF"/>
                </a:solidFill>
              </a:rPr>
              <a:t>Other classes had low precision and recall, especially </a:t>
            </a:r>
            <a:r>
              <a:rPr i="1" lang="en" sz="1100">
                <a:solidFill>
                  <a:srgbClr val="0000FF"/>
                </a:solidFill>
              </a:rPr>
              <a:t>True</a:t>
            </a:r>
            <a:r>
              <a:rPr lang="en" sz="1100">
                <a:solidFill>
                  <a:srgbClr val="0000FF"/>
                </a:solidFill>
              </a:rPr>
              <a:t> (precision: 0.50, recall: 0.15).</a:t>
            </a:r>
            <a:endParaRPr sz="1100">
              <a:solidFill>
                <a:srgbClr val="0000FF"/>
              </a:solidFill>
            </a:endParaRPr>
          </a:p>
          <a:p>
            <a:pPr indent="-298450" lvl="1" marL="914400" rtl="0" algn="l">
              <a:lnSpc>
                <a:spcPct val="115000"/>
              </a:lnSpc>
              <a:spcBef>
                <a:spcPts val="0"/>
              </a:spcBef>
              <a:spcAft>
                <a:spcPts val="0"/>
              </a:spcAft>
              <a:buClr>
                <a:srgbClr val="0000FF"/>
              </a:buClr>
              <a:buSzPts val="1100"/>
              <a:buChar char="○"/>
            </a:pPr>
            <a:r>
              <a:rPr b="1" lang="en" sz="1100">
                <a:solidFill>
                  <a:srgbClr val="0000FF"/>
                </a:solidFill>
              </a:rPr>
              <a:t>Insights:</a:t>
            </a:r>
            <a:r>
              <a:rPr lang="en" sz="1100">
                <a:solidFill>
                  <a:srgbClr val="0000FF"/>
                </a:solidFill>
              </a:rPr>
              <a:t> The smaller dataset size limited the model’s ability to generalize.</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48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900"/>
              <a:t>Classification Report: Politifact Data (Train: 900, Test Full, Validation Full)</a:t>
            </a:r>
            <a:endParaRPr sz="2900"/>
          </a:p>
          <a:p>
            <a:pPr indent="0" lvl="0" marL="0" rtl="0" algn="ctr">
              <a:spcBef>
                <a:spcPts val="0"/>
              </a:spcBef>
              <a:spcAft>
                <a:spcPts val="0"/>
              </a:spcAft>
              <a:buNone/>
            </a:pPr>
            <a:r>
              <a:t/>
            </a:r>
            <a:endParaRPr sz="2900"/>
          </a:p>
        </p:txBody>
      </p:sp>
      <p:pic>
        <p:nvPicPr>
          <p:cNvPr id="483" name="Google Shape;483;p72"/>
          <p:cNvPicPr preferRelativeResize="0"/>
          <p:nvPr/>
        </p:nvPicPr>
        <p:blipFill>
          <a:blip r:embed="rId3">
            <a:alphaModFix/>
          </a:blip>
          <a:stretch>
            <a:fillRect/>
          </a:stretch>
        </p:blipFill>
        <p:spPr>
          <a:xfrm>
            <a:off x="285875" y="1252900"/>
            <a:ext cx="5183449" cy="2956750"/>
          </a:xfrm>
          <a:prstGeom prst="rect">
            <a:avLst/>
          </a:prstGeom>
          <a:noFill/>
          <a:ln>
            <a:noFill/>
          </a:ln>
        </p:spPr>
      </p:pic>
      <p:pic>
        <p:nvPicPr>
          <p:cNvPr id="484" name="Google Shape;484;p72"/>
          <p:cNvPicPr preferRelativeResize="0"/>
          <p:nvPr/>
        </p:nvPicPr>
        <p:blipFill>
          <a:blip r:embed="rId4">
            <a:alphaModFix/>
          </a:blip>
          <a:stretch>
            <a:fillRect/>
          </a:stretch>
        </p:blipFill>
        <p:spPr>
          <a:xfrm>
            <a:off x="5397823" y="1112275"/>
            <a:ext cx="3691701" cy="2956750"/>
          </a:xfrm>
          <a:prstGeom prst="rect">
            <a:avLst/>
          </a:prstGeom>
          <a:noFill/>
          <a:ln>
            <a:noFill/>
          </a:ln>
        </p:spPr>
      </p:pic>
      <p:sp>
        <p:nvSpPr>
          <p:cNvPr id="485" name="Google Shape;485;p72"/>
          <p:cNvSpPr txBox="1"/>
          <p:nvPr/>
        </p:nvSpPr>
        <p:spPr>
          <a:xfrm>
            <a:off x="230525" y="856850"/>
            <a:ext cx="2750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FF"/>
                </a:solidFill>
              </a:rPr>
              <a:t>Classification Report</a:t>
            </a:r>
            <a:endParaRPr sz="220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100"/>
              <a:t>Classification Report: Custom Data (Train: 900, Test Full, Validation Full)</a:t>
            </a:r>
            <a:endParaRPr sz="3100"/>
          </a:p>
          <a:p>
            <a:pPr indent="0" lvl="0" marL="0" rtl="0" algn="ctr">
              <a:spcBef>
                <a:spcPts val="0"/>
              </a:spcBef>
              <a:spcAft>
                <a:spcPts val="0"/>
              </a:spcAft>
              <a:buNone/>
            </a:pPr>
            <a:r>
              <a:t/>
            </a:r>
            <a:endParaRPr sz="900"/>
          </a:p>
        </p:txBody>
      </p:sp>
      <p:pic>
        <p:nvPicPr>
          <p:cNvPr id="491" name="Google Shape;491;p73"/>
          <p:cNvPicPr preferRelativeResize="0"/>
          <p:nvPr/>
        </p:nvPicPr>
        <p:blipFill>
          <a:blip r:embed="rId3">
            <a:alphaModFix/>
          </a:blip>
          <a:stretch>
            <a:fillRect/>
          </a:stretch>
        </p:blipFill>
        <p:spPr>
          <a:xfrm>
            <a:off x="5449925" y="1457625"/>
            <a:ext cx="3511776" cy="2879550"/>
          </a:xfrm>
          <a:prstGeom prst="rect">
            <a:avLst/>
          </a:prstGeom>
          <a:noFill/>
          <a:ln>
            <a:noFill/>
          </a:ln>
        </p:spPr>
      </p:pic>
      <p:pic>
        <p:nvPicPr>
          <p:cNvPr id="492" name="Google Shape;492;p73"/>
          <p:cNvPicPr preferRelativeResize="0"/>
          <p:nvPr/>
        </p:nvPicPr>
        <p:blipFill>
          <a:blip r:embed="rId4">
            <a:alphaModFix/>
          </a:blip>
          <a:stretch>
            <a:fillRect/>
          </a:stretch>
        </p:blipFill>
        <p:spPr>
          <a:xfrm>
            <a:off x="185200" y="1508925"/>
            <a:ext cx="5183287" cy="2992625"/>
          </a:xfrm>
          <a:prstGeom prst="rect">
            <a:avLst/>
          </a:prstGeom>
          <a:noFill/>
          <a:ln>
            <a:noFill/>
          </a:ln>
        </p:spPr>
      </p:pic>
      <p:sp>
        <p:nvSpPr>
          <p:cNvPr id="493" name="Google Shape;493;p73"/>
          <p:cNvSpPr txBox="1"/>
          <p:nvPr/>
        </p:nvSpPr>
        <p:spPr>
          <a:xfrm>
            <a:off x="154325" y="1085450"/>
            <a:ext cx="2750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FF"/>
                </a:solidFill>
              </a:rPr>
              <a:t>Classification Report</a:t>
            </a:r>
            <a:endParaRPr sz="22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Literature Review</a:t>
            </a:r>
            <a:endParaRPr/>
          </a:p>
        </p:txBody>
      </p:sp>
      <p:sp>
        <p:nvSpPr>
          <p:cNvPr id="133" name="Google Shape;133;p29"/>
          <p:cNvSpPr txBox="1"/>
          <p:nvPr>
            <p:ph idx="4294967295" type="body"/>
          </p:nvPr>
        </p:nvSpPr>
        <p:spPr>
          <a:xfrm>
            <a:off x="457200" y="1157675"/>
            <a:ext cx="8229600" cy="36657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1200"/>
              </a:spcBef>
              <a:spcAft>
                <a:spcPts val="0"/>
              </a:spcAft>
              <a:buSzPts val="1900"/>
              <a:buChar char="•"/>
            </a:pPr>
            <a:r>
              <a:rPr lang="en" sz="1900"/>
              <a:t>Numerous fact-checking platforms, such as PolitiFact, FactCheck.org, and Snopes, have emerged to combat misinformation by employing rigorous methodologies and have employed a dedicated team of journalists and researchers who thoroughly investigate claims</a:t>
            </a:r>
            <a:endParaRPr sz="1900"/>
          </a:p>
          <a:p>
            <a:pPr indent="-349250" lvl="0" marL="457200" rtl="0" algn="l">
              <a:spcBef>
                <a:spcPts val="480"/>
              </a:spcBef>
              <a:spcAft>
                <a:spcPts val="0"/>
              </a:spcAft>
              <a:buSzPts val="1900"/>
              <a:buChar char="•"/>
            </a:pPr>
            <a:r>
              <a:rPr lang="en" sz="1900"/>
              <a:t>I</a:t>
            </a:r>
            <a:r>
              <a:rPr lang="en" sz="1900"/>
              <a:t>n the domain of half-truth detection by Alhindi et al. (2018) has introduced the LIAR-PLUS dataset  and involved training the LSTM model to classify statements.</a:t>
            </a:r>
            <a:endParaRPr sz="1900"/>
          </a:p>
          <a:p>
            <a:pPr indent="-349250" lvl="0" marL="457200" rtl="0" algn="l">
              <a:spcBef>
                <a:spcPts val="480"/>
              </a:spcBef>
              <a:spcAft>
                <a:spcPts val="0"/>
              </a:spcAft>
              <a:buSzPts val="1900"/>
              <a:buChar char="•"/>
            </a:pPr>
            <a:r>
              <a:rPr lang="en" sz="1900"/>
              <a:t>Apart from half-truth works have been done in detecting fake news and exaggerated news. Wright and Augenstein (2021) supervised learning approach to detect exaggerated claims</a:t>
            </a:r>
            <a:endParaRPr sz="1900"/>
          </a:p>
          <a:p>
            <a:pPr indent="0" lvl="0" marL="457200" rtl="0" algn="l">
              <a:spcBef>
                <a:spcPts val="480"/>
              </a:spcBef>
              <a:spcAft>
                <a:spcPts val="0"/>
              </a:spcAft>
              <a:buNone/>
            </a:pPr>
            <a:r>
              <a:t/>
            </a:r>
            <a:endParaRPr sz="1900"/>
          </a:p>
          <a:p>
            <a:pPr indent="0" lvl="0" marL="0" rtl="0" algn="l">
              <a:lnSpc>
                <a:spcPct val="100000"/>
              </a:lnSpc>
              <a:spcBef>
                <a:spcPts val="480"/>
              </a:spcBef>
              <a:spcAft>
                <a:spcPts val="0"/>
              </a:spcAft>
              <a:buSzPts val="2400"/>
              <a:buNone/>
            </a:pPr>
            <a:r>
              <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rPr lang="en" sz="2700"/>
              <a:t>Classification Report: Custom Data (Train: 740, Test 100, Validation 60)</a:t>
            </a:r>
            <a:endParaRPr sz="2700"/>
          </a:p>
          <a:p>
            <a:pPr indent="0" lvl="0" marL="0" rtl="0" algn="ctr">
              <a:spcBef>
                <a:spcPts val="0"/>
              </a:spcBef>
              <a:spcAft>
                <a:spcPts val="0"/>
              </a:spcAft>
              <a:buNone/>
            </a:pPr>
            <a:r>
              <a:t/>
            </a:r>
            <a:endParaRPr sz="3800"/>
          </a:p>
          <a:p>
            <a:pPr indent="0" lvl="0" marL="0" rtl="0" algn="ctr">
              <a:spcBef>
                <a:spcPts val="0"/>
              </a:spcBef>
              <a:spcAft>
                <a:spcPts val="0"/>
              </a:spcAft>
              <a:buNone/>
            </a:pPr>
            <a:r>
              <a:t/>
            </a:r>
            <a:endParaRPr sz="2900"/>
          </a:p>
        </p:txBody>
      </p:sp>
      <p:pic>
        <p:nvPicPr>
          <p:cNvPr id="499" name="Google Shape;499;p74"/>
          <p:cNvPicPr preferRelativeResize="0"/>
          <p:nvPr/>
        </p:nvPicPr>
        <p:blipFill>
          <a:blip r:embed="rId3">
            <a:alphaModFix/>
          </a:blip>
          <a:stretch>
            <a:fillRect/>
          </a:stretch>
        </p:blipFill>
        <p:spPr>
          <a:xfrm>
            <a:off x="167725" y="1640875"/>
            <a:ext cx="4558951" cy="3097350"/>
          </a:xfrm>
          <a:prstGeom prst="rect">
            <a:avLst/>
          </a:prstGeom>
          <a:noFill/>
          <a:ln>
            <a:noFill/>
          </a:ln>
        </p:spPr>
      </p:pic>
      <p:pic>
        <p:nvPicPr>
          <p:cNvPr id="500" name="Google Shape;500;p74"/>
          <p:cNvPicPr preferRelativeResize="0"/>
          <p:nvPr/>
        </p:nvPicPr>
        <p:blipFill>
          <a:blip r:embed="rId4">
            <a:alphaModFix/>
          </a:blip>
          <a:stretch>
            <a:fillRect/>
          </a:stretch>
        </p:blipFill>
        <p:spPr>
          <a:xfrm>
            <a:off x="4961200" y="1504801"/>
            <a:ext cx="3809850" cy="3097350"/>
          </a:xfrm>
          <a:prstGeom prst="rect">
            <a:avLst/>
          </a:prstGeom>
          <a:noFill/>
          <a:ln>
            <a:noFill/>
          </a:ln>
        </p:spPr>
      </p:pic>
      <p:sp>
        <p:nvSpPr>
          <p:cNvPr id="501" name="Google Shape;501;p74"/>
          <p:cNvSpPr txBox="1"/>
          <p:nvPr/>
        </p:nvSpPr>
        <p:spPr>
          <a:xfrm>
            <a:off x="165750" y="1173475"/>
            <a:ext cx="2750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FF"/>
                </a:solidFill>
              </a:rPr>
              <a:t>Classification Report</a:t>
            </a:r>
            <a:endParaRPr sz="220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t/>
            </a:r>
            <a:endParaRPr sz="3500"/>
          </a:p>
          <a:p>
            <a:pPr indent="0" lvl="0" marL="0" rtl="0" algn="ctr">
              <a:spcBef>
                <a:spcPts val="0"/>
              </a:spcBef>
              <a:spcAft>
                <a:spcPts val="0"/>
              </a:spcAft>
              <a:buNone/>
            </a:pPr>
            <a:r>
              <a:rPr lang="en" sz="2900"/>
              <a:t>Performance Metrics on Politifact Full and Test Full Datasets</a:t>
            </a:r>
            <a:endParaRPr sz="2900"/>
          </a:p>
          <a:p>
            <a:pPr indent="0" lvl="0" marL="0" rtl="0" algn="ctr">
              <a:spcBef>
                <a:spcPts val="0"/>
              </a:spcBef>
              <a:spcAft>
                <a:spcPts val="0"/>
              </a:spcAft>
              <a:buNone/>
            </a:pPr>
            <a:r>
              <a:t/>
            </a:r>
            <a:endParaRPr sz="3500"/>
          </a:p>
        </p:txBody>
      </p:sp>
      <p:pic>
        <p:nvPicPr>
          <p:cNvPr id="507" name="Google Shape;507;p75"/>
          <p:cNvPicPr preferRelativeResize="0"/>
          <p:nvPr/>
        </p:nvPicPr>
        <p:blipFill rotWithShape="1">
          <a:blip r:embed="rId3">
            <a:alphaModFix/>
          </a:blip>
          <a:srcRect b="12449" l="11221" r="0" t="0"/>
          <a:stretch/>
        </p:blipFill>
        <p:spPr>
          <a:xfrm>
            <a:off x="5483950" y="1085825"/>
            <a:ext cx="3660050" cy="2971849"/>
          </a:xfrm>
          <a:prstGeom prst="rect">
            <a:avLst/>
          </a:prstGeom>
          <a:noFill/>
          <a:ln>
            <a:noFill/>
          </a:ln>
        </p:spPr>
      </p:pic>
      <p:pic>
        <p:nvPicPr>
          <p:cNvPr id="508" name="Google Shape;508;p75"/>
          <p:cNvPicPr preferRelativeResize="0"/>
          <p:nvPr/>
        </p:nvPicPr>
        <p:blipFill>
          <a:blip r:embed="rId4">
            <a:alphaModFix/>
          </a:blip>
          <a:stretch>
            <a:fillRect/>
          </a:stretch>
        </p:blipFill>
        <p:spPr>
          <a:xfrm>
            <a:off x="457200" y="1371375"/>
            <a:ext cx="4585451" cy="3377850"/>
          </a:xfrm>
          <a:prstGeom prst="rect">
            <a:avLst/>
          </a:prstGeom>
          <a:noFill/>
          <a:ln>
            <a:noFill/>
          </a:ln>
        </p:spPr>
      </p:pic>
      <p:sp>
        <p:nvSpPr>
          <p:cNvPr id="509" name="Google Shape;509;p75"/>
          <p:cNvSpPr txBox="1"/>
          <p:nvPr/>
        </p:nvSpPr>
        <p:spPr>
          <a:xfrm>
            <a:off x="382925" y="933050"/>
            <a:ext cx="2750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FF"/>
                </a:solidFill>
              </a:rPr>
              <a:t>Classification Report</a:t>
            </a:r>
            <a:endParaRPr sz="2200">
              <a:solidFill>
                <a:srgbClr val="0000FF"/>
              </a:solidFill>
            </a:endParaRPr>
          </a:p>
        </p:txBody>
      </p:sp>
      <p:sp>
        <p:nvSpPr>
          <p:cNvPr id="510" name="Google Shape;510;p75"/>
          <p:cNvSpPr txBox="1"/>
          <p:nvPr/>
        </p:nvSpPr>
        <p:spPr>
          <a:xfrm>
            <a:off x="5605625" y="4137825"/>
            <a:ext cx="16908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00FF"/>
                </a:solidFill>
              </a:rPr>
              <a:t>Train 14771</a:t>
            </a:r>
            <a:endParaRPr sz="1200">
              <a:solidFill>
                <a:srgbClr val="0000FF"/>
              </a:solidFill>
            </a:endParaRPr>
          </a:p>
          <a:p>
            <a:pPr indent="0" lvl="0" marL="0" rtl="0" algn="l">
              <a:spcBef>
                <a:spcPts val="0"/>
              </a:spcBef>
              <a:spcAft>
                <a:spcPts val="0"/>
              </a:spcAft>
              <a:buClr>
                <a:schemeClr val="dk1"/>
              </a:buClr>
              <a:buSzPts val="1100"/>
              <a:buFont typeface="Arial"/>
              <a:buNone/>
            </a:pPr>
            <a:r>
              <a:rPr lang="en" sz="1200">
                <a:solidFill>
                  <a:srgbClr val="0000FF"/>
                </a:solidFill>
              </a:rPr>
              <a:t>Val 1055</a:t>
            </a:r>
            <a:endParaRPr sz="1200">
              <a:solidFill>
                <a:srgbClr val="0000FF"/>
              </a:solidFill>
            </a:endParaRPr>
          </a:p>
          <a:p>
            <a:pPr indent="0" lvl="0" marL="0" rtl="0" algn="l">
              <a:spcBef>
                <a:spcPts val="0"/>
              </a:spcBef>
              <a:spcAft>
                <a:spcPts val="0"/>
              </a:spcAft>
              <a:buClr>
                <a:schemeClr val="dk1"/>
              </a:buClr>
              <a:buSzPts val="1100"/>
              <a:buFont typeface="Arial"/>
              <a:buNone/>
            </a:pPr>
            <a:r>
              <a:rPr lang="en" sz="1200">
                <a:solidFill>
                  <a:srgbClr val="0000FF"/>
                </a:solidFill>
              </a:rPr>
              <a:t>Test 5276</a:t>
            </a:r>
            <a:endParaRPr sz="1200">
              <a:solidFill>
                <a:srgbClr val="0000FF"/>
              </a:solidFill>
            </a:endParaRPr>
          </a:p>
          <a:p>
            <a:pPr indent="0" lvl="0" marL="0" rtl="0" algn="l">
              <a:spcBef>
                <a:spcPts val="0"/>
              </a:spcBef>
              <a:spcAft>
                <a:spcPts val="0"/>
              </a:spcAft>
              <a:buNone/>
            </a:pPr>
            <a:r>
              <a:t/>
            </a:r>
            <a:endParaRPr sz="2400">
              <a:solidFill>
                <a:srgbClr val="00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6"/>
          <p:cNvSpPr txBox="1"/>
          <p:nvPr>
            <p:ph type="title"/>
          </p:nvPr>
        </p:nvSpPr>
        <p:spPr>
          <a:xfrm>
            <a:off x="599250" y="159275"/>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Conclusion</a:t>
            </a:r>
            <a:endParaRPr b="1" sz="3200"/>
          </a:p>
        </p:txBody>
      </p:sp>
      <p:sp>
        <p:nvSpPr>
          <p:cNvPr id="516" name="Google Shape;516;p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17" name="Google Shape;517;p76"/>
          <p:cNvSpPr txBox="1"/>
          <p:nvPr/>
        </p:nvSpPr>
        <p:spPr>
          <a:xfrm>
            <a:off x="611275" y="1078125"/>
            <a:ext cx="7945500" cy="4602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Clr>
                <a:srgbClr val="0000FF"/>
              </a:buClr>
              <a:buSzPts val="2200"/>
              <a:buChar char="●"/>
            </a:pPr>
            <a:r>
              <a:rPr lang="en" sz="2200">
                <a:solidFill>
                  <a:srgbClr val="0000FF"/>
                </a:solidFill>
              </a:rPr>
              <a:t>The importance of half-truth detection lies in its significant societal impact.</a:t>
            </a:r>
            <a:endParaRPr sz="2200">
              <a:solidFill>
                <a:srgbClr val="0000FF"/>
              </a:solidFill>
            </a:endParaRPr>
          </a:p>
          <a:p>
            <a:pPr indent="-368300" lvl="0" marL="457200" rtl="0" algn="l">
              <a:lnSpc>
                <a:spcPct val="115000"/>
              </a:lnSpc>
              <a:spcBef>
                <a:spcPts val="0"/>
              </a:spcBef>
              <a:spcAft>
                <a:spcPts val="0"/>
              </a:spcAft>
              <a:buClr>
                <a:srgbClr val="0000FF"/>
              </a:buClr>
              <a:buSzPts val="2200"/>
              <a:buChar char="●"/>
            </a:pPr>
            <a:r>
              <a:rPr lang="en" sz="2200">
                <a:solidFill>
                  <a:srgbClr val="0000FF"/>
                </a:solidFill>
              </a:rPr>
              <a:t>We analyzed how a statement can be transformed into a half-truth.</a:t>
            </a:r>
            <a:endParaRPr sz="2200">
              <a:solidFill>
                <a:srgbClr val="0000FF"/>
              </a:solidFill>
            </a:endParaRPr>
          </a:p>
          <a:p>
            <a:pPr indent="-368300" lvl="0" marL="457200" rtl="0" algn="l">
              <a:lnSpc>
                <a:spcPct val="115000"/>
              </a:lnSpc>
              <a:spcBef>
                <a:spcPts val="0"/>
              </a:spcBef>
              <a:spcAft>
                <a:spcPts val="0"/>
              </a:spcAft>
              <a:buClr>
                <a:srgbClr val="0000FF"/>
              </a:buClr>
              <a:buSzPts val="2200"/>
              <a:buChar char="●"/>
            </a:pPr>
            <a:r>
              <a:rPr lang="en" sz="2200">
                <a:solidFill>
                  <a:srgbClr val="0000FF"/>
                </a:solidFill>
              </a:rPr>
              <a:t>A model was developed to classify statements into one of five categories, with the SVM model achieving the best performance at 89% accuracy.</a:t>
            </a:r>
            <a:endParaRPr sz="2200">
              <a:solidFill>
                <a:srgbClr val="0000FF"/>
              </a:solidFill>
            </a:endParaRPr>
          </a:p>
          <a:p>
            <a:pPr indent="-368300" lvl="0" marL="457200" rtl="0" algn="l">
              <a:lnSpc>
                <a:spcPct val="115000"/>
              </a:lnSpc>
              <a:spcBef>
                <a:spcPts val="0"/>
              </a:spcBef>
              <a:spcAft>
                <a:spcPts val="0"/>
              </a:spcAft>
              <a:buClr>
                <a:srgbClr val="0000FF"/>
              </a:buClr>
              <a:buSzPts val="2200"/>
              <a:buChar char="●"/>
            </a:pPr>
            <a:r>
              <a:rPr lang="en" sz="2200">
                <a:solidFill>
                  <a:srgbClr val="0000FF"/>
                </a:solidFill>
              </a:rPr>
              <a:t>A custom dataset was created and fine-tuned using XLM-RoBERTa, and its performance was thoroughly analyzed.</a:t>
            </a:r>
            <a:endParaRPr sz="2200">
              <a:solidFill>
                <a:srgbClr val="0000FF"/>
              </a:solidFill>
            </a:endParaRPr>
          </a:p>
          <a:p>
            <a:pPr indent="0" lvl="0" marL="0" rtl="0" algn="l">
              <a:lnSpc>
                <a:spcPct val="115000"/>
              </a:lnSpc>
              <a:spcBef>
                <a:spcPts val="1200"/>
              </a:spcBef>
              <a:spcAft>
                <a:spcPts val="1200"/>
              </a:spcAft>
              <a:buNone/>
            </a:pPr>
            <a:r>
              <a:t/>
            </a:r>
            <a:endParaRPr sz="2400">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lang="en" sz="3000"/>
              <a:t>Future Work and Limitations</a:t>
            </a:r>
            <a:endParaRPr b="1" sz="1300">
              <a:solidFill>
                <a:schemeClr val="dk1"/>
              </a:solidFill>
            </a:endParaRPr>
          </a:p>
        </p:txBody>
      </p:sp>
      <p:sp>
        <p:nvSpPr>
          <p:cNvPr id="523" name="Google Shape;523;p77"/>
          <p:cNvSpPr txBox="1"/>
          <p:nvPr>
            <p:ph idx="1" type="body"/>
          </p:nvPr>
        </p:nvSpPr>
        <p:spPr>
          <a:xfrm>
            <a:off x="457200" y="906650"/>
            <a:ext cx="8229600" cy="3687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rgbClr val="0000FF"/>
                </a:solidFill>
              </a:rPr>
              <a:t>Limitations</a:t>
            </a:r>
            <a:endParaRPr b="1" sz="1200">
              <a:solidFill>
                <a:srgbClr val="0000FF"/>
              </a:solidFill>
            </a:endParaRPr>
          </a:p>
          <a:p>
            <a:pPr indent="-304800" lvl="0" marL="457200" rtl="0" algn="l">
              <a:lnSpc>
                <a:spcPct val="115000"/>
              </a:lnSpc>
              <a:spcBef>
                <a:spcPts val="1200"/>
              </a:spcBef>
              <a:spcAft>
                <a:spcPts val="0"/>
              </a:spcAft>
              <a:buClr>
                <a:srgbClr val="0000FF"/>
              </a:buClr>
              <a:buSzPts val="1200"/>
              <a:buChar char="●"/>
            </a:pPr>
            <a:r>
              <a:rPr b="1" lang="en" sz="1200">
                <a:solidFill>
                  <a:srgbClr val="0000FF"/>
                </a:solidFill>
              </a:rPr>
              <a:t>Dataset Source Mismatch:</a:t>
            </a:r>
            <a:endParaRPr b="1"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Training data: Indian news statements.</a:t>
            </a:r>
            <a:endParaRPr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Testing data: U.S.-centered PolitiFact dataset.</a:t>
            </a:r>
            <a:endParaRPr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Result: Cultural and linguistic mismatches lowered accuracy.</a:t>
            </a:r>
            <a:endParaRPr sz="12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rgbClr val="0000FF"/>
                </a:solidFill>
              </a:rPr>
              <a:t>Future Work</a:t>
            </a:r>
            <a:endParaRPr b="1" sz="1200">
              <a:solidFill>
                <a:srgbClr val="0000FF"/>
              </a:solidFill>
            </a:endParaRPr>
          </a:p>
          <a:p>
            <a:pPr indent="-304800" lvl="0" marL="457200" rtl="0" algn="l">
              <a:lnSpc>
                <a:spcPct val="115000"/>
              </a:lnSpc>
              <a:spcBef>
                <a:spcPts val="1200"/>
              </a:spcBef>
              <a:spcAft>
                <a:spcPts val="0"/>
              </a:spcAft>
              <a:buClr>
                <a:srgbClr val="0000FF"/>
              </a:buClr>
              <a:buSzPts val="1200"/>
              <a:buAutoNum type="arabicPeriod"/>
            </a:pPr>
            <a:r>
              <a:rPr b="1" lang="en" sz="1200">
                <a:solidFill>
                  <a:srgbClr val="0000FF"/>
                </a:solidFill>
              </a:rPr>
              <a:t>Cross-Regional Dataset Expansion</a:t>
            </a:r>
            <a:endParaRPr b="1"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Include data from Indian, U.S., and global news sources for better generalization.</a:t>
            </a:r>
            <a:endParaRPr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Fine-Tuning Larger LLMs</a:t>
            </a:r>
            <a:endParaRPr b="1"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Use models like GPT-4 or LLaMA for improved accuracy across varied linguistic contexts.</a:t>
            </a:r>
            <a:endParaRPr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Multi-Modal Integration</a:t>
            </a:r>
            <a:endParaRPr b="1"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Incorporate images, audio, or video to capture non-textual cues for enhanced truthfulness assessment.</a:t>
            </a:r>
            <a:endParaRPr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Human Feedback Loop</a:t>
            </a:r>
            <a:endParaRPr b="1" sz="1200">
              <a:solidFill>
                <a:srgbClr val="0000FF"/>
              </a:solidFill>
            </a:endParaRPr>
          </a:p>
          <a:p>
            <a:pPr indent="-304800" lvl="1" marL="914400" rtl="0" algn="l">
              <a:lnSpc>
                <a:spcPct val="115000"/>
              </a:lnSpc>
              <a:spcBef>
                <a:spcPts val="0"/>
              </a:spcBef>
              <a:spcAft>
                <a:spcPts val="0"/>
              </a:spcAft>
              <a:buClr>
                <a:srgbClr val="0000FF"/>
              </a:buClr>
              <a:buSzPts val="1200"/>
              <a:buChar char="○"/>
            </a:pPr>
            <a:r>
              <a:rPr lang="en" sz="1200">
                <a:solidFill>
                  <a:srgbClr val="0000FF"/>
                </a:solidFill>
              </a:rPr>
              <a:t>Collaborate with fact-checkers to refine the model</a:t>
            </a:r>
            <a:r>
              <a:rPr lang="en" sz="1200"/>
              <a:t>.</a:t>
            </a:r>
            <a:endParaRPr sz="250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References</a:t>
            </a:r>
            <a:endParaRPr/>
          </a:p>
        </p:txBody>
      </p:sp>
      <p:sp>
        <p:nvSpPr>
          <p:cNvPr id="529" name="Google Shape;529;p7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sz="1500">
                <a:highlight>
                  <a:srgbClr val="FFFFFF"/>
                </a:highlight>
                <a:latin typeface="Roboto"/>
                <a:ea typeface="Roboto"/>
                <a:cs typeface="Roboto"/>
                <a:sym typeface="Roboto"/>
              </a:rPr>
              <a:t>Tariq Alhindi, Savvas Petridis, and Smaranda Muresan. 2018. Where is your evidence: Improving </a:t>
            </a:r>
            <a:r>
              <a:rPr lang="en" sz="1500">
                <a:highlight>
                  <a:srgbClr val="FFFFFF"/>
                </a:highlight>
                <a:latin typeface="Roboto"/>
                <a:ea typeface="Roboto"/>
                <a:cs typeface="Roboto"/>
                <a:sym typeface="Roboto"/>
              </a:rPr>
              <a:t>fact checking</a:t>
            </a:r>
            <a:r>
              <a:rPr lang="en" sz="1500">
                <a:highlight>
                  <a:srgbClr val="FFFFFF"/>
                </a:highlight>
                <a:latin typeface="Roboto"/>
                <a:ea typeface="Roboto"/>
                <a:cs typeface="Roboto"/>
                <a:sym typeface="Roboto"/>
              </a:rPr>
              <a:t> by justification modeling. In Proceedings of the First Workshop on Fact Extraction and VERification (FEVER), pages 85–90, Brussels, Belgium. Association for Computational Linguistics.</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spcBef>
                <a:spcPts val="480"/>
              </a:spcBef>
              <a:spcAft>
                <a:spcPts val="0"/>
              </a:spcAft>
              <a:buNone/>
            </a:pPr>
            <a:r>
              <a:rPr lang="en" sz="1500">
                <a:highlight>
                  <a:srgbClr val="FFFFFF"/>
                </a:highlight>
                <a:latin typeface="Roboto"/>
                <a:ea typeface="Roboto"/>
                <a:cs typeface="Roboto"/>
                <a:sym typeface="Roboto"/>
              </a:rPr>
              <a:t>Dustin Wright and Isabelle Augenstein. 2021. </a:t>
            </a:r>
            <a:r>
              <a:rPr lang="en" sz="1500">
                <a:highlight>
                  <a:srgbClr val="FFFFFF"/>
                </a:highlight>
                <a:latin typeface="Roboto"/>
                <a:ea typeface="Roboto"/>
                <a:cs typeface="Roboto"/>
                <a:sym typeface="Roboto"/>
              </a:rPr>
              <a:t>Semi Supervised</a:t>
            </a:r>
            <a:r>
              <a:rPr lang="en" sz="1500">
                <a:highlight>
                  <a:srgbClr val="FFFFFF"/>
                </a:highlight>
                <a:latin typeface="Roboto"/>
                <a:ea typeface="Roboto"/>
                <a:cs typeface="Roboto"/>
                <a:sym typeface="Roboto"/>
              </a:rPr>
              <a:t> exaggeration detection of health science press releases. CoRR, abs/2108.13493.</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lnSpc>
                <a:spcPct val="124000"/>
              </a:lnSpc>
              <a:spcBef>
                <a:spcPts val="0"/>
              </a:spcBef>
              <a:spcAft>
                <a:spcPts val="0"/>
              </a:spcAft>
              <a:buClr>
                <a:schemeClr val="dk1"/>
              </a:buClr>
              <a:buSzPts val="1100"/>
              <a:buFont typeface="Arial"/>
              <a:buNone/>
            </a:pPr>
            <a:r>
              <a:rPr lang="en" sz="1500">
                <a:solidFill>
                  <a:srgbClr val="0000FF"/>
                </a:solidFill>
                <a:highlight>
                  <a:schemeClr val="lt1"/>
                </a:highlight>
              </a:rPr>
              <a:t>Singamsetty, Sandeep, Nishtha Madaan, Sameep Mehta, Varad Bhatnagar, and Pushpak Bhattacharyya. "" Beware of deception": Detecting Half-Truth and Debunking it through Controlled Claim Editing." </a:t>
            </a:r>
            <a:r>
              <a:rPr i="1" lang="en" sz="1500">
                <a:solidFill>
                  <a:srgbClr val="0000FF"/>
                </a:solidFill>
                <a:highlight>
                  <a:schemeClr val="lt1"/>
                </a:highlight>
              </a:rPr>
              <a:t>arXiv preprint arXiv:2308.07973</a:t>
            </a:r>
            <a:r>
              <a:rPr lang="en" sz="1500">
                <a:solidFill>
                  <a:srgbClr val="0000FF"/>
                </a:solidFill>
                <a:highlight>
                  <a:schemeClr val="lt1"/>
                </a:highlight>
              </a:rPr>
              <a:t> (2023).</a:t>
            </a:r>
            <a:endParaRPr sz="1500">
              <a:solidFill>
                <a:srgbClr val="0000FF"/>
              </a:solidFill>
              <a:highlight>
                <a:schemeClr val="lt1"/>
              </a:highlight>
            </a:endParaRPr>
          </a:p>
          <a:p>
            <a:pPr indent="0" lvl="0" marL="0" rtl="0" algn="l">
              <a:spcBef>
                <a:spcPts val="480"/>
              </a:spcBef>
              <a:spcAft>
                <a:spcPts val="0"/>
              </a:spcAft>
              <a:buNone/>
            </a:pPr>
            <a:r>
              <a:t/>
            </a:r>
            <a:endParaRPr sz="1500">
              <a:solidFill>
                <a:srgbClr val="777777"/>
              </a:solidFill>
              <a:highlight>
                <a:srgbClr val="FFFFFF"/>
              </a:highlight>
            </a:endParaRPr>
          </a:p>
          <a:p>
            <a:pPr indent="0" lvl="0" marL="0" rtl="0" algn="l">
              <a:spcBef>
                <a:spcPts val="480"/>
              </a:spcBef>
              <a:spcAft>
                <a:spcPts val="0"/>
              </a:spcAft>
              <a:buNone/>
            </a:pPr>
            <a:r>
              <a:rPr lang="en" sz="1500" u="sng">
                <a:solidFill>
                  <a:schemeClr val="hlink"/>
                </a:solidFill>
                <a:highlight>
                  <a:srgbClr val="FFFFFF"/>
                </a:highlight>
                <a:latin typeface="Roboto"/>
                <a:ea typeface="Roboto"/>
                <a:cs typeface="Roboto"/>
                <a:sym typeface="Roboto"/>
                <a:hlinkClick r:id="rId3"/>
              </a:rPr>
              <a:t>https://www.politifact.com/article/2018/feb/12/principles-truth-o-meter-politifacts-methodology-i/</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spcBef>
                <a:spcPts val="480"/>
              </a:spcBef>
              <a:spcAft>
                <a:spcPts val="0"/>
              </a:spcAft>
              <a:buNone/>
            </a:pPr>
            <a:r>
              <a:rPr lang="en" sz="1500">
                <a:highlight>
                  <a:srgbClr val="FFFFFF"/>
                </a:highlight>
                <a:latin typeface="Roboto"/>
                <a:ea typeface="Roboto"/>
                <a:cs typeface="Roboto"/>
                <a:sym typeface="Roboto"/>
              </a:rPr>
              <a:t>https://en.wikipedia.org/wiki/Half-truth</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500">
              <a:highlight>
                <a:srgbClr val="FFFFFF"/>
              </a:highlight>
              <a:latin typeface="Roboto"/>
              <a:ea typeface="Roboto"/>
              <a:cs typeface="Roboto"/>
              <a:sym typeface="Roboto"/>
            </a:endParaRPr>
          </a:p>
          <a:p>
            <a:pPr indent="0" lvl="0" marL="0" rtl="0" algn="l">
              <a:spcBef>
                <a:spcPts val="480"/>
              </a:spcBef>
              <a:spcAft>
                <a:spcPts val="0"/>
              </a:spcAft>
              <a:buNone/>
            </a:pPr>
            <a:r>
              <a:t/>
            </a:r>
            <a:endParaRPr sz="1200">
              <a:highlight>
                <a:srgbClr val="FFFFFF"/>
              </a:highlight>
              <a:latin typeface="Roboto"/>
              <a:ea typeface="Roboto"/>
              <a:cs typeface="Roboto"/>
              <a:sym typeface="Roboto"/>
            </a:endParaRPr>
          </a:p>
          <a:p>
            <a:pPr indent="0" lvl="0" marL="0" rtl="0" algn="l">
              <a:spcBef>
                <a:spcPts val="480"/>
              </a:spcBef>
              <a:spcAft>
                <a:spcPts val="0"/>
              </a:spcAft>
              <a:buNone/>
            </a:pPr>
            <a:r>
              <a:t/>
            </a:r>
            <a:endParaRPr sz="1200">
              <a:highlight>
                <a:srgbClr val="FFFFFF"/>
              </a:highlight>
              <a:latin typeface="Roboto"/>
              <a:ea typeface="Roboto"/>
              <a:cs typeface="Roboto"/>
              <a:sym typeface="Roboto"/>
            </a:endParaRPr>
          </a:p>
          <a:p>
            <a:pPr indent="0" lvl="0" marL="0" rtl="0" algn="l">
              <a:spcBef>
                <a:spcPts val="480"/>
              </a:spcBef>
              <a:spcAft>
                <a:spcPts val="0"/>
              </a:spcAft>
              <a:buNone/>
            </a:pPr>
            <a:r>
              <a:t/>
            </a:r>
            <a:endParaRPr sz="1200">
              <a:highlight>
                <a:srgbClr val="FFFFFF"/>
              </a:highlight>
              <a:latin typeface="Roboto"/>
              <a:ea typeface="Roboto"/>
              <a:cs typeface="Roboto"/>
              <a:sym typeface="Roboto"/>
            </a:endParaRPr>
          </a:p>
          <a:p>
            <a:pPr indent="0" lvl="0" marL="0" rtl="0" algn="l">
              <a:spcBef>
                <a:spcPts val="480"/>
              </a:spcBef>
              <a:spcAft>
                <a:spcPts val="0"/>
              </a:spcAft>
              <a:buNone/>
            </a:pPr>
            <a:r>
              <a:t/>
            </a:r>
            <a:endParaRPr sz="1200">
              <a:solidFill>
                <a:srgbClr val="0000FF"/>
              </a:solidFill>
              <a:highlight>
                <a:srgbClr val="FFFFFF"/>
              </a:highlight>
              <a:latin typeface="Roboto"/>
              <a:ea typeface="Roboto"/>
              <a:cs typeface="Roboto"/>
              <a:sym typeface="Roboto"/>
            </a:endParaRPr>
          </a:p>
          <a:p>
            <a:pPr indent="0" lvl="0" marL="0" rtl="0" algn="l">
              <a:spcBef>
                <a:spcPts val="480"/>
              </a:spcBef>
              <a:spcAft>
                <a:spcPts val="0"/>
              </a:spcAft>
              <a:buNone/>
            </a:pPr>
            <a:r>
              <a:t/>
            </a:r>
            <a:endParaRPr sz="1200">
              <a:solidFill>
                <a:srgbClr val="0000FF"/>
              </a:solidFill>
              <a:highlight>
                <a:srgbClr val="FFFFFF"/>
              </a:highlight>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type="title"/>
          </p:nvPr>
        </p:nvSpPr>
        <p:spPr>
          <a:xfrm>
            <a:off x="457200" y="2143053"/>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Thank you</a:t>
            </a:r>
            <a:endParaRPr/>
          </a:p>
        </p:txBody>
      </p:sp>
      <p:sp>
        <p:nvSpPr>
          <p:cNvPr id="535" name="Google Shape;535;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9" name="Shape 539"/>
        <p:cNvGrpSpPr/>
        <p:nvPr/>
      </p:nvGrpSpPr>
      <p:grpSpPr>
        <a:xfrm>
          <a:off x="0" y="0"/>
          <a:ext cx="0" cy="0"/>
          <a:chOff x="0" y="0"/>
          <a:chExt cx="0" cy="0"/>
        </a:xfrm>
      </p:grpSpPr>
      <p:sp>
        <p:nvSpPr>
          <p:cNvPr id="540" name="Google Shape;540;p8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EXamples </a:t>
            </a:r>
            <a:endParaRPr/>
          </a:p>
        </p:txBody>
      </p:sp>
      <p:sp>
        <p:nvSpPr>
          <p:cNvPr id="541" name="Google Shape;541;p8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0000FF"/>
                </a:solidFill>
              </a:rPr>
              <a:t>Half-Truth Statement:</a:t>
            </a:r>
            <a:endParaRPr b="1" sz="17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rPr>
              <a:t>Claim: "We had the greatest economy in the history of our country."</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 sz="1100">
                <a:solidFill>
                  <a:srgbClr val="0000FF"/>
                </a:solidFill>
              </a:rPr>
              <a:t>Evidence: Trump frequently repeated this claim throughout the debate but provided no factual evidence to support it.</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 sz="1100">
                <a:solidFill>
                  <a:srgbClr val="0000FF"/>
                </a:solidFill>
              </a:rPr>
              <a:t>Reality: Economic data shows that the U.S. economy experienced significant growth during Trump's presidency, but it also experienced the highest inflation rate in over 40 years.</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rgbClr val="0000FF"/>
                </a:solidFill>
              </a:rPr>
              <a:t>Half-Truth Statement:</a:t>
            </a:r>
            <a:endParaRPr b="1" sz="17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rPr>
              <a:t>Claim: "The Biden administration kept many of Trump's tariffs in place."</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 sz="1100">
                <a:solidFill>
                  <a:srgbClr val="0000FF"/>
                </a:solidFill>
              </a:rPr>
              <a:t>Evidence: While some Trump tariffs were kept in place by the Biden administration, others were immediately lifted or reduced.</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 sz="1100">
                <a:solidFill>
                  <a:srgbClr val="0000FF"/>
                </a:solidFill>
              </a:rPr>
              <a:t>Reality: The Biden administration pursued a different trade policy than the Trump administration, focusing on multilateralism and diplomacy.</a:t>
            </a:r>
            <a:endParaRPr sz="1100">
              <a:solidFill>
                <a:srgbClr val="0000FF"/>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rgbClr val="0C0A09"/>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rgbClr val="0C0A09"/>
              </a:solidFill>
            </a:endParaRPr>
          </a:p>
          <a:p>
            <a:pPr indent="0" lvl="0" marL="0" rtl="0" algn="l">
              <a:spcBef>
                <a:spcPts val="48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5" name="Shape 545"/>
        <p:cNvGrpSpPr/>
        <p:nvPr/>
      </p:nvGrpSpPr>
      <p:grpSpPr>
        <a:xfrm>
          <a:off x="0" y="0"/>
          <a:ext cx="0" cy="0"/>
          <a:chOff x="0" y="0"/>
          <a:chExt cx="0" cy="0"/>
        </a:xfrm>
      </p:grpSpPr>
      <p:sp>
        <p:nvSpPr>
          <p:cNvPr id="546" name="Google Shape;546;p81"/>
          <p:cNvSpPr txBox="1"/>
          <p:nvPr>
            <p:ph type="title"/>
          </p:nvPr>
        </p:nvSpPr>
        <p:spPr>
          <a:xfrm>
            <a:off x="711900" y="242250"/>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Half Truth in Cosmetic Products</a:t>
            </a:r>
            <a:endParaRPr b="1" sz="3200"/>
          </a:p>
        </p:txBody>
      </p:sp>
      <p:sp>
        <p:nvSpPr>
          <p:cNvPr id="547" name="Google Shape;547;p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548" name="Google Shape;548;p81"/>
          <p:cNvPicPr preferRelativeResize="0"/>
          <p:nvPr/>
        </p:nvPicPr>
        <p:blipFill rotWithShape="1">
          <a:blip r:embed="rId3">
            <a:alphaModFix/>
          </a:blip>
          <a:srcRect b="0" l="0" r="0" t="0"/>
          <a:stretch/>
        </p:blipFill>
        <p:spPr>
          <a:xfrm>
            <a:off x="91275" y="1150250"/>
            <a:ext cx="3002150" cy="3002150"/>
          </a:xfrm>
          <a:prstGeom prst="rect">
            <a:avLst/>
          </a:prstGeom>
          <a:noFill/>
          <a:ln>
            <a:noFill/>
          </a:ln>
        </p:spPr>
      </p:pic>
      <p:sp>
        <p:nvSpPr>
          <p:cNvPr id="549" name="Google Shape;549;p81"/>
          <p:cNvSpPr txBox="1"/>
          <p:nvPr/>
        </p:nvSpPr>
        <p:spPr>
          <a:xfrm>
            <a:off x="167475" y="4151450"/>
            <a:ext cx="3002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FF"/>
                </a:solidFill>
                <a:latin typeface="Arial"/>
                <a:ea typeface="Arial"/>
                <a:cs typeface="Arial"/>
                <a:sym typeface="Arial"/>
              </a:rPr>
              <a:t>What do they mean by HD GLOW?</a:t>
            </a:r>
            <a:endParaRPr b="0" i="0" sz="1100" u="none" cap="none" strike="noStrike">
              <a:solidFill>
                <a:srgbClr val="0000FF"/>
              </a:solidFill>
              <a:latin typeface="Arial"/>
              <a:ea typeface="Arial"/>
              <a:cs typeface="Arial"/>
              <a:sym typeface="Arial"/>
            </a:endParaRPr>
          </a:p>
        </p:txBody>
      </p:sp>
      <p:sp>
        <p:nvSpPr>
          <p:cNvPr id="550" name="Google Shape;550;p81"/>
          <p:cNvSpPr txBox="1"/>
          <p:nvPr/>
        </p:nvSpPr>
        <p:spPr>
          <a:xfrm>
            <a:off x="5490000" y="4826050"/>
            <a:ext cx="3654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4"/>
              </a:rPr>
              <a:t>https://images.app.goo.gl/JJAJPkoQpNHrmGzMA</a:t>
            </a:r>
            <a:endParaRPr b="0" i="0" sz="1100" u="none" cap="none" strike="noStrike">
              <a:solidFill>
                <a:srgbClr val="0000FF"/>
              </a:solidFill>
              <a:latin typeface="Arial"/>
              <a:ea typeface="Arial"/>
              <a:cs typeface="Arial"/>
              <a:sym typeface="Arial"/>
            </a:endParaRPr>
          </a:p>
        </p:txBody>
      </p:sp>
      <p:pic>
        <p:nvPicPr>
          <p:cNvPr id="551" name="Google Shape;551;p81"/>
          <p:cNvPicPr preferRelativeResize="0"/>
          <p:nvPr/>
        </p:nvPicPr>
        <p:blipFill rotWithShape="1">
          <a:blip r:embed="rId5">
            <a:alphaModFix/>
          </a:blip>
          <a:srcRect b="0" l="0" r="0" t="0"/>
          <a:stretch/>
        </p:blipFill>
        <p:spPr>
          <a:xfrm>
            <a:off x="3169575" y="1150241"/>
            <a:ext cx="5862400" cy="2307183"/>
          </a:xfrm>
          <a:prstGeom prst="rect">
            <a:avLst/>
          </a:prstGeom>
          <a:noFill/>
          <a:ln>
            <a:noFill/>
          </a:ln>
        </p:spPr>
      </p:pic>
      <p:sp>
        <p:nvSpPr>
          <p:cNvPr id="552" name="Google Shape;552;p81"/>
          <p:cNvSpPr txBox="1"/>
          <p:nvPr/>
        </p:nvSpPr>
        <p:spPr>
          <a:xfrm>
            <a:off x="4555350" y="4678475"/>
            <a:ext cx="4486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6"/>
              </a:rPr>
              <a:t>https://twitter.com/BusinessInsider/status/1735030243008672191</a:t>
            </a:r>
            <a:endParaRPr b="0" i="0" sz="1100" u="none" cap="none" strike="noStrike">
              <a:solidFill>
                <a:srgbClr val="000000"/>
              </a:solidFill>
              <a:latin typeface="Arial"/>
              <a:ea typeface="Arial"/>
              <a:cs typeface="Arial"/>
              <a:sym typeface="Arial"/>
            </a:endParaRPr>
          </a:p>
        </p:txBody>
      </p:sp>
      <p:pic>
        <p:nvPicPr>
          <p:cNvPr id="553" name="Google Shape;553;p81"/>
          <p:cNvPicPr preferRelativeResize="0"/>
          <p:nvPr/>
        </p:nvPicPr>
        <p:blipFill rotWithShape="1">
          <a:blip r:embed="rId7">
            <a:alphaModFix/>
          </a:blip>
          <a:srcRect b="0" l="0" r="0" t="0"/>
          <a:stretch/>
        </p:blipFill>
        <p:spPr>
          <a:xfrm>
            <a:off x="3948788" y="3457426"/>
            <a:ext cx="4303975" cy="953550"/>
          </a:xfrm>
          <a:prstGeom prst="rect">
            <a:avLst/>
          </a:prstGeom>
          <a:noFill/>
          <a:ln>
            <a:noFill/>
          </a:ln>
        </p:spPr>
      </p:pic>
      <p:sp>
        <p:nvSpPr>
          <p:cNvPr id="554" name="Google Shape;554;p81"/>
          <p:cNvSpPr txBox="1"/>
          <p:nvPr/>
        </p:nvSpPr>
        <p:spPr>
          <a:xfrm>
            <a:off x="3132000" y="4505450"/>
            <a:ext cx="5862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8"/>
              </a:rPr>
              <a:t>https://www.flipkart.com/onamart-enriched-moroccan-argan-oil-hair/p/itm2ce317bb2e073</a:t>
            </a:r>
            <a:endParaRPr b="0" i="0" sz="1100" u="none" cap="none" strike="noStrike">
              <a:solidFill>
                <a:srgbClr val="000000"/>
              </a:solidFill>
              <a:latin typeface="Arial"/>
              <a:ea typeface="Arial"/>
              <a:cs typeface="Arial"/>
              <a:sym typeface="Arial"/>
            </a:endParaRPr>
          </a:p>
        </p:txBody>
      </p:sp>
      <p:sp>
        <p:nvSpPr>
          <p:cNvPr id="555" name="Google Shape;555;p8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9" name="Shape 559"/>
        <p:cNvGrpSpPr/>
        <p:nvPr/>
      </p:nvGrpSpPr>
      <p:grpSpPr>
        <a:xfrm>
          <a:off x="0" y="0"/>
          <a:ext cx="0" cy="0"/>
          <a:chOff x="0" y="0"/>
          <a:chExt cx="0" cy="0"/>
        </a:xfrm>
      </p:grpSpPr>
      <p:sp>
        <p:nvSpPr>
          <p:cNvPr id="560" name="Google Shape;560;p8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rgbClr val="009900"/>
                </a:solidFill>
              </a:rPr>
              <a:t>SVM(Best)</a:t>
            </a:r>
            <a:endParaRPr>
              <a:solidFill>
                <a:srgbClr val="009900"/>
              </a:solidFill>
            </a:endParaRPr>
          </a:p>
        </p:txBody>
      </p:sp>
      <p:sp>
        <p:nvSpPr>
          <p:cNvPr id="561" name="Google Shape;561;p8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a:solidFill>
                  <a:srgbClr val="0000FF"/>
                </a:solidFill>
              </a:rPr>
              <a:t>Best parameters: {'svm__C': 1, 'svm__gamma': 'scale', 'svm__kernel': 'linear'}</a:t>
            </a:r>
            <a:endParaRPr>
              <a:solidFill>
                <a:srgbClr val="0000FF"/>
              </a:solidFill>
            </a:endParaRPr>
          </a:p>
          <a:p>
            <a:pPr indent="0" lvl="0" marL="0" rtl="0" algn="l">
              <a:spcBef>
                <a:spcPts val="480"/>
              </a:spcBef>
              <a:spcAft>
                <a:spcPts val="0"/>
              </a:spcAft>
              <a:buClr>
                <a:schemeClr val="dk1"/>
              </a:buClr>
              <a:buSzPts val="1100"/>
              <a:buFont typeface="Arial"/>
              <a:buNone/>
            </a:pPr>
            <a:r>
              <a:rPr lang="en">
                <a:solidFill>
                  <a:srgbClr val="0000FF"/>
                </a:solidFill>
              </a:rPr>
              <a:t>Cross-Validation Accuracy Scores: [0.83606557 0.90163934 0.83606557 0.8852459  0.80327869]</a:t>
            </a:r>
            <a:endParaRPr>
              <a:solidFill>
                <a:srgbClr val="0000FF"/>
              </a:solidFill>
            </a:endParaRPr>
          </a:p>
          <a:p>
            <a:pPr indent="0" lvl="0" marL="0" rtl="0" algn="l">
              <a:spcBef>
                <a:spcPts val="480"/>
              </a:spcBef>
              <a:spcAft>
                <a:spcPts val="0"/>
              </a:spcAft>
              <a:buClr>
                <a:schemeClr val="dk1"/>
              </a:buClr>
              <a:buSzPts val="1100"/>
              <a:buFont typeface="Arial"/>
              <a:buNone/>
            </a:pPr>
            <a:r>
              <a:rPr lang="en">
                <a:solidFill>
                  <a:srgbClr val="0000FF"/>
                </a:solidFill>
              </a:rPr>
              <a:t>Mean Cross-Validation Accuracy: 0.8524590163934427</a:t>
            </a:r>
            <a:endParaRPr>
              <a:solidFill>
                <a:srgbClr val="0000FF"/>
              </a:solidFill>
            </a:endParaRPr>
          </a:p>
          <a:p>
            <a:pPr indent="0" lvl="0" marL="0" rtl="0" algn="l">
              <a:spcBef>
                <a:spcPts val="480"/>
              </a:spcBef>
              <a:spcAft>
                <a:spcPts val="0"/>
              </a:spcAft>
              <a:buClr>
                <a:schemeClr val="dk1"/>
              </a:buClr>
              <a:buSzPts val="1100"/>
              <a:buFont typeface="Arial"/>
              <a:buNone/>
            </a:pPr>
            <a:r>
              <a:rPr lang="en">
                <a:solidFill>
                  <a:srgbClr val="0000FF"/>
                </a:solidFill>
              </a:rPr>
              <a:t>Standard Deviation of Cross-Validation Accuracy: 0.03591623327902728</a:t>
            </a:r>
            <a:endParaRPr>
              <a:solidFill>
                <a:srgbClr val="0000FF"/>
              </a:solidFill>
            </a:endParaRPr>
          </a:p>
          <a:p>
            <a:pPr indent="0" lvl="0" marL="0" rtl="0" algn="l">
              <a:spcBef>
                <a:spcPts val="48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599250" y="159275"/>
            <a:ext cx="7945500" cy="73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Politifact website Truth O Meter</a:t>
            </a:r>
            <a:endParaRPr b="1" sz="3200"/>
          </a:p>
        </p:txBody>
      </p:sp>
      <p:sp>
        <p:nvSpPr>
          <p:cNvPr id="139" name="Google Shape;139;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0" name="Google Shape;140;p30"/>
          <p:cNvSpPr txBox="1"/>
          <p:nvPr/>
        </p:nvSpPr>
        <p:spPr>
          <a:xfrm>
            <a:off x="426750" y="921725"/>
            <a:ext cx="81300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FF"/>
              </a:buClr>
              <a:buSzPts val="1800"/>
              <a:buChar char="●"/>
            </a:pPr>
            <a:r>
              <a:rPr lang="en" sz="1800">
                <a:solidFill>
                  <a:srgbClr val="0000FF"/>
                </a:solidFill>
              </a:rPr>
              <a:t>TRUE – The statement is accurate and there’s nothing significant missing.</a:t>
            </a:r>
            <a:endParaRPr sz="1800">
              <a:solidFill>
                <a:srgbClr val="0000FF"/>
              </a:solidFill>
            </a:endParaRPr>
          </a:p>
          <a:p>
            <a:pPr indent="-342900" lvl="0" marL="457200" rtl="0" algn="l">
              <a:lnSpc>
                <a:spcPct val="115000"/>
              </a:lnSpc>
              <a:spcBef>
                <a:spcPts val="0"/>
              </a:spcBef>
              <a:spcAft>
                <a:spcPts val="0"/>
              </a:spcAft>
              <a:buClr>
                <a:srgbClr val="0000FF"/>
              </a:buClr>
              <a:buSzPts val="1800"/>
              <a:buChar char="●"/>
            </a:pPr>
            <a:r>
              <a:rPr lang="en" sz="1800">
                <a:solidFill>
                  <a:srgbClr val="0000FF"/>
                </a:solidFill>
              </a:rPr>
              <a:t>MOSTLY TRUE – The statement is accurate but needs clarification or additional information.</a:t>
            </a:r>
            <a:endParaRPr sz="1800">
              <a:solidFill>
                <a:srgbClr val="0000FF"/>
              </a:solidFill>
            </a:endParaRPr>
          </a:p>
          <a:p>
            <a:pPr indent="-342900" lvl="0" marL="457200" rtl="0" algn="l">
              <a:lnSpc>
                <a:spcPct val="115000"/>
              </a:lnSpc>
              <a:spcBef>
                <a:spcPts val="0"/>
              </a:spcBef>
              <a:spcAft>
                <a:spcPts val="0"/>
              </a:spcAft>
              <a:buClr>
                <a:srgbClr val="0000FF"/>
              </a:buClr>
              <a:buSzPts val="1800"/>
              <a:buChar char="●"/>
            </a:pPr>
            <a:r>
              <a:rPr lang="en" sz="1800">
                <a:solidFill>
                  <a:srgbClr val="0000FF"/>
                </a:solidFill>
              </a:rPr>
              <a:t>HALF TRUE – The statement is partially accurate but leaves out important details or takes things out of context.</a:t>
            </a:r>
            <a:endParaRPr sz="1800">
              <a:solidFill>
                <a:srgbClr val="0000FF"/>
              </a:solidFill>
            </a:endParaRPr>
          </a:p>
          <a:p>
            <a:pPr indent="-342900" lvl="0" marL="457200" rtl="0" algn="l">
              <a:lnSpc>
                <a:spcPct val="115000"/>
              </a:lnSpc>
              <a:spcBef>
                <a:spcPts val="0"/>
              </a:spcBef>
              <a:spcAft>
                <a:spcPts val="0"/>
              </a:spcAft>
              <a:buClr>
                <a:srgbClr val="0000FF"/>
              </a:buClr>
              <a:buSzPts val="1800"/>
              <a:buChar char="●"/>
            </a:pPr>
            <a:r>
              <a:rPr lang="en" sz="1800">
                <a:solidFill>
                  <a:srgbClr val="0000FF"/>
                </a:solidFill>
              </a:rPr>
              <a:t>MOSTLY FALSE – The statement contains an element of truth but ignores critical facts that would give a different impression.</a:t>
            </a:r>
            <a:endParaRPr sz="1800">
              <a:solidFill>
                <a:srgbClr val="0000FF"/>
              </a:solidFill>
            </a:endParaRPr>
          </a:p>
          <a:p>
            <a:pPr indent="-342900" lvl="0" marL="457200" rtl="0" algn="l">
              <a:lnSpc>
                <a:spcPct val="115000"/>
              </a:lnSpc>
              <a:spcBef>
                <a:spcPts val="0"/>
              </a:spcBef>
              <a:spcAft>
                <a:spcPts val="0"/>
              </a:spcAft>
              <a:buClr>
                <a:srgbClr val="0000FF"/>
              </a:buClr>
              <a:buSzPts val="1800"/>
              <a:buChar char="●"/>
            </a:pPr>
            <a:r>
              <a:rPr lang="en" sz="1800">
                <a:solidFill>
                  <a:srgbClr val="0000FF"/>
                </a:solidFill>
              </a:rPr>
              <a:t>FALSE – The statement is not accurate and makes a ridiculous claim.</a:t>
            </a:r>
            <a:endParaRPr sz="1800">
              <a:solidFill>
                <a:srgbClr val="0000FF"/>
              </a:solidFill>
            </a:endParaRPr>
          </a:p>
          <a:p>
            <a:pPr indent="0" lvl="0" marL="0" rtl="0" algn="l">
              <a:lnSpc>
                <a:spcPct val="115000"/>
              </a:lnSpc>
              <a:spcBef>
                <a:spcPts val="0"/>
              </a:spcBef>
              <a:spcAft>
                <a:spcPts val="0"/>
              </a:spcAft>
              <a:buNone/>
            </a:pPr>
            <a:r>
              <a:rPr lang="en" sz="1800">
                <a:solidFill>
                  <a:srgbClr val="0000FF"/>
                </a:solidFill>
              </a:rPr>
              <a:t>Class Half true and mostly false almost have same definition.</a:t>
            </a:r>
            <a:endParaRPr sz="18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Problem Statement</a:t>
            </a:r>
            <a:endParaRPr/>
          </a:p>
        </p:txBody>
      </p:sp>
      <p:sp>
        <p:nvSpPr>
          <p:cNvPr id="146" name="Google Shape;146;p31"/>
          <p:cNvSpPr txBox="1"/>
          <p:nvPr>
            <p:ph idx="1" type="body"/>
          </p:nvPr>
        </p:nvSpPr>
        <p:spPr>
          <a:xfrm>
            <a:off x="482850" y="1211725"/>
            <a:ext cx="8178300" cy="35427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480"/>
              </a:spcBef>
              <a:spcAft>
                <a:spcPts val="0"/>
              </a:spcAft>
              <a:buSzPts val="1900"/>
              <a:buChar char="•"/>
            </a:pPr>
            <a:r>
              <a:rPr b="1" lang="en" sz="1900"/>
              <a:t>Task: </a:t>
            </a:r>
            <a:r>
              <a:rPr lang="en" sz="1900"/>
              <a:t>Given Claim and Evidence detect whether the claim is half true, true, false, mostly-true, mostly-false. Also creating a dataset which can be used to detect whether a statement is half true, true, false, mostly-true, mostly-false</a:t>
            </a:r>
            <a:endParaRPr sz="1900"/>
          </a:p>
          <a:p>
            <a:pPr indent="0" lvl="0" marL="457200" rtl="0" algn="l">
              <a:lnSpc>
                <a:spcPct val="100000"/>
              </a:lnSpc>
              <a:spcBef>
                <a:spcPts val="480"/>
              </a:spcBef>
              <a:spcAft>
                <a:spcPts val="0"/>
              </a:spcAft>
              <a:buNone/>
            </a:pPr>
            <a:r>
              <a:t/>
            </a:r>
            <a:endParaRPr sz="1900"/>
          </a:p>
          <a:p>
            <a:pPr indent="-349250" lvl="0" marL="457200" rtl="0" algn="l">
              <a:lnSpc>
                <a:spcPct val="100000"/>
              </a:lnSpc>
              <a:spcBef>
                <a:spcPts val="480"/>
              </a:spcBef>
              <a:spcAft>
                <a:spcPts val="0"/>
              </a:spcAft>
              <a:buSzPts val="1900"/>
              <a:buChar char="•"/>
            </a:pPr>
            <a:r>
              <a:rPr b="1" lang="en" sz="1900"/>
              <a:t>Input</a:t>
            </a:r>
            <a:r>
              <a:rPr lang="en" sz="1900"/>
              <a:t>: Claim C and Evidence E</a:t>
            </a:r>
            <a:endParaRPr sz="1900"/>
          </a:p>
          <a:p>
            <a:pPr indent="-349250" lvl="0" marL="457200" rtl="0" algn="l">
              <a:lnSpc>
                <a:spcPct val="100000"/>
              </a:lnSpc>
              <a:spcBef>
                <a:spcPts val="0"/>
              </a:spcBef>
              <a:spcAft>
                <a:spcPts val="0"/>
              </a:spcAft>
              <a:buSzPts val="1900"/>
              <a:buChar char="•"/>
            </a:pPr>
            <a:r>
              <a:rPr b="1" lang="en" sz="1900"/>
              <a:t>Output</a:t>
            </a:r>
            <a:r>
              <a:rPr lang="en" sz="1900"/>
              <a:t>: One of the five category (true, half-true, false, mostly-true, mostly-false)</a:t>
            </a:r>
            <a:endParaRPr sz="1900"/>
          </a:p>
          <a:p>
            <a:pPr indent="0" lvl="0" marL="0" rtl="0" algn="l">
              <a:lnSpc>
                <a:spcPct val="100000"/>
              </a:lnSpc>
              <a:spcBef>
                <a:spcPts val="480"/>
              </a:spcBef>
              <a:spcAft>
                <a:spcPts val="0"/>
              </a:spcAft>
              <a:buNone/>
            </a:pPr>
            <a:r>
              <a:t/>
            </a:r>
            <a:endParaRPr sz="1900"/>
          </a:p>
          <a:p>
            <a:pPr indent="0" lvl="0" marL="0" rtl="0" algn="l">
              <a:lnSpc>
                <a:spcPct val="100000"/>
              </a:lnSpc>
              <a:spcBef>
                <a:spcPts val="48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idx="1" type="body"/>
          </p:nvPr>
        </p:nvSpPr>
        <p:spPr>
          <a:xfrm>
            <a:off x="457200" y="123700"/>
            <a:ext cx="4090200" cy="4962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1300"/>
          </a:p>
          <a:p>
            <a:pPr indent="0" lvl="0" marL="0" rtl="0" algn="l">
              <a:lnSpc>
                <a:spcPct val="100000"/>
              </a:lnSpc>
              <a:spcBef>
                <a:spcPts val="1400"/>
              </a:spcBef>
              <a:spcAft>
                <a:spcPts val="0"/>
              </a:spcAft>
              <a:buClr>
                <a:schemeClr val="dk1"/>
              </a:buClr>
              <a:buSzPts val="1100"/>
              <a:buFont typeface="Arial"/>
              <a:buNone/>
            </a:pPr>
            <a:r>
              <a:t/>
            </a:r>
            <a:endParaRPr b="1" sz="1300"/>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1. Omission</a:t>
            </a:r>
            <a:r>
              <a:rPr b="1" lang="en" sz="1100"/>
              <a:t>:</a:t>
            </a:r>
            <a:r>
              <a:rPr i="1" lang="en" sz="900">
                <a:solidFill>
                  <a:srgbClr val="0000FF"/>
                </a:solidFill>
              </a:rPr>
              <a:t>"Our new product has received rave reviews!"</a:t>
            </a:r>
            <a:br>
              <a:rPr i="1" lang="en" sz="900">
                <a:solidFill>
                  <a:srgbClr val="0000FF"/>
                </a:solidFill>
              </a:rPr>
            </a:br>
            <a:r>
              <a:rPr b="1" lang="en" sz="900">
                <a:solidFill>
                  <a:srgbClr val="0000FF"/>
                </a:solidFill>
              </a:rPr>
              <a:t>Deception</a:t>
            </a:r>
            <a:r>
              <a:rPr lang="en" sz="900">
                <a:solidFill>
                  <a:srgbClr val="0000FF"/>
                </a:solidFill>
              </a:rPr>
              <a:t>: Omits the fact that only a few reviews were positive, while most were mixed or negative.</a:t>
            </a:r>
            <a:endParaRPr sz="900">
              <a:solidFill>
                <a:srgbClr val="0000FF"/>
              </a:solidFill>
            </a:endParaRPr>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2. Exaggeration</a:t>
            </a:r>
            <a:r>
              <a:rPr b="1" lang="en" sz="1100"/>
              <a:t>: </a:t>
            </a:r>
            <a:r>
              <a:rPr i="1" lang="en" sz="900">
                <a:solidFill>
                  <a:srgbClr val="0000FF"/>
                </a:solidFill>
              </a:rPr>
              <a:t>"This is the most revolutionary product in the entire tech industry!"</a:t>
            </a:r>
            <a:r>
              <a:rPr i="1" lang="en" sz="900"/>
              <a:t> </a:t>
            </a:r>
            <a:r>
              <a:rPr b="1" lang="en" sz="900">
                <a:solidFill>
                  <a:srgbClr val="0000FF"/>
                </a:solidFill>
              </a:rPr>
              <a:t>Deception</a:t>
            </a:r>
            <a:r>
              <a:rPr lang="en" sz="900">
                <a:solidFill>
                  <a:srgbClr val="0000FF"/>
                </a:solidFill>
              </a:rPr>
              <a:t>: Overstates the product's significance, implying it has far more impact than it does.</a:t>
            </a:r>
            <a:endParaRPr sz="900">
              <a:solidFill>
                <a:srgbClr val="0000FF"/>
              </a:solidFill>
            </a:endParaRPr>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3. Understatement</a:t>
            </a:r>
            <a:r>
              <a:rPr b="1" lang="en" sz="1100"/>
              <a:t>: </a:t>
            </a:r>
            <a:r>
              <a:rPr i="1" lang="en" sz="900">
                <a:solidFill>
                  <a:srgbClr val="0000FF"/>
                </a:solidFill>
              </a:rPr>
              <a:t>"We’ve made a few small updates to our product."</a:t>
            </a:r>
            <a:r>
              <a:rPr i="1" lang="en" sz="900"/>
              <a:t> </a:t>
            </a:r>
            <a:r>
              <a:rPr b="1" lang="en" sz="900">
                <a:solidFill>
                  <a:srgbClr val="0000FF"/>
                </a:solidFill>
              </a:rPr>
              <a:t>Deception</a:t>
            </a:r>
            <a:r>
              <a:rPr lang="en" sz="900">
                <a:solidFill>
                  <a:srgbClr val="0000FF"/>
                </a:solidFill>
              </a:rPr>
              <a:t>: Downplays major changes, such as a complete redesign or significant feature upgrades, making the improvements seem trivial.</a:t>
            </a:r>
            <a:endParaRPr sz="900">
              <a:solidFill>
                <a:srgbClr val="0000FF"/>
              </a:solidFill>
            </a:endParaRPr>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4. Alteration of Facts</a:t>
            </a:r>
            <a:r>
              <a:rPr b="1" lang="en" sz="1100"/>
              <a:t>: </a:t>
            </a:r>
            <a:r>
              <a:rPr i="1" lang="en" sz="900">
                <a:solidFill>
                  <a:srgbClr val="0000FF"/>
                </a:solidFill>
              </a:rPr>
              <a:t>"Our product was named the best in the industry by TechWorld last month!"</a:t>
            </a:r>
            <a:br>
              <a:rPr i="1" lang="en" sz="900">
                <a:solidFill>
                  <a:srgbClr val="0000FF"/>
                </a:solidFill>
              </a:rPr>
            </a:br>
            <a:r>
              <a:rPr b="1" lang="en" sz="900">
                <a:solidFill>
                  <a:srgbClr val="0000FF"/>
                </a:solidFill>
              </a:rPr>
              <a:t>Deception</a:t>
            </a:r>
            <a:r>
              <a:rPr lang="en" sz="900">
                <a:solidFill>
                  <a:srgbClr val="0000FF"/>
                </a:solidFill>
              </a:rPr>
              <a:t>: Alters the fact, as the product may have been featured in TechWorld, but not necessarily named the best.</a:t>
            </a:r>
            <a:endParaRPr sz="900">
              <a:solidFill>
                <a:srgbClr val="0000FF"/>
              </a:solidFill>
            </a:endParaRPr>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5. Over-Representation of Numbers</a:t>
            </a:r>
            <a:r>
              <a:rPr b="1" lang="en" sz="1100"/>
              <a:t>:</a:t>
            </a:r>
            <a:r>
              <a:rPr i="1" lang="en" sz="900">
                <a:solidFill>
                  <a:srgbClr val="0000FF"/>
                </a:solidFill>
              </a:rPr>
              <a:t>"Thousands of users have switched to our product!"</a:t>
            </a:r>
            <a:r>
              <a:rPr i="1" lang="en" sz="900"/>
              <a:t> </a:t>
            </a:r>
            <a:r>
              <a:rPr b="1" lang="en" sz="900">
                <a:solidFill>
                  <a:srgbClr val="0000FF"/>
                </a:solidFill>
              </a:rPr>
              <a:t>Deception</a:t>
            </a:r>
            <a:r>
              <a:rPr lang="en" sz="900">
                <a:solidFill>
                  <a:srgbClr val="0000FF"/>
                </a:solidFill>
              </a:rPr>
              <a:t>: Inflates the number of users switching to their product, when in reality, only a few hundred have done so.</a:t>
            </a:r>
            <a:endParaRPr sz="900">
              <a:solidFill>
                <a:srgbClr val="0000FF"/>
              </a:solidFill>
            </a:endParaRPr>
          </a:p>
          <a:p>
            <a:pPr indent="0" lvl="0" marL="0" rtl="0" algn="just">
              <a:spcBef>
                <a:spcPts val="1400"/>
              </a:spcBef>
              <a:spcAft>
                <a:spcPts val="0"/>
              </a:spcAft>
              <a:buClr>
                <a:schemeClr val="dk1"/>
              </a:buClr>
              <a:buSzPts val="1100"/>
              <a:buFont typeface="Arial"/>
              <a:buNone/>
            </a:pPr>
            <a:r>
              <a:rPr b="1" lang="en" sz="1100"/>
              <a:t>6. Generalization </a:t>
            </a:r>
            <a:r>
              <a:rPr i="1" lang="en" sz="900"/>
              <a:t>"Our product has improved user satisfaction across all areas." </a:t>
            </a:r>
            <a:r>
              <a:rPr b="1" lang="en" sz="900"/>
              <a:t>Deception</a:t>
            </a:r>
            <a:r>
              <a:rPr lang="en" sz="900"/>
              <a:t>: Vague and general, this statement doesn’t specify which areas were improved, making it sound broader than it actually is.</a:t>
            </a:r>
            <a:endParaRPr sz="900"/>
          </a:p>
          <a:p>
            <a:pPr indent="0" lvl="0" marL="0" rtl="0" algn="just">
              <a:lnSpc>
                <a:spcPct val="100000"/>
              </a:lnSpc>
              <a:spcBef>
                <a:spcPts val="480"/>
              </a:spcBef>
              <a:spcAft>
                <a:spcPts val="0"/>
              </a:spcAft>
              <a:buNone/>
            </a:pPr>
            <a:r>
              <a:t/>
            </a:r>
            <a:endParaRPr>
              <a:solidFill>
                <a:srgbClr val="0000FF"/>
              </a:solidFill>
            </a:endParaRPr>
          </a:p>
        </p:txBody>
      </p:sp>
      <p:sp>
        <p:nvSpPr>
          <p:cNvPr id="152" name="Google Shape;152;p32"/>
          <p:cNvSpPr txBox="1"/>
          <p:nvPr/>
        </p:nvSpPr>
        <p:spPr>
          <a:xfrm>
            <a:off x="561625" y="123700"/>
            <a:ext cx="8296200" cy="3771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 sz="3500">
                <a:solidFill>
                  <a:srgbClr val="009900"/>
                </a:solidFill>
              </a:rPr>
              <a:t>Generating Half truth statements </a:t>
            </a:r>
            <a:endParaRPr sz="3500">
              <a:solidFill>
                <a:srgbClr val="009900"/>
              </a:solidFill>
            </a:endParaRPr>
          </a:p>
        </p:txBody>
      </p:sp>
      <p:sp>
        <p:nvSpPr>
          <p:cNvPr id="153" name="Google Shape;153;p32"/>
          <p:cNvSpPr txBox="1"/>
          <p:nvPr/>
        </p:nvSpPr>
        <p:spPr>
          <a:xfrm>
            <a:off x="4547400" y="659900"/>
            <a:ext cx="4367400" cy="393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7. Context Manipulation:</a:t>
            </a:r>
            <a:r>
              <a:rPr i="1" lang="en" sz="900">
                <a:solidFill>
                  <a:srgbClr val="0000FF"/>
                </a:solidFill>
              </a:rPr>
              <a:t>"Our product is 50% faster than the previous version." </a:t>
            </a:r>
            <a:r>
              <a:rPr b="1" lang="en" sz="900">
                <a:solidFill>
                  <a:srgbClr val="0000FF"/>
                </a:solidFill>
              </a:rPr>
              <a:t>Deception</a:t>
            </a:r>
            <a:r>
              <a:rPr lang="en" sz="900">
                <a:solidFill>
                  <a:srgbClr val="0000FF"/>
                </a:solidFill>
              </a:rPr>
              <a:t>: Fails to mention that this speed increase only applies to certain specific tasks, not the overall performance of the product.</a:t>
            </a:r>
            <a:endParaRPr sz="900">
              <a:solidFill>
                <a:srgbClr val="0000FF"/>
              </a:solidFill>
            </a:endParaRPr>
          </a:p>
          <a:p>
            <a:pPr indent="0" lvl="0" marL="0" rtl="0" algn="just">
              <a:lnSpc>
                <a:spcPct val="100000"/>
              </a:lnSpc>
              <a:spcBef>
                <a:spcPts val="1400"/>
              </a:spcBef>
              <a:spcAft>
                <a:spcPts val="0"/>
              </a:spcAft>
              <a:buClr>
                <a:schemeClr val="dk1"/>
              </a:buClr>
              <a:buSzPts val="1100"/>
              <a:buFont typeface="Arial"/>
              <a:buNone/>
            </a:pPr>
            <a:r>
              <a:rPr b="1" lang="en" sz="1100">
                <a:solidFill>
                  <a:srgbClr val="0000FF"/>
                </a:solidFill>
              </a:rPr>
              <a:t>8. Ambiguity:</a:t>
            </a:r>
            <a:r>
              <a:rPr i="1" lang="en" sz="900">
                <a:solidFill>
                  <a:srgbClr val="0000FF"/>
                </a:solidFill>
              </a:rPr>
              <a:t>"Our product provides unmatched performance."</a:t>
            </a:r>
            <a:br>
              <a:rPr i="1" lang="en" sz="900">
                <a:solidFill>
                  <a:srgbClr val="0000FF"/>
                </a:solidFill>
              </a:rPr>
            </a:br>
            <a:r>
              <a:rPr b="1" lang="en" sz="900">
                <a:solidFill>
                  <a:srgbClr val="0000FF"/>
                </a:solidFill>
              </a:rPr>
              <a:t>Deception</a:t>
            </a:r>
            <a:r>
              <a:rPr lang="en" sz="900">
                <a:solidFill>
                  <a:srgbClr val="0000FF"/>
                </a:solidFill>
              </a:rPr>
              <a:t>: Vague, with no clear definition of what "unmatched" means or in what context the product performs better.</a:t>
            </a:r>
            <a:endParaRPr sz="900">
              <a:solidFill>
                <a:srgbClr val="0000FF"/>
              </a:solidFill>
            </a:endParaRPr>
          </a:p>
          <a:p>
            <a:pPr indent="0" lvl="0" marL="0" rtl="0" algn="just">
              <a:lnSpc>
                <a:spcPct val="100000"/>
              </a:lnSpc>
              <a:spcBef>
                <a:spcPts val="1400"/>
              </a:spcBef>
              <a:spcAft>
                <a:spcPts val="0"/>
              </a:spcAft>
              <a:buNone/>
            </a:pPr>
            <a:r>
              <a:rPr b="1" lang="en" sz="1100">
                <a:solidFill>
                  <a:srgbClr val="0000FF"/>
                </a:solidFill>
              </a:rPr>
              <a:t>9. Quantifier Shift:</a:t>
            </a:r>
            <a:r>
              <a:rPr i="1" lang="en" sz="900">
                <a:solidFill>
                  <a:srgbClr val="0000FF"/>
                </a:solidFill>
              </a:rPr>
              <a:t>"Many users prefer our product."</a:t>
            </a:r>
            <a:br>
              <a:rPr i="1" lang="en" sz="900">
                <a:solidFill>
                  <a:srgbClr val="0000FF"/>
                </a:solidFill>
              </a:rPr>
            </a:br>
            <a:r>
              <a:rPr b="1" lang="en" sz="900">
                <a:solidFill>
                  <a:srgbClr val="0000FF"/>
                </a:solidFill>
              </a:rPr>
              <a:t>Deception</a:t>
            </a:r>
            <a:r>
              <a:rPr lang="en" sz="900">
                <a:solidFill>
                  <a:srgbClr val="0000FF"/>
                </a:solidFill>
              </a:rPr>
              <a:t>: Shifts from a specific quantifier ("most") to a less precise one ("many"), making the endorsement seem larger than it may actually be.</a:t>
            </a:r>
            <a:endParaRPr sz="900">
              <a:solidFill>
                <a:srgbClr val="0000FF"/>
              </a:solidFill>
            </a:endParaRPr>
          </a:p>
          <a:p>
            <a:pPr indent="0" lvl="0" marL="0" rtl="0" algn="just">
              <a:lnSpc>
                <a:spcPct val="100000"/>
              </a:lnSpc>
              <a:spcBef>
                <a:spcPts val="1400"/>
              </a:spcBef>
              <a:spcAft>
                <a:spcPts val="0"/>
              </a:spcAft>
              <a:buNone/>
            </a:pPr>
            <a:r>
              <a:rPr b="1" lang="en" sz="1100">
                <a:solidFill>
                  <a:srgbClr val="0000FF"/>
                </a:solidFill>
              </a:rPr>
              <a:t>10. Selective Comparison:</a:t>
            </a:r>
            <a:r>
              <a:rPr i="1" lang="en" sz="900">
                <a:solidFill>
                  <a:srgbClr val="0000FF"/>
                </a:solidFill>
              </a:rPr>
              <a:t>"Our product is 20% cheaper than the leading competitor." </a:t>
            </a:r>
            <a:r>
              <a:rPr b="1" lang="en" sz="900">
                <a:solidFill>
                  <a:srgbClr val="0000FF"/>
                </a:solidFill>
              </a:rPr>
              <a:t>Deception</a:t>
            </a:r>
            <a:r>
              <a:rPr lang="en" sz="900">
                <a:solidFill>
                  <a:srgbClr val="0000FF"/>
                </a:solidFill>
              </a:rPr>
              <a:t>: This only compares price, omitting that the competitor’s product may have more features, better performance, or higher quality.</a:t>
            </a:r>
            <a:endParaRPr sz="900">
              <a:solidFill>
                <a:srgbClr val="0000FF"/>
              </a:solidFill>
            </a:endParaRPr>
          </a:p>
          <a:p>
            <a:pPr indent="0" lvl="0" marL="0" rtl="0" algn="just">
              <a:spcBef>
                <a:spcPts val="1400"/>
              </a:spcBef>
              <a:spcAft>
                <a:spcPts val="0"/>
              </a:spcAft>
              <a:buNone/>
            </a:pPr>
            <a:r>
              <a:rPr b="1" lang="en" sz="1100">
                <a:solidFill>
                  <a:srgbClr val="0000FF"/>
                </a:solidFill>
              </a:rPr>
              <a:t>11. False Equivalence:</a:t>
            </a:r>
            <a:r>
              <a:rPr i="1" lang="en" sz="900">
                <a:solidFill>
                  <a:srgbClr val="0000FF"/>
                </a:solidFill>
              </a:rPr>
              <a:t>"Choosing our product is like choosing the latest smartphone—it's a necessity for everyone."</a:t>
            </a:r>
            <a:br>
              <a:rPr i="1" lang="en" sz="900">
                <a:solidFill>
                  <a:srgbClr val="0000FF"/>
                </a:solidFill>
              </a:rPr>
            </a:br>
            <a:r>
              <a:rPr b="1" lang="en" sz="900">
                <a:solidFill>
                  <a:srgbClr val="0000FF"/>
                </a:solidFill>
              </a:rPr>
              <a:t>Deception</a:t>
            </a:r>
            <a:r>
              <a:rPr lang="en" sz="900">
                <a:solidFill>
                  <a:srgbClr val="0000FF"/>
                </a:solidFill>
              </a:rPr>
              <a:t>: Equates their product to a smartphone, a much more universally needed item, making the comparison inappropriate.</a:t>
            </a:r>
            <a:endParaRPr sz="900">
              <a:solidFill>
                <a:srgbClr val="0000FF"/>
              </a:solidFill>
            </a:endParaRPr>
          </a:p>
          <a:p>
            <a:pPr indent="0" lvl="0" marL="0" rtl="0" algn="just">
              <a:spcBef>
                <a:spcPts val="1400"/>
              </a:spcBef>
              <a:spcAft>
                <a:spcPts val="0"/>
              </a:spcAft>
              <a:buNone/>
            </a:pPr>
            <a:r>
              <a:rPr b="1" lang="en" sz="1100">
                <a:solidFill>
                  <a:srgbClr val="0000FF"/>
                </a:solidFill>
              </a:rPr>
              <a:t>12. Emotional Appeal:</a:t>
            </a:r>
            <a:r>
              <a:rPr i="1" lang="en" sz="900">
                <a:solidFill>
                  <a:srgbClr val="0000FF"/>
                </a:solidFill>
              </a:rPr>
              <a:t>"If you care about your family’s safety, you need our product!" </a:t>
            </a:r>
            <a:r>
              <a:rPr b="1" lang="en" sz="900">
                <a:solidFill>
                  <a:srgbClr val="0000FF"/>
                </a:solidFill>
              </a:rPr>
              <a:t>Deception</a:t>
            </a:r>
            <a:r>
              <a:rPr lang="en" sz="900">
                <a:solidFill>
                  <a:srgbClr val="0000FF"/>
                </a:solidFill>
              </a:rPr>
              <a:t>: Plays on emotions (family safety) to obscure the actual merits of the product, making it seem indispensable without providing factual justification.</a:t>
            </a:r>
            <a:endParaRPr sz="900">
              <a:solidFill>
                <a:srgbClr val="0000FF"/>
              </a:solidFill>
            </a:endParaRPr>
          </a:p>
          <a:p>
            <a:pPr indent="0" lvl="0" marL="0" rtl="0" algn="just">
              <a:spcBef>
                <a:spcPts val="1400"/>
              </a:spcBef>
              <a:spcAft>
                <a:spcPts val="0"/>
              </a:spcAft>
              <a:buNone/>
            </a:pPr>
            <a:r>
              <a:t/>
            </a:r>
            <a:endParaRPr sz="1100">
              <a:solidFill>
                <a:srgbClr val="0000FF"/>
              </a:solidFill>
            </a:endParaRPr>
          </a:p>
          <a:p>
            <a:pPr indent="0" lvl="0" marL="0" rtl="0" algn="l">
              <a:lnSpc>
                <a:spcPct val="100000"/>
              </a:lnSpc>
              <a:spcBef>
                <a:spcPts val="480"/>
              </a:spcBef>
              <a:spcAft>
                <a:spcPts val="0"/>
              </a:spcAft>
              <a:buNone/>
            </a:pPr>
            <a:r>
              <a:t/>
            </a:r>
            <a:endParaRPr sz="2200">
              <a:solidFill>
                <a:srgbClr val="0000FF"/>
              </a:solidFill>
            </a:endParaRPr>
          </a:p>
          <a:p>
            <a:pPr indent="0" lvl="0" marL="0" rtl="0" algn="l">
              <a:lnSpc>
                <a:spcPct val="100000"/>
              </a:lnSpc>
              <a:spcBef>
                <a:spcPts val="0"/>
              </a:spcBef>
              <a:spcAft>
                <a:spcPts val="0"/>
              </a:spcAft>
              <a:buNone/>
            </a:pPr>
            <a:r>
              <a:t/>
            </a:r>
            <a:endParaRPr sz="24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Omission of Key Information</a:t>
            </a:r>
            <a:endParaRPr/>
          </a:p>
        </p:txBody>
      </p:sp>
      <p:sp>
        <p:nvSpPr>
          <p:cNvPr id="159" name="Google Shape;159;p3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1600"/>
              <a:t>Leaving out important details can turn a true statement into a half-truth.</a:t>
            </a:r>
            <a:endParaRPr sz="1600"/>
          </a:p>
          <a:p>
            <a:pPr indent="0" lvl="0" marL="0" rtl="0" algn="l">
              <a:spcBef>
                <a:spcPts val="480"/>
              </a:spcBef>
              <a:spcAft>
                <a:spcPts val="0"/>
              </a:spcAft>
              <a:buNone/>
            </a:pPr>
            <a:r>
              <a:rPr b="1" lang="en" sz="1600"/>
              <a:t>Truth Statement </a:t>
            </a:r>
            <a:r>
              <a:rPr lang="en" sz="1600"/>
              <a:t>: "The company has had record profits this quarter due to the sale of a major asset."</a:t>
            </a:r>
            <a:endParaRPr sz="1600"/>
          </a:p>
          <a:p>
            <a:pPr indent="0" lvl="0" marL="0" rtl="0" algn="l">
              <a:spcBef>
                <a:spcPts val="480"/>
              </a:spcBef>
              <a:spcAft>
                <a:spcPts val="0"/>
              </a:spcAft>
              <a:buNone/>
            </a:pPr>
            <a:r>
              <a:rPr b="1" lang="en" sz="1600"/>
              <a:t>Half truth :</a:t>
            </a:r>
            <a:r>
              <a:rPr lang="en" sz="1600"/>
              <a:t> "The company has had record profits this quarter." </a:t>
            </a:r>
            <a:endParaRPr sz="1600"/>
          </a:p>
          <a:p>
            <a:pPr indent="0" lvl="0" marL="0" rtl="0" algn="l">
              <a:spcBef>
                <a:spcPts val="480"/>
              </a:spcBef>
              <a:spcAft>
                <a:spcPts val="0"/>
              </a:spcAft>
              <a:buNone/>
            </a:pPr>
            <a:r>
              <a:rPr b="1" lang="en" sz="1600"/>
              <a:t>Explanation</a:t>
            </a:r>
            <a:r>
              <a:rPr lang="en" sz="1600"/>
              <a:t> : This half-truth omits the critical detail that the profits were due to the sale of a major asset, not from the core business operations. By leaving out this information, the statement gives the misleading impression that the company's ongoing business is performing exceptionally well.</a:t>
            </a:r>
            <a:endParaRPr sz="1600"/>
          </a:p>
          <a:p>
            <a:pPr indent="0" lvl="0" marL="0" rtl="0" algn="l">
              <a:spcBef>
                <a:spcPts val="480"/>
              </a:spcBef>
              <a:spcAft>
                <a:spcPts val="0"/>
              </a:spcAft>
              <a:buNone/>
            </a:pPr>
            <a:r>
              <a:rPr b="1" lang="en" sz="1600"/>
              <a:t>Truth Statement:</a:t>
            </a:r>
            <a:r>
              <a:rPr lang="en" sz="1600"/>
              <a:t> "Organic food is free from synthetic pesticides and fertilizers, but it is not always more nutritious than conventionally grown food." </a:t>
            </a:r>
            <a:endParaRPr sz="1600"/>
          </a:p>
          <a:p>
            <a:pPr indent="0" lvl="0" marL="0" rtl="0" algn="l">
              <a:spcBef>
                <a:spcPts val="480"/>
              </a:spcBef>
              <a:spcAft>
                <a:spcPts val="0"/>
              </a:spcAft>
              <a:buClr>
                <a:schemeClr val="dk1"/>
              </a:buClr>
              <a:buSzPts val="1100"/>
              <a:buFont typeface="Arial"/>
              <a:buNone/>
            </a:pPr>
            <a:r>
              <a:rPr b="1" lang="en" sz="1600"/>
              <a:t>Half-Truth: </a:t>
            </a:r>
            <a:r>
              <a:rPr lang="en" sz="1600"/>
              <a:t>"Organic food is healthier because it is free from synthetic chemicals." </a:t>
            </a:r>
            <a:r>
              <a:rPr b="1" lang="en" sz="1600"/>
              <a:t>Explanation:</a:t>
            </a:r>
            <a:r>
              <a:rPr lang="en" sz="1600"/>
              <a:t> This half-truth omits the detail that organic food is not always more nutritious. By focusing only on the absence of synthetic chemicals, the statement misleadingly implies that organic food is always a healthier choice in terms of nutrition. </a:t>
            </a:r>
            <a:endParaRPr sz="1600"/>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