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9" r:id="rId4"/>
    <p:sldMasterId id="214748367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p:regular r:id="rId19"/>
      <p:bold r:id="rId20"/>
      <p:italic r:id="rId21"/>
      <p:boldItalic r:id="rId22"/>
    </p:embeddedFont>
    <p:embeddedFont>
      <p:font typeface="Lobster"/>
      <p:regular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5.xml"/><Relationship Id="rId22" Type="http://schemas.openxmlformats.org/officeDocument/2006/relationships/font" Target="fonts/Roboto-boldItalic.fntdata"/><Relationship Id="rId10" Type="http://schemas.openxmlformats.org/officeDocument/2006/relationships/slide" Target="slides/slide4.xml"/><Relationship Id="rId21" Type="http://schemas.openxmlformats.org/officeDocument/2006/relationships/font" Target="fonts/Roboto-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Lobster-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font" Target="fonts/Robot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48bd870ef6_2_38:notes"/>
          <p:cNvSpPr txBox="1"/>
          <p:nvPr>
            <p:ph idx="12" type="sldNum"/>
          </p:nvPr>
        </p:nvSpPr>
        <p:spPr>
          <a:xfrm>
            <a:off x="3884414" y="8685893"/>
            <a:ext cx="2972098" cy="456595"/>
          </a:xfrm>
          <a:prstGeom prst="rect">
            <a:avLst/>
          </a:prstGeom>
          <a:noFill/>
          <a:ln>
            <a:noFill/>
          </a:ln>
        </p:spPr>
        <p:txBody>
          <a:bodyPr anchorCtr="0" anchor="b" bIns="45550" lIns="91100" spcFirstLastPara="1" rIns="91100" wrap="square" tIns="45550">
            <a:noAutofit/>
          </a:bodyPr>
          <a:lstStyle/>
          <a:p>
            <a:pPr indent="0" lvl="0" marL="0" rtl="0" algn="r">
              <a:lnSpc>
                <a:spcPct val="100000"/>
              </a:lnSpc>
              <a:spcBef>
                <a:spcPts val="0"/>
              </a:spcBef>
              <a:spcAft>
                <a:spcPts val="0"/>
              </a:spcAft>
              <a:buSzPts val="1300"/>
              <a:buNone/>
            </a:pPr>
            <a:fld id="{00000000-1234-1234-1234-123412341234}" type="slidenum">
              <a:rPr lang="en" sz="1300"/>
              <a:t>‹#›</a:t>
            </a:fld>
            <a:endParaRPr sz="1300"/>
          </a:p>
        </p:txBody>
      </p:sp>
      <p:sp>
        <p:nvSpPr>
          <p:cNvPr id="90" name="Google Shape;90;g248bd870ef6_2_38: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1" name="Google Shape;91;g248bd870ef6_2_38:notes"/>
          <p:cNvSpPr txBox="1"/>
          <p:nvPr>
            <p:ph idx="1" type="body"/>
          </p:nvPr>
        </p:nvSpPr>
        <p:spPr>
          <a:xfrm>
            <a:off x="686098" y="4343703"/>
            <a:ext cx="5485805" cy="4113892"/>
          </a:xfrm>
          <a:prstGeom prst="rect">
            <a:avLst/>
          </a:prstGeom>
          <a:noFill/>
          <a:ln>
            <a:noFill/>
          </a:ln>
        </p:spPr>
        <p:txBody>
          <a:bodyPr anchorCtr="0" anchor="t" bIns="45550" lIns="91100" spcFirstLastPara="1" rIns="91100" wrap="square" tIns="45550">
            <a:noAutofit/>
          </a:bodyPr>
          <a:lstStyle/>
          <a:p>
            <a:pPr indent="0" lvl="0" marL="0" rtl="0" algn="l">
              <a:lnSpc>
                <a:spcPct val="100000"/>
              </a:lnSpc>
              <a:spcBef>
                <a:spcPts val="0"/>
              </a:spcBef>
              <a:spcAft>
                <a:spcPts val="0"/>
              </a:spcAft>
              <a:buSzPts val="1300"/>
              <a:buNone/>
            </a:pPr>
            <a:r>
              <a:t/>
            </a:r>
            <a:endParaRPr sz="1300"/>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48bd870ef6_2_119:notes"/>
          <p:cNvSpPr txBox="1"/>
          <p:nvPr>
            <p:ph idx="1" type="body"/>
          </p:nvPr>
        </p:nvSpPr>
        <p:spPr>
          <a:xfrm>
            <a:off x="686098" y="4343703"/>
            <a:ext cx="5485805" cy="4113892"/>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160" name="Google Shape;160;g248bd870ef6_2_119:notes"/>
          <p:cNvSpPr/>
          <p:nvPr>
            <p:ph idx="2" type="sldImg"/>
          </p:nvPr>
        </p:nvSpPr>
        <p:spPr>
          <a:xfrm>
            <a:off x="428625" y="686405"/>
            <a:ext cx="600075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48bd870ef6_0_31:notes"/>
          <p:cNvSpPr txBox="1"/>
          <p:nvPr>
            <p:ph idx="1" type="body"/>
          </p:nvPr>
        </p:nvSpPr>
        <p:spPr>
          <a:xfrm>
            <a:off x="686098" y="4343703"/>
            <a:ext cx="5485800" cy="4113900"/>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166" name="Google Shape;166;g248bd870ef6_0_3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3f2013f7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3f2013f7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48bd870ef6_2_45:notes"/>
          <p:cNvSpPr txBox="1"/>
          <p:nvPr>
            <p:ph idx="1" type="body"/>
          </p:nvPr>
        </p:nvSpPr>
        <p:spPr>
          <a:xfrm>
            <a:off x="686098" y="4343703"/>
            <a:ext cx="5485800" cy="4113900"/>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97" name="Google Shape;97;g248bd870ef6_2_45: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8bd870ef6_2_76:notes"/>
          <p:cNvSpPr txBox="1"/>
          <p:nvPr>
            <p:ph idx="1" type="body"/>
          </p:nvPr>
        </p:nvSpPr>
        <p:spPr>
          <a:xfrm>
            <a:off x="686098" y="4343703"/>
            <a:ext cx="5485800" cy="4113900"/>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103" name="Google Shape;103;g248bd870ef6_2_7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65bff94413d2226b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5bff94413d2226b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48bd870ef6_2_90:notes"/>
          <p:cNvSpPr txBox="1"/>
          <p:nvPr>
            <p:ph idx="1" type="body"/>
          </p:nvPr>
        </p:nvSpPr>
        <p:spPr>
          <a:xfrm>
            <a:off x="686098" y="4343703"/>
            <a:ext cx="5485800" cy="4113900"/>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115" name="Google Shape;115;g248bd870ef6_2_90: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8bd870ef6_2_95:notes"/>
          <p:cNvSpPr txBox="1"/>
          <p:nvPr>
            <p:ph idx="1" type="body"/>
          </p:nvPr>
        </p:nvSpPr>
        <p:spPr>
          <a:xfrm>
            <a:off x="686098" y="4343703"/>
            <a:ext cx="5485800" cy="4113900"/>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121" name="Google Shape;121;g248bd870ef6_2_95: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48bd870ef6_0_26:notes"/>
          <p:cNvSpPr txBox="1"/>
          <p:nvPr>
            <p:ph idx="1" type="body"/>
          </p:nvPr>
        </p:nvSpPr>
        <p:spPr>
          <a:xfrm>
            <a:off x="686098" y="4343703"/>
            <a:ext cx="5485800" cy="4113900"/>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127" name="Google Shape;127;g248bd870ef6_0_26: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4e14ead98_0_1:notes"/>
          <p:cNvSpPr txBox="1"/>
          <p:nvPr>
            <p:ph idx="1" type="body"/>
          </p:nvPr>
        </p:nvSpPr>
        <p:spPr>
          <a:xfrm>
            <a:off x="686098" y="4343703"/>
            <a:ext cx="5485800" cy="4113900"/>
          </a:xfrm>
          <a:prstGeom prst="rect">
            <a:avLst/>
          </a:prstGeom>
        </p:spPr>
        <p:txBody>
          <a:bodyPr anchorCtr="0" anchor="t" bIns="86175" lIns="86175" spcFirstLastPara="1" rIns="86175" wrap="square" tIns="86175">
            <a:noAutofit/>
          </a:bodyPr>
          <a:lstStyle/>
          <a:p>
            <a:pPr indent="0" lvl="0" marL="0" rtl="0" algn="l">
              <a:spcBef>
                <a:spcPts val="0"/>
              </a:spcBef>
              <a:spcAft>
                <a:spcPts val="0"/>
              </a:spcAft>
              <a:buNone/>
            </a:pPr>
            <a:r>
              <a:t/>
            </a:r>
            <a:endParaRPr/>
          </a:p>
        </p:txBody>
      </p:sp>
      <p:sp>
        <p:nvSpPr>
          <p:cNvPr id="137" name="Google Shape;137;g284e14ead98_0_1: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8bd870ef6_2_114:notes"/>
          <p:cNvSpPr txBox="1"/>
          <p:nvPr>
            <p:ph idx="1" type="body"/>
          </p:nvPr>
        </p:nvSpPr>
        <p:spPr>
          <a:xfrm>
            <a:off x="686098" y="4343703"/>
            <a:ext cx="5485800" cy="4113900"/>
          </a:xfrm>
          <a:prstGeom prst="rect">
            <a:avLst/>
          </a:prstGeom>
        </p:spPr>
        <p:txBody>
          <a:bodyPr anchorCtr="0" anchor="t" bIns="86175" lIns="86175" spcFirstLastPara="1" rIns="86175" wrap="square" tIns="86175">
            <a:noAutofit/>
          </a:bodyPr>
          <a:lstStyle/>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In writing, </a:t>
            </a:r>
            <a:r>
              <a:rPr b="1" lang="en">
                <a:solidFill>
                  <a:schemeClr val="dk1"/>
                </a:solidFill>
              </a:rPr>
              <a:t>hedges are words or phrases that express uncertainty</a:t>
            </a:r>
            <a:r>
              <a:rPr lang="en">
                <a:solidFill>
                  <a:schemeClr val="dk1"/>
                </a:solidFill>
              </a:rPr>
              <a:t>.</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E.g. It will </a:t>
            </a:r>
            <a:r>
              <a:rPr lang="en" u="sng">
                <a:solidFill>
                  <a:schemeClr val="dk1"/>
                </a:solidFill>
              </a:rPr>
              <a:t>probably</a:t>
            </a:r>
            <a:r>
              <a:rPr lang="en">
                <a:solidFill>
                  <a:schemeClr val="dk1"/>
                </a:solidFill>
              </a:rPr>
              <a:t> rain today.</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“Probably” undercuts the much stronger claim that “it will rain today.” The word “probably” expresses uncertainty about the claim.</a:t>
            </a:r>
            <a:endParaRPr>
              <a:solidFill>
                <a:schemeClr val="dk1"/>
              </a:solidFill>
            </a:endParaRPr>
          </a:p>
          <a:p>
            <a:pPr indent="-298450" lvl="0" marL="457200" rtl="0" algn="l">
              <a:lnSpc>
                <a:spcPct val="100000"/>
              </a:lnSpc>
              <a:spcBef>
                <a:spcPts val="0"/>
              </a:spcBef>
              <a:spcAft>
                <a:spcPts val="0"/>
              </a:spcAft>
              <a:buClr>
                <a:schemeClr val="dk1"/>
              </a:buClr>
              <a:buSzPts val="1100"/>
              <a:buAutoNum type="arabicPeriod"/>
            </a:pPr>
            <a:r>
              <a:rPr lang="en">
                <a:solidFill>
                  <a:schemeClr val="dk1"/>
                </a:solidFill>
              </a:rPr>
              <a:t>Negation is the act of making a term, phrase, or clause negative or opposite.</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E.g. Hardly she speaks to me. </a:t>
            </a:r>
            <a:endParaRPr>
              <a:solidFill>
                <a:schemeClr val="dk1"/>
              </a:solidFill>
            </a:endParaRPr>
          </a:p>
          <a:p>
            <a:pPr indent="0" lvl="0" marL="457200" rtl="0" algn="l">
              <a:lnSpc>
                <a:spcPct val="100000"/>
              </a:lnSpc>
              <a:spcBef>
                <a:spcPts val="0"/>
              </a:spcBef>
              <a:spcAft>
                <a:spcPts val="0"/>
              </a:spcAft>
              <a:buNone/>
            </a:pPr>
            <a:r>
              <a:rPr lang="en">
                <a:solidFill>
                  <a:schemeClr val="dk1"/>
                </a:solidFill>
              </a:rPr>
              <a:t>In this example, 'hardly' means almost never.</a:t>
            </a:r>
            <a:endParaRPr>
              <a:solidFill>
                <a:schemeClr val="dk1"/>
              </a:solidFill>
            </a:endParaRPr>
          </a:p>
        </p:txBody>
      </p:sp>
      <p:sp>
        <p:nvSpPr>
          <p:cNvPr id="149" name="Google Shape;149;g248bd870ef6_2_114:notes"/>
          <p:cNvSpPr/>
          <p:nvPr>
            <p:ph idx="2" type="sldImg"/>
          </p:nvPr>
        </p:nvSpPr>
        <p:spPr>
          <a:xfrm>
            <a:off x="428625" y="686405"/>
            <a:ext cx="60009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53" name="Shape 53"/>
        <p:cNvGrpSpPr/>
        <p:nvPr/>
      </p:nvGrpSpPr>
      <p:grpSpPr>
        <a:xfrm>
          <a:off x="0" y="0"/>
          <a:ext cx="0" cy="0"/>
          <a:chOff x="0" y="0"/>
          <a:chExt cx="0" cy="0"/>
        </a:xfrm>
      </p:grpSpPr>
      <p:sp>
        <p:nvSpPr>
          <p:cNvPr id="54" name="Google Shape;54;p14"/>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5" name="Google Shape;55;p14"/>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0000FF"/>
              </a:buClr>
              <a:buSzPts val="2400"/>
              <a:buFont typeface="Arial"/>
              <a:buNone/>
              <a:defRPr/>
            </a:lvl1pPr>
            <a:lvl2pPr lvl="1" algn="ctr">
              <a:lnSpc>
                <a:spcPct val="100000"/>
              </a:lnSpc>
              <a:spcBef>
                <a:spcPts val="480"/>
              </a:spcBef>
              <a:spcAft>
                <a:spcPts val="0"/>
              </a:spcAft>
              <a:buClr>
                <a:srgbClr val="0000FF"/>
              </a:buClr>
              <a:buSzPts val="2400"/>
              <a:buFont typeface="Arial"/>
              <a:buNone/>
              <a:defRPr/>
            </a:lvl2pPr>
            <a:lvl3pPr lvl="2" algn="ctr">
              <a:lnSpc>
                <a:spcPct val="100000"/>
              </a:lnSpc>
              <a:spcBef>
                <a:spcPts val="480"/>
              </a:spcBef>
              <a:spcAft>
                <a:spcPts val="0"/>
              </a:spcAft>
              <a:buClr>
                <a:srgbClr val="0000FF"/>
              </a:buClr>
              <a:buSzPts val="2400"/>
              <a:buFont typeface="Arial"/>
              <a:buNone/>
              <a:defRPr/>
            </a:lvl3pPr>
            <a:lvl4pPr lvl="3" algn="ctr">
              <a:lnSpc>
                <a:spcPct val="100000"/>
              </a:lnSpc>
              <a:spcBef>
                <a:spcPts val="480"/>
              </a:spcBef>
              <a:spcAft>
                <a:spcPts val="0"/>
              </a:spcAft>
              <a:buClr>
                <a:srgbClr val="0000FF"/>
              </a:buClr>
              <a:buSzPts val="2400"/>
              <a:buFont typeface="Arial"/>
              <a:buNone/>
              <a:defRPr/>
            </a:lvl4pPr>
            <a:lvl5pPr lvl="4" algn="ctr">
              <a:lnSpc>
                <a:spcPct val="100000"/>
              </a:lnSpc>
              <a:spcBef>
                <a:spcPts val="480"/>
              </a:spcBef>
              <a:spcAft>
                <a:spcPts val="0"/>
              </a:spcAft>
              <a:buClr>
                <a:srgbClr val="0000FF"/>
              </a:buClr>
              <a:buSzPts val="2400"/>
              <a:buFont typeface="Arial"/>
              <a:buNone/>
              <a:defRPr/>
            </a:lvl5pPr>
            <a:lvl6pPr lvl="5" algn="ctr">
              <a:lnSpc>
                <a:spcPct val="100000"/>
              </a:lnSpc>
              <a:spcBef>
                <a:spcPts val="480"/>
              </a:spcBef>
              <a:spcAft>
                <a:spcPts val="0"/>
              </a:spcAft>
              <a:buClr>
                <a:srgbClr val="0000FF"/>
              </a:buClr>
              <a:buSzPts val="2400"/>
              <a:buFont typeface="Arial"/>
              <a:buNone/>
              <a:defRPr/>
            </a:lvl6pPr>
            <a:lvl7pPr lvl="6" algn="ctr">
              <a:lnSpc>
                <a:spcPct val="100000"/>
              </a:lnSpc>
              <a:spcBef>
                <a:spcPts val="480"/>
              </a:spcBef>
              <a:spcAft>
                <a:spcPts val="0"/>
              </a:spcAft>
              <a:buClr>
                <a:srgbClr val="0000FF"/>
              </a:buClr>
              <a:buSzPts val="2400"/>
              <a:buFont typeface="Arial"/>
              <a:buNone/>
              <a:defRPr/>
            </a:lvl7pPr>
            <a:lvl8pPr lvl="7" algn="ctr">
              <a:lnSpc>
                <a:spcPct val="100000"/>
              </a:lnSpc>
              <a:spcBef>
                <a:spcPts val="480"/>
              </a:spcBef>
              <a:spcAft>
                <a:spcPts val="0"/>
              </a:spcAft>
              <a:buClr>
                <a:srgbClr val="0000FF"/>
              </a:buClr>
              <a:buSzPts val="2400"/>
              <a:buFont typeface="Arial"/>
              <a:buNone/>
              <a:defRPr/>
            </a:lvl8pPr>
            <a:lvl9pPr lvl="8" algn="ctr">
              <a:lnSpc>
                <a:spcPct val="100000"/>
              </a:lnSpc>
              <a:spcBef>
                <a:spcPts val="480"/>
              </a:spcBef>
              <a:spcAft>
                <a:spcPts val="0"/>
              </a:spcAft>
              <a:buClr>
                <a:srgbClr val="0000FF"/>
              </a:buClr>
              <a:buSzPts val="2400"/>
              <a:buFont typeface="Arial"/>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showMasterSp="0" type="tbl">
  <p:cSld name="TABLE">
    <p:spTree>
      <p:nvGrpSpPr>
        <p:cNvPr id="56" name="Shape 56"/>
        <p:cNvGrpSpPr/>
        <p:nvPr/>
      </p:nvGrpSpPr>
      <p:grpSpPr>
        <a:xfrm>
          <a:off x="0" y="0"/>
          <a:ext cx="0" cy="0"/>
          <a:chOff x="0" y="0"/>
          <a:chExt cx="0" cy="0"/>
        </a:xfrm>
      </p:grpSpPr>
      <p:sp>
        <p:nvSpPr>
          <p:cNvPr id="57" name="Google Shape;57;p15"/>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58" name="Shape 58"/>
        <p:cNvGrpSpPr/>
        <p:nvPr/>
      </p:nvGrpSpPr>
      <p:grpSpPr>
        <a:xfrm>
          <a:off x="0" y="0"/>
          <a:ext cx="0" cy="0"/>
          <a:chOff x="0" y="0"/>
          <a:chExt cx="0" cy="0"/>
        </a:xfrm>
      </p:grpSpPr>
      <p:sp>
        <p:nvSpPr>
          <p:cNvPr id="59" name="Google Shape;59;p1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SzPts val="2400"/>
              <a:buChar char="•"/>
              <a:defRPr/>
            </a:lvl1pPr>
            <a:lvl2pPr indent="-381000" lvl="1" marL="914400" algn="l">
              <a:lnSpc>
                <a:spcPct val="100000"/>
              </a:lnSpc>
              <a:spcBef>
                <a:spcPts val="480"/>
              </a:spcBef>
              <a:spcAft>
                <a:spcPts val="0"/>
              </a:spcAft>
              <a:buSzPts val="2400"/>
              <a:buChar char="–"/>
              <a:defRPr/>
            </a:lvl2pPr>
            <a:lvl3pPr indent="-381000" lvl="2" marL="1371600" algn="l">
              <a:lnSpc>
                <a:spcPct val="100000"/>
              </a:lnSpc>
              <a:spcBef>
                <a:spcPts val="480"/>
              </a:spcBef>
              <a:spcAft>
                <a:spcPts val="0"/>
              </a:spcAft>
              <a:buSzPts val="2400"/>
              <a:buChar char="•"/>
              <a:defRPr/>
            </a:lvl3pPr>
            <a:lvl4pPr indent="-381000" lvl="3" marL="1828800" algn="l">
              <a:lnSpc>
                <a:spcPct val="100000"/>
              </a:lnSpc>
              <a:spcBef>
                <a:spcPts val="480"/>
              </a:spcBef>
              <a:spcAft>
                <a:spcPts val="0"/>
              </a:spcAft>
              <a:buSzPts val="2400"/>
              <a:buChar char="–"/>
              <a:defRPr/>
            </a:lvl4pPr>
            <a:lvl5pPr indent="-381000" lvl="4" marL="2286000" algn="l">
              <a:lnSpc>
                <a:spcPct val="100000"/>
              </a:lnSpc>
              <a:spcBef>
                <a:spcPts val="480"/>
              </a:spcBef>
              <a:spcAft>
                <a:spcPts val="0"/>
              </a:spcAft>
              <a:buSzPts val="2400"/>
              <a:buChar char="»"/>
              <a:defRPr/>
            </a:lvl5pPr>
            <a:lvl6pPr indent="-381000" lvl="5" marL="2743200" algn="l">
              <a:lnSpc>
                <a:spcPct val="100000"/>
              </a:lnSpc>
              <a:spcBef>
                <a:spcPts val="480"/>
              </a:spcBef>
              <a:spcAft>
                <a:spcPts val="0"/>
              </a:spcAft>
              <a:buSzPts val="2400"/>
              <a:buChar char="»"/>
              <a:defRPr/>
            </a:lvl6pPr>
            <a:lvl7pPr indent="-381000" lvl="6" marL="3200400" algn="l">
              <a:lnSpc>
                <a:spcPct val="100000"/>
              </a:lnSpc>
              <a:spcBef>
                <a:spcPts val="480"/>
              </a:spcBef>
              <a:spcAft>
                <a:spcPts val="0"/>
              </a:spcAft>
              <a:buSzPts val="2400"/>
              <a:buChar char="»"/>
              <a:defRPr/>
            </a:lvl7pPr>
            <a:lvl8pPr indent="-381000" lvl="7" marL="3657600" algn="l">
              <a:lnSpc>
                <a:spcPct val="100000"/>
              </a:lnSpc>
              <a:spcBef>
                <a:spcPts val="480"/>
              </a:spcBef>
              <a:spcAft>
                <a:spcPts val="0"/>
              </a:spcAft>
              <a:buSzPts val="2400"/>
              <a:buChar char="»"/>
              <a:defRPr/>
            </a:lvl8pPr>
            <a:lvl9pPr indent="-381000" lvl="8" marL="4114800" algn="l">
              <a:lnSpc>
                <a:spcPct val="100000"/>
              </a:lnSpc>
              <a:spcBef>
                <a:spcPts val="480"/>
              </a:spcBef>
              <a:spcAft>
                <a:spcPts val="0"/>
              </a:spcAft>
              <a:buSzPts val="2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61" name="Shape 61"/>
        <p:cNvGrpSpPr/>
        <p:nvPr/>
      </p:nvGrpSpPr>
      <p:grpSpPr>
        <a:xfrm>
          <a:off x="0" y="0"/>
          <a:ext cx="0" cy="0"/>
          <a:chOff x="0" y="0"/>
          <a:chExt cx="0" cy="0"/>
        </a:xfrm>
      </p:grpSpPr>
      <p:sp>
        <p:nvSpPr>
          <p:cNvPr id="62" name="Google Shape;62;p17"/>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17"/>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0000FF"/>
              </a:buClr>
              <a:buSzPts val="2000"/>
              <a:buFont typeface="Arial"/>
              <a:buNone/>
              <a:defRPr sz="2000"/>
            </a:lvl1pPr>
            <a:lvl2pPr indent="-228600" lvl="1" marL="914400" algn="l">
              <a:lnSpc>
                <a:spcPct val="100000"/>
              </a:lnSpc>
              <a:spcBef>
                <a:spcPts val="360"/>
              </a:spcBef>
              <a:spcAft>
                <a:spcPts val="0"/>
              </a:spcAft>
              <a:buClr>
                <a:srgbClr val="0000FF"/>
              </a:buClr>
              <a:buSzPts val="1800"/>
              <a:buFont typeface="Arial"/>
              <a:buNone/>
              <a:defRPr sz="1800"/>
            </a:lvl2pPr>
            <a:lvl3pPr indent="-228600" lvl="2" marL="1371600" algn="l">
              <a:lnSpc>
                <a:spcPct val="100000"/>
              </a:lnSpc>
              <a:spcBef>
                <a:spcPts val="320"/>
              </a:spcBef>
              <a:spcAft>
                <a:spcPts val="0"/>
              </a:spcAft>
              <a:buClr>
                <a:srgbClr val="0000FF"/>
              </a:buClr>
              <a:buSzPts val="1600"/>
              <a:buFont typeface="Arial"/>
              <a:buNone/>
              <a:defRPr sz="1600"/>
            </a:lvl3pPr>
            <a:lvl4pPr indent="-228600" lvl="3" marL="1828800" algn="l">
              <a:lnSpc>
                <a:spcPct val="100000"/>
              </a:lnSpc>
              <a:spcBef>
                <a:spcPts val="280"/>
              </a:spcBef>
              <a:spcAft>
                <a:spcPts val="0"/>
              </a:spcAft>
              <a:buClr>
                <a:srgbClr val="0000FF"/>
              </a:buClr>
              <a:buSzPts val="1400"/>
              <a:buFont typeface="Arial"/>
              <a:buNone/>
              <a:defRPr sz="1400"/>
            </a:lvl4pPr>
            <a:lvl5pPr indent="-228600" lvl="4" marL="2286000" algn="l">
              <a:lnSpc>
                <a:spcPct val="100000"/>
              </a:lnSpc>
              <a:spcBef>
                <a:spcPts val="280"/>
              </a:spcBef>
              <a:spcAft>
                <a:spcPts val="0"/>
              </a:spcAft>
              <a:buClr>
                <a:srgbClr val="0000FF"/>
              </a:buClr>
              <a:buSzPts val="1400"/>
              <a:buFont typeface="Arial"/>
              <a:buNone/>
              <a:defRPr sz="1400"/>
            </a:lvl5pPr>
            <a:lvl6pPr indent="-228600" lvl="5" marL="2743200" algn="l">
              <a:lnSpc>
                <a:spcPct val="100000"/>
              </a:lnSpc>
              <a:spcBef>
                <a:spcPts val="280"/>
              </a:spcBef>
              <a:spcAft>
                <a:spcPts val="0"/>
              </a:spcAft>
              <a:buClr>
                <a:srgbClr val="0000FF"/>
              </a:buClr>
              <a:buSzPts val="1400"/>
              <a:buFont typeface="Arial"/>
              <a:buNone/>
              <a:defRPr sz="1400"/>
            </a:lvl6pPr>
            <a:lvl7pPr indent="-228600" lvl="6" marL="3200400" algn="l">
              <a:lnSpc>
                <a:spcPct val="100000"/>
              </a:lnSpc>
              <a:spcBef>
                <a:spcPts val="280"/>
              </a:spcBef>
              <a:spcAft>
                <a:spcPts val="0"/>
              </a:spcAft>
              <a:buClr>
                <a:srgbClr val="0000FF"/>
              </a:buClr>
              <a:buSzPts val="1400"/>
              <a:buFont typeface="Arial"/>
              <a:buNone/>
              <a:defRPr sz="1400"/>
            </a:lvl7pPr>
            <a:lvl8pPr indent="-228600" lvl="7" marL="3657600" algn="l">
              <a:lnSpc>
                <a:spcPct val="100000"/>
              </a:lnSpc>
              <a:spcBef>
                <a:spcPts val="280"/>
              </a:spcBef>
              <a:spcAft>
                <a:spcPts val="0"/>
              </a:spcAft>
              <a:buClr>
                <a:srgbClr val="0000FF"/>
              </a:buClr>
              <a:buSzPts val="1400"/>
              <a:buFont typeface="Arial"/>
              <a:buNone/>
              <a:defRPr sz="1400"/>
            </a:lvl8pPr>
            <a:lvl9pPr indent="-228600" lvl="8" marL="4114800" algn="l">
              <a:lnSpc>
                <a:spcPct val="100000"/>
              </a:lnSpc>
              <a:spcBef>
                <a:spcPts val="280"/>
              </a:spcBef>
              <a:spcAft>
                <a:spcPts val="0"/>
              </a:spcAft>
              <a:buClr>
                <a:srgbClr val="0000FF"/>
              </a:buClr>
              <a:buSzPts val="1400"/>
              <a:buFont typeface="Arial"/>
              <a:buNone/>
              <a:defRPr sz="14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64" name="Shape 64"/>
        <p:cNvGrpSpPr/>
        <p:nvPr/>
      </p:nvGrpSpPr>
      <p:grpSpPr>
        <a:xfrm>
          <a:off x="0" y="0"/>
          <a:ext cx="0" cy="0"/>
          <a:chOff x="0" y="0"/>
          <a:chExt cx="0" cy="0"/>
        </a:xfrm>
      </p:grpSpPr>
      <p:sp>
        <p:nvSpPr>
          <p:cNvPr id="65" name="Google Shape;65;p1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6" name="Google Shape;66;p18"/>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67" name="Google Shape;67;p18"/>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
        <p:nvSpPr>
          <p:cNvPr id="68" name="Google Shape;68;p18"/>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rgbClr val="0000FF"/>
              </a:buClr>
              <a:buSzPts val="2400"/>
              <a:buFont typeface="Arial"/>
              <a:buNone/>
              <a:defRPr b="1" sz="2400"/>
            </a:lvl1pPr>
            <a:lvl2pPr indent="-228600" lvl="1" marL="914400" algn="l">
              <a:lnSpc>
                <a:spcPct val="100000"/>
              </a:lnSpc>
              <a:spcBef>
                <a:spcPts val="400"/>
              </a:spcBef>
              <a:spcAft>
                <a:spcPts val="0"/>
              </a:spcAft>
              <a:buClr>
                <a:srgbClr val="0000FF"/>
              </a:buClr>
              <a:buSzPts val="2000"/>
              <a:buFont typeface="Arial"/>
              <a:buNone/>
              <a:defRPr b="1" sz="2000"/>
            </a:lvl2pPr>
            <a:lvl3pPr indent="-228600" lvl="2" marL="1371600" algn="l">
              <a:lnSpc>
                <a:spcPct val="100000"/>
              </a:lnSpc>
              <a:spcBef>
                <a:spcPts val="360"/>
              </a:spcBef>
              <a:spcAft>
                <a:spcPts val="0"/>
              </a:spcAft>
              <a:buClr>
                <a:srgbClr val="0000FF"/>
              </a:buClr>
              <a:buSzPts val="1800"/>
              <a:buFont typeface="Arial"/>
              <a:buNone/>
              <a:defRPr b="1" sz="1800"/>
            </a:lvl3pPr>
            <a:lvl4pPr indent="-228600" lvl="3" marL="1828800" algn="l">
              <a:lnSpc>
                <a:spcPct val="100000"/>
              </a:lnSpc>
              <a:spcBef>
                <a:spcPts val="320"/>
              </a:spcBef>
              <a:spcAft>
                <a:spcPts val="0"/>
              </a:spcAft>
              <a:buClr>
                <a:srgbClr val="0000FF"/>
              </a:buClr>
              <a:buSzPts val="1600"/>
              <a:buFont typeface="Arial"/>
              <a:buNone/>
              <a:defRPr b="1" sz="1600"/>
            </a:lvl4pPr>
            <a:lvl5pPr indent="-228600" lvl="4" marL="2286000" algn="l">
              <a:lnSpc>
                <a:spcPct val="100000"/>
              </a:lnSpc>
              <a:spcBef>
                <a:spcPts val="320"/>
              </a:spcBef>
              <a:spcAft>
                <a:spcPts val="0"/>
              </a:spcAft>
              <a:buClr>
                <a:srgbClr val="0000FF"/>
              </a:buClr>
              <a:buSzPts val="1600"/>
              <a:buFont typeface="Arial"/>
              <a:buNone/>
              <a:defRPr b="1" sz="1600"/>
            </a:lvl5pPr>
            <a:lvl6pPr indent="-228600" lvl="5" marL="2743200" algn="l">
              <a:lnSpc>
                <a:spcPct val="100000"/>
              </a:lnSpc>
              <a:spcBef>
                <a:spcPts val="320"/>
              </a:spcBef>
              <a:spcAft>
                <a:spcPts val="0"/>
              </a:spcAft>
              <a:buClr>
                <a:srgbClr val="0000FF"/>
              </a:buClr>
              <a:buSzPts val="1600"/>
              <a:buFont typeface="Arial"/>
              <a:buNone/>
              <a:defRPr b="1" sz="1600"/>
            </a:lvl6pPr>
            <a:lvl7pPr indent="-228600" lvl="6" marL="3200400" algn="l">
              <a:lnSpc>
                <a:spcPct val="100000"/>
              </a:lnSpc>
              <a:spcBef>
                <a:spcPts val="320"/>
              </a:spcBef>
              <a:spcAft>
                <a:spcPts val="0"/>
              </a:spcAft>
              <a:buClr>
                <a:srgbClr val="0000FF"/>
              </a:buClr>
              <a:buSzPts val="1600"/>
              <a:buFont typeface="Arial"/>
              <a:buNone/>
              <a:defRPr b="1" sz="1600"/>
            </a:lvl7pPr>
            <a:lvl8pPr indent="-228600" lvl="7" marL="3657600" algn="l">
              <a:lnSpc>
                <a:spcPct val="100000"/>
              </a:lnSpc>
              <a:spcBef>
                <a:spcPts val="320"/>
              </a:spcBef>
              <a:spcAft>
                <a:spcPts val="0"/>
              </a:spcAft>
              <a:buClr>
                <a:srgbClr val="0000FF"/>
              </a:buClr>
              <a:buSzPts val="1600"/>
              <a:buFont typeface="Arial"/>
              <a:buNone/>
              <a:defRPr b="1" sz="1600"/>
            </a:lvl8pPr>
            <a:lvl9pPr indent="-228600" lvl="8" marL="4114800" algn="l">
              <a:lnSpc>
                <a:spcPct val="100000"/>
              </a:lnSpc>
              <a:spcBef>
                <a:spcPts val="320"/>
              </a:spcBef>
              <a:spcAft>
                <a:spcPts val="0"/>
              </a:spcAft>
              <a:buClr>
                <a:srgbClr val="0000FF"/>
              </a:buClr>
              <a:buSzPts val="1600"/>
              <a:buFont typeface="Arial"/>
              <a:buNone/>
              <a:defRPr b="1" sz="1600"/>
            </a:lvl9pPr>
          </a:lstStyle>
          <a:p/>
        </p:txBody>
      </p:sp>
      <p:sp>
        <p:nvSpPr>
          <p:cNvPr id="69" name="Google Shape;69;p18"/>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rgbClr val="0000FF"/>
              </a:buClr>
              <a:buSzPts val="2400"/>
              <a:buFont typeface="Arial"/>
              <a:buChar char="•"/>
              <a:defRPr sz="2400"/>
            </a:lvl1pPr>
            <a:lvl2pPr indent="-355600" lvl="1" marL="914400" algn="l">
              <a:lnSpc>
                <a:spcPct val="100000"/>
              </a:lnSpc>
              <a:spcBef>
                <a:spcPts val="400"/>
              </a:spcBef>
              <a:spcAft>
                <a:spcPts val="0"/>
              </a:spcAft>
              <a:buClr>
                <a:srgbClr val="0000FF"/>
              </a:buClr>
              <a:buSzPts val="2000"/>
              <a:buFont typeface="Arial"/>
              <a:buChar char="–"/>
              <a:defRPr sz="2000"/>
            </a:lvl2pPr>
            <a:lvl3pPr indent="-342900" lvl="2" marL="1371600" algn="l">
              <a:lnSpc>
                <a:spcPct val="100000"/>
              </a:lnSpc>
              <a:spcBef>
                <a:spcPts val="360"/>
              </a:spcBef>
              <a:spcAft>
                <a:spcPts val="0"/>
              </a:spcAft>
              <a:buClr>
                <a:srgbClr val="0000FF"/>
              </a:buClr>
              <a:buSzPts val="1800"/>
              <a:buFont typeface="Arial"/>
              <a:buChar char="•"/>
              <a:defRPr sz="1800"/>
            </a:lvl3pPr>
            <a:lvl4pPr indent="-330200" lvl="3" marL="1828800" algn="l">
              <a:lnSpc>
                <a:spcPct val="100000"/>
              </a:lnSpc>
              <a:spcBef>
                <a:spcPts val="320"/>
              </a:spcBef>
              <a:spcAft>
                <a:spcPts val="0"/>
              </a:spcAft>
              <a:buClr>
                <a:srgbClr val="0000FF"/>
              </a:buClr>
              <a:buSzPts val="1600"/>
              <a:buFont typeface="Arial"/>
              <a:buChar char="–"/>
              <a:defRPr sz="1600"/>
            </a:lvl4pPr>
            <a:lvl5pPr indent="-330200" lvl="4" marL="2286000" algn="l">
              <a:lnSpc>
                <a:spcPct val="100000"/>
              </a:lnSpc>
              <a:spcBef>
                <a:spcPts val="320"/>
              </a:spcBef>
              <a:spcAft>
                <a:spcPts val="0"/>
              </a:spcAft>
              <a:buClr>
                <a:srgbClr val="0000FF"/>
              </a:buClr>
              <a:buSzPts val="1600"/>
              <a:buFont typeface="Arial"/>
              <a:buChar char="»"/>
              <a:defRPr sz="1600"/>
            </a:lvl5pPr>
            <a:lvl6pPr indent="-330200" lvl="5" marL="2743200" algn="l">
              <a:lnSpc>
                <a:spcPct val="100000"/>
              </a:lnSpc>
              <a:spcBef>
                <a:spcPts val="320"/>
              </a:spcBef>
              <a:spcAft>
                <a:spcPts val="0"/>
              </a:spcAft>
              <a:buClr>
                <a:srgbClr val="0000FF"/>
              </a:buClr>
              <a:buSzPts val="1600"/>
              <a:buFont typeface="Arial"/>
              <a:buChar char="»"/>
              <a:defRPr sz="1600"/>
            </a:lvl6pPr>
            <a:lvl7pPr indent="-330200" lvl="6" marL="3200400" algn="l">
              <a:lnSpc>
                <a:spcPct val="100000"/>
              </a:lnSpc>
              <a:spcBef>
                <a:spcPts val="320"/>
              </a:spcBef>
              <a:spcAft>
                <a:spcPts val="0"/>
              </a:spcAft>
              <a:buClr>
                <a:srgbClr val="0000FF"/>
              </a:buClr>
              <a:buSzPts val="1600"/>
              <a:buFont typeface="Arial"/>
              <a:buChar char="»"/>
              <a:defRPr sz="1600"/>
            </a:lvl7pPr>
            <a:lvl8pPr indent="-330200" lvl="7" marL="3657600" algn="l">
              <a:lnSpc>
                <a:spcPct val="100000"/>
              </a:lnSpc>
              <a:spcBef>
                <a:spcPts val="320"/>
              </a:spcBef>
              <a:spcAft>
                <a:spcPts val="0"/>
              </a:spcAft>
              <a:buClr>
                <a:srgbClr val="0000FF"/>
              </a:buClr>
              <a:buSzPts val="1600"/>
              <a:buFont typeface="Arial"/>
              <a:buChar char="»"/>
              <a:defRPr sz="1600"/>
            </a:lvl8pPr>
            <a:lvl9pPr indent="-330200" lvl="8" marL="4114800" algn="l">
              <a:lnSpc>
                <a:spcPct val="100000"/>
              </a:lnSpc>
              <a:spcBef>
                <a:spcPts val="320"/>
              </a:spcBef>
              <a:spcAft>
                <a:spcPts val="0"/>
              </a:spcAft>
              <a:buClr>
                <a:srgbClr val="0000FF"/>
              </a:buClr>
              <a:buSzPts val="1600"/>
              <a:buFont typeface="Arial"/>
              <a:buChar char="»"/>
              <a:defRPr sz="1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19"/>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2" name="Google Shape;72;p19"/>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rgbClr val="0000FF"/>
              </a:buClr>
              <a:buSzPts val="3200"/>
              <a:buFont typeface="Arial"/>
              <a:buChar char="•"/>
              <a:defRPr sz="3200"/>
            </a:lvl1pPr>
            <a:lvl2pPr indent="-406400" lvl="1" marL="914400" algn="l">
              <a:lnSpc>
                <a:spcPct val="100000"/>
              </a:lnSpc>
              <a:spcBef>
                <a:spcPts val="560"/>
              </a:spcBef>
              <a:spcAft>
                <a:spcPts val="0"/>
              </a:spcAft>
              <a:buClr>
                <a:srgbClr val="0000FF"/>
              </a:buClr>
              <a:buSzPts val="2800"/>
              <a:buFont typeface="Arial"/>
              <a:buChar char="–"/>
              <a:defRPr sz="2800"/>
            </a:lvl2pPr>
            <a:lvl3pPr indent="-381000" lvl="2" marL="1371600" algn="l">
              <a:lnSpc>
                <a:spcPct val="100000"/>
              </a:lnSpc>
              <a:spcBef>
                <a:spcPts val="480"/>
              </a:spcBef>
              <a:spcAft>
                <a:spcPts val="0"/>
              </a:spcAft>
              <a:buClr>
                <a:srgbClr val="0000FF"/>
              </a:buClr>
              <a:buSzPts val="2400"/>
              <a:buFont typeface="Arial"/>
              <a:buChar char="•"/>
              <a:defRPr sz="2400"/>
            </a:lvl3pPr>
            <a:lvl4pPr indent="-355600" lvl="3" marL="1828800" algn="l">
              <a:lnSpc>
                <a:spcPct val="100000"/>
              </a:lnSpc>
              <a:spcBef>
                <a:spcPts val="400"/>
              </a:spcBef>
              <a:spcAft>
                <a:spcPts val="0"/>
              </a:spcAft>
              <a:buClr>
                <a:srgbClr val="0000FF"/>
              </a:buClr>
              <a:buSzPts val="2000"/>
              <a:buFont typeface="Arial"/>
              <a:buChar char="–"/>
              <a:defRPr sz="2000"/>
            </a:lvl4pPr>
            <a:lvl5pPr indent="-355600" lvl="4" marL="2286000" algn="l">
              <a:lnSpc>
                <a:spcPct val="100000"/>
              </a:lnSpc>
              <a:spcBef>
                <a:spcPts val="400"/>
              </a:spcBef>
              <a:spcAft>
                <a:spcPts val="0"/>
              </a:spcAft>
              <a:buClr>
                <a:srgbClr val="0000FF"/>
              </a:buClr>
              <a:buSzPts val="2000"/>
              <a:buFont typeface="Arial"/>
              <a:buChar char="»"/>
              <a:defRPr sz="2000"/>
            </a:lvl5pPr>
            <a:lvl6pPr indent="-355600" lvl="5" marL="2743200" algn="l">
              <a:lnSpc>
                <a:spcPct val="100000"/>
              </a:lnSpc>
              <a:spcBef>
                <a:spcPts val="400"/>
              </a:spcBef>
              <a:spcAft>
                <a:spcPts val="0"/>
              </a:spcAft>
              <a:buClr>
                <a:srgbClr val="0000FF"/>
              </a:buClr>
              <a:buSzPts val="2000"/>
              <a:buFont typeface="Arial"/>
              <a:buChar char="»"/>
              <a:defRPr sz="2000"/>
            </a:lvl6pPr>
            <a:lvl7pPr indent="-355600" lvl="6" marL="3200400" algn="l">
              <a:lnSpc>
                <a:spcPct val="100000"/>
              </a:lnSpc>
              <a:spcBef>
                <a:spcPts val="400"/>
              </a:spcBef>
              <a:spcAft>
                <a:spcPts val="0"/>
              </a:spcAft>
              <a:buClr>
                <a:srgbClr val="0000FF"/>
              </a:buClr>
              <a:buSzPts val="2000"/>
              <a:buFont typeface="Arial"/>
              <a:buChar char="»"/>
              <a:defRPr sz="2000"/>
            </a:lvl7pPr>
            <a:lvl8pPr indent="-355600" lvl="7" marL="3657600" algn="l">
              <a:lnSpc>
                <a:spcPct val="100000"/>
              </a:lnSpc>
              <a:spcBef>
                <a:spcPts val="400"/>
              </a:spcBef>
              <a:spcAft>
                <a:spcPts val="0"/>
              </a:spcAft>
              <a:buClr>
                <a:srgbClr val="0000FF"/>
              </a:buClr>
              <a:buSzPts val="2000"/>
              <a:buFont typeface="Arial"/>
              <a:buChar char="»"/>
              <a:defRPr sz="2000"/>
            </a:lvl8pPr>
            <a:lvl9pPr indent="-355600" lvl="8" marL="4114800" algn="l">
              <a:lnSpc>
                <a:spcPct val="100000"/>
              </a:lnSpc>
              <a:spcBef>
                <a:spcPts val="400"/>
              </a:spcBef>
              <a:spcAft>
                <a:spcPts val="0"/>
              </a:spcAft>
              <a:buClr>
                <a:srgbClr val="0000FF"/>
              </a:buClr>
              <a:buSzPts val="2000"/>
              <a:buFont typeface="Arial"/>
              <a:buChar char="»"/>
              <a:defRPr sz="2000"/>
            </a:lvl9pPr>
          </a:lstStyle>
          <a:p/>
        </p:txBody>
      </p:sp>
      <p:sp>
        <p:nvSpPr>
          <p:cNvPr id="73" name="Google Shape;73;p19"/>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4" name="Shape 74"/>
        <p:cNvGrpSpPr/>
        <p:nvPr/>
      </p:nvGrpSpPr>
      <p:grpSpPr>
        <a:xfrm>
          <a:off x="0" y="0"/>
          <a:ext cx="0" cy="0"/>
          <a:chOff x="0" y="0"/>
          <a:chExt cx="0" cy="0"/>
        </a:xfrm>
      </p:grpSpPr>
      <p:sp>
        <p:nvSpPr>
          <p:cNvPr id="75" name="Google Shape;75;p20"/>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20"/>
          <p:cNvSpPr/>
          <p:nvPr>
            <p:ph idx="2" type="pic"/>
          </p:nvPr>
        </p:nvSpPr>
        <p:spPr>
          <a:xfrm>
            <a:off x="1792288" y="459581"/>
            <a:ext cx="5486400" cy="3086100"/>
          </a:xfrm>
          <a:prstGeom prst="rect">
            <a:avLst/>
          </a:prstGeom>
          <a:noFill/>
          <a:ln>
            <a:noFill/>
          </a:ln>
        </p:spPr>
      </p:sp>
      <p:sp>
        <p:nvSpPr>
          <p:cNvPr id="77" name="Google Shape;77;p20"/>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rgbClr val="0000FF"/>
              </a:buClr>
              <a:buSzPts val="1400"/>
              <a:buFont typeface="Arial"/>
              <a:buNone/>
              <a:defRPr sz="1400"/>
            </a:lvl1pPr>
            <a:lvl2pPr indent="-228600" lvl="1" marL="914400" algn="l">
              <a:lnSpc>
                <a:spcPct val="100000"/>
              </a:lnSpc>
              <a:spcBef>
                <a:spcPts val="240"/>
              </a:spcBef>
              <a:spcAft>
                <a:spcPts val="0"/>
              </a:spcAft>
              <a:buClr>
                <a:srgbClr val="0000FF"/>
              </a:buClr>
              <a:buSzPts val="1200"/>
              <a:buFont typeface="Arial"/>
              <a:buNone/>
              <a:defRPr sz="1200"/>
            </a:lvl2pPr>
            <a:lvl3pPr indent="-228600" lvl="2" marL="1371600" algn="l">
              <a:lnSpc>
                <a:spcPct val="100000"/>
              </a:lnSpc>
              <a:spcBef>
                <a:spcPts val="200"/>
              </a:spcBef>
              <a:spcAft>
                <a:spcPts val="0"/>
              </a:spcAft>
              <a:buClr>
                <a:srgbClr val="0000FF"/>
              </a:buClr>
              <a:buSzPts val="1000"/>
              <a:buFont typeface="Arial"/>
              <a:buNone/>
              <a:defRPr sz="1000"/>
            </a:lvl3pPr>
            <a:lvl4pPr indent="-228600" lvl="3" marL="1828800" algn="l">
              <a:lnSpc>
                <a:spcPct val="100000"/>
              </a:lnSpc>
              <a:spcBef>
                <a:spcPts val="180"/>
              </a:spcBef>
              <a:spcAft>
                <a:spcPts val="0"/>
              </a:spcAft>
              <a:buClr>
                <a:srgbClr val="0000FF"/>
              </a:buClr>
              <a:buSzPts val="900"/>
              <a:buFont typeface="Arial"/>
              <a:buNone/>
              <a:defRPr sz="900"/>
            </a:lvl4pPr>
            <a:lvl5pPr indent="-228600" lvl="4" marL="2286000" algn="l">
              <a:lnSpc>
                <a:spcPct val="100000"/>
              </a:lnSpc>
              <a:spcBef>
                <a:spcPts val="180"/>
              </a:spcBef>
              <a:spcAft>
                <a:spcPts val="0"/>
              </a:spcAft>
              <a:buClr>
                <a:srgbClr val="0000FF"/>
              </a:buClr>
              <a:buSzPts val="900"/>
              <a:buFont typeface="Arial"/>
              <a:buNone/>
              <a:defRPr sz="900"/>
            </a:lvl5pPr>
            <a:lvl6pPr indent="-228600" lvl="5" marL="2743200" algn="l">
              <a:lnSpc>
                <a:spcPct val="100000"/>
              </a:lnSpc>
              <a:spcBef>
                <a:spcPts val="180"/>
              </a:spcBef>
              <a:spcAft>
                <a:spcPts val="0"/>
              </a:spcAft>
              <a:buClr>
                <a:srgbClr val="0000FF"/>
              </a:buClr>
              <a:buSzPts val="900"/>
              <a:buFont typeface="Arial"/>
              <a:buNone/>
              <a:defRPr sz="900"/>
            </a:lvl6pPr>
            <a:lvl7pPr indent="-228600" lvl="6" marL="3200400" algn="l">
              <a:lnSpc>
                <a:spcPct val="100000"/>
              </a:lnSpc>
              <a:spcBef>
                <a:spcPts val="180"/>
              </a:spcBef>
              <a:spcAft>
                <a:spcPts val="0"/>
              </a:spcAft>
              <a:buClr>
                <a:srgbClr val="0000FF"/>
              </a:buClr>
              <a:buSzPts val="900"/>
              <a:buFont typeface="Arial"/>
              <a:buNone/>
              <a:defRPr sz="900"/>
            </a:lvl7pPr>
            <a:lvl8pPr indent="-228600" lvl="7" marL="3657600" algn="l">
              <a:lnSpc>
                <a:spcPct val="100000"/>
              </a:lnSpc>
              <a:spcBef>
                <a:spcPts val="180"/>
              </a:spcBef>
              <a:spcAft>
                <a:spcPts val="0"/>
              </a:spcAft>
              <a:buClr>
                <a:srgbClr val="0000FF"/>
              </a:buClr>
              <a:buSzPts val="900"/>
              <a:buFont typeface="Arial"/>
              <a:buNone/>
              <a:defRPr sz="900"/>
            </a:lvl8pPr>
            <a:lvl9pPr indent="-228600" lvl="8" marL="4114800" algn="l">
              <a:lnSpc>
                <a:spcPct val="100000"/>
              </a:lnSpc>
              <a:spcBef>
                <a:spcPts val="180"/>
              </a:spcBef>
              <a:spcAft>
                <a:spcPts val="0"/>
              </a:spcAft>
              <a:buClr>
                <a:srgbClr val="0000FF"/>
              </a:buClr>
              <a:buSzPts val="900"/>
              <a:buFont typeface="Arial"/>
              <a:buNone/>
              <a:defRPr sz="9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78" name="Shape 78"/>
        <p:cNvGrpSpPr/>
        <p:nvPr/>
      </p:nvGrpSpPr>
      <p:grpSpPr>
        <a:xfrm>
          <a:off x="0" y="0"/>
          <a:ext cx="0" cy="0"/>
          <a:chOff x="0" y="0"/>
          <a:chExt cx="0" cy="0"/>
        </a:xfrm>
      </p:grpSpPr>
      <p:sp>
        <p:nvSpPr>
          <p:cNvPr id="79" name="Google Shape;79;p2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21"/>
          <p:cNvSpPr txBox="1"/>
          <p:nvPr>
            <p:ph idx="1" type="body"/>
          </p:nvPr>
        </p:nvSpPr>
        <p:spPr>
          <a:xfrm rot="5400000">
            <a:off x="2874763" y="-1217414"/>
            <a:ext cx="3394472" cy="82296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1" name="Shape 81"/>
        <p:cNvGrpSpPr/>
        <p:nvPr/>
      </p:nvGrpSpPr>
      <p:grpSpPr>
        <a:xfrm>
          <a:off x="0" y="0"/>
          <a:ext cx="0" cy="0"/>
          <a:chOff x="0" y="0"/>
          <a:chExt cx="0" cy="0"/>
        </a:xfrm>
      </p:grpSpPr>
      <p:sp>
        <p:nvSpPr>
          <p:cNvPr id="82" name="Google Shape;82;p22"/>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3" name="Google Shape;83;p22"/>
          <p:cNvSpPr txBox="1"/>
          <p:nvPr>
            <p:ph idx="1" type="body"/>
          </p:nvPr>
        </p:nvSpPr>
        <p:spPr>
          <a:xfrm rot="5400000">
            <a:off x="1272779" y="-609599"/>
            <a:ext cx="4388644" cy="601980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showMasterSp="0" type="txAndObj">
  <p:cSld name="TEXT_AND_OBJECT">
    <p:spTree>
      <p:nvGrpSpPr>
        <p:cNvPr id="84" name="Shape 84"/>
        <p:cNvGrpSpPr/>
        <p:nvPr/>
      </p:nvGrpSpPr>
      <p:grpSpPr>
        <a:xfrm>
          <a:off x="0" y="0"/>
          <a:ext cx="0" cy="0"/>
          <a:chOff x="0" y="0"/>
          <a:chExt cx="0" cy="0"/>
        </a:xfrm>
      </p:grpSpPr>
      <p:sp>
        <p:nvSpPr>
          <p:cNvPr id="85" name="Google Shape;85;p2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6" name="Google Shape;86;p23"/>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
        <p:nvSpPr>
          <p:cNvPr id="87" name="Google Shape;87;p23"/>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rgbClr val="0000FF"/>
              </a:buClr>
              <a:buSzPts val="1800"/>
              <a:buChar char="•"/>
              <a:defRPr/>
            </a:lvl1pPr>
            <a:lvl2pPr indent="-342900" lvl="1" marL="914400" algn="l">
              <a:lnSpc>
                <a:spcPct val="100000"/>
              </a:lnSpc>
              <a:spcBef>
                <a:spcPts val="360"/>
              </a:spcBef>
              <a:spcAft>
                <a:spcPts val="0"/>
              </a:spcAft>
              <a:buClr>
                <a:srgbClr val="0000FF"/>
              </a:buClr>
              <a:buSzPts val="1800"/>
              <a:buChar char="–"/>
              <a:defRPr/>
            </a:lvl2pPr>
            <a:lvl3pPr indent="-342900" lvl="2" marL="1371600" algn="l">
              <a:lnSpc>
                <a:spcPct val="100000"/>
              </a:lnSpc>
              <a:spcBef>
                <a:spcPts val="360"/>
              </a:spcBef>
              <a:spcAft>
                <a:spcPts val="0"/>
              </a:spcAft>
              <a:buClr>
                <a:srgbClr val="0000FF"/>
              </a:buClr>
              <a:buSzPts val="1800"/>
              <a:buChar char="•"/>
              <a:defRPr/>
            </a:lvl3pPr>
            <a:lvl4pPr indent="-342900" lvl="3" marL="1828800" algn="l">
              <a:lnSpc>
                <a:spcPct val="100000"/>
              </a:lnSpc>
              <a:spcBef>
                <a:spcPts val="360"/>
              </a:spcBef>
              <a:spcAft>
                <a:spcPts val="0"/>
              </a:spcAft>
              <a:buClr>
                <a:srgbClr val="0000FF"/>
              </a:buClr>
              <a:buSzPts val="1800"/>
              <a:buChar char="–"/>
              <a:defRPr/>
            </a:lvl4pPr>
            <a:lvl5pPr indent="-342900" lvl="4" marL="2286000" algn="l">
              <a:lnSpc>
                <a:spcPct val="100000"/>
              </a:lnSpc>
              <a:spcBef>
                <a:spcPts val="360"/>
              </a:spcBef>
              <a:spcAft>
                <a:spcPts val="0"/>
              </a:spcAft>
              <a:buClr>
                <a:srgbClr val="0000FF"/>
              </a:buClr>
              <a:buSzPts val="1800"/>
              <a:buChar char="»"/>
              <a:defRPr/>
            </a:lvl5pPr>
            <a:lvl6pPr indent="-342900" lvl="5" marL="2743200" algn="l">
              <a:lnSpc>
                <a:spcPct val="100000"/>
              </a:lnSpc>
              <a:spcBef>
                <a:spcPts val="360"/>
              </a:spcBef>
              <a:spcAft>
                <a:spcPts val="0"/>
              </a:spcAft>
              <a:buClr>
                <a:srgbClr val="0000FF"/>
              </a:buClr>
              <a:buSzPts val="1800"/>
              <a:buChar char="»"/>
              <a:defRPr/>
            </a:lvl6pPr>
            <a:lvl7pPr indent="-342900" lvl="6" marL="3200400" algn="l">
              <a:lnSpc>
                <a:spcPct val="100000"/>
              </a:lnSpc>
              <a:spcBef>
                <a:spcPts val="360"/>
              </a:spcBef>
              <a:spcAft>
                <a:spcPts val="0"/>
              </a:spcAft>
              <a:buClr>
                <a:srgbClr val="0000FF"/>
              </a:buClr>
              <a:buSzPts val="1800"/>
              <a:buChar char="»"/>
              <a:defRPr/>
            </a:lvl7pPr>
            <a:lvl8pPr indent="-342900" lvl="7" marL="3657600" algn="l">
              <a:lnSpc>
                <a:spcPct val="100000"/>
              </a:lnSpc>
              <a:spcBef>
                <a:spcPts val="360"/>
              </a:spcBef>
              <a:spcAft>
                <a:spcPts val="0"/>
              </a:spcAft>
              <a:buClr>
                <a:srgbClr val="0000FF"/>
              </a:buClr>
              <a:buSzPts val="1800"/>
              <a:buChar char="»"/>
              <a:defRPr/>
            </a:lvl8pPr>
            <a:lvl9pPr indent="-342900" lvl="8" marL="4114800" algn="l">
              <a:lnSpc>
                <a:spcPct val="100000"/>
              </a:lnSpc>
              <a:spcBef>
                <a:spcPts val="360"/>
              </a:spcBef>
              <a:spcAft>
                <a:spcPts val="0"/>
              </a:spcAft>
              <a:buClr>
                <a:srgbClr val="0000FF"/>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theme" Target="../theme/theme3.xml"/><Relationship Id="rId10" Type="http://schemas.openxmlformats.org/officeDocument/2006/relationships/slideLayout" Target="../slideLayouts/slideLayout2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CC">
            <a:alpha val="0"/>
          </a:srgbClr>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0" i="0" sz="4000" u="none" cap="none" strike="noStrike">
                <a:solidFill>
                  <a:srgbClr val="009900"/>
                </a:solidFill>
                <a:latin typeface="Arial"/>
                <a:ea typeface="Arial"/>
                <a:cs typeface="Arial"/>
                <a:sym typeface="Arial"/>
              </a:defRPr>
            </a:lvl9pPr>
          </a:lstStyle>
          <a:p/>
        </p:txBody>
      </p:sp>
      <p:sp>
        <p:nvSpPr>
          <p:cNvPr id="52" name="Google Shape;52;p13"/>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lvl1pPr indent="-381000" lvl="0" marL="457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1pPr>
            <a:lvl2pPr indent="-381000" lvl="1" marL="914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2pPr>
            <a:lvl3pPr indent="-381000" lvl="2" marL="1371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3pPr>
            <a:lvl4pPr indent="-381000" lvl="3" marL="1828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4pPr>
            <a:lvl5pPr indent="-381000" lvl="4" marL="22860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5pPr>
            <a:lvl6pPr indent="-381000" lvl="5" marL="27432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6pPr>
            <a:lvl7pPr indent="-381000" lvl="6" marL="32004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7pPr>
            <a:lvl8pPr indent="-381000" lvl="7" marL="36576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8pPr>
            <a:lvl9pPr indent="-381000" lvl="8" marL="4114800" marR="0" rtl="0" algn="l">
              <a:lnSpc>
                <a:spcPct val="100000"/>
              </a:lnSpc>
              <a:spcBef>
                <a:spcPts val="480"/>
              </a:spcBef>
              <a:spcAft>
                <a:spcPts val="0"/>
              </a:spcAft>
              <a:buClr>
                <a:srgbClr val="0000FF"/>
              </a:buClr>
              <a:buSzPts val="2400"/>
              <a:buFont typeface="Arial"/>
              <a:buChar char="»"/>
              <a:defRPr b="0" i="0" sz="2400" u="none" cap="none" strike="noStrike">
                <a:solidFill>
                  <a:srgbClr val="0000FF"/>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hyperlink" Target="https://aclanthology.org/W14-401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hyperlink" Target="https://aclanthology.org/W14-401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7.png"/><Relationship Id="rId5"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2" name="Shape 92"/>
        <p:cNvGrpSpPr/>
        <p:nvPr/>
      </p:nvGrpSpPr>
      <p:grpSpPr>
        <a:xfrm>
          <a:off x="0" y="0"/>
          <a:ext cx="0" cy="0"/>
          <a:chOff x="0" y="0"/>
          <a:chExt cx="0" cy="0"/>
        </a:xfrm>
      </p:grpSpPr>
      <p:sp>
        <p:nvSpPr>
          <p:cNvPr id="93" name="Google Shape;93;p24"/>
          <p:cNvSpPr txBox="1"/>
          <p:nvPr>
            <p:ph type="ctrTitle"/>
          </p:nvPr>
        </p:nvSpPr>
        <p:spPr>
          <a:xfrm>
            <a:off x="365550" y="389950"/>
            <a:ext cx="8412900" cy="2750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1100"/>
              <a:buFont typeface="Arial"/>
              <a:buNone/>
            </a:pPr>
            <a:r>
              <a:rPr b="1" lang="en" sz="3500"/>
              <a:t>On the Properties of Neural Machine Translation: Encoder–Decoder Approaches</a:t>
            </a:r>
            <a:endParaRPr b="1" sz="3500"/>
          </a:p>
          <a:p>
            <a:pPr indent="0" lvl="0" marL="0" rtl="0" algn="ctr">
              <a:lnSpc>
                <a:spcPct val="100000"/>
              </a:lnSpc>
              <a:spcBef>
                <a:spcPts val="0"/>
              </a:spcBef>
              <a:spcAft>
                <a:spcPts val="0"/>
              </a:spcAft>
              <a:buClr>
                <a:schemeClr val="dk1"/>
              </a:buClr>
              <a:buSzPts val="1100"/>
              <a:buFont typeface="Arial"/>
              <a:buNone/>
            </a:pPr>
            <a:r>
              <a:t/>
            </a:r>
            <a:endParaRPr b="1" sz="500"/>
          </a:p>
          <a:p>
            <a:pPr indent="0" lvl="0" marL="0" rtl="0" algn="ctr">
              <a:lnSpc>
                <a:spcPct val="100000"/>
              </a:lnSpc>
              <a:spcBef>
                <a:spcPts val="0"/>
              </a:spcBef>
              <a:spcAft>
                <a:spcPts val="0"/>
              </a:spcAft>
              <a:buClr>
                <a:schemeClr val="dk1"/>
              </a:buClr>
              <a:buSzPts val="1100"/>
              <a:buFont typeface="Arial"/>
              <a:buNone/>
            </a:pPr>
            <a:r>
              <a:rPr b="1" lang="en" sz="2000"/>
              <a:t>-</a:t>
            </a:r>
            <a:r>
              <a:rPr b="1" lang="en" sz="1900"/>
              <a:t> Dzmitry Bahdanau, KyungHyun Cho, Bart van Merrienboer, Yoshua Bengio (2014)</a:t>
            </a:r>
            <a:endParaRPr b="1" sz="1900"/>
          </a:p>
          <a:p>
            <a:pPr indent="0" lvl="0" marL="0" rtl="0" algn="ctr">
              <a:lnSpc>
                <a:spcPct val="100000"/>
              </a:lnSpc>
              <a:spcBef>
                <a:spcPts val="0"/>
              </a:spcBef>
              <a:spcAft>
                <a:spcPts val="0"/>
              </a:spcAft>
              <a:buClr>
                <a:schemeClr val="dk1"/>
              </a:buClr>
              <a:buSzPts val="1100"/>
              <a:buFont typeface="Arial"/>
              <a:buNone/>
            </a:pPr>
            <a:r>
              <a:t/>
            </a:r>
            <a:endParaRPr b="1" sz="400"/>
          </a:p>
          <a:p>
            <a:pPr indent="0" lvl="0" marL="0" rtl="0" algn="ctr">
              <a:lnSpc>
                <a:spcPct val="100000"/>
              </a:lnSpc>
              <a:spcBef>
                <a:spcPts val="0"/>
              </a:spcBef>
              <a:spcAft>
                <a:spcPts val="0"/>
              </a:spcAft>
              <a:buClr>
                <a:schemeClr val="dk1"/>
              </a:buClr>
              <a:buSzPts val="1100"/>
              <a:buFont typeface="Arial"/>
              <a:buNone/>
            </a:pPr>
            <a:r>
              <a:rPr b="1" lang="en" sz="1700" u="sng">
                <a:solidFill>
                  <a:schemeClr val="hlink"/>
                </a:solidFill>
                <a:hlinkClick r:id="rId3"/>
              </a:rPr>
              <a:t>https://aclanthology.org/W14-4012</a:t>
            </a:r>
            <a:endParaRPr b="1" sz="1700"/>
          </a:p>
          <a:p>
            <a:pPr indent="0" lvl="0" marL="0" rtl="0" algn="ctr">
              <a:lnSpc>
                <a:spcPct val="100000"/>
              </a:lnSpc>
              <a:spcBef>
                <a:spcPts val="0"/>
              </a:spcBef>
              <a:spcAft>
                <a:spcPts val="0"/>
              </a:spcAft>
              <a:buClr>
                <a:schemeClr val="dk1"/>
              </a:buClr>
              <a:buSzPts val="1100"/>
              <a:buFont typeface="Arial"/>
              <a:buNone/>
            </a:pPr>
            <a:r>
              <a:t/>
            </a:r>
            <a:endParaRPr b="1" sz="1700"/>
          </a:p>
          <a:p>
            <a:pPr indent="0" lvl="0" marL="0" rtl="0" algn="ctr">
              <a:lnSpc>
                <a:spcPct val="100000"/>
              </a:lnSpc>
              <a:spcBef>
                <a:spcPts val="0"/>
              </a:spcBef>
              <a:spcAft>
                <a:spcPts val="0"/>
              </a:spcAft>
              <a:buClr>
                <a:schemeClr val="dk1"/>
              </a:buClr>
              <a:buSzPts val="1100"/>
              <a:buFont typeface="Arial"/>
              <a:buNone/>
            </a:pPr>
            <a:r>
              <a:t/>
            </a:r>
            <a:endParaRPr b="1" sz="2000"/>
          </a:p>
        </p:txBody>
      </p:sp>
      <p:sp>
        <p:nvSpPr>
          <p:cNvPr id="94" name="Google Shape;94;p24"/>
          <p:cNvSpPr txBox="1"/>
          <p:nvPr>
            <p:ph idx="1" type="subTitle"/>
          </p:nvPr>
        </p:nvSpPr>
        <p:spPr>
          <a:xfrm>
            <a:off x="1371600" y="3416450"/>
            <a:ext cx="6400800" cy="1615200"/>
          </a:xfrm>
          <a:prstGeom prst="rect">
            <a:avLst/>
          </a:prstGeom>
          <a:noFill/>
          <a:ln>
            <a:noFill/>
          </a:ln>
        </p:spPr>
        <p:txBody>
          <a:bodyPr anchorCtr="0" anchor="t" bIns="45700" lIns="91425" spcFirstLastPara="1" rIns="91425" wrap="square" tIns="45700">
            <a:noAutofit/>
          </a:bodyPr>
          <a:lstStyle/>
          <a:p>
            <a:pPr indent="-381000" lvl="0" marL="457200" rtl="0" algn="ctr">
              <a:lnSpc>
                <a:spcPct val="100000"/>
              </a:lnSpc>
              <a:spcBef>
                <a:spcPts val="480"/>
              </a:spcBef>
              <a:spcAft>
                <a:spcPts val="0"/>
              </a:spcAft>
              <a:buClr>
                <a:srgbClr val="0000FF"/>
              </a:buClr>
              <a:buSzPts val="2400"/>
              <a:buFont typeface="Arial"/>
              <a:buNone/>
            </a:pPr>
            <a:r>
              <a:rPr lang="en" sz="2200"/>
              <a:t>Harshvivek Kashid</a:t>
            </a:r>
            <a:endParaRPr sz="2200"/>
          </a:p>
          <a:p>
            <a:pPr indent="-381000" lvl="0" marL="457200" rtl="0" algn="ctr">
              <a:lnSpc>
                <a:spcPct val="100000"/>
              </a:lnSpc>
              <a:spcBef>
                <a:spcPts val="480"/>
              </a:spcBef>
              <a:spcAft>
                <a:spcPts val="0"/>
              </a:spcAft>
              <a:buClr>
                <a:srgbClr val="0000FF"/>
              </a:buClr>
              <a:buSzPts val="2400"/>
              <a:buFont typeface="Arial"/>
              <a:buNone/>
            </a:pPr>
            <a:r>
              <a:rPr lang="en" sz="2200"/>
              <a:t>M.Tech.(TA), Sem-II</a:t>
            </a:r>
            <a:endParaRPr sz="2200"/>
          </a:p>
          <a:p>
            <a:pPr indent="-381000" lvl="0" marL="457200" rtl="0" algn="ctr">
              <a:lnSpc>
                <a:spcPct val="100000"/>
              </a:lnSpc>
              <a:spcBef>
                <a:spcPts val="480"/>
              </a:spcBef>
              <a:spcAft>
                <a:spcPts val="0"/>
              </a:spcAft>
              <a:buClr>
                <a:srgbClr val="0000FF"/>
              </a:buClr>
              <a:buSzPts val="2400"/>
              <a:buFont typeface="Arial"/>
              <a:buNone/>
            </a:pPr>
            <a:r>
              <a:rPr b="1" lang="en" sz="2200"/>
              <a:t>Advisor</a:t>
            </a:r>
            <a:r>
              <a:rPr lang="en" sz="2200"/>
              <a:t>: Dr. Pushpak Bhattacharyya</a:t>
            </a:r>
            <a:endParaRPr sz="2200"/>
          </a:p>
          <a:p>
            <a:pPr indent="-381000" lvl="0" marL="457200" rtl="0" algn="ctr">
              <a:lnSpc>
                <a:spcPct val="100000"/>
              </a:lnSpc>
              <a:spcBef>
                <a:spcPts val="480"/>
              </a:spcBef>
              <a:spcAft>
                <a:spcPts val="0"/>
              </a:spcAft>
              <a:buClr>
                <a:srgbClr val="0000FF"/>
              </a:buClr>
              <a:buSzPts val="2400"/>
              <a:buFont typeface="Arial"/>
              <a:buNone/>
            </a:pPr>
            <a:r>
              <a:rPr lang="en" sz="2200"/>
              <a:t>28</a:t>
            </a:r>
            <a:r>
              <a:rPr baseline="30000" lang="en" sz="2200"/>
              <a:t>th</a:t>
            </a:r>
            <a:r>
              <a:rPr lang="en" sz="2200"/>
              <a:t> January, 2024</a:t>
            </a:r>
            <a:endParaRPr sz="2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3"/>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
              <a:t>Conclusion</a:t>
            </a:r>
            <a:endParaRPr/>
          </a:p>
        </p:txBody>
      </p:sp>
      <p:sp>
        <p:nvSpPr>
          <p:cNvPr id="163" name="Google Shape;163;p33"/>
          <p:cNvSpPr txBox="1"/>
          <p:nvPr>
            <p:ph idx="1" type="body"/>
          </p:nvPr>
        </p:nvSpPr>
        <p:spPr>
          <a:xfrm>
            <a:off x="480900" y="1063225"/>
            <a:ext cx="8182200" cy="3786900"/>
          </a:xfrm>
          <a:prstGeom prst="rect">
            <a:avLst/>
          </a:prstGeom>
          <a:noFill/>
          <a:ln>
            <a:noFill/>
          </a:ln>
        </p:spPr>
        <p:txBody>
          <a:bodyPr anchorCtr="0" anchor="t" bIns="45700" lIns="91425" spcFirstLastPara="1" rIns="91425" wrap="square" tIns="45700">
            <a:noAutofit/>
          </a:bodyPr>
          <a:lstStyle/>
          <a:p>
            <a:pPr indent="-361950" lvl="0" marL="457200" rtl="0" algn="l">
              <a:lnSpc>
                <a:spcPct val="100000"/>
              </a:lnSpc>
              <a:spcBef>
                <a:spcPts val="480"/>
              </a:spcBef>
              <a:spcAft>
                <a:spcPts val="0"/>
              </a:spcAft>
              <a:buSzPts val="2100"/>
              <a:buChar char="•"/>
            </a:pPr>
            <a:r>
              <a:rPr lang="en" sz="2100"/>
              <a:t>In this paper, the authors proposed </a:t>
            </a:r>
            <a:r>
              <a:rPr lang="en" sz="2100"/>
              <a:t>RNNenc</a:t>
            </a:r>
            <a:r>
              <a:rPr lang="en" sz="2100"/>
              <a:t> and grConv models which perform relatively well on short sentences without unknown words, but its performance degrades rapidly as the length of the sentence and the number of unknown words increase.</a:t>
            </a:r>
            <a:endParaRPr sz="2100"/>
          </a:p>
          <a:p>
            <a:pPr indent="-361950" lvl="0" marL="457200" rtl="0" algn="l">
              <a:lnSpc>
                <a:spcPct val="100000"/>
              </a:lnSpc>
              <a:spcBef>
                <a:spcPts val="0"/>
              </a:spcBef>
              <a:spcAft>
                <a:spcPts val="0"/>
              </a:spcAft>
              <a:buSzPts val="2100"/>
              <a:buChar char="•"/>
            </a:pPr>
            <a:r>
              <a:rPr lang="en" sz="2100"/>
              <a:t>Despite the lower performance </a:t>
            </a:r>
            <a:r>
              <a:rPr lang="en" sz="2100"/>
              <a:t>compared to the RNNenc, t</a:t>
            </a:r>
            <a:r>
              <a:rPr lang="en" sz="2100"/>
              <a:t>he grConv model showed the property of learning the grammar structure automatically, thus further research is required on this interesting property.</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4"/>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400"/>
              <a:buNone/>
            </a:pPr>
            <a:r>
              <a:rPr lang="en"/>
              <a:t>Future Work</a:t>
            </a:r>
            <a:endParaRPr/>
          </a:p>
        </p:txBody>
      </p:sp>
      <p:sp>
        <p:nvSpPr>
          <p:cNvPr id="169" name="Google Shape;169;p34"/>
          <p:cNvSpPr txBox="1"/>
          <p:nvPr>
            <p:ph idx="1" type="body"/>
          </p:nvPr>
        </p:nvSpPr>
        <p:spPr>
          <a:xfrm>
            <a:off x="457200" y="1027725"/>
            <a:ext cx="8182200" cy="4018200"/>
          </a:xfrm>
          <a:prstGeom prst="rect">
            <a:avLst/>
          </a:prstGeom>
          <a:noFill/>
          <a:ln>
            <a:noFill/>
          </a:ln>
        </p:spPr>
        <p:txBody>
          <a:bodyPr anchorCtr="0" anchor="t" bIns="45700" lIns="91425" spcFirstLastPara="1" rIns="91425" wrap="square" tIns="45700">
            <a:noAutofit/>
          </a:bodyPr>
          <a:lstStyle/>
          <a:p>
            <a:pPr indent="-355600" lvl="0" marL="457200" rtl="0" algn="l">
              <a:lnSpc>
                <a:spcPct val="100000"/>
              </a:lnSpc>
              <a:spcBef>
                <a:spcPts val="480"/>
              </a:spcBef>
              <a:spcAft>
                <a:spcPts val="0"/>
              </a:spcAft>
              <a:buSzPts val="2000"/>
              <a:buChar char="•"/>
            </a:pPr>
            <a:r>
              <a:rPr lang="en" sz="2000"/>
              <a:t>For future work, the authors propose to find a way to scale up training a neural network both in terms of computation and memory so that much larger vocabularies for both source and target languages can be used.</a:t>
            </a:r>
            <a:endParaRPr sz="2000"/>
          </a:p>
          <a:p>
            <a:pPr indent="-355600" lvl="0" marL="457200" rtl="0" algn="l">
              <a:lnSpc>
                <a:spcPct val="100000"/>
              </a:lnSpc>
              <a:spcBef>
                <a:spcPts val="0"/>
              </a:spcBef>
              <a:spcAft>
                <a:spcPts val="0"/>
              </a:spcAft>
              <a:buSzPts val="2000"/>
              <a:buChar char="•"/>
            </a:pPr>
            <a:r>
              <a:rPr lang="en" sz="2000"/>
              <a:t>Further, work on improvement is needed to prevent the model from underperforming with long sentences.</a:t>
            </a:r>
            <a:endParaRPr sz="2000"/>
          </a:p>
          <a:p>
            <a:pPr indent="-355600" lvl="0" marL="457200" rtl="0" algn="l">
              <a:lnSpc>
                <a:spcPct val="100000"/>
              </a:lnSpc>
              <a:spcBef>
                <a:spcPts val="0"/>
              </a:spcBef>
              <a:spcAft>
                <a:spcPts val="0"/>
              </a:spcAft>
              <a:buSzPts val="2000"/>
              <a:buChar char="•"/>
            </a:pPr>
            <a:r>
              <a:rPr lang="en" sz="2000"/>
              <a:t>While the paper doesn't explicitly describe how grConv learns grammar, it provides evidence suggesting it might be capturing some syntactic information through its unique architecture. </a:t>
            </a:r>
            <a:r>
              <a:rPr lang="en" sz="2000"/>
              <a:t>More research is needed to fully understand this aspect of grConv and its potential implications for machine translation and language processing.</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5"/>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References</a:t>
            </a:r>
            <a:endParaRPr/>
          </a:p>
        </p:txBody>
      </p:sp>
      <p:sp>
        <p:nvSpPr>
          <p:cNvPr id="175" name="Google Shape;175;p35"/>
          <p:cNvSpPr txBox="1"/>
          <p:nvPr>
            <p:ph idx="1" type="body"/>
          </p:nvPr>
        </p:nvSpPr>
        <p:spPr>
          <a:xfrm>
            <a:off x="457200" y="1200150"/>
            <a:ext cx="8229600" cy="33945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480"/>
              </a:spcBef>
              <a:spcAft>
                <a:spcPts val="0"/>
              </a:spcAft>
              <a:buSzPts val="1800"/>
              <a:buChar char="-"/>
            </a:pPr>
            <a:r>
              <a:rPr lang="en" sz="1400"/>
              <a:t>Kyunghyun Cho, Bart van Merriënboer, Dzmitry Bahdanau, and Yoshua Bengio. </a:t>
            </a:r>
            <a:r>
              <a:rPr lang="en" sz="1400">
                <a:uFill>
                  <a:noFill/>
                </a:uFill>
                <a:hlinkClick r:id="rId3"/>
              </a:rPr>
              <a:t>On the Properties of Neural Machine Translation: Encoder–Decoder Approaches</a:t>
            </a:r>
            <a:r>
              <a:rPr lang="en" sz="1400"/>
              <a:t>. In Proceedings of SSST-8, Eighth Workshop on Syntax, Semantics and Structure in Statistical Translation, pages 103–111, Doha, Qatar. Association for Computational Linguistics, October, 2014.</a:t>
            </a:r>
            <a:endParaRPr sz="1400"/>
          </a:p>
          <a:p>
            <a:pPr indent="-317500" lvl="0" marL="457200" rtl="0" algn="l">
              <a:spcBef>
                <a:spcPts val="0"/>
              </a:spcBef>
              <a:spcAft>
                <a:spcPts val="0"/>
              </a:spcAft>
              <a:buSzPts val="1400"/>
              <a:buChar char="-"/>
            </a:pPr>
            <a:r>
              <a:rPr lang="en" sz="1400"/>
              <a:t>Sutskever, Ilya and Vinyals, Oriol and Le, Quoc V, Sequence to Sequence Learning with Neural Networks, Advances in Neural Information Processing Systems 27 (NIPS 201</a:t>
            </a:r>
            <a:r>
              <a:rPr lang="en" sz="1400"/>
              <a:t>4),</a:t>
            </a:r>
            <a:r>
              <a:rPr lang="en" sz="1400"/>
              <a:t> Curran Associates, Inc., volume 27, 2014</a:t>
            </a:r>
            <a:endParaRPr sz="1400"/>
          </a:p>
          <a:p>
            <a:pPr indent="-317500" lvl="0" marL="457200" rtl="0" algn="l">
              <a:spcBef>
                <a:spcPts val="0"/>
              </a:spcBef>
              <a:spcAft>
                <a:spcPts val="0"/>
              </a:spcAft>
              <a:buSzPts val="1400"/>
              <a:buChar char="-"/>
            </a:pPr>
            <a:r>
              <a:rPr lang="en" sz="1400"/>
              <a:t>Nal Kalchbrenner and Phil Blunsom. 2013. Recurrent Continuous Translation Models. In Proceedings of the 2013 Conference on Empirical Methods in Natural Language Processing, pages 1700–1709, Seattle, Washington, USA. Association for Computational Linguistics. </a:t>
            </a:r>
            <a:r>
              <a:rPr lang="en" sz="1400"/>
              <a:t>October 2013.</a:t>
            </a:r>
            <a:endParaRPr sz="1400"/>
          </a:p>
          <a:p>
            <a:pPr indent="-317500" lvl="0" marL="457200" rtl="0" algn="l">
              <a:spcBef>
                <a:spcPts val="0"/>
              </a:spcBef>
              <a:spcAft>
                <a:spcPts val="0"/>
              </a:spcAft>
              <a:buSzPts val="1400"/>
              <a:buChar char="-"/>
            </a:pPr>
            <a:r>
              <a:rPr lang="en" sz="1400"/>
              <a:t>C. Gulcehre, O. Firat, K. Xu, K. Cho, L. Barrault, H. Lin, F. Bougares, H. Schwenk, and Y. Bengio, On using monolingual corpora in neural machine translation, in arxiv. June 2015.</a:t>
            </a:r>
            <a:endParaRPr sz="1400"/>
          </a:p>
          <a:p>
            <a:pPr indent="0" lvl="0" marL="457200" rtl="0" algn="l">
              <a:spcBef>
                <a:spcPts val="480"/>
              </a:spcBef>
              <a:spcAft>
                <a:spcPts val="0"/>
              </a:spcAft>
              <a:buNone/>
            </a:pPr>
            <a:r>
              <a:t/>
            </a:r>
            <a:endParaRPr sz="1400"/>
          </a:p>
          <a:p>
            <a:pPr indent="0" lvl="0" marL="457200" marR="0" rtl="0" algn="l">
              <a:lnSpc>
                <a:spcPct val="100000"/>
              </a:lnSpc>
              <a:spcBef>
                <a:spcPts val="480"/>
              </a:spcBef>
              <a:spcAft>
                <a:spcPts val="0"/>
              </a:spcAft>
              <a:buNone/>
            </a:pPr>
            <a:r>
              <a:t/>
            </a:r>
            <a:endParaRPr sz="1600"/>
          </a:p>
          <a:p>
            <a:pPr indent="0" lvl="0" marL="457200" rtl="0" algn="l">
              <a:spcBef>
                <a:spcPts val="480"/>
              </a:spcBef>
              <a:spcAft>
                <a:spcPts val="0"/>
              </a:spcAft>
              <a:buNone/>
            </a:pPr>
            <a:r>
              <a:t/>
            </a:r>
            <a:endParaRPr sz="1200">
              <a:solidFill>
                <a:srgbClr val="212529"/>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5"/>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Problem Statement</a:t>
            </a:r>
            <a:endParaRPr/>
          </a:p>
        </p:txBody>
      </p:sp>
      <p:sp>
        <p:nvSpPr>
          <p:cNvPr id="100" name="Google Shape;100;p25"/>
          <p:cNvSpPr txBox="1"/>
          <p:nvPr>
            <p:ph idx="1" type="body"/>
          </p:nvPr>
        </p:nvSpPr>
        <p:spPr>
          <a:xfrm>
            <a:off x="482850" y="1211725"/>
            <a:ext cx="8178300" cy="3542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480"/>
              </a:spcBef>
              <a:spcAft>
                <a:spcPts val="0"/>
              </a:spcAft>
              <a:buNone/>
            </a:pPr>
            <a:r>
              <a:rPr b="1" lang="en" sz="1900"/>
              <a:t>Task: </a:t>
            </a:r>
            <a:r>
              <a:rPr lang="en" sz="1900"/>
              <a:t>Neural Machine Translation using Encoder-Decoder.</a:t>
            </a:r>
            <a:endParaRPr b="1" sz="1900"/>
          </a:p>
          <a:p>
            <a:pPr indent="0" lvl="0" marL="0" rtl="0" algn="l">
              <a:lnSpc>
                <a:spcPct val="100000"/>
              </a:lnSpc>
              <a:spcBef>
                <a:spcPts val="480"/>
              </a:spcBef>
              <a:spcAft>
                <a:spcPts val="0"/>
              </a:spcAft>
              <a:buNone/>
            </a:pPr>
            <a:r>
              <a:rPr b="1" lang="en" sz="1900"/>
              <a:t>Input</a:t>
            </a:r>
            <a:r>
              <a:rPr lang="en" sz="1900"/>
              <a:t>: Source sentence in tokenized form, </a:t>
            </a:r>
            <a:r>
              <a:rPr b="1" i="1" lang="en" sz="1900"/>
              <a:t>E = &lt;e1, e2, e3, …, em&gt;</a:t>
            </a:r>
            <a:r>
              <a:rPr lang="en" sz="1900"/>
              <a:t>​</a:t>
            </a:r>
            <a:endParaRPr sz="1900">
              <a:latin typeface="Lobster"/>
              <a:ea typeface="Lobster"/>
              <a:cs typeface="Lobster"/>
              <a:sym typeface="Lobster"/>
            </a:endParaRPr>
          </a:p>
          <a:p>
            <a:pPr indent="0" lvl="0" marL="0" rtl="0" algn="l">
              <a:lnSpc>
                <a:spcPct val="100000"/>
              </a:lnSpc>
              <a:spcBef>
                <a:spcPts val="480"/>
              </a:spcBef>
              <a:spcAft>
                <a:spcPts val="0"/>
              </a:spcAft>
              <a:buNone/>
            </a:pPr>
            <a:r>
              <a:rPr b="1" lang="en" sz="1900"/>
              <a:t>Output</a:t>
            </a:r>
            <a:r>
              <a:rPr lang="en" sz="1900"/>
              <a:t>:</a:t>
            </a:r>
            <a:r>
              <a:rPr lang="en" sz="1900"/>
              <a:t> Target sentence in tokenized form, </a:t>
            </a:r>
            <a:r>
              <a:rPr b="1" i="1" lang="en" sz="1900"/>
              <a:t>F = &lt;f1, f2, f3, …, fn&gt;</a:t>
            </a:r>
            <a:r>
              <a:rPr lang="en" sz="1900"/>
              <a:t>​</a:t>
            </a:r>
            <a:endParaRPr sz="1900"/>
          </a:p>
          <a:p>
            <a:pPr indent="0" lvl="0" marL="0" rtl="0" algn="l">
              <a:lnSpc>
                <a:spcPct val="100000"/>
              </a:lnSpc>
              <a:spcBef>
                <a:spcPts val="480"/>
              </a:spcBef>
              <a:spcAft>
                <a:spcPts val="0"/>
              </a:spcAft>
              <a:buNone/>
            </a:pPr>
            <a:r>
              <a:t/>
            </a:r>
            <a:endParaRPr sz="1900"/>
          </a:p>
          <a:p>
            <a:pPr indent="-349250" lvl="0" marL="457200" rtl="0" algn="l">
              <a:lnSpc>
                <a:spcPct val="100000"/>
              </a:lnSpc>
              <a:spcBef>
                <a:spcPts val="480"/>
              </a:spcBef>
              <a:spcAft>
                <a:spcPts val="0"/>
              </a:spcAft>
              <a:buSzPts val="1900"/>
              <a:buChar char="•"/>
            </a:pPr>
            <a:r>
              <a:rPr lang="en" sz="1900"/>
              <a:t>Given the source text, E, the goal is to predict the target text F, where E and F are text in different languages (English and French).</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6"/>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
              <a:t>Motivation</a:t>
            </a:r>
            <a:endParaRPr/>
          </a:p>
        </p:txBody>
      </p:sp>
      <p:sp>
        <p:nvSpPr>
          <p:cNvPr id="106" name="Google Shape;106;p26"/>
          <p:cNvSpPr txBox="1"/>
          <p:nvPr>
            <p:ph idx="1" type="body"/>
          </p:nvPr>
        </p:nvSpPr>
        <p:spPr>
          <a:xfrm>
            <a:off x="457200" y="1477800"/>
            <a:ext cx="8229600" cy="3665700"/>
          </a:xfrm>
          <a:prstGeom prst="rect">
            <a:avLst/>
          </a:prstGeom>
          <a:noFill/>
          <a:ln>
            <a:noFill/>
          </a:ln>
        </p:spPr>
        <p:txBody>
          <a:bodyPr anchorCtr="0" anchor="t" bIns="45700" lIns="91425" spcFirstLastPara="1" rIns="91425" wrap="square" tIns="45700">
            <a:noAutofit/>
          </a:bodyPr>
          <a:lstStyle/>
          <a:p>
            <a:pPr indent="-349250" lvl="0" marL="457200" rtl="0" algn="l">
              <a:spcBef>
                <a:spcPts val="480"/>
              </a:spcBef>
              <a:spcAft>
                <a:spcPts val="0"/>
              </a:spcAft>
              <a:buSzPts val="1900"/>
              <a:buChar char="•"/>
            </a:pPr>
            <a:r>
              <a:rPr lang="en" sz="1900"/>
              <a:t>The encoder-decoder architecture forms the backbone of most </a:t>
            </a:r>
            <a:r>
              <a:rPr lang="en" sz="1900"/>
              <a:t>Neural Machine Translation</a:t>
            </a:r>
            <a:r>
              <a:rPr lang="en" sz="1900"/>
              <a:t> models. </a:t>
            </a:r>
            <a:endParaRPr sz="1900"/>
          </a:p>
          <a:p>
            <a:pPr indent="-349250" lvl="0" marL="457200" rtl="0" algn="l">
              <a:spcBef>
                <a:spcPts val="0"/>
              </a:spcBef>
              <a:spcAft>
                <a:spcPts val="0"/>
              </a:spcAft>
              <a:buSzPts val="1900"/>
              <a:buChar char="•"/>
            </a:pPr>
            <a:r>
              <a:rPr lang="en" sz="1900"/>
              <a:t>On the high level, the encoder processes a variable-length input (source sentence) and builds a fixed-length vector representation and then the decoder generates a variable-length sequence (target sentence).</a:t>
            </a:r>
            <a:endParaRPr sz="1900"/>
          </a:p>
          <a:p>
            <a:pPr indent="-349250" lvl="0" marL="457200" rtl="0" algn="l">
              <a:spcBef>
                <a:spcPts val="0"/>
              </a:spcBef>
              <a:spcAft>
                <a:spcPts val="0"/>
              </a:spcAft>
              <a:buSzPts val="1900"/>
              <a:buChar char="•"/>
            </a:pPr>
            <a:r>
              <a:rPr lang="en" sz="1900"/>
              <a:t>The authors analyzed the properties of two prominent encoder-decoder architectures, RNN Encoder–Decoder and a newly proposed gated recursive convolutional neural network (grConv).</a:t>
            </a:r>
            <a:endParaRPr sz="1900"/>
          </a:p>
          <a:p>
            <a:pPr indent="-349250" lvl="0" marL="457200" rtl="0" algn="l">
              <a:spcBef>
                <a:spcPts val="0"/>
              </a:spcBef>
              <a:spcAft>
                <a:spcPts val="0"/>
              </a:spcAft>
              <a:buSzPts val="1900"/>
              <a:buChar char="•"/>
            </a:pPr>
            <a:r>
              <a:rPr lang="en" sz="1900"/>
              <a:t>The authors address the limitations in handling long sentences, dealing with unknown words, and capturing complex grammatical structures with the help of these two models.</a:t>
            </a:r>
            <a:endParaRPr sz="1900"/>
          </a:p>
          <a:p>
            <a:pPr indent="0" lvl="0" marL="0" rtl="0" algn="l">
              <a:lnSpc>
                <a:spcPct val="100000"/>
              </a:lnSpc>
              <a:spcBef>
                <a:spcPts val="480"/>
              </a:spcBef>
              <a:spcAft>
                <a:spcPts val="0"/>
              </a:spcAft>
              <a:buNone/>
            </a:pPr>
            <a:r>
              <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7"/>
          <p:cNvSpPr txBox="1"/>
          <p:nvPr>
            <p:ph type="title"/>
          </p:nvPr>
        </p:nvSpPr>
        <p:spPr>
          <a:xfrm>
            <a:off x="457200" y="205978"/>
            <a:ext cx="8229600" cy="8574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Literature Review</a:t>
            </a:r>
            <a:endParaRPr/>
          </a:p>
        </p:txBody>
      </p:sp>
      <p:sp>
        <p:nvSpPr>
          <p:cNvPr id="112" name="Google Shape;112;p27"/>
          <p:cNvSpPr txBox="1"/>
          <p:nvPr>
            <p:ph idx="4294967295" type="body"/>
          </p:nvPr>
        </p:nvSpPr>
        <p:spPr>
          <a:xfrm>
            <a:off x="457200" y="1477800"/>
            <a:ext cx="8229600" cy="3665700"/>
          </a:xfrm>
          <a:prstGeom prst="rect">
            <a:avLst/>
          </a:prstGeom>
          <a:noFill/>
          <a:ln>
            <a:noFill/>
          </a:ln>
        </p:spPr>
        <p:txBody>
          <a:bodyPr anchorCtr="0" anchor="t" bIns="45700" lIns="91425" spcFirstLastPara="1" rIns="91425" wrap="square" tIns="45700">
            <a:noAutofit/>
          </a:bodyPr>
          <a:lstStyle/>
          <a:p>
            <a:pPr indent="-349250" lvl="0" marL="457200" rtl="0" algn="l">
              <a:spcBef>
                <a:spcPts val="480"/>
              </a:spcBef>
              <a:spcAft>
                <a:spcPts val="0"/>
              </a:spcAft>
              <a:buSzPts val="1900"/>
              <a:buChar char="•"/>
            </a:pPr>
            <a:r>
              <a:rPr lang="en" sz="1900"/>
              <a:t>The author mentions work done in</a:t>
            </a:r>
            <a:r>
              <a:rPr lang="en" sz="1900"/>
              <a:t> the domain of Machine Translation</a:t>
            </a:r>
            <a:r>
              <a:rPr lang="en" sz="1900"/>
              <a:t> by, Kalchbrenner and Blunsom, 2013; Cho et al., 2014; Sutskever et al., 2014, where at core of all these works lies an </a:t>
            </a:r>
            <a:r>
              <a:rPr b="1" lang="en" sz="1900"/>
              <a:t>encoder–decoder </a:t>
            </a:r>
            <a:r>
              <a:rPr lang="en" sz="1900"/>
              <a:t>architecture.</a:t>
            </a:r>
            <a:endParaRPr sz="1900"/>
          </a:p>
          <a:p>
            <a:pPr indent="-349250" lvl="0" marL="457200" rtl="0" algn="l">
              <a:spcBef>
                <a:spcPts val="0"/>
              </a:spcBef>
              <a:spcAft>
                <a:spcPts val="0"/>
              </a:spcAft>
              <a:buSzPts val="1900"/>
              <a:buChar char="•"/>
            </a:pPr>
            <a:r>
              <a:rPr lang="en" sz="1900"/>
              <a:t>Sutskever et al. (2014) uses an </a:t>
            </a:r>
            <a:r>
              <a:rPr b="1" lang="en" sz="1900"/>
              <a:t>RNN with LSTM units</a:t>
            </a:r>
            <a:r>
              <a:rPr lang="en" sz="1900"/>
              <a:t> to encode the source sentence and then decodes the target sentence starting from the last hidden state.</a:t>
            </a:r>
            <a:endParaRPr sz="1900"/>
          </a:p>
          <a:p>
            <a:pPr indent="-349250" lvl="0" marL="457200" rtl="0" algn="l">
              <a:spcBef>
                <a:spcPts val="0"/>
              </a:spcBef>
              <a:spcAft>
                <a:spcPts val="0"/>
              </a:spcAft>
              <a:buSzPts val="1900"/>
              <a:buChar char="•"/>
            </a:pPr>
            <a:r>
              <a:rPr lang="en" sz="1900"/>
              <a:t>Cho et al. (2014) propose using an RNN with gated hidden units to encode and decode a pair of source and target phrases. The author uses the same RNN Encoder-Decoder (</a:t>
            </a:r>
            <a:r>
              <a:rPr b="1" lang="en" sz="1900"/>
              <a:t>RNNenc</a:t>
            </a:r>
            <a:r>
              <a:rPr lang="en" sz="1900"/>
              <a:t>) as one of the two models analyzed in the paper.</a:t>
            </a:r>
            <a:endParaRPr sz="1900"/>
          </a:p>
          <a:p>
            <a:pPr indent="0" lvl="0" marL="0" rtl="0" algn="l">
              <a:lnSpc>
                <a:spcPct val="100000"/>
              </a:lnSpc>
              <a:spcBef>
                <a:spcPts val="480"/>
              </a:spcBef>
              <a:spcAft>
                <a:spcPts val="0"/>
              </a:spcAft>
              <a:buNone/>
            </a:pPr>
            <a:r>
              <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8"/>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
              <a:t>Contribution</a:t>
            </a:r>
            <a:endParaRPr/>
          </a:p>
        </p:txBody>
      </p:sp>
      <p:sp>
        <p:nvSpPr>
          <p:cNvPr id="118" name="Google Shape;118;p28"/>
          <p:cNvSpPr txBox="1"/>
          <p:nvPr>
            <p:ph idx="1" type="body"/>
          </p:nvPr>
        </p:nvSpPr>
        <p:spPr>
          <a:xfrm>
            <a:off x="457200" y="1142025"/>
            <a:ext cx="8229600" cy="3852900"/>
          </a:xfrm>
          <a:prstGeom prst="rect">
            <a:avLst/>
          </a:prstGeom>
          <a:noFill/>
          <a:ln>
            <a:noFill/>
          </a:ln>
        </p:spPr>
        <p:txBody>
          <a:bodyPr anchorCtr="0" anchor="t" bIns="45700" lIns="91425" spcFirstLastPara="1" rIns="91425" wrap="square" tIns="45700">
            <a:noAutofit/>
          </a:bodyPr>
          <a:lstStyle/>
          <a:p>
            <a:pPr indent="-342900" lvl="0" marL="457200" rtl="0" algn="l">
              <a:spcBef>
                <a:spcPts val="480"/>
              </a:spcBef>
              <a:spcAft>
                <a:spcPts val="0"/>
              </a:spcAft>
              <a:buSzPts val="1800"/>
              <a:buChar char="•"/>
            </a:pPr>
            <a:r>
              <a:rPr lang="en" sz="1800"/>
              <a:t>The paper offers key contributions to the field of NMT, particularly through its analysis and comparison of RNN and </a:t>
            </a:r>
            <a:r>
              <a:rPr lang="en" sz="1900"/>
              <a:t>grConv</a:t>
            </a:r>
            <a:r>
              <a:rPr lang="en" sz="1800"/>
              <a:t> encoder-decoder architectures:</a:t>
            </a:r>
            <a:endParaRPr sz="1800"/>
          </a:p>
          <a:p>
            <a:pPr indent="-342900" lvl="1" marL="914400" rtl="0" algn="l">
              <a:spcBef>
                <a:spcPts val="0"/>
              </a:spcBef>
              <a:spcAft>
                <a:spcPts val="0"/>
              </a:spcAft>
              <a:buSzPts val="1800"/>
              <a:buChar char="–"/>
            </a:pPr>
            <a:r>
              <a:rPr b="1" lang="en" sz="1800"/>
              <a:t>Analysis of Sentence Length and Unknown Words</a:t>
            </a:r>
            <a:r>
              <a:rPr lang="en" sz="1800"/>
              <a:t>: Authors demonstrate the limitations of RNN in longer sentences and unfamiliar vocabulary</a:t>
            </a:r>
            <a:r>
              <a:rPr lang="en" sz="1800"/>
              <a:t> </a:t>
            </a:r>
            <a:r>
              <a:rPr lang="en" sz="1800"/>
              <a:t>situations.</a:t>
            </a:r>
            <a:endParaRPr sz="1800"/>
          </a:p>
          <a:p>
            <a:pPr indent="-342900" lvl="1" marL="914400" rtl="0" algn="l">
              <a:spcBef>
                <a:spcPts val="0"/>
              </a:spcBef>
              <a:spcAft>
                <a:spcPts val="0"/>
              </a:spcAft>
              <a:buSzPts val="1800"/>
              <a:buChar char="–"/>
            </a:pPr>
            <a:r>
              <a:rPr b="1" lang="en" sz="1900"/>
              <a:t>grConv</a:t>
            </a:r>
            <a:r>
              <a:rPr b="1" lang="en" sz="1800"/>
              <a:t>'s Potential for Grammatical Structure Learning</a:t>
            </a:r>
            <a:r>
              <a:rPr lang="en" sz="1800"/>
              <a:t>: This stands in contrast to RNN, which primarily focuses on long-range dependencies but lacks explicit mechanisms for capturing grammatical information.</a:t>
            </a:r>
            <a:endParaRPr sz="1800"/>
          </a:p>
          <a:p>
            <a:pPr indent="-342900" lvl="1" marL="914400" rtl="0" algn="l">
              <a:spcBef>
                <a:spcPts val="0"/>
              </a:spcBef>
              <a:spcAft>
                <a:spcPts val="0"/>
              </a:spcAft>
              <a:buSzPts val="1800"/>
              <a:buChar char="–"/>
            </a:pPr>
            <a:r>
              <a:rPr b="1" lang="en" sz="1800"/>
              <a:t>Efficient and Resource-Aware NMT</a:t>
            </a:r>
            <a:r>
              <a:rPr lang="en" sz="1800"/>
              <a:t>: The paper also demonstrates </a:t>
            </a:r>
            <a:r>
              <a:rPr lang="en" sz="1900"/>
              <a:t>grConv</a:t>
            </a:r>
            <a:r>
              <a:rPr lang="en" sz="1800"/>
              <a:t>'s computational efficiency and memory usage advantages compared to other MT systems (500MB NMT vs 10GB SMT)</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9"/>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400"/>
              <a:buNone/>
            </a:pPr>
            <a:r>
              <a:rPr lang="en"/>
              <a:t>Dataset</a:t>
            </a:r>
            <a:endParaRPr/>
          </a:p>
        </p:txBody>
      </p:sp>
      <p:sp>
        <p:nvSpPr>
          <p:cNvPr id="124" name="Google Shape;124;p29"/>
          <p:cNvSpPr txBox="1"/>
          <p:nvPr>
            <p:ph idx="1" type="body"/>
          </p:nvPr>
        </p:nvSpPr>
        <p:spPr>
          <a:xfrm>
            <a:off x="232393" y="1063383"/>
            <a:ext cx="8229600" cy="4010400"/>
          </a:xfrm>
          <a:prstGeom prst="rect">
            <a:avLst/>
          </a:prstGeom>
          <a:noFill/>
          <a:ln>
            <a:noFill/>
          </a:ln>
        </p:spPr>
        <p:txBody>
          <a:bodyPr anchorCtr="0" anchor="t" bIns="45700" lIns="91425" spcFirstLastPara="1" rIns="91425" wrap="square" tIns="45700">
            <a:noAutofit/>
          </a:bodyPr>
          <a:lstStyle/>
          <a:p>
            <a:pPr indent="-336550" lvl="0" marL="457200" rtl="0" algn="l">
              <a:spcBef>
                <a:spcPts val="480"/>
              </a:spcBef>
              <a:spcAft>
                <a:spcPts val="0"/>
              </a:spcAft>
              <a:buSzPts val="1700"/>
              <a:buChar char="•"/>
            </a:pPr>
            <a:r>
              <a:rPr lang="en" sz="1700"/>
              <a:t>The dataset used was the bilingual parallel corpora provided by </a:t>
            </a:r>
            <a:r>
              <a:rPr b="1" lang="en" sz="1700"/>
              <a:t>ACL WMT '14</a:t>
            </a:r>
            <a:r>
              <a:rPr lang="en" sz="1700"/>
              <a:t>.</a:t>
            </a:r>
            <a:endParaRPr sz="1700"/>
          </a:p>
          <a:p>
            <a:pPr indent="-336550" lvl="0" marL="457200" rtl="0" algn="l">
              <a:spcBef>
                <a:spcPts val="0"/>
              </a:spcBef>
              <a:spcAft>
                <a:spcPts val="0"/>
              </a:spcAft>
              <a:buSzPts val="1700"/>
              <a:buChar char="•"/>
            </a:pPr>
            <a:r>
              <a:rPr b="1" lang="en" sz="1700"/>
              <a:t>WMT ‘14</a:t>
            </a:r>
            <a:r>
              <a:rPr lang="en" sz="1700"/>
              <a:t> contains the following </a:t>
            </a:r>
            <a:r>
              <a:rPr b="1" lang="en" sz="1700"/>
              <a:t>English-French</a:t>
            </a:r>
            <a:r>
              <a:rPr lang="en" sz="1700"/>
              <a:t> parallel corpora: </a:t>
            </a:r>
            <a:endParaRPr sz="1700"/>
          </a:p>
          <a:p>
            <a:pPr indent="-336550" lvl="1" marL="1371600" rtl="0" algn="l">
              <a:spcBef>
                <a:spcPts val="0"/>
              </a:spcBef>
              <a:spcAft>
                <a:spcPts val="0"/>
              </a:spcAft>
              <a:buSzPts val="1700"/>
              <a:buChar char="–"/>
            </a:pPr>
            <a:r>
              <a:rPr lang="en" sz="1700"/>
              <a:t>Europarl (61M words), news commentary (5.5M), UN (421M), two crawled corpora of 90M and 272.5M words respectively. </a:t>
            </a:r>
            <a:endParaRPr sz="1700"/>
          </a:p>
          <a:p>
            <a:pPr indent="-336550" lvl="1" marL="1371600" rtl="0" algn="l">
              <a:spcBef>
                <a:spcPts val="0"/>
              </a:spcBef>
              <a:spcAft>
                <a:spcPts val="0"/>
              </a:spcAft>
              <a:buSzPts val="1700"/>
              <a:buChar char="–"/>
            </a:pPr>
            <a:r>
              <a:rPr lang="en" sz="1700"/>
              <a:t>The corpora was reduced to 348M words using the data selection method by </a:t>
            </a:r>
            <a:r>
              <a:rPr b="1" lang="en" sz="1700"/>
              <a:t>Axelrod et al. (2011)</a:t>
            </a:r>
            <a:r>
              <a:rPr lang="en" sz="1700"/>
              <a:t>.</a:t>
            </a:r>
            <a:endParaRPr sz="1700"/>
          </a:p>
          <a:p>
            <a:pPr indent="-336550" lvl="0" marL="457200" rtl="0" algn="l">
              <a:spcBef>
                <a:spcPts val="0"/>
              </a:spcBef>
              <a:spcAft>
                <a:spcPts val="0"/>
              </a:spcAft>
              <a:buSzPts val="1700"/>
              <a:buChar char="•"/>
            </a:pPr>
            <a:r>
              <a:rPr lang="en" sz="1700"/>
              <a:t>For validation, news-test-2012 and news-test-2013 were used, and for testing news-test-2014 from </a:t>
            </a:r>
            <a:r>
              <a:rPr b="1" lang="en" sz="1700"/>
              <a:t>WMT ‘14</a:t>
            </a:r>
            <a:r>
              <a:rPr lang="en" sz="1700"/>
              <a:t> was used.</a:t>
            </a:r>
            <a:endParaRPr sz="1700"/>
          </a:p>
          <a:p>
            <a:pPr indent="-336550" lvl="0" marL="457200" rtl="0" algn="l">
              <a:spcBef>
                <a:spcPts val="0"/>
              </a:spcBef>
              <a:spcAft>
                <a:spcPts val="0"/>
              </a:spcAft>
              <a:buSzPts val="1700"/>
              <a:buChar char="•"/>
            </a:pPr>
            <a:r>
              <a:rPr lang="en" sz="1700"/>
              <a:t>Among all the sentence pairs in the prepared parallel corpus, for reasons of computational efficiency only the pairs where both English and French sentences are </a:t>
            </a:r>
            <a:r>
              <a:rPr b="1" lang="en" sz="1700"/>
              <a:t>at most 30 words long</a:t>
            </a:r>
            <a:r>
              <a:rPr lang="en" sz="1700"/>
              <a:t> were used for training the NN.</a:t>
            </a:r>
            <a:endParaRPr sz="1700"/>
          </a:p>
          <a:p>
            <a:pPr indent="-336550" lvl="0" marL="457200" rtl="0" algn="l">
              <a:spcBef>
                <a:spcPts val="0"/>
              </a:spcBef>
              <a:spcAft>
                <a:spcPts val="0"/>
              </a:spcAft>
              <a:buSzPts val="1700"/>
              <a:buChar char="•"/>
            </a:pPr>
            <a:r>
              <a:rPr lang="en" sz="1700"/>
              <a:t>Only the </a:t>
            </a:r>
            <a:r>
              <a:rPr b="1" lang="en" sz="1700"/>
              <a:t>30,000 most frequent words</a:t>
            </a:r>
            <a:r>
              <a:rPr lang="en" sz="1700"/>
              <a:t> for both English and French were used. All the other rare words are considered unknown and are mapped to a special token ([</a:t>
            </a:r>
            <a:r>
              <a:rPr b="1" lang="en" sz="1700"/>
              <a:t>UNK</a:t>
            </a:r>
            <a:r>
              <a:rPr lang="en" sz="1700"/>
              <a:t>]).</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0"/>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400"/>
              <a:buNone/>
            </a:pPr>
            <a:r>
              <a:rPr lang="en"/>
              <a:t>Technique [1/2]</a:t>
            </a:r>
            <a:endParaRPr/>
          </a:p>
        </p:txBody>
      </p:sp>
      <p:sp>
        <p:nvSpPr>
          <p:cNvPr id="130" name="Google Shape;130;p30"/>
          <p:cNvSpPr txBox="1"/>
          <p:nvPr>
            <p:ph idx="1" type="body"/>
          </p:nvPr>
        </p:nvSpPr>
        <p:spPr>
          <a:xfrm>
            <a:off x="200366" y="1001969"/>
            <a:ext cx="5032200" cy="4010400"/>
          </a:xfrm>
          <a:prstGeom prst="rect">
            <a:avLst/>
          </a:prstGeom>
          <a:noFill/>
          <a:ln>
            <a:noFill/>
          </a:ln>
        </p:spPr>
        <p:txBody>
          <a:bodyPr anchorCtr="0" anchor="t" bIns="45700" lIns="91425" spcFirstLastPara="1" rIns="91425" wrap="square" tIns="45700">
            <a:noAutofit/>
          </a:bodyPr>
          <a:lstStyle/>
          <a:p>
            <a:pPr indent="-317500" lvl="0" marL="457200" rtl="0" algn="l">
              <a:spcBef>
                <a:spcPts val="480"/>
              </a:spcBef>
              <a:spcAft>
                <a:spcPts val="0"/>
              </a:spcAft>
              <a:buSzPts val="1400"/>
              <a:buChar char="•"/>
            </a:pPr>
            <a:r>
              <a:rPr lang="en" sz="1400"/>
              <a:t>The author explains two Encoder-Decoder based approaches for the NMT task.</a:t>
            </a:r>
            <a:endParaRPr sz="1400"/>
          </a:p>
          <a:p>
            <a:pPr indent="-317500" lvl="0" marL="457200" rtl="0" algn="l">
              <a:spcBef>
                <a:spcPts val="0"/>
              </a:spcBef>
              <a:spcAft>
                <a:spcPts val="0"/>
              </a:spcAft>
              <a:buSzPts val="1400"/>
              <a:buChar char="•"/>
            </a:pPr>
            <a:r>
              <a:rPr lang="en" sz="1400"/>
              <a:t>Models mentioned in the paper are:</a:t>
            </a:r>
            <a:endParaRPr sz="1400"/>
          </a:p>
          <a:p>
            <a:pPr indent="-317500" lvl="1" marL="914400" rtl="0" algn="l">
              <a:spcBef>
                <a:spcPts val="0"/>
              </a:spcBef>
              <a:spcAft>
                <a:spcPts val="0"/>
              </a:spcAft>
              <a:buSzPts val="1400"/>
              <a:buChar char="–"/>
            </a:pPr>
            <a:r>
              <a:rPr lang="en" sz="1400"/>
              <a:t>1) The RNN Encoder–Decoder (RNNenc).</a:t>
            </a:r>
            <a:endParaRPr sz="1400"/>
          </a:p>
          <a:p>
            <a:pPr indent="-317500" lvl="1" marL="914400" rtl="0" algn="l">
              <a:spcBef>
                <a:spcPts val="0"/>
              </a:spcBef>
              <a:spcAft>
                <a:spcPts val="0"/>
              </a:spcAft>
              <a:buSzPts val="1400"/>
              <a:buChar char="–"/>
            </a:pPr>
            <a:r>
              <a:rPr lang="en" sz="1400"/>
              <a:t>2) Gated recursive convolutional neural network (grConv).</a:t>
            </a:r>
            <a:endParaRPr sz="1400"/>
          </a:p>
          <a:p>
            <a:pPr indent="-317500" lvl="0" marL="457200" rtl="0" algn="l">
              <a:lnSpc>
                <a:spcPct val="115000"/>
              </a:lnSpc>
              <a:spcBef>
                <a:spcPts val="0"/>
              </a:spcBef>
              <a:spcAft>
                <a:spcPts val="0"/>
              </a:spcAft>
              <a:buSzPts val="1400"/>
              <a:buChar char="•"/>
            </a:pPr>
            <a:r>
              <a:rPr lang="en" sz="1400"/>
              <a:t>In both models, author used the RNN with gated hidden unit which has two gates: reset and update gate.</a:t>
            </a:r>
            <a:endParaRPr sz="1400"/>
          </a:p>
          <a:p>
            <a:pPr indent="-317500" lvl="0" marL="457200" rtl="0" algn="l">
              <a:lnSpc>
                <a:spcPct val="115000"/>
              </a:lnSpc>
              <a:spcBef>
                <a:spcPts val="0"/>
              </a:spcBef>
              <a:spcAft>
                <a:spcPts val="0"/>
              </a:spcAft>
              <a:buSzPts val="1400"/>
              <a:buChar char="•"/>
            </a:pPr>
            <a:r>
              <a:rPr lang="en" sz="1400"/>
              <a:t>Each gate depends on the previous hidden state h</a:t>
            </a:r>
            <a:r>
              <a:rPr baseline="-25000" lang="en" sz="1400"/>
              <a:t>(t−1)</a:t>
            </a:r>
            <a:r>
              <a:rPr lang="en" sz="1400"/>
              <a:t>, and the current input x</a:t>
            </a:r>
            <a:r>
              <a:rPr baseline="-25000" lang="en" sz="1400"/>
              <a:t>t</a:t>
            </a:r>
            <a:r>
              <a:rPr lang="en" sz="1400"/>
              <a:t> controls the flow of information.</a:t>
            </a:r>
            <a:endParaRPr sz="1400"/>
          </a:p>
          <a:p>
            <a:pPr indent="-317500" lvl="0" marL="457200" rtl="0" algn="l">
              <a:lnSpc>
                <a:spcPct val="115000"/>
              </a:lnSpc>
              <a:spcBef>
                <a:spcPts val="0"/>
              </a:spcBef>
              <a:spcAft>
                <a:spcPts val="0"/>
              </a:spcAft>
              <a:buSzPts val="1400"/>
              <a:buChar char="•"/>
            </a:pPr>
            <a:r>
              <a:rPr lang="en" sz="1400"/>
              <a:t>The RNNenc was trained using minibatch stochastic gradient descent with AdaDelta and had 1000 hidden neurons.</a:t>
            </a:r>
            <a:endParaRPr sz="1400"/>
          </a:p>
        </p:txBody>
      </p:sp>
      <p:sp>
        <p:nvSpPr>
          <p:cNvPr id="131" name="Google Shape;131;p30"/>
          <p:cNvSpPr txBox="1"/>
          <p:nvPr/>
        </p:nvSpPr>
        <p:spPr>
          <a:xfrm>
            <a:off x="5880453" y="2484175"/>
            <a:ext cx="2715000" cy="396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0000FF"/>
                </a:solidFill>
              </a:rPr>
              <a:t>RNN with Gated Hidden Neurons</a:t>
            </a:r>
            <a:r>
              <a:rPr lang="en">
                <a:solidFill>
                  <a:srgbClr val="0000FF"/>
                </a:solidFill>
              </a:rPr>
              <a:t> </a:t>
            </a:r>
            <a:endParaRPr>
              <a:solidFill>
                <a:srgbClr val="0000FF"/>
              </a:solidFill>
            </a:endParaRPr>
          </a:p>
        </p:txBody>
      </p:sp>
      <p:pic>
        <p:nvPicPr>
          <p:cNvPr id="132" name="Google Shape;132;p30"/>
          <p:cNvPicPr preferRelativeResize="0"/>
          <p:nvPr/>
        </p:nvPicPr>
        <p:blipFill>
          <a:blip r:embed="rId3">
            <a:alphaModFix/>
          </a:blip>
          <a:stretch>
            <a:fillRect/>
          </a:stretch>
        </p:blipFill>
        <p:spPr>
          <a:xfrm>
            <a:off x="5402228" y="1378053"/>
            <a:ext cx="3419477" cy="1106126"/>
          </a:xfrm>
          <a:prstGeom prst="rect">
            <a:avLst/>
          </a:prstGeom>
          <a:noFill/>
          <a:ln>
            <a:noFill/>
          </a:ln>
        </p:spPr>
      </p:pic>
      <p:pic>
        <p:nvPicPr>
          <p:cNvPr id="133" name="Google Shape;133;p30"/>
          <p:cNvPicPr preferRelativeResize="0"/>
          <p:nvPr/>
        </p:nvPicPr>
        <p:blipFill>
          <a:blip r:embed="rId4">
            <a:alphaModFix/>
          </a:blip>
          <a:stretch>
            <a:fillRect/>
          </a:stretch>
        </p:blipFill>
        <p:spPr>
          <a:xfrm>
            <a:off x="5402225" y="3263084"/>
            <a:ext cx="3320900" cy="1345700"/>
          </a:xfrm>
          <a:prstGeom prst="rect">
            <a:avLst/>
          </a:prstGeom>
          <a:noFill/>
          <a:ln>
            <a:noFill/>
          </a:ln>
        </p:spPr>
      </p:pic>
      <p:sp>
        <p:nvSpPr>
          <p:cNvPr id="134" name="Google Shape;134;p30"/>
          <p:cNvSpPr txBox="1"/>
          <p:nvPr/>
        </p:nvSpPr>
        <p:spPr>
          <a:xfrm>
            <a:off x="5562675" y="4680475"/>
            <a:ext cx="3000000" cy="386700"/>
          </a:xfrm>
          <a:prstGeom prst="rect">
            <a:avLst/>
          </a:prstGeom>
          <a:noFill/>
          <a:ln>
            <a:noFill/>
          </a:ln>
        </p:spPr>
        <p:txBody>
          <a:bodyPr anchorCtr="0" anchor="t" bIns="91425" lIns="91425" spcFirstLastPara="1" rIns="91425" wrap="square" tIns="91425">
            <a:spAutoFit/>
          </a:bodyPr>
          <a:lstStyle/>
          <a:p>
            <a:pPr indent="0" lvl="0" marL="0" rtl="0" algn="ctr">
              <a:spcBef>
                <a:spcPts val="480"/>
              </a:spcBef>
              <a:spcAft>
                <a:spcPts val="0"/>
              </a:spcAft>
              <a:buNone/>
            </a:pPr>
            <a:r>
              <a:rPr lang="en" sz="1300">
                <a:solidFill>
                  <a:srgbClr val="0000FF"/>
                </a:solidFill>
              </a:rPr>
              <a:t>Encoder–Decoder </a:t>
            </a:r>
            <a:r>
              <a:rPr lang="en" sz="1300">
                <a:solidFill>
                  <a:srgbClr val="0000FF"/>
                </a:solidFill>
              </a:rPr>
              <a:t>Architecture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1"/>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SzPts val="1400"/>
              <a:buNone/>
            </a:pPr>
            <a:r>
              <a:rPr lang="en"/>
              <a:t>Technique [2/2]</a:t>
            </a:r>
            <a:endParaRPr/>
          </a:p>
        </p:txBody>
      </p:sp>
      <p:sp>
        <p:nvSpPr>
          <p:cNvPr id="140" name="Google Shape;140;p31"/>
          <p:cNvSpPr txBox="1"/>
          <p:nvPr>
            <p:ph idx="1" type="body"/>
          </p:nvPr>
        </p:nvSpPr>
        <p:spPr>
          <a:xfrm>
            <a:off x="147414" y="1202902"/>
            <a:ext cx="4741500" cy="3857400"/>
          </a:xfrm>
          <a:prstGeom prst="rect">
            <a:avLst/>
          </a:prstGeom>
          <a:noFill/>
          <a:ln>
            <a:noFill/>
          </a:ln>
        </p:spPr>
        <p:txBody>
          <a:bodyPr anchorCtr="0" anchor="t" bIns="45700" lIns="91425" spcFirstLastPara="1" rIns="91425" wrap="square" tIns="45700">
            <a:noAutofit/>
          </a:bodyPr>
          <a:lstStyle/>
          <a:p>
            <a:pPr indent="-323850" lvl="0" marL="457200" rtl="0" algn="l">
              <a:spcBef>
                <a:spcPts val="480"/>
              </a:spcBef>
              <a:spcAft>
                <a:spcPts val="0"/>
              </a:spcAft>
              <a:buSzPts val="1500"/>
              <a:buChar char="•"/>
            </a:pPr>
            <a:r>
              <a:rPr lang="en" sz="1500"/>
              <a:t>In the grConv model the author introduce a binary convolutional neural network whose weights are recursively applied to the input sequence until it outputs a single fixed length vector.</a:t>
            </a:r>
            <a:endParaRPr sz="1500"/>
          </a:p>
          <a:p>
            <a:pPr indent="-323850" lvl="0" marL="457200" rtl="0" algn="l">
              <a:spcBef>
                <a:spcPts val="0"/>
              </a:spcBef>
              <a:spcAft>
                <a:spcPts val="0"/>
              </a:spcAft>
              <a:buSzPts val="1500"/>
              <a:buChar char="•"/>
            </a:pPr>
            <a:r>
              <a:rPr lang="en" sz="1500"/>
              <a:t>The grConv encoder used in the paper has 2 convolutional layers with gating mechanisms and each layer produces 1000 feature maps, representing extracted features.</a:t>
            </a:r>
            <a:endParaRPr sz="1500"/>
          </a:p>
          <a:p>
            <a:pPr indent="-323850" lvl="0" marL="457200" rtl="0" algn="l">
              <a:spcBef>
                <a:spcPts val="0"/>
              </a:spcBef>
              <a:spcAft>
                <a:spcPts val="0"/>
              </a:spcAft>
              <a:buSzPts val="1500"/>
              <a:buChar char="•"/>
            </a:pPr>
            <a:r>
              <a:rPr lang="en" sz="1500"/>
              <a:t>Just like </a:t>
            </a:r>
            <a:r>
              <a:rPr lang="en" sz="1500"/>
              <a:t>RNNenc, grConv was trained using mini batch stochastic gradient descent with AdaDelta and had 2000 hidden neurons.</a:t>
            </a:r>
            <a:endParaRPr sz="1500"/>
          </a:p>
        </p:txBody>
      </p:sp>
      <p:sp>
        <p:nvSpPr>
          <p:cNvPr id="141" name="Google Shape;141;p31"/>
          <p:cNvSpPr txBox="1"/>
          <p:nvPr/>
        </p:nvSpPr>
        <p:spPr>
          <a:xfrm rot="1860402">
            <a:off x="7959372" y="1317677"/>
            <a:ext cx="1098346" cy="400072"/>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pic>
        <p:nvPicPr>
          <p:cNvPr id="142" name="Google Shape;142;p31"/>
          <p:cNvPicPr preferRelativeResize="0"/>
          <p:nvPr/>
        </p:nvPicPr>
        <p:blipFill>
          <a:blip r:embed="rId3">
            <a:alphaModFix/>
          </a:blip>
          <a:stretch>
            <a:fillRect/>
          </a:stretch>
        </p:blipFill>
        <p:spPr>
          <a:xfrm>
            <a:off x="4985689" y="1202902"/>
            <a:ext cx="3623450" cy="1518975"/>
          </a:xfrm>
          <a:prstGeom prst="rect">
            <a:avLst/>
          </a:prstGeom>
          <a:noFill/>
          <a:ln>
            <a:noFill/>
          </a:ln>
        </p:spPr>
      </p:pic>
      <p:sp>
        <p:nvSpPr>
          <p:cNvPr id="143" name="Google Shape;143;p31"/>
          <p:cNvSpPr txBox="1"/>
          <p:nvPr/>
        </p:nvSpPr>
        <p:spPr>
          <a:xfrm>
            <a:off x="5392379" y="2949677"/>
            <a:ext cx="3000000" cy="588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300">
                <a:solidFill>
                  <a:srgbClr val="0000FF"/>
                </a:solidFill>
              </a:rPr>
              <a:t>Proposed gated unit for the Recursive Convolutional Neural Network</a:t>
            </a:r>
            <a:endParaRPr/>
          </a:p>
        </p:txBody>
      </p:sp>
      <p:pic>
        <p:nvPicPr>
          <p:cNvPr id="144" name="Google Shape;144;p31"/>
          <p:cNvPicPr preferRelativeResize="0"/>
          <p:nvPr/>
        </p:nvPicPr>
        <p:blipFill>
          <a:blip r:embed="rId4">
            <a:alphaModFix/>
          </a:blip>
          <a:stretch>
            <a:fillRect/>
          </a:stretch>
        </p:blipFill>
        <p:spPr>
          <a:xfrm>
            <a:off x="5019022" y="4241439"/>
            <a:ext cx="3556825" cy="455125"/>
          </a:xfrm>
          <a:prstGeom prst="rect">
            <a:avLst/>
          </a:prstGeom>
          <a:noFill/>
          <a:ln>
            <a:noFill/>
          </a:ln>
        </p:spPr>
      </p:pic>
      <p:pic>
        <p:nvPicPr>
          <p:cNvPr id="145" name="Google Shape;145;p31"/>
          <p:cNvPicPr preferRelativeResize="0"/>
          <p:nvPr/>
        </p:nvPicPr>
        <p:blipFill>
          <a:blip r:embed="rId5">
            <a:alphaModFix/>
          </a:blip>
          <a:stretch>
            <a:fillRect/>
          </a:stretch>
        </p:blipFill>
        <p:spPr>
          <a:xfrm>
            <a:off x="5151364" y="3587091"/>
            <a:ext cx="2615225" cy="519575"/>
          </a:xfrm>
          <a:prstGeom prst="rect">
            <a:avLst/>
          </a:prstGeom>
          <a:noFill/>
          <a:ln>
            <a:noFill/>
          </a:ln>
        </p:spPr>
      </p:pic>
      <p:sp>
        <p:nvSpPr>
          <p:cNvPr id="146" name="Google Shape;146;p31"/>
          <p:cNvSpPr txBox="1"/>
          <p:nvPr/>
        </p:nvSpPr>
        <p:spPr>
          <a:xfrm>
            <a:off x="5118725" y="4632073"/>
            <a:ext cx="1506600" cy="434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ω - </a:t>
            </a:r>
            <a:r>
              <a:rPr lang="en" sz="800"/>
              <a:t>gating coefficients </a:t>
            </a:r>
            <a:endParaRPr sz="800"/>
          </a:p>
          <a:p>
            <a:pPr indent="0" lvl="0" marL="0" rtl="0" algn="l">
              <a:spcBef>
                <a:spcPts val="0"/>
              </a:spcBef>
              <a:spcAft>
                <a:spcPts val="0"/>
              </a:spcAft>
              <a:buNone/>
            </a:pPr>
            <a:r>
              <a:rPr lang="en" sz="800"/>
              <a:t>W - Weight </a:t>
            </a:r>
            <a:r>
              <a:rPr lang="en" sz="800"/>
              <a:t>matrix </a:t>
            </a:r>
            <a:endParaRPr sz="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400"/>
              <a:buFont typeface="Arial"/>
              <a:buNone/>
            </a:pPr>
            <a:r>
              <a:rPr lang="en"/>
              <a:t>Results</a:t>
            </a:r>
            <a:endParaRPr/>
          </a:p>
        </p:txBody>
      </p:sp>
      <p:sp>
        <p:nvSpPr>
          <p:cNvPr id="152" name="Google Shape;152;p32"/>
          <p:cNvSpPr txBox="1"/>
          <p:nvPr/>
        </p:nvSpPr>
        <p:spPr>
          <a:xfrm>
            <a:off x="123835" y="2765672"/>
            <a:ext cx="4161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00FF"/>
                </a:solidFill>
              </a:rPr>
              <a:t>The phrase-based SMT system shows the superior performance over the proposed purely neural machine translation system, but we can see that for No UNK data the difference diminishes quite significantly.</a:t>
            </a:r>
            <a:endParaRPr sz="1000">
              <a:solidFill>
                <a:srgbClr val="0000FF"/>
              </a:solidFill>
            </a:endParaRPr>
          </a:p>
        </p:txBody>
      </p:sp>
      <p:pic>
        <p:nvPicPr>
          <p:cNvPr id="153" name="Google Shape;153;p32"/>
          <p:cNvPicPr preferRelativeResize="0"/>
          <p:nvPr/>
        </p:nvPicPr>
        <p:blipFill rotWithShape="1">
          <a:blip r:embed="rId3">
            <a:alphaModFix/>
          </a:blip>
          <a:srcRect b="-2230" l="0" r="0" t="2230"/>
          <a:stretch/>
        </p:blipFill>
        <p:spPr>
          <a:xfrm>
            <a:off x="543098" y="1118164"/>
            <a:ext cx="2169300" cy="1438800"/>
          </a:xfrm>
          <a:prstGeom prst="rect">
            <a:avLst/>
          </a:prstGeom>
          <a:noFill/>
          <a:ln>
            <a:noFill/>
          </a:ln>
        </p:spPr>
      </p:pic>
      <p:pic>
        <p:nvPicPr>
          <p:cNvPr id="154" name="Google Shape;154;p32"/>
          <p:cNvPicPr preferRelativeResize="0"/>
          <p:nvPr/>
        </p:nvPicPr>
        <p:blipFill>
          <a:blip r:embed="rId4">
            <a:alphaModFix/>
          </a:blip>
          <a:stretch>
            <a:fillRect/>
          </a:stretch>
        </p:blipFill>
        <p:spPr>
          <a:xfrm>
            <a:off x="2360850" y="3412175"/>
            <a:ext cx="4031826" cy="1660150"/>
          </a:xfrm>
          <a:prstGeom prst="rect">
            <a:avLst/>
          </a:prstGeom>
          <a:noFill/>
          <a:ln>
            <a:noFill/>
          </a:ln>
        </p:spPr>
      </p:pic>
      <p:sp>
        <p:nvSpPr>
          <p:cNvPr id="155" name="Google Shape;155;p32"/>
          <p:cNvSpPr txBox="1"/>
          <p:nvPr/>
        </p:nvSpPr>
        <p:spPr>
          <a:xfrm>
            <a:off x="5075400" y="2765675"/>
            <a:ext cx="3938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00FF"/>
                </a:solidFill>
              </a:rPr>
              <a:t>For the sentences with 10 to 20 words and no unknown words, the BLEU scores on the test set are 27.03 and 35.40 for the RNNenc and Moses, respectively.</a:t>
            </a:r>
            <a:endParaRPr sz="1000">
              <a:solidFill>
                <a:srgbClr val="0000FF"/>
              </a:solidFill>
            </a:endParaRPr>
          </a:p>
        </p:txBody>
      </p:sp>
      <p:sp>
        <p:nvSpPr>
          <p:cNvPr id="156" name="Google Shape;156;p32"/>
          <p:cNvSpPr txBox="1"/>
          <p:nvPr/>
        </p:nvSpPr>
        <p:spPr>
          <a:xfrm>
            <a:off x="2836792" y="1514325"/>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rgbClr val="0000FF"/>
                </a:solidFill>
              </a:rPr>
              <a:t>The results here shows the BLEU score obtained by the different models with two cases: Unknown words present, and with no unknown words. </a:t>
            </a:r>
            <a:endParaRPr/>
          </a:p>
        </p:txBody>
      </p:sp>
      <p:pic>
        <p:nvPicPr>
          <p:cNvPr id="157" name="Google Shape;157;p32"/>
          <p:cNvPicPr preferRelativeResize="0"/>
          <p:nvPr/>
        </p:nvPicPr>
        <p:blipFill rotWithShape="1">
          <a:blip r:embed="rId5">
            <a:alphaModFix/>
          </a:blip>
          <a:srcRect b="8" l="58025" r="2576" t="15474"/>
          <a:stretch/>
        </p:blipFill>
        <p:spPr>
          <a:xfrm>
            <a:off x="6392674" y="1063377"/>
            <a:ext cx="2017199" cy="143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