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e7IYKjlkftaq6hw0MCM4J3Q69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35B43E-4C7A-4DEB-9FFA-B1F199EA28EB}">
  <a:tblStyle styleId="{E435B43E-4C7A-4DEB-9FFA-B1F199EA28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279338a73_0_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26279338a73_0_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79338a73_0_2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26279338a73_0_2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7d6953fcb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67d6953fcb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988cf7bb0_0_1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988cf7bb0_0_1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6988cf7bb0_0_1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ac3de79ff_1_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ac3de79ff_1_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bac3de79ff_1_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" name="Google Shape;2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 </a:t>
            </a:r>
            <a:r>
              <a:rPr b="1" lang="en-IN" sz="4400"/>
              <a:t>Assignment 1-Implementation of Backpropagation and Training a Palindrome Network</a:t>
            </a:r>
            <a:endParaRPr sz="4400"/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115887" y="32766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Srihari K B, 23M0754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Frederic J Maliakkal, 23M0745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Shariq Faraz, 23M0779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Akanksha Dadhich, 23M0830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20th February, 2024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279338a73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Problem Statement</a:t>
            </a:r>
            <a:endParaRPr b="1"/>
          </a:p>
        </p:txBody>
      </p:sp>
      <p:sp>
        <p:nvSpPr>
          <p:cNvPr id="59" name="Google Shape;59;g26279338a73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Input</a:t>
            </a:r>
            <a:r>
              <a:rPr lang="en-IN"/>
              <a:t>: 10-bit String (of numbers)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Output</a:t>
            </a:r>
            <a:r>
              <a:rPr lang="en-IN"/>
              <a:t>: 1 if Palindrome, 0 otherwise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79338a73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Architecture and hyperparameter details </a:t>
            </a:r>
            <a:endParaRPr b="1"/>
          </a:p>
        </p:txBody>
      </p:sp>
      <p:sp>
        <p:nvSpPr>
          <p:cNvPr id="65" name="Google Shape;65;g26279338a73_0_20"/>
          <p:cNvSpPr txBox="1"/>
          <p:nvPr>
            <p:ph idx="1" type="body"/>
          </p:nvPr>
        </p:nvSpPr>
        <p:spPr>
          <a:xfrm>
            <a:off x="457200" y="1600200"/>
            <a:ext cx="8229600" cy="4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Architecture: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Input Layer: 10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Hidden Layer: 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IN" sz="1800"/>
              <a:t>ReLU - 2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</a:pPr>
            <a:r>
              <a:rPr lang="en-IN" sz="1800"/>
              <a:t>Sigmoid - 7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Output Layer: 1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Hyperparameter details: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Learning rate: 0.05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No of epochs: 500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IN" sz="1800"/>
              <a:t>Dataset: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Train: 1488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Test: 496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○"/>
            </a:pPr>
            <a:r>
              <a:rPr lang="en-IN" sz="1800"/>
              <a:t>Total: (992+992=1984)</a:t>
            </a:r>
            <a:endParaRPr sz="1800"/>
          </a:p>
        </p:txBody>
      </p:sp>
      <p:grpSp>
        <p:nvGrpSpPr>
          <p:cNvPr id="66" name="Google Shape;66;g26279338a73_0_20"/>
          <p:cNvGrpSpPr/>
          <p:nvPr/>
        </p:nvGrpSpPr>
        <p:grpSpPr>
          <a:xfrm>
            <a:off x="4887790" y="1515751"/>
            <a:ext cx="4027621" cy="5146187"/>
            <a:chOff x="544300" y="571594"/>
            <a:chExt cx="4472650" cy="5714811"/>
          </a:xfrm>
        </p:grpSpPr>
        <p:sp>
          <p:nvSpPr>
            <p:cNvPr id="67" name="Google Shape;67;g26279338a73_0_20"/>
            <p:cNvSpPr/>
            <p:nvPr/>
          </p:nvSpPr>
          <p:spPr>
            <a:xfrm>
              <a:off x="544300" y="116611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g26279338a73_0_20"/>
            <p:cNvSpPr/>
            <p:nvPr/>
          </p:nvSpPr>
          <p:spPr>
            <a:xfrm>
              <a:off x="544300" y="175912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6279338a73_0_20"/>
            <p:cNvSpPr/>
            <p:nvPr/>
          </p:nvSpPr>
          <p:spPr>
            <a:xfrm>
              <a:off x="544300" y="2352136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6279338a73_0_20"/>
            <p:cNvSpPr/>
            <p:nvPr/>
          </p:nvSpPr>
          <p:spPr>
            <a:xfrm>
              <a:off x="544300" y="2945146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6279338a73_0_20"/>
            <p:cNvSpPr/>
            <p:nvPr/>
          </p:nvSpPr>
          <p:spPr>
            <a:xfrm>
              <a:off x="544300" y="3538156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6279338a73_0_20"/>
            <p:cNvSpPr/>
            <p:nvPr/>
          </p:nvSpPr>
          <p:spPr>
            <a:xfrm>
              <a:off x="544300" y="413117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6279338a73_0_20"/>
            <p:cNvSpPr/>
            <p:nvPr/>
          </p:nvSpPr>
          <p:spPr>
            <a:xfrm>
              <a:off x="544300" y="472418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6279338a73_0_20"/>
            <p:cNvSpPr/>
            <p:nvPr/>
          </p:nvSpPr>
          <p:spPr>
            <a:xfrm>
              <a:off x="544300" y="531719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6279338a73_0_20"/>
            <p:cNvSpPr/>
            <p:nvPr/>
          </p:nvSpPr>
          <p:spPr>
            <a:xfrm>
              <a:off x="544300" y="5910206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6279338a73_0_20"/>
            <p:cNvSpPr/>
            <p:nvPr/>
          </p:nvSpPr>
          <p:spPr>
            <a:xfrm>
              <a:off x="544300" y="571594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77" name="Google Shape;77;g26279338a73_0_20"/>
            <p:cNvSpPr/>
            <p:nvPr/>
          </p:nvSpPr>
          <p:spPr>
            <a:xfrm>
              <a:off x="2519400" y="187759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26279338a73_0_20"/>
            <p:cNvSpPr/>
            <p:nvPr/>
          </p:nvSpPr>
          <p:spPr>
            <a:xfrm>
              <a:off x="2519400" y="460420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6279338a73_0_20"/>
            <p:cNvSpPr/>
            <p:nvPr/>
          </p:nvSpPr>
          <p:spPr>
            <a:xfrm>
              <a:off x="3741650" y="3240911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g26279338a73_0_20"/>
            <p:cNvCxnSpPr>
              <a:stCxn id="76" idx="6"/>
              <a:endCxn id="77" idx="1"/>
            </p:cNvCxnSpPr>
            <p:nvPr/>
          </p:nvCxnSpPr>
          <p:spPr>
            <a:xfrm>
              <a:off x="920500" y="759694"/>
              <a:ext cx="1653900" cy="117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" name="Google Shape;81;g26279338a73_0_20"/>
            <p:cNvCxnSpPr>
              <a:stCxn id="67" idx="6"/>
              <a:endCxn id="77" idx="1"/>
            </p:cNvCxnSpPr>
            <p:nvPr/>
          </p:nvCxnSpPr>
          <p:spPr>
            <a:xfrm>
              <a:off x="920500" y="1354215"/>
              <a:ext cx="1653900" cy="57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" name="Google Shape;82;g26279338a73_0_20"/>
            <p:cNvCxnSpPr>
              <a:stCxn id="68" idx="6"/>
              <a:endCxn id="77" idx="1"/>
            </p:cNvCxnSpPr>
            <p:nvPr/>
          </p:nvCxnSpPr>
          <p:spPr>
            <a:xfrm flipH="1" rot="10800000">
              <a:off x="920500" y="1932825"/>
              <a:ext cx="1653900" cy="1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" name="Google Shape;83;g26279338a73_0_20"/>
            <p:cNvCxnSpPr>
              <a:stCxn id="69" idx="6"/>
              <a:endCxn id="77" idx="2"/>
            </p:cNvCxnSpPr>
            <p:nvPr/>
          </p:nvCxnSpPr>
          <p:spPr>
            <a:xfrm flipH="1" rot="10800000">
              <a:off x="920500" y="2065636"/>
              <a:ext cx="15990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" name="Google Shape;84;g26279338a73_0_20"/>
            <p:cNvCxnSpPr>
              <a:stCxn id="70" idx="6"/>
              <a:endCxn id="77" idx="2"/>
            </p:cNvCxnSpPr>
            <p:nvPr/>
          </p:nvCxnSpPr>
          <p:spPr>
            <a:xfrm flipH="1" rot="10800000">
              <a:off x="920500" y="2065546"/>
              <a:ext cx="1599000" cy="10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" name="Google Shape;85;g26279338a73_0_20"/>
            <p:cNvCxnSpPr>
              <a:stCxn id="71" idx="7"/>
              <a:endCxn id="77" idx="2"/>
            </p:cNvCxnSpPr>
            <p:nvPr/>
          </p:nvCxnSpPr>
          <p:spPr>
            <a:xfrm flipH="1" rot="10800000">
              <a:off x="865407" y="2065649"/>
              <a:ext cx="1653900" cy="152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6" name="Google Shape;86;g26279338a73_0_20"/>
            <p:cNvCxnSpPr>
              <a:stCxn id="72" idx="7"/>
              <a:endCxn id="77" idx="2"/>
            </p:cNvCxnSpPr>
            <p:nvPr/>
          </p:nvCxnSpPr>
          <p:spPr>
            <a:xfrm flipH="1" rot="10800000">
              <a:off x="865407" y="2065568"/>
              <a:ext cx="1653900" cy="212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" name="Google Shape;87;g26279338a73_0_20"/>
            <p:cNvCxnSpPr>
              <a:stCxn id="73" idx="7"/>
              <a:endCxn id="77" idx="3"/>
            </p:cNvCxnSpPr>
            <p:nvPr/>
          </p:nvCxnSpPr>
          <p:spPr>
            <a:xfrm flipH="1" rot="10800000">
              <a:off x="865407" y="2198678"/>
              <a:ext cx="1709100" cy="258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g26279338a73_0_20"/>
            <p:cNvCxnSpPr>
              <a:stCxn id="74" idx="7"/>
              <a:endCxn id="77" idx="3"/>
            </p:cNvCxnSpPr>
            <p:nvPr/>
          </p:nvCxnSpPr>
          <p:spPr>
            <a:xfrm flipH="1" rot="10800000">
              <a:off x="865407" y="2198589"/>
              <a:ext cx="1709100" cy="317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" name="Google Shape;89;g26279338a73_0_20"/>
            <p:cNvCxnSpPr>
              <a:stCxn id="75" idx="7"/>
              <a:endCxn id="77" idx="3"/>
            </p:cNvCxnSpPr>
            <p:nvPr/>
          </p:nvCxnSpPr>
          <p:spPr>
            <a:xfrm flipH="1" rot="10800000">
              <a:off x="865407" y="2198799"/>
              <a:ext cx="1709100" cy="376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g26279338a73_0_20"/>
            <p:cNvCxnSpPr>
              <a:stCxn id="77" idx="6"/>
              <a:endCxn id="79" idx="1"/>
            </p:cNvCxnSpPr>
            <p:nvPr/>
          </p:nvCxnSpPr>
          <p:spPr>
            <a:xfrm>
              <a:off x="2895600" y="2065695"/>
              <a:ext cx="901200" cy="123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g26279338a73_0_20"/>
            <p:cNvCxnSpPr>
              <a:stCxn id="78" idx="6"/>
              <a:endCxn id="79" idx="3"/>
            </p:cNvCxnSpPr>
            <p:nvPr/>
          </p:nvCxnSpPr>
          <p:spPr>
            <a:xfrm flipH="1" rot="10800000">
              <a:off x="2895600" y="3562005"/>
              <a:ext cx="901200" cy="123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2" name="Google Shape;92;g26279338a73_0_20"/>
            <p:cNvCxnSpPr>
              <a:stCxn id="77" idx="0"/>
            </p:cNvCxnSpPr>
            <p:nvPr/>
          </p:nvCxnSpPr>
          <p:spPr>
            <a:xfrm rot="10800000">
              <a:off x="2700600" y="798495"/>
              <a:ext cx="6900" cy="107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" name="Google Shape;93;g26279338a73_0_20"/>
            <p:cNvCxnSpPr>
              <a:stCxn id="78" idx="4"/>
            </p:cNvCxnSpPr>
            <p:nvPr/>
          </p:nvCxnSpPr>
          <p:spPr>
            <a:xfrm>
              <a:off x="2707500" y="4980405"/>
              <a:ext cx="0" cy="115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" name="Google Shape;94;g26279338a73_0_20"/>
            <p:cNvCxnSpPr>
              <a:stCxn id="79" idx="0"/>
            </p:cNvCxnSpPr>
            <p:nvPr/>
          </p:nvCxnSpPr>
          <p:spPr>
            <a:xfrm rot="10800000">
              <a:off x="3929750" y="2243411"/>
              <a:ext cx="0" cy="9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" name="Google Shape;95;g26279338a73_0_20"/>
            <p:cNvCxnSpPr>
              <a:stCxn id="79" idx="6"/>
            </p:cNvCxnSpPr>
            <p:nvPr/>
          </p:nvCxnSpPr>
          <p:spPr>
            <a:xfrm>
              <a:off x="4117850" y="3429011"/>
              <a:ext cx="899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" name="Google Shape;96;g26279338a73_0_20"/>
            <p:cNvCxnSpPr>
              <a:stCxn id="76" idx="5"/>
              <a:endCxn id="78" idx="0"/>
            </p:cNvCxnSpPr>
            <p:nvPr/>
          </p:nvCxnSpPr>
          <p:spPr>
            <a:xfrm>
              <a:off x="865407" y="892701"/>
              <a:ext cx="1842000" cy="371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" name="Google Shape;97;g26279338a73_0_20"/>
            <p:cNvCxnSpPr>
              <a:stCxn id="67" idx="6"/>
              <a:endCxn id="78" idx="0"/>
            </p:cNvCxnSpPr>
            <p:nvPr/>
          </p:nvCxnSpPr>
          <p:spPr>
            <a:xfrm>
              <a:off x="920500" y="1354215"/>
              <a:ext cx="1787100" cy="324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" name="Google Shape;98;g26279338a73_0_20"/>
            <p:cNvCxnSpPr>
              <a:stCxn id="68" idx="6"/>
              <a:endCxn id="78" idx="0"/>
            </p:cNvCxnSpPr>
            <p:nvPr/>
          </p:nvCxnSpPr>
          <p:spPr>
            <a:xfrm>
              <a:off x="920500" y="1947225"/>
              <a:ext cx="1787100" cy="265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9" name="Google Shape;99;g26279338a73_0_20"/>
            <p:cNvCxnSpPr>
              <a:stCxn id="69" idx="6"/>
              <a:endCxn id="78" idx="1"/>
            </p:cNvCxnSpPr>
            <p:nvPr/>
          </p:nvCxnSpPr>
          <p:spPr>
            <a:xfrm>
              <a:off x="920500" y="2540236"/>
              <a:ext cx="1653900" cy="211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" name="Google Shape;100;g26279338a73_0_20"/>
            <p:cNvCxnSpPr>
              <a:stCxn id="70" idx="6"/>
              <a:endCxn id="78" idx="1"/>
            </p:cNvCxnSpPr>
            <p:nvPr/>
          </p:nvCxnSpPr>
          <p:spPr>
            <a:xfrm>
              <a:off x="920500" y="3133246"/>
              <a:ext cx="1653900" cy="152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" name="Google Shape;101;g26279338a73_0_20"/>
            <p:cNvCxnSpPr>
              <a:stCxn id="71" idx="5"/>
              <a:endCxn id="78" idx="1"/>
            </p:cNvCxnSpPr>
            <p:nvPr/>
          </p:nvCxnSpPr>
          <p:spPr>
            <a:xfrm>
              <a:off x="865407" y="3859263"/>
              <a:ext cx="1709100" cy="80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" name="Google Shape;102;g26279338a73_0_20"/>
            <p:cNvCxnSpPr>
              <a:stCxn id="72" idx="6"/>
              <a:endCxn id="78" idx="1"/>
            </p:cNvCxnSpPr>
            <p:nvPr/>
          </p:nvCxnSpPr>
          <p:spPr>
            <a:xfrm>
              <a:off x="920500" y="4319275"/>
              <a:ext cx="1653900" cy="33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g26279338a73_0_20"/>
            <p:cNvCxnSpPr>
              <a:stCxn id="73" idx="6"/>
              <a:endCxn id="78" idx="2"/>
            </p:cNvCxnSpPr>
            <p:nvPr/>
          </p:nvCxnSpPr>
          <p:spPr>
            <a:xfrm flipH="1" rot="10800000">
              <a:off x="920500" y="4792285"/>
              <a:ext cx="159900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g26279338a73_0_20"/>
            <p:cNvCxnSpPr>
              <a:stCxn id="74" idx="6"/>
              <a:endCxn id="78" idx="2"/>
            </p:cNvCxnSpPr>
            <p:nvPr/>
          </p:nvCxnSpPr>
          <p:spPr>
            <a:xfrm flipH="1" rot="10800000">
              <a:off x="920500" y="4792195"/>
              <a:ext cx="1599000" cy="71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g26279338a73_0_20"/>
            <p:cNvCxnSpPr>
              <a:stCxn id="75" idx="6"/>
              <a:endCxn id="78" idx="2"/>
            </p:cNvCxnSpPr>
            <p:nvPr/>
          </p:nvCxnSpPr>
          <p:spPr>
            <a:xfrm flipH="1" rot="10800000">
              <a:off x="920500" y="4792406"/>
              <a:ext cx="1599000" cy="130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Overall performance</a:t>
            </a:r>
            <a:endParaRPr b="1"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Accuracy: 100%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Precision: 100%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Confusion Matrix: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25" y="4633300"/>
            <a:ext cx="7897748" cy="21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557" y="1600200"/>
            <a:ext cx="4729318" cy="28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Interpretability of middle layer</a:t>
            </a:r>
            <a:endParaRPr b="1"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457200" y="1371600"/>
            <a:ext cx="8229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Let the string S = L + R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S - complete bit string (e.g. 1001000110)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L - First 5 bits (10010)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R - Last 5 bits (00110)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S is palindrome if and only if L == reverse(R)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Hidden Layer Neurons: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Neuron 1: Outputs &gt; 0 if L &gt; reverse(R) else 0 Calculating (X1X10bar +X2X9bar…)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Neuron 2: Outputs &gt; 0 if L &lt; reverse(R) else 0 Calculating (X1barX10 +X2barX9…)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L == reverse(R) if and only if both the neurons output 0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Computation of L &gt; reverse(R)</a:t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value(L) = x</a:t>
            </a:r>
            <a:r>
              <a:rPr baseline="-25000" lang="en-IN" sz="1600"/>
              <a:t>1</a:t>
            </a:r>
            <a:r>
              <a:rPr lang="en-IN" sz="1600"/>
              <a:t>.b</a:t>
            </a:r>
            <a:r>
              <a:rPr baseline="30000" lang="en-IN" sz="1600"/>
              <a:t>4</a:t>
            </a:r>
            <a:r>
              <a:rPr lang="en-IN" sz="1600"/>
              <a:t> + x</a:t>
            </a:r>
            <a:r>
              <a:rPr baseline="-25000" lang="en-IN" sz="1600"/>
              <a:t>2</a:t>
            </a:r>
            <a:r>
              <a:rPr lang="en-IN" sz="1600"/>
              <a:t>.b</a:t>
            </a:r>
            <a:r>
              <a:rPr baseline="30000" lang="en-IN" sz="1600"/>
              <a:t>3</a:t>
            </a:r>
            <a:r>
              <a:rPr lang="en-IN" sz="1600"/>
              <a:t> + x</a:t>
            </a:r>
            <a:r>
              <a:rPr baseline="-25000" lang="en-IN" sz="1600"/>
              <a:t>3</a:t>
            </a:r>
            <a:r>
              <a:rPr lang="en-IN" sz="1600"/>
              <a:t>.b</a:t>
            </a:r>
            <a:r>
              <a:rPr baseline="30000" lang="en-IN" sz="1600"/>
              <a:t>2</a:t>
            </a:r>
            <a:r>
              <a:rPr lang="en-IN" sz="1600"/>
              <a:t> + x</a:t>
            </a:r>
            <a:r>
              <a:rPr baseline="-25000" lang="en-IN" sz="1600"/>
              <a:t>4</a:t>
            </a:r>
            <a:r>
              <a:rPr lang="en-IN" sz="1600"/>
              <a:t>.b</a:t>
            </a:r>
            <a:r>
              <a:rPr baseline="30000" lang="en-IN" sz="1600"/>
              <a:t>1</a:t>
            </a:r>
            <a:r>
              <a:rPr lang="en-IN" sz="1600"/>
              <a:t> + x</a:t>
            </a:r>
            <a:r>
              <a:rPr baseline="-25000" lang="en-IN" sz="1600"/>
              <a:t>5</a:t>
            </a:r>
            <a:r>
              <a:rPr lang="en-IN" sz="1600"/>
              <a:t>.b</a:t>
            </a:r>
            <a:r>
              <a:rPr baseline="30000" lang="en-IN" sz="1600"/>
              <a:t>0</a:t>
            </a:r>
            <a:endParaRPr baseline="30000"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value(R) = -x</a:t>
            </a:r>
            <a:r>
              <a:rPr baseline="-25000" lang="en-IN" sz="1600"/>
              <a:t>10</a:t>
            </a:r>
            <a:r>
              <a:rPr lang="en-IN" sz="1600"/>
              <a:t>.b</a:t>
            </a:r>
            <a:r>
              <a:rPr baseline="30000" lang="en-IN" sz="1600"/>
              <a:t>4</a:t>
            </a:r>
            <a:r>
              <a:rPr lang="en-IN" sz="1600"/>
              <a:t> - x</a:t>
            </a:r>
            <a:r>
              <a:rPr baseline="-25000" lang="en-IN" sz="1600"/>
              <a:t>9</a:t>
            </a:r>
            <a:r>
              <a:rPr lang="en-IN" sz="1600"/>
              <a:t>.b</a:t>
            </a:r>
            <a:r>
              <a:rPr baseline="30000" lang="en-IN" sz="1600"/>
              <a:t>3</a:t>
            </a:r>
            <a:r>
              <a:rPr lang="en-IN" sz="1600"/>
              <a:t> - x</a:t>
            </a:r>
            <a:r>
              <a:rPr baseline="-25000" lang="en-IN" sz="1600"/>
              <a:t>8</a:t>
            </a:r>
            <a:r>
              <a:rPr lang="en-IN" sz="1600"/>
              <a:t>.b</a:t>
            </a:r>
            <a:r>
              <a:rPr baseline="30000" lang="en-IN" sz="1600"/>
              <a:t>2</a:t>
            </a:r>
            <a:r>
              <a:rPr lang="en-IN" sz="1600"/>
              <a:t> - x</a:t>
            </a:r>
            <a:r>
              <a:rPr baseline="-25000" lang="en-IN" sz="1600"/>
              <a:t>7</a:t>
            </a:r>
            <a:r>
              <a:rPr lang="en-IN" sz="1600"/>
              <a:t>.b</a:t>
            </a:r>
            <a:r>
              <a:rPr baseline="30000" lang="en-IN" sz="1600"/>
              <a:t>1</a:t>
            </a:r>
            <a:r>
              <a:rPr lang="en-IN" sz="1600"/>
              <a:t> - x</a:t>
            </a:r>
            <a:r>
              <a:rPr baseline="-25000" lang="en-IN" sz="1600"/>
              <a:t>6</a:t>
            </a:r>
            <a:r>
              <a:rPr lang="en-IN" sz="1600"/>
              <a:t>.b</a:t>
            </a:r>
            <a:r>
              <a:rPr baseline="30000" lang="en-IN" sz="1600"/>
              <a:t>0 </a:t>
            </a:r>
            <a:endParaRPr baseline="30000" sz="1600"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If value(L) + value(R) &gt; 0, 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■"/>
            </a:pPr>
            <a:r>
              <a:rPr lang="en-IN" sz="1600"/>
              <a:t>then L &gt; reverse(R), so Neuron 1 outputs &gt; 0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■"/>
            </a:pPr>
            <a:r>
              <a:rPr lang="en-IN" sz="1600"/>
              <a:t>which makes the output neuron to classify as non-palindrome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00"/>
              <a:buChar char="○"/>
            </a:pPr>
            <a:r>
              <a:rPr lang="en-IN" sz="1600"/>
              <a:t>It works for all bases b &gt;= 2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57200" y="274645"/>
            <a:ext cx="8371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/>
              <a:t>Learnings</a:t>
            </a:r>
            <a:endParaRPr b="1" sz="3600"/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416550" y="1082025"/>
            <a:ext cx="4658100" cy="54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Data Preprocessing:</a:t>
            </a:r>
            <a:endParaRPr sz="2000"/>
          </a:p>
          <a:p>
            <a:pPr indent="-355600" lvl="1" marL="9144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Data Distribution </a:t>
            </a:r>
            <a:r>
              <a:rPr lang="en-IN" sz="2000"/>
              <a:t>(</a:t>
            </a:r>
            <a:r>
              <a:rPr lang="en-IN" sz="2000"/>
              <a:t>Class 1 - 32, Class 0 - 992)</a:t>
            </a:r>
            <a:endParaRPr sz="2000"/>
          </a:p>
          <a:p>
            <a:pPr indent="-355600" lvl="1" marL="9144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Used oversampling to avoid dominance</a:t>
            </a:r>
            <a:endParaRPr sz="2000"/>
          </a:p>
          <a:p>
            <a:pPr indent="-355600" lvl="0" marL="457200" rtl="0" algn="just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Power of activation functions:</a:t>
            </a:r>
            <a:endParaRPr sz="2000"/>
          </a:p>
          <a:p>
            <a:pPr indent="-355600" lvl="1" marL="9144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Introduces non-linearity into the network</a:t>
            </a:r>
            <a:endParaRPr sz="2000"/>
          </a:p>
          <a:p>
            <a:pPr indent="-355600" lvl="1" marL="9144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ReLU : based on the inputs it will activate or deactivate some neuron, makes it to fit non-linear decision boundaries.</a:t>
            </a:r>
            <a:endParaRPr sz="2000"/>
          </a:p>
          <a:p>
            <a:pPr indent="-355600" lvl="1" marL="9144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○"/>
            </a:pPr>
            <a:r>
              <a:rPr lang="en-IN" sz="2000"/>
              <a:t>Sigmoid : </a:t>
            </a:r>
            <a:r>
              <a:rPr lang="en-IN" sz="2000"/>
              <a:t>in order</a:t>
            </a:r>
            <a:r>
              <a:rPr lang="en-IN" sz="2000"/>
              <a:t> to</a:t>
            </a:r>
            <a:r>
              <a:rPr lang="en-IN" sz="2000"/>
              <a:t> learn complex decision boundaries, it</a:t>
            </a:r>
            <a:r>
              <a:rPr lang="en-IN" sz="2000"/>
              <a:t> introduces non-linearities in the network</a:t>
            </a:r>
            <a:endParaRPr sz="2000"/>
          </a:p>
        </p:txBody>
      </p:sp>
      <p:pic>
        <p:nvPicPr>
          <p:cNvPr id="126" name="Google Shape;12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050" y="4183025"/>
            <a:ext cx="3195816" cy="25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050" y="1066645"/>
            <a:ext cx="3299525" cy="2963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7d6953fcb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Evaluation Scheme</a:t>
            </a:r>
            <a:endParaRPr b="1"/>
          </a:p>
        </p:txBody>
      </p:sp>
      <p:sp>
        <p:nvSpPr>
          <p:cNvPr id="133" name="Google Shape;133;g267d6953fcb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Correct implementation of BP from scratch: 10 marks (show the code parts that implement weight change rules)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Theory of BP clarity: 10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Overall Performance: accuracy &gt;=90: 10 marks; 80-89: 9; 70-79: 8; 60-69: 7; 50-59: 40-49: 5; 30-39: 4. And so on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Interpretability of middle layer: 10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Demo -10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26988cf7bb0_0_10"/>
          <p:cNvGrpSpPr/>
          <p:nvPr/>
        </p:nvGrpSpPr>
        <p:grpSpPr>
          <a:xfrm>
            <a:off x="544300" y="571594"/>
            <a:ext cx="4472650" cy="5714811"/>
            <a:chOff x="544300" y="571594"/>
            <a:chExt cx="4472650" cy="5714811"/>
          </a:xfrm>
        </p:grpSpPr>
        <p:sp>
          <p:nvSpPr>
            <p:cNvPr id="140" name="Google Shape;140;g26988cf7bb0_0_10"/>
            <p:cNvSpPr/>
            <p:nvPr/>
          </p:nvSpPr>
          <p:spPr>
            <a:xfrm>
              <a:off x="544300" y="116611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g26988cf7bb0_0_10"/>
            <p:cNvSpPr/>
            <p:nvPr/>
          </p:nvSpPr>
          <p:spPr>
            <a:xfrm>
              <a:off x="544300" y="175912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26988cf7bb0_0_10"/>
            <p:cNvSpPr/>
            <p:nvPr/>
          </p:nvSpPr>
          <p:spPr>
            <a:xfrm>
              <a:off x="544300" y="2352136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26988cf7bb0_0_10"/>
            <p:cNvSpPr/>
            <p:nvPr/>
          </p:nvSpPr>
          <p:spPr>
            <a:xfrm>
              <a:off x="544300" y="2945146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26988cf7bb0_0_10"/>
            <p:cNvSpPr/>
            <p:nvPr/>
          </p:nvSpPr>
          <p:spPr>
            <a:xfrm>
              <a:off x="544300" y="3538156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g26988cf7bb0_0_10"/>
            <p:cNvSpPr/>
            <p:nvPr/>
          </p:nvSpPr>
          <p:spPr>
            <a:xfrm>
              <a:off x="544300" y="413117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26988cf7bb0_0_10"/>
            <p:cNvSpPr/>
            <p:nvPr/>
          </p:nvSpPr>
          <p:spPr>
            <a:xfrm>
              <a:off x="544300" y="472418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26988cf7bb0_0_10"/>
            <p:cNvSpPr/>
            <p:nvPr/>
          </p:nvSpPr>
          <p:spPr>
            <a:xfrm>
              <a:off x="544300" y="531719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26988cf7bb0_0_10"/>
            <p:cNvSpPr/>
            <p:nvPr/>
          </p:nvSpPr>
          <p:spPr>
            <a:xfrm>
              <a:off x="544300" y="5910206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26988cf7bb0_0_10"/>
            <p:cNvSpPr/>
            <p:nvPr/>
          </p:nvSpPr>
          <p:spPr>
            <a:xfrm>
              <a:off x="544300" y="571594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50" name="Google Shape;150;g26988cf7bb0_0_10"/>
            <p:cNvSpPr/>
            <p:nvPr/>
          </p:nvSpPr>
          <p:spPr>
            <a:xfrm>
              <a:off x="2519400" y="187759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26988cf7bb0_0_10"/>
            <p:cNvSpPr/>
            <p:nvPr/>
          </p:nvSpPr>
          <p:spPr>
            <a:xfrm>
              <a:off x="2519400" y="4604205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26988cf7bb0_0_10"/>
            <p:cNvSpPr/>
            <p:nvPr/>
          </p:nvSpPr>
          <p:spPr>
            <a:xfrm>
              <a:off x="3741650" y="3240911"/>
              <a:ext cx="376200" cy="3762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" name="Google Shape;153;g26988cf7bb0_0_10"/>
            <p:cNvCxnSpPr>
              <a:stCxn id="149" idx="6"/>
              <a:endCxn id="150" idx="1"/>
            </p:cNvCxnSpPr>
            <p:nvPr/>
          </p:nvCxnSpPr>
          <p:spPr>
            <a:xfrm>
              <a:off x="920500" y="759694"/>
              <a:ext cx="1653900" cy="117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g26988cf7bb0_0_10"/>
            <p:cNvCxnSpPr>
              <a:stCxn id="140" idx="6"/>
              <a:endCxn id="150" idx="1"/>
            </p:cNvCxnSpPr>
            <p:nvPr/>
          </p:nvCxnSpPr>
          <p:spPr>
            <a:xfrm>
              <a:off x="920500" y="1354215"/>
              <a:ext cx="1653900" cy="57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g26988cf7bb0_0_10"/>
            <p:cNvCxnSpPr>
              <a:stCxn id="141" idx="6"/>
              <a:endCxn id="150" idx="1"/>
            </p:cNvCxnSpPr>
            <p:nvPr/>
          </p:nvCxnSpPr>
          <p:spPr>
            <a:xfrm flipH="1" rot="10800000">
              <a:off x="920500" y="1932825"/>
              <a:ext cx="1653900" cy="1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g26988cf7bb0_0_10"/>
            <p:cNvCxnSpPr>
              <a:stCxn id="142" idx="6"/>
              <a:endCxn id="150" idx="2"/>
            </p:cNvCxnSpPr>
            <p:nvPr/>
          </p:nvCxnSpPr>
          <p:spPr>
            <a:xfrm flipH="1" rot="10800000">
              <a:off x="920500" y="2065636"/>
              <a:ext cx="1599000" cy="47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g26988cf7bb0_0_10"/>
            <p:cNvCxnSpPr>
              <a:stCxn id="143" idx="6"/>
              <a:endCxn id="150" idx="2"/>
            </p:cNvCxnSpPr>
            <p:nvPr/>
          </p:nvCxnSpPr>
          <p:spPr>
            <a:xfrm flipH="1" rot="10800000">
              <a:off x="920500" y="2065546"/>
              <a:ext cx="1599000" cy="10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g26988cf7bb0_0_10"/>
            <p:cNvCxnSpPr>
              <a:stCxn id="144" idx="7"/>
              <a:endCxn id="150" idx="2"/>
            </p:cNvCxnSpPr>
            <p:nvPr/>
          </p:nvCxnSpPr>
          <p:spPr>
            <a:xfrm flipH="1" rot="10800000">
              <a:off x="865407" y="2065649"/>
              <a:ext cx="1653900" cy="152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g26988cf7bb0_0_10"/>
            <p:cNvCxnSpPr>
              <a:stCxn id="145" idx="7"/>
              <a:endCxn id="150" idx="2"/>
            </p:cNvCxnSpPr>
            <p:nvPr/>
          </p:nvCxnSpPr>
          <p:spPr>
            <a:xfrm flipH="1" rot="10800000">
              <a:off x="865407" y="2065568"/>
              <a:ext cx="1653900" cy="212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g26988cf7bb0_0_10"/>
            <p:cNvCxnSpPr>
              <a:stCxn id="146" idx="7"/>
              <a:endCxn id="150" idx="3"/>
            </p:cNvCxnSpPr>
            <p:nvPr/>
          </p:nvCxnSpPr>
          <p:spPr>
            <a:xfrm flipH="1" rot="10800000">
              <a:off x="865407" y="2198678"/>
              <a:ext cx="1709100" cy="2580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g26988cf7bb0_0_10"/>
            <p:cNvCxnSpPr>
              <a:stCxn id="147" idx="7"/>
              <a:endCxn id="150" idx="3"/>
            </p:cNvCxnSpPr>
            <p:nvPr/>
          </p:nvCxnSpPr>
          <p:spPr>
            <a:xfrm flipH="1" rot="10800000">
              <a:off x="865407" y="2198589"/>
              <a:ext cx="1709100" cy="317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g26988cf7bb0_0_10"/>
            <p:cNvCxnSpPr>
              <a:stCxn id="148" idx="7"/>
              <a:endCxn id="150" idx="3"/>
            </p:cNvCxnSpPr>
            <p:nvPr/>
          </p:nvCxnSpPr>
          <p:spPr>
            <a:xfrm flipH="1" rot="10800000">
              <a:off x="865407" y="2198799"/>
              <a:ext cx="1709100" cy="376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g26988cf7bb0_0_10"/>
            <p:cNvCxnSpPr>
              <a:stCxn id="150" idx="6"/>
              <a:endCxn id="152" idx="1"/>
            </p:cNvCxnSpPr>
            <p:nvPr/>
          </p:nvCxnSpPr>
          <p:spPr>
            <a:xfrm>
              <a:off x="2895600" y="2065695"/>
              <a:ext cx="901200" cy="123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g26988cf7bb0_0_10"/>
            <p:cNvCxnSpPr>
              <a:stCxn id="151" idx="6"/>
              <a:endCxn id="152" idx="3"/>
            </p:cNvCxnSpPr>
            <p:nvPr/>
          </p:nvCxnSpPr>
          <p:spPr>
            <a:xfrm flipH="1" rot="10800000">
              <a:off x="2895600" y="3562005"/>
              <a:ext cx="901200" cy="123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" name="Google Shape;165;g26988cf7bb0_0_10"/>
            <p:cNvCxnSpPr>
              <a:stCxn id="150" idx="0"/>
            </p:cNvCxnSpPr>
            <p:nvPr/>
          </p:nvCxnSpPr>
          <p:spPr>
            <a:xfrm rot="10800000">
              <a:off x="2700600" y="798495"/>
              <a:ext cx="6900" cy="107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g26988cf7bb0_0_10"/>
            <p:cNvCxnSpPr>
              <a:stCxn id="151" idx="4"/>
            </p:cNvCxnSpPr>
            <p:nvPr/>
          </p:nvCxnSpPr>
          <p:spPr>
            <a:xfrm>
              <a:off x="2707500" y="4980405"/>
              <a:ext cx="0" cy="115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g26988cf7bb0_0_10"/>
            <p:cNvCxnSpPr>
              <a:stCxn id="152" idx="0"/>
            </p:cNvCxnSpPr>
            <p:nvPr/>
          </p:nvCxnSpPr>
          <p:spPr>
            <a:xfrm rot="10800000">
              <a:off x="3929750" y="2243411"/>
              <a:ext cx="0" cy="99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g26988cf7bb0_0_10"/>
            <p:cNvCxnSpPr>
              <a:stCxn id="152" idx="6"/>
            </p:cNvCxnSpPr>
            <p:nvPr/>
          </p:nvCxnSpPr>
          <p:spPr>
            <a:xfrm>
              <a:off x="4117850" y="3429011"/>
              <a:ext cx="899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g26988cf7bb0_0_10"/>
            <p:cNvCxnSpPr>
              <a:stCxn id="149" idx="5"/>
              <a:endCxn id="151" idx="0"/>
            </p:cNvCxnSpPr>
            <p:nvPr/>
          </p:nvCxnSpPr>
          <p:spPr>
            <a:xfrm>
              <a:off x="865407" y="892701"/>
              <a:ext cx="1842000" cy="371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g26988cf7bb0_0_10"/>
            <p:cNvCxnSpPr>
              <a:stCxn id="140" idx="6"/>
              <a:endCxn id="151" idx="0"/>
            </p:cNvCxnSpPr>
            <p:nvPr/>
          </p:nvCxnSpPr>
          <p:spPr>
            <a:xfrm>
              <a:off x="920500" y="1354215"/>
              <a:ext cx="1787100" cy="324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" name="Google Shape;171;g26988cf7bb0_0_10"/>
            <p:cNvCxnSpPr>
              <a:stCxn id="141" idx="6"/>
              <a:endCxn id="151" idx="0"/>
            </p:cNvCxnSpPr>
            <p:nvPr/>
          </p:nvCxnSpPr>
          <p:spPr>
            <a:xfrm>
              <a:off x="920500" y="1947225"/>
              <a:ext cx="1787100" cy="265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" name="Google Shape;172;g26988cf7bb0_0_10"/>
            <p:cNvCxnSpPr>
              <a:stCxn id="142" idx="6"/>
              <a:endCxn id="151" idx="1"/>
            </p:cNvCxnSpPr>
            <p:nvPr/>
          </p:nvCxnSpPr>
          <p:spPr>
            <a:xfrm>
              <a:off x="920500" y="2540236"/>
              <a:ext cx="1653900" cy="211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g26988cf7bb0_0_10"/>
            <p:cNvCxnSpPr>
              <a:stCxn id="143" idx="6"/>
              <a:endCxn id="151" idx="1"/>
            </p:cNvCxnSpPr>
            <p:nvPr/>
          </p:nvCxnSpPr>
          <p:spPr>
            <a:xfrm>
              <a:off x="920500" y="3133246"/>
              <a:ext cx="1653900" cy="152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g26988cf7bb0_0_10"/>
            <p:cNvCxnSpPr>
              <a:stCxn id="144" idx="5"/>
              <a:endCxn id="151" idx="1"/>
            </p:cNvCxnSpPr>
            <p:nvPr/>
          </p:nvCxnSpPr>
          <p:spPr>
            <a:xfrm>
              <a:off x="865407" y="3859263"/>
              <a:ext cx="1709100" cy="80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" name="Google Shape;175;g26988cf7bb0_0_10"/>
            <p:cNvCxnSpPr>
              <a:stCxn id="145" idx="6"/>
              <a:endCxn id="151" idx="1"/>
            </p:cNvCxnSpPr>
            <p:nvPr/>
          </p:nvCxnSpPr>
          <p:spPr>
            <a:xfrm>
              <a:off x="920500" y="4319275"/>
              <a:ext cx="1653900" cy="33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" name="Google Shape;176;g26988cf7bb0_0_10"/>
            <p:cNvCxnSpPr>
              <a:stCxn id="146" idx="6"/>
              <a:endCxn id="151" idx="2"/>
            </p:cNvCxnSpPr>
            <p:nvPr/>
          </p:nvCxnSpPr>
          <p:spPr>
            <a:xfrm flipH="1" rot="10800000">
              <a:off x="920500" y="4792285"/>
              <a:ext cx="1599000" cy="12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" name="Google Shape;177;g26988cf7bb0_0_10"/>
            <p:cNvCxnSpPr>
              <a:stCxn id="147" idx="6"/>
              <a:endCxn id="151" idx="2"/>
            </p:cNvCxnSpPr>
            <p:nvPr/>
          </p:nvCxnSpPr>
          <p:spPr>
            <a:xfrm flipH="1" rot="10800000">
              <a:off x="920500" y="4792195"/>
              <a:ext cx="1599000" cy="71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g26988cf7bb0_0_10"/>
            <p:cNvCxnSpPr>
              <a:stCxn id="148" idx="6"/>
              <a:endCxn id="151" idx="2"/>
            </p:cNvCxnSpPr>
            <p:nvPr/>
          </p:nvCxnSpPr>
          <p:spPr>
            <a:xfrm flipH="1" rot="10800000">
              <a:off x="920500" y="4792406"/>
              <a:ext cx="1599000" cy="130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g2bac3de79ff_1_1"/>
          <p:cNvGraphicFramePr/>
          <p:nvPr/>
        </p:nvGraphicFramePr>
        <p:xfrm>
          <a:off x="1037850" y="129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{E435B43E-4C7A-4DEB-9FFA-B1F199EA28EB}</a:tableStyleId>
              </a:tblPr>
              <a:tblGrid>
                <a:gridCol w="1009900"/>
                <a:gridCol w="1009900"/>
                <a:gridCol w="1009900"/>
              </a:tblGrid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Fold 1  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Actual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Positive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Actual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Negative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Predicted Positive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258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Predicted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Negative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238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g2bac3de79ff_1_1"/>
          <p:cNvGraphicFramePr/>
          <p:nvPr/>
        </p:nvGraphicFramePr>
        <p:xfrm>
          <a:off x="1037850" y="320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{E435B43E-4C7A-4DEB-9FFA-B1F199EA28EB}</a:tableStyleId>
              </a:tblPr>
              <a:tblGrid>
                <a:gridCol w="1009900"/>
                <a:gridCol w="1009900"/>
                <a:gridCol w="1009900"/>
              </a:tblGrid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Fold 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Actual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Positive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Actual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Negative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Predicted Positive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236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Predicted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Negative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260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g2bac3de79ff_1_1"/>
          <p:cNvGraphicFramePr/>
          <p:nvPr/>
        </p:nvGraphicFramePr>
        <p:xfrm>
          <a:off x="4162050" y="320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{E435B43E-4C7A-4DEB-9FFA-B1F199EA28EB}</a:tableStyleId>
              </a:tblPr>
              <a:tblGrid>
                <a:gridCol w="1009900"/>
                <a:gridCol w="1009900"/>
                <a:gridCol w="1009900"/>
              </a:tblGrid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Fold 4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Actual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Positive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Actual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Negative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Predicted Positive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263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Predicted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Negative 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233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g2bac3de79ff_1_1"/>
          <p:cNvGraphicFramePr/>
          <p:nvPr/>
        </p:nvGraphicFramePr>
        <p:xfrm>
          <a:off x="4162050" y="129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{E435B43E-4C7A-4DEB-9FFA-B1F199EA28EB}</a:tableStyleId>
              </a:tblPr>
              <a:tblGrid>
                <a:gridCol w="1009900"/>
                <a:gridCol w="1009900"/>
                <a:gridCol w="1009900"/>
              </a:tblGrid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Fold 2 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Actual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Positive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Actual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Negative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Predicted Positive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235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  <a:tr h="31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Predicted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Negative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accent2"/>
                          </a:solidFill>
                        </a:rPr>
                        <a:t>261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pic>
        <p:nvPicPr>
          <p:cNvPr id="188" name="Google Shape;188;g2bac3de79ff_1_1"/>
          <p:cNvPicPr preferRelativeResize="0"/>
          <p:nvPr/>
        </p:nvPicPr>
        <p:blipFill rotWithShape="1">
          <a:blip r:embed="rId3">
            <a:alphaModFix/>
          </a:blip>
          <a:srcRect b="5413" l="7659" r="11033" t="5252"/>
          <a:stretch/>
        </p:blipFill>
        <p:spPr>
          <a:xfrm>
            <a:off x="2966325" y="4419575"/>
            <a:ext cx="2932725" cy="241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</cp:coreProperties>
</file>