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12192000"/>
  <p:notesSz cx="6761150" cy="9942500"/>
  <p:embeddedFontLst>
    <p:embeddedFont>
      <p:font typeface="Arial Black"/>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10386B-0D07-48D7-9017-6B144AAAD7D5}">
  <a:tblStyle styleId="{2F10386B-0D07-48D7-9017-6B144AAAD7D5}"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F81BD"/>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F81BD"/>
          </a:solidFill>
        </a:fill>
      </a:tcStyle>
    </a:firstRow>
    <a:neCell>
      <a:tcTxStyle b="off" i="off"/>
    </a:neCell>
    <a:nwCell>
      <a:tcTxStyle b="off" i="off"/>
    </a:nwCell>
  </a:tblStyle>
  <a:tblStyle styleId="{FBA861DC-F36D-4BCA-B4D5-6BB803B0135A}"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4257330-E966-4CD5-93D9-6D499955E67B}"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145ED2B-7A8C-48FE-935A-E72F5CEA6316}" styleName="Table_3">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A4A117B-E387-4E72-B455-9A14B7BEFE51}" styleName="Table_4">
    <a:wholeTbl>
      <a:tcTxStyle b="off" i="off">
        <a:font>
          <a:latin typeface="Calibri"/>
          <a:ea typeface="Calibri"/>
          <a:cs typeface="Calibri"/>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ialBlack-regular.fntdata"/><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29837" cy="497126"/>
          </a:xfrm>
          <a:prstGeom prst="rect">
            <a:avLst/>
          </a:prstGeom>
          <a:noFill/>
          <a:ln>
            <a:noFill/>
          </a:ln>
        </p:spPr>
        <p:txBody>
          <a:bodyPr anchorCtr="0" anchor="t" bIns="46550" lIns="93100" spcFirstLastPara="1" rIns="93100" wrap="square" tIns="46550">
            <a:noAutofit/>
          </a:bodyPr>
          <a:lstStyle>
            <a:lvl1pPr lv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2pPr>
            <a:lvl3pPr lvl="2"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3pPr>
            <a:lvl4pPr lvl="3"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4pPr>
            <a:lvl5pPr lvl="4"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5pPr>
            <a:lvl6pPr lvl="5"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6pPr>
            <a:lvl7pPr lvl="6"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7pPr>
            <a:lvl8pPr lvl="7"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8pPr>
            <a:lvl9pPr lvl="8"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9pPr>
          </a:lstStyle>
          <a:p/>
        </p:txBody>
      </p:sp>
      <p:sp>
        <p:nvSpPr>
          <p:cNvPr id="4" name="Google Shape;4;n"/>
          <p:cNvSpPr txBox="1"/>
          <p:nvPr>
            <p:ph idx="10" type="dt"/>
          </p:nvPr>
        </p:nvSpPr>
        <p:spPr>
          <a:xfrm>
            <a:off x="3831326" y="0"/>
            <a:ext cx="2929837" cy="497126"/>
          </a:xfrm>
          <a:prstGeom prst="rect">
            <a:avLst/>
          </a:prstGeom>
          <a:noFill/>
          <a:ln>
            <a:noFill/>
          </a:ln>
        </p:spPr>
        <p:txBody>
          <a:bodyPr anchorCtr="0" anchor="t" bIns="46550" lIns="93100" spcFirstLastPara="1" rIns="93100" wrap="square" tIns="46550">
            <a:noAutofit/>
          </a:bodyPr>
          <a:lstStyle>
            <a:lvl1pPr lvl="0" marR="0" rtl="0" algn="r">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2pPr>
            <a:lvl3pPr lvl="2"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3pPr>
            <a:lvl4pPr lvl="3"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4pPr>
            <a:lvl5pPr lvl="4"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5pPr>
            <a:lvl6pPr lvl="5"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6pPr>
            <a:lvl7pPr lvl="6"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7pPr>
            <a:lvl8pPr lvl="7"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8pPr>
            <a:lvl9pPr lvl="8"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9pPr>
          </a:lstStyle>
          <a:p/>
        </p:txBody>
      </p:sp>
      <p:sp>
        <p:nvSpPr>
          <p:cNvPr id="5" name="Google Shape;5;n"/>
          <p:cNvSpPr/>
          <p:nvPr>
            <p:ph idx="3"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01489" y="4722694"/>
            <a:ext cx="4958186" cy="4474131"/>
          </a:xfrm>
          <a:prstGeom prst="rect">
            <a:avLst/>
          </a:prstGeom>
          <a:noFill/>
          <a:ln>
            <a:noFill/>
          </a:ln>
        </p:spPr>
        <p:txBody>
          <a:bodyPr anchorCtr="0" anchor="t" bIns="46550" lIns="93100" spcFirstLastPara="1" rIns="93100" wrap="square" tIns="4655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5387"/>
            <a:ext cx="2929837" cy="497126"/>
          </a:xfrm>
          <a:prstGeom prst="rect">
            <a:avLst/>
          </a:prstGeom>
          <a:noFill/>
          <a:ln>
            <a:noFill/>
          </a:ln>
        </p:spPr>
        <p:txBody>
          <a:bodyPr anchorCtr="0" anchor="b" bIns="46550" lIns="93100" spcFirstLastPara="1" rIns="93100" wrap="square" tIns="46550">
            <a:noAutofit/>
          </a:bodyPr>
          <a:lstStyle>
            <a:lvl1pPr lv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2pPr>
            <a:lvl3pPr lvl="2"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3pPr>
            <a:lvl4pPr lvl="3"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4pPr>
            <a:lvl5pPr lvl="4"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5pPr>
            <a:lvl6pPr lvl="5"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6pPr>
            <a:lvl7pPr lvl="6"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7pPr>
            <a:lvl8pPr lvl="7"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8pPr>
            <a:lvl9pPr lvl="8" marR="0" rtl="0" algn="l">
              <a:spcBef>
                <a:spcPts val="0"/>
              </a:spcBef>
              <a:spcAft>
                <a:spcPts val="0"/>
              </a:spcAft>
              <a:buSzPts val="1400"/>
              <a:buNone/>
              <a:defRPr b="0" i="0" sz="2400" u="none" cap="none" strike="noStrike">
                <a:solidFill>
                  <a:schemeClr val="dk1"/>
                </a:solidFill>
                <a:latin typeface="Comic Sans MS"/>
                <a:ea typeface="Comic Sans MS"/>
                <a:cs typeface="Comic Sans MS"/>
                <a:sym typeface="Comic Sans MS"/>
              </a:defRPr>
            </a:lvl9pPr>
          </a:lstStyle>
          <a:p/>
        </p:txBody>
      </p:sp>
      <p:sp>
        <p:nvSpPr>
          <p:cNvPr id="8" name="Google Shape;8;n"/>
          <p:cNvSpPr txBox="1"/>
          <p:nvPr>
            <p:ph idx="12" type="sldNum"/>
          </p:nvPr>
        </p:nvSpPr>
        <p:spPr>
          <a:xfrm>
            <a:off x="3831326" y="9445387"/>
            <a:ext cx="2929837" cy="497126"/>
          </a:xfrm>
          <a:prstGeom prst="rect">
            <a:avLst/>
          </a:prstGeom>
          <a:noFill/>
          <a:ln>
            <a:noFill/>
          </a:ln>
        </p:spPr>
        <p:txBody>
          <a:bodyPr anchorCtr="0" anchor="b" bIns="46550" lIns="93100" spcFirstLastPara="1" rIns="93100" wrap="square" tIns="465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1: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 name="Google Shape;39;p1:notes"/>
          <p:cNvSpPr txBox="1"/>
          <p:nvPr>
            <p:ph idx="1" type="body"/>
          </p:nvPr>
        </p:nvSpPr>
        <p:spPr>
          <a:xfrm>
            <a:off x="901489" y="4722694"/>
            <a:ext cx="4958186" cy="4474131"/>
          </a:xfrm>
          <a:prstGeom prst="rect">
            <a:avLst/>
          </a:prstGeom>
          <a:noFill/>
          <a:ln>
            <a:noFill/>
          </a:ln>
        </p:spPr>
        <p:txBody>
          <a:bodyPr anchorCtr="0" anchor="t" bIns="46550" lIns="93100" spcFirstLastPara="1" rIns="93100" wrap="square" tIns="46550">
            <a:noAutofit/>
          </a:bodyPr>
          <a:lstStyle/>
          <a:p>
            <a:pPr indent="0" lvl="0" marL="0" rtl="0" algn="l">
              <a:spcBef>
                <a:spcPts val="0"/>
              </a:spcBef>
              <a:spcAft>
                <a:spcPts val="0"/>
              </a:spcAft>
              <a:buNone/>
            </a:pPr>
            <a:r>
              <a:t/>
            </a:r>
            <a:endParaRPr/>
          </a:p>
        </p:txBody>
      </p:sp>
      <p:sp>
        <p:nvSpPr>
          <p:cNvPr id="40" name="Google Shape;40;p1:notes"/>
          <p:cNvSpPr txBox="1"/>
          <p:nvPr>
            <p:ph idx="11" type="ftr"/>
          </p:nvPr>
        </p:nvSpPr>
        <p:spPr>
          <a:xfrm>
            <a:off x="0" y="9445387"/>
            <a:ext cx="2929837" cy="497126"/>
          </a:xfrm>
          <a:prstGeom prst="rect">
            <a:avLst/>
          </a:prstGeom>
          <a:noFill/>
          <a:ln>
            <a:noFill/>
          </a:ln>
        </p:spPr>
        <p:txBody>
          <a:bodyPr anchorCtr="0" anchor="b" bIns="46550" lIns="93100" spcFirstLastPara="1" rIns="93100" wrap="square" tIns="46550">
            <a:noAutofit/>
          </a:bodyPr>
          <a:lstStyle/>
          <a:p>
            <a:pPr indent="0" lvl="0" marL="0" rtl="0" algn="l">
              <a:spcBef>
                <a:spcPts val="0"/>
              </a:spcBef>
              <a:spcAft>
                <a:spcPts val="0"/>
              </a:spcAft>
              <a:buNone/>
            </a:pPr>
            <a:r>
              <a:rPr lang="en-US"/>
              <a:t>Dept. of Computer Engineering</a:t>
            </a:r>
            <a:endParaRPr/>
          </a:p>
        </p:txBody>
      </p:sp>
      <p:sp>
        <p:nvSpPr>
          <p:cNvPr id="41" name="Google Shape;41;p1:notes"/>
          <p:cNvSpPr txBox="1"/>
          <p:nvPr>
            <p:ph idx="12" type="sldNum"/>
          </p:nvPr>
        </p:nvSpPr>
        <p:spPr>
          <a:xfrm>
            <a:off x="3831326" y="9445387"/>
            <a:ext cx="2929837" cy="497126"/>
          </a:xfrm>
          <a:prstGeom prst="rect">
            <a:avLst/>
          </a:prstGeom>
          <a:noFill/>
          <a:ln>
            <a:noFill/>
          </a:ln>
        </p:spPr>
        <p:txBody>
          <a:bodyPr anchorCtr="0" anchor="b" bIns="46550" lIns="93100" spcFirstLastPara="1" rIns="93100" wrap="square" tIns="465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139" name="Google Shape;139;p10: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146" name="Google Shape;146;p11: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153" name="Google Shape;153;p12: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160" name="Google Shape;160;p13: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167" name="Google Shape;167;p16: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174" name="Google Shape;174;p17: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9: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181" name="Google Shape;181;p19: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7b0da71ab_0_23: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7b0da71ab_0_23: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189" name="Google Shape;189;g2c7b0da71ab_0_23: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793a369af_0_0: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793a369af_0_0: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196" name="Google Shape;196;g27793a369af_0_0: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90caffd37_0_469: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90caffd37_0_469: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205" name="Google Shape;205;g2490caffd37_0_469: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52" name="Google Shape;52;p2: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3ebe483667_1_8: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3ebe483667_1_8: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219" name="Google Shape;219;g23ebe483667_1_8: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225" name="Google Shape;225;p21: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232" name="Google Shape;232;p22: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239" name="Google Shape;239;p23: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2: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246" name="Google Shape;246;p32: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4: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253" name="Google Shape;253;p34: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cf37f30dca_0_0: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cf37f30dca_0_0: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261" name="Google Shape;261;g2cf37f30dca_0_0: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cf37f30dca_0_15: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cf37f30dca_0_15: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270" name="Google Shape;270;g2cf37f30dca_0_15: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cf37f30dca_0_8: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cf37f30dca_0_8: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278" name="Google Shape;278;g2cf37f30dca_0_8: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f37f30dca_0_24: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f37f30dca_0_24: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286" name="Google Shape;286;g2cf37f30dca_0_24: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67" name="Google Shape;67;p3: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51: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294" name="Google Shape;294;p51: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85e7dd9237_2_0: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85e7dd9237_2_0: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302" name="Google Shape;302;g285e7dd9237_2_0: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85b729817a_0_0: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85b729817a_0_0: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310" name="Google Shape;310;g285b729817a_0_0: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90caffd37_0_138: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490caffd37_0_138: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319" name="Google Shape;319;g2490caffd37_0_138: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90caffd37_0_187: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490caffd37_0_187: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331" name="Google Shape;331;g2490caffd37_0_187: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490caffd37_0_237: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490caffd37_0_237: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339" name="Google Shape;339;g2490caffd37_0_237: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490caffd37_0_295: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490caffd37_0_295: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347" name="Google Shape;347;g2490caffd37_0_295: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490caffd37_0_372: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490caffd37_0_372: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362" name="Google Shape;362;g2490caffd37_0_372: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490caffd37_0_303: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490caffd37_0_303: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370" name="Google Shape;370;g2490caffd37_0_303: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c7b0da71ab_0_0: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c7b0da71ab_0_0: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378" name="Google Shape;378;g2c7b0da71ab_0_0: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82" name="Google Shape;82;p4: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c7b0da71ab_0_9: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c7b0da71ab_0_9: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386" name="Google Shape;386;g2c7b0da71ab_0_9: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490caffd37_0_394:notes"/>
          <p:cNvSpPr/>
          <p:nvPr>
            <p:ph idx="2" type="sldImg"/>
          </p:nvPr>
        </p:nvSpPr>
        <p:spPr>
          <a:xfrm>
            <a:off x="66675" y="746125"/>
            <a:ext cx="6627900" cy="37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490caffd37_0_394:notes"/>
          <p:cNvSpPr txBox="1"/>
          <p:nvPr>
            <p:ph idx="1" type="body"/>
          </p:nvPr>
        </p:nvSpPr>
        <p:spPr>
          <a:xfrm>
            <a:off x="901489" y="4722694"/>
            <a:ext cx="4958100" cy="4474200"/>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393" name="Google Shape;393;g2490caffd37_0_394:notes"/>
          <p:cNvSpPr txBox="1"/>
          <p:nvPr>
            <p:ph idx="12" type="sldNum"/>
          </p:nvPr>
        </p:nvSpPr>
        <p:spPr>
          <a:xfrm>
            <a:off x="3831326" y="9445387"/>
            <a:ext cx="2929800" cy="497100"/>
          </a:xfrm>
          <a:prstGeom prst="rect">
            <a:avLst/>
          </a:prstGeom>
        </p:spPr>
        <p:txBody>
          <a:bodyPr anchorCtr="0" anchor="b" bIns="46550" lIns="93100" spcFirstLastPara="1" rIns="93100" wrap="square" tIns="46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3: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400" name="Google Shape;400;p53: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5: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407" name="Google Shape;407;p55: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6: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414" name="Google Shape;414;p56: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93" name="Google Shape;93;p5: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105" name="Google Shape;105;p6: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116" name="Google Shape;116;p7: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123" name="Google Shape;123;p8: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901489" y="4722694"/>
            <a:ext cx="4958186" cy="4474131"/>
          </a:xfrm>
          <a:prstGeom prst="rect">
            <a:avLst/>
          </a:prstGeom>
        </p:spPr>
        <p:txBody>
          <a:bodyPr anchorCtr="0" anchor="t" bIns="46550" lIns="93100" spcFirstLastPara="1" rIns="93100" wrap="square" tIns="46550">
            <a:noAutofit/>
          </a:bodyPr>
          <a:lstStyle/>
          <a:p>
            <a:pPr indent="0" lvl="0" marL="0" rtl="0" algn="l">
              <a:spcBef>
                <a:spcPts val="360"/>
              </a:spcBef>
              <a:spcAft>
                <a:spcPts val="0"/>
              </a:spcAft>
              <a:buNone/>
            </a:pPr>
            <a:r>
              <a:t/>
            </a:r>
            <a:endParaRPr/>
          </a:p>
        </p:txBody>
      </p:sp>
      <p:sp>
        <p:nvSpPr>
          <p:cNvPr id="132" name="Google Shape;132;p9:notes"/>
          <p:cNvSpPr/>
          <p:nvPr>
            <p:ph idx="2" type="sldImg"/>
          </p:nvPr>
        </p:nvSpPr>
        <p:spPr>
          <a:xfrm>
            <a:off x="66675" y="746125"/>
            <a:ext cx="6627813"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0" y="2133600"/>
            <a:ext cx="12192000" cy="4724400"/>
          </a:xfrm>
          <a:prstGeom prst="rect">
            <a:avLst/>
          </a:prstGeom>
          <a:solidFill>
            <a:srgbClr val="002E6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omic Sans MS"/>
              <a:ea typeface="Comic Sans MS"/>
              <a:cs typeface="Comic Sans MS"/>
              <a:sym typeface="Comic Sans MS"/>
            </a:endParaRPr>
          </a:p>
        </p:txBody>
      </p:sp>
      <p:sp>
        <p:nvSpPr>
          <p:cNvPr id="15" name="Google Shape;15;p2"/>
          <p:cNvSpPr/>
          <p:nvPr/>
        </p:nvSpPr>
        <p:spPr>
          <a:xfrm>
            <a:off x="0" y="0"/>
            <a:ext cx="12192000" cy="21336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omic Sans MS"/>
              <a:ea typeface="Comic Sans MS"/>
              <a:cs typeface="Comic Sans MS"/>
              <a:sym typeface="Comic Sans MS"/>
            </a:endParaRPr>
          </a:p>
        </p:txBody>
      </p:sp>
      <p:sp>
        <p:nvSpPr>
          <p:cNvPr id="16" name="Google Shape;16;p2"/>
          <p:cNvSpPr/>
          <p:nvPr/>
        </p:nvSpPr>
        <p:spPr>
          <a:xfrm>
            <a:off x="0" y="0"/>
            <a:ext cx="12192000" cy="838200"/>
          </a:xfrm>
          <a:prstGeom prst="rect">
            <a:avLst/>
          </a:prstGeom>
          <a:solidFill>
            <a:srgbClr val="002E6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omic Sans MS"/>
              <a:ea typeface="Comic Sans MS"/>
              <a:cs typeface="Comic Sans MS"/>
              <a:sym typeface="Comic Sans MS"/>
            </a:endParaRPr>
          </a:p>
        </p:txBody>
      </p:sp>
      <p:sp>
        <p:nvSpPr>
          <p:cNvPr id="17" name="Google Shape;17;p2"/>
          <p:cNvSpPr/>
          <p:nvPr/>
        </p:nvSpPr>
        <p:spPr>
          <a:xfrm>
            <a:off x="5359400" y="2667001"/>
            <a:ext cx="5791200" cy="3810000"/>
          </a:xfrm>
          <a:prstGeom prst="rect">
            <a:avLst/>
          </a:prstGeom>
          <a:solidFill>
            <a:srgbClr val="002E62">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omic Sans MS"/>
              <a:ea typeface="Comic Sans MS"/>
              <a:cs typeface="Comic Sans MS"/>
              <a:sym typeface="Comic Sans MS"/>
            </a:endParaRPr>
          </a:p>
        </p:txBody>
      </p:sp>
      <p:sp>
        <p:nvSpPr>
          <p:cNvPr id="18" name="Google Shape;18;p2"/>
          <p:cNvSpPr txBox="1"/>
          <p:nvPr>
            <p:ph type="ctrTitle"/>
          </p:nvPr>
        </p:nvSpPr>
        <p:spPr>
          <a:xfrm>
            <a:off x="406400" y="685804"/>
            <a:ext cx="114808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002E62"/>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2"/>
          <p:cNvSpPr txBox="1"/>
          <p:nvPr>
            <p:ph idx="1" type="subTitle"/>
          </p:nvPr>
        </p:nvSpPr>
        <p:spPr>
          <a:xfrm>
            <a:off x="5791200" y="3276601"/>
            <a:ext cx="6299200" cy="2590800"/>
          </a:xfrm>
          <a:prstGeom prst="rect">
            <a:avLst/>
          </a:prstGeom>
          <a:noFill/>
          <a:ln>
            <a:noFill/>
          </a:ln>
        </p:spPr>
        <p:txBody>
          <a:bodyPr anchorCtr="0" anchor="t" bIns="45700" lIns="91425" spcFirstLastPara="1" rIns="91425" wrap="square" tIns="45700">
            <a:normAutofit/>
          </a:bodyPr>
          <a:lstStyle>
            <a:lvl1pPr lvl="0" algn="ctr">
              <a:spcBef>
                <a:spcPts val="560"/>
              </a:spcBef>
              <a:spcAft>
                <a:spcPts val="0"/>
              </a:spcAft>
              <a:buClr>
                <a:schemeClr val="lt1"/>
              </a:buClr>
              <a:buSzPts val="2800"/>
              <a:buNone/>
              <a:defRPr sz="2800">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20" name="Google Shape;20;p2"/>
          <p:cNvPicPr preferRelativeResize="0"/>
          <p:nvPr/>
        </p:nvPicPr>
        <p:blipFill rotWithShape="1">
          <a:blip r:embed="rId2">
            <a:alphaModFix/>
          </a:blip>
          <a:srcRect b="0" l="0" r="0" t="0"/>
          <a:stretch/>
        </p:blipFill>
        <p:spPr>
          <a:xfrm>
            <a:off x="623392" y="2552995"/>
            <a:ext cx="3925311" cy="384178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p:nvPr/>
        </p:nvSpPr>
        <p:spPr>
          <a:xfrm>
            <a:off x="0" y="6400800"/>
            <a:ext cx="12192000" cy="304800"/>
          </a:xfrm>
          <a:prstGeom prst="rect">
            <a:avLst/>
          </a:prstGeom>
          <a:solidFill>
            <a:srgbClr val="002E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Balthazar"/>
                <a:ea typeface="Balthazar"/>
                <a:cs typeface="Balthazar"/>
                <a:sym typeface="Balthazar"/>
              </a:rPr>
              <a:t>Dept.</a:t>
            </a:r>
            <a:r>
              <a:rPr b="1" lang="en-US" sz="1400">
                <a:solidFill>
                  <a:schemeClr val="lt1"/>
                </a:solidFill>
                <a:latin typeface="Balthazar"/>
                <a:ea typeface="Balthazar"/>
                <a:cs typeface="Balthazar"/>
                <a:sym typeface="Balthazar"/>
              </a:rPr>
              <a:t> of Computer Engineering, SLRTCE, Thane-401107.</a:t>
            </a:r>
            <a:endParaRPr b="1" sz="1400">
              <a:solidFill>
                <a:schemeClr val="lt1"/>
              </a:solidFill>
              <a:latin typeface="Balthazar"/>
              <a:ea typeface="Balthazar"/>
              <a:cs typeface="Balthazar"/>
              <a:sym typeface="Balthazar"/>
            </a:endParaRPr>
          </a:p>
        </p:txBody>
      </p:sp>
      <p:sp>
        <p:nvSpPr>
          <p:cNvPr id="23" name="Google Shape;23;p3"/>
          <p:cNvSpPr/>
          <p:nvPr/>
        </p:nvSpPr>
        <p:spPr>
          <a:xfrm>
            <a:off x="0" y="334963"/>
            <a:ext cx="12192000" cy="609600"/>
          </a:xfrm>
          <a:prstGeom prst="rect">
            <a:avLst/>
          </a:prstGeom>
          <a:solidFill>
            <a:srgbClr val="002E6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omic Sans MS"/>
              <a:ea typeface="Comic Sans MS"/>
              <a:cs typeface="Comic Sans MS"/>
              <a:sym typeface="Comic Sans MS"/>
            </a:endParaRPr>
          </a:p>
        </p:txBody>
      </p:sp>
      <p:sp>
        <p:nvSpPr>
          <p:cNvPr id="24" name="Google Shape;24;p3"/>
          <p:cNvSpPr/>
          <p:nvPr/>
        </p:nvSpPr>
        <p:spPr>
          <a:xfrm>
            <a:off x="0" y="6705600"/>
            <a:ext cx="12192000" cy="152400"/>
          </a:xfrm>
          <a:prstGeom prst="rect">
            <a:avLst/>
          </a:prstGeom>
          <a:solidFill>
            <a:srgbClr val="C0C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omic Sans MS"/>
              <a:ea typeface="Comic Sans MS"/>
              <a:cs typeface="Comic Sans MS"/>
              <a:sym typeface="Comic Sans MS"/>
            </a:endParaRPr>
          </a:p>
        </p:txBody>
      </p:sp>
      <p:sp>
        <p:nvSpPr>
          <p:cNvPr id="25" name="Google Shape;25;p3"/>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3"/>
          <p:cNvSpPr txBox="1"/>
          <p:nvPr>
            <p:ph idx="1" type="body"/>
          </p:nvPr>
        </p:nvSpPr>
        <p:spPr>
          <a:xfrm>
            <a:off x="609600" y="1295403"/>
            <a:ext cx="10972800" cy="48307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3"/>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chemeClr val="lt1"/>
                </a:solidFill>
                <a:latin typeface="Comic Sans MS"/>
                <a:ea typeface="Comic Sans MS"/>
                <a:cs typeface="Comic Sans MS"/>
                <a:sym typeface="Comic Sans MS"/>
              </a:defRPr>
            </a:lvl1pPr>
            <a:lvl2pPr indent="0" lvl="1" marL="0" algn="r">
              <a:spcBef>
                <a:spcPts val="0"/>
              </a:spcBef>
              <a:spcAft>
                <a:spcPts val="0"/>
              </a:spcAft>
              <a:buNone/>
              <a:defRPr sz="1200">
                <a:solidFill>
                  <a:schemeClr val="lt1"/>
                </a:solidFill>
                <a:latin typeface="Comic Sans MS"/>
                <a:ea typeface="Comic Sans MS"/>
                <a:cs typeface="Comic Sans MS"/>
                <a:sym typeface="Comic Sans MS"/>
              </a:defRPr>
            </a:lvl2pPr>
            <a:lvl3pPr indent="0" lvl="2" marL="0" algn="r">
              <a:spcBef>
                <a:spcPts val="0"/>
              </a:spcBef>
              <a:spcAft>
                <a:spcPts val="0"/>
              </a:spcAft>
              <a:buNone/>
              <a:defRPr sz="1200">
                <a:solidFill>
                  <a:schemeClr val="lt1"/>
                </a:solidFill>
                <a:latin typeface="Comic Sans MS"/>
                <a:ea typeface="Comic Sans MS"/>
                <a:cs typeface="Comic Sans MS"/>
                <a:sym typeface="Comic Sans MS"/>
              </a:defRPr>
            </a:lvl3pPr>
            <a:lvl4pPr indent="0" lvl="3" marL="0" algn="r">
              <a:spcBef>
                <a:spcPts val="0"/>
              </a:spcBef>
              <a:spcAft>
                <a:spcPts val="0"/>
              </a:spcAft>
              <a:buNone/>
              <a:defRPr sz="1200">
                <a:solidFill>
                  <a:schemeClr val="lt1"/>
                </a:solidFill>
                <a:latin typeface="Comic Sans MS"/>
                <a:ea typeface="Comic Sans MS"/>
                <a:cs typeface="Comic Sans MS"/>
                <a:sym typeface="Comic Sans MS"/>
              </a:defRPr>
            </a:lvl4pPr>
            <a:lvl5pPr indent="0" lvl="4" marL="0" algn="r">
              <a:spcBef>
                <a:spcPts val="0"/>
              </a:spcBef>
              <a:spcAft>
                <a:spcPts val="0"/>
              </a:spcAft>
              <a:buNone/>
              <a:defRPr sz="1200">
                <a:solidFill>
                  <a:schemeClr val="lt1"/>
                </a:solidFill>
                <a:latin typeface="Comic Sans MS"/>
                <a:ea typeface="Comic Sans MS"/>
                <a:cs typeface="Comic Sans MS"/>
                <a:sym typeface="Comic Sans MS"/>
              </a:defRPr>
            </a:lvl5pPr>
            <a:lvl6pPr indent="0" lvl="5" marL="0" algn="r">
              <a:spcBef>
                <a:spcPts val="0"/>
              </a:spcBef>
              <a:spcAft>
                <a:spcPts val="0"/>
              </a:spcAft>
              <a:buNone/>
              <a:defRPr sz="1200">
                <a:solidFill>
                  <a:schemeClr val="lt1"/>
                </a:solidFill>
                <a:latin typeface="Comic Sans MS"/>
                <a:ea typeface="Comic Sans MS"/>
                <a:cs typeface="Comic Sans MS"/>
                <a:sym typeface="Comic Sans MS"/>
              </a:defRPr>
            </a:lvl6pPr>
            <a:lvl7pPr indent="0" lvl="6" marL="0" algn="r">
              <a:spcBef>
                <a:spcPts val="0"/>
              </a:spcBef>
              <a:spcAft>
                <a:spcPts val="0"/>
              </a:spcAft>
              <a:buNone/>
              <a:defRPr sz="1200">
                <a:solidFill>
                  <a:schemeClr val="lt1"/>
                </a:solidFill>
                <a:latin typeface="Comic Sans MS"/>
                <a:ea typeface="Comic Sans MS"/>
                <a:cs typeface="Comic Sans MS"/>
                <a:sym typeface="Comic Sans MS"/>
              </a:defRPr>
            </a:lvl7pPr>
            <a:lvl8pPr indent="0" lvl="7" marL="0" algn="r">
              <a:spcBef>
                <a:spcPts val="0"/>
              </a:spcBef>
              <a:spcAft>
                <a:spcPts val="0"/>
              </a:spcAft>
              <a:buNone/>
              <a:defRPr sz="1200">
                <a:solidFill>
                  <a:schemeClr val="lt1"/>
                </a:solidFill>
                <a:latin typeface="Comic Sans MS"/>
                <a:ea typeface="Comic Sans MS"/>
                <a:cs typeface="Comic Sans MS"/>
                <a:sym typeface="Comic Sans MS"/>
              </a:defRPr>
            </a:lvl8pPr>
            <a:lvl9pPr indent="0" lvl="8" marL="0" algn="r">
              <a:spcBef>
                <a:spcPts val="0"/>
              </a:spcBef>
              <a:spcAft>
                <a:spcPts val="0"/>
              </a:spcAft>
              <a:buNone/>
              <a:defRPr sz="1200">
                <a:solidFill>
                  <a:schemeClr val="lt1"/>
                </a:solidFill>
                <a:latin typeface="Comic Sans MS"/>
                <a:ea typeface="Comic Sans MS"/>
                <a:cs typeface="Comic Sans MS"/>
                <a:sym typeface="Comic Sans MS"/>
              </a:defRPr>
            </a:lvl9pPr>
          </a:lstStyle>
          <a:p>
            <a:pPr indent="0" lvl="0" marL="0" rtl="0" algn="r">
              <a:spcBef>
                <a:spcPts val="0"/>
              </a:spcBef>
              <a:spcAft>
                <a:spcPts val="0"/>
              </a:spcAft>
              <a:buNone/>
            </a:pPr>
            <a:r>
              <a:rPr lang="en-US"/>
              <a:t>&lt;24/08/2023 09:55&gt;     </a:t>
            </a:r>
            <a:fld id="{00000000-1234-1234-1234-123412341234}" type="slidenum">
              <a:rPr lang="en-US"/>
              <a:t>‹#›</a:t>
            </a:fld>
            <a:endParaRPr/>
          </a:p>
        </p:txBody>
      </p:sp>
      <p:pic>
        <p:nvPicPr>
          <p:cNvPr id="28" name="Google Shape;28;p3"/>
          <p:cNvPicPr preferRelativeResize="0"/>
          <p:nvPr/>
        </p:nvPicPr>
        <p:blipFill rotWithShape="1">
          <a:blip r:embed="rId2">
            <a:alphaModFix/>
          </a:blip>
          <a:srcRect b="0" l="0" r="0" t="0"/>
          <a:stretch/>
        </p:blipFill>
        <p:spPr>
          <a:xfrm>
            <a:off x="335360" y="200972"/>
            <a:ext cx="1152128" cy="88012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p:nvPr/>
        </p:nvSpPr>
        <p:spPr>
          <a:xfrm>
            <a:off x="0" y="0"/>
            <a:ext cx="12192000" cy="1981200"/>
          </a:xfrm>
          <a:prstGeom prst="rect">
            <a:avLst/>
          </a:prstGeom>
          <a:solidFill>
            <a:srgbClr val="002E6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omic Sans MS"/>
              <a:ea typeface="Comic Sans MS"/>
              <a:cs typeface="Comic Sans MS"/>
              <a:sym typeface="Comic Sans MS"/>
            </a:endParaRPr>
          </a:p>
        </p:txBody>
      </p:sp>
      <p:sp>
        <p:nvSpPr>
          <p:cNvPr id="31" name="Google Shape;31;p4"/>
          <p:cNvSpPr/>
          <p:nvPr/>
        </p:nvSpPr>
        <p:spPr>
          <a:xfrm>
            <a:off x="0" y="1981200"/>
            <a:ext cx="12192000" cy="1295400"/>
          </a:xfrm>
          <a:prstGeom prst="rect">
            <a:avLst/>
          </a:prstGeom>
          <a:solidFill>
            <a:srgbClr val="C0C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omic Sans MS"/>
              <a:ea typeface="Comic Sans MS"/>
              <a:cs typeface="Comic Sans MS"/>
              <a:sym typeface="Comic Sans MS"/>
            </a:endParaRPr>
          </a:p>
        </p:txBody>
      </p:sp>
      <p:sp>
        <p:nvSpPr>
          <p:cNvPr id="32" name="Google Shape;32;p4"/>
          <p:cNvSpPr/>
          <p:nvPr/>
        </p:nvSpPr>
        <p:spPr>
          <a:xfrm>
            <a:off x="0" y="3276600"/>
            <a:ext cx="12192000" cy="3581400"/>
          </a:xfrm>
          <a:prstGeom prst="rect">
            <a:avLst/>
          </a:prstGeom>
          <a:solidFill>
            <a:srgbClr val="002E6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omic Sans MS"/>
              <a:ea typeface="Comic Sans MS"/>
              <a:cs typeface="Comic Sans MS"/>
              <a:sym typeface="Comic Sans MS"/>
            </a:endParaRPr>
          </a:p>
        </p:txBody>
      </p:sp>
      <p:sp>
        <p:nvSpPr>
          <p:cNvPr id="33" name="Google Shape;33;p4"/>
          <p:cNvSpPr txBox="1"/>
          <p:nvPr>
            <p:ph type="title"/>
          </p:nvPr>
        </p:nvSpPr>
        <p:spPr>
          <a:xfrm>
            <a:off x="963084" y="233839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solidFill>
                  <a:srgbClr val="002E62"/>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4"/>
          <p:cNvSpPr txBox="1"/>
          <p:nvPr>
            <p:ph idx="1" type="body"/>
          </p:nvPr>
        </p:nvSpPr>
        <p:spPr>
          <a:xfrm>
            <a:off x="963084" y="838204"/>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17365D"/>
              </a:buClr>
              <a:buSzPts val="2000"/>
              <a:buNone/>
              <a:defRPr sz="2000">
                <a:solidFill>
                  <a:srgbClr val="17365D"/>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5"/>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None/>
              <a:defRPr sz="1200">
                <a:solidFill>
                  <a:srgbClr val="898989"/>
                </a:solidFill>
                <a:latin typeface="Comic Sans MS"/>
                <a:ea typeface="Comic Sans MS"/>
                <a:cs typeface="Comic Sans MS"/>
                <a:sym typeface="Comic Sans MS"/>
              </a:defRPr>
            </a:lvl1pPr>
            <a:lvl2pPr indent="0" lvl="1" marL="0" algn="ctr">
              <a:spcBef>
                <a:spcPts val="0"/>
              </a:spcBef>
              <a:spcAft>
                <a:spcPts val="0"/>
              </a:spcAft>
              <a:buNone/>
              <a:defRPr sz="1200">
                <a:solidFill>
                  <a:srgbClr val="898989"/>
                </a:solidFill>
                <a:latin typeface="Comic Sans MS"/>
                <a:ea typeface="Comic Sans MS"/>
                <a:cs typeface="Comic Sans MS"/>
                <a:sym typeface="Comic Sans MS"/>
              </a:defRPr>
            </a:lvl2pPr>
            <a:lvl3pPr indent="0" lvl="2" marL="0" algn="ctr">
              <a:spcBef>
                <a:spcPts val="0"/>
              </a:spcBef>
              <a:spcAft>
                <a:spcPts val="0"/>
              </a:spcAft>
              <a:buNone/>
              <a:defRPr sz="1200">
                <a:solidFill>
                  <a:srgbClr val="898989"/>
                </a:solidFill>
                <a:latin typeface="Comic Sans MS"/>
                <a:ea typeface="Comic Sans MS"/>
                <a:cs typeface="Comic Sans MS"/>
                <a:sym typeface="Comic Sans MS"/>
              </a:defRPr>
            </a:lvl3pPr>
            <a:lvl4pPr indent="0" lvl="3" marL="0" algn="ctr">
              <a:spcBef>
                <a:spcPts val="0"/>
              </a:spcBef>
              <a:spcAft>
                <a:spcPts val="0"/>
              </a:spcAft>
              <a:buNone/>
              <a:defRPr sz="1200">
                <a:solidFill>
                  <a:srgbClr val="898989"/>
                </a:solidFill>
                <a:latin typeface="Comic Sans MS"/>
                <a:ea typeface="Comic Sans MS"/>
                <a:cs typeface="Comic Sans MS"/>
                <a:sym typeface="Comic Sans MS"/>
              </a:defRPr>
            </a:lvl4pPr>
            <a:lvl5pPr indent="0" lvl="4" marL="0" algn="ctr">
              <a:spcBef>
                <a:spcPts val="0"/>
              </a:spcBef>
              <a:spcAft>
                <a:spcPts val="0"/>
              </a:spcAft>
              <a:buNone/>
              <a:defRPr sz="1200">
                <a:solidFill>
                  <a:srgbClr val="898989"/>
                </a:solidFill>
                <a:latin typeface="Comic Sans MS"/>
                <a:ea typeface="Comic Sans MS"/>
                <a:cs typeface="Comic Sans MS"/>
                <a:sym typeface="Comic Sans MS"/>
              </a:defRPr>
            </a:lvl5pPr>
            <a:lvl6pPr indent="0" lvl="5" marL="0" algn="ctr">
              <a:spcBef>
                <a:spcPts val="0"/>
              </a:spcBef>
              <a:spcAft>
                <a:spcPts val="0"/>
              </a:spcAft>
              <a:buNone/>
              <a:defRPr sz="1200">
                <a:solidFill>
                  <a:srgbClr val="898989"/>
                </a:solidFill>
                <a:latin typeface="Comic Sans MS"/>
                <a:ea typeface="Comic Sans MS"/>
                <a:cs typeface="Comic Sans MS"/>
                <a:sym typeface="Comic Sans MS"/>
              </a:defRPr>
            </a:lvl6pPr>
            <a:lvl7pPr indent="0" lvl="6" marL="0" algn="ctr">
              <a:spcBef>
                <a:spcPts val="0"/>
              </a:spcBef>
              <a:spcAft>
                <a:spcPts val="0"/>
              </a:spcAft>
              <a:buNone/>
              <a:defRPr sz="1200">
                <a:solidFill>
                  <a:srgbClr val="898989"/>
                </a:solidFill>
                <a:latin typeface="Comic Sans MS"/>
                <a:ea typeface="Comic Sans MS"/>
                <a:cs typeface="Comic Sans MS"/>
                <a:sym typeface="Comic Sans MS"/>
              </a:defRPr>
            </a:lvl7pPr>
            <a:lvl8pPr indent="0" lvl="7" marL="0" algn="ctr">
              <a:spcBef>
                <a:spcPts val="0"/>
              </a:spcBef>
              <a:spcAft>
                <a:spcPts val="0"/>
              </a:spcAft>
              <a:buNone/>
              <a:defRPr sz="1200">
                <a:solidFill>
                  <a:srgbClr val="898989"/>
                </a:solidFill>
                <a:latin typeface="Comic Sans MS"/>
                <a:ea typeface="Comic Sans MS"/>
                <a:cs typeface="Comic Sans MS"/>
                <a:sym typeface="Comic Sans MS"/>
              </a:defRPr>
            </a:lvl8pPr>
            <a:lvl9pPr indent="0" lvl="8" marL="0" algn="ctr">
              <a:spcBef>
                <a:spcPts val="0"/>
              </a:spcBef>
              <a:spcAft>
                <a:spcPts val="0"/>
              </a:spcAft>
              <a:buNone/>
              <a:defRPr sz="1200">
                <a:solidFill>
                  <a:srgbClr val="898989"/>
                </a:solidFill>
                <a:latin typeface="Comic Sans MS"/>
                <a:ea typeface="Comic Sans MS"/>
                <a:cs typeface="Comic Sans MS"/>
                <a:sym typeface="Comic Sans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09600" y="1600203"/>
            <a:ext cx="109728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rgbClr val="898989"/>
                </a:solidFill>
                <a:latin typeface="Comic Sans MS"/>
                <a:ea typeface="Comic Sans MS"/>
                <a:cs typeface="Comic Sans MS"/>
                <a:sym typeface="Comic Sans MS"/>
              </a:defRPr>
            </a:lvl1pPr>
            <a:lvl2pPr indent="0" lvl="1" marL="0" marR="0" rtl="0" algn="ctr">
              <a:spcBef>
                <a:spcPts val="0"/>
              </a:spcBef>
              <a:spcAft>
                <a:spcPts val="0"/>
              </a:spcAft>
              <a:buNone/>
              <a:defRPr b="0" i="0" sz="1200" u="none" cap="none" strike="noStrike">
                <a:solidFill>
                  <a:srgbClr val="898989"/>
                </a:solidFill>
                <a:latin typeface="Comic Sans MS"/>
                <a:ea typeface="Comic Sans MS"/>
                <a:cs typeface="Comic Sans MS"/>
                <a:sym typeface="Comic Sans MS"/>
              </a:defRPr>
            </a:lvl2pPr>
            <a:lvl3pPr indent="0" lvl="2" marL="0" marR="0" rtl="0" algn="ctr">
              <a:spcBef>
                <a:spcPts val="0"/>
              </a:spcBef>
              <a:spcAft>
                <a:spcPts val="0"/>
              </a:spcAft>
              <a:buNone/>
              <a:defRPr b="0" i="0" sz="1200" u="none" cap="none" strike="noStrike">
                <a:solidFill>
                  <a:srgbClr val="898989"/>
                </a:solidFill>
                <a:latin typeface="Comic Sans MS"/>
                <a:ea typeface="Comic Sans MS"/>
                <a:cs typeface="Comic Sans MS"/>
                <a:sym typeface="Comic Sans MS"/>
              </a:defRPr>
            </a:lvl3pPr>
            <a:lvl4pPr indent="0" lvl="3" marL="0" marR="0" rtl="0" algn="ctr">
              <a:spcBef>
                <a:spcPts val="0"/>
              </a:spcBef>
              <a:spcAft>
                <a:spcPts val="0"/>
              </a:spcAft>
              <a:buNone/>
              <a:defRPr b="0" i="0" sz="1200" u="none" cap="none" strike="noStrike">
                <a:solidFill>
                  <a:srgbClr val="898989"/>
                </a:solidFill>
                <a:latin typeface="Comic Sans MS"/>
                <a:ea typeface="Comic Sans MS"/>
                <a:cs typeface="Comic Sans MS"/>
                <a:sym typeface="Comic Sans MS"/>
              </a:defRPr>
            </a:lvl4pPr>
            <a:lvl5pPr indent="0" lvl="4" marL="0" marR="0" rtl="0" algn="ctr">
              <a:spcBef>
                <a:spcPts val="0"/>
              </a:spcBef>
              <a:spcAft>
                <a:spcPts val="0"/>
              </a:spcAft>
              <a:buNone/>
              <a:defRPr b="0" i="0" sz="1200" u="none" cap="none" strike="noStrike">
                <a:solidFill>
                  <a:srgbClr val="898989"/>
                </a:solidFill>
                <a:latin typeface="Comic Sans MS"/>
                <a:ea typeface="Comic Sans MS"/>
                <a:cs typeface="Comic Sans MS"/>
                <a:sym typeface="Comic Sans MS"/>
              </a:defRPr>
            </a:lvl5pPr>
            <a:lvl6pPr indent="0" lvl="5" marL="0" marR="0" rtl="0" algn="ctr">
              <a:spcBef>
                <a:spcPts val="0"/>
              </a:spcBef>
              <a:spcAft>
                <a:spcPts val="0"/>
              </a:spcAft>
              <a:buNone/>
              <a:defRPr b="0" i="0" sz="1200" u="none" cap="none" strike="noStrike">
                <a:solidFill>
                  <a:srgbClr val="898989"/>
                </a:solidFill>
                <a:latin typeface="Comic Sans MS"/>
                <a:ea typeface="Comic Sans MS"/>
                <a:cs typeface="Comic Sans MS"/>
                <a:sym typeface="Comic Sans MS"/>
              </a:defRPr>
            </a:lvl6pPr>
            <a:lvl7pPr indent="0" lvl="6" marL="0" marR="0" rtl="0" algn="ctr">
              <a:spcBef>
                <a:spcPts val="0"/>
              </a:spcBef>
              <a:spcAft>
                <a:spcPts val="0"/>
              </a:spcAft>
              <a:buNone/>
              <a:defRPr b="0" i="0" sz="1200" u="none" cap="none" strike="noStrike">
                <a:solidFill>
                  <a:srgbClr val="898989"/>
                </a:solidFill>
                <a:latin typeface="Comic Sans MS"/>
                <a:ea typeface="Comic Sans MS"/>
                <a:cs typeface="Comic Sans MS"/>
                <a:sym typeface="Comic Sans MS"/>
              </a:defRPr>
            </a:lvl7pPr>
            <a:lvl8pPr indent="0" lvl="7" marL="0" marR="0" rtl="0" algn="ctr">
              <a:spcBef>
                <a:spcPts val="0"/>
              </a:spcBef>
              <a:spcAft>
                <a:spcPts val="0"/>
              </a:spcAft>
              <a:buNone/>
              <a:defRPr b="0" i="0" sz="1200" u="none" cap="none" strike="noStrike">
                <a:solidFill>
                  <a:srgbClr val="898989"/>
                </a:solidFill>
                <a:latin typeface="Comic Sans MS"/>
                <a:ea typeface="Comic Sans MS"/>
                <a:cs typeface="Comic Sans MS"/>
                <a:sym typeface="Comic Sans MS"/>
              </a:defRPr>
            </a:lvl8pPr>
            <a:lvl9pPr indent="0" lvl="8" marL="0" marR="0" rtl="0" algn="ctr">
              <a:spcBef>
                <a:spcPts val="0"/>
              </a:spcBef>
              <a:spcAft>
                <a:spcPts val="0"/>
              </a:spcAft>
              <a:buNone/>
              <a:defRPr b="0" i="0" sz="1200" u="none" cap="none" strike="noStrike">
                <a:solidFill>
                  <a:srgbClr val="898989"/>
                </a:solidFill>
                <a:latin typeface="Comic Sans MS"/>
                <a:ea typeface="Comic Sans MS"/>
                <a:cs typeface="Comic Sans MS"/>
                <a:sym typeface="Comic Sans M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1.png"/><Relationship Id="rId9"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intranet.birmingham.ac.uk/it/innovation/documents/public/experiments/blockchain-based-academic-certificate-authentication-system-overview.pdf" TargetMode="External"/><Relationship Id="rId4" Type="http://schemas.openxmlformats.org/officeDocument/2006/relationships/hyperlink" Target="https://intranet.birmingham.ac.uk/it/innovation/documents/public/experiments/blockchain-based-academic-certificate-authentication-system-overview.pdf" TargetMode="External"/><Relationship Id="rId5" Type="http://schemas.openxmlformats.org/officeDocument/2006/relationships/hyperlink" Target="https://ijcrt.org/papers/IJCRT2107283.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intranet.birmingham.ac.uk/it/innovation/documents/public/experiments/blockchain-based-academic-certificate-authentication-system-overview.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6"/>
          <p:cNvSpPr txBox="1"/>
          <p:nvPr>
            <p:ph type="ctrTitle"/>
          </p:nvPr>
        </p:nvSpPr>
        <p:spPr>
          <a:xfrm>
            <a:off x="1817292" y="3"/>
            <a:ext cx="8610600" cy="76470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000">
                <a:solidFill>
                  <a:srgbClr val="FF0000"/>
                </a:solidFill>
                <a:latin typeface="Algerian"/>
                <a:ea typeface="Algerian"/>
                <a:cs typeface="Algerian"/>
                <a:sym typeface="Algerian"/>
              </a:rPr>
              <a:t>Shree L. R. Tiwari College of Engineering</a:t>
            </a:r>
            <a:br>
              <a:rPr b="1" lang="en-US" sz="3000">
                <a:solidFill>
                  <a:srgbClr val="FF0000"/>
                </a:solidFill>
                <a:latin typeface="Algerian"/>
                <a:ea typeface="Algerian"/>
                <a:cs typeface="Algerian"/>
                <a:sym typeface="Algerian"/>
              </a:rPr>
            </a:br>
            <a:r>
              <a:rPr b="1" lang="en-US" sz="3000">
                <a:solidFill>
                  <a:srgbClr val="00B0F0"/>
                </a:solidFill>
                <a:latin typeface="Algerian"/>
                <a:ea typeface="Algerian"/>
                <a:cs typeface="Algerian"/>
                <a:sym typeface="Algerian"/>
              </a:rPr>
              <a:t>Department of Computer Engineering</a:t>
            </a:r>
            <a:endParaRPr b="1" sz="2800">
              <a:solidFill>
                <a:srgbClr val="00B0F0"/>
              </a:solidFill>
              <a:latin typeface="Balthazar"/>
              <a:ea typeface="Balthazar"/>
              <a:cs typeface="Balthazar"/>
              <a:sym typeface="Balthazar"/>
            </a:endParaRPr>
          </a:p>
        </p:txBody>
      </p:sp>
      <p:sp>
        <p:nvSpPr>
          <p:cNvPr id="44" name="Google Shape;44;p6"/>
          <p:cNvSpPr txBox="1"/>
          <p:nvPr/>
        </p:nvSpPr>
        <p:spPr>
          <a:xfrm>
            <a:off x="1553505" y="-197233"/>
            <a:ext cx="9138173" cy="4571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rgbClr val="002060"/>
                </a:solidFill>
                <a:latin typeface="Arial"/>
                <a:ea typeface="Arial"/>
                <a:cs typeface="Arial"/>
                <a:sym typeface="Arial"/>
              </a:rPr>
              <a:t>Shree Rahul Education Society’s</a:t>
            </a:r>
            <a:endParaRPr/>
          </a:p>
        </p:txBody>
      </p:sp>
      <p:sp>
        <p:nvSpPr>
          <p:cNvPr id="45" name="Google Shape;45;p6"/>
          <p:cNvSpPr txBox="1"/>
          <p:nvPr/>
        </p:nvSpPr>
        <p:spPr>
          <a:xfrm>
            <a:off x="325950" y="830925"/>
            <a:ext cx="11593200" cy="144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000"/>
              <a:buFont typeface="Arial"/>
              <a:buNone/>
            </a:pPr>
            <a:r>
              <a:rPr lang="en-US" sz="3000">
                <a:solidFill>
                  <a:srgbClr val="002E62"/>
                </a:solidFill>
                <a:latin typeface="Arial Black"/>
                <a:ea typeface="Arial Black"/>
                <a:cs typeface="Arial Black"/>
                <a:sym typeface="Arial Black"/>
              </a:rPr>
              <a:t>SuperCert - An Anti-fraud Identity Intelligence Blockchain Solution for educational certificates</a:t>
            </a:r>
            <a:endParaRPr>
              <a:solidFill>
                <a:schemeClr val="dk1"/>
              </a:solidFill>
            </a:endParaRPr>
          </a:p>
          <a:p>
            <a:pPr indent="0" lvl="0" marL="0" marR="0" rtl="0" algn="ctr">
              <a:spcBef>
                <a:spcPts val="0"/>
              </a:spcBef>
              <a:spcAft>
                <a:spcPts val="0"/>
              </a:spcAft>
              <a:buNone/>
            </a:pPr>
            <a:r>
              <a:rPr b="0" i="0" lang="en-US" sz="1600" u="none" cap="none" strike="noStrike">
                <a:solidFill>
                  <a:srgbClr val="002E62"/>
                </a:solidFill>
                <a:latin typeface="Calibri"/>
                <a:ea typeface="Calibri"/>
                <a:cs typeface="Calibri"/>
                <a:sym typeface="Calibri"/>
              </a:rPr>
              <a:t>A </a:t>
            </a:r>
            <a:r>
              <a:rPr b="1" i="0" lang="en-US" sz="1600" u="none" cap="none" strike="noStrike">
                <a:solidFill>
                  <a:srgbClr val="002E62"/>
                </a:solidFill>
                <a:latin typeface="Calibri"/>
                <a:ea typeface="Calibri"/>
                <a:cs typeface="Calibri"/>
                <a:sym typeface="Calibri"/>
              </a:rPr>
              <a:t>Major Project  Mid-term Presentation </a:t>
            </a:r>
            <a:r>
              <a:rPr b="0" i="0" lang="en-US" sz="1600" u="none" cap="none" strike="noStrike">
                <a:solidFill>
                  <a:srgbClr val="002E62"/>
                </a:solidFill>
                <a:latin typeface="Calibri"/>
                <a:ea typeface="Calibri"/>
                <a:cs typeface="Calibri"/>
                <a:sym typeface="Calibri"/>
              </a:rPr>
              <a:t>Submitted in partial fulfilment of the requirements of the degree of</a:t>
            </a:r>
            <a:endParaRPr b="0" i="0" sz="1600" u="none" cap="none" strike="noStrike">
              <a:solidFill>
                <a:srgbClr val="002E62"/>
              </a:solidFill>
              <a:latin typeface="Calibri"/>
              <a:ea typeface="Calibri"/>
              <a:cs typeface="Calibri"/>
              <a:sym typeface="Calibri"/>
            </a:endParaRPr>
          </a:p>
          <a:p>
            <a:pPr indent="0" lvl="0" marL="0" marR="0" rtl="0" algn="ctr">
              <a:spcBef>
                <a:spcPts val="0"/>
              </a:spcBef>
              <a:spcAft>
                <a:spcPts val="0"/>
              </a:spcAft>
              <a:buNone/>
            </a:pPr>
            <a:r>
              <a:rPr b="1" i="0" lang="en-US" sz="1600" u="none" cap="none" strike="noStrike">
                <a:solidFill>
                  <a:srgbClr val="002E62"/>
                </a:solidFill>
                <a:latin typeface="Calibri"/>
                <a:ea typeface="Calibri"/>
                <a:cs typeface="Calibri"/>
                <a:sym typeface="Calibri"/>
              </a:rPr>
              <a:t>BACHELOR OF ENGINEERING IN COMPUTER ENGINEERING</a:t>
            </a:r>
            <a:endParaRPr b="0" i="0" sz="1600" u="none" cap="none" strike="noStrike">
              <a:solidFill>
                <a:srgbClr val="002E62"/>
              </a:solidFill>
              <a:latin typeface="Calibri"/>
              <a:ea typeface="Calibri"/>
              <a:cs typeface="Calibri"/>
              <a:sym typeface="Calibri"/>
            </a:endParaRPr>
          </a:p>
          <a:p>
            <a:pPr indent="0" lvl="0" marL="0" marR="0" rtl="0" algn="ctr">
              <a:spcBef>
                <a:spcPts val="0"/>
              </a:spcBef>
              <a:spcAft>
                <a:spcPts val="0"/>
              </a:spcAft>
              <a:buNone/>
            </a:pPr>
            <a:r>
              <a:t/>
            </a:r>
            <a:endParaRPr b="0" i="0" sz="1000" u="none" cap="none" strike="noStrike">
              <a:solidFill>
                <a:srgbClr val="002E62"/>
              </a:solidFill>
              <a:latin typeface="Arial Black"/>
              <a:ea typeface="Arial Black"/>
              <a:cs typeface="Arial Black"/>
              <a:sym typeface="Arial Black"/>
            </a:endParaRPr>
          </a:p>
        </p:txBody>
      </p:sp>
      <p:sp>
        <p:nvSpPr>
          <p:cNvPr id="46" name="Google Shape;46;p6"/>
          <p:cNvSpPr/>
          <p:nvPr/>
        </p:nvSpPr>
        <p:spPr>
          <a:xfrm>
            <a:off x="5078043" y="2401879"/>
            <a:ext cx="5616600" cy="10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lt1"/>
                </a:solidFill>
                <a:latin typeface="Comic Sans MS"/>
                <a:ea typeface="Comic Sans MS"/>
                <a:cs typeface="Comic Sans MS"/>
                <a:sym typeface="Comic Sans MS"/>
              </a:rPr>
              <a:t>Class &amp; Semester: BECS SEM-VIII</a:t>
            </a:r>
            <a:endParaRPr/>
          </a:p>
          <a:p>
            <a:pPr indent="0" lvl="0" marL="0" marR="0" rtl="0" algn="l">
              <a:spcBef>
                <a:spcPts val="0"/>
              </a:spcBef>
              <a:spcAft>
                <a:spcPts val="0"/>
              </a:spcAft>
              <a:buNone/>
            </a:pPr>
            <a:r>
              <a:rPr lang="en-US" sz="2000">
                <a:solidFill>
                  <a:schemeClr val="lt1"/>
                </a:solidFill>
                <a:latin typeface="Comic Sans MS"/>
                <a:ea typeface="Comic Sans MS"/>
                <a:cs typeface="Comic Sans MS"/>
                <a:sym typeface="Comic Sans MS"/>
              </a:rPr>
              <a:t>Group Unique ID:</a:t>
            </a:r>
            <a:r>
              <a:rPr lang="en-US" sz="2000">
                <a:solidFill>
                  <a:schemeClr val="lt1"/>
                </a:solidFill>
                <a:latin typeface="Comic Sans MS"/>
                <a:ea typeface="Comic Sans MS"/>
                <a:cs typeface="Comic Sans MS"/>
                <a:sym typeface="Comic Sans MS"/>
              </a:rPr>
              <a:t> AY23BECSP80107</a:t>
            </a:r>
            <a:endParaRPr/>
          </a:p>
          <a:p>
            <a:pPr indent="0" lvl="0" marL="0" marR="0" rtl="0" algn="l">
              <a:spcBef>
                <a:spcPts val="0"/>
              </a:spcBef>
              <a:spcAft>
                <a:spcPts val="0"/>
              </a:spcAft>
              <a:buNone/>
            </a:pPr>
            <a:r>
              <a:t/>
            </a:r>
            <a:endParaRPr/>
          </a:p>
        </p:txBody>
      </p:sp>
      <p:sp>
        <p:nvSpPr>
          <p:cNvPr id="47" name="Google Shape;47;p6"/>
          <p:cNvSpPr/>
          <p:nvPr/>
        </p:nvSpPr>
        <p:spPr>
          <a:xfrm>
            <a:off x="5078043" y="5330676"/>
            <a:ext cx="5616624"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omic Sans MS"/>
                <a:ea typeface="Comic Sans MS"/>
                <a:cs typeface="Comic Sans MS"/>
                <a:sym typeface="Comic Sans MS"/>
              </a:rPr>
              <a:t>Under the Guidance of</a:t>
            </a:r>
            <a:endParaRPr/>
          </a:p>
          <a:p>
            <a:pPr indent="0" lvl="0" marL="0" rtl="0" algn="l">
              <a:spcBef>
                <a:spcPts val="0"/>
              </a:spcBef>
              <a:spcAft>
                <a:spcPts val="0"/>
              </a:spcAft>
              <a:buClr>
                <a:schemeClr val="dk1"/>
              </a:buClr>
              <a:buSzPts val="2000"/>
              <a:buFont typeface="Arial"/>
              <a:buNone/>
            </a:pPr>
            <a:r>
              <a:rPr lang="en-US" sz="2000">
                <a:solidFill>
                  <a:schemeClr val="lt1"/>
                </a:solidFill>
                <a:latin typeface="Comic Sans MS"/>
                <a:ea typeface="Comic Sans MS"/>
                <a:cs typeface="Comic Sans MS"/>
                <a:sym typeface="Comic Sans MS"/>
              </a:rPr>
              <a:t>Mr. Pravin Jangid, </a:t>
            </a:r>
            <a:endParaRPr>
              <a:solidFill>
                <a:schemeClr val="dk1"/>
              </a:solidFill>
            </a:endParaRPr>
          </a:p>
          <a:p>
            <a:pPr indent="0" lvl="0" marL="0" marR="0" rtl="0" algn="l">
              <a:spcBef>
                <a:spcPts val="0"/>
              </a:spcBef>
              <a:spcAft>
                <a:spcPts val="0"/>
              </a:spcAft>
              <a:buNone/>
            </a:pPr>
            <a:r>
              <a:rPr lang="en-US" sz="2000">
                <a:solidFill>
                  <a:schemeClr val="lt1"/>
                </a:solidFill>
                <a:latin typeface="Comic Sans MS"/>
                <a:ea typeface="Comic Sans MS"/>
                <a:cs typeface="Comic Sans MS"/>
                <a:sym typeface="Comic Sans MS"/>
              </a:rPr>
              <a:t>Assista</a:t>
            </a:r>
            <a:r>
              <a:rPr lang="en-US" sz="2000">
                <a:solidFill>
                  <a:schemeClr val="lt1"/>
                </a:solidFill>
                <a:latin typeface="Comic Sans MS"/>
                <a:ea typeface="Comic Sans MS"/>
                <a:cs typeface="Comic Sans MS"/>
                <a:sym typeface="Comic Sans MS"/>
              </a:rPr>
              <a:t>nt </a:t>
            </a:r>
            <a:r>
              <a:rPr lang="en-US" sz="2000">
                <a:solidFill>
                  <a:schemeClr val="lt1"/>
                </a:solidFill>
                <a:latin typeface="Comic Sans MS"/>
                <a:ea typeface="Comic Sans MS"/>
                <a:cs typeface="Comic Sans MS"/>
                <a:sym typeface="Comic Sans MS"/>
              </a:rPr>
              <a:t>Professor, CS, SLRTCE</a:t>
            </a:r>
            <a:endParaRPr/>
          </a:p>
        </p:txBody>
      </p:sp>
      <p:sp>
        <p:nvSpPr>
          <p:cNvPr id="48" name="Google Shape;48;p6"/>
          <p:cNvSpPr/>
          <p:nvPr/>
        </p:nvSpPr>
        <p:spPr>
          <a:xfrm>
            <a:off x="3314279" y="6404606"/>
            <a:ext cx="561662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Arial Black"/>
                <a:ea typeface="Arial Black"/>
                <a:cs typeface="Arial Black"/>
                <a:sym typeface="Arial Black"/>
              </a:rPr>
              <a:t>Academic Year: AY20</a:t>
            </a:r>
            <a:r>
              <a:rPr lang="en-US" sz="2400">
                <a:solidFill>
                  <a:schemeClr val="lt1"/>
                </a:solidFill>
                <a:latin typeface="Arial Black"/>
                <a:ea typeface="Arial Black"/>
                <a:cs typeface="Arial Black"/>
                <a:sym typeface="Arial Black"/>
              </a:rPr>
              <a:t>23</a:t>
            </a:r>
            <a:r>
              <a:rPr lang="en-US" sz="2400">
                <a:solidFill>
                  <a:schemeClr val="lt1"/>
                </a:solidFill>
                <a:latin typeface="Arial Black"/>
                <a:ea typeface="Arial Black"/>
                <a:cs typeface="Arial Black"/>
                <a:sym typeface="Arial Black"/>
              </a:rPr>
              <a:t>-202</a:t>
            </a:r>
            <a:r>
              <a:rPr lang="en-US" sz="2400">
                <a:solidFill>
                  <a:schemeClr val="lt1"/>
                </a:solidFill>
                <a:latin typeface="Arial Black"/>
                <a:ea typeface="Arial Black"/>
                <a:cs typeface="Arial Black"/>
                <a:sym typeface="Arial Black"/>
              </a:rPr>
              <a:t>4</a:t>
            </a:r>
            <a:endParaRPr/>
          </a:p>
        </p:txBody>
      </p:sp>
      <p:graphicFrame>
        <p:nvGraphicFramePr>
          <p:cNvPr id="49" name="Google Shape;49;p6"/>
          <p:cNvGraphicFramePr/>
          <p:nvPr/>
        </p:nvGraphicFramePr>
        <p:xfrm>
          <a:off x="5031091" y="3344992"/>
          <a:ext cx="3000000" cy="3000000"/>
        </p:xfrm>
        <a:graphic>
          <a:graphicData uri="http://schemas.openxmlformats.org/drawingml/2006/table">
            <a:tbl>
              <a:tblPr bandRow="1" firstRow="1">
                <a:noFill/>
                <a:tableStyleId>{2F10386B-0D07-48D7-9017-6B144AAAD7D5}</a:tableStyleId>
              </a:tblPr>
              <a:tblGrid>
                <a:gridCol w="524250"/>
                <a:gridCol w="702650"/>
                <a:gridCol w="562125"/>
                <a:gridCol w="3921500"/>
              </a:tblGrid>
              <a:tr h="570275">
                <a:tc>
                  <a:txBody>
                    <a:bodyPr/>
                    <a:lstStyle/>
                    <a:p>
                      <a:pPr indent="0" lvl="0" marL="0" marR="0" rtl="0" algn="ctr">
                        <a:lnSpc>
                          <a:spcPct val="100000"/>
                        </a:lnSpc>
                        <a:spcBef>
                          <a:spcPts val="0"/>
                        </a:spcBef>
                        <a:spcAft>
                          <a:spcPts val="0"/>
                        </a:spcAft>
                        <a:buClr>
                          <a:srgbClr val="FFFFFF"/>
                        </a:buClr>
                        <a:buSzPts val="2000"/>
                        <a:buFont typeface="Calibri"/>
                        <a:buNone/>
                      </a:pPr>
                      <a:r>
                        <a:rPr lang="en-US" sz="2000" u="none" cap="none" strike="noStrike">
                          <a:solidFill>
                            <a:srgbClr val="FFFFFF"/>
                          </a:solidFill>
                        </a:rPr>
                        <a:t>Sr. No.</a:t>
                      </a:r>
                      <a:endParaRPr sz="1400" u="none" cap="none" strike="noStrike"/>
                    </a:p>
                  </a:txBody>
                  <a:tcPr marT="9525" marB="0" marR="9525" marL="9525"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FFFFFF"/>
                          </a:solidFill>
                        </a:rPr>
                        <a:t>Roll no.</a:t>
                      </a:r>
                      <a:endParaRPr b="1" i="0" sz="2000" u="none" cap="none" strike="noStrike">
                        <a:solidFill>
                          <a:srgbClr val="FFFFFF"/>
                        </a:solidFill>
                        <a:latin typeface="Calibri"/>
                        <a:ea typeface="Calibri"/>
                        <a:cs typeface="Calibri"/>
                        <a:sym typeface="Calibri"/>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FFFFFF"/>
                          </a:solidFill>
                        </a:rPr>
                        <a:t>MT</a:t>
                      </a:r>
                      <a:endParaRPr b="1" i="0" sz="2000" u="none" cap="none" strike="noStrike">
                        <a:solidFill>
                          <a:srgbClr val="FFFFFF"/>
                        </a:solidFill>
                        <a:latin typeface="Calibri"/>
                        <a:ea typeface="Calibri"/>
                        <a:cs typeface="Calibri"/>
                        <a:sym typeface="Calibri"/>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FFFFFF"/>
                          </a:solidFill>
                        </a:rPr>
                        <a:t>Name of the Group Members</a:t>
                      </a:r>
                      <a:endParaRPr b="1" i="0" sz="2000" u="none" cap="none" strike="noStrike">
                        <a:solidFill>
                          <a:srgbClr val="FFFFFF"/>
                        </a:solidFill>
                        <a:latin typeface="Calibri"/>
                        <a:ea typeface="Calibri"/>
                        <a:cs typeface="Calibri"/>
                        <a:sym typeface="Calibri"/>
                      </a:endParaRPr>
                    </a:p>
                  </a:txBody>
                  <a:tcPr marT="9525" marB="0" marR="9525" marL="9525" anchor="ctr"/>
                </a:tc>
              </a:tr>
              <a:tr h="3416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 1</a:t>
                      </a:r>
                      <a:endParaRPr b="0" i="0" sz="2000" u="none" cap="none" strike="noStrike">
                        <a:solidFill>
                          <a:srgbClr val="002060"/>
                        </a:solidFill>
                        <a:latin typeface="Calibri"/>
                        <a:ea typeface="Calibri"/>
                        <a:cs typeface="Calibri"/>
                        <a:sym typeface="Calibri"/>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a:solidFill>
                            <a:srgbClr val="002060"/>
                          </a:solidFill>
                          <a:latin typeface="Arial"/>
                          <a:ea typeface="Arial"/>
                          <a:cs typeface="Arial"/>
                          <a:sym typeface="Arial"/>
                        </a:rPr>
                        <a:t>41</a:t>
                      </a:r>
                      <a:endParaRPr i="0" sz="2000" u="none" cap="none" strike="noStrike">
                        <a:solidFill>
                          <a:srgbClr val="00206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GL</a:t>
                      </a:r>
                      <a:endParaRPr b="1" i="0" sz="2000" u="none" cap="none" strike="noStrike">
                        <a:solidFill>
                          <a:srgbClr val="00206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2000"/>
                        <a:buFont typeface="Arial"/>
                        <a:buNone/>
                      </a:pPr>
                      <a:r>
                        <a:rPr lang="en-US" sz="2000">
                          <a:solidFill>
                            <a:srgbClr val="002060"/>
                          </a:solidFill>
                        </a:rPr>
                        <a:t>GAIROLA AKANKSHA ABHAYARAM</a:t>
                      </a:r>
                      <a:r>
                        <a:rPr lang="en-US" sz="2000" u="none" cap="none" strike="noStrike">
                          <a:solidFill>
                            <a:srgbClr val="002060"/>
                          </a:solidFill>
                        </a:rPr>
                        <a:t> </a:t>
                      </a:r>
                      <a:endParaRPr b="0" i="0" sz="2000" u="none" cap="none" strike="noStrike">
                        <a:solidFill>
                          <a:srgbClr val="002060"/>
                        </a:solidFill>
                        <a:latin typeface="Arial"/>
                        <a:ea typeface="Arial"/>
                        <a:cs typeface="Arial"/>
                        <a:sym typeface="Arial"/>
                      </a:endParaRPr>
                    </a:p>
                  </a:txBody>
                  <a:tcPr marT="9525" marB="0" marR="9525" marL="9525" anchor="ctr"/>
                </a:tc>
              </a:tr>
              <a:tr h="341600">
                <a:tc>
                  <a:txBody>
                    <a:bodyPr/>
                    <a:lstStyle/>
                    <a:p>
                      <a:pPr indent="0" lvl="0" marL="0" marR="0" rtl="0" algn="ctr">
                        <a:lnSpc>
                          <a:spcPct val="100000"/>
                        </a:lnSpc>
                        <a:spcBef>
                          <a:spcPts val="0"/>
                        </a:spcBef>
                        <a:spcAft>
                          <a:spcPts val="0"/>
                        </a:spcAft>
                        <a:buNone/>
                      </a:pPr>
                      <a:r>
                        <a:rPr lang="en-US" sz="2000">
                          <a:solidFill>
                            <a:srgbClr val="002060"/>
                          </a:solidFill>
                        </a:rPr>
                        <a:t>2</a:t>
                      </a:r>
                      <a:endParaRPr sz="2000" u="none" cap="none" strike="noStrike">
                        <a:solidFill>
                          <a:srgbClr val="002060"/>
                        </a:solidFill>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a:solidFill>
                            <a:srgbClr val="002060"/>
                          </a:solidFill>
                          <a:latin typeface="Arial"/>
                          <a:ea typeface="Arial"/>
                          <a:cs typeface="Arial"/>
                          <a:sym typeface="Arial"/>
                        </a:rPr>
                        <a:t>48</a:t>
                      </a:r>
                      <a:endParaRPr sz="2000">
                        <a:solidFill>
                          <a:srgbClr val="00206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None/>
                      </a:pPr>
                      <a:r>
                        <a:rPr lang="en-US" sz="2000">
                          <a:solidFill>
                            <a:srgbClr val="002060"/>
                          </a:solidFill>
                        </a:rPr>
                        <a:t>M1</a:t>
                      </a:r>
                      <a:endParaRPr sz="2000" u="none" cap="none" strike="noStrike">
                        <a:solidFill>
                          <a:srgbClr val="002060"/>
                        </a:solidFill>
                      </a:endParaRPr>
                    </a:p>
                  </a:txBody>
                  <a:tcPr marT="9525" marB="0" marR="9525" marL="9525" anchor="ctr"/>
                </a:tc>
                <a:tc>
                  <a:txBody>
                    <a:bodyPr/>
                    <a:lstStyle/>
                    <a:p>
                      <a:pPr indent="0" lvl="0" marL="0" marR="0" rtl="0" algn="l">
                        <a:lnSpc>
                          <a:spcPct val="100000"/>
                        </a:lnSpc>
                        <a:spcBef>
                          <a:spcPts val="0"/>
                        </a:spcBef>
                        <a:spcAft>
                          <a:spcPts val="0"/>
                        </a:spcAft>
                        <a:buNone/>
                      </a:pPr>
                      <a:r>
                        <a:rPr lang="en-US" sz="2000">
                          <a:solidFill>
                            <a:srgbClr val="002060"/>
                          </a:solidFill>
                        </a:rPr>
                        <a:t>MALVE SHANKAR DINANATH</a:t>
                      </a:r>
                      <a:endParaRPr sz="2000">
                        <a:solidFill>
                          <a:srgbClr val="002060"/>
                        </a:solidFill>
                      </a:endParaRPr>
                    </a:p>
                  </a:txBody>
                  <a:tcPr marT="9525" marB="0" marR="9525" marL="9525" anchor="ctr">
                    <a:solidFill>
                      <a:srgbClr val="CFD7E7"/>
                    </a:solidFill>
                  </a:tcPr>
                </a:tc>
              </a:tr>
              <a:tr h="3416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 </a:t>
                      </a:r>
                      <a:r>
                        <a:rPr lang="en-US" sz="2000">
                          <a:solidFill>
                            <a:srgbClr val="002060"/>
                          </a:solidFill>
                        </a:rPr>
                        <a:t>3</a:t>
                      </a:r>
                      <a:endParaRPr b="0" i="0" sz="2000" u="none" cap="none" strike="noStrike">
                        <a:solidFill>
                          <a:srgbClr val="002060"/>
                        </a:solidFill>
                        <a:latin typeface="Calibri"/>
                        <a:ea typeface="Calibri"/>
                        <a:cs typeface="Calibri"/>
                        <a:sym typeface="Calibri"/>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a:solidFill>
                            <a:srgbClr val="002060"/>
                          </a:solidFill>
                        </a:rPr>
                        <a:t>61</a:t>
                      </a:r>
                      <a:endParaRPr b="1" i="0" sz="2000" u="none" cap="none" strike="noStrike">
                        <a:solidFill>
                          <a:srgbClr val="00206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M</a:t>
                      </a:r>
                      <a:r>
                        <a:rPr lang="en-US" sz="2000">
                          <a:solidFill>
                            <a:srgbClr val="002060"/>
                          </a:solidFill>
                        </a:rPr>
                        <a:t>2</a:t>
                      </a:r>
                      <a:endParaRPr b="1" i="0" sz="2000" u="none" cap="none" strike="noStrike">
                        <a:solidFill>
                          <a:srgbClr val="002060"/>
                        </a:solidFill>
                        <a:latin typeface="Arial"/>
                        <a:ea typeface="Arial"/>
                        <a:cs typeface="Arial"/>
                        <a:sym typeface="Arial"/>
                      </a:endParaRPr>
                    </a:p>
                  </a:txBody>
                  <a:tcPr marT="9525" marB="0" marR="9525" marL="9525" anchor="ct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002060"/>
                          </a:solidFill>
                        </a:rPr>
                        <a:t>SALIAN SHRIYA PAVITRA</a:t>
                      </a:r>
                      <a:endParaRPr b="0" i="0" sz="2000" u="none" cap="none" strike="noStrike">
                        <a:solidFill>
                          <a:srgbClr val="002060"/>
                        </a:solidFill>
                        <a:latin typeface="Arial"/>
                        <a:ea typeface="Arial"/>
                        <a:cs typeface="Arial"/>
                        <a:sym typeface="Arial"/>
                      </a:endParaRPr>
                    </a:p>
                  </a:txBody>
                  <a:tcPr marT="9525" marB="0" marR="9525" marL="9525" anchor="ctr"/>
                </a:tc>
              </a:tr>
              <a:tr h="3416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 </a:t>
                      </a:r>
                      <a:r>
                        <a:rPr lang="en-US" sz="2000">
                          <a:solidFill>
                            <a:srgbClr val="002060"/>
                          </a:solidFill>
                        </a:rPr>
                        <a:t>4</a:t>
                      </a:r>
                      <a:endParaRPr b="0" i="0" sz="2000" u="none" cap="none" strike="noStrike">
                        <a:solidFill>
                          <a:srgbClr val="002060"/>
                        </a:solidFill>
                        <a:latin typeface="Calibri"/>
                        <a:ea typeface="Calibri"/>
                        <a:cs typeface="Calibri"/>
                        <a:sym typeface="Calibri"/>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a:solidFill>
                            <a:srgbClr val="002060"/>
                          </a:solidFill>
                        </a:rPr>
                        <a:t>29</a:t>
                      </a:r>
                      <a:endParaRPr b="1" i="0" sz="2000" u="none" cap="none" strike="noStrike">
                        <a:solidFill>
                          <a:srgbClr val="002060"/>
                        </a:solidFill>
                        <a:latin typeface="Arial"/>
                        <a:ea typeface="Arial"/>
                        <a:cs typeface="Arial"/>
                        <a:sym typeface="Arial"/>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M</a:t>
                      </a:r>
                      <a:r>
                        <a:rPr lang="en-US" sz="2000">
                          <a:solidFill>
                            <a:srgbClr val="002060"/>
                          </a:solidFill>
                        </a:rPr>
                        <a:t>3</a:t>
                      </a:r>
                      <a:endParaRPr b="1" i="0" sz="2000" u="none" cap="none" strike="noStrike">
                        <a:solidFill>
                          <a:srgbClr val="002060"/>
                        </a:solidFill>
                        <a:latin typeface="Arial"/>
                        <a:ea typeface="Arial"/>
                        <a:cs typeface="Arial"/>
                        <a:sym typeface="Arial"/>
                      </a:endParaRPr>
                    </a:p>
                  </a:txBody>
                  <a:tcPr marT="9525" marB="0" marR="9525" marL="9525" anchor="ctr"/>
                </a:tc>
                <a:tc>
                  <a:txBody>
                    <a:bodyPr/>
                    <a:lstStyle/>
                    <a:p>
                      <a:pPr indent="0" lvl="0" marL="0" rtl="0" algn="l">
                        <a:spcBef>
                          <a:spcPts val="0"/>
                        </a:spcBef>
                        <a:spcAft>
                          <a:spcPts val="0"/>
                        </a:spcAft>
                        <a:buClr>
                          <a:srgbClr val="000000"/>
                        </a:buClr>
                        <a:buSzPts val="2000"/>
                        <a:buFont typeface="Arial"/>
                        <a:buNone/>
                      </a:pPr>
                      <a:r>
                        <a:rPr lang="en-US" sz="2000">
                          <a:solidFill>
                            <a:srgbClr val="002060"/>
                          </a:solidFill>
                        </a:rPr>
                        <a:t>SHAIKH AMIRA </a:t>
                      </a:r>
                      <a:endParaRPr b="0" i="0" sz="2000" u="none" cap="none" strike="noStrike">
                        <a:solidFill>
                          <a:srgbClr val="002060"/>
                        </a:solidFill>
                        <a:latin typeface="Arial"/>
                        <a:ea typeface="Arial"/>
                        <a:cs typeface="Arial"/>
                        <a:sym typeface="Arial"/>
                      </a:endParaRPr>
                    </a:p>
                  </a:txBody>
                  <a:tcPr marT="9525" marB="0" marR="9525" marL="9525" anchor="ct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Project Background and Motivation</a:t>
            </a:r>
            <a:endParaRPr/>
          </a:p>
        </p:txBody>
      </p:sp>
      <p:sp>
        <p:nvSpPr>
          <p:cNvPr id="142" name="Google Shape;142;p15"/>
          <p:cNvSpPr txBox="1"/>
          <p:nvPr>
            <p:ph idx="1" type="body"/>
          </p:nvPr>
        </p:nvSpPr>
        <p:spPr>
          <a:xfrm>
            <a:off x="609600" y="1295403"/>
            <a:ext cx="10972800" cy="4830763"/>
          </a:xfrm>
          <a:prstGeom prst="rect">
            <a:avLst/>
          </a:prstGeom>
          <a:noFill/>
          <a:ln>
            <a:noFill/>
          </a:ln>
        </p:spPr>
        <p:txBody>
          <a:bodyPr anchorCtr="0" anchor="t" bIns="45700" lIns="91425" spcFirstLastPara="1" rIns="91425" wrap="square" tIns="45700">
            <a:normAutofit fontScale="92500" lnSpcReduction="10000"/>
          </a:bodyPr>
          <a:lstStyle/>
          <a:p>
            <a:pPr indent="-402264" lvl="0" marL="341304" rtl="0" algn="l">
              <a:spcBef>
                <a:spcPts val="0"/>
              </a:spcBef>
              <a:spcAft>
                <a:spcPts val="0"/>
              </a:spcAft>
              <a:buClr>
                <a:schemeClr val="dk1"/>
              </a:buClr>
              <a:buSzPct val="100000"/>
              <a:buChar char="•"/>
            </a:pPr>
            <a:r>
              <a:rPr b="1" lang="en-US"/>
              <a:t>Project Background:</a:t>
            </a:r>
            <a:r>
              <a:rPr lang="en-US"/>
              <a:t> </a:t>
            </a:r>
            <a:endParaRPr/>
          </a:p>
          <a:p>
            <a:pPr indent="0" lvl="0" marL="341304" rtl="0" algn="l">
              <a:spcBef>
                <a:spcPts val="0"/>
              </a:spcBef>
              <a:spcAft>
                <a:spcPts val="0"/>
              </a:spcAft>
              <a:buNone/>
            </a:pPr>
            <a:r>
              <a:rPr lang="en-US" sz="2500"/>
              <a:t>The traditional method of paper-based certificates is susceptible to manipulation, forgery, and misrepresentation. This not only undermines the credibility of educational institutions but also poses risks to employers, students, and other stakeholders who rely on accurate and verified educational credentials.</a:t>
            </a:r>
            <a:endParaRPr sz="2500"/>
          </a:p>
          <a:p>
            <a:pPr indent="0" lvl="0" marL="341304" rtl="0" algn="l">
              <a:spcBef>
                <a:spcPts val="0"/>
              </a:spcBef>
              <a:spcAft>
                <a:spcPts val="0"/>
              </a:spcAft>
              <a:buNone/>
            </a:pPr>
            <a:r>
              <a:t/>
            </a:r>
            <a:endParaRPr/>
          </a:p>
          <a:p>
            <a:pPr indent="-402264" lvl="0" marL="341304" rtl="0" algn="l">
              <a:spcBef>
                <a:spcPts val="400"/>
              </a:spcBef>
              <a:spcAft>
                <a:spcPts val="0"/>
              </a:spcAft>
              <a:buClr>
                <a:schemeClr val="dk1"/>
              </a:buClr>
              <a:buSzPct val="100000"/>
              <a:buChar char="•"/>
            </a:pPr>
            <a:r>
              <a:rPr b="1" lang="en-US"/>
              <a:t>Project Motivation:</a:t>
            </a:r>
            <a:endParaRPr b="1"/>
          </a:p>
          <a:p>
            <a:pPr indent="0" lvl="0" marL="341304" rtl="0" algn="l">
              <a:spcBef>
                <a:spcPts val="400"/>
              </a:spcBef>
              <a:spcAft>
                <a:spcPts val="0"/>
              </a:spcAft>
              <a:buNone/>
            </a:pPr>
            <a:r>
              <a:rPr lang="en-US"/>
              <a:t> </a:t>
            </a:r>
            <a:r>
              <a:rPr lang="en-US" sz="2500"/>
              <a:t>The motivation behind SuperCert, an anti-fraud identity intelligence blockchain solution for educational certificates, stems from the need to address these challenges and establish a secure, tamper-proof, and transparent system for verifying educational credentials. This solution aims to leverage the unique properties of blockchain technology to enhance the trustworthiness and authenticity of educational certificates.</a:t>
            </a:r>
            <a:endParaRPr sz="2500"/>
          </a:p>
          <a:p>
            <a:pPr indent="0" lvl="0" marL="341304" rtl="0" algn="l">
              <a:spcBef>
                <a:spcPts val="400"/>
              </a:spcBef>
              <a:spcAft>
                <a:spcPts val="0"/>
              </a:spcAft>
              <a:buNone/>
            </a:pPr>
            <a:r>
              <a:t/>
            </a:r>
            <a:endParaRPr/>
          </a:p>
        </p:txBody>
      </p:sp>
      <p:sp>
        <p:nvSpPr>
          <p:cNvPr id="143" name="Google Shape;143;p15"/>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10:13&gt;     </a:t>
            </a: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Problem Statement and Definition</a:t>
            </a:r>
            <a:endParaRPr/>
          </a:p>
        </p:txBody>
      </p:sp>
      <p:sp>
        <p:nvSpPr>
          <p:cNvPr id="149" name="Google Shape;149;p16"/>
          <p:cNvSpPr txBox="1"/>
          <p:nvPr>
            <p:ph idx="1" type="body"/>
          </p:nvPr>
        </p:nvSpPr>
        <p:spPr>
          <a:xfrm>
            <a:off x="609600" y="1219200"/>
            <a:ext cx="10972800" cy="4333200"/>
          </a:xfrm>
          <a:prstGeom prst="rect">
            <a:avLst/>
          </a:prstGeom>
          <a:noFill/>
          <a:ln>
            <a:noFill/>
          </a:ln>
        </p:spPr>
        <p:txBody>
          <a:bodyPr anchorCtr="0" anchor="t" bIns="45700" lIns="91425" spcFirstLastPara="1" rIns="91425" wrap="square" tIns="45700">
            <a:noAutofit/>
          </a:bodyPr>
          <a:lstStyle/>
          <a:p>
            <a:pPr indent="-137795" lvl="0" marL="340995" rtl="0" algn="l">
              <a:spcBef>
                <a:spcPts val="0"/>
              </a:spcBef>
              <a:spcAft>
                <a:spcPts val="0"/>
              </a:spcAft>
              <a:buClr>
                <a:schemeClr val="dk1"/>
              </a:buClr>
              <a:buSzPts val="1100"/>
              <a:buNone/>
            </a:pPr>
            <a:r>
              <a:t/>
            </a:r>
            <a:endParaRPr sz="3400"/>
          </a:p>
          <a:p>
            <a:pPr indent="-137795" lvl="0" marL="340995" rtl="0" algn="l">
              <a:spcBef>
                <a:spcPts val="0"/>
              </a:spcBef>
              <a:spcAft>
                <a:spcPts val="0"/>
              </a:spcAft>
              <a:buClr>
                <a:schemeClr val="dk1"/>
              </a:buClr>
              <a:buSzPts val="1100"/>
              <a:buNone/>
            </a:pPr>
            <a:r>
              <a:rPr lang="en-US" sz="3400"/>
              <a:t>To develop a blockchain based application that could be used by the college to create immutable ledger of student’s transcripts which can be used by organization to verify it for Higher education.</a:t>
            </a:r>
            <a:endParaRPr sz="3400"/>
          </a:p>
        </p:txBody>
      </p:sp>
      <p:sp>
        <p:nvSpPr>
          <p:cNvPr id="150" name="Google Shape;150;p16"/>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10:22&gt;     </a:t>
            </a: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Project Objectives  </a:t>
            </a:r>
            <a:endParaRPr/>
          </a:p>
        </p:txBody>
      </p:sp>
      <p:sp>
        <p:nvSpPr>
          <p:cNvPr id="156" name="Google Shape;156;p17"/>
          <p:cNvSpPr txBox="1"/>
          <p:nvPr>
            <p:ph idx="1" type="body"/>
          </p:nvPr>
        </p:nvSpPr>
        <p:spPr>
          <a:xfrm>
            <a:off x="233276" y="1219211"/>
            <a:ext cx="11725500" cy="5287800"/>
          </a:xfrm>
          <a:prstGeom prst="rect">
            <a:avLst/>
          </a:prstGeom>
          <a:noFill/>
          <a:ln>
            <a:noFill/>
          </a:ln>
        </p:spPr>
        <p:txBody>
          <a:bodyPr anchorCtr="0" anchor="t" bIns="45700" lIns="91425" spcFirstLastPara="1" rIns="91425" wrap="square" tIns="45700">
            <a:normAutofit/>
          </a:bodyPr>
          <a:lstStyle/>
          <a:p>
            <a:pPr indent="-373054" lvl="0" marL="341304" rtl="0" algn="l">
              <a:spcBef>
                <a:spcPts val="1200"/>
              </a:spcBef>
              <a:spcAft>
                <a:spcPts val="0"/>
              </a:spcAft>
              <a:buSzPts val="2300"/>
              <a:buAutoNum type="arabicParenR"/>
            </a:pPr>
            <a:r>
              <a:rPr lang="en-US" sz="2300"/>
              <a:t>Develop a digital ledger to store the degree information about the students graduated from the college.</a:t>
            </a:r>
            <a:endParaRPr sz="2300"/>
          </a:p>
          <a:p>
            <a:pPr indent="-373054" lvl="0" marL="341304" rtl="0" algn="l">
              <a:spcBef>
                <a:spcPts val="0"/>
              </a:spcBef>
              <a:spcAft>
                <a:spcPts val="0"/>
              </a:spcAft>
              <a:buSzPts val="2300"/>
              <a:buAutoNum type="arabicParenR"/>
            </a:pPr>
            <a:r>
              <a:rPr lang="en-US" sz="2300"/>
              <a:t>To promote efficiency for other institutions and organizations to verify the student’s degree.</a:t>
            </a:r>
            <a:endParaRPr sz="2300"/>
          </a:p>
          <a:p>
            <a:pPr indent="-373054" lvl="0" marL="341304" rtl="0" algn="l">
              <a:spcBef>
                <a:spcPts val="0"/>
              </a:spcBef>
              <a:spcAft>
                <a:spcPts val="0"/>
              </a:spcAft>
              <a:buSzPts val="2300"/>
              <a:buAutoNum type="arabicParenR"/>
            </a:pPr>
            <a:r>
              <a:rPr lang="en-US" sz="2300"/>
              <a:t>The objective is to create a solution that can be adopted globally, that will be accurate and immutable record.</a:t>
            </a:r>
            <a:endParaRPr sz="2300"/>
          </a:p>
          <a:p>
            <a:pPr indent="-373054" lvl="0" marL="341304" rtl="0" algn="l">
              <a:spcBef>
                <a:spcPts val="0"/>
              </a:spcBef>
              <a:spcAft>
                <a:spcPts val="0"/>
              </a:spcAft>
              <a:buSzPts val="2300"/>
              <a:buAutoNum type="arabicParenR"/>
            </a:pPr>
            <a:r>
              <a:rPr lang="en-US" sz="2300"/>
              <a:t>It’s aim is to minimize verification delays that often occur with manual processes.</a:t>
            </a:r>
            <a:endParaRPr sz="2300"/>
          </a:p>
          <a:p>
            <a:pPr indent="-373054" lvl="0" marL="341304" rtl="0" algn="l">
              <a:spcBef>
                <a:spcPts val="0"/>
              </a:spcBef>
              <a:spcAft>
                <a:spcPts val="0"/>
              </a:spcAft>
              <a:buSzPts val="2300"/>
              <a:buAutoNum type="arabicParenR"/>
            </a:pPr>
            <a:r>
              <a:rPr lang="en-US" sz="2300"/>
              <a:t>To create a unique hash for each and every documents of students enrolled in the college as an immutable entity.</a:t>
            </a:r>
            <a:endParaRPr sz="2300"/>
          </a:p>
          <a:p>
            <a:pPr indent="-373054" lvl="0" marL="341304" rtl="0" algn="l">
              <a:spcBef>
                <a:spcPts val="0"/>
              </a:spcBef>
              <a:spcAft>
                <a:spcPts val="0"/>
              </a:spcAft>
              <a:buSzPts val="2300"/>
              <a:buAutoNum type="arabicParenR"/>
            </a:pPr>
            <a:r>
              <a:rPr lang="en-US" sz="2300"/>
              <a:t>Store ,manage and upload student information and documents in a way that meets the blockchain requirements (transparency, proof of consensus).</a:t>
            </a:r>
            <a:endParaRPr sz="2300"/>
          </a:p>
          <a:p>
            <a:pPr indent="-373054" lvl="0" marL="341304" rtl="0" algn="l">
              <a:spcBef>
                <a:spcPts val="0"/>
              </a:spcBef>
              <a:spcAft>
                <a:spcPts val="0"/>
              </a:spcAft>
              <a:buSzPts val="2300"/>
              <a:buAutoNum type="arabicParenR"/>
            </a:pPr>
            <a:r>
              <a:rPr lang="en-US" sz="2300"/>
              <a:t>To restore trust and credibility in the education verification process, ensuring that qualifications are accurately represented and recognized.</a:t>
            </a:r>
            <a:endParaRPr sz="2300"/>
          </a:p>
          <a:p>
            <a:pPr indent="-373054" lvl="0" marL="341304" marR="0" rtl="0" algn="l">
              <a:lnSpc>
                <a:spcPct val="100000"/>
              </a:lnSpc>
              <a:spcBef>
                <a:spcPts val="0"/>
              </a:spcBef>
              <a:spcAft>
                <a:spcPts val="0"/>
              </a:spcAft>
              <a:buSzPts val="2300"/>
              <a:buAutoNum type="arabicParenR"/>
            </a:pPr>
            <a:r>
              <a:rPr lang="en-US" sz="2300"/>
              <a:t>To promote </a:t>
            </a:r>
            <a:r>
              <a:rPr lang="en-US" sz="2300"/>
              <a:t>lifelong</a:t>
            </a:r>
            <a:r>
              <a:rPr lang="en-US" sz="2300"/>
              <a:t> learning and application of concepts to develop real world solutions.</a:t>
            </a:r>
            <a:endParaRPr sz="2300"/>
          </a:p>
          <a:p>
            <a:pPr indent="-373054" lvl="0" marL="341304" marR="0" rtl="0" algn="l">
              <a:lnSpc>
                <a:spcPct val="100000"/>
              </a:lnSpc>
              <a:spcBef>
                <a:spcPts val="0"/>
              </a:spcBef>
              <a:spcAft>
                <a:spcPts val="0"/>
              </a:spcAft>
              <a:buSzPts val="2300"/>
              <a:buAutoNum type="arabicParenR"/>
            </a:pPr>
            <a:r>
              <a:rPr lang="en-US" sz="2300"/>
              <a:t>To develop a blockchain using IPFS protocol to store document.</a:t>
            </a:r>
            <a:endParaRPr sz="2300"/>
          </a:p>
        </p:txBody>
      </p:sp>
      <p:sp>
        <p:nvSpPr>
          <p:cNvPr id="157" name="Google Shape;157;p17"/>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10:34&gt;     </a:t>
            </a: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Project Importance</a:t>
            </a:r>
            <a:endParaRPr/>
          </a:p>
        </p:txBody>
      </p:sp>
      <p:sp>
        <p:nvSpPr>
          <p:cNvPr id="163" name="Google Shape;163;p18"/>
          <p:cNvSpPr txBox="1"/>
          <p:nvPr>
            <p:ph idx="1" type="body"/>
          </p:nvPr>
        </p:nvSpPr>
        <p:spPr>
          <a:xfrm>
            <a:off x="609600" y="1295403"/>
            <a:ext cx="10972800" cy="4830763"/>
          </a:xfrm>
          <a:prstGeom prst="rect">
            <a:avLst/>
          </a:prstGeom>
          <a:noFill/>
          <a:ln>
            <a:noFill/>
          </a:ln>
        </p:spPr>
        <p:txBody>
          <a:bodyPr anchorCtr="0" anchor="t" bIns="45700" lIns="91425" spcFirstLastPara="1" rIns="91425" wrap="square" tIns="45700">
            <a:normAutofit lnSpcReduction="10000"/>
          </a:bodyPr>
          <a:lstStyle/>
          <a:p>
            <a:pPr indent="-447984" lvl="0" marL="341304" rtl="0" algn="l">
              <a:spcBef>
                <a:spcPts val="0"/>
              </a:spcBef>
              <a:spcAft>
                <a:spcPts val="0"/>
              </a:spcAft>
              <a:buSzPts val="3200"/>
              <a:buChar char="•"/>
            </a:pPr>
            <a:r>
              <a:rPr lang="en-US"/>
              <a:t>The </a:t>
            </a:r>
            <a:r>
              <a:rPr lang="en-US"/>
              <a:t>college</a:t>
            </a:r>
            <a:r>
              <a:rPr lang="en-US"/>
              <a:t> admin will have to login.</a:t>
            </a:r>
            <a:endParaRPr/>
          </a:p>
          <a:p>
            <a:pPr indent="-447984" lvl="0" marL="341304" rtl="0" algn="l">
              <a:spcBef>
                <a:spcPts val="0"/>
              </a:spcBef>
              <a:spcAft>
                <a:spcPts val="0"/>
              </a:spcAft>
              <a:buSzPts val="3200"/>
              <a:buChar char="•"/>
            </a:pPr>
            <a:r>
              <a:rPr lang="en-US"/>
              <a:t>The application is responsible for the main logic which includes the transcript signing and issuing. The application will be designed to merge the hash of the transcript in a Merkle tree and send the Merkle root to Blockchain amidst signing by the majority of community members.</a:t>
            </a:r>
            <a:endParaRPr/>
          </a:p>
          <a:p>
            <a:pPr indent="-447984" lvl="0" marL="341304" rtl="0" algn="l">
              <a:spcBef>
                <a:spcPts val="0"/>
              </a:spcBef>
              <a:spcAft>
                <a:spcPts val="0"/>
              </a:spcAft>
              <a:buSzPts val="3200"/>
              <a:buChar char="•"/>
            </a:pPr>
            <a:r>
              <a:rPr lang="en-US"/>
              <a:t> The application will be used by the organization to store student performance information which can be uniquely identified by Hash (degree, grade card) and external institutions to verify the same.</a:t>
            </a:r>
            <a:endParaRPr/>
          </a:p>
        </p:txBody>
      </p:sp>
      <p:sp>
        <p:nvSpPr>
          <p:cNvPr id="164" name="Google Shape;164;p18"/>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10:39&gt;     </a:t>
            </a: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Scope and Limitation of Project </a:t>
            </a:r>
            <a:endParaRPr/>
          </a:p>
        </p:txBody>
      </p:sp>
      <p:sp>
        <p:nvSpPr>
          <p:cNvPr id="170" name="Google Shape;170;p19"/>
          <p:cNvSpPr txBox="1"/>
          <p:nvPr>
            <p:ph idx="1" type="body"/>
          </p:nvPr>
        </p:nvSpPr>
        <p:spPr>
          <a:xfrm>
            <a:off x="609600" y="1295403"/>
            <a:ext cx="10972800" cy="48307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None/>
            </a:pPr>
            <a:r>
              <a:rPr b="1" lang="en-US"/>
              <a:t>Scope of the Project: </a:t>
            </a:r>
            <a:endParaRPr b="1"/>
          </a:p>
          <a:p>
            <a:pPr indent="-326064" lvl="0" marL="341305" rtl="0" algn="l">
              <a:spcBef>
                <a:spcPts val="592"/>
              </a:spcBef>
              <a:spcAft>
                <a:spcPts val="0"/>
              </a:spcAft>
              <a:buClr>
                <a:schemeClr val="dk1"/>
              </a:buClr>
              <a:buSzPct val="100000"/>
              <a:buChar char="•"/>
            </a:pPr>
            <a:r>
              <a:rPr lang="en-US"/>
              <a:t>The scope of this project includes the development of a web-based interface for the </a:t>
            </a:r>
            <a:r>
              <a:rPr lang="en-US"/>
              <a:t>Anti-fraud Identity Intelligence Blockchain Solution for educational certificates</a:t>
            </a:r>
            <a:r>
              <a:rPr lang="en-US"/>
              <a:t>. </a:t>
            </a:r>
            <a:endParaRPr/>
          </a:p>
          <a:p>
            <a:pPr indent="-326064" lvl="0" marL="341304" rtl="0" algn="l">
              <a:spcBef>
                <a:spcPts val="592"/>
              </a:spcBef>
              <a:spcAft>
                <a:spcPts val="0"/>
              </a:spcAft>
              <a:buSzPct val="100000"/>
              <a:buChar char="•"/>
            </a:pPr>
            <a:r>
              <a:rPr lang="en-US"/>
              <a:t>The proposed application will be a public blockchain only allowing verified members to add information blocks to the blockchain.</a:t>
            </a:r>
            <a:endParaRPr/>
          </a:p>
          <a:p>
            <a:pPr indent="-324159" lvl="0" marL="341304" rtl="0" algn="l">
              <a:spcBef>
                <a:spcPts val="0"/>
              </a:spcBef>
              <a:spcAft>
                <a:spcPts val="0"/>
              </a:spcAft>
              <a:buSzPct val="56250"/>
              <a:buChar char="•"/>
            </a:pPr>
            <a:r>
              <a:rPr lang="en-US"/>
              <a:t>The system is intended to help us create the digital relationship that will reshape the world of education and transform the old order of human affairs for the better. </a:t>
            </a:r>
            <a:endParaRPr/>
          </a:p>
          <a:p>
            <a:pPr indent="-326064" lvl="0" marL="341304" rtl="0" algn="l">
              <a:spcBef>
                <a:spcPts val="592"/>
              </a:spcBef>
              <a:spcAft>
                <a:spcPts val="0"/>
              </a:spcAft>
              <a:buSzPct val="100000"/>
              <a:buChar char="•"/>
            </a:pPr>
            <a:r>
              <a:rPr lang="en-US"/>
              <a:t>Documents will be identified based on their assigned CID hash or QR code this will be sent to the student’s email-id assigned by their college.</a:t>
            </a:r>
            <a:endParaRPr/>
          </a:p>
          <a:p>
            <a:pPr indent="-326064" lvl="0" marL="341305" rtl="0" algn="l">
              <a:spcBef>
                <a:spcPts val="592"/>
              </a:spcBef>
              <a:spcAft>
                <a:spcPts val="0"/>
              </a:spcAft>
              <a:buClr>
                <a:schemeClr val="dk1"/>
              </a:buClr>
              <a:buSzPct val="100000"/>
              <a:buChar char="•"/>
            </a:pPr>
            <a:r>
              <a:rPr lang="en-US"/>
              <a:t>The system will be designed using React, with a backend powered by nodejs, IPFS protocol and database.</a:t>
            </a:r>
            <a:endParaRPr/>
          </a:p>
        </p:txBody>
      </p:sp>
      <p:sp>
        <p:nvSpPr>
          <p:cNvPr id="171" name="Google Shape;171;p19"/>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10:47&gt;     </a:t>
            </a: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Cont..</a:t>
            </a:r>
            <a:endParaRPr/>
          </a:p>
        </p:txBody>
      </p:sp>
      <p:sp>
        <p:nvSpPr>
          <p:cNvPr id="177" name="Google Shape;177;p20"/>
          <p:cNvSpPr txBox="1"/>
          <p:nvPr>
            <p:ph idx="1" type="body"/>
          </p:nvPr>
        </p:nvSpPr>
        <p:spPr>
          <a:xfrm>
            <a:off x="609600" y="1295403"/>
            <a:ext cx="10972800" cy="4830763"/>
          </a:xfrm>
          <a:prstGeom prst="rect">
            <a:avLst/>
          </a:prstGeom>
          <a:noFill/>
          <a:ln>
            <a:noFill/>
          </a:ln>
        </p:spPr>
        <p:txBody>
          <a:bodyPr anchorCtr="0" anchor="t" bIns="45700" lIns="91425" spcFirstLastPara="1" rIns="91425" wrap="square" tIns="45700">
            <a:normAutofit/>
          </a:bodyPr>
          <a:lstStyle/>
          <a:p>
            <a:pPr indent="0" lvl="0" marL="341304" rtl="0" algn="l">
              <a:spcBef>
                <a:spcPts val="0"/>
              </a:spcBef>
              <a:spcAft>
                <a:spcPts val="0"/>
              </a:spcAft>
              <a:buNone/>
            </a:pPr>
            <a:r>
              <a:rPr b="1" lang="en-US"/>
              <a:t>Limitations of the Project:</a:t>
            </a:r>
            <a:r>
              <a:rPr lang="en-US"/>
              <a:t> </a:t>
            </a:r>
            <a:endParaRPr/>
          </a:p>
          <a:p>
            <a:pPr indent="0" lvl="0" marL="341304" rtl="0" algn="l">
              <a:spcBef>
                <a:spcPts val="0"/>
              </a:spcBef>
              <a:spcAft>
                <a:spcPts val="0"/>
              </a:spcAft>
              <a:buNone/>
            </a:pPr>
            <a:r>
              <a:t/>
            </a:r>
            <a:endParaRPr/>
          </a:p>
          <a:p>
            <a:pPr indent="-379404" lvl="0" marL="341304" rtl="0" algn="l">
              <a:spcBef>
                <a:spcPts val="360"/>
              </a:spcBef>
              <a:spcAft>
                <a:spcPts val="0"/>
              </a:spcAft>
              <a:buSzPts val="2400"/>
              <a:buChar char="•"/>
            </a:pPr>
            <a:r>
              <a:rPr lang="en-US" sz="2400"/>
              <a:t>Implementing a blockchain solution like SuperCert requires widespread adoption by the educational institution. Achieving this can be challenging due to inertia, cost, and technological barriers.</a:t>
            </a:r>
            <a:endParaRPr sz="2400"/>
          </a:p>
          <a:p>
            <a:pPr indent="-379404" lvl="0" marL="341304" rtl="0" algn="l">
              <a:lnSpc>
                <a:spcPct val="200000"/>
              </a:lnSpc>
              <a:spcBef>
                <a:spcPts val="0"/>
              </a:spcBef>
              <a:spcAft>
                <a:spcPts val="0"/>
              </a:spcAft>
              <a:buSzPts val="2400"/>
              <a:buChar char="•"/>
            </a:pPr>
            <a:r>
              <a:rPr lang="en-US" sz="2400"/>
              <a:t>Proposed system presently will only work for verifying grade cards.</a:t>
            </a:r>
            <a:endParaRPr sz="2400"/>
          </a:p>
          <a:p>
            <a:pPr indent="-379404" lvl="0" marL="341304" rtl="0" algn="l">
              <a:spcBef>
                <a:spcPts val="0"/>
              </a:spcBef>
              <a:spcAft>
                <a:spcPts val="0"/>
              </a:spcAft>
              <a:buSzPts val="2400"/>
              <a:buChar char="•"/>
            </a:pPr>
            <a:r>
              <a:rPr lang="en-US" sz="2400"/>
              <a:t>Difficulty in</a:t>
            </a:r>
            <a:r>
              <a:rPr lang="en-US" sz="2200"/>
              <a:t> </a:t>
            </a:r>
            <a:r>
              <a:rPr lang="en-US" sz="2200"/>
              <a:t>transferring</a:t>
            </a:r>
            <a:r>
              <a:rPr lang="en-US" sz="2200"/>
              <a:t> data from existing system to private system.</a:t>
            </a:r>
            <a:endParaRPr sz="2200"/>
          </a:p>
          <a:p>
            <a:pPr indent="0" lvl="0" marL="341304" rtl="0" algn="l">
              <a:spcBef>
                <a:spcPts val="360"/>
              </a:spcBef>
              <a:spcAft>
                <a:spcPts val="0"/>
              </a:spcAft>
              <a:buNone/>
            </a:pPr>
            <a:r>
              <a:t/>
            </a:r>
            <a:endParaRPr sz="2400"/>
          </a:p>
          <a:p>
            <a:pPr indent="0" lvl="0" marL="341304" rtl="0" algn="l">
              <a:spcBef>
                <a:spcPts val="360"/>
              </a:spcBef>
              <a:spcAft>
                <a:spcPts val="0"/>
              </a:spcAft>
              <a:buNone/>
            </a:pPr>
            <a:r>
              <a:t/>
            </a:r>
            <a:endParaRPr sz="2400"/>
          </a:p>
        </p:txBody>
      </p:sp>
      <p:sp>
        <p:nvSpPr>
          <p:cNvPr id="178" name="Google Shape;178;p20"/>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11:10&gt;     </a:t>
            </a: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2329601" y="14375"/>
            <a:ext cx="96519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Literature Review</a:t>
            </a:r>
            <a:endParaRPr/>
          </a:p>
        </p:txBody>
      </p:sp>
      <p:sp>
        <p:nvSpPr>
          <p:cNvPr id="184" name="Google Shape;184;p21"/>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graphicFrame>
        <p:nvGraphicFramePr>
          <p:cNvPr id="185" name="Google Shape;185;p21"/>
          <p:cNvGraphicFramePr/>
          <p:nvPr/>
        </p:nvGraphicFramePr>
        <p:xfrm>
          <a:off x="94300" y="1665840"/>
          <a:ext cx="3000000" cy="3000000"/>
        </p:xfrm>
        <a:graphic>
          <a:graphicData uri="http://schemas.openxmlformats.org/drawingml/2006/table">
            <a:tbl>
              <a:tblPr>
                <a:noFill/>
                <a:tableStyleId>{44257330-E966-4CD5-93D9-6D499955E67B}</a:tableStyleId>
              </a:tblPr>
              <a:tblGrid>
                <a:gridCol w="1184275"/>
                <a:gridCol w="2652775"/>
                <a:gridCol w="2371400"/>
                <a:gridCol w="2702075"/>
                <a:gridCol w="3092850"/>
              </a:tblGrid>
              <a:tr h="617375">
                <a:tc>
                  <a:txBody>
                    <a:bodyPr/>
                    <a:lstStyle/>
                    <a:p>
                      <a:pPr indent="0" lvl="0" marL="0" rtl="0" algn="l">
                        <a:spcBef>
                          <a:spcPts val="0"/>
                        </a:spcBef>
                        <a:spcAft>
                          <a:spcPts val="0"/>
                        </a:spcAft>
                        <a:buNone/>
                      </a:pPr>
                      <a:r>
                        <a:rPr lang="en-US" sz="2000"/>
                        <a:t>SR NO</a:t>
                      </a:r>
                      <a:endParaRPr sz="2000"/>
                    </a:p>
                  </a:txBody>
                  <a:tcPr marT="91425" marB="91425" marR="91425" marL="91425"/>
                </a:tc>
                <a:tc>
                  <a:txBody>
                    <a:bodyPr/>
                    <a:lstStyle/>
                    <a:p>
                      <a:pPr indent="0" lvl="0" marL="0" rtl="0" algn="l">
                        <a:spcBef>
                          <a:spcPts val="0"/>
                        </a:spcBef>
                        <a:spcAft>
                          <a:spcPts val="0"/>
                        </a:spcAft>
                        <a:buNone/>
                      </a:pPr>
                      <a:r>
                        <a:rPr lang="en-US" sz="2000"/>
                        <a:t>TITLE</a:t>
                      </a:r>
                      <a:endParaRPr sz="2000"/>
                    </a:p>
                  </a:txBody>
                  <a:tcPr marT="91425" marB="91425" marR="91425" marL="91425"/>
                </a:tc>
                <a:tc>
                  <a:txBody>
                    <a:bodyPr/>
                    <a:lstStyle/>
                    <a:p>
                      <a:pPr indent="0" lvl="0" marL="0" rtl="0" algn="l">
                        <a:spcBef>
                          <a:spcPts val="0"/>
                        </a:spcBef>
                        <a:spcAft>
                          <a:spcPts val="0"/>
                        </a:spcAft>
                        <a:buNone/>
                      </a:pPr>
                      <a:r>
                        <a:rPr lang="en-US" sz="2000"/>
                        <a:t>AUTHOR</a:t>
                      </a:r>
                      <a:endParaRPr sz="2000"/>
                    </a:p>
                  </a:txBody>
                  <a:tcPr marT="91425" marB="91425" marR="91425" marL="91425"/>
                </a:tc>
                <a:tc>
                  <a:txBody>
                    <a:bodyPr/>
                    <a:lstStyle/>
                    <a:p>
                      <a:pPr indent="0" lvl="0" marL="0" rtl="0" algn="l">
                        <a:spcBef>
                          <a:spcPts val="0"/>
                        </a:spcBef>
                        <a:spcAft>
                          <a:spcPts val="0"/>
                        </a:spcAft>
                        <a:buNone/>
                      </a:pPr>
                      <a:r>
                        <a:rPr lang="en-US" sz="2000"/>
                        <a:t>CITATION</a:t>
                      </a:r>
                      <a:endParaRPr sz="2000"/>
                    </a:p>
                  </a:txBody>
                  <a:tcPr marT="91425" marB="91425" marR="91425" marL="91425"/>
                </a:tc>
                <a:tc>
                  <a:txBody>
                    <a:bodyPr/>
                    <a:lstStyle/>
                    <a:p>
                      <a:pPr indent="0" lvl="0" marL="0" rtl="0" algn="l">
                        <a:spcBef>
                          <a:spcPts val="0"/>
                        </a:spcBef>
                        <a:spcAft>
                          <a:spcPts val="0"/>
                        </a:spcAft>
                        <a:buNone/>
                      </a:pPr>
                      <a:r>
                        <a:rPr lang="en-US" sz="2000"/>
                        <a:t>CONCLUSION</a:t>
                      </a:r>
                      <a:endParaRPr sz="2000"/>
                    </a:p>
                  </a:txBody>
                  <a:tcPr marT="91425" marB="91425" marR="91425" marL="91425"/>
                </a:tc>
              </a:tr>
              <a:tr h="1176900">
                <a:tc>
                  <a:txBody>
                    <a:bodyPr/>
                    <a:lstStyle/>
                    <a:p>
                      <a:pPr indent="0" lvl="0" marL="0" rtl="0" algn="l">
                        <a:spcBef>
                          <a:spcPts val="0"/>
                        </a:spcBef>
                        <a:spcAft>
                          <a:spcPts val="0"/>
                        </a:spcAft>
                        <a:buNone/>
                      </a:pPr>
                      <a:r>
                        <a:rPr lang="en-US"/>
                        <a:t>[1].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FFFFF"/>
                          </a:highlight>
                        </a:rPr>
                        <a:t>“A blockchain-based educational record repository”</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FFFFF"/>
                          </a:highlight>
                        </a:rPr>
                        <a:t>Bessa, Emanuel E., and Joberto SB Martins.</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rgbClr val="FFFFFF"/>
                          </a:highlight>
                        </a:rPr>
                        <a:t>Bessa, Emanuel E., and Joberto SB Martins. "A blockchain-based educational record repository." </a:t>
                      </a:r>
                      <a:r>
                        <a:rPr i="1" lang="en-US" sz="1100">
                          <a:solidFill>
                            <a:schemeClr val="dk1"/>
                          </a:solidFill>
                          <a:highlight>
                            <a:srgbClr val="FFFFFF"/>
                          </a:highlight>
                        </a:rPr>
                        <a:t>arXiv preprint arXiv:1904.00315</a:t>
                      </a:r>
                      <a:r>
                        <a:rPr lang="en-US" sz="1100">
                          <a:solidFill>
                            <a:schemeClr val="dk1"/>
                          </a:solidFill>
                          <a:highlight>
                            <a:srgbClr val="FFFFFF"/>
                          </a:highlight>
                        </a:rPr>
                        <a:t> (2019)</a:t>
                      </a:r>
                      <a:r>
                        <a:rPr lang="en-US" sz="1000">
                          <a:solidFill>
                            <a:schemeClr val="dk1"/>
                          </a:solidFill>
                          <a:highlight>
                            <a:srgbClr val="FFFFFF"/>
                          </a:highlight>
                        </a:rPr>
                        <a: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sz="1100">
                          <a:solidFill>
                            <a:schemeClr val="dk1"/>
                          </a:solidFill>
                        </a:rPr>
                        <a:t>Case study based information on “Blockchain-based Educational Records Repository” ,which provides the basic idea of a blockchain system that could be used for issuing, verifying, revoking all kinds of certificates obtained by students.</a:t>
                      </a:r>
                      <a:endParaRPr/>
                    </a:p>
                  </a:txBody>
                  <a:tcPr marT="91425" marB="91425" marR="91425" marL="91425"/>
                </a:tc>
              </a:tr>
              <a:tr h="112845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rPr>
                        <a:t>"Blockchain-based academic certificate verification system—a review." </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rPr>
                        <a:t>Pathak, Shivani, et al. </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rPr>
                        <a:t>Pathak, Shivani, et al. "Blockchain-based academic certificate verification system—a review." </a:t>
                      </a:r>
                      <a:r>
                        <a:rPr i="1" lang="en-US" sz="1100">
                          <a:solidFill>
                            <a:schemeClr val="dk1"/>
                          </a:solidFill>
                          <a:highlight>
                            <a:srgbClr val="FFFFFF"/>
                          </a:highlight>
                        </a:rPr>
                        <a:t>Advanced Computing and Intelligent Technologies: Proceedings of ICACIT 2022</a:t>
                      </a:r>
                      <a:r>
                        <a:rPr lang="en-US" sz="1100">
                          <a:solidFill>
                            <a:schemeClr val="dk1"/>
                          </a:solidFill>
                          <a:highlight>
                            <a:srgbClr val="FFFFFF"/>
                          </a:highlight>
                        </a:rPr>
                        <a:t> (2022): 527-539.</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Bird eye view to the process of academic certificate storage and verification process review, web3js used for blockchain hash verification and strong digital signature used to hash the document</a:t>
                      </a:r>
                      <a:endParaRPr/>
                    </a:p>
                  </a:txBody>
                  <a:tcPr marT="91425" marB="91425" marR="91425" marL="91425"/>
                </a:tc>
              </a:tr>
              <a:tr h="111245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highlight>
                            <a:schemeClr val="lt1"/>
                          </a:highlight>
                        </a:rPr>
                        <a:t>"A review on digital degree certificate using blockchain technology."</a:t>
                      </a:r>
                      <a:endParaRPr sz="11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highlight>
                            <a:schemeClr val="lt1"/>
                          </a:highlight>
                        </a:rPr>
                        <a:t>Bele, Roshani S., and Jayant P. Mehare</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highlight>
                            <a:srgbClr val="FFFFFF"/>
                          </a:highlight>
                        </a:rPr>
                        <a:t>Bele, Roshani S., and Jayant P. Mehare. "A review on digital degree certificate using blockchain technology." </a:t>
                      </a:r>
                      <a:r>
                        <a:rPr i="1" lang="en-US" sz="1100">
                          <a:solidFill>
                            <a:schemeClr val="dk1"/>
                          </a:solidFill>
                          <a:highlight>
                            <a:srgbClr val="FFFFFF"/>
                          </a:highlight>
                        </a:rPr>
                        <a:t>IJCRT</a:t>
                      </a:r>
                      <a:r>
                        <a:rPr lang="en-US" sz="1100">
                          <a:solidFill>
                            <a:schemeClr val="dk1"/>
                          </a:solidFill>
                          <a:highlight>
                            <a:srgbClr val="FFFFFF"/>
                          </a:highlight>
                        </a:rPr>
                        <a:t> 9.2 (2021): 2320-2882.</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Systematic representation of the academic certificate verification using ER diagrams, use cases etc.</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graphicFrame>
        <p:nvGraphicFramePr>
          <p:cNvPr id="192" name="Google Shape;192;p22"/>
          <p:cNvGraphicFramePr/>
          <p:nvPr/>
        </p:nvGraphicFramePr>
        <p:xfrm>
          <a:off x="205963" y="1204125"/>
          <a:ext cx="3000000" cy="3000000"/>
        </p:xfrm>
        <a:graphic>
          <a:graphicData uri="http://schemas.openxmlformats.org/drawingml/2006/table">
            <a:tbl>
              <a:tblPr>
                <a:noFill/>
                <a:tableStyleId>{44257330-E966-4CD5-93D9-6D499955E67B}</a:tableStyleId>
              </a:tblPr>
              <a:tblGrid>
                <a:gridCol w="610050"/>
                <a:gridCol w="2447425"/>
                <a:gridCol w="1809125"/>
                <a:gridCol w="3009575"/>
                <a:gridCol w="3972925"/>
              </a:tblGrid>
              <a:tr h="1247675">
                <a:tc>
                  <a:txBody>
                    <a:bodyPr/>
                    <a:lstStyle/>
                    <a:p>
                      <a:pPr indent="0" lvl="0" marL="0" marR="0" rtl="0" algn="l">
                        <a:lnSpc>
                          <a:spcPct val="115000"/>
                        </a:lnSpc>
                        <a:spcBef>
                          <a:spcPts val="0"/>
                        </a:spcBef>
                        <a:spcAft>
                          <a:spcPts val="0"/>
                        </a:spcAft>
                        <a:buNone/>
                      </a:pPr>
                      <a:r>
                        <a:rPr lang="en-US" sz="1100">
                          <a:solidFill>
                            <a:schemeClr val="dk1"/>
                          </a:solidFill>
                          <a:highlight>
                            <a:srgbClr val="FFFFFF"/>
                          </a:highlight>
                        </a:rPr>
                        <a:t>[4].</a:t>
                      </a:r>
                      <a:endParaRPr sz="1100">
                        <a:solidFill>
                          <a:schemeClr val="dk1"/>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None/>
                      </a:pPr>
                      <a:r>
                        <a:rPr lang="en-US" sz="1100">
                          <a:solidFill>
                            <a:schemeClr val="dk1"/>
                          </a:solidFill>
                          <a:highlight>
                            <a:srgbClr val="FFFFFF"/>
                          </a:highlight>
                        </a:rPr>
                        <a:t>“Blockchain based framework for Education certificate verification”</a:t>
                      </a:r>
                      <a:endParaRPr sz="11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chemeClr val="lt1"/>
                          </a:highlight>
                        </a:rPr>
                        <a:t>OMAR S. SALEH, OSMAN GHAZALI, MUHAMMAD EHSAN RANA</a:t>
                      </a:r>
                      <a:endParaRPr sz="11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100">
                          <a:solidFill>
                            <a:schemeClr val="dk1"/>
                          </a:solidFill>
                          <a:highlight>
                            <a:schemeClr val="lt1"/>
                          </a:highlight>
                        </a:rPr>
                        <a:t>Saleh, Omar S., Osman Ghazali, and Muhammad Ehsan Rana. "Blockchain based framework for educational certificates verification." Journal of critical reviews (2020).</a:t>
                      </a:r>
                      <a:endParaRPr sz="1100">
                        <a:solidFill>
                          <a:schemeClr val="dk1"/>
                        </a:solidFill>
                        <a:highlight>
                          <a:schemeClr val="lt1"/>
                        </a:highlight>
                      </a:endParaRPr>
                    </a:p>
                  </a:txBody>
                  <a:tcPr marT="91425" marB="91425" marR="91425" marL="91425"/>
                </a:tc>
                <a:tc>
                  <a:txBody>
                    <a:bodyPr/>
                    <a:lstStyle/>
                    <a:p>
                      <a:pPr indent="0" lvl="0" marL="0" marR="0" rtl="0" algn="l">
                        <a:lnSpc>
                          <a:spcPct val="115000"/>
                        </a:lnSpc>
                        <a:spcBef>
                          <a:spcPts val="0"/>
                        </a:spcBef>
                        <a:spcAft>
                          <a:spcPts val="0"/>
                        </a:spcAft>
                        <a:buNone/>
                      </a:pPr>
                      <a:r>
                        <a:rPr lang="en-US" sz="1100">
                          <a:solidFill>
                            <a:schemeClr val="dk1"/>
                          </a:solidFill>
                          <a:highlight>
                            <a:schemeClr val="lt1"/>
                          </a:highlight>
                        </a:rPr>
                        <a:t>This research discussed the security themes required for educational certificates verification in the blockchain.In addition to that, </a:t>
                      </a:r>
                      <a:r>
                        <a:rPr lang="en-US" sz="1100">
                          <a:solidFill>
                            <a:schemeClr val="dk1"/>
                          </a:solidFill>
                          <a:highlight>
                            <a:schemeClr val="lt1"/>
                          </a:highlight>
                        </a:rPr>
                        <a:t>b</a:t>
                      </a:r>
                      <a:r>
                        <a:rPr lang="en-US" sz="1100">
                          <a:solidFill>
                            <a:schemeClr val="dk1"/>
                          </a:solidFill>
                          <a:highlight>
                            <a:schemeClr val="lt1"/>
                          </a:highlight>
                        </a:rPr>
                        <a:t>lockchain-based framework for educational certificate verification focusing on specific themes is proposed based on Hyperledger Fabric Framework. </a:t>
                      </a:r>
                      <a:endParaRPr sz="1100">
                        <a:solidFill>
                          <a:schemeClr val="dk1"/>
                        </a:solidFill>
                        <a:highlight>
                          <a:schemeClr val="lt1"/>
                        </a:highlight>
                      </a:endParaRPr>
                    </a:p>
                  </a:txBody>
                  <a:tcPr marT="91425" marB="91425" marR="91425" marL="91425"/>
                </a:tc>
              </a:tr>
              <a:tr h="1642475">
                <a:tc>
                  <a:txBody>
                    <a:bodyPr/>
                    <a:lstStyle/>
                    <a:p>
                      <a:pPr indent="0" lvl="0" marL="0" marR="0" rtl="0" algn="l">
                        <a:lnSpc>
                          <a:spcPct val="115000"/>
                        </a:lnSpc>
                        <a:spcBef>
                          <a:spcPts val="0"/>
                        </a:spcBef>
                        <a:spcAft>
                          <a:spcPts val="0"/>
                        </a:spcAft>
                        <a:buNone/>
                      </a:pPr>
                      <a:r>
                        <a:rPr lang="en-US" sz="1100">
                          <a:solidFill>
                            <a:schemeClr val="dk1"/>
                          </a:solidFill>
                          <a:highlight>
                            <a:srgbClr val="FFFFFF"/>
                          </a:highlight>
                        </a:rPr>
                        <a:t>[5].</a:t>
                      </a:r>
                      <a:endParaRPr sz="1100">
                        <a:solidFill>
                          <a:schemeClr val="dk1"/>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None/>
                      </a:pPr>
                      <a:r>
                        <a:rPr lang="en-US" sz="1100">
                          <a:solidFill>
                            <a:schemeClr val="dk1"/>
                          </a:solidFill>
                          <a:highlight>
                            <a:srgbClr val="FFFFFF"/>
                          </a:highlight>
                        </a:rPr>
                        <a:t>“Electronic document authenticity verification of diploma and transcript using smart contract on Ethereum blockchain”</a:t>
                      </a:r>
                      <a:endParaRPr sz="11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en-US" sz="1100">
                          <a:solidFill>
                            <a:schemeClr val="dk1"/>
                          </a:solidFill>
                          <a:highlight>
                            <a:schemeClr val="lt1"/>
                          </a:highlight>
                        </a:rPr>
                        <a:t>Nero Chaniago a Parman Sukarno b , Aulia Arif Wardana c</a:t>
                      </a:r>
                      <a:endParaRPr sz="1100">
                        <a:solidFill>
                          <a:schemeClr val="dk1"/>
                        </a:solidFill>
                        <a:highlight>
                          <a:schemeClr val="lt1"/>
                        </a:highlight>
                      </a:endParaRPr>
                    </a:p>
                  </a:txBody>
                  <a:tcPr marT="91425" marB="91425" marR="91425" marL="91425"/>
                </a:tc>
                <a:tc>
                  <a:txBody>
                    <a:bodyPr/>
                    <a:lstStyle/>
                    <a:p>
                      <a:pPr indent="0" lvl="0" marL="0" marR="0" rtl="0" algn="l">
                        <a:lnSpc>
                          <a:spcPct val="115000"/>
                        </a:lnSpc>
                        <a:spcBef>
                          <a:spcPts val="0"/>
                        </a:spcBef>
                        <a:spcAft>
                          <a:spcPts val="0"/>
                        </a:spcAft>
                        <a:buNone/>
                      </a:pPr>
                      <a:r>
                        <a:rPr lang="en-US" sz="1100">
                          <a:solidFill>
                            <a:schemeClr val="dk1"/>
                          </a:solidFill>
                          <a:highlight>
                            <a:schemeClr val="lt1"/>
                          </a:highlight>
                        </a:rPr>
                        <a:t>Chaniago, Nero, Parman Sukarno, and Aulia Arif Wardana. "Electronic document authenticity verification of diploma and transcript using smart contract on Ethereum blockchain." Register 7.2 (2021): 149-163.</a:t>
                      </a:r>
                      <a:endParaRPr sz="1100">
                        <a:solidFill>
                          <a:schemeClr val="dk1"/>
                        </a:solidFill>
                        <a:highlight>
                          <a:schemeClr val="lt1"/>
                        </a:highlight>
                      </a:endParaRPr>
                    </a:p>
                  </a:txBody>
                  <a:tcPr marT="91425" marB="91425" marR="91425" marL="91425"/>
                </a:tc>
                <a:tc>
                  <a:txBody>
                    <a:bodyPr/>
                    <a:lstStyle/>
                    <a:p>
                      <a:pPr indent="0" lvl="0" marL="0" marR="0" rtl="0" algn="l">
                        <a:lnSpc>
                          <a:spcPct val="115000"/>
                        </a:lnSpc>
                        <a:spcBef>
                          <a:spcPts val="0"/>
                        </a:spcBef>
                        <a:spcAft>
                          <a:spcPts val="0"/>
                        </a:spcAft>
                        <a:buNone/>
                      </a:pPr>
                      <a:r>
                        <a:rPr lang="en-US" sz="1100">
                          <a:solidFill>
                            <a:schemeClr val="dk1"/>
                          </a:solidFill>
                          <a:highlight>
                            <a:schemeClr val="lt1"/>
                          </a:highlight>
                        </a:rPr>
                        <a:t>The system uses Ethereum blockchain to verify electronic documents like diplomas and transcripts, preventing fraud and simplifying verification. Electronic files replace print versions, reducing paper use. Each file's integrity is preserved, ensuring any alterations are detected. Blockchain transparency reduces document falsification by handling publication and verification, ensuring accurate information.</a:t>
                      </a:r>
                      <a:endParaRPr sz="1100">
                        <a:solidFill>
                          <a:schemeClr val="dk1"/>
                        </a:solidFill>
                        <a:highlight>
                          <a:schemeClr val="lt1"/>
                        </a:highlight>
                      </a:endParaRPr>
                    </a:p>
                  </a:txBody>
                  <a:tcPr marT="91425" marB="91425" marR="91425" marL="91425"/>
                </a:tc>
              </a:tr>
              <a:tr h="1750900">
                <a:tc>
                  <a:txBody>
                    <a:bodyPr/>
                    <a:lstStyle/>
                    <a:p>
                      <a:pPr indent="0" lvl="0" marL="0" marR="0" rtl="0" algn="l">
                        <a:lnSpc>
                          <a:spcPct val="115000"/>
                        </a:lnSpc>
                        <a:spcBef>
                          <a:spcPts val="0"/>
                        </a:spcBef>
                        <a:spcAft>
                          <a:spcPts val="0"/>
                        </a:spcAft>
                        <a:buNone/>
                      </a:pPr>
                      <a:r>
                        <a:rPr lang="en-US" sz="1100">
                          <a:solidFill>
                            <a:schemeClr val="dk1"/>
                          </a:solidFill>
                          <a:highlight>
                            <a:srgbClr val="FFFFFF"/>
                          </a:highlight>
                        </a:rPr>
                        <a:t>[6].</a:t>
                      </a:r>
                      <a:endParaRPr sz="1100">
                        <a:solidFill>
                          <a:schemeClr val="dk1"/>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None/>
                      </a:pPr>
                      <a:r>
                        <a:rPr lang="en-US" sz="1100">
                          <a:solidFill>
                            <a:schemeClr val="dk1"/>
                          </a:solidFill>
                          <a:highlight>
                            <a:srgbClr val="FFFFFF"/>
                          </a:highlight>
                        </a:rPr>
                        <a:t>“Decentralised Smart Contract Certificate System Using Ethereum Blockchain Technology”</a:t>
                      </a:r>
                      <a:endParaRPr sz="11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en-US" sz="1100">
                          <a:solidFill>
                            <a:schemeClr val="dk1"/>
                          </a:solidFill>
                          <a:highlight>
                            <a:schemeClr val="lt1"/>
                          </a:highlight>
                        </a:rPr>
                        <a:t>K. V Raghavender(B) , S. Alankruthi, A. Akhila, T. Preethi, and M. Ashritha</a:t>
                      </a:r>
                      <a:endParaRPr sz="1100">
                        <a:solidFill>
                          <a:schemeClr val="dk1"/>
                        </a:solidFill>
                        <a:highlight>
                          <a:schemeClr val="lt1"/>
                        </a:highlight>
                      </a:endParaRPr>
                    </a:p>
                  </a:txBody>
                  <a:tcPr marT="91425" marB="91425" marR="91425" marL="91425"/>
                </a:tc>
                <a:tc>
                  <a:txBody>
                    <a:bodyPr/>
                    <a:lstStyle/>
                    <a:p>
                      <a:pPr indent="0" lvl="0" marL="0" marR="0" rtl="0" algn="l">
                        <a:lnSpc>
                          <a:spcPct val="115000"/>
                        </a:lnSpc>
                        <a:spcBef>
                          <a:spcPts val="0"/>
                        </a:spcBef>
                        <a:spcAft>
                          <a:spcPts val="0"/>
                        </a:spcAft>
                        <a:buNone/>
                      </a:pPr>
                      <a:r>
                        <a:rPr lang="en-US" sz="1100">
                          <a:solidFill>
                            <a:schemeClr val="dk1"/>
                          </a:solidFill>
                          <a:highlight>
                            <a:schemeClr val="lt1"/>
                          </a:highlight>
                        </a:rPr>
                        <a:t>Raghavender, K. V., et al. "Decentralized Smart Contract Certificate System Using Ethereum Blockchain Technology." Second International Conference on Emerging Trends in Engineering (ICETE 2023). Atlantis Press, 2023.</a:t>
                      </a:r>
                      <a:endParaRPr sz="1100">
                        <a:solidFill>
                          <a:schemeClr val="dk1"/>
                        </a:solidFill>
                        <a:highlight>
                          <a:schemeClr val="lt1"/>
                        </a:highlight>
                      </a:endParaRPr>
                    </a:p>
                  </a:txBody>
                  <a:tcPr marT="91425" marB="91425" marR="91425" marL="91425"/>
                </a:tc>
                <a:tc>
                  <a:txBody>
                    <a:bodyPr/>
                    <a:lstStyle/>
                    <a:p>
                      <a:pPr indent="0" lvl="0" marL="0" marR="0" rtl="0" algn="l">
                        <a:lnSpc>
                          <a:spcPct val="115000"/>
                        </a:lnSpc>
                        <a:spcBef>
                          <a:spcPts val="0"/>
                        </a:spcBef>
                        <a:spcAft>
                          <a:spcPts val="0"/>
                        </a:spcAft>
                        <a:buNone/>
                      </a:pPr>
                      <a:r>
                        <a:rPr lang="en-US" sz="1100">
                          <a:solidFill>
                            <a:schemeClr val="dk1"/>
                          </a:solidFill>
                          <a:highlight>
                            <a:schemeClr val="lt1"/>
                          </a:highlight>
                        </a:rPr>
                        <a:t>The proposed solution establishes a federated blockchain system for businesses, academic institutions, and students. It streamlines certificate verification, prevents data tampering, and reduces manual effort. Using SHA2–256 hashing, it ensures data integrity. The InterPlanetary File System stores documents, while the blockchain stores certificate hashes, ensuring transparency. Future directions include expanding authentication systems and eliminating fraudulent certificates.</a:t>
                      </a:r>
                      <a:endParaRPr sz="1100">
                        <a:solidFill>
                          <a:schemeClr val="dk1"/>
                        </a:solidFill>
                        <a:highlight>
                          <a:schemeClr val="lt1"/>
                        </a:highlight>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2336801" y="76200"/>
            <a:ext cx="9651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Project methodology</a:t>
            </a:r>
            <a:endParaRPr/>
          </a:p>
        </p:txBody>
      </p:sp>
      <p:sp>
        <p:nvSpPr>
          <p:cNvPr id="199" name="Google Shape;199;p23"/>
          <p:cNvSpPr txBox="1"/>
          <p:nvPr>
            <p:ph idx="1" type="body"/>
          </p:nvPr>
        </p:nvSpPr>
        <p:spPr>
          <a:xfrm>
            <a:off x="609600" y="1295403"/>
            <a:ext cx="10972800" cy="483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 name="Google Shape;200;p23"/>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pic>
        <p:nvPicPr>
          <p:cNvPr id="201" name="Google Shape;201;p23"/>
          <p:cNvPicPr preferRelativeResize="0"/>
          <p:nvPr/>
        </p:nvPicPr>
        <p:blipFill rotWithShape="1">
          <a:blip r:embed="rId3">
            <a:alphaModFix/>
          </a:blip>
          <a:srcRect b="4443" l="0" r="0" t="0"/>
          <a:stretch/>
        </p:blipFill>
        <p:spPr>
          <a:xfrm>
            <a:off x="304800" y="1075838"/>
            <a:ext cx="11582402" cy="52700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2336801" y="76200"/>
            <a:ext cx="9651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Role of Technology</a:t>
            </a:r>
            <a:endParaRPr/>
          </a:p>
        </p:txBody>
      </p:sp>
      <p:sp>
        <p:nvSpPr>
          <p:cNvPr id="208" name="Google Shape;208;p24"/>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pic>
        <p:nvPicPr>
          <p:cNvPr id="209" name="Google Shape;209;p24"/>
          <p:cNvPicPr preferRelativeResize="0"/>
          <p:nvPr/>
        </p:nvPicPr>
        <p:blipFill>
          <a:blip r:embed="rId3">
            <a:alphaModFix/>
          </a:blip>
          <a:stretch>
            <a:fillRect/>
          </a:stretch>
        </p:blipFill>
        <p:spPr>
          <a:xfrm>
            <a:off x="152400" y="1382925"/>
            <a:ext cx="1819525" cy="1819525"/>
          </a:xfrm>
          <a:prstGeom prst="rect">
            <a:avLst/>
          </a:prstGeom>
          <a:noFill/>
          <a:ln>
            <a:noFill/>
          </a:ln>
        </p:spPr>
      </p:pic>
      <p:pic>
        <p:nvPicPr>
          <p:cNvPr id="210" name="Google Shape;210;p24"/>
          <p:cNvPicPr preferRelativeResize="0"/>
          <p:nvPr/>
        </p:nvPicPr>
        <p:blipFill>
          <a:blip r:embed="rId4">
            <a:alphaModFix/>
          </a:blip>
          <a:stretch>
            <a:fillRect/>
          </a:stretch>
        </p:blipFill>
        <p:spPr>
          <a:xfrm>
            <a:off x="2102725" y="1382925"/>
            <a:ext cx="1819524" cy="1819526"/>
          </a:xfrm>
          <a:prstGeom prst="rect">
            <a:avLst/>
          </a:prstGeom>
          <a:noFill/>
          <a:ln>
            <a:noFill/>
          </a:ln>
        </p:spPr>
      </p:pic>
      <p:pic>
        <p:nvPicPr>
          <p:cNvPr id="211" name="Google Shape;211;p24"/>
          <p:cNvPicPr preferRelativeResize="0"/>
          <p:nvPr/>
        </p:nvPicPr>
        <p:blipFill>
          <a:blip r:embed="rId5">
            <a:alphaModFix/>
          </a:blip>
          <a:stretch>
            <a:fillRect/>
          </a:stretch>
        </p:blipFill>
        <p:spPr>
          <a:xfrm>
            <a:off x="4011050" y="1447800"/>
            <a:ext cx="1956225" cy="1819525"/>
          </a:xfrm>
          <a:prstGeom prst="rect">
            <a:avLst/>
          </a:prstGeom>
          <a:noFill/>
          <a:ln>
            <a:noFill/>
          </a:ln>
        </p:spPr>
      </p:pic>
      <p:pic>
        <p:nvPicPr>
          <p:cNvPr id="212" name="Google Shape;212;p24"/>
          <p:cNvPicPr preferRelativeResize="0"/>
          <p:nvPr/>
        </p:nvPicPr>
        <p:blipFill>
          <a:blip r:embed="rId6">
            <a:alphaModFix/>
          </a:blip>
          <a:stretch>
            <a:fillRect/>
          </a:stretch>
        </p:blipFill>
        <p:spPr>
          <a:xfrm>
            <a:off x="6165450" y="1447800"/>
            <a:ext cx="3283350" cy="1819525"/>
          </a:xfrm>
          <a:prstGeom prst="rect">
            <a:avLst/>
          </a:prstGeom>
          <a:noFill/>
          <a:ln>
            <a:noFill/>
          </a:ln>
        </p:spPr>
      </p:pic>
      <p:pic>
        <p:nvPicPr>
          <p:cNvPr id="213" name="Google Shape;213;p24"/>
          <p:cNvPicPr preferRelativeResize="0"/>
          <p:nvPr/>
        </p:nvPicPr>
        <p:blipFill>
          <a:blip r:embed="rId7">
            <a:alphaModFix/>
          </a:blip>
          <a:stretch>
            <a:fillRect/>
          </a:stretch>
        </p:blipFill>
        <p:spPr>
          <a:xfrm>
            <a:off x="9448800" y="1382925"/>
            <a:ext cx="2381250" cy="2381250"/>
          </a:xfrm>
          <a:prstGeom prst="rect">
            <a:avLst/>
          </a:prstGeom>
          <a:noFill/>
          <a:ln>
            <a:noFill/>
          </a:ln>
        </p:spPr>
      </p:pic>
      <p:pic>
        <p:nvPicPr>
          <p:cNvPr id="214" name="Google Shape;214;p24"/>
          <p:cNvPicPr preferRelativeResize="0"/>
          <p:nvPr/>
        </p:nvPicPr>
        <p:blipFill>
          <a:blip r:embed="rId8">
            <a:alphaModFix/>
          </a:blip>
          <a:stretch>
            <a:fillRect/>
          </a:stretch>
        </p:blipFill>
        <p:spPr>
          <a:xfrm>
            <a:off x="530300" y="3791987"/>
            <a:ext cx="3230775" cy="1976800"/>
          </a:xfrm>
          <a:prstGeom prst="rect">
            <a:avLst/>
          </a:prstGeom>
          <a:noFill/>
          <a:ln>
            <a:noFill/>
          </a:ln>
        </p:spPr>
      </p:pic>
      <p:pic>
        <p:nvPicPr>
          <p:cNvPr id="215" name="Google Shape;215;p24"/>
          <p:cNvPicPr preferRelativeResize="0"/>
          <p:nvPr/>
        </p:nvPicPr>
        <p:blipFill>
          <a:blip r:embed="rId9">
            <a:alphaModFix/>
          </a:blip>
          <a:stretch>
            <a:fillRect/>
          </a:stretch>
        </p:blipFill>
        <p:spPr>
          <a:xfrm>
            <a:off x="4380088" y="4072562"/>
            <a:ext cx="3431825" cy="141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7"/>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Vision and Mission (SLRTCE)</a:t>
            </a:r>
            <a:endParaRPr/>
          </a:p>
        </p:txBody>
      </p:sp>
      <p:grpSp>
        <p:nvGrpSpPr>
          <p:cNvPr id="55" name="Google Shape;55;p7"/>
          <p:cNvGrpSpPr/>
          <p:nvPr/>
        </p:nvGrpSpPr>
        <p:grpSpPr>
          <a:xfrm>
            <a:off x="119336" y="1025774"/>
            <a:ext cx="11465734" cy="2258106"/>
            <a:chOff x="0" y="0"/>
            <a:chExt cx="11465734" cy="2258106"/>
          </a:xfrm>
        </p:grpSpPr>
        <p:sp>
          <p:nvSpPr>
            <p:cNvPr id="56" name="Google Shape;56;p7"/>
            <p:cNvSpPr/>
            <p:nvPr/>
          </p:nvSpPr>
          <p:spPr>
            <a:xfrm rot="10800000">
              <a:off x="1446066" y="1103"/>
              <a:ext cx="10019668" cy="2257003"/>
            </a:xfrm>
            <a:prstGeom prst="homePlate">
              <a:avLst>
                <a:gd fmla="val 5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txBox="1"/>
            <p:nvPr/>
          </p:nvSpPr>
          <p:spPr>
            <a:xfrm>
              <a:off x="2010317" y="1103"/>
              <a:ext cx="9455417" cy="2257003"/>
            </a:xfrm>
            <a:prstGeom prst="rect">
              <a:avLst/>
            </a:prstGeom>
            <a:noFill/>
            <a:ln>
              <a:noFill/>
            </a:ln>
          </p:spPr>
          <p:txBody>
            <a:bodyPr anchorCtr="0" anchor="ctr" bIns="91425" lIns="995275" spcFirstLastPara="1" rIns="170675" wrap="square" tIns="91425">
              <a:noAutofit/>
            </a:bodyPr>
            <a:lstStyle/>
            <a:p>
              <a:pPr indent="0" lvl="0" marL="0" marR="0" rtl="0" algn="just">
                <a:lnSpc>
                  <a:spcPct val="90000"/>
                </a:lnSpc>
                <a:spcBef>
                  <a:spcPts val="0"/>
                </a:spcBef>
                <a:spcAft>
                  <a:spcPts val="0"/>
                </a:spcAft>
                <a:buNone/>
              </a:pPr>
              <a:r>
                <a:rPr lang="en-US" sz="2400">
                  <a:solidFill>
                    <a:schemeClr val="lt1"/>
                  </a:solidFill>
                  <a:latin typeface="Arial Black"/>
                  <a:ea typeface="Arial Black"/>
                  <a:cs typeface="Arial Black"/>
                  <a:sym typeface="Arial Black"/>
                </a:rPr>
                <a:t>To be a </a:t>
              </a:r>
              <a:r>
                <a:rPr lang="en-US" sz="2400">
                  <a:solidFill>
                    <a:srgbClr val="FF0000"/>
                  </a:solidFill>
                  <a:latin typeface="Arial Black"/>
                  <a:ea typeface="Arial Black"/>
                  <a:cs typeface="Arial Black"/>
                  <a:sym typeface="Arial Black"/>
                </a:rPr>
                <a:t>world class institute </a:t>
              </a:r>
              <a:r>
                <a:rPr lang="en-US" sz="2400">
                  <a:solidFill>
                    <a:schemeClr val="lt1"/>
                  </a:solidFill>
                  <a:latin typeface="Arial Black"/>
                  <a:ea typeface="Arial Black"/>
                  <a:cs typeface="Arial Black"/>
                  <a:sym typeface="Arial Black"/>
                </a:rPr>
                <a:t>and a front runner in </a:t>
              </a:r>
              <a:r>
                <a:rPr lang="en-US" sz="2400">
                  <a:solidFill>
                    <a:srgbClr val="538CD5"/>
                  </a:solidFill>
                  <a:latin typeface="Arial Black"/>
                  <a:ea typeface="Arial Black"/>
                  <a:cs typeface="Arial Black"/>
                  <a:sym typeface="Arial Black"/>
                </a:rPr>
                <a:t>educational</a:t>
              </a:r>
              <a:r>
                <a:rPr lang="en-US" sz="2400">
                  <a:solidFill>
                    <a:schemeClr val="lt1"/>
                  </a:solidFill>
                  <a:latin typeface="Arial Black"/>
                  <a:ea typeface="Arial Black"/>
                  <a:cs typeface="Arial Black"/>
                  <a:sym typeface="Arial Black"/>
                </a:rPr>
                <a:t> and </a:t>
              </a:r>
              <a:r>
                <a:rPr lang="en-US" sz="2400">
                  <a:solidFill>
                    <a:srgbClr val="FABF8E"/>
                  </a:solidFill>
                  <a:latin typeface="Arial Black"/>
                  <a:ea typeface="Arial Black"/>
                  <a:cs typeface="Arial Black"/>
                  <a:sym typeface="Arial Black"/>
                </a:rPr>
                <a:t>socioeconomic</a:t>
              </a:r>
              <a:r>
                <a:rPr lang="en-US" sz="2400">
                  <a:solidFill>
                    <a:schemeClr val="lt1"/>
                  </a:solidFill>
                  <a:latin typeface="Arial Black"/>
                  <a:ea typeface="Arial Black"/>
                  <a:cs typeface="Arial Black"/>
                  <a:sym typeface="Arial Black"/>
                </a:rPr>
                <a:t> development of the </a:t>
              </a:r>
              <a:r>
                <a:rPr lang="en-US" sz="2400">
                  <a:solidFill>
                    <a:srgbClr val="E36C09"/>
                  </a:solidFill>
                  <a:latin typeface="Arial Black"/>
                  <a:ea typeface="Arial Black"/>
                  <a:cs typeface="Arial Black"/>
                  <a:sym typeface="Arial Black"/>
                </a:rPr>
                <a:t>nation</a:t>
              </a:r>
              <a:r>
                <a:rPr lang="en-US" sz="2400">
                  <a:solidFill>
                    <a:schemeClr val="lt1"/>
                  </a:solidFill>
                  <a:latin typeface="Arial Black"/>
                  <a:ea typeface="Arial Black"/>
                  <a:cs typeface="Arial Black"/>
                  <a:sym typeface="Arial Black"/>
                </a:rPr>
                <a:t> by providing </a:t>
              </a:r>
              <a:r>
                <a:rPr lang="en-US" sz="2400">
                  <a:solidFill>
                    <a:srgbClr val="92D050"/>
                  </a:solidFill>
                  <a:latin typeface="Arial Black"/>
                  <a:ea typeface="Arial Black"/>
                  <a:cs typeface="Arial Black"/>
                  <a:sym typeface="Arial Black"/>
                </a:rPr>
                <a:t>high quality technical education </a:t>
              </a:r>
              <a:r>
                <a:rPr lang="en-US" sz="2400">
                  <a:solidFill>
                    <a:schemeClr val="lt1"/>
                  </a:solidFill>
                  <a:latin typeface="Arial Black"/>
                  <a:ea typeface="Arial Black"/>
                  <a:cs typeface="Arial Black"/>
                  <a:sym typeface="Arial Black"/>
                </a:rPr>
                <a:t>to students from all sections of society.</a:t>
              </a:r>
              <a:endParaRPr sz="2400">
                <a:solidFill>
                  <a:schemeClr val="lt1"/>
                </a:solidFill>
                <a:latin typeface="Arial Black"/>
                <a:ea typeface="Arial Black"/>
                <a:cs typeface="Arial Black"/>
                <a:sym typeface="Arial Black"/>
              </a:endParaRPr>
            </a:p>
          </p:txBody>
        </p:sp>
        <p:sp>
          <p:nvSpPr>
            <p:cNvPr id="58" name="Google Shape;58;p7"/>
            <p:cNvSpPr/>
            <p:nvPr/>
          </p:nvSpPr>
          <p:spPr>
            <a:xfrm>
              <a:off x="0" y="0"/>
              <a:ext cx="2257003" cy="2257003"/>
            </a:xfrm>
            <a:prstGeom prst="ellipse">
              <a:avLst/>
            </a:prstGeom>
            <a:blipFill rotWithShape="1">
              <a:blip r:embed="rId3">
                <a:alphaModFix/>
              </a:blip>
              <a:stretch>
                <a:fillRect b="0" l="-7998" r="-7999"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7"/>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grpSp>
        <p:nvGrpSpPr>
          <p:cNvPr id="60" name="Google Shape;60;p7"/>
          <p:cNvGrpSpPr/>
          <p:nvPr/>
        </p:nvGrpSpPr>
        <p:grpSpPr>
          <a:xfrm>
            <a:off x="436013" y="3575523"/>
            <a:ext cx="11533615" cy="2012749"/>
            <a:chOff x="172661" y="722587"/>
            <a:chExt cx="11533615" cy="2012749"/>
          </a:xfrm>
        </p:grpSpPr>
        <p:sp>
          <p:nvSpPr>
            <p:cNvPr id="61" name="Google Shape;61;p7"/>
            <p:cNvSpPr/>
            <p:nvPr/>
          </p:nvSpPr>
          <p:spPr>
            <a:xfrm rot="5400000">
              <a:off x="6208622" y="-2803133"/>
              <a:ext cx="1901501" cy="9093807"/>
            </a:xfrm>
            <a:prstGeom prst="round2SameRect">
              <a:avLst>
                <a:gd fmla="val 16667" name="adj1"/>
                <a:gd fmla="val 0" name="adj2"/>
              </a:avLst>
            </a:prstGeom>
            <a:solidFill>
              <a:srgbClr val="DDE5D0">
                <a:alpha val="89803"/>
              </a:srgbClr>
            </a:solidFill>
            <a:ln cap="flat" cmpd="sng" w="9525">
              <a:solidFill>
                <a:srgbClr val="DDE5D0">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txBox="1"/>
            <p:nvPr/>
          </p:nvSpPr>
          <p:spPr>
            <a:xfrm>
              <a:off x="2612469" y="885844"/>
              <a:ext cx="9000983" cy="1715853"/>
            </a:xfrm>
            <a:prstGeom prst="rect">
              <a:avLst/>
            </a:prstGeom>
            <a:noFill/>
            <a:ln>
              <a:noFill/>
            </a:ln>
          </p:spPr>
          <p:txBody>
            <a:bodyPr anchorCtr="0" anchor="ctr" bIns="123825" lIns="247650" spcFirstLastPara="1" rIns="247650" wrap="square" tIns="123825">
              <a:noAutofit/>
            </a:bodyPr>
            <a:lstStyle/>
            <a:p>
              <a:pPr indent="-228600" lvl="1" marL="228600" marR="0" rtl="0" algn="just">
                <a:lnSpc>
                  <a:spcPct val="90000"/>
                </a:lnSpc>
                <a:spcBef>
                  <a:spcPts val="0"/>
                </a:spcBef>
                <a:spcAft>
                  <a:spcPts val="0"/>
                </a:spcAft>
                <a:buClr>
                  <a:schemeClr val="dk1"/>
                </a:buClr>
                <a:buSzPts val="2400"/>
                <a:buFont typeface="Arial Black"/>
                <a:buChar char="•"/>
              </a:pPr>
              <a:r>
                <a:rPr b="0" i="0" lang="en-US" sz="2400" u="none" cap="none" strike="noStrike">
                  <a:solidFill>
                    <a:schemeClr val="dk1"/>
                  </a:solidFill>
                  <a:latin typeface="Arial Black"/>
                  <a:ea typeface="Arial Black"/>
                  <a:cs typeface="Arial Black"/>
                  <a:sym typeface="Arial Black"/>
                </a:rPr>
                <a:t>To provide superior learning experiences in a caring and conducive environment so as to empower students to be successful in life &amp; contribute positively to society. </a:t>
              </a:r>
              <a:endParaRPr b="0" i="0" sz="2400" u="none" cap="none" strike="noStrike">
                <a:solidFill>
                  <a:schemeClr val="dk1"/>
                </a:solidFill>
                <a:latin typeface="Arial Black"/>
                <a:ea typeface="Arial Black"/>
                <a:cs typeface="Arial Black"/>
                <a:sym typeface="Arial Black"/>
              </a:endParaRPr>
            </a:p>
          </p:txBody>
        </p:sp>
        <p:sp>
          <p:nvSpPr>
            <p:cNvPr id="63" name="Google Shape;63;p7"/>
            <p:cNvSpPr/>
            <p:nvPr/>
          </p:nvSpPr>
          <p:spPr>
            <a:xfrm>
              <a:off x="172661" y="722587"/>
              <a:ext cx="2712929" cy="2012749"/>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txBox="1"/>
            <p:nvPr/>
          </p:nvSpPr>
          <p:spPr>
            <a:xfrm>
              <a:off x="270915" y="820841"/>
              <a:ext cx="2516421" cy="1816241"/>
            </a:xfrm>
            <a:prstGeom prst="rect">
              <a:avLst/>
            </a:prstGeom>
            <a:noFill/>
            <a:ln>
              <a:noFill/>
            </a:ln>
          </p:spPr>
          <p:txBody>
            <a:bodyPr anchorCtr="0" anchor="ctr" bIns="76200" lIns="152400" spcFirstLastPara="1" rIns="152400" wrap="square" tIns="76200">
              <a:noAutofit/>
            </a:bodyPr>
            <a:lstStyle/>
            <a:p>
              <a:pPr indent="0" lvl="0" marL="0" marR="0" rtl="0" algn="ctr">
                <a:lnSpc>
                  <a:spcPct val="90000"/>
                </a:lnSpc>
                <a:spcBef>
                  <a:spcPts val="0"/>
                </a:spcBef>
                <a:spcAft>
                  <a:spcPts val="0"/>
                </a:spcAft>
                <a:buNone/>
              </a:pPr>
              <a:r>
                <a:rPr b="1" lang="en-US" sz="4000">
                  <a:solidFill>
                    <a:schemeClr val="lt1"/>
                  </a:solidFill>
                  <a:latin typeface="Comic Sans MS"/>
                  <a:ea typeface="Comic Sans MS"/>
                  <a:cs typeface="Comic Sans MS"/>
                  <a:sym typeface="Comic Sans MS"/>
                </a:rPr>
                <a:t>Mission</a:t>
              </a:r>
              <a:endParaRPr b="1" sz="4000">
                <a:solidFill>
                  <a:schemeClr val="lt1"/>
                </a:solidFill>
                <a:latin typeface="Comic Sans MS"/>
                <a:ea typeface="Comic Sans MS"/>
                <a:cs typeface="Comic Sans MS"/>
                <a:sym typeface="Comic Sans M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pic>
        <p:nvPicPr>
          <p:cNvPr id="222" name="Google Shape;222;p25"/>
          <p:cNvPicPr preferRelativeResize="0"/>
          <p:nvPr/>
        </p:nvPicPr>
        <p:blipFill>
          <a:blip r:embed="rId3">
            <a:alphaModFix/>
          </a:blip>
          <a:stretch>
            <a:fillRect/>
          </a:stretch>
        </p:blipFill>
        <p:spPr>
          <a:xfrm>
            <a:off x="1968850" y="1186150"/>
            <a:ext cx="8254301" cy="4804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SRS – 1. </a:t>
            </a:r>
            <a:r>
              <a:rPr b="1" lang="en-US"/>
              <a:t>Introduction</a:t>
            </a:r>
            <a:endParaRPr/>
          </a:p>
        </p:txBody>
      </p:sp>
      <p:sp>
        <p:nvSpPr>
          <p:cNvPr id="228" name="Google Shape;228;p26"/>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sp>
        <p:nvSpPr>
          <p:cNvPr id="229" name="Google Shape;229;p26"/>
          <p:cNvSpPr/>
          <p:nvPr/>
        </p:nvSpPr>
        <p:spPr>
          <a:xfrm>
            <a:off x="269275" y="1005825"/>
            <a:ext cx="11653500" cy="576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1.1 Purpose  </a:t>
            </a:r>
            <a:endParaRPr b="1"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1700">
                <a:solidFill>
                  <a:schemeClr val="dk1"/>
                </a:solidFill>
                <a:latin typeface="Times New Roman"/>
                <a:ea typeface="Times New Roman"/>
                <a:cs typeface="Times New Roman"/>
                <a:sym typeface="Times New Roman"/>
              </a:rPr>
              <a:t>The purpose of the software is to permanently store the degree information into a ledger for </a:t>
            </a:r>
            <a:r>
              <a:rPr i="1" lang="en-US" sz="1700">
                <a:solidFill>
                  <a:schemeClr val="dk1"/>
                </a:solidFill>
                <a:latin typeface="Times New Roman"/>
                <a:ea typeface="Times New Roman"/>
                <a:cs typeface="Times New Roman"/>
                <a:sym typeface="Times New Roman"/>
              </a:rPr>
              <a:t>acquisition</a:t>
            </a:r>
            <a:r>
              <a:rPr i="1" lang="en-US" sz="1700">
                <a:solidFill>
                  <a:schemeClr val="dk1"/>
                </a:solidFill>
                <a:latin typeface="Times New Roman"/>
                <a:ea typeface="Times New Roman"/>
                <a:cs typeface="Times New Roman"/>
                <a:sym typeface="Times New Roman"/>
              </a:rPr>
              <a:t> and verification. this document can be used to understand the working and idea for a blockchain based application </a:t>
            </a:r>
            <a:r>
              <a:rPr i="1" lang="en-US" sz="1700">
                <a:solidFill>
                  <a:schemeClr val="dk1"/>
                </a:solidFill>
                <a:latin typeface="Times New Roman"/>
                <a:ea typeface="Times New Roman"/>
                <a:cs typeface="Times New Roman"/>
                <a:sym typeface="Times New Roman"/>
              </a:rPr>
              <a:t>system. </a:t>
            </a:r>
            <a:r>
              <a:rPr i="1" lang="en-US" sz="17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b="1" i="1" lang="en-US" sz="1700">
                <a:solidFill>
                  <a:schemeClr val="dk1"/>
                </a:solidFill>
                <a:latin typeface="Times New Roman"/>
                <a:ea typeface="Times New Roman"/>
                <a:cs typeface="Times New Roman"/>
                <a:sym typeface="Times New Roman"/>
              </a:rPr>
              <a:t>1.2 </a:t>
            </a:r>
            <a:r>
              <a:rPr b="1" lang="en-US" sz="1700">
                <a:solidFill>
                  <a:schemeClr val="dk1"/>
                </a:solidFill>
                <a:latin typeface="Times New Roman"/>
                <a:ea typeface="Times New Roman"/>
                <a:cs typeface="Times New Roman"/>
                <a:sym typeface="Times New Roman"/>
              </a:rPr>
              <a:t>Document Conventions</a:t>
            </a:r>
            <a:endParaRPr b="1"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 </a:t>
            </a:r>
            <a:r>
              <a:rPr i="1" lang="en-US" sz="1700">
                <a:solidFill>
                  <a:schemeClr val="dk1"/>
                </a:solidFill>
                <a:latin typeface="Times New Roman"/>
                <a:ea typeface="Times New Roman"/>
                <a:cs typeface="Times New Roman"/>
                <a:sym typeface="Times New Roman"/>
              </a:rPr>
              <a:t>Db: Database</a:t>
            </a:r>
            <a:endParaRPr/>
          </a:p>
          <a:p>
            <a:pPr indent="0" lvl="0" marL="0" marR="0" rtl="0" algn="l">
              <a:spcBef>
                <a:spcPts val="0"/>
              </a:spcBef>
              <a:spcAft>
                <a:spcPts val="0"/>
              </a:spcAft>
              <a:buNone/>
            </a:pPr>
            <a:r>
              <a:rPr b="1" i="1" lang="en-US" sz="1700">
                <a:solidFill>
                  <a:schemeClr val="dk1"/>
                </a:solidFill>
                <a:latin typeface="Times New Roman"/>
                <a:ea typeface="Times New Roman"/>
                <a:cs typeface="Times New Roman"/>
                <a:sym typeface="Times New Roman"/>
              </a:rPr>
              <a:t>1.3 </a:t>
            </a:r>
            <a:r>
              <a:rPr b="1" lang="en-US" sz="1700">
                <a:solidFill>
                  <a:schemeClr val="dk1"/>
                </a:solidFill>
                <a:latin typeface="Times New Roman"/>
                <a:ea typeface="Times New Roman"/>
                <a:cs typeface="Times New Roman"/>
                <a:sym typeface="Times New Roman"/>
              </a:rPr>
              <a:t>Intended Audience and Reading Suggestions</a:t>
            </a:r>
            <a:endParaRPr/>
          </a:p>
          <a:p>
            <a:pPr indent="0" lvl="0" marL="0" marR="0" rtl="0" algn="l">
              <a:spcBef>
                <a:spcPts val="0"/>
              </a:spcBef>
              <a:spcAft>
                <a:spcPts val="0"/>
              </a:spcAft>
              <a:buNone/>
            </a:pPr>
            <a:r>
              <a:rPr i="1" lang="en-US" sz="1700">
                <a:solidFill>
                  <a:schemeClr val="dk1"/>
                </a:solidFill>
                <a:latin typeface="Times New Roman"/>
                <a:ea typeface="Times New Roman"/>
                <a:cs typeface="Times New Roman"/>
                <a:sym typeface="Times New Roman"/>
              </a:rPr>
              <a:t>The document is intended for anyone interested in </a:t>
            </a:r>
            <a:r>
              <a:rPr i="1" lang="en-US" sz="1700">
                <a:solidFill>
                  <a:schemeClr val="dk1"/>
                </a:solidFill>
                <a:latin typeface="Times New Roman"/>
                <a:ea typeface="Times New Roman"/>
                <a:cs typeface="Times New Roman"/>
                <a:sym typeface="Times New Roman"/>
              </a:rPr>
              <a:t>understanding</a:t>
            </a:r>
            <a:r>
              <a:rPr i="1" lang="en-US" sz="1700">
                <a:solidFill>
                  <a:schemeClr val="dk1"/>
                </a:solidFill>
                <a:latin typeface="Times New Roman"/>
                <a:ea typeface="Times New Roman"/>
                <a:cs typeface="Times New Roman"/>
                <a:sym typeface="Times New Roman"/>
              </a:rPr>
              <a:t> blockchain based application </a:t>
            </a:r>
            <a:r>
              <a:rPr i="1" lang="en-US" sz="1700">
                <a:solidFill>
                  <a:schemeClr val="dk1"/>
                </a:solidFill>
                <a:latin typeface="Times New Roman"/>
                <a:ea typeface="Times New Roman"/>
                <a:cs typeface="Times New Roman"/>
                <a:sym typeface="Times New Roman"/>
              </a:rPr>
              <a:t>development. It can also be used by the project developer to understand the initial system design and purpose of the product.</a:t>
            </a:r>
            <a:endParaRPr/>
          </a:p>
          <a:p>
            <a:pPr indent="0" lvl="0" marL="0" marR="0" rtl="0" algn="l">
              <a:spcBef>
                <a:spcPts val="0"/>
              </a:spcBef>
              <a:spcAft>
                <a:spcPts val="0"/>
              </a:spcAft>
              <a:buNone/>
            </a:pPr>
            <a:r>
              <a:rPr b="1" i="1" lang="en-US" sz="1700">
                <a:solidFill>
                  <a:schemeClr val="dk1"/>
                </a:solidFill>
                <a:latin typeface="Times New Roman"/>
                <a:ea typeface="Times New Roman"/>
                <a:cs typeface="Times New Roman"/>
                <a:sym typeface="Times New Roman"/>
              </a:rPr>
              <a:t>1.4 </a:t>
            </a:r>
            <a:r>
              <a:rPr b="1" lang="en-US" sz="1700">
                <a:solidFill>
                  <a:schemeClr val="dk1"/>
                </a:solidFill>
                <a:latin typeface="Times New Roman"/>
                <a:ea typeface="Times New Roman"/>
                <a:cs typeface="Times New Roman"/>
                <a:sym typeface="Times New Roman"/>
              </a:rPr>
              <a:t>Product Scope</a:t>
            </a:r>
            <a:endParaRPr b="1" sz="17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i="1" lang="en-US" sz="1700">
                <a:solidFill>
                  <a:schemeClr val="dk1"/>
                </a:solidFill>
                <a:latin typeface="Times New Roman"/>
                <a:ea typeface="Times New Roman"/>
                <a:cs typeface="Times New Roman"/>
                <a:sym typeface="Times New Roman"/>
              </a:rPr>
              <a:t> A </a:t>
            </a:r>
            <a:r>
              <a:rPr i="1" lang="en-US" sz="1700">
                <a:solidFill>
                  <a:schemeClr val="dk1"/>
                </a:solidFill>
                <a:latin typeface="Times New Roman"/>
                <a:ea typeface="Times New Roman"/>
                <a:cs typeface="Times New Roman"/>
                <a:sym typeface="Times New Roman"/>
              </a:rPr>
              <a:t>blockchain based application that will be used by the college to create immutable ledger that  student’s transcripts which can be used by organization to verify the transcript for Higher education.</a:t>
            </a:r>
            <a:endParaRPr i="1" sz="17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i="1" lang="en-US" sz="1700">
                <a:solidFill>
                  <a:schemeClr val="dk1"/>
                </a:solidFill>
                <a:latin typeface="Times New Roman"/>
                <a:ea typeface="Times New Roman"/>
                <a:cs typeface="Times New Roman"/>
                <a:sym typeface="Times New Roman"/>
              </a:rPr>
              <a:t>It will be used  to eliminate cumbersome process for contacting college by the university for verification of student’s transcripts by higher education institutions in India as well as abroad.</a:t>
            </a:r>
            <a:endParaRPr i="1" sz="17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700">
                <a:solidFill>
                  <a:schemeClr val="dk1"/>
                </a:solidFill>
                <a:latin typeface="Times New Roman"/>
                <a:ea typeface="Times New Roman"/>
                <a:cs typeface="Times New Roman"/>
                <a:sym typeface="Times New Roman"/>
              </a:rPr>
              <a:t>1.5 </a:t>
            </a:r>
            <a:r>
              <a:rPr b="1" lang="en-US" sz="1700">
                <a:solidFill>
                  <a:schemeClr val="dk1"/>
                </a:solidFill>
                <a:latin typeface="Times New Roman"/>
                <a:ea typeface="Times New Roman"/>
                <a:cs typeface="Times New Roman"/>
                <a:sym typeface="Times New Roman"/>
              </a:rPr>
              <a:t>References</a:t>
            </a:r>
            <a:endParaRPr b="1" sz="1700">
              <a:solidFill>
                <a:schemeClr val="dk1"/>
              </a:solidFill>
              <a:latin typeface="Times New Roman"/>
              <a:ea typeface="Times New Roman"/>
              <a:cs typeface="Times New Roman"/>
              <a:sym typeface="Times New Roman"/>
            </a:endParaRPr>
          </a:p>
          <a:p>
            <a:pPr indent="-304800" lvl="0" marL="914400" rtl="0" algn="l">
              <a:lnSpc>
                <a:spcPct val="115000"/>
              </a:lnSpc>
              <a:spcBef>
                <a:spcPts val="0"/>
              </a:spcBef>
              <a:spcAft>
                <a:spcPts val="0"/>
              </a:spcAft>
              <a:buClr>
                <a:schemeClr val="dk1"/>
              </a:buClr>
              <a:buSzPts val="1200"/>
              <a:buChar char="●"/>
            </a:pPr>
            <a:r>
              <a:rPr i="1" lang="en-US" sz="17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https://intranet.birmingham.ac.uk/it/innovation/documents/p</a:t>
            </a:r>
            <a:r>
              <a:rPr i="1" lang="en-US" sz="17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ublic/experiments/blockchain-based-academic-certificate-authentication-system-overview.pdf</a:t>
            </a:r>
            <a:endParaRPr i="1" sz="1700">
              <a:solidFill>
                <a:schemeClr val="dk1"/>
              </a:solidFill>
              <a:latin typeface="Times New Roman"/>
              <a:ea typeface="Times New Roman"/>
              <a:cs typeface="Times New Roman"/>
              <a:sym typeface="Times New Roman"/>
            </a:endParaRPr>
          </a:p>
          <a:p>
            <a:pPr indent="-304800" lvl="0" marL="914400" rtl="0" algn="l">
              <a:lnSpc>
                <a:spcPct val="115000"/>
              </a:lnSpc>
              <a:spcBef>
                <a:spcPts val="0"/>
              </a:spcBef>
              <a:spcAft>
                <a:spcPts val="0"/>
              </a:spcAft>
              <a:buClr>
                <a:schemeClr val="dk1"/>
              </a:buClr>
              <a:buSzPts val="1200"/>
              <a:buChar char="●"/>
            </a:pPr>
            <a:r>
              <a:rPr i="1" lang="en-US" sz="1700">
                <a:solidFill>
                  <a:schemeClr val="dk1"/>
                </a:solidFill>
                <a:latin typeface="Times New Roman"/>
                <a:ea typeface="Times New Roman"/>
                <a:cs typeface="Times New Roman"/>
                <a:sym typeface="Times New Roman"/>
              </a:rPr>
              <a:t>Bessa, Emanuel E., and Joberto SB Martins. "A blockchain-based educational record repository." arXiv preprint arXiv:1904.00315 (2019).</a:t>
            </a:r>
            <a:endParaRPr i="1" sz="1700">
              <a:solidFill>
                <a:schemeClr val="dk1"/>
              </a:solidFill>
              <a:latin typeface="Times New Roman"/>
              <a:ea typeface="Times New Roman"/>
              <a:cs typeface="Times New Roman"/>
              <a:sym typeface="Times New Roman"/>
            </a:endParaRPr>
          </a:p>
          <a:p>
            <a:pPr indent="-292100" lvl="0" marL="914400" rtl="0" algn="l">
              <a:lnSpc>
                <a:spcPct val="115000"/>
              </a:lnSpc>
              <a:spcBef>
                <a:spcPts val="0"/>
              </a:spcBef>
              <a:spcAft>
                <a:spcPts val="0"/>
              </a:spcAft>
              <a:buClr>
                <a:srgbClr val="222222"/>
              </a:buClr>
              <a:buSzPts val="1000"/>
              <a:buChar char="●"/>
            </a:pPr>
            <a:r>
              <a:rPr i="1" lang="en-US" sz="17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https://ijcrt.org/papers/IJCRT2107283.pdf</a:t>
            </a:r>
            <a:r>
              <a:rPr i="1" lang="en-US" sz="1700">
                <a:solidFill>
                  <a:schemeClr val="dk1"/>
                </a:solidFill>
                <a:latin typeface="Times New Roman"/>
                <a:ea typeface="Times New Roman"/>
                <a:cs typeface="Times New Roman"/>
                <a:sym typeface="Times New Roman"/>
              </a:rPr>
              <a:t>  (BLOCKCHAIN BASED ACADEMIC CERTIFICATE AUTHENTICATION SYSTEM)</a:t>
            </a:r>
            <a:endParaRPr i="1" sz="17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SRS – 2. </a:t>
            </a:r>
            <a:r>
              <a:rPr b="1" lang="en-US"/>
              <a:t>Overall Description</a:t>
            </a:r>
            <a:endParaRPr/>
          </a:p>
        </p:txBody>
      </p:sp>
      <p:sp>
        <p:nvSpPr>
          <p:cNvPr id="235" name="Google Shape;235;p27"/>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sp>
        <p:nvSpPr>
          <p:cNvPr id="236" name="Google Shape;236;p27"/>
          <p:cNvSpPr/>
          <p:nvPr/>
        </p:nvSpPr>
        <p:spPr>
          <a:xfrm>
            <a:off x="335360" y="1219200"/>
            <a:ext cx="11377264" cy="501675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chemeClr val="dk1"/>
                </a:solidFill>
                <a:latin typeface="Times"/>
                <a:ea typeface="Times"/>
                <a:cs typeface="Times"/>
                <a:sym typeface="Times"/>
              </a:rPr>
              <a:t>2.1 Product Perspective</a:t>
            </a:r>
            <a:endParaRPr/>
          </a:p>
          <a:p>
            <a:pPr indent="0" lvl="0" marL="0" marR="0" rtl="0" algn="just">
              <a:spcBef>
                <a:spcPts val="0"/>
              </a:spcBef>
              <a:spcAft>
                <a:spcPts val="0"/>
              </a:spcAft>
              <a:buNone/>
            </a:pPr>
            <a:r>
              <a:rPr i="1" lang="en-US" sz="1600">
                <a:solidFill>
                  <a:schemeClr val="dk1"/>
                </a:solidFill>
              </a:rPr>
              <a:t>SuperCert is based on the application of Indian Ministry of Education’s Inspired idea to prepare a ledger that would store the important documentation of student’s bachelors degree so it can be easily accessed and verified by the higher authority for integrity and authenticity.</a:t>
            </a:r>
            <a:endParaRPr/>
          </a:p>
          <a:p>
            <a:pPr indent="0" lvl="0" marL="0" marR="0" rtl="0" algn="just">
              <a:spcBef>
                <a:spcPts val="0"/>
              </a:spcBef>
              <a:spcAft>
                <a:spcPts val="0"/>
              </a:spcAft>
              <a:buNone/>
            </a:pPr>
            <a:r>
              <a:rPr b="1" i="1" lang="en-US" sz="1600">
                <a:solidFill>
                  <a:schemeClr val="dk1"/>
                </a:solidFill>
                <a:latin typeface="Arial"/>
                <a:ea typeface="Arial"/>
                <a:cs typeface="Arial"/>
                <a:sym typeface="Arial"/>
              </a:rPr>
              <a:t>2.2 </a:t>
            </a:r>
            <a:r>
              <a:rPr b="1" lang="en-US" sz="2000">
                <a:solidFill>
                  <a:schemeClr val="dk1"/>
                </a:solidFill>
                <a:latin typeface="Times"/>
                <a:ea typeface="Times"/>
                <a:cs typeface="Times"/>
                <a:sym typeface="Times"/>
              </a:rPr>
              <a:t>Product Functions</a:t>
            </a:r>
            <a:endParaRPr/>
          </a:p>
          <a:p>
            <a:pPr indent="-330200" lvl="0" marL="457200" marR="0" rtl="0" algn="just">
              <a:spcBef>
                <a:spcPts val="0"/>
              </a:spcBef>
              <a:spcAft>
                <a:spcPts val="0"/>
              </a:spcAft>
              <a:buClr>
                <a:schemeClr val="dk1"/>
              </a:buClr>
              <a:buSzPts val="1600"/>
              <a:buChar char="●"/>
            </a:pPr>
            <a:r>
              <a:rPr i="1" lang="en-US" sz="1600">
                <a:solidFill>
                  <a:schemeClr val="dk1"/>
                </a:solidFill>
                <a:latin typeface="Arial"/>
                <a:ea typeface="Arial"/>
                <a:cs typeface="Arial"/>
                <a:sym typeface="Arial"/>
              </a:rPr>
              <a:t>C</a:t>
            </a:r>
            <a:r>
              <a:rPr i="1" lang="en-US" sz="1600">
                <a:solidFill>
                  <a:schemeClr val="dk1"/>
                </a:solidFill>
              </a:rPr>
              <a:t>ollege will a have a profile (Wallet-id) ie a login account. This will be used by the college to add the transcripts in a form of hash to the blockchain.</a:t>
            </a:r>
            <a:endParaRPr i="1" sz="1600">
              <a:solidFill>
                <a:schemeClr val="dk1"/>
              </a:solidFill>
            </a:endParaRPr>
          </a:p>
          <a:p>
            <a:pPr indent="-330200" lvl="0" marL="457200" marR="0" rtl="0" algn="just">
              <a:spcBef>
                <a:spcPts val="0"/>
              </a:spcBef>
              <a:spcAft>
                <a:spcPts val="0"/>
              </a:spcAft>
              <a:buClr>
                <a:schemeClr val="dk1"/>
              </a:buClr>
              <a:buSzPts val="1600"/>
              <a:buChar char="●"/>
            </a:pPr>
            <a:r>
              <a:rPr i="1" lang="en-US" sz="1600">
                <a:solidFill>
                  <a:schemeClr val="dk1"/>
                </a:solidFill>
              </a:rPr>
              <a:t>The student should </a:t>
            </a:r>
            <a:r>
              <a:rPr i="1" lang="en-US" sz="1600">
                <a:solidFill>
                  <a:schemeClr val="dk1"/>
                </a:solidFill>
              </a:rPr>
              <a:t>receive</a:t>
            </a:r>
            <a:r>
              <a:rPr i="1" lang="en-US" sz="1600">
                <a:solidFill>
                  <a:schemeClr val="dk1"/>
                </a:solidFill>
              </a:rPr>
              <a:t> the hash and QR code associated to the document uploaded to the blockchain as soon as it is added to the block.</a:t>
            </a:r>
            <a:endParaRPr i="1" sz="1600">
              <a:solidFill>
                <a:schemeClr val="dk1"/>
              </a:solidFill>
            </a:endParaRPr>
          </a:p>
          <a:p>
            <a:pPr indent="-330200" lvl="0" marL="457200" marR="0" rtl="0" algn="just">
              <a:spcBef>
                <a:spcPts val="0"/>
              </a:spcBef>
              <a:spcAft>
                <a:spcPts val="0"/>
              </a:spcAft>
              <a:buClr>
                <a:schemeClr val="dk1"/>
              </a:buClr>
              <a:buSzPts val="1600"/>
              <a:buChar char="●"/>
            </a:pPr>
            <a:r>
              <a:rPr i="1" lang="en-US" sz="1600">
                <a:solidFill>
                  <a:schemeClr val="dk1"/>
                </a:solidFill>
              </a:rPr>
              <a:t>The Institution where the student submits the transcript and verify these transcripts on the college website using the same hash and QR code.</a:t>
            </a:r>
            <a:endParaRPr i="1" sz="1600">
              <a:solidFill>
                <a:schemeClr val="dk1"/>
              </a:solidFill>
            </a:endParaRPr>
          </a:p>
          <a:p>
            <a:pPr indent="0" lvl="0" marL="0" marR="0" rtl="0" algn="just">
              <a:spcBef>
                <a:spcPts val="0"/>
              </a:spcBef>
              <a:spcAft>
                <a:spcPts val="0"/>
              </a:spcAft>
              <a:buNone/>
            </a:pPr>
            <a:r>
              <a:rPr b="1" i="1" lang="en-US" sz="1600">
                <a:solidFill>
                  <a:schemeClr val="dk1"/>
                </a:solidFill>
                <a:latin typeface="Arial"/>
                <a:ea typeface="Arial"/>
                <a:cs typeface="Arial"/>
                <a:sym typeface="Arial"/>
              </a:rPr>
              <a:t>2.3 </a:t>
            </a:r>
            <a:r>
              <a:rPr b="1" lang="en-US" sz="2000">
                <a:solidFill>
                  <a:schemeClr val="dk1"/>
                </a:solidFill>
                <a:latin typeface="Times"/>
                <a:ea typeface="Times"/>
                <a:cs typeface="Times"/>
                <a:sym typeface="Times"/>
              </a:rPr>
              <a:t>User Classes and Characteristics</a:t>
            </a:r>
            <a:endParaRPr/>
          </a:p>
          <a:p>
            <a:pPr indent="0" lvl="0" marL="0" marR="0" rtl="0" algn="just">
              <a:spcBef>
                <a:spcPts val="0"/>
              </a:spcBef>
              <a:spcAft>
                <a:spcPts val="0"/>
              </a:spcAft>
              <a:buNone/>
            </a:pPr>
            <a:r>
              <a:rPr i="1" lang="en-US" sz="1600">
                <a:solidFill>
                  <a:schemeClr val="dk1"/>
                </a:solidFill>
              </a:rPr>
              <a:t>The user of this application is basically educational institutions which stores, identify and verify the transcripts.</a:t>
            </a:r>
            <a:endParaRPr/>
          </a:p>
          <a:p>
            <a:pPr indent="0" lvl="0" marL="0" marR="0" rtl="0" algn="just">
              <a:spcBef>
                <a:spcPts val="0"/>
              </a:spcBef>
              <a:spcAft>
                <a:spcPts val="0"/>
              </a:spcAft>
              <a:buNone/>
            </a:pPr>
            <a:r>
              <a:rPr b="1" i="1" lang="en-US" sz="1600">
                <a:solidFill>
                  <a:schemeClr val="dk1"/>
                </a:solidFill>
                <a:latin typeface="Arial"/>
                <a:ea typeface="Arial"/>
                <a:cs typeface="Arial"/>
                <a:sym typeface="Arial"/>
              </a:rPr>
              <a:t>2.4 </a:t>
            </a:r>
            <a:r>
              <a:rPr b="1" lang="en-US" sz="2000">
                <a:solidFill>
                  <a:schemeClr val="dk1"/>
                </a:solidFill>
                <a:latin typeface="Times"/>
                <a:ea typeface="Times"/>
                <a:cs typeface="Times"/>
                <a:sym typeface="Times"/>
              </a:rPr>
              <a:t>Operating Environment</a:t>
            </a:r>
            <a:endParaRPr/>
          </a:p>
          <a:p>
            <a:pPr indent="0" lvl="0" marL="0" marR="0" rtl="0" algn="just">
              <a:spcBef>
                <a:spcPts val="0"/>
              </a:spcBef>
              <a:spcAft>
                <a:spcPts val="0"/>
              </a:spcAft>
              <a:buNone/>
            </a:pPr>
            <a:r>
              <a:rPr i="1" lang="en-US" sz="1600">
                <a:solidFill>
                  <a:schemeClr val="dk1"/>
                </a:solidFill>
              </a:rPr>
              <a:t>Windows 10 with high computational speed to add block to the blockchain</a:t>
            </a:r>
            <a:endParaRPr i="1" sz="16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400"/>
              <a:t>Requirement Analysis and Specification : </a:t>
            </a:r>
            <a:r>
              <a:rPr b="1" lang="en-US" sz="2400"/>
              <a:t>Functional Requirements</a:t>
            </a:r>
            <a:endParaRPr sz="2400"/>
          </a:p>
        </p:txBody>
      </p:sp>
      <p:sp>
        <p:nvSpPr>
          <p:cNvPr id="242" name="Google Shape;242;p28"/>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graphicFrame>
        <p:nvGraphicFramePr>
          <p:cNvPr id="243" name="Google Shape;243;p28"/>
          <p:cNvGraphicFramePr/>
          <p:nvPr/>
        </p:nvGraphicFramePr>
        <p:xfrm>
          <a:off x="144827" y="1033458"/>
          <a:ext cx="3000000" cy="3000000"/>
        </p:xfrm>
        <a:graphic>
          <a:graphicData uri="http://schemas.openxmlformats.org/drawingml/2006/table">
            <a:tbl>
              <a:tblPr bandRow="1" firstRow="1">
                <a:noFill/>
                <a:tableStyleId>{2F10386B-0D07-48D7-9017-6B144AAAD7D5}</a:tableStyleId>
              </a:tblPr>
              <a:tblGrid>
                <a:gridCol w="561700"/>
                <a:gridCol w="1877800"/>
                <a:gridCol w="2936525"/>
                <a:gridCol w="5639175"/>
                <a:gridCol w="887125"/>
              </a:tblGrid>
              <a:tr h="43962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Sr. No.</a:t>
                      </a:r>
                      <a:endParaRPr b="1"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alibri"/>
                          <a:ea typeface="Calibri"/>
                          <a:cs typeface="Calibri"/>
                          <a:sym typeface="Calibri"/>
                        </a:rPr>
                        <a:t>Function</a:t>
                      </a:r>
                      <a:endParaRPr sz="1400" u="none" cap="none" strike="noStrike"/>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alibri"/>
                          <a:ea typeface="Calibri"/>
                          <a:cs typeface="Calibri"/>
                          <a:sym typeface="Calibri"/>
                        </a:rPr>
                        <a:t>User Story</a:t>
                      </a:r>
                      <a:endParaRPr sz="1400" u="none" cap="none" strike="noStrike"/>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alibri"/>
                          <a:ea typeface="Calibri"/>
                          <a:cs typeface="Calibri"/>
                          <a:sym typeface="Calibri"/>
                        </a:rPr>
                        <a:t>Requirements</a:t>
                      </a:r>
                      <a:endParaRPr sz="1400" u="none" cap="none" strike="noStrike"/>
                    </a:p>
                  </a:txBody>
                  <a:tcPr marT="9525" marB="0" marR="9525" marL="9525" anchor="ct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Calibri"/>
                          <a:ea typeface="Calibri"/>
                          <a:cs typeface="Calibri"/>
                          <a:sym typeface="Calibri"/>
                        </a:rPr>
                        <a:t>Priority</a:t>
                      </a:r>
                      <a:endParaRPr sz="1400" u="none" cap="none" strike="noStrike"/>
                    </a:p>
                  </a:txBody>
                  <a:tcPr marT="9525" marB="0" marR="9525" marL="9525" anchor="ctr"/>
                </a:tc>
              </a:tr>
              <a:tr h="53667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1</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Admin </a:t>
                      </a:r>
                      <a:r>
                        <a:rPr b="0" i="0" lang="en-US" sz="1800" u="none" cap="none" strike="noStrike">
                          <a:solidFill>
                            <a:srgbClr val="000000"/>
                          </a:solidFill>
                          <a:latin typeface="Times New Roman"/>
                          <a:ea typeface="Times New Roman"/>
                          <a:cs typeface="Times New Roman"/>
                          <a:sym typeface="Times New Roman"/>
                        </a:rPr>
                        <a:t>Login </a:t>
                      </a:r>
                      <a:endParaRPr sz="1400" u="none" cap="none" strike="noStrike"/>
                    </a:p>
                  </a:txBody>
                  <a:tcPr marT="9525" marB="0" marR="9525" marL="9525" anchor="ct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As an existing user, I want to be able to log into my account </a:t>
                      </a:r>
                      <a:endParaRPr sz="1400" u="none" cap="none" strike="noStrike"/>
                    </a:p>
                  </a:txBody>
                  <a:tcPr marT="9525" marB="0" marR="9525" marL="9525" anchor="ct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system must allow users to log into their account by entering their </a:t>
                      </a:r>
                      <a:r>
                        <a:rPr lang="en-US" sz="1800">
                          <a:latin typeface="Times New Roman"/>
                          <a:ea typeface="Times New Roman"/>
                          <a:cs typeface="Times New Roman"/>
                          <a:sym typeface="Times New Roman"/>
                        </a:rPr>
                        <a:t>email</a:t>
                      </a:r>
                      <a:r>
                        <a:rPr b="0" i="0" lang="en-US" sz="1800" u="none" cap="none" strike="noStrike">
                          <a:solidFill>
                            <a:srgbClr val="000000"/>
                          </a:solidFill>
                          <a:latin typeface="Times New Roman"/>
                          <a:ea typeface="Times New Roman"/>
                          <a:cs typeface="Times New Roman"/>
                          <a:sym typeface="Times New Roman"/>
                        </a:rPr>
                        <a:t> id and password.</a:t>
                      </a:r>
                      <a:endParaRPr sz="1400" u="none" cap="none" strike="noStrike"/>
                    </a:p>
                  </a:txBody>
                  <a:tcPr marT="9525" marB="0" marR="9525" marL="9525" anchor="ct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Must have</a:t>
                      </a:r>
                      <a:endParaRPr sz="1400" u="none" cap="none" strike="noStrike"/>
                    </a:p>
                  </a:txBody>
                  <a:tcPr marT="9525" marB="0" marR="9525" marL="9525" anchor="ctr"/>
                </a:tc>
              </a:tr>
              <a:tr h="70355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2</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Upload </a:t>
                      </a:r>
                      <a:r>
                        <a:rPr lang="en-US" sz="1800">
                          <a:latin typeface="Times New Roman"/>
                          <a:ea typeface="Times New Roman"/>
                          <a:cs typeface="Times New Roman"/>
                          <a:sym typeface="Times New Roman"/>
                        </a:rPr>
                        <a:t>pdf</a:t>
                      </a:r>
                      <a:r>
                        <a:rPr b="0" i="0" lang="en-US" sz="1800" u="none" cap="none" strike="noStrike">
                          <a:solidFill>
                            <a:srgbClr val="000000"/>
                          </a:solidFill>
                          <a:latin typeface="Times New Roman"/>
                          <a:ea typeface="Times New Roman"/>
                          <a:cs typeface="Times New Roman"/>
                          <a:sym typeface="Times New Roman"/>
                        </a:rPr>
                        <a:t> files</a:t>
                      </a:r>
                      <a:endParaRPr sz="1400" u="none" cap="none" strike="noStrike"/>
                    </a:p>
                  </a:txBody>
                  <a:tcPr marT="9525" marB="0" marR="9525" marL="9525" anchor="ct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As an existing user, I want to be able to upload</a:t>
                      </a:r>
                      <a:r>
                        <a:rPr lang="en-US" sz="1800">
                          <a:latin typeface="Times New Roman"/>
                          <a:ea typeface="Times New Roman"/>
                          <a:cs typeface="Times New Roman"/>
                          <a:sym typeface="Times New Roman"/>
                        </a:rPr>
                        <a:t> pdf </a:t>
                      </a:r>
                      <a:r>
                        <a:rPr b="0" i="0" lang="en-US" sz="1800" u="none" cap="none" strike="noStrike">
                          <a:solidFill>
                            <a:srgbClr val="000000"/>
                          </a:solidFill>
                          <a:latin typeface="Times New Roman"/>
                          <a:ea typeface="Times New Roman"/>
                          <a:cs typeface="Times New Roman"/>
                          <a:sym typeface="Times New Roman"/>
                        </a:rPr>
                        <a:t>files</a:t>
                      </a:r>
                      <a:endParaRPr sz="1400" u="none" cap="none" strike="noStrike"/>
                    </a:p>
                  </a:txBody>
                  <a:tcPr marT="9525" marB="0" marR="9525" marL="9525" anchor="ct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system must allow user to upload </a:t>
                      </a:r>
                      <a:r>
                        <a:rPr lang="en-US" sz="1800">
                          <a:latin typeface="Times New Roman"/>
                          <a:ea typeface="Times New Roman"/>
                          <a:cs typeface="Times New Roman"/>
                          <a:sym typeface="Times New Roman"/>
                        </a:rPr>
                        <a:t>pdf </a:t>
                      </a:r>
                      <a:r>
                        <a:rPr b="0" i="0" lang="en-US" sz="1800" u="none" cap="none" strike="noStrike">
                          <a:solidFill>
                            <a:srgbClr val="000000"/>
                          </a:solidFill>
                          <a:latin typeface="Times New Roman"/>
                          <a:ea typeface="Times New Roman"/>
                          <a:cs typeface="Times New Roman"/>
                          <a:sym typeface="Times New Roman"/>
                        </a:rPr>
                        <a:t> files</a:t>
                      </a:r>
                      <a:endParaRPr sz="1400" u="none" cap="none" strike="noStrike"/>
                    </a:p>
                  </a:txBody>
                  <a:tcPr marT="9525" marB="0" marR="9525" marL="9525" anchor="ctr"/>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Must have</a:t>
                      </a:r>
                      <a:endParaRPr sz="1400" u="none" cap="none" strike="noStrike"/>
                    </a:p>
                  </a:txBody>
                  <a:tcPr marT="9525" marB="0" marR="9525" marL="9525" anchor="ctr"/>
                </a:tc>
              </a:tr>
              <a:tr h="107100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3</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Generation of   Hash Value</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As an existing user, I want </a:t>
                      </a:r>
                      <a:r>
                        <a:rPr lang="en-US" sz="1800">
                          <a:latin typeface="Times New Roman"/>
                          <a:ea typeface="Times New Roman"/>
                          <a:cs typeface="Times New Roman"/>
                          <a:sym typeface="Times New Roman"/>
                        </a:rPr>
                        <a:t>generation of  unique</a:t>
                      </a:r>
                      <a:r>
                        <a:rPr lang="en-US" sz="1800" u="none" cap="none" strike="noStrike">
                          <a:solidFill>
                            <a:srgbClr val="000000"/>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Hash Value of respective document</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The system must correctly process the information to load </a:t>
                      </a:r>
                      <a:r>
                        <a:rPr lang="en-US" sz="1800">
                          <a:latin typeface="Times New Roman"/>
                          <a:ea typeface="Times New Roman"/>
                          <a:cs typeface="Times New Roman"/>
                          <a:sym typeface="Times New Roman"/>
                        </a:rPr>
                        <a:t>unique Hash Value.</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Must have</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r>
              <a:tr h="11004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4</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Mail Hash Value to respective student.</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The generated hash must be sent to respective student email id </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The system upon generating the unique Hash should be automatically mailed to respective student email.</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Must have</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r>
              <a:tr h="8792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5</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Provide Strong Hash Value </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As an existing user, I want </a:t>
                      </a:r>
                      <a:r>
                        <a:rPr lang="en-US" sz="1800">
                          <a:latin typeface="Times New Roman"/>
                          <a:ea typeface="Times New Roman"/>
                          <a:cs typeface="Times New Roman"/>
                          <a:sym typeface="Times New Roman"/>
                        </a:rPr>
                        <a:t>my generated  digital signature to be unique and strong.</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The system must provide unique and </a:t>
                      </a:r>
                      <a:r>
                        <a:rPr lang="en-US" sz="1800">
                          <a:latin typeface="Times New Roman"/>
                          <a:ea typeface="Times New Roman"/>
                          <a:cs typeface="Times New Roman"/>
                          <a:sym typeface="Times New Roman"/>
                        </a:rPr>
                        <a:t>strong digital signature.</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Must have</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800"/>
              <a:t>Non- Functional Requirements: Software  Quality  Attributes</a:t>
            </a:r>
            <a:endParaRPr sz="2800"/>
          </a:p>
        </p:txBody>
      </p:sp>
      <p:sp>
        <p:nvSpPr>
          <p:cNvPr id="249" name="Google Shape;249;p29"/>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sp>
        <p:nvSpPr>
          <p:cNvPr id="250" name="Google Shape;250;p29"/>
          <p:cNvSpPr txBox="1"/>
          <p:nvPr>
            <p:ph idx="1" type="body"/>
          </p:nvPr>
        </p:nvSpPr>
        <p:spPr>
          <a:xfrm>
            <a:off x="609600" y="1295403"/>
            <a:ext cx="10972800" cy="48307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341304" lvl="0" marL="341304" rtl="0" algn="l">
              <a:spcBef>
                <a:spcPts val="640"/>
              </a:spcBef>
              <a:spcAft>
                <a:spcPts val="0"/>
              </a:spcAft>
              <a:buClr>
                <a:schemeClr val="dk1"/>
              </a:buClr>
              <a:buSzPts val="3200"/>
              <a:buChar char="•"/>
            </a:pPr>
            <a:r>
              <a:rPr b="1" lang="en-US"/>
              <a:t>CORRECTNESS: </a:t>
            </a:r>
            <a:r>
              <a:rPr lang="en-US"/>
              <a:t>The system should generate an valid and appropriate hash and QR code for every student.</a:t>
            </a:r>
            <a:endParaRPr/>
          </a:p>
          <a:p>
            <a:pPr indent="-341304" lvl="0" marL="341304" rtl="0" algn="l">
              <a:spcBef>
                <a:spcPts val="640"/>
              </a:spcBef>
              <a:spcAft>
                <a:spcPts val="0"/>
              </a:spcAft>
              <a:buClr>
                <a:schemeClr val="dk1"/>
              </a:buClr>
              <a:buSzPts val="3200"/>
              <a:buChar char="•"/>
            </a:pPr>
            <a:r>
              <a:rPr b="1" lang="en-US"/>
              <a:t>MAINTAINABILITY: </a:t>
            </a:r>
            <a:r>
              <a:rPr lang="en-US"/>
              <a:t>The system should maintain all the record as well as the multiple digital signature</a:t>
            </a:r>
            <a:r>
              <a:rPr lang="en-US"/>
              <a:t>.</a:t>
            </a:r>
            <a:endParaRPr/>
          </a:p>
          <a:p>
            <a:pPr indent="-341305" lvl="0" marL="341305" rtl="0" algn="l">
              <a:spcBef>
                <a:spcPts val="640"/>
              </a:spcBef>
              <a:spcAft>
                <a:spcPts val="0"/>
              </a:spcAft>
              <a:buClr>
                <a:schemeClr val="dk1"/>
              </a:buClr>
              <a:buSzPts val="3200"/>
              <a:buChar char="•"/>
            </a:pPr>
            <a:r>
              <a:rPr b="1" lang="en-US"/>
              <a:t>USABILITY: </a:t>
            </a:r>
            <a:r>
              <a:rPr lang="en-US"/>
              <a:t>The system should satisfy the maximum number of users needs.</a:t>
            </a:r>
            <a:endParaRPr/>
          </a:p>
          <a:p>
            <a:pPr indent="-138104" lvl="0" marL="341305" rtl="0" algn="l">
              <a:spcBef>
                <a:spcPts val="640"/>
              </a:spcBef>
              <a:spcAft>
                <a:spcPts val="0"/>
              </a:spcAft>
              <a:buClr>
                <a:schemeClr val="dk1"/>
              </a:buClr>
              <a:buSzPts val="3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Feasibility study report (FSR)</a:t>
            </a:r>
            <a:endParaRPr/>
          </a:p>
        </p:txBody>
      </p:sp>
      <p:graphicFrame>
        <p:nvGraphicFramePr>
          <p:cNvPr id="256" name="Google Shape;256;p30"/>
          <p:cNvGraphicFramePr/>
          <p:nvPr/>
        </p:nvGraphicFramePr>
        <p:xfrm>
          <a:off x="609600" y="1295400"/>
          <a:ext cx="3000000" cy="3000000"/>
        </p:xfrm>
        <a:graphic>
          <a:graphicData uri="http://schemas.openxmlformats.org/drawingml/2006/table">
            <a:tbl>
              <a:tblPr bandRow="1" firstRow="1">
                <a:noFill/>
                <a:tableStyleId>{FBA861DC-F36D-4BCA-B4D5-6BB803B0135A}</a:tableStyleId>
              </a:tblPr>
              <a:tblGrid>
                <a:gridCol w="589850"/>
                <a:gridCol w="1944225"/>
                <a:gridCol w="7128800"/>
                <a:gridCol w="1309925"/>
              </a:tblGrid>
              <a:tr h="370850">
                <a:tc>
                  <a:txBody>
                    <a:bodyPr/>
                    <a:lstStyle/>
                    <a:p>
                      <a:pPr indent="0" lvl="0" marL="0" marR="0" rtl="0" algn="l">
                        <a:spcBef>
                          <a:spcPts val="0"/>
                        </a:spcBef>
                        <a:spcAft>
                          <a:spcPts val="0"/>
                        </a:spcAft>
                        <a:buNone/>
                      </a:pPr>
                      <a:r>
                        <a:rPr lang="en-US" sz="1800"/>
                        <a:t>Sr.</a:t>
                      </a:r>
                      <a:endParaRPr sz="1800"/>
                    </a:p>
                  </a:txBody>
                  <a:tcPr marT="45725" marB="45725" marR="91450" marL="91450"/>
                </a:tc>
                <a:tc>
                  <a:txBody>
                    <a:bodyPr/>
                    <a:lstStyle/>
                    <a:p>
                      <a:pPr indent="0" lvl="0" marL="0" marR="0" rtl="0" algn="l">
                        <a:spcBef>
                          <a:spcPts val="0"/>
                        </a:spcBef>
                        <a:spcAft>
                          <a:spcPts val="0"/>
                        </a:spcAft>
                        <a:buNone/>
                      </a:pPr>
                      <a:r>
                        <a:rPr lang="en-US" sz="1800"/>
                        <a:t>Type</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c>
                  <a:txBody>
                    <a:bodyPr/>
                    <a:lstStyle/>
                    <a:p>
                      <a:pPr indent="0" lvl="0" marL="0" marR="0" rtl="0" algn="l">
                        <a:spcBef>
                          <a:spcPts val="0"/>
                        </a:spcBef>
                        <a:spcAft>
                          <a:spcPts val="0"/>
                        </a:spcAft>
                        <a:buNone/>
                      </a:pPr>
                      <a:r>
                        <a:rPr lang="en-US" sz="1800"/>
                        <a:t>Remark</a:t>
                      </a:r>
                      <a:endParaRPr sz="1800"/>
                    </a:p>
                  </a:txBody>
                  <a:tcPr marT="45725" marB="45725" marR="91450" marL="91450"/>
                </a:tc>
              </a:tr>
              <a:tr h="3708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b="1" i="0" lang="en-US" sz="1800">
                          <a:solidFill>
                            <a:schemeClr val="dk1"/>
                          </a:solidFill>
                          <a:latin typeface="Calibri"/>
                          <a:ea typeface="Calibri"/>
                          <a:cs typeface="Calibri"/>
                          <a:sym typeface="Calibri"/>
                        </a:rPr>
                        <a:t>Scheduling Feasibility</a:t>
                      </a:r>
                      <a:endParaRPr sz="1800"/>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n-US" sz="1800"/>
                        <a:t>The implementation of stages will be implemented in a flexible schedule.</a:t>
                      </a:r>
                      <a:endParaRPr sz="1800"/>
                    </a:p>
                  </a:txBody>
                  <a:tcPr marT="45725" marB="45725" marR="91450" marL="91450"/>
                </a:tc>
                <a:tc>
                  <a:txBody>
                    <a:bodyPr/>
                    <a:lstStyle/>
                    <a:p>
                      <a:pPr indent="0" lvl="0" marL="0" marR="0" rtl="0" algn="l">
                        <a:spcBef>
                          <a:spcPts val="0"/>
                        </a:spcBef>
                        <a:spcAft>
                          <a:spcPts val="0"/>
                        </a:spcAft>
                        <a:buNone/>
                      </a:pPr>
                      <a:r>
                        <a:rPr lang="en-US" sz="1800"/>
                        <a:t>Feasible</a:t>
                      </a:r>
                      <a:endParaRPr sz="1800"/>
                    </a:p>
                  </a:txBody>
                  <a:tcPr marT="45725" marB="45725" marR="91450" marL="91450"/>
                </a:tc>
              </a:tr>
              <a:tr h="37085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b="1" i="0" lang="en-US" sz="1800">
                          <a:solidFill>
                            <a:schemeClr val="dk1"/>
                          </a:solidFill>
                          <a:latin typeface="Calibri"/>
                          <a:ea typeface="Calibri"/>
                          <a:cs typeface="Calibri"/>
                          <a:sym typeface="Calibri"/>
                        </a:rPr>
                        <a:t>Operational Feasibility</a:t>
                      </a:r>
                      <a:endParaRPr sz="1800"/>
                    </a:p>
                  </a:txBody>
                  <a:tcPr marT="45725" marB="45725" marR="91450" marL="91450"/>
                </a:tc>
                <a:tc>
                  <a:txBody>
                    <a:bodyPr/>
                    <a:lstStyle/>
                    <a:p>
                      <a:pPr indent="0" lvl="0" marL="0" rtl="0" algn="l">
                        <a:spcBef>
                          <a:spcPts val="0"/>
                        </a:spcBef>
                        <a:spcAft>
                          <a:spcPts val="0"/>
                        </a:spcAft>
                        <a:buSzPts val="1800"/>
                        <a:buNone/>
                      </a:pPr>
                      <a:r>
                        <a:rPr lang="en-US" sz="1800"/>
                        <a:t>The application is operationally feasible because the user simply needs </a:t>
                      </a:r>
                      <a:r>
                        <a:rPr lang="en-US" sz="1800">
                          <a:latin typeface="Times New Roman"/>
                          <a:ea typeface="Times New Roman"/>
                          <a:cs typeface="Times New Roman"/>
                          <a:sym typeface="Times New Roman"/>
                        </a:rPr>
                        <a:t>to log into their account by entering their college wallet id and password.</a:t>
                      </a:r>
                      <a:endParaRPr/>
                    </a:p>
                    <a:p>
                      <a:pPr indent="0" lvl="0" marL="0" rtl="0" algn="l">
                        <a:spcBef>
                          <a:spcPts val="0"/>
                        </a:spcBef>
                        <a:spcAft>
                          <a:spcPts val="0"/>
                        </a:spcAft>
                        <a:buClr>
                          <a:schemeClr val="dk1"/>
                        </a:buClr>
                        <a:buSzPts val="1800"/>
                        <a:buFont typeface="Arial"/>
                        <a:buNone/>
                      </a:pPr>
                      <a:r>
                        <a:t/>
                      </a:r>
                      <a:endParaRPr sz="1800"/>
                    </a:p>
                  </a:txBody>
                  <a:tcPr marT="45725" marB="45725" marR="91450" marL="91450"/>
                </a:tc>
                <a:tc>
                  <a:txBody>
                    <a:bodyPr/>
                    <a:lstStyle/>
                    <a:p>
                      <a:pPr indent="0" lvl="0" marL="0" marR="0" rtl="0" algn="l">
                        <a:spcBef>
                          <a:spcPts val="0"/>
                        </a:spcBef>
                        <a:spcAft>
                          <a:spcPts val="0"/>
                        </a:spcAft>
                        <a:buNone/>
                      </a:pPr>
                      <a:r>
                        <a:rPr lang="en-US" sz="1800"/>
                        <a:t>Feasible</a:t>
                      </a:r>
                      <a:endParaRPr sz="1800"/>
                    </a:p>
                  </a:txBody>
                  <a:tcPr marT="45725" marB="45725" marR="91450" marL="91450"/>
                </a:tc>
              </a:tr>
              <a:tr h="37085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i="0" lang="en-US" sz="1800">
                          <a:solidFill>
                            <a:schemeClr val="dk1"/>
                          </a:solidFill>
                          <a:latin typeface="Calibri"/>
                          <a:ea typeface="Calibri"/>
                          <a:cs typeface="Calibri"/>
                          <a:sym typeface="Calibri"/>
                        </a:rPr>
                        <a:t>Legal Feasibility</a:t>
                      </a:r>
                      <a:endParaRPr sz="1800"/>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n-US" sz="1800"/>
                        <a:t>We are going to use open sources and legal methods to develop the application.</a:t>
                      </a:r>
                      <a:endParaRPr sz="1800"/>
                    </a:p>
                  </a:txBody>
                  <a:tcPr marT="45725" marB="45725" marR="91450" marL="91450"/>
                </a:tc>
                <a:tc>
                  <a:txBody>
                    <a:bodyPr/>
                    <a:lstStyle/>
                    <a:p>
                      <a:pPr indent="0" lvl="0" marL="0" marR="0" rtl="0" algn="l">
                        <a:spcBef>
                          <a:spcPts val="0"/>
                        </a:spcBef>
                        <a:spcAft>
                          <a:spcPts val="0"/>
                        </a:spcAft>
                        <a:buNone/>
                      </a:pPr>
                      <a:r>
                        <a:rPr lang="en-US" sz="1800"/>
                        <a:t>Feasible</a:t>
                      </a:r>
                      <a:endParaRPr sz="1800"/>
                    </a:p>
                  </a:txBody>
                  <a:tcPr marT="45725" marB="45725" marR="91450" marL="91450"/>
                </a:tc>
              </a:tr>
              <a:tr h="37085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i="0" lang="en-US" sz="1800">
                          <a:solidFill>
                            <a:schemeClr val="dk1"/>
                          </a:solidFill>
                          <a:latin typeface="Calibri"/>
                          <a:ea typeface="Calibri"/>
                          <a:cs typeface="Calibri"/>
                          <a:sym typeface="Calibri"/>
                        </a:rPr>
                        <a:t>Economic Feasibility</a:t>
                      </a:r>
                      <a:endParaRPr sz="1800"/>
                    </a:p>
                  </a:txBody>
                  <a:tcPr marT="45725" marB="45725" marR="91450" marL="91450"/>
                </a:tc>
                <a:tc>
                  <a:txBody>
                    <a:bodyPr/>
                    <a:lstStyle/>
                    <a:p>
                      <a:pPr indent="0" lvl="0" marL="0" rtl="0" algn="l">
                        <a:spcBef>
                          <a:spcPts val="0"/>
                        </a:spcBef>
                        <a:spcAft>
                          <a:spcPts val="0"/>
                        </a:spcAft>
                        <a:buNone/>
                      </a:pPr>
                      <a:r>
                        <a:rPr lang="en-US" sz="1800"/>
                        <a:t>Maintaining and updating a blockchain system can be complex and costly.</a:t>
                      </a:r>
                      <a:endParaRPr sz="1800"/>
                    </a:p>
                  </a:txBody>
                  <a:tcPr marT="45725" marB="45725" marR="91450" marL="91450"/>
                </a:tc>
                <a:tc>
                  <a:txBody>
                    <a:bodyPr/>
                    <a:lstStyle/>
                    <a:p>
                      <a:pPr indent="0" lvl="0" marL="0" marR="0" rtl="0" algn="l">
                        <a:spcBef>
                          <a:spcPts val="0"/>
                        </a:spcBef>
                        <a:spcAft>
                          <a:spcPts val="0"/>
                        </a:spcAft>
                        <a:buNone/>
                      </a:pPr>
                      <a:r>
                        <a:rPr lang="en-US" sz="1800"/>
                        <a:t>Not feasible</a:t>
                      </a:r>
                      <a:endParaRPr sz="1800"/>
                    </a:p>
                  </a:txBody>
                  <a:tcPr marT="45725" marB="45725" marR="91450" marL="91450"/>
                </a:tc>
              </a:tr>
              <a:tr h="370850">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i="0" lang="en-US" sz="1800">
                          <a:solidFill>
                            <a:schemeClr val="dk1"/>
                          </a:solidFill>
                          <a:latin typeface="Calibri"/>
                          <a:ea typeface="Calibri"/>
                          <a:cs typeface="Calibri"/>
                          <a:sym typeface="Calibri"/>
                        </a:rPr>
                        <a:t>Technical Feasibility</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n-US" sz="1800"/>
                        <a:t>The idea is very plausible because the application will be developed using open source applications which is freely available.</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Feasible</a:t>
                      </a:r>
                      <a:endParaRPr sz="1800"/>
                    </a:p>
                  </a:txBody>
                  <a:tcPr marT="45725" marB="45725" marR="91450" marL="91450"/>
                </a:tc>
              </a:tr>
            </a:tbl>
          </a:graphicData>
        </a:graphic>
      </p:graphicFrame>
      <p:sp>
        <p:nvSpPr>
          <p:cNvPr id="257" name="Google Shape;257;p30"/>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2336800" y="494200"/>
            <a:ext cx="9651900" cy="72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4000"/>
              <a:t>Implementation plan in the form of Gantt</a:t>
            </a:r>
            <a:endParaRPr sz="4000"/>
          </a:p>
          <a:p>
            <a:pPr indent="0" lvl="0" marL="0" rtl="0" algn="l">
              <a:spcBef>
                <a:spcPts val="0"/>
              </a:spcBef>
              <a:spcAft>
                <a:spcPts val="0"/>
              </a:spcAft>
              <a:buNone/>
            </a:pPr>
            <a:r>
              <a:t/>
            </a:r>
            <a:endParaRPr/>
          </a:p>
        </p:txBody>
      </p:sp>
      <p:sp>
        <p:nvSpPr>
          <p:cNvPr id="264" name="Google Shape;264;p31"/>
          <p:cNvSpPr txBox="1"/>
          <p:nvPr>
            <p:ph idx="1" type="body"/>
          </p:nvPr>
        </p:nvSpPr>
        <p:spPr>
          <a:xfrm>
            <a:off x="609600" y="1295403"/>
            <a:ext cx="10972800" cy="483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 name="Google Shape;265;p31"/>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pic>
        <p:nvPicPr>
          <p:cNvPr id="266" name="Google Shape;266;p31"/>
          <p:cNvPicPr preferRelativeResize="0"/>
          <p:nvPr/>
        </p:nvPicPr>
        <p:blipFill rotWithShape="1">
          <a:blip r:embed="rId3">
            <a:alphaModFix/>
          </a:blip>
          <a:srcRect b="0" l="0" r="0" t="0"/>
          <a:stretch/>
        </p:blipFill>
        <p:spPr>
          <a:xfrm>
            <a:off x="84738" y="942975"/>
            <a:ext cx="11759600" cy="539750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idx="1" type="body"/>
          </p:nvPr>
        </p:nvSpPr>
        <p:spPr>
          <a:xfrm>
            <a:off x="609600" y="1295403"/>
            <a:ext cx="10972800" cy="483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p32"/>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graphicFrame>
        <p:nvGraphicFramePr>
          <p:cNvPr id="274" name="Google Shape;274;p32"/>
          <p:cNvGraphicFramePr/>
          <p:nvPr/>
        </p:nvGraphicFramePr>
        <p:xfrm>
          <a:off x="203199" y="1195388"/>
          <a:ext cx="3000000" cy="3000000"/>
        </p:xfrm>
        <a:graphic>
          <a:graphicData uri="http://schemas.openxmlformats.org/drawingml/2006/table">
            <a:tbl>
              <a:tblPr>
                <a:noFill/>
                <a:tableStyleId>{C145ED2B-7A8C-48FE-935A-E72F5CEA6316}</a:tableStyleId>
              </a:tblPr>
              <a:tblGrid>
                <a:gridCol w="1793250"/>
                <a:gridCol w="297275"/>
                <a:gridCol w="354825"/>
                <a:gridCol w="278100"/>
                <a:gridCol w="431525"/>
                <a:gridCol w="431525"/>
                <a:gridCol w="431525"/>
                <a:gridCol w="431525"/>
                <a:gridCol w="431525"/>
                <a:gridCol w="431525"/>
                <a:gridCol w="431525"/>
                <a:gridCol w="431525"/>
                <a:gridCol w="431525"/>
                <a:gridCol w="431525"/>
                <a:gridCol w="431525"/>
                <a:gridCol w="431525"/>
                <a:gridCol w="431525"/>
                <a:gridCol w="431525"/>
                <a:gridCol w="431525"/>
                <a:gridCol w="431525"/>
                <a:gridCol w="431525"/>
                <a:gridCol w="431525"/>
                <a:gridCol w="431525"/>
                <a:gridCol w="431525"/>
                <a:gridCol w="431525"/>
              </a:tblGrid>
              <a:tr h="257575">
                <a:tc rowSpan="2">
                  <a:txBody>
                    <a:bodyPr/>
                    <a:lstStyle/>
                    <a:p>
                      <a:pPr indent="0" lvl="0" marL="0" marR="0" rtl="0" algn="ctr">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Milestones</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7</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8</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9</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10</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11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12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r>
              <a:tr h="205075">
                <a:tc vMerge="1"/>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50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Problem Statement</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50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Project Objectives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50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Methodology</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50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Literature Survey</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625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Identification of essential concepts</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50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Role of Technology</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35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Requirement Collection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625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Software Requirement Specification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625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Project Scheduling &amp; Distribution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50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High Level Design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1100" u="none" cap="none" strike="noStrike">
                        <a:highlight>
                          <a:srgbClr val="800000"/>
                        </a:highlight>
                      </a:endParaRPr>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38CD5"/>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4101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Identifying the modules and test cases for each module</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38CD5"/>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50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Low level design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38CD5"/>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38CD5"/>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38CD5"/>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625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Coding of the modules and debugging</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366092"/>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r>
              <a:tr h="2050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Integration modules</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50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Testing</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4101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Quality and accuracy of Software System</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625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Demonstration of  software system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idx="1" type="body"/>
          </p:nvPr>
        </p:nvSpPr>
        <p:spPr>
          <a:xfrm>
            <a:off x="609600" y="1295403"/>
            <a:ext cx="10972800" cy="483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1" name="Google Shape;281;p33"/>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graphicFrame>
        <p:nvGraphicFramePr>
          <p:cNvPr id="282" name="Google Shape;282;p33"/>
          <p:cNvGraphicFramePr/>
          <p:nvPr/>
        </p:nvGraphicFramePr>
        <p:xfrm>
          <a:off x="203199" y="1113350"/>
          <a:ext cx="3000000" cy="3000000"/>
        </p:xfrm>
        <a:graphic>
          <a:graphicData uri="http://schemas.openxmlformats.org/drawingml/2006/table">
            <a:tbl>
              <a:tblPr>
                <a:noFill/>
                <a:tableStyleId>{C145ED2B-7A8C-48FE-935A-E72F5CEA6316}</a:tableStyleId>
              </a:tblPr>
              <a:tblGrid>
                <a:gridCol w="1793250"/>
                <a:gridCol w="297275"/>
                <a:gridCol w="354825"/>
                <a:gridCol w="278100"/>
                <a:gridCol w="431525"/>
                <a:gridCol w="431525"/>
                <a:gridCol w="431525"/>
                <a:gridCol w="431525"/>
                <a:gridCol w="431525"/>
                <a:gridCol w="431525"/>
                <a:gridCol w="431525"/>
                <a:gridCol w="431525"/>
                <a:gridCol w="431525"/>
                <a:gridCol w="431525"/>
                <a:gridCol w="431525"/>
                <a:gridCol w="431525"/>
                <a:gridCol w="431525"/>
                <a:gridCol w="431525"/>
                <a:gridCol w="431525"/>
                <a:gridCol w="431525"/>
                <a:gridCol w="431525"/>
                <a:gridCol w="431525"/>
                <a:gridCol w="431525"/>
                <a:gridCol w="431525"/>
                <a:gridCol w="431525"/>
              </a:tblGrid>
              <a:tr h="251750">
                <a:tc rowSpan="2">
                  <a:txBody>
                    <a:bodyPr/>
                    <a:lstStyle/>
                    <a:p>
                      <a:pPr indent="0" lvl="0" marL="0" marR="0" rtl="0" algn="ctr">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Milestones</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13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14</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15</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16</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17</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18</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r>
              <a:tr h="200450">
                <a:tc vMerge="1"/>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04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Problem Statement</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04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Project Objectives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04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Methodology</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04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Literature Survey</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543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Identification of essential concepts</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04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Role of Technology</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04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Requirement Collection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543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Software Requirement Specification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543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Project Scheduling &amp; Distribution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04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High Level Design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4008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Identifying the modules and test cases for each module</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04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Low level design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543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Coding of the modules and debugging</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38CD5"/>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04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Integration modules</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366092"/>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38CD5"/>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93B3D7"/>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04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Testing</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366092"/>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38CD5"/>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r>
              <a:tr h="4008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Quality and accuracy of Software System</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5437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Demonstration of  software system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idx="1" type="body"/>
          </p:nvPr>
        </p:nvSpPr>
        <p:spPr>
          <a:xfrm>
            <a:off x="609600" y="1295403"/>
            <a:ext cx="10972800" cy="483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9" name="Google Shape;289;p34"/>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sp>
        <p:nvSpPr>
          <p:cNvPr id="290" name="Google Shape;290;p34"/>
          <p:cNvSpPr/>
          <p:nvPr/>
        </p:nvSpPr>
        <p:spPr>
          <a:xfrm>
            <a:off x="1412650" y="1765988"/>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291" name="Google Shape;291;p34"/>
          <p:cNvGraphicFramePr/>
          <p:nvPr/>
        </p:nvGraphicFramePr>
        <p:xfrm>
          <a:off x="142874" y="1057275"/>
          <a:ext cx="3000000" cy="3000000"/>
        </p:xfrm>
        <a:graphic>
          <a:graphicData uri="http://schemas.openxmlformats.org/drawingml/2006/table">
            <a:tbl>
              <a:tblPr>
                <a:noFill/>
                <a:tableStyleId>{C145ED2B-7A8C-48FE-935A-E72F5CEA6316}</a:tableStyleId>
              </a:tblPr>
              <a:tblGrid>
                <a:gridCol w="1833350"/>
                <a:gridCol w="303925"/>
                <a:gridCol w="362750"/>
                <a:gridCol w="284325"/>
                <a:gridCol w="441175"/>
                <a:gridCol w="441175"/>
                <a:gridCol w="441175"/>
                <a:gridCol w="441175"/>
                <a:gridCol w="441175"/>
                <a:gridCol w="441175"/>
                <a:gridCol w="441175"/>
                <a:gridCol w="441175"/>
                <a:gridCol w="441175"/>
                <a:gridCol w="441175"/>
                <a:gridCol w="441175"/>
                <a:gridCol w="441175"/>
                <a:gridCol w="441175"/>
                <a:gridCol w="441175"/>
                <a:gridCol w="441175"/>
                <a:gridCol w="441175"/>
                <a:gridCol w="441175"/>
                <a:gridCol w="441175"/>
                <a:gridCol w="441175"/>
                <a:gridCol w="441175"/>
                <a:gridCol w="441175"/>
              </a:tblGrid>
              <a:tr h="255275">
                <a:tc rowSpan="2">
                  <a:txBody>
                    <a:bodyPr/>
                    <a:lstStyle/>
                    <a:p>
                      <a:pPr indent="0" lvl="0" marL="0" marR="0" rtl="0" algn="ctr">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Milestones</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19</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20</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21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22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23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c gridSpan="4">
                  <a:txBody>
                    <a:bodyPr/>
                    <a:lstStyle/>
                    <a:p>
                      <a:pPr indent="0" lvl="0" marL="0" marR="0" rtl="0" algn="ctr">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Week 24</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hMerge="1"/>
                <a:tc hMerge="1"/>
                <a:tc hMerge="1"/>
              </a:tr>
              <a:tr h="203250">
                <a:tc vMerge="1"/>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GL</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GM1</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GM2</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800" u="none" cap="none" strike="noStrike">
                          <a:solidFill>
                            <a:srgbClr val="000000"/>
                          </a:solidFill>
                          <a:latin typeface="Calibri"/>
                          <a:ea typeface="Calibri"/>
                          <a:cs typeface="Calibri"/>
                          <a:sym typeface="Calibri"/>
                        </a:rPr>
                        <a:t>GM3</a:t>
                      </a:r>
                      <a:endParaRPr sz="1100" u="none" cap="none" strike="noStrike"/>
                    </a:p>
                  </a:txBody>
                  <a:tcPr marT="7225" marB="34625" marR="7225" marL="7225"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32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Problem Statement</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32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Project Objectives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32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Methodology</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32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Literature Survey</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5932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Identification of essential concepts</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32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Role of Technology</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32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Requirement Collection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5932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Software Requirement Specification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5932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Project Scheduling &amp; Distribution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32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High Level Design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40650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Identifying the modules and test cases for each module</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32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Low level design</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5932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Coding of the modules and debugging</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32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Integration modules</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0325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Testing</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17365D"/>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17365D"/>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406500">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Quality and accuracy of Software System</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17365D"/>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59325">
                <a:tc>
                  <a:txBody>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Calibri"/>
                          <a:ea typeface="Calibri"/>
                          <a:cs typeface="Calibri"/>
                          <a:sym typeface="Calibri"/>
                        </a:rPr>
                        <a:t>Demonstration of  software system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17365D"/>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17365D"/>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17365D"/>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76923C"/>
                    </a:solidFill>
                  </a:tcPr>
                </a:tc>
                <a:tc>
                  <a:txBody>
                    <a:bodyPr/>
                    <a:lstStyle/>
                    <a:p>
                      <a:pPr indent="0" lvl="0" marL="0" marR="0" rtl="0" algn="l">
                        <a:lnSpc>
                          <a:spcPct val="100000"/>
                        </a:lnSpc>
                        <a:spcBef>
                          <a:spcPts val="0"/>
                        </a:spcBef>
                        <a:spcAft>
                          <a:spcPts val="0"/>
                        </a:spcAft>
                        <a:buNone/>
                      </a:pPr>
                      <a:r>
                        <a:rPr b="0" i="0" lang="en-US" sz="500" u="none" cap="none" strike="noStrike">
                          <a:solidFill>
                            <a:srgbClr val="000000"/>
                          </a:solidFill>
                          <a:latin typeface="Calibri"/>
                          <a:ea typeface="Calibri"/>
                          <a:cs typeface="Calibri"/>
                          <a:sym typeface="Calibri"/>
                        </a:rPr>
                        <a:t> </a:t>
                      </a:r>
                      <a:endParaRPr sz="1100" u="none" cap="none" strike="noStrike"/>
                    </a:p>
                  </a:txBody>
                  <a:tcPr marT="7225" marB="34625" marR="7225" marL="7225"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E36C09"/>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8"/>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Vision and Mission (CS)</a:t>
            </a:r>
            <a:endParaRPr/>
          </a:p>
        </p:txBody>
      </p:sp>
      <p:grpSp>
        <p:nvGrpSpPr>
          <p:cNvPr id="70" name="Google Shape;70;p8"/>
          <p:cNvGrpSpPr/>
          <p:nvPr/>
        </p:nvGrpSpPr>
        <p:grpSpPr>
          <a:xfrm>
            <a:off x="575921" y="1147050"/>
            <a:ext cx="10619558" cy="1467122"/>
            <a:chOff x="456585" y="0"/>
            <a:chExt cx="10619558" cy="1467122"/>
          </a:xfrm>
        </p:grpSpPr>
        <p:sp>
          <p:nvSpPr>
            <p:cNvPr id="71" name="Google Shape;71;p8"/>
            <p:cNvSpPr/>
            <p:nvPr/>
          </p:nvSpPr>
          <p:spPr>
            <a:xfrm rot="10800000">
              <a:off x="1124741" y="0"/>
              <a:ext cx="9951402" cy="1467122"/>
            </a:xfrm>
            <a:prstGeom prst="homePlate">
              <a:avLst>
                <a:gd fmla="val 5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txBox="1"/>
            <p:nvPr/>
          </p:nvSpPr>
          <p:spPr>
            <a:xfrm>
              <a:off x="1491521" y="0"/>
              <a:ext cx="9584622" cy="1467122"/>
            </a:xfrm>
            <a:prstGeom prst="rect">
              <a:avLst/>
            </a:prstGeom>
            <a:noFill/>
            <a:ln>
              <a:noFill/>
            </a:ln>
          </p:spPr>
          <p:txBody>
            <a:bodyPr anchorCtr="0" anchor="ctr" bIns="60950" lIns="646950" spcFirstLastPara="1" rIns="113775" wrap="square" tIns="60950">
              <a:noAutofit/>
            </a:bodyPr>
            <a:lstStyle/>
            <a:p>
              <a:pPr indent="0" lvl="0" marL="0" marR="0" rtl="0" algn="just">
                <a:lnSpc>
                  <a:spcPct val="90000"/>
                </a:lnSpc>
                <a:spcBef>
                  <a:spcPts val="0"/>
                </a:spcBef>
                <a:spcAft>
                  <a:spcPts val="0"/>
                </a:spcAft>
                <a:buNone/>
              </a:pPr>
              <a:r>
                <a:rPr lang="en-US" sz="1600">
                  <a:solidFill>
                    <a:schemeClr val="lt1"/>
                  </a:solidFill>
                  <a:latin typeface="Arial Black"/>
                  <a:ea typeface="Arial Black"/>
                  <a:cs typeface="Arial Black"/>
                  <a:sym typeface="Arial Black"/>
                </a:rPr>
                <a:t>To be a department of high repute </a:t>
              </a:r>
              <a:r>
                <a:rPr lang="en-US" sz="1600">
                  <a:solidFill>
                    <a:schemeClr val="accent3"/>
                  </a:solidFill>
                  <a:latin typeface="Arial Black"/>
                  <a:ea typeface="Arial Black"/>
                  <a:cs typeface="Arial Black"/>
                  <a:sym typeface="Arial Black"/>
                </a:rPr>
                <a:t>focused on quality education</a:t>
              </a:r>
              <a:r>
                <a:rPr lang="en-US" sz="1600">
                  <a:solidFill>
                    <a:schemeClr val="lt1"/>
                  </a:solidFill>
                  <a:latin typeface="Arial Black"/>
                  <a:ea typeface="Arial Black"/>
                  <a:cs typeface="Arial Black"/>
                  <a:sym typeface="Arial Black"/>
                </a:rPr>
                <a:t>, </a:t>
              </a:r>
              <a:r>
                <a:rPr lang="en-US" sz="1600">
                  <a:solidFill>
                    <a:srgbClr val="B6DDE7"/>
                  </a:solidFill>
                  <a:latin typeface="Arial Black"/>
                  <a:ea typeface="Arial Black"/>
                  <a:cs typeface="Arial Black"/>
                  <a:sym typeface="Arial Black"/>
                </a:rPr>
                <a:t>training</a:t>
              </a:r>
              <a:r>
                <a:rPr lang="en-US" sz="1600">
                  <a:solidFill>
                    <a:schemeClr val="lt1"/>
                  </a:solidFill>
                  <a:latin typeface="Arial Black"/>
                  <a:ea typeface="Arial Black"/>
                  <a:cs typeface="Arial Black"/>
                  <a:sym typeface="Arial Black"/>
                </a:rPr>
                <a:t> and </a:t>
              </a:r>
              <a:r>
                <a:rPr lang="en-US" sz="1600">
                  <a:solidFill>
                    <a:srgbClr val="FFFF00"/>
                  </a:solidFill>
                  <a:latin typeface="Arial Black"/>
                  <a:ea typeface="Arial Black"/>
                  <a:cs typeface="Arial Black"/>
                  <a:sym typeface="Arial Black"/>
                </a:rPr>
                <a:t>skill development </a:t>
              </a:r>
              <a:r>
                <a:rPr lang="en-US" sz="1600">
                  <a:solidFill>
                    <a:schemeClr val="lt1"/>
                  </a:solidFill>
                  <a:latin typeface="Arial Black"/>
                  <a:ea typeface="Arial Black"/>
                  <a:cs typeface="Arial Black"/>
                  <a:sym typeface="Arial Black"/>
                </a:rPr>
                <a:t>in the field of computer engineering to </a:t>
              </a:r>
              <a:r>
                <a:rPr lang="en-US" sz="1600">
                  <a:solidFill>
                    <a:schemeClr val="accent3"/>
                  </a:solidFill>
                  <a:latin typeface="Arial Black"/>
                  <a:ea typeface="Arial Black"/>
                  <a:cs typeface="Arial Black"/>
                  <a:sym typeface="Arial Black"/>
                </a:rPr>
                <a:t>prepare professionals </a:t>
              </a:r>
              <a:r>
                <a:rPr lang="en-US" sz="1600">
                  <a:solidFill>
                    <a:schemeClr val="lt1"/>
                  </a:solidFill>
                  <a:latin typeface="Arial Black"/>
                  <a:ea typeface="Arial Black"/>
                  <a:cs typeface="Arial Black"/>
                  <a:sym typeface="Arial Black"/>
                </a:rPr>
                <a:t>and </a:t>
              </a:r>
              <a:r>
                <a:rPr lang="en-US" sz="1600">
                  <a:solidFill>
                    <a:srgbClr val="D99593"/>
                  </a:solidFill>
                  <a:latin typeface="Arial Black"/>
                  <a:ea typeface="Arial Black"/>
                  <a:cs typeface="Arial Black"/>
                  <a:sym typeface="Arial Black"/>
                </a:rPr>
                <a:t>entrepreneurs</a:t>
              </a:r>
              <a:r>
                <a:rPr lang="en-US" sz="1600">
                  <a:solidFill>
                    <a:schemeClr val="lt1"/>
                  </a:solidFill>
                  <a:latin typeface="Arial Black"/>
                  <a:ea typeface="Arial Black"/>
                  <a:cs typeface="Arial Black"/>
                  <a:sym typeface="Arial Black"/>
                </a:rPr>
                <a:t> of high caliber with human values to serve our </a:t>
              </a:r>
              <a:r>
                <a:rPr lang="en-US" sz="1600">
                  <a:solidFill>
                    <a:schemeClr val="accent3"/>
                  </a:solidFill>
                  <a:latin typeface="Arial Black"/>
                  <a:ea typeface="Arial Black"/>
                  <a:cs typeface="Arial Black"/>
                  <a:sym typeface="Arial Black"/>
                </a:rPr>
                <a:t>nation</a:t>
              </a:r>
              <a:r>
                <a:rPr lang="en-US" sz="1600">
                  <a:solidFill>
                    <a:schemeClr val="lt1"/>
                  </a:solidFill>
                  <a:latin typeface="Arial Black"/>
                  <a:ea typeface="Arial Black"/>
                  <a:cs typeface="Arial Black"/>
                  <a:sym typeface="Arial Black"/>
                </a:rPr>
                <a:t> and </a:t>
              </a:r>
              <a:r>
                <a:rPr lang="en-US" sz="1600">
                  <a:solidFill>
                    <a:srgbClr val="FABF8E"/>
                  </a:solidFill>
                  <a:latin typeface="Arial Black"/>
                  <a:ea typeface="Arial Black"/>
                  <a:cs typeface="Arial Black"/>
                  <a:sym typeface="Arial Black"/>
                </a:rPr>
                <a:t>globe</a:t>
              </a:r>
              <a:r>
                <a:rPr lang="en-US" sz="1600">
                  <a:solidFill>
                    <a:schemeClr val="lt1"/>
                  </a:solidFill>
                  <a:latin typeface="Arial Black"/>
                  <a:ea typeface="Arial Black"/>
                  <a:cs typeface="Arial Black"/>
                  <a:sym typeface="Arial Black"/>
                </a:rPr>
                <a:t>.</a:t>
              </a:r>
              <a:endParaRPr sz="1600">
                <a:solidFill>
                  <a:schemeClr val="lt1"/>
                </a:solidFill>
                <a:latin typeface="Arial Black"/>
                <a:ea typeface="Arial Black"/>
                <a:cs typeface="Arial Black"/>
                <a:sym typeface="Arial Black"/>
              </a:endParaRPr>
            </a:p>
          </p:txBody>
        </p:sp>
        <p:sp>
          <p:nvSpPr>
            <p:cNvPr id="73" name="Google Shape;73;p8"/>
            <p:cNvSpPr/>
            <p:nvPr/>
          </p:nvSpPr>
          <p:spPr>
            <a:xfrm>
              <a:off x="456585" y="0"/>
              <a:ext cx="1467122" cy="1467122"/>
            </a:xfrm>
            <a:prstGeom prst="ellipse">
              <a:avLst/>
            </a:prstGeom>
            <a:blipFill rotWithShape="1">
              <a:blip r:embed="rId3">
                <a:alphaModFix/>
              </a:blip>
              <a:stretch>
                <a:fillRect b="0" l="-7998" r="-7999"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8"/>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grpSp>
        <p:nvGrpSpPr>
          <p:cNvPr id="75" name="Google Shape;75;p8"/>
          <p:cNvGrpSpPr/>
          <p:nvPr/>
        </p:nvGrpSpPr>
        <p:grpSpPr>
          <a:xfrm>
            <a:off x="551408" y="2735443"/>
            <a:ext cx="11305231" cy="3483729"/>
            <a:chOff x="288056" y="751668"/>
            <a:chExt cx="11305231" cy="3483729"/>
          </a:xfrm>
        </p:grpSpPr>
        <p:sp>
          <p:nvSpPr>
            <p:cNvPr id="76" name="Google Shape;76;p8"/>
            <p:cNvSpPr/>
            <p:nvPr/>
          </p:nvSpPr>
          <p:spPr>
            <a:xfrm rot="5400000">
              <a:off x="5590975" y="-1814083"/>
              <a:ext cx="3399506" cy="8605118"/>
            </a:xfrm>
            <a:prstGeom prst="round2SameRect">
              <a:avLst>
                <a:gd fmla="val 16667" name="adj1"/>
                <a:gd fmla="val 0" name="adj2"/>
              </a:avLst>
            </a:prstGeom>
            <a:solidFill>
              <a:srgbClr val="DDE5D0">
                <a:alpha val="89803"/>
              </a:srgbClr>
            </a:solidFill>
            <a:ln cap="flat" cmpd="sng" w="9525">
              <a:solidFill>
                <a:srgbClr val="DDE5D0">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txBox="1"/>
            <p:nvPr/>
          </p:nvSpPr>
          <p:spPr>
            <a:xfrm>
              <a:off x="2988169" y="954673"/>
              <a:ext cx="8439168" cy="3067606"/>
            </a:xfrm>
            <a:prstGeom prst="rect">
              <a:avLst/>
            </a:prstGeom>
            <a:noFill/>
            <a:ln>
              <a:noFill/>
            </a:ln>
          </p:spPr>
          <p:txBody>
            <a:bodyPr anchorCtr="0" anchor="ctr" bIns="123825" lIns="247650" spcFirstLastPara="1" rIns="247650" wrap="square" tIns="123825">
              <a:noAutofit/>
            </a:bodyPr>
            <a:lstStyle/>
            <a:p>
              <a:pPr indent="-171450" lvl="1" marL="171450" marR="0" rtl="0" algn="just">
                <a:lnSpc>
                  <a:spcPct val="90000"/>
                </a:lnSpc>
                <a:spcBef>
                  <a:spcPts val="0"/>
                </a:spcBef>
                <a:spcAft>
                  <a:spcPts val="0"/>
                </a:spcAft>
                <a:buClr>
                  <a:schemeClr val="dk1"/>
                </a:buClr>
                <a:buSzPts val="1600"/>
                <a:buFont typeface="Comic Sans MS"/>
                <a:buChar char="•"/>
              </a:pPr>
              <a:r>
                <a:rPr b="1" i="0" lang="en-US" sz="1600" u="none" cap="none" strike="noStrike">
                  <a:solidFill>
                    <a:schemeClr val="dk1"/>
                  </a:solidFill>
                  <a:latin typeface="Comic Sans MS"/>
                  <a:ea typeface="Comic Sans MS"/>
                  <a:cs typeface="Comic Sans MS"/>
                  <a:sym typeface="Comic Sans MS"/>
                </a:rPr>
                <a:t>M1: To provide fertile academic environment for the development of skilled professionals and empowered with knowledge, skills, values, and confidence to take the leadership role and to bridge the gap between industry institute and society in the field of Computer engineering.</a:t>
              </a:r>
              <a:endParaRPr b="1" i="0" sz="1600" u="none" cap="none" strike="noStrike">
                <a:solidFill>
                  <a:schemeClr val="dk1"/>
                </a:solidFill>
                <a:latin typeface="Comic Sans MS"/>
                <a:ea typeface="Comic Sans MS"/>
                <a:cs typeface="Comic Sans MS"/>
                <a:sym typeface="Comic Sans MS"/>
              </a:endParaRPr>
            </a:p>
            <a:p>
              <a:pPr indent="-171450" lvl="1" marL="171450" marR="0" rtl="0" algn="just">
                <a:lnSpc>
                  <a:spcPct val="90000"/>
                </a:lnSpc>
                <a:spcBef>
                  <a:spcPts val="240"/>
                </a:spcBef>
                <a:spcAft>
                  <a:spcPts val="0"/>
                </a:spcAft>
                <a:buClr>
                  <a:schemeClr val="dk1"/>
                </a:buClr>
                <a:buSzPts val="1600"/>
                <a:buFont typeface="Comic Sans MS"/>
                <a:buChar char="•"/>
              </a:pPr>
              <a:r>
                <a:rPr b="1" i="0" lang="en-US" sz="1600" u="none" cap="none" strike="noStrike">
                  <a:solidFill>
                    <a:schemeClr val="dk1"/>
                  </a:solidFill>
                  <a:latin typeface="Comic Sans MS"/>
                  <a:ea typeface="Comic Sans MS"/>
                  <a:cs typeface="Comic Sans MS"/>
                  <a:sym typeface="Comic Sans MS"/>
                </a:rPr>
                <a:t>M2: To promote caring and interactive teaching practices in a rejoicing learning ambience with richly supported modern educational tools and techniques.</a:t>
              </a:r>
              <a:endParaRPr b="1" i="0" sz="1600" u="none" cap="none" strike="noStrike">
                <a:solidFill>
                  <a:schemeClr val="dk1"/>
                </a:solidFill>
                <a:latin typeface="Comic Sans MS"/>
                <a:ea typeface="Comic Sans MS"/>
                <a:cs typeface="Comic Sans MS"/>
                <a:sym typeface="Comic Sans MS"/>
              </a:endParaRPr>
            </a:p>
            <a:p>
              <a:pPr indent="-171450" lvl="1" marL="171450" marR="0" rtl="0" algn="just">
                <a:lnSpc>
                  <a:spcPct val="90000"/>
                </a:lnSpc>
                <a:spcBef>
                  <a:spcPts val="240"/>
                </a:spcBef>
                <a:spcAft>
                  <a:spcPts val="0"/>
                </a:spcAft>
                <a:buClr>
                  <a:schemeClr val="dk1"/>
                </a:buClr>
                <a:buSzPts val="1600"/>
                <a:buFont typeface="Comic Sans MS"/>
                <a:buChar char="•"/>
              </a:pPr>
              <a:r>
                <a:rPr b="1" i="0" lang="en-US" sz="1600" u="none" cap="none" strike="noStrike">
                  <a:solidFill>
                    <a:schemeClr val="dk1"/>
                  </a:solidFill>
                  <a:latin typeface="Comic Sans MS"/>
                  <a:ea typeface="Comic Sans MS"/>
                  <a:cs typeface="Comic Sans MS"/>
                  <a:sym typeface="Comic Sans MS"/>
                </a:rPr>
                <a:t>M3: To enhance and revitalize research culture to provide practical exposure and to establish synergy between teaching and research and make it an enabler for speedy progress.</a:t>
              </a:r>
              <a:endParaRPr b="1" i="0" sz="1600" u="none" cap="none" strike="noStrike">
                <a:solidFill>
                  <a:schemeClr val="dk1"/>
                </a:solidFill>
                <a:latin typeface="Comic Sans MS"/>
                <a:ea typeface="Comic Sans MS"/>
                <a:cs typeface="Comic Sans MS"/>
                <a:sym typeface="Comic Sans MS"/>
              </a:endParaRPr>
            </a:p>
            <a:p>
              <a:pPr indent="-171450" lvl="1" marL="171450" marR="0" rtl="0" algn="just">
                <a:lnSpc>
                  <a:spcPct val="90000"/>
                </a:lnSpc>
                <a:spcBef>
                  <a:spcPts val="240"/>
                </a:spcBef>
                <a:spcAft>
                  <a:spcPts val="0"/>
                </a:spcAft>
                <a:buClr>
                  <a:schemeClr val="dk1"/>
                </a:buClr>
                <a:buSzPts val="1600"/>
                <a:buFont typeface="Comic Sans MS"/>
                <a:buChar char="•"/>
              </a:pPr>
              <a:r>
                <a:rPr b="1" i="0" lang="en-US" sz="1600" u="none" cap="none" strike="noStrike">
                  <a:solidFill>
                    <a:schemeClr val="dk1"/>
                  </a:solidFill>
                  <a:latin typeface="Comic Sans MS"/>
                  <a:ea typeface="Comic Sans MS"/>
                  <a:cs typeface="Comic Sans MS"/>
                  <a:sym typeface="Comic Sans MS"/>
                </a:rPr>
                <a:t>M4: To pursue intensification of soft skills and personality development through interplay of achievers of all segments of our society.</a:t>
              </a:r>
              <a:endParaRPr b="1" i="0" sz="1600" u="none" cap="none" strike="noStrike">
                <a:solidFill>
                  <a:schemeClr val="dk1"/>
                </a:solidFill>
                <a:latin typeface="Comic Sans MS"/>
                <a:ea typeface="Comic Sans MS"/>
                <a:cs typeface="Comic Sans MS"/>
                <a:sym typeface="Comic Sans MS"/>
              </a:endParaRPr>
            </a:p>
            <a:p>
              <a:pPr indent="-171450" lvl="1" marL="171450" marR="0" rtl="0" algn="just">
                <a:lnSpc>
                  <a:spcPct val="90000"/>
                </a:lnSpc>
                <a:spcBef>
                  <a:spcPts val="240"/>
                </a:spcBef>
                <a:spcAft>
                  <a:spcPts val="0"/>
                </a:spcAft>
                <a:buClr>
                  <a:schemeClr val="dk1"/>
                </a:buClr>
                <a:buSzPts val="1600"/>
                <a:buFont typeface="Comic Sans MS"/>
                <a:buChar char="•"/>
              </a:pPr>
              <a:r>
                <a:rPr b="1" i="0" lang="en-US" sz="1600" u="none" cap="none" strike="noStrike">
                  <a:solidFill>
                    <a:schemeClr val="dk1"/>
                  </a:solidFill>
                  <a:latin typeface="Comic Sans MS"/>
                  <a:ea typeface="Comic Sans MS"/>
                  <a:cs typeface="Comic Sans MS"/>
                  <a:sym typeface="Comic Sans MS"/>
                </a:rPr>
                <a:t>M5: To provide human values to students by promoting lifelong learning ability.</a:t>
              </a:r>
              <a:endParaRPr b="1" i="0" sz="1600" u="none" cap="none" strike="noStrike">
                <a:solidFill>
                  <a:schemeClr val="dk1"/>
                </a:solidFill>
                <a:latin typeface="Comic Sans MS"/>
                <a:ea typeface="Comic Sans MS"/>
                <a:cs typeface="Comic Sans MS"/>
                <a:sym typeface="Comic Sans MS"/>
              </a:endParaRPr>
            </a:p>
          </p:txBody>
        </p:sp>
        <p:sp>
          <p:nvSpPr>
            <p:cNvPr id="78" name="Google Shape;78;p8"/>
            <p:cNvSpPr/>
            <p:nvPr/>
          </p:nvSpPr>
          <p:spPr>
            <a:xfrm>
              <a:off x="288056" y="751668"/>
              <a:ext cx="2986020" cy="3483729"/>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txBox="1"/>
            <p:nvPr/>
          </p:nvSpPr>
          <p:spPr>
            <a:xfrm>
              <a:off x="433821" y="897433"/>
              <a:ext cx="2694490" cy="3192199"/>
            </a:xfrm>
            <a:prstGeom prst="rect">
              <a:avLst/>
            </a:prstGeom>
            <a:noFill/>
            <a:ln>
              <a:noFill/>
            </a:ln>
          </p:spPr>
          <p:txBody>
            <a:bodyPr anchorCtr="0" anchor="ctr" bIns="76200" lIns="152400" spcFirstLastPara="1" rIns="152400" wrap="square" tIns="76200">
              <a:noAutofit/>
            </a:bodyPr>
            <a:lstStyle/>
            <a:p>
              <a:pPr indent="0" lvl="0" marL="0" marR="0" rtl="0" algn="ctr">
                <a:lnSpc>
                  <a:spcPct val="90000"/>
                </a:lnSpc>
                <a:spcBef>
                  <a:spcPts val="0"/>
                </a:spcBef>
                <a:spcAft>
                  <a:spcPts val="0"/>
                </a:spcAft>
                <a:buNone/>
              </a:pPr>
              <a:r>
                <a:rPr b="1" lang="en-US" sz="4000">
                  <a:solidFill>
                    <a:schemeClr val="lt1"/>
                  </a:solidFill>
                  <a:latin typeface="Comic Sans MS"/>
                  <a:ea typeface="Comic Sans MS"/>
                  <a:cs typeface="Comic Sans MS"/>
                  <a:sym typeface="Comic Sans MS"/>
                </a:rPr>
                <a:t>Mission</a:t>
              </a:r>
              <a:endParaRPr b="1" sz="4000">
                <a:solidFill>
                  <a:schemeClr val="lt1"/>
                </a:solidFill>
                <a:latin typeface="Comic Sans MS"/>
                <a:ea typeface="Comic Sans MS"/>
                <a:cs typeface="Comic Sans MS"/>
                <a:sym typeface="Comic Sans M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Deliverable </a:t>
            </a:r>
            <a:endParaRPr/>
          </a:p>
        </p:txBody>
      </p:sp>
      <p:sp>
        <p:nvSpPr>
          <p:cNvPr id="297" name="Google Shape;297;p35"/>
          <p:cNvSpPr txBox="1"/>
          <p:nvPr>
            <p:ph idx="1" type="body"/>
          </p:nvPr>
        </p:nvSpPr>
        <p:spPr>
          <a:xfrm>
            <a:off x="609600" y="1295403"/>
            <a:ext cx="10972800" cy="4830763"/>
          </a:xfrm>
          <a:prstGeom prst="rect">
            <a:avLst/>
          </a:prstGeom>
          <a:noFill/>
          <a:ln>
            <a:noFill/>
          </a:ln>
        </p:spPr>
        <p:txBody>
          <a:bodyPr anchorCtr="0" anchor="t" bIns="45700" lIns="91425" spcFirstLastPara="1" rIns="91425" wrap="square" tIns="45700">
            <a:normAutofit/>
          </a:bodyPr>
          <a:lstStyle/>
          <a:p>
            <a:pPr indent="-342900" lvl="0" marL="457200" rtl="0" algn="l">
              <a:spcBef>
                <a:spcPts val="496"/>
              </a:spcBef>
              <a:spcAft>
                <a:spcPts val="0"/>
              </a:spcAft>
              <a:buSzPts val="1800"/>
              <a:buChar char="●"/>
            </a:pPr>
            <a:r>
              <a:rPr lang="en-US"/>
              <a:t>Prototype Application</a:t>
            </a:r>
            <a:endParaRPr/>
          </a:p>
          <a:p>
            <a:pPr indent="-342900" lvl="0" marL="457200" rtl="0" algn="l">
              <a:spcBef>
                <a:spcPts val="0"/>
              </a:spcBef>
              <a:spcAft>
                <a:spcPts val="0"/>
              </a:spcAft>
              <a:buSzPts val="1800"/>
              <a:buChar char="●"/>
            </a:pPr>
            <a:r>
              <a:rPr lang="en-US"/>
              <a:t>Research Paper</a:t>
            </a:r>
            <a:endParaRPr/>
          </a:p>
        </p:txBody>
      </p:sp>
      <p:sp>
        <p:nvSpPr>
          <p:cNvPr id="298" name="Google Shape;298;p35"/>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2336801" y="76200"/>
            <a:ext cx="9651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Use Case</a:t>
            </a:r>
            <a:endParaRPr/>
          </a:p>
        </p:txBody>
      </p:sp>
      <p:sp>
        <p:nvSpPr>
          <p:cNvPr id="305" name="Google Shape;305;p36"/>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pic>
        <p:nvPicPr>
          <p:cNvPr id="306" name="Google Shape;306;p36"/>
          <p:cNvPicPr preferRelativeResize="0"/>
          <p:nvPr/>
        </p:nvPicPr>
        <p:blipFill>
          <a:blip r:embed="rId3">
            <a:alphaModFix/>
          </a:blip>
          <a:stretch>
            <a:fillRect/>
          </a:stretch>
        </p:blipFill>
        <p:spPr>
          <a:xfrm>
            <a:off x="2345075" y="1064025"/>
            <a:ext cx="7501851" cy="4729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2336801" y="76200"/>
            <a:ext cx="9651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System Architectural/block diagram  </a:t>
            </a:r>
            <a:endParaRPr/>
          </a:p>
        </p:txBody>
      </p:sp>
      <p:sp>
        <p:nvSpPr>
          <p:cNvPr id="313" name="Google Shape;313;p37"/>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pic>
        <p:nvPicPr>
          <p:cNvPr id="314" name="Google Shape;314;p37"/>
          <p:cNvPicPr preferRelativeResize="0"/>
          <p:nvPr/>
        </p:nvPicPr>
        <p:blipFill rotWithShape="1">
          <a:blip r:embed="rId3">
            <a:alphaModFix/>
          </a:blip>
          <a:srcRect b="0" l="1671" r="0" t="0"/>
          <a:stretch/>
        </p:blipFill>
        <p:spPr>
          <a:xfrm>
            <a:off x="182263" y="1517853"/>
            <a:ext cx="11827475" cy="3822297"/>
          </a:xfrm>
          <a:prstGeom prst="rect">
            <a:avLst/>
          </a:prstGeom>
          <a:noFill/>
          <a:ln>
            <a:noFill/>
          </a:ln>
        </p:spPr>
      </p:pic>
      <p:sp>
        <p:nvSpPr>
          <p:cNvPr id="315" name="Google Shape;315;p37"/>
          <p:cNvSpPr/>
          <p:nvPr/>
        </p:nvSpPr>
        <p:spPr>
          <a:xfrm>
            <a:off x="11657275" y="3995875"/>
            <a:ext cx="449400" cy="169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2336801" y="76200"/>
            <a:ext cx="9651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System Architectural/block diagram  </a:t>
            </a:r>
            <a:endParaRPr/>
          </a:p>
        </p:txBody>
      </p:sp>
      <p:sp>
        <p:nvSpPr>
          <p:cNvPr id="322" name="Google Shape;322;p38"/>
          <p:cNvSpPr txBox="1"/>
          <p:nvPr>
            <p:ph idx="1" type="body"/>
          </p:nvPr>
        </p:nvSpPr>
        <p:spPr>
          <a:xfrm>
            <a:off x="432438" y="1357175"/>
            <a:ext cx="10972800" cy="5348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For User:</a:t>
            </a:r>
            <a:endParaRPr>
              <a:latin typeface="Times New Roman"/>
              <a:ea typeface="Times New Roman"/>
              <a:cs typeface="Times New Roman"/>
              <a:sym typeface="Times New Roman"/>
            </a:endParaRPr>
          </a:p>
        </p:txBody>
      </p:sp>
      <p:sp>
        <p:nvSpPr>
          <p:cNvPr id="323" name="Google Shape;323;p38"/>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sp>
        <p:nvSpPr>
          <p:cNvPr id="324" name="Google Shape;324;p38"/>
          <p:cNvSpPr txBox="1"/>
          <p:nvPr/>
        </p:nvSpPr>
        <p:spPr>
          <a:xfrm>
            <a:off x="6093875" y="3423688"/>
            <a:ext cx="18255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25" name="Google Shape;325;p38"/>
          <p:cNvSpPr txBox="1"/>
          <p:nvPr/>
        </p:nvSpPr>
        <p:spPr>
          <a:xfrm>
            <a:off x="6056650" y="5060025"/>
            <a:ext cx="70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26" name="Google Shape;326;p38"/>
          <p:cNvSpPr txBox="1"/>
          <p:nvPr/>
        </p:nvSpPr>
        <p:spPr>
          <a:xfrm>
            <a:off x="7643621" y="5060025"/>
            <a:ext cx="70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327" name="Google Shape;327;p38"/>
          <p:cNvPicPr preferRelativeResize="0"/>
          <p:nvPr/>
        </p:nvPicPr>
        <p:blipFill>
          <a:blip r:embed="rId3">
            <a:alphaModFix/>
          </a:blip>
          <a:stretch>
            <a:fillRect/>
          </a:stretch>
        </p:blipFill>
        <p:spPr>
          <a:xfrm>
            <a:off x="3248466" y="2282600"/>
            <a:ext cx="6324982" cy="27774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type="title"/>
          </p:nvPr>
        </p:nvSpPr>
        <p:spPr>
          <a:xfrm>
            <a:off x="2336801" y="76200"/>
            <a:ext cx="9651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Flow diagram Level -0 </a:t>
            </a:r>
            <a:endParaRPr/>
          </a:p>
        </p:txBody>
      </p:sp>
      <p:sp>
        <p:nvSpPr>
          <p:cNvPr id="334" name="Google Shape;334;p39"/>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pic>
        <p:nvPicPr>
          <p:cNvPr id="335" name="Google Shape;335;p39"/>
          <p:cNvPicPr preferRelativeResize="0"/>
          <p:nvPr/>
        </p:nvPicPr>
        <p:blipFill>
          <a:blip r:embed="rId3">
            <a:alphaModFix/>
          </a:blip>
          <a:stretch>
            <a:fillRect/>
          </a:stretch>
        </p:blipFill>
        <p:spPr>
          <a:xfrm>
            <a:off x="943700" y="1867080"/>
            <a:ext cx="10304600" cy="3123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0"/>
          <p:cNvSpPr txBox="1"/>
          <p:nvPr>
            <p:ph type="title"/>
          </p:nvPr>
        </p:nvSpPr>
        <p:spPr>
          <a:xfrm>
            <a:off x="2336801" y="76200"/>
            <a:ext cx="9651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Flow diagram Level -1   </a:t>
            </a:r>
            <a:endParaRPr/>
          </a:p>
        </p:txBody>
      </p:sp>
      <p:sp>
        <p:nvSpPr>
          <p:cNvPr id="342" name="Google Shape;342;p40"/>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pic>
        <p:nvPicPr>
          <p:cNvPr id="343" name="Google Shape;343;p40"/>
          <p:cNvPicPr preferRelativeResize="0"/>
          <p:nvPr/>
        </p:nvPicPr>
        <p:blipFill>
          <a:blip r:embed="rId3">
            <a:alphaModFix/>
          </a:blip>
          <a:stretch>
            <a:fillRect/>
          </a:stretch>
        </p:blipFill>
        <p:spPr>
          <a:xfrm>
            <a:off x="2085975" y="1004400"/>
            <a:ext cx="8287875" cy="52955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type="title"/>
          </p:nvPr>
        </p:nvSpPr>
        <p:spPr>
          <a:xfrm>
            <a:off x="2336801" y="76200"/>
            <a:ext cx="9651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Class Diagram  </a:t>
            </a:r>
            <a:endParaRPr/>
          </a:p>
        </p:txBody>
      </p:sp>
      <p:sp>
        <p:nvSpPr>
          <p:cNvPr id="350" name="Google Shape;350;p41"/>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09:55&gt;     </a:t>
            </a:r>
            <a:fld id="{00000000-1234-1234-1234-123412341234}" type="slidenum">
              <a:rPr lang="en-US"/>
              <a:t>‹#›</a:t>
            </a:fld>
            <a:endParaRPr/>
          </a:p>
        </p:txBody>
      </p:sp>
      <p:grpSp>
        <p:nvGrpSpPr>
          <p:cNvPr id="351" name="Google Shape;351;p41"/>
          <p:cNvGrpSpPr/>
          <p:nvPr/>
        </p:nvGrpSpPr>
        <p:grpSpPr>
          <a:xfrm>
            <a:off x="5064148" y="2302959"/>
            <a:ext cx="2063697" cy="2252067"/>
            <a:chOff x="1140358" y="1304908"/>
            <a:chExt cx="2063697" cy="2563245"/>
          </a:xfrm>
        </p:grpSpPr>
        <p:grpSp>
          <p:nvGrpSpPr>
            <p:cNvPr id="352" name="Google Shape;352;p41"/>
            <p:cNvGrpSpPr/>
            <p:nvPr/>
          </p:nvGrpSpPr>
          <p:grpSpPr>
            <a:xfrm>
              <a:off x="1140358" y="1304908"/>
              <a:ext cx="2063697" cy="2563245"/>
              <a:chOff x="1140375" y="1304925"/>
              <a:chExt cx="1878650" cy="2325150"/>
            </a:xfrm>
          </p:grpSpPr>
          <p:sp>
            <p:nvSpPr>
              <p:cNvPr id="353" name="Google Shape;353;p41"/>
              <p:cNvSpPr/>
              <p:nvPr/>
            </p:nvSpPr>
            <p:spPr>
              <a:xfrm>
                <a:off x="1140375" y="1314975"/>
                <a:ext cx="1878600" cy="2315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41"/>
              <p:cNvGrpSpPr/>
              <p:nvPr/>
            </p:nvGrpSpPr>
            <p:grpSpPr>
              <a:xfrm>
                <a:off x="1153575" y="1304925"/>
                <a:ext cx="1865450" cy="392998"/>
                <a:chOff x="1153575" y="1304925"/>
                <a:chExt cx="1865450" cy="392998"/>
              </a:xfrm>
            </p:grpSpPr>
            <p:cxnSp>
              <p:nvCxnSpPr>
                <p:cNvPr id="355" name="Google Shape;355;p41"/>
                <p:cNvCxnSpPr/>
                <p:nvPr/>
              </p:nvCxnSpPr>
              <p:spPr>
                <a:xfrm>
                  <a:off x="1153575" y="1697923"/>
                  <a:ext cx="1865400" cy="0"/>
                </a:xfrm>
                <a:prstGeom prst="straightConnector1">
                  <a:avLst/>
                </a:prstGeom>
                <a:noFill/>
                <a:ln cap="flat" cmpd="sng" w="9525">
                  <a:solidFill>
                    <a:schemeClr val="dk2"/>
                  </a:solidFill>
                  <a:prstDash val="solid"/>
                  <a:round/>
                  <a:headEnd len="med" w="med" type="none"/>
                  <a:tailEnd len="med" w="med" type="none"/>
                </a:ln>
              </p:spPr>
            </p:cxnSp>
            <p:sp>
              <p:nvSpPr>
                <p:cNvPr id="356" name="Google Shape;356;p41"/>
                <p:cNvSpPr txBox="1"/>
                <p:nvPr/>
              </p:nvSpPr>
              <p:spPr>
                <a:xfrm>
                  <a:off x="1153625" y="1304925"/>
                  <a:ext cx="1865400" cy="2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latin typeface="Times New Roman"/>
                      <a:ea typeface="Times New Roman"/>
                      <a:cs typeface="Times New Roman"/>
                      <a:sym typeface="Times New Roman"/>
                    </a:rPr>
                    <a:t>Admin</a:t>
                  </a:r>
                  <a:endParaRPr sz="1600">
                    <a:latin typeface="Times New Roman"/>
                    <a:ea typeface="Times New Roman"/>
                    <a:cs typeface="Times New Roman"/>
                    <a:sym typeface="Times New Roman"/>
                  </a:endParaRPr>
                </a:p>
              </p:txBody>
            </p:sp>
          </p:grpSp>
        </p:grpSp>
        <p:sp>
          <p:nvSpPr>
            <p:cNvPr id="357" name="Google Shape;357;p41"/>
            <p:cNvSpPr txBox="1"/>
            <p:nvPr/>
          </p:nvSpPr>
          <p:spPr>
            <a:xfrm>
              <a:off x="1232900" y="1908771"/>
              <a:ext cx="1878600" cy="18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+email id: String</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+Password:String</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+upload_new_docs()</a:t>
              </a:r>
              <a:endParaRPr>
                <a:latin typeface="Calibri"/>
                <a:ea typeface="Calibri"/>
                <a:cs typeface="Calibri"/>
                <a:sym typeface="Calibri"/>
              </a:endParaRPr>
            </a:p>
          </p:txBody>
        </p:sp>
      </p:grpSp>
      <p:cxnSp>
        <p:nvCxnSpPr>
          <p:cNvPr id="358" name="Google Shape;358;p41"/>
          <p:cNvCxnSpPr/>
          <p:nvPr/>
        </p:nvCxnSpPr>
        <p:spPr>
          <a:xfrm>
            <a:off x="5076290" y="3686000"/>
            <a:ext cx="2039400" cy="24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ph type="title"/>
          </p:nvPr>
        </p:nvSpPr>
        <p:spPr>
          <a:xfrm>
            <a:off x="1625051" y="-49050"/>
            <a:ext cx="9651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Activity Diagram</a:t>
            </a:r>
            <a:endParaRPr/>
          </a:p>
        </p:txBody>
      </p:sp>
      <p:sp>
        <p:nvSpPr>
          <p:cNvPr id="365" name="Google Shape;365;p42"/>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pic>
        <p:nvPicPr>
          <p:cNvPr id="366" name="Google Shape;366;p42"/>
          <p:cNvPicPr preferRelativeResize="0"/>
          <p:nvPr/>
        </p:nvPicPr>
        <p:blipFill>
          <a:blip r:embed="rId3">
            <a:alphaModFix/>
          </a:blip>
          <a:stretch>
            <a:fillRect/>
          </a:stretch>
        </p:blipFill>
        <p:spPr>
          <a:xfrm>
            <a:off x="4424050" y="949975"/>
            <a:ext cx="4053900" cy="53905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3"/>
          <p:cNvSpPr txBox="1"/>
          <p:nvPr>
            <p:ph type="title"/>
          </p:nvPr>
        </p:nvSpPr>
        <p:spPr>
          <a:xfrm>
            <a:off x="2336801" y="76200"/>
            <a:ext cx="9651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 Sequence Diagram</a:t>
            </a:r>
            <a:endParaRPr/>
          </a:p>
        </p:txBody>
      </p:sp>
      <p:sp>
        <p:nvSpPr>
          <p:cNvPr id="373" name="Google Shape;373;p43"/>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pic>
        <p:nvPicPr>
          <p:cNvPr id="374" name="Google Shape;374;p43"/>
          <p:cNvPicPr preferRelativeResize="0"/>
          <p:nvPr/>
        </p:nvPicPr>
        <p:blipFill>
          <a:blip r:embed="rId3">
            <a:alphaModFix/>
          </a:blip>
          <a:stretch>
            <a:fillRect/>
          </a:stretch>
        </p:blipFill>
        <p:spPr>
          <a:xfrm>
            <a:off x="2885172" y="1219200"/>
            <a:ext cx="7056177" cy="4856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4"/>
          <p:cNvSpPr txBox="1"/>
          <p:nvPr>
            <p:ph type="title"/>
          </p:nvPr>
        </p:nvSpPr>
        <p:spPr>
          <a:xfrm>
            <a:off x="2336801" y="76200"/>
            <a:ext cx="9651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Pseudocode for each module</a:t>
            </a:r>
            <a:endParaRPr/>
          </a:p>
        </p:txBody>
      </p:sp>
      <p:sp>
        <p:nvSpPr>
          <p:cNvPr id="381" name="Google Shape;381;p44"/>
          <p:cNvSpPr txBox="1"/>
          <p:nvPr>
            <p:ph idx="1" type="body"/>
          </p:nvPr>
        </p:nvSpPr>
        <p:spPr>
          <a:xfrm>
            <a:off x="609600" y="1137253"/>
            <a:ext cx="10972800" cy="483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For Admin:</a:t>
            </a:r>
            <a:endParaRPr/>
          </a:p>
          <a:p>
            <a:pPr indent="0" lvl="0" marL="0" rtl="0" algn="l">
              <a:spcBef>
                <a:spcPts val="360"/>
              </a:spcBef>
              <a:spcAft>
                <a:spcPts val="0"/>
              </a:spcAft>
              <a:buNone/>
            </a:pPr>
            <a:r>
              <a:rPr lang="en-US" sz="1600"/>
              <a:t>// Admin enters credentials</a:t>
            </a:r>
            <a:endParaRPr sz="1600"/>
          </a:p>
          <a:p>
            <a:pPr indent="0" lvl="0" marL="0" rtl="0" algn="l">
              <a:spcBef>
                <a:spcPts val="360"/>
              </a:spcBef>
              <a:spcAft>
                <a:spcPts val="0"/>
              </a:spcAft>
              <a:buNone/>
            </a:pPr>
            <a:r>
              <a:rPr lang="en-US" sz="1600"/>
              <a:t>credentialsForm = displayForm() // Display a form for the admin to enter credentials</a:t>
            </a:r>
            <a:endParaRPr sz="1600"/>
          </a:p>
          <a:p>
            <a:pPr indent="0" lvl="0" marL="0" rtl="0" algn="l">
              <a:spcBef>
                <a:spcPts val="360"/>
              </a:spcBef>
              <a:spcAft>
                <a:spcPts val="0"/>
              </a:spcAft>
              <a:buNone/>
            </a:pPr>
            <a:r>
              <a:rPr lang="en-US" sz="1600"/>
              <a:t>pdfFile = credentialsForm.uploadPDF() // Admin uploads a PDF file of minimum 10MB </a:t>
            </a:r>
            <a:endParaRPr sz="1600"/>
          </a:p>
          <a:p>
            <a:pPr indent="0" lvl="0" marL="0" rtl="0" algn="l">
              <a:spcBef>
                <a:spcPts val="360"/>
              </a:spcBef>
              <a:spcAft>
                <a:spcPts val="0"/>
              </a:spcAft>
              <a:buNone/>
            </a:pPr>
            <a:r>
              <a:rPr lang="en-US" sz="1600"/>
              <a:t>studentEmail = credentialsForm.getEmail() // Admin enters student email</a:t>
            </a:r>
            <a:endParaRPr sz="1600"/>
          </a:p>
          <a:p>
            <a:pPr indent="0" lvl="0" marL="0" rtl="0" algn="l">
              <a:spcBef>
                <a:spcPts val="360"/>
              </a:spcBef>
              <a:spcAft>
                <a:spcPts val="0"/>
              </a:spcAft>
              <a:buNone/>
            </a:pPr>
            <a:r>
              <a:rPr lang="en-US" sz="1600"/>
              <a:t>studentName = credentialsForm.getName() // Admin enters student name</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rPr lang="en-US" sz="1600"/>
              <a:t>// Payment process through Metamask</a:t>
            </a:r>
            <a:endParaRPr sz="1600"/>
          </a:p>
          <a:p>
            <a:pPr indent="0" lvl="0" marL="0" rtl="0" algn="l">
              <a:spcBef>
                <a:spcPts val="360"/>
              </a:spcBef>
              <a:spcAft>
                <a:spcPts val="0"/>
              </a:spcAft>
              <a:buNone/>
            </a:pPr>
            <a:r>
              <a:rPr lang="en-US" sz="1600"/>
              <a:t>paymentStatus = metamaskPayment() // Initiate payment process through Metamask</a:t>
            </a:r>
            <a:endParaRPr sz="1600"/>
          </a:p>
          <a:p>
            <a:pPr indent="0" lvl="0" marL="0" rtl="0" algn="l">
              <a:spcBef>
                <a:spcPts val="360"/>
              </a:spcBef>
              <a:spcAft>
                <a:spcPts val="0"/>
              </a:spcAft>
              <a:buNone/>
            </a:pPr>
            <a:r>
              <a:rPr lang="en-US" sz="1600"/>
              <a:t>if paymentStatus == approved:</a:t>
            </a:r>
            <a:endParaRPr sz="1600"/>
          </a:p>
          <a:p>
            <a:pPr indent="0" lvl="0" marL="0" rtl="0" algn="l">
              <a:spcBef>
                <a:spcPts val="360"/>
              </a:spcBef>
              <a:spcAft>
                <a:spcPts val="0"/>
              </a:spcAft>
              <a:buNone/>
            </a:pPr>
            <a:r>
              <a:rPr lang="en-US" sz="1600"/>
              <a:t>    // Generate CID and store in IPFS</a:t>
            </a:r>
            <a:endParaRPr sz="1600"/>
          </a:p>
          <a:p>
            <a:pPr indent="0" lvl="0" marL="0" rtl="0" algn="l">
              <a:spcBef>
                <a:spcPts val="360"/>
              </a:spcBef>
              <a:spcAft>
                <a:spcPts val="0"/>
              </a:spcAft>
              <a:buNone/>
            </a:pPr>
            <a:r>
              <a:rPr lang="en-US" sz="1600"/>
              <a:t>    cid = generateCID(pdfFile) // Generate CID for the uploaded PDF file</a:t>
            </a:r>
            <a:endParaRPr sz="1600"/>
          </a:p>
          <a:p>
            <a:pPr indent="0" lvl="0" marL="0" rtl="0" algn="l">
              <a:spcBef>
                <a:spcPts val="360"/>
              </a:spcBef>
              <a:spcAft>
                <a:spcPts val="0"/>
              </a:spcAft>
              <a:buNone/>
            </a:pPr>
            <a:r>
              <a:rPr lang="en-US" sz="1600"/>
              <a:t>    ipfsStore(cid, pdfFile) // Store PDF file in IPFS with generated CID</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rPr lang="en-US" sz="1600"/>
              <a:t>    // Send CID through email</a:t>
            </a:r>
            <a:endParaRPr sz="1600"/>
          </a:p>
          <a:p>
            <a:pPr indent="0" lvl="0" marL="0" rtl="0" algn="l">
              <a:spcBef>
                <a:spcPts val="360"/>
              </a:spcBef>
              <a:spcAft>
                <a:spcPts val="0"/>
              </a:spcAft>
              <a:buNone/>
            </a:pPr>
            <a:r>
              <a:rPr lang="en-US" sz="1600"/>
              <a:t>    sendEmail(studentEmail, "</a:t>
            </a:r>
            <a:r>
              <a:rPr lang="en-US" sz="1600"/>
              <a:t>Your</a:t>
            </a:r>
            <a:r>
              <a:rPr lang="en-US" sz="1600"/>
              <a:t> CID", cid) // Send generated CID to student's email</a:t>
            </a:r>
            <a:endParaRPr sz="1600"/>
          </a:p>
          <a:p>
            <a:pPr indent="0" lvl="0" marL="0" rtl="0" algn="l">
              <a:spcBef>
                <a:spcPts val="360"/>
              </a:spcBef>
              <a:spcAft>
                <a:spcPts val="0"/>
              </a:spcAft>
              <a:buNone/>
            </a:pPr>
            <a:r>
              <a:rPr lang="en-US" sz="1600"/>
              <a:t>    </a:t>
            </a:r>
            <a:endParaRPr sz="1600"/>
          </a:p>
          <a:p>
            <a:pPr indent="0" lvl="0" marL="0" rtl="0" algn="l">
              <a:spcBef>
                <a:spcPts val="360"/>
              </a:spcBef>
              <a:spcAft>
                <a:spcPts val="0"/>
              </a:spcAft>
              <a:buClr>
                <a:schemeClr val="dk1"/>
              </a:buClr>
              <a:buSzPts val="1100"/>
              <a:buFont typeface="Arial"/>
              <a:buNone/>
            </a:pPr>
            <a:r>
              <a:t/>
            </a:r>
            <a:endParaRPr sz="1600"/>
          </a:p>
          <a:p>
            <a:pPr indent="0" lvl="0" marL="0" rtl="0" algn="l">
              <a:spcBef>
                <a:spcPts val="360"/>
              </a:spcBef>
              <a:spcAft>
                <a:spcPts val="0"/>
              </a:spcAft>
              <a:buNone/>
            </a:pPr>
            <a:r>
              <a:t/>
            </a:r>
            <a:endParaRPr sz="1600"/>
          </a:p>
        </p:txBody>
      </p:sp>
      <p:sp>
        <p:nvSpPr>
          <p:cNvPr id="382" name="Google Shape;382;p44"/>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9"/>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Programme Educational Objectives (PEOs)</a:t>
            </a:r>
            <a:endParaRPr sz="3600"/>
          </a:p>
        </p:txBody>
      </p:sp>
      <p:grpSp>
        <p:nvGrpSpPr>
          <p:cNvPr id="85" name="Google Shape;85;p9"/>
          <p:cNvGrpSpPr/>
          <p:nvPr/>
        </p:nvGrpSpPr>
        <p:grpSpPr>
          <a:xfrm>
            <a:off x="407368" y="1129667"/>
            <a:ext cx="11520429" cy="5035637"/>
            <a:chOff x="0" y="4922"/>
            <a:chExt cx="11520429" cy="5035637"/>
          </a:xfrm>
        </p:grpSpPr>
        <p:sp>
          <p:nvSpPr>
            <p:cNvPr id="86" name="Google Shape;86;p9"/>
            <p:cNvSpPr/>
            <p:nvPr/>
          </p:nvSpPr>
          <p:spPr>
            <a:xfrm rot="5400000">
              <a:off x="4385258" y="-2291891"/>
              <a:ext cx="4646000" cy="9624342"/>
            </a:xfrm>
            <a:prstGeom prst="round2SameRect">
              <a:avLst>
                <a:gd fmla="val 16667" name="adj1"/>
                <a:gd fmla="val 0" name="adj2"/>
              </a:avLst>
            </a:prstGeom>
            <a:solidFill>
              <a:srgbClr val="DDE5D0">
                <a:alpha val="89803"/>
              </a:srgbClr>
            </a:solidFill>
            <a:ln cap="flat" cmpd="sng" w="9525">
              <a:solidFill>
                <a:srgbClr val="DDE5D0">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txBox="1"/>
            <p:nvPr/>
          </p:nvSpPr>
          <p:spPr>
            <a:xfrm>
              <a:off x="1896088" y="424078"/>
              <a:ext cx="9397543" cy="4192402"/>
            </a:xfrm>
            <a:prstGeom prst="rect">
              <a:avLst/>
            </a:prstGeom>
            <a:noFill/>
            <a:ln>
              <a:noFill/>
            </a:ln>
          </p:spPr>
          <p:txBody>
            <a:bodyPr anchorCtr="0" anchor="ctr" bIns="123825" lIns="247650" spcFirstLastPara="1" rIns="247650" wrap="square" tIns="123825">
              <a:noAutofit/>
            </a:bodyPr>
            <a:lstStyle/>
            <a:p>
              <a:pPr indent="-228600" lvl="1" marL="228600" marR="0" rtl="0" algn="just">
                <a:lnSpc>
                  <a:spcPct val="90000"/>
                </a:lnSpc>
                <a:spcBef>
                  <a:spcPts val="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PEO-1: To prepare the Learner with a sound foundation in the mathematical, scientific and engineering fundamentals.</a:t>
              </a:r>
              <a:endParaRPr b="1" i="0" sz="2400" u="none" cap="none" strike="noStrike">
                <a:solidFill>
                  <a:schemeClr val="dk1"/>
                </a:solidFill>
                <a:latin typeface="Comic Sans MS"/>
                <a:ea typeface="Comic Sans MS"/>
                <a:cs typeface="Comic Sans MS"/>
                <a:sym typeface="Comic Sans MS"/>
              </a:endParaRPr>
            </a:p>
            <a:p>
              <a:pPr indent="-228600" lvl="1" marL="228600" marR="0" rtl="0" algn="l">
                <a:lnSpc>
                  <a:spcPct val="90000"/>
                </a:lnSpc>
                <a:spcBef>
                  <a:spcPts val="36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PEO-2: To motivate the Learner in the art of self-learning and to use modern tools for solving real life problems</a:t>
              </a:r>
              <a:endParaRPr b="1" i="0" sz="2400" u="none" cap="none" strike="noStrike">
                <a:solidFill>
                  <a:schemeClr val="dk1"/>
                </a:solidFill>
                <a:latin typeface="Comic Sans MS"/>
                <a:ea typeface="Comic Sans MS"/>
                <a:cs typeface="Comic Sans MS"/>
                <a:sym typeface="Comic Sans MS"/>
              </a:endParaRPr>
            </a:p>
            <a:p>
              <a:pPr indent="-228600" lvl="1" marL="228600" marR="0" rtl="0" algn="l">
                <a:lnSpc>
                  <a:spcPct val="90000"/>
                </a:lnSpc>
                <a:spcBef>
                  <a:spcPts val="36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PEO-3: To equip the Learner with broad education necessary to understand the impact of Computer Science and Engineering in a global and social context.</a:t>
              </a:r>
              <a:endParaRPr b="1" i="0" sz="2400" u="none" cap="none" strike="noStrike">
                <a:solidFill>
                  <a:schemeClr val="dk1"/>
                </a:solidFill>
                <a:latin typeface="Comic Sans MS"/>
                <a:ea typeface="Comic Sans MS"/>
                <a:cs typeface="Comic Sans MS"/>
                <a:sym typeface="Comic Sans MS"/>
              </a:endParaRPr>
            </a:p>
            <a:p>
              <a:pPr indent="-228600" lvl="1" marL="228600" marR="0" rtl="0" algn="l">
                <a:lnSpc>
                  <a:spcPct val="90000"/>
                </a:lnSpc>
                <a:spcBef>
                  <a:spcPts val="36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PEO-4: To encourage, motivate and prepare the Learner’s for Lifelong¬ learning.</a:t>
              </a:r>
              <a:endParaRPr b="1" i="0" sz="2400" u="none" cap="none" strike="noStrike">
                <a:solidFill>
                  <a:schemeClr val="dk1"/>
                </a:solidFill>
                <a:latin typeface="Comic Sans MS"/>
                <a:ea typeface="Comic Sans MS"/>
                <a:cs typeface="Comic Sans MS"/>
                <a:sym typeface="Comic Sans MS"/>
              </a:endParaRPr>
            </a:p>
            <a:p>
              <a:pPr indent="-228600" lvl="1" marL="228600" marR="0" rtl="0" algn="l">
                <a:lnSpc>
                  <a:spcPct val="90000"/>
                </a:lnSpc>
                <a:spcBef>
                  <a:spcPts val="36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PEO-5: To inculcate professional and ethical attitude, good leadership qualities and commitment to social responsibilities in the Learner’s thought process.</a:t>
              </a:r>
              <a:endParaRPr b="1" i="0" sz="2400" u="none" cap="none" strike="noStrike">
                <a:solidFill>
                  <a:schemeClr val="dk1"/>
                </a:solidFill>
                <a:latin typeface="Comic Sans MS"/>
                <a:ea typeface="Comic Sans MS"/>
                <a:cs typeface="Comic Sans MS"/>
                <a:sym typeface="Comic Sans MS"/>
              </a:endParaRPr>
            </a:p>
          </p:txBody>
        </p:sp>
        <p:sp>
          <p:nvSpPr>
            <p:cNvPr id="88" name="Google Shape;88;p9"/>
            <p:cNvSpPr/>
            <p:nvPr/>
          </p:nvSpPr>
          <p:spPr>
            <a:xfrm>
              <a:off x="0" y="4922"/>
              <a:ext cx="1895236" cy="5035637"/>
            </a:xfrm>
            <a:prstGeom prst="roundRect">
              <a:avLst>
                <a:gd fmla="val 16667" name="adj"/>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txBox="1"/>
            <p:nvPr/>
          </p:nvSpPr>
          <p:spPr>
            <a:xfrm>
              <a:off x="92518" y="97440"/>
              <a:ext cx="1710200" cy="4850601"/>
            </a:xfrm>
            <a:prstGeom prst="rect">
              <a:avLst/>
            </a:prstGeom>
            <a:noFill/>
            <a:ln>
              <a:noFill/>
            </a:ln>
          </p:spPr>
          <p:txBody>
            <a:bodyPr anchorCtr="0" anchor="ctr" bIns="47625" lIns="95250" spcFirstLastPara="1" rIns="95250" wrap="square" tIns="47625">
              <a:noAutofit/>
            </a:bodyPr>
            <a:lstStyle/>
            <a:p>
              <a:pPr indent="0" lvl="0" marL="0" marR="0" rtl="0" algn="ctr">
                <a:lnSpc>
                  <a:spcPct val="90000"/>
                </a:lnSpc>
                <a:spcBef>
                  <a:spcPts val="0"/>
                </a:spcBef>
                <a:spcAft>
                  <a:spcPts val="0"/>
                </a:spcAft>
                <a:buNone/>
              </a:pPr>
              <a:r>
                <a:rPr b="0" lang="en-US" sz="2500">
                  <a:solidFill>
                    <a:schemeClr val="lt1"/>
                  </a:solidFill>
                  <a:latin typeface="Comic Sans MS"/>
                  <a:ea typeface="Comic Sans MS"/>
                  <a:cs typeface="Comic Sans MS"/>
                  <a:sym typeface="Comic Sans MS"/>
                </a:rPr>
                <a:t>Programme Educational Objectives</a:t>
              </a:r>
              <a:endParaRPr b="0" sz="2500">
                <a:solidFill>
                  <a:schemeClr val="lt1"/>
                </a:solidFill>
                <a:latin typeface="Comic Sans MS"/>
                <a:ea typeface="Comic Sans MS"/>
                <a:cs typeface="Comic Sans MS"/>
                <a:sym typeface="Comic Sans MS"/>
              </a:endParaRPr>
            </a:p>
          </p:txBody>
        </p:sp>
      </p:grpSp>
      <p:sp>
        <p:nvSpPr>
          <p:cNvPr id="90" name="Google Shape;90;p9"/>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5"/>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sp>
        <p:nvSpPr>
          <p:cNvPr id="389" name="Google Shape;389;p45"/>
          <p:cNvSpPr txBox="1"/>
          <p:nvPr>
            <p:ph idx="1" type="body"/>
          </p:nvPr>
        </p:nvSpPr>
        <p:spPr>
          <a:xfrm>
            <a:off x="609600" y="1137253"/>
            <a:ext cx="10972800" cy="483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For Verifier:</a:t>
            </a:r>
            <a:endParaRPr/>
          </a:p>
          <a:p>
            <a:pPr indent="0" lvl="0" marL="0" rtl="0" algn="l">
              <a:spcBef>
                <a:spcPts val="360"/>
              </a:spcBef>
              <a:spcAft>
                <a:spcPts val="0"/>
              </a:spcAft>
              <a:buNone/>
            </a:pPr>
            <a:r>
              <a:rPr lang="en-US" sz="1600"/>
              <a:t>// Verifier verifies CID</a:t>
            </a:r>
            <a:endParaRPr sz="1600"/>
          </a:p>
          <a:p>
            <a:pPr indent="0" lvl="0" marL="0" rtl="0" algn="l">
              <a:spcBef>
                <a:spcPts val="360"/>
              </a:spcBef>
              <a:spcAft>
                <a:spcPts val="0"/>
              </a:spcAft>
              <a:buClr>
                <a:schemeClr val="dk1"/>
              </a:buClr>
              <a:buSzPts val="1100"/>
              <a:buFont typeface="Arial"/>
              <a:buNone/>
            </a:pPr>
            <a:r>
              <a:t/>
            </a:r>
            <a:endParaRPr sz="1600"/>
          </a:p>
          <a:p>
            <a:pPr indent="0" lvl="0" marL="0" rtl="0" algn="l">
              <a:spcBef>
                <a:spcPts val="360"/>
              </a:spcBef>
              <a:spcAft>
                <a:spcPts val="0"/>
              </a:spcAft>
              <a:buClr>
                <a:schemeClr val="dk1"/>
              </a:buClr>
              <a:buSzPts val="1100"/>
              <a:buFont typeface="Arial"/>
              <a:buNone/>
            </a:pPr>
            <a:r>
              <a:rPr lang="en-US" sz="1600"/>
              <a:t>function verifyCID(cid, studentName, verifierName, organizationName):</a:t>
            </a:r>
            <a:endParaRPr sz="1600"/>
          </a:p>
          <a:p>
            <a:pPr indent="0" lvl="0" marL="0" rtl="0" algn="l">
              <a:spcBef>
                <a:spcPts val="360"/>
              </a:spcBef>
              <a:spcAft>
                <a:spcPts val="0"/>
              </a:spcAft>
              <a:buClr>
                <a:schemeClr val="dk1"/>
              </a:buClr>
              <a:buSzPts val="1100"/>
              <a:buFont typeface="Arial"/>
              <a:buNone/>
            </a:pPr>
            <a:r>
              <a:rPr lang="en-US" sz="1600"/>
              <a:t>    if cidExistsInIPFS(cid):</a:t>
            </a:r>
            <a:endParaRPr sz="1600"/>
          </a:p>
          <a:p>
            <a:pPr indent="0" lvl="0" marL="0" rtl="0" algn="l">
              <a:spcBef>
                <a:spcPts val="360"/>
              </a:spcBef>
              <a:spcAft>
                <a:spcPts val="0"/>
              </a:spcAft>
              <a:buClr>
                <a:schemeClr val="dk1"/>
              </a:buClr>
              <a:buSzPts val="1100"/>
              <a:buFont typeface="Arial"/>
              <a:buNone/>
            </a:pPr>
            <a:r>
              <a:rPr lang="en-US" sz="1600"/>
              <a:t>        // Open document</a:t>
            </a:r>
            <a:endParaRPr sz="1600"/>
          </a:p>
          <a:p>
            <a:pPr indent="0" lvl="0" marL="0" rtl="0" algn="l">
              <a:spcBef>
                <a:spcPts val="360"/>
              </a:spcBef>
              <a:spcAft>
                <a:spcPts val="0"/>
              </a:spcAft>
              <a:buClr>
                <a:schemeClr val="dk1"/>
              </a:buClr>
              <a:buSzPts val="1100"/>
              <a:buFont typeface="Arial"/>
              <a:buNone/>
            </a:pPr>
            <a:r>
              <a:rPr lang="en-US" sz="1600"/>
              <a:t>        document = openDocument(cid) // Retrieve document associated with CID from IPFS</a:t>
            </a:r>
            <a:endParaRPr sz="1600"/>
          </a:p>
          <a:p>
            <a:pPr indent="0" lvl="0" marL="0" rtl="0" algn="l">
              <a:spcBef>
                <a:spcPts val="360"/>
              </a:spcBef>
              <a:spcAft>
                <a:spcPts val="0"/>
              </a:spcAft>
              <a:buClr>
                <a:schemeClr val="dk1"/>
              </a:buClr>
              <a:buSzPts val="1100"/>
              <a:buFont typeface="Arial"/>
              <a:buNone/>
            </a:pPr>
            <a:r>
              <a:rPr lang="en-US" sz="1600"/>
              <a:t>        displayDocument(document) // Display the document to the verifier</a:t>
            </a:r>
            <a:endParaRPr sz="1600"/>
          </a:p>
          <a:p>
            <a:pPr indent="0" lvl="0" marL="0" rtl="0" algn="l">
              <a:spcBef>
                <a:spcPts val="360"/>
              </a:spcBef>
              <a:spcAft>
                <a:spcPts val="0"/>
              </a:spcAft>
              <a:buClr>
                <a:schemeClr val="dk1"/>
              </a:buClr>
              <a:buSzPts val="1100"/>
              <a:buFont typeface="Arial"/>
              <a:buNone/>
            </a:pPr>
            <a:r>
              <a:rPr lang="en-US" sz="1600"/>
              <a:t>        logVerification(cid, studentName, verifierName, organizationName, "Verified") // Log verification status</a:t>
            </a:r>
            <a:endParaRPr sz="1600"/>
          </a:p>
          <a:p>
            <a:pPr indent="0" lvl="0" marL="0" rtl="0" algn="l">
              <a:spcBef>
                <a:spcPts val="360"/>
              </a:spcBef>
              <a:spcAft>
                <a:spcPts val="0"/>
              </a:spcAft>
              <a:buClr>
                <a:schemeClr val="dk1"/>
              </a:buClr>
              <a:buSzPts val="1100"/>
              <a:buFont typeface="Arial"/>
              <a:buNone/>
            </a:pPr>
            <a:r>
              <a:rPr lang="en-US" sz="1600"/>
              <a:t>        return "Document opened"</a:t>
            </a:r>
            <a:endParaRPr sz="1600"/>
          </a:p>
          <a:p>
            <a:pPr indent="0" lvl="0" marL="0" rtl="0" algn="l">
              <a:spcBef>
                <a:spcPts val="360"/>
              </a:spcBef>
              <a:spcAft>
                <a:spcPts val="0"/>
              </a:spcAft>
              <a:buClr>
                <a:schemeClr val="dk1"/>
              </a:buClr>
              <a:buSzPts val="1100"/>
              <a:buFont typeface="Arial"/>
              <a:buNone/>
            </a:pPr>
            <a:r>
              <a:rPr lang="en-US" sz="1600"/>
              <a:t>    else:</a:t>
            </a:r>
            <a:endParaRPr sz="1600"/>
          </a:p>
          <a:p>
            <a:pPr indent="0" lvl="0" marL="0" rtl="0" algn="l">
              <a:spcBef>
                <a:spcPts val="360"/>
              </a:spcBef>
              <a:spcAft>
                <a:spcPts val="0"/>
              </a:spcAft>
              <a:buClr>
                <a:schemeClr val="dk1"/>
              </a:buClr>
              <a:buSzPts val="1100"/>
              <a:buFont typeface="Arial"/>
              <a:buNone/>
            </a:pPr>
            <a:r>
              <a:rPr lang="en-US" sz="1600"/>
              <a:t>        return "Credentials not found"</a:t>
            </a:r>
            <a:endParaRPr sz="1600"/>
          </a:p>
          <a:p>
            <a:pPr indent="0" lvl="0" marL="0" rtl="0" algn="l">
              <a:spcBef>
                <a:spcPts val="360"/>
              </a:spcBef>
              <a:spcAft>
                <a:spcPts val="0"/>
              </a:spcAft>
              <a:buNone/>
            </a:pPr>
            <a:r>
              <a:t/>
            </a:r>
            <a:endParaRPr sz="1600"/>
          </a:p>
          <a:p>
            <a:pPr indent="0" lvl="0" marL="0" rtl="0" algn="l">
              <a:spcBef>
                <a:spcPts val="360"/>
              </a:spcBef>
              <a:spcAft>
                <a:spcPts val="0"/>
              </a:spcAft>
              <a:buNone/>
            </a:pPr>
            <a:r>
              <a:t/>
            </a:r>
            <a:endParaRPr sz="1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6"/>
          <p:cNvSpPr txBox="1"/>
          <p:nvPr>
            <p:ph type="title"/>
          </p:nvPr>
        </p:nvSpPr>
        <p:spPr>
          <a:xfrm>
            <a:off x="2336801" y="76200"/>
            <a:ext cx="96519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Conclusion </a:t>
            </a:r>
            <a:endParaRPr/>
          </a:p>
        </p:txBody>
      </p:sp>
      <p:sp>
        <p:nvSpPr>
          <p:cNvPr id="396" name="Google Shape;396;p46"/>
          <p:cNvSpPr txBox="1"/>
          <p:nvPr>
            <p:ph idx="1" type="body"/>
          </p:nvPr>
        </p:nvSpPr>
        <p:spPr>
          <a:xfrm>
            <a:off x="609600" y="1295403"/>
            <a:ext cx="10972800" cy="4830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1600">
                <a:latin typeface="Times New Roman"/>
                <a:ea typeface="Times New Roman"/>
                <a:cs typeface="Times New Roman"/>
                <a:sym typeface="Times New Roman"/>
              </a:rPr>
              <a:t>In conclusion, SuperCert represents an advanced and innovative solution for addressing the challenges associated with educational certificates, such as fraud, verification, and data security. </a:t>
            </a:r>
            <a:endParaRPr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Certificates recorded on the blockchain becomes tamper-proof and can be easily verified by educational institutions and employers.</a:t>
            </a:r>
            <a:endParaRPr sz="1600">
              <a:latin typeface="Times New Roman"/>
              <a:ea typeface="Times New Roman"/>
              <a:cs typeface="Times New Roman"/>
              <a:sym typeface="Times New Roman"/>
            </a:endParaRPr>
          </a:p>
          <a:p>
            <a:pPr indent="0" lvl="0" marL="457200" rtl="0" algn="l">
              <a:spcBef>
                <a:spcPts val="360"/>
              </a:spcBef>
              <a:spcAft>
                <a:spcPts val="0"/>
              </a:spcAft>
              <a:buNone/>
            </a:pPr>
            <a:r>
              <a:t/>
            </a:r>
            <a:endParaRPr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The system incorporates robust identity verification processes to validate the identity of applicants, making it difficult for fraudulent individuals to exploit the system.</a:t>
            </a:r>
            <a:endParaRPr sz="1600">
              <a:latin typeface="Times New Roman"/>
              <a:ea typeface="Times New Roman"/>
              <a:cs typeface="Times New Roman"/>
              <a:sym typeface="Times New Roman"/>
            </a:endParaRPr>
          </a:p>
          <a:p>
            <a:pPr indent="0" lvl="0" marL="457200" rtl="0" algn="l">
              <a:spcBef>
                <a:spcPts val="360"/>
              </a:spcBef>
              <a:spcAft>
                <a:spcPts val="0"/>
              </a:spcAft>
              <a:buNone/>
            </a:pPr>
            <a:r>
              <a:t/>
            </a:r>
            <a:endParaRPr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Data security is a top priority, and SuperCert employs encryption and secure storage mechanisms to protect sensitive user information and certificates.</a:t>
            </a:r>
            <a:endParaRPr sz="1600">
              <a:latin typeface="Times New Roman"/>
              <a:ea typeface="Times New Roman"/>
              <a:cs typeface="Times New Roman"/>
              <a:sym typeface="Times New Roman"/>
            </a:endParaRPr>
          </a:p>
          <a:p>
            <a:pPr indent="0" lvl="0" marL="457200" rtl="0" algn="l">
              <a:spcBef>
                <a:spcPts val="360"/>
              </a:spcBef>
              <a:spcAft>
                <a:spcPts val="0"/>
              </a:spcAft>
              <a:buNone/>
            </a:pPr>
            <a:r>
              <a:t/>
            </a:r>
            <a:endParaRPr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The use of blockchain technology enhances transparency in the certification process, fostering trust among educational institutions.</a:t>
            </a:r>
            <a:endParaRPr sz="1600">
              <a:latin typeface="Times New Roman"/>
              <a:ea typeface="Times New Roman"/>
              <a:cs typeface="Times New Roman"/>
              <a:sym typeface="Times New Roman"/>
            </a:endParaRPr>
          </a:p>
          <a:p>
            <a:pPr indent="0" lvl="0" marL="457200" rtl="0" algn="l">
              <a:spcBef>
                <a:spcPts val="360"/>
              </a:spcBef>
              <a:spcAft>
                <a:spcPts val="0"/>
              </a:spcAft>
              <a:buNone/>
            </a:pPr>
            <a:r>
              <a:t/>
            </a:r>
            <a:endParaRPr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By automating the certificate verification process and reducing the administrative burden on educational institutions, SuperCert improves efficiency in the educational certification ecosystem.</a:t>
            </a:r>
            <a:endParaRPr sz="1400">
              <a:latin typeface="Times New Roman"/>
              <a:ea typeface="Times New Roman"/>
              <a:cs typeface="Times New Roman"/>
              <a:sym typeface="Times New Roman"/>
            </a:endParaRPr>
          </a:p>
        </p:txBody>
      </p:sp>
      <p:sp>
        <p:nvSpPr>
          <p:cNvPr id="397" name="Google Shape;397;p46"/>
          <p:cNvSpPr txBox="1"/>
          <p:nvPr>
            <p:ph idx="12" type="sldNum"/>
          </p:nvPr>
        </p:nvSpPr>
        <p:spPr>
          <a:xfrm>
            <a:off x="8737600" y="634047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r>
              <a:rPr lang="en-US"/>
              <a:t>&lt;24/08/2023 09:55&gt;     </a:t>
            </a: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7"/>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References</a:t>
            </a:r>
            <a:endParaRPr/>
          </a:p>
        </p:txBody>
      </p:sp>
      <p:sp>
        <p:nvSpPr>
          <p:cNvPr id="403" name="Google Shape;403;p47"/>
          <p:cNvSpPr txBox="1"/>
          <p:nvPr>
            <p:ph idx="1" type="body"/>
          </p:nvPr>
        </p:nvSpPr>
        <p:spPr>
          <a:xfrm>
            <a:off x="609600" y="1295403"/>
            <a:ext cx="10972800" cy="4830763"/>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115000"/>
              </a:lnSpc>
              <a:spcBef>
                <a:spcPts val="0"/>
              </a:spcBef>
              <a:spcAft>
                <a:spcPts val="0"/>
              </a:spcAft>
              <a:buNone/>
            </a:pPr>
            <a:r>
              <a:rPr lang="en-US" sz="2500"/>
              <a:t>[1] 		Bessa, Emanuel E., and Joberto SB Martins. "A blockchain-based educational record repository." arXiv preprint arXiv:1904.00315 (2019).</a:t>
            </a:r>
            <a:endParaRPr sz="2500"/>
          </a:p>
          <a:p>
            <a:pPr indent="0" lvl="0" marL="0" rtl="0" algn="l">
              <a:lnSpc>
                <a:spcPct val="115000"/>
              </a:lnSpc>
              <a:spcBef>
                <a:spcPts val="0"/>
              </a:spcBef>
              <a:spcAft>
                <a:spcPts val="0"/>
              </a:spcAft>
              <a:buNone/>
            </a:pPr>
            <a:r>
              <a:rPr lang="en-US" sz="2500"/>
              <a:t>[2]		Rustemi, Avni, et al. "A Systematic Literature Review on Blockchain-Based Systems for Academic Certificate Verification." IEEE Access (2023).</a:t>
            </a:r>
            <a:endParaRPr sz="2500"/>
          </a:p>
          <a:p>
            <a:pPr indent="0" lvl="0" marL="0" rtl="0" algn="l">
              <a:lnSpc>
                <a:spcPct val="115000"/>
              </a:lnSpc>
              <a:spcBef>
                <a:spcPts val="0"/>
              </a:spcBef>
              <a:spcAft>
                <a:spcPts val="0"/>
              </a:spcAft>
              <a:buNone/>
            </a:pPr>
            <a:r>
              <a:rPr lang="en-US" sz="2500"/>
              <a:t>[3]		K. B. Dubey and M. Goyal, ‘‘Smart certificate using blockchain,’’ J. Comput. Sci.,vol. 18, no. 9, pp. 877–884, Sep. 2022, doi: 10.3844/jcssp.2022.877.884.</a:t>
            </a:r>
            <a:endParaRPr sz="2500"/>
          </a:p>
          <a:p>
            <a:pPr indent="0" lvl="0" marL="0" rtl="0" algn="l">
              <a:lnSpc>
                <a:spcPct val="115000"/>
              </a:lnSpc>
              <a:spcBef>
                <a:spcPts val="0"/>
              </a:spcBef>
              <a:spcAft>
                <a:spcPts val="0"/>
              </a:spcAft>
              <a:buNone/>
            </a:pPr>
            <a:r>
              <a:rPr lang="en-US" sz="2500"/>
              <a:t>[4]		San, A. M., Chotikakamthorn, N., &amp; Sathitwiriyawong, C. (2019). Blockchain-based Learning Credential Verification System with Recipient Privacy Control. 2019 IEEE International Conference on Engineering, Technology and Education (TALE).doi:10.1109/tale48000.2019.9225878</a:t>
            </a:r>
            <a:endParaRPr sz="2500"/>
          </a:p>
          <a:p>
            <a:pPr indent="0" lvl="0" marL="0" rtl="0" algn="l">
              <a:lnSpc>
                <a:spcPct val="115000"/>
              </a:lnSpc>
              <a:spcBef>
                <a:spcPts val="0"/>
              </a:spcBef>
              <a:spcAft>
                <a:spcPts val="0"/>
              </a:spcAft>
              <a:buNone/>
            </a:pPr>
            <a:r>
              <a:rPr lang="en-US" sz="2500"/>
              <a:t>[5]		Q. Tang, ‘‘Towards using blockchain technology to prevent diploma fraud,’’ IEEE Access,vol. 9, pp. 168678–168688, 2021, doi: 10.1109/ACCESS.2021.3137901.</a:t>
            </a:r>
            <a:endParaRPr sz="2500"/>
          </a:p>
          <a:p>
            <a:pPr indent="-351631" lvl="0" marL="457200" rtl="0" algn="l">
              <a:lnSpc>
                <a:spcPct val="115000"/>
              </a:lnSpc>
              <a:spcBef>
                <a:spcPts val="0"/>
              </a:spcBef>
              <a:spcAft>
                <a:spcPts val="0"/>
              </a:spcAft>
              <a:buSzPct val="100000"/>
              <a:buChar char="•"/>
            </a:pPr>
            <a:r>
              <a:rPr lang="en-US" sz="2500">
                <a:uFill>
                  <a:noFill/>
                </a:uFill>
                <a:hlinkClick r:id="rId3"/>
              </a:rPr>
              <a:t>https://intranet.birmingham.ac.uk/it/innovation/documents/public/experiments/blockchain-based-academic-certificate-authentication-system-overview.pdf</a:t>
            </a:r>
            <a:endParaRPr sz="2500"/>
          </a:p>
          <a:p>
            <a:pPr indent="-351631" lvl="0" marL="457200" rtl="0" algn="l">
              <a:lnSpc>
                <a:spcPct val="115000"/>
              </a:lnSpc>
              <a:spcBef>
                <a:spcPts val="0"/>
              </a:spcBef>
              <a:spcAft>
                <a:spcPts val="0"/>
              </a:spcAft>
              <a:buSzPct val="100000"/>
              <a:buChar char="•"/>
            </a:pPr>
            <a:r>
              <a:rPr lang="en-US" sz="2500"/>
              <a:t>https://ijcrt.org/papers/IJCRT2107283.pdf  BLOCKCHAIN BASED ACADEMIC CERTIFICATE AUTHENTICATION SYSTEM.</a:t>
            </a:r>
            <a:endParaRPr sz="2500"/>
          </a:p>
        </p:txBody>
      </p:sp>
      <p:sp>
        <p:nvSpPr>
          <p:cNvPr id="404" name="Google Shape;404;p47"/>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8"/>
          <p:cNvSpPr txBox="1"/>
          <p:nvPr>
            <p:ph type="title"/>
          </p:nvPr>
        </p:nvSpPr>
        <p:spPr>
          <a:xfrm>
            <a:off x="1703512" y="76200"/>
            <a:ext cx="10285289"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400"/>
              <a:t> Table showing Project outcomes attainment levels of Project Group member</a:t>
            </a:r>
            <a:endParaRPr/>
          </a:p>
        </p:txBody>
      </p:sp>
      <p:graphicFrame>
        <p:nvGraphicFramePr>
          <p:cNvPr id="410" name="Google Shape;410;p48"/>
          <p:cNvGraphicFramePr/>
          <p:nvPr/>
        </p:nvGraphicFramePr>
        <p:xfrm>
          <a:off x="339552" y="896522"/>
          <a:ext cx="3000000" cy="3000000"/>
        </p:xfrm>
        <a:graphic>
          <a:graphicData uri="http://schemas.openxmlformats.org/drawingml/2006/table">
            <a:tbl>
              <a:tblPr>
                <a:noFill/>
                <a:tableStyleId>{DA4A117B-E387-4E72-B455-9A14B7BEFE51}</a:tableStyleId>
              </a:tblPr>
              <a:tblGrid>
                <a:gridCol w="792100"/>
                <a:gridCol w="7984600"/>
                <a:gridCol w="529075"/>
                <a:gridCol w="661350"/>
                <a:gridCol w="388550"/>
                <a:gridCol w="388550"/>
                <a:gridCol w="388550"/>
              </a:tblGrid>
              <a:tr h="373650">
                <a:tc rowSpan="2">
                  <a:txBody>
                    <a:bodyPr/>
                    <a:lstStyle/>
                    <a:p>
                      <a:pPr indent="0" lvl="0" marL="0" marR="0" rtl="0" algn="ctr">
                        <a:spcBef>
                          <a:spcPts val="0"/>
                        </a:spcBef>
                        <a:spcAft>
                          <a:spcPts val="0"/>
                        </a:spcAft>
                        <a:buNone/>
                      </a:pPr>
                      <a:r>
                        <a:rPr lang="en-US" sz="1800" u="none" strike="noStrike"/>
                        <a:t>COs</a:t>
                      </a:r>
                      <a:endParaRPr b="1" i="0" sz="1800" u="none" strike="noStrike">
                        <a:solidFill>
                          <a:srgbClr val="000000"/>
                        </a:solidFill>
                        <a:latin typeface="Times New Roman"/>
                        <a:ea typeface="Times New Roman"/>
                        <a:cs typeface="Times New Roman"/>
                        <a:sym typeface="Times New Roman"/>
                      </a:endParaRPr>
                    </a:p>
                  </a:txBody>
                  <a:tcPr marT="5100" marB="0" marR="5100" marL="5100" anchor="ctr"/>
                </a:tc>
                <a:tc rowSpan="2">
                  <a:txBody>
                    <a:bodyPr/>
                    <a:lstStyle/>
                    <a:p>
                      <a:pPr indent="0" lvl="0" marL="0" marR="0" rtl="0" algn="ctr">
                        <a:spcBef>
                          <a:spcPts val="0"/>
                        </a:spcBef>
                        <a:spcAft>
                          <a:spcPts val="0"/>
                        </a:spcAft>
                        <a:buNone/>
                      </a:pPr>
                      <a:r>
                        <a:rPr lang="en-US" sz="2400" u="none" strike="noStrike"/>
                        <a:t>Statement</a:t>
                      </a:r>
                      <a:endParaRPr b="1" i="0" sz="2400" u="none" strike="noStrike">
                        <a:solidFill>
                          <a:srgbClr val="000000"/>
                        </a:solidFill>
                        <a:latin typeface="Times New Roman"/>
                        <a:ea typeface="Times New Roman"/>
                        <a:cs typeface="Times New Roman"/>
                        <a:sym typeface="Times New Roman"/>
                      </a:endParaRPr>
                    </a:p>
                  </a:txBody>
                  <a:tcPr marT="5100" marB="0" marR="5100" marL="5100" anchor="ctr"/>
                </a:tc>
                <a:tc rowSpan="2">
                  <a:txBody>
                    <a:bodyPr/>
                    <a:lstStyle/>
                    <a:p>
                      <a:pPr indent="0" lvl="0" marL="0" marR="0" rtl="0" algn="ctr">
                        <a:spcBef>
                          <a:spcPts val="0"/>
                        </a:spcBef>
                        <a:spcAft>
                          <a:spcPts val="0"/>
                        </a:spcAft>
                        <a:buNone/>
                      </a:pPr>
                      <a:r>
                        <a:rPr b="1" lang="en-US" sz="1050" u="none" strike="noStrike"/>
                        <a:t>Mapped POs</a:t>
                      </a:r>
                      <a:endParaRPr b="1" i="0" sz="1050" u="none" strike="noStrike">
                        <a:solidFill>
                          <a:srgbClr val="000000"/>
                        </a:solidFill>
                        <a:latin typeface="Times New Roman"/>
                        <a:ea typeface="Times New Roman"/>
                        <a:cs typeface="Times New Roman"/>
                        <a:sym typeface="Times New Roman"/>
                      </a:endParaRPr>
                    </a:p>
                  </a:txBody>
                  <a:tcPr marT="5100" marB="0" marR="5100" marL="5100" anchor="ctr"/>
                </a:tc>
                <a:tc rowSpan="2">
                  <a:txBody>
                    <a:bodyPr/>
                    <a:lstStyle/>
                    <a:p>
                      <a:pPr indent="0" lvl="0" marL="0" marR="0" rtl="0" algn="ctr">
                        <a:spcBef>
                          <a:spcPts val="0"/>
                        </a:spcBef>
                        <a:spcAft>
                          <a:spcPts val="0"/>
                        </a:spcAft>
                        <a:buNone/>
                      </a:pPr>
                      <a:r>
                        <a:rPr b="1" lang="en-US" sz="1050" u="none" strike="noStrike"/>
                        <a:t>Mapped Bloom Levels</a:t>
                      </a:r>
                      <a:endParaRPr b="1" i="0" sz="1050" u="none" strike="noStrike">
                        <a:solidFill>
                          <a:srgbClr val="000000"/>
                        </a:solidFill>
                        <a:latin typeface="Times New Roman"/>
                        <a:ea typeface="Times New Roman"/>
                        <a:cs typeface="Times New Roman"/>
                        <a:sym typeface="Times New Roman"/>
                      </a:endParaRPr>
                    </a:p>
                  </a:txBody>
                  <a:tcPr marT="5100" marB="0" marR="5100" marL="5100" anchor="ctr"/>
                </a:tc>
                <a:tc gridSpan="3">
                  <a:txBody>
                    <a:bodyPr/>
                    <a:lstStyle/>
                    <a:p>
                      <a:pPr indent="0" lvl="0" marL="0" marR="0" rtl="0" algn="ctr">
                        <a:spcBef>
                          <a:spcPts val="0"/>
                        </a:spcBef>
                        <a:spcAft>
                          <a:spcPts val="0"/>
                        </a:spcAft>
                        <a:buNone/>
                      </a:pPr>
                      <a:r>
                        <a:rPr b="1" lang="en-US" sz="1100" u="none" strike="noStrike"/>
                        <a:t>Achieved attainment level</a:t>
                      </a:r>
                      <a:br>
                        <a:rPr b="1" lang="en-US" sz="1100" u="none" strike="noStrike"/>
                      </a:br>
                      <a:r>
                        <a:rPr b="1" lang="en-US" sz="1100" u="none" strike="noStrike"/>
                        <a:t>3- Excellence, 2- Good, 1-Fair</a:t>
                      </a:r>
                      <a:endParaRPr b="1" i="0" sz="1100" u="none" strike="noStrike">
                        <a:solidFill>
                          <a:srgbClr val="000000"/>
                        </a:solidFill>
                        <a:latin typeface="Calibri"/>
                        <a:ea typeface="Calibri"/>
                        <a:cs typeface="Calibri"/>
                        <a:sym typeface="Calibri"/>
                      </a:endParaRPr>
                    </a:p>
                  </a:txBody>
                  <a:tcPr marT="5100" marB="0" marR="5100" marL="5100" anchor="ctr"/>
                </a:tc>
                <a:tc hMerge="1"/>
                <a:tc hMerge="1"/>
              </a:tr>
              <a:tr h="169525">
                <a:tc vMerge="1"/>
                <a:tc vMerge="1"/>
                <a:tc vMerge="1"/>
                <a:tc vMerge="1"/>
                <a:tc>
                  <a:txBody>
                    <a:bodyPr/>
                    <a:lstStyle/>
                    <a:p>
                      <a:pPr indent="0" lvl="0" marL="0" marR="0" rtl="0" algn="ctr">
                        <a:spcBef>
                          <a:spcPts val="0"/>
                        </a:spcBef>
                        <a:spcAft>
                          <a:spcPts val="0"/>
                        </a:spcAft>
                        <a:buNone/>
                      </a:pPr>
                      <a:r>
                        <a:rPr b="1" lang="en-US" sz="1050" u="none" strike="noStrike"/>
                        <a:t>GL</a:t>
                      </a:r>
                      <a:endParaRPr b="1" i="0" sz="105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b="1" lang="en-US" sz="1050" u="none" strike="noStrike"/>
                        <a:t>GM1</a:t>
                      </a:r>
                      <a:endParaRPr b="1" i="0" sz="105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b="1" lang="en-US" sz="1050" u="none" strike="noStrike"/>
                        <a:t>GM2</a:t>
                      </a:r>
                      <a:endParaRPr b="1" i="0" sz="1050" u="none" strike="noStrike">
                        <a:solidFill>
                          <a:srgbClr val="000000"/>
                        </a:solidFill>
                        <a:latin typeface="Times New Roman"/>
                        <a:ea typeface="Times New Roman"/>
                        <a:cs typeface="Times New Roman"/>
                        <a:sym typeface="Times New Roman"/>
                      </a:endParaRPr>
                    </a:p>
                  </a:txBody>
                  <a:tcPr marT="5100" marB="0" marR="5100" marL="5100" anchor="ctr"/>
                </a:tc>
              </a:tr>
              <a:tr h="301050">
                <a:tc>
                  <a:txBody>
                    <a:bodyPr/>
                    <a:lstStyle/>
                    <a:p>
                      <a:pPr indent="0" lvl="0" marL="0" marR="0" rtl="0" algn="ctr">
                        <a:spcBef>
                          <a:spcPts val="0"/>
                        </a:spcBef>
                        <a:spcAft>
                          <a:spcPts val="0"/>
                        </a:spcAft>
                        <a:buNone/>
                      </a:pPr>
                      <a:r>
                        <a:rPr lang="en-US" sz="1200" u="none" strike="noStrike"/>
                        <a:t>CO1</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l">
                        <a:spcBef>
                          <a:spcPts val="0"/>
                        </a:spcBef>
                        <a:spcAft>
                          <a:spcPts val="0"/>
                        </a:spcAft>
                        <a:buNone/>
                      </a:pPr>
                      <a:r>
                        <a:rPr lang="en-US" sz="1200" u="none" strike="noStrike"/>
                        <a:t>Able to - Apply engineering Knowledge and skill to solve Societal /Research /Innovation /Entrepreneurship problems in a group. (PO-1)</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PO1</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L1, L2, L3</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100" u="none" strike="noStrike"/>
                        <a:t> 3</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a:t>3</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a:t>3</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r>
              <a:tr h="695625">
                <a:tc>
                  <a:txBody>
                    <a:bodyPr/>
                    <a:lstStyle/>
                    <a:p>
                      <a:pPr indent="0" lvl="0" marL="0" marR="0" rtl="0" algn="ctr">
                        <a:spcBef>
                          <a:spcPts val="0"/>
                        </a:spcBef>
                        <a:spcAft>
                          <a:spcPts val="0"/>
                        </a:spcAft>
                        <a:buNone/>
                      </a:pPr>
                      <a:r>
                        <a:rPr lang="en-US" sz="1200" u="none" strike="noStrike"/>
                        <a:t>CO2</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l">
                        <a:spcBef>
                          <a:spcPts val="0"/>
                        </a:spcBef>
                        <a:spcAft>
                          <a:spcPts val="0"/>
                        </a:spcAft>
                        <a:buNone/>
                      </a:pPr>
                      <a:r>
                        <a:rPr lang="en-US" sz="1200" u="none" strike="noStrike"/>
                        <a:t>Able to - Identify societal/research/innovation/entrepreneurship problems through appropriate literature surveys then evaluate problem statements and identifies objectives, processes/ modules/ algorithms/ existing solutions /alternate solutions /methods to solve the problem with best methods and processes. (PO-2)</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PO2</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L4, L4</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100"/>
                        <a:t>2</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a:t>2</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a:t>3</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r>
              <a:tr h="399700">
                <a:tc>
                  <a:txBody>
                    <a:bodyPr/>
                    <a:lstStyle/>
                    <a:p>
                      <a:pPr indent="0" lvl="0" marL="0" marR="0" rtl="0" algn="ctr">
                        <a:spcBef>
                          <a:spcPts val="0"/>
                        </a:spcBef>
                        <a:spcAft>
                          <a:spcPts val="0"/>
                        </a:spcAft>
                        <a:buNone/>
                      </a:pPr>
                      <a:r>
                        <a:rPr lang="en-US" sz="1200" u="none" strike="noStrike"/>
                        <a:t>CO3</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l">
                        <a:spcBef>
                          <a:spcPts val="0"/>
                        </a:spcBef>
                        <a:spcAft>
                          <a:spcPts val="0"/>
                        </a:spcAft>
                        <a:buNone/>
                      </a:pPr>
                      <a:r>
                        <a:rPr lang="en-US" sz="1200" u="none" strike="noStrike"/>
                        <a:t>Able to - Review state-of-the-art literature and synthesize/develop system requirements, specifications, design constraints, from larger social and professional concerns. (PO-3)</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PO3</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L4, L5, L6</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100" u="none" strike="noStrike"/>
                        <a:t> 2</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a:t>2</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a:t>3</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r>
              <a:tr h="301050">
                <a:tc>
                  <a:txBody>
                    <a:bodyPr/>
                    <a:lstStyle/>
                    <a:p>
                      <a:pPr indent="0" lvl="0" marL="0" marR="0" rtl="0" algn="ctr">
                        <a:spcBef>
                          <a:spcPts val="0"/>
                        </a:spcBef>
                        <a:spcAft>
                          <a:spcPts val="0"/>
                        </a:spcAft>
                        <a:buNone/>
                      </a:pPr>
                      <a:r>
                        <a:rPr lang="en-US" sz="1200" u="none" strike="noStrike"/>
                        <a:t>CO4</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l">
                        <a:spcBef>
                          <a:spcPts val="0"/>
                        </a:spcBef>
                        <a:spcAft>
                          <a:spcPts val="0"/>
                        </a:spcAft>
                        <a:buNone/>
                      </a:pPr>
                      <a:r>
                        <a:rPr lang="en-US" sz="1200" u="none" strike="noStrike"/>
                        <a:t>Able to - Validate, Verify the results using test cases/benchmark data/ theoretical /inferences /experiments /simulations.(PO-4)</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PO4</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L5</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100" u="none" strike="noStrike"/>
                        <a:t> 3</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a:t>3</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a:t>3</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r>
              <a:tr h="301050">
                <a:tc>
                  <a:txBody>
                    <a:bodyPr/>
                    <a:lstStyle/>
                    <a:p>
                      <a:pPr indent="0" lvl="0" marL="0" marR="0" rtl="0" algn="ctr">
                        <a:spcBef>
                          <a:spcPts val="0"/>
                        </a:spcBef>
                        <a:spcAft>
                          <a:spcPts val="0"/>
                        </a:spcAft>
                        <a:buNone/>
                      </a:pPr>
                      <a:r>
                        <a:rPr lang="en-US" sz="1200" u="none" strike="noStrike"/>
                        <a:t>CO5</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l">
                        <a:spcBef>
                          <a:spcPts val="0"/>
                        </a:spcBef>
                        <a:spcAft>
                          <a:spcPts val="0"/>
                        </a:spcAft>
                        <a:buNone/>
                      </a:pPr>
                      <a:r>
                        <a:rPr lang="en-US" sz="1200" u="none" strike="noStrike"/>
                        <a:t>Able to - Identify/use/create/modify/extend modern engineering tools, techniques and resources required for solution implementation. (PO-5)</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PO5</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L4, L5, L6</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100"/>
                        <a:t>3</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a:t>2</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a:t>3</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r>
              <a:tr h="301050">
                <a:tc>
                  <a:txBody>
                    <a:bodyPr/>
                    <a:lstStyle/>
                    <a:p>
                      <a:pPr indent="0" lvl="0" marL="0" marR="0" rtl="0" algn="ctr">
                        <a:spcBef>
                          <a:spcPts val="0"/>
                        </a:spcBef>
                        <a:spcAft>
                          <a:spcPts val="0"/>
                        </a:spcAft>
                        <a:buNone/>
                      </a:pPr>
                      <a:r>
                        <a:rPr lang="en-US" sz="1200" u="none" strike="noStrike"/>
                        <a:t>CO6</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l">
                        <a:spcBef>
                          <a:spcPts val="0"/>
                        </a:spcBef>
                        <a:spcAft>
                          <a:spcPts val="0"/>
                        </a:spcAft>
                        <a:buNone/>
                      </a:pPr>
                      <a:r>
                        <a:rPr lang="en-US" sz="1200" u="none" strike="noStrike"/>
                        <a:t>Able to - Use standard norms of engineering practices and understand ethics and misconduct of publication. (PO-6 and 8)</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PO6, PO8</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L3, L4</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100"/>
                        <a:t>3</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a:t>3</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3</a:t>
                      </a:r>
                      <a:endParaRPr b="0" i="0" sz="1100" u="none" strike="noStrike">
                        <a:solidFill>
                          <a:srgbClr val="000000"/>
                        </a:solidFill>
                        <a:latin typeface="Calibri"/>
                        <a:ea typeface="Calibri"/>
                        <a:cs typeface="Calibri"/>
                        <a:sym typeface="Calibri"/>
                      </a:endParaRPr>
                    </a:p>
                  </a:txBody>
                  <a:tcPr marT="5100" marB="0" marR="5100" marL="5100" anchor="ctr"/>
                </a:tc>
              </a:tr>
              <a:tr h="301050">
                <a:tc>
                  <a:txBody>
                    <a:bodyPr/>
                    <a:lstStyle/>
                    <a:p>
                      <a:pPr indent="0" lvl="0" marL="0" marR="0" rtl="0" algn="ctr">
                        <a:spcBef>
                          <a:spcPts val="0"/>
                        </a:spcBef>
                        <a:spcAft>
                          <a:spcPts val="0"/>
                        </a:spcAft>
                        <a:buNone/>
                      </a:pPr>
                      <a:r>
                        <a:rPr lang="en-US" sz="1200" u="none" strike="noStrike"/>
                        <a:t>CO7</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l">
                        <a:spcBef>
                          <a:spcPts val="0"/>
                        </a:spcBef>
                        <a:spcAft>
                          <a:spcPts val="0"/>
                        </a:spcAft>
                        <a:buNone/>
                      </a:pPr>
                      <a:r>
                        <a:rPr lang="en-US" sz="1200" u="none" strike="noStrike"/>
                        <a:t>Able to - Analyze the impact of solutions in a societal and environmental context for sustainable development. (PO-7)</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PO7</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L4, L5</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100"/>
                        <a:t>3</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3</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3</a:t>
                      </a:r>
                      <a:endParaRPr b="0" i="0" sz="1100" u="none" strike="noStrike">
                        <a:solidFill>
                          <a:srgbClr val="000000"/>
                        </a:solidFill>
                        <a:latin typeface="Calibri"/>
                        <a:ea typeface="Calibri"/>
                        <a:cs typeface="Calibri"/>
                        <a:sym typeface="Calibri"/>
                      </a:endParaRPr>
                    </a:p>
                  </a:txBody>
                  <a:tcPr marT="5100" marB="0" marR="5100" marL="5100" anchor="ctr"/>
                </a:tc>
              </a:tr>
              <a:tr h="215775">
                <a:tc>
                  <a:txBody>
                    <a:bodyPr/>
                    <a:lstStyle/>
                    <a:p>
                      <a:pPr indent="0" lvl="0" marL="0" marR="0" rtl="0" algn="ctr">
                        <a:spcBef>
                          <a:spcPts val="0"/>
                        </a:spcBef>
                        <a:spcAft>
                          <a:spcPts val="0"/>
                        </a:spcAft>
                        <a:buNone/>
                      </a:pPr>
                      <a:r>
                        <a:rPr lang="en-US" sz="1200" u="none" strike="noStrike"/>
                        <a:t>CO8</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l">
                        <a:spcBef>
                          <a:spcPts val="0"/>
                        </a:spcBef>
                        <a:spcAft>
                          <a:spcPts val="0"/>
                        </a:spcAft>
                        <a:buNone/>
                      </a:pPr>
                      <a:r>
                        <a:rPr lang="en-US" sz="1200" u="none" strike="noStrike"/>
                        <a:t>Able to - Develop interpersonal skills to work as a member of a group or leader. (PO-9)</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PO9</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L1, L2, L3</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100"/>
                        <a:t>3</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3</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3</a:t>
                      </a:r>
                      <a:endParaRPr b="0" i="0" sz="1100" u="none" strike="noStrike">
                        <a:solidFill>
                          <a:srgbClr val="000000"/>
                        </a:solidFill>
                        <a:latin typeface="Calibri"/>
                        <a:ea typeface="Calibri"/>
                        <a:cs typeface="Calibri"/>
                        <a:sym typeface="Calibri"/>
                      </a:endParaRPr>
                    </a:p>
                  </a:txBody>
                  <a:tcPr marT="5100" marB="0" marR="5100" marL="5100" anchor="ctr"/>
                </a:tc>
              </a:tr>
              <a:tr h="301050">
                <a:tc rowSpan="4">
                  <a:txBody>
                    <a:bodyPr/>
                    <a:lstStyle/>
                    <a:p>
                      <a:pPr indent="0" lvl="0" marL="0" marR="0" rtl="0" algn="ctr">
                        <a:spcBef>
                          <a:spcPts val="0"/>
                        </a:spcBef>
                        <a:spcAft>
                          <a:spcPts val="0"/>
                        </a:spcAft>
                        <a:buNone/>
                      </a:pPr>
                      <a:r>
                        <a:rPr lang="en-US" sz="1200" u="none" strike="noStrike"/>
                        <a:t>CO9</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l">
                        <a:spcBef>
                          <a:spcPts val="0"/>
                        </a:spcBef>
                        <a:spcAft>
                          <a:spcPts val="0"/>
                        </a:spcAft>
                        <a:buNone/>
                      </a:pPr>
                      <a:r>
                        <a:rPr lang="en-US" sz="1200" u="none" strike="noStrike"/>
                        <a:t>Able to - Communicate through technical report writing and oral presentation as per engineering standards. (PO-10)</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rowSpan="4">
                  <a:txBody>
                    <a:bodyPr/>
                    <a:lstStyle/>
                    <a:p>
                      <a:pPr indent="0" lvl="0" marL="0" marR="0" rtl="0" algn="ctr">
                        <a:spcBef>
                          <a:spcPts val="0"/>
                        </a:spcBef>
                        <a:spcAft>
                          <a:spcPts val="0"/>
                        </a:spcAft>
                        <a:buNone/>
                      </a:pPr>
                      <a:r>
                        <a:rPr lang="en-US" sz="1200" u="none" strike="noStrike"/>
                        <a:t>PO10</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rowSpan="4">
                  <a:txBody>
                    <a:bodyPr/>
                    <a:lstStyle/>
                    <a:p>
                      <a:pPr indent="0" lvl="0" marL="0" marR="0" rtl="0" algn="ctr">
                        <a:spcBef>
                          <a:spcPts val="0"/>
                        </a:spcBef>
                        <a:spcAft>
                          <a:spcPts val="0"/>
                        </a:spcAft>
                        <a:buNone/>
                      </a:pPr>
                      <a:r>
                        <a:rPr lang="en-US" sz="1200" u="none" strike="noStrike"/>
                        <a:t>L1, L2, L3</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100"/>
                        <a:t>2</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2</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2</a:t>
                      </a:r>
                      <a:endParaRPr b="0" i="0" sz="1100" u="none" strike="noStrike">
                        <a:solidFill>
                          <a:srgbClr val="000000"/>
                        </a:solidFill>
                        <a:latin typeface="Calibri"/>
                        <a:ea typeface="Calibri"/>
                        <a:cs typeface="Calibri"/>
                        <a:sym typeface="Calibri"/>
                      </a:endParaRPr>
                    </a:p>
                  </a:txBody>
                  <a:tcPr marT="5100" marB="0" marR="5100" marL="5100" anchor="ctr"/>
                </a:tc>
              </a:tr>
              <a:tr h="301050">
                <a:tc vMerge="1"/>
                <a:tc>
                  <a:txBody>
                    <a:bodyPr/>
                    <a:lstStyle/>
                    <a:p>
                      <a:pPr indent="0" lvl="0" marL="0" marR="0" rtl="0" algn="l">
                        <a:spcBef>
                          <a:spcPts val="0"/>
                        </a:spcBef>
                        <a:spcAft>
                          <a:spcPts val="0"/>
                        </a:spcAft>
                        <a:buNone/>
                      </a:pPr>
                      <a:r>
                        <a:rPr lang="en-US" sz="1200" u="none" strike="noStrike"/>
                        <a:t>The work may result in research/white paper/ article/blog writing and publication by understanding ethics and misconduct of publication.</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vMerge="1"/>
                <a:tc vMerge="1"/>
                <a:tc>
                  <a:txBody>
                    <a:bodyPr/>
                    <a:lstStyle/>
                    <a:p>
                      <a:pPr indent="0" lvl="0" marL="0" marR="0" rtl="0" algn="ctr">
                        <a:spcBef>
                          <a:spcPts val="0"/>
                        </a:spcBef>
                        <a:spcAft>
                          <a:spcPts val="0"/>
                        </a:spcAft>
                        <a:buNone/>
                      </a:pPr>
                      <a:r>
                        <a:rPr lang="en-US" sz="1100" u="none" strike="noStrike"/>
                        <a:t> 2</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2</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2</a:t>
                      </a:r>
                      <a:endParaRPr b="0" i="0" sz="1100" u="none" strike="noStrike">
                        <a:solidFill>
                          <a:srgbClr val="000000"/>
                        </a:solidFill>
                        <a:latin typeface="Calibri"/>
                        <a:ea typeface="Calibri"/>
                        <a:cs typeface="Calibri"/>
                        <a:sym typeface="Calibri"/>
                      </a:endParaRPr>
                    </a:p>
                  </a:txBody>
                  <a:tcPr marT="5100" marB="0" marR="5100" marL="5100" anchor="ctr"/>
                </a:tc>
              </a:tr>
              <a:tr h="202425">
                <a:tc vMerge="1"/>
                <a:tc>
                  <a:txBody>
                    <a:bodyPr/>
                    <a:lstStyle/>
                    <a:p>
                      <a:pPr indent="0" lvl="0" marL="0" marR="0" rtl="0" algn="l">
                        <a:spcBef>
                          <a:spcPts val="0"/>
                        </a:spcBef>
                        <a:spcAft>
                          <a:spcPts val="0"/>
                        </a:spcAft>
                        <a:buNone/>
                      </a:pPr>
                      <a:r>
                        <a:rPr lang="en-US" sz="1200" u="none" strike="noStrike"/>
                        <a:t>The work may result in a business plan for entrepreneurship products created.</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vMerge="1"/>
                <a:tc vMerge="1"/>
                <a:tc>
                  <a:txBody>
                    <a:bodyPr/>
                    <a:lstStyle/>
                    <a:p>
                      <a:pPr indent="0" lvl="0" marL="0" marR="0" rtl="0" algn="ctr">
                        <a:spcBef>
                          <a:spcPts val="0"/>
                        </a:spcBef>
                        <a:spcAft>
                          <a:spcPts val="0"/>
                        </a:spcAft>
                        <a:buNone/>
                      </a:pPr>
                      <a:r>
                        <a:rPr lang="en-US" sz="1100"/>
                        <a:t>2</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2</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2</a:t>
                      </a:r>
                      <a:endParaRPr b="0" i="0" sz="1100" u="none" strike="noStrike">
                        <a:solidFill>
                          <a:srgbClr val="000000"/>
                        </a:solidFill>
                        <a:latin typeface="Calibri"/>
                        <a:ea typeface="Calibri"/>
                        <a:cs typeface="Calibri"/>
                        <a:sym typeface="Calibri"/>
                      </a:endParaRPr>
                    </a:p>
                  </a:txBody>
                  <a:tcPr marT="5100" marB="0" marR="5100" marL="5100" anchor="ctr"/>
                </a:tc>
              </a:tr>
              <a:tr h="107875">
                <a:tc vMerge="1"/>
                <a:tc>
                  <a:txBody>
                    <a:bodyPr/>
                    <a:lstStyle/>
                    <a:p>
                      <a:pPr indent="0" lvl="0" marL="0" marR="0" rtl="0" algn="l">
                        <a:spcBef>
                          <a:spcPts val="0"/>
                        </a:spcBef>
                        <a:spcAft>
                          <a:spcPts val="0"/>
                        </a:spcAft>
                        <a:buNone/>
                      </a:pPr>
                      <a:r>
                        <a:rPr lang="en-US" sz="1200" u="none" strike="noStrike"/>
                        <a:t>The work may result in the patent filing.</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vMerge="1"/>
                <a:tc vMerge="1"/>
                <a:tc>
                  <a:txBody>
                    <a:bodyPr/>
                    <a:lstStyle/>
                    <a:p>
                      <a:pPr indent="0" lvl="0" marL="0" marR="0" rtl="0" algn="ctr">
                        <a:spcBef>
                          <a:spcPts val="0"/>
                        </a:spcBef>
                        <a:spcAft>
                          <a:spcPts val="0"/>
                        </a:spcAft>
                        <a:buNone/>
                      </a:pPr>
                      <a:r>
                        <a:rPr lang="en-US" sz="1100"/>
                        <a:t>2</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2</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2</a:t>
                      </a:r>
                      <a:endParaRPr b="0" i="0" sz="1100" u="none" strike="noStrike">
                        <a:solidFill>
                          <a:srgbClr val="000000"/>
                        </a:solidFill>
                        <a:latin typeface="Calibri"/>
                        <a:ea typeface="Calibri"/>
                        <a:cs typeface="Calibri"/>
                        <a:sym typeface="Calibri"/>
                      </a:endParaRPr>
                    </a:p>
                  </a:txBody>
                  <a:tcPr marT="5100" marB="0" marR="5100" marL="5100" anchor="ctr"/>
                </a:tc>
              </a:tr>
              <a:tr h="301050">
                <a:tc>
                  <a:txBody>
                    <a:bodyPr/>
                    <a:lstStyle/>
                    <a:p>
                      <a:pPr indent="0" lvl="0" marL="0" marR="0" rtl="0" algn="ctr">
                        <a:spcBef>
                          <a:spcPts val="0"/>
                        </a:spcBef>
                        <a:spcAft>
                          <a:spcPts val="0"/>
                        </a:spcAft>
                        <a:buNone/>
                      </a:pPr>
                      <a:r>
                        <a:rPr lang="en-US" sz="1200" u="none" strike="noStrike"/>
                        <a:t>CO10</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l">
                        <a:spcBef>
                          <a:spcPts val="0"/>
                        </a:spcBef>
                        <a:spcAft>
                          <a:spcPts val="0"/>
                        </a:spcAft>
                        <a:buNone/>
                      </a:pPr>
                      <a:r>
                        <a:rPr lang="en-US" sz="1200" u="none" strike="noStrike"/>
                        <a:t>Able to - Demonstrate project management principles and financial considerations during project work. (PO-11)</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PO11</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L3, L4, L5</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100"/>
                        <a:t>3</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3</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3</a:t>
                      </a:r>
                      <a:endParaRPr b="0" i="0" sz="1100" u="none" strike="noStrike">
                        <a:solidFill>
                          <a:srgbClr val="000000"/>
                        </a:solidFill>
                        <a:latin typeface="Calibri"/>
                        <a:ea typeface="Calibri"/>
                        <a:cs typeface="Calibri"/>
                        <a:sym typeface="Calibri"/>
                      </a:endParaRPr>
                    </a:p>
                  </a:txBody>
                  <a:tcPr marT="5100" marB="0" marR="5100" marL="5100" anchor="ctr"/>
                </a:tc>
              </a:tr>
              <a:tr h="301050">
                <a:tc>
                  <a:txBody>
                    <a:bodyPr/>
                    <a:lstStyle/>
                    <a:p>
                      <a:pPr indent="0" lvl="0" marL="0" marR="0" rtl="0" algn="ctr">
                        <a:spcBef>
                          <a:spcPts val="0"/>
                        </a:spcBef>
                        <a:spcAft>
                          <a:spcPts val="0"/>
                        </a:spcAft>
                        <a:buNone/>
                      </a:pPr>
                      <a:r>
                        <a:rPr lang="en-US" sz="1200" u="none" strike="noStrike"/>
                        <a:t>CO11</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l">
                        <a:spcBef>
                          <a:spcPts val="0"/>
                        </a:spcBef>
                        <a:spcAft>
                          <a:spcPts val="0"/>
                        </a:spcAft>
                        <a:buNone/>
                      </a:pPr>
                      <a:r>
                        <a:rPr lang="en-US" sz="1200" u="none" strike="noStrike"/>
                        <a:t>Able to - Demonstrate the capabilities of self-learning in a group, which leads to lifelong learning. (PO-12)</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PO12</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200" u="none" strike="noStrike"/>
                        <a:t>L1-L6</a:t>
                      </a:r>
                      <a:endParaRPr b="0" i="0" sz="1200" u="none" strike="noStrike">
                        <a:solidFill>
                          <a:srgbClr val="000000"/>
                        </a:solidFill>
                        <a:latin typeface="Times New Roman"/>
                        <a:ea typeface="Times New Roman"/>
                        <a:cs typeface="Times New Roman"/>
                        <a:sym typeface="Times New Roman"/>
                      </a:endParaRPr>
                    </a:p>
                  </a:txBody>
                  <a:tcPr marT="5100" marB="0" marR="5100" marL="5100" anchor="ctr"/>
                </a:tc>
                <a:tc>
                  <a:txBody>
                    <a:bodyPr/>
                    <a:lstStyle/>
                    <a:p>
                      <a:pPr indent="0" lvl="0" marL="0" marR="0" rtl="0" algn="ctr">
                        <a:spcBef>
                          <a:spcPts val="0"/>
                        </a:spcBef>
                        <a:spcAft>
                          <a:spcPts val="0"/>
                        </a:spcAft>
                        <a:buNone/>
                      </a:pPr>
                      <a:r>
                        <a:rPr lang="en-US" sz="1100"/>
                        <a:t>3</a:t>
                      </a:r>
                      <a:r>
                        <a:rPr lang="en-US" sz="1100" u="none" strike="noStrike"/>
                        <a:t> </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3</a:t>
                      </a:r>
                      <a:endParaRPr b="0" i="0" sz="1100" u="none" strike="noStrike">
                        <a:solidFill>
                          <a:srgbClr val="000000"/>
                        </a:solidFill>
                        <a:latin typeface="Calibri"/>
                        <a:ea typeface="Calibri"/>
                        <a:cs typeface="Calibri"/>
                        <a:sym typeface="Calibri"/>
                      </a:endParaRPr>
                    </a:p>
                  </a:txBody>
                  <a:tcPr marT="5100" marB="0" marR="5100" marL="5100" anchor="ctr"/>
                </a:tc>
                <a:tc>
                  <a:txBody>
                    <a:bodyPr/>
                    <a:lstStyle/>
                    <a:p>
                      <a:pPr indent="0" lvl="0" marL="0" marR="0" rtl="0" algn="ctr">
                        <a:spcBef>
                          <a:spcPts val="0"/>
                        </a:spcBef>
                        <a:spcAft>
                          <a:spcPts val="0"/>
                        </a:spcAft>
                        <a:buNone/>
                      </a:pPr>
                      <a:r>
                        <a:rPr lang="en-US" sz="1100" u="none" strike="noStrike"/>
                        <a:t> 3</a:t>
                      </a:r>
                      <a:endParaRPr b="0" i="0" sz="1100" u="none" strike="noStrike">
                        <a:solidFill>
                          <a:srgbClr val="000000"/>
                        </a:solidFill>
                        <a:latin typeface="Calibri"/>
                        <a:ea typeface="Calibri"/>
                        <a:cs typeface="Calibri"/>
                        <a:sym typeface="Calibri"/>
                      </a:endParaRPr>
                    </a:p>
                  </a:txBody>
                  <a:tcPr marT="5100" marB="0" marR="5100" marL="5100" anchor="ctr"/>
                </a:tc>
              </a:tr>
            </a:tbl>
          </a:graphicData>
        </a:graphic>
      </p:graphicFrame>
      <p:sp>
        <p:nvSpPr>
          <p:cNvPr id="411" name="Google Shape;411;p48"/>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9"/>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9"/>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pic>
        <p:nvPicPr>
          <p:cNvPr descr="Image result for warm welcome" id="418" name="Google Shape;418;p49"/>
          <p:cNvPicPr preferRelativeResize="0"/>
          <p:nvPr>
            <p:ph idx="1" type="body"/>
          </p:nvPr>
        </p:nvPicPr>
        <p:blipFill rotWithShape="1">
          <a:blip r:embed="rId3">
            <a:alphaModFix/>
          </a:blip>
          <a:srcRect b="0" l="0" r="0" t="0"/>
          <a:stretch/>
        </p:blipFill>
        <p:spPr>
          <a:xfrm>
            <a:off x="2639616" y="1340769"/>
            <a:ext cx="6768752" cy="45788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0"/>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Programme Outcome </a:t>
            </a:r>
            <a:endParaRPr/>
          </a:p>
        </p:txBody>
      </p:sp>
      <p:grpSp>
        <p:nvGrpSpPr>
          <p:cNvPr id="96" name="Google Shape;96;p10"/>
          <p:cNvGrpSpPr/>
          <p:nvPr/>
        </p:nvGrpSpPr>
        <p:grpSpPr>
          <a:xfrm>
            <a:off x="479650" y="1127186"/>
            <a:ext cx="11376714" cy="4996536"/>
            <a:chOff x="274" y="2442"/>
            <a:chExt cx="11376714" cy="4996536"/>
          </a:xfrm>
        </p:grpSpPr>
        <p:sp>
          <p:nvSpPr>
            <p:cNvPr id="97" name="Google Shape;97;p10"/>
            <p:cNvSpPr/>
            <p:nvPr/>
          </p:nvSpPr>
          <p:spPr>
            <a:xfrm rot="5400000">
              <a:off x="5031888" y="-1703713"/>
              <a:ext cx="4281352" cy="8408848"/>
            </a:xfrm>
            <a:prstGeom prst="round2SameRect">
              <a:avLst>
                <a:gd fmla="val 16667" name="adj1"/>
                <a:gd fmla="val 0" name="adj2"/>
              </a:avLst>
            </a:prstGeom>
            <a:solidFill>
              <a:srgbClr val="E7CFCF">
                <a:alpha val="89803"/>
              </a:srgbClr>
            </a:solidFill>
            <a:ln cap="flat" cmpd="sng" w="9525">
              <a:solidFill>
                <a:srgbClr val="E7CFCF">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txBox="1"/>
            <p:nvPr/>
          </p:nvSpPr>
          <p:spPr>
            <a:xfrm>
              <a:off x="2968140" y="569033"/>
              <a:ext cx="8199850" cy="3863356"/>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PO-1	Engineering    knowledge</a:t>
              </a:r>
              <a:endParaRPr b="1"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PO-2	Problem   analysis</a:t>
              </a:r>
              <a:endParaRPr b="1"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PO-3	Design/ development  of  solutions</a:t>
              </a:r>
              <a:endParaRPr b="1"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PO-4	Conduct investigations of complex problems</a:t>
              </a:r>
              <a:endParaRPr b="1"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PO-5	Modern tool usage</a:t>
              </a:r>
              <a:endParaRPr b="1"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PO-6	The  engineer  and  society</a:t>
              </a:r>
              <a:endParaRPr b="1"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PO-7	Environment and sustainability</a:t>
              </a:r>
              <a:endParaRPr b="1"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PO-8	Ethics</a:t>
              </a:r>
              <a:endParaRPr b="1"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PO-9	Individual and team work</a:t>
              </a:r>
              <a:endParaRPr b="1"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PO-10	Communication</a:t>
              </a:r>
              <a:endParaRPr b="1"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PO-11	Project    management    and   finance</a:t>
              </a:r>
              <a:endParaRPr b="1"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PO-12	Life-long  learning</a:t>
              </a:r>
              <a:endParaRPr b="1" i="0" sz="2000" u="none" cap="none" strike="noStrike">
                <a:solidFill>
                  <a:schemeClr val="dk1"/>
                </a:solidFill>
                <a:latin typeface="Calibri"/>
                <a:ea typeface="Calibri"/>
                <a:cs typeface="Calibri"/>
                <a:sym typeface="Calibri"/>
              </a:endParaRPr>
            </a:p>
          </p:txBody>
        </p:sp>
        <p:sp>
          <p:nvSpPr>
            <p:cNvPr id="99" name="Google Shape;99;p10"/>
            <p:cNvSpPr/>
            <p:nvPr/>
          </p:nvSpPr>
          <p:spPr>
            <a:xfrm>
              <a:off x="274" y="2442"/>
              <a:ext cx="2967865" cy="4996536"/>
            </a:xfrm>
            <a:prstGeom prst="roundRect">
              <a:avLst>
                <a:gd fmla="val 16667" name="adj"/>
              </a:avLst>
            </a:prstGeom>
            <a:gradFill>
              <a:gsLst>
                <a:gs pos="0">
                  <a:srgbClr val="982D2B"/>
                </a:gs>
                <a:gs pos="80000">
                  <a:srgbClr val="C83D39"/>
                </a:gs>
                <a:gs pos="100000">
                  <a:srgbClr val="CC3A36"/>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txBox="1"/>
            <p:nvPr/>
          </p:nvSpPr>
          <p:spPr>
            <a:xfrm>
              <a:off x="145153" y="147321"/>
              <a:ext cx="2678107" cy="4706778"/>
            </a:xfrm>
            <a:prstGeom prst="rect">
              <a:avLst/>
            </a:prstGeom>
            <a:noFill/>
            <a:ln>
              <a:noFill/>
            </a:ln>
          </p:spPr>
          <p:txBody>
            <a:bodyPr anchorCtr="0" anchor="ctr" bIns="72375" lIns="144775" spcFirstLastPara="1" rIns="144775" wrap="square" tIns="72375">
              <a:noAutofit/>
            </a:bodyPr>
            <a:lstStyle/>
            <a:p>
              <a:pPr indent="0" lvl="0" marL="0" marR="0" rtl="0" algn="ctr">
                <a:lnSpc>
                  <a:spcPct val="90000"/>
                </a:lnSpc>
                <a:spcBef>
                  <a:spcPts val="0"/>
                </a:spcBef>
                <a:spcAft>
                  <a:spcPts val="0"/>
                </a:spcAft>
                <a:buNone/>
              </a:pPr>
              <a:r>
                <a:rPr b="1" lang="en-US" sz="3800">
                  <a:solidFill>
                    <a:schemeClr val="lt1"/>
                  </a:solidFill>
                  <a:latin typeface="Comic Sans MS"/>
                  <a:ea typeface="Comic Sans MS"/>
                  <a:cs typeface="Comic Sans MS"/>
                  <a:sym typeface="Comic Sans MS"/>
                </a:rPr>
                <a:t>Programme Outcome (</a:t>
              </a:r>
              <a:r>
                <a:rPr lang="en-US" sz="3800">
                  <a:solidFill>
                    <a:schemeClr val="lt1"/>
                  </a:solidFill>
                  <a:latin typeface="Comic Sans MS"/>
                  <a:ea typeface="Comic Sans MS"/>
                  <a:cs typeface="Comic Sans MS"/>
                  <a:sym typeface="Comic Sans MS"/>
                </a:rPr>
                <a:t>Graduate Attributes)</a:t>
              </a:r>
              <a:endParaRPr sz="3800">
                <a:solidFill>
                  <a:schemeClr val="lt1"/>
                </a:solidFill>
                <a:latin typeface="Comic Sans MS"/>
                <a:ea typeface="Comic Sans MS"/>
                <a:cs typeface="Comic Sans MS"/>
                <a:sym typeface="Comic Sans MS"/>
              </a:endParaRPr>
            </a:p>
          </p:txBody>
        </p:sp>
      </p:grpSp>
      <p:sp>
        <p:nvSpPr>
          <p:cNvPr id="101" name="Google Shape;101;p10"/>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sp>
        <p:nvSpPr>
          <p:cNvPr id="102" name="Google Shape;102;p10"/>
          <p:cNvSpPr/>
          <p:nvPr/>
        </p:nvSpPr>
        <p:spPr>
          <a:xfrm>
            <a:off x="4079777" y="5803000"/>
            <a:ext cx="643582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imes New Roman"/>
                <a:ea typeface="Times New Roman"/>
                <a:cs typeface="Times New Roman"/>
                <a:sym typeface="Times New Roman"/>
              </a:rPr>
              <a:t>Programme Outcomes are the skills and knowledge which the students have at the time of graduation.  This will indicate what student can do from subject-wise knowledge acquired during the programme.</a:t>
            </a:r>
            <a:endParaRPr sz="1200">
              <a:solidFill>
                <a:schemeClr val="dk1"/>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1"/>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Programme Specific Outcome</a:t>
            </a:r>
            <a:endParaRPr/>
          </a:p>
        </p:txBody>
      </p:sp>
      <p:sp>
        <p:nvSpPr>
          <p:cNvPr id="108" name="Google Shape;108;p11"/>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grpSp>
        <p:nvGrpSpPr>
          <p:cNvPr id="109" name="Google Shape;109;p11"/>
          <p:cNvGrpSpPr/>
          <p:nvPr/>
        </p:nvGrpSpPr>
        <p:grpSpPr>
          <a:xfrm>
            <a:off x="624580" y="1124744"/>
            <a:ext cx="10878321" cy="5112568"/>
            <a:chOff x="1188" y="0"/>
            <a:chExt cx="10878321" cy="5112568"/>
          </a:xfrm>
        </p:grpSpPr>
        <p:sp>
          <p:nvSpPr>
            <p:cNvPr id="110" name="Google Shape;110;p11"/>
            <p:cNvSpPr/>
            <p:nvPr/>
          </p:nvSpPr>
          <p:spPr>
            <a:xfrm rot="5400000">
              <a:off x="4246550" y="-1614850"/>
              <a:ext cx="4923648" cy="8342269"/>
            </a:xfrm>
            <a:prstGeom prst="round2SameRect">
              <a:avLst>
                <a:gd fmla="val 16667" name="adj1"/>
                <a:gd fmla="val 0" name="adj2"/>
              </a:avLst>
            </a:prstGeom>
            <a:solidFill>
              <a:srgbClr val="D7D1DF">
                <a:alpha val="89803"/>
              </a:srgbClr>
            </a:solidFill>
            <a:ln cap="flat" cmpd="sng" w="9525">
              <a:solidFill>
                <a:srgbClr val="D7D1DF">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txBox="1"/>
            <p:nvPr/>
          </p:nvSpPr>
          <p:spPr>
            <a:xfrm>
              <a:off x="2537240" y="334813"/>
              <a:ext cx="8101916" cy="4442942"/>
            </a:xfrm>
            <a:prstGeom prst="rect">
              <a:avLst/>
            </a:prstGeom>
            <a:noFill/>
            <a:ln>
              <a:noFill/>
            </a:ln>
          </p:spPr>
          <p:txBody>
            <a:bodyPr anchorCtr="0" anchor="ctr" bIns="123825" lIns="247650" spcFirstLastPara="1" rIns="247650" wrap="square" tIns="123825">
              <a:noAutofit/>
            </a:bodyPr>
            <a:lstStyle/>
            <a:p>
              <a:pPr indent="-285750" lvl="1" marL="285750" marR="0" rtl="0" algn="just">
                <a:lnSpc>
                  <a:spcPct val="90000"/>
                </a:lnSpc>
                <a:spcBef>
                  <a:spcPts val="0"/>
                </a:spcBef>
                <a:spcAft>
                  <a:spcPts val="0"/>
                </a:spcAft>
                <a:buClr>
                  <a:srgbClr val="FF0000"/>
                </a:buClr>
                <a:buSzPts val="2800"/>
                <a:buFont typeface="Times New Roman"/>
                <a:buChar char="•"/>
              </a:pPr>
              <a:r>
                <a:rPr b="1" i="0" lang="en-US" sz="2800" u="none" cap="none" strike="noStrike">
                  <a:solidFill>
                    <a:srgbClr val="FF0000"/>
                  </a:solidFill>
                  <a:latin typeface="Times New Roman"/>
                  <a:ea typeface="Times New Roman"/>
                  <a:cs typeface="Times New Roman"/>
                  <a:sym typeface="Times New Roman"/>
                </a:rPr>
                <a:t>PSO-1 </a:t>
              </a:r>
              <a:r>
                <a:rPr b="1" i="0" lang="en-US" sz="2800" u="none" cap="none" strike="noStrike">
                  <a:solidFill>
                    <a:schemeClr val="dk1"/>
                  </a:solidFill>
                  <a:latin typeface="Times New Roman"/>
                  <a:ea typeface="Times New Roman"/>
                  <a:cs typeface="Times New Roman"/>
                  <a:sym typeface="Times New Roman"/>
                </a:rPr>
                <a:t>- The graduate must be able to develop, deploy, test and maintain the software or computing hardware solutions to solve real life problems using state of the art technologies, standards, tools and programming paradigms.</a:t>
              </a:r>
              <a:endParaRPr b="1" i="0" sz="2800" u="none" cap="none" strike="noStrike">
                <a:solidFill>
                  <a:schemeClr val="dk1"/>
                </a:solidFill>
                <a:latin typeface="Times New Roman"/>
                <a:ea typeface="Times New Roman"/>
                <a:cs typeface="Times New Roman"/>
                <a:sym typeface="Times New Roman"/>
              </a:endParaRPr>
            </a:p>
            <a:p>
              <a:pPr indent="-285750" lvl="1" marL="285750" marR="0" rtl="0" algn="just">
                <a:lnSpc>
                  <a:spcPct val="90000"/>
                </a:lnSpc>
                <a:spcBef>
                  <a:spcPts val="420"/>
                </a:spcBef>
                <a:spcAft>
                  <a:spcPts val="0"/>
                </a:spcAft>
                <a:buClr>
                  <a:srgbClr val="FF0000"/>
                </a:buClr>
                <a:buSzPts val="2800"/>
                <a:buFont typeface="Times New Roman"/>
                <a:buChar char="•"/>
              </a:pPr>
              <a:r>
                <a:rPr b="1" i="0" lang="en-US" sz="2800" u="none" cap="none" strike="noStrike">
                  <a:solidFill>
                    <a:srgbClr val="FF0000"/>
                  </a:solidFill>
                  <a:latin typeface="Times New Roman"/>
                  <a:ea typeface="Times New Roman"/>
                  <a:cs typeface="Times New Roman"/>
                  <a:sym typeface="Times New Roman"/>
                </a:rPr>
                <a:t>PSO-2 </a:t>
              </a:r>
              <a:r>
                <a:rPr b="1" i="0" lang="en-US" sz="2800" u="none" cap="none" strike="noStrike">
                  <a:solidFill>
                    <a:schemeClr val="dk1"/>
                  </a:solidFill>
                  <a:latin typeface="Times New Roman"/>
                  <a:ea typeface="Times New Roman"/>
                  <a:cs typeface="Times New Roman"/>
                  <a:sym typeface="Times New Roman"/>
                </a:rPr>
                <a:t>- The graduate should be able to adapt Computer Engineering knowledge and skills to create career paths in industries or business organizations or institutes of repute.</a:t>
              </a:r>
              <a:endParaRPr b="1" i="0" sz="2800" u="none" cap="none" strike="noStrike">
                <a:solidFill>
                  <a:schemeClr val="dk1"/>
                </a:solidFill>
                <a:latin typeface="Times New Roman"/>
                <a:ea typeface="Times New Roman"/>
                <a:cs typeface="Times New Roman"/>
                <a:sym typeface="Times New Roman"/>
              </a:endParaRPr>
            </a:p>
          </p:txBody>
        </p:sp>
        <p:sp>
          <p:nvSpPr>
            <p:cNvPr id="112" name="Google Shape;112;p11"/>
            <p:cNvSpPr/>
            <p:nvPr/>
          </p:nvSpPr>
          <p:spPr>
            <a:xfrm>
              <a:off x="1188" y="0"/>
              <a:ext cx="2744584" cy="5112568"/>
            </a:xfrm>
            <a:prstGeom prst="roundRect">
              <a:avLst>
                <a:gd fmla="val 16667" name="adj"/>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txBox="1"/>
            <p:nvPr/>
          </p:nvSpPr>
          <p:spPr>
            <a:xfrm>
              <a:off x="135168" y="133980"/>
              <a:ext cx="2476624" cy="4844608"/>
            </a:xfrm>
            <a:prstGeom prst="rect">
              <a:avLst/>
            </a:prstGeom>
            <a:noFill/>
            <a:ln>
              <a:noFill/>
            </a:ln>
          </p:spPr>
          <p:txBody>
            <a:bodyPr anchorCtr="0" anchor="ctr" bIns="66675" lIns="133350" spcFirstLastPara="1" rIns="133350" wrap="square" tIns="66675">
              <a:noAutofit/>
            </a:bodyPr>
            <a:lstStyle/>
            <a:p>
              <a:pPr indent="0" lvl="0" marL="0" marR="0" rtl="0" algn="ctr">
                <a:lnSpc>
                  <a:spcPct val="90000"/>
                </a:lnSpc>
                <a:spcBef>
                  <a:spcPts val="0"/>
                </a:spcBef>
                <a:spcAft>
                  <a:spcPts val="0"/>
                </a:spcAft>
                <a:buNone/>
              </a:pPr>
              <a:r>
                <a:rPr b="1" lang="en-US" sz="3500">
                  <a:solidFill>
                    <a:schemeClr val="lt1"/>
                  </a:solidFill>
                  <a:latin typeface="Comic Sans MS"/>
                  <a:ea typeface="Comic Sans MS"/>
                  <a:cs typeface="Comic Sans MS"/>
                  <a:sym typeface="Comic Sans MS"/>
                </a:rPr>
                <a:t>Programme Specific Outcome</a:t>
              </a:r>
              <a:endParaRPr sz="3500">
                <a:solidFill>
                  <a:schemeClr val="lt1"/>
                </a:solidFill>
                <a:latin typeface="Comic Sans MS"/>
                <a:ea typeface="Comic Sans MS"/>
                <a:cs typeface="Comic Sans MS"/>
                <a:sym typeface="Comic Sans M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400"/>
              <a:t>Course Outcome with relevance of POs and Blooms Taxonomy Levels</a:t>
            </a:r>
            <a:endParaRPr b="1" sz="2400"/>
          </a:p>
        </p:txBody>
      </p:sp>
      <p:graphicFrame>
        <p:nvGraphicFramePr>
          <p:cNvPr id="119" name="Google Shape;119;p12"/>
          <p:cNvGraphicFramePr/>
          <p:nvPr/>
        </p:nvGraphicFramePr>
        <p:xfrm>
          <a:off x="191344" y="1064817"/>
          <a:ext cx="3000000" cy="3000000"/>
        </p:xfrm>
        <a:graphic>
          <a:graphicData uri="http://schemas.openxmlformats.org/drawingml/2006/table">
            <a:tbl>
              <a:tblPr bandRow="1" firstCol="1" firstRow="1">
                <a:noFill/>
                <a:tableStyleId>{FBA861DC-F36D-4BCA-B4D5-6BB803B0135A}</a:tableStyleId>
              </a:tblPr>
              <a:tblGrid>
                <a:gridCol w="1080125"/>
                <a:gridCol w="596775"/>
                <a:gridCol w="8332225"/>
                <a:gridCol w="792100"/>
                <a:gridCol w="864100"/>
              </a:tblGrid>
              <a:tr h="291275">
                <a:tc>
                  <a:txBody>
                    <a:bodyPr/>
                    <a:lstStyle/>
                    <a:p>
                      <a:pPr indent="0" lvl="0" marL="0" marR="0" rtl="0" algn="ctr">
                        <a:lnSpc>
                          <a:spcPct val="115000"/>
                        </a:lnSpc>
                        <a:spcBef>
                          <a:spcPts val="0"/>
                        </a:spcBef>
                        <a:spcAft>
                          <a:spcPts val="0"/>
                        </a:spcAft>
                        <a:buNone/>
                      </a:pPr>
                      <a:r>
                        <a:rPr lang="en-US" sz="1400" u="none" cap="none" strike="noStrike"/>
                        <a:t>CO's No. </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200" u="none" cap="none" strike="noStrike"/>
                        <a:t>Abbre.</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2000" u="none" cap="none" strike="noStrike"/>
                        <a:t>Statement  (Able to - )</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200" u="none" cap="none" strike="noStrike"/>
                        <a:t>POs</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200" u="none" cap="none" strike="noStrike"/>
                        <a:t>Bloom Levels</a:t>
                      </a:r>
                      <a:endParaRPr sz="1200" u="none" cap="none" strike="noStrike">
                        <a:latin typeface="Calibri"/>
                        <a:ea typeface="Calibri"/>
                        <a:cs typeface="Calibri"/>
                        <a:sym typeface="Calibri"/>
                      </a:endParaRPr>
                    </a:p>
                  </a:txBody>
                  <a:tcPr marT="0" marB="0" marR="52500" marL="52500"/>
                </a:tc>
              </a:tr>
              <a:tr h="339800">
                <a:tc>
                  <a:txBody>
                    <a:bodyPr/>
                    <a:lstStyle/>
                    <a:p>
                      <a:pPr indent="0" lvl="0" marL="0" marR="0" rtl="0" algn="ctr">
                        <a:lnSpc>
                          <a:spcPct val="115000"/>
                        </a:lnSpc>
                        <a:spcBef>
                          <a:spcPts val="0"/>
                        </a:spcBef>
                        <a:spcAft>
                          <a:spcPts val="0"/>
                        </a:spcAft>
                        <a:buNone/>
                      </a:pPr>
                      <a:r>
                        <a:rPr lang="en-US" sz="1400" u="none" cap="none" strike="noStrike"/>
                        <a:t>CSM301.1</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400" u="none" cap="none" strike="noStrike"/>
                        <a:t>CO1</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400" u="none" cap="none" strike="noStrike"/>
                        <a:t>Apply engineering Knowledge and skill to solve Societal /Research /Innovation /Entrepreneurship problems in a group. (PO-1)</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200" u="none" cap="none" strike="noStrike"/>
                        <a:t>PO1</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200" u="none" cap="none" strike="noStrike"/>
                        <a:t>L1, L2, L3</a:t>
                      </a:r>
                      <a:endParaRPr sz="1200" u="none" cap="none" strike="noStrike">
                        <a:latin typeface="Calibri"/>
                        <a:ea typeface="Calibri"/>
                        <a:cs typeface="Calibri"/>
                        <a:sym typeface="Calibri"/>
                      </a:endParaRPr>
                    </a:p>
                  </a:txBody>
                  <a:tcPr marT="0" marB="0" marR="52500" marL="52500"/>
                </a:tc>
              </a:tr>
              <a:tr h="514825">
                <a:tc>
                  <a:txBody>
                    <a:bodyPr/>
                    <a:lstStyle/>
                    <a:p>
                      <a:pPr indent="0" lvl="0" marL="0" marR="0" rtl="0" algn="ctr">
                        <a:lnSpc>
                          <a:spcPct val="115000"/>
                        </a:lnSpc>
                        <a:spcBef>
                          <a:spcPts val="0"/>
                        </a:spcBef>
                        <a:spcAft>
                          <a:spcPts val="0"/>
                        </a:spcAft>
                        <a:buNone/>
                      </a:pPr>
                      <a:r>
                        <a:rPr lang="en-US" sz="1400" u="none" cap="none" strike="noStrike"/>
                        <a:t>CSM301.2</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400" u="none" cap="none" strike="noStrike"/>
                        <a:t>CO2</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400" u="none" cap="none" strike="noStrike"/>
                        <a:t>Identify societal/research/innovation/entrepreneurship problems through appropriate literature surveys then evaluate problem statements and identifies objectives, processes/ modules/ algorithms/ existing solutions /alternate solutions /methods to solve the problem with best methods and processes. (PO-2)</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200" u="none" cap="none" strike="noStrike"/>
                        <a:t>PO2</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200" u="none" cap="none" strike="noStrike"/>
                        <a:t>L4, L4</a:t>
                      </a:r>
                      <a:endParaRPr sz="1200" u="none" cap="none" strike="noStrike">
                        <a:latin typeface="Calibri"/>
                        <a:ea typeface="Calibri"/>
                        <a:cs typeface="Calibri"/>
                        <a:sym typeface="Calibri"/>
                      </a:endParaRPr>
                    </a:p>
                  </a:txBody>
                  <a:tcPr marT="0" marB="0" marR="52500" marL="52500"/>
                </a:tc>
              </a:tr>
              <a:tr h="339800">
                <a:tc>
                  <a:txBody>
                    <a:bodyPr/>
                    <a:lstStyle/>
                    <a:p>
                      <a:pPr indent="0" lvl="0" marL="0" marR="0" rtl="0" algn="ctr">
                        <a:lnSpc>
                          <a:spcPct val="115000"/>
                        </a:lnSpc>
                        <a:spcBef>
                          <a:spcPts val="0"/>
                        </a:spcBef>
                        <a:spcAft>
                          <a:spcPts val="0"/>
                        </a:spcAft>
                        <a:buNone/>
                      </a:pPr>
                      <a:r>
                        <a:rPr lang="en-US" sz="1400" u="none" cap="none" strike="noStrike"/>
                        <a:t>CSM301.3</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400" u="none" cap="none" strike="noStrike"/>
                        <a:t>CO3</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400" u="none" cap="none" strike="noStrike"/>
                        <a:t>Review state-of-the-art literature and synthesize/develop system requirements, specifications, design constraints, from larger social and professional concerns. (PO-3)</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200" u="none" cap="none" strike="noStrike"/>
                        <a:t>PO3</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200" u="none" cap="none" strike="noStrike"/>
                        <a:t>L4, L5, L6</a:t>
                      </a:r>
                      <a:endParaRPr sz="1200" u="none" cap="none" strike="noStrike">
                        <a:latin typeface="Calibri"/>
                        <a:ea typeface="Calibri"/>
                        <a:cs typeface="Calibri"/>
                        <a:sym typeface="Calibri"/>
                      </a:endParaRPr>
                    </a:p>
                  </a:txBody>
                  <a:tcPr marT="0" marB="0" marR="52500" marL="52500"/>
                </a:tc>
              </a:tr>
              <a:tr h="339800">
                <a:tc>
                  <a:txBody>
                    <a:bodyPr/>
                    <a:lstStyle/>
                    <a:p>
                      <a:pPr indent="0" lvl="0" marL="0" marR="0" rtl="0" algn="ctr">
                        <a:lnSpc>
                          <a:spcPct val="115000"/>
                        </a:lnSpc>
                        <a:spcBef>
                          <a:spcPts val="0"/>
                        </a:spcBef>
                        <a:spcAft>
                          <a:spcPts val="0"/>
                        </a:spcAft>
                        <a:buNone/>
                      </a:pPr>
                      <a:r>
                        <a:rPr lang="en-US" sz="1400" u="none" cap="none" strike="noStrike"/>
                        <a:t>CSM301.4</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400" u="none" cap="none" strike="noStrike"/>
                        <a:t>CO4</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400" u="none" cap="none" strike="noStrike"/>
                        <a:t>Validate, Verify the results using test cases/benchmark data/ theoretical /inferences /experiments /simulations.(PO-4)</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200" u="none" cap="none" strike="noStrike"/>
                        <a:t>PO4</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200" u="none" cap="none" strike="noStrike"/>
                        <a:t>L5</a:t>
                      </a:r>
                      <a:endParaRPr sz="1200" u="none" cap="none" strike="noStrike">
                        <a:latin typeface="Calibri"/>
                        <a:ea typeface="Calibri"/>
                        <a:cs typeface="Calibri"/>
                        <a:sym typeface="Calibri"/>
                      </a:endParaRPr>
                    </a:p>
                  </a:txBody>
                  <a:tcPr marT="0" marB="0" marR="52500" marL="52500"/>
                </a:tc>
              </a:tr>
              <a:tr h="339800">
                <a:tc>
                  <a:txBody>
                    <a:bodyPr/>
                    <a:lstStyle/>
                    <a:p>
                      <a:pPr indent="0" lvl="0" marL="0" marR="0" rtl="0" algn="ctr">
                        <a:lnSpc>
                          <a:spcPct val="115000"/>
                        </a:lnSpc>
                        <a:spcBef>
                          <a:spcPts val="0"/>
                        </a:spcBef>
                        <a:spcAft>
                          <a:spcPts val="0"/>
                        </a:spcAft>
                        <a:buNone/>
                      </a:pPr>
                      <a:r>
                        <a:rPr lang="en-US" sz="1400" u="none" cap="none" strike="noStrike"/>
                        <a:t>CSM301.5</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400" u="none" cap="none" strike="noStrike"/>
                        <a:t>CO5</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400" u="none" cap="none" strike="noStrike"/>
                        <a:t>Identify/use/create/modify/extend modern engineering tools, techniques and resources required for solution implementation. (PO-5)</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200" u="none" cap="none" strike="noStrike"/>
                        <a:t>PO5</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200" u="none" cap="none" strike="noStrike"/>
                        <a:t>L4, L5, L6</a:t>
                      </a:r>
                      <a:endParaRPr sz="1200" u="none" cap="none" strike="noStrike">
                        <a:latin typeface="Calibri"/>
                        <a:ea typeface="Calibri"/>
                        <a:cs typeface="Calibri"/>
                        <a:sym typeface="Calibri"/>
                      </a:endParaRPr>
                    </a:p>
                  </a:txBody>
                  <a:tcPr marT="0" marB="0" marR="52500" marL="52500"/>
                </a:tc>
              </a:tr>
              <a:tr h="339800">
                <a:tc>
                  <a:txBody>
                    <a:bodyPr/>
                    <a:lstStyle/>
                    <a:p>
                      <a:pPr indent="0" lvl="0" marL="0" marR="0" rtl="0" algn="ctr">
                        <a:lnSpc>
                          <a:spcPct val="115000"/>
                        </a:lnSpc>
                        <a:spcBef>
                          <a:spcPts val="0"/>
                        </a:spcBef>
                        <a:spcAft>
                          <a:spcPts val="0"/>
                        </a:spcAft>
                        <a:buNone/>
                      </a:pPr>
                      <a:r>
                        <a:rPr lang="en-US" sz="1400" u="none" cap="none" strike="noStrike"/>
                        <a:t>CSM301.6</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400" u="none" cap="none" strike="noStrike"/>
                        <a:t>CO6</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400" u="none" cap="none" strike="noStrike"/>
                        <a:t>Use standard norms of engineering practices and understand ethics and misconduct of publication. (PO-6 and 8)</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200" u="none" cap="none" strike="noStrike"/>
                        <a:t>PO6, PO8</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200" u="none" cap="none" strike="noStrike"/>
                        <a:t>L3, L4</a:t>
                      </a:r>
                      <a:endParaRPr sz="1200" u="none" cap="none" strike="noStrike">
                        <a:latin typeface="Calibri"/>
                        <a:ea typeface="Calibri"/>
                        <a:cs typeface="Calibri"/>
                        <a:sym typeface="Calibri"/>
                      </a:endParaRPr>
                    </a:p>
                  </a:txBody>
                  <a:tcPr marT="0" marB="0" marR="52500" marL="52500"/>
                </a:tc>
              </a:tr>
              <a:tr h="339800">
                <a:tc>
                  <a:txBody>
                    <a:bodyPr/>
                    <a:lstStyle/>
                    <a:p>
                      <a:pPr indent="0" lvl="0" marL="0" marR="0" rtl="0" algn="ctr">
                        <a:lnSpc>
                          <a:spcPct val="115000"/>
                        </a:lnSpc>
                        <a:spcBef>
                          <a:spcPts val="0"/>
                        </a:spcBef>
                        <a:spcAft>
                          <a:spcPts val="0"/>
                        </a:spcAft>
                        <a:buNone/>
                      </a:pPr>
                      <a:r>
                        <a:rPr lang="en-US" sz="1400" u="none" cap="none" strike="noStrike"/>
                        <a:t>CSM301.7</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400" u="none" cap="none" strike="noStrike"/>
                        <a:t>CO7</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400" u="none" cap="none" strike="noStrike"/>
                        <a:t>Analyze the impact of solutions in a societal and environmental context for sustainable development. (PO-7)</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200" u="none" cap="none" strike="noStrike"/>
                        <a:t>PO7</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200" u="none" cap="none" strike="noStrike"/>
                        <a:t>L4, L5</a:t>
                      </a:r>
                      <a:endParaRPr sz="1200" u="none" cap="none" strike="noStrike">
                        <a:latin typeface="Calibri"/>
                        <a:ea typeface="Calibri"/>
                        <a:cs typeface="Calibri"/>
                        <a:sym typeface="Calibri"/>
                      </a:endParaRPr>
                    </a:p>
                  </a:txBody>
                  <a:tcPr marT="0" marB="0" marR="52500" marL="52500"/>
                </a:tc>
              </a:tr>
              <a:tr h="164750">
                <a:tc>
                  <a:txBody>
                    <a:bodyPr/>
                    <a:lstStyle/>
                    <a:p>
                      <a:pPr indent="0" lvl="0" marL="0" marR="0" rtl="0" algn="ctr">
                        <a:lnSpc>
                          <a:spcPct val="115000"/>
                        </a:lnSpc>
                        <a:spcBef>
                          <a:spcPts val="0"/>
                        </a:spcBef>
                        <a:spcAft>
                          <a:spcPts val="0"/>
                        </a:spcAft>
                        <a:buNone/>
                      </a:pPr>
                      <a:r>
                        <a:rPr lang="en-US" sz="1400" u="none" cap="none" strike="noStrike"/>
                        <a:t>CSM301.8</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400" u="none" cap="none" strike="noStrike"/>
                        <a:t>CO8</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400" u="none" cap="none" strike="noStrike"/>
                        <a:t>Develop interpersonal skills to work as a member of a group or leader. (PO-9)</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200" u="none" cap="none" strike="noStrike"/>
                        <a:t>PO9</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200" u="none" cap="none" strike="noStrike"/>
                        <a:t>L1, L2, L3</a:t>
                      </a:r>
                      <a:endParaRPr sz="1200" u="none" cap="none" strike="noStrike">
                        <a:latin typeface="Calibri"/>
                        <a:ea typeface="Calibri"/>
                        <a:cs typeface="Calibri"/>
                        <a:sym typeface="Calibri"/>
                      </a:endParaRPr>
                    </a:p>
                  </a:txBody>
                  <a:tcPr marT="0" marB="0" marR="52500" marL="52500"/>
                </a:tc>
              </a:tr>
              <a:tr h="617075">
                <a:tc>
                  <a:txBody>
                    <a:bodyPr/>
                    <a:lstStyle/>
                    <a:p>
                      <a:pPr indent="0" lvl="0" marL="0" marR="0" rtl="0" algn="ctr">
                        <a:lnSpc>
                          <a:spcPct val="115000"/>
                        </a:lnSpc>
                        <a:spcBef>
                          <a:spcPts val="0"/>
                        </a:spcBef>
                        <a:spcAft>
                          <a:spcPts val="0"/>
                        </a:spcAft>
                        <a:buNone/>
                      </a:pPr>
                      <a:r>
                        <a:rPr lang="en-US" sz="1400" u="none" cap="none" strike="noStrike"/>
                        <a:t>CSM301.9</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400" u="none" cap="none" strike="noStrike"/>
                        <a:t>CO9</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400" u="none" cap="none" strike="noStrike"/>
                        <a:t>Communicate through technical report writing and oral presentation as per engineering standards. (PO-10) </a:t>
                      </a:r>
                      <a:r>
                        <a:rPr lang="en-US" sz="1100" u="none" cap="none" strike="noStrike"/>
                        <a:t>The work may result in research/white paper/ article/blog writing and publication by understanding ethics and misconduct of publication.</a:t>
                      </a:r>
                      <a:br>
                        <a:rPr lang="en-US" sz="1100" u="none" cap="none" strike="noStrike"/>
                      </a:br>
                      <a:r>
                        <a:rPr lang="en-US" sz="1100" u="none" cap="none" strike="noStrike"/>
                        <a:t>The work may result in a business plan for entrepreneurship products created.</a:t>
                      </a:r>
                      <a:br>
                        <a:rPr lang="en-US" sz="1100" u="none" cap="none" strike="noStrike"/>
                      </a:br>
                      <a:r>
                        <a:rPr lang="en-US" sz="1100" u="none" cap="none" strike="noStrike"/>
                        <a:t>The work may result in the patent filing.</a:t>
                      </a:r>
                      <a:endParaRPr sz="105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200" u="none" cap="none" strike="noStrike"/>
                        <a:t>PO10</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200" u="none" cap="none" strike="noStrike"/>
                        <a:t>L1, L2, L3</a:t>
                      </a:r>
                      <a:endParaRPr sz="1200" u="none" cap="none" strike="noStrike">
                        <a:latin typeface="Calibri"/>
                        <a:ea typeface="Calibri"/>
                        <a:cs typeface="Calibri"/>
                        <a:sym typeface="Calibri"/>
                      </a:endParaRPr>
                    </a:p>
                  </a:txBody>
                  <a:tcPr marT="0" marB="0" marR="52500" marL="52500"/>
                </a:tc>
              </a:tr>
              <a:tr h="164750">
                <a:tc>
                  <a:txBody>
                    <a:bodyPr/>
                    <a:lstStyle/>
                    <a:p>
                      <a:pPr indent="0" lvl="0" marL="0" marR="0" rtl="0" algn="ctr">
                        <a:lnSpc>
                          <a:spcPct val="115000"/>
                        </a:lnSpc>
                        <a:spcBef>
                          <a:spcPts val="0"/>
                        </a:spcBef>
                        <a:spcAft>
                          <a:spcPts val="0"/>
                        </a:spcAft>
                        <a:buNone/>
                      </a:pPr>
                      <a:r>
                        <a:rPr lang="en-US" sz="1400" u="none" cap="none" strike="noStrike"/>
                        <a:t>CSM301.10</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400" u="none" cap="none" strike="noStrike"/>
                        <a:t>CO10</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400" u="none" cap="none" strike="noStrike"/>
                        <a:t>Demonstrate project management principles and financial considerations during project work. (PO-11)</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200" u="none" cap="none" strike="noStrike"/>
                        <a:t>PO11</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200" u="none" cap="none" strike="noStrike"/>
                        <a:t>L3, L4, L5</a:t>
                      </a:r>
                      <a:endParaRPr sz="1200" u="none" cap="none" strike="noStrike">
                        <a:latin typeface="Calibri"/>
                        <a:ea typeface="Calibri"/>
                        <a:cs typeface="Calibri"/>
                        <a:sym typeface="Calibri"/>
                      </a:endParaRPr>
                    </a:p>
                  </a:txBody>
                  <a:tcPr marT="0" marB="0" marR="52500" marL="52500"/>
                </a:tc>
              </a:tr>
              <a:tr h="164750">
                <a:tc>
                  <a:txBody>
                    <a:bodyPr/>
                    <a:lstStyle/>
                    <a:p>
                      <a:pPr indent="0" lvl="0" marL="0" marR="0" rtl="0" algn="ctr">
                        <a:lnSpc>
                          <a:spcPct val="115000"/>
                        </a:lnSpc>
                        <a:spcBef>
                          <a:spcPts val="0"/>
                        </a:spcBef>
                        <a:spcAft>
                          <a:spcPts val="0"/>
                        </a:spcAft>
                        <a:buNone/>
                      </a:pPr>
                      <a:r>
                        <a:rPr lang="en-US" sz="1400" u="none" cap="none" strike="noStrike"/>
                        <a:t>CSM301.11</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400" u="none" cap="none" strike="noStrike"/>
                        <a:t>CO11</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400" u="none" cap="none" strike="noStrike"/>
                        <a:t>Demonstrate the capabilities of self-learning in a group, which leads to lifelong learning. (PO-12)</a:t>
                      </a:r>
                      <a:endParaRPr sz="1200" u="none" cap="none" strike="noStrike">
                        <a:latin typeface="Calibri"/>
                        <a:ea typeface="Calibri"/>
                        <a:cs typeface="Calibri"/>
                        <a:sym typeface="Calibri"/>
                      </a:endParaRPr>
                    </a:p>
                  </a:txBody>
                  <a:tcPr marT="0" marB="0" marR="52500" marL="52500"/>
                </a:tc>
                <a:tc>
                  <a:txBody>
                    <a:bodyPr/>
                    <a:lstStyle/>
                    <a:p>
                      <a:pPr indent="0" lvl="0" marL="0" marR="0" rtl="0" algn="ctr">
                        <a:lnSpc>
                          <a:spcPct val="115000"/>
                        </a:lnSpc>
                        <a:spcBef>
                          <a:spcPts val="0"/>
                        </a:spcBef>
                        <a:spcAft>
                          <a:spcPts val="0"/>
                        </a:spcAft>
                        <a:buNone/>
                      </a:pPr>
                      <a:r>
                        <a:rPr lang="en-US" sz="1200" u="none" cap="none" strike="noStrike"/>
                        <a:t>PO12</a:t>
                      </a:r>
                      <a:endParaRPr sz="1200" u="none" cap="none" strike="noStrike">
                        <a:latin typeface="Calibri"/>
                        <a:ea typeface="Calibri"/>
                        <a:cs typeface="Calibri"/>
                        <a:sym typeface="Calibri"/>
                      </a:endParaRPr>
                    </a:p>
                  </a:txBody>
                  <a:tcPr marT="0" marB="0" marR="52500" marL="52500"/>
                </a:tc>
                <a:tc>
                  <a:txBody>
                    <a:bodyPr/>
                    <a:lstStyle/>
                    <a:p>
                      <a:pPr indent="0" lvl="0" marL="0" marR="0" rtl="0" algn="l">
                        <a:lnSpc>
                          <a:spcPct val="115000"/>
                        </a:lnSpc>
                        <a:spcBef>
                          <a:spcPts val="0"/>
                        </a:spcBef>
                        <a:spcAft>
                          <a:spcPts val="0"/>
                        </a:spcAft>
                        <a:buNone/>
                      </a:pPr>
                      <a:r>
                        <a:rPr lang="en-US" sz="1200" u="none" cap="none" strike="noStrike"/>
                        <a:t>L1-L6</a:t>
                      </a:r>
                      <a:endParaRPr sz="1200" u="none" cap="none" strike="noStrike">
                        <a:latin typeface="Calibri"/>
                        <a:ea typeface="Calibri"/>
                        <a:cs typeface="Calibri"/>
                        <a:sym typeface="Calibri"/>
                      </a:endParaRPr>
                    </a:p>
                  </a:txBody>
                  <a:tcPr marT="0" marB="0" marR="52500" marL="52500"/>
                </a:tc>
              </a:tr>
            </a:tbl>
          </a:graphicData>
        </a:graphic>
      </p:graphicFrame>
      <p:sp>
        <p:nvSpPr>
          <p:cNvPr id="120" name="Google Shape;120;p12"/>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&lt;20/08/2020 22:50&gt; </a:t>
            </a: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type="title"/>
          </p:nvPr>
        </p:nvSpPr>
        <p:spPr>
          <a:xfrm>
            <a:off x="1775522" y="76200"/>
            <a:ext cx="10297143"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Table of Contents  </a:t>
            </a:r>
            <a:endParaRPr b="1" sz="2800"/>
          </a:p>
        </p:txBody>
      </p:sp>
      <p:sp>
        <p:nvSpPr>
          <p:cNvPr id="126" name="Google Shape;126;p13"/>
          <p:cNvSpPr txBox="1"/>
          <p:nvPr>
            <p:ph idx="1" type="body"/>
          </p:nvPr>
        </p:nvSpPr>
        <p:spPr>
          <a:xfrm>
            <a:off x="479375" y="1058575"/>
            <a:ext cx="11103000" cy="5281800"/>
          </a:xfrm>
          <a:prstGeom prst="rect">
            <a:avLst/>
          </a:prstGeom>
          <a:noFill/>
          <a:ln>
            <a:noFill/>
          </a:ln>
        </p:spPr>
        <p:txBody>
          <a:bodyPr anchorCtr="0" anchor="t" bIns="45700" lIns="91425" spcFirstLastPara="1" rIns="91425" wrap="square" tIns="45700">
            <a:noAutofit/>
          </a:bodyPr>
          <a:lstStyle/>
          <a:p>
            <a:pPr indent="-521969" lvl="0" marL="514350" rtl="0" algn="l">
              <a:spcBef>
                <a:spcPts val="296"/>
              </a:spcBef>
              <a:spcAft>
                <a:spcPts val="0"/>
              </a:spcAft>
              <a:buSzPts val="1600"/>
              <a:buFont typeface="Calibri"/>
              <a:buAutoNum type="arabicParenR"/>
            </a:pPr>
            <a:r>
              <a:rPr lang="en-US" sz="1600"/>
              <a:t>Introduction </a:t>
            </a:r>
            <a:endParaRPr sz="1600"/>
          </a:p>
          <a:p>
            <a:pPr indent="-521969" lvl="0" marL="514350" rtl="0" algn="l">
              <a:spcBef>
                <a:spcPts val="296"/>
              </a:spcBef>
              <a:spcAft>
                <a:spcPts val="0"/>
              </a:spcAft>
              <a:buSzPts val="1600"/>
              <a:buFont typeface="Calibri"/>
              <a:buAutoNum type="arabicParenR"/>
            </a:pPr>
            <a:r>
              <a:rPr lang="en-US" sz="1600"/>
              <a:t>Project Background and Motivation </a:t>
            </a:r>
            <a:endParaRPr sz="1600"/>
          </a:p>
          <a:p>
            <a:pPr indent="-521969" lvl="0" marL="514350" rtl="0" algn="l">
              <a:spcBef>
                <a:spcPts val="296"/>
              </a:spcBef>
              <a:spcAft>
                <a:spcPts val="0"/>
              </a:spcAft>
              <a:buSzPts val="1600"/>
              <a:buFont typeface="Calibri"/>
              <a:buAutoNum type="arabicParenR"/>
            </a:pPr>
            <a:r>
              <a:rPr lang="en-US" sz="1600"/>
              <a:t>Problem Statement and Definition</a:t>
            </a:r>
            <a:endParaRPr sz="1600"/>
          </a:p>
          <a:p>
            <a:pPr indent="-521969" lvl="0" marL="514350" rtl="0" algn="l">
              <a:spcBef>
                <a:spcPts val="296"/>
              </a:spcBef>
              <a:spcAft>
                <a:spcPts val="0"/>
              </a:spcAft>
              <a:buSzPts val="1600"/>
              <a:buFont typeface="Calibri"/>
              <a:buAutoNum type="arabicParenR"/>
            </a:pPr>
            <a:r>
              <a:rPr lang="en-US" sz="1600"/>
              <a:t>Project Objectives   </a:t>
            </a:r>
            <a:endParaRPr sz="1600"/>
          </a:p>
          <a:p>
            <a:pPr indent="-521969" lvl="0" marL="514350" rtl="0" algn="l">
              <a:spcBef>
                <a:spcPts val="296"/>
              </a:spcBef>
              <a:spcAft>
                <a:spcPts val="0"/>
              </a:spcAft>
              <a:buSzPts val="1600"/>
              <a:buFont typeface="Calibri"/>
              <a:buAutoNum type="arabicParenR"/>
            </a:pPr>
            <a:r>
              <a:rPr lang="en-US" sz="1600"/>
              <a:t>Project Importance or Research Significance</a:t>
            </a:r>
            <a:endParaRPr sz="1600"/>
          </a:p>
          <a:p>
            <a:pPr indent="-521969" lvl="0" marL="514350" rtl="0" algn="l">
              <a:spcBef>
                <a:spcPts val="296"/>
              </a:spcBef>
              <a:spcAft>
                <a:spcPts val="0"/>
              </a:spcAft>
              <a:buSzPts val="1600"/>
              <a:buFont typeface="Calibri"/>
              <a:buAutoNum type="arabicParenR"/>
            </a:pPr>
            <a:r>
              <a:rPr lang="en-US" sz="1600"/>
              <a:t>Scope and Limitation of Project</a:t>
            </a:r>
            <a:endParaRPr sz="1600"/>
          </a:p>
          <a:p>
            <a:pPr indent="-521969" lvl="0" marL="514350" rtl="0" algn="l">
              <a:spcBef>
                <a:spcPts val="296"/>
              </a:spcBef>
              <a:spcAft>
                <a:spcPts val="0"/>
              </a:spcAft>
              <a:buSzPts val="1600"/>
              <a:buFont typeface="Calibri"/>
              <a:buAutoNum type="arabicParenR"/>
            </a:pPr>
            <a:r>
              <a:rPr lang="en-US" sz="1600"/>
              <a:t>Literature Review </a:t>
            </a:r>
            <a:endParaRPr sz="1600"/>
          </a:p>
          <a:p>
            <a:pPr indent="-521969" lvl="0" marL="514350" rtl="0" algn="l">
              <a:spcBef>
                <a:spcPts val="296"/>
              </a:spcBef>
              <a:spcAft>
                <a:spcPts val="0"/>
              </a:spcAft>
              <a:buSzPts val="1600"/>
              <a:buAutoNum type="arabicParenR"/>
            </a:pPr>
            <a:r>
              <a:rPr lang="en-US" sz="1600"/>
              <a:t>Proposed System</a:t>
            </a:r>
            <a:endParaRPr sz="1600"/>
          </a:p>
          <a:p>
            <a:pPr indent="-521969" lvl="0" marL="514350" rtl="0" algn="l">
              <a:spcBef>
                <a:spcPts val="296"/>
              </a:spcBef>
              <a:spcAft>
                <a:spcPts val="0"/>
              </a:spcAft>
              <a:buSzPts val="1600"/>
              <a:buFont typeface="Calibri"/>
              <a:buAutoNum type="arabicParenR"/>
            </a:pPr>
            <a:r>
              <a:rPr lang="en-US" sz="1600"/>
              <a:t>Project methodology   </a:t>
            </a:r>
            <a:endParaRPr sz="1600"/>
          </a:p>
          <a:p>
            <a:pPr indent="-521969" lvl="0" marL="514350" rtl="0" algn="l">
              <a:spcBef>
                <a:spcPts val="296"/>
              </a:spcBef>
              <a:spcAft>
                <a:spcPts val="0"/>
              </a:spcAft>
              <a:buSzPts val="1600"/>
              <a:buFont typeface="Calibri"/>
              <a:buAutoNum type="arabicParenR"/>
            </a:pPr>
            <a:r>
              <a:rPr lang="en-US" sz="1600"/>
              <a:t>Requirement Analysis and Specification (SRS) </a:t>
            </a:r>
            <a:endParaRPr sz="1600"/>
          </a:p>
          <a:p>
            <a:pPr indent="-521969" lvl="0" marL="514350" rtl="0" algn="l">
              <a:spcBef>
                <a:spcPts val="296"/>
              </a:spcBef>
              <a:spcAft>
                <a:spcPts val="0"/>
              </a:spcAft>
              <a:buSzPts val="1600"/>
              <a:buFont typeface="Calibri"/>
              <a:buAutoNum type="arabicParenR"/>
            </a:pPr>
            <a:r>
              <a:rPr lang="en-US" sz="1600"/>
              <a:t>Functional requirements (Requirement Diagram)</a:t>
            </a:r>
            <a:endParaRPr sz="1600"/>
          </a:p>
          <a:p>
            <a:pPr indent="-521969" lvl="0" marL="514350" rtl="0" algn="l">
              <a:spcBef>
                <a:spcPts val="296"/>
              </a:spcBef>
              <a:spcAft>
                <a:spcPts val="0"/>
              </a:spcAft>
              <a:buSzPts val="1600"/>
              <a:buFont typeface="Calibri"/>
              <a:buAutoNum type="arabicParenR"/>
            </a:pPr>
            <a:r>
              <a:rPr lang="en-US" sz="1600"/>
              <a:t>Non-functional requirements</a:t>
            </a:r>
            <a:endParaRPr sz="1600"/>
          </a:p>
          <a:p>
            <a:pPr indent="-521969" lvl="0" marL="514350" rtl="0" algn="l">
              <a:spcBef>
                <a:spcPts val="296"/>
              </a:spcBef>
              <a:spcAft>
                <a:spcPts val="0"/>
              </a:spcAft>
              <a:buSzPts val="1600"/>
              <a:buFont typeface="Calibri"/>
              <a:buAutoNum type="arabicParenR"/>
            </a:pPr>
            <a:r>
              <a:rPr lang="en-US" sz="1600"/>
              <a:t>Feasibility study report (FSR)</a:t>
            </a:r>
            <a:endParaRPr sz="1600"/>
          </a:p>
          <a:p>
            <a:pPr indent="-521969" lvl="0" marL="514350" rtl="0" algn="l">
              <a:spcBef>
                <a:spcPts val="296"/>
              </a:spcBef>
              <a:spcAft>
                <a:spcPts val="0"/>
              </a:spcAft>
              <a:buSzPts val="1600"/>
              <a:buFont typeface="Calibri"/>
              <a:buAutoNum type="arabicParenR"/>
            </a:pPr>
            <a:r>
              <a:rPr lang="en-US" sz="1600"/>
              <a:t>Implementation plan in the form of Gantt</a:t>
            </a:r>
            <a:endParaRPr sz="1600"/>
          </a:p>
          <a:p>
            <a:pPr indent="-521969" lvl="0" marL="514350" rtl="0" algn="l">
              <a:spcBef>
                <a:spcPts val="296"/>
              </a:spcBef>
              <a:spcAft>
                <a:spcPts val="0"/>
              </a:spcAft>
              <a:buSzPts val="1600"/>
              <a:buFont typeface="Calibri"/>
              <a:buAutoNum type="arabicParenR"/>
            </a:pPr>
            <a:r>
              <a:rPr lang="en-US" sz="1600"/>
              <a:t>Deliverable </a:t>
            </a:r>
            <a:endParaRPr sz="1600"/>
          </a:p>
          <a:p>
            <a:pPr indent="-521969" lvl="0" marL="514350" rtl="0" algn="l">
              <a:spcBef>
                <a:spcPts val="296"/>
              </a:spcBef>
              <a:spcAft>
                <a:spcPts val="0"/>
              </a:spcAft>
              <a:buSzPts val="1600"/>
              <a:buFont typeface="Calibri"/>
              <a:buAutoNum type="arabicParenR"/>
            </a:pPr>
            <a:r>
              <a:rPr lang="en-US" sz="1600"/>
              <a:t>References</a:t>
            </a:r>
            <a:endParaRPr sz="1600"/>
          </a:p>
          <a:p>
            <a:pPr indent="-521969" lvl="0" marL="514350" rtl="0" algn="l">
              <a:spcBef>
                <a:spcPts val="296"/>
              </a:spcBef>
              <a:spcAft>
                <a:spcPts val="0"/>
              </a:spcAft>
              <a:buSzPts val="1600"/>
              <a:buAutoNum type="arabicParenR"/>
            </a:pPr>
            <a:r>
              <a:rPr lang="en-US" sz="1600"/>
              <a:t>System Architecture/Block Diagram</a:t>
            </a:r>
            <a:endParaRPr sz="1600"/>
          </a:p>
          <a:p>
            <a:pPr indent="-521969" lvl="0" marL="514350" marR="0" rtl="0" algn="l">
              <a:lnSpc>
                <a:spcPct val="100000"/>
              </a:lnSpc>
              <a:spcBef>
                <a:spcPts val="296"/>
              </a:spcBef>
              <a:spcAft>
                <a:spcPts val="0"/>
              </a:spcAft>
              <a:buSzPts val="1600"/>
              <a:buFont typeface="Calibri"/>
              <a:buAutoNum type="arabicParenR"/>
            </a:pPr>
            <a:r>
              <a:rPr lang="en-US" sz="1600"/>
              <a:t>Use case diagram                         </a:t>
            </a:r>
            <a:endParaRPr sz="1600"/>
          </a:p>
          <a:p>
            <a:pPr indent="-521969" lvl="0" marL="514350" marR="0" rtl="0" algn="l">
              <a:lnSpc>
                <a:spcPct val="100000"/>
              </a:lnSpc>
              <a:spcBef>
                <a:spcPts val="296"/>
              </a:spcBef>
              <a:spcAft>
                <a:spcPts val="0"/>
              </a:spcAft>
              <a:buSzPts val="1600"/>
              <a:buFont typeface="Calibri"/>
              <a:buAutoNum type="arabicParenR"/>
            </a:pPr>
            <a:r>
              <a:rPr lang="en-US" sz="1600"/>
              <a:t>Data Flow diagram Level -0 </a:t>
            </a:r>
            <a:endParaRPr sz="1600"/>
          </a:p>
          <a:p>
            <a:pPr indent="-521969" lvl="0" marL="514350" marR="0" rtl="0" algn="l">
              <a:lnSpc>
                <a:spcPct val="100000"/>
              </a:lnSpc>
              <a:spcBef>
                <a:spcPts val="296"/>
              </a:spcBef>
              <a:spcAft>
                <a:spcPts val="0"/>
              </a:spcAft>
              <a:buSzPts val="1600"/>
              <a:buFont typeface="Calibri"/>
              <a:buAutoNum type="arabicParenR"/>
            </a:pPr>
            <a:r>
              <a:rPr lang="en-US" sz="1600"/>
              <a:t>Data Flow diagram Level -1   </a:t>
            </a:r>
            <a:endParaRPr sz="1600"/>
          </a:p>
        </p:txBody>
      </p:sp>
      <p:sp>
        <p:nvSpPr>
          <p:cNvPr id="127" name="Google Shape;127;p13"/>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cxnSp>
        <p:nvCxnSpPr>
          <p:cNvPr id="128" name="Google Shape;128;p13"/>
          <p:cNvCxnSpPr>
            <a:stCxn id="126" idx="0"/>
            <a:endCxn id="126" idx="2"/>
          </p:cNvCxnSpPr>
          <p:nvPr/>
        </p:nvCxnSpPr>
        <p:spPr>
          <a:xfrm>
            <a:off x="6030875" y="1058575"/>
            <a:ext cx="0" cy="5281800"/>
          </a:xfrm>
          <a:prstGeom prst="straightConnector1">
            <a:avLst/>
          </a:prstGeom>
          <a:noFill/>
          <a:ln cap="flat" cmpd="sng" w="9525">
            <a:solidFill>
              <a:schemeClr val="dk2"/>
            </a:solidFill>
            <a:prstDash val="solid"/>
            <a:round/>
            <a:headEnd len="med" w="med" type="none"/>
            <a:tailEnd len="med" w="med" type="none"/>
          </a:ln>
        </p:spPr>
      </p:cxnSp>
      <p:sp>
        <p:nvSpPr>
          <p:cNvPr id="129" name="Google Shape;129;p13"/>
          <p:cNvSpPr txBox="1"/>
          <p:nvPr/>
        </p:nvSpPr>
        <p:spPr>
          <a:xfrm>
            <a:off x="6096000" y="984300"/>
            <a:ext cx="5317800" cy="528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296"/>
              </a:spcBef>
              <a:spcAft>
                <a:spcPts val="0"/>
              </a:spcAft>
              <a:buNone/>
            </a:pP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0000"/>
              </a:lnSpc>
              <a:spcBef>
                <a:spcPts val="296"/>
              </a:spcBef>
              <a:spcAft>
                <a:spcPts val="0"/>
              </a:spcAft>
              <a:buNone/>
            </a:pPr>
            <a:r>
              <a:rPr lang="en-US" sz="1600">
                <a:solidFill>
                  <a:schemeClr val="dk1"/>
                </a:solidFill>
                <a:latin typeface="Calibri"/>
                <a:ea typeface="Calibri"/>
                <a:cs typeface="Calibri"/>
                <a:sym typeface="Calibri"/>
              </a:rPr>
              <a:t>20)     Class diagram                         </a:t>
            </a:r>
            <a:endParaRPr sz="1600">
              <a:solidFill>
                <a:schemeClr val="dk1"/>
              </a:solidFill>
              <a:latin typeface="Calibri"/>
              <a:ea typeface="Calibri"/>
              <a:cs typeface="Calibri"/>
              <a:sym typeface="Calibri"/>
            </a:endParaRPr>
          </a:p>
          <a:p>
            <a:pPr indent="0" lvl="0" marL="0" marR="0" rtl="0" algn="l">
              <a:lnSpc>
                <a:spcPct val="100000"/>
              </a:lnSpc>
              <a:spcBef>
                <a:spcPts val="296"/>
              </a:spcBef>
              <a:spcAft>
                <a:spcPts val="0"/>
              </a:spcAft>
              <a:buNone/>
            </a:pPr>
            <a:r>
              <a:rPr lang="en-US" sz="1600">
                <a:solidFill>
                  <a:schemeClr val="dk1"/>
                </a:solidFill>
                <a:latin typeface="Calibri"/>
                <a:ea typeface="Calibri"/>
                <a:cs typeface="Calibri"/>
                <a:sym typeface="Calibri"/>
              </a:rPr>
              <a:t>21)     Activity Diagram                         </a:t>
            </a:r>
            <a:endParaRPr sz="1600">
              <a:solidFill>
                <a:schemeClr val="dk1"/>
              </a:solidFill>
              <a:latin typeface="Calibri"/>
              <a:ea typeface="Calibri"/>
              <a:cs typeface="Calibri"/>
              <a:sym typeface="Calibri"/>
            </a:endParaRPr>
          </a:p>
          <a:p>
            <a:pPr indent="0" lvl="0" marL="0" marR="0" rtl="0" algn="l">
              <a:lnSpc>
                <a:spcPct val="100000"/>
              </a:lnSpc>
              <a:spcBef>
                <a:spcPts val="296"/>
              </a:spcBef>
              <a:spcAft>
                <a:spcPts val="0"/>
              </a:spcAft>
              <a:buNone/>
            </a:pPr>
            <a:r>
              <a:rPr lang="en-US" sz="1600">
                <a:solidFill>
                  <a:schemeClr val="dk1"/>
                </a:solidFill>
                <a:latin typeface="Calibri"/>
                <a:ea typeface="Calibri"/>
                <a:cs typeface="Calibri"/>
                <a:sym typeface="Calibri"/>
              </a:rPr>
              <a:t>22)     Sequence Diagram                                                                                             </a:t>
            </a: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lnSpc>
                <a:spcPct val="100000"/>
              </a:lnSpc>
              <a:spcBef>
                <a:spcPts val="296"/>
              </a:spcBef>
              <a:spcAft>
                <a:spcPts val="0"/>
              </a:spcAft>
              <a:buNone/>
            </a:pPr>
            <a:r>
              <a:rPr lang="en-US" sz="1600">
                <a:solidFill>
                  <a:schemeClr val="dk1"/>
                </a:solidFill>
                <a:latin typeface="Calibri"/>
                <a:ea typeface="Calibri"/>
                <a:cs typeface="Calibri"/>
                <a:sym typeface="Calibri"/>
              </a:rPr>
              <a:t>23)     Pseudocode for each module                                                </a:t>
            </a:r>
            <a:endParaRPr sz="1600">
              <a:solidFill>
                <a:schemeClr val="dk1"/>
              </a:solidFill>
              <a:latin typeface="Calibri"/>
              <a:ea typeface="Calibri"/>
              <a:cs typeface="Calibri"/>
              <a:sym typeface="Calibri"/>
            </a:endParaRPr>
          </a:p>
          <a:p>
            <a:pPr indent="0" lvl="0" marL="0" marR="0" rtl="0" algn="l">
              <a:lnSpc>
                <a:spcPct val="100000"/>
              </a:lnSpc>
              <a:spcBef>
                <a:spcPts val="296"/>
              </a:spcBef>
              <a:spcAft>
                <a:spcPts val="0"/>
              </a:spcAft>
              <a:buNone/>
            </a:pPr>
            <a:r>
              <a:rPr lang="en-US" sz="1600">
                <a:solidFill>
                  <a:schemeClr val="dk1"/>
                </a:solidFill>
                <a:latin typeface="Calibri"/>
                <a:ea typeface="Calibri"/>
                <a:cs typeface="Calibri"/>
                <a:sym typeface="Calibri"/>
              </a:rPr>
              <a:t>24)     Implementation plan in the form of Gantt/PERT/CPM chart, which will cover the weekly activity of mini/major projects (Completed)                         </a:t>
            </a:r>
            <a:endParaRPr sz="1600">
              <a:solidFill>
                <a:schemeClr val="dk1"/>
              </a:solidFill>
              <a:latin typeface="Calibri"/>
              <a:ea typeface="Calibri"/>
              <a:cs typeface="Calibri"/>
              <a:sym typeface="Calibri"/>
            </a:endParaRPr>
          </a:p>
          <a:p>
            <a:pPr indent="0" lvl="0" marL="0" marR="0" rtl="0" algn="l">
              <a:lnSpc>
                <a:spcPct val="100000"/>
              </a:lnSpc>
              <a:spcBef>
                <a:spcPts val="296"/>
              </a:spcBef>
              <a:spcAft>
                <a:spcPts val="0"/>
              </a:spcAft>
              <a:buNone/>
            </a:pPr>
            <a:r>
              <a:rPr lang="en-US" sz="1600">
                <a:solidFill>
                  <a:schemeClr val="dk1"/>
                </a:solidFill>
                <a:latin typeface="Calibri"/>
                <a:ea typeface="Calibri"/>
                <a:cs typeface="Calibri"/>
                <a:sym typeface="Calibri"/>
              </a:rPr>
              <a:t>25)     Conclusion                        </a:t>
            </a:r>
            <a:endParaRPr sz="1600">
              <a:solidFill>
                <a:schemeClr val="dk1"/>
              </a:solidFill>
              <a:latin typeface="Calibri"/>
              <a:ea typeface="Calibri"/>
              <a:cs typeface="Calibri"/>
              <a:sym typeface="Calibri"/>
            </a:endParaRPr>
          </a:p>
          <a:p>
            <a:pPr indent="0" lvl="0" marL="0" marR="0" rtl="0" algn="l">
              <a:lnSpc>
                <a:spcPct val="100000"/>
              </a:lnSpc>
              <a:spcBef>
                <a:spcPts val="296"/>
              </a:spcBef>
              <a:spcAft>
                <a:spcPts val="0"/>
              </a:spcAft>
              <a:buNone/>
            </a:pPr>
            <a:r>
              <a:rPr lang="en-US" sz="1600">
                <a:solidFill>
                  <a:schemeClr val="dk1"/>
                </a:solidFill>
                <a:latin typeface="Calibri"/>
                <a:ea typeface="Calibri"/>
                <a:cs typeface="Calibri"/>
                <a:sym typeface="Calibri"/>
              </a:rPr>
              <a:t>26)     Table showing achieved project objectives till date.                         </a:t>
            </a:r>
            <a:endParaRPr sz="1600">
              <a:solidFill>
                <a:schemeClr val="dk1"/>
              </a:solidFill>
              <a:latin typeface="Calibri"/>
              <a:ea typeface="Calibri"/>
              <a:cs typeface="Calibri"/>
              <a:sym typeface="Calibri"/>
            </a:endParaRPr>
          </a:p>
          <a:p>
            <a:pPr indent="0" lvl="0" marL="0" marR="0" rtl="0" algn="l">
              <a:lnSpc>
                <a:spcPct val="100000"/>
              </a:lnSpc>
              <a:spcBef>
                <a:spcPts val="296"/>
              </a:spcBef>
              <a:spcAft>
                <a:spcPts val="0"/>
              </a:spcAft>
              <a:buNone/>
            </a:pPr>
            <a:r>
              <a:rPr lang="en-US" sz="1600">
                <a:solidFill>
                  <a:schemeClr val="dk1"/>
                </a:solidFill>
                <a:latin typeface="Calibri"/>
                <a:ea typeface="Calibri"/>
                <a:cs typeface="Calibri"/>
                <a:sym typeface="Calibri"/>
              </a:rPr>
              <a:t>27)     Table showing Project outcomes attainment levels of each Group member                       </a:t>
            </a:r>
            <a:endParaRPr sz="1600">
              <a:solidFill>
                <a:schemeClr val="dk1"/>
              </a:solidFill>
              <a:latin typeface="Calibri"/>
              <a:ea typeface="Calibri"/>
              <a:cs typeface="Calibri"/>
              <a:sym typeface="Calibri"/>
            </a:endParaRPr>
          </a:p>
          <a:p>
            <a:pPr indent="0" lvl="0" marL="0" marR="0" rtl="0" algn="l">
              <a:lnSpc>
                <a:spcPct val="100000"/>
              </a:lnSpc>
              <a:spcBef>
                <a:spcPts val="296"/>
              </a:spcBef>
              <a:spcAft>
                <a:spcPts val="0"/>
              </a:spcAft>
              <a:buNone/>
            </a:pPr>
            <a:r>
              <a:rPr lang="en-US" sz="1600">
                <a:solidFill>
                  <a:schemeClr val="dk1"/>
                </a:solidFill>
                <a:latin typeface="Calibri"/>
                <a:ea typeface="Calibri"/>
                <a:cs typeface="Calibri"/>
                <a:sym typeface="Calibri"/>
              </a:rPr>
              <a:t>28)     References</a:t>
            </a:r>
            <a:endParaRPr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2336801" y="76200"/>
            <a:ext cx="9652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Introduction</a:t>
            </a:r>
            <a:endParaRPr/>
          </a:p>
        </p:txBody>
      </p:sp>
      <p:sp>
        <p:nvSpPr>
          <p:cNvPr id="135" name="Google Shape;135;p14"/>
          <p:cNvSpPr txBox="1"/>
          <p:nvPr>
            <p:ph idx="1" type="body"/>
          </p:nvPr>
        </p:nvSpPr>
        <p:spPr>
          <a:xfrm>
            <a:off x="609600" y="1364390"/>
            <a:ext cx="10972800" cy="4830900"/>
          </a:xfrm>
          <a:prstGeom prst="rect">
            <a:avLst/>
          </a:prstGeom>
          <a:noFill/>
          <a:ln>
            <a:noFill/>
          </a:ln>
        </p:spPr>
        <p:txBody>
          <a:bodyPr anchorCtr="0" anchor="t" bIns="45700" lIns="91425" spcFirstLastPara="1" rIns="91425" wrap="square" tIns="45700">
            <a:noAutofit/>
          </a:bodyPr>
          <a:lstStyle/>
          <a:p>
            <a:pPr indent="-271454" lvl="0" marL="341304" marR="0" rtl="0" algn="l">
              <a:lnSpc>
                <a:spcPct val="100000"/>
              </a:lnSpc>
              <a:spcBef>
                <a:spcPts val="0"/>
              </a:spcBef>
              <a:spcAft>
                <a:spcPts val="0"/>
              </a:spcAft>
              <a:buSzPts val="2100"/>
              <a:buChar char="•"/>
            </a:pPr>
            <a:r>
              <a:rPr lang="en-US" sz="2100"/>
              <a:t>‘Certificates’ are a means of verifying the credentials of individuals across domains and geographies. A paper-based certification is fallible to manipulation and susceptible to fraud. According to a report by First Advantage, a background screening company, there are more than 7,500 organisations that provide fake employment and educational certificates. There are usually two problems at play:</a:t>
            </a:r>
            <a:endParaRPr sz="2100"/>
          </a:p>
          <a:p>
            <a:pPr indent="0" lvl="0" marL="341304" marR="0" rtl="0" algn="l">
              <a:lnSpc>
                <a:spcPct val="100000"/>
              </a:lnSpc>
              <a:spcBef>
                <a:spcPts val="0"/>
              </a:spcBef>
              <a:spcAft>
                <a:spcPts val="0"/>
              </a:spcAft>
              <a:buNone/>
            </a:pPr>
            <a:r>
              <a:rPr lang="en-US" sz="2100"/>
              <a:t>degrees from fake universities and fake degrees from real universities.</a:t>
            </a:r>
            <a:endParaRPr sz="2100"/>
          </a:p>
          <a:p>
            <a:pPr indent="-271454" lvl="0" marL="341304" marR="0" rtl="0" algn="l">
              <a:lnSpc>
                <a:spcPct val="100000"/>
              </a:lnSpc>
              <a:spcBef>
                <a:spcPts val="0"/>
              </a:spcBef>
              <a:spcAft>
                <a:spcPts val="0"/>
              </a:spcAft>
              <a:buSzPts val="2100"/>
              <a:buChar char="•"/>
            </a:pPr>
            <a:r>
              <a:rPr lang="en-US" sz="2100"/>
              <a:t>For higher Education the other organization </a:t>
            </a:r>
            <a:r>
              <a:rPr lang="en-US" sz="2100"/>
              <a:t>verifies</a:t>
            </a:r>
            <a:r>
              <a:rPr lang="en-US" sz="2100"/>
              <a:t> it by approaching universities, and university approaches to colleges which can be a very time consuming. </a:t>
            </a:r>
            <a:endParaRPr sz="2100"/>
          </a:p>
          <a:p>
            <a:pPr indent="-271454" lvl="0" marL="341304" marR="0" rtl="0" algn="l">
              <a:lnSpc>
                <a:spcPct val="100000"/>
              </a:lnSpc>
              <a:spcBef>
                <a:spcPts val="0"/>
              </a:spcBef>
              <a:spcAft>
                <a:spcPts val="0"/>
              </a:spcAft>
              <a:buSzPts val="2100"/>
              <a:buChar char="•"/>
            </a:pPr>
            <a:r>
              <a:rPr lang="en-US" sz="2100"/>
              <a:t>Proposed blockchain solution can be used as a mechanism to verify the degree obtained by the students.</a:t>
            </a:r>
            <a:endParaRPr sz="2100"/>
          </a:p>
          <a:p>
            <a:pPr indent="-271454" lvl="0" marL="341304" marR="0" rtl="0" algn="l">
              <a:lnSpc>
                <a:spcPct val="100000"/>
              </a:lnSpc>
              <a:spcBef>
                <a:spcPts val="0"/>
              </a:spcBef>
              <a:spcAft>
                <a:spcPts val="0"/>
              </a:spcAft>
              <a:buSzPts val="2100"/>
              <a:buChar char="•"/>
            </a:pPr>
            <a:r>
              <a:rPr lang="en-US" sz="2100"/>
              <a:t>Supercert resolve the issues, including, utilizing a multi-signature scheme to ameliorate the authentication of certificates; exerting a safe revocation mechanism to improve the reliability of certificates revocation; establishing a secure federated identification to confirm the identity of the issuing institution. </a:t>
            </a:r>
            <a:endParaRPr sz="2100"/>
          </a:p>
        </p:txBody>
      </p:sp>
      <p:sp>
        <p:nvSpPr>
          <p:cNvPr id="136" name="Google Shape;136;p14"/>
          <p:cNvSpPr txBox="1"/>
          <p:nvPr>
            <p:ph idx="12" type="sldNum"/>
          </p:nvPr>
        </p:nvSpPr>
        <p:spPr>
          <a:xfrm>
            <a:off x="8737600" y="634047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&lt;24/08/2023 09:56&gt;     </a:t>
            </a: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