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aab1e5a1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aab1e5a1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aab1e5a1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aab1e5a1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aab1e5a1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aab1e5a1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aab1e5a1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aab1e5a1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aab1e5a1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aab1e5a1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aab1e5a1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aab1e5a1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aab1e5a1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aab1e5a1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aab1e5a1e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aab1e5a1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aab1e5a1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aab1e5a1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aab1e5a1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aab1e5a1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aab1e5a1e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aab1e5a1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aab1e5a1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8aab1e5a1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aab1e5a1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aab1e5a1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aab1e5a1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8aab1e5a1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0bc7252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00bc7252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8aab1e5a1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8aab1e5a1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aab1e5a1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aab1e5a1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aab1e5a1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aab1e5a1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aab1e5a1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aab1e5a1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aab1e5a1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aab1e5a1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aab1e5a1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aab1e5a1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aab1e5a1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aab1e5a1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aab1e5a1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aab1e5a1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80300" y="44425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 - A1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80300" y="1917850"/>
            <a:ext cx="87834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By- A</a:t>
            </a:r>
            <a:r>
              <a:rPr lang="en-GB" sz="1900"/>
              <a:t>kanksha (DT2023001), Ketki Bhatia (DT2023007), and Niharika Suri (DT2023015)</a:t>
            </a:r>
            <a:endParaRPr sz="1900"/>
          </a:p>
        </p:txBody>
      </p:sp>
      <p:sp>
        <p:nvSpPr>
          <p:cNvPr id="60" name="Google Shape;60;p13"/>
          <p:cNvSpPr txBox="1"/>
          <p:nvPr/>
        </p:nvSpPr>
        <p:spPr>
          <a:xfrm>
            <a:off x="1730500" y="3386500"/>
            <a:ext cx="5367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GROUP-DIGITAL SOCIETY</a:t>
            </a:r>
            <a:endParaRPr sz="2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75" y="140675"/>
            <a:ext cx="8572500" cy="45260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41" name="Google Shape;141;p22"/>
          <p:cNvSpPr txBox="1"/>
          <p:nvPr/>
        </p:nvSpPr>
        <p:spPr>
          <a:xfrm>
            <a:off x="1127050" y="4666725"/>
            <a:ext cx="757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Geographical Mapping of is Fraud (only1) Across United States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2982956" y="482800"/>
            <a:ext cx="3270600" cy="38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Regions with Highest CC Fraud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3626850" y="12"/>
            <a:ext cx="1890300" cy="28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Is_fraud only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3475850" y="1073000"/>
            <a:ext cx="2284800" cy="708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High Concentration toward Eastern and Midwestern States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2936693" y="2754350"/>
            <a:ext cx="3270600" cy="38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Gender and CC Fraud  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6574500" y="2754350"/>
            <a:ext cx="2284800" cy="388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Females are more susceptible to fraud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60925" cy="45847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56" name="Google Shape;156;p24"/>
          <p:cNvSpPr txBox="1"/>
          <p:nvPr/>
        </p:nvSpPr>
        <p:spPr>
          <a:xfrm>
            <a:off x="6023975" y="236010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Gender Distribution for Transaction where is Fraud (only1) 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2333056" y="909875"/>
            <a:ext cx="3270600" cy="38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Regions with Highest CC Fraud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2976950" y="427087"/>
            <a:ext cx="1890300" cy="28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Is_fraud only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2825950" y="1500075"/>
            <a:ext cx="2284800" cy="708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High Concentration toward Eastern and Midwestern States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2286793" y="2900575"/>
            <a:ext cx="3270600" cy="38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Gender and CC Fraud  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1191780" y="3862488"/>
            <a:ext cx="2553900" cy="288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States with Low CC Transaction</a:t>
            </a:r>
            <a:endParaRPr sz="1300"/>
          </a:p>
        </p:txBody>
      </p:sp>
      <p:cxnSp>
        <p:nvCxnSpPr>
          <p:cNvPr id="166" name="Google Shape;166;p25"/>
          <p:cNvCxnSpPr/>
          <p:nvPr/>
        </p:nvCxnSpPr>
        <p:spPr>
          <a:xfrm>
            <a:off x="3968428" y="3289075"/>
            <a:ext cx="57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5"/>
          <p:cNvCxnSpPr/>
          <p:nvPr/>
        </p:nvCxnSpPr>
        <p:spPr>
          <a:xfrm flipH="1" rot="10800000">
            <a:off x="2490890" y="3570119"/>
            <a:ext cx="29607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5"/>
          <p:cNvCxnSpPr/>
          <p:nvPr/>
        </p:nvCxnSpPr>
        <p:spPr>
          <a:xfrm>
            <a:off x="2483256" y="3569935"/>
            <a:ext cx="96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5"/>
          <p:cNvCxnSpPr/>
          <p:nvPr/>
        </p:nvCxnSpPr>
        <p:spPr>
          <a:xfrm>
            <a:off x="5443940" y="3569935"/>
            <a:ext cx="96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5"/>
          <p:cNvSpPr/>
          <p:nvPr/>
        </p:nvSpPr>
        <p:spPr>
          <a:xfrm>
            <a:off x="4098502" y="3858948"/>
            <a:ext cx="2553900" cy="288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States with High CC Transaction</a:t>
            </a:r>
            <a:endParaRPr sz="1300"/>
          </a:p>
        </p:txBody>
      </p:sp>
      <p:sp>
        <p:nvSpPr>
          <p:cNvPr id="171" name="Google Shape;171;p25"/>
          <p:cNvSpPr/>
          <p:nvPr/>
        </p:nvSpPr>
        <p:spPr>
          <a:xfrm>
            <a:off x="5924600" y="3181425"/>
            <a:ext cx="2284800" cy="388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Females are more susceptible to fraud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5" y="152400"/>
            <a:ext cx="4767699" cy="4232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77" name="Google Shape;177;p26"/>
          <p:cNvSpPr txBox="1"/>
          <p:nvPr/>
        </p:nvSpPr>
        <p:spPr>
          <a:xfrm>
            <a:off x="61075" y="4520850"/>
            <a:ext cx="504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Gender vs is Fraud (only 1) in Max Transaction States</a:t>
            </a:r>
            <a:endParaRPr b="1" sz="1200">
              <a:solidFill>
                <a:schemeClr val="dk2"/>
              </a:solidFill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175" y="152400"/>
            <a:ext cx="4098375" cy="4232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79" name="Google Shape;179;p26"/>
          <p:cNvSpPr txBox="1"/>
          <p:nvPr/>
        </p:nvSpPr>
        <p:spPr>
          <a:xfrm>
            <a:off x="5333800" y="4520850"/>
            <a:ext cx="34641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Gender vs is fraud (only 1) in Min states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>
            <a:off x="2982956" y="482800"/>
            <a:ext cx="3270600" cy="38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Regions with Highest CC Fraud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3626850" y="12"/>
            <a:ext cx="1890300" cy="28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Is_fraud only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2653050" y="4598150"/>
            <a:ext cx="3837900" cy="388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States with Low CC Transactions were removed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3475850" y="1073000"/>
            <a:ext cx="2284800" cy="708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High Concentration toward Eastern and Midwestern States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2936693" y="2473500"/>
            <a:ext cx="3270600" cy="38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Gender and CC Fraud  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1841680" y="3435413"/>
            <a:ext cx="2553900" cy="288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States with Low CC Transaction</a:t>
            </a:r>
            <a:endParaRPr sz="1300"/>
          </a:p>
        </p:txBody>
      </p:sp>
      <p:cxnSp>
        <p:nvCxnSpPr>
          <p:cNvPr id="190" name="Google Shape;190;p27"/>
          <p:cNvCxnSpPr/>
          <p:nvPr/>
        </p:nvCxnSpPr>
        <p:spPr>
          <a:xfrm>
            <a:off x="4618328" y="2862000"/>
            <a:ext cx="57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7"/>
          <p:cNvCxnSpPr/>
          <p:nvPr/>
        </p:nvCxnSpPr>
        <p:spPr>
          <a:xfrm flipH="1" rot="10800000">
            <a:off x="3140790" y="3143044"/>
            <a:ext cx="29607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7"/>
          <p:cNvCxnSpPr/>
          <p:nvPr/>
        </p:nvCxnSpPr>
        <p:spPr>
          <a:xfrm>
            <a:off x="3133156" y="3142860"/>
            <a:ext cx="96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7"/>
          <p:cNvCxnSpPr/>
          <p:nvPr/>
        </p:nvCxnSpPr>
        <p:spPr>
          <a:xfrm>
            <a:off x="6093840" y="3142860"/>
            <a:ext cx="96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7"/>
          <p:cNvSpPr/>
          <p:nvPr/>
        </p:nvSpPr>
        <p:spPr>
          <a:xfrm>
            <a:off x="4748402" y="3431873"/>
            <a:ext cx="2553900" cy="288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States with High CC Transaction</a:t>
            </a:r>
            <a:endParaRPr sz="1300"/>
          </a:p>
        </p:txBody>
      </p:sp>
      <p:sp>
        <p:nvSpPr>
          <p:cNvPr id="195" name="Google Shape;195;p27"/>
          <p:cNvSpPr/>
          <p:nvPr/>
        </p:nvSpPr>
        <p:spPr>
          <a:xfrm>
            <a:off x="6574500" y="2754350"/>
            <a:ext cx="2284800" cy="388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Females are more susceptible to fraud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>
            <a:off x="2302798" y="0"/>
            <a:ext cx="4538400" cy="38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City Population and is Fraud (only 1) Across </a:t>
            </a: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Maxx</a:t>
            </a: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States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450" y="580100"/>
            <a:ext cx="6944899" cy="4110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02" name="Google Shape;202;p28"/>
          <p:cNvSpPr txBox="1"/>
          <p:nvPr/>
        </p:nvSpPr>
        <p:spPr>
          <a:xfrm>
            <a:off x="1968150" y="4690225"/>
            <a:ext cx="501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City Population and is Fraud (only 1) Across Max States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2302798" y="0"/>
            <a:ext cx="4538400" cy="38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Amount and is Fraud (only 1) Across Maxx States 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800" y="533150"/>
            <a:ext cx="7468650" cy="41570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09" name="Google Shape;209;p29"/>
          <p:cNvSpPr txBox="1"/>
          <p:nvPr/>
        </p:nvSpPr>
        <p:spPr>
          <a:xfrm>
            <a:off x="1552450" y="4755000"/>
            <a:ext cx="62004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Amount and is Fraud (only 1) Across Max States 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>
            <a:off x="2812200" y="0"/>
            <a:ext cx="3519600" cy="38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 Card </a:t>
            </a: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Transaction across Generation</a:t>
            </a: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259975" y="53712"/>
            <a:ext cx="1890300" cy="28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Is_fraud removed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263" y="544338"/>
            <a:ext cx="5837076" cy="40548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17" name="Google Shape;217;p30"/>
          <p:cNvSpPr txBox="1"/>
          <p:nvPr/>
        </p:nvSpPr>
        <p:spPr>
          <a:xfrm>
            <a:off x="3072000" y="46610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ccNum Across Generations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/>
          <p:nvPr/>
        </p:nvSpPr>
        <p:spPr>
          <a:xfrm>
            <a:off x="3248600" y="0"/>
            <a:ext cx="2925300" cy="38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Fraud (only 1) Across Generations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287800" y="53712"/>
            <a:ext cx="1890300" cy="28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Is_fraud only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716650" y="4725450"/>
            <a:ext cx="5989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is Fraud (only 1) Across Generations in Max States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510988"/>
            <a:ext cx="5734050" cy="41624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3471425" y="1846588"/>
            <a:ext cx="2925300" cy="38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Fraud (only 1) Across Generations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2203775" y="2808514"/>
            <a:ext cx="2553900" cy="488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Age in Range Across Merchant Categories</a:t>
            </a:r>
            <a:endParaRPr sz="1300"/>
          </a:p>
        </p:txBody>
      </p:sp>
      <p:cxnSp>
        <p:nvCxnSpPr>
          <p:cNvPr id="232" name="Google Shape;232;p32"/>
          <p:cNvCxnSpPr/>
          <p:nvPr/>
        </p:nvCxnSpPr>
        <p:spPr>
          <a:xfrm>
            <a:off x="4980415" y="2235087"/>
            <a:ext cx="57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2"/>
          <p:cNvCxnSpPr/>
          <p:nvPr/>
        </p:nvCxnSpPr>
        <p:spPr>
          <a:xfrm flipH="1" rot="10800000">
            <a:off x="3502878" y="2516132"/>
            <a:ext cx="29607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3495243" y="2515947"/>
            <a:ext cx="96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6455927" y="2515947"/>
            <a:ext cx="96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2"/>
          <p:cNvSpPr/>
          <p:nvPr/>
        </p:nvSpPr>
        <p:spPr>
          <a:xfrm>
            <a:off x="5110500" y="2804964"/>
            <a:ext cx="2553900" cy="488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Age in Range Across Job Categories</a:t>
            </a:r>
            <a:endParaRPr sz="1300"/>
          </a:p>
        </p:txBody>
      </p:sp>
      <p:sp>
        <p:nvSpPr>
          <p:cNvPr id="237" name="Google Shape;237;p32"/>
          <p:cNvSpPr/>
          <p:nvPr/>
        </p:nvSpPr>
        <p:spPr>
          <a:xfrm>
            <a:off x="510625" y="1900300"/>
            <a:ext cx="1890300" cy="28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Is_fraud only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25" y="310025"/>
            <a:ext cx="8974350" cy="39324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43" name="Google Shape;243;p33"/>
          <p:cNvSpPr txBox="1"/>
          <p:nvPr/>
        </p:nvSpPr>
        <p:spPr>
          <a:xfrm>
            <a:off x="1857775" y="4371675"/>
            <a:ext cx="51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Age in Range Across Merchant Categories where is fraud (only 1)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50" y="533150"/>
            <a:ext cx="8868700" cy="3605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49" name="Google Shape;249;p34"/>
          <p:cNvSpPr txBox="1"/>
          <p:nvPr/>
        </p:nvSpPr>
        <p:spPr>
          <a:xfrm>
            <a:off x="824575" y="4368200"/>
            <a:ext cx="702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Age in Range across Job Categories in States where is fraud (only1) in Max States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417800" y="1021275"/>
            <a:ext cx="80505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➔"/>
            </a:pPr>
            <a:r>
              <a:rPr lang="en-GB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Fraud is concentrated in economically significant states like NY, PA, MI, and OH, with regional economic dynamics playing a more crucial role than population size.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➔"/>
            </a:pPr>
            <a:r>
              <a:rPr lang="en-GB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Gender, age, and job categories significantly impact fraud vulnerability, with men in states like </a:t>
            </a:r>
            <a:r>
              <a:rPr b="1" lang="en-GB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NY and OH </a:t>
            </a:r>
            <a:r>
              <a:rPr lang="en-GB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being more affected, while women face higher fraud occurrences in </a:t>
            </a:r>
            <a:r>
              <a:rPr b="1" lang="en-GB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TX and PA.</a:t>
            </a:r>
            <a:endParaRPr b="1"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➔"/>
            </a:pPr>
            <a:r>
              <a:rPr lang="en-GB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Fraudsters target transaction amounts between $800–$950 to bypass conventional detection systems.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➔"/>
            </a:pPr>
            <a:r>
              <a:rPr b="1" lang="en-GB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Validation</a:t>
            </a:r>
            <a:r>
              <a:rPr lang="en-GB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The analysis supports the alternate hypothesis, revealing significant fraud variation across states, driven by economic, demographic, and transactional factors, thereby rejecting the null hypothesis.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4112575" y="883850"/>
            <a:ext cx="918900" cy="849900"/>
          </a:xfrm>
          <a:prstGeom prst="ellipse">
            <a:avLst/>
          </a:prstGeom>
          <a:solidFill>
            <a:srgbClr val="7E57C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112575" y="1894838"/>
            <a:ext cx="918900" cy="849900"/>
          </a:xfrm>
          <a:prstGeom prst="ellipse">
            <a:avLst/>
          </a:prstGeom>
          <a:solidFill>
            <a:srgbClr val="7E57C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112575" y="2961883"/>
            <a:ext cx="918900" cy="849900"/>
          </a:xfrm>
          <a:prstGeom prst="ellipse">
            <a:avLst/>
          </a:prstGeom>
          <a:solidFill>
            <a:srgbClr val="7E57C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112575" y="4028928"/>
            <a:ext cx="918900" cy="849900"/>
          </a:xfrm>
          <a:prstGeom prst="ellipse">
            <a:avLst/>
          </a:prstGeom>
          <a:solidFill>
            <a:srgbClr val="7E57C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4" name="Google Shape;74;p15"/>
          <p:cNvCxnSpPr>
            <a:stCxn id="70" idx="6"/>
          </p:cNvCxnSpPr>
          <p:nvPr/>
        </p:nvCxnSpPr>
        <p:spPr>
          <a:xfrm flipH="1" rot="10800000">
            <a:off x="5031475" y="843800"/>
            <a:ext cx="1478100" cy="46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" name="Google Shape;75;p15"/>
          <p:cNvCxnSpPr/>
          <p:nvPr/>
        </p:nvCxnSpPr>
        <p:spPr>
          <a:xfrm flipH="1" rot="10800000">
            <a:off x="5031475" y="2922850"/>
            <a:ext cx="1478100" cy="46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" name="Google Shape;76;p15"/>
          <p:cNvCxnSpPr/>
          <p:nvPr/>
        </p:nvCxnSpPr>
        <p:spPr>
          <a:xfrm>
            <a:off x="2634450" y="1812675"/>
            <a:ext cx="1478100" cy="53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>
            <a:off x="2634450" y="3924325"/>
            <a:ext cx="1478100" cy="53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8" name="Google Shape;78;p15"/>
          <p:cNvCxnSpPr>
            <a:stCxn id="70" idx="4"/>
            <a:endCxn id="71" idx="0"/>
          </p:cNvCxnSpPr>
          <p:nvPr/>
        </p:nvCxnSpPr>
        <p:spPr>
          <a:xfrm>
            <a:off x="4572025" y="1733750"/>
            <a:ext cx="0" cy="16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>
            <a:stCxn id="71" idx="4"/>
            <a:endCxn id="72" idx="0"/>
          </p:cNvCxnSpPr>
          <p:nvPr/>
        </p:nvCxnSpPr>
        <p:spPr>
          <a:xfrm>
            <a:off x="4572025" y="2744738"/>
            <a:ext cx="0" cy="21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4572025" y="3811763"/>
            <a:ext cx="0" cy="21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6509575" y="351775"/>
            <a:ext cx="2500200" cy="146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dk2"/>
                </a:solidFill>
                <a:highlight>
                  <a:srgbClr val="FFFFFF"/>
                </a:highlight>
              </a:rPr>
              <a:t>The workflow began with an initial inspection of the dataset, followed by data preprocessing and cleaning. 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509575" y="2361400"/>
            <a:ext cx="2500200" cy="222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2"/>
                </a:solidFill>
              </a:rPr>
              <a:t>As a part of hypothesis </a:t>
            </a:r>
            <a:r>
              <a:rPr lang="en-GB" sz="1500">
                <a:solidFill>
                  <a:schemeClr val="dk2"/>
                </a:solidFill>
                <a:highlight>
                  <a:srgbClr val="FFFFFF"/>
                </a:highlight>
              </a:rPr>
              <a:t> we focused on New York (NY), Pennsylvania (PA), Texas (TX), and California (CA) to assess whether the proportion of fraudulent transactions (is_fraud) varies significantly between these regions.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34275" y="541175"/>
            <a:ext cx="2500200" cy="18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2"/>
                </a:solidFill>
                <a:highlight>
                  <a:srgbClr val="FFFFFF"/>
                </a:highlight>
              </a:rPr>
              <a:t>Feature engineering was then applied, particularly with the calculation of age, and job types were categorised for further analysis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.</a:t>
            </a:r>
            <a:endParaRPr b="1"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34225" y="2799575"/>
            <a:ext cx="2500200" cy="2168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2"/>
                </a:solidFill>
                <a:highlight>
                  <a:srgbClr val="FFFFFF"/>
                </a:highlight>
              </a:rPr>
              <a:t>For creating customised visualisation depending upon the need we have created some calculated fields using the variables present in the dataset (age, generation, age in range, is fraud (only 1) 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 Workflow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3275881" y="1946350"/>
            <a:ext cx="3270600" cy="38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States and Credit Card Transaction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134605" y="2908226"/>
            <a:ext cx="2553900" cy="288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States with Low CC Transaction</a:t>
            </a:r>
            <a:endParaRPr sz="1300"/>
          </a:p>
        </p:txBody>
      </p:sp>
      <p:cxnSp>
        <p:nvCxnSpPr>
          <p:cNvPr id="96" name="Google Shape;96;p17"/>
          <p:cNvCxnSpPr>
            <a:stCxn id="94" idx="2"/>
          </p:cNvCxnSpPr>
          <p:nvPr/>
        </p:nvCxnSpPr>
        <p:spPr>
          <a:xfrm>
            <a:off x="4911181" y="2334850"/>
            <a:ext cx="57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 flipH="1" rot="10800000">
            <a:off x="3433715" y="2615857"/>
            <a:ext cx="29607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3426081" y="2615672"/>
            <a:ext cx="96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/>
          <p:nvPr/>
        </p:nvCxnSpPr>
        <p:spPr>
          <a:xfrm>
            <a:off x="6386765" y="2615672"/>
            <a:ext cx="96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/>
          <p:nvPr/>
        </p:nvSpPr>
        <p:spPr>
          <a:xfrm>
            <a:off x="5041327" y="2904686"/>
            <a:ext cx="2553900" cy="288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States with High CC Transaction</a:t>
            </a:r>
            <a:endParaRPr sz="1300"/>
          </a:p>
        </p:txBody>
      </p:sp>
      <p:sp>
        <p:nvSpPr>
          <p:cNvPr id="101" name="Google Shape;101;p17"/>
          <p:cNvSpPr/>
          <p:nvPr/>
        </p:nvSpPr>
        <p:spPr>
          <a:xfrm>
            <a:off x="768900" y="2334862"/>
            <a:ext cx="1890300" cy="28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Standard Deviation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00" y="408538"/>
            <a:ext cx="6869750" cy="43264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3184718" y="1066025"/>
            <a:ext cx="3270600" cy="38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States and Credit Card Transaction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043442" y="2027901"/>
            <a:ext cx="2553900" cy="288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States with Low CC Transaction</a:t>
            </a:r>
            <a:endParaRPr sz="1300"/>
          </a:p>
        </p:txBody>
      </p:sp>
      <p:cxnSp>
        <p:nvCxnSpPr>
          <p:cNvPr id="113" name="Google Shape;113;p19"/>
          <p:cNvCxnSpPr>
            <a:stCxn id="111" idx="2"/>
          </p:cNvCxnSpPr>
          <p:nvPr/>
        </p:nvCxnSpPr>
        <p:spPr>
          <a:xfrm>
            <a:off x="4820018" y="1454525"/>
            <a:ext cx="57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/>
          <p:nvPr/>
        </p:nvCxnSpPr>
        <p:spPr>
          <a:xfrm flipH="1" rot="10800000">
            <a:off x="3342553" y="1735532"/>
            <a:ext cx="29607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9"/>
          <p:cNvCxnSpPr/>
          <p:nvPr/>
        </p:nvCxnSpPr>
        <p:spPr>
          <a:xfrm>
            <a:off x="3334918" y="1735347"/>
            <a:ext cx="96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6295602" y="1735347"/>
            <a:ext cx="96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9"/>
          <p:cNvSpPr/>
          <p:nvPr/>
        </p:nvSpPr>
        <p:spPr>
          <a:xfrm>
            <a:off x="4950165" y="2024361"/>
            <a:ext cx="2553900" cy="288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States with High CC Transaction</a:t>
            </a:r>
            <a:endParaRPr sz="1300"/>
          </a:p>
        </p:txBody>
      </p:sp>
      <p:sp>
        <p:nvSpPr>
          <p:cNvPr id="118" name="Google Shape;118;p19"/>
          <p:cNvSpPr/>
          <p:nvPr/>
        </p:nvSpPr>
        <p:spPr>
          <a:xfrm>
            <a:off x="677738" y="1454537"/>
            <a:ext cx="1890300" cy="28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Standard Deviation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3184718" y="2599384"/>
            <a:ext cx="464100" cy="1478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AK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DC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HI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ID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NV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RI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031818" y="2592303"/>
            <a:ext cx="537300" cy="1478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CA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MI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OH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PA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NY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TX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00" y="86900"/>
            <a:ext cx="3452500" cy="4438899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350" y="86900"/>
            <a:ext cx="3361425" cy="4438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27" name="Google Shape;127;p20"/>
          <p:cNvSpPr txBox="1"/>
          <p:nvPr/>
        </p:nvSpPr>
        <p:spPr>
          <a:xfrm>
            <a:off x="671700" y="4594800"/>
            <a:ext cx="351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</a:rPr>
              <a:t>Number of CC Transactions Across Min States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943350" y="4594800"/>
            <a:ext cx="345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</a:rPr>
              <a:t>Number of CC Transactions Across Max States</a:t>
            </a:r>
            <a:endParaRPr b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2982956" y="482800"/>
            <a:ext cx="3270600" cy="38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Regions with Highest CC Fraud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3626850" y="12"/>
            <a:ext cx="1890300" cy="28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Is_fraud only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3475850" y="1073000"/>
            <a:ext cx="2284800" cy="708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High Concentration toward Eastern and Midwestern States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