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fca58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cfca58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cfca581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cfca581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cfca581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cfca581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cfca581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cfca581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cfca581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cfca581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cfc999bd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cfc999bd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cfc999b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cfc999b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heverge.com/2018/10/18/17996640/google-eu-android-antitrust-ruling-app-unbundling-european-commission-chrome-search" TargetMode="External"/><Relationship Id="rId4" Type="http://schemas.openxmlformats.org/officeDocument/2006/relationships/hyperlink" Target="https://www.perrywell.co.uk/2018/08/10/unbundling-google-apps/" TargetMode="External"/><Relationship Id="rId5" Type="http://schemas.openxmlformats.org/officeDocument/2006/relationships/hyperlink" Target="https://www.cci.gov.in/antitrust/press-release/details/261/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33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500"/>
              <a:t>Unbundling of Google Apps from the Android OS</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Group 7: Akanksha, Sookthi Kav and Bhavil Sharma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6860613" y="725113"/>
            <a:ext cx="1971675" cy="2314575"/>
          </a:xfrm>
          <a:prstGeom prst="rect">
            <a:avLst/>
          </a:prstGeom>
          <a:noFill/>
          <a:ln>
            <a:noFill/>
          </a:ln>
        </p:spPr>
      </p:pic>
      <p:sp>
        <p:nvSpPr>
          <p:cNvPr id="61" name="Google Shape;61;p14"/>
          <p:cNvSpPr txBox="1"/>
          <p:nvPr>
            <p:ph type="title"/>
          </p:nvPr>
        </p:nvSpPr>
        <p:spPr>
          <a:xfrm>
            <a:off x="311700" y="28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2" name="Google Shape;62;p14"/>
          <p:cNvSpPr txBox="1"/>
          <p:nvPr>
            <p:ph idx="1" type="body"/>
          </p:nvPr>
        </p:nvSpPr>
        <p:spPr>
          <a:xfrm>
            <a:off x="311700" y="858650"/>
            <a:ext cx="5724600" cy="41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Google owns Android OS, and phones with the Android OS have Google applications loaded by default. </a:t>
            </a:r>
            <a:endParaRPr/>
          </a:p>
          <a:p>
            <a:pPr indent="-342900" lvl="0" marL="457200" rtl="0" algn="l">
              <a:spcBef>
                <a:spcPts val="0"/>
              </a:spcBef>
              <a:spcAft>
                <a:spcPts val="0"/>
              </a:spcAft>
              <a:buSzPts val="1800"/>
              <a:buChar char="●"/>
            </a:pPr>
            <a:r>
              <a:rPr lang="en-GB"/>
              <a:t>Considering Google’s </a:t>
            </a:r>
            <a:r>
              <a:rPr b="1" lang="en-GB"/>
              <a:t>dominant position</a:t>
            </a:r>
            <a:r>
              <a:rPr lang="en-GB"/>
              <a:t> in the market and the </a:t>
            </a:r>
            <a:r>
              <a:rPr b="1" lang="en-GB"/>
              <a:t>network effect </a:t>
            </a:r>
            <a:r>
              <a:rPr lang="en-GB"/>
              <a:t>of having multiple applications in the same ecosystem, smaller companies find it hard to compete in the system. </a:t>
            </a:r>
            <a:endParaRPr/>
          </a:p>
          <a:p>
            <a:pPr indent="-342900" lvl="0" marL="457200" rtl="0" algn="l">
              <a:spcBef>
                <a:spcPts val="0"/>
              </a:spcBef>
              <a:spcAft>
                <a:spcPts val="0"/>
              </a:spcAft>
              <a:buSzPts val="1800"/>
              <a:buChar char="●"/>
            </a:pPr>
            <a:r>
              <a:rPr lang="en-GB"/>
              <a:t>This has been considered </a:t>
            </a:r>
            <a:r>
              <a:rPr b="1" lang="en-GB"/>
              <a:t>anti-competitive behaviour.</a:t>
            </a:r>
            <a:r>
              <a:rPr lang="en-GB"/>
              <a:t> </a:t>
            </a:r>
            <a:endParaRPr/>
          </a:p>
          <a:p>
            <a:pPr indent="-342900" lvl="0" marL="457200" rtl="0" algn="l">
              <a:spcBef>
                <a:spcPts val="0"/>
              </a:spcBef>
              <a:spcAft>
                <a:spcPts val="0"/>
              </a:spcAft>
              <a:buSzPts val="1800"/>
              <a:buChar char="●"/>
            </a:pPr>
            <a:r>
              <a:rPr lang="en-GB"/>
              <a:t>Many regulators worldwide have attempted a forced unbundling of the Android-Google Apps systems.</a:t>
            </a:r>
            <a:endParaRPr/>
          </a:p>
        </p:txBody>
      </p:sp>
      <p:pic>
        <p:nvPicPr>
          <p:cNvPr id="63" name="Google Shape;63;p14"/>
          <p:cNvPicPr preferRelativeResize="0"/>
          <p:nvPr/>
        </p:nvPicPr>
        <p:blipFill>
          <a:blip r:embed="rId4">
            <a:alphaModFix/>
          </a:blip>
          <a:stretch>
            <a:fillRect/>
          </a:stretch>
        </p:blipFill>
        <p:spPr>
          <a:xfrm>
            <a:off x="6036296" y="1545975"/>
            <a:ext cx="2840050" cy="262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6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Regulation?</a:t>
            </a:r>
            <a:endParaRPr/>
          </a:p>
        </p:txBody>
      </p:sp>
      <p:sp>
        <p:nvSpPr>
          <p:cNvPr id="69" name="Google Shape;69;p15"/>
          <p:cNvSpPr txBox="1"/>
          <p:nvPr>
            <p:ph idx="1" type="body"/>
          </p:nvPr>
        </p:nvSpPr>
        <p:spPr>
          <a:xfrm>
            <a:off x="311700" y="915775"/>
            <a:ext cx="8520600" cy="41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Google signs agreements with mobile manufacturers, such as:  </a:t>
            </a:r>
            <a:endParaRPr/>
          </a:p>
          <a:p>
            <a:pPr indent="-330200" lvl="0" marL="914400" rtl="0" algn="l">
              <a:spcBef>
                <a:spcPts val="1200"/>
              </a:spcBef>
              <a:spcAft>
                <a:spcPts val="0"/>
              </a:spcAft>
              <a:buSzPts val="1600"/>
              <a:buChar char="●"/>
            </a:pPr>
            <a:r>
              <a:rPr b="1" lang="en-GB" sz="1600"/>
              <a:t>Mobile Application Distribution Agreement (MADA)</a:t>
            </a:r>
            <a:r>
              <a:rPr lang="en-GB" sz="1600"/>
              <a:t>: The MADA ensures that the search app, search widget, and Chrome browser are pre-installed on Android devices. It also holds that YouTube should be pre-installed. The network effect and status-quo bias affecting these applications mean that it is very hard for new entrants to break into this market, considering the immense reach that Google has because of MADA. </a:t>
            </a:r>
            <a:endParaRPr sz="1600"/>
          </a:p>
          <a:p>
            <a:pPr indent="-330200" lvl="0" marL="914400" rtl="0" algn="l">
              <a:spcBef>
                <a:spcPts val="0"/>
              </a:spcBef>
              <a:spcAft>
                <a:spcPts val="0"/>
              </a:spcAft>
              <a:buSzPts val="1600"/>
              <a:buChar char="●"/>
            </a:pPr>
            <a:r>
              <a:rPr b="1" lang="en-GB" sz="1600"/>
              <a:t>Anti-fragmentation Agreement (AFA) and Android Compatibility Commitment Agreement (ACC)</a:t>
            </a:r>
            <a:r>
              <a:rPr lang="en-GB" sz="1600"/>
              <a:t>: Original Equipment Manufacturers (OEMs) who want to use Android OS are not allowed to develop or sell devices based on Android forks. Due to this, competing services have a very limited market to sell to, and Android fork developers don’t have devices they can distribute on since most OEMs are tied with Google.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5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Regulation?</a:t>
            </a:r>
            <a:endParaRPr/>
          </a:p>
        </p:txBody>
      </p:sp>
      <p:sp>
        <p:nvSpPr>
          <p:cNvPr id="75" name="Google Shape;75;p16"/>
          <p:cNvSpPr txBox="1"/>
          <p:nvPr>
            <p:ph idx="1" type="body"/>
          </p:nvPr>
        </p:nvSpPr>
        <p:spPr>
          <a:xfrm>
            <a:off x="311700" y="826825"/>
            <a:ext cx="8520600" cy="3822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i="1" lang="en-GB"/>
              <a:t>(Continuation of Google’s agreements) </a:t>
            </a:r>
            <a:endParaRPr i="1"/>
          </a:p>
          <a:p>
            <a:pPr indent="-342900" lvl="0" marL="914400" rtl="0" algn="l">
              <a:lnSpc>
                <a:spcPct val="115000"/>
              </a:lnSpc>
              <a:spcBef>
                <a:spcPts val="1200"/>
              </a:spcBef>
              <a:spcAft>
                <a:spcPts val="0"/>
              </a:spcAft>
              <a:buSzPts val="1800"/>
              <a:buChar char="●"/>
            </a:pPr>
            <a:r>
              <a:rPr b="1" lang="en-GB"/>
              <a:t>Revenue Sharing Agreements (RSAs)</a:t>
            </a:r>
            <a:r>
              <a:rPr lang="en-GB"/>
              <a:t>: These agreements help Google secure exclusivity in search services since they allow access to consumers' search queries, thus allowing improved advertisement revenues and product improvement. As a result, smaller players are completely unable to compete.</a:t>
            </a:r>
            <a:endParaRPr/>
          </a:p>
          <a:p>
            <a:pPr indent="0" lvl="0" marL="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GB"/>
              <a:t>Currently, only Android phones that </a:t>
            </a:r>
            <a:r>
              <a:rPr b="1" lang="en-GB"/>
              <a:t>bundle Google applications</a:t>
            </a:r>
            <a:r>
              <a:rPr lang="en-GB"/>
              <a:t> with their phones are given access to Google Play Store.</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3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Existing Anti-Trust Regulation - India</a:t>
            </a:r>
            <a:endParaRPr/>
          </a:p>
        </p:txBody>
      </p:sp>
      <p:sp>
        <p:nvSpPr>
          <p:cNvPr id="81" name="Google Shape;81;p17"/>
          <p:cNvSpPr txBox="1"/>
          <p:nvPr>
            <p:ph idx="1" type="body"/>
          </p:nvPr>
        </p:nvSpPr>
        <p:spPr>
          <a:xfrm>
            <a:off x="311700" y="863550"/>
            <a:ext cx="8520600" cy="40503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GB"/>
              <a:t>In 2022, the Competition Commission of India said Google has been using its dominant position to the </a:t>
            </a:r>
            <a:r>
              <a:rPr b="1" lang="en-GB"/>
              <a:t>detriment of newer entrants</a:t>
            </a:r>
            <a:r>
              <a:rPr lang="en-GB"/>
              <a:t>. It has denied competition in the online search space, the app store market, the web browser space, and the online video hosting platform market.</a:t>
            </a:r>
            <a:endParaRPr/>
          </a:p>
          <a:p>
            <a:pPr indent="-342900" lvl="0" marL="457200" rtl="0" algn="l">
              <a:lnSpc>
                <a:spcPct val="150000"/>
              </a:lnSpc>
              <a:spcBef>
                <a:spcPts val="0"/>
              </a:spcBef>
              <a:spcAft>
                <a:spcPts val="0"/>
              </a:spcAft>
              <a:buSzPts val="1800"/>
              <a:buChar char="●"/>
            </a:pPr>
            <a:r>
              <a:rPr lang="en-GB"/>
              <a:t>The CCI </a:t>
            </a:r>
            <a:r>
              <a:rPr lang="en-GB"/>
              <a:t>concluded that Google had to unbundle its applications from the Android OS system, and not constrain OEMs from using other applications. It was also told to </a:t>
            </a:r>
            <a:r>
              <a:rPr b="1" lang="en-GB"/>
              <a:t>stop linking Google Play Store to compulsory installation of Google applications. </a:t>
            </a:r>
            <a:endParaRPr b="1"/>
          </a:p>
          <a:p>
            <a:pPr indent="-342900" lvl="0" marL="457200" rtl="0" algn="l">
              <a:lnSpc>
                <a:spcPct val="150000"/>
              </a:lnSpc>
              <a:spcBef>
                <a:spcPts val="0"/>
              </a:spcBef>
              <a:spcAft>
                <a:spcPts val="0"/>
              </a:spcAft>
              <a:buSzPts val="1800"/>
              <a:buChar char="●"/>
            </a:pPr>
            <a:r>
              <a:rPr lang="en-GB"/>
              <a:t>The CCI also imposed a </a:t>
            </a:r>
            <a:r>
              <a:rPr b="1" lang="en-GB"/>
              <a:t>penalty of Rs. 1337.76 crore</a:t>
            </a:r>
            <a:r>
              <a:rPr lang="en-GB"/>
              <a:t> on Google for violating Section 4 of the Competition Act, 2002.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9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Detailed </a:t>
            </a:r>
            <a:r>
              <a:rPr lang="en-GB"/>
              <a:t>Comparative</a:t>
            </a:r>
            <a:r>
              <a:rPr lang="en-GB"/>
              <a:t> Analysis</a:t>
            </a:r>
            <a:endParaRPr/>
          </a:p>
        </p:txBody>
      </p:sp>
      <p:sp>
        <p:nvSpPr>
          <p:cNvPr id="87" name="Google Shape;87;p18"/>
          <p:cNvSpPr txBox="1"/>
          <p:nvPr>
            <p:ph idx="1" type="body"/>
          </p:nvPr>
        </p:nvSpPr>
        <p:spPr>
          <a:xfrm>
            <a:off x="581313" y="767225"/>
            <a:ext cx="3094500" cy="1345500"/>
          </a:xfrm>
          <a:prstGeom prst="rect">
            <a:avLst/>
          </a:prstGeom>
          <a:ln cap="flat" cmpd="sng" w="19050">
            <a:solidFill>
              <a:srgbClr val="3D85C6"/>
            </a:solidFill>
            <a:prstDash val="dash"/>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b="1" lang="en-GB" sz="1200">
                <a:solidFill>
                  <a:srgbClr val="1155CC"/>
                </a:solidFill>
              </a:rPr>
              <a:t>1. </a:t>
            </a:r>
            <a:r>
              <a:rPr b="1" lang="en-GB" sz="1200">
                <a:solidFill>
                  <a:srgbClr val="1155CC"/>
                </a:solidFill>
              </a:rPr>
              <a:t>Studying the case in India</a:t>
            </a:r>
            <a:endParaRPr b="1" sz="1200">
              <a:solidFill>
                <a:srgbClr val="1155CC"/>
              </a:solidFill>
            </a:endParaRPr>
          </a:p>
          <a:p>
            <a:pPr indent="0" lvl="0" marL="0" rtl="0" algn="ctr">
              <a:spcBef>
                <a:spcPts val="0"/>
              </a:spcBef>
              <a:spcAft>
                <a:spcPts val="0"/>
              </a:spcAft>
              <a:buNone/>
            </a:pPr>
            <a:r>
              <a:rPr lang="en-GB" sz="1200">
                <a:solidFill>
                  <a:schemeClr val="dk1"/>
                </a:solidFill>
              </a:rPr>
              <a:t>We will examine the CCI regulation, understand its advantages and disadvantages, and understand the Indian application market. </a:t>
            </a:r>
            <a:endParaRPr sz="1200">
              <a:highlight>
                <a:schemeClr val="lt1"/>
              </a:highlight>
            </a:endParaRPr>
          </a:p>
        </p:txBody>
      </p:sp>
      <p:sp>
        <p:nvSpPr>
          <p:cNvPr id="88" name="Google Shape;88;p18"/>
          <p:cNvSpPr txBox="1"/>
          <p:nvPr>
            <p:ph idx="1" type="body"/>
          </p:nvPr>
        </p:nvSpPr>
        <p:spPr>
          <a:xfrm>
            <a:off x="4799838" y="738875"/>
            <a:ext cx="3890100" cy="1373700"/>
          </a:xfrm>
          <a:prstGeom prst="rect">
            <a:avLst/>
          </a:prstGeom>
          <a:ln cap="flat" cmpd="sng" w="19050">
            <a:solidFill>
              <a:srgbClr val="3D85C6"/>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1155CC"/>
                </a:solidFill>
              </a:rPr>
              <a:t>2. Studying t</a:t>
            </a:r>
            <a:r>
              <a:rPr b="1" lang="en-GB" sz="1200">
                <a:solidFill>
                  <a:srgbClr val="1155CC"/>
                </a:solidFill>
              </a:rPr>
              <a:t>he case in other countries</a:t>
            </a:r>
            <a:endParaRPr sz="1200">
              <a:solidFill>
                <a:schemeClr val="dk1"/>
              </a:solidFill>
            </a:endParaRPr>
          </a:p>
          <a:p>
            <a:pPr indent="0" lvl="0" marL="0" rtl="0" algn="ctr">
              <a:spcBef>
                <a:spcPts val="0"/>
              </a:spcBef>
              <a:spcAft>
                <a:spcPts val="0"/>
              </a:spcAft>
              <a:buNone/>
            </a:pPr>
            <a:r>
              <a:rPr lang="en-GB" sz="1200">
                <a:solidFill>
                  <a:schemeClr val="dk1"/>
                </a:solidFill>
              </a:rPr>
              <a:t>Then, we will analyze this case across geographies, looking at how different regulatory bodies have responded to Google’s anti competitive behaviors with the default installed application issue.</a:t>
            </a:r>
            <a:endParaRPr sz="1200"/>
          </a:p>
        </p:txBody>
      </p:sp>
      <p:sp>
        <p:nvSpPr>
          <p:cNvPr id="89" name="Google Shape;89;p18"/>
          <p:cNvSpPr txBox="1"/>
          <p:nvPr>
            <p:ph idx="1" type="body"/>
          </p:nvPr>
        </p:nvSpPr>
        <p:spPr>
          <a:xfrm>
            <a:off x="581325" y="2253200"/>
            <a:ext cx="8108700" cy="1877100"/>
          </a:xfrm>
          <a:prstGeom prst="rect">
            <a:avLst/>
          </a:prstGeom>
          <a:ln cap="flat" cmpd="sng" w="19050">
            <a:solidFill>
              <a:srgbClr val="3D85C6"/>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1155CC"/>
                </a:solidFill>
              </a:rPr>
              <a:t>3. Studying cases worldwide</a:t>
            </a:r>
            <a:endParaRPr b="1" sz="1200">
              <a:solidFill>
                <a:schemeClr val="dk1"/>
              </a:solidFill>
            </a:endParaRPr>
          </a:p>
          <a:p>
            <a:pPr indent="0" lvl="0" marL="0" rtl="0" algn="ctr">
              <a:lnSpc>
                <a:spcPct val="115000"/>
              </a:lnSpc>
              <a:spcBef>
                <a:spcPts val="0"/>
              </a:spcBef>
              <a:spcAft>
                <a:spcPts val="0"/>
              </a:spcAft>
              <a:buNone/>
            </a:pPr>
            <a:r>
              <a:rPr lang="en-GB" sz="1200">
                <a:solidFill>
                  <a:schemeClr val="dk1"/>
                </a:solidFill>
              </a:rPr>
              <a:t>We will also examine other anti-competitive cases involving browsers, telecom companies, applications, application stores and handsets across countries such as Singapore, the USA, the EU, and India. We will also look into the regulatory interventions that have been put in place, and the resulting effects of these interventions. We will look at some (</a:t>
            </a:r>
            <a:r>
              <a:rPr b="1" lang="en-GB" sz="1200">
                <a:solidFill>
                  <a:schemeClr val="dk1"/>
                </a:solidFill>
              </a:rPr>
              <a:t>tentative</a:t>
            </a:r>
            <a:r>
              <a:rPr lang="en-GB" sz="1200">
                <a:solidFill>
                  <a:schemeClr val="dk1"/>
                </a:solidFill>
              </a:rPr>
              <a:t>) examples of </a:t>
            </a:r>
            <a:r>
              <a:rPr lang="en-GB" sz="1200">
                <a:solidFill>
                  <a:schemeClr val="dk1"/>
                </a:solidFill>
              </a:rPr>
              <a:t>antitrust</a:t>
            </a:r>
            <a:r>
              <a:rPr lang="en-GB" sz="1200">
                <a:solidFill>
                  <a:schemeClr val="dk1"/>
                </a:solidFill>
              </a:rPr>
              <a:t> cases and regulations, as follows:  </a:t>
            </a:r>
            <a:endParaRPr sz="1200">
              <a:solidFill>
                <a:schemeClr val="dk1"/>
              </a:solidFill>
            </a:endParaRPr>
          </a:p>
          <a:p>
            <a:pPr indent="-304800" lvl="1" marL="914400" rtl="0" algn="ctr">
              <a:lnSpc>
                <a:spcPct val="115000"/>
              </a:lnSpc>
              <a:spcBef>
                <a:spcPts val="0"/>
              </a:spcBef>
              <a:spcAft>
                <a:spcPts val="0"/>
              </a:spcAft>
              <a:buClr>
                <a:schemeClr val="dk1"/>
              </a:buClr>
              <a:buSzPts val="1200"/>
              <a:buChar char="○"/>
            </a:pPr>
            <a:r>
              <a:rPr lang="en-GB" sz="1200">
                <a:solidFill>
                  <a:schemeClr val="dk1"/>
                </a:solidFill>
              </a:rPr>
              <a:t>Apple App Store and Apple Pay, on unfair bundling (EU, India) </a:t>
            </a:r>
            <a:endParaRPr sz="1200">
              <a:solidFill>
                <a:schemeClr val="dk1"/>
              </a:solidFill>
            </a:endParaRPr>
          </a:p>
          <a:p>
            <a:pPr indent="-304800" lvl="1" marL="914400" rtl="0" algn="ctr">
              <a:lnSpc>
                <a:spcPct val="115000"/>
              </a:lnSpc>
              <a:spcBef>
                <a:spcPts val="0"/>
              </a:spcBef>
              <a:spcAft>
                <a:spcPts val="0"/>
              </a:spcAft>
              <a:buClr>
                <a:schemeClr val="dk1"/>
              </a:buClr>
              <a:buSzPts val="1200"/>
              <a:buChar char="○"/>
            </a:pPr>
            <a:r>
              <a:rPr lang="en-GB" sz="1200">
                <a:solidFill>
                  <a:schemeClr val="dk1"/>
                </a:solidFill>
              </a:rPr>
              <a:t>Microsoft Teams and Office, on unfair bundling (EU) </a:t>
            </a:r>
            <a:endParaRPr sz="1200">
              <a:solidFill>
                <a:schemeClr val="dk1"/>
              </a:solidFill>
            </a:endParaRPr>
          </a:p>
          <a:p>
            <a:pPr indent="-304800" lvl="1" marL="914400" rtl="0" algn="ctr">
              <a:lnSpc>
                <a:spcPct val="115000"/>
              </a:lnSpc>
              <a:spcBef>
                <a:spcPts val="0"/>
              </a:spcBef>
              <a:spcAft>
                <a:spcPts val="0"/>
              </a:spcAft>
              <a:buClr>
                <a:schemeClr val="dk1"/>
              </a:buClr>
              <a:buSzPts val="1200"/>
              <a:buChar char="○"/>
            </a:pPr>
            <a:r>
              <a:rPr lang="en-GB" sz="1200">
                <a:solidFill>
                  <a:schemeClr val="dk1"/>
                </a:solidFill>
              </a:rPr>
              <a:t>Qualcomm and Apple, on chip manufacturing and inflated costs (USA) </a:t>
            </a:r>
            <a:endParaRPr sz="1200"/>
          </a:p>
        </p:txBody>
      </p:sp>
      <p:sp>
        <p:nvSpPr>
          <p:cNvPr id="90" name="Google Shape;90;p18"/>
          <p:cNvSpPr txBox="1"/>
          <p:nvPr>
            <p:ph idx="1" type="body"/>
          </p:nvPr>
        </p:nvSpPr>
        <p:spPr>
          <a:xfrm>
            <a:off x="581275" y="4270775"/>
            <a:ext cx="8108700" cy="756000"/>
          </a:xfrm>
          <a:prstGeom prst="rect">
            <a:avLst/>
          </a:prstGeom>
          <a:ln cap="flat" cmpd="sng" w="19050">
            <a:solidFill>
              <a:srgbClr val="3D85C6"/>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1155CC"/>
                </a:solidFill>
              </a:rPr>
              <a:t>. Recommendations for the Indian Market</a:t>
            </a:r>
            <a:endParaRPr b="1" sz="1200">
              <a:solidFill>
                <a:schemeClr val="dk1"/>
              </a:solidFill>
            </a:endParaRPr>
          </a:p>
          <a:p>
            <a:pPr indent="0" lvl="0" marL="0" rtl="0" algn="ctr">
              <a:spcBef>
                <a:spcPts val="0"/>
              </a:spcBef>
              <a:spcAft>
                <a:spcPts val="0"/>
              </a:spcAft>
              <a:buNone/>
            </a:pPr>
            <a:r>
              <a:rPr lang="en-GB" sz="1200">
                <a:solidFill>
                  <a:schemeClr val="dk1"/>
                </a:solidFill>
              </a:rPr>
              <a:t>Finally, looking again at the Indian case with the understanding of the global cases, to suggest recommendations and possible other interventions. </a:t>
            </a:r>
            <a:endParaRPr sz="1200">
              <a:solidFill>
                <a:schemeClr val="dk1"/>
              </a:solidFill>
            </a:endParaRPr>
          </a:p>
        </p:txBody>
      </p:sp>
      <p:cxnSp>
        <p:nvCxnSpPr>
          <p:cNvPr id="91" name="Google Shape;91;p18"/>
          <p:cNvCxnSpPr>
            <a:stCxn id="87" idx="3"/>
            <a:endCxn id="88" idx="1"/>
          </p:cNvCxnSpPr>
          <p:nvPr/>
        </p:nvCxnSpPr>
        <p:spPr>
          <a:xfrm flipH="1" rot="10800000">
            <a:off x="3675813" y="1425875"/>
            <a:ext cx="1124100" cy="14100"/>
          </a:xfrm>
          <a:prstGeom prst="curvedConnector3">
            <a:avLst>
              <a:gd fmla="val 49997" name="adj1"/>
            </a:avLst>
          </a:prstGeom>
          <a:noFill/>
          <a:ln cap="flat" cmpd="sng" w="19050">
            <a:solidFill>
              <a:srgbClr val="3C78D8"/>
            </a:solidFill>
            <a:prstDash val="solid"/>
            <a:round/>
            <a:headEnd len="med" w="med" type="none"/>
            <a:tailEnd len="med" w="med" type="none"/>
          </a:ln>
        </p:spPr>
      </p:cxnSp>
      <p:cxnSp>
        <p:nvCxnSpPr>
          <p:cNvPr id="92" name="Google Shape;92;p18"/>
          <p:cNvCxnSpPr>
            <a:stCxn id="88" idx="3"/>
            <a:endCxn id="89" idx="3"/>
          </p:cNvCxnSpPr>
          <p:nvPr/>
        </p:nvCxnSpPr>
        <p:spPr>
          <a:xfrm>
            <a:off x="8689938" y="1425725"/>
            <a:ext cx="600" cy="1766100"/>
          </a:xfrm>
          <a:prstGeom prst="curvedConnector3">
            <a:avLst>
              <a:gd fmla="val 39702083" name="adj1"/>
            </a:avLst>
          </a:prstGeom>
          <a:noFill/>
          <a:ln cap="flat" cmpd="sng" w="19050">
            <a:solidFill>
              <a:srgbClr val="3C78D8"/>
            </a:solidFill>
            <a:prstDash val="solid"/>
            <a:round/>
            <a:headEnd len="med" w="med" type="none"/>
            <a:tailEnd len="med" w="med" type="none"/>
          </a:ln>
        </p:spPr>
      </p:cxnSp>
      <p:cxnSp>
        <p:nvCxnSpPr>
          <p:cNvPr id="93" name="Google Shape;93;p18"/>
          <p:cNvCxnSpPr>
            <a:stCxn id="89" idx="1"/>
            <a:endCxn id="90" idx="1"/>
          </p:cNvCxnSpPr>
          <p:nvPr/>
        </p:nvCxnSpPr>
        <p:spPr>
          <a:xfrm>
            <a:off x="581325" y="3191750"/>
            <a:ext cx="600" cy="1457100"/>
          </a:xfrm>
          <a:prstGeom prst="curvedConnector3">
            <a:avLst>
              <a:gd fmla="val -39695833" name="adj1"/>
            </a:avLst>
          </a:prstGeom>
          <a:noFill/>
          <a:ln cap="flat" cmpd="sng" w="19050">
            <a:solidFill>
              <a:srgbClr val="3C78D8"/>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Kastrenakes, J. (2018, October 18). Google is unbundling Android apps: All the news about the EU’s antitrust ruling. The Verge. </a:t>
            </a:r>
            <a:r>
              <a:rPr lang="en-GB" u="sng">
                <a:solidFill>
                  <a:schemeClr val="hlink"/>
                </a:solidFill>
                <a:hlinkClick r:id="rId3"/>
              </a:rPr>
              <a:t>https://www.theverge.com/2018/10/18/17996640/google-eu-android-antitrust-ruling-app-unbundling-european-commission-chrome-search</a:t>
            </a:r>
            <a:r>
              <a:rPr lang="en-GB">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Perrywell. (2018). Forced Unbundling of Google Apps From Android—Perrywell. Perrywell IT Services. </a:t>
            </a:r>
            <a:r>
              <a:rPr lang="en-GB" u="sng">
                <a:solidFill>
                  <a:schemeClr val="accent5"/>
                </a:solidFill>
                <a:hlinkClick r:id="rId4">
                  <a:extLst>
                    <a:ext uri="{A12FA001-AC4F-418D-AE19-62706E023703}">
                      <ahyp:hlinkClr val="tx"/>
                    </a:ext>
                  </a:extLst>
                </a:hlinkClick>
              </a:rPr>
              <a:t>https://www.perrywell.co.uk/2018/08/10/unbundling-google-apps/</a:t>
            </a:r>
            <a:r>
              <a:rPr lang="en-GB">
                <a:solidFill>
                  <a:schemeClr val="dk1"/>
                </a:solidFill>
              </a:rPr>
              <a:t> </a:t>
            </a:r>
            <a:endParaRPr>
              <a:solidFill>
                <a:schemeClr val="dk1"/>
              </a:solidFill>
            </a:endParaRPr>
          </a:p>
          <a:p>
            <a:pPr indent="-342900" lvl="0" marL="457200" rtl="0" algn="l">
              <a:spcBef>
                <a:spcPts val="0"/>
              </a:spcBef>
              <a:spcAft>
                <a:spcPts val="0"/>
              </a:spcAft>
              <a:buSzPts val="1800"/>
              <a:buChar char="●"/>
            </a:pPr>
            <a:r>
              <a:rPr lang="en-GB" u="sng">
                <a:solidFill>
                  <a:srgbClr val="1155CC"/>
                </a:solidFill>
                <a:hlinkClick r:id="rId5">
                  <a:extLst>
                    <a:ext uri="{A12FA001-AC4F-418D-AE19-62706E023703}">
                      <ahyp:hlinkClr val="tx"/>
                    </a:ext>
                  </a:extLst>
                </a:hlinkClick>
              </a:rPr>
              <a:t>PRESS RELEASE No. 55/2022-23</a:t>
            </a:r>
            <a:r>
              <a:rPr lang="en-GB">
                <a:solidFill>
                  <a:schemeClr val="dk1"/>
                </a:solidFill>
              </a:rPr>
              <a:t>, Competition Commission of India, October 2022.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183625" y="362825"/>
            <a:ext cx="8520600" cy="161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5000">
                <a:solidFill>
                  <a:srgbClr val="134F5C"/>
                </a:solidFill>
                <a:latin typeface="Montserrat"/>
                <a:ea typeface="Montserrat"/>
                <a:cs typeface="Montserrat"/>
                <a:sym typeface="Montserrat"/>
              </a:rPr>
              <a:t>Thank You</a:t>
            </a:r>
            <a:endParaRPr b="1" sz="5000">
              <a:solidFill>
                <a:srgbClr val="134F5C"/>
              </a:solidFill>
              <a:latin typeface="Montserrat"/>
              <a:ea typeface="Montserrat"/>
              <a:cs typeface="Montserrat"/>
              <a:sym typeface="Montserrat"/>
            </a:endParaRPr>
          </a:p>
        </p:txBody>
      </p:sp>
      <p:pic>
        <p:nvPicPr>
          <p:cNvPr id="105" name="Google Shape;105;p20"/>
          <p:cNvPicPr preferRelativeResize="0"/>
          <p:nvPr/>
        </p:nvPicPr>
        <p:blipFill>
          <a:blip r:embed="rId3">
            <a:alphaModFix/>
          </a:blip>
          <a:stretch>
            <a:fillRect/>
          </a:stretch>
        </p:blipFill>
        <p:spPr>
          <a:xfrm>
            <a:off x="2327323" y="1650225"/>
            <a:ext cx="3831724" cy="349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