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ookth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17T12:21:21.951">
    <p:pos x="208" y="2352"/>
    <p:text>I personally feel like the 'high competition' point (about Google) can be removed, since Samsung is aware of it and we don't have a lot of space.
Instead, we can add that point in the arrows above? 
Mentioning that people like to interact with files and images, in their social groups. 
And one boxed insight could be: having an emoji-react feature on Quick Share, to facilitate that social interaction. 
Not sure if this is relevant for group/bulk sharing - do as you deem appropriate!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bca3fbd0f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bca3fbd0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bca3fbd0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bca3fbd0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bca3fbd0f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bca3fbd0f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39d92d4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39d92d4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bca1ee9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bca1ee9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bca3fbd0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bca3fbd0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bca3fbd0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bca3fbd0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bca3fbd0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bca3fbd0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bca3fbd0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bca3fbd0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bca3fbd0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bca3fbd0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bca3fbd0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bca3fbd0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Samsung Quick Share Project</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1 and Group 3 (File </a:t>
            </a:r>
            <a:r>
              <a:rPr lang="en-GB"/>
              <a:t>Receiving</a:t>
            </a:r>
            <a:r>
              <a:rPr lang="en-GB"/>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One-time View</a:t>
            </a:r>
            <a:endParaRPr/>
          </a:p>
        </p:txBody>
      </p:sp>
      <p:sp>
        <p:nvSpPr>
          <p:cNvPr id="120" name="Google Shape;120;p22"/>
          <p:cNvSpPr txBox="1"/>
          <p:nvPr>
            <p:ph idx="1" type="body"/>
          </p:nvPr>
        </p:nvSpPr>
        <p:spPr>
          <a:xfrm>
            <a:off x="311700" y="1152475"/>
            <a:ext cx="8520600" cy="255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sz="1500"/>
              <a:t>Use of One-time view had </a:t>
            </a:r>
            <a:r>
              <a:rPr i="1" lang="en-GB" sz="1500"/>
              <a:t>varied</a:t>
            </a:r>
            <a:r>
              <a:rPr i="1" lang="en-GB" sz="1500"/>
              <a:t> views. Most of the participants said content decides the use of One-time view.</a:t>
            </a:r>
            <a:endParaRPr i="1" sz="1500"/>
          </a:p>
          <a:p>
            <a:pPr indent="-323850" lvl="0" marL="457200" rtl="0" algn="l">
              <a:spcBef>
                <a:spcPts val="1200"/>
              </a:spcBef>
              <a:spcAft>
                <a:spcPts val="0"/>
              </a:spcAft>
              <a:buSzPts val="1500"/>
              <a:buChar char="➔"/>
            </a:pPr>
            <a:r>
              <a:rPr lang="en-GB" sz="1500"/>
              <a:t>Limited Use Case- It is primarily </a:t>
            </a:r>
            <a:r>
              <a:rPr lang="en-GB" sz="1500"/>
              <a:t>used</a:t>
            </a:r>
            <a:r>
              <a:rPr lang="en-GB" sz="1500"/>
              <a:t> to share funny/private content that</a:t>
            </a:r>
            <a:r>
              <a:rPr lang="en-GB" sz="1500"/>
              <a:t> </a:t>
            </a:r>
            <a:r>
              <a:rPr lang="en-GB" sz="1500"/>
              <a:t>one </a:t>
            </a:r>
            <a:r>
              <a:rPr lang="en-GB" sz="1500"/>
              <a:t>doesn't</a:t>
            </a:r>
            <a:r>
              <a:rPr lang="en-GB" sz="1500"/>
              <a:t> want the </a:t>
            </a:r>
            <a:r>
              <a:rPr lang="en-GB" sz="1500"/>
              <a:t>other person to see again</a:t>
            </a:r>
            <a:r>
              <a:rPr lang="en-GB" sz="1500"/>
              <a:t>. </a:t>
            </a:r>
            <a:endParaRPr sz="1500"/>
          </a:p>
          <a:p>
            <a:pPr indent="-323850" lvl="0" marL="457200" rtl="0" algn="l">
              <a:spcBef>
                <a:spcPts val="0"/>
              </a:spcBef>
              <a:spcAft>
                <a:spcPts val="0"/>
              </a:spcAft>
              <a:buSzPts val="1500"/>
              <a:buChar char="➔"/>
            </a:pPr>
            <a:r>
              <a:rPr lang="en-GB" sz="1500"/>
              <a:t>Reduces UI clutter- It avoids cluttering the chat history with unnecessary images, streamlining the conversation flow.</a:t>
            </a:r>
            <a:endParaRPr sz="1500"/>
          </a:p>
          <a:p>
            <a:pPr indent="-323850" lvl="0" marL="457200" rtl="0" algn="l">
              <a:spcBef>
                <a:spcPts val="0"/>
              </a:spcBef>
              <a:spcAft>
                <a:spcPts val="0"/>
              </a:spcAft>
              <a:buSzPts val="1500"/>
              <a:buChar char="➔"/>
            </a:pPr>
            <a:r>
              <a:rPr lang="en-GB" sz="1500"/>
              <a:t>Existence of Loopholes- Loopholes exist to still keep the one-time view images. </a:t>
            </a:r>
            <a:r>
              <a:rPr lang="en-GB" sz="1500"/>
              <a:t>For</a:t>
            </a:r>
            <a:r>
              <a:rPr lang="en-GB" sz="1500"/>
              <a:t> eg- Taking Screenshot or use other devices to click the picture etc.</a:t>
            </a:r>
            <a:endParaRPr sz="1500"/>
          </a:p>
        </p:txBody>
      </p:sp>
      <p:sp>
        <p:nvSpPr>
          <p:cNvPr id="121" name="Google Shape;121;p22"/>
          <p:cNvSpPr txBox="1"/>
          <p:nvPr/>
        </p:nvSpPr>
        <p:spPr>
          <a:xfrm>
            <a:off x="613800" y="3705475"/>
            <a:ext cx="7975200" cy="6696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 Share</a:t>
            </a:r>
            <a:r>
              <a:rPr lang="en-GB" sz="1500">
                <a:solidFill>
                  <a:schemeClr val="lt2"/>
                </a:solidFill>
                <a:latin typeface="Source Sans Pro"/>
                <a:ea typeface="Source Sans Pro"/>
                <a:cs typeface="Source Sans Pro"/>
                <a:sym typeface="Source Sans Pro"/>
              </a:rPr>
              <a:t> at the moment </a:t>
            </a:r>
            <a:r>
              <a:rPr lang="en-GB" sz="1500">
                <a:solidFill>
                  <a:schemeClr val="lt2"/>
                </a:solidFill>
                <a:latin typeface="Source Sans Pro"/>
                <a:ea typeface="Source Sans Pro"/>
                <a:cs typeface="Source Sans Pro"/>
                <a:sym typeface="Source Sans Pro"/>
              </a:rPr>
              <a:t>doesn't have one-time view, this can be because it is a typical file sharing platform whereas One-time view is more</a:t>
            </a:r>
            <a:r>
              <a:rPr lang="en-GB" sz="1500">
                <a:solidFill>
                  <a:schemeClr val="lt2"/>
                </a:solidFill>
                <a:latin typeface="Source Sans Pro"/>
                <a:ea typeface="Source Sans Pro"/>
                <a:cs typeface="Source Sans Pro"/>
                <a:sym typeface="Source Sans Pro"/>
              </a:rPr>
              <a:t> for texting or chat based platform.</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Error and Hassles</a:t>
            </a:r>
            <a:endParaRPr/>
          </a:p>
        </p:txBody>
      </p:sp>
      <p:sp>
        <p:nvSpPr>
          <p:cNvPr id="127" name="Google Shape;127;p23"/>
          <p:cNvSpPr txBox="1"/>
          <p:nvPr>
            <p:ph idx="1" type="body"/>
          </p:nvPr>
        </p:nvSpPr>
        <p:spPr>
          <a:xfrm>
            <a:off x="311700" y="966300"/>
            <a:ext cx="8520600" cy="29244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GB" sz="1500"/>
              <a:t>Software Version </a:t>
            </a:r>
            <a:r>
              <a:rPr lang="en-GB" sz="1500"/>
              <a:t>Difference- Participant mentioned errors  in file sharing and receiving when they have different version of software like Microsoft 16 and Microsoft 21. </a:t>
            </a:r>
            <a:r>
              <a:rPr lang="en-GB" sz="1500"/>
              <a:t>They mentioned files having glitches and changes.  </a:t>
            </a:r>
            <a:endParaRPr sz="1500"/>
          </a:p>
          <a:p>
            <a:pPr indent="-323850" lvl="0" marL="457200" rtl="0" algn="l">
              <a:lnSpc>
                <a:spcPct val="95000"/>
              </a:lnSpc>
              <a:spcBef>
                <a:spcPts val="0"/>
              </a:spcBef>
              <a:spcAft>
                <a:spcPts val="0"/>
              </a:spcAft>
              <a:buSzPts val="1500"/>
              <a:buChar char="➔"/>
            </a:pPr>
            <a:r>
              <a:rPr lang="en-GB" sz="1500"/>
              <a:t>iPhone to Android error-  Participants complained that file sharing is complex between iPhone and Android and sometimes the file received from Android might not work on iPhone and vice versa</a:t>
            </a:r>
            <a:endParaRPr sz="1500"/>
          </a:p>
          <a:p>
            <a:pPr indent="-323850" lvl="0" marL="457200" rtl="0" algn="l">
              <a:lnSpc>
                <a:spcPct val="95000"/>
              </a:lnSpc>
              <a:spcBef>
                <a:spcPts val="0"/>
              </a:spcBef>
              <a:spcAft>
                <a:spcPts val="0"/>
              </a:spcAft>
              <a:buSzPts val="1500"/>
              <a:buChar char="➔"/>
            </a:pPr>
            <a:r>
              <a:rPr lang="en-GB" sz="1500"/>
              <a:t>Application </a:t>
            </a:r>
            <a:r>
              <a:rPr lang="en-GB" sz="1500"/>
              <a:t>Error - Pairing is a bottleneck: if device pairing goes wrong, users immediately shift to another application. </a:t>
            </a:r>
            <a:r>
              <a:rPr lang="en-GB" sz="1500"/>
              <a:t>Many participants complained about this error in </a:t>
            </a:r>
            <a:r>
              <a:rPr lang="en-GB" sz="1500"/>
              <a:t>Bluetooth. Gmail was also found to have </a:t>
            </a:r>
            <a:r>
              <a:rPr lang="en-GB" sz="1500"/>
              <a:t>issues with slow delivery.</a:t>
            </a:r>
            <a:endParaRPr sz="1500"/>
          </a:p>
          <a:p>
            <a:pPr indent="-323850" lvl="0" marL="457200" rtl="0" algn="l">
              <a:lnSpc>
                <a:spcPct val="95000"/>
              </a:lnSpc>
              <a:spcBef>
                <a:spcPts val="0"/>
              </a:spcBef>
              <a:spcAft>
                <a:spcPts val="0"/>
              </a:spcAft>
              <a:buSzPts val="1500"/>
              <a:buChar char="➔"/>
            </a:pPr>
            <a:r>
              <a:rPr lang="en-GB" sz="1500"/>
              <a:t>Human Error- Users sometimes may receive files intended for another person, clogging receivers' space and also causing an inconvenience to the sender. Sometime a file is received without have been given access by the sharer etc.</a:t>
            </a:r>
            <a:endParaRPr sz="1500"/>
          </a:p>
        </p:txBody>
      </p:sp>
      <p:sp>
        <p:nvSpPr>
          <p:cNvPr id="128" name="Google Shape;128;p23"/>
          <p:cNvSpPr txBox="1"/>
          <p:nvPr/>
        </p:nvSpPr>
        <p:spPr>
          <a:xfrm>
            <a:off x="331650" y="3955675"/>
            <a:ext cx="8480700" cy="9948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latin typeface="Source Sans Pro"/>
                <a:ea typeface="Source Sans Pro"/>
                <a:cs typeface="Source Sans Pro"/>
                <a:sym typeface="Source Sans Pro"/>
              </a:rPr>
              <a:t>Quick Share</a:t>
            </a:r>
            <a:r>
              <a:rPr lang="en-GB">
                <a:solidFill>
                  <a:schemeClr val="lt2"/>
                </a:solidFill>
                <a:latin typeface="Source Sans Pro"/>
                <a:ea typeface="Source Sans Pro"/>
                <a:cs typeface="Source Sans Pro"/>
                <a:sym typeface="Source Sans Pro"/>
              </a:rPr>
              <a:t> can offer Robust Pairing Mechanism and </a:t>
            </a:r>
            <a:r>
              <a:rPr lang="en-GB">
                <a:solidFill>
                  <a:schemeClr val="lt2"/>
                </a:solidFill>
                <a:latin typeface="Source Sans Pro"/>
                <a:ea typeface="Source Sans Pro"/>
                <a:cs typeface="Source Sans Pro"/>
                <a:sym typeface="Source Sans Pro"/>
              </a:rPr>
              <a:t>Compatibility</a:t>
            </a:r>
            <a:r>
              <a:rPr lang="en-GB">
                <a:solidFill>
                  <a:schemeClr val="lt2"/>
                </a:solidFill>
                <a:latin typeface="Source Sans Pro"/>
                <a:ea typeface="Source Sans Pro"/>
                <a:cs typeface="Source Sans Pro"/>
                <a:sym typeface="Source Sans Pro"/>
              </a:rPr>
              <a:t> Checks  so that the above mentioned error are not present in there file sharing system. Having clear instructions on pairing, as well as step-by-step notifications with each step of the process, will help communicate the experience to users clearly. Allowing a small time window for senders to delete or recall files sent may </a:t>
            </a:r>
            <a:r>
              <a:rPr lang="en-GB">
                <a:solidFill>
                  <a:schemeClr val="lt2"/>
                </a:solidFill>
                <a:latin typeface="Source Sans Pro"/>
                <a:ea typeface="Source Sans Pro"/>
                <a:cs typeface="Source Sans Pro"/>
                <a:sym typeface="Source Sans Pro"/>
              </a:rPr>
              <a:t>help mitigate human errors.</a:t>
            </a:r>
            <a:endParaRPr>
              <a:solidFill>
                <a:schemeClr val="lt2"/>
              </a:solidFill>
              <a:latin typeface="Source Sans Pro"/>
              <a:ea typeface="Source Sans Pro"/>
              <a:cs typeface="Source Sans Pro"/>
              <a:sym typeface="Source Sans Pro"/>
            </a:endParaRPr>
          </a:p>
          <a:p>
            <a:pPr indent="0" lvl="0" marL="0" rtl="0" algn="ctr">
              <a:spcBef>
                <a:spcPts val="0"/>
              </a:spcBef>
              <a:spcAft>
                <a:spcPts val="0"/>
              </a:spcAft>
              <a:buNone/>
            </a:pPr>
            <a:r>
              <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Urgency</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Sharing Application doesn't matter-</a:t>
            </a:r>
            <a:r>
              <a:rPr lang="en-GB" sz="1500"/>
              <a:t> In case of receiving sender’s preferences are seem more relevant.</a:t>
            </a:r>
            <a:endParaRPr sz="1500"/>
          </a:p>
          <a:p>
            <a:pPr indent="-323850" lvl="0" marL="457200" rtl="0" algn="l">
              <a:spcBef>
                <a:spcPts val="0"/>
              </a:spcBef>
              <a:spcAft>
                <a:spcPts val="0"/>
              </a:spcAft>
              <a:buSzPts val="1500"/>
              <a:buChar char="➔"/>
            </a:pPr>
            <a:r>
              <a:rPr lang="en-GB" sz="1500"/>
              <a:t>WhatsApp is the winner; Discord is runner up- Most of the participants mentioned using WhatsApp for emergency because everybody uses it. Discord came out to be the second most used app in case for emergency. </a:t>
            </a:r>
            <a:endParaRPr sz="1500"/>
          </a:p>
          <a:p>
            <a:pPr indent="-323850" lvl="0" marL="457200" rtl="0" algn="l">
              <a:spcBef>
                <a:spcPts val="0"/>
              </a:spcBef>
              <a:spcAft>
                <a:spcPts val="0"/>
              </a:spcAft>
              <a:buSzPts val="1500"/>
              <a:buChar char="➔"/>
            </a:pPr>
            <a:r>
              <a:rPr lang="en-GB" sz="1500"/>
              <a:t>Receivers sometimes don't feel comfortable repeatedly reminding senders to send them files, and sometimes senders may forget.</a:t>
            </a:r>
            <a:endParaRPr sz="1500"/>
          </a:p>
        </p:txBody>
      </p:sp>
      <p:sp>
        <p:nvSpPr>
          <p:cNvPr id="135" name="Google Shape;135;p24"/>
          <p:cNvSpPr txBox="1"/>
          <p:nvPr/>
        </p:nvSpPr>
        <p:spPr>
          <a:xfrm>
            <a:off x="584400" y="3473350"/>
            <a:ext cx="7975200" cy="8829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 Share</a:t>
            </a:r>
            <a:r>
              <a:rPr lang="en-GB" sz="1500">
                <a:solidFill>
                  <a:schemeClr val="lt2"/>
                </a:solidFill>
                <a:latin typeface="Source Sans Pro"/>
                <a:ea typeface="Source Sans Pro"/>
                <a:cs typeface="Source Sans Pro"/>
                <a:sym typeface="Source Sans Pro"/>
              </a:rPr>
              <a:t> is not used by a large audience so in case of urgency it is not used much and also not many people are aware or what it offers. Including a 'request file' feature on Quick Share can help nudge senders to send files.</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Findings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Users prefer</a:t>
            </a:r>
            <a:r>
              <a:rPr b="1" lang="en-GB"/>
              <a:t> different platforms to receive different kinds of files</a:t>
            </a:r>
            <a:r>
              <a:rPr lang="en-GB"/>
              <a:t>, based on their priorities. Some priorities include: file quality, type of communication and degrees of formality.</a:t>
            </a:r>
            <a:endParaRPr/>
          </a:p>
          <a:p>
            <a:pPr indent="-342900" lvl="0" marL="457200" rtl="0" algn="l">
              <a:spcBef>
                <a:spcPts val="0"/>
              </a:spcBef>
              <a:spcAft>
                <a:spcPts val="0"/>
              </a:spcAft>
              <a:buSzPts val="1800"/>
              <a:buChar char="●"/>
            </a:pPr>
            <a:r>
              <a:rPr lang="en-GB"/>
              <a:t>Most users interviewed preferred internet-based sharing. However, </a:t>
            </a:r>
            <a:r>
              <a:rPr b="1" lang="en-GB"/>
              <a:t>sharing in low-internet contexts remains a challenge.</a:t>
            </a:r>
            <a:endParaRPr b="1"/>
          </a:p>
          <a:p>
            <a:pPr indent="-342900" lvl="0" marL="457200" rtl="0" algn="l">
              <a:spcBef>
                <a:spcPts val="0"/>
              </a:spcBef>
              <a:spcAft>
                <a:spcPts val="0"/>
              </a:spcAft>
              <a:buSzPts val="1800"/>
              <a:buChar char="●"/>
            </a:pPr>
            <a:r>
              <a:rPr lang="en-GB"/>
              <a:t>Users want ways to </a:t>
            </a:r>
            <a:r>
              <a:rPr b="1" lang="en-GB"/>
              <a:t>organise files received </a:t>
            </a:r>
            <a:r>
              <a:rPr lang="en-GB"/>
              <a:t>and </a:t>
            </a:r>
            <a:r>
              <a:rPr b="1" lang="en-GB"/>
              <a:t>manage limited storage.</a:t>
            </a:r>
            <a:r>
              <a:rPr lang="en-GB"/>
              <a:t> </a:t>
            </a:r>
            <a:endParaRPr/>
          </a:p>
          <a:p>
            <a:pPr indent="-342900" lvl="0" marL="457200" rtl="0" algn="l">
              <a:spcBef>
                <a:spcPts val="0"/>
              </a:spcBef>
              <a:spcAft>
                <a:spcPts val="0"/>
              </a:spcAft>
              <a:buSzPts val="1800"/>
              <a:buChar char="●"/>
            </a:pPr>
            <a:r>
              <a:rPr lang="en-GB"/>
              <a:t>Unfamiliar software processes such as pairing can be unclear, and will require </a:t>
            </a:r>
            <a:r>
              <a:rPr b="1" lang="en-GB"/>
              <a:t>clear explanations</a:t>
            </a:r>
            <a:r>
              <a:rPr lang="en-GB"/>
              <a:t> to ease users into comfortable use. </a:t>
            </a:r>
            <a:endParaRPr/>
          </a:p>
          <a:p>
            <a:pPr indent="-342900" lvl="0" marL="457200" rtl="0" algn="l">
              <a:spcBef>
                <a:spcPts val="0"/>
              </a:spcBef>
              <a:spcAft>
                <a:spcPts val="0"/>
              </a:spcAft>
              <a:buSzPts val="1800"/>
              <a:buChar char="●"/>
            </a:pPr>
            <a:r>
              <a:rPr lang="en-GB"/>
              <a:t>Receivers currently have no way to request or control the sharing process. A </a:t>
            </a:r>
            <a:r>
              <a:rPr b="1" lang="en-GB"/>
              <a:t>request-files feature</a:t>
            </a:r>
            <a:r>
              <a:rPr lang="en-GB"/>
              <a:t> can help.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Quality</a:t>
            </a:r>
            <a:endParaRPr/>
          </a:p>
        </p:txBody>
      </p:sp>
      <p:sp>
        <p:nvSpPr>
          <p:cNvPr id="71" name="Google Shape;71;p15"/>
          <p:cNvSpPr txBox="1"/>
          <p:nvPr>
            <p:ph idx="1" type="body"/>
          </p:nvPr>
        </p:nvSpPr>
        <p:spPr>
          <a:xfrm>
            <a:off x="311700" y="1152475"/>
            <a:ext cx="8520600" cy="2220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GB" sz="1500"/>
              <a:t>Everyone has different views on quality, for some it matters and for others it </a:t>
            </a:r>
            <a:r>
              <a:rPr i="1" lang="en-GB" sz="1500"/>
              <a:t>doesn't.</a:t>
            </a:r>
            <a:endParaRPr i="1" sz="1500"/>
          </a:p>
          <a:p>
            <a:pPr indent="-323850" lvl="0" marL="457200" rtl="0" algn="l">
              <a:lnSpc>
                <a:spcPct val="100000"/>
              </a:lnSpc>
              <a:spcBef>
                <a:spcPts val="1200"/>
              </a:spcBef>
              <a:spcAft>
                <a:spcPts val="0"/>
              </a:spcAft>
              <a:buSzPts val="1500"/>
              <a:buChar char="➔"/>
            </a:pPr>
            <a:r>
              <a:rPr lang="en-GB" sz="1500"/>
              <a:t>Awareness- Some are unaware about quality reduction while sending or receiving media . </a:t>
            </a:r>
            <a:endParaRPr sz="1500"/>
          </a:p>
          <a:p>
            <a:pPr indent="-323850" lvl="0" marL="457200" rtl="0" algn="l">
              <a:lnSpc>
                <a:spcPct val="100000"/>
              </a:lnSpc>
              <a:spcBef>
                <a:spcPts val="0"/>
              </a:spcBef>
              <a:spcAft>
                <a:spcPts val="0"/>
              </a:spcAft>
              <a:buSzPts val="1500"/>
              <a:buChar char="➔"/>
            </a:pPr>
            <a:r>
              <a:rPr lang="en-GB" sz="1500"/>
              <a:t>Prioritization- Different priority of quality for different media types. High-quality images are a priority, especially when compared to other file types. </a:t>
            </a:r>
            <a:endParaRPr sz="1500"/>
          </a:p>
          <a:p>
            <a:pPr indent="-323850" lvl="0" marL="457200" rtl="0" algn="l">
              <a:lnSpc>
                <a:spcPct val="100000"/>
              </a:lnSpc>
              <a:spcBef>
                <a:spcPts val="0"/>
              </a:spcBef>
              <a:spcAft>
                <a:spcPts val="0"/>
              </a:spcAft>
              <a:buSzPts val="1500"/>
              <a:buChar char="➔"/>
            </a:pPr>
            <a:r>
              <a:rPr lang="en-GB" sz="1500"/>
              <a:t>App Selection- Different apps are used for different quality needs and context. Whatsapp is generally not preferred (Alternatives like Telegram, ShareIt, AirDrop etc are used)</a:t>
            </a:r>
            <a:endParaRPr sz="1500"/>
          </a:p>
          <a:p>
            <a:pPr indent="-323850" lvl="0" marL="457200" rtl="0" algn="l">
              <a:lnSpc>
                <a:spcPct val="100000"/>
              </a:lnSpc>
              <a:spcBef>
                <a:spcPts val="0"/>
              </a:spcBef>
              <a:spcAft>
                <a:spcPts val="0"/>
              </a:spcAft>
              <a:buSzPts val="1500"/>
              <a:buChar char="➔"/>
            </a:pPr>
            <a:r>
              <a:rPr lang="en-GB" sz="1500"/>
              <a:t>Shifting Habits- Switching from typical sharing apps to using the Google Ecosystem (Google Drive, Gmail, Google Photos etc)or sharing of links of file from these applications on texting apps.</a:t>
            </a:r>
            <a:endParaRPr sz="1500"/>
          </a:p>
        </p:txBody>
      </p:sp>
      <p:sp>
        <p:nvSpPr>
          <p:cNvPr id="72" name="Google Shape;72;p15"/>
          <p:cNvSpPr txBox="1"/>
          <p:nvPr/>
        </p:nvSpPr>
        <p:spPr>
          <a:xfrm>
            <a:off x="584400" y="3456825"/>
            <a:ext cx="7975200" cy="13185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1500">
                <a:solidFill>
                  <a:schemeClr val="lt2"/>
                </a:solidFill>
                <a:latin typeface="Source Sans Pro"/>
                <a:ea typeface="Source Sans Pro"/>
                <a:cs typeface="Source Sans Pro"/>
                <a:sym typeface="Source Sans Pro"/>
              </a:rPr>
              <a:t>Quick Share already offers high quality transfer i.e. quality of the file won't get reduced. It offers different ways to transfer a file from Link Sharing to Bluetooth. It does have an upper hand quality but too many alternatives exist and Google has positioned itself a leader in file sharing and organising. Quickshare can enable users with quality adjustment features for such files, so that users can use it according to their needs.</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Arial"/>
                <a:ea typeface="Arial"/>
                <a:cs typeface="Arial"/>
                <a:sym typeface="Arial"/>
              </a:rPr>
              <a:t>People And Context</a:t>
            </a:r>
            <a:endParaRPr sz="2700">
              <a:latin typeface="Arial"/>
              <a:ea typeface="Arial"/>
              <a:cs typeface="Arial"/>
              <a:sym typeface="Arial"/>
            </a:endParaRPr>
          </a:p>
        </p:txBody>
      </p:sp>
      <p:sp>
        <p:nvSpPr>
          <p:cNvPr id="78" name="Google Shape;78;p16"/>
          <p:cNvSpPr txBox="1"/>
          <p:nvPr>
            <p:ph idx="1" type="body"/>
          </p:nvPr>
        </p:nvSpPr>
        <p:spPr>
          <a:xfrm>
            <a:off x="311700" y="1152475"/>
            <a:ext cx="8520600" cy="2693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i="1" lang="en-GB" sz="1500"/>
              <a:t>Participants use various apps for file sharing application like WhatsApp, Discord, Gmail, Telegram etc.</a:t>
            </a:r>
            <a:endParaRPr i="1" sz="1500"/>
          </a:p>
          <a:p>
            <a:pPr indent="-323850" lvl="0" marL="457200" rtl="0" algn="l">
              <a:spcBef>
                <a:spcPts val="1200"/>
              </a:spcBef>
              <a:spcAft>
                <a:spcPts val="0"/>
              </a:spcAft>
              <a:buSzPts val="1500"/>
              <a:buChar char="➔"/>
            </a:pPr>
            <a:r>
              <a:rPr lang="en-GB" sz="1500"/>
              <a:t>App Selection based on Context- Different communication apps are perceived in terms of formality and efficiency. </a:t>
            </a:r>
            <a:endParaRPr sz="1500"/>
          </a:p>
          <a:p>
            <a:pPr indent="-323850" lvl="1" marL="914400" rtl="0" algn="l">
              <a:spcBef>
                <a:spcPts val="0"/>
              </a:spcBef>
              <a:spcAft>
                <a:spcPts val="0"/>
              </a:spcAft>
              <a:buSzPts val="1500"/>
              <a:buChar char="◆"/>
            </a:pPr>
            <a:r>
              <a:rPr lang="en-GB" sz="1500"/>
              <a:t>Email is seen as the most formal and suitable for official communication, while WhatsApp is semi-formal and useful for study groups, project collaboration, or casual chats. </a:t>
            </a:r>
            <a:endParaRPr sz="1500"/>
          </a:p>
          <a:p>
            <a:pPr indent="-323850" lvl="1" marL="914400" rtl="0" algn="l">
              <a:spcBef>
                <a:spcPts val="0"/>
              </a:spcBef>
              <a:spcAft>
                <a:spcPts val="0"/>
              </a:spcAft>
              <a:buSzPts val="1500"/>
              <a:buChar char="◆"/>
            </a:pPr>
            <a:r>
              <a:rPr lang="en-GB" sz="1500"/>
              <a:t>Discord is the least formal and facilitates meme sharing and casual interactions. </a:t>
            </a:r>
            <a:endParaRPr sz="1500"/>
          </a:p>
          <a:p>
            <a:pPr indent="-323850" lvl="0" marL="457200" rtl="0" algn="l">
              <a:spcBef>
                <a:spcPts val="0"/>
              </a:spcBef>
              <a:spcAft>
                <a:spcPts val="0"/>
              </a:spcAft>
              <a:buSzPts val="1500"/>
              <a:buChar char="➔"/>
            </a:pPr>
            <a:r>
              <a:rPr lang="en-GB" sz="1500"/>
              <a:t>Quick file sharing is prioritized in certain situations, and app limitations play a role in users' choice of communication method. For instance, </a:t>
            </a:r>
            <a:r>
              <a:rPr lang="en-GB" sz="1500"/>
              <a:t>Gmail</a:t>
            </a:r>
            <a:r>
              <a:rPr lang="en-GB" sz="1500"/>
              <a:t> file size limit might prompt users to switch to Google Photos for larger files, WhatsApp reduced quality transfer may prompt user to use Telegram etc</a:t>
            </a:r>
            <a:endParaRPr sz="1500"/>
          </a:p>
        </p:txBody>
      </p:sp>
      <p:sp>
        <p:nvSpPr>
          <p:cNvPr id="79" name="Google Shape;79;p16"/>
          <p:cNvSpPr txBox="1"/>
          <p:nvPr/>
        </p:nvSpPr>
        <p:spPr>
          <a:xfrm>
            <a:off x="1195350" y="3845875"/>
            <a:ext cx="6753300" cy="6234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latin typeface="Source Sans Pro"/>
                <a:ea typeface="Source Sans Pro"/>
                <a:cs typeface="Source Sans Pro"/>
                <a:sym typeface="Source Sans Pro"/>
              </a:rPr>
              <a:t>Different apps are used in different contexts. Understanding these contexts can help Quickshare place itself better in the social landscape of sharing.</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Interoperability</a:t>
            </a:r>
            <a:endParaRPr/>
          </a:p>
        </p:txBody>
      </p:sp>
      <p:sp>
        <p:nvSpPr>
          <p:cNvPr id="85" name="Google Shape;85;p17"/>
          <p:cNvSpPr txBox="1"/>
          <p:nvPr>
            <p:ph idx="1" type="body"/>
          </p:nvPr>
        </p:nvSpPr>
        <p:spPr>
          <a:xfrm>
            <a:off x="311700" y="1152475"/>
            <a:ext cx="8520600" cy="2169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Prevalence of web versions- Web versions of messaging applications such as Whatsapp web and Telegram web are </a:t>
            </a:r>
            <a:r>
              <a:rPr lang="en-GB" sz="1500"/>
              <a:t>found</a:t>
            </a:r>
            <a:r>
              <a:rPr lang="en-GB" sz="1500"/>
              <a:t> to be most </a:t>
            </a:r>
            <a:r>
              <a:rPr lang="en-GB" sz="1500"/>
              <a:t>commonly</a:t>
            </a:r>
            <a:r>
              <a:rPr lang="en-GB" sz="1500"/>
              <a:t> used and they are operable </a:t>
            </a:r>
            <a:r>
              <a:rPr lang="en-GB" sz="1500"/>
              <a:t>across</a:t>
            </a:r>
            <a:r>
              <a:rPr lang="en-GB" sz="1500"/>
              <a:t> all devices and all operating </a:t>
            </a:r>
            <a:r>
              <a:rPr lang="en-GB" sz="1500"/>
              <a:t>systems</a:t>
            </a:r>
            <a:r>
              <a:rPr lang="en-GB" sz="1500"/>
              <a:t>. </a:t>
            </a:r>
            <a:endParaRPr sz="1500"/>
          </a:p>
          <a:p>
            <a:pPr indent="-323850" lvl="0" marL="457200" rtl="0" algn="l">
              <a:spcBef>
                <a:spcPts val="0"/>
              </a:spcBef>
              <a:spcAft>
                <a:spcPts val="0"/>
              </a:spcAft>
              <a:buSzPts val="1500"/>
              <a:buChar char="➔"/>
            </a:pPr>
            <a:r>
              <a:rPr lang="en-GB" sz="1500"/>
              <a:t>Preference for USB cable- </a:t>
            </a:r>
            <a:r>
              <a:rPr lang="en-GB" sz="1500"/>
              <a:t>People still sometimes prefer using data cables for laptop-phone file transfer, to avoid internet-dependency and pairing-related errors.</a:t>
            </a:r>
            <a:endParaRPr sz="1500"/>
          </a:p>
          <a:p>
            <a:pPr indent="-323850" lvl="0" marL="457200" rtl="0" algn="l">
              <a:spcBef>
                <a:spcPts val="0"/>
              </a:spcBef>
              <a:spcAft>
                <a:spcPts val="0"/>
              </a:spcAft>
              <a:buSzPts val="1500"/>
              <a:buChar char="➔"/>
            </a:pPr>
            <a:r>
              <a:rPr lang="en-GB" sz="1500"/>
              <a:t>Cloud application- </a:t>
            </a:r>
            <a:r>
              <a:rPr lang="en-GB" sz="1500"/>
              <a:t>Google Drive is </a:t>
            </a:r>
            <a:r>
              <a:rPr lang="en-GB" sz="1500"/>
              <a:t>found</a:t>
            </a:r>
            <a:r>
              <a:rPr lang="en-GB" sz="1500"/>
              <a:t> to be most used among our participants for accessing files from multiple devices</a:t>
            </a:r>
            <a:endParaRPr sz="1500"/>
          </a:p>
        </p:txBody>
      </p:sp>
      <p:sp>
        <p:nvSpPr>
          <p:cNvPr id="86" name="Google Shape;86;p17"/>
          <p:cNvSpPr txBox="1"/>
          <p:nvPr/>
        </p:nvSpPr>
        <p:spPr>
          <a:xfrm>
            <a:off x="613800" y="3705475"/>
            <a:ext cx="7975200" cy="8646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lt2"/>
                </a:solidFill>
                <a:latin typeface="Source Sans Pro"/>
                <a:ea typeface="Source Sans Pro"/>
                <a:cs typeface="Source Sans Pro"/>
                <a:sym typeface="Source Sans Pro"/>
              </a:rPr>
              <a:t>Users typically transfer files via cloud-based/OTT services, such as WhatsApp and Drive. However, this file transfer is dependent on internet availability and speeds, which applications like Quickshare can mitigate.</a:t>
            </a:r>
            <a:endParaRPr sz="1500">
              <a:solidFill>
                <a:schemeClr val="lt2"/>
              </a:solidFill>
              <a:latin typeface="Source Sans Pro"/>
              <a:ea typeface="Source Sans Pro"/>
              <a:cs typeface="Source Sans Pro"/>
              <a:sym typeface="Source Sans Pro"/>
            </a:endParaRPr>
          </a:p>
          <a:p>
            <a:pPr indent="0" lvl="0" marL="0" rtl="0" algn="ctr">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Internet Absence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Waiting is </a:t>
            </a:r>
            <a:r>
              <a:rPr lang="en-GB" sz="1500">
                <a:highlight>
                  <a:srgbClr val="FFFFFF"/>
                </a:highlight>
                <a:latin typeface="Arial"/>
                <a:ea typeface="Arial"/>
                <a:cs typeface="Arial"/>
                <a:sym typeface="Arial"/>
              </a:rPr>
              <a:t>preferred</a:t>
            </a:r>
            <a:r>
              <a:rPr lang="en-GB" sz="1500">
                <a:highlight>
                  <a:srgbClr val="FFFFFF"/>
                </a:highlight>
                <a:latin typeface="Arial"/>
                <a:ea typeface="Arial"/>
                <a:cs typeface="Arial"/>
                <a:sym typeface="Arial"/>
              </a:rPr>
              <a:t>- Most of the users prefer to wait for the time when they can get better connectivity than to use any non internet mode.</a:t>
            </a:r>
            <a:endParaRPr sz="1500">
              <a:highlight>
                <a:srgbClr val="FFFFFF"/>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Bluetooth is used but not appreciated</a:t>
            </a:r>
            <a:r>
              <a:rPr lang="en-GB" sz="1500">
                <a:highlight>
                  <a:srgbClr val="FFFFFF"/>
                </a:highlight>
                <a:latin typeface="Arial"/>
                <a:ea typeface="Arial"/>
                <a:cs typeface="Arial"/>
                <a:sym typeface="Arial"/>
              </a:rPr>
              <a:t>- </a:t>
            </a:r>
            <a:r>
              <a:rPr lang="en-GB" sz="1500">
                <a:highlight>
                  <a:srgbClr val="FFFFFF"/>
                </a:highlight>
                <a:latin typeface="Arial"/>
                <a:ea typeface="Arial"/>
                <a:cs typeface="Arial"/>
                <a:sym typeface="Arial"/>
              </a:rPr>
              <a:t>Bluetooth is recognized as a means of exchanging files without internet connectivity, but it is frequently considered slow and cumbersome. Users encounter issues with device pairing, identification, and slow data transfer rates.</a:t>
            </a:r>
            <a:endParaRPr sz="1500">
              <a:highlight>
                <a:srgbClr val="FFFFFF"/>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Preference for </a:t>
            </a:r>
            <a:r>
              <a:rPr lang="en-GB" sz="1500">
                <a:highlight>
                  <a:srgbClr val="FFFFFF"/>
                </a:highlight>
                <a:latin typeface="Arial"/>
                <a:ea typeface="Arial"/>
                <a:cs typeface="Arial"/>
                <a:sym typeface="Arial"/>
              </a:rPr>
              <a:t>Quick Share/Nearby Share</a:t>
            </a:r>
            <a:r>
              <a:rPr lang="en-GB" sz="1500">
                <a:highlight>
                  <a:srgbClr val="FFFFFF"/>
                </a:highlight>
                <a:latin typeface="Arial"/>
                <a:ea typeface="Arial"/>
                <a:cs typeface="Arial"/>
                <a:sym typeface="Arial"/>
              </a:rPr>
              <a:t>- Very few participants use Quick share/Nearby share but there experience was positive. Although there exist a name confusion people still know the application as Nearby share.</a:t>
            </a:r>
            <a:endParaRPr sz="1500">
              <a:highlight>
                <a:srgbClr val="FFFFFF"/>
              </a:highlight>
              <a:latin typeface="Arial"/>
              <a:ea typeface="Arial"/>
              <a:cs typeface="Arial"/>
              <a:sym typeface="Arial"/>
            </a:endParaRPr>
          </a:p>
        </p:txBody>
      </p:sp>
      <p:sp>
        <p:nvSpPr>
          <p:cNvPr id="93" name="Google Shape;93;p18"/>
          <p:cNvSpPr txBox="1"/>
          <p:nvPr/>
        </p:nvSpPr>
        <p:spPr>
          <a:xfrm>
            <a:off x="1817750" y="3520425"/>
            <a:ext cx="5751300" cy="6921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 Share would be very useful for efficient sharing in low or no-internet contexts, however, not too many people know of it.</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381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600"/>
              <a:t>Group Sharing and Bulk Sharing</a:t>
            </a:r>
            <a:endParaRPr sz="2600"/>
          </a:p>
        </p:txBody>
      </p:sp>
      <p:sp>
        <p:nvSpPr>
          <p:cNvPr id="99" name="Google Shape;99;p19"/>
          <p:cNvSpPr txBox="1"/>
          <p:nvPr>
            <p:ph idx="1" type="body"/>
          </p:nvPr>
        </p:nvSpPr>
        <p:spPr>
          <a:xfrm>
            <a:off x="311700" y="1056988"/>
            <a:ext cx="8520600" cy="274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For groups WhatsApp is the winner, Discord is a runner up- WhatsApp is the go-to platform for group communication, including study groups, school groups, and project collaboration. Discord caters to closer social circles, facilitating casual chat and meme sharing.</a:t>
            </a:r>
            <a:endParaRPr sz="1500"/>
          </a:p>
          <a:p>
            <a:pPr indent="-323850" lvl="0" marL="457200" rtl="0" algn="l">
              <a:spcBef>
                <a:spcPts val="0"/>
              </a:spcBef>
              <a:spcAft>
                <a:spcPts val="0"/>
              </a:spcAft>
              <a:buSzPts val="1500"/>
              <a:buChar char="➔"/>
            </a:pPr>
            <a:r>
              <a:rPr lang="en-GB" sz="1500"/>
              <a:t>Google Ecosystem for Bulk Sharing- Sharing Google Drive and Photos links was most common among participants for bulk sharing. This mostly includes files like documents and photographs. But managing Google Drive was considered cumbersome.</a:t>
            </a:r>
            <a:endParaRPr sz="1500"/>
          </a:p>
          <a:p>
            <a:pPr indent="-323850" lvl="0" marL="457200" rtl="0" algn="l">
              <a:spcBef>
                <a:spcPts val="0"/>
              </a:spcBef>
              <a:spcAft>
                <a:spcPts val="0"/>
              </a:spcAft>
              <a:buSzPts val="1500"/>
              <a:buChar char="➔"/>
            </a:pPr>
            <a:r>
              <a:rPr lang="en-GB" sz="1500"/>
              <a:t>Few response, more reaction- Communication back to the sender is less-frequent in case of receiving in a group. Simple acknowledgements through reactions are likely to be more common.</a:t>
            </a:r>
            <a:endParaRPr sz="1500"/>
          </a:p>
          <a:p>
            <a:pPr indent="-323850" lvl="0" marL="457200" rtl="0" algn="l">
              <a:spcBef>
                <a:spcPts val="0"/>
              </a:spcBef>
              <a:spcAft>
                <a:spcPts val="0"/>
              </a:spcAft>
              <a:buSzPts val="1500"/>
              <a:buChar char="➔"/>
            </a:pPr>
            <a:r>
              <a:rPr lang="en-GB" sz="1500"/>
              <a:t>File sharing in friend groups is a social activity, and receivers like to respond and react to them. </a:t>
            </a:r>
            <a:endParaRPr sz="1500"/>
          </a:p>
        </p:txBody>
      </p:sp>
      <p:sp>
        <p:nvSpPr>
          <p:cNvPr id="100" name="Google Shape;100;p19"/>
          <p:cNvSpPr txBox="1"/>
          <p:nvPr/>
        </p:nvSpPr>
        <p:spPr>
          <a:xfrm>
            <a:off x="331650" y="3734650"/>
            <a:ext cx="8480700" cy="11994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latin typeface="Source Sans Pro"/>
                <a:ea typeface="Source Sans Pro"/>
                <a:cs typeface="Source Sans Pro"/>
                <a:sym typeface="Source Sans Pro"/>
              </a:rPr>
              <a:t>Quick Share</a:t>
            </a:r>
            <a:r>
              <a:rPr lang="en-GB">
                <a:solidFill>
                  <a:schemeClr val="lt2"/>
                </a:solidFill>
                <a:latin typeface="Source Sans Pro"/>
                <a:ea typeface="Source Sans Pro"/>
                <a:cs typeface="Source Sans Pro"/>
                <a:sym typeface="Source Sans Pro"/>
              </a:rPr>
              <a:t> </a:t>
            </a:r>
            <a:r>
              <a:rPr lang="en-GB">
                <a:solidFill>
                  <a:schemeClr val="lt2"/>
                </a:solidFill>
                <a:latin typeface="Source Sans Pro"/>
                <a:ea typeface="Source Sans Pro"/>
                <a:cs typeface="Source Sans Pro"/>
                <a:sym typeface="Source Sans Pro"/>
              </a:rPr>
              <a:t>doesn't have an acknowledging feature this means that there is no way to know if the intended recipient has received the file, especially in cases of group or bulk sharing. As a result, it is possible that someone may be unintentionally left out. </a:t>
            </a:r>
            <a:endParaRPr>
              <a:solidFill>
                <a:schemeClr val="lt2"/>
              </a:solidFill>
              <a:latin typeface="Source Sans Pro"/>
              <a:ea typeface="Source Sans Pro"/>
              <a:cs typeface="Source Sans Pro"/>
              <a:sym typeface="Source Sans Pro"/>
            </a:endParaRPr>
          </a:p>
          <a:p>
            <a:pPr indent="0" lvl="0" marL="0" rtl="0" algn="ctr">
              <a:spcBef>
                <a:spcPts val="0"/>
              </a:spcBef>
              <a:spcAft>
                <a:spcPts val="0"/>
              </a:spcAft>
              <a:buNone/>
            </a:pPr>
            <a:r>
              <a:rPr lang="en-GB">
                <a:solidFill>
                  <a:schemeClr val="lt2"/>
                </a:solidFill>
                <a:latin typeface="Source Sans Pro"/>
                <a:ea typeface="Source Sans Pro"/>
                <a:cs typeface="Source Sans Pro"/>
                <a:sym typeface="Source Sans Pro"/>
              </a:rPr>
              <a:t>Having an emoji-react feature on Quick Share would also allow receivers to react to files. </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00950" y="1460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600"/>
              <a:t>Organisation and Storage</a:t>
            </a:r>
            <a:endParaRPr sz="2600"/>
          </a:p>
        </p:txBody>
      </p:sp>
      <p:sp>
        <p:nvSpPr>
          <p:cNvPr id="106" name="Google Shape;106;p20"/>
          <p:cNvSpPr txBox="1"/>
          <p:nvPr>
            <p:ph idx="1" type="body"/>
          </p:nvPr>
        </p:nvSpPr>
        <p:spPr>
          <a:xfrm>
            <a:off x="311700" y="886650"/>
            <a:ext cx="8670600" cy="2392500"/>
          </a:xfrm>
          <a:prstGeom prst="rect">
            <a:avLst/>
          </a:prstGeom>
        </p:spPr>
        <p:txBody>
          <a:bodyPr anchorCtr="0" anchor="t" bIns="91425" lIns="91425" spcFirstLastPara="1" rIns="91425" wrap="square" tIns="91425">
            <a:noAutofit/>
          </a:bodyPr>
          <a:lstStyle/>
          <a:p>
            <a:pPr indent="-330200" lvl="0" marL="457200" rtl="0" algn="l">
              <a:lnSpc>
                <a:spcPct val="85000"/>
              </a:lnSpc>
              <a:spcBef>
                <a:spcPts val="0"/>
              </a:spcBef>
              <a:spcAft>
                <a:spcPts val="0"/>
              </a:spcAft>
              <a:buSzPts val="1600"/>
              <a:buChar char="➔"/>
            </a:pPr>
            <a:r>
              <a:rPr lang="en-GB" sz="1600"/>
              <a:t>Cloud Storage </a:t>
            </a:r>
            <a:r>
              <a:rPr lang="en-GB" sz="1600"/>
              <a:t>- Cloud storage is preferred for storage and organisation because it is accessible across all devices irrespective of the operating system</a:t>
            </a:r>
            <a:r>
              <a:rPr lang="en-GB" sz="1600"/>
              <a:t>.</a:t>
            </a:r>
            <a:endParaRPr sz="1600"/>
          </a:p>
          <a:p>
            <a:pPr indent="-330200" lvl="0" marL="457200" rtl="0" algn="l">
              <a:lnSpc>
                <a:spcPct val="85000"/>
              </a:lnSpc>
              <a:spcBef>
                <a:spcPts val="0"/>
              </a:spcBef>
              <a:spcAft>
                <a:spcPts val="0"/>
              </a:spcAft>
              <a:buSzPts val="1600"/>
              <a:buChar char="➔"/>
            </a:pPr>
            <a:r>
              <a:rPr lang="en-GB" sz="1600"/>
              <a:t>Preventative measures for storing files- Frequently removing unnecessary files is a way to prevent storage shortage. Using web-based versions of applications to preview files before downloading, creating backups, switching off auto download and purchasing additional cloud storage are all ways participants address storage concerns.</a:t>
            </a:r>
            <a:endParaRPr sz="1600"/>
          </a:p>
          <a:p>
            <a:pPr indent="-330200" lvl="0" marL="457200" rtl="0" algn="l">
              <a:lnSpc>
                <a:spcPct val="85000"/>
              </a:lnSpc>
              <a:spcBef>
                <a:spcPts val="0"/>
              </a:spcBef>
              <a:spcAft>
                <a:spcPts val="0"/>
              </a:spcAft>
              <a:buSzPts val="1600"/>
              <a:buChar char="➔"/>
            </a:pPr>
            <a:r>
              <a:rPr lang="en-GB" sz="1600"/>
              <a:t>Search feature- Participants like to search for the documents they get</a:t>
            </a:r>
            <a:r>
              <a:rPr lang="en-GB" sz="1600"/>
              <a:t>: by sender, date, content, etc</a:t>
            </a:r>
            <a:r>
              <a:rPr lang="en-GB" sz="1600"/>
              <a:t>. On cloud storage drives, a clear folder-based organisation system exists. Users who prefer WhatsApp for file sharing use the share feature on chat to look for certain keywords to locate them. </a:t>
            </a:r>
            <a:endParaRPr sz="1600"/>
          </a:p>
        </p:txBody>
      </p:sp>
      <p:sp>
        <p:nvSpPr>
          <p:cNvPr id="107" name="Google Shape;107;p20"/>
          <p:cNvSpPr txBox="1"/>
          <p:nvPr/>
        </p:nvSpPr>
        <p:spPr>
          <a:xfrm>
            <a:off x="351600" y="3428025"/>
            <a:ext cx="8480700" cy="16122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Quickshare currently doesn't have a robust search and filtering system. This can be added to their sharing history page. Additionally, giving senders a way to send 1-line descriptions of their files would make it easier for receivers to search and organise these files. </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Quickshare can have a view-only option for certain files types, where files are saved in the cloud temporarily, for a certain period of time. Receivers can download it from the link if they need to.  A view-once option (ephemeral file sharing) can also help in reducing clogging storage. </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Privacy and Security</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2080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People make use of existing features on sharing applications designed to secure their files: such as chat locks, blocking users, reporting spam, etc</a:t>
            </a:r>
            <a:r>
              <a:rPr lang="en-GB" sz="1500">
                <a:latin typeface="Nunito"/>
                <a:ea typeface="Nunito"/>
                <a:cs typeface="Nunito"/>
                <a:sym typeface="Nunito"/>
              </a:rPr>
              <a:t>.</a:t>
            </a:r>
            <a:endParaRPr sz="1500"/>
          </a:p>
          <a:p>
            <a:pPr indent="-323850" lvl="0" marL="457200" rtl="0" algn="l">
              <a:spcBef>
                <a:spcPts val="0"/>
              </a:spcBef>
              <a:spcAft>
                <a:spcPts val="0"/>
              </a:spcAft>
              <a:buSzPts val="1500"/>
              <a:buChar char="➔"/>
            </a:pPr>
            <a:r>
              <a:rPr lang="en-GB" sz="1500"/>
              <a:t>Caution comes with stranger- While </a:t>
            </a:r>
            <a:r>
              <a:rPr lang="en-GB" sz="1500"/>
              <a:t>receiving</a:t>
            </a:r>
            <a:r>
              <a:rPr lang="en-GB" sz="1500"/>
              <a:t> files preference to application where contact details are not revealed such as airdrop and telegram are </a:t>
            </a:r>
            <a:r>
              <a:rPr lang="en-GB" sz="1500"/>
              <a:t>preferred</a:t>
            </a:r>
            <a:r>
              <a:rPr lang="en-GB" sz="1500"/>
              <a:t>. Although direct file sharing </a:t>
            </a:r>
            <a:r>
              <a:rPr lang="en-GB" sz="1500"/>
              <a:t>application</a:t>
            </a:r>
            <a:r>
              <a:rPr lang="en-GB" sz="1500"/>
              <a:t> have an image to be unsafe.</a:t>
            </a:r>
            <a:endParaRPr sz="1500"/>
          </a:p>
          <a:p>
            <a:pPr indent="-323850" lvl="0" marL="457200" rtl="0" algn="l">
              <a:spcBef>
                <a:spcPts val="0"/>
              </a:spcBef>
              <a:spcAft>
                <a:spcPts val="0"/>
              </a:spcAft>
              <a:buSzPts val="1500"/>
              <a:buChar char="➔"/>
            </a:pPr>
            <a:r>
              <a:rPr lang="en-GB" sz="1500"/>
              <a:t>Familiarity with </a:t>
            </a:r>
            <a:r>
              <a:rPr lang="en-GB" sz="1500"/>
              <a:t>platforms- Users tend to favor platforms they are familiar with, such as WhatsApp and Gmail, due to a perceived sense of security and comfort.</a:t>
            </a:r>
            <a:endParaRPr sz="1500"/>
          </a:p>
        </p:txBody>
      </p:sp>
      <p:sp>
        <p:nvSpPr>
          <p:cNvPr id="114" name="Google Shape;114;p21"/>
          <p:cNvSpPr txBox="1"/>
          <p:nvPr/>
        </p:nvSpPr>
        <p:spPr>
          <a:xfrm>
            <a:off x="584400" y="3232975"/>
            <a:ext cx="7975200" cy="15597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2"/>
                </a:solidFill>
                <a:latin typeface="Source Sans Pro"/>
                <a:ea typeface="Source Sans Pro"/>
                <a:cs typeface="Source Sans Pro"/>
                <a:sym typeface="Source Sans Pro"/>
              </a:rPr>
              <a:t>Quick Share</a:t>
            </a:r>
            <a:r>
              <a:rPr lang="en-GB" sz="1500">
                <a:solidFill>
                  <a:schemeClr val="lt2"/>
                </a:solidFill>
                <a:latin typeface="Source Sans Pro"/>
                <a:ea typeface="Source Sans Pro"/>
                <a:cs typeface="Source Sans Pro"/>
                <a:sym typeface="Source Sans Pro"/>
              </a:rPr>
              <a:t> offers excellent privacy and security features like ‘Who can share with you’, ‘Link and QR Code expiration’,  ‘End to end encryption’ etc. Although it was observed in earlier research that while sharing via </a:t>
            </a:r>
            <a:r>
              <a:rPr lang="en-GB" sz="1500">
                <a:solidFill>
                  <a:schemeClr val="lt2"/>
                </a:solidFill>
                <a:latin typeface="Source Sans Pro"/>
                <a:ea typeface="Source Sans Pro"/>
                <a:cs typeface="Source Sans Pro"/>
                <a:sym typeface="Source Sans Pro"/>
              </a:rPr>
              <a:t>Quick Share</a:t>
            </a:r>
            <a:r>
              <a:rPr lang="en-GB" sz="1500">
                <a:solidFill>
                  <a:schemeClr val="lt2"/>
                </a:solidFill>
                <a:latin typeface="Source Sans Pro"/>
                <a:ea typeface="Source Sans Pro"/>
                <a:cs typeface="Source Sans Pro"/>
                <a:sym typeface="Source Sans Pro"/>
              </a:rPr>
              <a:t> sometimes does or does not give the ‘Accept’ or ‘Reject’ file </a:t>
            </a:r>
            <a:r>
              <a:rPr lang="en-GB" sz="1500">
                <a:solidFill>
                  <a:schemeClr val="lt2"/>
                </a:solidFill>
                <a:latin typeface="Source Sans Pro"/>
                <a:ea typeface="Source Sans Pro"/>
                <a:cs typeface="Source Sans Pro"/>
                <a:sym typeface="Source Sans Pro"/>
              </a:rPr>
              <a:t>option. To improve they can fix the feature and add ‘Preview’ feature with which the person can view the file before downloading it as well as they can add an antivirus/anti-malware layer to scan files before they get uploaded or downloaded. </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