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4"/>
  </p:sldMasterIdLst>
  <p:sldIdLst>
    <p:sldId id="257" r:id="rId5"/>
    <p:sldId id="262" r:id="rId6"/>
    <p:sldId id="263" r:id="rId7"/>
    <p:sldId id="278" r:id="rId8"/>
    <p:sldId id="266" r:id="rId9"/>
    <p:sldId id="27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B8D233"/>
    <a:srgbClr val="344529"/>
    <a:srgbClr val="2B3922"/>
    <a:srgbClr val="2E3722"/>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74" autoAdjust="0"/>
    <p:restoredTop sz="94619" autoAdjust="0"/>
  </p:normalViewPr>
  <p:slideViewPr>
    <p:cSldViewPr snapToGrid="0">
      <p:cViewPr varScale="1">
        <p:scale>
          <a:sx n="55" d="100"/>
          <a:sy n="55" d="100"/>
        </p:scale>
        <p:origin x="9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3/26/2022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667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85387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0310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130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7572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9640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50417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227102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140176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108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995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7463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836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939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099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63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123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3/26/2022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70508534"/>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064327" y="484967"/>
            <a:ext cx="11472554" cy="1943100"/>
          </a:xfrm>
        </p:spPr>
        <p:txBody>
          <a:bodyPr>
            <a:normAutofit/>
          </a:bodyPr>
          <a:lstStyle/>
          <a:p>
            <a:r>
              <a:rPr lang="en-US" sz="4400" b="1" u="sng" dirty="0">
                <a:solidFill>
                  <a:schemeClr val="tx1"/>
                </a:solidFill>
                <a:latin typeface="Baskerville Old Face" panose="02020602080505020303" pitchFamily="18" charset="0"/>
              </a:rPr>
              <a:t>EMPLOYEE MANAGEMENT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386794" y="2678769"/>
            <a:ext cx="4775075" cy="3251102"/>
          </a:xfrm>
        </p:spPr>
        <p:txBody>
          <a:bodyPr>
            <a:normAutofit fontScale="92500" lnSpcReduction="10000"/>
          </a:bodyPr>
          <a:lstStyle/>
          <a:p>
            <a:pPr>
              <a:spcAft>
                <a:spcPts val="600"/>
              </a:spcAft>
            </a:pPr>
            <a:r>
              <a:rPr lang="en-US" sz="2800" b="1" u="sng" dirty="0">
                <a:solidFill>
                  <a:schemeClr val="accent3"/>
                </a:solidFill>
                <a:latin typeface="Baskerville Old Face" panose="02020602080505020303" pitchFamily="18" charset="0"/>
              </a:rPr>
              <a:t>TEAM MEMBERS</a:t>
            </a:r>
          </a:p>
          <a:p>
            <a:pPr>
              <a:spcAft>
                <a:spcPts val="600"/>
              </a:spcAft>
            </a:pPr>
            <a:r>
              <a:rPr lang="en-US" sz="2800" b="1" dirty="0">
                <a:solidFill>
                  <a:schemeClr val="accent5">
                    <a:lumMod val="40000"/>
                    <a:lumOff val="60000"/>
                  </a:schemeClr>
                </a:solidFill>
                <a:latin typeface="Baskerville Old Face" panose="02020602080505020303" pitchFamily="18" charset="0"/>
              </a:rPr>
              <a:t>AKANKSHA KUMARI</a:t>
            </a:r>
          </a:p>
          <a:p>
            <a:pPr>
              <a:spcAft>
                <a:spcPts val="600"/>
              </a:spcAft>
            </a:pPr>
            <a:r>
              <a:rPr lang="en-US" sz="2800" b="1" dirty="0">
                <a:solidFill>
                  <a:schemeClr val="accent5">
                    <a:lumMod val="40000"/>
                    <a:lumOff val="60000"/>
                  </a:schemeClr>
                </a:solidFill>
                <a:latin typeface="Baskerville Old Face" panose="02020602080505020303" pitchFamily="18" charset="0"/>
              </a:rPr>
              <a:t>CH PAWAN KUMAR</a:t>
            </a:r>
          </a:p>
          <a:p>
            <a:pPr>
              <a:spcAft>
                <a:spcPts val="600"/>
              </a:spcAft>
            </a:pPr>
            <a:r>
              <a:rPr lang="en-US" sz="2800" b="1" dirty="0">
                <a:solidFill>
                  <a:schemeClr val="accent5">
                    <a:lumMod val="40000"/>
                    <a:lumOff val="60000"/>
                  </a:schemeClr>
                </a:solidFill>
                <a:latin typeface="Baskerville Old Face" panose="02020602080505020303" pitchFamily="18" charset="0"/>
              </a:rPr>
              <a:t>DHESINGURAJA</a:t>
            </a:r>
          </a:p>
          <a:p>
            <a:pPr>
              <a:spcAft>
                <a:spcPts val="600"/>
              </a:spcAft>
            </a:pPr>
            <a:r>
              <a:rPr lang="en-US" sz="2800" b="1" dirty="0">
                <a:solidFill>
                  <a:schemeClr val="accent5">
                    <a:lumMod val="40000"/>
                    <a:lumOff val="60000"/>
                  </a:schemeClr>
                </a:solidFill>
                <a:latin typeface="Baskerville Old Face" panose="02020602080505020303" pitchFamily="18" charset="0"/>
              </a:rPr>
              <a:t>D KAVITHA</a:t>
            </a:r>
          </a:p>
          <a:p>
            <a:pPr>
              <a:spcAft>
                <a:spcPts val="600"/>
              </a:spcAft>
            </a:pPr>
            <a:endParaRPr lang="en-US" sz="2800" b="1" u="sng" dirty="0">
              <a:solidFill>
                <a:schemeClr val="tx1"/>
              </a:solidFill>
              <a:latin typeface="Baskerville Old Face" panose="02020602080505020303" pitchFamily="18" charset="0"/>
            </a:endParaRPr>
          </a:p>
        </p:txBody>
      </p:sp>
      <p:pic>
        <p:nvPicPr>
          <p:cNvPr id="4" name="Picture 3">
            <a:extLst>
              <a:ext uri="{FF2B5EF4-FFF2-40B4-BE49-F238E27FC236}">
                <a16:creationId xmlns:a16="http://schemas.microsoft.com/office/drawing/2014/main" id="{4DD6151A-4FAD-4D27-AC5E-4DE7C87A6400}"/>
              </a:ext>
            </a:extLst>
          </p:cNvPr>
          <p:cNvPicPr>
            <a:picLocks noChangeAspect="1"/>
          </p:cNvPicPr>
          <p:nvPr/>
        </p:nvPicPr>
        <p:blipFill rotWithShape="1">
          <a:blip r:embed="rId2"/>
          <a:srcRect t="25844" b="9528"/>
          <a:stretch/>
        </p:blipFill>
        <p:spPr>
          <a:xfrm>
            <a:off x="2733158" y="0"/>
            <a:ext cx="3197678" cy="1383217"/>
          </a:xfrm>
          <a:prstGeom prst="ellipse">
            <a:avLst/>
          </a:prstGeom>
          <a:ln>
            <a:noFill/>
          </a:ln>
          <a:effectLst>
            <a:softEdge rad="112500"/>
          </a:effectLst>
        </p:spPr>
      </p:pic>
      <p:pic>
        <p:nvPicPr>
          <p:cNvPr id="5" name="Picture 4">
            <a:extLst>
              <a:ext uri="{FF2B5EF4-FFF2-40B4-BE49-F238E27FC236}">
                <a16:creationId xmlns:a16="http://schemas.microsoft.com/office/drawing/2014/main" id="{97FFC42C-1609-4696-B97C-EBFA6417434D}"/>
              </a:ext>
            </a:extLst>
          </p:cNvPr>
          <p:cNvPicPr>
            <a:picLocks noChangeAspect="1"/>
          </p:cNvPicPr>
          <p:nvPr/>
        </p:nvPicPr>
        <p:blipFill>
          <a:blip r:embed="rId3"/>
          <a:stretch>
            <a:fillRect/>
          </a:stretch>
        </p:blipFill>
        <p:spPr>
          <a:xfrm>
            <a:off x="8315548" y="5263117"/>
            <a:ext cx="3876452" cy="1594883"/>
          </a:xfrm>
          <a:prstGeom prst="rect">
            <a:avLst/>
          </a:prstGeom>
          <a:ln>
            <a:noFill/>
          </a:ln>
          <a:effectLst>
            <a:softEdge rad="112500"/>
          </a:effec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7682-0F99-492A-8742-FDB74880775A}"/>
              </a:ext>
            </a:extLst>
          </p:cNvPr>
          <p:cNvSpPr>
            <a:spLocks noGrp="1"/>
          </p:cNvSpPr>
          <p:nvPr>
            <p:ph type="title"/>
          </p:nvPr>
        </p:nvSpPr>
        <p:spPr>
          <a:xfrm>
            <a:off x="2307771" y="290844"/>
            <a:ext cx="8610600" cy="1293028"/>
          </a:xfrm>
        </p:spPr>
        <p:txBody>
          <a:bodyPr>
            <a:normAutofit/>
          </a:bodyPr>
          <a:lstStyle/>
          <a:p>
            <a:pPr algn="ctr"/>
            <a:r>
              <a:rPr lang="en-US" sz="5400" b="1" u="sng" dirty="0">
                <a:solidFill>
                  <a:srgbClr val="B8D233"/>
                </a:solidFill>
                <a:latin typeface="Cambria" panose="02040503050406030204" pitchFamily="18" charset="0"/>
                <a:ea typeface="Cambria" panose="02040503050406030204" pitchFamily="18" charset="0"/>
              </a:rPr>
              <a:t>INTRODUCTION</a:t>
            </a:r>
            <a:endParaRPr lang="en-IN" sz="5400" b="1" u="sng" dirty="0">
              <a:solidFill>
                <a:srgbClr val="B8D233"/>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FAC635E-CF74-44E3-BA42-1D420C1BA54D}"/>
              </a:ext>
            </a:extLst>
          </p:cNvPr>
          <p:cNvSpPr>
            <a:spLocks noGrp="1"/>
          </p:cNvSpPr>
          <p:nvPr>
            <p:ph idx="1"/>
          </p:nvPr>
        </p:nvSpPr>
        <p:spPr>
          <a:xfrm>
            <a:off x="685800" y="1812472"/>
            <a:ext cx="10820400" cy="4278085"/>
          </a:xfrm>
        </p:spPr>
        <p:txBody>
          <a:bodyPr>
            <a:normAutofit fontScale="85000" lnSpcReduction="10000"/>
          </a:bodyPr>
          <a:lstStyle/>
          <a:p>
            <a:pPr indent="274320"/>
            <a:r>
              <a:rPr lang="en-US" sz="2400" b="1" dirty="0">
                <a:effectLst/>
                <a:latin typeface="Cambria" panose="02040503050406030204" pitchFamily="18" charset="0"/>
                <a:ea typeface="Cambria" panose="02040503050406030204" pitchFamily="18" charset="0"/>
              </a:rPr>
              <a:t>This software application stores all the employee's information in a database. It is an application developed in Java and the database used is SQL. It contains employee information like employee id, name, date of joining, and basic pay. </a:t>
            </a:r>
            <a:endParaRPr lang="en-IN" sz="2400" b="1" dirty="0">
              <a:effectLst/>
              <a:latin typeface="Cambria" panose="02040503050406030204" pitchFamily="18" charset="0"/>
              <a:ea typeface="Cambria" panose="02040503050406030204" pitchFamily="18" charset="0"/>
            </a:endParaRPr>
          </a:p>
          <a:p>
            <a:pPr indent="274320"/>
            <a:r>
              <a:rPr lang="en-US" sz="2400" b="1" dirty="0">
                <a:effectLst/>
                <a:latin typeface="Cambria" panose="02040503050406030204" pitchFamily="18" charset="0"/>
                <a:ea typeface="Cambria" panose="02040503050406030204" pitchFamily="18" charset="0"/>
              </a:rPr>
              <a:t>It is an easy-to-use application and has a user-friendly interface. It is totally built at the administrative end which means that only the admin has access rights to change or modify any records. So, this makes it a safe and reliable application to use. </a:t>
            </a:r>
            <a:endParaRPr lang="en-IN" sz="2400" b="1" dirty="0">
              <a:effectLst/>
              <a:latin typeface="Cambria" panose="02040503050406030204" pitchFamily="18" charset="0"/>
              <a:ea typeface="Cambria" panose="02040503050406030204" pitchFamily="18" charset="0"/>
            </a:endParaRPr>
          </a:p>
          <a:p>
            <a:pPr indent="274320"/>
            <a:r>
              <a:rPr lang="en-US" sz="2400" b="1" dirty="0">
                <a:effectLst/>
                <a:latin typeface="Cambria" panose="02040503050406030204" pitchFamily="18" charset="0"/>
                <a:ea typeface="Cambria" panose="02040503050406030204" pitchFamily="18" charset="0"/>
              </a:rPr>
              <a:t>The main aim of developing this application was to reduce the errors that occur in the manual system. One can search the details easily by just entering an employee id. In earlier systems, there was not such a facility to do so. All the details are stored in an SQL database. It is easy to update any employee details. All the employee records are integrated and so this makes it a user-friendly and easy to use application. </a:t>
            </a:r>
            <a:endParaRPr lang="en-IN" sz="2400" b="1"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9259202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25EA-9AE7-4E3C-BDBD-1E6390E92632}"/>
              </a:ext>
            </a:extLst>
          </p:cNvPr>
          <p:cNvSpPr>
            <a:spLocks noGrp="1"/>
          </p:cNvSpPr>
          <p:nvPr>
            <p:ph type="title"/>
          </p:nvPr>
        </p:nvSpPr>
        <p:spPr>
          <a:xfrm>
            <a:off x="1790700" y="240900"/>
            <a:ext cx="8610600" cy="1293028"/>
          </a:xfrm>
        </p:spPr>
        <p:txBody>
          <a:bodyPr>
            <a:normAutofit/>
          </a:bodyPr>
          <a:lstStyle/>
          <a:p>
            <a:pPr algn="ctr"/>
            <a:r>
              <a:rPr lang="en-US" sz="5400" b="1" u="sng" dirty="0">
                <a:solidFill>
                  <a:srgbClr val="FFC000"/>
                </a:solidFill>
                <a:latin typeface="Cambria" panose="02040503050406030204" pitchFamily="18" charset="0"/>
                <a:ea typeface="Cambria" panose="02040503050406030204" pitchFamily="18" charset="0"/>
              </a:rPr>
              <a:t>TECHNOLOGY</a:t>
            </a:r>
            <a:endParaRPr lang="en-IN" sz="5400" b="1" u="sng" dirty="0">
              <a:solidFill>
                <a:srgbClr val="FFC000"/>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13450D8F-B59C-4E87-B544-4865C42B37AC}"/>
              </a:ext>
            </a:extLst>
          </p:cNvPr>
          <p:cNvSpPr>
            <a:spLocks noGrp="1"/>
          </p:cNvSpPr>
          <p:nvPr>
            <p:ph sz="half" idx="1"/>
          </p:nvPr>
        </p:nvSpPr>
        <p:spPr>
          <a:xfrm>
            <a:off x="1217715" y="1771006"/>
            <a:ext cx="10046029" cy="4024125"/>
          </a:xfrm>
        </p:spPr>
        <p:txBody>
          <a:bodyPr>
            <a:normAutofit/>
          </a:bodyPr>
          <a:lstStyle/>
          <a:p>
            <a:r>
              <a:rPr lang="en-US" sz="4000" b="1" dirty="0">
                <a:solidFill>
                  <a:schemeClr val="accent4"/>
                </a:solidFill>
                <a:latin typeface="Baskerville Old Face" panose="02020602080505020303" pitchFamily="18" charset="0"/>
              </a:rPr>
              <a:t>Backend</a:t>
            </a:r>
            <a:r>
              <a:rPr lang="en-US" sz="4000" dirty="0">
                <a:latin typeface="Baskerville Old Face" panose="02020602080505020303" pitchFamily="18" charset="0"/>
              </a:rPr>
              <a:t> : Spring Data JPA , Spring Boot-2.6.4</a:t>
            </a:r>
          </a:p>
          <a:p>
            <a:r>
              <a:rPr lang="en-US" sz="4000" b="1" dirty="0">
                <a:solidFill>
                  <a:schemeClr val="accent4"/>
                </a:solidFill>
                <a:latin typeface="Baskerville Old Face" panose="02020602080505020303" pitchFamily="18" charset="0"/>
              </a:rPr>
              <a:t>Frontend</a:t>
            </a:r>
            <a:r>
              <a:rPr lang="en-US" sz="4000" dirty="0">
                <a:latin typeface="Baskerville Old Face" panose="02020602080505020303" pitchFamily="18" charset="0"/>
              </a:rPr>
              <a:t> :Angular -8, CSS-3 , Html -5</a:t>
            </a:r>
          </a:p>
          <a:p>
            <a:r>
              <a:rPr lang="en-US" sz="4000" b="1" dirty="0">
                <a:solidFill>
                  <a:schemeClr val="accent4"/>
                </a:solidFill>
                <a:latin typeface="Baskerville Old Face" panose="02020602080505020303" pitchFamily="18" charset="0"/>
              </a:rPr>
              <a:t>Database</a:t>
            </a:r>
            <a:r>
              <a:rPr lang="en-US" sz="4000" dirty="0">
                <a:latin typeface="Baskerville Old Face" panose="02020602080505020303" pitchFamily="18" charset="0"/>
              </a:rPr>
              <a:t> : Oracle -11g</a:t>
            </a:r>
          </a:p>
          <a:p>
            <a:r>
              <a:rPr lang="en-US" sz="4000" b="1" dirty="0">
                <a:solidFill>
                  <a:schemeClr val="accent4"/>
                </a:solidFill>
                <a:latin typeface="Baskerville Old Face" panose="02020602080505020303" pitchFamily="18" charset="0"/>
              </a:rPr>
              <a:t>Server</a:t>
            </a:r>
            <a:r>
              <a:rPr lang="en-US" sz="4000" dirty="0">
                <a:latin typeface="Baskerville Old Face" panose="02020602080505020303" pitchFamily="18" charset="0"/>
              </a:rPr>
              <a:t>: Tomcat -8.5</a:t>
            </a:r>
          </a:p>
          <a:p>
            <a:endParaRPr lang="en-IN" dirty="0"/>
          </a:p>
        </p:txBody>
      </p:sp>
      <p:pic>
        <p:nvPicPr>
          <p:cNvPr id="5" name="Picture 4">
            <a:extLst>
              <a:ext uri="{FF2B5EF4-FFF2-40B4-BE49-F238E27FC236}">
                <a16:creationId xmlns:a16="http://schemas.microsoft.com/office/drawing/2014/main" id="{910F851F-C942-4331-A8FC-45D7390069C7}"/>
              </a:ext>
            </a:extLst>
          </p:cNvPr>
          <p:cNvPicPr>
            <a:picLocks noChangeAspect="1"/>
          </p:cNvPicPr>
          <p:nvPr/>
        </p:nvPicPr>
        <p:blipFill>
          <a:blip r:embed="rId2"/>
          <a:stretch>
            <a:fillRect/>
          </a:stretch>
        </p:blipFill>
        <p:spPr>
          <a:xfrm>
            <a:off x="7976197" y="4323043"/>
            <a:ext cx="4215803" cy="2534957"/>
          </a:xfrm>
          <a:prstGeom prst="rect">
            <a:avLst/>
          </a:prstGeom>
        </p:spPr>
      </p:pic>
    </p:spTree>
    <p:extLst>
      <p:ext uri="{BB962C8B-B14F-4D97-AF65-F5344CB8AC3E}">
        <p14:creationId xmlns:p14="http://schemas.microsoft.com/office/powerpoint/2010/main" val="33355143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F962-03C0-474F-8B80-708E73EB99A7}"/>
              </a:ext>
            </a:extLst>
          </p:cNvPr>
          <p:cNvSpPr>
            <a:spLocks noGrp="1"/>
          </p:cNvSpPr>
          <p:nvPr>
            <p:ph type="title"/>
          </p:nvPr>
        </p:nvSpPr>
        <p:spPr>
          <a:xfrm>
            <a:off x="-1320824" y="324874"/>
            <a:ext cx="11206981" cy="504056"/>
          </a:xfrm>
        </p:spPr>
        <p:txBody>
          <a:bodyPr>
            <a:noAutofit/>
          </a:bodyPr>
          <a:lstStyle/>
          <a:p>
            <a:pPr algn="ctr"/>
            <a:r>
              <a:rPr lang="en-US" sz="4800" dirty="0">
                <a:latin typeface="Times New Roman" panose="02020603050405020304" pitchFamily="18" charset="0"/>
                <a:cs typeface="Times New Roman" panose="02020603050405020304" pitchFamily="18" charset="0"/>
              </a:rPr>
              <a:t>                               </a:t>
            </a:r>
            <a:r>
              <a:rPr lang="en-US" sz="3600" b="1" u="sng" dirty="0">
                <a:solidFill>
                  <a:srgbClr val="FFFF00"/>
                </a:solidFill>
                <a:latin typeface="Times New Roman" panose="02020603050405020304" pitchFamily="18" charset="0"/>
                <a:cs typeface="Times New Roman" panose="02020603050405020304" pitchFamily="18" charset="0"/>
              </a:rPr>
              <a:t>Architecture Diagram</a:t>
            </a:r>
            <a:endParaRPr lang="en-IN" sz="4800" b="1" u="sng" dirty="0">
              <a:solidFill>
                <a:srgbClr val="FFFF00"/>
              </a:solidFill>
              <a:latin typeface="Times New Roman" panose="02020603050405020304" pitchFamily="18" charset="0"/>
              <a:cs typeface="Times New Roman" panose="02020603050405020304" pitchFamily="18" charset="0"/>
            </a:endParaRPr>
          </a:p>
        </p:txBody>
      </p:sp>
      <p:sp>
        <p:nvSpPr>
          <p:cNvPr id="44" name="Cylinder 43">
            <a:extLst>
              <a:ext uri="{FF2B5EF4-FFF2-40B4-BE49-F238E27FC236}">
                <a16:creationId xmlns:a16="http://schemas.microsoft.com/office/drawing/2014/main" id="{986C962C-70F4-4A18-A791-70FA60A5B85B}"/>
              </a:ext>
            </a:extLst>
          </p:cNvPr>
          <p:cNvSpPr/>
          <p:nvPr/>
        </p:nvSpPr>
        <p:spPr>
          <a:xfrm>
            <a:off x="5627946" y="5349710"/>
            <a:ext cx="1368152" cy="1296144"/>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accent3">
                      <a:lumMod val="75000"/>
                    </a:schemeClr>
                  </a:solidFill>
                </a:ln>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Oracle 11g Database</a:t>
            </a:r>
            <a:endParaRPr lang="en-IN" dirty="0">
              <a:ln w="0">
                <a:solidFill>
                  <a:schemeClr val="accent3">
                    <a:lumMod val="75000"/>
                  </a:schemeClr>
                </a:solidFill>
              </a:ln>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F5B2047E-B169-49D5-A43D-6F7E784BA06E}"/>
              </a:ext>
            </a:extLst>
          </p:cNvPr>
          <p:cNvSpPr/>
          <p:nvPr/>
        </p:nvSpPr>
        <p:spPr>
          <a:xfrm>
            <a:off x="5159894" y="4465045"/>
            <a:ext cx="2304256"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accent3">
                      <a:lumMod val="75000"/>
                    </a:schemeClr>
                  </a:solidFill>
                </a:ln>
              </a:rPr>
              <a:t>Repository classes</a:t>
            </a:r>
            <a:endParaRPr lang="en-IN" dirty="0">
              <a:ln>
                <a:solidFill>
                  <a:schemeClr val="accent3">
                    <a:lumMod val="75000"/>
                  </a:schemeClr>
                </a:solidFill>
              </a:ln>
            </a:endParaRPr>
          </a:p>
        </p:txBody>
      </p:sp>
      <p:sp>
        <p:nvSpPr>
          <p:cNvPr id="47" name="Rectangle 46">
            <a:extLst>
              <a:ext uri="{FF2B5EF4-FFF2-40B4-BE49-F238E27FC236}">
                <a16:creationId xmlns:a16="http://schemas.microsoft.com/office/drawing/2014/main" id="{FA87455F-56FD-48AC-8AFF-184D39767015}"/>
              </a:ext>
            </a:extLst>
          </p:cNvPr>
          <p:cNvSpPr/>
          <p:nvPr/>
        </p:nvSpPr>
        <p:spPr>
          <a:xfrm>
            <a:off x="4997877" y="3489843"/>
            <a:ext cx="2304256"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accent3">
                      <a:lumMod val="75000"/>
                    </a:schemeClr>
                  </a:solidFill>
                </a:ln>
              </a:rPr>
              <a:t>Entity/Model class</a:t>
            </a:r>
            <a:endParaRPr lang="en-IN" dirty="0">
              <a:ln>
                <a:solidFill>
                  <a:schemeClr val="accent3">
                    <a:lumMod val="75000"/>
                  </a:schemeClr>
                </a:solidFill>
              </a:ln>
            </a:endParaRPr>
          </a:p>
        </p:txBody>
      </p:sp>
      <p:sp>
        <p:nvSpPr>
          <p:cNvPr id="48" name="Rectangle 47">
            <a:extLst>
              <a:ext uri="{FF2B5EF4-FFF2-40B4-BE49-F238E27FC236}">
                <a16:creationId xmlns:a16="http://schemas.microsoft.com/office/drawing/2014/main" id="{8FD9B955-786F-4B64-80FF-6849968D2486}"/>
              </a:ext>
            </a:extLst>
          </p:cNvPr>
          <p:cNvSpPr/>
          <p:nvPr/>
        </p:nvSpPr>
        <p:spPr>
          <a:xfrm>
            <a:off x="4542092" y="3021151"/>
            <a:ext cx="1532511"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Service</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173FF984-C5EF-477A-85AE-1E2819E03994}"/>
              </a:ext>
            </a:extLst>
          </p:cNvPr>
          <p:cNvSpPr/>
          <p:nvPr/>
        </p:nvSpPr>
        <p:spPr>
          <a:xfrm>
            <a:off x="4542092" y="2567680"/>
            <a:ext cx="1532511"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Configuration</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1DA37A2F-6C3C-4193-896F-3EE20BB46497}"/>
              </a:ext>
            </a:extLst>
          </p:cNvPr>
          <p:cNvSpPr/>
          <p:nvPr/>
        </p:nvSpPr>
        <p:spPr>
          <a:xfrm>
            <a:off x="6348028" y="2567680"/>
            <a:ext cx="144016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Controller</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14FED4E6-C4D8-4250-BE7D-F0566E9789B0}"/>
              </a:ext>
            </a:extLst>
          </p:cNvPr>
          <p:cNvSpPr/>
          <p:nvPr/>
        </p:nvSpPr>
        <p:spPr>
          <a:xfrm>
            <a:off x="6348027" y="3036372"/>
            <a:ext cx="1440160" cy="3517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Rest Controller</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7F281399-A459-4687-B011-ED755207C34D}"/>
              </a:ext>
            </a:extLst>
          </p:cNvPr>
          <p:cNvSpPr/>
          <p:nvPr/>
        </p:nvSpPr>
        <p:spPr>
          <a:xfrm>
            <a:off x="6358070" y="1587119"/>
            <a:ext cx="1237879"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Directive</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9280218B-A77D-40DC-ABF1-F120DFBA1516}"/>
              </a:ext>
            </a:extLst>
          </p:cNvPr>
          <p:cNvSpPr/>
          <p:nvPr/>
        </p:nvSpPr>
        <p:spPr>
          <a:xfrm>
            <a:off x="6358070" y="1046682"/>
            <a:ext cx="1237879" cy="353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Service</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6A825906-C53E-4940-A12D-D7B3B9790692}"/>
              </a:ext>
            </a:extLst>
          </p:cNvPr>
          <p:cNvSpPr/>
          <p:nvPr/>
        </p:nvSpPr>
        <p:spPr>
          <a:xfrm>
            <a:off x="4483706" y="1044287"/>
            <a:ext cx="1237879" cy="3581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Component</a:t>
            </a:r>
          </a:p>
        </p:txBody>
      </p:sp>
      <p:sp>
        <p:nvSpPr>
          <p:cNvPr id="58" name="Rectangle 57">
            <a:extLst>
              <a:ext uri="{FF2B5EF4-FFF2-40B4-BE49-F238E27FC236}">
                <a16:creationId xmlns:a16="http://schemas.microsoft.com/office/drawing/2014/main" id="{049BB641-7803-40C2-B132-AF3C4F0858FE}"/>
              </a:ext>
            </a:extLst>
          </p:cNvPr>
          <p:cNvSpPr/>
          <p:nvPr/>
        </p:nvSpPr>
        <p:spPr>
          <a:xfrm>
            <a:off x="3860590" y="960081"/>
            <a:ext cx="4752528" cy="113224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Rectangle 58">
            <a:extLst>
              <a:ext uri="{FF2B5EF4-FFF2-40B4-BE49-F238E27FC236}">
                <a16:creationId xmlns:a16="http://schemas.microsoft.com/office/drawing/2014/main" id="{7423C842-968F-4819-8FB3-D33809FB6193}"/>
              </a:ext>
            </a:extLst>
          </p:cNvPr>
          <p:cNvSpPr/>
          <p:nvPr/>
        </p:nvSpPr>
        <p:spPr>
          <a:xfrm>
            <a:off x="3897431" y="2297045"/>
            <a:ext cx="4752528" cy="19324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0" name="Arrow: Up-Down 59">
            <a:extLst>
              <a:ext uri="{FF2B5EF4-FFF2-40B4-BE49-F238E27FC236}">
                <a16:creationId xmlns:a16="http://schemas.microsoft.com/office/drawing/2014/main" id="{077A3FCF-5A86-46E0-80C9-505C1360B2E0}"/>
              </a:ext>
            </a:extLst>
          </p:cNvPr>
          <p:cNvSpPr/>
          <p:nvPr/>
        </p:nvSpPr>
        <p:spPr>
          <a:xfrm>
            <a:off x="4943874" y="2012431"/>
            <a:ext cx="360039" cy="544174"/>
          </a:xfrm>
          <a:prstGeom prst="upDownArrow">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1" name="Arrow: Up-Down 60">
            <a:extLst>
              <a:ext uri="{FF2B5EF4-FFF2-40B4-BE49-F238E27FC236}">
                <a16:creationId xmlns:a16="http://schemas.microsoft.com/office/drawing/2014/main" id="{3648FF9E-A516-4423-B3E1-570AA8CA24F7}"/>
              </a:ext>
            </a:extLst>
          </p:cNvPr>
          <p:cNvSpPr/>
          <p:nvPr/>
        </p:nvSpPr>
        <p:spPr>
          <a:xfrm>
            <a:off x="4943873" y="2012431"/>
            <a:ext cx="360039" cy="544174"/>
          </a:xfrm>
          <a:prstGeom prst="upDownArrow">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Arrow: Up-Down 61">
            <a:extLst>
              <a:ext uri="{FF2B5EF4-FFF2-40B4-BE49-F238E27FC236}">
                <a16:creationId xmlns:a16="http://schemas.microsoft.com/office/drawing/2014/main" id="{CC02CE09-0C4F-47A6-9148-13E52AD1E2DF}"/>
              </a:ext>
            </a:extLst>
          </p:cNvPr>
          <p:cNvSpPr/>
          <p:nvPr/>
        </p:nvSpPr>
        <p:spPr>
          <a:xfrm>
            <a:off x="6788505" y="1992678"/>
            <a:ext cx="360039" cy="544174"/>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9" name="Rectangle 68">
            <a:extLst>
              <a:ext uri="{FF2B5EF4-FFF2-40B4-BE49-F238E27FC236}">
                <a16:creationId xmlns:a16="http://schemas.microsoft.com/office/drawing/2014/main" id="{14A0FABC-1DF0-4A8C-99A2-D02A2BE15960}"/>
              </a:ext>
            </a:extLst>
          </p:cNvPr>
          <p:cNvSpPr/>
          <p:nvPr/>
        </p:nvSpPr>
        <p:spPr>
          <a:xfrm>
            <a:off x="3981806" y="4465045"/>
            <a:ext cx="4752528" cy="223200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3" name="Rectangle 72">
            <a:extLst>
              <a:ext uri="{FF2B5EF4-FFF2-40B4-BE49-F238E27FC236}">
                <a16:creationId xmlns:a16="http://schemas.microsoft.com/office/drawing/2014/main" id="{2286DD67-FCA5-42BD-AD8A-A0C5F3792782}"/>
              </a:ext>
            </a:extLst>
          </p:cNvPr>
          <p:cNvSpPr/>
          <p:nvPr/>
        </p:nvSpPr>
        <p:spPr>
          <a:xfrm>
            <a:off x="4483705" y="1574844"/>
            <a:ext cx="1237879"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Template</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62488" y="4799445"/>
            <a:ext cx="1915974" cy="646331"/>
          </a:xfrm>
          <a:prstGeom prst="rect">
            <a:avLst/>
          </a:prstGeom>
          <a:noFill/>
        </p:spPr>
        <p:txBody>
          <a:bodyPr wrap="none" rtlCol="0">
            <a:spAutoFit/>
          </a:bodyPr>
          <a:lstStyle/>
          <a:p>
            <a:r>
              <a:rPr lang="en-US" dirty="0">
                <a:solidFill>
                  <a:schemeClr val="accent5"/>
                </a:solidFill>
                <a:latin typeface="Times New Roman" panose="02020603050405020304" pitchFamily="18" charset="0"/>
                <a:cs typeface="Times New Roman" panose="02020603050405020304" pitchFamily="18" charset="0"/>
              </a:rPr>
              <a:t>Data Access Layer</a:t>
            </a:r>
            <a:endParaRPr lang="en-IN" dirty="0">
              <a:solidFill>
                <a:schemeClr val="accent5"/>
              </a:solidFill>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1218475" y="3065389"/>
            <a:ext cx="2204001" cy="923330"/>
          </a:xfrm>
          <a:prstGeom prst="rect">
            <a:avLst/>
          </a:prstGeom>
          <a:noFill/>
        </p:spPr>
        <p:txBody>
          <a:bodyPr wrap="none" rtlCol="0">
            <a:spAutoFit/>
          </a:bodyPr>
          <a:lstStyle/>
          <a:p>
            <a:pPr algn="ctr"/>
            <a:r>
              <a:rPr lang="en-US" dirty="0">
                <a:solidFill>
                  <a:schemeClr val="accent5"/>
                </a:solidFill>
                <a:latin typeface="Times New Roman" panose="02020603050405020304" pitchFamily="18" charset="0"/>
                <a:cs typeface="Times New Roman" panose="02020603050405020304" pitchFamily="18" charset="0"/>
              </a:rPr>
              <a:t>Application Layer</a:t>
            </a:r>
          </a:p>
          <a:p>
            <a:pPr algn="ctr"/>
            <a:r>
              <a:rPr lang="en-US" dirty="0">
                <a:solidFill>
                  <a:schemeClr val="accent5"/>
                </a:solidFill>
                <a:latin typeface="Times New Roman" panose="02020603050405020304" pitchFamily="18" charset="0"/>
                <a:cs typeface="Times New Roman" panose="02020603050405020304" pitchFamily="18" charset="0"/>
              </a:rPr>
              <a:t>(Web-Server Classes)</a:t>
            </a:r>
            <a:endParaRPr lang="en-IN" dirty="0">
              <a:solidFill>
                <a:schemeClr val="accent5"/>
              </a:solidFill>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317626" y="1501731"/>
            <a:ext cx="2026517" cy="1200329"/>
          </a:xfrm>
          <a:prstGeom prst="rect">
            <a:avLst/>
          </a:prstGeom>
          <a:noFill/>
        </p:spPr>
        <p:txBody>
          <a:bodyPr wrap="none" rtlCol="0">
            <a:spAutoFit/>
          </a:bodyPr>
          <a:lstStyle/>
          <a:p>
            <a:pPr algn="ctr"/>
            <a:r>
              <a:rPr lang="en-US" dirty="0">
                <a:solidFill>
                  <a:schemeClr val="accent5"/>
                </a:solidFill>
                <a:latin typeface="Times New Roman" panose="02020603050405020304" pitchFamily="18" charset="0"/>
                <a:ea typeface="Times New Roman" panose="02020603050405020304" pitchFamily="18" charset="0"/>
              </a:rPr>
              <a:t>Presentation Layer</a:t>
            </a:r>
          </a:p>
          <a:p>
            <a:pPr algn="ctr"/>
            <a:r>
              <a:rPr lang="en-US" dirty="0">
                <a:solidFill>
                  <a:schemeClr val="accent5"/>
                </a:solidFill>
                <a:latin typeface="Times New Roman" panose="02020603050405020304" pitchFamily="18" charset="0"/>
                <a:ea typeface="Times New Roman" panose="02020603050405020304" pitchFamily="18" charset="0"/>
              </a:rPr>
              <a:t>(UI Components)</a:t>
            </a:r>
            <a:endParaRPr lang="en-IN" dirty="0">
              <a:solidFill>
                <a:schemeClr val="accent5"/>
              </a:solidFill>
              <a:latin typeface="Times New Roman" panose="02020603050405020304" pitchFamily="18" charset="0"/>
              <a:ea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endParaRPr lang="en-US" dirty="0"/>
          </a:p>
        </p:txBody>
      </p:sp>
      <p:sp>
        <p:nvSpPr>
          <p:cNvPr id="30" name="Arrow: Up-Down 61">
            <a:extLst>
              <a:ext uri="{FF2B5EF4-FFF2-40B4-BE49-F238E27FC236}">
                <a16:creationId xmlns:a16="http://schemas.microsoft.com/office/drawing/2014/main" id="{CC02CE09-0C4F-47A6-9148-13E52AD1E2DF}"/>
              </a:ext>
            </a:extLst>
          </p:cNvPr>
          <p:cNvSpPr/>
          <p:nvPr/>
        </p:nvSpPr>
        <p:spPr>
          <a:xfrm>
            <a:off x="5954658" y="3947054"/>
            <a:ext cx="360039" cy="461667"/>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Arrow: Up-Down 61">
            <a:extLst>
              <a:ext uri="{FF2B5EF4-FFF2-40B4-BE49-F238E27FC236}">
                <a16:creationId xmlns:a16="http://schemas.microsoft.com/office/drawing/2014/main" id="{CC02CE09-0C4F-47A6-9148-13E52AD1E2DF}"/>
              </a:ext>
            </a:extLst>
          </p:cNvPr>
          <p:cNvSpPr/>
          <p:nvPr/>
        </p:nvSpPr>
        <p:spPr>
          <a:xfrm>
            <a:off x="6074603" y="4965227"/>
            <a:ext cx="360039" cy="544819"/>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7279583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632-C686-4718-976D-8655D773743E}"/>
              </a:ext>
            </a:extLst>
          </p:cNvPr>
          <p:cNvSpPr>
            <a:spLocks noGrp="1"/>
          </p:cNvSpPr>
          <p:nvPr>
            <p:ph type="title"/>
          </p:nvPr>
        </p:nvSpPr>
        <p:spPr>
          <a:xfrm>
            <a:off x="1933222" y="98076"/>
            <a:ext cx="8610600" cy="1293028"/>
          </a:xfrm>
        </p:spPr>
        <p:txBody>
          <a:bodyPr>
            <a:normAutofit/>
          </a:bodyPr>
          <a:lstStyle/>
          <a:p>
            <a:pPr algn="ctr"/>
            <a:r>
              <a:rPr lang="en-US" sz="4000" b="1" u="sng" dirty="0">
                <a:solidFill>
                  <a:srgbClr val="FCF7F1"/>
                </a:solidFill>
                <a:latin typeface="Baskerville Old Face" panose="02020602080505020303" pitchFamily="18" charset="0"/>
              </a:rPr>
              <a:t>Control flow</a:t>
            </a:r>
            <a:endParaRPr lang="en-IN" sz="4000" b="1" u="sng" dirty="0">
              <a:solidFill>
                <a:srgbClr val="FCF7F1"/>
              </a:solidFill>
              <a:latin typeface="Baskerville Old Face" panose="02020602080505020303" pitchFamily="18" charset="0"/>
            </a:endParaRPr>
          </a:p>
        </p:txBody>
      </p:sp>
      <p:sp>
        <p:nvSpPr>
          <p:cNvPr id="4" name="Oval 3">
            <a:extLst>
              <a:ext uri="{FF2B5EF4-FFF2-40B4-BE49-F238E27FC236}">
                <a16:creationId xmlns:a16="http://schemas.microsoft.com/office/drawing/2014/main" id="{3AE4E21B-D93A-46A9-805A-5E602B4B7866}"/>
              </a:ext>
            </a:extLst>
          </p:cNvPr>
          <p:cNvSpPr/>
          <p:nvPr/>
        </p:nvSpPr>
        <p:spPr>
          <a:xfrm>
            <a:off x="790658" y="3398597"/>
            <a:ext cx="2153356" cy="572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a:t>
            </a:r>
            <a:r>
              <a:rPr lang="en-US" dirty="0"/>
              <a:t> </a:t>
            </a:r>
            <a:r>
              <a:rPr lang="en-US" dirty="0">
                <a:solidFill>
                  <a:schemeClr val="bg1"/>
                </a:solidFill>
              </a:rPr>
              <a:t>IN</a:t>
            </a:r>
            <a:r>
              <a:rPr lang="en-US" dirty="0"/>
              <a:t> </a:t>
            </a:r>
            <a:endParaRPr lang="en-IN" dirty="0"/>
          </a:p>
        </p:txBody>
      </p:sp>
      <p:sp>
        <p:nvSpPr>
          <p:cNvPr id="6" name="Oval 5">
            <a:extLst>
              <a:ext uri="{FF2B5EF4-FFF2-40B4-BE49-F238E27FC236}">
                <a16:creationId xmlns:a16="http://schemas.microsoft.com/office/drawing/2014/main" id="{EB0619AA-18C3-484C-A7A9-AB2D6D9F183A}"/>
              </a:ext>
            </a:extLst>
          </p:cNvPr>
          <p:cNvSpPr/>
          <p:nvPr/>
        </p:nvSpPr>
        <p:spPr>
          <a:xfrm>
            <a:off x="3826933" y="3336573"/>
            <a:ext cx="1586087" cy="67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HOME</a:t>
            </a:r>
            <a:endParaRPr lang="en-IN" dirty="0">
              <a:solidFill>
                <a:schemeClr val="bg1"/>
              </a:solidFill>
            </a:endParaRPr>
          </a:p>
        </p:txBody>
      </p:sp>
      <p:sp>
        <p:nvSpPr>
          <p:cNvPr id="8" name="Oval 7">
            <a:extLst>
              <a:ext uri="{FF2B5EF4-FFF2-40B4-BE49-F238E27FC236}">
                <a16:creationId xmlns:a16="http://schemas.microsoft.com/office/drawing/2014/main" id="{63394ECF-7E0F-47C4-ADBF-187AEA39B98A}"/>
              </a:ext>
            </a:extLst>
          </p:cNvPr>
          <p:cNvSpPr/>
          <p:nvPr/>
        </p:nvSpPr>
        <p:spPr>
          <a:xfrm>
            <a:off x="3776132" y="4641853"/>
            <a:ext cx="168768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GET ALL EMPLOYEE</a:t>
            </a:r>
            <a:endParaRPr lang="en-IN" sz="1400" dirty="0">
              <a:solidFill>
                <a:schemeClr val="bg1"/>
              </a:solidFill>
            </a:endParaRPr>
          </a:p>
        </p:txBody>
      </p:sp>
      <p:sp>
        <p:nvSpPr>
          <p:cNvPr id="9" name="Oval 8">
            <a:extLst>
              <a:ext uri="{FF2B5EF4-FFF2-40B4-BE49-F238E27FC236}">
                <a16:creationId xmlns:a16="http://schemas.microsoft.com/office/drawing/2014/main" id="{84765FEC-ECED-49AA-ADDE-8AF99E28982B}"/>
              </a:ext>
            </a:extLst>
          </p:cNvPr>
          <p:cNvSpPr/>
          <p:nvPr/>
        </p:nvSpPr>
        <p:spPr>
          <a:xfrm>
            <a:off x="6609580" y="3337983"/>
            <a:ext cx="1817128"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a:t>
            </a:r>
            <a:r>
              <a:rPr lang="en-US" dirty="0"/>
              <a:t> </a:t>
            </a:r>
            <a:r>
              <a:rPr lang="en-US" dirty="0">
                <a:solidFill>
                  <a:schemeClr val="bg1"/>
                </a:solidFill>
              </a:rPr>
              <a:t>BY ID</a:t>
            </a:r>
            <a:endParaRPr lang="en-IN" dirty="0">
              <a:solidFill>
                <a:schemeClr val="bg1"/>
              </a:solidFill>
            </a:endParaRPr>
          </a:p>
        </p:txBody>
      </p:sp>
      <p:sp>
        <p:nvSpPr>
          <p:cNvPr id="10" name="Oval 9">
            <a:extLst>
              <a:ext uri="{FF2B5EF4-FFF2-40B4-BE49-F238E27FC236}">
                <a16:creationId xmlns:a16="http://schemas.microsoft.com/office/drawing/2014/main" id="{541E74F2-5D6F-4146-83AC-D336FDFF5FF7}"/>
              </a:ext>
            </a:extLst>
          </p:cNvPr>
          <p:cNvSpPr/>
          <p:nvPr/>
        </p:nvSpPr>
        <p:spPr>
          <a:xfrm>
            <a:off x="3600641" y="2133196"/>
            <a:ext cx="1863179" cy="544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EDIT</a:t>
            </a:r>
          </a:p>
          <a:p>
            <a:pPr algn="ctr"/>
            <a:r>
              <a:rPr lang="en-US" sz="1400" dirty="0">
                <a:solidFill>
                  <a:schemeClr val="bg1"/>
                </a:solidFill>
              </a:rPr>
              <a:t>EMPLOYEE</a:t>
            </a:r>
            <a:endParaRPr lang="en-IN" sz="1400" dirty="0">
              <a:solidFill>
                <a:schemeClr val="bg1"/>
              </a:solidFill>
            </a:endParaRPr>
          </a:p>
        </p:txBody>
      </p:sp>
      <p:sp>
        <p:nvSpPr>
          <p:cNvPr id="11" name="Oval 10">
            <a:extLst>
              <a:ext uri="{FF2B5EF4-FFF2-40B4-BE49-F238E27FC236}">
                <a16:creationId xmlns:a16="http://schemas.microsoft.com/office/drawing/2014/main" id="{F788523B-B37C-4E97-B746-34741DA4A71A}"/>
              </a:ext>
            </a:extLst>
          </p:cNvPr>
          <p:cNvSpPr/>
          <p:nvPr/>
        </p:nvSpPr>
        <p:spPr>
          <a:xfrm>
            <a:off x="6637867" y="2249312"/>
            <a:ext cx="1787879"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ADD</a:t>
            </a:r>
            <a:r>
              <a:rPr lang="en-US" sz="1600" dirty="0"/>
              <a:t> </a:t>
            </a:r>
            <a:r>
              <a:rPr lang="en-US" sz="1600" dirty="0">
                <a:solidFill>
                  <a:schemeClr val="bg1"/>
                </a:solidFill>
              </a:rPr>
              <a:t>EMPLOYEE</a:t>
            </a:r>
            <a:endParaRPr lang="en-IN" sz="1600" dirty="0">
              <a:solidFill>
                <a:schemeClr val="bg1"/>
              </a:solidFill>
            </a:endParaRPr>
          </a:p>
        </p:txBody>
      </p:sp>
      <p:sp>
        <p:nvSpPr>
          <p:cNvPr id="12" name="Oval 11">
            <a:extLst>
              <a:ext uri="{FF2B5EF4-FFF2-40B4-BE49-F238E27FC236}">
                <a16:creationId xmlns:a16="http://schemas.microsoft.com/office/drawing/2014/main" id="{49CE4F84-C5AA-405B-9922-B83C6409DF74}"/>
              </a:ext>
            </a:extLst>
          </p:cNvPr>
          <p:cNvSpPr/>
          <p:nvPr/>
        </p:nvSpPr>
        <p:spPr>
          <a:xfrm>
            <a:off x="893937" y="5008288"/>
            <a:ext cx="205739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REGISTRATION</a:t>
            </a:r>
            <a:endParaRPr lang="en-IN" sz="1400" dirty="0">
              <a:solidFill>
                <a:schemeClr val="bg1"/>
              </a:solidFill>
            </a:endParaRPr>
          </a:p>
        </p:txBody>
      </p:sp>
      <p:sp>
        <p:nvSpPr>
          <p:cNvPr id="13" name="Oval 12">
            <a:extLst>
              <a:ext uri="{FF2B5EF4-FFF2-40B4-BE49-F238E27FC236}">
                <a16:creationId xmlns:a16="http://schemas.microsoft.com/office/drawing/2014/main" id="{C6D66F9D-7879-41DF-82EE-9187E376246F}"/>
              </a:ext>
            </a:extLst>
          </p:cNvPr>
          <p:cNvSpPr/>
          <p:nvPr/>
        </p:nvSpPr>
        <p:spPr>
          <a:xfrm>
            <a:off x="3776132" y="5950907"/>
            <a:ext cx="168768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EMPLOYEE DETAILS</a:t>
            </a:r>
            <a:endParaRPr lang="en-IN" sz="1400" dirty="0">
              <a:solidFill>
                <a:schemeClr val="bg1"/>
              </a:solidFill>
            </a:endParaRPr>
          </a:p>
        </p:txBody>
      </p:sp>
      <p:sp>
        <p:nvSpPr>
          <p:cNvPr id="14" name="Oval 13">
            <a:extLst>
              <a:ext uri="{FF2B5EF4-FFF2-40B4-BE49-F238E27FC236}">
                <a16:creationId xmlns:a16="http://schemas.microsoft.com/office/drawing/2014/main" id="{4D0AB67B-7F6D-4151-A954-82759D28A1B8}"/>
              </a:ext>
            </a:extLst>
          </p:cNvPr>
          <p:cNvSpPr/>
          <p:nvPr/>
        </p:nvSpPr>
        <p:spPr>
          <a:xfrm>
            <a:off x="6743704" y="4725810"/>
            <a:ext cx="1687688"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DELETE EMPLOYEE</a:t>
            </a:r>
            <a:endParaRPr lang="en-IN" sz="1400" dirty="0">
              <a:solidFill>
                <a:schemeClr val="bg1"/>
              </a:solidFill>
            </a:endParaRPr>
          </a:p>
        </p:txBody>
      </p:sp>
      <p:sp>
        <p:nvSpPr>
          <p:cNvPr id="15" name="Oval 14">
            <a:extLst>
              <a:ext uri="{FF2B5EF4-FFF2-40B4-BE49-F238E27FC236}">
                <a16:creationId xmlns:a16="http://schemas.microsoft.com/office/drawing/2014/main" id="{92D9DEE5-1592-4490-B6C8-9FCCA435CD40}"/>
              </a:ext>
            </a:extLst>
          </p:cNvPr>
          <p:cNvSpPr/>
          <p:nvPr/>
        </p:nvSpPr>
        <p:spPr>
          <a:xfrm>
            <a:off x="9742311" y="3383844"/>
            <a:ext cx="1603023" cy="677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EMPLOYEE</a:t>
            </a:r>
            <a:r>
              <a:rPr lang="en-US" sz="1400" dirty="0"/>
              <a:t> </a:t>
            </a:r>
            <a:r>
              <a:rPr lang="en-US" sz="1400" dirty="0">
                <a:solidFill>
                  <a:schemeClr val="bg1"/>
                </a:solidFill>
              </a:rPr>
              <a:t>DETAILS</a:t>
            </a:r>
            <a:endParaRPr lang="en-IN" sz="1400" dirty="0">
              <a:solidFill>
                <a:schemeClr val="bg1"/>
              </a:solidFill>
            </a:endParaRPr>
          </a:p>
        </p:txBody>
      </p:sp>
      <p:cxnSp>
        <p:nvCxnSpPr>
          <p:cNvPr id="17" name="Straight Arrow Connector 16">
            <a:extLst>
              <a:ext uri="{FF2B5EF4-FFF2-40B4-BE49-F238E27FC236}">
                <a16:creationId xmlns:a16="http://schemas.microsoft.com/office/drawing/2014/main" id="{B4AF3914-9AAA-46C9-8F60-A3D117781AEC}"/>
              </a:ext>
            </a:extLst>
          </p:cNvPr>
          <p:cNvCxnSpPr>
            <a:stCxn id="4" idx="6"/>
            <a:endCxn id="4" idx="6"/>
          </p:cNvCxnSpPr>
          <p:nvPr/>
        </p:nvCxnSpPr>
        <p:spPr>
          <a:xfrm>
            <a:off x="2944014" y="36850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66CAD5-DEC9-4FAF-995B-CA8DDE9D5DE3}"/>
              </a:ext>
            </a:extLst>
          </p:cNvPr>
          <p:cNvCxnSpPr>
            <a:cxnSpLocks/>
            <a:stCxn id="4" idx="6"/>
            <a:endCxn id="6" idx="2"/>
          </p:cNvCxnSpPr>
          <p:nvPr/>
        </p:nvCxnSpPr>
        <p:spPr>
          <a:xfrm flipV="1">
            <a:off x="2944014" y="3675946"/>
            <a:ext cx="882919" cy="9107"/>
          </a:xfrm>
          <a:prstGeom prst="straightConnector1">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6573D3-A153-4115-BB03-4B0589FBC5F5}"/>
              </a:ext>
            </a:extLst>
          </p:cNvPr>
          <p:cNvCxnSpPr>
            <a:cxnSpLocks/>
            <a:stCxn id="9" idx="3"/>
          </p:cNvCxnSpPr>
          <p:nvPr/>
        </p:nvCxnSpPr>
        <p:spPr>
          <a:xfrm flipV="1">
            <a:off x="6875692" y="3861121"/>
            <a:ext cx="107961" cy="9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D691F1-D9A1-4AA5-8EBD-04205B3DC3B5}"/>
              </a:ext>
            </a:extLst>
          </p:cNvPr>
          <p:cNvCxnSpPr>
            <a:cxnSpLocks/>
            <a:stCxn id="6" idx="6"/>
            <a:endCxn id="9" idx="2"/>
          </p:cNvCxnSpPr>
          <p:nvPr/>
        </p:nvCxnSpPr>
        <p:spPr>
          <a:xfrm>
            <a:off x="5413020" y="3675946"/>
            <a:ext cx="1196560" cy="2328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2CF8BD-ADF1-469E-ADF6-708A67D0AA41}"/>
              </a:ext>
            </a:extLst>
          </p:cNvPr>
          <p:cNvCxnSpPr>
            <a:cxnSpLocks/>
            <a:stCxn id="9" idx="6"/>
            <a:endCxn id="15" idx="2"/>
          </p:cNvCxnSpPr>
          <p:nvPr/>
        </p:nvCxnSpPr>
        <p:spPr>
          <a:xfrm>
            <a:off x="8426708" y="3699228"/>
            <a:ext cx="1315603" cy="23283"/>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3D8DB8-F44F-4D25-97A9-B684A35ABD56}"/>
              </a:ext>
            </a:extLst>
          </p:cNvPr>
          <p:cNvCxnSpPr/>
          <p:nvPr/>
        </p:nvCxnSpPr>
        <p:spPr>
          <a:xfrm>
            <a:off x="1769019" y="3666836"/>
            <a:ext cx="18217" cy="1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30146A0-4B5D-4420-8C8E-2DB01006F61D}"/>
              </a:ext>
            </a:extLst>
          </p:cNvPr>
          <p:cNvCxnSpPr>
            <a:cxnSpLocks/>
            <a:endCxn id="4" idx="4"/>
          </p:cNvCxnSpPr>
          <p:nvPr/>
        </p:nvCxnSpPr>
        <p:spPr>
          <a:xfrm flipH="1" flipV="1">
            <a:off x="1867336" y="3971508"/>
            <a:ext cx="18217" cy="1130299"/>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0023385-D240-4B54-91BC-0197EAA38C76}"/>
              </a:ext>
            </a:extLst>
          </p:cNvPr>
          <p:cNvCxnSpPr>
            <a:cxnSpLocks/>
            <a:stCxn id="6" idx="0"/>
            <a:endCxn id="10" idx="4"/>
          </p:cNvCxnSpPr>
          <p:nvPr/>
        </p:nvCxnSpPr>
        <p:spPr>
          <a:xfrm flipH="1" flipV="1">
            <a:off x="4532231" y="2677885"/>
            <a:ext cx="0" cy="6586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DAAC0E-7588-440D-8951-862F48503125}"/>
              </a:ext>
            </a:extLst>
          </p:cNvPr>
          <p:cNvCxnSpPr>
            <a:cxnSpLocks/>
            <a:stCxn id="6" idx="4"/>
            <a:endCxn id="8" idx="0"/>
          </p:cNvCxnSpPr>
          <p:nvPr/>
        </p:nvCxnSpPr>
        <p:spPr>
          <a:xfrm flipH="1">
            <a:off x="4619976" y="4015318"/>
            <a:ext cx="1" cy="626535"/>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A28218-4F17-459A-8C4B-A3A85AC373D1}"/>
              </a:ext>
            </a:extLst>
          </p:cNvPr>
          <p:cNvCxnSpPr>
            <a:cxnSpLocks/>
            <a:stCxn id="8" idx="4"/>
            <a:endCxn id="13" idx="0"/>
          </p:cNvCxnSpPr>
          <p:nvPr/>
        </p:nvCxnSpPr>
        <p:spPr>
          <a:xfrm>
            <a:off x="4619976" y="5353053"/>
            <a:ext cx="0" cy="597854"/>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69AC882-0594-477F-A2EB-2BEBFF8C70EF}"/>
              </a:ext>
            </a:extLst>
          </p:cNvPr>
          <p:cNvCxnSpPr>
            <a:cxnSpLocks/>
            <a:stCxn id="6" idx="5"/>
            <a:endCxn id="14" idx="1"/>
          </p:cNvCxnSpPr>
          <p:nvPr/>
        </p:nvCxnSpPr>
        <p:spPr>
          <a:xfrm>
            <a:off x="5180743" y="3915918"/>
            <a:ext cx="1810117" cy="91569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8CAD6EE-CE77-468E-9B35-4BB2C67FEEAB}"/>
              </a:ext>
            </a:extLst>
          </p:cNvPr>
          <p:cNvCxnSpPr>
            <a:cxnSpLocks/>
            <a:stCxn id="6" idx="7"/>
            <a:endCxn id="11" idx="2"/>
          </p:cNvCxnSpPr>
          <p:nvPr/>
        </p:nvCxnSpPr>
        <p:spPr>
          <a:xfrm flipV="1">
            <a:off x="5180743" y="2610557"/>
            <a:ext cx="1476000" cy="82800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C15B3A9-ACB2-4AD4-9D75-CB307F898089}"/>
              </a:ext>
            </a:extLst>
          </p:cNvPr>
          <p:cNvSpPr/>
          <p:nvPr/>
        </p:nvSpPr>
        <p:spPr>
          <a:xfrm>
            <a:off x="9337964" y="1793588"/>
            <a:ext cx="1603023" cy="677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OUT</a:t>
            </a:r>
            <a:endParaRPr lang="en-IN" dirty="0">
              <a:solidFill>
                <a:schemeClr val="bg1"/>
              </a:solidFill>
            </a:endParaRPr>
          </a:p>
        </p:txBody>
      </p:sp>
      <p:cxnSp>
        <p:nvCxnSpPr>
          <p:cNvPr id="36" name="Straight Arrow Connector 35">
            <a:extLst>
              <a:ext uri="{FF2B5EF4-FFF2-40B4-BE49-F238E27FC236}">
                <a16:creationId xmlns:a16="http://schemas.microsoft.com/office/drawing/2014/main" id="{1BA1E6B4-BB4E-429B-943C-E116865379E4}"/>
              </a:ext>
            </a:extLst>
          </p:cNvPr>
          <p:cNvCxnSpPr>
            <a:cxnSpLocks/>
            <a:stCxn id="11" idx="6"/>
            <a:endCxn id="27" idx="2"/>
          </p:cNvCxnSpPr>
          <p:nvPr/>
        </p:nvCxnSpPr>
        <p:spPr>
          <a:xfrm flipV="1">
            <a:off x="8425746" y="2132255"/>
            <a:ext cx="912218" cy="47830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FC90D9CB-EF1F-4E1E-97FE-B59334963076}"/>
              </a:ext>
            </a:extLst>
          </p:cNvPr>
          <p:cNvCxnSpPr>
            <a:cxnSpLocks/>
            <a:stCxn id="10" idx="6"/>
            <a:endCxn id="27" idx="1"/>
          </p:cNvCxnSpPr>
          <p:nvPr/>
        </p:nvCxnSpPr>
        <p:spPr>
          <a:xfrm flipV="1">
            <a:off x="5463820" y="1892781"/>
            <a:ext cx="4108901" cy="512760"/>
          </a:xfrm>
          <a:prstGeom prst="curvedConnector4">
            <a:avLst>
              <a:gd name="adj1" fmla="val 47143"/>
              <a:gd name="adj2" fmla="val 163927"/>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E6F12BC4-62F3-448E-A76F-C7C5D10BDE63}"/>
              </a:ext>
            </a:extLst>
          </p:cNvPr>
          <p:cNvCxnSpPr>
            <a:cxnSpLocks/>
            <a:stCxn id="15" idx="0"/>
            <a:endCxn id="27" idx="4"/>
          </p:cNvCxnSpPr>
          <p:nvPr/>
        </p:nvCxnSpPr>
        <p:spPr>
          <a:xfrm rot="16200000" flipV="1">
            <a:off x="9885189" y="2725209"/>
            <a:ext cx="912923" cy="404347"/>
          </a:xfrm>
          <a:prstGeom prst="curvedConnector3">
            <a:avLst>
              <a:gd name="adj1" fmla="val 50000"/>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F56BEFB4-58A4-44FE-941D-FA677AF5326D}"/>
              </a:ext>
            </a:extLst>
          </p:cNvPr>
          <p:cNvCxnSpPr>
            <a:cxnSpLocks/>
            <a:stCxn id="13" idx="6"/>
            <a:endCxn id="27" idx="6"/>
          </p:cNvCxnSpPr>
          <p:nvPr/>
        </p:nvCxnSpPr>
        <p:spPr>
          <a:xfrm flipV="1">
            <a:off x="5463820" y="2132255"/>
            <a:ext cx="5477167" cy="4174252"/>
          </a:xfrm>
          <a:prstGeom prst="curvedConnector3">
            <a:avLst>
              <a:gd name="adj1" fmla="val 112774"/>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19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8A90-8A6C-436C-ABBA-C7475E1B8527}"/>
              </a:ext>
            </a:extLst>
          </p:cNvPr>
          <p:cNvSpPr>
            <a:spLocks noGrp="1"/>
          </p:cNvSpPr>
          <p:nvPr>
            <p:ph type="title"/>
          </p:nvPr>
        </p:nvSpPr>
        <p:spPr>
          <a:xfrm>
            <a:off x="2008909" y="431864"/>
            <a:ext cx="8610600" cy="1293028"/>
          </a:xfrm>
        </p:spPr>
        <p:txBody>
          <a:bodyPr>
            <a:normAutofit/>
          </a:bodyPr>
          <a:lstStyle/>
          <a:p>
            <a:pPr algn="ctr"/>
            <a:r>
              <a:rPr lang="en-US" sz="5400" b="1" u="sng" dirty="0">
                <a:solidFill>
                  <a:schemeClr val="accent4">
                    <a:lumMod val="60000"/>
                    <a:lumOff val="40000"/>
                  </a:schemeClr>
                </a:solidFill>
                <a:latin typeface="Baskerville Old Face" panose="02020602080505020303" pitchFamily="18" charset="0"/>
              </a:rPr>
              <a:t>CONCLUSION</a:t>
            </a:r>
            <a:endParaRPr lang="en-IN" sz="5400" b="1" u="sng" dirty="0">
              <a:solidFill>
                <a:schemeClr val="accent4">
                  <a:lumMod val="60000"/>
                  <a:lumOff val="4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114EB75-2789-4667-9070-E33E882AB6A2}"/>
              </a:ext>
            </a:extLst>
          </p:cNvPr>
          <p:cNvSpPr>
            <a:spLocks noGrp="1"/>
          </p:cNvSpPr>
          <p:nvPr>
            <p:ph idx="1"/>
          </p:nvPr>
        </p:nvSpPr>
        <p:spPr>
          <a:xfrm>
            <a:off x="1004455" y="1911927"/>
            <a:ext cx="10661073" cy="3932685"/>
          </a:xfrm>
        </p:spPr>
        <p:txBody>
          <a:bodyPr>
            <a:normAutofit fontScale="92500" lnSpcReduction="10000"/>
          </a:bodyPr>
          <a:lstStyle/>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The entire implemented system mainly demonstrates the concept of Employee management system.</a:t>
            </a:r>
          </a:p>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This project helps the user to get the user details including basic pay , DA, HRA , gross , Net and Tax.</a:t>
            </a:r>
          </a:p>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The developed system perfectly met  all the objectives conceived at the design phase of the system</a:t>
            </a:r>
            <a:r>
              <a:rPr lang="en-US"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417807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F5295A-A789-4DF3-82DE-64A8BE88209F}"/>
              </a:ext>
            </a:extLst>
          </p:cNvPr>
          <p:cNvSpPr>
            <a:spLocks noGrp="1"/>
          </p:cNvSpPr>
          <p:nvPr>
            <p:ph type="title"/>
          </p:nvPr>
        </p:nvSpPr>
        <p:spPr>
          <a:xfrm>
            <a:off x="1143000" y="1045153"/>
            <a:ext cx="9906000" cy="2852737"/>
          </a:xfrm>
        </p:spPr>
        <p:txBody>
          <a:bodyPr>
            <a:normAutofit/>
          </a:bodyPr>
          <a:lstStyle/>
          <a:p>
            <a:pPr algn="ctr"/>
            <a:r>
              <a:rPr lang="en-US" sz="11500" dirty="0">
                <a:latin typeface="Times New Roman" panose="02020603050405020304" pitchFamily="18" charset="0"/>
                <a:cs typeface="Times New Roman" panose="02020603050405020304" pitchFamily="18" charset="0"/>
              </a:rPr>
              <a:t>THANK YOU</a:t>
            </a:r>
            <a:endParaRPr lang="en-IN"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3364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Template>
  <TotalTime>0</TotalTime>
  <Words>337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Baskerville Old Face</vt:lpstr>
      <vt:lpstr>Cambria</vt:lpstr>
      <vt:lpstr>Times New Roman</vt:lpstr>
      <vt:lpstr>Tw Cen MT</vt:lpstr>
      <vt:lpstr>Wingdings</vt:lpstr>
      <vt:lpstr>Circuit</vt:lpstr>
      <vt:lpstr>EMPLOYEE MANAGEMENT SYSTEM</vt:lpstr>
      <vt:lpstr>INTRODUCTION</vt:lpstr>
      <vt:lpstr>TECHNOLOGY</vt:lpstr>
      <vt:lpstr>                               Architecture Diagram</vt:lpstr>
      <vt:lpstr>Control flow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917337097568</dc:creator>
  <cp:lastModifiedBy>917337097568</cp:lastModifiedBy>
  <cp:revision>8</cp:revision>
  <dcterms:created xsi:type="dcterms:W3CDTF">2022-03-19T04:45:41Z</dcterms:created>
  <dcterms:modified xsi:type="dcterms:W3CDTF">2022-03-27T07:17:56Z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