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5"/>
  </p:notesMasterIdLst>
  <p:sldIdLst>
    <p:sldId id="256" r:id="rId2"/>
    <p:sldId id="271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285" r:id="rId17"/>
    <p:sldId id="286" r:id="rId18"/>
    <p:sldId id="287" r:id="rId19"/>
    <p:sldId id="288" r:id="rId20"/>
    <p:sldId id="289" r:id="rId21"/>
    <p:sldId id="290" r:id="rId22"/>
    <p:sldId id="291" r:id="rId23"/>
    <p:sldId id="292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3AAB32-F0E4-46E9-B70F-21BC84C855E6}" type="datetimeFigureOut">
              <a:rPr lang="en-US" smtClean="0"/>
              <a:pPr/>
              <a:t>1/7/2014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7F0794-4C37-452D-AE62-24C2CC10436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7F0794-4C37-452D-AE62-24C2CC104363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3775BB-00F5-491B-B573-F0E1822694E0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64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8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3775BB-00F5-491B-B573-F0E1822694E0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64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8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3775BB-00F5-491B-B573-F0E1822694E0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64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8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3775BB-00F5-491B-B573-F0E1822694E0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64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8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3775BB-00F5-491B-B573-F0E1822694E0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64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8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3775BB-00F5-491B-B573-F0E1822694E0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64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8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3775BB-00F5-491B-B573-F0E1822694E0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64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8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3775BB-00F5-491B-B573-F0E1822694E0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64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8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3775BB-00F5-491B-B573-F0E1822694E0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64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8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3775BB-00F5-491B-B573-F0E1822694E0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64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8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3775BB-00F5-491B-B573-F0E1822694E0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64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8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3775BB-00F5-491B-B573-F0E1822694E0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64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8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3775BB-00F5-491B-B573-F0E1822694E0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64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8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3775BB-00F5-491B-B573-F0E1822694E0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64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8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3775BB-00F5-491B-B573-F0E1822694E0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64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8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3775BB-00F5-491B-B573-F0E1822694E0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64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8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3775BB-00F5-491B-B573-F0E1822694E0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64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8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3775BB-00F5-491B-B573-F0E1822694E0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64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8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3775BB-00F5-491B-B573-F0E1822694E0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64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8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3775BB-00F5-491B-B573-F0E1822694E0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64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8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3775BB-00F5-491B-B573-F0E1822694E0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64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8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3775BB-00F5-491B-B573-F0E1822694E0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64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8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31541-D749-4662-9975-74681A6D3CD7}" type="datetimeFigureOut">
              <a:rPr lang="en-US" smtClean="0"/>
              <a:pPr/>
              <a:t>1/7/2014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55537-9507-4C8D-B437-FB362AC5A9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31541-D749-4662-9975-74681A6D3CD7}" type="datetimeFigureOut">
              <a:rPr lang="en-US" smtClean="0"/>
              <a:pPr/>
              <a:t>1/7/2014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55537-9507-4C8D-B437-FB362AC5A9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31541-D749-4662-9975-74681A6D3CD7}" type="datetimeFigureOut">
              <a:rPr lang="en-US" smtClean="0"/>
              <a:pPr/>
              <a:t>1/7/2014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55537-9507-4C8D-B437-FB362AC5A9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31541-D749-4662-9975-74681A6D3CD7}" type="datetimeFigureOut">
              <a:rPr lang="en-US" smtClean="0"/>
              <a:pPr/>
              <a:t>1/7/2014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55537-9507-4C8D-B437-FB362AC5A9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31541-D749-4662-9975-74681A6D3CD7}" type="datetimeFigureOut">
              <a:rPr lang="en-US" smtClean="0"/>
              <a:pPr/>
              <a:t>1/7/2014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55537-9507-4C8D-B437-FB362AC5A9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31541-D749-4662-9975-74681A6D3CD7}" type="datetimeFigureOut">
              <a:rPr lang="en-US" smtClean="0"/>
              <a:pPr/>
              <a:t>1/7/2014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55537-9507-4C8D-B437-FB362AC5A9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31541-D749-4662-9975-74681A6D3CD7}" type="datetimeFigureOut">
              <a:rPr lang="en-US" smtClean="0"/>
              <a:pPr/>
              <a:t>1/7/2014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55537-9507-4C8D-B437-FB362AC5A9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31541-D749-4662-9975-74681A6D3CD7}" type="datetimeFigureOut">
              <a:rPr lang="en-US" smtClean="0"/>
              <a:pPr/>
              <a:t>1/7/2014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55537-9507-4C8D-B437-FB362AC5A9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31541-D749-4662-9975-74681A6D3CD7}" type="datetimeFigureOut">
              <a:rPr lang="en-US" smtClean="0"/>
              <a:pPr/>
              <a:t>1/7/2014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55537-9507-4C8D-B437-FB362AC5A9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31541-D749-4662-9975-74681A6D3CD7}" type="datetimeFigureOut">
              <a:rPr lang="en-US" smtClean="0"/>
              <a:pPr/>
              <a:t>1/7/2014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55537-9507-4C8D-B437-FB362AC5A9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31541-D749-4662-9975-74681A6D3CD7}" type="datetimeFigureOut">
              <a:rPr lang="en-US" smtClean="0"/>
              <a:pPr/>
              <a:t>1/7/2014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C9555537-9507-4C8D-B437-FB362AC5A90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8731541-D749-4662-9975-74681A6D3CD7}" type="datetimeFigureOut">
              <a:rPr lang="en-US" smtClean="0"/>
              <a:pPr/>
              <a:t>1/7/2014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9555537-9507-4C8D-B437-FB362AC5A90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8382000" cy="3276600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dirty="0" smtClean="0"/>
              <a:t>Subject Name : </a:t>
            </a:r>
            <a:r>
              <a:rPr lang="en-US" sz="3600" dirty="0" smtClean="0"/>
              <a:t>Fundamentals of Programming  </a:t>
            </a:r>
            <a:br>
              <a:rPr lang="en-US" sz="3600" dirty="0" smtClean="0"/>
            </a:br>
            <a:r>
              <a:rPr lang="en-US" sz="3600" dirty="0" smtClean="0"/>
              <a:t> </a:t>
            </a:r>
            <a:r>
              <a:rPr lang="en-US" sz="3600" dirty="0" smtClean="0"/>
              <a:t>                            </a:t>
            </a:r>
            <a:r>
              <a:rPr lang="en-US" sz="3600" dirty="0" smtClean="0"/>
              <a:t>Using ‘C’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Subject Code   : </a:t>
            </a:r>
            <a:r>
              <a:rPr lang="en-US" sz="3600" dirty="0" smtClean="0"/>
              <a:t>IC-104B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Course Name  : MCA (6 Years) </a:t>
            </a:r>
            <a:r>
              <a:rPr lang="en-US" sz="3600" dirty="0" smtClean="0"/>
              <a:t>I </a:t>
            </a:r>
            <a:r>
              <a:rPr lang="en-US" sz="3600" dirty="0" smtClean="0"/>
              <a:t>Semester</a:t>
            </a:r>
            <a:br>
              <a:rPr lang="en-US" sz="3600" dirty="0" smtClean="0"/>
            </a:br>
            <a:r>
              <a:rPr lang="en-US" sz="3600" dirty="0" smtClean="0"/>
              <a:t>Faculty Name  : Arpit </a:t>
            </a:r>
            <a:r>
              <a:rPr lang="en-US" sz="3600" dirty="0" err="1" smtClean="0"/>
              <a:t>Neema</a:t>
            </a:r>
            <a:r>
              <a:rPr lang="en-US" sz="3600" dirty="0" smtClean="0"/>
              <a:t> </a:t>
            </a:r>
            <a:br>
              <a:rPr lang="en-US" sz="3600" dirty="0" smtClean="0"/>
            </a:br>
            <a:r>
              <a:rPr lang="en-US" sz="3600" dirty="0" smtClean="0"/>
              <a:t/>
            </a:r>
            <a:br>
              <a:rPr lang="en-US" sz="3600" dirty="0" smtClean="0"/>
            </a:br>
            <a:endParaRPr lang="en-US" sz="3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762000" y="1752601"/>
            <a:ext cx="3810000" cy="36625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Global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Variables</a:t>
            </a:r>
          </a:p>
          <a:p>
            <a:pPr lvl="1">
              <a:buFont typeface="Wingdings" pitchFamily="2" charset="2"/>
              <a:buChar char="Ø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These variables are declared outside all functions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/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Life time of a global variable is the entire execution period of the program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/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Can be accessed by any function defined below the declaration, in a file.</a:t>
            </a:r>
          </a:p>
          <a:p>
            <a:pPr>
              <a:buFont typeface="Wingdings" pitchFamily="2" charset="2"/>
              <a:buChar char="v"/>
            </a:pP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828800" y="609600"/>
            <a:ext cx="65532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ClrTx/>
              <a:buFontTx/>
              <a:buNone/>
            </a:pPr>
            <a:endParaRPr lang="en-US" sz="3600" b="0" dirty="0">
              <a:solidFill>
                <a:srgbClr val="0000FF"/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371600" y="685800"/>
            <a:ext cx="61722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ClrTx/>
              <a:buFontTx/>
              <a:buNone/>
            </a:pPr>
            <a:r>
              <a:rPr lang="en-US" sz="4000" dirty="0" smtClean="0">
                <a:solidFill>
                  <a:srgbClr val="0000FF"/>
                </a:solidFill>
              </a:rPr>
              <a:t>Global and Local Variables</a:t>
            </a:r>
            <a:endParaRPr lang="en-US" sz="3600" b="0" dirty="0">
              <a:solidFill>
                <a:srgbClr val="0000FF"/>
              </a:solidFill>
            </a:endParaRPr>
          </a:p>
        </p:txBody>
      </p:sp>
      <p:sp>
        <p:nvSpPr>
          <p:cNvPr id="7" name="Rectangle 4"/>
          <p:cNvSpPr txBox="1">
            <a:spLocks noChangeArrowheads="1"/>
          </p:cNvSpPr>
          <p:nvPr/>
        </p:nvSpPr>
        <p:spPr>
          <a:xfrm>
            <a:off x="4724400" y="1600200"/>
            <a:ext cx="4013200" cy="4991100"/>
          </a:xfrm>
          <a:prstGeom prst="rect">
            <a:avLst/>
          </a:prstGeom>
          <a:solidFill>
            <a:srgbClr val="FFFF99"/>
          </a:solidFill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Monotype Sorts" pitchFamily="2" charset="2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/* Compute Area and Perimeter of  a circle */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Monotype Sorts" pitchFamily="2" charset="2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#include &lt;</a:t>
            </a:r>
            <a:r>
              <a:rPr kumimoji="0" lang="en-US" sz="1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stdio.h</a:t>
            </a: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&gt;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Monotype Sorts" pitchFamily="2" charset="2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float pi = 3.14159;</a:t>
            </a: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/* Global */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Monotype Sorts" pitchFamily="2" charset="2"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Monotype Sorts" pitchFamily="2" charset="2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main() {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Monotype Sorts" pitchFamily="2" charset="2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float	</a:t>
            </a:r>
            <a:r>
              <a:rPr kumimoji="0" lang="en-US" sz="1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rad</a:t>
            </a: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;	/* Local */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Monotype Sorts" pitchFamily="2" charset="2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Monotype Sorts" pitchFamily="2" charset="2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</a:t>
            </a:r>
            <a:r>
              <a:rPr kumimoji="0" lang="en-US" sz="1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printf</a:t>
            </a: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( “Enter the radius “ );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Monotype Sorts" pitchFamily="2" charset="2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</a:t>
            </a:r>
            <a:r>
              <a:rPr kumimoji="0" lang="en-US" sz="1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scanf</a:t>
            </a: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(“%f” , &amp;</a:t>
            </a:r>
            <a:r>
              <a:rPr kumimoji="0" lang="en-US" sz="1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rad</a:t>
            </a: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);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Monotype Sorts" pitchFamily="2" charset="2"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Monotype Sorts" pitchFamily="2" charset="2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if ( </a:t>
            </a:r>
            <a:r>
              <a:rPr kumimoji="0" lang="en-US" sz="1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rad</a:t>
            </a: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&gt; 0.0 ) {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Monotype Sorts" pitchFamily="2" charset="2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 float area = pi * </a:t>
            </a:r>
            <a:r>
              <a:rPr kumimoji="0" lang="en-US" sz="1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rad</a:t>
            </a: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* </a:t>
            </a:r>
            <a:r>
              <a:rPr kumimoji="0" lang="en-US" sz="1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rad</a:t>
            </a: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Monotype Sorts" pitchFamily="2" charset="2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 float </a:t>
            </a:r>
            <a:r>
              <a:rPr kumimoji="0" lang="en-US" sz="1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peri</a:t>
            </a: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= 2 * pi * </a:t>
            </a:r>
            <a:r>
              <a:rPr kumimoji="0" lang="en-US" sz="1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rad</a:t>
            </a: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Monotype Sorts" pitchFamily="2" charset="2"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Monotype Sorts" pitchFamily="2" charset="2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 </a:t>
            </a:r>
            <a:r>
              <a:rPr kumimoji="0" lang="en-US" sz="1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printf</a:t>
            </a: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( “Area = %f\n” , area );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Monotype Sorts" pitchFamily="2" charset="2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 </a:t>
            </a:r>
            <a:r>
              <a:rPr kumimoji="0" lang="en-US" sz="1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printf</a:t>
            </a: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( “</a:t>
            </a:r>
            <a:r>
              <a:rPr kumimoji="0" lang="en-US" sz="1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Peri</a:t>
            </a: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= %f\n” , </a:t>
            </a:r>
            <a:r>
              <a:rPr kumimoji="0" lang="en-US" sz="1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peri</a:t>
            </a: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);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Monotype Sorts" pitchFamily="2" charset="2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}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Monotype Sorts" pitchFamily="2" charset="2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else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Monotype Sorts" pitchFamily="2" charset="2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 </a:t>
            </a:r>
            <a:r>
              <a:rPr kumimoji="0" lang="en-US" sz="1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printf</a:t>
            </a: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( “Negative radius\n”);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Monotype Sorts" pitchFamily="2" charset="2"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Monotype Sorts" pitchFamily="2" charset="2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</a:t>
            </a:r>
            <a:r>
              <a:rPr kumimoji="0" lang="en-US" sz="1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printf</a:t>
            </a: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( “Area = %f\n” , area );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Monotype Sorts" pitchFamily="2" charset="2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}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5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autoUpdateAnimBg="0"/>
      <p:bldP spid="3" grpId="0" autoUpdateAnimBg="0"/>
      <p:bldP spid="5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762000" y="1752601"/>
            <a:ext cx="3810000" cy="4124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Local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Variables</a:t>
            </a:r>
          </a:p>
          <a:p>
            <a:pPr lvl="1">
              <a:buFont typeface="Wingdings" pitchFamily="2" charset="2"/>
              <a:buChar char="Ø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These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variables are declared inside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some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functions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/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Life time of a local variable is the entire execution period of the function in which it is defined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/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Cannot be accessed by any other function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/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In general variables declared inside a block are accessible only in that block.</a:t>
            </a:r>
          </a:p>
          <a:p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828800" y="609600"/>
            <a:ext cx="65532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ClrTx/>
              <a:buFontTx/>
              <a:buNone/>
            </a:pPr>
            <a:endParaRPr lang="en-US" sz="3600" b="0" dirty="0">
              <a:solidFill>
                <a:srgbClr val="0000FF"/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371600" y="685800"/>
            <a:ext cx="61722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ClrTx/>
              <a:buFontTx/>
              <a:buNone/>
            </a:pPr>
            <a:r>
              <a:rPr lang="en-US" sz="4000" dirty="0" smtClean="0">
                <a:solidFill>
                  <a:srgbClr val="0000FF"/>
                </a:solidFill>
              </a:rPr>
              <a:t>Global and Local Variables</a:t>
            </a:r>
            <a:endParaRPr lang="en-US" sz="3600" b="0" dirty="0">
              <a:solidFill>
                <a:srgbClr val="0000FF"/>
              </a:solidFill>
            </a:endParaRPr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>
          <a:xfrm>
            <a:off x="4800600" y="1600200"/>
            <a:ext cx="4013200" cy="4991100"/>
          </a:xfrm>
          <a:prstGeom prst="rect">
            <a:avLst/>
          </a:prstGeom>
          <a:solidFill>
            <a:srgbClr val="FFFF99"/>
          </a:solidFill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Monotype Sorts" pitchFamily="2" charset="2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/* Compute Area and Perimeter of  a circle */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Monotype Sorts" pitchFamily="2" charset="2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#include &lt;stdio.h&gt;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Monotype Sorts" pitchFamily="2" charset="2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float pi = 3.14159;  /* Global */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Monotype Sorts" pitchFamily="2" charset="2"/>
              <a:buNone/>
              <a:tabLst/>
              <a:defRPr/>
            </a:pPr>
            <a:endParaRPr kumimoji="0" lang="en-US" sz="14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Monotype Sorts" pitchFamily="2" charset="2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main() {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Monotype Sorts" pitchFamily="2" charset="2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</a:t>
            </a:r>
            <a:r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float	rad;</a:t>
            </a:r>
            <a:r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	/* Local */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Monotype Sorts" pitchFamily="2" charset="2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Monotype Sorts" pitchFamily="2" charset="2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printf( “Enter the radius “ );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Monotype Sorts" pitchFamily="2" charset="2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scanf(“%f” , &amp;rad);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Monotype Sorts" pitchFamily="2" charset="2"/>
              <a:buNone/>
              <a:tabLst/>
              <a:defRPr/>
            </a:pPr>
            <a:endParaRPr kumimoji="0" lang="en-US" sz="14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Monotype Sorts" pitchFamily="2" charset="2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if ( rad &gt; 0.0 ) {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Monotype Sorts" pitchFamily="2" charset="2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 </a:t>
            </a:r>
            <a:r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float area = pi * rad * rad;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Monotype Sorts" pitchFamily="2" charset="2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 float peri = 2 * pi * rad;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Monotype Sorts" pitchFamily="2" charset="2"/>
              <a:buNone/>
              <a:tabLst/>
              <a:defRPr/>
            </a:pPr>
            <a:endParaRPr kumimoji="0" lang="en-US" sz="1400" b="1" i="0" u="none" strike="noStrike" kern="1200" cap="none" spc="0" normalizeH="0" baseline="0" noProof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Monotype Sorts" pitchFamily="2" charset="2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 printf( “Area = %f\n” , area );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Monotype Sorts" pitchFamily="2" charset="2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 printf( “Peri = %f\n” , peri );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Monotype Sorts" pitchFamily="2" charset="2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}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Monotype Sorts" pitchFamily="2" charset="2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else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Monotype Sorts" pitchFamily="2" charset="2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 printf( “Negative radius\n”);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Monotype Sorts" pitchFamily="2" charset="2"/>
              <a:buNone/>
              <a:tabLst/>
              <a:defRPr/>
            </a:pPr>
            <a:endParaRPr kumimoji="0" lang="en-US" sz="14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Monotype Sorts" pitchFamily="2" charset="2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printf( “Area = %f\n” , area );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Monotype Sorts" pitchFamily="2" charset="2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}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5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autoUpdateAnimBg="0"/>
      <p:bldP spid="3" grpId="0" autoUpdateAnimBg="0"/>
      <p:bldP spid="5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762000" y="1752601"/>
            <a:ext cx="8382000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 Arithmetic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Operators</a:t>
            </a:r>
          </a:p>
          <a:p>
            <a:pPr lvl="1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+, - , *, /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and the modulus operator %.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+ and – have the same precedence and associate left to right.</a:t>
            </a:r>
          </a:p>
          <a:p>
            <a:pPr lvl="1">
              <a:buFont typeface="Monotype Sorts" pitchFamily="2" charset="2"/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	3 – 5 + 7 = ( 3 – 5 ) + 7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 3 – ( 5 + 7 )</a:t>
            </a:r>
          </a:p>
          <a:p>
            <a:pPr lvl="1">
              <a:buFont typeface="Monotype Sorts" pitchFamily="2" charset="2"/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3 + 7 – 5 + 2 = ( ( 3 + 7 ) – 5 ) + 2</a:t>
            </a:r>
          </a:p>
          <a:p>
            <a:pPr lvl="1"/>
            <a:r>
              <a:rPr lang="en-US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*, /, %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have the same precedence and associate left to right.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The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+, -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group has lower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precendence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than the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*, / %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group.</a:t>
            </a:r>
          </a:p>
          <a:p>
            <a:pPr lvl="1">
              <a:buFont typeface="Monotype Sorts" pitchFamily="2" charset="2"/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3 – 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5 * 7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/ 8 + 6 / 2</a:t>
            </a:r>
          </a:p>
          <a:p>
            <a:pPr lvl="1">
              <a:buFont typeface="Monotype Sorts" pitchFamily="2" charset="2"/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3 – 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35 / 8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+ 6 / 2</a:t>
            </a:r>
          </a:p>
          <a:p>
            <a:pPr lvl="1">
              <a:buFont typeface="Monotype Sorts" pitchFamily="2" charset="2"/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3 – 4.375 + 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6 / 2</a:t>
            </a:r>
          </a:p>
          <a:p>
            <a:pPr lvl="1">
              <a:buFont typeface="Monotype Sorts" pitchFamily="2" charset="2"/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3 – 4.375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+ 3</a:t>
            </a:r>
          </a:p>
          <a:p>
            <a:pPr lvl="1">
              <a:buFont typeface="Monotype Sorts" pitchFamily="2" charset="2"/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-1.375 + 3</a:t>
            </a:r>
          </a:p>
          <a:p>
            <a:pPr lvl="1">
              <a:buFont typeface="Monotype Sorts" pitchFamily="2" charset="2"/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1.625</a:t>
            </a:r>
          </a:p>
          <a:p>
            <a:pPr>
              <a:buFont typeface="Wingdings" pitchFamily="2" charset="2"/>
              <a:buChar char="v"/>
            </a:pP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828800" y="609600"/>
            <a:ext cx="65532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ClrTx/>
              <a:buFontTx/>
              <a:buNone/>
            </a:pPr>
            <a:endParaRPr lang="en-US" sz="3600" b="0" dirty="0">
              <a:solidFill>
                <a:srgbClr val="0000FF"/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971800" y="609600"/>
            <a:ext cx="24384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ClrTx/>
              <a:buFontTx/>
              <a:buNone/>
            </a:pPr>
            <a:r>
              <a:rPr lang="en-US" sz="4000" dirty="0" smtClean="0">
                <a:solidFill>
                  <a:srgbClr val="0000FF"/>
                </a:solidFill>
              </a:rPr>
              <a:t>Operators </a:t>
            </a:r>
            <a:endParaRPr lang="en-US" sz="3600" b="0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5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autoUpdateAnimBg="0"/>
      <p:bldP spid="3" grpId="0" autoUpdateAnimBg="0"/>
      <p:bldP spid="5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762000" y="1752601"/>
            <a:ext cx="8382000" cy="3693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Arithmetic Operators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% is a modulus operator. x % y results in the remainder when x is divided by y and is zero when x is divisible by y.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Cannot be applied to float or double variables.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Example</a:t>
            </a:r>
          </a:p>
          <a:p>
            <a:pPr lvl="1">
              <a:buFont typeface="Monotype Sorts" pitchFamily="2" charset="2"/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	if ( num % 2 == 0 ) </a:t>
            </a:r>
          </a:p>
          <a:p>
            <a:pPr lvl="2">
              <a:buFontTx/>
              <a:buNone/>
            </a:pP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(“%d is an even number\n”, num)’;</a:t>
            </a:r>
          </a:p>
          <a:p>
            <a:pPr lvl="1">
              <a:buFont typeface="Monotype Sorts" pitchFamily="2" charset="2"/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	else</a:t>
            </a:r>
          </a:p>
          <a:p>
            <a:pPr lvl="2">
              <a:buFontTx/>
              <a:buNone/>
            </a:pP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(“%d is an odd number\n”, num);</a:t>
            </a:r>
          </a:p>
          <a:p>
            <a:pPr>
              <a:buFont typeface="Wingdings" pitchFamily="2" charset="2"/>
              <a:buChar char="v"/>
            </a:pPr>
            <a:endParaRPr lang="en-US" b="1" dirty="0" smtClean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>
              <a:buFont typeface="Wingdings" pitchFamily="2" charset="2"/>
              <a:buChar char="v"/>
            </a:pP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828800" y="609600"/>
            <a:ext cx="65532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ClrTx/>
              <a:buFontTx/>
              <a:buNone/>
            </a:pPr>
            <a:endParaRPr lang="en-US" sz="3600" b="0" dirty="0">
              <a:solidFill>
                <a:srgbClr val="0000FF"/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971800" y="609600"/>
            <a:ext cx="24384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ClrTx/>
              <a:buFontTx/>
              <a:buNone/>
            </a:pPr>
            <a:r>
              <a:rPr lang="en-US" sz="4000" dirty="0" smtClean="0">
                <a:solidFill>
                  <a:srgbClr val="0000FF"/>
                </a:solidFill>
              </a:rPr>
              <a:t>Operators </a:t>
            </a:r>
            <a:endParaRPr lang="en-US" sz="3600" b="0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5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autoUpdateAnimBg="0"/>
      <p:bldP spid="3" grpId="0" autoUpdateAnimBg="0"/>
      <p:bldP spid="5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762000" y="1752601"/>
            <a:ext cx="8382000" cy="507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1">
              <a:buFont typeface="Wingdings" pitchFamily="2" charset="2"/>
              <a:buChar char="Ø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operands of a binary operator must have a the same type and the result is also of the same type.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Integer division: </a:t>
            </a:r>
          </a:p>
          <a:p>
            <a:pPr lvl="1">
              <a:buFont typeface="Monotype Sorts" pitchFamily="2" charset="2"/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 = (9 / 5)*(f - 32)</a:t>
            </a:r>
          </a:p>
          <a:p>
            <a:pPr lvl="1">
              <a:buFont typeface="Wingdings" pitchFamily="2" charset="2"/>
              <a:buChar char="Ø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operands of the division are both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and hence the result also would be int. For correct results, one may write</a:t>
            </a:r>
          </a:p>
          <a:p>
            <a:pPr lvl="1">
              <a:buFont typeface="Monotype Sorts" pitchFamily="2" charset="2"/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 = (9.0 / 5.0)*(f - 32)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 case the two operands of a binary operator are different, but compatible, then they are converted to the same type by the compiler. The mechanism (set of rules) is called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Automatic Type Casting. </a:t>
            </a:r>
          </a:p>
          <a:p>
            <a:pPr lvl="1">
              <a:buFont typeface="Monotype Sorts" pitchFamily="2" charset="2"/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 = (9.0 / 5)*(f - 32)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It is possible to force a conversion of an operand. This is called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Explicit Type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casting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</a:t>
            </a:r>
            <a:endParaRPr lang="en-US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Monotype Sorts" pitchFamily="2" charset="2"/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 = ((float) 9 / 5)*(f - 32)</a:t>
            </a:r>
          </a:p>
          <a:p>
            <a:pPr>
              <a:buFont typeface="Wingdings" pitchFamily="2" charset="2"/>
              <a:buChar char="v"/>
            </a:pPr>
            <a:endParaRPr lang="en-US" b="1" dirty="0" smtClean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>
              <a:buFont typeface="Wingdings" pitchFamily="2" charset="2"/>
              <a:buChar char="v"/>
            </a:pP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828800" y="609600"/>
            <a:ext cx="65532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ClrTx/>
              <a:buFontTx/>
              <a:buNone/>
            </a:pPr>
            <a:endParaRPr lang="en-US" sz="3600" b="0" dirty="0">
              <a:solidFill>
                <a:srgbClr val="0000FF"/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438400" y="609600"/>
            <a:ext cx="4495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ClrTx/>
              <a:buFontTx/>
              <a:buNone/>
            </a:pPr>
            <a:r>
              <a:rPr lang="en-US" sz="4000" dirty="0" smtClean="0">
                <a:solidFill>
                  <a:srgbClr val="0000FF"/>
                </a:solidFill>
              </a:rPr>
              <a:t>Type Conversions </a:t>
            </a:r>
            <a:endParaRPr lang="en-US" sz="3600" b="0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5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autoUpdateAnimBg="0"/>
      <p:bldP spid="3" grpId="0" autoUpdateAnimBg="0"/>
      <p:bldP spid="5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762000" y="1752601"/>
            <a:ext cx="5334000" cy="4801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741363" lvl="1" indent="-342900">
              <a:buFont typeface="Monotype Sorts" pitchFamily="2" charset="2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char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and short operands are converted to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741363" lvl="1" indent="-342900">
              <a:buFont typeface="Monotype Sorts" pitchFamily="2" charset="2"/>
              <a:buAutoNum type="arabicPeriod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741363" lvl="1" indent="-342900">
              <a:buFont typeface="Monotype Sorts" pitchFamily="2" charset="2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Lower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data types are converted to the higher data types and result is of higher type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741363" lvl="1" indent="-342900">
              <a:buFont typeface="Monotype Sorts" pitchFamily="2" charset="2"/>
              <a:buAutoNum type="arabicPeriod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741363" lvl="1" indent="-342900">
              <a:buFont typeface="Monotype Sorts" pitchFamily="2" charset="2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conversions between unsigned and signed types may not yield intuitive results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741363" lvl="1" indent="-342900">
              <a:buFont typeface="Monotype Sorts" pitchFamily="2" charset="2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Example</a:t>
            </a:r>
          </a:p>
          <a:p>
            <a:pPr marL="741363" lvl="1" indent="-342900">
              <a:spcBef>
                <a:spcPct val="0"/>
              </a:spcBef>
              <a:buFont typeface="Monotype Sorts" pitchFamily="2" charset="2"/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float f; double d; long l; </a:t>
            </a:r>
          </a:p>
          <a:p>
            <a:pPr marL="741363" lvl="1" indent="-342900">
              <a:spcBef>
                <a:spcPct val="0"/>
              </a:spcBef>
              <a:buFont typeface="Monotype Sorts" pitchFamily="2" charset="2"/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; short s;</a:t>
            </a:r>
          </a:p>
          <a:p>
            <a:pPr marL="741363" lvl="1" indent="-342900">
              <a:spcBef>
                <a:spcPct val="0"/>
              </a:spcBef>
              <a:buFont typeface="Monotype Sorts" pitchFamily="2" charset="2"/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	d + f	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will be converted to double</a:t>
            </a:r>
          </a:p>
          <a:p>
            <a:pPr marL="741363" lvl="1" indent="-342900">
              <a:spcBef>
                <a:spcPct val="0"/>
              </a:spcBef>
              <a:buFont typeface="Monotype Sorts" pitchFamily="2" charset="2"/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/ s	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will be converted to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741363" lvl="1" indent="-342900">
              <a:spcBef>
                <a:spcPct val="0"/>
              </a:spcBef>
              <a:buFont typeface="Monotype Sorts" pitchFamily="2" charset="2"/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	l /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is converted to long; long result</a:t>
            </a:r>
          </a:p>
          <a:p>
            <a:pPr lvl="1">
              <a:buFont typeface="Wingdings" pitchFamily="2" charset="2"/>
              <a:buChar char="Ø"/>
            </a:pPr>
            <a:endParaRPr lang="en-US" b="1" dirty="0" smtClean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>
              <a:buFont typeface="Wingdings" pitchFamily="2" charset="2"/>
              <a:buChar char="v"/>
            </a:pP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828800" y="609600"/>
            <a:ext cx="65532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ClrTx/>
              <a:buFontTx/>
              <a:buNone/>
            </a:pPr>
            <a:endParaRPr lang="en-US" sz="3600" b="0" dirty="0">
              <a:solidFill>
                <a:srgbClr val="0000FF"/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905000" y="609600"/>
            <a:ext cx="64770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ClrTx/>
              <a:buFontTx/>
              <a:buNone/>
            </a:pPr>
            <a:r>
              <a:rPr lang="en-US" sz="4000" dirty="0" smtClean="0">
                <a:solidFill>
                  <a:srgbClr val="0000FF"/>
                </a:solidFill>
              </a:rPr>
              <a:t>Automatic Type Casting </a:t>
            </a:r>
            <a:endParaRPr lang="en-US" sz="3600" b="0" dirty="0">
              <a:solidFill>
                <a:srgbClr val="0000FF"/>
              </a:solidFill>
            </a:endParaRP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6934200" y="1905000"/>
            <a:ext cx="1676400" cy="2446824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Monotype Sorts" pitchFamily="2" charset="2"/>
              <a:buNone/>
            </a:pPr>
            <a:r>
              <a:rPr lang="en-US" sz="1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Hierarchy</a:t>
            </a:r>
          </a:p>
          <a:p>
            <a:pPr>
              <a:spcBef>
                <a:spcPct val="50000"/>
              </a:spcBef>
              <a:buFont typeface="Monotype Sorts" pitchFamily="2" charset="2"/>
              <a:buNone/>
            </a:pP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Double</a:t>
            </a:r>
          </a:p>
          <a:p>
            <a:pPr>
              <a:spcBef>
                <a:spcPct val="50000"/>
              </a:spcBef>
              <a:buFont typeface="Monotype Sorts" pitchFamily="2" charset="2"/>
              <a:buNone/>
            </a:pP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float </a:t>
            </a:r>
          </a:p>
          <a:p>
            <a:pPr>
              <a:spcBef>
                <a:spcPct val="50000"/>
              </a:spcBef>
              <a:buFont typeface="Monotype Sorts" pitchFamily="2" charset="2"/>
              <a:buNone/>
            </a:pP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long </a:t>
            </a:r>
          </a:p>
          <a:p>
            <a:pPr>
              <a:spcBef>
                <a:spcPct val="50000"/>
              </a:spcBef>
              <a:buFont typeface="Monotype Sorts" pitchFamily="2" charset="2"/>
              <a:buNone/>
            </a:pPr>
            <a:r>
              <a:rPr lang="en-US" sz="1800" b="1" dirty="0" err="1">
                <a:latin typeface="Times New Roman" pitchFamily="18" charset="0"/>
                <a:cs typeface="Times New Roman" pitchFamily="18" charset="0"/>
              </a:rPr>
              <a:t>Int</a:t>
            </a:r>
            <a:endParaRPr lang="en-US" sz="1800" b="1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ct val="50000"/>
              </a:spcBef>
              <a:buFont typeface="Monotype Sorts" pitchFamily="2" charset="2"/>
              <a:buNone/>
            </a:pP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Short and char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5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autoUpdateAnimBg="0"/>
      <p:bldP spid="3" grpId="0" autoUpdateAnimBg="0"/>
      <p:bldP spid="5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762000" y="1752601"/>
            <a:ext cx="8001000" cy="507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1">
              <a:buFont typeface="Wingdings" pitchFamily="2" charset="2"/>
              <a:buChar char="Ø"/>
            </a:pPr>
            <a:r>
              <a:rPr lang="en-US" dirty="0" smtClean="0"/>
              <a:t>The general form of a type casting operator </a:t>
            </a:r>
            <a:r>
              <a:rPr lang="en-US" dirty="0" smtClean="0"/>
              <a:t>is </a:t>
            </a:r>
            <a:endParaRPr lang="en-US" dirty="0" smtClean="0"/>
          </a:p>
          <a:p>
            <a:pPr lvl="1"/>
            <a:r>
              <a:rPr lang="en-US" dirty="0" smtClean="0"/>
              <a:t>	(type-name</a:t>
            </a:r>
            <a:r>
              <a:rPr lang="en-US" dirty="0" smtClean="0"/>
              <a:t>) </a:t>
            </a:r>
            <a:r>
              <a:rPr lang="en-US" dirty="0" smtClean="0"/>
              <a:t>expression</a:t>
            </a:r>
          </a:p>
          <a:p>
            <a:pPr lvl="1"/>
            <a:endParaRPr lang="en-US" dirty="0" smtClean="0"/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It is generally a good practice to use explicit casts than to rely on </a:t>
            </a:r>
            <a:r>
              <a:rPr lang="en-US" dirty="0" smtClean="0"/>
              <a:t>  automatic </a:t>
            </a:r>
            <a:r>
              <a:rPr lang="en-US" dirty="0" smtClean="0"/>
              <a:t>type conversions</a:t>
            </a:r>
            <a:r>
              <a:rPr lang="en-US" dirty="0" smtClean="0"/>
              <a:t>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Example</a:t>
            </a:r>
          </a:p>
          <a:p>
            <a:pPr lvl="1">
              <a:buFont typeface="Monotype Sorts" pitchFamily="2" charset="2"/>
              <a:buNone/>
            </a:pPr>
            <a:r>
              <a:rPr lang="en-US" b="1" dirty="0" smtClean="0">
                <a:latin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</a:rPr>
              <a:t>C = (float)9 / 5 * ( f – 32 </a:t>
            </a:r>
            <a:r>
              <a:rPr lang="en-US" dirty="0" smtClean="0">
                <a:latin typeface="Courier New" pitchFamily="49" charset="0"/>
              </a:rPr>
              <a:t>)</a:t>
            </a:r>
          </a:p>
          <a:p>
            <a:pPr lvl="1">
              <a:buFont typeface="Monotype Sorts" pitchFamily="2" charset="2"/>
              <a:buNone/>
            </a:pPr>
            <a:endParaRPr lang="en-US" dirty="0" smtClean="0">
              <a:latin typeface="Courier New" pitchFamily="49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dirty="0" smtClean="0">
                <a:latin typeface="Courier New" pitchFamily="49" charset="0"/>
              </a:rPr>
              <a:t>float</a:t>
            </a:r>
            <a:r>
              <a:rPr lang="en-US" dirty="0" smtClean="0"/>
              <a:t> to </a:t>
            </a:r>
            <a:r>
              <a:rPr lang="en-US" dirty="0" err="1" smtClean="0">
                <a:latin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</a:rPr>
              <a:t> </a:t>
            </a:r>
            <a:r>
              <a:rPr lang="en-US" dirty="0" smtClean="0"/>
              <a:t>conversion causes truncation of fractional </a:t>
            </a:r>
            <a:r>
              <a:rPr lang="en-US" dirty="0" smtClean="0"/>
              <a:t>part</a:t>
            </a:r>
          </a:p>
          <a:p>
            <a:pPr lvl="1">
              <a:buFont typeface="Wingdings" pitchFamily="2" charset="2"/>
              <a:buChar char="Ø"/>
            </a:pPr>
            <a:endParaRPr lang="en-US" dirty="0" smtClean="0"/>
          </a:p>
          <a:p>
            <a:pPr lvl="1">
              <a:buFont typeface="Wingdings" pitchFamily="2" charset="2"/>
              <a:buChar char="Ø"/>
            </a:pPr>
            <a:r>
              <a:rPr lang="en-US" dirty="0" smtClean="0">
                <a:latin typeface="Courier New" pitchFamily="49" charset="0"/>
              </a:rPr>
              <a:t>double </a:t>
            </a:r>
            <a:r>
              <a:rPr lang="en-US" dirty="0" smtClean="0"/>
              <a:t>to </a:t>
            </a:r>
            <a:r>
              <a:rPr lang="en-US" dirty="0" smtClean="0">
                <a:latin typeface="Courier New" pitchFamily="49" charset="0"/>
              </a:rPr>
              <a:t>float</a:t>
            </a:r>
            <a:r>
              <a:rPr lang="en-US" dirty="0" smtClean="0"/>
              <a:t> conversion causes rounding of </a:t>
            </a:r>
            <a:r>
              <a:rPr lang="en-US" dirty="0" smtClean="0"/>
              <a:t>digits</a:t>
            </a:r>
          </a:p>
          <a:p>
            <a:pPr lvl="1">
              <a:buFont typeface="Wingdings" pitchFamily="2" charset="2"/>
              <a:buChar char="Ø"/>
            </a:pPr>
            <a:endParaRPr lang="en-US" dirty="0" smtClean="0"/>
          </a:p>
          <a:p>
            <a:pPr lvl="1">
              <a:buFont typeface="Wingdings" pitchFamily="2" charset="2"/>
              <a:buChar char="Ø"/>
            </a:pPr>
            <a:r>
              <a:rPr lang="en-US" dirty="0" smtClean="0">
                <a:latin typeface="Courier New" pitchFamily="49" charset="0"/>
              </a:rPr>
              <a:t>long </a:t>
            </a:r>
            <a:r>
              <a:rPr lang="en-US" dirty="0" err="1" smtClean="0">
                <a:latin typeface="Courier New" pitchFamily="49" charset="0"/>
              </a:rPr>
              <a:t>int</a:t>
            </a:r>
            <a:r>
              <a:rPr lang="en-US" dirty="0" smtClean="0"/>
              <a:t> to</a:t>
            </a:r>
            <a:r>
              <a:rPr lang="en-US" dirty="0" smtClean="0">
                <a:latin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</a:rPr>
              <a:t> </a:t>
            </a:r>
            <a:r>
              <a:rPr lang="en-US" dirty="0" smtClean="0"/>
              <a:t>causes dropping of the higher order bits.</a:t>
            </a:r>
          </a:p>
          <a:p>
            <a:pPr lvl="1">
              <a:buFont typeface="Wingdings" pitchFamily="2" charset="2"/>
              <a:buChar char="Ø"/>
            </a:pPr>
            <a:endParaRPr lang="en-US" b="1" dirty="0" smtClean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>
              <a:buFont typeface="Wingdings" pitchFamily="2" charset="2"/>
              <a:buChar char="v"/>
            </a:pP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828800" y="609600"/>
            <a:ext cx="65532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ClrTx/>
              <a:buFontTx/>
              <a:buNone/>
            </a:pPr>
            <a:endParaRPr lang="en-US" sz="3600" b="0" dirty="0">
              <a:solidFill>
                <a:srgbClr val="0000FF"/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905000" y="609600"/>
            <a:ext cx="64770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ClrTx/>
              <a:buFontTx/>
              <a:buNone/>
            </a:pPr>
            <a:r>
              <a:rPr lang="en-US" sz="4000" dirty="0" smtClean="0">
                <a:solidFill>
                  <a:srgbClr val="0000FF"/>
                </a:solidFill>
              </a:rPr>
              <a:t>Explicit Type Casting </a:t>
            </a:r>
            <a:endParaRPr lang="en-US" sz="3600" b="0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5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autoUpdateAnimBg="0"/>
      <p:bldP spid="3" grpId="0" autoUpdateAnimBg="0"/>
      <p:bldP spid="5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828800" y="609600"/>
            <a:ext cx="65532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ClrTx/>
              <a:buFontTx/>
              <a:buNone/>
            </a:pPr>
            <a:endParaRPr lang="en-US" sz="3600" b="0" dirty="0">
              <a:solidFill>
                <a:srgbClr val="0000FF"/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09600" y="609600"/>
            <a:ext cx="80772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ClrTx/>
              <a:buFontTx/>
              <a:buNone/>
            </a:pPr>
            <a:r>
              <a:rPr lang="en-US" sz="4000" dirty="0" smtClean="0">
                <a:solidFill>
                  <a:srgbClr val="0000FF"/>
                </a:solidFill>
              </a:rPr>
              <a:t>Precedence and Order of Evaluation </a:t>
            </a:r>
            <a:endParaRPr lang="en-US" sz="3600" b="0" dirty="0">
              <a:solidFill>
                <a:srgbClr val="0000FF"/>
              </a:solidFill>
            </a:endParaRPr>
          </a:p>
        </p:txBody>
      </p:sp>
      <p:pic>
        <p:nvPicPr>
          <p:cNvPr id="6" name="Picture 3" descr="D:\Courses\Numerical Methods\op1.bm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1524000"/>
            <a:ext cx="7467600" cy="51625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5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828800" y="609600"/>
            <a:ext cx="65532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ClrTx/>
              <a:buFontTx/>
              <a:buNone/>
            </a:pPr>
            <a:endParaRPr lang="en-US" sz="3600" b="0" dirty="0">
              <a:solidFill>
                <a:srgbClr val="0000FF"/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09600" y="609600"/>
            <a:ext cx="80772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ClrTx/>
              <a:buFontTx/>
              <a:buNone/>
            </a:pPr>
            <a:r>
              <a:rPr lang="en-US" sz="4000" dirty="0" smtClean="0">
                <a:solidFill>
                  <a:srgbClr val="0000FF"/>
                </a:solidFill>
              </a:rPr>
              <a:t>Precedence and Order of Evaluation </a:t>
            </a:r>
            <a:endParaRPr lang="en-US" sz="3600" b="0" dirty="0">
              <a:solidFill>
                <a:srgbClr val="0000FF"/>
              </a:solidFill>
            </a:endParaRPr>
          </a:p>
        </p:txBody>
      </p:sp>
      <p:pic>
        <p:nvPicPr>
          <p:cNvPr id="7" name="Picture 4" descr="D:\Courses\Numerical Methods\op2.bm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1371600"/>
            <a:ext cx="6127750" cy="5486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5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762000" y="1752601"/>
            <a:ext cx="8382000" cy="424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Relational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Operators</a:t>
            </a:r>
          </a:p>
          <a:p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&lt;, &lt;=, &gt; &gt;=, ==, != are the relational operators. The expression</a:t>
            </a:r>
          </a:p>
          <a:p>
            <a:pPr lvl="1">
              <a:buFont typeface="Monotype Sorts" pitchFamily="2" charset="2"/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operand1 relational-operator operand2</a:t>
            </a:r>
          </a:p>
          <a:p>
            <a:pPr lvl="1">
              <a:buFont typeface="Monotype Sorts" pitchFamily="2" charset="2"/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takes a value of 1(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 if the relationship is true and 0(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 if relationship is false.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Example</a:t>
            </a:r>
          </a:p>
          <a:p>
            <a:pPr lvl="1">
              <a:buFont typeface="Monotype Sorts" pitchFamily="2" charset="2"/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 = 25, b = 30, c, d;</a:t>
            </a:r>
          </a:p>
          <a:p>
            <a:pPr lvl="1">
              <a:buFont typeface="Monotype Sorts" pitchFamily="2" charset="2"/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c = a &lt; b;</a:t>
            </a:r>
          </a:p>
          <a:p>
            <a:pPr lvl="1">
              <a:buFont typeface="Monotype Sorts" pitchFamily="2" charset="2"/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d = a &gt; b;</a:t>
            </a:r>
          </a:p>
          <a:p>
            <a:pPr lvl="1">
              <a:buFont typeface="Monotype Sorts" pitchFamily="2" charset="2"/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value of c will be 1 and that of d will be 0.</a:t>
            </a:r>
          </a:p>
          <a:p>
            <a:pPr>
              <a:buFont typeface="Wingdings" pitchFamily="2" charset="2"/>
              <a:buChar char="v"/>
            </a:pPr>
            <a:endParaRPr lang="en-US" b="1" dirty="0" smtClean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>
              <a:buFont typeface="Wingdings" pitchFamily="2" charset="2"/>
              <a:buChar char="v"/>
            </a:pP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828800" y="609600"/>
            <a:ext cx="65532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ClrTx/>
              <a:buFontTx/>
              <a:buNone/>
            </a:pPr>
            <a:endParaRPr lang="en-US" sz="3600" b="0" dirty="0">
              <a:solidFill>
                <a:srgbClr val="0000FF"/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971800" y="609600"/>
            <a:ext cx="24384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ClrTx/>
              <a:buFontTx/>
              <a:buNone/>
            </a:pPr>
            <a:r>
              <a:rPr lang="en-US" sz="4000" dirty="0" smtClean="0">
                <a:solidFill>
                  <a:srgbClr val="0000FF"/>
                </a:solidFill>
              </a:rPr>
              <a:t>Operators </a:t>
            </a:r>
            <a:endParaRPr lang="en-US" sz="3600" b="0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5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autoUpdateAnimBg="0"/>
      <p:bldP spid="3" grpId="0" autoUpdateAnimBg="0"/>
      <p:bldP spid="5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1828800" y="609600"/>
            <a:ext cx="65532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ClrTx/>
              <a:buFontTx/>
              <a:buNone/>
            </a:pPr>
            <a:r>
              <a:rPr lang="en-US" sz="4000" dirty="0" smtClean="0">
                <a:solidFill>
                  <a:srgbClr val="0000FF"/>
                </a:solidFill>
              </a:rPr>
              <a:t>Basics of C Language </a:t>
            </a:r>
            <a:endParaRPr lang="en-US" sz="3600" b="0" dirty="0">
              <a:solidFill>
                <a:srgbClr val="0000FF"/>
              </a:solidFill>
            </a:endParaRP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762000" y="1752600"/>
            <a:ext cx="8382000" cy="4108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Keywords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These are reserved words of the C language. For example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, float, if, else, for, while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etc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Identifiers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 Identifier is a sequence of letters and digits, but must start with a letter. Underscore ( _ ) is treated as a letter. Identifiers are case sensitive. Identifiers are used to name variables, functions etc.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Valid: 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Root, _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getchar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, __sin, x1, x2, x3, x_1, If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Invalid: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324, short, price$, My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Name</a:t>
            </a:r>
          </a:p>
          <a:p>
            <a:pPr lvl="1"/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Constants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Constants like 13, ‘a’, 1.3e-5 etc.</a:t>
            </a:r>
          </a:p>
          <a:p>
            <a:pPr marL="401638" indent="-401638">
              <a:spcBef>
                <a:spcPct val="50000"/>
              </a:spcBef>
              <a:buClrTx/>
              <a:buFont typeface="Wingdings" charset="2"/>
              <a:buChar char="Ø"/>
            </a:pPr>
            <a:endParaRPr lang="en-US" b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0" grpId="0" autoUpdateAnimBg="0"/>
      <p:bldP spid="7171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762000" y="1752601"/>
            <a:ext cx="8382000" cy="4801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Logical Operators</a:t>
            </a:r>
          </a:p>
          <a:p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&amp;&amp;, || and ! are the three logical operators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lvl="1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expr1 &amp;&amp; expr2 has a value 1 if expr1 and expr2 both are nonzero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expr1 || expr2 has a value 1 if expr1 and expr2 both are nonzero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!expr1 has a value 1 if expr1 is zero else 0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Example 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if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 marks &gt;= 40 &amp;&amp; attendance &gt;= 75 ) grade = ‘P’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if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 marks &lt; 40 || attendance &lt; 75 ) grade = ‘N’</a:t>
            </a:r>
          </a:p>
          <a:p>
            <a:pPr>
              <a:buFont typeface="Wingdings" pitchFamily="2" charset="2"/>
              <a:buChar char="v"/>
            </a:pPr>
            <a:endParaRPr lang="en-US" b="1" dirty="0" smtClean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>
              <a:buFont typeface="Wingdings" pitchFamily="2" charset="2"/>
              <a:buChar char="v"/>
            </a:pP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828800" y="609600"/>
            <a:ext cx="65532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ClrTx/>
              <a:buFontTx/>
              <a:buNone/>
            </a:pPr>
            <a:endParaRPr lang="en-US" sz="3600" b="0" dirty="0">
              <a:solidFill>
                <a:srgbClr val="0000FF"/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971800" y="609600"/>
            <a:ext cx="24384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ClrTx/>
              <a:buFontTx/>
              <a:buNone/>
            </a:pPr>
            <a:r>
              <a:rPr lang="en-US" sz="4000" dirty="0" smtClean="0">
                <a:solidFill>
                  <a:srgbClr val="0000FF"/>
                </a:solidFill>
              </a:rPr>
              <a:t>Operators </a:t>
            </a:r>
            <a:endParaRPr lang="en-US" sz="3600" b="0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5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autoUpdateAnimBg="0"/>
      <p:bldP spid="3" grpId="0" autoUpdateAnimBg="0"/>
      <p:bldP spid="5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762000" y="1752601"/>
            <a:ext cx="8382000" cy="424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/>
              <a:t>Assignment </a:t>
            </a:r>
            <a:r>
              <a:rPr lang="en-US" b="1" dirty="0" smtClean="0"/>
              <a:t>operators</a:t>
            </a:r>
          </a:p>
          <a:p>
            <a:pPr>
              <a:buFont typeface="Wingdings" pitchFamily="2" charset="2"/>
              <a:buChar char="v"/>
            </a:pP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general form of an assignment operator is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v op= exp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Where v is a variable and op is a binary arithmetic operator. This statement is equivalent to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v = v op (exp)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 = a + b	 	can be written as		a += b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 = a * b	 	can be written as		a *= b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 = a / b	 	can be written as		a /= b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 = a - b	 	can be written as		a -= b</a:t>
            </a:r>
          </a:p>
          <a:p>
            <a:pPr>
              <a:buFont typeface="Wingdings" pitchFamily="2" charset="2"/>
              <a:buChar char="v"/>
            </a:pPr>
            <a:endParaRPr lang="en-US" b="1" dirty="0" smtClean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>
              <a:buFont typeface="Wingdings" pitchFamily="2" charset="2"/>
              <a:buChar char="v"/>
            </a:pP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828800" y="609600"/>
            <a:ext cx="65532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ClrTx/>
              <a:buFontTx/>
              <a:buNone/>
            </a:pPr>
            <a:endParaRPr lang="en-US" sz="3600" b="0" dirty="0">
              <a:solidFill>
                <a:srgbClr val="0000FF"/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971800" y="609600"/>
            <a:ext cx="24384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ClrTx/>
              <a:buFontTx/>
              <a:buNone/>
            </a:pPr>
            <a:r>
              <a:rPr lang="en-US" sz="4000" dirty="0" smtClean="0">
                <a:solidFill>
                  <a:srgbClr val="0000FF"/>
                </a:solidFill>
              </a:rPr>
              <a:t>Operators </a:t>
            </a:r>
            <a:endParaRPr lang="en-US" sz="3600" b="0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5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autoUpdateAnimBg="0"/>
      <p:bldP spid="3" grpId="0" autoUpdateAnimBg="0"/>
      <p:bldP spid="5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762000" y="1752601"/>
            <a:ext cx="8382000" cy="4801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Increment and Decrement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Operators</a:t>
            </a:r>
          </a:p>
          <a:p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operators ++ and –- are called increment and decrement operators.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a++ and ++a are equivalent to a += 1.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a-- and --a are equivalent to a -= 1.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++a op b is equivalent to a ++; a op b;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a++ op b is equivalent to a op b; a++;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Example</a:t>
            </a:r>
          </a:p>
          <a:p>
            <a:pPr lvl="1">
              <a:buFont typeface="Monotype Sorts" pitchFamily="2" charset="2"/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Let b = 10 then</a:t>
            </a:r>
          </a:p>
          <a:p>
            <a:pPr lvl="1">
              <a:buFont typeface="Monotype Sorts" pitchFamily="2" charset="2"/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(++b)+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b+b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 33</a:t>
            </a:r>
          </a:p>
          <a:p>
            <a:pPr lvl="1">
              <a:buFont typeface="Monotype Sorts" pitchFamily="2" charset="2"/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b+(++b)+b = 33</a:t>
            </a:r>
          </a:p>
          <a:p>
            <a:pPr lvl="1">
              <a:buFont typeface="Monotype Sorts" pitchFamily="2" charset="2"/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b+b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+(++b) = 31</a:t>
            </a:r>
          </a:p>
          <a:p>
            <a:pPr lvl="1">
              <a:buFont typeface="Monotype Sorts" pitchFamily="2" charset="2"/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b+b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*(++b) = 132</a:t>
            </a:r>
          </a:p>
          <a:p>
            <a:pPr>
              <a:buFont typeface="Wingdings" pitchFamily="2" charset="2"/>
              <a:buChar char="v"/>
            </a:pPr>
            <a:endParaRPr lang="en-US" b="1" dirty="0" smtClean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>
              <a:buFont typeface="Wingdings" pitchFamily="2" charset="2"/>
              <a:buChar char="v"/>
            </a:pP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828800" y="609600"/>
            <a:ext cx="65532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ClrTx/>
              <a:buFontTx/>
              <a:buNone/>
            </a:pPr>
            <a:endParaRPr lang="en-US" sz="3600" b="0" dirty="0">
              <a:solidFill>
                <a:srgbClr val="0000FF"/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971800" y="609600"/>
            <a:ext cx="24384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ClrTx/>
              <a:buFontTx/>
              <a:buNone/>
            </a:pPr>
            <a:r>
              <a:rPr lang="en-US" sz="4000" dirty="0" smtClean="0">
                <a:solidFill>
                  <a:srgbClr val="0000FF"/>
                </a:solidFill>
              </a:rPr>
              <a:t>Operators </a:t>
            </a:r>
            <a:endParaRPr lang="en-US" sz="3600" b="0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5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autoUpdateAnimBg="0"/>
      <p:bldP spid="3" grpId="0" autoUpdateAnimBg="0"/>
      <p:bldP spid="5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762000" y="1752601"/>
            <a:ext cx="8382000" cy="424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Representation</a:t>
            </a:r>
          </a:p>
          <a:p>
            <a:pPr>
              <a:buFont typeface="Wingdings" pitchFamily="2" charset="2"/>
              <a:buChar char="v"/>
            </a:pP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baseline="-25000" dirty="0" err="1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 { x | B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k-1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&lt;= x &lt;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baseline="30000" dirty="0" err="1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}. Number of elements in each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Sk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is same. In the previous example it is 900.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Gap between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seuccessive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numbers of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Sk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is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baseline="30000" dirty="0" err="1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-p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B1-p is called machine epsilon. It is the gap between 1 and next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representable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number.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Underflow and Overflow occur when number cannot be represented because it is too small or too big.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Two floating points are added by aligning  decimal points.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Floating point arithmetic is not associative and distributive.</a:t>
            </a:r>
          </a:p>
          <a:p>
            <a:pPr>
              <a:buFont typeface="Wingdings" pitchFamily="2" charset="2"/>
              <a:buChar char="v"/>
            </a:pPr>
            <a:endParaRPr lang="en-US" b="1" dirty="0" smtClean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>
              <a:buFont typeface="Wingdings" pitchFamily="2" charset="2"/>
              <a:buChar char="v"/>
            </a:pP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828800" y="609600"/>
            <a:ext cx="65532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ClrTx/>
              <a:buFontTx/>
              <a:buNone/>
            </a:pPr>
            <a:endParaRPr lang="en-US" sz="3600" b="0" dirty="0">
              <a:solidFill>
                <a:srgbClr val="0000FF"/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524000" y="685800"/>
            <a:ext cx="59436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ClrTx/>
              <a:buFontTx/>
              <a:buNone/>
            </a:pPr>
            <a:r>
              <a:rPr lang="en-US" sz="4000" dirty="0" smtClean="0">
                <a:solidFill>
                  <a:srgbClr val="0000FF"/>
                </a:solidFill>
              </a:rPr>
              <a:t>Floating Point Arithmetic</a:t>
            </a:r>
            <a:endParaRPr lang="en-US" sz="3600" b="0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5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autoUpdateAnimBg="0"/>
      <p:bldP spid="3" grpId="0" autoUpdateAnimBg="0"/>
      <p:bldP spid="5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762000" y="1752600"/>
            <a:ext cx="8382000" cy="35548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String Literals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 sequence of characters enclosed in double quotes as “…”. For example “13” is a string literal and not number 13. ‘a’ and “a” are different.</a:t>
            </a:r>
          </a:p>
          <a:p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Operators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Arithmetic operators like +, -, *, / ,% etc.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Logical operators like ||, &amp;&amp;, ! etc. and so on.</a:t>
            </a:r>
          </a:p>
          <a:p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White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Spaces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Spaces, new lines, tabs, comments ( A sequence of characters enclosed in /* and */ ) etc. These are used to separate the adjacent identifiers,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kewords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and constants.</a:t>
            </a:r>
          </a:p>
          <a:p>
            <a:pPr marL="401638" indent="-401638">
              <a:spcBef>
                <a:spcPct val="50000"/>
              </a:spcBef>
              <a:buClrTx/>
              <a:buFont typeface="Wingdings" charset="2"/>
              <a:buChar char="Ø"/>
            </a:pPr>
            <a:endParaRPr lang="en-US" b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762000" y="1752601"/>
            <a:ext cx="8382000" cy="4025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90000"/>
              </a:lnSpc>
              <a:buFont typeface="Wingdings" pitchFamily="2" charset="2"/>
              <a:buChar char="v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Integral Types</a:t>
            </a:r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spcBef>
                <a:spcPct val="50000"/>
              </a:spcBef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Integers are stored in various sizes. They can be signed or unsigned.</a:t>
            </a:r>
          </a:p>
          <a:p>
            <a:pPr lvl="1">
              <a:lnSpc>
                <a:spcPct val="120000"/>
              </a:lnSpc>
              <a:spcBef>
                <a:spcPct val="50000"/>
              </a:spcBef>
              <a:spcAft>
                <a:spcPct val="20000"/>
              </a:spcAft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Example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Suppose an integer is represented by a byte (8 bits). Leftmost bit is sign bit.  If the sign bit is 0, the number is treated as positive. 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Bit pattern 01001011 = 75 (decimal). 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largest positive number is 01111111 = 2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7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– 1 = 127. 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Negative numbers are stored as two’s complement or as one’s complement. 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-75 = 10110100 (one’s complement). 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-75 = 10110101 (two’s complement).</a:t>
            </a:r>
          </a:p>
          <a:p>
            <a:pPr marL="401638" indent="-401638">
              <a:spcBef>
                <a:spcPct val="50000"/>
              </a:spcBef>
              <a:buClrTx/>
              <a:buFont typeface="Wingdings" charset="2"/>
              <a:buChar char="Ø"/>
            </a:pPr>
            <a:endParaRPr lang="en-US" b="0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828800" y="609600"/>
            <a:ext cx="65532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ClrTx/>
              <a:buFontTx/>
              <a:buNone/>
            </a:pPr>
            <a:endParaRPr lang="en-US" sz="3600" b="0" dirty="0">
              <a:solidFill>
                <a:srgbClr val="0000FF"/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362200" y="609600"/>
            <a:ext cx="3733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ClrTx/>
              <a:buFontTx/>
              <a:buNone/>
            </a:pPr>
            <a:r>
              <a:rPr lang="en-US" sz="4000" dirty="0" smtClean="0">
                <a:solidFill>
                  <a:srgbClr val="0000FF"/>
                </a:solidFill>
              </a:rPr>
              <a:t>Basic Data Type </a:t>
            </a:r>
            <a:endParaRPr lang="en-US" sz="3600" b="0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5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autoUpdateAnimBg="0"/>
      <p:bldP spid="3" grpId="0" autoUpdateAnimBg="0"/>
      <p:bldP spid="5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762000" y="1752601"/>
            <a:ext cx="8382000" cy="3222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  <a:buFont typeface="Wingdings" pitchFamily="2" charset="2"/>
              <a:buChar char="v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Integral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Types</a:t>
            </a:r>
          </a:p>
          <a:p>
            <a:pPr lvl="1">
              <a:spcBef>
                <a:spcPct val="50000"/>
              </a:spcBef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char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		Stored as 8 bits. Unsigned 0 to 255. 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	Signed  -128 to 127.</a:t>
            </a:r>
          </a:p>
          <a:p>
            <a:pPr lvl="1">
              <a:spcBef>
                <a:spcPct val="50000"/>
              </a:spcBef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short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Stored as 16 bits. Unsigned 0 to 65535. 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	Signed -32768 to 32767.</a:t>
            </a:r>
          </a:p>
          <a:p>
            <a:pPr lvl="1">
              <a:spcBef>
                <a:spcPct val="50000"/>
              </a:spcBef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	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Same as either short or long int.</a:t>
            </a:r>
          </a:p>
          <a:p>
            <a:pPr lvl="1">
              <a:spcBef>
                <a:spcPct val="50000"/>
              </a:spcBef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long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		Stored as 32 bits. Unsigned 0 to 4294967295.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	Signed  -2147483648 to  2147483647</a:t>
            </a:r>
          </a:p>
          <a:p>
            <a:pPr marL="401638" indent="-401638">
              <a:spcBef>
                <a:spcPct val="50000"/>
              </a:spcBef>
              <a:buClrTx/>
              <a:buFont typeface="Wingdings" charset="2"/>
              <a:buChar char="Ø"/>
            </a:pPr>
            <a:endParaRPr lang="en-US" b="0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828800" y="609600"/>
            <a:ext cx="65532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ClrTx/>
              <a:buFontTx/>
              <a:buNone/>
            </a:pPr>
            <a:endParaRPr lang="en-US" sz="3600" b="0" dirty="0">
              <a:solidFill>
                <a:srgbClr val="0000FF"/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362200" y="609600"/>
            <a:ext cx="3733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ClrTx/>
              <a:buFontTx/>
              <a:buNone/>
            </a:pPr>
            <a:r>
              <a:rPr lang="en-US" sz="4000" dirty="0" smtClean="0">
                <a:solidFill>
                  <a:srgbClr val="0000FF"/>
                </a:solidFill>
              </a:rPr>
              <a:t>Basic Data Type </a:t>
            </a:r>
            <a:endParaRPr lang="en-US" sz="3600" b="0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5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autoUpdateAnimBg="0"/>
      <p:bldP spid="3" grpId="0" autoUpdateAnimBg="0"/>
      <p:bldP spid="5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762000" y="1752601"/>
            <a:ext cx="8382000" cy="33818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Floating Point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Numbers: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Floating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point numbers are rational numbers. Always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signed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numbers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float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Approximate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precision of 6 decimal digits .</a:t>
            </a:r>
          </a:p>
          <a:p>
            <a:pPr lvl="2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Typically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stored in 4 bytes with 24 bits of signed mantissa and 8 bits of signed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pPr lvl="2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exponent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double: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Approximate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precision of 14 decimal digits.</a:t>
            </a:r>
          </a:p>
          <a:p>
            <a:pPr lvl="2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Typically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stored in 8 bytes with 56 bits of signed mantissa and 8 bits of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2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signed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exponent.</a:t>
            </a:r>
          </a:p>
          <a:p>
            <a:pPr lvl="1"/>
            <a:endParaRPr lang="en-US" sz="10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One should check the file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limits.h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to what is implemented on a particular machine.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lang="en-US" b="0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828800" y="609600"/>
            <a:ext cx="65532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ClrTx/>
              <a:buFontTx/>
              <a:buNone/>
            </a:pPr>
            <a:endParaRPr lang="en-US" sz="3600" b="0" dirty="0">
              <a:solidFill>
                <a:srgbClr val="0000FF"/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362200" y="609600"/>
            <a:ext cx="3733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ClrTx/>
              <a:buFontTx/>
              <a:buNone/>
            </a:pPr>
            <a:r>
              <a:rPr lang="en-US" sz="4000" dirty="0" smtClean="0">
                <a:solidFill>
                  <a:srgbClr val="0000FF"/>
                </a:solidFill>
              </a:rPr>
              <a:t>Basic Data Type </a:t>
            </a:r>
            <a:endParaRPr lang="en-US" sz="3600" b="0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5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autoUpdateAnimBg="0"/>
      <p:bldP spid="3" grpId="0" autoUpdateAnimBg="0"/>
      <p:bldP spid="5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762000" y="1752601"/>
            <a:ext cx="8382000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Numerical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Constants</a:t>
            </a:r>
          </a:p>
          <a:p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Constants like 12, 253 are stored as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type. No decimal point.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12L or 12l are stored as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long int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12U or 12u are stored as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unsigned int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12UL or 12ul are stored as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unsigned long int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Numbers with a decimal point (12.34) are stored as double.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Numbers with exponent (12e-3 = 12 x 10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-3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) are stored as double.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12.34f or 1.234e1f are stored as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float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These are not valid constants:</a:t>
            </a:r>
          </a:p>
          <a:p>
            <a:pPr lvl="1">
              <a:buFont typeface="Monotype Sorts" pitchFamily="2" charset="2"/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	25,000	7.1e 4		$200	2.3e-3.4 etc.</a:t>
            </a:r>
          </a:p>
          <a:p>
            <a:pPr>
              <a:buFont typeface="Wingdings" pitchFamily="2" charset="2"/>
              <a:buChar char="v"/>
            </a:pPr>
            <a:endParaRPr lang="en-US" b="0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828800" y="609600"/>
            <a:ext cx="65532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ClrTx/>
              <a:buFontTx/>
              <a:buNone/>
            </a:pPr>
            <a:endParaRPr lang="en-US" sz="3600" b="0" dirty="0">
              <a:solidFill>
                <a:srgbClr val="0000FF"/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971800" y="609600"/>
            <a:ext cx="24384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ClrTx/>
              <a:buFontTx/>
              <a:buNone/>
            </a:pPr>
            <a:r>
              <a:rPr lang="en-US" sz="4000" dirty="0" smtClean="0">
                <a:solidFill>
                  <a:srgbClr val="0000FF"/>
                </a:solidFill>
              </a:rPr>
              <a:t>Constants</a:t>
            </a:r>
            <a:endParaRPr lang="en-US" sz="3600" b="0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5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autoUpdateAnimBg="0"/>
      <p:bldP spid="3" grpId="0" autoUpdateAnimBg="0"/>
      <p:bldP spid="5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762000" y="1752601"/>
            <a:ext cx="8382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Naming a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Variable</a:t>
            </a:r>
          </a:p>
          <a:p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Must be a valid identifier.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Must not be a keyword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Names are case sensitive.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Variables are identified by only first 32 characters.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Library commonly uses names beginning with _.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Naming Styles: Uppercase style and Underscore style</a:t>
            </a:r>
          </a:p>
          <a:p>
            <a:pPr lvl="1"/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lowerLimit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lower_limit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incomeTax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income_tax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828800" y="609600"/>
            <a:ext cx="65532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ClrTx/>
              <a:buFontTx/>
              <a:buNone/>
            </a:pPr>
            <a:endParaRPr lang="en-US" sz="3600" b="0" dirty="0">
              <a:solidFill>
                <a:srgbClr val="0000FF"/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971800" y="609600"/>
            <a:ext cx="24384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ClrTx/>
              <a:buFontTx/>
              <a:buNone/>
            </a:pPr>
            <a:r>
              <a:rPr lang="en-US" sz="4000" dirty="0" smtClean="0">
                <a:solidFill>
                  <a:srgbClr val="0000FF"/>
                </a:solidFill>
              </a:rPr>
              <a:t>Variables</a:t>
            </a:r>
            <a:endParaRPr lang="en-US" sz="3600" b="0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5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autoUpdateAnimBg="0"/>
      <p:bldP spid="3" grpId="0" autoUpdateAnimBg="0"/>
      <p:bldP spid="5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762000" y="1752601"/>
            <a:ext cx="8382000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Declaring a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Variable</a:t>
            </a:r>
          </a:p>
          <a:p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Each variable used must be declared.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 form of a declaration statement is</a:t>
            </a:r>
          </a:p>
          <a:p>
            <a:pPr lvl="1">
              <a:buFont typeface="Monotype Sorts" pitchFamily="2" charset="2"/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data-type var1, var2,…;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Declaration announces the data type of a variable and  allocates appropriate memory location. No initial value (like 0 for integers) should be assumed.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It is possible to assign an initial value to a variable in the declaration itself.</a:t>
            </a:r>
          </a:p>
          <a:p>
            <a:pPr lvl="1">
              <a:buFont typeface="Monotype Sorts" pitchFamily="2" charset="2"/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	data-type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= expression;</a:t>
            </a:r>
          </a:p>
          <a:p>
            <a:pPr lvl="1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Examples</a:t>
            </a:r>
          </a:p>
          <a:p>
            <a:pPr lvl="1">
              <a:buFont typeface="Monotype Sorts" pitchFamily="2" charset="2"/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sum = 0;</a:t>
            </a:r>
          </a:p>
          <a:p>
            <a:pPr lvl="1">
              <a:buFont typeface="Monotype Sorts" pitchFamily="2" charset="2"/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	char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newLine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= ‘\n’;</a:t>
            </a:r>
          </a:p>
          <a:p>
            <a:pPr lvl="1">
              <a:buFont typeface="Monotype Sorts" pitchFamily="2" charset="2"/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	float epsilon = 1.0e-6;</a:t>
            </a:r>
          </a:p>
          <a:p>
            <a:pPr>
              <a:buFont typeface="Wingdings" pitchFamily="2" charset="2"/>
              <a:buChar char="v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828800" y="609600"/>
            <a:ext cx="65532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ClrTx/>
              <a:buFontTx/>
              <a:buNone/>
            </a:pPr>
            <a:endParaRPr lang="en-US" sz="3600" b="0" dirty="0">
              <a:solidFill>
                <a:srgbClr val="0000FF"/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971800" y="609600"/>
            <a:ext cx="30480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ClrTx/>
              <a:buFontTx/>
              <a:buNone/>
            </a:pPr>
            <a:r>
              <a:rPr lang="en-US" sz="4000" dirty="0" smtClean="0">
                <a:solidFill>
                  <a:srgbClr val="0000FF"/>
                </a:solidFill>
              </a:rPr>
              <a:t>Declaration</a:t>
            </a:r>
            <a:endParaRPr lang="en-US" sz="3600" b="0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5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autoUpdateAnimBg="0"/>
      <p:bldP spid="3" grpId="0" autoUpdateAnimBg="0"/>
      <p:bldP spid="5" grpId="0" autoUpdateAnimBg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39</TotalTime>
  <Words>1053</Words>
  <Application>Microsoft Office PowerPoint</Application>
  <PresentationFormat>On-screen Show (4:3)</PresentationFormat>
  <Paragraphs>308</Paragraphs>
  <Slides>23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Flow</vt:lpstr>
      <vt:lpstr>Subject Name : Fundamentals of Programming                                Using ‘C’ Subject Code   : IC-104B Course Name  : MCA (6 Years) I Semester Faculty Name  : Arpit Neema   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</vt:vector>
  </TitlesOfParts>
  <Company>arpit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Subject Name : UNIX</dc:title>
  <dc:creator>arpit</dc:creator>
  <cp:lastModifiedBy>arpit</cp:lastModifiedBy>
  <cp:revision>47</cp:revision>
  <dcterms:created xsi:type="dcterms:W3CDTF">2014-01-07T10:55:39Z</dcterms:created>
  <dcterms:modified xsi:type="dcterms:W3CDTF">2014-01-07T11:37:03Z</dcterms:modified>
</cp:coreProperties>
</file>