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3AAB32-F0E4-46E9-B70F-21BC84C855E6}" type="datetimeFigureOut">
              <a:rPr lang="en-US" smtClean="0"/>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7F0794-4C37-452D-AE62-24C2CC1043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7F0794-4C37-452D-AE62-24C2CC104363}"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a:spLocks noGrp="1" noChangeArrowheads="1"/>
          </p:cNvSpPr>
          <p:nvPr>
            <p:ph type="sldNum" sz="quarter" idx="5"/>
          </p:nvPr>
        </p:nvSpPr>
        <p:spPr>
          <a:noFill/>
        </p:spPr>
        <p:txBody>
          <a:bodyPr/>
          <a:lstStyle/>
          <a:p>
            <a:fld id="{E928DD73-F97E-4CFB-838D-DA580182BD75}" type="slidenum">
              <a:rPr lang="en-US" smtClean="0"/>
              <a:pPr/>
              <a:t>10</a:t>
            </a:fld>
            <a:endParaRPr lang="en-US" smtClean="0"/>
          </a:p>
        </p:txBody>
      </p:sp>
      <p:sp>
        <p:nvSpPr>
          <p:cNvPr id="656387" name="Rectangle 2"/>
          <p:cNvSpPr>
            <a:spLocks noChangeArrowheads="1" noTextEdit="1"/>
          </p:cNvSpPr>
          <p:nvPr>
            <p:ph type="sldImg"/>
          </p:nvPr>
        </p:nvSpPr>
        <p:spPr>
          <a:ln/>
        </p:spPr>
      </p:sp>
      <p:sp>
        <p:nvSpPr>
          <p:cNvPr id="65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p:spPr>
        <p:txBody>
          <a:bodyPr/>
          <a:lstStyle/>
          <a:p>
            <a:fld id="{D4B52B86-0C6B-40B6-827E-E6B5B24CD2CE}" type="slidenum">
              <a:rPr lang="en-US" smtClean="0"/>
              <a:pPr/>
              <a:t>11</a:t>
            </a:fld>
            <a:endParaRPr lang="en-US" smtClean="0"/>
          </a:p>
        </p:txBody>
      </p:sp>
      <p:sp>
        <p:nvSpPr>
          <p:cNvPr id="657411" name="Rectangle 2"/>
          <p:cNvSpPr>
            <a:spLocks noChangeArrowheads="1" noTextEdit="1"/>
          </p:cNvSpPr>
          <p:nvPr>
            <p:ph type="sldImg"/>
          </p:nvPr>
        </p:nvSpPr>
        <p:spPr>
          <a:ln/>
        </p:spPr>
      </p:sp>
      <p:sp>
        <p:nvSpPr>
          <p:cNvPr id="65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a:spLocks noGrp="1" noChangeArrowheads="1"/>
          </p:cNvSpPr>
          <p:nvPr>
            <p:ph type="sldNum" sz="quarter" idx="5"/>
          </p:nvPr>
        </p:nvSpPr>
        <p:spPr>
          <a:noFill/>
        </p:spPr>
        <p:txBody>
          <a:bodyPr/>
          <a:lstStyle/>
          <a:p>
            <a:fld id="{1393E924-C79B-4BFA-B417-5796F222F16F}" type="slidenum">
              <a:rPr lang="en-US" smtClean="0"/>
              <a:pPr/>
              <a:t>12</a:t>
            </a:fld>
            <a:endParaRPr lang="en-US" smtClean="0"/>
          </a:p>
        </p:txBody>
      </p:sp>
      <p:sp>
        <p:nvSpPr>
          <p:cNvPr id="658435" name="Rectangle 2"/>
          <p:cNvSpPr>
            <a:spLocks noChangeArrowheads="1" noTextEdit="1"/>
          </p:cNvSpPr>
          <p:nvPr>
            <p:ph type="sldImg"/>
          </p:nvPr>
        </p:nvSpPr>
        <p:spPr>
          <a:ln/>
        </p:spPr>
      </p:sp>
      <p:sp>
        <p:nvSpPr>
          <p:cNvPr id="65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a:spLocks noGrp="1" noChangeArrowheads="1"/>
          </p:cNvSpPr>
          <p:nvPr>
            <p:ph type="sldNum" sz="quarter" idx="5"/>
          </p:nvPr>
        </p:nvSpPr>
        <p:spPr>
          <a:noFill/>
        </p:spPr>
        <p:txBody>
          <a:bodyPr/>
          <a:lstStyle/>
          <a:p>
            <a:fld id="{B58AAEBC-338C-4F68-95BF-2FCE9F6CB918}" type="slidenum">
              <a:rPr lang="en-US" smtClean="0"/>
              <a:pPr/>
              <a:t>13</a:t>
            </a:fld>
            <a:endParaRPr lang="en-US" smtClean="0"/>
          </a:p>
        </p:txBody>
      </p:sp>
      <p:sp>
        <p:nvSpPr>
          <p:cNvPr id="659459" name="Rectangle 2"/>
          <p:cNvSpPr>
            <a:spLocks noChangeArrowheads="1" noTextEdit="1"/>
          </p:cNvSpPr>
          <p:nvPr>
            <p:ph type="sldImg"/>
          </p:nvPr>
        </p:nvSpPr>
        <p:spPr>
          <a:ln/>
        </p:spPr>
      </p:sp>
      <p:sp>
        <p:nvSpPr>
          <p:cNvPr id="65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a:spLocks noGrp="1" noChangeArrowheads="1"/>
          </p:cNvSpPr>
          <p:nvPr>
            <p:ph type="sldNum" sz="quarter" idx="5"/>
          </p:nvPr>
        </p:nvSpPr>
        <p:spPr>
          <a:noFill/>
        </p:spPr>
        <p:txBody>
          <a:bodyPr/>
          <a:lstStyle/>
          <a:p>
            <a:fld id="{B69501CE-9928-4231-9AE7-6C65857EB027}" type="slidenum">
              <a:rPr lang="en-US" smtClean="0"/>
              <a:pPr/>
              <a:t>14</a:t>
            </a:fld>
            <a:endParaRPr lang="en-US" smtClean="0"/>
          </a:p>
        </p:txBody>
      </p:sp>
      <p:sp>
        <p:nvSpPr>
          <p:cNvPr id="660483" name="Rectangle 2"/>
          <p:cNvSpPr>
            <a:spLocks noChangeArrowheads="1" noTextEdit="1"/>
          </p:cNvSpPr>
          <p:nvPr>
            <p:ph type="sldImg"/>
          </p:nvPr>
        </p:nvSpPr>
        <p:spPr>
          <a:ln/>
        </p:spPr>
      </p:sp>
      <p:sp>
        <p:nvSpPr>
          <p:cNvPr id="66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a:spLocks noGrp="1" noChangeArrowheads="1"/>
          </p:cNvSpPr>
          <p:nvPr>
            <p:ph type="sldNum" sz="quarter" idx="5"/>
          </p:nvPr>
        </p:nvSpPr>
        <p:spPr>
          <a:noFill/>
        </p:spPr>
        <p:txBody>
          <a:bodyPr/>
          <a:lstStyle/>
          <a:p>
            <a:fld id="{5C30FD76-A095-4EC6-925D-BDBB6CF7AEAB}" type="slidenum">
              <a:rPr lang="en-US" smtClean="0"/>
              <a:pPr/>
              <a:t>15</a:t>
            </a:fld>
            <a:endParaRPr lang="en-US" smtClean="0"/>
          </a:p>
        </p:txBody>
      </p:sp>
      <p:sp>
        <p:nvSpPr>
          <p:cNvPr id="661507" name="Rectangle 2"/>
          <p:cNvSpPr>
            <a:spLocks noChangeArrowheads="1" noTextEdit="1"/>
          </p:cNvSpPr>
          <p:nvPr>
            <p:ph type="sldImg"/>
          </p:nvPr>
        </p:nvSpPr>
        <p:spPr>
          <a:ln/>
        </p:spPr>
      </p:sp>
      <p:sp>
        <p:nvSpPr>
          <p:cNvPr id="66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a:spLocks noGrp="1" noChangeArrowheads="1"/>
          </p:cNvSpPr>
          <p:nvPr>
            <p:ph type="sldNum" sz="quarter" idx="5"/>
          </p:nvPr>
        </p:nvSpPr>
        <p:spPr>
          <a:noFill/>
        </p:spPr>
        <p:txBody>
          <a:bodyPr/>
          <a:lstStyle/>
          <a:p>
            <a:fld id="{67361B41-0105-4B2F-82EF-0875C223F2B1}" type="slidenum">
              <a:rPr lang="en-US" smtClean="0"/>
              <a:pPr/>
              <a:t>16</a:t>
            </a:fld>
            <a:endParaRPr lang="en-US" smtClean="0"/>
          </a:p>
        </p:txBody>
      </p:sp>
      <p:sp>
        <p:nvSpPr>
          <p:cNvPr id="662531" name="Rectangle 2"/>
          <p:cNvSpPr>
            <a:spLocks noChangeArrowheads="1" noTextEdit="1"/>
          </p:cNvSpPr>
          <p:nvPr>
            <p:ph type="sldImg"/>
          </p:nvPr>
        </p:nvSpPr>
        <p:spPr>
          <a:ln/>
        </p:spPr>
      </p:sp>
      <p:sp>
        <p:nvSpPr>
          <p:cNvPr id="66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a:spLocks noGrp="1" noChangeArrowheads="1"/>
          </p:cNvSpPr>
          <p:nvPr>
            <p:ph type="sldNum" sz="quarter" idx="5"/>
          </p:nvPr>
        </p:nvSpPr>
        <p:spPr>
          <a:noFill/>
        </p:spPr>
        <p:txBody>
          <a:bodyPr/>
          <a:lstStyle/>
          <a:p>
            <a:fld id="{FD3775BB-00F5-491B-B573-F0E1822694E0}" type="slidenum">
              <a:rPr lang="en-US" smtClean="0"/>
              <a:pPr/>
              <a:t>2</a:t>
            </a:fld>
            <a:endParaRPr lang="en-US" smtClean="0"/>
          </a:p>
        </p:txBody>
      </p:sp>
      <p:sp>
        <p:nvSpPr>
          <p:cNvPr id="648195" name="Rectangle 2"/>
          <p:cNvSpPr>
            <a:spLocks noChangeArrowheads="1" noTextEdit="1"/>
          </p:cNvSpPr>
          <p:nvPr>
            <p:ph type="sldImg"/>
          </p:nvPr>
        </p:nvSpPr>
        <p:spPr>
          <a:ln/>
        </p:spPr>
      </p:sp>
      <p:sp>
        <p:nvSpPr>
          <p:cNvPr id="648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p:spPr>
        <p:txBody>
          <a:bodyPr/>
          <a:lstStyle/>
          <a:p>
            <a:fld id="{F86E2427-6651-47F8-985B-301563E2B99F}" type="slidenum">
              <a:rPr lang="en-US" smtClean="0"/>
              <a:pPr/>
              <a:t>3</a:t>
            </a:fld>
            <a:endParaRPr lang="en-US" smtClean="0"/>
          </a:p>
        </p:txBody>
      </p:sp>
      <p:sp>
        <p:nvSpPr>
          <p:cNvPr id="649219" name="Rectangle 2"/>
          <p:cNvSpPr>
            <a:spLocks noChangeArrowheads="1" noTextEdit="1"/>
          </p:cNvSpPr>
          <p:nvPr>
            <p:ph type="sldImg"/>
          </p:nvPr>
        </p:nvSpPr>
        <p:spPr>
          <a:ln/>
        </p:spPr>
      </p:sp>
      <p:sp>
        <p:nvSpPr>
          <p:cNvPr id="64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a:spLocks noGrp="1" noChangeArrowheads="1"/>
          </p:cNvSpPr>
          <p:nvPr>
            <p:ph type="sldNum" sz="quarter" idx="5"/>
          </p:nvPr>
        </p:nvSpPr>
        <p:spPr>
          <a:noFill/>
        </p:spPr>
        <p:txBody>
          <a:bodyPr/>
          <a:lstStyle/>
          <a:p>
            <a:fld id="{706E169A-980E-443F-9BBE-FD06A5712241}" type="slidenum">
              <a:rPr lang="en-US" smtClean="0"/>
              <a:pPr/>
              <a:t>4</a:t>
            </a:fld>
            <a:endParaRPr lang="en-US" smtClean="0"/>
          </a:p>
        </p:txBody>
      </p:sp>
      <p:sp>
        <p:nvSpPr>
          <p:cNvPr id="650243" name="Rectangle 2"/>
          <p:cNvSpPr>
            <a:spLocks noChangeArrowheads="1" noTextEdit="1"/>
          </p:cNvSpPr>
          <p:nvPr>
            <p:ph type="sldImg"/>
          </p:nvPr>
        </p:nvSpPr>
        <p:spPr>
          <a:ln/>
        </p:spPr>
      </p:sp>
      <p:sp>
        <p:nvSpPr>
          <p:cNvPr id="65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7"/>
          <p:cNvSpPr>
            <a:spLocks noGrp="1" noChangeArrowheads="1"/>
          </p:cNvSpPr>
          <p:nvPr>
            <p:ph type="sldNum" sz="quarter" idx="5"/>
          </p:nvPr>
        </p:nvSpPr>
        <p:spPr>
          <a:noFill/>
        </p:spPr>
        <p:txBody>
          <a:bodyPr/>
          <a:lstStyle/>
          <a:p>
            <a:fld id="{8668BAB5-DDB8-4E3F-89F4-D51639B43AE2}" type="slidenum">
              <a:rPr lang="en-US" smtClean="0"/>
              <a:pPr/>
              <a:t>5</a:t>
            </a:fld>
            <a:endParaRPr lang="en-US" smtClean="0"/>
          </a:p>
        </p:txBody>
      </p:sp>
      <p:sp>
        <p:nvSpPr>
          <p:cNvPr id="651267" name="Rectangle 2"/>
          <p:cNvSpPr>
            <a:spLocks noChangeArrowheads="1" noTextEdit="1"/>
          </p:cNvSpPr>
          <p:nvPr>
            <p:ph type="sldImg"/>
          </p:nvPr>
        </p:nvSpPr>
        <p:spPr>
          <a:ln/>
        </p:spPr>
      </p:sp>
      <p:sp>
        <p:nvSpPr>
          <p:cNvPr id="651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a:spLocks noGrp="1" noChangeArrowheads="1"/>
          </p:cNvSpPr>
          <p:nvPr>
            <p:ph type="sldNum" sz="quarter" idx="5"/>
          </p:nvPr>
        </p:nvSpPr>
        <p:spPr>
          <a:noFill/>
        </p:spPr>
        <p:txBody>
          <a:bodyPr/>
          <a:lstStyle/>
          <a:p>
            <a:fld id="{209B4DE0-6D41-4337-A1EB-44F835153578}" type="slidenum">
              <a:rPr lang="en-US" smtClean="0"/>
              <a:pPr/>
              <a:t>6</a:t>
            </a:fld>
            <a:endParaRPr lang="en-US" smtClean="0"/>
          </a:p>
        </p:txBody>
      </p:sp>
      <p:sp>
        <p:nvSpPr>
          <p:cNvPr id="652291" name="Rectangle 2"/>
          <p:cNvSpPr>
            <a:spLocks noChangeArrowheads="1" noTextEdit="1"/>
          </p:cNvSpPr>
          <p:nvPr>
            <p:ph type="sldImg"/>
          </p:nvPr>
        </p:nvSpPr>
        <p:spPr>
          <a:ln/>
        </p:spPr>
      </p:sp>
      <p:sp>
        <p:nvSpPr>
          <p:cNvPr id="652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a:spLocks noGrp="1" noChangeArrowheads="1"/>
          </p:cNvSpPr>
          <p:nvPr>
            <p:ph type="sldNum" sz="quarter" idx="5"/>
          </p:nvPr>
        </p:nvSpPr>
        <p:spPr>
          <a:noFill/>
        </p:spPr>
        <p:txBody>
          <a:bodyPr/>
          <a:lstStyle/>
          <a:p>
            <a:fld id="{A0165604-B166-4105-A3D3-3E9EBD390D32}" type="slidenum">
              <a:rPr lang="en-US" smtClean="0"/>
              <a:pPr/>
              <a:t>7</a:t>
            </a:fld>
            <a:endParaRPr lang="en-US" smtClean="0"/>
          </a:p>
        </p:txBody>
      </p:sp>
      <p:sp>
        <p:nvSpPr>
          <p:cNvPr id="653315" name="Rectangle 2"/>
          <p:cNvSpPr>
            <a:spLocks noChangeArrowheads="1" noTextEdit="1"/>
          </p:cNvSpPr>
          <p:nvPr>
            <p:ph type="sldImg"/>
          </p:nvPr>
        </p:nvSpPr>
        <p:spPr>
          <a:ln/>
        </p:spPr>
      </p:sp>
      <p:sp>
        <p:nvSpPr>
          <p:cNvPr id="65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p:spPr>
        <p:txBody>
          <a:bodyPr/>
          <a:lstStyle/>
          <a:p>
            <a:fld id="{04309BE7-DA13-4808-A4C2-FF3E712AC63A}" type="slidenum">
              <a:rPr lang="en-US" smtClean="0"/>
              <a:pPr/>
              <a:t>8</a:t>
            </a:fld>
            <a:endParaRPr lang="en-US" smtClean="0"/>
          </a:p>
        </p:txBody>
      </p:sp>
      <p:sp>
        <p:nvSpPr>
          <p:cNvPr id="654339" name="Rectangle 2"/>
          <p:cNvSpPr>
            <a:spLocks noChangeArrowheads="1" noTextEdit="1"/>
          </p:cNvSpPr>
          <p:nvPr>
            <p:ph type="sldImg"/>
          </p:nvPr>
        </p:nvSpPr>
        <p:spPr>
          <a:ln/>
        </p:spPr>
      </p:sp>
      <p:sp>
        <p:nvSpPr>
          <p:cNvPr id="65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p:spPr>
        <p:txBody>
          <a:bodyPr/>
          <a:lstStyle/>
          <a:p>
            <a:fld id="{FB406167-36BD-425F-B094-29AA848EDDA4}" type="slidenum">
              <a:rPr lang="en-US" smtClean="0"/>
              <a:pPr/>
              <a:t>9</a:t>
            </a:fld>
            <a:endParaRPr lang="en-US" smtClean="0"/>
          </a:p>
        </p:txBody>
      </p:sp>
      <p:sp>
        <p:nvSpPr>
          <p:cNvPr id="655363" name="Rectangle 2"/>
          <p:cNvSpPr>
            <a:spLocks noChangeArrowheads="1" noTextEdit="1"/>
          </p:cNvSpPr>
          <p:nvPr>
            <p:ph type="sldImg"/>
          </p:nvPr>
        </p:nvSpPr>
        <p:spPr>
          <a:ln/>
        </p:spPr>
      </p:sp>
      <p:sp>
        <p:nvSpPr>
          <p:cNvPr id="65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731541-D749-4662-9975-74681A6D3CD7}" type="datetimeFigureOut">
              <a:rPr lang="en-US" smtClean="0"/>
              <a:t>1/7/2014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555537-9507-4C8D-B437-FB362AC5A9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31541-D749-4662-9975-74681A6D3CD7}"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31541-D749-4662-9975-74681A6D3CD7}"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31541-D749-4662-9975-74681A6D3CD7}"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731541-D749-4662-9975-74681A6D3CD7}"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55537-9507-4C8D-B437-FB362AC5A9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731541-D749-4662-9975-74681A6D3CD7}"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731541-D749-4662-9975-74681A6D3CD7}" type="datetimeFigureOut">
              <a:rPr lang="en-US" smtClean="0"/>
              <a:t>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731541-D749-4662-9975-74681A6D3CD7}" type="datetimeFigureOut">
              <a:rPr lang="en-US" smtClean="0"/>
              <a:t>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31541-D749-4662-9975-74681A6D3CD7}" type="datetimeFigureOut">
              <a:rPr lang="en-US" smtClean="0"/>
              <a:t>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731541-D749-4662-9975-74681A6D3CD7}"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55537-9507-4C8D-B437-FB362AC5A9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731541-D749-4662-9975-74681A6D3CD7}"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9555537-9507-4C8D-B437-FB362AC5A90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731541-D749-4662-9975-74681A6D3CD7}" type="datetimeFigureOut">
              <a:rPr lang="en-US" smtClean="0"/>
              <a:t>1/7/2014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555537-9507-4C8D-B437-FB362AC5A90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276600"/>
          </a:xfrm>
        </p:spPr>
        <p:txBody>
          <a:bodyPr>
            <a:normAutofit fontScale="90000"/>
          </a:bodyPr>
          <a:lstStyle/>
          <a:p>
            <a:pPr algn="l"/>
            <a:r>
              <a:rPr lang="en-US" sz="3600" dirty="0" smtClean="0"/>
              <a:t>Subject Name : UNIX</a:t>
            </a:r>
            <a:br>
              <a:rPr lang="en-US" sz="3600" dirty="0" smtClean="0"/>
            </a:br>
            <a:r>
              <a:rPr lang="en-US" sz="3600" dirty="0" smtClean="0"/>
              <a:t>Subject Code   : IC-405</a:t>
            </a:r>
            <a:br>
              <a:rPr lang="en-US" sz="3600" dirty="0" smtClean="0"/>
            </a:br>
            <a:r>
              <a:rPr lang="en-US" sz="3600" dirty="0" smtClean="0"/>
              <a:t>Course Name  : MCA (6 Years) IV Semester</a:t>
            </a:r>
            <a:br>
              <a:rPr lang="en-US" sz="3600" dirty="0" smtClean="0"/>
            </a:br>
            <a:r>
              <a:rPr lang="en-US" sz="3600" dirty="0" smtClean="0"/>
              <a:t>Faculty Name  : Arpit </a:t>
            </a:r>
            <a:r>
              <a:rPr lang="en-US" sz="3600" dirty="0" err="1" smtClean="0"/>
              <a:t>Neema</a:t>
            </a:r>
            <a:r>
              <a:rPr lang="en-US" sz="3600" dirty="0" smtClean="0"/>
              <a:t> </a:t>
            </a:r>
            <a:br>
              <a:rPr lang="en-US" sz="3600" dirty="0" smtClean="0"/>
            </a:br>
            <a:r>
              <a:rPr lang="en-US" sz="3600" dirty="0" smtClean="0"/>
              <a:t/>
            </a: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838200" y="2019300"/>
            <a:ext cx="8305800" cy="3013075"/>
          </a:xfrm>
          <a:prstGeom prst="rect">
            <a:avLst/>
          </a:prstGeom>
          <a:noFill/>
          <a:ln w="9525">
            <a:noFill/>
            <a:miter lim="800000"/>
            <a:headEnd/>
            <a:tailEnd/>
          </a:ln>
        </p:spPr>
        <p:txBody>
          <a:bodyPr>
            <a:spAutoFit/>
          </a:bodyPr>
          <a:lstStyle/>
          <a:p>
            <a:pPr marL="401638" indent="-401638">
              <a:buClrTx/>
              <a:buFont typeface="Wingdings" charset="2"/>
              <a:buChar char="Ø"/>
            </a:pPr>
            <a:r>
              <a:rPr lang="en-US" b="0" dirty="0"/>
              <a:t>In 1992, AT&amp;T’s UNIX business was sold off to </a:t>
            </a:r>
            <a:r>
              <a:rPr lang="en-US" dirty="0"/>
              <a:t>Novell</a:t>
            </a:r>
            <a:r>
              <a:rPr lang="en-US" b="0" dirty="0"/>
              <a:t>.</a:t>
            </a:r>
          </a:p>
          <a:p>
            <a:pPr marL="401638" indent="-401638">
              <a:buClrTx/>
              <a:buFont typeface="Wingdings" charset="2"/>
              <a:buNone/>
            </a:pPr>
            <a:endParaRPr lang="en-US" b="0" dirty="0"/>
          </a:p>
          <a:p>
            <a:pPr marL="401638" indent="-401638">
              <a:buClrTx/>
              <a:buFont typeface="Wingdings" charset="2"/>
              <a:buChar char="Ø"/>
            </a:pPr>
            <a:r>
              <a:rPr lang="en-US" b="0" dirty="0"/>
              <a:t>The people who produced the NE2000 networking standard and a networking software called </a:t>
            </a:r>
            <a:r>
              <a:rPr lang="en-US" dirty="0"/>
              <a:t>Netware</a:t>
            </a:r>
            <a:r>
              <a:rPr lang="en-US" b="0" dirty="0"/>
              <a:t>. </a:t>
            </a:r>
          </a:p>
          <a:p>
            <a:pPr marL="401638" indent="-401638">
              <a:buClrTx/>
              <a:buFont typeface="Wingdings" charset="2"/>
              <a:buChar char="Ø"/>
            </a:pPr>
            <a:endParaRPr lang="en-US" b="0" dirty="0"/>
          </a:p>
          <a:p>
            <a:pPr marL="401638" indent="-401638">
              <a:buClrTx/>
              <a:buFont typeface="Wingdings" charset="2"/>
              <a:buChar char="Ø"/>
            </a:pPr>
            <a:r>
              <a:rPr lang="en-US" b="0" dirty="0"/>
              <a:t>Later Novell turn over the UNIX trademark to a standards body called X/OPEN who currently own it. The consequences is that today UNIX is no longer a product, but a standard.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826"/>
                                        </p:tgtEl>
                                        <p:attrNameLst>
                                          <p:attrName>style.visibility</p:attrName>
                                        </p:attrNameLst>
                                      </p:cBhvr>
                                      <p:to>
                                        <p:strVal val="visible"/>
                                      </p:to>
                                    </p:set>
                                    <p:anim calcmode="lin" valueType="num">
                                      <p:cBhvr additive="base">
                                        <p:cTn id="7" dur="500" fill="hold"/>
                                        <p:tgtEl>
                                          <p:spTgt spid="461826"/>
                                        </p:tgtEl>
                                        <p:attrNameLst>
                                          <p:attrName>ppt_x</p:attrName>
                                        </p:attrNameLst>
                                      </p:cBhvr>
                                      <p:tavLst>
                                        <p:tav tm="0">
                                          <p:val>
                                            <p:strVal val="0-#ppt_w/2"/>
                                          </p:val>
                                        </p:tav>
                                        <p:tav tm="100000">
                                          <p:val>
                                            <p:strVal val="#ppt_x"/>
                                          </p:val>
                                        </p:tav>
                                      </p:tavLst>
                                    </p:anim>
                                    <p:anim calcmode="lin" valueType="num">
                                      <p:cBhvr additive="base">
                                        <p:cTn id="8" dur="500" fill="hold"/>
                                        <p:tgtEl>
                                          <p:spTgt spid="461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838200" y="2019300"/>
            <a:ext cx="8305800" cy="4838700"/>
          </a:xfrm>
          <a:prstGeom prst="rect">
            <a:avLst/>
          </a:prstGeom>
          <a:noFill/>
          <a:ln w="9525">
            <a:noFill/>
            <a:miter lim="800000"/>
            <a:headEnd/>
            <a:tailEnd/>
          </a:ln>
        </p:spPr>
        <p:txBody>
          <a:bodyPr>
            <a:spAutoFit/>
          </a:bodyPr>
          <a:lstStyle/>
          <a:p>
            <a:pPr marL="401638" indent="-401638">
              <a:buClrTx/>
              <a:buFont typeface="Wingdings" charset="2"/>
              <a:buChar char="Ø"/>
            </a:pPr>
            <a:r>
              <a:rPr lang="en-US" b="0"/>
              <a:t>Linus Torvalds is the father of Linux, the free UNIX that is now making significant inroads into the commercial world. </a:t>
            </a:r>
          </a:p>
          <a:p>
            <a:pPr marL="401638" indent="-401638">
              <a:buClrTx/>
              <a:buFont typeface="Wingdings" charset="2"/>
              <a:buChar char="Ø"/>
            </a:pPr>
            <a:endParaRPr lang="en-US" b="0"/>
          </a:p>
          <a:p>
            <a:pPr marL="401638" indent="-401638">
              <a:buClrTx/>
              <a:buFont typeface="Wingdings" charset="2"/>
              <a:buChar char="Ø"/>
            </a:pPr>
            <a:r>
              <a:rPr lang="en-US" b="0"/>
              <a:t> Linux is particularly strong in networking and Internet features and is an extremely cost-effective solution in setting up a web site or a local intranet.</a:t>
            </a:r>
          </a:p>
          <a:p>
            <a:pPr marL="401638" indent="-401638">
              <a:buClrTx/>
              <a:buFont typeface="Wingdings" charset="2"/>
              <a:buNone/>
            </a:pPr>
            <a:endParaRPr lang="en-US" b="0"/>
          </a:p>
          <a:p>
            <a:pPr marL="401638" indent="-401638">
              <a:buClrTx/>
              <a:buFont typeface="Wingdings" charset="2"/>
              <a:buChar char="Ø"/>
            </a:pPr>
            <a:r>
              <a:rPr lang="en-US" b="0"/>
              <a:t>The multimedia capabilities of Linux were exploited by James Cameron who used 200 Linux machines “in parallel” to cerate the visual effects in Titanic.</a:t>
            </a:r>
          </a:p>
          <a:p>
            <a:pPr marL="401638" indent="-401638">
              <a:buClrTx/>
              <a:buFont typeface="Wingdings" charset="2"/>
              <a:buNone/>
            </a:pPr>
            <a:endParaRPr lang="en-US" b="0"/>
          </a:p>
          <a:p>
            <a:pPr marL="401638" indent="-401638">
              <a:buClrTx/>
              <a:buFont typeface="Wingdings" charset="2"/>
              <a:buChar char="Ø"/>
            </a:pPr>
            <a:r>
              <a:rPr lang="en-US" b="0"/>
              <a:t>Linux is the freeware version of UNIX that has become popular.	</a:t>
            </a:r>
          </a:p>
        </p:txBody>
      </p:sp>
      <p:sp>
        <p:nvSpPr>
          <p:cNvPr id="464900" name="Rectangle 4"/>
          <p:cNvSpPr>
            <a:spLocks noChangeArrowheads="1"/>
          </p:cNvSpPr>
          <p:nvPr/>
        </p:nvSpPr>
        <p:spPr bwMode="auto">
          <a:xfrm>
            <a:off x="1660525" y="457200"/>
            <a:ext cx="5349875" cy="701675"/>
          </a:xfrm>
          <a:prstGeom prst="rect">
            <a:avLst/>
          </a:prstGeom>
          <a:noFill/>
          <a:ln w="9525">
            <a:noFill/>
            <a:miter lim="800000"/>
            <a:headEnd/>
            <a:tailEnd/>
          </a:ln>
        </p:spPr>
        <p:txBody>
          <a:bodyPr wrap="none">
            <a:spAutoFit/>
          </a:bodyPr>
          <a:lstStyle/>
          <a:p>
            <a:pPr>
              <a:buClrTx/>
              <a:buFont typeface="Wingdings" charset="2"/>
              <a:buNone/>
            </a:pPr>
            <a:r>
              <a:rPr lang="en-US" sz="4000">
                <a:solidFill>
                  <a:srgbClr val="0000FF"/>
                </a:solidFill>
              </a:rPr>
              <a:t>A Brief Intro of LINUX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 calcmode="lin" valueType="num">
                                      <p:cBhvr additive="base">
                                        <p:cTn id="7" dur="500" fill="hold"/>
                                        <p:tgtEl>
                                          <p:spTgt spid="464900"/>
                                        </p:tgtEl>
                                        <p:attrNameLst>
                                          <p:attrName>ppt_x</p:attrName>
                                        </p:attrNameLst>
                                      </p:cBhvr>
                                      <p:tavLst>
                                        <p:tav tm="0">
                                          <p:val>
                                            <p:strVal val="0-#ppt_w/2"/>
                                          </p:val>
                                        </p:tav>
                                        <p:tav tm="100000">
                                          <p:val>
                                            <p:strVal val="#ppt_x"/>
                                          </p:val>
                                        </p:tav>
                                      </p:tavLst>
                                    </p:anim>
                                    <p:anim calcmode="lin" valueType="num">
                                      <p:cBhvr additive="base">
                                        <p:cTn id="8" dur="500" fill="hold"/>
                                        <p:tgtEl>
                                          <p:spTgt spid="464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898"/>
                                        </p:tgtEl>
                                        <p:attrNameLst>
                                          <p:attrName>style.visibility</p:attrName>
                                        </p:attrNameLst>
                                      </p:cBhvr>
                                      <p:to>
                                        <p:strVal val="visible"/>
                                      </p:to>
                                    </p:set>
                                    <p:anim calcmode="lin" valueType="num">
                                      <p:cBhvr additive="base">
                                        <p:cTn id="13" dur="500" fill="hold"/>
                                        <p:tgtEl>
                                          <p:spTgt spid="464898"/>
                                        </p:tgtEl>
                                        <p:attrNameLst>
                                          <p:attrName>ppt_x</p:attrName>
                                        </p:attrNameLst>
                                      </p:cBhvr>
                                      <p:tavLst>
                                        <p:tav tm="0">
                                          <p:val>
                                            <p:strVal val="0-#ppt_w/2"/>
                                          </p:val>
                                        </p:tav>
                                        <p:tav tm="100000">
                                          <p:val>
                                            <p:strVal val="#ppt_x"/>
                                          </p:val>
                                        </p:tav>
                                      </p:tavLst>
                                    </p:anim>
                                    <p:anim calcmode="lin" valueType="num">
                                      <p:cBhvr additive="base">
                                        <p:cTn id="14" dur="500" fill="hold"/>
                                        <p:tgtEl>
                                          <p:spTgt spid="464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autoUpdateAnimBg="0"/>
      <p:bldP spid="46490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1026"/>
          <p:cNvSpPr>
            <a:spLocks noChangeArrowheads="1"/>
          </p:cNvSpPr>
          <p:nvPr/>
        </p:nvSpPr>
        <p:spPr bwMode="auto">
          <a:xfrm>
            <a:off x="914400" y="1828800"/>
            <a:ext cx="8229600" cy="3277820"/>
          </a:xfrm>
          <a:prstGeom prst="rect">
            <a:avLst/>
          </a:prstGeom>
          <a:noFill/>
          <a:ln w="9525">
            <a:noFill/>
            <a:miter lim="800000"/>
            <a:headEnd/>
            <a:tailEnd/>
          </a:ln>
        </p:spPr>
        <p:txBody>
          <a:bodyPr>
            <a:spAutoFit/>
          </a:bodyPr>
          <a:lstStyle/>
          <a:p>
            <a:pPr>
              <a:spcBef>
                <a:spcPct val="50000"/>
              </a:spcBef>
              <a:buFont typeface="Wingdings" charset="2"/>
              <a:buNone/>
            </a:pPr>
            <a:r>
              <a:rPr lang="en-US" b="0" dirty="0"/>
              <a:t>Some Important Version of UNIX running in the market : </a:t>
            </a:r>
          </a:p>
          <a:p>
            <a:pPr>
              <a:spcBef>
                <a:spcPct val="50000"/>
              </a:spcBef>
              <a:buFont typeface="Wingdings" charset="2"/>
              <a:buChar char="Ø"/>
            </a:pPr>
            <a:r>
              <a:rPr lang="en-US" b="0" dirty="0"/>
              <a:t> SCO UNIX Open Server Release 5</a:t>
            </a:r>
          </a:p>
          <a:p>
            <a:pPr>
              <a:spcBef>
                <a:spcPct val="50000"/>
              </a:spcBef>
              <a:buFont typeface="Wingdings" charset="2"/>
              <a:buChar char="Ø"/>
            </a:pPr>
            <a:r>
              <a:rPr lang="en-US" b="0" dirty="0"/>
              <a:t> SCO Unix Ware 7 (SCO’s Implementation of AT&amp;T’s SVR4 (Standard)</a:t>
            </a:r>
          </a:p>
          <a:p>
            <a:pPr>
              <a:spcBef>
                <a:spcPct val="50000"/>
              </a:spcBef>
              <a:buFont typeface="Wingdings" charset="2"/>
              <a:buNone/>
            </a:pPr>
            <a:endParaRPr lang="en-US" b="0" dirty="0" smtClean="0"/>
          </a:p>
          <a:p>
            <a:pPr>
              <a:spcBef>
                <a:spcPct val="50000"/>
              </a:spcBef>
              <a:buFont typeface="Wingdings" charset="2"/>
              <a:buNone/>
            </a:pPr>
            <a:r>
              <a:rPr lang="en-US" b="0" dirty="0" smtClean="0"/>
              <a:t>Some </a:t>
            </a:r>
            <a:r>
              <a:rPr lang="en-US" b="0" dirty="0"/>
              <a:t>Famous version of LINUX</a:t>
            </a:r>
          </a:p>
          <a:p>
            <a:pPr>
              <a:spcBef>
                <a:spcPct val="50000"/>
              </a:spcBef>
              <a:buFont typeface="Wingdings" charset="2"/>
              <a:buChar char="Ø"/>
            </a:pPr>
            <a:r>
              <a:rPr lang="en-US" b="0" dirty="0"/>
              <a:t> Red Hat Linux 5.0</a:t>
            </a:r>
          </a:p>
          <a:p>
            <a:pPr>
              <a:spcBef>
                <a:spcPct val="50000"/>
              </a:spcBef>
              <a:buFont typeface="Wingdings" charset="2"/>
              <a:buChar char="Ø"/>
            </a:pPr>
            <a:r>
              <a:rPr lang="en-US" b="0" dirty="0"/>
              <a:t> </a:t>
            </a:r>
            <a:r>
              <a:rPr lang="en-US" b="0" dirty="0" err="1"/>
              <a:t>SuSE</a:t>
            </a:r>
            <a:r>
              <a:rPr lang="en-US" b="0" dirty="0"/>
              <a:t> Linux 5.1</a:t>
            </a:r>
          </a:p>
          <a:p>
            <a:pPr>
              <a:spcBef>
                <a:spcPct val="50000"/>
              </a:spcBef>
              <a:buFont typeface="Wingdings" charset="2"/>
              <a:buNone/>
            </a:pPr>
            <a:endParaRPr lang="en-US" b="0" dirty="0"/>
          </a:p>
        </p:txBody>
      </p:sp>
      <p:sp>
        <p:nvSpPr>
          <p:cNvPr id="445444" name="Rectangle 1028"/>
          <p:cNvSpPr>
            <a:spLocks noChangeArrowheads="1"/>
          </p:cNvSpPr>
          <p:nvPr/>
        </p:nvSpPr>
        <p:spPr bwMode="auto">
          <a:xfrm>
            <a:off x="0" y="2286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5442"/>
                                        </p:tgtEl>
                                        <p:attrNameLst>
                                          <p:attrName>style.visibility</p:attrName>
                                        </p:attrNameLst>
                                      </p:cBhvr>
                                      <p:to>
                                        <p:strVal val="visible"/>
                                      </p:to>
                                    </p:set>
                                    <p:anim calcmode="lin" valueType="num">
                                      <p:cBhvr additive="base">
                                        <p:cTn id="13" dur="500" fill="hold"/>
                                        <p:tgtEl>
                                          <p:spTgt spid="445442"/>
                                        </p:tgtEl>
                                        <p:attrNameLst>
                                          <p:attrName>ppt_x</p:attrName>
                                        </p:attrNameLst>
                                      </p:cBhvr>
                                      <p:tavLst>
                                        <p:tav tm="0">
                                          <p:val>
                                            <p:strVal val="0-#ppt_w/2"/>
                                          </p:val>
                                        </p:tav>
                                        <p:tav tm="100000">
                                          <p:val>
                                            <p:strVal val="#ppt_x"/>
                                          </p:val>
                                        </p:tav>
                                      </p:tavLst>
                                    </p:anim>
                                    <p:anim calcmode="lin" valueType="num">
                                      <p:cBhvr additive="base">
                                        <p:cTn id="14" dur="500" fill="hold"/>
                                        <p:tgtEl>
                                          <p:spTgt spid="445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autoUpdateAnimBg="0"/>
      <p:bldP spid="44544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1"/>
          <p:cNvSpPr>
            <a:spLocks noChangeArrowheads="1"/>
          </p:cNvSpPr>
          <p:nvPr/>
        </p:nvSpPr>
        <p:spPr bwMode="auto">
          <a:xfrm>
            <a:off x="2914650" y="1943100"/>
            <a:ext cx="9144000" cy="0"/>
          </a:xfrm>
          <a:prstGeom prst="rect">
            <a:avLst/>
          </a:prstGeom>
          <a:noFill/>
          <a:ln w="9525">
            <a:noFill/>
            <a:miter lim="800000"/>
            <a:headEnd/>
            <a:tailEnd/>
          </a:ln>
        </p:spPr>
        <p:txBody>
          <a:bodyPr>
            <a:spAutoFit/>
          </a:bodyPr>
          <a:lstStyle/>
          <a:p>
            <a:endParaRPr lang="en-US"/>
          </a:p>
        </p:txBody>
      </p:sp>
      <p:pic>
        <p:nvPicPr>
          <p:cNvPr id="43011" name="Picture 2050"/>
          <p:cNvPicPr>
            <a:picLocks noChangeAspect="1" noChangeArrowheads="1"/>
          </p:cNvPicPr>
          <p:nvPr/>
        </p:nvPicPr>
        <p:blipFill>
          <a:blip r:embed="rId3" cstate="print"/>
          <a:srcRect/>
          <a:stretch>
            <a:fillRect/>
          </a:stretch>
        </p:blipFill>
        <p:spPr bwMode="auto">
          <a:xfrm>
            <a:off x="0" y="762000"/>
            <a:ext cx="9144000" cy="6096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133600" y="609600"/>
            <a:ext cx="4105275" cy="701675"/>
          </a:xfrm>
          <a:prstGeom prst="rect">
            <a:avLst/>
          </a:prstGeom>
          <a:noFill/>
          <a:ln w="9525">
            <a:noFill/>
            <a:miter lim="800000"/>
            <a:headEnd/>
            <a:tailEnd/>
          </a:ln>
        </p:spPr>
        <p:txBody>
          <a:bodyPr wrap="none" anchor="ctr">
            <a:spAutoFit/>
          </a:bodyPr>
          <a:lstStyle/>
          <a:p>
            <a:pPr>
              <a:buClrTx/>
              <a:buFontTx/>
              <a:buNone/>
            </a:pPr>
            <a:r>
              <a:rPr lang="en-US" sz="4000">
                <a:solidFill>
                  <a:srgbClr val="0000FF"/>
                </a:solidFill>
              </a:rPr>
              <a:t>UNIX Philosophy</a:t>
            </a:r>
            <a:r>
              <a:rPr lang="en-US" b="0">
                <a:latin typeface="Tahoma" pitchFamily="34" charset="0"/>
              </a:rPr>
              <a:t> </a:t>
            </a:r>
          </a:p>
        </p:txBody>
      </p:sp>
      <p:sp>
        <p:nvSpPr>
          <p:cNvPr id="15365" name="Text Box 5"/>
          <p:cNvSpPr txBox="1">
            <a:spLocks noChangeArrowheads="1"/>
          </p:cNvSpPr>
          <p:nvPr/>
        </p:nvSpPr>
        <p:spPr bwMode="auto">
          <a:xfrm>
            <a:off x="838200" y="2057400"/>
            <a:ext cx="8305800" cy="3416320"/>
          </a:xfrm>
          <a:prstGeom prst="rect">
            <a:avLst/>
          </a:prstGeom>
          <a:noFill/>
          <a:ln w="9525">
            <a:noFill/>
            <a:miter lim="800000"/>
            <a:headEnd/>
            <a:tailEnd/>
          </a:ln>
        </p:spPr>
        <p:txBody>
          <a:bodyPr>
            <a:spAutoFit/>
          </a:bodyPr>
          <a:lstStyle/>
          <a:p>
            <a:pPr marL="401638" indent="-401638">
              <a:buClrTx/>
              <a:buFont typeface="Wingdings" charset="2"/>
              <a:buChar char="Ø"/>
            </a:pPr>
            <a:r>
              <a:rPr lang="en-US" b="0" dirty="0"/>
              <a:t>Make each program do one thing well. Reusable software tools: 1 tool = 1 function. </a:t>
            </a:r>
          </a:p>
          <a:p>
            <a:pPr marL="401638" indent="-401638">
              <a:buClrTx/>
              <a:buFont typeface="Wingdings" charset="2"/>
              <a:buNone/>
            </a:pPr>
            <a:endParaRPr lang="en-US" b="0" dirty="0"/>
          </a:p>
          <a:p>
            <a:pPr marL="401638" indent="-401638">
              <a:buClrTx/>
              <a:buFont typeface="Wingdings" charset="2"/>
              <a:buChar char="Ø"/>
            </a:pPr>
            <a:r>
              <a:rPr lang="en-US" b="0" dirty="0"/>
              <a:t>Expect the output of every program to become the input of another, yet unknown, program to combine simple tools to perform complex tasks. </a:t>
            </a:r>
          </a:p>
          <a:p>
            <a:pPr marL="401638" indent="-401638">
              <a:buClrTx/>
              <a:buFont typeface="Wingdings" charset="2"/>
              <a:buNone/>
            </a:pPr>
            <a:endParaRPr lang="en-US" b="0" dirty="0"/>
          </a:p>
          <a:p>
            <a:pPr marL="401638" indent="-401638">
              <a:buFont typeface="Wingdings" charset="2"/>
              <a:buChar char="Ø"/>
            </a:pPr>
            <a:r>
              <a:rPr lang="en-US" dirty="0">
                <a:solidFill>
                  <a:schemeClr val="hlink"/>
                </a:solidFill>
              </a:rPr>
              <a:t>Prototyping :</a:t>
            </a:r>
            <a:r>
              <a:rPr lang="en-US" b="0" dirty="0"/>
              <a:t> Get something small working as soon as possible and modify it incrementally until it is finished. </a:t>
            </a:r>
          </a:p>
          <a:p>
            <a:pPr marL="401638" indent="-401638">
              <a:buClrTx/>
              <a:buFont typeface="Wingdings" charset="2"/>
              <a:buChar char="Ø"/>
            </a:pPr>
            <a:endParaRPr lang="en-US" b="0" dirty="0"/>
          </a:p>
          <a:p>
            <a:pPr marL="401638" indent="-401638">
              <a:buFont typeface="Wingdings" charset="2"/>
              <a:buChar char="Ø"/>
            </a:pPr>
            <a:r>
              <a:rPr lang="en-US" b="0" dirty="0"/>
              <a:t>A unique characteristics of UNIX is the large collection of commands or software tools that is provides. This is another expression of the basic philosophy.	 	</a:t>
            </a:r>
            <a:r>
              <a:rPr lang="en-US" b="0" dirty="0" smtClean="0"/>
              <a:t>					</a:t>
            </a:r>
            <a:r>
              <a:rPr lang="en-US" dirty="0" smtClean="0">
                <a:solidFill>
                  <a:srgbClr val="0000FF"/>
                </a:solidFill>
              </a:rPr>
              <a:t>Conti</a:t>
            </a:r>
            <a:r>
              <a:rPr lang="en-US" dirty="0">
                <a:solidFill>
                  <a:srgbClr val="0000FF"/>
                </a:solidFill>
              </a:rPr>
              <a:t>….</a:t>
            </a:r>
            <a:r>
              <a:rPr lang="en-US"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0-#ppt_w/2"/>
                                          </p:val>
                                        </p:tav>
                                        <p:tav tm="100000">
                                          <p:val>
                                            <p:strVal val="#ppt_x"/>
                                          </p:val>
                                        </p:tav>
                                      </p:tavLst>
                                    </p:anim>
                                    <p:anim calcmode="lin" valueType="num">
                                      <p:cBhvr additive="base">
                                        <p:cTn id="14"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838200" y="1225689"/>
            <a:ext cx="8305800" cy="5909310"/>
          </a:xfrm>
          <a:prstGeom prst="rect">
            <a:avLst/>
          </a:prstGeom>
          <a:noFill/>
          <a:ln w="9525">
            <a:noFill/>
            <a:miter lim="800000"/>
            <a:headEnd/>
            <a:tailEnd/>
          </a:ln>
        </p:spPr>
        <p:txBody>
          <a:bodyPr>
            <a:spAutoFit/>
          </a:bodyPr>
          <a:lstStyle/>
          <a:p>
            <a:pPr marL="401638" indent="-401638">
              <a:buClrTx/>
              <a:buFont typeface="Wingdings" charset="2"/>
              <a:buChar char="Ø"/>
            </a:pPr>
            <a:r>
              <a:rPr lang="en-US" b="0" dirty="0"/>
              <a:t>The two illusions are supported here with UNIX are : </a:t>
            </a:r>
          </a:p>
          <a:p>
            <a:pPr marL="401638" indent="-401638">
              <a:buClrTx/>
              <a:buFont typeface="Wingdings" charset="2"/>
              <a:buNone/>
            </a:pPr>
            <a:r>
              <a:rPr lang="en-US" dirty="0"/>
              <a:t>	“Files have places and processes have life.”</a:t>
            </a:r>
          </a:p>
          <a:p>
            <a:pPr marL="401638" indent="-401638">
              <a:buClrTx/>
              <a:buFont typeface="Wingdings" charset="2"/>
              <a:buNone/>
            </a:pPr>
            <a:endParaRPr lang="en-US" dirty="0"/>
          </a:p>
          <a:p>
            <a:pPr marL="515938" lvl="1">
              <a:buClrTx/>
              <a:buSzPct val="150000"/>
              <a:buFontTx/>
              <a:buChar char="•"/>
            </a:pPr>
            <a:r>
              <a:rPr lang="en-US" b="0" dirty="0"/>
              <a:t> The first statement assumes that files are situated in space which makes it </a:t>
            </a:r>
            <a:r>
              <a:rPr lang="en-US" b="0" dirty="0" smtClean="0"/>
              <a:t>  </a:t>
            </a:r>
          </a:p>
          <a:p>
            <a:pPr marL="515938" lvl="1">
              <a:buClrTx/>
              <a:buSzPct val="150000"/>
            </a:pPr>
            <a:r>
              <a:rPr lang="en-US" dirty="0"/>
              <a:t> </a:t>
            </a:r>
            <a:r>
              <a:rPr lang="en-US" dirty="0" smtClean="0"/>
              <a:t>   </a:t>
            </a:r>
            <a:r>
              <a:rPr lang="en-US" b="0" dirty="0" smtClean="0"/>
              <a:t>easy </a:t>
            </a:r>
            <a:r>
              <a:rPr lang="en-US" b="0" dirty="0"/>
              <a:t>to locate them with reference to a predefined place. Moreover you can </a:t>
            </a:r>
            <a:r>
              <a:rPr lang="en-US" b="0" dirty="0" smtClean="0"/>
              <a:t>   </a:t>
            </a:r>
          </a:p>
          <a:p>
            <a:pPr marL="515938" lvl="1">
              <a:buClrTx/>
              <a:buSzPct val="150000"/>
            </a:pPr>
            <a:r>
              <a:rPr lang="en-US" dirty="0"/>
              <a:t> </a:t>
            </a:r>
            <a:r>
              <a:rPr lang="en-US" dirty="0" smtClean="0"/>
              <a:t>  </a:t>
            </a:r>
            <a:r>
              <a:rPr lang="en-US" b="0" dirty="0" smtClean="0"/>
              <a:t>be </a:t>
            </a:r>
            <a:r>
              <a:rPr lang="en-US" b="0" dirty="0"/>
              <a:t>”placed” at a specific location in the file system and you can also “move” </a:t>
            </a:r>
            <a:endParaRPr lang="en-US" b="0" dirty="0" smtClean="0"/>
          </a:p>
          <a:p>
            <a:pPr marL="515938" lvl="1">
              <a:buClrTx/>
              <a:buSzPct val="150000"/>
            </a:pPr>
            <a:r>
              <a:rPr lang="en-US" dirty="0"/>
              <a:t> </a:t>
            </a:r>
            <a:r>
              <a:rPr lang="en-US" dirty="0" smtClean="0"/>
              <a:t>  </a:t>
            </a:r>
            <a:r>
              <a:rPr lang="en-US" b="0" dirty="0" smtClean="0"/>
              <a:t>from </a:t>
            </a:r>
            <a:r>
              <a:rPr lang="en-US" b="0" dirty="0"/>
              <a:t>one place to another. This real life models makes UNIX file system </a:t>
            </a:r>
            <a:endParaRPr lang="en-US" b="0" dirty="0" smtClean="0"/>
          </a:p>
          <a:p>
            <a:pPr marL="515938" lvl="1">
              <a:buClrTx/>
              <a:buSzPct val="150000"/>
            </a:pPr>
            <a:r>
              <a:rPr lang="en-US" dirty="0"/>
              <a:t> </a:t>
            </a:r>
            <a:r>
              <a:rPr lang="en-US" dirty="0" smtClean="0"/>
              <a:t>  </a:t>
            </a:r>
            <a:r>
              <a:rPr lang="en-US" b="0" dirty="0" smtClean="0"/>
              <a:t>easily </a:t>
            </a:r>
            <a:r>
              <a:rPr lang="en-US" b="0" dirty="0"/>
              <a:t>comprehensible</a:t>
            </a:r>
            <a:r>
              <a:rPr lang="en-US" b="0" dirty="0" smtClean="0"/>
              <a:t>.</a:t>
            </a:r>
          </a:p>
          <a:p>
            <a:pPr marL="515938" lvl="1">
              <a:buClrTx/>
              <a:buSzPct val="150000"/>
            </a:pPr>
            <a:endParaRPr lang="en-US" b="0" dirty="0" smtClean="0"/>
          </a:p>
          <a:p>
            <a:pPr marL="515938" lvl="1">
              <a:buClrTx/>
              <a:buSzPct val="150000"/>
              <a:buFontTx/>
              <a:buChar char="•"/>
            </a:pPr>
            <a:r>
              <a:rPr lang="en-US" b="0" dirty="0" smtClean="0"/>
              <a:t> Before understand “Processes have life” we see the three </a:t>
            </a:r>
          </a:p>
          <a:p>
            <a:pPr marL="515938" lvl="1">
              <a:buClrTx/>
              <a:buSzPct val="150000"/>
              <a:buFontTx/>
              <a:buNone/>
            </a:pPr>
            <a:r>
              <a:rPr lang="en-US" b="0" dirty="0" smtClean="0"/>
              <a:t>   meaning of process which are as follows :</a:t>
            </a:r>
          </a:p>
          <a:p>
            <a:pPr marL="515938" lvl="1">
              <a:buClrTx/>
              <a:buSzPct val="150000"/>
              <a:buFontTx/>
              <a:buNone/>
            </a:pPr>
            <a:endParaRPr lang="en-US" b="0" dirty="0" smtClean="0"/>
          </a:p>
          <a:p>
            <a:pPr marL="515938" lvl="1">
              <a:buClrTx/>
              <a:buSzPct val="150000"/>
              <a:buFontTx/>
              <a:buNone/>
            </a:pPr>
            <a:r>
              <a:rPr lang="en-US" b="0" dirty="0" smtClean="0"/>
              <a:t>	1. It is an active entity.</a:t>
            </a:r>
          </a:p>
          <a:p>
            <a:pPr marL="515938" lvl="1">
              <a:buClrTx/>
              <a:buSzPct val="150000"/>
              <a:buFontTx/>
              <a:buNone/>
            </a:pPr>
            <a:r>
              <a:rPr lang="en-US" b="0" dirty="0" smtClean="0"/>
              <a:t>	2. It is a program in execution.</a:t>
            </a:r>
          </a:p>
          <a:p>
            <a:pPr marL="401638" indent="-401638">
              <a:buClrTx/>
              <a:buFont typeface="Wingdings" charset="2"/>
              <a:buNone/>
            </a:pPr>
            <a:r>
              <a:rPr lang="en-US" b="0" dirty="0" smtClean="0"/>
              <a:t>		3. A program can be a process and a program can have n number of </a:t>
            </a:r>
          </a:p>
          <a:p>
            <a:pPr marL="401638" indent="-401638">
              <a:buClrTx/>
              <a:buFont typeface="Wingdings" charset="2"/>
              <a:buNone/>
            </a:pPr>
            <a:r>
              <a:rPr lang="en-US" dirty="0" smtClean="0"/>
              <a:t>                    </a:t>
            </a:r>
            <a:r>
              <a:rPr lang="en-US" b="0" dirty="0" smtClean="0"/>
              <a:t>process.	</a:t>
            </a:r>
          </a:p>
          <a:p>
            <a:pPr marL="401638" indent="-401638">
              <a:buClrTx/>
              <a:buFont typeface="Wingdings" charset="2"/>
              <a:buNone/>
            </a:pPr>
            <a:endParaRPr lang="en-US" b="0" dirty="0" smtClean="0"/>
          </a:p>
          <a:p>
            <a:pPr marL="401638" indent="-401638">
              <a:buClrTx/>
              <a:buFont typeface="Wingdings" charset="2"/>
              <a:buNone/>
            </a:pPr>
            <a:r>
              <a:rPr lang="en-US" b="0" dirty="0" smtClean="0"/>
              <a:t>	Therefore Process have life, they have parents, children and grandchildren and are born, even reborn and die.  </a:t>
            </a:r>
          </a:p>
          <a:p>
            <a:pPr marL="515938" lvl="1">
              <a:buClrTx/>
              <a:buSzPct val="150000"/>
              <a:buFontTx/>
              <a:buNone/>
            </a:pPr>
            <a:r>
              <a:rPr lang="en-US" b="0" dirty="0" smtClean="0"/>
              <a:t>		 		</a:t>
            </a:r>
            <a:endParaRPr lang="en-US" b="0" dirty="0"/>
          </a:p>
          <a:p>
            <a:pPr marL="515938" lvl="1">
              <a:buClrTx/>
              <a:buSzPct val="150000"/>
              <a:buFontTx/>
              <a:buNone/>
            </a:pPr>
            <a:r>
              <a:rPr lang="en-US" b="0" dirty="0"/>
              <a:t>		 					</a:t>
            </a:r>
            <a:r>
              <a:rPr lang="en-US" b="0" dirty="0" smtClean="0"/>
              <a:t> </a:t>
            </a:r>
            <a:endParaRPr lang="en-US" b="0" dirty="0"/>
          </a:p>
        </p:txBody>
      </p:sp>
      <p:sp>
        <p:nvSpPr>
          <p:cNvPr id="228355" name="Rectangle 3"/>
          <p:cNvSpPr>
            <a:spLocks noChangeArrowheads="1"/>
          </p:cNvSpPr>
          <p:nvPr/>
        </p:nvSpPr>
        <p:spPr bwMode="auto">
          <a:xfrm>
            <a:off x="0" y="2286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0-#ppt_w/2"/>
                                          </p:val>
                                        </p:tav>
                                        <p:tav tm="100000">
                                          <p:val>
                                            <p:strVal val="#ppt_x"/>
                                          </p:val>
                                        </p:tav>
                                      </p:tavLst>
                                    </p:anim>
                                    <p:anim calcmode="lin" valueType="num">
                                      <p:cBhvr additive="base">
                                        <p:cTn id="8" dur="500" fill="hold"/>
                                        <p:tgtEl>
                                          <p:spTgt spid="228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8354"/>
                                        </p:tgtEl>
                                        <p:attrNameLst>
                                          <p:attrName>style.visibility</p:attrName>
                                        </p:attrNameLst>
                                      </p:cBhvr>
                                      <p:to>
                                        <p:strVal val="visible"/>
                                      </p:to>
                                    </p:set>
                                    <p:anim calcmode="lin" valueType="num">
                                      <p:cBhvr additive="base">
                                        <p:cTn id="13" dur="500" fill="hold"/>
                                        <p:tgtEl>
                                          <p:spTgt spid="228354"/>
                                        </p:tgtEl>
                                        <p:attrNameLst>
                                          <p:attrName>ppt_x</p:attrName>
                                        </p:attrNameLst>
                                      </p:cBhvr>
                                      <p:tavLst>
                                        <p:tav tm="0">
                                          <p:val>
                                            <p:strVal val="0-#ppt_w/2"/>
                                          </p:val>
                                        </p:tav>
                                        <p:tav tm="100000">
                                          <p:val>
                                            <p:strVal val="#ppt_x"/>
                                          </p:val>
                                        </p:tav>
                                      </p:tavLst>
                                    </p:anim>
                                    <p:anim calcmode="lin" valueType="num">
                                      <p:cBhvr additive="base">
                                        <p:cTn id="14" dur="500" fill="hold"/>
                                        <p:tgtEl>
                                          <p:spTgt spid="2283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1026"/>
          <p:cNvSpPr txBox="1">
            <a:spLocks noChangeArrowheads="1"/>
          </p:cNvSpPr>
          <p:nvPr/>
        </p:nvSpPr>
        <p:spPr bwMode="auto">
          <a:xfrm>
            <a:off x="838200" y="2019300"/>
            <a:ext cx="8305800" cy="3139321"/>
          </a:xfrm>
          <a:prstGeom prst="rect">
            <a:avLst/>
          </a:prstGeom>
          <a:noFill/>
          <a:ln w="9525">
            <a:noFill/>
            <a:miter lim="800000"/>
            <a:headEnd/>
            <a:tailEnd/>
          </a:ln>
        </p:spPr>
        <p:txBody>
          <a:bodyPr wrap="square">
            <a:spAutoFit/>
          </a:bodyPr>
          <a:lstStyle/>
          <a:p>
            <a:pPr marL="515938" lvl="1">
              <a:buClrTx/>
              <a:buSzPct val="150000"/>
              <a:buFontTx/>
              <a:buChar char="•"/>
            </a:pPr>
            <a:r>
              <a:rPr lang="en-US" b="0" dirty="0"/>
              <a:t> Before understand “Processes have life” we see the three </a:t>
            </a:r>
          </a:p>
          <a:p>
            <a:pPr marL="515938" lvl="1">
              <a:buClrTx/>
              <a:buSzPct val="150000"/>
              <a:buFontTx/>
              <a:buNone/>
            </a:pPr>
            <a:r>
              <a:rPr lang="en-US" b="0" dirty="0"/>
              <a:t>    meaning of process which are as follows :</a:t>
            </a:r>
          </a:p>
          <a:p>
            <a:pPr marL="515938" lvl="1">
              <a:buClrTx/>
              <a:buSzPct val="150000"/>
              <a:buFontTx/>
              <a:buNone/>
            </a:pPr>
            <a:endParaRPr lang="en-US" b="0" dirty="0"/>
          </a:p>
          <a:p>
            <a:pPr marL="515938" lvl="1">
              <a:buClrTx/>
              <a:buSzPct val="150000"/>
              <a:buFontTx/>
              <a:buNone/>
            </a:pPr>
            <a:r>
              <a:rPr lang="en-US" b="0" dirty="0" smtClean="0"/>
              <a:t>	1. It </a:t>
            </a:r>
            <a:r>
              <a:rPr lang="en-US" b="0" dirty="0"/>
              <a:t>is an active entity.</a:t>
            </a:r>
          </a:p>
          <a:p>
            <a:pPr marL="515938" lvl="1">
              <a:buClrTx/>
              <a:buSzPct val="150000"/>
              <a:buFontTx/>
              <a:buNone/>
            </a:pPr>
            <a:r>
              <a:rPr lang="en-US" b="0" dirty="0" smtClean="0"/>
              <a:t>	2</a:t>
            </a:r>
            <a:r>
              <a:rPr lang="en-US" b="0" dirty="0"/>
              <a:t>. It is a program in execution.</a:t>
            </a:r>
          </a:p>
          <a:p>
            <a:pPr marL="401638" indent="-401638">
              <a:buClrTx/>
              <a:buFont typeface="Wingdings" charset="2"/>
              <a:buNone/>
            </a:pPr>
            <a:r>
              <a:rPr lang="en-US" b="0" dirty="0"/>
              <a:t>	</a:t>
            </a:r>
            <a:r>
              <a:rPr lang="en-US" b="0" dirty="0" smtClean="0"/>
              <a:t>	3. </a:t>
            </a:r>
            <a:r>
              <a:rPr lang="en-US" b="0" dirty="0"/>
              <a:t>A program can be a process and a program can have n </a:t>
            </a:r>
            <a:r>
              <a:rPr lang="en-US" b="0" dirty="0" smtClean="0"/>
              <a:t>number </a:t>
            </a:r>
            <a:r>
              <a:rPr lang="en-US" b="0" dirty="0"/>
              <a:t>of </a:t>
            </a:r>
            <a:endParaRPr lang="en-US" b="0" dirty="0" smtClean="0"/>
          </a:p>
          <a:p>
            <a:pPr marL="401638" indent="-401638">
              <a:buClrTx/>
              <a:buFont typeface="Wingdings" charset="2"/>
              <a:buNone/>
            </a:pPr>
            <a:r>
              <a:rPr lang="en-US" dirty="0"/>
              <a:t> </a:t>
            </a:r>
            <a:r>
              <a:rPr lang="en-US" dirty="0" smtClean="0"/>
              <a:t>                   </a:t>
            </a:r>
            <a:r>
              <a:rPr lang="en-US" b="0" dirty="0" smtClean="0"/>
              <a:t>process</a:t>
            </a:r>
            <a:r>
              <a:rPr lang="en-US" b="0" dirty="0"/>
              <a:t>.	</a:t>
            </a:r>
          </a:p>
          <a:p>
            <a:pPr marL="401638" indent="-401638">
              <a:buClrTx/>
              <a:buFont typeface="Wingdings" charset="2"/>
              <a:buNone/>
            </a:pPr>
            <a:endParaRPr lang="en-US" b="0" dirty="0"/>
          </a:p>
          <a:p>
            <a:pPr marL="401638" indent="-401638">
              <a:buClrTx/>
              <a:buFont typeface="Wingdings" charset="2"/>
              <a:buNone/>
            </a:pPr>
            <a:r>
              <a:rPr lang="en-US" b="0" dirty="0"/>
              <a:t>	Therefore Process have life, they have parents, children and grandchildren and are born, even reborn and die.  </a:t>
            </a:r>
          </a:p>
          <a:p>
            <a:pPr marL="515938" lvl="1">
              <a:buClrTx/>
              <a:buSzPct val="150000"/>
              <a:buFontTx/>
              <a:buNone/>
            </a:pPr>
            <a:r>
              <a:rPr lang="en-US" b="0" dirty="0"/>
              <a:t>		 					</a:t>
            </a:r>
          </a:p>
        </p:txBody>
      </p:sp>
      <p:sp>
        <p:nvSpPr>
          <p:cNvPr id="230403" name="Rectangle 1027"/>
          <p:cNvSpPr>
            <a:spLocks noChangeArrowheads="1"/>
          </p:cNvSpPr>
          <p:nvPr/>
        </p:nvSpPr>
        <p:spPr bwMode="auto">
          <a:xfrm>
            <a:off x="0" y="2286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0403"/>
                                        </p:tgtEl>
                                        <p:attrNameLst>
                                          <p:attrName>style.visibility</p:attrName>
                                        </p:attrNameLst>
                                      </p:cBhvr>
                                      <p:to>
                                        <p:strVal val="visible"/>
                                      </p:to>
                                    </p:set>
                                    <p:anim calcmode="lin" valueType="num">
                                      <p:cBhvr additive="base">
                                        <p:cTn id="7" dur="500" fill="hold"/>
                                        <p:tgtEl>
                                          <p:spTgt spid="230403"/>
                                        </p:tgtEl>
                                        <p:attrNameLst>
                                          <p:attrName>ppt_x</p:attrName>
                                        </p:attrNameLst>
                                      </p:cBhvr>
                                      <p:tavLst>
                                        <p:tav tm="0">
                                          <p:val>
                                            <p:strVal val="0-#ppt_w/2"/>
                                          </p:val>
                                        </p:tav>
                                        <p:tav tm="100000">
                                          <p:val>
                                            <p:strVal val="#ppt_x"/>
                                          </p:val>
                                        </p:tav>
                                      </p:tavLst>
                                    </p:anim>
                                    <p:anim calcmode="lin" valueType="num">
                                      <p:cBhvr additive="base">
                                        <p:cTn id="8"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02"/>
                                        </p:tgtEl>
                                        <p:attrNameLst>
                                          <p:attrName>style.visibility</p:attrName>
                                        </p:attrNameLst>
                                      </p:cBhvr>
                                      <p:to>
                                        <p:strVal val="visible"/>
                                      </p:to>
                                    </p:set>
                                    <p:anim calcmode="lin" valueType="num">
                                      <p:cBhvr additive="base">
                                        <p:cTn id="13" dur="500" fill="hold"/>
                                        <p:tgtEl>
                                          <p:spTgt spid="230402"/>
                                        </p:tgtEl>
                                        <p:attrNameLst>
                                          <p:attrName>ppt_x</p:attrName>
                                        </p:attrNameLst>
                                      </p:cBhvr>
                                      <p:tavLst>
                                        <p:tav tm="0">
                                          <p:val>
                                            <p:strVal val="0-#ppt_w/2"/>
                                          </p:val>
                                        </p:tav>
                                        <p:tav tm="100000">
                                          <p:val>
                                            <p:strVal val="#ppt_x"/>
                                          </p:val>
                                        </p:tav>
                                      </p:tavLst>
                                    </p:anim>
                                    <p:anim calcmode="lin" valueType="num">
                                      <p:cBhvr additive="base">
                                        <p:cTn id="14" dur="500" fill="hold"/>
                                        <p:tgtEl>
                                          <p:spTgt spid="230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362200" y="609600"/>
            <a:ext cx="3886200" cy="701675"/>
          </a:xfrm>
          <a:prstGeom prst="rect">
            <a:avLst/>
          </a:prstGeom>
          <a:noFill/>
          <a:ln w="9525">
            <a:noFill/>
            <a:miter lim="800000"/>
            <a:headEnd/>
            <a:tailEnd/>
          </a:ln>
        </p:spPr>
        <p:txBody>
          <a:bodyPr>
            <a:spAutoFit/>
          </a:bodyPr>
          <a:lstStyle/>
          <a:p>
            <a:pPr>
              <a:buClrTx/>
              <a:buFontTx/>
              <a:buNone/>
            </a:pPr>
            <a:r>
              <a:rPr lang="en-US" sz="4000">
                <a:solidFill>
                  <a:srgbClr val="0000FF"/>
                </a:solidFill>
              </a:rPr>
              <a:t>History of UNIX</a:t>
            </a:r>
            <a:endParaRPr lang="en-US" sz="3600" b="0">
              <a:solidFill>
                <a:srgbClr val="0000FF"/>
              </a:solidFill>
            </a:endParaRPr>
          </a:p>
        </p:txBody>
      </p:sp>
      <p:sp>
        <p:nvSpPr>
          <p:cNvPr id="7171" name="Text Box 3"/>
          <p:cNvSpPr txBox="1">
            <a:spLocks noChangeArrowheads="1"/>
          </p:cNvSpPr>
          <p:nvPr/>
        </p:nvSpPr>
        <p:spPr bwMode="auto">
          <a:xfrm>
            <a:off x="762000" y="1752600"/>
            <a:ext cx="8382000" cy="3970318"/>
          </a:xfrm>
          <a:prstGeom prst="rect">
            <a:avLst/>
          </a:prstGeom>
          <a:noFill/>
          <a:ln w="9525">
            <a:noFill/>
            <a:miter lim="800000"/>
            <a:headEnd/>
            <a:tailEnd/>
          </a:ln>
        </p:spPr>
        <p:txBody>
          <a:bodyPr>
            <a:spAutoFit/>
          </a:bodyPr>
          <a:lstStyle/>
          <a:p>
            <a:pPr marL="401638" indent="-401638">
              <a:spcBef>
                <a:spcPct val="50000"/>
              </a:spcBef>
              <a:buClrTx/>
              <a:buFont typeface="Wingdings" charset="2"/>
              <a:buChar char="Ø"/>
            </a:pPr>
            <a:r>
              <a:rPr lang="en-US" b="0" dirty="0"/>
              <a:t>UNIX versions can be broadly divided into two different   schools – </a:t>
            </a:r>
          </a:p>
          <a:p>
            <a:pPr marL="627063" lvl="1">
              <a:spcBef>
                <a:spcPct val="50000"/>
              </a:spcBef>
              <a:buClrTx/>
              <a:buSzPct val="150000"/>
              <a:buFontTx/>
              <a:buChar char="•"/>
            </a:pPr>
            <a:r>
              <a:rPr lang="en-US" b="0" dirty="0"/>
              <a:t> The System V school from AT &amp;T Bell Laboratories </a:t>
            </a:r>
          </a:p>
          <a:p>
            <a:pPr marL="627063" lvl="1">
              <a:spcBef>
                <a:spcPct val="50000"/>
              </a:spcBef>
              <a:buClrTx/>
              <a:buSzPct val="150000"/>
              <a:buFontTx/>
              <a:buChar char="•"/>
            </a:pPr>
            <a:r>
              <a:rPr lang="en-US" b="0" dirty="0"/>
              <a:t> The Berkeley school from the University of California, </a:t>
            </a:r>
            <a:r>
              <a:rPr lang="en-US" b="0" dirty="0" smtClean="0"/>
              <a:t>Berkeley</a:t>
            </a:r>
            <a:r>
              <a:rPr lang="en-US" b="0" dirty="0"/>
              <a:t>.   </a:t>
            </a:r>
            <a:endParaRPr lang="en-US" b="0" dirty="0" smtClean="0"/>
          </a:p>
          <a:p>
            <a:pPr marL="627063" lvl="1">
              <a:spcBef>
                <a:spcPct val="50000"/>
              </a:spcBef>
              <a:buClrTx/>
              <a:buSzPct val="150000"/>
            </a:pPr>
            <a:endParaRPr lang="en-US" b="0" dirty="0"/>
          </a:p>
          <a:p>
            <a:pPr marL="401638" indent="-401638">
              <a:spcBef>
                <a:spcPct val="50000"/>
              </a:spcBef>
              <a:buClrTx/>
              <a:buFont typeface="Wingdings" charset="2"/>
              <a:buChar char="Ø"/>
            </a:pPr>
            <a:r>
              <a:rPr lang="en-US" b="0" dirty="0"/>
              <a:t>UNIX operating system was originally designed by Ken Thompson and Dennis Ritchie at </a:t>
            </a:r>
            <a:r>
              <a:rPr lang="en-US" dirty="0" err="1">
                <a:solidFill>
                  <a:schemeClr val="hlink"/>
                </a:solidFill>
              </a:rPr>
              <a:t>AT</a:t>
            </a:r>
            <a:r>
              <a:rPr lang="en-US" dirty="0">
                <a:solidFill>
                  <a:schemeClr val="hlink"/>
                </a:solidFill>
              </a:rPr>
              <a:t> &amp; T Bell Laboratories</a:t>
            </a:r>
            <a:r>
              <a:rPr lang="en-US" b="0" dirty="0"/>
              <a:t> in 1969. Early UNIX suggested the name UNICS (</a:t>
            </a:r>
            <a:r>
              <a:rPr lang="en-US" dirty="0" err="1"/>
              <a:t>Un</a:t>
            </a:r>
            <a:r>
              <a:rPr lang="en-US" b="0" dirty="0" err="1"/>
              <a:t>iplexed</a:t>
            </a:r>
            <a:r>
              <a:rPr lang="en-US" b="0" dirty="0"/>
              <a:t> </a:t>
            </a:r>
            <a:r>
              <a:rPr lang="en-US" dirty="0"/>
              <a:t>I</a:t>
            </a:r>
            <a:r>
              <a:rPr lang="en-US" b="0" dirty="0"/>
              <a:t>nformation and </a:t>
            </a:r>
            <a:r>
              <a:rPr lang="en-US" dirty="0"/>
              <a:t>C</a:t>
            </a:r>
            <a:r>
              <a:rPr lang="en-US" b="0" dirty="0"/>
              <a:t>omputing </a:t>
            </a:r>
            <a:r>
              <a:rPr lang="en-US" dirty="0"/>
              <a:t>S</a:t>
            </a:r>
            <a:r>
              <a:rPr lang="en-US" b="0" dirty="0"/>
              <a:t>ystem</a:t>
            </a:r>
            <a:r>
              <a:rPr lang="en-US" b="0" dirty="0" smtClean="0"/>
              <a:t>)</a:t>
            </a:r>
          </a:p>
          <a:p>
            <a:pPr marL="401638" indent="-401638">
              <a:spcBef>
                <a:spcPct val="50000"/>
              </a:spcBef>
              <a:buClrTx/>
            </a:pPr>
            <a:endParaRPr lang="en-US" b="0" dirty="0"/>
          </a:p>
          <a:p>
            <a:pPr marL="401638" indent="-401638">
              <a:spcBef>
                <a:spcPct val="50000"/>
              </a:spcBef>
              <a:buClrTx/>
              <a:buFont typeface="Wingdings" charset="2"/>
              <a:buChar char="Ø"/>
            </a:pPr>
            <a:r>
              <a:rPr lang="en-US" b="0" dirty="0"/>
              <a:t>In 1970, UNICS finally became the name by which it’s known today- UNIX. </a:t>
            </a:r>
            <a:r>
              <a:rPr lang="en-US" dirty="0">
                <a:solidFill>
                  <a:srgbClr val="0000FF"/>
                </a:solidFill>
              </a:rPr>
              <a:t>							                 					   </a:t>
            </a:r>
            <a:r>
              <a:rPr lang="en-US" dirty="0" smtClean="0">
                <a:solidFill>
                  <a:srgbClr val="0000FF"/>
                </a:solidFill>
              </a:rPr>
              <a:t>			Conti</a:t>
            </a:r>
            <a:r>
              <a:rPr 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171"/>
                                        </p:tgtEl>
                                        <p:attrNameLst>
                                          <p:attrName>style.visibility</p:attrName>
                                        </p:attrNameLst>
                                      </p:cBhvr>
                                      <p:to>
                                        <p:strVal val="visible"/>
                                      </p:to>
                                    </p:set>
                                    <p:anim calcmode="lin" valueType="num">
                                      <p:cBhvr additive="base">
                                        <p:cTn id="15" dur="500" fill="hold"/>
                                        <p:tgtEl>
                                          <p:spTgt spid="7171"/>
                                        </p:tgtEl>
                                        <p:attrNameLst>
                                          <p:attrName>ppt_x</p:attrName>
                                        </p:attrNameLst>
                                      </p:cBhvr>
                                      <p:tavLst>
                                        <p:tav tm="0">
                                          <p:val>
                                            <p:strVal val="0-#ppt_w/2"/>
                                          </p:val>
                                        </p:tav>
                                        <p:tav tm="100000">
                                          <p:val>
                                            <p:strVal val="#ppt_x"/>
                                          </p:val>
                                        </p:tav>
                                      </p:tavLst>
                                    </p:anim>
                                    <p:anim calcmode="lin" valueType="num">
                                      <p:cBhvr additive="base">
                                        <p:cTn id="16"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762000" y="1752600"/>
            <a:ext cx="8382000" cy="3970318"/>
          </a:xfrm>
          <a:prstGeom prst="rect">
            <a:avLst/>
          </a:prstGeom>
          <a:noFill/>
          <a:ln w="9525">
            <a:noFill/>
            <a:miter lim="800000"/>
            <a:headEnd/>
            <a:tailEnd/>
          </a:ln>
        </p:spPr>
        <p:txBody>
          <a:bodyPr>
            <a:spAutoFit/>
          </a:bodyPr>
          <a:lstStyle/>
          <a:p>
            <a:pPr marL="401638" indent="-401638">
              <a:spcBef>
                <a:spcPct val="50000"/>
              </a:spcBef>
              <a:buClrTx/>
              <a:buFont typeface="Wingdings" charset="2"/>
              <a:buChar char="Ø"/>
            </a:pPr>
            <a:r>
              <a:rPr lang="en-US" b="0" dirty="0"/>
              <a:t>It evolved from time sharing operating system called MULTICS (</a:t>
            </a:r>
            <a:r>
              <a:rPr lang="en-US" dirty="0"/>
              <a:t>Multi</a:t>
            </a:r>
            <a:r>
              <a:rPr lang="en-US" b="0" dirty="0"/>
              <a:t>plexed Operating and </a:t>
            </a:r>
            <a:r>
              <a:rPr lang="en-US" dirty="0"/>
              <a:t>C</a:t>
            </a:r>
            <a:r>
              <a:rPr lang="en-US" b="0" dirty="0"/>
              <a:t>omputing </a:t>
            </a:r>
            <a:r>
              <a:rPr lang="en-US" dirty="0"/>
              <a:t>S</a:t>
            </a:r>
            <a:r>
              <a:rPr lang="en-US" b="0" dirty="0"/>
              <a:t>ystem)in order to fulfill the programming requirements of that time. </a:t>
            </a:r>
          </a:p>
          <a:p>
            <a:pPr marL="401638" indent="-401638">
              <a:spcBef>
                <a:spcPct val="50000"/>
              </a:spcBef>
              <a:buClrTx/>
              <a:buFont typeface="Wingdings" charset="2"/>
              <a:buChar char="Ø"/>
            </a:pPr>
            <a:r>
              <a:rPr lang="en-US" b="0" dirty="0"/>
              <a:t>Originally UNIX was written in assembly language but was recoded in 1973 in ‘C’ afterwards. </a:t>
            </a:r>
          </a:p>
          <a:p>
            <a:pPr marL="401638" indent="-401638">
              <a:spcBef>
                <a:spcPct val="50000"/>
              </a:spcBef>
              <a:buClrTx/>
              <a:buFont typeface="Wingdings" charset="2"/>
              <a:buChar char="Ø"/>
            </a:pPr>
            <a:r>
              <a:rPr lang="en-US" b="0" dirty="0"/>
              <a:t>Writing the system in C made it possible to maintain it and move it to different hardware platforms.  </a:t>
            </a:r>
          </a:p>
          <a:p>
            <a:pPr marL="401638" indent="-401638">
              <a:spcBef>
                <a:spcPct val="50000"/>
              </a:spcBef>
              <a:buClrTx/>
              <a:buFont typeface="Wingdings" charset="2"/>
              <a:buChar char="Ø"/>
            </a:pPr>
            <a:r>
              <a:rPr lang="en-US" b="0" dirty="0"/>
              <a:t>Although UNIX is written in ‘C’ language, it supports other languages like Fortran, Pascal, Cobol, Lisp, Basic and Prolog. </a:t>
            </a:r>
          </a:p>
          <a:p>
            <a:pPr marL="401638" indent="-401638">
              <a:spcBef>
                <a:spcPct val="50000"/>
              </a:spcBef>
              <a:buClrTx/>
              <a:buFont typeface="Wingdings" charset="2"/>
              <a:buChar char="Ø"/>
            </a:pPr>
            <a:r>
              <a:rPr lang="en-US" b="0" dirty="0"/>
              <a:t>It can support any language that has a compiler or interpreter and a system interface that maps user requests to standard set of requests on UNIX.                          </a:t>
            </a:r>
            <a:r>
              <a:rPr lang="en-US" dirty="0">
                <a:solidFill>
                  <a:srgbClr val="0000FF"/>
                </a:solidFill>
              </a:rPr>
              <a:t>	                  </a:t>
            </a:r>
            <a:r>
              <a:rPr lang="en-US" dirty="0" smtClean="0">
                <a:solidFill>
                  <a:srgbClr val="0000FF"/>
                </a:solidFill>
              </a:rPr>
              <a:t>						Conti</a:t>
            </a:r>
            <a:r>
              <a:rPr 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6706"/>
                                        </p:tgtEl>
                                        <p:attrNameLst>
                                          <p:attrName>style.visibility</p:attrName>
                                        </p:attrNameLst>
                                      </p:cBhvr>
                                      <p:to>
                                        <p:strVal val="visible"/>
                                      </p:to>
                                    </p:set>
                                    <p:anim calcmode="lin" valueType="num">
                                      <p:cBhvr additive="base">
                                        <p:cTn id="7" dur="500" fill="hold"/>
                                        <p:tgtEl>
                                          <p:spTgt spid="456706"/>
                                        </p:tgtEl>
                                        <p:attrNameLst>
                                          <p:attrName>ppt_x</p:attrName>
                                        </p:attrNameLst>
                                      </p:cBhvr>
                                      <p:tavLst>
                                        <p:tav tm="0">
                                          <p:val>
                                            <p:strVal val="0-#ppt_w/2"/>
                                          </p:val>
                                        </p:tav>
                                        <p:tav tm="100000">
                                          <p:val>
                                            <p:strVal val="#ppt_x"/>
                                          </p:val>
                                        </p:tav>
                                      </p:tavLst>
                                    </p:anim>
                                    <p:anim calcmode="lin" valueType="num">
                                      <p:cBhvr additive="base">
                                        <p:cTn id="8" dur="500" fill="hold"/>
                                        <p:tgtEl>
                                          <p:spTgt spid="456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838200" y="1828800"/>
            <a:ext cx="8305800" cy="4838700"/>
          </a:xfrm>
          <a:prstGeom prst="rect">
            <a:avLst/>
          </a:prstGeom>
          <a:noFill/>
          <a:ln w="9525">
            <a:noFill/>
            <a:miter lim="800000"/>
            <a:headEnd/>
            <a:tailEnd/>
          </a:ln>
        </p:spPr>
        <p:txBody>
          <a:bodyPr>
            <a:spAutoFit/>
          </a:bodyPr>
          <a:lstStyle/>
          <a:p>
            <a:pPr marL="347663" indent="-347663">
              <a:buFont typeface="Wingdings" charset="2"/>
              <a:buChar char="Ø"/>
            </a:pPr>
            <a:r>
              <a:rPr lang="en-US" b="0"/>
              <a:t>Apart from AT&amp;T, most of the solid features available on UNIX system because of </a:t>
            </a:r>
            <a:r>
              <a:rPr lang="en-US">
                <a:solidFill>
                  <a:schemeClr val="hlink"/>
                </a:solidFill>
              </a:rPr>
              <a:t>University of California, Berkeley</a:t>
            </a:r>
            <a:r>
              <a:rPr lang="en-US" b="0"/>
              <a:t> (UCB).</a:t>
            </a:r>
          </a:p>
          <a:p>
            <a:pPr marL="347663" indent="-347663">
              <a:buFont typeface="Wingdings" charset="2"/>
              <a:buChar char="Ø"/>
            </a:pPr>
            <a:endParaRPr lang="en-US" b="0"/>
          </a:p>
          <a:p>
            <a:pPr marL="347663" indent="-347663">
              <a:buFont typeface="Wingdings" charset="2"/>
              <a:buChar char="Ø"/>
            </a:pPr>
            <a:r>
              <a:rPr lang="en-US" b="0"/>
              <a:t>Berkeley didn’t like most of the AT&amp;T UNIX, and created a UNIX of its own. They called it BSD UNIX (Berkeley Software Distribution).</a:t>
            </a:r>
          </a:p>
          <a:p>
            <a:pPr marL="347663" indent="-347663">
              <a:buFont typeface="Wingdings" charset="2"/>
              <a:buChar char="Ø"/>
            </a:pPr>
            <a:endParaRPr lang="en-US" b="0"/>
          </a:p>
          <a:p>
            <a:pPr marL="347663" indent="-347663">
              <a:buFont typeface="Wingdings" charset="2"/>
              <a:buChar char="Ø"/>
            </a:pPr>
            <a:r>
              <a:rPr lang="en-US" b="0"/>
              <a:t>These versions became quite popular worldwide, especially in universities and engineering circles.Their latest version is known as 4.3 BSD.</a:t>
            </a:r>
          </a:p>
          <a:p>
            <a:pPr marL="347663" indent="-347663">
              <a:buFont typeface="Wingdings" charset="2"/>
              <a:buNone/>
            </a:pPr>
            <a:r>
              <a:rPr lang="en-US" b="0"/>
              <a:t>	</a:t>
            </a:r>
          </a:p>
          <a:p>
            <a:pPr marL="347663" indent="-347663">
              <a:buFont typeface="Wingdings" charset="2"/>
              <a:buNone/>
            </a:pPr>
            <a:r>
              <a:rPr lang="en-US" b="0"/>
              <a:t>								</a:t>
            </a:r>
            <a:r>
              <a:rPr lang="en-US">
                <a:solidFill>
                  <a:srgbClr val="0000FF"/>
                </a:solidFill>
              </a:rPr>
              <a:t>Conti….</a:t>
            </a:r>
            <a:endParaRPr lang="en-US" b="0"/>
          </a:p>
        </p:txBody>
      </p:sp>
      <p:sp>
        <p:nvSpPr>
          <p:cNvPr id="14342" name="Rectangle 6"/>
          <p:cNvSpPr>
            <a:spLocks noChangeArrowheads="1"/>
          </p:cNvSpPr>
          <p:nvPr/>
        </p:nvSpPr>
        <p:spPr bwMode="auto">
          <a:xfrm>
            <a:off x="533400" y="3048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0-#ppt_w/2"/>
                                          </p:val>
                                        </p:tav>
                                        <p:tav tm="100000">
                                          <p:val>
                                            <p:strVal val="#ppt_x"/>
                                          </p:val>
                                        </p:tav>
                                      </p:tavLst>
                                    </p:anim>
                                    <p:anim calcmode="lin" valueType="num">
                                      <p:cBhvr additive="base">
                                        <p:cTn id="8"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1"/>
                                        </p:tgtEl>
                                        <p:attrNameLst>
                                          <p:attrName>style.visibility</p:attrName>
                                        </p:attrNameLst>
                                      </p:cBhvr>
                                      <p:to>
                                        <p:strVal val="visible"/>
                                      </p:to>
                                    </p:set>
                                    <p:anim calcmode="lin" valueType="num">
                                      <p:cBhvr additive="base">
                                        <p:cTn id="13" dur="500" fill="hold"/>
                                        <p:tgtEl>
                                          <p:spTgt spid="14341"/>
                                        </p:tgtEl>
                                        <p:attrNameLst>
                                          <p:attrName>ppt_x</p:attrName>
                                        </p:attrNameLst>
                                      </p:cBhvr>
                                      <p:tavLst>
                                        <p:tav tm="0">
                                          <p:val>
                                            <p:strVal val="0-#ppt_w/2"/>
                                          </p:val>
                                        </p:tav>
                                        <p:tav tm="100000">
                                          <p:val>
                                            <p:strVal val="#ppt_x"/>
                                          </p:val>
                                        </p:tav>
                                      </p:tavLst>
                                    </p:anim>
                                    <p:anim calcmode="lin" valueType="num">
                                      <p:cBhvr additive="base">
                                        <p:cTn id="14"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050"/>
          <p:cNvSpPr>
            <a:spLocks noChangeArrowheads="1"/>
          </p:cNvSpPr>
          <p:nvPr/>
        </p:nvSpPr>
        <p:spPr bwMode="auto">
          <a:xfrm>
            <a:off x="838200" y="1828800"/>
            <a:ext cx="8305800" cy="3416320"/>
          </a:xfrm>
          <a:prstGeom prst="rect">
            <a:avLst/>
          </a:prstGeom>
          <a:noFill/>
          <a:ln w="9525">
            <a:noFill/>
            <a:miter lim="800000"/>
            <a:headEnd/>
            <a:tailEnd/>
          </a:ln>
        </p:spPr>
        <p:txBody>
          <a:bodyPr>
            <a:spAutoFit/>
          </a:bodyPr>
          <a:lstStyle/>
          <a:p>
            <a:pPr marL="347663" indent="-347663">
              <a:buFont typeface="Wingdings" charset="2"/>
              <a:buChar char="Ø"/>
            </a:pPr>
            <a:r>
              <a:rPr lang="en-US" b="0" dirty="0"/>
              <a:t>Berkeley filled the gaps left behind by AT&amp;T and later decided to rewrite the whole thing in the way they wanted. </a:t>
            </a:r>
          </a:p>
          <a:p>
            <a:pPr marL="347663" indent="-347663">
              <a:buFont typeface="Wingdings" charset="2"/>
              <a:buChar char="Ø"/>
            </a:pPr>
            <a:endParaRPr lang="en-US" b="0" dirty="0"/>
          </a:p>
          <a:p>
            <a:pPr marL="347663" indent="-347663">
              <a:buFont typeface="Wingdings" charset="2"/>
              <a:buChar char="Ø"/>
            </a:pPr>
            <a:r>
              <a:rPr lang="en-US" b="0" dirty="0"/>
              <a:t>It was a young student (Bill Joy) who wrote what eventually was to become the standard editor of UNIX system(vi) and a very popular shell (C Shell).</a:t>
            </a:r>
          </a:p>
          <a:p>
            <a:pPr marL="347663" indent="-347663">
              <a:buFont typeface="Wingdings" charset="2"/>
              <a:buChar char="Ø"/>
            </a:pPr>
            <a:endParaRPr lang="en-US" b="0" dirty="0"/>
          </a:p>
          <a:p>
            <a:pPr marL="347663" indent="-347663">
              <a:buFont typeface="Wingdings" charset="2"/>
              <a:buChar char="Ø"/>
            </a:pPr>
            <a:r>
              <a:rPr lang="en-US" b="0" dirty="0"/>
              <a:t>Berkeley also had a better file system, a more versatile mail feature and a better method of linking files.</a:t>
            </a:r>
          </a:p>
          <a:p>
            <a:pPr marL="347663" indent="-347663">
              <a:buFont typeface="Wingdings" charset="2"/>
              <a:buChar char="Ø"/>
            </a:pPr>
            <a:endParaRPr lang="en-US" b="0" dirty="0"/>
          </a:p>
          <a:p>
            <a:pPr marL="347663" indent="-347663">
              <a:buFont typeface="Wingdings" charset="2"/>
              <a:buChar char="Ø"/>
            </a:pPr>
            <a:r>
              <a:rPr lang="en-US" b="0" dirty="0"/>
              <a:t>Later  they also offered with their standard distribution a networking protocol software (TCP/IP) that made the internet possible.						</a:t>
            </a:r>
            <a:r>
              <a:rPr lang="en-US" b="0" dirty="0" smtClean="0"/>
              <a:t>					</a:t>
            </a:r>
            <a:r>
              <a:rPr lang="en-US" dirty="0" smtClean="0">
                <a:solidFill>
                  <a:srgbClr val="0000FF"/>
                </a:solidFill>
              </a:rPr>
              <a:t>Conti</a:t>
            </a:r>
            <a:r>
              <a:rPr lang="en-US" dirty="0">
                <a:solidFill>
                  <a:srgbClr val="0000FF"/>
                </a:solidFill>
              </a:rPr>
              <a:t>….</a:t>
            </a:r>
            <a:endParaRPr lang="en-US" b="0" dirty="0"/>
          </a:p>
        </p:txBody>
      </p:sp>
      <p:sp>
        <p:nvSpPr>
          <p:cNvPr id="458755" name="Rectangle 2051"/>
          <p:cNvSpPr>
            <a:spLocks noChangeArrowheads="1"/>
          </p:cNvSpPr>
          <p:nvPr/>
        </p:nvSpPr>
        <p:spPr bwMode="auto">
          <a:xfrm>
            <a:off x="304800" y="3048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8755"/>
                                        </p:tgtEl>
                                        <p:attrNameLst>
                                          <p:attrName>style.visibility</p:attrName>
                                        </p:attrNameLst>
                                      </p:cBhvr>
                                      <p:to>
                                        <p:strVal val="visible"/>
                                      </p:to>
                                    </p:set>
                                    <p:anim calcmode="lin" valueType="num">
                                      <p:cBhvr additive="base">
                                        <p:cTn id="7" dur="500" fill="hold"/>
                                        <p:tgtEl>
                                          <p:spTgt spid="458755"/>
                                        </p:tgtEl>
                                        <p:attrNameLst>
                                          <p:attrName>ppt_x</p:attrName>
                                        </p:attrNameLst>
                                      </p:cBhvr>
                                      <p:tavLst>
                                        <p:tav tm="0">
                                          <p:val>
                                            <p:strVal val="0-#ppt_w/2"/>
                                          </p:val>
                                        </p:tav>
                                        <p:tav tm="100000">
                                          <p:val>
                                            <p:strVal val="#ppt_x"/>
                                          </p:val>
                                        </p:tav>
                                      </p:tavLst>
                                    </p:anim>
                                    <p:anim calcmode="lin" valueType="num">
                                      <p:cBhvr additive="base">
                                        <p:cTn id="8" dur="500" fill="hold"/>
                                        <p:tgtEl>
                                          <p:spTgt spid="4587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8754"/>
                                        </p:tgtEl>
                                        <p:attrNameLst>
                                          <p:attrName>style.visibility</p:attrName>
                                        </p:attrNameLst>
                                      </p:cBhvr>
                                      <p:to>
                                        <p:strVal val="visible"/>
                                      </p:to>
                                    </p:set>
                                    <p:anim calcmode="lin" valueType="num">
                                      <p:cBhvr additive="base">
                                        <p:cTn id="13" dur="500" fill="hold"/>
                                        <p:tgtEl>
                                          <p:spTgt spid="458754"/>
                                        </p:tgtEl>
                                        <p:attrNameLst>
                                          <p:attrName>ppt_x</p:attrName>
                                        </p:attrNameLst>
                                      </p:cBhvr>
                                      <p:tavLst>
                                        <p:tav tm="0">
                                          <p:val>
                                            <p:strVal val="0-#ppt_w/2"/>
                                          </p:val>
                                        </p:tav>
                                        <p:tav tm="100000">
                                          <p:val>
                                            <p:strVal val="#ppt_x"/>
                                          </p:val>
                                        </p:tav>
                                      </p:tavLst>
                                    </p:anim>
                                    <p:anim calcmode="lin" valueType="num">
                                      <p:cBhvr additive="base">
                                        <p:cTn id="14" dur="500" fill="hold"/>
                                        <p:tgtEl>
                                          <p:spTgt spid="4587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autoUpdateAnimBg="0"/>
      <p:bldP spid="45875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838200" y="1828800"/>
            <a:ext cx="8305800" cy="2282825"/>
          </a:xfrm>
          <a:prstGeom prst="rect">
            <a:avLst/>
          </a:prstGeom>
          <a:noFill/>
          <a:ln w="9525">
            <a:noFill/>
            <a:miter lim="800000"/>
            <a:headEnd/>
            <a:tailEnd/>
          </a:ln>
        </p:spPr>
        <p:txBody>
          <a:bodyPr>
            <a:spAutoFit/>
          </a:bodyPr>
          <a:lstStyle/>
          <a:p>
            <a:pPr marL="347663" indent="-347663">
              <a:buFont typeface="Wingdings" charset="2"/>
              <a:buChar char="Ø"/>
            </a:pPr>
            <a:r>
              <a:rPr lang="en-US" b="0"/>
              <a:t>The earlier products of AT &amp; T were known as “Editions” then changed to “System”.</a:t>
            </a:r>
          </a:p>
          <a:p>
            <a:pPr marL="347663" indent="-347663">
              <a:buFont typeface="Wingdings" charset="2"/>
              <a:buChar char="Ø"/>
            </a:pPr>
            <a:endParaRPr lang="en-US" b="0"/>
          </a:p>
          <a:p>
            <a:pPr marL="347663" indent="-347663">
              <a:buFont typeface="Wingdings" charset="2"/>
              <a:buChar char="Ø"/>
            </a:pPr>
            <a:r>
              <a:rPr lang="en-US" b="0"/>
              <a:t>In 1982 , they had System III, which became System V Release 3.0 in 1987 and finally Release 3.2.  </a:t>
            </a:r>
          </a:p>
          <a:p>
            <a:pPr marL="347663" indent="-347663">
              <a:buFont typeface="Wingdings" charset="2"/>
              <a:buNone/>
            </a:pPr>
            <a:endParaRPr lang="en-US" b="0"/>
          </a:p>
        </p:txBody>
      </p:sp>
      <p:sp>
        <p:nvSpPr>
          <p:cNvPr id="460803" name="Rectangle 3"/>
          <p:cNvSpPr>
            <a:spLocks noChangeArrowheads="1"/>
          </p:cNvSpPr>
          <p:nvPr/>
        </p:nvSpPr>
        <p:spPr bwMode="auto">
          <a:xfrm>
            <a:off x="304800" y="3048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03"/>
                                        </p:tgtEl>
                                        <p:attrNameLst>
                                          <p:attrName>style.visibility</p:attrName>
                                        </p:attrNameLst>
                                      </p:cBhvr>
                                      <p:to>
                                        <p:strVal val="visible"/>
                                      </p:to>
                                    </p:set>
                                    <p:anim calcmode="lin" valueType="num">
                                      <p:cBhvr additive="base">
                                        <p:cTn id="7" dur="500" fill="hold"/>
                                        <p:tgtEl>
                                          <p:spTgt spid="460803"/>
                                        </p:tgtEl>
                                        <p:attrNameLst>
                                          <p:attrName>ppt_x</p:attrName>
                                        </p:attrNameLst>
                                      </p:cBhvr>
                                      <p:tavLst>
                                        <p:tav tm="0">
                                          <p:val>
                                            <p:strVal val="0-#ppt_w/2"/>
                                          </p:val>
                                        </p:tav>
                                        <p:tav tm="100000">
                                          <p:val>
                                            <p:strVal val="#ppt_x"/>
                                          </p:val>
                                        </p:tav>
                                      </p:tavLst>
                                    </p:anim>
                                    <p:anim calcmode="lin" valueType="num">
                                      <p:cBhvr additive="base">
                                        <p:cTn id="8" dur="500" fill="hold"/>
                                        <p:tgtEl>
                                          <p:spTgt spid="4608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02"/>
                                        </p:tgtEl>
                                        <p:attrNameLst>
                                          <p:attrName>style.visibility</p:attrName>
                                        </p:attrNameLst>
                                      </p:cBhvr>
                                      <p:to>
                                        <p:strVal val="visible"/>
                                      </p:to>
                                    </p:set>
                                    <p:anim calcmode="lin" valueType="num">
                                      <p:cBhvr additive="base">
                                        <p:cTn id="13" dur="500" fill="hold"/>
                                        <p:tgtEl>
                                          <p:spTgt spid="460802"/>
                                        </p:tgtEl>
                                        <p:attrNameLst>
                                          <p:attrName>ppt_x</p:attrName>
                                        </p:attrNameLst>
                                      </p:cBhvr>
                                      <p:tavLst>
                                        <p:tav tm="0">
                                          <p:val>
                                            <p:strVal val="0-#ppt_w/2"/>
                                          </p:val>
                                        </p:tav>
                                        <p:tav tm="100000">
                                          <p:val>
                                            <p:strVal val="#ppt_x"/>
                                          </p:val>
                                        </p:tav>
                                      </p:tavLst>
                                    </p:anim>
                                    <p:anim calcmode="lin" valueType="num">
                                      <p:cBhvr additive="base">
                                        <p:cTn id="14" dur="500" fill="hold"/>
                                        <p:tgtEl>
                                          <p:spTgt spid="460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autoUpdateAnimBg="0"/>
      <p:bldP spid="46080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762000" y="1295400"/>
            <a:ext cx="8382000" cy="4939814"/>
          </a:xfrm>
          <a:prstGeom prst="rect">
            <a:avLst/>
          </a:prstGeom>
          <a:noFill/>
          <a:ln w="9525">
            <a:noFill/>
            <a:miter lim="800000"/>
            <a:headEnd/>
            <a:tailEnd/>
          </a:ln>
        </p:spPr>
        <p:txBody>
          <a:bodyPr>
            <a:spAutoFit/>
          </a:bodyPr>
          <a:lstStyle/>
          <a:p>
            <a:pPr marL="401638" indent="-401638">
              <a:spcBef>
                <a:spcPct val="50000"/>
              </a:spcBef>
              <a:buFont typeface="Wingdings" charset="2"/>
              <a:buChar char="Ø"/>
            </a:pPr>
            <a:r>
              <a:rPr lang="en-US" b="0" dirty="0"/>
              <a:t>Apart from AT&amp;T, Microsoft and Sun </a:t>
            </a:r>
            <a:r>
              <a:rPr lang="en-US" b="0" dirty="0" err="1"/>
              <a:t>microsystems</a:t>
            </a:r>
            <a:r>
              <a:rPr lang="en-US" b="0" dirty="0"/>
              <a:t> were the other notable actors to play significant roles in UNIX. Sun used the BSD System as a foundation for developing their own brand of UNIX(the</a:t>
            </a:r>
            <a:r>
              <a:rPr lang="en-US" dirty="0"/>
              <a:t> SunOS</a:t>
            </a:r>
            <a:r>
              <a:rPr lang="en-US" b="0" dirty="0"/>
              <a:t>).Its major contribution is the Network File System(NFS).Today their version of UNIX is known as Solaris and is SVR4-based</a:t>
            </a:r>
            <a:r>
              <a:rPr lang="en-US" b="0" dirty="0" smtClean="0"/>
              <a:t>.</a:t>
            </a:r>
          </a:p>
          <a:p>
            <a:pPr marL="401638" indent="-401638">
              <a:spcBef>
                <a:spcPct val="50000"/>
              </a:spcBef>
              <a:buFont typeface="Wingdings" charset="2"/>
              <a:buChar char="Ø"/>
            </a:pPr>
            <a:endParaRPr lang="en-US" b="0" dirty="0"/>
          </a:p>
          <a:p>
            <a:pPr marL="401638" indent="-401638">
              <a:spcBef>
                <a:spcPct val="50000"/>
              </a:spcBef>
              <a:buFont typeface="Wingdings" charset="2"/>
              <a:buChar char="Ø"/>
            </a:pPr>
            <a:r>
              <a:rPr lang="en-US" b="0" dirty="0"/>
              <a:t>Microsoft was the first to run UNIX on a PC with 640 KB of </a:t>
            </a:r>
            <a:r>
              <a:rPr lang="en-US" b="0" dirty="0" err="1"/>
              <a:t>memory.They</a:t>
            </a:r>
            <a:r>
              <a:rPr lang="en-US" b="0" dirty="0"/>
              <a:t> called their product</a:t>
            </a:r>
            <a:r>
              <a:rPr lang="en-US" dirty="0"/>
              <a:t> XENIX</a:t>
            </a:r>
            <a:r>
              <a:rPr lang="en-US" b="0" dirty="0"/>
              <a:t> that was based on earlier edition of </a:t>
            </a:r>
            <a:r>
              <a:rPr lang="en-US" b="0" dirty="0" err="1"/>
              <a:t>AT&amp;T,but</a:t>
            </a:r>
            <a:r>
              <a:rPr lang="en-US" b="0" dirty="0"/>
              <a:t> some BSD-borrowed utilities</a:t>
            </a:r>
            <a:r>
              <a:rPr lang="en-US" b="0" dirty="0" smtClean="0"/>
              <a:t>.</a:t>
            </a:r>
          </a:p>
          <a:p>
            <a:pPr marL="401638" indent="-401638">
              <a:spcBef>
                <a:spcPct val="50000"/>
              </a:spcBef>
              <a:buFont typeface="Wingdings" charset="2"/>
              <a:buChar char="Ø"/>
            </a:pPr>
            <a:endParaRPr lang="en-US" b="0" dirty="0"/>
          </a:p>
          <a:p>
            <a:pPr marL="401638" indent="-401638">
              <a:spcBef>
                <a:spcPct val="50000"/>
              </a:spcBef>
              <a:buFont typeface="Wingdings" charset="2"/>
              <a:buChar char="Ø"/>
            </a:pPr>
            <a:r>
              <a:rPr lang="en-US" b="0" dirty="0"/>
              <a:t>XENIX was later sold off to SCO (The Santa Cruz Operation),who today markets the most popular commercial brand of UNIX for the desktop-</a:t>
            </a:r>
            <a:r>
              <a:rPr lang="en-US" dirty="0"/>
              <a:t>SCO UNIX</a:t>
            </a:r>
            <a:r>
              <a:rPr lang="en-US" b="0" dirty="0"/>
              <a:t>. It now offers two major flavors-SCO Open Server Release 5 and SCO UnixWare 7 the later is SVR4-Complaint.     		</a:t>
            </a:r>
            <a:endParaRPr lang="en-US" b="0" dirty="0" smtClean="0"/>
          </a:p>
          <a:p>
            <a:pPr marL="2687638" lvl="5" indent="-401638">
              <a:spcBef>
                <a:spcPct val="50000"/>
              </a:spcBef>
            </a:pPr>
            <a:r>
              <a:rPr lang="en-US" dirty="0"/>
              <a:t>	</a:t>
            </a:r>
            <a:r>
              <a:rPr lang="en-US" dirty="0" smtClean="0"/>
              <a:t>					</a:t>
            </a:r>
            <a:r>
              <a:rPr lang="en-US" b="0" dirty="0"/>
              <a:t>	</a:t>
            </a:r>
            <a:r>
              <a:rPr lang="en-US" dirty="0">
                <a:solidFill>
                  <a:srgbClr val="0000FF"/>
                </a:solidFill>
              </a:rPr>
              <a:t>Conti….</a:t>
            </a:r>
            <a:r>
              <a:rPr lang="en-US" b="0" dirty="0"/>
              <a:t>  </a:t>
            </a:r>
          </a:p>
        </p:txBody>
      </p:sp>
      <p:sp>
        <p:nvSpPr>
          <p:cNvPr id="26628" name="Rectangle 4"/>
          <p:cNvSpPr>
            <a:spLocks noChangeArrowheads="1"/>
          </p:cNvSpPr>
          <p:nvPr/>
        </p:nvSpPr>
        <p:spPr bwMode="auto">
          <a:xfrm>
            <a:off x="1143000" y="457200"/>
            <a:ext cx="7162800" cy="701675"/>
          </a:xfrm>
          <a:prstGeom prst="rect">
            <a:avLst/>
          </a:prstGeom>
          <a:noFill/>
          <a:ln w="9525">
            <a:noFill/>
            <a:miter lim="800000"/>
            <a:headEnd/>
            <a:tailEnd/>
          </a:ln>
        </p:spPr>
        <p:txBody>
          <a:bodyPr>
            <a:spAutoFit/>
          </a:bodyPr>
          <a:lstStyle/>
          <a:p>
            <a:pPr>
              <a:buClrTx/>
              <a:buFontTx/>
              <a:buNone/>
            </a:pPr>
            <a:r>
              <a:rPr lang="en-US" sz="4000">
                <a:solidFill>
                  <a:srgbClr val="0000FF"/>
                </a:solidFill>
                <a:cs typeface="Times New Roman" charset="0"/>
              </a:rPr>
              <a:t>Other Version related to UNIX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0-#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0-#ppt_w/2"/>
                                          </p:val>
                                        </p:tav>
                                        <p:tav tm="100000">
                                          <p:val>
                                            <p:strVal val="#ppt_x"/>
                                          </p:val>
                                        </p:tav>
                                      </p:tavLst>
                                    </p:anim>
                                    <p:anim calcmode="lin" valueType="num">
                                      <p:cBhvr additive="base">
                                        <p:cTn id="14"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828800"/>
            <a:ext cx="8382000" cy="3831818"/>
          </a:xfrm>
          <a:prstGeom prst="rect">
            <a:avLst/>
          </a:prstGeom>
          <a:noFill/>
          <a:ln w="9525">
            <a:noFill/>
            <a:miter lim="800000"/>
            <a:headEnd/>
            <a:tailEnd/>
          </a:ln>
        </p:spPr>
        <p:txBody>
          <a:bodyPr>
            <a:spAutoFit/>
          </a:bodyPr>
          <a:lstStyle/>
          <a:p>
            <a:pPr marL="401638" indent="-401638">
              <a:spcBef>
                <a:spcPct val="50000"/>
              </a:spcBef>
              <a:buFont typeface="Wingdings" charset="2"/>
              <a:buChar char="Ø"/>
            </a:pPr>
            <a:r>
              <a:rPr lang="en-US" b="0" dirty="0"/>
              <a:t>AT&amp;T introduced SVR4 (System V Release 4) to merge their own version, the Berkeley and Microsoft variant. Both Bell Laboratories stopped further work on UNIX, and UNIX now is a trademark of the X/Open consortium</a:t>
            </a:r>
            <a:r>
              <a:rPr lang="en-US" b="0" dirty="0" smtClean="0"/>
              <a:t>.</a:t>
            </a:r>
          </a:p>
          <a:p>
            <a:pPr marL="401638" indent="-401638">
              <a:spcBef>
                <a:spcPct val="50000"/>
              </a:spcBef>
            </a:pPr>
            <a:endParaRPr lang="en-US" b="0" dirty="0"/>
          </a:p>
          <a:p>
            <a:pPr marL="401638" indent="-401638">
              <a:spcBef>
                <a:spcPct val="50000"/>
              </a:spcBef>
              <a:buFont typeface="Wingdings" charset="2"/>
              <a:buChar char="Ø"/>
            </a:pPr>
            <a:r>
              <a:rPr lang="en-US" b="0" dirty="0"/>
              <a:t>SVR4 is combination of System V 3.2, BSD, SunOS and XENIX</a:t>
            </a:r>
            <a:r>
              <a:rPr lang="en-US" b="0" dirty="0" smtClean="0"/>
              <a:t>.</a:t>
            </a:r>
          </a:p>
          <a:p>
            <a:pPr marL="401638" indent="-401638">
              <a:spcBef>
                <a:spcPct val="50000"/>
              </a:spcBef>
            </a:pPr>
            <a:endParaRPr lang="en-US" b="0" dirty="0"/>
          </a:p>
          <a:p>
            <a:pPr marL="401638" indent="-401638">
              <a:spcBef>
                <a:spcPct val="50000"/>
              </a:spcBef>
              <a:buFont typeface="Wingdings" charset="2"/>
              <a:buChar char="Ø"/>
            </a:pPr>
            <a:r>
              <a:rPr lang="en-US" b="0" dirty="0"/>
              <a:t>In response to the AT&amp;T announcement IBM, Hewlett-Packard and Digital Equipment Corporation (DEC) decided to form an association of their own .This association was the Open Software Foundation(OSF) and was formed to create their own brand of UNIX like :-   </a:t>
            </a:r>
          </a:p>
          <a:p>
            <a:pPr marL="401638" indent="-401638">
              <a:spcBef>
                <a:spcPct val="50000"/>
              </a:spcBef>
              <a:buFont typeface="Wingdings" charset="2"/>
              <a:buChar char="Ø"/>
            </a:pPr>
            <a:endParaRPr lang="en-US" b="0" dirty="0"/>
          </a:p>
        </p:txBody>
      </p:sp>
      <p:sp>
        <p:nvSpPr>
          <p:cNvPr id="28675" name="Rectangle 3"/>
          <p:cNvSpPr>
            <a:spLocks noChangeArrowheads="1"/>
          </p:cNvSpPr>
          <p:nvPr/>
        </p:nvSpPr>
        <p:spPr bwMode="auto">
          <a:xfrm>
            <a:off x="1447800" y="457200"/>
            <a:ext cx="6113463" cy="701675"/>
          </a:xfrm>
          <a:prstGeom prst="rect">
            <a:avLst/>
          </a:prstGeom>
          <a:noFill/>
          <a:ln w="9525">
            <a:noFill/>
            <a:miter lim="800000"/>
            <a:headEnd/>
            <a:tailEnd/>
          </a:ln>
        </p:spPr>
        <p:txBody>
          <a:bodyPr wrap="none">
            <a:spAutoFit/>
          </a:bodyPr>
          <a:lstStyle/>
          <a:p>
            <a:pPr>
              <a:buClrTx/>
              <a:buFontTx/>
              <a:buNone/>
            </a:pPr>
            <a:r>
              <a:rPr lang="en-US" sz="4000">
                <a:solidFill>
                  <a:srgbClr val="0000FF"/>
                </a:solidFill>
                <a:cs typeface="Times New Roman" charset="0"/>
              </a:rPr>
              <a:t>System V Release 4 (SVR4)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4"/>
                                        </p:tgtEl>
                                        <p:attrNameLst>
                                          <p:attrName>style.visibility</p:attrName>
                                        </p:attrNameLst>
                                      </p:cBhvr>
                                      <p:to>
                                        <p:strVal val="visible"/>
                                      </p:to>
                                    </p:set>
                                    <p:anim calcmode="lin" valueType="num">
                                      <p:cBhvr additive="base">
                                        <p:cTn id="13" dur="500" fill="hold"/>
                                        <p:tgtEl>
                                          <p:spTgt spid="28674"/>
                                        </p:tgtEl>
                                        <p:attrNameLst>
                                          <p:attrName>ppt_x</p:attrName>
                                        </p:attrNameLst>
                                      </p:cBhvr>
                                      <p:tavLst>
                                        <p:tav tm="0">
                                          <p:val>
                                            <p:strVal val="0-#ppt_w/2"/>
                                          </p:val>
                                        </p:tav>
                                        <p:tav tm="100000">
                                          <p:val>
                                            <p:strVal val="#ppt_x"/>
                                          </p:val>
                                        </p:tav>
                                      </p:tavLst>
                                    </p:anim>
                                    <p:anim calcmode="lin" valueType="num">
                                      <p:cBhvr additive="base">
                                        <p:cTn id="14"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1828800"/>
            <a:ext cx="8229600" cy="3693319"/>
          </a:xfrm>
          <a:prstGeom prst="rect">
            <a:avLst/>
          </a:prstGeom>
          <a:noFill/>
          <a:ln w="9525">
            <a:noFill/>
            <a:miter lim="800000"/>
            <a:headEnd/>
            <a:tailEnd/>
          </a:ln>
        </p:spPr>
        <p:txBody>
          <a:bodyPr>
            <a:spAutoFit/>
          </a:bodyPr>
          <a:lstStyle/>
          <a:p>
            <a:pPr>
              <a:spcBef>
                <a:spcPct val="50000"/>
              </a:spcBef>
              <a:buFont typeface="Wingdings" charset="2"/>
              <a:buNone/>
            </a:pPr>
            <a:r>
              <a:rPr lang="en-US" dirty="0"/>
              <a:t> </a:t>
            </a:r>
            <a:r>
              <a:rPr lang="en-US" dirty="0" smtClean="0"/>
              <a:t>     </a:t>
            </a:r>
            <a:r>
              <a:rPr lang="en-US" b="0" dirty="0" smtClean="0"/>
              <a:t>Hewlett-Packard </a:t>
            </a:r>
            <a:r>
              <a:rPr lang="en-US" b="0" dirty="0"/>
              <a:t>HP-UX </a:t>
            </a:r>
          </a:p>
          <a:p>
            <a:pPr>
              <a:spcBef>
                <a:spcPct val="50000"/>
              </a:spcBef>
              <a:buFont typeface="Wingdings" charset="2"/>
              <a:buNone/>
            </a:pPr>
            <a:r>
              <a:rPr lang="en-US" b="0" dirty="0"/>
              <a:t>      Apple AUX </a:t>
            </a:r>
          </a:p>
          <a:p>
            <a:pPr>
              <a:spcBef>
                <a:spcPct val="50000"/>
              </a:spcBef>
              <a:buFont typeface="Wingdings" charset="2"/>
              <a:buNone/>
            </a:pPr>
            <a:r>
              <a:rPr lang="en-US" b="0" dirty="0"/>
              <a:t>      Amdahl UTS </a:t>
            </a:r>
          </a:p>
          <a:p>
            <a:pPr>
              <a:spcBef>
                <a:spcPct val="50000"/>
              </a:spcBef>
              <a:buFont typeface="Wingdings" charset="2"/>
              <a:buNone/>
            </a:pPr>
            <a:r>
              <a:rPr lang="en-US" b="0" dirty="0"/>
              <a:t>      Cray UNICOS </a:t>
            </a:r>
          </a:p>
          <a:p>
            <a:pPr>
              <a:spcBef>
                <a:spcPct val="50000"/>
              </a:spcBef>
              <a:buFont typeface="Wingdings" charset="2"/>
              <a:buNone/>
            </a:pPr>
            <a:r>
              <a:rPr lang="en-US" b="0" dirty="0"/>
              <a:t>      IBM AIX. </a:t>
            </a:r>
          </a:p>
          <a:p>
            <a:pPr>
              <a:spcBef>
                <a:spcPct val="50000"/>
              </a:spcBef>
              <a:buFont typeface="Wingdings" charset="2"/>
              <a:buChar char="Ø"/>
            </a:pPr>
            <a:r>
              <a:rPr lang="en-US" b="0" dirty="0"/>
              <a:t> </a:t>
            </a:r>
            <a:r>
              <a:rPr lang="en-US" b="0" dirty="0" smtClean="0"/>
              <a:t>Every </a:t>
            </a:r>
            <a:r>
              <a:rPr lang="en-US" b="0" dirty="0"/>
              <a:t>vender called its product the “true” UNIX as if there </a:t>
            </a:r>
            <a:r>
              <a:rPr lang="en-US" b="0" dirty="0" smtClean="0"/>
              <a:t>was </a:t>
            </a:r>
            <a:r>
              <a:rPr lang="en-US" b="0" dirty="0"/>
              <a:t>such a thing </a:t>
            </a:r>
            <a:r>
              <a:rPr lang="en-US" dirty="0"/>
              <a:t> </a:t>
            </a:r>
            <a:r>
              <a:rPr lang="en-US" dirty="0" smtClean="0"/>
              <a:t>      </a:t>
            </a:r>
          </a:p>
          <a:p>
            <a:pPr>
              <a:spcBef>
                <a:spcPct val="50000"/>
              </a:spcBef>
            </a:pPr>
            <a:r>
              <a:rPr lang="en-US" dirty="0"/>
              <a:t> </a:t>
            </a:r>
            <a:r>
              <a:rPr lang="en-US" dirty="0" smtClean="0"/>
              <a:t>   </a:t>
            </a:r>
            <a:r>
              <a:rPr lang="en-US" b="0" dirty="0" smtClean="0"/>
              <a:t>called </a:t>
            </a:r>
            <a:r>
              <a:rPr lang="en-US" b="0" dirty="0"/>
              <a:t>a true UNIX.</a:t>
            </a:r>
          </a:p>
          <a:p>
            <a:pPr>
              <a:spcBef>
                <a:spcPct val="50000"/>
              </a:spcBef>
              <a:buFont typeface="Wingdings" charset="2"/>
              <a:buChar char="Ø"/>
            </a:pPr>
            <a:r>
              <a:rPr lang="en-US" b="0" dirty="0"/>
              <a:t> </a:t>
            </a:r>
            <a:r>
              <a:rPr lang="en-US" b="0" dirty="0" smtClean="0"/>
              <a:t>A </a:t>
            </a:r>
            <a:r>
              <a:rPr lang="en-US" b="0" dirty="0"/>
              <a:t>number of significant developments in UNIX have taken  </a:t>
            </a:r>
            <a:r>
              <a:rPr lang="en-US" b="0" dirty="0" smtClean="0"/>
              <a:t>place </a:t>
            </a:r>
            <a:r>
              <a:rPr lang="en-US" b="0" dirty="0"/>
              <a:t>in the </a:t>
            </a:r>
            <a:r>
              <a:rPr lang="en-US" b="0" dirty="0" smtClean="0"/>
              <a:t>last </a:t>
            </a:r>
          </a:p>
          <a:p>
            <a:pPr>
              <a:spcBef>
                <a:spcPct val="50000"/>
              </a:spcBef>
            </a:pPr>
            <a:r>
              <a:rPr lang="en-US" dirty="0" smtClean="0"/>
              <a:t>    </a:t>
            </a:r>
            <a:r>
              <a:rPr lang="en-US" b="0" dirty="0" smtClean="0"/>
              <a:t>couple </a:t>
            </a:r>
            <a:r>
              <a:rPr lang="en-US" b="0" dirty="0"/>
              <a:t>of the years. </a:t>
            </a:r>
          </a:p>
        </p:txBody>
      </p:sp>
      <p:sp>
        <p:nvSpPr>
          <p:cNvPr id="30723" name="Rectangle 3"/>
          <p:cNvSpPr>
            <a:spLocks noChangeArrowheads="1"/>
          </p:cNvSpPr>
          <p:nvPr/>
        </p:nvSpPr>
        <p:spPr bwMode="auto">
          <a:xfrm>
            <a:off x="0" y="228600"/>
            <a:ext cx="1479550" cy="519113"/>
          </a:xfrm>
          <a:prstGeom prst="rect">
            <a:avLst/>
          </a:prstGeom>
          <a:noFill/>
          <a:ln w="9525">
            <a:noFill/>
            <a:miter lim="800000"/>
            <a:headEnd/>
            <a:tailEnd/>
          </a:ln>
        </p:spPr>
        <p:txBody>
          <a:bodyPr wrap="none">
            <a:spAutoFit/>
          </a:bodyPr>
          <a:lstStyle/>
          <a:p>
            <a:pPr>
              <a:buClrTx/>
              <a:buFontTx/>
              <a:buNone/>
            </a:pPr>
            <a:r>
              <a:rPr lang="en-US" sz="2800">
                <a:solidFill>
                  <a:srgbClr val="0000FF"/>
                </a:solidFill>
                <a:cs typeface="Times New Roman" charset="0"/>
              </a:rPr>
              <a:t>Conti….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2"/>
                                        </p:tgtEl>
                                        <p:attrNameLst>
                                          <p:attrName>style.visibility</p:attrName>
                                        </p:attrNameLst>
                                      </p:cBhvr>
                                      <p:to>
                                        <p:strVal val="visible"/>
                                      </p:to>
                                    </p:set>
                                    <p:anim calcmode="lin" valueType="num">
                                      <p:cBhvr additive="base">
                                        <p:cTn id="13" dur="500" fill="hold"/>
                                        <p:tgtEl>
                                          <p:spTgt spid="30722"/>
                                        </p:tgtEl>
                                        <p:attrNameLst>
                                          <p:attrName>ppt_x</p:attrName>
                                        </p:attrNameLst>
                                      </p:cBhvr>
                                      <p:tavLst>
                                        <p:tav tm="0">
                                          <p:val>
                                            <p:strVal val="0-#ppt_w/2"/>
                                          </p:val>
                                        </p:tav>
                                        <p:tav tm="100000">
                                          <p:val>
                                            <p:strVal val="#ppt_x"/>
                                          </p:val>
                                        </p:tav>
                                      </p:tavLst>
                                    </p:anim>
                                    <p:anim calcmode="lin" valueType="num">
                                      <p:cBhvr additive="base">
                                        <p:cTn id="14"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TotalTime>
  <Words>1074</Words>
  <Application>Microsoft Office PowerPoint</Application>
  <PresentationFormat>On-screen Show (4:3)</PresentationFormat>
  <Paragraphs>134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Subject Name : UNIX Subject Code   : IC-405 Course Name  : MCA (6 Years) IV Semester Faculty Name  : Arpit Neema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arpit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Name : UNIX</dc:title>
  <dc:creator>arpit</dc:creator>
  <cp:lastModifiedBy>arpit</cp:lastModifiedBy>
  <cp:revision>13</cp:revision>
  <dcterms:created xsi:type="dcterms:W3CDTF">2014-01-07T10:55:39Z</dcterms:created>
  <dcterms:modified xsi:type="dcterms:W3CDTF">2014-01-07T11:06:31Z</dcterms:modified>
</cp:coreProperties>
</file>