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6"/>
  </p:notesMasterIdLst>
  <p:sldIdLst>
    <p:sldId id="256" r:id="rId2"/>
    <p:sldId id="291" r:id="rId3"/>
    <p:sldId id="288" r:id="rId4"/>
    <p:sldId id="289" r:id="rId5"/>
    <p:sldId id="281" r:id="rId6"/>
    <p:sldId id="282" r:id="rId7"/>
    <p:sldId id="257" r:id="rId8"/>
    <p:sldId id="258" r:id="rId9"/>
    <p:sldId id="259" r:id="rId10"/>
    <p:sldId id="260" r:id="rId11"/>
    <p:sldId id="283" r:id="rId12"/>
    <p:sldId id="261" r:id="rId13"/>
    <p:sldId id="263" r:id="rId14"/>
    <p:sldId id="284" r:id="rId15"/>
    <p:sldId id="264" r:id="rId16"/>
    <p:sldId id="285" r:id="rId17"/>
    <p:sldId id="265" r:id="rId18"/>
    <p:sldId id="266" r:id="rId19"/>
    <p:sldId id="267" r:id="rId20"/>
    <p:sldId id="268" r:id="rId21"/>
    <p:sldId id="286" r:id="rId22"/>
    <p:sldId id="269" r:id="rId23"/>
    <p:sldId id="287" r:id="rId24"/>
    <p:sldId id="270" r:id="rId25"/>
    <p:sldId id="271" r:id="rId26"/>
    <p:sldId id="272" r:id="rId27"/>
    <p:sldId id="273" r:id="rId28"/>
    <p:sldId id="274" r:id="rId29"/>
    <p:sldId id="275" r:id="rId30"/>
    <p:sldId id="276" r:id="rId31"/>
    <p:sldId id="277" r:id="rId32"/>
    <p:sldId id="278" r:id="rId33"/>
    <p:sldId id="279" r:id="rId34"/>
    <p:sldId id="280"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33CC"/>
    <a:srgbClr val="663300"/>
    <a:srgbClr val="800000"/>
    <a:srgbClr val="CC66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110"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D12133-8FE9-4B1E-BEAF-98891D22C39D}" type="datetimeFigureOut">
              <a:rPr lang="en-US" smtClean="0"/>
              <a:pPr/>
              <a:t>06/01/2014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501455-2A8E-4B15-A676-B66F74C643E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p:spPr>
        <p:txBody>
          <a:bodyPr/>
          <a:lstStyle/>
          <a:p>
            <a:fld id="{1FC04778-2EC6-4B86-8A7B-1076424D2244}" type="slidenum">
              <a:rPr lang="he-IL"/>
              <a:pPr/>
              <a:t>2</a:t>
            </a:fld>
            <a:endParaRPr lang="en-US"/>
          </a:p>
        </p:txBody>
      </p:sp>
      <p:sp>
        <p:nvSpPr>
          <p:cNvPr id="164867" name="Rectangle 2"/>
          <p:cNvSpPr>
            <a:spLocks noGrp="1" noRot="1" noChangeAspect="1" noChangeArrowheads="1" noTextEdit="1"/>
          </p:cNvSpPr>
          <p:nvPr>
            <p:ph type="sldImg"/>
          </p:nvPr>
        </p:nvSpPr>
        <p:spPr>
          <a:xfrm>
            <a:off x="1144588" y="685800"/>
            <a:ext cx="4572000" cy="3429000"/>
          </a:xfrm>
          <a:ln/>
        </p:spPr>
      </p:sp>
      <p:sp>
        <p:nvSpPr>
          <p:cNvPr id="164868" name="Rectangle 3"/>
          <p:cNvSpPr>
            <a:spLocks noGrp="1" noChangeArrowheads="1"/>
          </p:cNvSpPr>
          <p:nvPr>
            <p:ph type="body" idx="1"/>
          </p:nvPr>
        </p:nvSpPr>
        <p:spPr>
          <a:xfrm>
            <a:off x="914400" y="4343400"/>
            <a:ext cx="5029200" cy="4114800"/>
          </a:xfrm>
          <a:noFill/>
          <a:ln/>
        </p:spPr>
        <p:txBody>
          <a:bodyPr/>
          <a:lstStyle/>
          <a:p>
            <a:pPr eaLnBrk="1" hangingPunct="1"/>
            <a:r>
              <a:rPr lang="en-US" altLang="zh-CN" smtClean="0"/>
              <a:t>General office, information center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A501455-2A8E-4B15-A676-B66F74C643EB}"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06/01/2014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06/01/2014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06/01/2014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06/01/2014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06/01/2014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06/01/2014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06/01/2014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06/01/2014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06/01/2014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06/01/2014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06/01/2014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06/01/2014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3.w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0.jpeg"/><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20674013">
            <a:off x="232312" y="2354604"/>
            <a:ext cx="8229600" cy="1143000"/>
          </a:xfrm>
        </p:spPr>
        <p:txBody>
          <a:bodyPr>
            <a:noAutofit/>
          </a:bodyPr>
          <a:lstStyle/>
          <a:p>
            <a:r>
              <a:rPr lang="en-US" sz="16600" b="1" kern="600" dirty="0" smtClean="0">
                <a:solidFill>
                  <a:schemeClr val="accent2">
                    <a:lumMod val="50000"/>
                  </a:schemeClr>
                </a:solidFill>
                <a:latin typeface="Segoe Print" pitchFamily="2" charset="0"/>
              </a:rPr>
              <a:t>Plant Layout</a:t>
            </a:r>
            <a:endParaRPr lang="en-US" sz="16600" b="1" kern="600" dirty="0">
              <a:solidFill>
                <a:schemeClr val="accent2">
                  <a:lumMod val="50000"/>
                </a:schemeClr>
              </a:solidFill>
              <a:latin typeface="Segoe Print" pitchFamily="2" charset="0"/>
            </a:endParaRPr>
          </a:p>
        </p:txBody>
      </p:sp>
      <p:sp>
        <p:nvSpPr>
          <p:cNvPr id="4" name="TextBox 3"/>
          <p:cNvSpPr txBox="1"/>
          <p:nvPr/>
        </p:nvSpPr>
        <p:spPr>
          <a:xfrm>
            <a:off x="4572000" y="5939135"/>
            <a:ext cx="4419600"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400" dirty="0" smtClean="0"/>
              <a:t>Presentation by: Chetan Raikwar</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0" fill="hold"/>
                                        <p:tgtEl>
                                          <p:spTgt spid="2"/>
                                        </p:tgtEl>
                                        <p:attrNameLst>
                                          <p:attrName>ppt_w</p:attrName>
                                        </p:attrNameLst>
                                      </p:cBhvr>
                                      <p:tavLst>
                                        <p:tav tm="0">
                                          <p:val>
                                            <p:fltVal val="0"/>
                                          </p:val>
                                        </p:tav>
                                        <p:tav tm="100000">
                                          <p:val>
                                            <p:strVal val="#ppt_w"/>
                                          </p:val>
                                        </p:tav>
                                      </p:tavLst>
                                    </p:anim>
                                    <p:anim calcmode="lin" valueType="num">
                                      <p:cBhvr>
                                        <p:cTn id="8" dur="5000" fill="hold"/>
                                        <p:tgtEl>
                                          <p:spTgt spid="2"/>
                                        </p:tgtEl>
                                        <p:attrNameLst>
                                          <p:attrName>ppt_h</p:attrName>
                                        </p:attrNameLst>
                                      </p:cBhvr>
                                      <p:tavLst>
                                        <p:tav tm="0">
                                          <p:val>
                                            <p:fltVal val="0"/>
                                          </p:val>
                                        </p:tav>
                                        <p:tav tm="100000">
                                          <p:val>
                                            <p:strVal val="#ppt_h"/>
                                          </p:val>
                                        </p:tav>
                                      </p:tavLst>
                                    </p:anim>
                                    <p:anim calcmode="lin" valueType="num">
                                      <p:cBhvr>
                                        <p:cTn id="9" dur="5000" fill="hold"/>
                                        <p:tgtEl>
                                          <p:spTgt spid="2"/>
                                        </p:tgtEl>
                                        <p:attrNameLst>
                                          <p:attrName>style.rotation</p:attrName>
                                        </p:attrNameLst>
                                      </p:cBhvr>
                                      <p:tavLst>
                                        <p:tav tm="0">
                                          <p:val>
                                            <p:fltVal val="360"/>
                                          </p:val>
                                        </p:tav>
                                        <p:tav tm="100000">
                                          <p:val>
                                            <p:fltVal val="0"/>
                                          </p:val>
                                        </p:tav>
                                      </p:tavLst>
                                    </p:anim>
                                    <p:animEffect transition="in" filter="fade">
                                      <p:cBhvr>
                                        <p:cTn id="10" dur="5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667000"/>
            <a:ext cx="7772400" cy="762000"/>
          </a:xfrm>
        </p:spPr>
        <p:txBody>
          <a:bodyPr>
            <a:noAutofit/>
          </a:bodyPr>
          <a:lstStyle/>
          <a:p>
            <a:r>
              <a:rPr lang="en-US" sz="11500" b="1" kern="900" dirty="0" smtClean="0"/>
              <a:t>Objectives of </a:t>
            </a:r>
            <a:br>
              <a:rPr lang="en-US" sz="11500" b="1" kern="900" dirty="0" smtClean="0"/>
            </a:br>
            <a:r>
              <a:rPr lang="en-US" sz="11500" b="1" kern="900" dirty="0" smtClean="0"/>
              <a:t>Plant layout</a:t>
            </a:r>
            <a:endParaRPr lang="en-US" sz="11500" b="1" kern="900" dirty="0"/>
          </a:p>
        </p:txBody>
      </p:sp>
      <p:sp>
        <p:nvSpPr>
          <p:cNvPr id="3" name="Subtitle 2"/>
          <p:cNvSpPr>
            <a:spLocks noGrp="1"/>
          </p:cNvSpPr>
          <p:nvPr>
            <p:ph type="subTitle" idx="1"/>
          </p:nvPr>
        </p:nvSpPr>
        <p:spPr>
          <a:xfrm>
            <a:off x="228600" y="914400"/>
            <a:ext cx="8686800" cy="1447800"/>
          </a:xfrm>
        </p:spPr>
        <p:txBody>
          <a:bodyPr>
            <a:normAutofit/>
          </a:bodyPr>
          <a:lstStyle/>
          <a:p>
            <a:pPr algn="just"/>
            <a:endParaRPr lang="en-US" dirty="0" smtClean="0">
              <a:solidFill>
                <a:schemeClr val="tx1"/>
              </a:solidFill>
            </a:endParaRPr>
          </a:p>
          <a:p>
            <a:pPr marL="514350" indent="-514350" algn="just"/>
            <a:endParaRPr lang="en-US" dirty="0">
              <a:solidFill>
                <a:schemeClr val="tx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152400"/>
            <a:ext cx="8610600" cy="4800600"/>
          </a:xfrm>
        </p:spPr>
        <p:txBody>
          <a:bodyPr>
            <a:noAutofit/>
          </a:bodyPr>
          <a:lstStyle/>
          <a:p>
            <a:pPr marL="514350" indent="-514350" algn="l">
              <a:buFont typeface="+mj-lt"/>
              <a:buAutoNum type="arabicPeriod"/>
            </a:pPr>
            <a:r>
              <a:rPr lang="en-US" sz="2600" b="1" dirty="0" smtClean="0">
                <a:solidFill>
                  <a:srgbClr val="002060"/>
                </a:solidFill>
              </a:rPr>
              <a:t>The primary goal of the plant layout is to maximize the profit by arrangement of all the plant facilities to the best advantage of total manufacturing of the product.</a:t>
            </a:r>
          </a:p>
          <a:p>
            <a:pPr marL="514350" lvl="0" indent="-514350" algn="l">
              <a:buFont typeface="+mj-lt"/>
              <a:buAutoNum type="arabicPeriod"/>
            </a:pPr>
            <a:r>
              <a:rPr lang="en-US" sz="2600" b="1" dirty="0" smtClean="0">
                <a:solidFill>
                  <a:schemeClr val="tx1"/>
                </a:solidFill>
              </a:rPr>
              <a:t>Effective utilization of men, equipment and space.</a:t>
            </a:r>
          </a:p>
          <a:p>
            <a:pPr marL="514350" lvl="0" indent="-514350" algn="l">
              <a:buFont typeface="+mj-lt"/>
              <a:buAutoNum type="arabicPeriod"/>
            </a:pPr>
            <a:r>
              <a:rPr lang="en-US" sz="2600" b="1" dirty="0" smtClean="0">
                <a:solidFill>
                  <a:schemeClr val="tx1"/>
                </a:solidFill>
              </a:rPr>
              <a:t>Streamline the flow of materials through the plant.</a:t>
            </a:r>
          </a:p>
          <a:p>
            <a:pPr marL="514350" lvl="0" indent="-514350" algn="l">
              <a:buFont typeface="+mj-lt"/>
              <a:buAutoNum type="arabicPeriod"/>
            </a:pPr>
            <a:r>
              <a:rPr lang="en-US" sz="2600" b="1" dirty="0" smtClean="0">
                <a:solidFill>
                  <a:schemeClr val="tx1"/>
                </a:solidFill>
              </a:rPr>
              <a:t>Minimize investment in equipment.</a:t>
            </a:r>
          </a:p>
          <a:p>
            <a:pPr marL="514350" lvl="0" indent="-514350" algn="l">
              <a:buFont typeface="+mj-lt"/>
              <a:buAutoNum type="arabicPeriod"/>
            </a:pPr>
            <a:r>
              <a:rPr lang="en-US" sz="2600" b="1" dirty="0" smtClean="0">
                <a:solidFill>
                  <a:schemeClr val="tx1"/>
                </a:solidFill>
              </a:rPr>
              <a:t>Minimize overall production time.</a:t>
            </a:r>
          </a:p>
          <a:p>
            <a:pPr marL="514350" lvl="0" indent="-514350" algn="l">
              <a:buFont typeface="+mj-lt"/>
              <a:buAutoNum type="arabicPeriod"/>
            </a:pPr>
            <a:r>
              <a:rPr lang="en-US" sz="2600" b="1" dirty="0" smtClean="0">
                <a:solidFill>
                  <a:schemeClr val="tx1"/>
                </a:solidFill>
              </a:rPr>
              <a:t>Maintain flexibility of arrangement and operation.</a:t>
            </a:r>
          </a:p>
          <a:p>
            <a:pPr marL="514350" lvl="0" indent="-514350" algn="l">
              <a:buFont typeface="+mj-lt"/>
              <a:buAutoNum type="arabicPeriod"/>
            </a:pPr>
            <a:r>
              <a:rPr lang="en-US" sz="2600" b="1" dirty="0" smtClean="0">
                <a:solidFill>
                  <a:schemeClr val="tx1"/>
                </a:solidFill>
              </a:rPr>
              <a:t>Minimize materials handling and cost.</a:t>
            </a:r>
          </a:p>
          <a:p>
            <a:pPr marL="514350" lvl="0" indent="-514350" algn="l">
              <a:buFont typeface="+mj-lt"/>
              <a:buAutoNum type="arabicPeriod"/>
            </a:pPr>
            <a:r>
              <a:rPr lang="en-US" sz="2600" b="1" dirty="0" smtClean="0">
                <a:solidFill>
                  <a:schemeClr val="tx1"/>
                </a:solidFill>
              </a:rPr>
              <a:t>Provide for employee convenience, safety and comfort.</a:t>
            </a:r>
          </a:p>
          <a:p>
            <a:pPr marL="514350" lvl="0" indent="-514350" algn="l">
              <a:buFont typeface="+mj-lt"/>
              <a:buAutoNum type="arabicPeriod"/>
            </a:pPr>
            <a:r>
              <a:rPr lang="en-US" sz="2600" b="1" dirty="0" smtClean="0">
                <a:solidFill>
                  <a:schemeClr val="tx1"/>
                </a:solidFill>
              </a:rPr>
              <a:t>Flexibility of manufacturing operations and arrangements.</a:t>
            </a:r>
          </a:p>
          <a:p>
            <a:pPr marL="514350" lvl="0" indent="-514350" algn="l">
              <a:buFont typeface="+mj-lt"/>
              <a:buAutoNum type="arabicPeriod"/>
            </a:pPr>
            <a:r>
              <a:rPr lang="en-US" sz="2600" b="1" dirty="0" smtClean="0">
                <a:solidFill>
                  <a:schemeClr val="tx1"/>
                </a:solidFill>
              </a:rPr>
              <a:t>Facilitate the organizational structure.</a:t>
            </a:r>
          </a:p>
          <a:p>
            <a:pPr marL="514350" lvl="0" indent="-514350" algn="l">
              <a:buFont typeface="+mj-lt"/>
              <a:buAutoNum type="arabicPeriod"/>
            </a:pPr>
            <a:r>
              <a:rPr lang="en-US" sz="2600" b="1" dirty="0" smtClean="0">
                <a:solidFill>
                  <a:schemeClr val="tx1"/>
                </a:solidFill>
              </a:rPr>
              <a:t>Facilitate the manufacturing process.</a:t>
            </a:r>
          </a:p>
          <a:p>
            <a:pPr algn="l"/>
            <a:endParaRPr lang="en-US" sz="2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4"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to="" calcmode="lin" valueType="num">
                                      <p:cBhvr>
                                        <p:cTn id="18" dur="1" fill="hold"/>
                                        <p:tgtEl>
                                          <p:spTgt spid="3">
                                            <p:txEl>
                                              <p:pRg st="2" end="2"/>
                                            </p:txEl>
                                          </p:spTgt>
                                        </p:tgtEl>
                                        <p:attrNameLst>
                                          <p:attrName/>
                                        </p:attrNameLst>
                                      </p:cBhvr>
                                    </p:anim>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dissolve">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5" presetClass="entr" presetSubtype="0" fill="hold" nodeType="clickEffect">
                                  <p:stCondLst>
                                    <p:cond delay="0"/>
                                  </p:stCondLst>
                                  <p:iterate type="lt">
                                    <p:tmPct val="10000"/>
                                  </p:iterate>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2000"/>
                                        <p:tgtEl>
                                          <p:spTgt spid="3">
                                            <p:txEl>
                                              <p:pRg st="4" end="4"/>
                                            </p:txEl>
                                          </p:spTgt>
                                        </p:tgtEl>
                                      </p:cBhvr>
                                    </p:animEffect>
                                    <p:anim calcmode="lin" valueType="num">
                                      <p:cBhvr>
                                        <p:cTn id="29" dur="2000" fill="hold"/>
                                        <p:tgtEl>
                                          <p:spTgt spid="3">
                                            <p:txEl>
                                              <p:pRg st="4" end="4"/>
                                            </p:txEl>
                                          </p:spTgt>
                                        </p:tgtEl>
                                        <p:attrNameLst>
                                          <p:attrName>ppt_w</p:attrName>
                                        </p:attrNameLst>
                                      </p:cBhvr>
                                      <p:tavLst>
                                        <p:tav tm="0" fmla="#ppt_w*sin(2.5*pi*$)">
                                          <p:val>
                                            <p:fltVal val="0"/>
                                          </p:val>
                                        </p:tav>
                                        <p:tav tm="100000">
                                          <p:val>
                                            <p:fltVal val="1"/>
                                          </p:val>
                                        </p:tav>
                                      </p:tavLst>
                                    </p:anim>
                                    <p:anim calcmode="lin" valueType="num">
                                      <p:cBhvr>
                                        <p:cTn id="30" dur="2000" fill="hold"/>
                                        <p:tgtEl>
                                          <p:spTgt spid="3">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16" presetClass="entr" presetSubtype="26"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barn(inHorizontal)">
                                      <p:cBhvr>
                                        <p:cTn id="35" dur="500"/>
                                        <p:tgtEl>
                                          <p:spTgt spid="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blinds(horizontal)">
                                      <p:cBhvr>
                                        <p:cTn id="40" dur="500"/>
                                        <p:tgtEl>
                                          <p:spTgt spid="3">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49" presetClass="entr" presetSubtype="0" decel="100000"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 calcmode="lin" valueType="num">
                                      <p:cBhvr>
                                        <p:cTn id="45"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46" dur="500" fill="hold"/>
                                        <p:tgtEl>
                                          <p:spTgt spid="3">
                                            <p:txEl>
                                              <p:pRg st="7" end="7"/>
                                            </p:txEl>
                                          </p:spTgt>
                                        </p:tgtEl>
                                        <p:attrNameLst>
                                          <p:attrName>ppt_h</p:attrName>
                                        </p:attrNameLst>
                                      </p:cBhvr>
                                      <p:tavLst>
                                        <p:tav tm="0">
                                          <p:val>
                                            <p:fltVal val="0"/>
                                          </p:val>
                                        </p:tav>
                                        <p:tav tm="100000">
                                          <p:val>
                                            <p:strVal val="#ppt_h"/>
                                          </p:val>
                                        </p:tav>
                                      </p:tavLst>
                                    </p:anim>
                                    <p:anim calcmode="lin" valueType="num">
                                      <p:cBhvr>
                                        <p:cTn id="47" dur="500" fill="hold"/>
                                        <p:tgtEl>
                                          <p:spTgt spid="3">
                                            <p:txEl>
                                              <p:pRg st="7" end="7"/>
                                            </p:txEl>
                                          </p:spTgt>
                                        </p:tgtEl>
                                        <p:attrNameLst>
                                          <p:attrName>style.rotation</p:attrName>
                                        </p:attrNameLst>
                                      </p:cBhvr>
                                      <p:tavLst>
                                        <p:tav tm="0">
                                          <p:val>
                                            <p:fltVal val="360"/>
                                          </p:val>
                                        </p:tav>
                                        <p:tav tm="100000">
                                          <p:val>
                                            <p:fltVal val="0"/>
                                          </p:val>
                                        </p:tav>
                                      </p:tavLst>
                                    </p:anim>
                                    <p:animEffect transition="in" filter="fade">
                                      <p:cBhvr>
                                        <p:cTn id="48" dur="500"/>
                                        <p:tgtEl>
                                          <p:spTgt spid="3">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4" presetClass="entr" presetSubtype="10" fill="hold" nodeType="click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Effect transition="in" filter="randombar(horizontal)">
                                      <p:cBhvr>
                                        <p:cTn id="53" dur="500"/>
                                        <p:tgtEl>
                                          <p:spTgt spid="3">
                                            <p:txEl>
                                              <p:pRg st="8" end="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4" presetClass="entr" presetSubtype="10" fill="hold" nodeType="clickEffect">
                                  <p:stCondLst>
                                    <p:cond delay="0"/>
                                  </p:stCondLst>
                                  <p:childTnLst>
                                    <p:set>
                                      <p:cBhvr>
                                        <p:cTn id="57" dur="1" fill="hold">
                                          <p:stCondLst>
                                            <p:cond delay="0"/>
                                          </p:stCondLst>
                                        </p:cTn>
                                        <p:tgtEl>
                                          <p:spTgt spid="3">
                                            <p:txEl>
                                              <p:pRg st="9" end="9"/>
                                            </p:txEl>
                                          </p:spTgt>
                                        </p:tgtEl>
                                        <p:attrNameLst>
                                          <p:attrName>style.visibility</p:attrName>
                                        </p:attrNameLst>
                                      </p:cBhvr>
                                      <p:to>
                                        <p:strVal val="visible"/>
                                      </p:to>
                                    </p:set>
                                    <p:animEffect transition="in" filter="randombar(horizontal)">
                                      <p:cBhvr>
                                        <p:cTn id="58" dur="500"/>
                                        <p:tgtEl>
                                          <p:spTgt spid="3">
                                            <p:txEl>
                                              <p:pRg st="9" end="9"/>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24" presetClass="entr" presetSubtype="0" fill="hold" nodeType="click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anim to="" calcmode="lin" valueType="num">
                                      <p:cBhvr>
                                        <p:cTn id="63" dur="1" fill="hold"/>
                                        <p:tgtEl>
                                          <p:spTgt spid="3">
                                            <p:txEl>
                                              <p:pRg st="10" end="10"/>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52400"/>
            <a:ext cx="7772400" cy="765175"/>
          </a:xfrm>
        </p:spPr>
        <p:txBody>
          <a:bodyPr>
            <a:normAutofit/>
          </a:bodyPr>
          <a:lstStyle/>
          <a:p>
            <a:r>
              <a:rPr lang="en-US" b="1" dirty="0" smtClean="0"/>
              <a:t>Principles of Plant Layout</a:t>
            </a:r>
            <a:endParaRPr lang="en-US" b="1" dirty="0"/>
          </a:p>
        </p:txBody>
      </p:sp>
      <p:sp>
        <p:nvSpPr>
          <p:cNvPr id="3" name="Subtitle 2"/>
          <p:cNvSpPr>
            <a:spLocks noGrp="1"/>
          </p:cNvSpPr>
          <p:nvPr>
            <p:ph type="subTitle" idx="1"/>
          </p:nvPr>
        </p:nvSpPr>
        <p:spPr>
          <a:xfrm>
            <a:off x="304800" y="990600"/>
            <a:ext cx="8458200" cy="4953000"/>
          </a:xfrm>
        </p:spPr>
        <p:txBody>
          <a:bodyPr>
            <a:noAutofit/>
          </a:bodyPr>
          <a:lstStyle/>
          <a:p>
            <a:pPr marL="514350" lvl="0" indent="-514350" algn="just">
              <a:buFont typeface="+mj-lt"/>
              <a:buAutoNum type="arabicPeriod"/>
            </a:pPr>
            <a:r>
              <a:rPr lang="en-US" sz="4000" b="1" dirty="0" smtClean="0">
                <a:solidFill>
                  <a:srgbClr val="C00000"/>
                </a:solidFill>
              </a:rPr>
              <a:t>Principle of integration</a:t>
            </a:r>
            <a:endParaRPr lang="en-US" sz="4000" dirty="0" smtClean="0">
              <a:solidFill>
                <a:schemeClr val="tx1"/>
              </a:solidFill>
            </a:endParaRPr>
          </a:p>
          <a:p>
            <a:pPr marL="514350" lvl="0" indent="-514350" algn="just">
              <a:buFont typeface="+mj-lt"/>
              <a:buAutoNum type="arabicPeriod"/>
            </a:pPr>
            <a:r>
              <a:rPr lang="en-US" sz="4000" b="1" dirty="0" smtClean="0">
                <a:solidFill>
                  <a:srgbClr val="C00000"/>
                </a:solidFill>
              </a:rPr>
              <a:t>Principle of minimum handling</a:t>
            </a:r>
            <a:endParaRPr lang="en-US" sz="4000" dirty="0" smtClean="0">
              <a:solidFill>
                <a:schemeClr val="tx1"/>
              </a:solidFill>
            </a:endParaRPr>
          </a:p>
          <a:p>
            <a:pPr marL="514350" lvl="0" indent="-514350" algn="just">
              <a:buFont typeface="+mj-lt"/>
              <a:buAutoNum type="arabicPeriod"/>
            </a:pPr>
            <a:r>
              <a:rPr lang="en-US" sz="4000" b="1" dirty="0" smtClean="0">
                <a:solidFill>
                  <a:srgbClr val="C00000"/>
                </a:solidFill>
              </a:rPr>
              <a:t>Principle of minimum distance</a:t>
            </a:r>
            <a:endParaRPr lang="en-US" sz="4000" dirty="0" smtClean="0">
              <a:solidFill>
                <a:schemeClr val="tx1"/>
              </a:solidFill>
            </a:endParaRPr>
          </a:p>
          <a:p>
            <a:pPr marL="514350" lvl="0" indent="-514350" algn="just">
              <a:buFont typeface="+mj-lt"/>
              <a:buAutoNum type="arabicPeriod"/>
            </a:pPr>
            <a:r>
              <a:rPr lang="en-US" sz="4000" b="1" dirty="0" smtClean="0">
                <a:solidFill>
                  <a:srgbClr val="C00000"/>
                </a:solidFill>
              </a:rPr>
              <a:t>Principle of flow</a:t>
            </a:r>
          </a:p>
          <a:p>
            <a:pPr marL="457200" lvl="0" indent="-457200" algn="just">
              <a:buFont typeface="+mj-lt"/>
              <a:buAutoNum type="arabicPeriod" startAt="5"/>
            </a:pPr>
            <a:r>
              <a:rPr lang="en-US" sz="4000" b="1" dirty="0" smtClean="0">
                <a:solidFill>
                  <a:srgbClr val="C00000"/>
                </a:solidFill>
              </a:rPr>
              <a:t>Principle of maximum flexibility</a:t>
            </a:r>
            <a:endParaRPr lang="en-US" sz="4000" dirty="0" smtClean="0">
              <a:solidFill>
                <a:srgbClr val="C00000"/>
              </a:solidFill>
            </a:endParaRPr>
          </a:p>
          <a:p>
            <a:pPr marL="457200" lvl="0" indent="-457200" algn="just">
              <a:buFont typeface="+mj-lt"/>
              <a:buAutoNum type="arabicPeriod" startAt="5"/>
            </a:pPr>
            <a:r>
              <a:rPr lang="en-US" sz="4000" b="1" dirty="0" smtClean="0">
                <a:solidFill>
                  <a:srgbClr val="C00000"/>
                </a:solidFill>
              </a:rPr>
              <a:t>Principle of safety, security and satisfaction</a:t>
            </a:r>
            <a:endParaRPr lang="en-US" sz="4000" dirty="0" smtClean="0">
              <a:solidFill>
                <a:srgbClr val="C00000"/>
              </a:solidFill>
            </a:endParaRPr>
          </a:p>
          <a:p>
            <a:pPr marL="457200" lvl="0" indent="-457200" algn="just">
              <a:buFont typeface="+mj-lt"/>
              <a:buAutoNum type="arabicPeriod" startAt="5"/>
            </a:pPr>
            <a:r>
              <a:rPr lang="en-US" sz="4000" b="1" dirty="0" smtClean="0">
                <a:solidFill>
                  <a:srgbClr val="C00000"/>
                </a:solidFill>
              </a:rPr>
              <a:t>Principle of cubic space utilization</a:t>
            </a:r>
            <a:endParaRPr lang="en-US" sz="4000" dirty="0" smtClean="0">
              <a:solidFill>
                <a:srgbClr val="C00000"/>
              </a:solidFill>
            </a:endParaRPr>
          </a:p>
          <a:p>
            <a:pPr marL="514350" lvl="0" indent="-514350" algn="just">
              <a:buFont typeface="+mj-lt"/>
              <a:buAutoNum type="arabicPeriod"/>
            </a:pPr>
            <a:endParaRPr lang="en-US" sz="4000" b="1" dirty="0" smtClean="0">
              <a:solidFill>
                <a:srgbClr val="C00000"/>
              </a:solidFill>
            </a:endParaRPr>
          </a:p>
          <a:p>
            <a:pPr marL="514350" lvl="0" indent="-514350" algn="just">
              <a:buFont typeface="+mj-lt"/>
              <a:buAutoNum type="arabicPeriod"/>
            </a:pPr>
            <a:endParaRPr lang="en-US" sz="40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7"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90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3">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9" presetClass="entr" presetSubtype="0" decel="10000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p:cTn id="20"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1" dur="5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2" dur="500" fill="hold"/>
                                        <p:tgtEl>
                                          <p:spTgt spid="3">
                                            <p:txEl>
                                              <p:pRg st="2" end="2"/>
                                            </p:txEl>
                                          </p:spTgt>
                                        </p:tgtEl>
                                        <p:attrNameLst>
                                          <p:attrName>style.rotation</p:attrName>
                                        </p:attrNameLst>
                                      </p:cBhvr>
                                      <p:tavLst>
                                        <p:tav tm="0">
                                          <p:val>
                                            <p:fltVal val="360"/>
                                          </p:val>
                                        </p:tav>
                                        <p:tav tm="100000">
                                          <p:val>
                                            <p:fltVal val="0"/>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9" presetClass="entr" presetSubtype="0" decel="10000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0" dur="500" fill="hold"/>
                                        <p:tgtEl>
                                          <p:spTgt spid="3">
                                            <p:txEl>
                                              <p:pRg st="3" end="3"/>
                                            </p:txEl>
                                          </p:spTgt>
                                        </p:tgtEl>
                                        <p:attrNameLst>
                                          <p:attrName>style.rotation</p:attrName>
                                        </p:attrNameLst>
                                      </p:cBhvr>
                                      <p:tavLst>
                                        <p:tav tm="0">
                                          <p:val>
                                            <p:fltVal val="360"/>
                                          </p:val>
                                        </p:tav>
                                        <p:tav tm="100000">
                                          <p:val>
                                            <p:fltVal val="0"/>
                                          </p:val>
                                        </p:tav>
                                      </p:tavLst>
                                    </p:anim>
                                    <p:animEffect transition="in" filter="fade">
                                      <p:cBhvr>
                                        <p:cTn id="31" dur="500"/>
                                        <p:tgtEl>
                                          <p:spTgt spid="3">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49" presetClass="entr" presetSubtype="0" decel="100000" fill="hold"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p:cTn id="36"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7" dur="500" fill="hold"/>
                                        <p:tgtEl>
                                          <p:spTgt spid="3">
                                            <p:txEl>
                                              <p:pRg st="4" end="4"/>
                                            </p:txEl>
                                          </p:spTgt>
                                        </p:tgtEl>
                                        <p:attrNameLst>
                                          <p:attrName>ppt_h</p:attrName>
                                        </p:attrNameLst>
                                      </p:cBhvr>
                                      <p:tavLst>
                                        <p:tav tm="0">
                                          <p:val>
                                            <p:fltVal val="0"/>
                                          </p:val>
                                        </p:tav>
                                        <p:tav tm="100000">
                                          <p:val>
                                            <p:strVal val="#ppt_h"/>
                                          </p:val>
                                        </p:tav>
                                      </p:tavLst>
                                    </p:anim>
                                    <p:anim calcmode="lin" valueType="num">
                                      <p:cBhvr>
                                        <p:cTn id="38" dur="500" fill="hold"/>
                                        <p:tgtEl>
                                          <p:spTgt spid="3">
                                            <p:txEl>
                                              <p:pRg st="4" end="4"/>
                                            </p:txEl>
                                          </p:spTgt>
                                        </p:tgtEl>
                                        <p:attrNameLst>
                                          <p:attrName>style.rotation</p:attrName>
                                        </p:attrNameLst>
                                      </p:cBhvr>
                                      <p:tavLst>
                                        <p:tav tm="0">
                                          <p:val>
                                            <p:fltVal val="360"/>
                                          </p:val>
                                        </p:tav>
                                        <p:tav tm="100000">
                                          <p:val>
                                            <p:fltVal val="0"/>
                                          </p:val>
                                        </p:tav>
                                      </p:tavLst>
                                    </p:anim>
                                    <p:animEffect transition="in" filter="fade">
                                      <p:cBhvr>
                                        <p:cTn id="39" dur="500"/>
                                        <p:tgtEl>
                                          <p:spTgt spid="3">
                                            <p:txEl>
                                              <p:pRg st="4" end="4"/>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49" presetClass="entr" presetSubtype="0" decel="100000" fill="hold" nodeType="click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 calcmode="lin" valueType="num">
                                      <p:cBhvr>
                                        <p:cTn id="44"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5" dur="500" fill="hold"/>
                                        <p:tgtEl>
                                          <p:spTgt spid="3">
                                            <p:txEl>
                                              <p:pRg st="5" end="5"/>
                                            </p:txEl>
                                          </p:spTgt>
                                        </p:tgtEl>
                                        <p:attrNameLst>
                                          <p:attrName>ppt_h</p:attrName>
                                        </p:attrNameLst>
                                      </p:cBhvr>
                                      <p:tavLst>
                                        <p:tav tm="0">
                                          <p:val>
                                            <p:fltVal val="0"/>
                                          </p:val>
                                        </p:tav>
                                        <p:tav tm="100000">
                                          <p:val>
                                            <p:strVal val="#ppt_h"/>
                                          </p:val>
                                        </p:tav>
                                      </p:tavLst>
                                    </p:anim>
                                    <p:anim calcmode="lin" valueType="num">
                                      <p:cBhvr>
                                        <p:cTn id="46" dur="500" fill="hold"/>
                                        <p:tgtEl>
                                          <p:spTgt spid="3">
                                            <p:txEl>
                                              <p:pRg st="5" end="5"/>
                                            </p:txEl>
                                          </p:spTgt>
                                        </p:tgtEl>
                                        <p:attrNameLst>
                                          <p:attrName>style.rotation</p:attrName>
                                        </p:attrNameLst>
                                      </p:cBhvr>
                                      <p:tavLst>
                                        <p:tav tm="0">
                                          <p:val>
                                            <p:fltVal val="360"/>
                                          </p:val>
                                        </p:tav>
                                        <p:tav tm="100000">
                                          <p:val>
                                            <p:fltVal val="0"/>
                                          </p:val>
                                        </p:tav>
                                      </p:tavLst>
                                    </p:anim>
                                    <p:animEffect transition="in" filter="fade">
                                      <p:cBhvr>
                                        <p:cTn id="47" dur="500"/>
                                        <p:tgtEl>
                                          <p:spTgt spid="3">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9" presetClass="entr" presetSubtype="0" decel="100000" fill="hold" nodeType="clickEffect">
                                  <p:stCondLst>
                                    <p:cond delay="0"/>
                                  </p:stCondLst>
                                  <p:childTnLst>
                                    <p:set>
                                      <p:cBhvr>
                                        <p:cTn id="51" dur="1" fill="hold">
                                          <p:stCondLst>
                                            <p:cond delay="0"/>
                                          </p:stCondLst>
                                        </p:cTn>
                                        <p:tgtEl>
                                          <p:spTgt spid="3">
                                            <p:txEl>
                                              <p:pRg st="6" end="6"/>
                                            </p:txEl>
                                          </p:spTgt>
                                        </p:tgtEl>
                                        <p:attrNameLst>
                                          <p:attrName>style.visibility</p:attrName>
                                        </p:attrNameLst>
                                      </p:cBhvr>
                                      <p:to>
                                        <p:strVal val="visible"/>
                                      </p:to>
                                    </p:set>
                                    <p:anim calcmode="lin" valueType="num">
                                      <p:cBhvr>
                                        <p:cTn id="52"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3" dur="500" fill="hold"/>
                                        <p:tgtEl>
                                          <p:spTgt spid="3">
                                            <p:txEl>
                                              <p:pRg st="6" end="6"/>
                                            </p:txEl>
                                          </p:spTgt>
                                        </p:tgtEl>
                                        <p:attrNameLst>
                                          <p:attrName>ppt_h</p:attrName>
                                        </p:attrNameLst>
                                      </p:cBhvr>
                                      <p:tavLst>
                                        <p:tav tm="0">
                                          <p:val>
                                            <p:fltVal val="0"/>
                                          </p:val>
                                        </p:tav>
                                        <p:tav tm="100000">
                                          <p:val>
                                            <p:strVal val="#ppt_h"/>
                                          </p:val>
                                        </p:tav>
                                      </p:tavLst>
                                    </p:anim>
                                    <p:anim calcmode="lin" valueType="num">
                                      <p:cBhvr>
                                        <p:cTn id="54" dur="500" fill="hold"/>
                                        <p:tgtEl>
                                          <p:spTgt spid="3">
                                            <p:txEl>
                                              <p:pRg st="6" end="6"/>
                                            </p:txEl>
                                          </p:spTgt>
                                        </p:tgtEl>
                                        <p:attrNameLst>
                                          <p:attrName>style.rotation</p:attrName>
                                        </p:attrNameLst>
                                      </p:cBhvr>
                                      <p:tavLst>
                                        <p:tav tm="0">
                                          <p:val>
                                            <p:fltVal val="360"/>
                                          </p:val>
                                        </p:tav>
                                        <p:tav tm="100000">
                                          <p:val>
                                            <p:fltVal val="0"/>
                                          </p:val>
                                        </p:tav>
                                      </p:tavLst>
                                    </p:anim>
                                    <p:animEffect transition="in" filter="fade">
                                      <p:cBhvr>
                                        <p:cTn id="5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5988"/>
            <a:ext cx="7772400" cy="765175"/>
          </a:xfrm>
        </p:spPr>
        <p:txBody>
          <a:bodyPr>
            <a:noAutofit/>
          </a:bodyPr>
          <a:lstStyle/>
          <a:p>
            <a:r>
              <a:rPr lang="en-US" sz="4000" b="1" dirty="0" smtClean="0"/>
              <a:t>Types of Layout</a:t>
            </a:r>
            <a:endParaRPr lang="en-US" sz="4000" b="1" dirty="0"/>
          </a:p>
        </p:txBody>
      </p:sp>
      <p:sp>
        <p:nvSpPr>
          <p:cNvPr id="1025" name="Rectangle 1"/>
          <p:cNvSpPr>
            <a:spLocks noChangeArrowheads="1"/>
          </p:cNvSpPr>
          <p:nvPr/>
        </p:nvSpPr>
        <p:spPr bwMode="auto">
          <a:xfrm>
            <a:off x="304800" y="661511"/>
            <a:ext cx="8534400" cy="566308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5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1. Product Layout</a:t>
            </a:r>
            <a:r>
              <a:rPr kumimoji="0" lang="en-US" sz="5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5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4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 </a:t>
            </a:r>
            <a:r>
              <a:rPr kumimoji="0" lang="en-US" sz="4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product layout </a:t>
            </a:r>
            <a:r>
              <a:rPr kumimoji="0" lang="en-US" sz="4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(also called a </a:t>
            </a:r>
            <a:r>
              <a:rPr kumimoji="0" lang="en-US" sz="4400" b="1"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flow-shop layout</a:t>
            </a:r>
            <a:r>
              <a:rPr kumimoji="0" lang="en-US" sz="4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is one in which equipment or work processes are arranged according to the progressive steps by which the product is made. The path for each part is, in effect, a straight line.</a:t>
            </a:r>
            <a:endParaRPr kumimoji="0" lang="en-US" sz="4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1025"/>
                                        </p:tgtEl>
                                        <p:attrNameLst>
                                          <p:attrName>style.visibility</p:attrName>
                                        </p:attrNameLst>
                                      </p:cBhvr>
                                      <p:to>
                                        <p:strVal val="visible"/>
                                      </p:to>
                                    </p:set>
                                    <p:anim to="" calcmode="lin" valueType="num">
                                      <p:cBhvr>
                                        <p:cTn id="10" dur="1" fill="hold"/>
                                        <p:tgtEl>
                                          <p:spTgt spid="1025"/>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2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457200"/>
            <a:ext cx="8686800" cy="4419600"/>
          </a:xfrm>
        </p:spPr>
        <p:txBody>
          <a:bodyPr>
            <a:noAutofit/>
          </a:bodyPr>
          <a:lstStyle/>
          <a:p>
            <a:pPr lvl="0" algn="just" eaLnBrk="0" fontAlgn="base" hangingPunct="0">
              <a:spcBef>
                <a:spcPct val="0"/>
              </a:spcBef>
              <a:spcAft>
                <a:spcPct val="0"/>
              </a:spcAft>
              <a:buFont typeface="Wingdings" pitchFamily="2" charset="2"/>
              <a:buChar char="ü"/>
            </a:pPr>
            <a:r>
              <a:rPr lang="en-US" sz="4000" dirty="0" smtClean="0">
                <a:solidFill>
                  <a:schemeClr val="tx1"/>
                </a:solidFill>
                <a:latin typeface="Times New Roman" pitchFamily="18" charset="0"/>
                <a:ea typeface="Times New Roman" pitchFamily="18" charset="0"/>
                <a:cs typeface="Times New Roman" pitchFamily="18" charset="0"/>
              </a:rPr>
              <a:t> Production lines for shoes, chemical plants, and car washes are all product layouts.</a:t>
            </a:r>
            <a:endParaRPr lang="en-US" sz="4000" dirty="0" smtClean="0">
              <a:solidFill>
                <a:schemeClr val="tx1"/>
              </a:solidFill>
              <a:latin typeface="Arial" pitchFamily="34" charset="0"/>
              <a:cs typeface="Arial" pitchFamily="34" charset="0"/>
            </a:endParaRPr>
          </a:p>
          <a:p>
            <a:pPr lvl="0" algn="just" eaLnBrk="0" fontAlgn="base" hangingPunct="0">
              <a:spcBef>
                <a:spcPct val="0"/>
              </a:spcBef>
              <a:spcAft>
                <a:spcPct val="0"/>
              </a:spcAft>
              <a:buFont typeface="Wingdings" pitchFamily="2" charset="2"/>
              <a:buChar char="ü"/>
            </a:pPr>
            <a:r>
              <a:rPr lang="en-US" sz="4000" dirty="0" smtClean="0">
                <a:solidFill>
                  <a:schemeClr val="tx1"/>
                </a:solidFill>
                <a:latin typeface="Times New Roman" pitchFamily="18" charset="0"/>
                <a:ea typeface="Times New Roman" pitchFamily="18" charset="0"/>
                <a:cs typeface="Times New Roman" pitchFamily="18" charset="0"/>
              </a:rPr>
              <a:t> In product layout, equipment or departments are dedicated to a particular product line, </a:t>
            </a:r>
            <a:r>
              <a:rPr lang="en-US" sz="4000" dirty="0" smtClean="0">
                <a:solidFill>
                  <a:srgbClr val="FF0000"/>
                </a:solidFill>
                <a:latin typeface="Times New Roman" pitchFamily="18" charset="0"/>
                <a:ea typeface="Times New Roman" pitchFamily="18" charset="0"/>
                <a:cs typeface="Times New Roman" pitchFamily="18" charset="0"/>
              </a:rPr>
              <a:t>duplicate equipment is employed to avoid backtracking, </a:t>
            </a:r>
            <a:r>
              <a:rPr lang="en-US" sz="4000" dirty="0" smtClean="0">
                <a:solidFill>
                  <a:schemeClr val="tx1"/>
                </a:solidFill>
                <a:latin typeface="Times New Roman" pitchFamily="18" charset="0"/>
                <a:ea typeface="Times New Roman" pitchFamily="18" charset="0"/>
                <a:cs typeface="Times New Roman" pitchFamily="18" charset="0"/>
              </a:rPr>
              <a:t>and a straight-line flow of material movement is achievable.</a:t>
            </a:r>
            <a:endParaRPr lang="en-US"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 to="" calcmode="lin" valueType="num">
                                      <p:cBhvr>
                                        <p:cTn id="10" dur="1" fill="hold"/>
                                        <p:tgtEl>
                                          <p:spTgt spid="3">
                                            <p:txEl>
                                              <p:pRg st="1" end="1"/>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381000"/>
            <a:ext cx="8610600" cy="4495800"/>
          </a:xfrm>
        </p:spPr>
        <p:txBody>
          <a:bodyPr>
            <a:noAutofit/>
          </a:bodyPr>
          <a:lstStyle/>
          <a:p>
            <a:pPr lvl="0" algn="just">
              <a:buFont typeface="Arial" pitchFamily="34" charset="0"/>
              <a:buChar char="•"/>
            </a:pPr>
            <a:r>
              <a:rPr lang="en-US" sz="4400" dirty="0" smtClean="0">
                <a:solidFill>
                  <a:schemeClr val="tx1"/>
                </a:solidFill>
              </a:rPr>
              <a:t>In this type of layout, machines and auxiliary services are located according to the processing sequence of the product. </a:t>
            </a:r>
          </a:p>
          <a:p>
            <a:pPr lvl="0" algn="just">
              <a:buFont typeface="Arial" pitchFamily="34" charset="0"/>
              <a:buChar char="•"/>
            </a:pPr>
            <a:r>
              <a:rPr lang="en-US" sz="4400" dirty="0" smtClean="0">
                <a:solidFill>
                  <a:schemeClr val="tx1"/>
                </a:solidFill>
              </a:rPr>
              <a:t>If the volume of production is large, the facilities can be arranged to achieve efficient flow of materials and lower cost per unit. </a:t>
            </a:r>
          </a:p>
          <a:p>
            <a:pPr algn="just">
              <a:buFont typeface="Arial" pitchFamily="34" charset="0"/>
              <a:buChar char="•"/>
            </a:pPr>
            <a:endParaRPr lang="en-US" sz="44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 to="" calcmode="lin" valueType="num">
                                      <p:cBhvr>
                                        <p:cTn id="10" dur="1" fill="hold"/>
                                        <p:tgtEl>
                                          <p:spTgt spid="3">
                                            <p:txEl>
                                              <p:pRg st="1" end="1"/>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381000"/>
            <a:ext cx="8915400" cy="5334000"/>
          </a:xfrm>
        </p:spPr>
        <p:txBody>
          <a:bodyPr>
            <a:noAutofit/>
          </a:bodyPr>
          <a:lstStyle/>
          <a:p>
            <a:pPr lvl="0" algn="l">
              <a:buFont typeface="Arial" pitchFamily="34" charset="0"/>
              <a:buChar char="•"/>
            </a:pPr>
            <a:r>
              <a:rPr lang="en-US" sz="3600" dirty="0" smtClean="0">
                <a:solidFill>
                  <a:schemeClr val="tx1"/>
                </a:solidFill>
              </a:rPr>
              <a:t> Special purpose machines are used which perform the required function quickly and reliably. </a:t>
            </a:r>
          </a:p>
          <a:p>
            <a:pPr lvl="0" algn="l">
              <a:buFont typeface="Arial" pitchFamily="34" charset="0"/>
              <a:buChar char="•"/>
            </a:pPr>
            <a:r>
              <a:rPr lang="en-US" sz="3600" dirty="0" smtClean="0">
                <a:solidFill>
                  <a:schemeClr val="tx1"/>
                </a:solidFill>
              </a:rPr>
              <a:t>The material moves to another machine sequentially without any backtracking or deviation </a:t>
            </a:r>
            <a:r>
              <a:rPr lang="en-US" sz="3600" dirty="0" err="1" smtClean="0">
                <a:solidFill>
                  <a:schemeClr val="tx1"/>
                </a:solidFill>
              </a:rPr>
              <a:t>i.e</a:t>
            </a:r>
            <a:r>
              <a:rPr lang="en-US" sz="3600" dirty="0" smtClean="0">
                <a:solidFill>
                  <a:schemeClr val="tx1"/>
                </a:solidFill>
              </a:rPr>
              <a:t> the output of one machine becomes input of the next machine. </a:t>
            </a:r>
          </a:p>
          <a:p>
            <a:pPr lvl="0" algn="l">
              <a:buFont typeface="Arial" pitchFamily="34" charset="0"/>
              <a:buChar char="•"/>
            </a:pPr>
            <a:r>
              <a:rPr lang="en-US" sz="3600" dirty="0" smtClean="0">
                <a:solidFill>
                  <a:schemeClr val="tx1"/>
                </a:solidFill>
              </a:rPr>
              <a:t>It requires a very little material handling. </a:t>
            </a:r>
          </a:p>
          <a:p>
            <a:pPr lvl="0" algn="l">
              <a:buFont typeface="Arial" pitchFamily="34" charset="0"/>
              <a:buChar char="•"/>
            </a:pPr>
            <a:r>
              <a:rPr lang="en-US" sz="3600" dirty="0" smtClean="0">
                <a:solidFill>
                  <a:schemeClr val="tx1"/>
                </a:solidFill>
              </a:rPr>
              <a:t>It is used for mass production of standardized products. E.g. Sugar mill and paper mill.</a:t>
            </a:r>
          </a:p>
          <a:p>
            <a:pPr algn="l"/>
            <a:endParaRPr lang="en-US"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 to="" calcmode="lin" valueType="num">
                                      <p:cBhvr>
                                        <p:cTn id="10" dur="1" fill="hold"/>
                                        <p:tgtEl>
                                          <p:spTgt spid="3">
                                            <p:txEl>
                                              <p:pRg st="1" end="1"/>
                                            </p:txEl>
                                          </p:spTgt>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to="" calcmode="lin" valueType="num">
                                      <p:cBhvr>
                                        <p:cTn id="13" dur="1" fill="hold"/>
                                        <p:tgtEl>
                                          <p:spTgt spid="3">
                                            <p:txEl>
                                              <p:pRg st="2" end="2"/>
                                            </p:txEl>
                                          </p:spTgt>
                                        </p:tgtEl>
                                        <p:attrNameLst>
                                          <p:attrName/>
                                        </p:attrNameLst>
                                      </p:cBhvr>
                                    </p:anim>
                                  </p:childTnLst>
                                </p:cTn>
                              </p:par>
                              <p:par>
                                <p:cTn id="14" presetID="24"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 to="" calcmode="lin" valueType="num">
                                      <p:cBhvr>
                                        <p:cTn id="16" dur="1" fill="hold"/>
                                        <p:tgtEl>
                                          <p:spTgt spid="3">
                                            <p:txEl>
                                              <p:pRg st="3" end="3"/>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Content Placeholder 2"/>
          <p:cNvSpPr txBox="1">
            <a:spLocks/>
          </p:cNvSpPr>
          <p:nvPr/>
        </p:nvSpPr>
        <p:spPr>
          <a:xfrm>
            <a:off x="0" y="152400"/>
            <a:ext cx="8990013" cy="65532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1" i="0" u="none" strike="noStrike" kern="1200" cap="none" spc="0" normalizeH="0" baseline="0" noProof="0" dirty="0" smtClean="0">
                <a:ln>
                  <a:noFill/>
                </a:ln>
                <a:solidFill>
                  <a:schemeClr val="tx1"/>
                </a:solidFill>
                <a:effectLst/>
                <a:uLnTx/>
                <a:uFillTx/>
                <a:latin typeface="+mn-lt"/>
                <a:ea typeface="+mn-ea"/>
                <a:cs typeface="+mn-cs"/>
              </a:rPr>
              <a:t>Product layouts</a:t>
            </a:r>
            <a:r>
              <a:rPr kumimoji="0" lang="tr-TR" sz="2800" b="1" i="0" u="none" strike="noStrike" kern="1200" cap="none" spc="0" normalizeH="0" baseline="0" noProof="0" dirty="0" smtClean="0">
                <a:ln>
                  <a:noFill/>
                </a:ln>
                <a:solidFill>
                  <a:schemeClr val="tx1"/>
                </a:solidFill>
                <a:effectLst/>
                <a:uLnTx/>
                <a:uFillTx/>
                <a:latin typeface="+mn-lt"/>
                <a:ea typeface="+mn-ea"/>
                <a:cs typeface="+mn-cs"/>
              </a:rPr>
              <a:t> </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are used to achieve a smooth and rapid flow of large volumes of goods or customers through a system. </a:t>
            </a:r>
            <a:endParaRPr kumimoji="0" lang="tr-TR" sz="28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30" name="Picture 2"/>
          <p:cNvPicPr>
            <a:picLocks noChangeAspect="1" noChangeArrowheads="1"/>
          </p:cNvPicPr>
          <p:nvPr/>
        </p:nvPicPr>
        <p:blipFill>
          <a:blip r:embed="rId2" cstate="print"/>
          <a:srcRect/>
          <a:stretch>
            <a:fillRect/>
          </a:stretch>
        </p:blipFill>
        <p:spPr bwMode="auto">
          <a:xfrm>
            <a:off x="104775" y="1676400"/>
            <a:ext cx="8921750" cy="2667000"/>
          </a:xfrm>
          <a:prstGeom prst="rect">
            <a:avLst/>
          </a:prstGeom>
          <a:noFill/>
          <a:ln w="9525">
            <a:noFill/>
            <a:miter lim="800000"/>
            <a:headEnd/>
            <a:tailEnd/>
          </a:ln>
        </p:spPr>
      </p:pic>
      <p:pic>
        <p:nvPicPr>
          <p:cNvPr id="31" name="Picture 3"/>
          <p:cNvPicPr>
            <a:picLocks noChangeAspect="1" noChangeArrowheads="1"/>
          </p:cNvPicPr>
          <p:nvPr/>
        </p:nvPicPr>
        <p:blipFill>
          <a:blip r:embed="rId3" cstate="print"/>
          <a:srcRect/>
          <a:stretch>
            <a:fillRect/>
          </a:stretch>
        </p:blipFill>
        <p:spPr bwMode="auto">
          <a:xfrm>
            <a:off x="44450" y="4572000"/>
            <a:ext cx="9029700" cy="2286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to="" calcmode="lin" valueType="num">
                                      <p:cBhvr>
                                        <p:cTn id="7" dur="1" fill="hold"/>
                                        <p:tgtEl>
                                          <p:spTgt spid="29"/>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 to="" calcmode="lin" valueType="num">
                                      <p:cBhvr>
                                        <p:cTn id="10" dur="1" fill="hold"/>
                                        <p:tgtEl>
                                          <p:spTgt spid="30"/>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anim to="" calcmode="lin" valueType="num">
                                      <p:cBhvr>
                                        <p:cTn id="13" dur="1" fill="hold"/>
                                        <p:tgtEl>
                                          <p:spTgt spid="31"/>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ChangeArrowheads="1"/>
          </p:cNvSpPr>
          <p:nvPr/>
        </p:nvSpPr>
        <p:spPr bwMode="auto">
          <a:xfrm>
            <a:off x="152400" y="304800"/>
            <a:ext cx="8915400" cy="5509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3200" b="1" i="0" u="sng" strike="noStrike" cap="none" normalizeH="0" baseline="0" dirty="0" smtClean="0">
                <a:ln>
                  <a:noFill/>
                </a:ln>
                <a:solidFill>
                  <a:srgbClr val="663300"/>
                </a:solidFill>
                <a:effectLst/>
                <a:latin typeface="Times New Roman" pitchFamily="18" charset="0"/>
                <a:ea typeface="Times New Roman" pitchFamily="18" charset="0"/>
                <a:cs typeface="Times New Roman" pitchFamily="18" charset="0"/>
              </a:rPr>
              <a:t>Advantages of Product layout:</a:t>
            </a:r>
            <a:r>
              <a:rPr kumimoji="0" lang="en-US" sz="32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a:p>
            <a:pPr marL="514350" marR="0" lvl="0" indent="-514350" algn="just" defTabSz="914400" rtl="0" eaLnBrk="0" fontAlgn="base" latinLnBrk="0" hangingPunct="0">
              <a:lnSpc>
                <a:spcPct val="100000"/>
              </a:lnSpc>
              <a:spcBef>
                <a:spcPct val="0"/>
              </a:spcBef>
              <a:spcAft>
                <a:spcPct val="0"/>
              </a:spcAft>
              <a:buClr>
                <a:srgbClr val="800000"/>
              </a:buClr>
              <a:buSzTx/>
              <a:buFont typeface="+mj-lt"/>
              <a:buAutoNum type="arabicParenR"/>
              <a:tabLst/>
            </a:pPr>
            <a:r>
              <a:rPr kumimoji="0" lang="en-US" sz="3200" b="0" i="0" u="none" strike="noStrike" cap="none" normalizeH="0" baseline="0" dirty="0" smtClean="0">
                <a:ln>
                  <a:noFill/>
                </a:ln>
                <a:solidFill>
                  <a:srgbClr val="000099"/>
                </a:solidFill>
                <a:effectLst/>
                <a:latin typeface="Times New Roman" pitchFamily="18" charset="0"/>
                <a:ea typeface="Times New Roman" pitchFamily="18" charset="0"/>
                <a:cs typeface="Times New Roman" pitchFamily="18" charset="0"/>
              </a:rPr>
              <a:t>Low cost of material handling, due to straight and short route and absence of backtracking</a:t>
            </a:r>
            <a:endParaRPr kumimoji="0" lang="en-US" sz="3200" b="0" i="0" u="none" strike="noStrike" cap="none" normalizeH="0" baseline="0" dirty="0" smtClean="0">
              <a:ln>
                <a:noFill/>
              </a:ln>
              <a:solidFill>
                <a:srgbClr val="000099"/>
              </a:solidFill>
              <a:effectLst/>
              <a:latin typeface="Arial" pitchFamily="34" charset="0"/>
              <a:cs typeface="Arial" pitchFamily="34" charset="0"/>
            </a:endParaRPr>
          </a:p>
          <a:p>
            <a:pPr marL="514350" marR="0" lvl="0" indent="-514350" algn="just" defTabSz="914400" rtl="0" eaLnBrk="0" fontAlgn="base" latinLnBrk="0" hangingPunct="0">
              <a:lnSpc>
                <a:spcPct val="100000"/>
              </a:lnSpc>
              <a:spcBef>
                <a:spcPct val="0"/>
              </a:spcBef>
              <a:spcAft>
                <a:spcPct val="0"/>
              </a:spcAft>
              <a:buClr>
                <a:srgbClr val="800000"/>
              </a:buClr>
              <a:buSzTx/>
              <a:buFont typeface="+mj-lt"/>
              <a:buAutoNum type="arabicParenR"/>
              <a:tabLst/>
            </a:pPr>
            <a:r>
              <a:rPr kumimoji="0" lang="en-US" sz="3200" b="0" i="0" u="none" strike="noStrike" cap="none" normalizeH="0" baseline="0" dirty="0" smtClean="0">
                <a:ln>
                  <a:noFill/>
                </a:ln>
                <a:solidFill>
                  <a:srgbClr val="000099"/>
                </a:solidFill>
                <a:effectLst/>
                <a:latin typeface="Times New Roman" pitchFamily="18" charset="0"/>
                <a:ea typeface="Times New Roman" pitchFamily="18" charset="0"/>
                <a:cs typeface="Times New Roman" pitchFamily="18" charset="0"/>
              </a:rPr>
              <a:t>Smooth and continuous operations </a:t>
            </a:r>
            <a:endParaRPr kumimoji="0" lang="en-US" sz="3200" b="0" i="0" u="none" strike="noStrike" cap="none" normalizeH="0" baseline="0" dirty="0" smtClean="0">
              <a:ln>
                <a:noFill/>
              </a:ln>
              <a:solidFill>
                <a:srgbClr val="000099"/>
              </a:solidFill>
              <a:effectLst/>
              <a:latin typeface="Arial" pitchFamily="34" charset="0"/>
              <a:cs typeface="Arial" pitchFamily="34" charset="0"/>
            </a:endParaRPr>
          </a:p>
          <a:p>
            <a:pPr marL="514350" marR="0" lvl="0" indent="-514350" algn="just" defTabSz="914400" rtl="0" eaLnBrk="0" fontAlgn="base" latinLnBrk="0" hangingPunct="0">
              <a:lnSpc>
                <a:spcPct val="100000"/>
              </a:lnSpc>
              <a:spcBef>
                <a:spcPct val="0"/>
              </a:spcBef>
              <a:spcAft>
                <a:spcPct val="0"/>
              </a:spcAft>
              <a:buClr>
                <a:srgbClr val="800000"/>
              </a:buClr>
              <a:buSzTx/>
              <a:buFont typeface="+mj-lt"/>
              <a:buAutoNum type="arabicParenR"/>
              <a:tabLst/>
            </a:pPr>
            <a:r>
              <a:rPr kumimoji="0" lang="en-US" sz="3200" b="0" i="0" u="none" strike="noStrike" cap="none" normalizeH="0" baseline="0" dirty="0" smtClean="0">
                <a:ln>
                  <a:noFill/>
                </a:ln>
                <a:solidFill>
                  <a:srgbClr val="000099"/>
                </a:solidFill>
                <a:effectLst/>
                <a:latin typeface="Times New Roman" pitchFamily="18" charset="0"/>
                <a:ea typeface="Times New Roman" pitchFamily="18" charset="0"/>
                <a:cs typeface="Times New Roman" pitchFamily="18" charset="0"/>
              </a:rPr>
              <a:t>Continuous flow of work </a:t>
            </a:r>
            <a:endParaRPr kumimoji="0" lang="en-US" sz="3200" b="0" i="0" u="none" strike="noStrike" cap="none" normalizeH="0" baseline="0" dirty="0" smtClean="0">
              <a:ln>
                <a:noFill/>
              </a:ln>
              <a:solidFill>
                <a:srgbClr val="000099"/>
              </a:solidFill>
              <a:effectLst/>
              <a:latin typeface="Arial" pitchFamily="34" charset="0"/>
              <a:cs typeface="Arial" pitchFamily="34" charset="0"/>
            </a:endParaRPr>
          </a:p>
          <a:p>
            <a:pPr marL="514350" marR="0" lvl="0" indent="-514350" algn="just" defTabSz="914400" rtl="0" eaLnBrk="0" fontAlgn="base" latinLnBrk="0" hangingPunct="0">
              <a:lnSpc>
                <a:spcPct val="100000"/>
              </a:lnSpc>
              <a:spcBef>
                <a:spcPct val="0"/>
              </a:spcBef>
              <a:spcAft>
                <a:spcPct val="0"/>
              </a:spcAft>
              <a:buClr>
                <a:srgbClr val="800000"/>
              </a:buClr>
              <a:buSzTx/>
              <a:buFont typeface="+mj-lt"/>
              <a:buAutoNum type="arabicParenR"/>
              <a:tabLst/>
            </a:pPr>
            <a:r>
              <a:rPr kumimoji="0" lang="en-US" sz="3200" b="0" i="0" u="none" strike="noStrike" cap="none" normalizeH="0" baseline="0" dirty="0" smtClean="0">
                <a:ln>
                  <a:noFill/>
                </a:ln>
                <a:solidFill>
                  <a:srgbClr val="000099"/>
                </a:solidFill>
                <a:effectLst/>
                <a:latin typeface="Times New Roman" pitchFamily="18" charset="0"/>
                <a:ea typeface="Times New Roman" pitchFamily="18" charset="0"/>
                <a:cs typeface="Times New Roman" pitchFamily="18" charset="0"/>
              </a:rPr>
              <a:t>Lesser inventory and work in progress </a:t>
            </a:r>
            <a:endParaRPr kumimoji="0" lang="en-US" sz="3200" b="0" i="0" u="none" strike="noStrike" cap="none" normalizeH="0" baseline="0" dirty="0" smtClean="0">
              <a:ln>
                <a:noFill/>
              </a:ln>
              <a:solidFill>
                <a:srgbClr val="000099"/>
              </a:solidFill>
              <a:effectLst/>
              <a:latin typeface="Arial" pitchFamily="34" charset="0"/>
              <a:cs typeface="Arial" pitchFamily="34" charset="0"/>
            </a:endParaRPr>
          </a:p>
          <a:p>
            <a:pPr marL="514350" marR="0" lvl="0" indent="-514350" algn="just" defTabSz="914400" rtl="0" eaLnBrk="0" fontAlgn="base" latinLnBrk="0" hangingPunct="0">
              <a:lnSpc>
                <a:spcPct val="100000"/>
              </a:lnSpc>
              <a:spcBef>
                <a:spcPct val="0"/>
              </a:spcBef>
              <a:spcAft>
                <a:spcPct val="0"/>
              </a:spcAft>
              <a:buClr>
                <a:srgbClr val="800000"/>
              </a:buClr>
              <a:buSzTx/>
              <a:buFont typeface="+mj-lt"/>
              <a:buAutoNum type="arabicParenR"/>
              <a:tabLst/>
            </a:pPr>
            <a:r>
              <a:rPr kumimoji="0" lang="en-US" sz="3200" b="0" i="0" u="none" strike="noStrike" cap="none" normalizeH="0" baseline="0" dirty="0" smtClean="0">
                <a:ln>
                  <a:noFill/>
                </a:ln>
                <a:solidFill>
                  <a:srgbClr val="000099"/>
                </a:solidFill>
                <a:effectLst/>
                <a:latin typeface="Times New Roman" pitchFamily="18" charset="0"/>
                <a:ea typeface="Times New Roman" pitchFamily="18" charset="0"/>
                <a:cs typeface="Times New Roman" pitchFamily="18" charset="0"/>
              </a:rPr>
              <a:t>Optimum use of floor space </a:t>
            </a:r>
            <a:endParaRPr kumimoji="0" lang="en-US" sz="3200" b="0" i="0" u="none" strike="noStrike" cap="none" normalizeH="0" baseline="0" dirty="0" smtClean="0">
              <a:ln>
                <a:noFill/>
              </a:ln>
              <a:solidFill>
                <a:srgbClr val="000099"/>
              </a:solidFill>
              <a:effectLst/>
              <a:latin typeface="Arial" pitchFamily="34" charset="0"/>
              <a:cs typeface="Arial" pitchFamily="34" charset="0"/>
            </a:endParaRPr>
          </a:p>
          <a:p>
            <a:pPr marL="514350" marR="0" lvl="0" indent="-514350" algn="just" defTabSz="914400" rtl="0" eaLnBrk="0" fontAlgn="base" latinLnBrk="0" hangingPunct="0">
              <a:lnSpc>
                <a:spcPct val="100000"/>
              </a:lnSpc>
              <a:spcBef>
                <a:spcPct val="0"/>
              </a:spcBef>
              <a:spcAft>
                <a:spcPct val="0"/>
              </a:spcAft>
              <a:buClr>
                <a:srgbClr val="800000"/>
              </a:buClr>
              <a:buSzTx/>
              <a:buFont typeface="+mj-lt"/>
              <a:buAutoNum type="arabicParenR"/>
              <a:tabLst/>
            </a:pPr>
            <a:r>
              <a:rPr kumimoji="0" lang="en-US" sz="3200" b="0" i="0" u="none" strike="noStrike" cap="none" normalizeH="0" baseline="0" dirty="0" smtClean="0">
                <a:ln>
                  <a:noFill/>
                </a:ln>
                <a:solidFill>
                  <a:srgbClr val="000099"/>
                </a:solidFill>
                <a:effectLst/>
                <a:latin typeface="Times New Roman" pitchFamily="18" charset="0"/>
                <a:ea typeface="Times New Roman" pitchFamily="18" charset="0"/>
                <a:cs typeface="Times New Roman" pitchFamily="18" charset="0"/>
              </a:rPr>
              <a:t>Simple and effective inspection of work and simplified production control </a:t>
            </a:r>
            <a:endParaRPr kumimoji="0" lang="en-US" sz="3200" b="0" i="0" u="none" strike="noStrike" cap="none" normalizeH="0" baseline="0" dirty="0" smtClean="0">
              <a:ln>
                <a:noFill/>
              </a:ln>
              <a:solidFill>
                <a:srgbClr val="000099"/>
              </a:solidFill>
              <a:effectLst/>
              <a:latin typeface="Arial" pitchFamily="34" charset="0"/>
              <a:cs typeface="Arial" pitchFamily="34" charset="0"/>
            </a:endParaRPr>
          </a:p>
          <a:p>
            <a:pPr marL="514350" marR="0" lvl="0" indent="-514350" algn="just" defTabSz="914400" rtl="0" eaLnBrk="0" fontAlgn="base" latinLnBrk="0" hangingPunct="0">
              <a:lnSpc>
                <a:spcPct val="100000"/>
              </a:lnSpc>
              <a:spcBef>
                <a:spcPct val="0"/>
              </a:spcBef>
              <a:spcAft>
                <a:spcPct val="0"/>
              </a:spcAft>
              <a:buClr>
                <a:srgbClr val="800000"/>
              </a:buClr>
              <a:buSzTx/>
              <a:buFont typeface="+mj-lt"/>
              <a:buAutoNum type="arabicParenR"/>
              <a:tabLst/>
            </a:pPr>
            <a:r>
              <a:rPr kumimoji="0" lang="en-US" sz="3200" b="0" i="0" u="none" strike="noStrike" cap="none" normalizeH="0" baseline="0" dirty="0" smtClean="0">
                <a:ln>
                  <a:noFill/>
                </a:ln>
                <a:solidFill>
                  <a:srgbClr val="000099"/>
                </a:solidFill>
                <a:effectLst/>
                <a:latin typeface="Times New Roman" pitchFamily="18" charset="0"/>
                <a:ea typeface="Times New Roman" pitchFamily="18" charset="0"/>
                <a:cs typeface="Times New Roman" pitchFamily="18" charset="0"/>
              </a:rPr>
              <a:t>Lower manufacturing cost per unit</a:t>
            </a:r>
            <a:endParaRPr kumimoji="0" lang="en-US" sz="3200" b="0" i="0" u="none" strike="noStrike" cap="none" normalizeH="0" baseline="0" dirty="0" smtClean="0">
              <a:ln>
                <a:noFill/>
              </a:ln>
              <a:solidFill>
                <a:srgbClr val="000099"/>
              </a:solidFill>
              <a:effectLst/>
              <a:latin typeface="Arial" pitchFamily="34" charset="0"/>
              <a:cs typeface="Arial" pitchFamily="34" charset="0"/>
            </a:endParaRPr>
          </a:p>
          <a:p>
            <a:pPr marL="514350" marR="0" lvl="0" indent="-514350" algn="just" defTabSz="914400" rtl="0" eaLnBrk="0" fontAlgn="base" latinLnBrk="0" hangingPunct="0">
              <a:lnSpc>
                <a:spcPct val="100000"/>
              </a:lnSpc>
              <a:spcBef>
                <a:spcPct val="0"/>
              </a:spcBef>
              <a:spcAft>
                <a:spcPct val="0"/>
              </a:spcAft>
              <a:buClr>
                <a:srgbClr val="800000"/>
              </a:buClr>
              <a:buSzTx/>
              <a:buFont typeface="+mj-lt"/>
              <a:buAutoNum type="arabicParenR"/>
              <a:tabLst/>
            </a:pPr>
            <a:r>
              <a:rPr kumimoji="0" lang="en-US" sz="3200" b="0" i="0" u="none" strike="noStrike" cap="none" normalizeH="0" baseline="0" dirty="0" smtClean="0">
                <a:ln>
                  <a:noFill/>
                </a:ln>
                <a:solidFill>
                  <a:srgbClr val="000099"/>
                </a:solidFill>
                <a:effectLst/>
                <a:latin typeface="Times New Roman" pitchFamily="18" charset="0"/>
                <a:ea typeface="Times New Roman" pitchFamily="18" charset="0"/>
                <a:cs typeface="Times New Roman" pitchFamily="18" charset="0"/>
              </a:rPr>
              <a:t>Throughput time is less. </a:t>
            </a:r>
            <a:endParaRPr kumimoji="0" lang="en-US" sz="3200" b="0" i="0" u="none" strike="noStrike" cap="none" normalizeH="0" baseline="0" dirty="0" smtClean="0">
              <a:ln>
                <a:noFill/>
              </a:ln>
              <a:solidFill>
                <a:srgbClr val="000099"/>
              </a:solidFill>
              <a:effectLst/>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529">
                                            <p:txEl>
                                              <p:pRg st="1" end="1"/>
                                            </p:txEl>
                                          </p:spTgt>
                                        </p:tgtEl>
                                        <p:attrNameLst>
                                          <p:attrName>style.visibility</p:attrName>
                                        </p:attrNameLst>
                                      </p:cBhvr>
                                      <p:to>
                                        <p:strVal val="visible"/>
                                      </p:to>
                                    </p:set>
                                    <p:animEffect transition="in" filter="blinds(horizontal)">
                                      <p:cBhvr>
                                        <p:cTn id="7" dur="500"/>
                                        <p:tgtEl>
                                          <p:spTgt spid="2252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2529">
                                            <p:txEl>
                                              <p:pRg st="2" end="2"/>
                                            </p:txEl>
                                          </p:spTgt>
                                        </p:tgtEl>
                                        <p:attrNameLst>
                                          <p:attrName>style.visibility</p:attrName>
                                        </p:attrNameLst>
                                      </p:cBhvr>
                                      <p:to>
                                        <p:strVal val="visible"/>
                                      </p:to>
                                    </p:set>
                                    <p:animEffect transition="in" filter="blinds(horizontal)">
                                      <p:cBhvr>
                                        <p:cTn id="10" dur="500"/>
                                        <p:tgtEl>
                                          <p:spTgt spid="22529">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2529">
                                            <p:txEl>
                                              <p:pRg st="3" end="3"/>
                                            </p:txEl>
                                          </p:spTgt>
                                        </p:tgtEl>
                                        <p:attrNameLst>
                                          <p:attrName>style.visibility</p:attrName>
                                        </p:attrNameLst>
                                      </p:cBhvr>
                                      <p:to>
                                        <p:strVal val="visible"/>
                                      </p:to>
                                    </p:set>
                                    <p:animEffect transition="in" filter="blinds(horizontal)">
                                      <p:cBhvr>
                                        <p:cTn id="13" dur="500"/>
                                        <p:tgtEl>
                                          <p:spTgt spid="22529">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2529">
                                            <p:txEl>
                                              <p:pRg st="4" end="4"/>
                                            </p:txEl>
                                          </p:spTgt>
                                        </p:tgtEl>
                                        <p:attrNameLst>
                                          <p:attrName>style.visibility</p:attrName>
                                        </p:attrNameLst>
                                      </p:cBhvr>
                                      <p:to>
                                        <p:strVal val="visible"/>
                                      </p:to>
                                    </p:set>
                                    <p:animEffect transition="in" filter="blinds(horizontal)">
                                      <p:cBhvr>
                                        <p:cTn id="16" dur="500"/>
                                        <p:tgtEl>
                                          <p:spTgt spid="22529">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2529">
                                            <p:txEl>
                                              <p:pRg st="5" end="5"/>
                                            </p:txEl>
                                          </p:spTgt>
                                        </p:tgtEl>
                                        <p:attrNameLst>
                                          <p:attrName>style.visibility</p:attrName>
                                        </p:attrNameLst>
                                      </p:cBhvr>
                                      <p:to>
                                        <p:strVal val="visible"/>
                                      </p:to>
                                    </p:set>
                                    <p:animEffect transition="in" filter="blinds(horizontal)">
                                      <p:cBhvr>
                                        <p:cTn id="19" dur="500"/>
                                        <p:tgtEl>
                                          <p:spTgt spid="22529">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22529">
                                            <p:txEl>
                                              <p:pRg st="6" end="6"/>
                                            </p:txEl>
                                          </p:spTgt>
                                        </p:tgtEl>
                                        <p:attrNameLst>
                                          <p:attrName>style.visibility</p:attrName>
                                        </p:attrNameLst>
                                      </p:cBhvr>
                                      <p:to>
                                        <p:strVal val="visible"/>
                                      </p:to>
                                    </p:set>
                                    <p:animEffect transition="in" filter="blinds(horizontal)">
                                      <p:cBhvr>
                                        <p:cTn id="22" dur="500"/>
                                        <p:tgtEl>
                                          <p:spTgt spid="22529">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22529">
                                            <p:txEl>
                                              <p:pRg st="7" end="7"/>
                                            </p:txEl>
                                          </p:spTgt>
                                        </p:tgtEl>
                                        <p:attrNameLst>
                                          <p:attrName>style.visibility</p:attrName>
                                        </p:attrNameLst>
                                      </p:cBhvr>
                                      <p:to>
                                        <p:strVal val="visible"/>
                                      </p:to>
                                    </p:set>
                                    <p:animEffect transition="in" filter="blinds(horizontal)">
                                      <p:cBhvr>
                                        <p:cTn id="25" dur="500"/>
                                        <p:tgtEl>
                                          <p:spTgt spid="22529">
                                            <p:txEl>
                                              <p:pRg st="7" end="7"/>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22529">
                                            <p:txEl>
                                              <p:pRg st="8" end="8"/>
                                            </p:txEl>
                                          </p:spTgt>
                                        </p:tgtEl>
                                        <p:attrNameLst>
                                          <p:attrName>style.visibility</p:attrName>
                                        </p:attrNameLst>
                                      </p:cBhvr>
                                      <p:to>
                                        <p:strVal val="visible"/>
                                      </p:to>
                                    </p:set>
                                    <p:animEffect transition="in" filter="blinds(horizontal)">
                                      <p:cBhvr>
                                        <p:cTn id="28" dur="500"/>
                                        <p:tgtEl>
                                          <p:spTgt spid="2252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ChangeArrowheads="1"/>
          </p:cNvSpPr>
          <p:nvPr/>
        </p:nvSpPr>
        <p:spPr bwMode="auto">
          <a:xfrm>
            <a:off x="228600" y="235089"/>
            <a:ext cx="8610600"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Lst>
            </a:pPr>
            <a:r>
              <a:rPr kumimoji="0" lang="en-US" sz="3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Disadvantages of Product layout:</a:t>
            </a:r>
          </a:p>
          <a:p>
            <a:pPr marL="0" marR="0" lvl="0" indent="0" algn="l" defTabSz="914400" rtl="0" eaLnBrk="1" fontAlgn="base" latinLnBrk="0" hangingPunct="1">
              <a:lnSpc>
                <a:spcPct val="100000"/>
              </a:lnSpc>
              <a:spcBef>
                <a:spcPct val="0"/>
              </a:spcBef>
              <a:spcAft>
                <a:spcPct val="0"/>
              </a:spcAft>
              <a:buClrTx/>
              <a:buSzTx/>
              <a:buFontTx/>
              <a:buNone/>
              <a:tabLst>
                <a:tab pos="457200" algn="l"/>
              </a:tabLst>
            </a:pPr>
            <a:r>
              <a:rPr kumimoji="0" lang="en-US" sz="3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a:p>
            <a:pPr marL="742950" marR="0" lvl="0" indent="-742950" algn="just" defTabSz="914400" rtl="0" eaLnBrk="0" fontAlgn="base" latinLnBrk="0" hangingPunct="0">
              <a:lnSpc>
                <a:spcPct val="100000"/>
              </a:lnSpc>
              <a:spcBef>
                <a:spcPct val="0"/>
              </a:spcBef>
              <a:spcAft>
                <a:spcPct val="0"/>
              </a:spcAft>
              <a:buClrTx/>
              <a:buSzTx/>
              <a:buFont typeface="+mj-lt"/>
              <a:buAutoNum type="arabicPeriod"/>
              <a:tabLst>
                <a:tab pos="457200" algn="l"/>
              </a:tabLst>
            </a:pPr>
            <a:r>
              <a:rPr kumimoji="0" lang="en-US" sz="3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Higher initial capital investment in special purpose machine (SPM)</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a:p>
            <a:pPr marL="742950" marR="0" lvl="0" indent="-742950" algn="just" defTabSz="914400" rtl="0" eaLnBrk="0" fontAlgn="base" latinLnBrk="0" hangingPunct="0">
              <a:lnSpc>
                <a:spcPct val="100000"/>
              </a:lnSpc>
              <a:spcBef>
                <a:spcPct val="0"/>
              </a:spcBef>
              <a:spcAft>
                <a:spcPct val="0"/>
              </a:spcAft>
              <a:buClrTx/>
              <a:buSzTx/>
              <a:buFont typeface="+mj-lt"/>
              <a:buAutoNum type="arabicPeriod"/>
              <a:tabLst>
                <a:tab pos="457200" algn="l"/>
              </a:tabLst>
            </a:pPr>
            <a:r>
              <a:rPr kumimoji="0" lang="en-US" sz="3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High overhead charges</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a:p>
            <a:pPr marL="742950" marR="0" lvl="0" indent="-742950" algn="just" defTabSz="914400" rtl="0" eaLnBrk="0" fontAlgn="base" latinLnBrk="0" hangingPunct="0">
              <a:lnSpc>
                <a:spcPct val="100000"/>
              </a:lnSpc>
              <a:spcBef>
                <a:spcPct val="0"/>
              </a:spcBef>
              <a:spcAft>
                <a:spcPct val="0"/>
              </a:spcAft>
              <a:buClrTx/>
              <a:buSzTx/>
              <a:buFont typeface="+mj-lt"/>
              <a:buAutoNum type="arabicPeriod"/>
              <a:tabLst>
                <a:tab pos="457200" algn="l"/>
              </a:tabLst>
            </a:pPr>
            <a:r>
              <a:rPr kumimoji="0" lang="en-US" sz="3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Breakdown of one machine will disturb the production process.</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a:p>
            <a:pPr marL="742950" marR="0" lvl="0" indent="-742950" algn="just" defTabSz="914400" rtl="0" eaLnBrk="0" fontAlgn="base" latinLnBrk="0" hangingPunct="0">
              <a:lnSpc>
                <a:spcPct val="100000"/>
              </a:lnSpc>
              <a:spcBef>
                <a:spcPct val="0"/>
              </a:spcBef>
              <a:spcAft>
                <a:spcPct val="0"/>
              </a:spcAft>
              <a:buClrTx/>
              <a:buSzTx/>
              <a:buFont typeface="+mj-lt"/>
              <a:buAutoNum type="arabicPeriod"/>
              <a:tabLst>
                <a:tab pos="457200" algn="l"/>
              </a:tabLst>
            </a:pPr>
            <a:r>
              <a:rPr kumimoji="0" lang="en-US" sz="3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Lesser flexibility of physical resources.</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a:p>
            <a:pPr marL="742950" marR="0" lvl="0" indent="-742950" algn="just" defTabSz="914400" rtl="0" eaLnBrk="0" fontAlgn="base" latinLnBrk="0" hangingPunct="0">
              <a:lnSpc>
                <a:spcPct val="100000"/>
              </a:lnSpc>
              <a:spcBef>
                <a:spcPct val="0"/>
              </a:spcBef>
              <a:spcAft>
                <a:spcPct val="0"/>
              </a:spcAft>
              <a:buClrTx/>
              <a:buSzTx/>
              <a:buFont typeface="+mj-lt"/>
              <a:buAutoNum type="arabicPeriod"/>
              <a:tabLst>
                <a:tab pos="457200" algn="l"/>
              </a:tabLst>
            </a:pPr>
            <a:r>
              <a:rPr kumimoji="0" lang="en-US" sz="3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 change in product design may require major alterations in the layout.</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iterate type="lt">
                                    <p:tmPct val="10000"/>
                                  </p:iterate>
                                  <p:childTnLst>
                                    <p:set>
                                      <p:cBhvr>
                                        <p:cTn id="6" dur="1" fill="hold">
                                          <p:stCondLst>
                                            <p:cond delay="0"/>
                                          </p:stCondLst>
                                        </p:cTn>
                                        <p:tgtEl>
                                          <p:spTgt spid="26625"/>
                                        </p:tgtEl>
                                        <p:attrNameLst>
                                          <p:attrName>style.visibility</p:attrName>
                                        </p:attrNameLst>
                                      </p:cBhvr>
                                      <p:to>
                                        <p:strVal val="visible"/>
                                      </p:to>
                                    </p:set>
                                    <p:animEffect transition="in" filter="fade">
                                      <p:cBhvr>
                                        <p:cTn id="7" dur="500"/>
                                        <p:tgtEl>
                                          <p:spTgt spid="26625"/>
                                        </p:tgtEl>
                                      </p:cBhvr>
                                    </p:animEffect>
                                    <p:anim calcmode="lin" valueType="num">
                                      <p:cBhvr>
                                        <p:cTn id="8" dur="500" fill="hold"/>
                                        <p:tgtEl>
                                          <p:spTgt spid="26625"/>
                                        </p:tgtEl>
                                        <p:attrNameLst>
                                          <p:attrName>ppt_w</p:attrName>
                                        </p:attrNameLst>
                                      </p:cBhvr>
                                      <p:tavLst>
                                        <p:tav tm="0" fmla="#ppt_w*sin(2.5*pi*$)">
                                          <p:val>
                                            <p:fltVal val="0"/>
                                          </p:val>
                                        </p:tav>
                                        <p:tav tm="100000">
                                          <p:val>
                                            <p:fltVal val="1"/>
                                          </p:val>
                                        </p:tav>
                                      </p:tavLst>
                                    </p:anim>
                                    <p:anim calcmode="lin" valueType="num">
                                      <p:cBhvr>
                                        <p:cTn id="9" dur="500" fill="hold"/>
                                        <p:tgtEl>
                                          <p:spTgt spid="2662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5"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altLang="zh-CN" dirty="0" smtClean="0">
                <a:ea typeface="宋体" pitchFamily="2" charset="-122"/>
              </a:rPr>
              <a:t>What is facility layout ?</a:t>
            </a:r>
          </a:p>
        </p:txBody>
      </p:sp>
      <p:pic>
        <p:nvPicPr>
          <p:cNvPr id="3075" name="Picture 3" descr="pe02002_"/>
          <p:cNvPicPr>
            <a:picLocks noChangeAspect="1" noChangeArrowheads="1"/>
          </p:cNvPicPr>
          <p:nvPr/>
        </p:nvPicPr>
        <p:blipFill>
          <a:blip r:embed="rId3" cstate="print"/>
          <a:srcRect/>
          <a:stretch>
            <a:fillRect/>
          </a:stretch>
        </p:blipFill>
        <p:spPr bwMode="auto">
          <a:xfrm>
            <a:off x="228600" y="4005262"/>
            <a:ext cx="3228975" cy="2852737"/>
          </a:xfrm>
          <a:prstGeom prst="rect">
            <a:avLst/>
          </a:prstGeom>
          <a:noFill/>
          <a:ln w="9525">
            <a:noFill/>
            <a:miter lim="800000"/>
            <a:headEnd/>
            <a:tailEnd/>
          </a:ln>
        </p:spPr>
      </p:pic>
      <p:pic>
        <p:nvPicPr>
          <p:cNvPr id="3076" name="Picture 4" descr="bd06982_"/>
          <p:cNvPicPr>
            <a:picLocks noChangeAspect="1" noChangeArrowheads="1"/>
          </p:cNvPicPr>
          <p:nvPr/>
        </p:nvPicPr>
        <p:blipFill>
          <a:blip r:embed="rId4" cstate="print"/>
          <a:srcRect/>
          <a:stretch>
            <a:fillRect/>
          </a:stretch>
        </p:blipFill>
        <p:spPr bwMode="auto">
          <a:xfrm>
            <a:off x="6127750" y="4614862"/>
            <a:ext cx="2787650" cy="2090737"/>
          </a:xfrm>
          <a:prstGeom prst="rect">
            <a:avLst/>
          </a:prstGeom>
          <a:noFill/>
          <a:ln w="9525">
            <a:noFill/>
            <a:miter lim="800000"/>
            <a:headEnd/>
            <a:tailEnd/>
          </a:ln>
        </p:spPr>
      </p:pic>
      <p:sp>
        <p:nvSpPr>
          <p:cNvPr id="3077" name="Line 5"/>
          <p:cNvSpPr>
            <a:spLocks noChangeShapeType="1"/>
          </p:cNvSpPr>
          <p:nvPr/>
        </p:nvSpPr>
        <p:spPr bwMode="auto">
          <a:xfrm>
            <a:off x="3765550" y="5226050"/>
            <a:ext cx="2057400" cy="0"/>
          </a:xfrm>
          <a:prstGeom prst="line">
            <a:avLst/>
          </a:prstGeom>
          <a:noFill/>
          <a:ln w="76200">
            <a:solidFill>
              <a:schemeClr val="tx1"/>
            </a:solidFill>
            <a:miter lim="800000"/>
            <a:headEnd/>
            <a:tailEnd type="triangle" w="med" len="med"/>
          </a:ln>
        </p:spPr>
        <p:txBody>
          <a:bodyPr wrap="none"/>
          <a:lstStyle/>
          <a:p>
            <a:endParaRPr lang="en-US"/>
          </a:p>
        </p:txBody>
      </p:sp>
      <p:sp>
        <p:nvSpPr>
          <p:cNvPr id="3078" name="Text Box 6"/>
          <p:cNvSpPr txBox="1">
            <a:spLocks noChangeArrowheads="1"/>
          </p:cNvSpPr>
          <p:nvPr/>
        </p:nvSpPr>
        <p:spPr bwMode="auto">
          <a:xfrm>
            <a:off x="3851275" y="4724400"/>
            <a:ext cx="1873250" cy="984250"/>
          </a:xfrm>
          <a:prstGeom prst="rect">
            <a:avLst/>
          </a:prstGeom>
          <a:noFill/>
          <a:ln w="9525">
            <a:noFill/>
            <a:miter lim="800000"/>
            <a:headEnd/>
            <a:tailEnd/>
          </a:ln>
        </p:spPr>
        <p:txBody>
          <a:bodyPr>
            <a:spAutoFit/>
          </a:bodyPr>
          <a:lstStyle/>
          <a:p>
            <a:pPr algn="ctr"/>
            <a:r>
              <a:rPr lang="en-US" altLang="zh-CN" sz="2400" b="1">
                <a:solidFill>
                  <a:srgbClr val="FF0000"/>
                </a:solidFill>
                <a:ea typeface="宋体" pitchFamily="2" charset="-122"/>
              </a:rPr>
              <a:t>‘GOODS’</a:t>
            </a:r>
          </a:p>
          <a:p>
            <a:pPr algn="ctr"/>
            <a:endParaRPr lang="en-US" altLang="zh-CN" sz="1000" b="1">
              <a:solidFill>
                <a:srgbClr val="FF0000"/>
              </a:solidFill>
              <a:ea typeface="宋体" pitchFamily="2" charset="-122"/>
            </a:endParaRPr>
          </a:p>
          <a:p>
            <a:pPr algn="ctr"/>
            <a:r>
              <a:rPr lang="en-US" altLang="zh-CN" sz="2400" b="1">
                <a:solidFill>
                  <a:srgbClr val="FF0000"/>
                </a:solidFill>
                <a:ea typeface="宋体" pitchFamily="2" charset="-122"/>
              </a:rPr>
              <a:t>SERVICE</a:t>
            </a:r>
          </a:p>
        </p:txBody>
      </p:sp>
      <p:sp>
        <p:nvSpPr>
          <p:cNvPr id="3079" name="AutoShape 7"/>
          <p:cNvSpPr>
            <a:spLocks noChangeArrowheads="1"/>
          </p:cNvSpPr>
          <p:nvPr/>
        </p:nvSpPr>
        <p:spPr bwMode="auto">
          <a:xfrm>
            <a:off x="5076825" y="1916113"/>
            <a:ext cx="3505200" cy="1447800"/>
          </a:xfrm>
          <a:prstGeom prst="wedgeRoundRectCallout">
            <a:avLst>
              <a:gd name="adj1" fmla="val 7426"/>
              <a:gd name="adj2" fmla="val 106907"/>
              <a:gd name="adj3" fmla="val 16667"/>
            </a:avLst>
          </a:prstGeom>
          <a:solidFill>
            <a:srgbClr val="FF99CC">
              <a:alpha val="50195"/>
            </a:srgbClr>
          </a:solidFill>
          <a:ln w="9525">
            <a:solidFill>
              <a:schemeClr val="tx1"/>
            </a:solidFill>
            <a:miter lim="800000"/>
            <a:headEnd/>
            <a:tailEnd/>
          </a:ln>
        </p:spPr>
        <p:txBody>
          <a:bodyPr/>
          <a:lstStyle/>
          <a:p>
            <a:pPr algn="ctr">
              <a:spcBef>
                <a:spcPct val="20000"/>
              </a:spcBef>
              <a:buClr>
                <a:schemeClr val="tx1"/>
              </a:buClr>
              <a:buSzPct val="75000"/>
              <a:buFont typeface="Wingdings" pitchFamily="2" charset="2"/>
              <a:buNone/>
            </a:pPr>
            <a:r>
              <a:rPr lang="en-US" altLang="zh-CN" sz="2800" b="1" i="1">
                <a:latin typeface="Comic Sans MS" pitchFamily="66" charset="0"/>
                <a:ea typeface="宋体" pitchFamily="2" charset="-122"/>
              </a:rPr>
              <a:t>Client</a:t>
            </a:r>
            <a:r>
              <a:rPr lang="en-US" altLang="zh-CN" sz="2800">
                <a:latin typeface="Comic Sans MS" pitchFamily="66" charset="0"/>
                <a:ea typeface="宋体" pitchFamily="2" charset="-122"/>
              </a:rPr>
              <a:t> needs this kind of service.</a:t>
            </a:r>
            <a:endParaRPr lang="en-US" altLang="zh-CN" sz="2400">
              <a:latin typeface="Comic Sans MS" pitchFamily="66" charset="0"/>
              <a:ea typeface="宋体" pitchFamily="2" charset="-122"/>
            </a:endParaRPr>
          </a:p>
        </p:txBody>
      </p:sp>
      <p:sp>
        <p:nvSpPr>
          <p:cNvPr id="3080" name="AutoShape 8"/>
          <p:cNvSpPr>
            <a:spLocks noChangeArrowheads="1"/>
          </p:cNvSpPr>
          <p:nvPr/>
        </p:nvSpPr>
        <p:spPr bwMode="auto">
          <a:xfrm>
            <a:off x="900113" y="1916113"/>
            <a:ext cx="4114800" cy="1524000"/>
          </a:xfrm>
          <a:prstGeom prst="wedgeRoundRectCallout">
            <a:avLst>
              <a:gd name="adj1" fmla="val -15856"/>
              <a:gd name="adj2" fmla="val 77190"/>
              <a:gd name="adj3" fmla="val 16667"/>
            </a:avLst>
          </a:prstGeom>
          <a:solidFill>
            <a:srgbClr val="99CCFF">
              <a:alpha val="50195"/>
            </a:srgbClr>
          </a:solidFill>
          <a:ln w="9525">
            <a:solidFill>
              <a:schemeClr val="tx1"/>
            </a:solidFill>
            <a:miter lim="800000"/>
            <a:headEnd/>
            <a:tailEnd/>
          </a:ln>
        </p:spPr>
        <p:txBody>
          <a:bodyPr/>
          <a:lstStyle/>
          <a:p>
            <a:pPr algn="ctr"/>
            <a:r>
              <a:rPr lang="en-US" altLang="zh-CN" sz="2800" b="1" i="1" dirty="0" smtClean="0">
                <a:latin typeface="Comic Sans MS" pitchFamily="66" charset="0"/>
                <a:ea typeface="宋体" pitchFamily="2" charset="-122"/>
              </a:rPr>
              <a:t> Layout </a:t>
            </a:r>
            <a:r>
              <a:rPr lang="en-US" altLang="zh-CN" sz="2800" dirty="0" smtClean="0">
                <a:latin typeface="Comic Sans MS" pitchFamily="66" charset="0"/>
                <a:ea typeface="宋体" pitchFamily="2" charset="-122"/>
              </a:rPr>
              <a:t>provides </a:t>
            </a:r>
            <a:r>
              <a:rPr lang="en-US" altLang="zh-CN" sz="2800" dirty="0">
                <a:latin typeface="Comic Sans MS" pitchFamily="66" charset="0"/>
                <a:ea typeface="宋体" pitchFamily="2" charset="-122"/>
              </a:rPr>
              <a:t>some kind of </a:t>
            </a:r>
            <a:r>
              <a:rPr lang="en-US" altLang="zh-CN" sz="2800" dirty="0" smtClean="0">
                <a:latin typeface="Comic Sans MS" pitchFamily="66" charset="0"/>
                <a:ea typeface="宋体" pitchFamily="2" charset="-122"/>
              </a:rPr>
              <a:t>product/service</a:t>
            </a:r>
            <a:r>
              <a:rPr lang="en-US" altLang="zh-CN" sz="2800" dirty="0">
                <a:latin typeface="Comic Sans MS" pitchFamily="66" charset="0"/>
                <a:ea typeface="宋体" pitchFamily="2" charset="-122"/>
              </a:rPr>
              <a:t>.</a:t>
            </a:r>
          </a:p>
        </p:txBody>
      </p:sp>
    </p:spTree>
  </p:cSld>
  <p:clrMapOvr>
    <a:masterClrMapping/>
  </p:clrMapOvr>
  <p:transition advTm="1172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 to="" calcmode="lin" valueType="num">
                                      <p:cBhvr>
                                        <p:cTn id="7" dur="1" fill="hold"/>
                                        <p:tgtEl>
                                          <p:spTgt spid="3074"/>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3075"/>
                                        </p:tgtEl>
                                        <p:attrNameLst>
                                          <p:attrName>style.visibility</p:attrName>
                                        </p:attrNameLst>
                                      </p:cBhvr>
                                      <p:to>
                                        <p:strVal val="visible"/>
                                      </p:to>
                                    </p:set>
                                    <p:anim to="" calcmode="lin" valueType="num">
                                      <p:cBhvr>
                                        <p:cTn id="10" dur="1" fill="hold"/>
                                        <p:tgtEl>
                                          <p:spTgt spid="3075"/>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3076"/>
                                        </p:tgtEl>
                                        <p:attrNameLst>
                                          <p:attrName>style.visibility</p:attrName>
                                        </p:attrNameLst>
                                      </p:cBhvr>
                                      <p:to>
                                        <p:strVal val="visible"/>
                                      </p:to>
                                    </p:set>
                                    <p:anim to="" calcmode="lin" valueType="num">
                                      <p:cBhvr>
                                        <p:cTn id="13" dur="1" fill="hold"/>
                                        <p:tgtEl>
                                          <p:spTgt spid="3076"/>
                                        </p:tgtEl>
                                        <p:attrNameLst>
                                          <p:attrName/>
                                        </p:attrNameLst>
                                      </p:cBhvr>
                                    </p:anim>
                                  </p:childTnLst>
                                </p:cTn>
                              </p:par>
                              <p:par>
                                <p:cTn id="14" presetID="24" presetClass="entr" presetSubtype="0" fill="hold" grpId="0" nodeType="withEffect">
                                  <p:stCondLst>
                                    <p:cond delay="0"/>
                                  </p:stCondLst>
                                  <p:childTnLst>
                                    <p:set>
                                      <p:cBhvr>
                                        <p:cTn id="15" dur="1" fill="hold">
                                          <p:stCondLst>
                                            <p:cond delay="0"/>
                                          </p:stCondLst>
                                        </p:cTn>
                                        <p:tgtEl>
                                          <p:spTgt spid="3077"/>
                                        </p:tgtEl>
                                        <p:attrNameLst>
                                          <p:attrName>style.visibility</p:attrName>
                                        </p:attrNameLst>
                                      </p:cBhvr>
                                      <p:to>
                                        <p:strVal val="visible"/>
                                      </p:to>
                                    </p:set>
                                    <p:anim to="" calcmode="lin" valueType="num">
                                      <p:cBhvr>
                                        <p:cTn id="16" dur="1" fill="hold"/>
                                        <p:tgtEl>
                                          <p:spTgt spid="3077"/>
                                        </p:tgtEl>
                                        <p:attrNameLst>
                                          <p:attrName/>
                                        </p:attrNameLst>
                                      </p:cBhvr>
                                    </p:anim>
                                  </p:childTnLst>
                                </p:cTn>
                              </p:par>
                              <p:par>
                                <p:cTn id="17" presetID="24" presetClass="entr" presetSubtype="0" fill="hold" grpId="0" nodeType="withEffect">
                                  <p:stCondLst>
                                    <p:cond delay="0"/>
                                  </p:stCondLst>
                                  <p:childTnLst>
                                    <p:set>
                                      <p:cBhvr>
                                        <p:cTn id="18" dur="1" fill="hold">
                                          <p:stCondLst>
                                            <p:cond delay="0"/>
                                          </p:stCondLst>
                                        </p:cTn>
                                        <p:tgtEl>
                                          <p:spTgt spid="3078"/>
                                        </p:tgtEl>
                                        <p:attrNameLst>
                                          <p:attrName>style.visibility</p:attrName>
                                        </p:attrNameLst>
                                      </p:cBhvr>
                                      <p:to>
                                        <p:strVal val="visible"/>
                                      </p:to>
                                    </p:set>
                                    <p:anim to="" calcmode="lin" valueType="num">
                                      <p:cBhvr>
                                        <p:cTn id="19" dur="1" fill="hold"/>
                                        <p:tgtEl>
                                          <p:spTgt spid="3078"/>
                                        </p:tgtEl>
                                        <p:attrNameLst>
                                          <p:attrName/>
                                        </p:attrNameLst>
                                      </p:cBhvr>
                                    </p:anim>
                                  </p:childTnLst>
                                </p:cTn>
                              </p:par>
                              <p:par>
                                <p:cTn id="20" presetID="24" presetClass="entr" presetSubtype="0" fill="hold" grpId="0" nodeType="withEffect">
                                  <p:stCondLst>
                                    <p:cond delay="0"/>
                                  </p:stCondLst>
                                  <p:childTnLst>
                                    <p:set>
                                      <p:cBhvr>
                                        <p:cTn id="21" dur="1" fill="hold">
                                          <p:stCondLst>
                                            <p:cond delay="0"/>
                                          </p:stCondLst>
                                        </p:cTn>
                                        <p:tgtEl>
                                          <p:spTgt spid="3079"/>
                                        </p:tgtEl>
                                        <p:attrNameLst>
                                          <p:attrName>style.visibility</p:attrName>
                                        </p:attrNameLst>
                                      </p:cBhvr>
                                      <p:to>
                                        <p:strVal val="visible"/>
                                      </p:to>
                                    </p:set>
                                    <p:anim to="" calcmode="lin" valueType="num">
                                      <p:cBhvr>
                                        <p:cTn id="22" dur="1" fill="hold"/>
                                        <p:tgtEl>
                                          <p:spTgt spid="3079"/>
                                        </p:tgtEl>
                                        <p:attrNameLst>
                                          <p:attrName/>
                                        </p:attrNameLst>
                                      </p:cBhvr>
                                    </p:anim>
                                  </p:childTnLst>
                                </p:cTn>
                              </p:par>
                              <p:par>
                                <p:cTn id="23" presetID="24" presetClass="entr" presetSubtype="0" fill="hold" grpId="0" nodeType="withEffect">
                                  <p:stCondLst>
                                    <p:cond delay="0"/>
                                  </p:stCondLst>
                                  <p:childTnLst>
                                    <p:set>
                                      <p:cBhvr>
                                        <p:cTn id="24" dur="1" fill="hold">
                                          <p:stCondLst>
                                            <p:cond delay="0"/>
                                          </p:stCondLst>
                                        </p:cTn>
                                        <p:tgtEl>
                                          <p:spTgt spid="3080"/>
                                        </p:tgtEl>
                                        <p:attrNameLst>
                                          <p:attrName>style.visibility</p:attrName>
                                        </p:attrNameLst>
                                      </p:cBhvr>
                                      <p:to>
                                        <p:strVal val="visible"/>
                                      </p:to>
                                    </p:set>
                                    <p:anim to="" calcmode="lin" valueType="num">
                                      <p:cBhvr>
                                        <p:cTn id="25" dur="1" fill="hold"/>
                                        <p:tgtEl>
                                          <p:spTgt spid="308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P spid="3077" grpId="0" animBg="1"/>
      <p:bldP spid="3078" grpId="0"/>
      <p:bldP spid="3079" grpId="0" animBg="1"/>
      <p:bldP spid="308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ChangeArrowheads="1"/>
          </p:cNvSpPr>
          <p:nvPr/>
        </p:nvSpPr>
        <p:spPr bwMode="auto">
          <a:xfrm>
            <a:off x="228600" y="-128528"/>
            <a:ext cx="8686800" cy="69865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2. Process layou</a:t>
            </a:r>
            <a:r>
              <a:rPr kumimoji="0" lang="en-US" sz="3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 </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3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 </a:t>
            </a:r>
            <a:r>
              <a:rPr kumimoji="0" lang="en-US" sz="3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process layou</a:t>
            </a:r>
            <a:r>
              <a:rPr kumimoji="0" lang="en-US" sz="3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 (also called a </a:t>
            </a:r>
            <a:r>
              <a:rPr kumimoji="0" lang="en-US" sz="3200" b="1"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job-shop </a:t>
            </a:r>
            <a:r>
              <a:rPr kumimoji="0" lang="en-US" sz="3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or </a:t>
            </a:r>
            <a:r>
              <a:rPr kumimoji="0" lang="en-US" sz="3200" b="1"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functional layout</a:t>
            </a:r>
            <a:r>
              <a:rPr kumimoji="0" lang="en-US" sz="3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r>
              <a:rPr kumimoji="0" lang="en-US" sz="3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is a format in which similar equipment or functions are grouped together, such as all lathes in one area and all stamping machines in another.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3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 part being worked on then travels, according to the established sequence of operations, from area to area, where the proper machines are located for each operation.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3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This type of layout is typical of hospitals, for example, where areas are dedicated to particular types of medical care, such as maternity wards and intensive care units.</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27649">
                                            <p:txEl>
                                              <p:pRg st="0" end="0"/>
                                            </p:txEl>
                                          </p:spTgt>
                                        </p:tgtEl>
                                        <p:attrNameLst>
                                          <p:attrName>style.visibility</p:attrName>
                                        </p:attrNameLst>
                                      </p:cBhvr>
                                      <p:to>
                                        <p:strVal val="visible"/>
                                      </p:to>
                                    </p:set>
                                    <p:anim to="" calcmode="lin" valueType="num">
                                      <p:cBhvr>
                                        <p:cTn id="7" dur="1" fill="hold"/>
                                        <p:tgtEl>
                                          <p:spTgt spid="27649">
                                            <p:txEl>
                                              <p:pRg st="0" end="0"/>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27649">
                                            <p:txEl>
                                              <p:pRg st="1" end="1"/>
                                            </p:txEl>
                                          </p:spTgt>
                                        </p:tgtEl>
                                        <p:attrNameLst>
                                          <p:attrName>style.visibility</p:attrName>
                                        </p:attrNameLst>
                                      </p:cBhvr>
                                      <p:to>
                                        <p:strVal val="visible"/>
                                      </p:to>
                                    </p:set>
                                    <p:anim to="" calcmode="lin" valueType="num">
                                      <p:cBhvr>
                                        <p:cTn id="10" dur="1" fill="hold"/>
                                        <p:tgtEl>
                                          <p:spTgt spid="27649">
                                            <p:txEl>
                                              <p:pRg st="1" end="1"/>
                                            </p:txEl>
                                          </p:spTgt>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27649">
                                            <p:txEl>
                                              <p:pRg st="2" end="2"/>
                                            </p:txEl>
                                          </p:spTgt>
                                        </p:tgtEl>
                                        <p:attrNameLst>
                                          <p:attrName>style.visibility</p:attrName>
                                        </p:attrNameLst>
                                      </p:cBhvr>
                                      <p:to>
                                        <p:strVal val="visible"/>
                                      </p:to>
                                    </p:set>
                                    <p:anim to="" calcmode="lin" valueType="num">
                                      <p:cBhvr>
                                        <p:cTn id="13" dur="1" fill="hold"/>
                                        <p:tgtEl>
                                          <p:spTgt spid="27649">
                                            <p:txEl>
                                              <p:pRg st="2" end="2"/>
                                            </p:txEl>
                                          </p:spTgt>
                                        </p:tgtEl>
                                        <p:attrNameLst>
                                          <p:attrName/>
                                        </p:attrNameLst>
                                      </p:cBhvr>
                                    </p:anim>
                                  </p:childTnLst>
                                </p:cTn>
                              </p:par>
                              <p:par>
                                <p:cTn id="14" presetID="24" presetClass="entr" presetSubtype="0" fill="hold" nodeType="withEffect">
                                  <p:stCondLst>
                                    <p:cond delay="0"/>
                                  </p:stCondLst>
                                  <p:childTnLst>
                                    <p:set>
                                      <p:cBhvr>
                                        <p:cTn id="15" dur="1" fill="hold">
                                          <p:stCondLst>
                                            <p:cond delay="0"/>
                                          </p:stCondLst>
                                        </p:cTn>
                                        <p:tgtEl>
                                          <p:spTgt spid="27649">
                                            <p:txEl>
                                              <p:pRg st="3" end="3"/>
                                            </p:txEl>
                                          </p:spTgt>
                                        </p:tgtEl>
                                        <p:attrNameLst>
                                          <p:attrName>style.visibility</p:attrName>
                                        </p:attrNameLst>
                                      </p:cBhvr>
                                      <p:to>
                                        <p:strVal val="visible"/>
                                      </p:to>
                                    </p:set>
                                    <p:anim to="" calcmode="lin" valueType="num">
                                      <p:cBhvr>
                                        <p:cTn id="16" dur="1" fill="hold"/>
                                        <p:tgtEl>
                                          <p:spTgt spid="27649">
                                            <p:txEl>
                                              <p:pRg st="3" end="3"/>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228600"/>
            <a:ext cx="8763000" cy="6400800"/>
          </a:xfrm>
        </p:spPr>
        <p:txBody>
          <a:bodyPr>
            <a:noAutofit/>
          </a:bodyPr>
          <a:lstStyle/>
          <a:p>
            <a:pPr lvl="0" algn="just" eaLnBrk="0" fontAlgn="base" hangingPunct="0">
              <a:spcBef>
                <a:spcPct val="0"/>
              </a:spcBef>
              <a:spcAft>
                <a:spcPct val="0"/>
              </a:spcAft>
              <a:buFontTx/>
              <a:buChar char="•"/>
            </a:pPr>
            <a:r>
              <a:rPr lang="en-US" sz="3400" dirty="0" smtClean="0">
                <a:solidFill>
                  <a:schemeClr val="tx1"/>
                </a:solidFill>
                <a:latin typeface="Times New Roman" pitchFamily="18" charset="0"/>
                <a:ea typeface="Times New Roman" pitchFamily="18" charset="0"/>
                <a:cs typeface="Times New Roman" pitchFamily="18" charset="0"/>
              </a:rPr>
              <a:t>Process layout is recommended for batch production. All machines performing similar type of operations are grouped at one location in the process layout </a:t>
            </a:r>
            <a:r>
              <a:rPr lang="en-US" sz="3400" i="1" dirty="0" smtClean="0">
                <a:solidFill>
                  <a:schemeClr val="tx1"/>
                </a:solidFill>
                <a:latin typeface="Times New Roman" pitchFamily="18" charset="0"/>
                <a:ea typeface="Times New Roman" pitchFamily="18" charset="0"/>
                <a:cs typeface="Times New Roman" pitchFamily="18" charset="0"/>
              </a:rPr>
              <a:t>e.g., </a:t>
            </a:r>
            <a:r>
              <a:rPr lang="en-US" sz="3400" dirty="0" smtClean="0">
                <a:solidFill>
                  <a:schemeClr val="tx1"/>
                </a:solidFill>
                <a:latin typeface="Times New Roman" pitchFamily="18" charset="0"/>
                <a:ea typeface="Times New Roman" pitchFamily="18" charset="0"/>
                <a:cs typeface="Times New Roman" pitchFamily="18" charset="0"/>
              </a:rPr>
              <a:t>all lathes, milling machines, etc. are grouped in the shop will be clustered in like groups.</a:t>
            </a:r>
            <a:endParaRPr lang="en-US" sz="3400" dirty="0" smtClean="0">
              <a:solidFill>
                <a:schemeClr val="tx1"/>
              </a:solidFill>
              <a:latin typeface="Arial" pitchFamily="34" charset="0"/>
              <a:cs typeface="Arial" pitchFamily="34" charset="0"/>
            </a:endParaRPr>
          </a:p>
          <a:p>
            <a:pPr lvl="0" algn="just" eaLnBrk="0" fontAlgn="base" hangingPunct="0">
              <a:spcBef>
                <a:spcPct val="0"/>
              </a:spcBef>
              <a:spcAft>
                <a:spcPct val="0"/>
              </a:spcAft>
              <a:buFontTx/>
              <a:buChar char="•"/>
            </a:pPr>
            <a:r>
              <a:rPr lang="en-US" sz="3400" dirty="0" smtClean="0">
                <a:solidFill>
                  <a:schemeClr val="tx1"/>
                </a:solidFill>
                <a:latin typeface="Times New Roman" pitchFamily="18" charset="0"/>
                <a:ea typeface="Times New Roman" pitchFamily="18" charset="0"/>
                <a:cs typeface="Times New Roman" pitchFamily="18" charset="0"/>
              </a:rPr>
              <a:t>Similar equipments and operations are grouped together. For example, turning, milling, foundry, heat treatment. Items which require these operations are frequently moved in batches to the departments in a sequence dictated by technical considerations.</a:t>
            </a:r>
            <a:endParaRPr lang="en-US" sz="3400" dirty="0" smtClean="0">
              <a:solidFill>
                <a:schemeClr val="tx1"/>
              </a:solidFill>
              <a:latin typeface="Arial" pitchFamily="34" charset="0"/>
              <a:cs typeface="Arial" pitchFamily="34" charset="0"/>
            </a:endParaRPr>
          </a:p>
          <a:p>
            <a:endParaRPr lang="en-US" sz="3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ChangeArrowheads="1"/>
          </p:cNvSpPr>
          <p:nvPr/>
        </p:nvSpPr>
        <p:spPr bwMode="auto">
          <a:xfrm>
            <a:off x="76200" y="381000"/>
            <a:ext cx="8915400" cy="600164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 typeface="Wingdings" pitchFamily="2" charset="2"/>
              <a:buChar char="q"/>
              <a:tabLst/>
            </a:pPr>
            <a:r>
              <a:rPr kumimoji="0" lang="en-US" sz="3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These layouts, also known as </a:t>
            </a:r>
            <a:r>
              <a:rPr kumimoji="0" lang="en-US" sz="3200" b="0" i="0" u="none" strike="noStrike" cap="none" normalizeH="0" baseline="0" dirty="0" smtClean="0">
                <a:ln>
                  <a:noFill/>
                </a:ln>
                <a:solidFill>
                  <a:schemeClr val="tx1"/>
                </a:solidFill>
                <a:effectLst/>
                <a:latin typeface="Calibri"/>
                <a:ea typeface="Times New Roman" pitchFamily="18" charset="0"/>
                <a:cs typeface="Times New Roman" pitchFamily="18" charset="0"/>
              </a:rPr>
              <a:t>“</a:t>
            </a:r>
            <a:r>
              <a:rPr kumimoji="0" lang="en-US" sz="3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Functional Layout</a:t>
            </a:r>
            <a:r>
              <a:rPr kumimoji="0" lang="en-US" sz="3200" b="0" i="0" u="none" strike="noStrike" cap="none" normalizeH="0" baseline="0" dirty="0" smtClean="0">
                <a:ln>
                  <a:noFill/>
                </a:ln>
                <a:solidFill>
                  <a:schemeClr val="tx1"/>
                </a:solidFill>
                <a:effectLst/>
                <a:latin typeface="Calibri"/>
                <a:ea typeface="Times New Roman" pitchFamily="18" charset="0"/>
                <a:cs typeface="Times New Roman" pitchFamily="18" charset="0"/>
              </a:rPr>
              <a:t>’</a:t>
            </a:r>
            <a:r>
              <a:rPr kumimoji="0" lang="en-US" sz="3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is process focused systems and are used widely in manufacturing and service sectors.</a:t>
            </a:r>
          </a:p>
          <a:p>
            <a:pPr marL="0" marR="0" lvl="0" indent="0" algn="just" defTabSz="914400" rtl="0" eaLnBrk="1" fontAlgn="base" latinLnBrk="0" hangingPunct="1">
              <a:lnSpc>
                <a:spcPct val="100000"/>
              </a:lnSpc>
              <a:spcBef>
                <a:spcPct val="0"/>
              </a:spcBef>
              <a:spcAft>
                <a:spcPct val="0"/>
              </a:spcAft>
              <a:buClrTx/>
              <a:buSzTx/>
              <a:buFont typeface="Wingdings" pitchFamily="2" charset="2"/>
              <a:buChar char="q"/>
              <a:tabLst/>
            </a:pP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q"/>
              <a:tabLst/>
            </a:pPr>
            <a:r>
              <a:rPr kumimoji="0" lang="en-US" sz="3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The use of general purpose machines provides flexibility necessary to handle a wide range of processing requirements. Workers who operate the equipments are usually skilled or semi-skilled. </a:t>
            </a: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q"/>
              <a:tabLst/>
            </a:pP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q"/>
              <a:tabLst/>
            </a:pPr>
            <a:r>
              <a:rPr kumimoji="0" lang="en-US" sz="3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This type of layout is used for batch production. It is preferred when the product is not standardized and the quantity produced is very small. </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28673">
                                            <p:txEl>
                                              <p:pRg st="0" end="0"/>
                                            </p:txEl>
                                          </p:spTgt>
                                        </p:tgtEl>
                                        <p:attrNameLst>
                                          <p:attrName>style.visibility</p:attrName>
                                        </p:attrNameLst>
                                      </p:cBhvr>
                                      <p:to>
                                        <p:strVal val="visible"/>
                                      </p:to>
                                    </p:set>
                                    <p:animEffect transition="in" filter="barn(inHorizontal)">
                                      <p:cBhvr>
                                        <p:cTn id="7" dur="500"/>
                                        <p:tgtEl>
                                          <p:spTgt spid="28673">
                                            <p:txEl>
                                              <p:pRg st="0" end="0"/>
                                            </p:txEl>
                                          </p:spTgt>
                                        </p:tgtEl>
                                      </p:cBhvr>
                                    </p:animEffect>
                                  </p:childTnLst>
                                </p:cTn>
                              </p:par>
                              <p:par>
                                <p:cTn id="8" presetID="16" presetClass="entr" presetSubtype="26" fill="hold" nodeType="withEffect">
                                  <p:stCondLst>
                                    <p:cond delay="0"/>
                                  </p:stCondLst>
                                  <p:childTnLst>
                                    <p:set>
                                      <p:cBhvr>
                                        <p:cTn id="9" dur="1" fill="hold">
                                          <p:stCondLst>
                                            <p:cond delay="0"/>
                                          </p:stCondLst>
                                        </p:cTn>
                                        <p:tgtEl>
                                          <p:spTgt spid="28673">
                                            <p:txEl>
                                              <p:pRg st="2" end="2"/>
                                            </p:txEl>
                                          </p:spTgt>
                                        </p:tgtEl>
                                        <p:attrNameLst>
                                          <p:attrName>style.visibility</p:attrName>
                                        </p:attrNameLst>
                                      </p:cBhvr>
                                      <p:to>
                                        <p:strVal val="visible"/>
                                      </p:to>
                                    </p:set>
                                    <p:animEffect transition="in" filter="barn(inHorizontal)">
                                      <p:cBhvr>
                                        <p:cTn id="10" dur="500"/>
                                        <p:tgtEl>
                                          <p:spTgt spid="28673">
                                            <p:txEl>
                                              <p:pRg st="2" end="2"/>
                                            </p:txEl>
                                          </p:spTgt>
                                        </p:tgtEl>
                                      </p:cBhvr>
                                    </p:animEffect>
                                  </p:childTnLst>
                                </p:cTn>
                              </p:par>
                              <p:par>
                                <p:cTn id="11" presetID="16" presetClass="entr" presetSubtype="26" fill="hold" nodeType="withEffect">
                                  <p:stCondLst>
                                    <p:cond delay="0"/>
                                  </p:stCondLst>
                                  <p:childTnLst>
                                    <p:set>
                                      <p:cBhvr>
                                        <p:cTn id="12" dur="1" fill="hold">
                                          <p:stCondLst>
                                            <p:cond delay="0"/>
                                          </p:stCondLst>
                                        </p:cTn>
                                        <p:tgtEl>
                                          <p:spTgt spid="28673">
                                            <p:txEl>
                                              <p:pRg st="4" end="4"/>
                                            </p:txEl>
                                          </p:spTgt>
                                        </p:tgtEl>
                                        <p:attrNameLst>
                                          <p:attrName>style.visibility</p:attrName>
                                        </p:attrNameLst>
                                      </p:cBhvr>
                                      <p:to>
                                        <p:strVal val="visible"/>
                                      </p:to>
                                    </p:set>
                                    <p:animEffect transition="in" filter="barn(inHorizontal)">
                                      <p:cBhvr>
                                        <p:cTn id="13" dur="500"/>
                                        <p:tgtEl>
                                          <p:spTgt spid="2867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 y="304800"/>
            <a:ext cx="8915400" cy="6324600"/>
          </a:xfrm>
        </p:spPr>
        <p:txBody>
          <a:bodyPr>
            <a:noAutofit/>
          </a:bodyPr>
          <a:lstStyle/>
          <a:p>
            <a:pPr lvl="0" algn="just">
              <a:buFont typeface="Wingdings" pitchFamily="2" charset="2"/>
              <a:buChar char="q"/>
            </a:pPr>
            <a:r>
              <a:rPr lang="en-US" dirty="0" smtClean="0">
                <a:solidFill>
                  <a:schemeClr val="tx1"/>
                </a:solidFill>
                <a:latin typeface="Times New Roman" pitchFamily="18" charset="0"/>
                <a:ea typeface="Times New Roman" pitchFamily="18" charset="0"/>
                <a:cs typeface="Times New Roman" pitchFamily="18" charset="0"/>
              </a:rPr>
              <a:t> Process layout is normally used when the production volume is not sufficient to justify a product layout. Typically, job shops employ process layouts due to the variety of products manufactured and their low production volumes.</a:t>
            </a:r>
          </a:p>
          <a:p>
            <a:pPr algn="just">
              <a:buFont typeface="Wingdings" pitchFamily="2" charset="2"/>
              <a:buChar char="q"/>
            </a:pPr>
            <a:r>
              <a:rPr lang="en-US" dirty="0" smtClean="0">
                <a:solidFill>
                  <a:schemeClr val="tx1"/>
                </a:solidFill>
                <a:latin typeface="Times New Roman" pitchFamily="18" charset="0"/>
                <a:ea typeface="Times New Roman" pitchFamily="18" charset="0"/>
                <a:cs typeface="Times New Roman" pitchFamily="18" charset="0"/>
              </a:rPr>
              <a:t> The example of process layout includes hospitals, colleges and universities, banks, airlines and public libraries.</a:t>
            </a:r>
            <a:endParaRPr lang="en-US" dirty="0" smtClean="0">
              <a:solidFill>
                <a:schemeClr val="tx1"/>
              </a:solidFill>
              <a:latin typeface="Arial" pitchFamily="34" charset="0"/>
              <a:cs typeface="Arial" pitchFamily="34" charset="0"/>
            </a:endParaRPr>
          </a:p>
          <a:p>
            <a:pPr lvl="0" algn="just"/>
            <a:endParaRPr lang="en-US" dirty="0" smtClean="0">
              <a:solidFill>
                <a:schemeClr val="tx1"/>
              </a:solidFill>
              <a:latin typeface="Arial" pitchFamily="34" charset="0"/>
              <a:cs typeface="Arial" pitchFamily="34" charset="0"/>
            </a:endParaRPr>
          </a:p>
          <a:p>
            <a:pPr algn="just"/>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 to="" calcmode="lin" valueType="num">
                                      <p:cBhvr>
                                        <p:cTn id="10" dur="1" fill="hold"/>
                                        <p:tgtEl>
                                          <p:spTgt spid="3">
                                            <p:txEl>
                                              <p:pRg st="1" end="1"/>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1794669" y="2414588"/>
            <a:ext cx="5554663" cy="1574800"/>
            <a:chOff x="912" y="1715"/>
            <a:chExt cx="3499" cy="992"/>
          </a:xfrm>
        </p:grpSpPr>
        <p:sp>
          <p:nvSpPr>
            <p:cNvPr id="5" name="Text Box 5"/>
            <p:cNvSpPr txBox="1">
              <a:spLocks noChangeArrowheads="1"/>
            </p:cNvSpPr>
            <p:nvPr/>
          </p:nvSpPr>
          <p:spPr bwMode="auto">
            <a:xfrm>
              <a:off x="912" y="1715"/>
              <a:ext cx="676" cy="296"/>
            </a:xfrm>
            <a:prstGeom prst="rect">
              <a:avLst/>
            </a:prstGeom>
            <a:noFill/>
            <a:ln w="12700">
              <a:solidFill>
                <a:srgbClr val="2237A0"/>
              </a:solidFill>
              <a:miter lim="800000"/>
              <a:headEnd/>
              <a:tailEnd/>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2400" b="1" dirty="0">
                  <a:latin typeface="Arial Narrow" pitchFamily="34" charset="0"/>
                </a:rPr>
                <a:t>Dept. A</a:t>
              </a:r>
            </a:p>
          </p:txBody>
        </p:sp>
        <p:sp>
          <p:nvSpPr>
            <p:cNvPr id="6" name="Text Box 6"/>
            <p:cNvSpPr txBox="1">
              <a:spLocks noChangeArrowheads="1"/>
            </p:cNvSpPr>
            <p:nvPr/>
          </p:nvSpPr>
          <p:spPr bwMode="auto">
            <a:xfrm>
              <a:off x="912" y="2411"/>
              <a:ext cx="676" cy="296"/>
            </a:xfrm>
            <a:prstGeom prst="rect">
              <a:avLst/>
            </a:prstGeom>
            <a:noFill/>
            <a:ln w="12700">
              <a:solidFill>
                <a:srgbClr val="2237A0"/>
              </a:solidFill>
              <a:miter lim="800000"/>
              <a:headEnd/>
              <a:tailEnd/>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2400" b="1">
                  <a:latin typeface="Arial Narrow" pitchFamily="34" charset="0"/>
                </a:rPr>
                <a:t>Dept. B</a:t>
              </a:r>
            </a:p>
          </p:txBody>
        </p:sp>
        <p:sp>
          <p:nvSpPr>
            <p:cNvPr id="7" name="Text Box 7"/>
            <p:cNvSpPr txBox="1">
              <a:spLocks noChangeArrowheads="1"/>
            </p:cNvSpPr>
            <p:nvPr/>
          </p:nvSpPr>
          <p:spPr bwMode="auto">
            <a:xfrm>
              <a:off x="2400" y="2411"/>
              <a:ext cx="676" cy="296"/>
            </a:xfrm>
            <a:prstGeom prst="rect">
              <a:avLst/>
            </a:prstGeom>
            <a:noFill/>
            <a:ln w="12700">
              <a:solidFill>
                <a:srgbClr val="2237A0"/>
              </a:solidFill>
              <a:miter lim="800000"/>
              <a:headEnd/>
              <a:tailEnd/>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2400" b="1">
                  <a:latin typeface="Arial Narrow" pitchFamily="34" charset="0"/>
                </a:rPr>
                <a:t>Dept. D</a:t>
              </a:r>
            </a:p>
          </p:txBody>
        </p:sp>
        <p:sp>
          <p:nvSpPr>
            <p:cNvPr id="8" name="Text Box 8"/>
            <p:cNvSpPr txBox="1">
              <a:spLocks noChangeArrowheads="1"/>
            </p:cNvSpPr>
            <p:nvPr/>
          </p:nvSpPr>
          <p:spPr bwMode="auto">
            <a:xfrm>
              <a:off x="2400" y="1715"/>
              <a:ext cx="676" cy="296"/>
            </a:xfrm>
            <a:prstGeom prst="rect">
              <a:avLst/>
            </a:prstGeom>
            <a:noFill/>
            <a:ln w="12700">
              <a:solidFill>
                <a:srgbClr val="2237A0"/>
              </a:solidFill>
              <a:miter lim="800000"/>
              <a:headEnd/>
              <a:tailEnd/>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2400" b="1" dirty="0">
                  <a:latin typeface="Arial Narrow" pitchFamily="34" charset="0"/>
                </a:rPr>
                <a:t>Dept. C</a:t>
              </a:r>
            </a:p>
          </p:txBody>
        </p:sp>
        <p:sp>
          <p:nvSpPr>
            <p:cNvPr id="9" name="Text Box 9"/>
            <p:cNvSpPr txBox="1">
              <a:spLocks noChangeArrowheads="1"/>
            </p:cNvSpPr>
            <p:nvPr/>
          </p:nvSpPr>
          <p:spPr bwMode="auto">
            <a:xfrm>
              <a:off x="3744" y="2411"/>
              <a:ext cx="658" cy="296"/>
            </a:xfrm>
            <a:prstGeom prst="rect">
              <a:avLst/>
            </a:prstGeom>
            <a:noFill/>
            <a:ln w="12700">
              <a:solidFill>
                <a:srgbClr val="2237A0"/>
              </a:solidFill>
              <a:miter lim="800000"/>
              <a:headEnd/>
              <a:tailEnd/>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2400" b="1">
                  <a:latin typeface="Arial Narrow" pitchFamily="34" charset="0"/>
                </a:rPr>
                <a:t>Dept. F</a:t>
              </a:r>
            </a:p>
          </p:txBody>
        </p:sp>
        <p:sp>
          <p:nvSpPr>
            <p:cNvPr id="10" name="Text Box 10"/>
            <p:cNvSpPr txBox="1">
              <a:spLocks noChangeArrowheads="1"/>
            </p:cNvSpPr>
            <p:nvPr/>
          </p:nvSpPr>
          <p:spPr bwMode="auto">
            <a:xfrm>
              <a:off x="3744" y="1715"/>
              <a:ext cx="667" cy="296"/>
            </a:xfrm>
            <a:prstGeom prst="rect">
              <a:avLst/>
            </a:prstGeom>
            <a:noFill/>
            <a:ln w="12700">
              <a:solidFill>
                <a:srgbClr val="2237A0"/>
              </a:solidFill>
              <a:miter lim="800000"/>
              <a:headEnd/>
              <a:tailEnd/>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2400" b="1">
                  <a:latin typeface="Arial Narrow" pitchFamily="34" charset="0"/>
                </a:rPr>
                <a:t>Dept. E</a:t>
              </a:r>
            </a:p>
          </p:txBody>
        </p:sp>
      </p:grpSp>
      <p:sp>
        <p:nvSpPr>
          <p:cNvPr id="3" name="Text Box 11"/>
          <p:cNvSpPr txBox="1">
            <a:spLocks noChangeArrowheads="1"/>
          </p:cNvSpPr>
          <p:nvPr/>
        </p:nvSpPr>
        <p:spPr bwMode="auto">
          <a:xfrm>
            <a:off x="1752600" y="4813300"/>
            <a:ext cx="5410200" cy="954107"/>
          </a:xfrm>
          <a:prstGeom prst="rect">
            <a:avLst/>
          </a:prstGeom>
          <a:noFill/>
          <a:ln w="12700">
            <a:noFill/>
            <a:miter lim="800000"/>
            <a:headEnd/>
            <a:tailEnd/>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2800" b="1" dirty="0">
                <a:latin typeface="Arial Narrow" pitchFamily="34" charset="0"/>
              </a:rPr>
              <a:t>Used for Intermittent processing</a:t>
            </a:r>
          </a:p>
          <a:p>
            <a:pPr algn="ctr"/>
            <a:r>
              <a:rPr lang="en-US" sz="2800" b="1" dirty="0">
                <a:latin typeface="Arial Narrow" pitchFamily="34" charset="0"/>
              </a:rPr>
              <a:t>Job Shop or Batch</a:t>
            </a:r>
          </a:p>
        </p:txBody>
      </p:sp>
      <p:sp>
        <p:nvSpPr>
          <p:cNvPr id="4" name="Text Box 12"/>
          <p:cNvSpPr txBox="1">
            <a:spLocks noChangeArrowheads="1"/>
          </p:cNvSpPr>
          <p:nvPr/>
        </p:nvSpPr>
        <p:spPr bwMode="auto">
          <a:xfrm>
            <a:off x="3452285" y="1222375"/>
            <a:ext cx="2374368" cy="954107"/>
          </a:xfrm>
          <a:prstGeom prst="rect">
            <a:avLst/>
          </a:prstGeom>
          <a:noFill/>
          <a:ln w="12700">
            <a:noFill/>
            <a:miter lim="800000"/>
            <a:headEnd/>
            <a:tailEnd/>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2800" b="1" dirty="0">
                <a:latin typeface="Arial Narrow" pitchFamily="34" charset="0"/>
              </a:rPr>
              <a:t>Process Layout</a:t>
            </a:r>
          </a:p>
          <a:p>
            <a:pPr algn="ctr"/>
            <a:r>
              <a:rPr lang="en-US" sz="2800" b="1" dirty="0">
                <a:latin typeface="Arial Narrow" pitchFamily="34" charset="0"/>
              </a:rPr>
              <a:t>(functional)</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ChangeArrowheads="1"/>
          </p:cNvSpPr>
          <p:nvPr/>
        </p:nvSpPr>
        <p:spPr bwMode="auto">
          <a:xfrm>
            <a:off x="152400" y="246757"/>
            <a:ext cx="8839200" cy="600164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Advantages of Process layout:</a:t>
            </a:r>
            <a:r>
              <a:rPr kumimoji="0" lang="en-US" sz="3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a:p>
            <a:pPr marL="514350" marR="0" lvl="0" indent="-514350" algn="just" defTabSz="914400" rtl="0" eaLnBrk="0" fontAlgn="base" latinLnBrk="0" hangingPunct="0">
              <a:lnSpc>
                <a:spcPct val="100000"/>
              </a:lnSpc>
              <a:spcBef>
                <a:spcPct val="0"/>
              </a:spcBef>
              <a:spcAft>
                <a:spcPct val="0"/>
              </a:spcAft>
              <a:buClrTx/>
              <a:buSzTx/>
              <a:buFont typeface="+mj-lt"/>
              <a:buAutoNum type="arabicParenR"/>
              <a:tabLst/>
            </a:pPr>
            <a:r>
              <a:rPr kumimoji="0" lang="en-US" sz="3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Lower initial capital investment is required. </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a:p>
            <a:pPr marL="514350" marR="0" lvl="0" indent="-514350" algn="just" defTabSz="914400" rtl="0" eaLnBrk="0" fontAlgn="base" latinLnBrk="0" hangingPunct="0">
              <a:lnSpc>
                <a:spcPct val="100000"/>
              </a:lnSpc>
              <a:spcBef>
                <a:spcPct val="0"/>
              </a:spcBef>
              <a:spcAft>
                <a:spcPct val="0"/>
              </a:spcAft>
              <a:buClrTx/>
              <a:buSzTx/>
              <a:buFont typeface="+mj-lt"/>
              <a:buAutoNum type="arabicParenR"/>
              <a:tabLst/>
            </a:pPr>
            <a:r>
              <a:rPr kumimoji="0" lang="en-US" sz="3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There is high degree of machine utilization, as a machine is not blocked for a single product </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a:p>
            <a:pPr marL="514350" marR="0" lvl="0" indent="-514350" algn="just" defTabSz="914400" rtl="0" eaLnBrk="0" fontAlgn="base" latinLnBrk="0" hangingPunct="0">
              <a:lnSpc>
                <a:spcPct val="100000"/>
              </a:lnSpc>
              <a:spcBef>
                <a:spcPct val="0"/>
              </a:spcBef>
              <a:spcAft>
                <a:spcPct val="0"/>
              </a:spcAft>
              <a:buClrTx/>
              <a:buSzTx/>
              <a:buFont typeface="+mj-lt"/>
              <a:buAutoNum type="arabicParenR"/>
              <a:tabLst/>
            </a:pPr>
            <a:r>
              <a:rPr kumimoji="0" lang="en-US" sz="3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Breakdown of one machine does not disturb the production process. </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a:p>
            <a:pPr marL="514350" marR="0" lvl="0" indent="-514350" algn="just" defTabSz="914400" rtl="0" eaLnBrk="0" fontAlgn="base" latinLnBrk="0" hangingPunct="0">
              <a:lnSpc>
                <a:spcPct val="100000"/>
              </a:lnSpc>
              <a:spcBef>
                <a:spcPct val="0"/>
              </a:spcBef>
              <a:spcAft>
                <a:spcPct val="0"/>
              </a:spcAft>
              <a:buClrTx/>
              <a:buSzTx/>
              <a:buFont typeface="+mj-lt"/>
              <a:buAutoNum type="arabicParenR"/>
              <a:tabLst/>
            </a:pPr>
            <a:r>
              <a:rPr kumimoji="0" lang="en-US" sz="3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Supervision can be more effective and specialized. </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a:p>
            <a:pPr marL="514350" marR="0" lvl="0" indent="-514350" algn="just" defTabSz="914400" rtl="0" eaLnBrk="0" fontAlgn="base" latinLnBrk="0" hangingPunct="0">
              <a:lnSpc>
                <a:spcPct val="100000"/>
              </a:lnSpc>
              <a:spcBef>
                <a:spcPct val="0"/>
              </a:spcBef>
              <a:spcAft>
                <a:spcPct val="0"/>
              </a:spcAft>
              <a:buClrTx/>
              <a:buSzTx/>
              <a:buFont typeface="+mj-lt"/>
              <a:buAutoNum type="arabicParenR"/>
              <a:tabLst/>
            </a:pPr>
            <a:r>
              <a:rPr kumimoji="0" lang="en-US" sz="3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It has greater flexibility and utilization of resources. </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a:p>
            <a:pPr marL="514350" marR="0" lvl="0" indent="-514350" algn="just" defTabSz="914400" rtl="0" eaLnBrk="0" fontAlgn="base" latinLnBrk="0" hangingPunct="0">
              <a:lnSpc>
                <a:spcPct val="100000"/>
              </a:lnSpc>
              <a:spcBef>
                <a:spcPct val="0"/>
              </a:spcBef>
              <a:spcAft>
                <a:spcPct val="0"/>
              </a:spcAft>
              <a:buClrTx/>
              <a:buSzTx/>
              <a:buFont typeface="+mj-lt"/>
              <a:buAutoNum type="arabicParenR"/>
              <a:tabLst/>
            </a:pPr>
            <a:r>
              <a:rPr kumimoji="0" lang="en-US" sz="3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overhead costs are relatively low </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29697">
                                            <p:txEl>
                                              <p:pRg st="2" end="2"/>
                                            </p:txEl>
                                          </p:spTgt>
                                        </p:tgtEl>
                                        <p:attrNameLst>
                                          <p:attrName>style.visibility</p:attrName>
                                        </p:attrNameLst>
                                      </p:cBhvr>
                                      <p:to>
                                        <p:strVal val="visible"/>
                                      </p:to>
                                    </p:set>
                                    <p:anim to="" calcmode="lin" valueType="num">
                                      <p:cBhvr>
                                        <p:cTn id="7" dur="1" fill="hold"/>
                                        <p:tgtEl>
                                          <p:spTgt spid="29697">
                                            <p:txEl>
                                              <p:pRg st="2" end="2"/>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29697">
                                            <p:txEl>
                                              <p:pRg st="3" end="3"/>
                                            </p:txEl>
                                          </p:spTgt>
                                        </p:tgtEl>
                                        <p:attrNameLst>
                                          <p:attrName>style.visibility</p:attrName>
                                        </p:attrNameLst>
                                      </p:cBhvr>
                                      <p:to>
                                        <p:strVal val="visible"/>
                                      </p:to>
                                    </p:set>
                                    <p:anim to="" calcmode="lin" valueType="num">
                                      <p:cBhvr>
                                        <p:cTn id="10" dur="1" fill="hold"/>
                                        <p:tgtEl>
                                          <p:spTgt spid="29697">
                                            <p:txEl>
                                              <p:pRg st="3" end="3"/>
                                            </p:txEl>
                                          </p:spTgt>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29697">
                                            <p:txEl>
                                              <p:pRg st="4" end="4"/>
                                            </p:txEl>
                                          </p:spTgt>
                                        </p:tgtEl>
                                        <p:attrNameLst>
                                          <p:attrName>style.visibility</p:attrName>
                                        </p:attrNameLst>
                                      </p:cBhvr>
                                      <p:to>
                                        <p:strVal val="visible"/>
                                      </p:to>
                                    </p:set>
                                    <p:anim to="" calcmode="lin" valueType="num">
                                      <p:cBhvr>
                                        <p:cTn id="13" dur="1" fill="hold"/>
                                        <p:tgtEl>
                                          <p:spTgt spid="29697">
                                            <p:txEl>
                                              <p:pRg st="4" end="4"/>
                                            </p:txEl>
                                          </p:spTgt>
                                        </p:tgtEl>
                                        <p:attrNameLst>
                                          <p:attrName/>
                                        </p:attrNameLst>
                                      </p:cBhvr>
                                    </p:anim>
                                  </p:childTnLst>
                                </p:cTn>
                              </p:par>
                              <p:par>
                                <p:cTn id="14" presetID="24" presetClass="entr" presetSubtype="0" fill="hold" nodeType="withEffect">
                                  <p:stCondLst>
                                    <p:cond delay="0"/>
                                  </p:stCondLst>
                                  <p:childTnLst>
                                    <p:set>
                                      <p:cBhvr>
                                        <p:cTn id="15" dur="1" fill="hold">
                                          <p:stCondLst>
                                            <p:cond delay="0"/>
                                          </p:stCondLst>
                                        </p:cTn>
                                        <p:tgtEl>
                                          <p:spTgt spid="29697">
                                            <p:txEl>
                                              <p:pRg st="5" end="5"/>
                                            </p:txEl>
                                          </p:spTgt>
                                        </p:tgtEl>
                                        <p:attrNameLst>
                                          <p:attrName>style.visibility</p:attrName>
                                        </p:attrNameLst>
                                      </p:cBhvr>
                                      <p:to>
                                        <p:strVal val="visible"/>
                                      </p:to>
                                    </p:set>
                                    <p:anim to="" calcmode="lin" valueType="num">
                                      <p:cBhvr>
                                        <p:cTn id="16" dur="1" fill="hold"/>
                                        <p:tgtEl>
                                          <p:spTgt spid="29697">
                                            <p:txEl>
                                              <p:pRg st="5" end="5"/>
                                            </p:txEl>
                                          </p:spTgt>
                                        </p:tgtEl>
                                        <p:attrNameLst>
                                          <p:attrName/>
                                        </p:attrNameLst>
                                      </p:cBhvr>
                                    </p:anim>
                                  </p:childTnLst>
                                </p:cTn>
                              </p:par>
                              <p:par>
                                <p:cTn id="17" presetID="24" presetClass="entr" presetSubtype="0" fill="hold" nodeType="withEffect">
                                  <p:stCondLst>
                                    <p:cond delay="0"/>
                                  </p:stCondLst>
                                  <p:childTnLst>
                                    <p:set>
                                      <p:cBhvr>
                                        <p:cTn id="18" dur="1" fill="hold">
                                          <p:stCondLst>
                                            <p:cond delay="0"/>
                                          </p:stCondLst>
                                        </p:cTn>
                                        <p:tgtEl>
                                          <p:spTgt spid="29697">
                                            <p:txEl>
                                              <p:pRg st="6" end="6"/>
                                            </p:txEl>
                                          </p:spTgt>
                                        </p:tgtEl>
                                        <p:attrNameLst>
                                          <p:attrName>style.visibility</p:attrName>
                                        </p:attrNameLst>
                                      </p:cBhvr>
                                      <p:to>
                                        <p:strVal val="visible"/>
                                      </p:to>
                                    </p:set>
                                    <p:anim to="" calcmode="lin" valueType="num">
                                      <p:cBhvr>
                                        <p:cTn id="19" dur="1" fill="hold"/>
                                        <p:tgtEl>
                                          <p:spTgt spid="29697">
                                            <p:txEl>
                                              <p:pRg st="6" end="6"/>
                                            </p:txEl>
                                          </p:spTgt>
                                        </p:tgtEl>
                                        <p:attrNameLst>
                                          <p:attrName/>
                                        </p:attrNameLst>
                                      </p:cBhvr>
                                    </p:anim>
                                  </p:childTnLst>
                                </p:cTn>
                              </p:par>
                              <p:par>
                                <p:cTn id="20" presetID="24" presetClass="entr" presetSubtype="0" fill="hold" nodeType="withEffect">
                                  <p:stCondLst>
                                    <p:cond delay="0"/>
                                  </p:stCondLst>
                                  <p:childTnLst>
                                    <p:set>
                                      <p:cBhvr>
                                        <p:cTn id="21" dur="1" fill="hold">
                                          <p:stCondLst>
                                            <p:cond delay="0"/>
                                          </p:stCondLst>
                                        </p:cTn>
                                        <p:tgtEl>
                                          <p:spTgt spid="29697">
                                            <p:txEl>
                                              <p:pRg st="7" end="7"/>
                                            </p:txEl>
                                          </p:spTgt>
                                        </p:tgtEl>
                                        <p:attrNameLst>
                                          <p:attrName>style.visibility</p:attrName>
                                        </p:attrNameLst>
                                      </p:cBhvr>
                                      <p:to>
                                        <p:strVal val="visible"/>
                                      </p:to>
                                    </p:set>
                                    <p:anim to="" calcmode="lin" valueType="num">
                                      <p:cBhvr>
                                        <p:cTn id="22" dur="1" fill="hold"/>
                                        <p:tgtEl>
                                          <p:spTgt spid="29697">
                                            <p:txEl>
                                              <p:pRg st="7" end="7"/>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ChangeArrowheads="1"/>
          </p:cNvSpPr>
          <p:nvPr/>
        </p:nvSpPr>
        <p:spPr bwMode="auto">
          <a:xfrm>
            <a:off x="152400" y="352976"/>
            <a:ext cx="8839200" cy="61863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marR="0" lvl="0" indent="-514350" algn="just" defTabSz="914400" rtl="0" eaLnBrk="1" fontAlgn="base" latinLnBrk="0" hangingPunct="1">
              <a:lnSpc>
                <a:spcPct val="100000"/>
              </a:lnSpc>
              <a:spcBef>
                <a:spcPct val="0"/>
              </a:spcBef>
              <a:spcAft>
                <a:spcPct val="0"/>
              </a:spcAft>
              <a:buClrTx/>
              <a:buSzTx/>
              <a:tabLst/>
            </a:pPr>
            <a:r>
              <a:rPr kumimoji="0" lang="en-US" sz="33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Disadvantages of Process layout:</a:t>
            </a:r>
            <a:r>
              <a:rPr kumimoji="0" lang="en-US" sz="33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p>
          <a:p>
            <a:pPr marL="514350" marR="0" lvl="0" indent="-514350" algn="just" defTabSz="914400" rtl="0" eaLnBrk="1" fontAlgn="base" latinLnBrk="0" hangingPunct="1">
              <a:lnSpc>
                <a:spcPct val="100000"/>
              </a:lnSpc>
              <a:spcBef>
                <a:spcPct val="0"/>
              </a:spcBef>
              <a:spcAft>
                <a:spcPct val="0"/>
              </a:spcAft>
              <a:buClrTx/>
              <a:buSzTx/>
              <a:buFont typeface="+mj-lt"/>
              <a:buAutoNum type="arabicPeriod"/>
              <a:tabLst/>
            </a:pPr>
            <a:endParaRPr kumimoji="0" lang="en-US" sz="3300" b="0" i="0" u="none" strike="noStrike" cap="none" normalizeH="0" baseline="0" dirty="0" smtClean="0">
              <a:ln>
                <a:noFill/>
              </a:ln>
              <a:solidFill>
                <a:schemeClr val="tx1"/>
              </a:solidFill>
              <a:effectLst/>
              <a:latin typeface="Arial" pitchFamily="34" charset="0"/>
              <a:cs typeface="Arial" pitchFamily="34" charset="0"/>
            </a:endParaRPr>
          </a:p>
          <a:p>
            <a:pPr marL="514350" marR="0" lvl="0" indent="-514350" algn="just" defTabSz="914400" rtl="0" eaLnBrk="0" fontAlgn="base" latinLnBrk="0" hangingPunct="0">
              <a:lnSpc>
                <a:spcPct val="100000"/>
              </a:lnSpc>
              <a:spcBef>
                <a:spcPct val="0"/>
              </a:spcBef>
              <a:spcAft>
                <a:spcPct val="0"/>
              </a:spcAft>
              <a:buClrTx/>
              <a:buSzTx/>
              <a:buFont typeface="+mj-lt"/>
              <a:buAutoNum type="arabicPeriod"/>
              <a:tabLst/>
            </a:pPr>
            <a:r>
              <a:rPr kumimoji="0" lang="en-US" sz="33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Material handling costs are high due to backtracking</a:t>
            </a:r>
            <a:endParaRPr kumimoji="0" lang="en-US" sz="3300" b="0" i="0" u="none" strike="noStrike" cap="none" normalizeH="0" baseline="0" dirty="0" smtClean="0">
              <a:ln>
                <a:noFill/>
              </a:ln>
              <a:solidFill>
                <a:schemeClr val="tx1"/>
              </a:solidFill>
              <a:effectLst/>
              <a:latin typeface="Arial" pitchFamily="34" charset="0"/>
              <a:cs typeface="Arial" pitchFamily="34" charset="0"/>
            </a:endParaRPr>
          </a:p>
          <a:p>
            <a:pPr marL="514350" marR="0" lvl="0" indent="-514350" algn="just" defTabSz="914400" rtl="0" eaLnBrk="0" fontAlgn="base" latinLnBrk="0" hangingPunct="0">
              <a:lnSpc>
                <a:spcPct val="100000"/>
              </a:lnSpc>
              <a:spcBef>
                <a:spcPct val="0"/>
              </a:spcBef>
              <a:spcAft>
                <a:spcPct val="0"/>
              </a:spcAft>
              <a:buClrTx/>
              <a:buSzTx/>
              <a:buFont typeface="+mj-lt"/>
              <a:buAutoNum type="arabicPeriod"/>
              <a:tabLst/>
            </a:pPr>
            <a:r>
              <a:rPr kumimoji="0" lang="en-US" sz="33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More skilled labour is required resulting in higher cost.</a:t>
            </a:r>
            <a:endParaRPr kumimoji="0" lang="en-US" sz="3300" b="0" i="0" u="none" strike="noStrike" cap="none" normalizeH="0" baseline="0" dirty="0" smtClean="0">
              <a:ln>
                <a:noFill/>
              </a:ln>
              <a:solidFill>
                <a:schemeClr val="tx1"/>
              </a:solidFill>
              <a:effectLst/>
              <a:latin typeface="Arial" pitchFamily="34" charset="0"/>
              <a:cs typeface="Arial" pitchFamily="34" charset="0"/>
            </a:endParaRPr>
          </a:p>
          <a:p>
            <a:pPr marL="514350" marR="0" lvl="0" indent="-514350" algn="just" defTabSz="914400" rtl="0" eaLnBrk="0" fontAlgn="base" latinLnBrk="0" hangingPunct="0">
              <a:lnSpc>
                <a:spcPct val="100000"/>
              </a:lnSpc>
              <a:spcBef>
                <a:spcPct val="0"/>
              </a:spcBef>
              <a:spcAft>
                <a:spcPct val="0"/>
              </a:spcAft>
              <a:buClrTx/>
              <a:buSzTx/>
              <a:buFont typeface="+mj-lt"/>
              <a:buAutoNum type="arabicPeriod"/>
              <a:tabLst/>
            </a:pPr>
            <a:r>
              <a:rPr kumimoji="0" lang="en-US" sz="33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Work in progress inventory is high needing greater storage space</a:t>
            </a:r>
            <a:endParaRPr kumimoji="0" lang="en-US" sz="3300" b="0" i="0" u="none" strike="noStrike" cap="none" normalizeH="0" baseline="0" dirty="0" smtClean="0">
              <a:ln>
                <a:noFill/>
              </a:ln>
              <a:solidFill>
                <a:schemeClr val="tx1"/>
              </a:solidFill>
              <a:effectLst/>
              <a:latin typeface="Arial" pitchFamily="34" charset="0"/>
              <a:cs typeface="Arial" pitchFamily="34" charset="0"/>
            </a:endParaRPr>
          </a:p>
          <a:p>
            <a:pPr marL="514350" marR="0" lvl="0" indent="-514350" algn="just" defTabSz="914400" rtl="0" eaLnBrk="0" fontAlgn="base" latinLnBrk="0" hangingPunct="0">
              <a:lnSpc>
                <a:spcPct val="100000"/>
              </a:lnSpc>
              <a:spcBef>
                <a:spcPct val="0"/>
              </a:spcBef>
              <a:spcAft>
                <a:spcPct val="0"/>
              </a:spcAft>
              <a:buClrTx/>
              <a:buSzTx/>
              <a:buFont typeface="+mj-lt"/>
              <a:buAutoNum type="arabicPeriod"/>
              <a:tabLst/>
            </a:pPr>
            <a:r>
              <a:rPr kumimoji="0" lang="en-US" sz="33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More frequent inspection is needed which results in costly supervision</a:t>
            </a:r>
            <a:endParaRPr kumimoji="0" lang="en-US" sz="3300" b="0" i="0" u="none" strike="noStrike" cap="none" normalizeH="0" baseline="0" dirty="0" smtClean="0">
              <a:ln>
                <a:noFill/>
              </a:ln>
              <a:solidFill>
                <a:schemeClr val="tx1"/>
              </a:solidFill>
              <a:effectLst/>
              <a:latin typeface="Arial" pitchFamily="34" charset="0"/>
              <a:cs typeface="Arial" pitchFamily="34" charset="0"/>
            </a:endParaRPr>
          </a:p>
          <a:p>
            <a:pPr marL="514350" marR="0" lvl="0" indent="-514350" algn="just" defTabSz="914400" rtl="0" eaLnBrk="0" fontAlgn="base" latinLnBrk="0" hangingPunct="0">
              <a:lnSpc>
                <a:spcPct val="100000"/>
              </a:lnSpc>
              <a:spcBef>
                <a:spcPct val="0"/>
              </a:spcBef>
              <a:spcAft>
                <a:spcPct val="0"/>
              </a:spcAft>
              <a:buClrTx/>
              <a:buSzTx/>
              <a:buFont typeface="+mj-lt"/>
              <a:buAutoNum type="arabicPeriod"/>
              <a:tabLst/>
            </a:pPr>
            <a:r>
              <a:rPr kumimoji="0" lang="en-US" sz="33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Throughput (time gap between in and out in the process) time is longer.</a:t>
            </a:r>
            <a:endParaRPr kumimoji="0" lang="en-US" sz="33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iterate type="lt">
                                    <p:tmPct val="10000"/>
                                  </p:iterate>
                                  <p:childTnLst>
                                    <p:set>
                                      <p:cBhvr>
                                        <p:cTn id="6" dur="1" fill="hold">
                                          <p:stCondLst>
                                            <p:cond delay="0"/>
                                          </p:stCondLst>
                                        </p:cTn>
                                        <p:tgtEl>
                                          <p:spTgt spid="31745">
                                            <p:txEl>
                                              <p:pRg st="0" end="0"/>
                                            </p:txEl>
                                          </p:spTgt>
                                        </p:tgtEl>
                                        <p:attrNameLst>
                                          <p:attrName>style.visibility</p:attrName>
                                        </p:attrNameLst>
                                      </p:cBhvr>
                                      <p:to>
                                        <p:strVal val="visible"/>
                                      </p:to>
                                    </p:set>
                                    <p:animEffect transition="in" filter="fade">
                                      <p:cBhvr>
                                        <p:cTn id="7" dur="500"/>
                                        <p:tgtEl>
                                          <p:spTgt spid="31745">
                                            <p:txEl>
                                              <p:pRg st="0" end="0"/>
                                            </p:txEl>
                                          </p:spTgt>
                                        </p:tgtEl>
                                      </p:cBhvr>
                                    </p:animEffect>
                                    <p:anim calcmode="lin" valueType="num">
                                      <p:cBhvr>
                                        <p:cTn id="8" dur="500" fill="hold"/>
                                        <p:tgtEl>
                                          <p:spTgt spid="31745">
                                            <p:txEl>
                                              <p:pRg st="0" end="0"/>
                                            </p:txEl>
                                          </p:spTgt>
                                        </p:tgtEl>
                                        <p:attrNameLst>
                                          <p:attrName>ppt_w</p:attrName>
                                        </p:attrNameLst>
                                      </p:cBhvr>
                                      <p:tavLst>
                                        <p:tav tm="0" fmla="#ppt_w*sin(2.5*pi*$)">
                                          <p:val>
                                            <p:fltVal val="0"/>
                                          </p:val>
                                        </p:tav>
                                        <p:tav tm="100000">
                                          <p:val>
                                            <p:fltVal val="1"/>
                                          </p:val>
                                        </p:tav>
                                      </p:tavLst>
                                    </p:anim>
                                    <p:anim calcmode="lin" valueType="num">
                                      <p:cBhvr>
                                        <p:cTn id="9" dur="500" fill="hold"/>
                                        <p:tgtEl>
                                          <p:spTgt spid="31745">
                                            <p:txEl>
                                              <p:pRg st="0" end="0"/>
                                            </p:txEl>
                                          </p:spTgt>
                                        </p:tgtEl>
                                        <p:attrNameLst>
                                          <p:attrName>ppt_h</p:attrName>
                                        </p:attrNameLst>
                                      </p:cBhvr>
                                      <p:tavLst>
                                        <p:tav tm="0">
                                          <p:val>
                                            <p:strVal val="#ppt_h"/>
                                          </p:val>
                                        </p:tav>
                                        <p:tav tm="100000">
                                          <p:val>
                                            <p:strVal val="#ppt_h"/>
                                          </p:val>
                                        </p:tav>
                                      </p:tavLst>
                                    </p:anim>
                                  </p:childTnLst>
                                </p:cTn>
                              </p:par>
                              <p:par>
                                <p:cTn id="10" presetID="45" presetClass="entr" presetSubtype="0" fill="hold" nodeType="withEffect">
                                  <p:stCondLst>
                                    <p:cond delay="0"/>
                                  </p:stCondLst>
                                  <p:iterate type="lt">
                                    <p:tmPct val="10000"/>
                                  </p:iterate>
                                  <p:childTnLst>
                                    <p:set>
                                      <p:cBhvr>
                                        <p:cTn id="11" dur="1" fill="hold">
                                          <p:stCondLst>
                                            <p:cond delay="0"/>
                                          </p:stCondLst>
                                        </p:cTn>
                                        <p:tgtEl>
                                          <p:spTgt spid="31745">
                                            <p:txEl>
                                              <p:pRg st="2" end="2"/>
                                            </p:txEl>
                                          </p:spTgt>
                                        </p:tgtEl>
                                        <p:attrNameLst>
                                          <p:attrName>style.visibility</p:attrName>
                                        </p:attrNameLst>
                                      </p:cBhvr>
                                      <p:to>
                                        <p:strVal val="visible"/>
                                      </p:to>
                                    </p:set>
                                    <p:animEffect transition="in" filter="fade">
                                      <p:cBhvr>
                                        <p:cTn id="12" dur="500"/>
                                        <p:tgtEl>
                                          <p:spTgt spid="31745">
                                            <p:txEl>
                                              <p:pRg st="2" end="2"/>
                                            </p:txEl>
                                          </p:spTgt>
                                        </p:tgtEl>
                                      </p:cBhvr>
                                    </p:animEffect>
                                    <p:anim calcmode="lin" valueType="num">
                                      <p:cBhvr>
                                        <p:cTn id="13" dur="500" fill="hold"/>
                                        <p:tgtEl>
                                          <p:spTgt spid="31745">
                                            <p:txEl>
                                              <p:pRg st="2" end="2"/>
                                            </p:txEl>
                                          </p:spTgt>
                                        </p:tgtEl>
                                        <p:attrNameLst>
                                          <p:attrName>ppt_w</p:attrName>
                                        </p:attrNameLst>
                                      </p:cBhvr>
                                      <p:tavLst>
                                        <p:tav tm="0" fmla="#ppt_w*sin(2.5*pi*$)">
                                          <p:val>
                                            <p:fltVal val="0"/>
                                          </p:val>
                                        </p:tav>
                                        <p:tav tm="100000">
                                          <p:val>
                                            <p:fltVal val="1"/>
                                          </p:val>
                                        </p:tav>
                                      </p:tavLst>
                                    </p:anim>
                                    <p:anim calcmode="lin" valueType="num">
                                      <p:cBhvr>
                                        <p:cTn id="14" dur="500" fill="hold"/>
                                        <p:tgtEl>
                                          <p:spTgt spid="31745">
                                            <p:txEl>
                                              <p:pRg st="2" end="2"/>
                                            </p:txEl>
                                          </p:spTgt>
                                        </p:tgtEl>
                                        <p:attrNameLst>
                                          <p:attrName>ppt_h</p:attrName>
                                        </p:attrNameLst>
                                      </p:cBhvr>
                                      <p:tavLst>
                                        <p:tav tm="0">
                                          <p:val>
                                            <p:strVal val="#ppt_h"/>
                                          </p:val>
                                        </p:tav>
                                        <p:tav tm="100000">
                                          <p:val>
                                            <p:strVal val="#ppt_h"/>
                                          </p:val>
                                        </p:tav>
                                      </p:tavLst>
                                    </p:anim>
                                  </p:childTnLst>
                                </p:cTn>
                              </p:par>
                              <p:par>
                                <p:cTn id="15" presetID="45" presetClass="entr" presetSubtype="0" fill="hold" nodeType="withEffect">
                                  <p:stCondLst>
                                    <p:cond delay="0"/>
                                  </p:stCondLst>
                                  <p:iterate type="lt">
                                    <p:tmPct val="10000"/>
                                  </p:iterate>
                                  <p:childTnLst>
                                    <p:set>
                                      <p:cBhvr>
                                        <p:cTn id="16" dur="1" fill="hold">
                                          <p:stCondLst>
                                            <p:cond delay="0"/>
                                          </p:stCondLst>
                                        </p:cTn>
                                        <p:tgtEl>
                                          <p:spTgt spid="31745">
                                            <p:txEl>
                                              <p:pRg st="3" end="3"/>
                                            </p:txEl>
                                          </p:spTgt>
                                        </p:tgtEl>
                                        <p:attrNameLst>
                                          <p:attrName>style.visibility</p:attrName>
                                        </p:attrNameLst>
                                      </p:cBhvr>
                                      <p:to>
                                        <p:strVal val="visible"/>
                                      </p:to>
                                    </p:set>
                                    <p:animEffect transition="in" filter="fade">
                                      <p:cBhvr>
                                        <p:cTn id="17" dur="500"/>
                                        <p:tgtEl>
                                          <p:spTgt spid="31745">
                                            <p:txEl>
                                              <p:pRg st="3" end="3"/>
                                            </p:txEl>
                                          </p:spTgt>
                                        </p:tgtEl>
                                      </p:cBhvr>
                                    </p:animEffect>
                                    <p:anim calcmode="lin" valueType="num">
                                      <p:cBhvr>
                                        <p:cTn id="18" dur="500" fill="hold"/>
                                        <p:tgtEl>
                                          <p:spTgt spid="31745">
                                            <p:txEl>
                                              <p:pRg st="3" end="3"/>
                                            </p:txEl>
                                          </p:spTgt>
                                        </p:tgtEl>
                                        <p:attrNameLst>
                                          <p:attrName>ppt_w</p:attrName>
                                        </p:attrNameLst>
                                      </p:cBhvr>
                                      <p:tavLst>
                                        <p:tav tm="0" fmla="#ppt_w*sin(2.5*pi*$)">
                                          <p:val>
                                            <p:fltVal val="0"/>
                                          </p:val>
                                        </p:tav>
                                        <p:tav tm="100000">
                                          <p:val>
                                            <p:fltVal val="1"/>
                                          </p:val>
                                        </p:tav>
                                      </p:tavLst>
                                    </p:anim>
                                    <p:anim calcmode="lin" valueType="num">
                                      <p:cBhvr>
                                        <p:cTn id="19" dur="500" fill="hold"/>
                                        <p:tgtEl>
                                          <p:spTgt spid="31745">
                                            <p:txEl>
                                              <p:pRg st="3" end="3"/>
                                            </p:txEl>
                                          </p:spTgt>
                                        </p:tgtEl>
                                        <p:attrNameLst>
                                          <p:attrName>ppt_h</p:attrName>
                                        </p:attrNameLst>
                                      </p:cBhvr>
                                      <p:tavLst>
                                        <p:tav tm="0">
                                          <p:val>
                                            <p:strVal val="#ppt_h"/>
                                          </p:val>
                                        </p:tav>
                                        <p:tav tm="100000">
                                          <p:val>
                                            <p:strVal val="#ppt_h"/>
                                          </p:val>
                                        </p:tav>
                                      </p:tavLst>
                                    </p:anim>
                                  </p:childTnLst>
                                </p:cTn>
                              </p:par>
                              <p:par>
                                <p:cTn id="20" presetID="45" presetClass="entr" presetSubtype="0" fill="hold" nodeType="withEffect">
                                  <p:stCondLst>
                                    <p:cond delay="0"/>
                                  </p:stCondLst>
                                  <p:iterate type="lt">
                                    <p:tmPct val="10000"/>
                                  </p:iterate>
                                  <p:childTnLst>
                                    <p:set>
                                      <p:cBhvr>
                                        <p:cTn id="21" dur="1" fill="hold">
                                          <p:stCondLst>
                                            <p:cond delay="0"/>
                                          </p:stCondLst>
                                        </p:cTn>
                                        <p:tgtEl>
                                          <p:spTgt spid="31745">
                                            <p:txEl>
                                              <p:pRg st="4" end="4"/>
                                            </p:txEl>
                                          </p:spTgt>
                                        </p:tgtEl>
                                        <p:attrNameLst>
                                          <p:attrName>style.visibility</p:attrName>
                                        </p:attrNameLst>
                                      </p:cBhvr>
                                      <p:to>
                                        <p:strVal val="visible"/>
                                      </p:to>
                                    </p:set>
                                    <p:animEffect transition="in" filter="fade">
                                      <p:cBhvr>
                                        <p:cTn id="22" dur="500"/>
                                        <p:tgtEl>
                                          <p:spTgt spid="31745">
                                            <p:txEl>
                                              <p:pRg st="4" end="4"/>
                                            </p:txEl>
                                          </p:spTgt>
                                        </p:tgtEl>
                                      </p:cBhvr>
                                    </p:animEffect>
                                    <p:anim calcmode="lin" valueType="num">
                                      <p:cBhvr>
                                        <p:cTn id="23" dur="500" fill="hold"/>
                                        <p:tgtEl>
                                          <p:spTgt spid="31745">
                                            <p:txEl>
                                              <p:pRg st="4" end="4"/>
                                            </p:txEl>
                                          </p:spTgt>
                                        </p:tgtEl>
                                        <p:attrNameLst>
                                          <p:attrName>ppt_w</p:attrName>
                                        </p:attrNameLst>
                                      </p:cBhvr>
                                      <p:tavLst>
                                        <p:tav tm="0" fmla="#ppt_w*sin(2.5*pi*$)">
                                          <p:val>
                                            <p:fltVal val="0"/>
                                          </p:val>
                                        </p:tav>
                                        <p:tav tm="100000">
                                          <p:val>
                                            <p:fltVal val="1"/>
                                          </p:val>
                                        </p:tav>
                                      </p:tavLst>
                                    </p:anim>
                                    <p:anim calcmode="lin" valueType="num">
                                      <p:cBhvr>
                                        <p:cTn id="24" dur="500" fill="hold"/>
                                        <p:tgtEl>
                                          <p:spTgt spid="31745">
                                            <p:txEl>
                                              <p:pRg st="4" end="4"/>
                                            </p:txEl>
                                          </p:spTgt>
                                        </p:tgtEl>
                                        <p:attrNameLst>
                                          <p:attrName>ppt_h</p:attrName>
                                        </p:attrNameLst>
                                      </p:cBhvr>
                                      <p:tavLst>
                                        <p:tav tm="0">
                                          <p:val>
                                            <p:strVal val="#ppt_h"/>
                                          </p:val>
                                        </p:tav>
                                        <p:tav tm="100000">
                                          <p:val>
                                            <p:strVal val="#ppt_h"/>
                                          </p:val>
                                        </p:tav>
                                      </p:tavLst>
                                    </p:anim>
                                  </p:childTnLst>
                                </p:cTn>
                              </p:par>
                              <p:par>
                                <p:cTn id="25" presetID="45" presetClass="entr" presetSubtype="0" fill="hold" nodeType="withEffect">
                                  <p:stCondLst>
                                    <p:cond delay="0"/>
                                  </p:stCondLst>
                                  <p:iterate type="lt">
                                    <p:tmPct val="10000"/>
                                  </p:iterate>
                                  <p:childTnLst>
                                    <p:set>
                                      <p:cBhvr>
                                        <p:cTn id="26" dur="1" fill="hold">
                                          <p:stCondLst>
                                            <p:cond delay="0"/>
                                          </p:stCondLst>
                                        </p:cTn>
                                        <p:tgtEl>
                                          <p:spTgt spid="31745">
                                            <p:txEl>
                                              <p:pRg st="5" end="5"/>
                                            </p:txEl>
                                          </p:spTgt>
                                        </p:tgtEl>
                                        <p:attrNameLst>
                                          <p:attrName>style.visibility</p:attrName>
                                        </p:attrNameLst>
                                      </p:cBhvr>
                                      <p:to>
                                        <p:strVal val="visible"/>
                                      </p:to>
                                    </p:set>
                                    <p:animEffect transition="in" filter="fade">
                                      <p:cBhvr>
                                        <p:cTn id="27" dur="500"/>
                                        <p:tgtEl>
                                          <p:spTgt spid="31745">
                                            <p:txEl>
                                              <p:pRg st="5" end="5"/>
                                            </p:txEl>
                                          </p:spTgt>
                                        </p:tgtEl>
                                      </p:cBhvr>
                                    </p:animEffect>
                                    <p:anim calcmode="lin" valueType="num">
                                      <p:cBhvr>
                                        <p:cTn id="28" dur="500" fill="hold"/>
                                        <p:tgtEl>
                                          <p:spTgt spid="31745">
                                            <p:txEl>
                                              <p:pRg st="5" end="5"/>
                                            </p:txEl>
                                          </p:spTgt>
                                        </p:tgtEl>
                                        <p:attrNameLst>
                                          <p:attrName>ppt_w</p:attrName>
                                        </p:attrNameLst>
                                      </p:cBhvr>
                                      <p:tavLst>
                                        <p:tav tm="0" fmla="#ppt_w*sin(2.5*pi*$)">
                                          <p:val>
                                            <p:fltVal val="0"/>
                                          </p:val>
                                        </p:tav>
                                        <p:tav tm="100000">
                                          <p:val>
                                            <p:fltVal val="1"/>
                                          </p:val>
                                        </p:tav>
                                      </p:tavLst>
                                    </p:anim>
                                    <p:anim calcmode="lin" valueType="num">
                                      <p:cBhvr>
                                        <p:cTn id="29" dur="500" fill="hold"/>
                                        <p:tgtEl>
                                          <p:spTgt spid="31745">
                                            <p:txEl>
                                              <p:pRg st="5" end="5"/>
                                            </p:txEl>
                                          </p:spTgt>
                                        </p:tgtEl>
                                        <p:attrNameLst>
                                          <p:attrName>ppt_h</p:attrName>
                                        </p:attrNameLst>
                                      </p:cBhvr>
                                      <p:tavLst>
                                        <p:tav tm="0">
                                          <p:val>
                                            <p:strVal val="#ppt_h"/>
                                          </p:val>
                                        </p:tav>
                                        <p:tav tm="100000">
                                          <p:val>
                                            <p:strVal val="#ppt_h"/>
                                          </p:val>
                                        </p:tav>
                                      </p:tavLst>
                                    </p:anim>
                                  </p:childTnLst>
                                </p:cTn>
                              </p:par>
                              <p:par>
                                <p:cTn id="30" presetID="45" presetClass="entr" presetSubtype="0" fill="hold" nodeType="withEffect">
                                  <p:stCondLst>
                                    <p:cond delay="0"/>
                                  </p:stCondLst>
                                  <p:iterate type="lt">
                                    <p:tmPct val="10000"/>
                                  </p:iterate>
                                  <p:childTnLst>
                                    <p:set>
                                      <p:cBhvr>
                                        <p:cTn id="31" dur="1" fill="hold">
                                          <p:stCondLst>
                                            <p:cond delay="0"/>
                                          </p:stCondLst>
                                        </p:cTn>
                                        <p:tgtEl>
                                          <p:spTgt spid="31745">
                                            <p:txEl>
                                              <p:pRg st="6" end="6"/>
                                            </p:txEl>
                                          </p:spTgt>
                                        </p:tgtEl>
                                        <p:attrNameLst>
                                          <p:attrName>style.visibility</p:attrName>
                                        </p:attrNameLst>
                                      </p:cBhvr>
                                      <p:to>
                                        <p:strVal val="visible"/>
                                      </p:to>
                                    </p:set>
                                    <p:animEffect transition="in" filter="fade">
                                      <p:cBhvr>
                                        <p:cTn id="32" dur="500"/>
                                        <p:tgtEl>
                                          <p:spTgt spid="31745">
                                            <p:txEl>
                                              <p:pRg st="6" end="6"/>
                                            </p:txEl>
                                          </p:spTgt>
                                        </p:tgtEl>
                                      </p:cBhvr>
                                    </p:animEffect>
                                    <p:anim calcmode="lin" valueType="num">
                                      <p:cBhvr>
                                        <p:cTn id="33" dur="500" fill="hold"/>
                                        <p:tgtEl>
                                          <p:spTgt spid="31745">
                                            <p:txEl>
                                              <p:pRg st="6" end="6"/>
                                            </p:txEl>
                                          </p:spTgt>
                                        </p:tgtEl>
                                        <p:attrNameLst>
                                          <p:attrName>ppt_w</p:attrName>
                                        </p:attrNameLst>
                                      </p:cBhvr>
                                      <p:tavLst>
                                        <p:tav tm="0" fmla="#ppt_w*sin(2.5*pi*$)">
                                          <p:val>
                                            <p:fltVal val="0"/>
                                          </p:val>
                                        </p:tav>
                                        <p:tav tm="100000">
                                          <p:val>
                                            <p:fltVal val="1"/>
                                          </p:val>
                                        </p:tav>
                                      </p:tavLst>
                                    </p:anim>
                                    <p:anim calcmode="lin" valueType="num">
                                      <p:cBhvr>
                                        <p:cTn id="34" dur="500" fill="hold"/>
                                        <p:tgtEl>
                                          <p:spTgt spid="31745">
                                            <p:txEl>
                                              <p:pRg st="6" end="6"/>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ChangeArrowheads="1"/>
          </p:cNvSpPr>
          <p:nvPr/>
        </p:nvSpPr>
        <p:spPr bwMode="auto">
          <a:xfrm>
            <a:off x="152400" y="149959"/>
            <a:ext cx="8839200" cy="655564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3</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8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FIXED POSITION OR LOCATION LAYOUT</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This is also called the </a:t>
            </a:r>
            <a:r>
              <a:rPr kumimoji="0" lang="en-US" sz="28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project type </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of layout. In this type of layout, the material, or major components remain in a fixed location and tools, machinery, men and other materials are brought to this location.</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In a </a:t>
            </a:r>
            <a:r>
              <a:rPr kumimoji="0" lang="en-US" sz="28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fixed-position layout, </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product (by virtue of its bulk or weight) remains at one location.</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Fixed position layout involves the movement of manpower and machines to the product which remains stationary. The movement of men and machines is advisable as the cost of moving them would be lesser. This type of layout is preferred where the size of the job is bulky and heavy. Example of such type of layout is locomotives, ships, boilers, generators, wagon building, aircraft manufacturing, etc.</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rcRect/>
          <a:stretch>
            <a:fillRect/>
          </a:stretch>
        </p:blipFill>
        <p:spPr bwMode="auto">
          <a:xfrm>
            <a:off x="381000" y="381000"/>
            <a:ext cx="8229600" cy="5943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ChangeArrowheads="1"/>
          </p:cNvSpPr>
          <p:nvPr/>
        </p:nvSpPr>
        <p:spPr bwMode="auto">
          <a:xfrm>
            <a:off x="152400" y="76200"/>
            <a:ext cx="8763000"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Advantages of Fixed position layout:</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investment on layout is very small. </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layout is flexible as change in job design and operation sequence can be easily incorporated. </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Adjustments can be made to meet shortage of materials or absence of workers by changing the sequence of operations.</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33794" name="Rectangle 2"/>
          <p:cNvSpPr>
            <a:spLocks noChangeArrowheads="1"/>
          </p:cNvSpPr>
          <p:nvPr/>
        </p:nvSpPr>
        <p:spPr bwMode="auto">
          <a:xfrm>
            <a:off x="152400" y="2971800"/>
            <a:ext cx="8763000" cy="38164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Disadvantages of Fixed position layout:</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As the production period being very long so the capital investment is very high.</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Very large space is required for storage of material and equipment near the product.</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As several operations are often carried out simultaneously so there is possibility of confusion and conflicts among different workgroups.</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3" name="Picture 5"/>
          <p:cNvPicPr>
            <a:picLocks noChangeAspect="1" noChangeArrowheads="1"/>
          </p:cNvPicPr>
          <p:nvPr/>
        </p:nvPicPr>
        <p:blipFill>
          <a:blip r:embed="rId3" cstate="print"/>
          <a:srcRect/>
          <a:stretch>
            <a:fillRect/>
          </a:stretch>
        </p:blipFill>
        <p:spPr bwMode="auto">
          <a:xfrm>
            <a:off x="228600" y="0"/>
            <a:ext cx="8915400" cy="6781800"/>
          </a:xfrm>
          <a:prstGeom prst="rect">
            <a:avLst/>
          </a:prstGeom>
          <a:noFill/>
          <a:ln w="9525">
            <a:noFill/>
            <a:miter lim="800000"/>
            <a:headEnd/>
            <a:tailEnd/>
          </a:ln>
        </p:spPr>
      </p:pic>
      <p:pic>
        <p:nvPicPr>
          <p:cNvPr id="4" name="Picture 3"/>
          <p:cNvPicPr>
            <a:picLocks noChangeAspect="1" noChangeArrowheads="1"/>
          </p:cNvPicPr>
          <p:nvPr/>
        </p:nvPicPr>
        <p:blipFill>
          <a:blip r:embed="rId4" cstate="print"/>
          <a:srcRect/>
          <a:stretch>
            <a:fillRect/>
          </a:stretch>
        </p:blipFill>
        <p:spPr bwMode="auto">
          <a:xfrm>
            <a:off x="-381000" y="0"/>
            <a:ext cx="9639300" cy="7086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xit" presetSubtype="16" fill="hold" nodeType="clickEffect">
                                  <p:stCondLst>
                                    <p:cond delay="0"/>
                                  </p:stCondLst>
                                  <p:childTnLst>
                                    <p:animEffect transition="out" filter="diamond(in)">
                                      <p:cBhvr>
                                        <p:cTn id="11" dur="2000"/>
                                        <p:tgtEl>
                                          <p:spTgt spid="2"/>
                                        </p:tgtEl>
                                      </p:cBhvr>
                                    </p:animEffect>
                                    <p:set>
                                      <p:cBhvr>
                                        <p:cTn id="12" dur="1" fill="hold">
                                          <p:stCondLst>
                                            <p:cond delay="1999"/>
                                          </p:stCondLst>
                                        </p:cTn>
                                        <p:tgtEl>
                                          <p:spTgt spid="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amond(in)">
                                      <p:cBhvr>
                                        <p:cTn id="17" dur="20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xit" presetSubtype="4" fill="hold" nodeType="clickEffect">
                                  <p:stCondLst>
                                    <p:cond delay="0"/>
                                  </p:stCondLst>
                                  <p:childTnLst>
                                    <p:anim calcmode="lin" valueType="num">
                                      <p:cBhvr additive="base">
                                        <p:cTn id="21" dur="500"/>
                                        <p:tgtEl>
                                          <p:spTgt spid="3"/>
                                        </p:tgtEl>
                                        <p:attrNameLst>
                                          <p:attrName>ppt_x</p:attrName>
                                        </p:attrNameLst>
                                      </p:cBhvr>
                                      <p:tavLst>
                                        <p:tav tm="0">
                                          <p:val>
                                            <p:strVal val="ppt_x"/>
                                          </p:val>
                                        </p:tav>
                                        <p:tav tm="100000">
                                          <p:val>
                                            <p:strVal val="ppt_x"/>
                                          </p:val>
                                        </p:tav>
                                      </p:tavLst>
                                    </p:anim>
                                    <p:anim calcmode="lin" valueType="num">
                                      <p:cBhvr additive="base">
                                        <p:cTn id="22" dur="500"/>
                                        <p:tgtEl>
                                          <p:spTgt spid="3"/>
                                        </p:tgtEl>
                                        <p:attrNameLst>
                                          <p:attrName>ppt_y</p:attrName>
                                        </p:attrNameLst>
                                      </p:cBhvr>
                                      <p:tavLst>
                                        <p:tav tm="0">
                                          <p:val>
                                            <p:strVal val="ppt_y"/>
                                          </p:val>
                                        </p:tav>
                                        <p:tav tm="100000">
                                          <p:val>
                                            <p:strVal val="1+ppt_h/2"/>
                                          </p:val>
                                        </p:tav>
                                      </p:tavLst>
                                    </p:anim>
                                    <p:set>
                                      <p:cBhvr>
                                        <p:cTn id="23" dur="1" fill="hold">
                                          <p:stCondLst>
                                            <p:cond delay="499"/>
                                          </p:stCondLst>
                                        </p:cTn>
                                        <p:tgtEl>
                                          <p:spTgt spid="3"/>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1000" fill="hold"/>
                                        <p:tgtEl>
                                          <p:spTgt spid="4"/>
                                        </p:tgtEl>
                                        <p:attrNameLst>
                                          <p:attrName>ppt_x</p:attrName>
                                        </p:attrNameLst>
                                      </p:cBhvr>
                                      <p:tavLst>
                                        <p:tav tm="0">
                                          <p:val>
                                            <p:strVal val="#ppt_x"/>
                                          </p:val>
                                        </p:tav>
                                        <p:tav tm="100000">
                                          <p:val>
                                            <p:strVal val="#ppt_x"/>
                                          </p:val>
                                        </p:tav>
                                      </p:tavLst>
                                    </p:anim>
                                    <p:anim calcmode="lin" valueType="num">
                                      <p:cBhvr additive="base">
                                        <p:cTn id="29" dur="10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5" presetClass="exit" presetSubtype="10" fill="hold" nodeType="clickEffect">
                                  <p:stCondLst>
                                    <p:cond delay="0"/>
                                  </p:stCondLst>
                                  <p:childTnLst>
                                    <p:animEffect transition="out" filter="checkerboard(across)">
                                      <p:cBhvr>
                                        <p:cTn id="33" dur="500"/>
                                        <p:tgtEl>
                                          <p:spTgt spid="4"/>
                                        </p:tgtEl>
                                      </p:cBhvr>
                                    </p:animEffect>
                                    <p:set>
                                      <p:cBhvr>
                                        <p:cTn id="34"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ChangeArrowheads="1"/>
          </p:cNvSpPr>
          <p:nvPr/>
        </p:nvSpPr>
        <p:spPr bwMode="auto">
          <a:xfrm>
            <a:off x="152400" y="182225"/>
            <a:ext cx="8839200" cy="63709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4. Group Layout or Cellular Layout:-</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Group Technology (GT) is the analysis and comparisons of items to group them into families with similar characteristics. GT can be used to develop a hybrid between pure process layout and pure flow line (product) layout. This technique is very useful for companies that produce variety of parts in small batches to enable them to take advantage and economics of flow line layout.</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Thus </a:t>
            </a: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group layout </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is a combination of the product layout and process layout. It combines the advantages of both layout systems. If there are </a:t>
            </a:r>
            <a:r>
              <a:rPr kumimoji="0" lang="en-US" sz="24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m</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-machines and </a:t>
            </a:r>
            <a:r>
              <a:rPr kumimoji="0" lang="en-US" sz="24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n</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-components, in a group layout (Group-Technology Layout), the </a:t>
            </a:r>
            <a:r>
              <a:rPr kumimoji="0" lang="en-US" sz="24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m</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-machines and </a:t>
            </a:r>
            <a:r>
              <a:rPr kumimoji="0" lang="en-US" sz="24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n</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-components will be divided into distinct number of machine-component cells (group) such that all the components assigned to a cell are almost processed within that cell itself.		</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Group technology (or cellular) layout allocates dissimilar machines into cells to work on products that have similar shapes and processing requirements. </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ChangeArrowheads="1"/>
          </p:cNvSpPr>
          <p:nvPr/>
        </p:nvSpPr>
        <p:spPr bwMode="auto">
          <a:xfrm>
            <a:off x="152400" y="306824"/>
            <a:ext cx="8839200" cy="609397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Char char="•"/>
              <a:tabLst/>
            </a:pPr>
            <a:r>
              <a:rPr kumimoji="0" lang="en-US" sz="2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Group technology (GT) layouts are now widely used in metal fabricating, computer chip manufacture, and assembly work. </a:t>
            </a:r>
            <a:endParaRPr kumimoji="0" lang="en-US" sz="2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overall objective is to gain the benefits of product layout in </a:t>
            </a:r>
            <a:r>
              <a:rPr kumimoji="0" lang="en-US" sz="26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jobshop</a:t>
            </a:r>
            <a:r>
              <a:rPr kumimoji="0" lang="en-US" sz="2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kinds of production. These benefits include</a:t>
            </a:r>
            <a:endParaRPr kumimoji="0" lang="en-US" sz="2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Better human relation: </a:t>
            </a:r>
            <a:r>
              <a:rPr kumimoji="0" lang="en-US" sz="2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Cells consist of a few workers who form a small work team; a team turns out complete units of work.</a:t>
            </a:r>
            <a:endParaRPr kumimoji="0" lang="en-US" sz="2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Improved operator</a:t>
            </a:r>
            <a:r>
              <a:rPr kumimoji="0" lang="en-US" sz="2600" b="1" i="0" u="none" strike="noStrike" cap="none" normalizeH="0" baseline="0" dirty="0" smtClean="0">
                <a:ln>
                  <a:noFill/>
                </a:ln>
                <a:solidFill>
                  <a:schemeClr val="tx1"/>
                </a:solidFill>
                <a:effectLst/>
                <a:latin typeface="Calibri"/>
                <a:ea typeface="Times New Roman" pitchFamily="18" charset="0"/>
                <a:cs typeface="Times New Roman" pitchFamily="18" charset="0"/>
              </a:rPr>
              <a:t>’</a:t>
            </a:r>
            <a:r>
              <a:rPr kumimoji="0" lang="en-US" sz="2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 expertise. </a:t>
            </a:r>
            <a:r>
              <a:rPr kumimoji="0" lang="en-US" sz="2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Workers see only a limited number of different parts in a finite production cycle, so repetition means quick learning.</a:t>
            </a:r>
            <a:endParaRPr kumimoji="0" lang="en-US" sz="2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Less in-process inventory and material handling. </a:t>
            </a:r>
            <a:r>
              <a:rPr kumimoji="0" lang="en-US" sz="2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 cell combines several production stages, so fewer parts travel through the shop.</a:t>
            </a:r>
            <a:endParaRPr kumimoji="0" lang="en-US" sz="2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Faster production setup: </a:t>
            </a:r>
            <a:r>
              <a:rPr kumimoji="0" lang="en-US" sz="2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Fewer jobs mean reduced tooling and hence faster tooling changes.</a:t>
            </a:r>
            <a:endParaRPr kumimoji="0" lang="en-US" sz="2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ChangeArrowheads="1"/>
          </p:cNvSpPr>
          <p:nvPr/>
        </p:nvSpPr>
        <p:spPr bwMode="auto">
          <a:xfrm>
            <a:off x="304800" y="609600"/>
            <a:ext cx="8610600" cy="569386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Advantages of Group Technology Layout</a:t>
            </a:r>
            <a:endParaRPr kumimoji="0" lang="en-US" sz="2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Group Technology layout can increase</a:t>
            </a:r>
            <a:endParaRPr kumimoji="0" lang="en-US" sz="2600" b="0" i="0" u="none" strike="noStrike" cap="none" normalizeH="0" baseline="0" dirty="0" smtClean="0">
              <a:ln>
                <a:noFill/>
              </a:ln>
              <a:solidFill>
                <a:schemeClr val="tx1"/>
              </a:solidFill>
              <a:effectLst/>
              <a:latin typeface="Arial" pitchFamily="34" charset="0"/>
              <a:cs typeface="Arial" pitchFamily="34" charset="0"/>
            </a:endParaRPr>
          </a:p>
          <a:p>
            <a:pPr marL="457200" marR="0" lvl="0" indent="-457200" algn="just" defTabSz="914400" rtl="0" eaLnBrk="0" fontAlgn="base" latinLnBrk="0" hangingPunct="0">
              <a:lnSpc>
                <a:spcPct val="100000"/>
              </a:lnSpc>
              <a:spcBef>
                <a:spcPct val="0"/>
              </a:spcBef>
              <a:spcAft>
                <a:spcPct val="0"/>
              </a:spcAft>
              <a:buClrTx/>
              <a:buSzTx/>
              <a:buFontTx/>
              <a:buAutoNum type="arabicPeriod"/>
              <a:tabLst/>
            </a:pPr>
            <a:r>
              <a:rPr kumimoji="0" lang="en-US" sz="2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Component standardization and rationalization</a:t>
            </a:r>
            <a:r>
              <a:rPr kumimoji="0" lang="en-US" sz="2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p>
          <a:p>
            <a:pPr marL="457200" marR="0" lvl="0" indent="-457200" algn="just" defTabSz="914400" rtl="0" eaLnBrk="0" fontAlgn="base" latinLnBrk="0" hangingPunct="0">
              <a:lnSpc>
                <a:spcPct val="100000"/>
              </a:lnSpc>
              <a:spcBef>
                <a:spcPct val="0"/>
              </a:spcBef>
              <a:spcAft>
                <a:spcPct val="0"/>
              </a:spcAft>
              <a:buClrTx/>
              <a:buSzTx/>
              <a:buFontTx/>
              <a:buAutoNum type="arabicPeriod"/>
              <a:tabLst/>
            </a:pPr>
            <a:r>
              <a:rPr kumimoji="0" lang="en-US" sz="2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Reliability of estimates.</a:t>
            </a:r>
          </a:p>
          <a:p>
            <a:pPr marL="457200" marR="0" lvl="0" indent="-457200" algn="just" defTabSz="914400" rtl="0" eaLnBrk="0" fontAlgn="base" latinLnBrk="0" hangingPunct="0">
              <a:lnSpc>
                <a:spcPct val="100000"/>
              </a:lnSpc>
              <a:spcBef>
                <a:spcPct val="0"/>
              </a:spcBef>
              <a:spcAft>
                <a:spcPct val="0"/>
              </a:spcAft>
              <a:buClrTx/>
              <a:buSzTx/>
              <a:buFontTx/>
              <a:buAutoNum type="arabicPeriod"/>
              <a:tabLst/>
            </a:pPr>
            <a:r>
              <a:rPr kumimoji="0" lang="en-US" sz="2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Effective machine operation and productivity.                      </a:t>
            </a:r>
          </a:p>
          <a:p>
            <a:pPr marL="457200" marR="0" lvl="0" indent="-457200" algn="just" defTabSz="914400" rtl="0" eaLnBrk="0" fontAlgn="base" latinLnBrk="0" hangingPunct="0">
              <a:lnSpc>
                <a:spcPct val="100000"/>
              </a:lnSpc>
              <a:spcBef>
                <a:spcPct val="0"/>
              </a:spcBef>
              <a:spcAft>
                <a:spcPct val="0"/>
              </a:spcAft>
              <a:buClrTx/>
              <a:buSzTx/>
              <a:buFontTx/>
              <a:buAutoNum type="arabicPeriod"/>
              <a:tabLst/>
            </a:pPr>
            <a:r>
              <a:rPr kumimoji="0" lang="en-US" sz="2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Customer service.</a:t>
            </a:r>
            <a:endParaRPr kumimoji="0" lang="en-US" sz="2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It can decrease the</a:t>
            </a:r>
            <a:r>
              <a:rPr kumimoji="0" lang="en-US" sz="2600" b="0" i="0" u="none" strike="noStrike" cap="none" normalizeH="0" baseline="0" dirty="0" smtClean="0">
                <a:ln>
                  <a:noFill/>
                </a:ln>
                <a:solidFill>
                  <a:schemeClr val="tx1"/>
                </a:solidFill>
                <a:effectLst/>
                <a:latin typeface="Calibri"/>
                <a:ea typeface="Times New Roman" pitchFamily="18" charset="0"/>
                <a:cs typeface="Times New Roman" pitchFamily="18" charset="0"/>
              </a:rPr>
              <a:t>—</a:t>
            </a:r>
            <a:endParaRPr kumimoji="0" lang="en-US" sz="2600" b="0" i="0" u="none" strike="noStrike" cap="none" normalizeH="0" baseline="0" dirty="0" smtClean="0">
              <a:ln>
                <a:noFill/>
              </a:ln>
              <a:solidFill>
                <a:schemeClr val="tx1"/>
              </a:solidFill>
              <a:effectLst/>
              <a:latin typeface="Arial" pitchFamily="34" charset="0"/>
              <a:cs typeface="Arial" pitchFamily="34" charset="0"/>
            </a:endParaRPr>
          </a:p>
          <a:p>
            <a:pPr marL="457200" marR="0" lvl="0" indent="-457200" algn="just" defTabSz="914400" rtl="0" eaLnBrk="0" fontAlgn="base" latinLnBrk="0" hangingPunct="0">
              <a:lnSpc>
                <a:spcPct val="100000"/>
              </a:lnSpc>
              <a:spcBef>
                <a:spcPct val="0"/>
              </a:spcBef>
              <a:spcAft>
                <a:spcPct val="0"/>
              </a:spcAft>
              <a:buClrTx/>
              <a:buSzTx/>
              <a:buFontTx/>
              <a:buAutoNum type="arabicPeriod"/>
              <a:tabLst/>
            </a:pPr>
            <a:r>
              <a:rPr kumimoji="0" lang="en-US" sz="2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Paper work and overall production time.</a:t>
            </a:r>
          </a:p>
          <a:p>
            <a:pPr marL="457200" marR="0" lvl="0" indent="-457200" algn="just" defTabSz="914400" rtl="0" eaLnBrk="0" fontAlgn="base" latinLnBrk="0" hangingPunct="0">
              <a:lnSpc>
                <a:spcPct val="100000"/>
              </a:lnSpc>
              <a:spcBef>
                <a:spcPct val="0"/>
              </a:spcBef>
              <a:spcAft>
                <a:spcPct val="0"/>
              </a:spcAft>
              <a:buClrTx/>
              <a:buSzTx/>
              <a:buFontTx/>
              <a:buAutoNum type="arabicPeriod"/>
              <a:tabLst/>
            </a:pPr>
            <a:r>
              <a:rPr kumimoji="0" lang="en-US" sz="2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Work-in-progress and work movement.</a:t>
            </a:r>
          </a:p>
          <a:p>
            <a:pPr marL="457200" marR="0" lvl="0" indent="-457200" algn="just" defTabSz="914400" rtl="0" eaLnBrk="0" fontAlgn="base" latinLnBrk="0" hangingPunct="0">
              <a:lnSpc>
                <a:spcPct val="100000"/>
              </a:lnSpc>
              <a:spcBef>
                <a:spcPct val="0"/>
              </a:spcBef>
              <a:spcAft>
                <a:spcPct val="0"/>
              </a:spcAft>
              <a:buClrTx/>
              <a:buSzTx/>
              <a:buFontTx/>
              <a:buAutoNum type="arabicPeriod"/>
              <a:tabLst/>
            </a:pPr>
            <a:r>
              <a:rPr kumimoji="0" lang="en-US" sz="2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Overall cost.</a:t>
            </a:r>
            <a:endParaRPr kumimoji="0" lang="en-US" sz="2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Limitations of Group Technology Layout: </a:t>
            </a:r>
            <a:r>
              <a:rPr kumimoji="0" lang="en-US" sz="2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This type of layout may not be feasible for all situations. If the product mix is completely dissimilar, then we may not have meaningful cell formation.</a:t>
            </a:r>
            <a:endParaRPr kumimoji="0" lang="en-US" sz="2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noChangeArrowheads="1"/>
          </p:cNvSpPr>
          <p:nvPr/>
        </p:nvSpPr>
        <p:spPr bwMode="auto">
          <a:xfrm>
            <a:off x="381000" y="86380"/>
            <a:ext cx="75438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Example of order processing in cellular layout:</a:t>
            </a:r>
            <a:endParaRPr kumimoji="0" lang="en-US" sz="3200" b="1" i="0" u="none" strike="noStrike" cap="none" normalizeH="0" baseline="0" dirty="0" smtClean="0">
              <a:ln>
                <a:noFill/>
              </a:ln>
              <a:solidFill>
                <a:schemeClr val="tx1"/>
              </a:solidFill>
              <a:effectLst/>
              <a:latin typeface="Arial" pitchFamily="34" charset="0"/>
              <a:cs typeface="Arial" pitchFamily="34" charset="0"/>
            </a:endParaRPr>
          </a:p>
        </p:txBody>
      </p:sp>
      <p:pic>
        <p:nvPicPr>
          <p:cNvPr id="3" name="Picture 2"/>
          <p:cNvPicPr/>
          <p:nvPr/>
        </p:nvPicPr>
        <p:blipFill>
          <a:blip r:embed="rId2" cstate="print"/>
          <a:srcRect/>
          <a:stretch>
            <a:fillRect/>
          </a:stretch>
        </p:blipFill>
        <p:spPr bwMode="auto">
          <a:xfrm>
            <a:off x="304800" y="685800"/>
            <a:ext cx="8610600" cy="5486400"/>
          </a:xfrm>
          <a:prstGeom prst="rect">
            <a:avLst/>
          </a:prstGeom>
          <a:noFill/>
          <a:ln w="9525">
            <a:noFill/>
            <a:miter lim="800000"/>
            <a:headEnd/>
            <a:tailEnd/>
          </a:ln>
        </p:spPr>
      </p:pic>
      <p:sp>
        <p:nvSpPr>
          <p:cNvPr id="38914" name="Rectangle 2"/>
          <p:cNvSpPr>
            <a:spLocks noChangeArrowheads="1"/>
          </p:cNvSpPr>
          <p:nvPr/>
        </p:nvSpPr>
        <p:spPr bwMode="auto">
          <a:xfrm>
            <a:off x="0" y="6324600"/>
            <a:ext cx="91440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 The same example of an ordered processed in a cellular layout</a:t>
            </a:r>
            <a:endParaRPr kumimoji="0" lang="en-US" sz="3200" b="1"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ChangeArrowheads="1"/>
          </p:cNvSpPr>
          <p:nvPr/>
        </p:nvSpPr>
        <p:spPr bwMode="auto">
          <a:xfrm>
            <a:off x="76200" y="-22086"/>
            <a:ext cx="8763000"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Functional vs. Cellular Layouts</a:t>
            </a:r>
            <a:endParaRPr kumimoji="0" lang="en-US" sz="4800" b="1"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3" name="Table 2"/>
          <p:cNvGraphicFramePr>
            <a:graphicFrameLocks noGrp="1"/>
          </p:cNvGraphicFramePr>
          <p:nvPr/>
        </p:nvGraphicFramePr>
        <p:xfrm>
          <a:off x="304800" y="914400"/>
          <a:ext cx="8610600" cy="5562601"/>
        </p:xfrm>
        <a:graphic>
          <a:graphicData uri="http://schemas.openxmlformats.org/drawingml/2006/table">
            <a:tbl>
              <a:tblPr/>
              <a:tblGrid>
                <a:gridCol w="4600183"/>
                <a:gridCol w="2317879"/>
                <a:gridCol w="1692538"/>
              </a:tblGrid>
              <a:tr h="505691">
                <a:tc>
                  <a:txBody>
                    <a:bodyPr/>
                    <a:lstStyle/>
                    <a:p>
                      <a:pPr marL="0" marR="0">
                        <a:lnSpc>
                          <a:spcPct val="115000"/>
                        </a:lnSpc>
                        <a:spcBef>
                          <a:spcPts val="0"/>
                        </a:spcBef>
                        <a:spcAft>
                          <a:spcPts val="0"/>
                        </a:spcAft>
                      </a:pPr>
                      <a:r>
                        <a:rPr lang="en-US" sz="2800" b="1">
                          <a:latin typeface="Times New Roman"/>
                          <a:ea typeface="Times New Roman"/>
                          <a:cs typeface="Times New Roman"/>
                        </a:rPr>
                        <a:t>Dimension</a:t>
                      </a:r>
                      <a:endParaRPr lang="en-US" sz="2000" b="1">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800" b="1">
                          <a:latin typeface="Times New Roman"/>
                          <a:ea typeface="Times New Roman"/>
                          <a:cs typeface="Times New Roman"/>
                        </a:rPr>
                        <a:t>Functional</a:t>
                      </a:r>
                      <a:endParaRPr lang="en-US" sz="2000" b="1">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800" b="1">
                          <a:latin typeface="Times New Roman"/>
                          <a:ea typeface="Times New Roman"/>
                          <a:cs typeface="Times New Roman"/>
                        </a:rPr>
                        <a:t>Cellular</a:t>
                      </a:r>
                      <a:endParaRPr lang="en-US" sz="2000" b="1">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11382">
                <a:tc>
                  <a:txBody>
                    <a:bodyPr/>
                    <a:lstStyle/>
                    <a:p>
                      <a:pPr marL="0" marR="0">
                        <a:lnSpc>
                          <a:spcPct val="115000"/>
                        </a:lnSpc>
                        <a:spcBef>
                          <a:spcPts val="0"/>
                        </a:spcBef>
                        <a:spcAft>
                          <a:spcPts val="0"/>
                        </a:spcAft>
                      </a:pPr>
                      <a:r>
                        <a:rPr lang="en-US" sz="2800" b="1">
                          <a:latin typeface="Times New Roman"/>
                          <a:ea typeface="Times New Roman"/>
                          <a:cs typeface="Times New Roman"/>
                        </a:rPr>
                        <a:t>Number of moves between departments</a:t>
                      </a:r>
                      <a:endParaRPr lang="en-US" sz="2000" b="1">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800" b="1">
                          <a:latin typeface="Times New Roman"/>
                          <a:ea typeface="Times New Roman"/>
                          <a:cs typeface="Times New Roman"/>
                        </a:rPr>
                        <a:t>Many  </a:t>
                      </a:r>
                      <a:endParaRPr lang="en-US" sz="2000" b="1">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800" b="1">
                          <a:latin typeface="Times New Roman"/>
                          <a:ea typeface="Times New Roman"/>
                          <a:cs typeface="Times New Roman"/>
                        </a:rPr>
                        <a:t>Few</a:t>
                      </a:r>
                      <a:endParaRPr lang="en-US" sz="2000" b="1">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5691">
                <a:tc>
                  <a:txBody>
                    <a:bodyPr/>
                    <a:lstStyle/>
                    <a:p>
                      <a:pPr marL="0" marR="0">
                        <a:lnSpc>
                          <a:spcPct val="115000"/>
                        </a:lnSpc>
                        <a:spcBef>
                          <a:spcPts val="0"/>
                        </a:spcBef>
                        <a:spcAft>
                          <a:spcPts val="0"/>
                        </a:spcAft>
                      </a:pPr>
                      <a:r>
                        <a:rPr lang="en-US" sz="2800" b="1">
                          <a:latin typeface="Times New Roman"/>
                          <a:ea typeface="Times New Roman"/>
                          <a:cs typeface="Times New Roman"/>
                        </a:rPr>
                        <a:t>Travel distances</a:t>
                      </a:r>
                      <a:endParaRPr lang="en-US" sz="2000" b="1">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800" b="1">
                          <a:latin typeface="Times New Roman"/>
                          <a:ea typeface="Times New Roman"/>
                          <a:cs typeface="Times New Roman"/>
                        </a:rPr>
                        <a:t>Longer</a:t>
                      </a:r>
                      <a:endParaRPr lang="en-US" sz="2000" b="1">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800" b="1">
                          <a:latin typeface="Times New Roman"/>
                          <a:ea typeface="Times New Roman"/>
                          <a:cs typeface="Times New Roman"/>
                        </a:rPr>
                        <a:t>Shorter</a:t>
                      </a:r>
                      <a:endParaRPr lang="en-US" sz="2000" b="1">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5691">
                <a:tc>
                  <a:txBody>
                    <a:bodyPr/>
                    <a:lstStyle/>
                    <a:p>
                      <a:pPr marL="0" marR="0">
                        <a:lnSpc>
                          <a:spcPct val="115000"/>
                        </a:lnSpc>
                        <a:spcBef>
                          <a:spcPts val="0"/>
                        </a:spcBef>
                        <a:spcAft>
                          <a:spcPts val="0"/>
                        </a:spcAft>
                      </a:pPr>
                      <a:r>
                        <a:rPr lang="en-US" sz="2800" b="1">
                          <a:latin typeface="Times New Roman"/>
                          <a:ea typeface="Times New Roman"/>
                          <a:cs typeface="Times New Roman"/>
                        </a:rPr>
                        <a:t>Travel paths</a:t>
                      </a:r>
                      <a:endParaRPr lang="en-US" sz="2000" b="1">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800" b="1">
                          <a:latin typeface="Times New Roman"/>
                          <a:ea typeface="Times New Roman"/>
                          <a:cs typeface="Times New Roman"/>
                        </a:rPr>
                        <a:t>Variable</a:t>
                      </a:r>
                      <a:endParaRPr lang="en-US" sz="2000" b="1">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800" b="1">
                          <a:latin typeface="Times New Roman"/>
                          <a:ea typeface="Times New Roman"/>
                          <a:cs typeface="Times New Roman"/>
                        </a:rPr>
                        <a:t>Fixed</a:t>
                      </a:r>
                      <a:endParaRPr lang="en-US" sz="2000" b="1">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5691">
                <a:tc>
                  <a:txBody>
                    <a:bodyPr/>
                    <a:lstStyle/>
                    <a:p>
                      <a:pPr marL="0" marR="0">
                        <a:lnSpc>
                          <a:spcPct val="115000"/>
                        </a:lnSpc>
                        <a:spcBef>
                          <a:spcPts val="0"/>
                        </a:spcBef>
                        <a:spcAft>
                          <a:spcPts val="0"/>
                        </a:spcAft>
                      </a:pPr>
                      <a:r>
                        <a:rPr lang="en-US" sz="2800" b="1">
                          <a:latin typeface="Times New Roman"/>
                          <a:ea typeface="Times New Roman"/>
                          <a:cs typeface="Times New Roman"/>
                        </a:rPr>
                        <a:t>Job waiting times</a:t>
                      </a:r>
                      <a:endParaRPr lang="en-US" sz="2000" b="1">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800" b="1">
                          <a:latin typeface="Times New Roman"/>
                          <a:ea typeface="Times New Roman"/>
                          <a:cs typeface="Times New Roman"/>
                        </a:rPr>
                        <a:t>Greater</a:t>
                      </a:r>
                      <a:endParaRPr lang="en-US" sz="2000" b="1">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800" b="1">
                          <a:latin typeface="Times New Roman"/>
                          <a:ea typeface="Times New Roman"/>
                          <a:cs typeface="Times New Roman"/>
                        </a:rPr>
                        <a:t>Shorter</a:t>
                      </a:r>
                      <a:endParaRPr lang="en-US" sz="2000" b="1">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5691">
                <a:tc>
                  <a:txBody>
                    <a:bodyPr/>
                    <a:lstStyle/>
                    <a:p>
                      <a:pPr marL="0" marR="0">
                        <a:lnSpc>
                          <a:spcPct val="115000"/>
                        </a:lnSpc>
                        <a:spcBef>
                          <a:spcPts val="0"/>
                        </a:spcBef>
                        <a:spcAft>
                          <a:spcPts val="0"/>
                        </a:spcAft>
                      </a:pPr>
                      <a:r>
                        <a:rPr lang="en-US" sz="2800" b="1">
                          <a:latin typeface="Times New Roman"/>
                          <a:ea typeface="Times New Roman"/>
                          <a:cs typeface="Times New Roman"/>
                        </a:rPr>
                        <a:t>Throughput time</a:t>
                      </a:r>
                      <a:endParaRPr lang="en-US" sz="2000" b="1">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800" b="1">
                          <a:latin typeface="Times New Roman"/>
                          <a:ea typeface="Times New Roman"/>
                          <a:cs typeface="Times New Roman"/>
                        </a:rPr>
                        <a:t>Higher</a:t>
                      </a:r>
                      <a:endParaRPr lang="en-US" sz="2000" b="1">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800" b="1">
                          <a:latin typeface="Times New Roman"/>
                          <a:ea typeface="Times New Roman"/>
                          <a:cs typeface="Times New Roman"/>
                        </a:rPr>
                        <a:t>Lower</a:t>
                      </a:r>
                      <a:endParaRPr lang="en-US" sz="2000" b="1">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5691">
                <a:tc>
                  <a:txBody>
                    <a:bodyPr/>
                    <a:lstStyle/>
                    <a:p>
                      <a:pPr marL="0" marR="0">
                        <a:lnSpc>
                          <a:spcPct val="115000"/>
                        </a:lnSpc>
                        <a:spcBef>
                          <a:spcPts val="0"/>
                        </a:spcBef>
                        <a:spcAft>
                          <a:spcPts val="0"/>
                        </a:spcAft>
                      </a:pPr>
                      <a:r>
                        <a:rPr lang="en-US" sz="2800" b="1">
                          <a:latin typeface="Times New Roman"/>
                          <a:ea typeface="Times New Roman"/>
                          <a:cs typeface="Times New Roman"/>
                        </a:rPr>
                        <a:t>Amount of work in process</a:t>
                      </a:r>
                      <a:endParaRPr lang="en-US" sz="2000" b="1">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800" b="1">
                          <a:latin typeface="Times New Roman"/>
                          <a:ea typeface="Times New Roman"/>
                          <a:cs typeface="Times New Roman"/>
                        </a:rPr>
                        <a:t>Higher</a:t>
                      </a:r>
                      <a:endParaRPr lang="en-US" sz="2000" b="1">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800" b="1">
                          <a:latin typeface="Times New Roman"/>
                          <a:ea typeface="Times New Roman"/>
                          <a:cs typeface="Times New Roman"/>
                        </a:rPr>
                        <a:t>Lower</a:t>
                      </a:r>
                      <a:endParaRPr lang="en-US" sz="2000" b="1">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5691">
                <a:tc>
                  <a:txBody>
                    <a:bodyPr/>
                    <a:lstStyle/>
                    <a:p>
                      <a:pPr marL="0" marR="0">
                        <a:lnSpc>
                          <a:spcPct val="115000"/>
                        </a:lnSpc>
                        <a:spcBef>
                          <a:spcPts val="0"/>
                        </a:spcBef>
                        <a:spcAft>
                          <a:spcPts val="0"/>
                        </a:spcAft>
                      </a:pPr>
                      <a:r>
                        <a:rPr lang="en-US" sz="2800" b="1">
                          <a:latin typeface="Times New Roman"/>
                          <a:ea typeface="Times New Roman"/>
                          <a:cs typeface="Times New Roman"/>
                        </a:rPr>
                        <a:t>Supervision difficulty</a:t>
                      </a:r>
                      <a:endParaRPr lang="en-US" sz="2000" b="1">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800" b="1">
                          <a:latin typeface="Times New Roman"/>
                          <a:ea typeface="Times New Roman"/>
                          <a:cs typeface="Times New Roman"/>
                        </a:rPr>
                        <a:t>Higher</a:t>
                      </a:r>
                      <a:endParaRPr lang="en-US" sz="2000" b="1">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800" b="1">
                          <a:latin typeface="Times New Roman"/>
                          <a:ea typeface="Times New Roman"/>
                          <a:cs typeface="Times New Roman"/>
                        </a:rPr>
                        <a:t>Lower</a:t>
                      </a:r>
                      <a:endParaRPr lang="en-US" sz="2000" b="1">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5691">
                <a:tc>
                  <a:txBody>
                    <a:bodyPr/>
                    <a:lstStyle/>
                    <a:p>
                      <a:pPr marL="0" marR="0">
                        <a:lnSpc>
                          <a:spcPct val="115000"/>
                        </a:lnSpc>
                        <a:spcBef>
                          <a:spcPts val="0"/>
                        </a:spcBef>
                        <a:spcAft>
                          <a:spcPts val="0"/>
                        </a:spcAft>
                      </a:pPr>
                      <a:r>
                        <a:rPr lang="en-US" sz="2800" b="1">
                          <a:latin typeface="Times New Roman"/>
                          <a:ea typeface="Times New Roman"/>
                          <a:cs typeface="Times New Roman"/>
                        </a:rPr>
                        <a:t>Scheduling complexity</a:t>
                      </a:r>
                      <a:endParaRPr lang="en-US" sz="2000" b="1">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800" b="1">
                          <a:latin typeface="Times New Roman"/>
                          <a:ea typeface="Times New Roman"/>
                          <a:cs typeface="Times New Roman"/>
                        </a:rPr>
                        <a:t>Higher</a:t>
                      </a:r>
                      <a:endParaRPr lang="en-US" sz="2000" b="1">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800" b="1">
                          <a:latin typeface="Times New Roman"/>
                          <a:ea typeface="Times New Roman"/>
                          <a:cs typeface="Times New Roman"/>
                        </a:rPr>
                        <a:t>Lower</a:t>
                      </a:r>
                      <a:endParaRPr lang="en-US" sz="2000" b="1">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5691">
                <a:tc>
                  <a:txBody>
                    <a:bodyPr/>
                    <a:lstStyle/>
                    <a:p>
                      <a:pPr marL="0" marR="0">
                        <a:lnSpc>
                          <a:spcPct val="115000"/>
                        </a:lnSpc>
                        <a:spcBef>
                          <a:spcPts val="0"/>
                        </a:spcBef>
                        <a:spcAft>
                          <a:spcPts val="0"/>
                        </a:spcAft>
                      </a:pPr>
                      <a:r>
                        <a:rPr lang="en-US" sz="2800" b="1">
                          <a:latin typeface="Times New Roman"/>
                          <a:ea typeface="Times New Roman"/>
                          <a:cs typeface="Times New Roman"/>
                        </a:rPr>
                        <a:t>Equipment utilization</a:t>
                      </a:r>
                      <a:endParaRPr lang="en-US" sz="2000" b="1">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800" b="1">
                          <a:latin typeface="Times New Roman"/>
                          <a:ea typeface="Times New Roman"/>
                          <a:cs typeface="Times New Roman"/>
                        </a:rPr>
                        <a:t>Lower</a:t>
                      </a:r>
                      <a:endParaRPr lang="en-US" sz="2000" b="1">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800" b="1" dirty="0">
                          <a:latin typeface="Times New Roman"/>
                          <a:ea typeface="Times New Roman"/>
                          <a:cs typeface="Times New Roman"/>
                        </a:rPr>
                        <a:t>Higher</a:t>
                      </a:r>
                      <a:endParaRPr lang="en-US" sz="2000" b="1"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pPr>
              <a:defRPr/>
            </a:pPr>
            <a:fld id="{310459E7-AC9A-457B-8ECB-0F5D1E5E040B}" type="slidenum">
              <a:rPr lang="en-US" smtClean="0"/>
              <a:pPr>
                <a:defRPr/>
              </a:pPr>
              <a:t>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506"/>
                                        </p:tgtEl>
                                        <p:attrNameLst>
                                          <p:attrName>style.visibility</p:attrName>
                                        </p:attrNameLst>
                                      </p:cBhvr>
                                      <p:to>
                                        <p:strVal val="visible"/>
                                      </p:to>
                                    </p:set>
                                    <p:animEffect transition="in" filter="blinds(horizontal)">
                                      <p:cBhvr>
                                        <p:cTn id="7" dur="500"/>
                                        <p:tgtEl>
                                          <p:spTgt spid="21506"/>
                                        </p:tgtEl>
                                      </p:cBhvr>
                                    </p:animEffect>
                                  </p:childTnLst>
                                </p:cTn>
                              </p:par>
                            </p:childTnLst>
                          </p:cTn>
                        </p:par>
                      </p:childTnLst>
                    </p:cTn>
                  </p:par>
                  <p:par>
                    <p:cTn id="8" fill="hold">
                      <p:stCondLst>
                        <p:cond delay="indefinite"/>
                      </p:stCondLst>
                      <p:childTnLst>
                        <p:par>
                          <p:cTn id="9" fill="hold">
                            <p:stCondLst>
                              <p:cond delay="0"/>
                            </p:stCondLst>
                            <p:childTnLst>
                              <p:par>
                                <p:cTn id="10" presetID="8" presetClass="exit" presetSubtype="16" fill="hold" nodeType="clickEffect">
                                  <p:stCondLst>
                                    <p:cond delay="0"/>
                                  </p:stCondLst>
                                  <p:childTnLst>
                                    <p:animEffect transition="out" filter="diamond(in)">
                                      <p:cBhvr>
                                        <p:cTn id="11" dur="2000"/>
                                        <p:tgtEl>
                                          <p:spTgt spid="21506"/>
                                        </p:tgtEl>
                                      </p:cBhvr>
                                    </p:animEffect>
                                    <p:set>
                                      <p:cBhvr>
                                        <p:cTn id="12" dur="1" fill="hold">
                                          <p:stCondLst>
                                            <p:cond delay="1999"/>
                                          </p:stCondLst>
                                        </p:cTn>
                                        <p:tgtEl>
                                          <p:spTgt spid="2150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4"/>
          <p:cNvGrpSpPr>
            <a:grpSpLocks/>
          </p:cNvGrpSpPr>
          <p:nvPr/>
        </p:nvGrpSpPr>
        <p:grpSpPr bwMode="auto">
          <a:xfrm>
            <a:off x="76200" y="884236"/>
            <a:ext cx="9144000" cy="5516563"/>
            <a:chOff x="447" y="864"/>
            <a:chExt cx="5232" cy="2997"/>
          </a:xfrm>
        </p:grpSpPr>
        <p:graphicFrame>
          <p:nvGraphicFramePr>
            <p:cNvPr id="4" name="Object 2"/>
            <p:cNvGraphicFramePr>
              <a:graphicFrameLocks/>
            </p:cNvGraphicFramePr>
            <p:nvPr/>
          </p:nvGraphicFramePr>
          <p:xfrm>
            <a:off x="2132" y="1287"/>
            <a:ext cx="652" cy="890"/>
          </p:xfrm>
          <a:graphic>
            <a:graphicData uri="http://schemas.openxmlformats.org/presentationml/2006/ole">
              <p:oleObj spid="_x0000_s1026" name="Clip" r:id="rId3" imgW="1182600" imgH="1411200" progId="">
                <p:embed/>
              </p:oleObj>
            </a:graphicData>
          </a:graphic>
        </p:graphicFrame>
        <p:graphicFrame>
          <p:nvGraphicFramePr>
            <p:cNvPr id="5" name="Object 3"/>
            <p:cNvGraphicFramePr>
              <a:graphicFrameLocks/>
            </p:cNvGraphicFramePr>
            <p:nvPr/>
          </p:nvGraphicFramePr>
          <p:xfrm>
            <a:off x="3798" y="2727"/>
            <a:ext cx="937" cy="590"/>
          </p:xfrm>
          <a:graphic>
            <a:graphicData uri="http://schemas.openxmlformats.org/presentationml/2006/ole">
              <p:oleObj spid="_x0000_s1027" name="Clip" r:id="rId4" imgW="1699920" imgH="934920" progId="">
                <p:embed/>
              </p:oleObj>
            </a:graphicData>
          </a:graphic>
        </p:graphicFrame>
        <p:sp>
          <p:nvSpPr>
            <p:cNvPr id="6" name="Line 7"/>
            <p:cNvSpPr>
              <a:spLocks noChangeShapeType="1"/>
            </p:cNvSpPr>
            <p:nvPr/>
          </p:nvSpPr>
          <p:spPr bwMode="auto">
            <a:xfrm>
              <a:off x="3013" y="900"/>
              <a:ext cx="0" cy="2917"/>
            </a:xfrm>
            <a:prstGeom prst="line">
              <a:avLst/>
            </a:prstGeom>
            <a:noFill/>
            <a:ln w="12700">
              <a:solidFill>
                <a:schemeClr val="tx1"/>
              </a:solidFill>
              <a:round/>
              <a:headEnd/>
              <a:tailEnd/>
            </a:ln>
          </p:spPr>
          <p:txBody>
            <a:bodyPr wrap="none" anchor="ctr"/>
            <a:lstStyle/>
            <a:p>
              <a:endParaRPr lang="en-US"/>
            </a:p>
          </p:txBody>
        </p:sp>
        <p:sp>
          <p:nvSpPr>
            <p:cNvPr id="7" name="Line 8"/>
            <p:cNvSpPr>
              <a:spLocks noChangeShapeType="1"/>
            </p:cNvSpPr>
            <p:nvPr/>
          </p:nvSpPr>
          <p:spPr bwMode="auto">
            <a:xfrm flipV="1">
              <a:off x="519" y="2338"/>
              <a:ext cx="5160" cy="29"/>
            </a:xfrm>
            <a:prstGeom prst="line">
              <a:avLst/>
            </a:prstGeom>
            <a:noFill/>
            <a:ln w="12700">
              <a:solidFill>
                <a:schemeClr val="tx1"/>
              </a:solidFill>
              <a:round/>
              <a:headEnd/>
              <a:tailEnd/>
            </a:ln>
          </p:spPr>
          <p:txBody>
            <a:bodyPr wrap="none" anchor="ctr"/>
            <a:lstStyle/>
            <a:p>
              <a:endParaRPr lang="en-US"/>
            </a:p>
          </p:txBody>
        </p:sp>
        <p:sp>
          <p:nvSpPr>
            <p:cNvPr id="8" name="Line 9"/>
            <p:cNvSpPr>
              <a:spLocks noChangeShapeType="1"/>
            </p:cNvSpPr>
            <p:nvPr/>
          </p:nvSpPr>
          <p:spPr bwMode="auto">
            <a:xfrm>
              <a:off x="556" y="3861"/>
              <a:ext cx="4981" cy="0"/>
            </a:xfrm>
            <a:prstGeom prst="line">
              <a:avLst/>
            </a:prstGeom>
            <a:noFill/>
            <a:ln w="12700">
              <a:solidFill>
                <a:schemeClr val="tx1"/>
              </a:solidFill>
              <a:round/>
              <a:headEnd/>
              <a:tailEnd/>
            </a:ln>
          </p:spPr>
          <p:txBody>
            <a:bodyPr wrap="none" anchor="ctr"/>
            <a:lstStyle/>
            <a:p>
              <a:endParaRPr lang="en-US"/>
            </a:p>
          </p:txBody>
        </p:sp>
        <p:sp>
          <p:nvSpPr>
            <p:cNvPr id="9" name="Line 10"/>
            <p:cNvSpPr>
              <a:spLocks noChangeShapeType="1"/>
            </p:cNvSpPr>
            <p:nvPr/>
          </p:nvSpPr>
          <p:spPr bwMode="auto">
            <a:xfrm>
              <a:off x="480" y="864"/>
              <a:ext cx="0" cy="2971"/>
            </a:xfrm>
            <a:prstGeom prst="line">
              <a:avLst/>
            </a:prstGeom>
            <a:noFill/>
            <a:ln w="12700">
              <a:solidFill>
                <a:schemeClr val="tx1"/>
              </a:solidFill>
              <a:round/>
              <a:headEnd/>
              <a:tailEnd/>
            </a:ln>
          </p:spPr>
          <p:txBody>
            <a:bodyPr wrap="none" anchor="ctr"/>
            <a:lstStyle/>
            <a:p>
              <a:endParaRPr lang="en-US"/>
            </a:p>
          </p:txBody>
        </p:sp>
        <p:sp>
          <p:nvSpPr>
            <p:cNvPr id="10" name="Rectangle 11"/>
            <p:cNvSpPr>
              <a:spLocks noChangeArrowheads="1"/>
            </p:cNvSpPr>
            <p:nvPr/>
          </p:nvSpPr>
          <p:spPr bwMode="auto">
            <a:xfrm>
              <a:off x="447" y="905"/>
              <a:ext cx="2377" cy="300"/>
            </a:xfrm>
            <a:prstGeom prst="rect">
              <a:avLst/>
            </a:prstGeom>
            <a:noFill/>
            <a:ln w="12700">
              <a:noFill/>
              <a:miter lim="800000"/>
              <a:headEnd/>
              <a:tailEnd/>
            </a:ln>
          </p:spPr>
          <p:txBody>
            <a:bodyPr wrap="none" lIns="90488" tIns="44450" rIns="90488" bIns="44450">
              <a:spAutoFit/>
            </a:bodyPr>
            <a:lstStyle/>
            <a:p>
              <a:r>
                <a:rPr lang="en-US" sz="3000" dirty="0">
                  <a:solidFill>
                    <a:srgbClr val="800000"/>
                  </a:solidFill>
                  <a:latin typeface="Lucida Sans Unicode" pitchFamily="34" charset="0"/>
                </a:rPr>
                <a:t>Inefficient operations</a:t>
              </a:r>
              <a:endParaRPr lang="en-US" sz="3200" dirty="0">
                <a:solidFill>
                  <a:srgbClr val="800000"/>
                </a:solidFill>
                <a:latin typeface="Lucida Sans Unicode" pitchFamily="34" charset="0"/>
              </a:endParaRPr>
            </a:p>
          </p:txBody>
        </p:sp>
        <p:sp>
          <p:nvSpPr>
            <p:cNvPr id="11" name="Rectangle 12"/>
            <p:cNvSpPr>
              <a:spLocks noChangeArrowheads="1"/>
            </p:cNvSpPr>
            <p:nvPr/>
          </p:nvSpPr>
          <p:spPr bwMode="auto">
            <a:xfrm>
              <a:off x="619" y="1373"/>
              <a:ext cx="1330" cy="718"/>
            </a:xfrm>
            <a:prstGeom prst="rect">
              <a:avLst/>
            </a:prstGeom>
            <a:noFill/>
            <a:ln w="12700">
              <a:noFill/>
              <a:miter lim="800000"/>
              <a:headEnd/>
              <a:tailEnd/>
            </a:ln>
          </p:spPr>
          <p:txBody>
            <a:bodyPr wrap="none" lIns="90488" tIns="44450" rIns="90488" bIns="44450">
              <a:spAutoFit/>
            </a:bodyPr>
            <a:lstStyle/>
            <a:p>
              <a:r>
                <a:rPr lang="en-US" sz="2000" dirty="0">
                  <a:solidFill>
                    <a:srgbClr val="800000"/>
                  </a:solidFill>
                  <a:latin typeface="Lucida Sans Unicode" pitchFamily="34" charset="0"/>
                </a:rPr>
                <a:t>For Example:</a:t>
              </a:r>
              <a:endParaRPr lang="en-US" dirty="0">
                <a:solidFill>
                  <a:srgbClr val="800000"/>
                </a:solidFill>
                <a:latin typeface="Lucida Sans Unicode" pitchFamily="34" charset="0"/>
              </a:endParaRPr>
            </a:p>
            <a:p>
              <a:r>
                <a:rPr lang="en-US" sz="3000" dirty="0">
                  <a:solidFill>
                    <a:srgbClr val="800000"/>
                  </a:solidFill>
                  <a:latin typeface="Lucida Sans Unicode" pitchFamily="34" charset="0"/>
                </a:rPr>
                <a:t>High Cost</a:t>
              </a:r>
            </a:p>
            <a:p>
              <a:r>
                <a:rPr lang="en-US" sz="3000" dirty="0">
                  <a:solidFill>
                    <a:srgbClr val="800000"/>
                  </a:solidFill>
                  <a:latin typeface="Lucida Sans Unicode" pitchFamily="34" charset="0"/>
                </a:rPr>
                <a:t>Bottlenecks</a:t>
              </a:r>
              <a:endParaRPr lang="en-US" sz="3200" dirty="0">
                <a:solidFill>
                  <a:srgbClr val="800000"/>
                </a:solidFill>
                <a:latin typeface="Lucida Sans Unicode" pitchFamily="34" charset="0"/>
              </a:endParaRPr>
            </a:p>
          </p:txBody>
        </p:sp>
        <p:sp>
          <p:nvSpPr>
            <p:cNvPr id="12" name="Rectangle 13"/>
            <p:cNvSpPr>
              <a:spLocks noChangeArrowheads="1"/>
            </p:cNvSpPr>
            <p:nvPr/>
          </p:nvSpPr>
          <p:spPr bwMode="auto">
            <a:xfrm>
              <a:off x="3043" y="1294"/>
              <a:ext cx="2549" cy="550"/>
            </a:xfrm>
            <a:prstGeom prst="rect">
              <a:avLst/>
            </a:prstGeom>
            <a:noFill/>
            <a:ln w="12700">
              <a:noFill/>
              <a:miter lim="800000"/>
              <a:headEnd/>
              <a:tailEnd/>
            </a:ln>
          </p:spPr>
          <p:txBody>
            <a:bodyPr wrap="none" lIns="90488" tIns="44450" rIns="90488" bIns="44450">
              <a:spAutoFit/>
            </a:bodyPr>
            <a:lstStyle/>
            <a:p>
              <a:r>
                <a:rPr lang="en-US" sz="3000" dirty="0">
                  <a:solidFill>
                    <a:srgbClr val="800000"/>
                  </a:solidFill>
                  <a:latin typeface="Lucida Sans Unicode" pitchFamily="34" charset="0"/>
                </a:rPr>
                <a:t>Changes in the design</a:t>
              </a:r>
            </a:p>
            <a:p>
              <a:r>
                <a:rPr lang="en-US" sz="3000" dirty="0">
                  <a:solidFill>
                    <a:srgbClr val="800000"/>
                  </a:solidFill>
                  <a:latin typeface="Lucida Sans Unicode" pitchFamily="34" charset="0"/>
                </a:rPr>
                <a:t>of products or services</a:t>
              </a:r>
            </a:p>
          </p:txBody>
        </p:sp>
        <p:sp>
          <p:nvSpPr>
            <p:cNvPr id="13" name="Rectangle 14"/>
            <p:cNvSpPr>
              <a:spLocks noChangeArrowheads="1"/>
            </p:cNvSpPr>
            <p:nvPr/>
          </p:nvSpPr>
          <p:spPr bwMode="auto">
            <a:xfrm>
              <a:off x="448" y="2371"/>
              <a:ext cx="2124" cy="751"/>
            </a:xfrm>
            <a:prstGeom prst="rect">
              <a:avLst/>
            </a:prstGeom>
            <a:noFill/>
            <a:ln w="12700">
              <a:noFill/>
              <a:miter lim="800000"/>
              <a:headEnd/>
              <a:tailEnd/>
            </a:ln>
          </p:spPr>
          <p:txBody>
            <a:bodyPr wrap="none" lIns="90488" tIns="44450" rIns="90488" bIns="44450">
              <a:spAutoFit/>
            </a:bodyPr>
            <a:lstStyle/>
            <a:p>
              <a:r>
                <a:rPr lang="en-US" sz="2800" dirty="0">
                  <a:solidFill>
                    <a:srgbClr val="800000"/>
                  </a:solidFill>
                  <a:latin typeface="Lucida Sans Unicode" pitchFamily="34" charset="0"/>
                </a:rPr>
                <a:t>The introduction of </a:t>
              </a:r>
            </a:p>
            <a:p>
              <a:r>
                <a:rPr lang="en-US" sz="2800" dirty="0">
                  <a:solidFill>
                    <a:srgbClr val="800000"/>
                  </a:solidFill>
                  <a:latin typeface="Lucida Sans Unicode" pitchFamily="34" charset="0"/>
                </a:rPr>
                <a:t>new</a:t>
              </a:r>
              <a:br>
                <a:rPr lang="en-US" sz="2800" dirty="0">
                  <a:solidFill>
                    <a:srgbClr val="800000"/>
                  </a:solidFill>
                  <a:latin typeface="Lucida Sans Unicode" pitchFamily="34" charset="0"/>
                </a:rPr>
              </a:br>
              <a:r>
                <a:rPr lang="en-US" sz="2800" dirty="0">
                  <a:solidFill>
                    <a:srgbClr val="800000"/>
                  </a:solidFill>
                  <a:latin typeface="Lucida Sans Unicode" pitchFamily="34" charset="0"/>
                </a:rPr>
                <a:t>products or services</a:t>
              </a:r>
              <a:endParaRPr lang="en-US" sz="3200" dirty="0">
                <a:solidFill>
                  <a:srgbClr val="800000"/>
                </a:solidFill>
                <a:latin typeface="Lucida Sans Unicode" pitchFamily="34" charset="0"/>
              </a:endParaRPr>
            </a:p>
          </p:txBody>
        </p:sp>
        <p:sp>
          <p:nvSpPr>
            <p:cNvPr id="14" name="Rectangle 15"/>
            <p:cNvSpPr>
              <a:spLocks noChangeArrowheads="1"/>
            </p:cNvSpPr>
            <p:nvPr/>
          </p:nvSpPr>
          <p:spPr bwMode="auto">
            <a:xfrm>
              <a:off x="2976" y="2371"/>
              <a:ext cx="1208" cy="316"/>
            </a:xfrm>
            <a:prstGeom prst="rect">
              <a:avLst/>
            </a:prstGeom>
            <a:noFill/>
            <a:ln w="12700">
              <a:noFill/>
              <a:miter lim="800000"/>
              <a:headEnd/>
              <a:tailEnd/>
            </a:ln>
          </p:spPr>
          <p:txBody>
            <a:bodyPr wrap="none" lIns="90488" tIns="44450" rIns="90488" bIns="44450">
              <a:spAutoFit/>
            </a:bodyPr>
            <a:lstStyle/>
            <a:p>
              <a:r>
                <a:rPr lang="en-US" sz="3200" dirty="0">
                  <a:solidFill>
                    <a:srgbClr val="800000"/>
                  </a:solidFill>
                  <a:latin typeface="Lucida Sans Unicode" pitchFamily="34" charset="0"/>
                </a:rPr>
                <a:t>Accidents</a:t>
              </a:r>
            </a:p>
          </p:txBody>
        </p:sp>
        <p:sp>
          <p:nvSpPr>
            <p:cNvPr id="15" name="Rectangle 16"/>
            <p:cNvSpPr>
              <a:spLocks noChangeArrowheads="1"/>
            </p:cNvSpPr>
            <p:nvPr/>
          </p:nvSpPr>
          <p:spPr bwMode="auto">
            <a:xfrm>
              <a:off x="3773" y="3498"/>
              <a:ext cx="1767" cy="316"/>
            </a:xfrm>
            <a:prstGeom prst="rect">
              <a:avLst/>
            </a:prstGeom>
            <a:noFill/>
            <a:ln w="12700">
              <a:noFill/>
              <a:miter lim="800000"/>
              <a:headEnd/>
              <a:tailEnd/>
            </a:ln>
          </p:spPr>
          <p:txBody>
            <a:bodyPr wrap="none" lIns="90488" tIns="44450" rIns="90488" bIns="44450">
              <a:spAutoFit/>
            </a:bodyPr>
            <a:lstStyle/>
            <a:p>
              <a:r>
                <a:rPr lang="en-US" sz="3200" dirty="0">
                  <a:solidFill>
                    <a:srgbClr val="800000"/>
                  </a:solidFill>
                  <a:latin typeface="Lucida Sans Unicode" pitchFamily="34" charset="0"/>
                </a:rPr>
                <a:t>Safety hazards</a:t>
              </a:r>
            </a:p>
          </p:txBody>
        </p:sp>
        <p:sp>
          <p:nvSpPr>
            <p:cNvPr id="16" name="Line 17"/>
            <p:cNvSpPr>
              <a:spLocks noChangeShapeType="1"/>
            </p:cNvSpPr>
            <p:nvPr/>
          </p:nvSpPr>
          <p:spPr bwMode="auto">
            <a:xfrm>
              <a:off x="5679" y="912"/>
              <a:ext cx="0" cy="2917"/>
            </a:xfrm>
            <a:prstGeom prst="line">
              <a:avLst/>
            </a:prstGeom>
            <a:noFill/>
            <a:ln w="12700">
              <a:solidFill>
                <a:schemeClr val="tx1"/>
              </a:solidFill>
              <a:round/>
              <a:headEnd/>
              <a:tailEnd/>
            </a:ln>
          </p:spPr>
          <p:txBody>
            <a:bodyPr wrap="none" anchor="ctr"/>
            <a:lstStyle/>
            <a:p>
              <a:endParaRPr lang="en-US"/>
            </a:p>
          </p:txBody>
        </p:sp>
      </p:grpSp>
      <p:sp>
        <p:nvSpPr>
          <p:cNvPr id="17" name="Rectangle 18"/>
          <p:cNvSpPr>
            <a:spLocks noGrp="1" noChangeArrowheads="1"/>
          </p:cNvSpPr>
          <p:nvPr>
            <p:ph type="title"/>
          </p:nvPr>
        </p:nvSpPr>
        <p:spPr>
          <a:xfrm>
            <a:off x="-44450" y="304800"/>
            <a:ext cx="9112250" cy="355600"/>
          </a:xfrm>
        </p:spPr>
        <p:txBody>
          <a:bodyPr>
            <a:normAutofit fontScale="90000"/>
          </a:bodyPr>
          <a:lstStyle/>
          <a:p>
            <a:pPr eaLnBrk="1" fontAlgn="auto" hangingPunct="1">
              <a:spcAft>
                <a:spcPts val="0"/>
              </a:spcAft>
              <a:defRPr/>
            </a:pPr>
            <a:r>
              <a:rPr lang="en-US" dirty="0"/>
              <a:t>The Need for Layout Decisions</a:t>
            </a:r>
          </a:p>
        </p:txBody>
      </p:sp>
      <p:cxnSp>
        <p:nvCxnSpPr>
          <p:cNvPr id="18" name="Straight Connector 17"/>
          <p:cNvCxnSpPr>
            <a:stCxn id="9" idx="0"/>
          </p:cNvCxnSpPr>
          <p:nvPr/>
        </p:nvCxnSpPr>
        <p:spPr>
          <a:xfrm>
            <a:off x="133874" y="884236"/>
            <a:ext cx="8781526" cy="1589"/>
          </a:xfrm>
          <a:prstGeom prst="line">
            <a:avLst/>
          </a:prstGeom>
        </p:spPr>
        <p:style>
          <a:lnRef idx="1">
            <a:schemeClr val="accent1"/>
          </a:lnRef>
          <a:fillRef idx="0">
            <a:schemeClr val="accent1"/>
          </a:fillRef>
          <a:effectRef idx="0">
            <a:schemeClr val="accent1"/>
          </a:effectRef>
          <a:fontRef idx="minor">
            <a:schemeClr val="tx1"/>
          </a:fontRef>
        </p:style>
      </p:cxnSp>
      <p:pic>
        <p:nvPicPr>
          <p:cNvPr id="1029" name="Picture 5" descr="http://ts2.mm.bing.net/th?id=I.4603608724472265&amp;pid=15.1"/>
          <p:cNvPicPr>
            <a:picLocks noChangeAspect="1" noChangeArrowheads="1"/>
          </p:cNvPicPr>
          <p:nvPr/>
        </p:nvPicPr>
        <p:blipFill>
          <a:blip r:embed="rId5" cstate="print"/>
          <a:srcRect/>
          <a:stretch>
            <a:fillRect/>
          </a:stretch>
        </p:blipFill>
        <p:spPr bwMode="auto">
          <a:xfrm>
            <a:off x="0" y="-76200"/>
            <a:ext cx="8988425" cy="68580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to="" calcmode="lin" valueType="num">
                                      <p:cBhvr>
                                        <p:cTn id="7" dur="1" fill="hold"/>
                                        <p:tgtEl>
                                          <p:spTgt spid="3"/>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 to="" calcmode="lin" valueType="num">
                                      <p:cBhvr>
                                        <p:cTn id="10" dur="1" fill="hold"/>
                                        <p:tgtEl>
                                          <p:spTgt spid="17"/>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 to="" calcmode="lin" valueType="num">
                                      <p:cBhvr>
                                        <p:cTn id="13" dur="1" fill="hold"/>
                                        <p:tgtEl>
                                          <p:spTgt spid="18"/>
                                        </p:tgtEl>
                                        <p:attrNameLst>
                                          <p:attrName/>
                                        </p:attrNameLst>
                                      </p:cBhvr>
                                    </p:anim>
                                  </p:childTnLst>
                                </p:cTn>
                              </p:par>
                            </p:childTnLst>
                          </p:cTn>
                        </p:par>
                      </p:childTnLst>
                    </p:cTn>
                  </p:par>
                  <p:par>
                    <p:cTn id="14" fill="hold">
                      <p:stCondLst>
                        <p:cond delay="indefinite"/>
                      </p:stCondLst>
                      <p:childTnLst>
                        <p:par>
                          <p:cTn id="15" fill="hold">
                            <p:stCondLst>
                              <p:cond delay="0"/>
                            </p:stCondLst>
                            <p:childTnLst>
                              <p:par>
                                <p:cTn id="16" presetID="5" presetClass="exit" presetSubtype="10" fill="hold" nodeType="clickEffect">
                                  <p:stCondLst>
                                    <p:cond delay="0"/>
                                  </p:stCondLst>
                                  <p:childTnLst>
                                    <p:animEffect transition="out" filter="checkerboard(across)">
                                      <p:cBhvr>
                                        <p:cTn id="17" dur="500"/>
                                        <p:tgtEl>
                                          <p:spTgt spid="3"/>
                                        </p:tgtEl>
                                      </p:cBhvr>
                                    </p:animEffect>
                                    <p:set>
                                      <p:cBhvr>
                                        <p:cTn id="18" dur="1" fill="hold">
                                          <p:stCondLst>
                                            <p:cond delay="499"/>
                                          </p:stCondLst>
                                        </p:cTn>
                                        <p:tgtEl>
                                          <p:spTgt spid="3"/>
                                        </p:tgtEl>
                                        <p:attrNameLst>
                                          <p:attrName>style.visibility</p:attrName>
                                        </p:attrNameLst>
                                      </p:cBhvr>
                                      <p:to>
                                        <p:strVal val="hidden"/>
                                      </p:to>
                                    </p:set>
                                  </p:childTnLst>
                                </p:cTn>
                              </p:par>
                              <p:par>
                                <p:cTn id="19" presetID="5" presetClass="exit" presetSubtype="10" fill="hold" grpId="1" nodeType="withEffect">
                                  <p:stCondLst>
                                    <p:cond delay="0"/>
                                  </p:stCondLst>
                                  <p:childTnLst>
                                    <p:animEffect transition="out" filter="checkerboard(across)">
                                      <p:cBhvr>
                                        <p:cTn id="20" dur="500"/>
                                        <p:tgtEl>
                                          <p:spTgt spid="17"/>
                                        </p:tgtEl>
                                      </p:cBhvr>
                                    </p:animEffect>
                                    <p:set>
                                      <p:cBhvr>
                                        <p:cTn id="21" dur="1" fill="hold">
                                          <p:stCondLst>
                                            <p:cond delay="499"/>
                                          </p:stCondLst>
                                        </p:cTn>
                                        <p:tgtEl>
                                          <p:spTgt spid="17"/>
                                        </p:tgtEl>
                                        <p:attrNameLst>
                                          <p:attrName>style.visibility</p:attrName>
                                        </p:attrNameLst>
                                      </p:cBhvr>
                                      <p:to>
                                        <p:strVal val="hidden"/>
                                      </p:to>
                                    </p:set>
                                  </p:childTnLst>
                                </p:cTn>
                              </p:par>
                              <p:par>
                                <p:cTn id="22" presetID="5" presetClass="exit" presetSubtype="10" fill="hold" nodeType="withEffect">
                                  <p:stCondLst>
                                    <p:cond delay="0"/>
                                  </p:stCondLst>
                                  <p:childTnLst>
                                    <p:animEffect transition="out" filter="checkerboard(across)">
                                      <p:cBhvr>
                                        <p:cTn id="23" dur="500"/>
                                        <p:tgtEl>
                                          <p:spTgt spid="18"/>
                                        </p:tgtEl>
                                      </p:cBhvr>
                                    </p:animEffect>
                                    <p:set>
                                      <p:cBhvr>
                                        <p:cTn id="24" dur="1" fill="hold">
                                          <p:stCondLst>
                                            <p:cond delay="499"/>
                                          </p:stCondLst>
                                        </p:cTn>
                                        <p:tgtEl>
                                          <p:spTgt spid="18"/>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1029"/>
                                        </p:tgtEl>
                                        <p:attrNameLst>
                                          <p:attrName>style.visibility</p:attrName>
                                        </p:attrNameLst>
                                      </p:cBhvr>
                                      <p:to>
                                        <p:strVal val="visible"/>
                                      </p:to>
                                    </p:set>
                                    <p:animEffect transition="in" filter="dissolve">
                                      <p:cBhvr>
                                        <p:cTn id="29" dur="500"/>
                                        <p:tgtEl>
                                          <p:spTgt spid="1029"/>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xit" presetSubtype="4" fill="hold" nodeType="clickEffect">
                                  <p:stCondLst>
                                    <p:cond delay="0"/>
                                  </p:stCondLst>
                                  <p:childTnLst>
                                    <p:anim calcmode="lin" valueType="num">
                                      <p:cBhvr additive="base">
                                        <p:cTn id="33" dur="500"/>
                                        <p:tgtEl>
                                          <p:spTgt spid="1029"/>
                                        </p:tgtEl>
                                        <p:attrNameLst>
                                          <p:attrName>ppt_x</p:attrName>
                                        </p:attrNameLst>
                                      </p:cBhvr>
                                      <p:tavLst>
                                        <p:tav tm="0">
                                          <p:val>
                                            <p:strVal val="ppt_x"/>
                                          </p:val>
                                        </p:tav>
                                        <p:tav tm="100000">
                                          <p:val>
                                            <p:strVal val="ppt_x"/>
                                          </p:val>
                                        </p:tav>
                                      </p:tavLst>
                                    </p:anim>
                                    <p:anim calcmode="lin" valueType="num">
                                      <p:cBhvr additive="base">
                                        <p:cTn id="34" dur="500"/>
                                        <p:tgtEl>
                                          <p:spTgt spid="1029"/>
                                        </p:tgtEl>
                                        <p:attrNameLst>
                                          <p:attrName>ppt_y</p:attrName>
                                        </p:attrNameLst>
                                      </p:cBhvr>
                                      <p:tavLst>
                                        <p:tav tm="0">
                                          <p:val>
                                            <p:strVal val="ppt_y"/>
                                          </p:val>
                                        </p:tav>
                                        <p:tav tm="100000">
                                          <p:val>
                                            <p:strVal val="1+ppt_h/2"/>
                                          </p:val>
                                        </p:tav>
                                      </p:tavLst>
                                    </p:anim>
                                    <p:set>
                                      <p:cBhvr>
                                        <p:cTn id="35" dur="1" fill="hold">
                                          <p:stCondLst>
                                            <p:cond delay="499"/>
                                          </p:stCondLst>
                                        </p:cTn>
                                        <p:tgtEl>
                                          <p:spTgt spid="10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7"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4"/>
          <p:cNvGrpSpPr>
            <a:grpSpLocks/>
          </p:cNvGrpSpPr>
          <p:nvPr/>
        </p:nvGrpSpPr>
        <p:grpSpPr bwMode="auto">
          <a:xfrm>
            <a:off x="838200" y="1511300"/>
            <a:ext cx="8077200" cy="4803775"/>
            <a:chOff x="480" y="838"/>
            <a:chExt cx="5088" cy="3026"/>
          </a:xfrm>
        </p:grpSpPr>
        <p:sp>
          <p:nvSpPr>
            <p:cNvPr id="4" name="Line 5"/>
            <p:cNvSpPr>
              <a:spLocks noChangeShapeType="1"/>
            </p:cNvSpPr>
            <p:nvPr/>
          </p:nvSpPr>
          <p:spPr bwMode="auto">
            <a:xfrm>
              <a:off x="3027" y="897"/>
              <a:ext cx="0" cy="2935"/>
            </a:xfrm>
            <a:prstGeom prst="line">
              <a:avLst/>
            </a:prstGeom>
            <a:noFill/>
            <a:ln w="12700">
              <a:solidFill>
                <a:schemeClr val="tx1"/>
              </a:solidFill>
              <a:round/>
              <a:headEnd/>
              <a:tailEnd/>
            </a:ln>
          </p:spPr>
          <p:txBody>
            <a:bodyPr wrap="none" anchor="ctr"/>
            <a:lstStyle/>
            <a:p>
              <a:endParaRPr lang="en-US"/>
            </a:p>
          </p:txBody>
        </p:sp>
        <p:sp>
          <p:nvSpPr>
            <p:cNvPr id="5" name="Line 6"/>
            <p:cNvSpPr>
              <a:spLocks noChangeShapeType="1"/>
            </p:cNvSpPr>
            <p:nvPr/>
          </p:nvSpPr>
          <p:spPr bwMode="auto">
            <a:xfrm>
              <a:off x="523" y="3864"/>
              <a:ext cx="5045" cy="0"/>
            </a:xfrm>
            <a:prstGeom prst="line">
              <a:avLst/>
            </a:prstGeom>
            <a:noFill/>
            <a:ln w="12700">
              <a:solidFill>
                <a:schemeClr val="tx1"/>
              </a:solidFill>
              <a:round/>
              <a:headEnd/>
              <a:tailEnd/>
            </a:ln>
          </p:spPr>
          <p:txBody>
            <a:bodyPr wrap="none" anchor="ctr"/>
            <a:lstStyle/>
            <a:p>
              <a:endParaRPr lang="en-US"/>
            </a:p>
          </p:txBody>
        </p:sp>
        <p:grpSp>
          <p:nvGrpSpPr>
            <p:cNvPr id="6" name="Group 7"/>
            <p:cNvGrpSpPr>
              <a:grpSpLocks/>
            </p:cNvGrpSpPr>
            <p:nvPr/>
          </p:nvGrpSpPr>
          <p:grpSpPr bwMode="auto">
            <a:xfrm>
              <a:off x="3072" y="2859"/>
              <a:ext cx="2459" cy="948"/>
              <a:chOff x="3072" y="2859"/>
              <a:chExt cx="2459" cy="948"/>
            </a:xfrm>
          </p:grpSpPr>
          <p:sp>
            <p:nvSpPr>
              <p:cNvPr id="13" name="Freeform 8"/>
              <p:cNvSpPr>
                <a:spLocks/>
              </p:cNvSpPr>
              <p:nvPr/>
            </p:nvSpPr>
            <p:spPr bwMode="auto">
              <a:xfrm>
                <a:off x="4284" y="3117"/>
                <a:ext cx="35" cy="44"/>
              </a:xfrm>
              <a:custGeom>
                <a:avLst/>
                <a:gdLst>
                  <a:gd name="T0" fmla="*/ 16 w 39"/>
                  <a:gd name="T1" fmla="*/ 27 h 44"/>
                  <a:gd name="T2" fmla="*/ 14 w 39"/>
                  <a:gd name="T3" fmla="*/ 34 h 44"/>
                  <a:gd name="T4" fmla="*/ 8 w 39"/>
                  <a:gd name="T5" fmla="*/ 43 h 44"/>
                  <a:gd name="T6" fmla="*/ 6 w 39"/>
                  <a:gd name="T7" fmla="*/ 40 h 44"/>
                  <a:gd name="T8" fmla="*/ 2 w 39"/>
                  <a:gd name="T9" fmla="*/ 39 h 44"/>
                  <a:gd name="T10" fmla="*/ 0 w 39"/>
                  <a:gd name="T11" fmla="*/ 27 h 44"/>
                  <a:gd name="T12" fmla="*/ 0 w 39"/>
                  <a:gd name="T13" fmla="*/ 7 h 44"/>
                  <a:gd name="T14" fmla="*/ 11 w 39"/>
                  <a:gd name="T15" fmla="*/ 0 h 44"/>
                  <a:gd name="T16" fmla="*/ 16 w 39"/>
                  <a:gd name="T17" fmla="*/ 11 h 44"/>
                  <a:gd name="T18" fmla="*/ 16 w 39"/>
                  <a:gd name="T19" fmla="*/ 27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
                  <a:gd name="T31" fmla="*/ 0 h 44"/>
                  <a:gd name="T32" fmla="*/ 39 w 39"/>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 h="44">
                    <a:moveTo>
                      <a:pt x="38" y="27"/>
                    </a:moveTo>
                    <a:lnTo>
                      <a:pt x="33" y="34"/>
                    </a:lnTo>
                    <a:lnTo>
                      <a:pt x="19" y="43"/>
                    </a:lnTo>
                    <a:lnTo>
                      <a:pt x="14" y="40"/>
                    </a:lnTo>
                    <a:lnTo>
                      <a:pt x="2" y="39"/>
                    </a:lnTo>
                    <a:lnTo>
                      <a:pt x="0" y="27"/>
                    </a:lnTo>
                    <a:lnTo>
                      <a:pt x="0" y="7"/>
                    </a:lnTo>
                    <a:lnTo>
                      <a:pt x="26" y="0"/>
                    </a:lnTo>
                    <a:lnTo>
                      <a:pt x="38" y="11"/>
                    </a:lnTo>
                    <a:lnTo>
                      <a:pt x="38" y="27"/>
                    </a:lnTo>
                  </a:path>
                </a:pathLst>
              </a:custGeom>
              <a:solidFill>
                <a:srgbClr val="045A9B"/>
              </a:solidFill>
              <a:ln w="12700" cap="rnd">
                <a:noFill/>
                <a:round/>
                <a:headEnd/>
                <a:tailEnd/>
              </a:ln>
            </p:spPr>
            <p:txBody>
              <a:bodyPr/>
              <a:lstStyle/>
              <a:p>
                <a:endParaRPr lang="en-US">
                  <a:latin typeface="Lucida Sans Unicode" pitchFamily="34" charset="0"/>
                </a:endParaRPr>
              </a:p>
            </p:txBody>
          </p:sp>
          <p:sp>
            <p:nvSpPr>
              <p:cNvPr id="14" name="Freeform 9"/>
              <p:cNvSpPr>
                <a:spLocks/>
              </p:cNvSpPr>
              <p:nvPr/>
            </p:nvSpPr>
            <p:spPr bwMode="auto">
              <a:xfrm>
                <a:off x="4257" y="3161"/>
                <a:ext cx="37" cy="169"/>
              </a:xfrm>
              <a:custGeom>
                <a:avLst/>
                <a:gdLst>
                  <a:gd name="T0" fmla="*/ 11 w 42"/>
                  <a:gd name="T1" fmla="*/ 0 h 169"/>
                  <a:gd name="T2" fmla="*/ 8 w 42"/>
                  <a:gd name="T3" fmla="*/ 13 h 169"/>
                  <a:gd name="T4" fmla="*/ 5 w 42"/>
                  <a:gd name="T5" fmla="*/ 25 h 169"/>
                  <a:gd name="T6" fmla="*/ 4 w 42"/>
                  <a:gd name="T7" fmla="*/ 37 h 169"/>
                  <a:gd name="T8" fmla="*/ 4 w 42"/>
                  <a:gd name="T9" fmla="*/ 44 h 169"/>
                  <a:gd name="T10" fmla="*/ 4 w 42"/>
                  <a:gd name="T11" fmla="*/ 54 h 169"/>
                  <a:gd name="T12" fmla="*/ 4 w 42"/>
                  <a:gd name="T13" fmla="*/ 65 h 169"/>
                  <a:gd name="T14" fmla="*/ 4 w 42"/>
                  <a:gd name="T15" fmla="*/ 74 h 169"/>
                  <a:gd name="T16" fmla="*/ 3 w 42"/>
                  <a:gd name="T17" fmla="*/ 87 h 169"/>
                  <a:gd name="T18" fmla="*/ 0 w 42"/>
                  <a:gd name="T19" fmla="*/ 98 h 169"/>
                  <a:gd name="T20" fmla="*/ 0 w 42"/>
                  <a:gd name="T21" fmla="*/ 111 h 169"/>
                  <a:gd name="T22" fmla="*/ 3 w 42"/>
                  <a:gd name="T23" fmla="*/ 124 h 169"/>
                  <a:gd name="T24" fmla="*/ 4 w 42"/>
                  <a:gd name="T25" fmla="*/ 133 h 169"/>
                  <a:gd name="T26" fmla="*/ 4 w 42"/>
                  <a:gd name="T27" fmla="*/ 138 h 169"/>
                  <a:gd name="T28" fmla="*/ 15 w 42"/>
                  <a:gd name="T29" fmla="*/ 168 h 169"/>
                  <a:gd name="T30" fmla="*/ 14 w 42"/>
                  <a:gd name="T31" fmla="*/ 163 h 169"/>
                  <a:gd name="T32" fmla="*/ 12 w 42"/>
                  <a:gd name="T33" fmla="*/ 154 h 169"/>
                  <a:gd name="T34" fmla="*/ 11 w 42"/>
                  <a:gd name="T35" fmla="*/ 144 h 169"/>
                  <a:gd name="T36" fmla="*/ 11 w 42"/>
                  <a:gd name="T37" fmla="*/ 136 h 169"/>
                  <a:gd name="T38" fmla="*/ 11 w 42"/>
                  <a:gd name="T39" fmla="*/ 98 h 169"/>
                  <a:gd name="T40" fmla="*/ 11 w 42"/>
                  <a:gd name="T41" fmla="*/ 87 h 169"/>
                  <a:gd name="T42" fmla="*/ 12 w 42"/>
                  <a:gd name="T43" fmla="*/ 79 h 169"/>
                  <a:gd name="T44" fmla="*/ 14 w 42"/>
                  <a:gd name="T45" fmla="*/ 59 h 169"/>
                  <a:gd name="T46" fmla="*/ 14 w 42"/>
                  <a:gd name="T47" fmla="*/ 57 h 169"/>
                  <a:gd name="T48" fmla="*/ 14 w 42"/>
                  <a:gd name="T49" fmla="*/ 54 h 169"/>
                  <a:gd name="T50" fmla="*/ 12 w 42"/>
                  <a:gd name="T51" fmla="*/ 47 h 169"/>
                  <a:gd name="T52" fmla="*/ 12 w 42"/>
                  <a:gd name="T53" fmla="*/ 22 h 169"/>
                  <a:gd name="T54" fmla="*/ 14 w 42"/>
                  <a:gd name="T55" fmla="*/ 17 h 169"/>
                  <a:gd name="T56" fmla="*/ 14 w 42"/>
                  <a:gd name="T57" fmla="*/ 13 h 169"/>
                  <a:gd name="T58" fmla="*/ 15 w 42"/>
                  <a:gd name="T59" fmla="*/ 2 h 169"/>
                  <a:gd name="T60" fmla="*/ 11 w 42"/>
                  <a:gd name="T61" fmla="*/ 0 h 16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2"/>
                  <a:gd name="T94" fmla="*/ 0 h 169"/>
                  <a:gd name="T95" fmla="*/ 42 w 42"/>
                  <a:gd name="T96" fmla="*/ 169 h 16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2" h="169">
                    <a:moveTo>
                      <a:pt x="29" y="0"/>
                    </a:moveTo>
                    <a:lnTo>
                      <a:pt x="22" y="13"/>
                    </a:lnTo>
                    <a:lnTo>
                      <a:pt x="15" y="25"/>
                    </a:lnTo>
                    <a:lnTo>
                      <a:pt x="12" y="37"/>
                    </a:lnTo>
                    <a:lnTo>
                      <a:pt x="12" y="44"/>
                    </a:lnTo>
                    <a:lnTo>
                      <a:pt x="10" y="54"/>
                    </a:lnTo>
                    <a:lnTo>
                      <a:pt x="8" y="65"/>
                    </a:lnTo>
                    <a:lnTo>
                      <a:pt x="5" y="74"/>
                    </a:lnTo>
                    <a:lnTo>
                      <a:pt x="3" y="87"/>
                    </a:lnTo>
                    <a:lnTo>
                      <a:pt x="0" y="98"/>
                    </a:lnTo>
                    <a:lnTo>
                      <a:pt x="0" y="111"/>
                    </a:lnTo>
                    <a:lnTo>
                      <a:pt x="3" y="124"/>
                    </a:lnTo>
                    <a:lnTo>
                      <a:pt x="5" y="133"/>
                    </a:lnTo>
                    <a:lnTo>
                      <a:pt x="5" y="138"/>
                    </a:lnTo>
                    <a:lnTo>
                      <a:pt x="41" y="168"/>
                    </a:lnTo>
                    <a:lnTo>
                      <a:pt x="39" y="163"/>
                    </a:lnTo>
                    <a:lnTo>
                      <a:pt x="34" y="154"/>
                    </a:lnTo>
                    <a:lnTo>
                      <a:pt x="31" y="144"/>
                    </a:lnTo>
                    <a:lnTo>
                      <a:pt x="29" y="136"/>
                    </a:lnTo>
                    <a:lnTo>
                      <a:pt x="29" y="98"/>
                    </a:lnTo>
                    <a:lnTo>
                      <a:pt x="31" y="87"/>
                    </a:lnTo>
                    <a:lnTo>
                      <a:pt x="34" y="79"/>
                    </a:lnTo>
                    <a:lnTo>
                      <a:pt x="39" y="59"/>
                    </a:lnTo>
                    <a:lnTo>
                      <a:pt x="37" y="57"/>
                    </a:lnTo>
                    <a:lnTo>
                      <a:pt x="37" y="54"/>
                    </a:lnTo>
                    <a:lnTo>
                      <a:pt x="34" y="47"/>
                    </a:lnTo>
                    <a:lnTo>
                      <a:pt x="34" y="22"/>
                    </a:lnTo>
                    <a:lnTo>
                      <a:pt x="37" y="17"/>
                    </a:lnTo>
                    <a:lnTo>
                      <a:pt x="37" y="13"/>
                    </a:lnTo>
                    <a:lnTo>
                      <a:pt x="41" y="2"/>
                    </a:lnTo>
                    <a:lnTo>
                      <a:pt x="29" y="0"/>
                    </a:lnTo>
                  </a:path>
                </a:pathLst>
              </a:custGeom>
              <a:solidFill>
                <a:srgbClr val="045A9B"/>
              </a:solidFill>
              <a:ln w="12700" cap="rnd">
                <a:noFill/>
                <a:round/>
                <a:headEnd/>
                <a:tailEnd/>
              </a:ln>
            </p:spPr>
            <p:txBody>
              <a:bodyPr/>
              <a:lstStyle/>
              <a:p>
                <a:endParaRPr lang="en-US">
                  <a:latin typeface="Lucida Sans Unicode" pitchFamily="34" charset="0"/>
                </a:endParaRPr>
              </a:p>
            </p:txBody>
          </p:sp>
          <p:sp>
            <p:nvSpPr>
              <p:cNvPr id="15" name="Freeform 10"/>
              <p:cNvSpPr>
                <a:spLocks/>
              </p:cNvSpPr>
              <p:nvPr/>
            </p:nvSpPr>
            <p:spPr bwMode="auto">
              <a:xfrm>
                <a:off x="4304" y="3156"/>
                <a:ext cx="42" cy="192"/>
              </a:xfrm>
              <a:custGeom>
                <a:avLst/>
                <a:gdLst>
                  <a:gd name="T0" fmla="*/ 0 w 47"/>
                  <a:gd name="T1" fmla="*/ 10 h 192"/>
                  <a:gd name="T2" fmla="*/ 4 w 47"/>
                  <a:gd name="T3" fmla="*/ 13 h 192"/>
                  <a:gd name="T4" fmla="*/ 4 w 47"/>
                  <a:gd name="T5" fmla="*/ 17 h 192"/>
                  <a:gd name="T6" fmla="*/ 4 w 47"/>
                  <a:gd name="T7" fmla="*/ 24 h 192"/>
                  <a:gd name="T8" fmla="*/ 6 w 47"/>
                  <a:gd name="T9" fmla="*/ 30 h 192"/>
                  <a:gd name="T10" fmla="*/ 7 w 47"/>
                  <a:gd name="T11" fmla="*/ 37 h 192"/>
                  <a:gd name="T12" fmla="*/ 8 w 47"/>
                  <a:gd name="T13" fmla="*/ 47 h 192"/>
                  <a:gd name="T14" fmla="*/ 8 w 47"/>
                  <a:gd name="T15" fmla="*/ 70 h 192"/>
                  <a:gd name="T16" fmla="*/ 6 w 47"/>
                  <a:gd name="T17" fmla="*/ 77 h 192"/>
                  <a:gd name="T18" fmla="*/ 6 w 47"/>
                  <a:gd name="T19" fmla="*/ 84 h 192"/>
                  <a:gd name="T20" fmla="*/ 4 w 47"/>
                  <a:gd name="T21" fmla="*/ 94 h 192"/>
                  <a:gd name="T22" fmla="*/ 4 w 47"/>
                  <a:gd name="T23" fmla="*/ 104 h 192"/>
                  <a:gd name="T24" fmla="*/ 4 w 47"/>
                  <a:gd name="T25" fmla="*/ 114 h 192"/>
                  <a:gd name="T26" fmla="*/ 4 w 47"/>
                  <a:gd name="T27" fmla="*/ 124 h 192"/>
                  <a:gd name="T28" fmla="*/ 4 w 47"/>
                  <a:gd name="T29" fmla="*/ 146 h 192"/>
                  <a:gd name="T30" fmla="*/ 4 w 47"/>
                  <a:gd name="T31" fmla="*/ 156 h 192"/>
                  <a:gd name="T32" fmla="*/ 4 w 47"/>
                  <a:gd name="T33" fmla="*/ 166 h 192"/>
                  <a:gd name="T34" fmla="*/ 4 w 47"/>
                  <a:gd name="T35" fmla="*/ 176 h 192"/>
                  <a:gd name="T36" fmla="*/ 6 w 47"/>
                  <a:gd name="T37" fmla="*/ 186 h 192"/>
                  <a:gd name="T38" fmla="*/ 8 w 47"/>
                  <a:gd name="T39" fmla="*/ 191 h 192"/>
                  <a:gd name="T40" fmla="*/ 8 w 47"/>
                  <a:gd name="T41" fmla="*/ 186 h 192"/>
                  <a:gd name="T42" fmla="*/ 19 w 47"/>
                  <a:gd name="T43" fmla="*/ 143 h 192"/>
                  <a:gd name="T44" fmla="*/ 16 w 47"/>
                  <a:gd name="T45" fmla="*/ 137 h 192"/>
                  <a:gd name="T46" fmla="*/ 15 w 47"/>
                  <a:gd name="T47" fmla="*/ 132 h 192"/>
                  <a:gd name="T48" fmla="*/ 14 w 47"/>
                  <a:gd name="T49" fmla="*/ 126 h 192"/>
                  <a:gd name="T50" fmla="*/ 14 w 47"/>
                  <a:gd name="T51" fmla="*/ 110 h 192"/>
                  <a:gd name="T52" fmla="*/ 15 w 47"/>
                  <a:gd name="T53" fmla="*/ 104 h 192"/>
                  <a:gd name="T54" fmla="*/ 16 w 47"/>
                  <a:gd name="T55" fmla="*/ 99 h 192"/>
                  <a:gd name="T56" fmla="*/ 16 w 47"/>
                  <a:gd name="T57" fmla="*/ 97 h 192"/>
                  <a:gd name="T58" fmla="*/ 17 w 47"/>
                  <a:gd name="T59" fmla="*/ 97 h 192"/>
                  <a:gd name="T60" fmla="*/ 19 w 47"/>
                  <a:gd name="T61" fmla="*/ 77 h 192"/>
                  <a:gd name="T62" fmla="*/ 19 w 47"/>
                  <a:gd name="T63" fmla="*/ 57 h 192"/>
                  <a:gd name="T64" fmla="*/ 18 w 47"/>
                  <a:gd name="T65" fmla="*/ 37 h 192"/>
                  <a:gd name="T66" fmla="*/ 14 w 47"/>
                  <a:gd name="T67" fmla="*/ 22 h 192"/>
                  <a:gd name="T68" fmla="*/ 10 w 47"/>
                  <a:gd name="T69" fmla="*/ 7 h 192"/>
                  <a:gd name="T70" fmla="*/ 6 w 47"/>
                  <a:gd name="T71" fmla="*/ 0 h 192"/>
                  <a:gd name="T72" fmla="*/ 0 w 47"/>
                  <a:gd name="T73" fmla="*/ 10 h 19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7"/>
                  <a:gd name="T112" fmla="*/ 0 h 192"/>
                  <a:gd name="T113" fmla="*/ 47 w 47"/>
                  <a:gd name="T114" fmla="*/ 192 h 19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7" h="192">
                    <a:moveTo>
                      <a:pt x="0" y="10"/>
                    </a:moveTo>
                    <a:lnTo>
                      <a:pt x="4" y="13"/>
                    </a:lnTo>
                    <a:lnTo>
                      <a:pt x="7" y="17"/>
                    </a:lnTo>
                    <a:lnTo>
                      <a:pt x="12" y="24"/>
                    </a:lnTo>
                    <a:lnTo>
                      <a:pt x="14" y="30"/>
                    </a:lnTo>
                    <a:lnTo>
                      <a:pt x="17" y="37"/>
                    </a:lnTo>
                    <a:lnTo>
                      <a:pt x="19" y="47"/>
                    </a:lnTo>
                    <a:lnTo>
                      <a:pt x="19" y="70"/>
                    </a:lnTo>
                    <a:lnTo>
                      <a:pt x="14" y="77"/>
                    </a:lnTo>
                    <a:lnTo>
                      <a:pt x="14" y="84"/>
                    </a:lnTo>
                    <a:lnTo>
                      <a:pt x="10" y="94"/>
                    </a:lnTo>
                    <a:lnTo>
                      <a:pt x="7" y="104"/>
                    </a:lnTo>
                    <a:lnTo>
                      <a:pt x="7" y="114"/>
                    </a:lnTo>
                    <a:lnTo>
                      <a:pt x="4" y="124"/>
                    </a:lnTo>
                    <a:lnTo>
                      <a:pt x="4" y="146"/>
                    </a:lnTo>
                    <a:lnTo>
                      <a:pt x="7" y="156"/>
                    </a:lnTo>
                    <a:lnTo>
                      <a:pt x="7" y="166"/>
                    </a:lnTo>
                    <a:lnTo>
                      <a:pt x="12" y="176"/>
                    </a:lnTo>
                    <a:lnTo>
                      <a:pt x="14" y="186"/>
                    </a:lnTo>
                    <a:lnTo>
                      <a:pt x="19" y="191"/>
                    </a:lnTo>
                    <a:lnTo>
                      <a:pt x="19" y="186"/>
                    </a:lnTo>
                    <a:lnTo>
                      <a:pt x="46" y="143"/>
                    </a:lnTo>
                    <a:lnTo>
                      <a:pt x="39" y="137"/>
                    </a:lnTo>
                    <a:lnTo>
                      <a:pt x="36" y="132"/>
                    </a:lnTo>
                    <a:lnTo>
                      <a:pt x="35" y="126"/>
                    </a:lnTo>
                    <a:lnTo>
                      <a:pt x="35" y="110"/>
                    </a:lnTo>
                    <a:lnTo>
                      <a:pt x="36" y="104"/>
                    </a:lnTo>
                    <a:lnTo>
                      <a:pt x="39" y="99"/>
                    </a:lnTo>
                    <a:lnTo>
                      <a:pt x="39" y="97"/>
                    </a:lnTo>
                    <a:lnTo>
                      <a:pt x="42" y="97"/>
                    </a:lnTo>
                    <a:lnTo>
                      <a:pt x="46" y="77"/>
                    </a:lnTo>
                    <a:lnTo>
                      <a:pt x="46" y="57"/>
                    </a:lnTo>
                    <a:lnTo>
                      <a:pt x="44" y="37"/>
                    </a:lnTo>
                    <a:lnTo>
                      <a:pt x="35" y="22"/>
                    </a:lnTo>
                    <a:lnTo>
                      <a:pt x="22" y="7"/>
                    </a:lnTo>
                    <a:lnTo>
                      <a:pt x="14" y="0"/>
                    </a:lnTo>
                    <a:lnTo>
                      <a:pt x="0" y="10"/>
                    </a:lnTo>
                  </a:path>
                </a:pathLst>
              </a:custGeom>
              <a:solidFill>
                <a:srgbClr val="045A9B"/>
              </a:solidFill>
              <a:ln w="12700" cap="rnd">
                <a:noFill/>
                <a:round/>
                <a:headEnd/>
                <a:tailEnd/>
              </a:ln>
            </p:spPr>
            <p:txBody>
              <a:bodyPr/>
              <a:lstStyle/>
              <a:p>
                <a:endParaRPr lang="en-US">
                  <a:latin typeface="Lucida Sans Unicode" pitchFamily="34" charset="0"/>
                </a:endParaRPr>
              </a:p>
            </p:txBody>
          </p:sp>
          <p:sp>
            <p:nvSpPr>
              <p:cNvPr id="16" name="Freeform 11"/>
              <p:cNvSpPr>
                <a:spLocks/>
              </p:cNvSpPr>
              <p:nvPr/>
            </p:nvSpPr>
            <p:spPr bwMode="auto">
              <a:xfrm>
                <a:off x="3581" y="2859"/>
                <a:ext cx="699" cy="948"/>
              </a:xfrm>
              <a:custGeom>
                <a:avLst/>
                <a:gdLst>
                  <a:gd name="T0" fmla="*/ 143 w 788"/>
                  <a:gd name="T1" fmla="*/ 399 h 948"/>
                  <a:gd name="T2" fmla="*/ 157 w 788"/>
                  <a:gd name="T3" fmla="*/ 471 h 948"/>
                  <a:gd name="T4" fmla="*/ 157 w 788"/>
                  <a:gd name="T5" fmla="*/ 522 h 948"/>
                  <a:gd name="T6" fmla="*/ 272 w 788"/>
                  <a:gd name="T7" fmla="*/ 947 h 948"/>
                  <a:gd name="T8" fmla="*/ 166 w 788"/>
                  <a:gd name="T9" fmla="*/ 817 h 948"/>
                  <a:gd name="T10" fmla="*/ 81 w 788"/>
                  <a:gd name="T11" fmla="*/ 695 h 948"/>
                  <a:gd name="T12" fmla="*/ 84 w 788"/>
                  <a:gd name="T13" fmla="*/ 577 h 948"/>
                  <a:gd name="T14" fmla="*/ 72 w 788"/>
                  <a:gd name="T15" fmla="*/ 535 h 948"/>
                  <a:gd name="T16" fmla="*/ 55 w 788"/>
                  <a:gd name="T17" fmla="*/ 473 h 948"/>
                  <a:gd name="T18" fmla="*/ 29 w 788"/>
                  <a:gd name="T19" fmla="*/ 401 h 948"/>
                  <a:gd name="T20" fmla="*/ 14 w 788"/>
                  <a:gd name="T21" fmla="*/ 338 h 948"/>
                  <a:gd name="T22" fmla="*/ 11 w 788"/>
                  <a:gd name="T23" fmla="*/ 249 h 948"/>
                  <a:gd name="T24" fmla="*/ 17 w 788"/>
                  <a:gd name="T25" fmla="*/ 221 h 948"/>
                  <a:gd name="T26" fmla="*/ 25 w 788"/>
                  <a:gd name="T27" fmla="*/ 209 h 948"/>
                  <a:gd name="T28" fmla="*/ 19 w 788"/>
                  <a:gd name="T29" fmla="*/ 196 h 948"/>
                  <a:gd name="T30" fmla="*/ 10 w 788"/>
                  <a:gd name="T31" fmla="*/ 175 h 948"/>
                  <a:gd name="T32" fmla="*/ 4 w 788"/>
                  <a:gd name="T33" fmla="*/ 157 h 948"/>
                  <a:gd name="T34" fmla="*/ 5 w 788"/>
                  <a:gd name="T35" fmla="*/ 147 h 948"/>
                  <a:gd name="T36" fmla="*/ 3 w 788"/>
                  <a:gd name="T37" fmla="*/ 137 h 948"/>
                  <a:gd name="T38" fmla="*/ 4 w 788"/>
                  <a:gd name="T39" fmla="*/ 124 h 948"/>
                  <a:gd name="T40" fmla="*/ 0 w 788"/>
                  <a:gd name="T41" fmla="*/ 96 h 948"/>
                  <a:gd name="T42" fmla="*/ 7 w 788"/>
                  <a:gd name="T43" fmla="*/ 83 h 948"/>
                  <a:gd name="T44" fmla="*/ 10 w 788"/>
                  <a:gd name="T45" fmla="*/ 46 h 948"/>
                  <a:gd name="T46" fmla="*/ 15 w 788"/>
                  <a:gd name="T47" fmla="*/ 30 h 948"/>
                  <a:gd name="T48" fmla="*/ 20 w 788"/>
                  <a:gd name="T49" fmla="*/ 15 h 948"/>
                  <a:gd name="T50" fmla="*/ 25 w 788"/>
                  <a:gd name="T51" fmla="*/ 12 h 948"/>
                  <a:gd name="T52" fmla="*/ 31 w 788"/>
                  <a:gd name="T53" fmla="*/ 2 h 948"/>
                  <a:gd name="T54" fmla="*/ 45 w 788"/>
                  <a:gd name="T55" fmla="*/ 7 h 948"/>
                  <a:gd name="T56" fmla="*/ 53 w 788"/>
                  <a:gd name="T57" fmla="*/ 0 h 948"/>
                  <a:gd name="T58" fmla="*/ 65 w 788"/>
                  <a:gd name="T59" fmla="*/ 12 h 948"/>
                  <a:gd name="T60" fmla="*/ 66 w 788"/>
                  <a:gd name="T61" fmla="*/ 38 h 948"/>
                  <a:gd name="T62" fmla="*/ 71 w 788"/>
                  <a:gd name="T63" fmla="*/ 53 h 948"/>
                  <a:gd name="T64" fmla="*/ 78 w 788"/>
                  <a:gd name="T65" fmla="*/ 83 h 948"/>
                  <a:gd name="T66" fmla="*/ 80 w 788"/>
                  <a:gd name="T67" fmla="*/ 109 h 948"/>
                  <a:gd name="T68" fmla="*/ 93 w 788"/>
                  <a:gd name="T69" fmla="*/ 145 h 948"/>
                  <a:gd name="T70" fmla="*/ 85 w 788"/>
                  <a:gd name="T71" fmla="*/ 157 h 948"/>
                  <a:gd name="T72" fmla="*/ 80 w 788"/>
                  <a:gd name="T73" fmla="*/ 160 h 948"/>
                  <a:gd name="T74" fmla="*/ 74 w 788"/>
                  <a:gd name="T75" fmla="*/ 168 h 948"/>
                  <a:gd name="T76" fmla="*/ 84 w 788"/>
                  <a:gd name="T77" fmla="*/ 178 h 948"/>
                  <a:gd name="T78" fmla="*/ 83 w 788"/>
                  <a:gd name="T79" fmla="*/ 193 h 948"/>
                  <a:gd name="T80" fmla="*/ 82 w 788"/>
                  <a:gd name="T81" fmla="*/ 206 h 948"/>
                  <a:gd name="T82" fmla="*/ 74 w 788"/>
                  <a:gd name="T83" fmla="*/ 219 h 948"/>
                  <a:gd name="T84" fmla="*/ 67 w 788"/>
                  <a:gd name="T85" fmla="*/ 219 h 948"/>
                  <a:gd name="T86" fmla="*/ 75 w 788"/>
                  <a:gd name="T87" fmla="*/ 232 h 948"/>
                  <a:gd name="T88" fmla="*/ 96 w 788"/>
                  <a:gd name="T89" fmla="*/ 244 h 948"/>
                  <a:gd name="T90" fmla="*/ 238 w 788"/>
                  <a:gd name="T91" fmla="*/ 256 h 948"/>
                  <a:gd name="T92" fmla="*/ 244 w 788"/>
                  <a:gd name="T93" fmla="*/ 238 h 948"/>
                  <a:gd name="T94" fmla="*/ 261 w 788"/>
                  <a:gd name="T95" fmla="*/ 244 h 948"/>
                  <a:gd name="T96" fmla="*/ 275 w 788"/>
                  <a:gd name="T97" fmla="*/ 256 h 948"/>
                  <a:gd name="T98" fmla="*/ 284 w 788"/>
                  <a:gd name="T99" fmla="*/ 269 h 948"/>
                  <a:gd name="T100" fmla="*/ 302 w 788"/>
                  <a:gd name="T101" fmla="*/ 282 h 948"/>
                  <a:gd name="T102" fmla="*/ 282 w 788"/>
                  <a:gd name="T103" fmla="*/ 287 h 948"/>
                  <a:gd name="T104" fmla="*/ 256 w 788"/>
                  <a:gd name="T105" fmla="*/ 313 h 948"/>
                  <a:gd name="T106" fmla="*/ 247 w 788"/>
                  <a:gd name="T107" fmla="*/ 320 h 948"/>
                  <a:gd name="T108" fmla="*/ 238 w 788"/>
                  <a:gd name="T109" fmla="*/ 341 h 948"/>
                  <a:gd name="T110" fmla="*/ 225 w 788"/>
                  <a:gd name="T111" fmla="*/ 346 h 948"/>
                  <a:gd name="T112" fmla="*/ 214 w 788"/>
                  <a:gd name="T113" fmla="*/ 333 h 948"/>
                  <a:gd name="T114" fmla="*/ 200 w 788"/>
                  <a:gd name="T115" fmla="*/ 318 h 948"/>
                  <a:gd name="T116" fmla="*/ 180 w 788"/>
                  <a:gd name="T117" fmla="*/ 320 h 948"/>
                  <a:gd name="T118" fmla="*/ 153 w 788"/>
                  <a:gd name="T119" fmla="*/ 333 h 948"/>
                  <a:gd name="T120" fmla="*/ 126 w 788"/>
                  <a:gd name="T121" fmla="*/ 328 h 948"/>
                  <a:gd name="T122" fmla="*/ 130 w 788"/>
                  <a:gd name="T123" fmla="*/ 359 h 94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88"/>
                  <a:gd name="T187" fmla="*/ 0 h 948"/>
                  <a:gd name="T188" fmla="*/ 788 w 788"/>
                  <a:gd name="T189" fmla="*/ 948 h 94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88" h="948">
                    <a:moveTo>
                      <a:pt x="341" y="359"/>
                    </a:moveTo>
                    <a:lnTo>
                      <a:pt x="371" y="399"/>
                    </a:lnTo>
                    <a:lnTo>
                      <a:pt x="399" y="448"/>
                    </a:lnTo>
                    <a:lnTo>
                      <a:pt x="407" y="471"/>
                    </a:lnTo>
                    <a:lnTo>
                      <a:pt x="410" y="496"/>
                    </a:lnTo>
                    <a:lnTo>
                      <a:pt x="407" y="522"/>
                    </a:lnTo>
                    <a:lnTo>
                      <a:pt x="405" y="535"/>
                    </a:lnTo>
                    <a:lnTo>
                      <a:pt x="710" y="947"/>
                    </a:lnTo>
                    <a:lnTo>
                      <a:pt x="539" y="947"/>
                    </a:lnTo>
                    <a:lnTo>
                      <a:pt x="432" y="817"/>
                    </a:lnTo>
                    <a:lnTo>
                      <a:pt x="462" y="947"/>
                    </a:lnTo>
                    <a:lnTo>
                      <a:pt x="212" y="695"/>
                    </a:lnTo>
                    <a:lnTo>
                      <a:pt x="209" y="598"/>
                    </a:lnTo>
                    <a:lnTo>
                      <a:pt x="220" y="577"/>
                    </a:lnTo>
                    <a:lnTo>
                      <a:pt x="209" y="554"/>
                    </a:lnTo>
                    <a:lnTo>
                      <a:pt x="188" y="535"/>
                    </a:lnTo>
                    <a:lnTo>
                      <a:pt x="174" y="506"/>
                    </a:lnTo>
                    <a:lnTo>
                      <a:pt x="143" y="473"/>
                    </a:lnTo>
                    <a:lnTo>
                      <a:pt x="110" y="440"/>
                    </a:lnTo>
                    <a:lnTo>
                      <a:pt x="77" y="401"/>
                    </a:lnTo>
                    <a:lnTo>
                      <a:pt x="45" y="354"/>
                    </a:lnTo>
                    <a:lnTo>
                      <a:pt x="36" y="338"/>
                    </a:lnTo>
                    <a:lnTo>
                      <a:pt x="25" y="264"/>
                    </a:lnTo>
                    <a:lnTo>
                      <a:pt x="28" y="249"/>
                    </a:lnTo>
                    <a:lnTo>
                      <a:pt x="34" y="238"/>
                    </a:lnTo>
                    <a:lnTo>
                      <a:pt x="45" y="221"/>
                    </a:lnTo>
                    <a:lnTo>
                      <a:pt x="61" y="227"/>
                    </a:lnTo>
                    <a:lnTo>
                      <a:pt x="66" y="209"/>
                    </a:lnTo>
                    <a:lnTo>
                      <a:pt x="50" y="201"/>
                    </a:lnTo>
                    <a:lnTo>
                      <a:pt x="50" y="196"/>
                    </a:lnTo>
                    <a:lnTo>
                      <a:pt x="42" y="186"/>
                    </a:lnTo>
                    <a:lnTo>
                      <a:pt x="25" y="175"/>
                    </a:lnTo>
                    <a:lnTo>
                      <a:pt x="11" y="168"/>
                    </a:lnTo>
                    <a:lnTo>
                      <a:pt x="9" y="157"/>
                    </a:lnTo>
                    <a:lnTo>
                      <a:pt x="9" y="155"/>
                    </a:lnTo>
                    <a:lnTo>
                      <a:pt x="14" y="147"/>
                    </a:lnTo>
                    <a:lnTo>
                      <a:pt x="9" y="145"/>
                    </a:lnTo>
                    <a:lnTo>
                      <a:pt x="3" y="137"/>
                    </a:lnTo>
                    <a:lnTo>
                      <a:pt x="9" y="129"/>
                    </a:lnTo>
                    <a:lnTo>
                      <a:pt x="9" y="124"/>
                    </a:lnTo>
                    <a:lnTo>
                      <a:pt x="0" y="109"/>
                    </a:lnTo>
                    <a:lnTo>
                      <a:pt x="0" y="96"/>
                    </a:lnTo>
                    <a:lnTo>
                      <a:pt x="9" y="88"/>
                    </a:lnTo>
                    <a:lnTo>
                      <a:pt x="17" y="83"/>
                    </a:lnTo>
                    <a:lnTo>
                      <a:pt x="17" y="64"/>
                    </a:lnTo>
                    <a:lnTo>
                      <a:pt x="25" y="46"/>
                    </a:lnTo>
                    <a:lnTo>
                      <a:pt x="31" y="35"/>
                    </a:lnTo>
                    <a:lnTo>
                      <a:pt x="39" y="30"/>
                    </a:lnTo>
                    <a:lnTo>
                      <a:pt x="47" y="15"/>
                    </a:lnTo>
                    <a:lnTo>
                      <a:pt x="53" y="15"/>
                    </a:lnTo>
                    <a:lnTo>
                      <a:pt x="66" y="17"/>
                    </a:lnTo>
                    <a:lnTo>
                      <a:pt x="66" y="12"/>
                    </a:lnTo>
                    <a:lnTo>
                      <a:pt x="71" y="5"/>
                    </a:lnTo>
                    <a:lnTo>
                      <a:pt x="80" y="2"/>
                    </a:lnTo>
                    <a:lnTo>
                      <a:pt x="99" y="2"/>
                    </a:lnTo>
                    <a:lnTo>
                      <a:pt x="116" y="7"/>
                    </a:lnTo>
                    <a:lnTo>
                      <a:pt x="127" y="17"/>
                    </a:lnTo>
                    <a:lnTo>
                      <a:pt x="141" y="0"/>
                    </a:lnTo>
                    <a:lnTo>
                      <a:pt x="160" y="17"/>
                    </a:lnTo>
                    <a:lnTo>
                      <a:pt x="168" y="12"/>
                    </a:lnTo>
                    <a:lnTo>
                      <a:pt x="177" y="25"/>
                    </a:lnTo>
                    <a:lnTo>
                      <a:pt x="171" y="38"/>
                    </a:lnTo>
                    <a:lnTo>
                      <a:pt x="166" y="43"/>
                    </a:lnTo>
                    <a:lnTo>
                      <a:pt x="185" y="53"/>
                    </a:lnTo>
                    <a:lnTo>
                      <a:pt x="198" y="71"/>
                    </a:lnTo>
                    <a:lnTo>
                      <a:pt x="203" y="83"/>
                    </a:lnTo>
                    <a:lnTo>
                      <a:pt x="206" y="96"/>
                    </a:lnTo>
                    <a:lnTo>
                      <a:pt x="206" y="109"/>
                    </a:lnTo>
                    <a:lnTo>
                      <a:pt x="242" y="139"/>
                    </a:lnTo>
                    <a:lnTo>
                      <a:pt x="242" y="145"/>
                    </a:lnTo>
                    <a:lnTo>
                      <a:pt x="228" y="147"/>
                    </a:lnTo>
                    <a:lnTo>
                      <a:pt x="223" y="157"/>
                    </a:lnTo>
                    <a:lnTo>
                      <a:pt x="214" y="160"/>
                    </a:lnTo>
                    <a:lnTo>
                      <a:pt x="206" y="160"/>
                    </a:lnTo>
                    <a:lnTo>
                      <a:pt x="188" y="150"/>
                    </a:lnTo>
                    <a:lnTo>
                      <a:pt x="193" y="168"/>
                    </a:lnTo>
                    <a:lnTo>
                      <a:pt x="203" y="175"/>
                    </a:lnTo>
                    <a:lnTo>
                      <a:pt x="220" y="178"/>
                    </a:lnTo>
                    <a:lnTo>
                      <a:pt x="214" y="188"/>
                    </a:lnTo>
                    <a:lnTo>
                      <a:pt x="217" y="193"/>
                    </a:lnTo>
                    <a:lnTo>
                      <a:pt x="217" y="201"/>
                    </a:lnTo>
                    <a:lnTo>
                      <a:pt x="214" y="206"/>
                    </a:lnTo>
                    <a:lnTo>
                      <a:pt x="206" y="214"/>
                    </a:lnTo>
                    <a:lnTo>
                      <a:pt x="193" y="219"/>
                    </a:lnTo>
                    <a:lnTo>
                      <a:pt x="179" y="221"/>
                    </a:lnTo>
                    <a:lnTo>
                      <a:pt x="174" y="219"/>
                    </a:lnTo>
                    <a:lnTo>
                      <a:pt x="168" y="232"/>
                    </a:lnTo>
                    <a:lnTo>
                      <a:pt x="198" y="232"/>
                    </a:lnTo>
                    <a:lnTo>
                      <a:pt x="225" y="234"/>
                    </a:lnTo>
                    <a:lnTo>
                      <a:pt x="250" y="244"/>
                    </a:lnTo>
                    <a:lnTo>
                      <a:pt x="270" y="256"/>
                    </a:lnTo>
                    <a:lnTo>
                      <a:pt x="619" y="256"/>
                    </a:lnTo>
                    <a:lnTo>
                      <a:pt x="627" y="246"/>
                    </a:lnTo>
                    <a:lnTo>
                      <a:pt x="638" y="238"/>
                    </a:lnTo>
                    <a:lnTo>
                      <a:pt x="655" y="237"/>
                    </a:lnTo>
                    <a:lnTo>
                      <a:pt x="680" y="244"/>
                    </a:lnTo>
                    <a:lnTo>
                      <a:pt x="696" y="249"/>
                    </a:lnTo>
                    <a:lnTo>
                      <a:pt x="718" y="256"/>
                    </a:lnTo>
                    <a:lnTo>
                      <a:pt x="737" y="256"/>
                    </a:lnTo>
                    <a:lnTo>
                      <a:pt x="742" y="269"/>
                    </a:lnTo>
                    <a:lnTo>
                      <a:pt x="787" y="269"/>
                    </a:lnTo>
                    <a:lnTo>
                      <a:pt x="787" y="282"/>
                    </a:lnTo>
                    <a:lnTo>
                      <a:pt x="737" y="282"/>
                    </a:lnTo>
                    <a:lnTo>
                      <a:pt x="737" y="287"/>
                    </a:lnTo>
                    <a:lnTo>
                      <a:pt x="680" y="313"/>
                    </a:lnTo>
                    <a:lnTo>
                      <a:pt x="669" y="313"/>
                    </a:lnTo>
                    <a:lnTo>
                      <a:pt x="649" y="305"/>
                    </a:lnTo>
                    <a:lnTo>
                      <a:pt x="644" y="320"/>
                    </a:lnTo>
                    <a:lnTo>
                      <a:pt x="633" y="333"/>
                    </a:lnTo>
                    <a:lnTo>
                      <a:pt x="619" y="341"/>
                    </a:lnTo>
                    <a:lnTo>
                      <a:pt x="602" y="346"/>
                    </a:lnTo>
                    <a:lnTo>
                      <a:pt x="586" y="346"/>
                    </a:lnTo>
                    <a:lnTo>
                      <a:pt x="573" y="343"/>
                    </a:lnTo>
                    <a:lnTo>
                      <a:pt x="559" y="333"/>
                    </a:lnTo>
                    <a:lnTo>
                      <a:pt x="550" y="326"/>
                    </a:lnTo>
                    <a:lnTo>
                      <a:pt x="523" y="318"/>
                    </a:lnTo>
                    <a:lnTo>
                      <a:pt x="503" y="305"/>
                    </a:lnTo>
                    <a:lnTo>
                      <a:pt x="470" y="320"/>
                    </a:lnTo>
                    <a:lnTo>
                      <a:pt x="435" y="331"/>
                    </a:lnTo>
                    <a:lnTo>
                      <a:pt x="399" y="333"/>
                    </a:lnTo>
                    <a:lnTo>
                      <a:pt x="363" y="333"/>
                    </a:lnTo>
                    <a:lnTo>
                      <a:pt x="328" y="328"/>
                    </a:lnTo>
                    <a:lnTo>
                      <a:pt x="311" y="326"/>
                    </a:lnTo>
                    <a:lnTo>
                      <a:pt x="341" y="359"/>
                    </a:lnTo>
                  </a:path>
                </a:pathLst>
              </a:custGeom>
              <a:solidFill>
                <a:srgbClr val="066D8C"/>
              </a:solidFill>
              <a:ln w="12700" cap="rnd">
                <a:noFill/>
                <a:round/>
                <a:headEnd/>
                <a:tailEnd/>
              </a:ln>
            </p:spPr>
            <p:txBody>
              <a:bodyPr/>
              <a:lstStyle/>
              <a:p>
                <a:endParaRPr lang="en-US">
                  <a:latin typeface="Lucida Sans Unicode" pitchFamily="34" charset="0"/>
                </a:endParaRPr>
              </a:p>
            </p:txBody>
          </p:sp>
          <p:sp>
            <p:nvSpPr>
              <p:cNvPr id="17" name="Freeform 12"/>
              <p:cNvSpPr>
                <a:spLocks/>
              </p:cNvSpPr>
              <p:nvPr/>
            </p:nvSpPr>
            <p:spPr bwMode="auto">
              <a:xfrm>
                <a:off x="3264" y="2887"/>
                <a:ext cx="723" cy="920"/>
              </a:xfrm>
              <a:custGeom>
                <a:avLst/>
                <a:gdLst>
                  <a:gd name="T0" fmla="*/ 105 w 815"/>
                  <a:gd name="T1" fmla="*/ 919 h 920"/>
                  <a:gd name="T2" fmla="*/ 95 w 815"/>
                  <a:gd name="T3" fmla="*/ 781 h 920"/>
                  <a:gd name="T4" fmla="*/ 93 w 815"/>
                  <a:gd name="T5" fmla="*/ 647 h 920"/>
                  <a:gd name="T6" fmla="*/ 80 w 815"/>
                  <a:gd name="T7" fmla="*/ 507 h 920"/>
                  <a:gd name="T8" fmla="*/ 75 w 815"/>
                  <a:gd name="T9" fmla="*/ 435 h 920"/>
                  <a:gd name="T10" fmla="*/ 47 w 815"/>
                  <a:gd name="T11" fmla="*/ 380 h 920"/>
                  <a:gd name="T12" fmla="*/ 36 w 815"/>
                  <a:gd name="T13" fmla="*/ 339 h 920"/>
                  <a:gd name="T14" fmla="*/ 31 w 815"/>
                  <a:gd name="T15" fmla="*/ 249 h 920"/>
                  <a:gd name="T16" fmla="*/ 28 w 815"/>
                  <a:gd name="T17" fmla="*/ 211 h 920"/>
                  <a:gd name="T18" fmla="*/ 24 w 815"/>
                  <a:gd name="T19" fmla="*/ 229 h 920"/>
                  <a:gd name="T20" fmla="*/ 18 w 815"/>
                  <a:gd name="T21" fmla="*/ 254 h 920"/>
                  <a:gd name="T22" fmla="*/ 4 w 815"/>
                  <a:gd name="T23" fmla="*/ 231 h 920"/>
                  <a:gd name="T24" fmla="*/ 12 w 815"/>
                  <a:gd name="T25" fmla="*/ 211 h 920"/>
                  <a:gd name="T26" fmla="*/ 11 w 815"/>
                  <a:gd name="T27" fmla="*/ 173 h 920"/>
                  <a:gd name="T28" fmla="*/ 3 w 815"/>
                  <a:gd name="T29" fmla="*/ 132 h 920"/>
                  <a:gd name="T30" fmla="*/ 3 w 815"/>
                  <a:gd name="T31" fmla="*/ 83 h 920"/>
                  <a:gd name="T32" fmla="*/ 12 w 815"/>
                  <a:gd name="T33" fmla="*/ 36 h 920"/>
                  <a:gd name="T34" fmla="*/ 22 w 815"/>
                  <a:gd name="T35" fmla="*/ 13 h 920"/>
                  <a:gd name="T36" fmla="*/ 41 w 815"/>
                  <a:gd name="T37" fmla="*/ 7 h 920"/>
                  <a:gd name="T38" fmla="*/ 51 w 815"/>
                  <a:gd name="T39" fmla="*/ 13 h 920"/>
                  <a:gd name="T40" fmla="*/ 56 w 815"/>
                  <a:gd name="T41" fmla="*/ 25 h 920"/>
                  <a:gd name="T42" fmla="*/ 67 w 815"/>
                  <a:gd name="T43" fmla="*/ 54 h 920"/>
                  <a:gd name="T44" fmla="*/ 74 w 815"/>
                  <a:gd name="T45" fmla="*/ 66 h 920"/>
                  <a:gd name="T46" fmla="*/ 90 w 815"/>
                  <a:gd name="T47" fmla="*/ 83 h 920"/>
                  <a:gd name="T48" fmla="*/ 83 w 815"/>
                  <a:gd name="T49" fmla="*/ 96 h 920"/>
                  <a:gd name="T50" fmla="*/ 83 w 815"/>
                  <a:gd name="T51" fmla="*/ 122 h 920"/>
                  <a:gd name="T52" fmla="*/ 75 w 815"/>
                  <a:gd name="T53" fmla="*/ 140 h 920"/>
                  <a:gd name="T54" fmla="*/ 84 w 815"/>
                  <a:gd name="T55" fmla="*/ 158 h 920"/>
                  <a:gd name="T56" fmla="*/ 86 w 815"/>
                  <a:gd name="T57" fmla="*/ 178 h 920"/>
                  <a:gd name="T58" fmla="*/ 68 w 815"/>
                  <a:gd name="T59" fmla="*/ 206 h 920"/>
                  <a:gd name="T60" fmla="*/ 79 w 815"/>
                  <a:gd name="T61" fmla="*/ 217 h 920"/>
                  <a:gd name="T62" fmla="*/ 91 w 815"/>
                  <a:gd name="T63" fmla="*/ 211 h 920"/>
                  <a:gd name="T64" fmla="*/ 108 w 815"/>
                  <a:gd name="T65" fmla="*/ 229 h 920"/>
                  <a:gd name="T66" fmla="*/ 145 w 815"/>
                  <a:gd name="T67" fmla="*/ 236 h 920"/>
                  <a:gd name="T68" fmla="*/ 135 w 815"/>
                  <a:gd name="T69" fmla="*/ 310 h 920"/>
                  <a:gd name="T70" fmla="*/ 171 w 815"/>
                  <a:gd name="T71" fmla="*/ 519 h 920"/>
                  <a:gd name="T72" fmla="*/ 201 w 815"/>
                  <a:gd name="T73" fmla="*/ 634 h 920"/>
                  <a:gd name="T74" fmla="*/ 312 w 815"/>
                  <a:gd name="T75" fmla="*/ 919 h 92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815"/>
                  <a:gd name="T115" fmla="*/ 0 h 920"/>
                  <a:gd name="T116" fmla="*/ 815 w 815"/>
                  <a:gd name="T117" fmla="*/ 920 h 92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815" h="920">
                    <a:moveTo>
                      <a:pt x="814" y="919"/>
                    </a:moveTo>
                    <a:lnTo>
                      <a:pt x="272" y="919"/>
                    </a:lnTo>
                    <a:lnTo>
                      <a:pt x="258" y="850"/>
                    </a:lnTo>
                    <a:lnTo>
                      <a:pt x="247" y="781"/>
                    </a:lnTo>
                    <a:lnTo>
                      <a:pt x="242" y="715"/>
                    </a:lnTo>
                    <a:lnTo>
                      <a:pt x="242" y="647"/>
                    </a:lnTo>
                    <a:lnTo>
                      <a:pt x="253" y="536"/>
                    </a:lnTo>
                    <a:lnTo>
                      <a:pt x="211" y="507"/>
                    </a:lnTo>
                    <a:lnTo>
                      <a:pt x="208" y="463"/>
                    </a:lnTo>
                    <a:lnTo>
                      <a:pt x="196" y="435"/>
                    </a:lnTo>
                    <a:lnTo>
                      <a:pt x="182" y="422"/>
                    </a:lnTo>
                    <a:lnTo>
                      <a:pt x="124" y="380"/>
                    </a:lnTo>
                    <a:lnTo>
                      <a:pt x="99" y="351"/>
                    </a:lnTo>
                    <a:lnTo>
                      <a:pt x="96" y="339"/>
                    </a:lnTo>
                    <a:lnTo>
                      <a:pt x="74" y="259"/>
                    </a:lnTo>
                    <a:lnTo>
                      <a:pt x="82" y="249"/>
                    </a:lnTo>
                    <a:lnTo>
                      <a:pt x="85" y="229"/>
                    </a:lnTo>
                    <a:lnTo>
                      <a:pt x="74" y="211"/>
                    </a:lnTo>
                    <a:lnTo>
                      <a:pt x="71" y="222"/>
                    </a:lnTo>
                    <a:lnTo>
                      <a:pt x="61" y="229"/>
                    </a:lnTo>
                    <a:lnTo>
                      <a:pt x="47" y="229"/>
                    </a:lnTo>
                    <a:lnTo>
                      <a:pt x="47" y="254"/>
                    </a:lnTo>
                    <a:lnTo>
                      <a:pt x="8" y="249"/>
                    </a:lnTo>
                    <a:lnTo>
                      <a:pt x="5" y="231"/>
                    </a:lnTo>
                    <a:lnTo>
                      <a:pt x="17" y="217"/>
                    </a:lnTo>
                    <a:lnTo>
                      <a:pt x="33" y="211"/>
                    </a:lnTo>
                    <a:lnTo>
                      <a:pt x="50" y="191"/>
                    </a:lnTo>
                    <a:lnTo>
                      <a:pt x="28" y="173"/>
                    </a:lnTo>
                    <a:lnTo>
                      <a:pt x="8" y="145"/>
                    </a:lnTo>
                    <a:lnTo>
                      <a:pt x="3" y="132"/>
                    </a:lnTo>
                    <a:lnTo>
                      <a:pt x="0" y="109"/>
                    </a:lnTo>
                    <a:lnTo>
                      <a:pt x="3" y="83"/>
                    </a:lnTo>
                    <a:lnTo>
                      <a:pt x="8" y="64"/>
                    </a:lnTo>
                    <a:lnTo>
                      <a:pt x="30" y="36"/>
                    </a:lnTo>
                    <a:lnTo>
                      <a:pt x="41" y="25"/>
                    </a:lnTo>
                    <a:lnTo>
                      <a:pt x="58" y="13"/>
                    </a:lnTo>
                    <a:lnTo>
                      <a:pt x="85" y="0"/>
                    </a:lnTo>
                    <a:lnTo>
                      <a:pt x="107" y="7"/>
                    </a:lnTo>
                    <a:lnTo>
                      <a:pt x="124" y="5"/>
                    </a:lnTo>
                    <a:lnTo>
                      <a:pt x="132" y="13"/>
                    </a:lnTo>
                    <a:lnTo>
                      <a:pt x="137" y="25"/>
                    </a:lnTo>
                    <a:lnTo>
                      <a:pt x="146" y="25"/>
                    </a:lnTo>
                    <a:lnTo>
                      <a:pt x="165" y="38"/>
                    </a:lnTo>
                    <a:lnTo>
                      <a:pt x="176" y="54"/>
                    </a:lnTo>
                    <a:lnTo>
                      <a:pt x="182" y="61"/>
                    </a:lnTo>
                    <a:lnTo>
                      <a:pt x="190" y="66"/>
                    </a:lnTo>
                    <a:lnTo>
                      <a:pt x="233" y="81"/>
                    </a:lnTo>
                    <a:lnTo>
                      <a:pt x="233" y="83"/>
                    </a:lnTo>
                    <a:lnTo>
                      <a:pt x="222" y="94"/>
                    </a:lnTo>
                    <a:lnTo>
                      <a:pt x="217" y="96"/>
                    </a:lnTo>
                    <a:lnTo>
                      <a:pt x="220" y="109"/>
                    </a:lnTo>
                    <a:lnTo>
                      <a:pt x="214" y="122"/>
                    </a:lnTo>
                    <a:lnTo>
                      <a:pt x="187" y="132"/>
                    </a:lnTo>
                    <a:lnTo>
                      <a:pt x="198" y="140"/>
                    </a:lnTo>
                    <a:lnTo>
                      <a:pt x="220" y="145"/>
                    </a:lnTo>
                    <a:lnTo>
                      <a:pt x="220" y="158"/>
                    </a:lnTo>
                    <a:lnTo>
                      <a:pt x="228" y="163"/>
                    </a:lnTo>
                    <a:lnTo>
                      <a:pt x="225" y="178"/>
                    </a:lnTo>
                    <a:lnTo>
                      <a:pt x="185" y="196"/>
                    </a:lnTo>
                    <a:lnTo>
                      <a:pt x="179" y="206"/>
                    </a:lnTo>
                    <a:lnTo>
                      <a:pt x="182" y="209"/>
                    </a:lnTo>
                    <a:lnTo>
                      <a:pt x="204" y="217"/>
                    </a:lnTo>
                    <a:lnTo>
                      <a:pt x="220" y="217"/>
                    </a:lnTo>
                    <a:lnTo>
                      <a:pt x="239" y="211"/>
                    </a:lnTo>
                    <a:lnTo>
                      <a:pt x="261" y="219"/>
                    </a:lnTo>
                    <a:lnTo>
                      <a:pt x="283" y="229"/>
                    </a:lnTo>
                    <a:lnTo>
                      <a:pt x="316" y="233"/>
                    </a:lnTo>
                    <a:lnTo>
                      <a:pt x="379" y="236"/>
                    </a:lnTo>
                    <a:lnTo>
                      <a:pt x="390" y="310"/>
                    </a:lnTo>
                    <a:lnTo>
                      <a:pt x="352" y="310"/>
                    </a:lnTo>
                    <a:lnTo>
                      <a:pt x="451" y="494"/>
                    </a:lnTo>
                    <a:lnTo>
                      <a:pt x="446" y="519"/>
                    </a:lnTo>
                    <a:lnTo>
                      <a:pt x="495" y="598"/>
                    </a:lnTo>
                    <a:lnTo>
                      <a:pt x="528" y="634"/>
                    </a:lnTo>
                    <a:lnTo>
                      <a:pt x="564" y="667"/>
                    </a:lnTo>
                    <a:lnTo>
                      <a:pt x="814" y="919"/>
                    </a:lnTo>
                  </a:path>
                </a:pathLst>
              </a:custGeom>
              <a:solidFill>
                <a:srgbClr val="066D8C"/>
              </a:solidFill>
              <a:ln w="12700" cap="rnd">
                <a:noFill/>
                <a:round/>
                <a:headEnd/>
                <a:tailEnd/>
              </a:ln>
            </p:spPr>
            <p:txBody>
              <a:bodyPr/>
              <a:lstStyle/>
              <a:p>
                <a:endParaRPr lang="en-US">
                  <a:latin typeface="Lucida Sans Unicode" pitchFamily="34" charset="0"/>
                </a:endParaRPr>
              </a:p>
            </p:txBody>
          </p:sp>
          <p:sp>
            <p:nvSpPr>
              <p:cNvPr id="18" name="Freeform 13"/>
              <p:cNvSpPr>
                <a:spLocks/>
              </p:cNvSpPr>
              <p:nvPr/>
            </p:nvSpPr>
            <p:spPr bwMode="auto">
              <a:xfrm>
                <a:off x="3072" y="2882"/>
                <a:ext cx="404" cy="925"/>
              </a:xfrm>
              <a:custGeom>
                <a:avLst/>
                <a:gdLst>
                  <a:gd name="T0" fmla="*/ 102 w 455"/>
                  <a:gd name="T1" fmla="*/ 259 h 925"/>
                  <a:gd name="T2" fmla="*/ 111 w 455"/>
                  <a:gd name="T3" fmla="*/ 264 h 925"/>
                  <a:gd name="T4" fmla="*/ 119 w 455"/>
                  <a:gd name="T5" fmla="*/ 344 h 925"/>
                  <a:gd name="T6" fmla="*/ 72 w 455"/>
                  <a:gd name="T7" fmla="*/ 364 h 925"/>
                  <a:gd name="T8" fmla="*/ 101 w 455"/>
                  <a:gd name="T9" fmla="*/ 585 h 925"/>
                  <a:gd name="T10" fmla="*/ 90 w 455"/>
                  <a:gd name="T11" fmla="*/ 611 h 925"/>
                  <a:gd name="T12" fmla="*/ 97 w 455"/>
                  <a:gd name="T13" fmla="*/ 618 h 925"/>
                  <a:gd name="T14" fmla="*/ 98 w 455"/>
                  <a:gd name="T15" fmla="*/ 629 h 925"/>
                  <a:gd name="T16" fmla="*/ 98 w 455"/>
                  <a:gd name="T17" fmla="*/ 641 h 925"/>
                  <a:gd name="T18" fmla="*/ 116 w 455"/>
                  <a:gd name="T19" fmla="*/ 697 h 925"/>
                  <a:gd name="T20" fmla="*/ 137 w 455"/>
                  <a:gd name="T21" fmla="*/ 761 h 925"/>
                  <a:gd name="T22" fmla="*/ 154 w 455"/>
                  <a:gd name="T23" fmla="*/ 825 h 925"/>
                  <a:gd name="T24" fmla="*/ 170 w 455"/>
                  <a:gd name="T25" fmla="*/ 890 h 925"/>
                  <a:gd name="T26" fmla="*/ 175 w 455"/>
                  <a:gd name="T27" fmla="*/ 924 h 925"/>
                  <a:gd name="T28" fmla="*/ 102 w 455"/>
                  <a:gd name="T29" fmla="*/ 924 h 925"/>
                  <a:gd name="T30" fmla="*/ 67 w 455"/>
                  <a:gd name="T31" fmla="*/ 784 h 925"/>
                  <a:gd name="T32" fmla="*/ 73 w 455"/>
                  <a:gd name="T33" fmla="*/ 924 h 925"/>
                  <a:gd name="T34" fmla="*/ 0 w 455"/>
                  <a:gd name="T35" fmla="*/ 924 h 925"/>
                  <a:gd name="T36" fmla="*/ 0 w 455"/>
                  <a:gd name="T37" fmla="*/ 0 h 925"/>
                  <a:gd name="T38" fmla="*/ 17 w 455"/>
                  <a:gd name="T39" fmla="*/ 5 h 925"/>
                  <a:gd name="T40" fmla="*/ 25 w 455"/>
                  <a:gd name="T41" fmla="*/ 12 h 925"/>
                  <a:gd name="T42" fmla="*/ 31 w 455"/>
                  <a:gd name="T43" fmla="*/ 0 h 925"/>
                  <a:gd name="T44" fmla="*/ 36 w 455"/>
                  <a:gd name="T45" fmla="*/ 2 h 925"/>
                  <a:gd name="T46" fmla="*/ 39 w 455"/>
                  <a:gd name="T47" fmla="*/ 7 h 925"/>
                  <a:gd name="T48" fmla="*/ 39 w 455"/>
                  <a:gd name="T49" fmla="*/ 18 h 925"/>
                  <a:gd name="T50" fmla="*/ 42 w 455"/>
                  <a:gd name="T51" fmla="*/ 25 h 925"/>
                  <a:gd name="T52" fmla="*/ 43 w 455"/>
                  <a:gd name="T53" fmla="*/ 41 h 925"/>
                  <a:gd name="T54" fmla="*/ 41 w 455"/>
                  <a:gd name="T55" fmla="*/ 46 h 925"/>
                  <a:gd name="T56" fmla="*/ 40 w 455"/>
                  <a:gd name="T57" fmla="*/ 51 h 925"/>
                  <a:gd name="T58" fmla="*/ 45 w 455"/>
                  <a:gd name="T59" fmla="*/ 66 h 925"/>
                  <a:gd name="T60" fmla="*/ 50 w 455"/>
                  <a:gd name="T61" fmla="*/ 101 h 925"/>
                  <a:gd name="T62" fmla="*/ 48 w 455"/>
                  <a:gd name="T63" fmla="*/ 119 h 925"/>
                  <a:gd name="T64" fmla="*/ 62 w 455"/>
                  <a:gd name="T65" fmla="*/ 173 h 925"/>
                  <a:gd name="T66" fmla="*/ 52 w 455"/>
                  <a:gd name="T67" fmla="*/ 178 h 925"/>
                  <a:gd name="T68" fmla="*/ 52 w 455"/>
                  <a:gd name="T69" fmla="*/ 191 h 925"/>
                  <a:gd name="T70" fmla="*/ 38 w 455"/>
                  <a:gd name="T71" fmla="*/ 181 h 925"/>
                  <a:gd name="T72" fmla="*/ 50 w 455"/>
                  <a:gd name="T73" fmla="*/ 209 h 925"/>
                  <a:gd name="T74" fmla="*/ 43 w 455"/>
                  <a:gd name="T75" fmla="*/ 216 h 925"/>
                  <a:gd name="T76" fmla="*/ 46 w 455"/>
                  <a:gd name="T77" fmla="*/ 229 h 925"/>
                  <a:gd name="T78" fmla="*/ 45 w 455"/>
                  <a:gd name="T79" fmla="*/ 238 h 925"/>
                  <a:gd name="T80" fmla="*/ 38 w 455"/>
                  <a:gd name="T81" fmla="*/ 246 h 925"/>
                  <a:gd name="T82" fmla="*/ 32 w 455"/>
                  <a:gd name="T83" fmla="*/ 246 h 925"/>
                  <a:gd name="T84" fmla="*/ 32 w 455"/>
                  <a:gd name="T85" fmla="*/ 277 h 925"/>
                  <a:gd name="T86" fmla="*/ 36 w 455"/>
                  <a:gd name="T87" fmla="*/ 264 h 925"/>
                  <a:gd name="T88" fmla="*/ 45 w 455"/>
                  <a:gd name="T89" fmla="*/ 254 h 925"/>
                  <a:gd name="T90" fmla="*/ 57 w 455"/>
                  <a:gd name="T91" fmla="*/ 246 h 925"/>
                  <a:gd name="T92" fmla="*/ 67 w 455"/>
                  <a:gd name="T93" fmla="*/ 246 h 925"/>
                  <a:gd name="T94" fmla="*/ 85 w 455"/>
                  <a:gd name="T95" fmla="*/ 254 h 925"/>
                  <a:gd name="T96" fmla="*/ 102 w 455"/>
                  <a:gd name="T97" fmla="*/ 259 h 92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55"/>
                  <a:gd name="T148" fmla="*/ 0 h 925"/>
                  <a:gd name="T149" fmla="*/ 455 w 455"/>
                  <a:gd name="T150" fmla="*/ 925 h 92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55" h="925">
                    <a:moveTo>
                      <a:pt x="263" y="259"/>
                    </a:moveTo>
                    <a:lnTo>
                      <a:pt x="289" y="264"/>
                    </a:lnTo>
                    <a:lnTo>
                      <a:pt x="309" y="344"/>
                    </a:lnTo>
                    <a:lnTo>
                      <a:pt x="186" y="364"/>
                    </a:lnTo>
                    <a:lnTo>
                      <a:pt x="260" y="585"/>
                    </a:lnTo>
                    <a:lnTo>
                      <a:pt x="232" y="611"/>
                    </a:lnTo>
                    <a:lnTo>
                      <a:pt x="252" y="618"/>
                    </a:lnTo>
                    <a:lnTo>
                      <a:pt x="254" y="629"/>
                    </a:lnTo>
                    <a:lnTo>
                      <a:pt x="254" y="641"/>
                    </a:lnTo>
                    <a:lnTo>
                      <a:pt x="303" y="697"/>
                    </a:lnTo>
                    <a:lnTo>
                      <a:pt x="355" y="761"/>
                    </a:lnTo>
                    <a:lnTo>
                      <a:pt x="399" y="825"/>
                    </a:lnTo>
                    <a:lnTo>
                      <a:pt x="437" y="890"/>
                    </a:lnTo>
                    <a:lnTo>
                      <a:pt x="454" y="924"/>
                    </a:lnTo>
                    <a:lnTo>
                      <a:pt x="263" y="924"/>
                    </a:lnTo>
                    <a:lnTo>
                      <a:pt x="172" y="784"/>
                    </a:lnTo>
                    <a:lnTo>
                      <a:pt x="189" y="924"/>
                    </a:lnTo>
                    <a:lnTo>
                      <a:pt x="0" y="924"/>
                    </a:lnTo>
                    <a:lnTo>
                      <a:pt x="0" y="0"/>
                    </a:lnTo>
                    <a:lnTo>
                      <a:pt x="43" y="5"/>
                    </a:lnTo>
                    <a:lnTo>
                      <a:pt x="65" y="12"/>
                    </a:lnTo>
                    <a:lnTo>
                      <a:pt x="79" y="0"/>
                    </a:lnTo>
                    <a:lnTo>
                      <a:pt x="96" y="2"/>
                    </a:lnTo>
                    <a:lnTo>
                      <a:pt x="101" y="7"/>
                    </a:lnTo>
                    <a:lnTo>
                      <a:pt x="101" y="18"/>
                    </a:lnTo>
                    <a:lnTo>
                      <a:pt x="110" y="25"/>
                    </a:lnTo>
                    <a:lnTo>
                      <a:pt x="112" y="41"/>
                    </a:lnTo>
                    <a:lnTo>
                      <a:pt x="107" y="46"/>
                    </a:lnTo>
                    <a:lnTo>
                      <a:pt x="104" y="51"/>
                    </a:lnTo>
                    <a:lnTo>
                      <a:pt x="117" y="66"/>
                    </a:lnTo>
                    <a:lnTo>
                      <a:pt x="128" y="101"/>
                    </a:lnTo>
                    <a:lnTo>
                      <a:pt x="125" y="119"/>
                    </a:lnTo>
                    <a:lnTo>
                      <a:pt x="161" y="173"/>
                    </a:lnTo>
                    <a:lnTo>
                      <a:pt x="139" y="178"/>
                    </a:lnTo>
                    <a:lnTo>
                      <a:pt x="134" y="191"/>
                    </a:lnTo>
                    <a:lnTo>
                      <a:pt x="99" y="181"/>
                    </a:lnTo>
                    <a:lnTo>
                      <a:pt x="128" y="209"/>
                    </a:lnTo>
                    <a:lnTo>
                      <a:pt x="112" y="216"/>
                    </a:lnTo>
                    <a:lnTo>
                      <a:pt x="120" y="229"/>
                    </a:lnTo>
                    <a:lnTo>
                      <a:pt x="117" y="238"/>
                    </a:lnTo>
                    <a:lnTo>
                      <a:pt x="99" y="246"/>
                    </a:lnTo>
                    <a:lnTo>
                      <a:pt x="82" y="246"/>
                    </a:lnTo>
                    <a:lnTo>
                      <a:pt x="82" y="277"/>
                    </a:lnTo>
                    <a:lnTo>
                      <a:pt x="93" y="264"/>
                    </a:lnTo>
                    <a:lnTo>
                      <a:pt x="117" y="254"/>
                    </a:lnTo>
                    <a:lnTo>
                      <a:pt x="145" y="246"/>
                    </a:lnTo>
                    <a:lnTo>
                      <a:pt x="172" y="246"/>
                    </a:lnTo>
                    <a:lnTo>
                      <a:pt x="221" y="254"/>
                    </a:lnTo>
                    <a:lnTo>
                      <a:pt x="263" y="259"/>
                    </a:lnTo>
                  </a:path>
                </a:pathLst>
              </a:custGeom>
              <a:solidFill>
                <a:srgbClr val="066D8C"/>
              </a:solidFill>
              <a:ln w="12700" cap="rnd">
                <a:noFill/>
                <a:round/>
                <a:headEnd/>
                <a:tailEnd/>
              </a:ln>
            </p:spPr>
            <p:txBody>
              <a:bodyPr/>
              <a:lstStyle/>
              <a:p>
                <a:endParaRPr lang="en-US">
                  <a:latin typeface="Lucida Sans Unicode" pitchFamily="34" charset="0"/>
                </a:endParaRPr>
              </a:p>
            </p:txBody>
          </p:sp>
          <p:sp>
            <p:nvSpPr>
              <p:cNvPr id="19" name="Freeform 14"/>
              <p:cNvSpPr>
                <a:spLocks/>
              </p:cNvSpPr>
              <p:nvPr/>
            </p:nvSpPr>
            <p:spPr bwMode="auto">
              <a:xfrm>
                <a:off x="4323" y="2859"/>
                <a:ext cx="699" cy="948"/>
              </a:xfrm>
              <a:custGeom>
                <a:avLst/>
                <a:gdLst>
                  <a:gd name="T0" fmla="*/ 162 w 787"/>
                  <a:gd name="T1" fmla="*/ 399 h 948"/>
                  <a:gd name="T2" fmla="*/ 147 w 787"/>
                  <a:gd name="T3" fmla="*/ 471 h 948"/>
                  <a:gd name="T4" fmla="*/ 147 w 787"/>
                  <a:gd name="T5" fmla="*/ 522 h 948"/>
                  <a:gd name="T6" fmla="*/ 29 w 787"/>
                  <a:gd name="T7" fmla="*/ 947 h 948"/>
                  <a:gd name="T8" fmla="*/ 138 w 787"/>
                  <a:gd name="T9" fmla="*/ 817 h 948"/>
                  <a:gd name="T10" fmla="*/ 222 w 787"/>
                  <a:gd name="T11" fmla="*/ 695 h 948"/>
                  <a:gd name="T12" fmla="*/ 220 w 787"/>
                  <a:gd name="T13" fmla="*/ 577 h 948"/>
                  <a:gd name="T14" fmla="*/ 234 w 787"/>
                  <a:gd name="T15" fmla="*/ 535 h 948"/>
                  <a:gd name="T16" fmla="*/ 249 w 787"/>
                  <a:gd name="T17" fmla="*/ 473 h 948"/>
                  <a:gd name="T18" fmla="*/ 275 w 787"/>
                  <a:gd name="T19" fmla="*/ 401 h 948"/>
                  <a:gd name="T20" fmla="*/ 291 w 787"/>
                  <a:gd name="T21" fmla="*/ 338 h 948"/>
                  <a:gd name="T22" fmla="*/ 294 w 787"/>
                  <a:gd name="T23" fmla="*/ 249 h 948"/>
                  <a:gd name="T24" fmla="*/ 287 w 787"/>
                  <a:gd name="T25" fmla="*/ 221 h 948"/>
                  <a:gd name="T26" fmla="*/ 279 w 787"/>
                  <a:gd name="T27" fmla="*/ 209 h 948"/>
                  <a:gd name="T28" fmla="*/ 286 w 787"/>
                  <a:gd name="T29" fmla="*/ 196 h 948"/>
                  <a:gd name="T30" fmla="*/ 294 w 787"/>
                  <a:gd name="T31" fmla="*/ 175 h 948"/>
                  <a:gd name="T32" fmla="*/ 301 w 787"/>
                  <a:gd name="T33" fmla="*/ 157 h 948"/>
                  <a:gd name="T34" fmla="*/ 299 w 787"/>
                  <a:gd name="T35" fmla="*/ 147 h 948"/>
                  <a:gd name="T36" fmla="*/ 304 w 787"/>
                  <a:gd name="T37" fmla="*/ 137 h 948"/>
                  <a:gd name="T38" fmla="*/ 301 w 787"/>
                  <a:gd name="T39" fmla="*/ 124 h 948"/>
                  <a:gd name="T40" fmla="*/ 304 w 787"/>
                  <a:gd name="T41" fmla="*/ 96 h 948"/>
                  <a:gd name="T42" fmla="*/ 299 w 787"/>
                  <a:gd name="T43" fmla="*/ 83 h 948"/>
                  <a:gd name="T44" fmla="*/ 294 w 787"/>
                  <a:gd name="T45" fmla="*/ 46 h 948"/>
                  <a:gd name="T46" fmla="*/ 290 w 787"/>
                  <a:gd name="T47" fmla="*/ 30 h 948"/>
                  <a:gd name="T48" fmla="*/ 285 w 787"/>
                  <a:gd name="T49" fmla="*/ 15 h 948"/>
                  <a:gd name="T50" fmla="*/ 279 w 787"/>
                  <a:gd name="T51" fmla="*/ 12 h 948"/>
                  <a:gd name="T52" fmla="*/ 274 w 787"/>
                  <a:gd name="T53" fmla="*/ 2 h 948"/>
                  <a:gd name="T54" fmla="*/ 259 w 787"/>
                  <a:gd name="T55" fmla="*/ 7 h 948"/>
                  <a:gd name="T56" fmla="*/ 251 w 787"/>
                  <a:gd name="T57" fmla="*/ 0 h 948"/>
                  <a:gd name="T58" fmla="*/ 240 w 787"/>
                  <a:gd name="T59" fmla="*/ 12 h 948"/>
                  <a:gd name="T60" fmla="*/ 239 w 787"/>
                  <a:gd name="T61" fmla="*/ 38 h 948"/>
                  <a:gd name="T62" fmla="*/ 234 w 787"/>
                  <a:gd name="T63" fmla="*/ 53 h 948"/>
                  <a:gd name="T64" fmla="*/ 226 w 787"/>
                  <a:gd name="T65" fmla="*/ 83 h 948"/>
                  <a:gd name="T66" fmla="*/ 225 w 787"/>
                  <a:gd name="T67" fmla="*/ 109 h 948"/>
                  <a:gd name="T68" fmla="*/ 210 w 787"/>
                  <a:gd name="T69" fmla="*/ 145 h 948"/>
                  <a:gd name="T70" fmla="*/ 218 w 787"/>
                  <a:gd name="T71" fmla="*/ 157 h 948"/>
                  <a:gd name="T72" fmla="*/ 225 w 787"/>
                  <a:gd name="T73" fmla="*/ 160 h 948"/>
                  <a:gd name="T74" fmla="*/ 229 w 787"/>
                  <a:gd name="T75" fmla="*/ 168 h 948"/>
                  <a:gd name="T76" fmla="*/ 220 w 787"/>
                  <a:gd name="T77" fmla="*/ 178 h 948"/>
                  <a:gd name="T78" fmla="*/ 220 w 787"/>
                  <a:gd name="T79" fmla="*/ 193 h 948"/>
                  <a:gd name="T80" fmla="*/ 222 w 787"/>
                  <a:gd name="T81" fmla="*/ 206 h 948"/>
                  <a:gd name="T82" fmla="*/ 229 w 787"/>
                  <a:gd name="T83" fmla="*/ 219 h 948"/>
                  <a:gd name="T84" fmla="*/ 236 w 787"/>
                  <a:gd name="T85" fmla="*/ 219 h 948"/>
                  <a:gd name="T86" fmla="*/ 229 w 787"/>
                  <a:gd name="T87" fmla="*/ 232 h 948"/>
                  <a:gd name="T88" fmla="*/ 208 w 787"/>
                  <a:gd name="T89" fmla="*/ 244 h 948"/>
                  <a:gd name="T90" fmla="*/ 67 w 787"/>
                  <a:gd name="T91" fmla="*/ 256 h 948"/>
                  <a:gd name="T92" fmla="*/ 57 w 787"/>
                  <a:gd name="T93" fmla="*/ 238 h 948"/>
                  <a:gd name="T94" fmla="*/ 42 w 787"/>
                  <a:gd name="T95" fmla="*/ 244 h 948"/>
                  <a:gd name="T96" fmla="*/ 26 w 787"/>
                  <a:gd name="T97" fmla="*/ 256 h 948"/>
                  <a:gd name="T98" fmla="*/ 18 w 787"/>
                  <a:gd name="T99" fmla="*/ 269 h 948"/>
                  <a:gd name="T100" fmla="*/ 0 w 787"/>
                  <a:gd name="T101" fmla="*/ 282 h 948"/>
                  <a:gd name="T102" fmla="*/ 20 w 787"/>
                  <a:gd name="T103" fmla="*/ 287 h 948"/>
                  <a:gd name="T104" fmla="*/ 46 w 787"/>
                  <a:gd name="T105" fmla="*/ 313 h 948"/>
                  <a:gd name="T106" fmla="*/ 55 w 787"/>
                  <a:gd name="T107" fmla="*/ 320 h 948"/>
                  <a:gd name="T108" fmla="*/ 65 w 787"/>
                  <a:gd name="T109" fmla="*/ 341 h 948"/>
                  <a:gd name="T110" fmla="*/ 77 w 787"/>
                  <a:gd name="T111" fmla="*/ 346 h 948"/>
                  <a:gd name="T112" fmla="*/ 88 w 787"/>
                  <a:gd name="T113" fmla="*/ 333 h 948"/>
                  <a:gd name="T114" fmla="*/ 102 w 787"/>
                  <a:gd name="T115" fmla="*/ 318 h 948"/>
                  <a:gd name="T116" fmla="*/ 123 w 787"/>
                  <a:gd name="T117" fmla="*/ 320 h 948"/>
                  <a:gd name="T118" fmla="*/ 151 w 787"/>
                  <a:gd name="T119" fmla="*/ 333 h 948"/>
                  <a:gd name="T120" fmla="*/ 179 w 787"/>
                  <a:gd name="T121" fmla="*/ 328 h 948"/>
                  <a:gd name="T122" fmla="*/ 173 w 787"/>
                  <a:gd name="T123" fmla="*/ 359 h 94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87"/>
                  <a:gd name="T187" fmla="*/ 0 h 948"/>
                  <a:gd name="T188" fmla="*/ 787 w 787"/>
                  <a:gd name="T189" fmla="*/ 948 h 94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87" h="948">
                    <a:moveTo>
                      <a:pt x="449" y="359"/>
                    </a:moveTo>
                    <a:lnTo>
                      <a:pt x="418" y="399"/>
                    </a:lnTo>
                    <a:lnTo>
                      <a:pt x="388" y="448"/>
                    </a:lnTo>
                    <a:lnTo>
                      <a:pt x="382" y="471"/>
                    </a:lnTo>
                    <a:lnTo>
                      <a:pt x="379" y="496"/>
                    </a:lnTo>
                    <a:lnTo>
                      <a:pt x="382" y="522"/>
                    </a:lnTo>
                    <a:lnTo>
                      <a:pt x="382" y="535"/>
                    </a:lnTo>
                    <a:lnTo>
                      <a:pt x="77" y="947"/>
                    </a:lnTo>
                    <a:lnTo>
                      <a:pt x="247" y="947"/>
                    </a:lnTo>
                    <a:lnTo>
                      <a:pt x="357" y="817"/>
                    </a:lnTo>
                    <a:lnTo>
                      <a:pt x="328" y="947"/>
                    </a:lnTo>
                    <a:lnTo>
                      <a:pt x="575" y="695"/>
                    </a:lnTo>
                    <a:lnTo>
                      <a:pt x="578" y="598"/>
                    </a:lnTo>
                    <a:lnTo>
                      <a:pt x="570" y="577"/>
                    </a:lnTo>
                    <a:lnTo>
                      <a:pt x="575" y="554"/>
                    </a:lnTo>
                    <a:lnTo>
                      <a:pt x="602" y="535"/>
                    </a:lnTo>
                    <a:lnTo>
                      <a:pt x="613" y="506"/>
                    </a:lnTo>
                    <a:lnTo>
                      <a:pt x="643" y="473"/>
                    </a:lnTo>
                    <a:lnTo>
                      <a:pt x="677" y="440"/>
                    </a:lnTo>
                    <a:lnTo>
                      <a:pt x="713" y="401"/>
                    </a:lnTo>
                    <a:lnTo>
                      <a:pt x="742" y="354"/>
                    </a:lnTo>
                    <a:lnTo>
                      <a:pt x="750" y="338"/>
                    </a:lnTo>
                    <a:lnTo>
                      <a:pt x="761" y="264"/>
                    </a:lnTo>
                    <a:lnTo>
                      <a:pt x="759" y="249"/>
                    </a:lnTo>
                    <a:lnTo>
                      <a:pt x="753" y="238"/>
                    </a:lnTo>
                    <a:lnTo>
                      <a:pt x="742" y="221"/>
                    </a:lnTo>
                    <a:lnTo>
                      <a:pt x="725" y="227"/>
                    </a:lnTo>
                    <a:lnTo>
                      <a:pt x="721" y="209"/>
                    </a:lnTo>
                    <a:lnTo>
                      <a:pt x="737" y="201"/>
                    </a:lnTo>
                    <a:lnTo>
                      <a:pt x="737" y="196"/>
                    </a:lnTo>
                    <a:lnTo>
                      <a:pt x="745" y="186"/>
                    </a:lnTo>
                    <a:lnTo>
                      <a:pt x="761" y="175"/>
                    </a:lnTo>
                    <a:lnTo>
                      <a:pt x="775" y="168"/>
                    </a:lnTo>
                    <a:lnTo>
                      <a:pt x="778" y="157"/>
                    </a:lnTo>
                    <a:lnTo>
                      <a:pt x="778" y="155"/>
                    </a:lnTo>
                    <a:lnTo>
                      <a:pt x="773" y="147"/>
                    </a:lnTo>
                    <a:lnTo>
                      <a:pt x="781" y="145"/>
                    </a:lnTo>
                    <a:lnTo>
                      <a:pt x="786" y="137"/>
                    </a:lnTo>
                    <a:lnTo>
                      <a:pt x="781" y="129"/>
                    </a:lnTo>
                    <a:lnTo>
                      <a:pt x="778" y="124"/>
                    </a:lnTo>
                    <a:lnTo>
                      <a:pt x="786" y="109"/>
                    </a:lnTo>
                    <a:lnTo>
                      <a:pt x="786" y="96"/>
                    </a:lnTo>
                    <a:lnTo>
                      <a:pt x="781" y="88"/>
                    </a:lnTo>
                    <a:lnTo>
                      <a:pt x="773" y="83"/>
                    </a:lnTo>
                    <a:lnTo>
                      <a:pt x="770" y="64"/>
                    </a:lnTo>
                    <a:lnTo>
                      <a:pt x="761" y="46"/>
                    </a:lnTo>
                    <a:lnTo>
                      <a:pt x="759" y="35"/>
                    </a:lnTo>
                    <a:lnTo>
                      <a:pt x="748" y="30"/>
                    </a:lnTo>
                    <a:lnTo>
                      <a:pt x="739" y="15"/>
                    </a:lnTo>
                    <a:lnTo>
                      <a:pt x="734" y="15"/>
                    </a:lnTo>
                    <a:lnTo>
                      <a:pt x="721" y="17"/>
                    </a:lnTo>
                    <a:lnTo>
                      <a:pt x="721" y="12"/>
                    </a:lnTo>
                    <a:lnTo>
                      <a:pt x="715" y="5"/>
                    </a:lnTo>
                    <a:lnTo>
                      <a:pt x="707" y="2"/>
                    </a:lnTo>
                    <a:lnTo>
                      <a:pt x="690" y="2"/>
                    </a:lnTo>
                    <a:lnTo>
                      <a:pt x="671" y="7"/>
                    </a:lnTo>
                    <a:lnTo>
                      <a:pt x="660" y="17"/>
                    </a:lnTo>
                    <a:lnTo>
                      <a:pt x="649" y="0"/>
                    </a:lnTo>
                    <a:lnTo>
                      <a:pt x="627" y="17"/>
                    </a:lnTo>
                    <a:lnTo>
                      <a:pt x="618" y="12"/>
                    </a:lnTo>
                    <a:lnTo>
                      <a:pt x="610" y="25"/>
                    </a:lnTo>
                    <a:lnTo>
                      <a:pt x="616" y="38"/>
                    </a:lnTo>
                    <a:lnTo>
                      <a:pt x="621" y="43"/>
                    </a:lnTo>
                    <a:lnTo>
                      <a:pt x="602" y="53"/>
                    </a:lnTo>
                    <a:lnTo>
                      <a:pt x="589" y="71"/>
                    </a:lnTo>
                    <a:lnTo>
                      <a:pt x="583" y="83"/>
                    </a:lnTo>
                    <a:lnTo>
                      <a:pt x="581" y="96"/>
                    </a:lnTo>
                    <a:lnTo>
                      <a:pt x="581" y="109"/>
                    </a:lnTo>
                    <a:lnTo>
                      <a:pt x="545" y="139"/>
                    </a:lnTo>
                    <a:lnTo>
                      <a:pt x="545" y="145"/>
                    </a:lnTo>
                    <a:lnTo>
                      <a:pt x="561" y="147"/>
                    </a:lnTo>
                    <a:lnTo>
                      <a:pt x="564" y="157"/>
                    </a:lnTo>
                    <a:lnTo>
                      <a:pt x="572" y="160"/>
                    </a:lnTo>
                    <a:lnTo>
                      <a:pt x="581" y="160"/>
                    </a:lnTo>
                    <a:lnTo>
                      <a:pt x="602" y="150"/>
                    </a:lnTo>
                    <a:lnTo>
                      <a:pt x="593" y="168"/>
                    </a:lnTo>
                    <a:lnTo>
                      <a:pt x="583" y="175"/>
                    </a:lnTo>
                    <a:lnTo>
                      <a:pt x="570" y="178"/>
                    </a:lnTo>
                    <a:lnTo>
                      <a:pt x="575" y="188"/>
                    </a:lnTo>
                    <a:lnTo>
                      <a:pt x="570" y="193"/>
                    </a:lnTo>
                    <a:lnTo>
                      <a:pt x="570" y="201"/>
                    </a:lnTo>
                    <a:lnTo>
                      <a:pt x="575" y="206"/>
                    </a:lnTo>
                    <a:lnTo>
                      <a:pt x="581" y="214"/>
                    </a:lnTo>
                    <a:lnTo>
                      <a:pt x="593" y="219"/>
                    </a:lnTo>
                    <a:lnTo>
                      <a:pt x="610" y="221"/>
                    </a:lnTo>
                    <a:lnTo>
                      <a:pt x="613" y="219"/>
                    </a:lnTo>
                    <a:lnTo>
                      <a:pt x="616" y="232"/>
                    </a:lnTo>
                    <a:lnTo>
                      <a:pt x="589" y="232"/>
                    </a:lnTo>
                    <a:lnTo>
                      <a:pt x="561" y="234"/>
                    </a:lnTo>
                    <a:lnTo>
                      <a:pt x="536" y="244"/>
                    </a:lnTo>
                    <a:lnTo>
                      <a:pt x="520" y="256"/>
                    </a:lnTo>
                    <a:lnTo>
                      <a:pt x="171" y="256"/>
                    </a:lnTo>
                    <a:lnTo>
                      <a:pt x="160" y="246"/>
                    </a:lnTo>
                    <a:lnTo>
                      <a:pt x="146" y="238"/>
                    </a:lnTo>
                    <a:lnTo>
                      <a:pt x="132" y="237"/>
                    </a:lnTo>
                    <a:lnTo>
                      <a:pt x="107" y="244"/>
                    </a:lnTo>
                    <a:lnTo>
                      <a:pt x="90" y="249"/>
                    </a:lnTo>
                    <a:lnTo>
                      <a:pt x="68" y="256"/>
                    </a:lnTo>
                    <a:lnTo>
                      <a:pt x="50" y="256"/>
                    </a:lnTo>
                    <a:lnTo>
                      <a:pt x="47" y="269"/>
                    </a:lnTo>
                    <a:lnTo>
                      <a:pt x="0" y="269"/>
                    </a:lnTo>
                    <a:lnTo>
                      <a:pt x="0" y="282"/>
                    </a:lnTo>
                    <a:lnTo>
                      <a:pt x="50" y="282"/>
                    </a:lnTo>
                    <a:lnTo>
                      <a:pt x="50" y="287"/>
                    </a:lnTo>
                    <a:lnTo>
                      <a:pt x="107" y="313"/>
                    </a:lnTo>
                    <a:lnTo>
                      <a:pt x="118" y="313"/>
                    </a:lnTo>
                    <a:lnTo>
                      <a:pt x="138" y="305"/>
                    </a:lnTo>
                    <a:lnTo>
                      <a:pt x="143" y="320"/>
                    </a:lnTo>
                    <a:lnTo>
                      <a:pt x="154" y="333"/>
                    </a:lnTo>
                    <a:lnTo>
                      <a:pt x="168" y="341"/>
                    </a:lnTo>
                    <a:lnTo>
                      <a:pt x="185" y="346"/>
                    </a:lnTo>
                    <a:lnTo>
                      <a:pt x="200" y="346"/>
                    </a:lnTo>
                    <a:lnTo>
                      <a:pt x="214" y="343"/>
                    </a:lnTo>
                    <a:lnTo>
                      <a:pt x="228" y="333"/>
                    </a:lnTo>
                    <a:lnTo>
                      <a:pt x="236" y="326"/>
                    </a:lnTo>
                    <a:lnTo>
                      <a:pt x="264" y="318"/>
                    </a:lnTo>
                    <a:lnTo>
                      <a:pt x="286" y="305"/>
                    </a:lnTo>
                    <a:lnTo>
                      <a:pt x="317" y="320"/>
                    </a:lnTo>
                    <a:lnTo>
                      <a:pt x="352" y="331"/>
                    </a:lnTo>
                    <a:lnTo>
                      <a:pt x="388" y="333"/>
                    </a:lnTo>
                    <a:lnTo>
                      <a:pt x="424" y="333"/>
                    </a:lnTo>
                    <a:lnTo>
                      <a:pt x="459" y="328"/>
                    </a:lnTo>
                    <a:lnTo>
                      <a:pt x="475" y="326"/>
                    </a:lnTo>
                    <a:lnTo>
                      <a:pt x="449" y="359"/>
                    </a:lnTo>
                  </a:path>
                </a:pathLst>
              </a:custGeom>
              <a:solidFill>
                <a:srgbClr val="066D8C"/>
              </a:solidFill>
              <a:ln w="12700" cap="rnd">
                <a:noFill/>
                <a:round/>
                <a:headEnd/>
                <a:tailEnd/>
              </a:ln>
            </p:spPr>
            <p:txBody>
              <a:bodyPr/>
              <a:lstStyle/>
              <a:p>
                <a:endParaRPr lang="en-US">
                  <a:latin typeface="Lucida Sans Unicode" pitchFamily="34" charset="0"/>
                </a:endParaRPr>
              </a:p>
            </p:txBody>
          </p:sp>
          <p:sp>
            <p:nvSpPr>
              <p:cNvPr id="20" name="Freeform 15"/>
              <p:cNvSpPr>
                <a:spLocks/>
              </p:cNvSpPr>
              <p:nvPr/>
            </p:nvSpPr>
            <p:spPr bwMode="auto">
              <a:xfrm>
                <a:off x="4616" y="2887"/>
                <a:ext cx="723" cy="920"/>
              </a:xfrm>
              <a:custGeom>
                <a:avLst/>
                <a:gdLst>
                  <a:gd name="T0" fmla="*/ 208 w 815"/>
                  <a:gd name="T1" fmla="*/ 919 h 920"/>
                  <a:gd name="T2" fmla="*/ 218 w 815"/>
                  <a:gd name="T3" fmla="*/ 781 h 920"/>
                  <a:gd name="T4" fmla="*/ 220 w 815"/>
                  <a:gd name="T5" fmla="*/ 647 h 920"/>
                  <a:gd name="T6" fmla="*/ 232 w 815"/>
                  <a:gd name="T7" fmla="*/ 507 h 920"/>
                  <a:gd name="T8" fmla="*/ 237 w 815"/>
                  <a:gd name="T9" fmla="*/ 435 h 920"/>
                  <a:gd name="T10" fmla="*/ 266 w 815"/>
                  <a:gd name="T11" fmla="*/ 380 h 920"/>
                  <a:gd name="T12" fmla="*/ 275 w 815"/>
                  <a:gd name="T13" fmla="*/ 339 h 920"/>
                  <a:gd name="T14" fmla="*/ 281 w 815"/>
                  <a:gd name="T15" fmla="*/ 249 h 920"/>
                  <a:gd name="T16" fmla="*/ 283 w 815"/>
                  <a:gd name="T17" fmla="*/ 211 h 920"/>
                  <a:gd name="T18" fmla="*/ 289 w 815"/>
                  <a:gd name="T19" fmla="*/ 229 h 920"/>
                  <a:gd name="T20" fmla="*/ 294 w 815"/>
                  <a:gd name="T21" fmla="*/ 254 h 920"/>
                  <a:gd name="T22" fmla="*/ 310 w 815"/>
                  <a:gd name="T23" fmla="*/ 231 h 920"/>
                  <a:gd name="T24" fmla="*/ 300 w 815"/>
                  <a:gd name="T25" fmla="*/ 211 h 920"/>
                  <a:gd name="T26" fmla="*/ 300 w 815"/>
                  <a:gd name="T27" fmla="*/ 173 h 920"/>
                  <a:gd name="T28" fmla="*/ 310 w 815"/>
                  <a:gd name="T29" fmla="*/ 132 h 920"/>
                  <a:gd name="T30" fmla="*/ 310 w 815"/>
                  <a:gd name="T31" fmla="*/ 83 h 920"/>
                  <a:gd name="T32" fmla="*/ 300 w 815"/>
                  <a:gd name="T33" fmla="*/ 36 h 920"/>
                  <a:gd name="T34" fmla="*/ 289 w 815"/>
                  <a:gd name="T35" fmla="*/ 13 h 920"/>
                  <a:gd name="T36" fmla="*/ 271 w 815"/>
                  <a:gd name="T37" fmla="*/ 7 h 920"/>
                  <a:gd name="T38" fmla="*/ 262 w 815"/>
                  <a:gd name="T39" fmla="*/ 13 h 920"/>
                  <a:gd name="T40" fmla="*/ 256 w 815"/>
                  <a:gd name="T41" fmla="*/ 25 h 920"/>
                  <a:gd name="T42" fmla="*/ 244 w 815"/>
                  <a:gd name="T43" fmla="*/ 54 h 920"/>
                  <a:gd name="T44" fmla="*/ 240 w 815"/>
                  <a:gd name="T45" fmla="*/ 66 h 920"/>
                  <a:gd name="T46" fmla="*/ 224 w 815"/>
                  <a:gd name="T47" fmla="*/ 83 h 920"/>
                  <a:gd name="T48" fmla="*/ 229 w 815"/>
                  <a:gd name="T49" fmla="*/ 96 h 920"/>
                  <a:gd name="T50" fmla="*/ 232 w 815"/>
                  <a:gd name="T51" fmla="*/ 122 h 920"/>
                  <a:gd name="T52" fmla="*/ 236 w 815"/>
                  <a:gd name="T53" fmla="*/ 140 h 920"/>
                  <a:gd name="T54" fmla="*/ 227 w 815"/>
                  <a:gd name="T55" fmla="*/ 158 h 920"/>
                  <a:gd name="T56" fmla="*/ 226 w 815"/>
                  <a:gd name="T57" fmla="*/ 178 h 920"/>
                  <a:gd name="T58" fmla="*/ 244 w 815"/>
                  <a:gd name="T59" fmla="*/ 206 h 920"/>
                  <a:gd name="T60" fmla="*/ 234 w 815"/>
                  <a:gd name="T61" fmla="*/ 217 h 920"/>
                  <a:gd name="T62" fmla="*/ 222 w 815"/>
                  <a:gd name="T63" fmla="*/ 211 h 920"/>
                  <a:gd name="T64" fmla="*/ 203 w 815"/>
                  <a:gd name="T65" fmla="*/ 229 h 920"/>
                  <a:gd name="T66" fmla="*/ 167 w 815"/>
                  <a:gd name="T67" fmla="*/ 236 h 920"/>
                  <a:gd name="T68" fmla="*/ 177 w 815"/>
                  <a:gd name="T69" fmla="*/ 310 h 920"/>
                  <a:gd name="T70" fmla="*/ 140 w 815"/>
                  <a:gd name="T71" fmla="*/ 519 h 920"/>
                  <a:gd name="T72" fmla="*/ 109 w 815"/>
                  <a:gd name="T73" fmla="*/ 634 h 920"/>
                  <a:gd name="T74" fmla="*/ 0 w 815"/>
                  <a:gd name="T75" fmla="*/ 919 h 92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815"/>
                  <a:gd name="T115" fmla="*/ 0 h 920"/>
                  <a:gd name="T116" fmla="*/ 815 w 815"/>
                  <a:gd name="T117" fmla="*/ 920 h 92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815" h="920">
                    <a:moveTo>
                      <a:pt x="0" y="919"/>
                    </a:moveTo>
                    <a:lnTo>
                      <a:pt x="542" y="919"/>
                    </a:lnTo>
                    <a:lnTo>
                      <a:pt x="555" y="850"/>
                    </a:lnTo>
                    <a:lnTo>
                      <a:pt x="569" y="781"/>
                    </a:lnTo>
                    <a:lnTo>
                      <a:pt x="572" y="715"/>
                    </a:lnTo>
                    <a:lnTo>
                      <a:pt x="572" y="647"/>
                    </a:lnTo>
                    <a:lnTo>
                      <a:pt x="561" y="536"/>
                    </a:lnTo>
                    <a:lnTo>
                      <a:pt x="605" y="507"/>
                    </a:lnTo>
                    <a:lnTo>
                      <a:pt x="605" y="463"/>
                    </a:lnTo>
                    <a:lnTo>
                      <a:pt x="618" y="435"/>
                    </a:lnTo>
                    <a:lnTo>
                      <a:pt x="632" y="422"/>
                    </a:lnTo>
                    <a:lnTo>
                      <a:pt x="693" y="380"/>
                    </a:lnTo>
                    <a:lnTo>
                      <a:pt x="715" y="351"/>
                    </a:lnTo>
                    <a:lnTo>
                      <a:pt x="718" y="339"/>
                    </a:lnTo>
                    <a:lnTo>
                      <a:pt x="740" y="259"/>
                    </a:lnTo>
                    <a:lnTo>
                      <a:pt x="732" y="249"/>
                    </a:lnTo>
                    <a:lnTo>
                      <a:pt x="729" y="229"/>
                    </a:lnTo>
                    <a:lnTo>
                      <a:pt x="740" y="211"/>
                    </a:lnTo>
                    <a:lnTo>
                      <a:pt x="743" y="222"/>
                    </a:lnTo>
                    <a:lnTo>
                      <a:pt x="753" y="229"/>
                    </a:lnTo>
                    <a:lnTo>
                      <a:pt x="767" y="229"/>
                    </a:lnTo>
                    <a:lnTo>
                      <a:pt x="767" y="254"/>
                    </a:lnTo>
                    <a:lnTo>
                      <a:pt x="808" y="249"/>
                    </a:lnTo>
                    <a:lnTo>
                      <a:pt x="808" y="231"/>
                    </a:lnTo>
                    <a:lnTo>
                      <a:pt x="797" y="217"/>
                    </a:lnTo>
                    <a:lnTo>
                      <a:pt x="781" y="211"/>
                    </a:lnTo>
                    <a:lnTo>
                      <a:pt x="767" y="191"/>
                    </a:lnTo>
                    <a:lnTo>
                      <a:pt x="783" y="173"/>
                    </a:lnTo>
                    <a:lnTo>
                      <a:pt x="805" y="145"/>
                    </a:lnTo>
                    <a:lnTo>
                      <a:pt x="811" y="132"/>
                    </a:lnTo>
                    <a:lnTo>
                      <a:pt x="814" y="109"/>
                    </a:lnTo>
                    <a:lnTo>
                      <a:pt x="811" y="83"/>
                    </a:lnTo>
                    <a:lnTo>
                      <a:pt x="805" y="64"/>
                    </a:lnTo>
                    <a:lnTo>
                      <a:pt x="783" y="36"/>
                    </a:lnTo>
                    <a:lnTo>
                      <a:pt x="775" y="25"/>
                    </a:lnTo>
                    <a:lnTo>
                      <a:pt x="756" y="13"/>
                    </a:lnTo>
                    <a:lnTo>
                      <a:pt x="729" y="0"/>
                    </a:lnTo>
                    <a:lnTo>
                      <a:pt x="707" y="7"/>
                    </a:lnTo>
                    <a:lnTo>
                      <a:pt x="693" y="5"/>
                    </a:lnTo>
                    <a:lnTo>
                      <a:pt x="682" y="13"/>
                    </a:lnTo>
                    <a:lnTo>
                      <a:pt x="676" y="25"/>
                    </a:lnTo>
                    <a:lnTo>
                      <a:pt x="668" y="25"/>
                    </a:lnTo>
                    <a:lnTo>
                      <a:pt x="649" y="38"/>
                    </a:lnTo>
                    <a:lnTo>
                      <a:pt x="637" y="54"/>
                    </a:lnTo>
                    <a:lnTo>
                      <a:pt x="632" y="61"/>
                    </a:lnTo>
                    <a:lnTo>
                      <a:pt x="624" y="66"/>
                    </a:lnTo>
                    <a:lnTo>
                      <a:pt x="583" y="81"/>
                    </a:lnTo>
                    <a:lnTo>
                      <a:pt x="583" y="83"/>
                    </a:lnTo>
                    <a:lnTo>
                      <a:pt x="591" y="94"/>
                    </a:lnTo>
                    <a:lnTo>
                      <a:pt x="597" y="96"/>
                    </a:lnTo>
                    <a:lnTo>
                      <a:pt x="594" y="109"/>
                    </a:lnTo>
                    <a:lnTo>
                      <a:pt x="602" y="122"/>
                    </a:lnTo>
                    <a:lnTo>
                      <a:pt x="629" y="132"/>
                    </a:lnTo>
                    <a:lnTo>
                      <a:pt x="615" y="140"/>
                    </a:lnTo>
                    <a:lnTo>
                      <a:pt x="594" y="145"/>
                    </a:lnTo>
                    <a:lnTo>
                      <a:pt x="594" y="158"/>
                    </a:lnTo>
                    <a:lnTo>
                      <a:pt x="589" y="163"/>
                    </a:lnTo>
                    <a:lnTo>
                      <a:pt x="591" y="178"/>
                    </a:lnTo>
                    <a:lnTo>
                      <a:pt x="629" y="196"/>
                    </a:lnTo>
                    <a:lnTo>
                      <a:pt x="635" y="206"/>
                    </a:lnTo>
                    <a:lnTo>
                      <a:pt x="632" y="209"/>
                    </a:lnTo>
                    <a:lnTo>
                      <a:pt x="611" y="217"/>
                    </a:lnTo>
                    <a:lnTo>
                      <a:pt x="594" y="217"/>
                    </a:lnTo>
                    <a:lnTo>
                      <a:pt x="578" y="211"/>
                    </a:lnTo>
                    <a:lnTo>
                      <a:pt x="555" y="219"/>
                    </a:lnTo>
                    <a:lnTo>
                      <a:pt x="530" y="229"/>
                    </a:lnTo>
                    <a:lnTo>
                      <a:pt x="494" y="233"/>
                    </a:lnTo>
                    <a:lnTo>
                      <a:pt x="434" y="236"/>
                    </a:lnTo>
                    <a:lnTo>
                      <a:pt x="423" y="310"/>
                    </a:lnTo>
                    <a:lnTo>
                      <a:pt x="462" y="310"/>
                    </a:lnTo>
                    <a:lnTo>
                      <a:pt x="365" y="494"/>
                    </a:lnTo>
                    <a:lnTo>
                      <a:pt x="368" y="519"/>
                    </a:lnTo>
                    <a:lnTo>
                      <a:pt x="322" y="598"/>
                    </a:lnTo>
                    <a:lnTo>
                      <a:pt x="286" y="634"/>
                    </a:lnTo>
                    <a:lnTo>
                      <a:pt x="250" y="667"/>
                    </a:lnTo>
                    <a:lnTo>
                      <a:pt x="0" y="919"/>
                    </a:lnTo>
                  </a:path>
                </a:pathLst>
              </a:custGeom>
              <a:solidFill>
                <a:srgbClr val="066D8C"/>
              </a:solidFill>
              <a:ln w="12700" cap="rnd">
                <a:noFill/>
                <a:round/>
                <a:headEnd/>
                <a:tailEnd/>
              </a:ln>
            </p:spPr>
            <p:txBody>
              <a:bodyPr/>
              <a:lstStyle/>
              <a:p>
                <a:endParaRPr lang="en-US">
                  <a:latin typeface="Lucida Sans Unicode" pitchFamily="34" charset="0"/>
                </a:endParaRPr>
              </a:p>
            </p:txBody>
          </p:sp>
          <p:sp>
            <p:nvSpPr>
              <p:cNvPr id="21" name="Freeform 16"/>
              <p:cNvSpPr>
                <a:spLocks/>
              </p:cNvSpPr>
              <p:nvPr/>
            </p:nvSpPr>
            <p:spPr bwMode="auto">
              <a:xfrm>
                <a:off x="5127" y="2882"/>
                <a:ext cx="404" cy="925"/>
              </a:xfrm>
              <a:custGeom>
                <a:avLst/>
                <a:gdLst>
                  <a:gd name="T0" fmla="*/ 75 w 455"/>
                  <a:gd name="T1" fmla="*/ 259 h 925"/>
                  <a:gd name="T2" fmla="*/ 64 w 455"/>
                  <a:gd name="T3" fmla="*/ 264 h 925"/>
                  <a:gd name="T4" fmla="*/ 57 w 455"/>
                  <a:gd name="T5" fmla="*/ 344 h 925"/>
                  <a:gd name="T6" fmla="*/ 103 w 455"/>
                  <a:gd name="T7" fmla="*/ 364 h 925"/>
                  <a:gd name="T8" fmla="*/ 75 w 455"/>
                  <a:gd name="T9" fmla="*/ 585 h 925"/>
                  <a:gd name="T10" fmla="*/ 85 w 455"/>
                  <a:gd name="T11" fmla="*/ 611 h 925"/>
                  <a:gd name="T12" fmla="*/ 78 w 455"/>
                  <a:gd name="T13" fmla="*/ 618 h 925"/>
                  <a:gd name="T14" fmla="*/ 75 w 455"/>
                  <a:gd name="T15" fmla="*/ 629 h 925"/>
                  <a:gd name="T16" fmla="*/ 78 w 455"/>
                  <a:gd name="T17" fmla="*/ 641 h 925"/>
                  <a:gd name="T18" fmla="*/ 59 w 455"/>
                  <a:gd name="T19" fmla="*/ 697 h 925"/>
                  <a:gd name="T20" fmla="*/ 40 w 455"/>
                  <a:gd name="T21" fmla="*/ 761 h 925"/>
                  <a:gd name="T22" fmla="*/ 22 w 455"/>
                  <a:gd name="T23" fmla="*/ 825 h 925"/>
                  <a:gd name="T24" fmla="*/ 7 w 455"/>
                  <a:gd name="T25" fmla="*/ 890 h 925"/>
                  <a:gd name="T26" fmla="*/ 0 w 455"/>
                  <a:gd name="T27" fmla="*/ 924 h 925"/>
                  <a:gd name="T28" fmla="*/ 74 w 455"/>
                  <a:gd name="T29" fmla="*/ 924 h 925"/>
                  <a:gd name="T30" fmla="*/ 109 w 455"/>
                  <a:gd name="T31" fmla="*/ 784 h 925"/>
                  <a:gd name="T32" fmla="*/ 103 w 455"/>
                  <a:gd name="T33" fmla="*/ 924 h 925"/>
                  <a:gd name="T34" fmla="*/ 175 w 455"/>
                  <a:gd name="T35" fmla="*/ 924 h 925"/>
                  <a:gd name="T36" fmla="*/ 175 w 455"/>
                  <a:gd name="T37" fmla="*/ 0 h 925"/>
                  <a:gd name="T38" fmla="*/ 159 w 455"/>
                  <a:gd name="T39" fmla="*/ 5 h 925"/>
                  <a:gd name="T40" fmla="*/ 151 w 455"/>
                  <a:gd name="T41" fmla="*/ 12 h 925"/>
                  <a:gd name="T42" fmla="*/ 146 w 455"/>
                  <a:gd name="T43" fmla="*/ 0 h 925"/>
                  <a:gd name="T44" fmla="*/ 138 w 455"/>
                  <a:gd name="T45" fmla="*/ 2 h 925"/>
                  <a:gd name="T46" fmla="*/ 136 w 455"/>
                  <a:gd name="T47" fmla="*/ 7 h 925"/>
                  <a:gd name="T48" fmla="*/ 136 w 455"/>
                  <a:gd name="T49" fmla="*/ 18 h 925"/>
                  <a:gd name="T50" fmla="*/ 133 w 455"/>
                  <a:gd name="T51" fmla="*/ 25 h 925"/>
                  <a:gd name="T52" fmla="*/ 133 w 455"/>
                  <a:gd name="T53" fmla="*/ 41 h 925"/>
                  <a:gd name="T54" fmla="*/ 134 w 455"/>
                  <a:gd name="T55" fmla="*/ 46 h 925"/>
                  <a:gd name="T56" fmla="*/ 136 w 455"/>
                  <a:gd name="T57" fmla="*/ 51 h 925"/>
                  <a:gd name="T58" fmla="*/ 131 w 455"/>
                  <a:gd name="T59" fmla="*/ 66 h 925"/>
                  <a:gd name="T60" fmla="*/ 125 w 455"/>
                  <a:gd name="T61" fmla="*/ 101 h 925"/>
                  <a:gd name="T62" fmla="*/ 126 w 455"/>
                  <a:gd name="T63" fmla="*/ 119 h 925"/>
                  <a:gd name="T64" fmla="*/ 113 w 455"/>
                  <a:gd name="T65" fmla="*/ 173 h 925"/>
                  <a:gd name="T66" fmla="*/ 122 w 455"/>
                  <a:gd name="T67" fmla="*/ 178 h 925"/>
                  <a:gd name="T68" fmla="*/ 123 w 455"/>
                  <a:gd name="T69" fmla="*/ 191 h 925"/>
                  <a:gd name="T70" fmla="*/ 137 w 455"/>
                  <a:gd name="T71" fmla="*/ 181 h 925"/>
                  <a:gd name="T72" fmla="*/ 125 w 455"/>
                  <a:gd name="T73" fmla="*/ 209 h 925"/>
                  <a:gd name="T74" fmla="*/ 131 w 455"/>
                  <a:gd name="T75" fmla="*/ 216 h 925"/>
                  <a:gd name="T76" fmla="*/ 130 w 455"/>
                  <a:gd name="T77" fmla="*/ 229 h 925"/>
                  <a:gd name="T78" fmla="*/ 131 w 455"/>
                  <a:gd name="T79" fmla="*/ 238 h 925"/>
                  <a:gd name="T80" fmla="*/ 137 w 455"/>
                  <a:gd name="T81" fmla="*/ 246 h 925"/>
                  <a:gd name="T82" fmla="*/ 144 w 455"/>
                  <a:gd name="T83" fmla="*/ 246 h 925"/>
                  <a:gd name="T84" fmla="*/ 144 w 455"/>
                  <a:gd name="T85" fmla="*/ 277 h 925"/>
                  <a:gd name="T86" fmla="*/ 140 w 455"/>
                  <a:gd name="T87" fmla="*/ 264 h 925"/>
                  <a:gd name="T88" fmla="*/ 131 w 455"/>
                  <a:gd name="T89" fmla="*/ 254 h 925"/>
                  <a:gd name="T90" fmla="*/ 119 w 455"/>
                  <a:gd name="T91" fmla="*/ 246 h 925"/>
                  <a:gd name="T92" fmla="*/ 109 w 455"/>
                  <a:gd name="T93" fmla="*/ 246 h 925"/>
                  <a:gd name="T94" fmla="*/ 90 w 455"/>
                  <a:gd name="T95" fmla="*/ 254 h 925"/>
                  <a:gd name="T96" fmla="*/ 75 w 455"/>
                  <a:gd name="T97" fmla="*/ 259 h 92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55"/>
                  <a:gd name="T148" fmla="*/ 0 h 925"/>
                  <a:gd name="T149" fmla="*/ 455 w 455"/>
                  <a:gd name="T150" fmla="*/ 925 h 92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55" h="925">
                    <a:moveTo>
                      <a:pt x="194" y="259"/>
                    </a:moveTo>
                    <a:lnTo>
                      <a:pt x="167" y="264"/>
                    </a:lnTo>
                    <a:lnTo>
                      <a:pt x="145" y="344"/>
                    </a:lnTo>
                    <a:lnTo>
                      <a:pt x="268" y="364"/>
                    </a:lnTo>
                    <a:lnTo>
                      <a:pt x="194" y="585"/>
                    </a:lnTo>
                    <a:lnTo>
                      <a:pt x="221" y="611"/>
                    </a:lnTo>
                    <a:lnTo>
                      <a:pt x="202" y="618"/>
                    </a:lnTo>
                    <a:lnTo>
                      <a:pt x="196" y="629"/>
                    </a:lnTo>
                    <a:lnTo>
                      <a:pt x="202" y="641"/>
                    </a:lnTo>
                    <a:lnTo>
                      <a:pt x="150" y="697"/>
                    </a:lnTo>
                    <a:lnTo>
                      <a:pt x="102" y="761"/>
                    </a:lnTo>
                    <a:lnTo>
                      <a:pt x="57" y="825"/>
                    </a:lnTo>
                    <a:lnTo>
                      <a:pt x="17" y="890"/>
                    </a:lnTo>
                    <a:lnTo>
                      <a:pt x="0" y="924"/>
                    </a:lnTo>
                    <a:lnTo>
                      <a:pt x="191" y="924"/>
                    </a:lnTo>
                    <a:lnTo>
                      <a:pt x="284" y="784"/>
                    </a:lnTo>
                    <a:lnTo>
                      <a:pt x="265" y="924"/>
                    </a:lnTo>
                    <a:lnTo>
                      <a:pt x="454" y="924"/>
                    </a:lnTo>
                    <a:lnTo>
                      <a:pt x="454" y="0"/>
                    </a:lnTo>
                    <a:lnTo>
                      <a:pt x="411" y="5"/>
                    </a:lnTo>
                    <a:lnTo>
                      <a:pt x="391" y="12"/>
                    </a:lnTo>
                    <a:lnTo>
                      <a:pt x="377" y="0"/>
                    </a:lnTo>
                    <a:lnTo>
                      <a:pt x="358" y="2"/>
                    </a:lnTo>
                    <a:lnTo>
                      <a:pt x="352" y="7"/>
                    </a:lnTo>
                    <a:lnTo>
                      <a:pt x="352" y="18"/>
                    </a:lnTo>
                    <a:lnTo>
                      <a:pt x="344" y="25"/>
                    </a:lnTo>
                    <a:lnTo>
                      <a:pt x="344" y="41"/>
                    </a:lnTo>
                    <a:lnTo>
                      <a:pt x="347" y="46"/>
                    </a:lnTo>
                    <a:lnTo>
                      <a:pt x="350" y="51"/>
                    </a:lnTo>
                    <a:lnTo>
                      <a:pt x="340" y="66"/>
                    </a:lnTo>
                    <a:lnTo>
                      <a:pt x="326" y="101"/>
                    </a:lnTo>
                    <a:lnTo>
                      <a:pt x="328" y="119"/>
                    </a:lnTo>
                    <a:lnTo>
                      <a:pt x="292" y="173"/>
                    </a:lnTo>
                    <a:lnTo>
                      <a:pt x="315" y="178"/>
                    </a:lnTo>
                    <a:lnTo>
                      <a:pt x="320" y="191"/>
                    </a:lnTo>
                    <a:lnTo>
                      <a:pt x="355" y="181"/>
                    </a:lnTo>
                    <a:lnTo>
                      <a:pt x="326" y="209"/>
                    </a:lnTo>
                    <a:lnTo>
                      <a:pt x="341" y="216"/>
                    </a:lnTo>
                    <a:lnTo>
                      <a:pt x="334" y="229"/>
                    </a:lnTo>
                    <a:lnTo>
                      <a:pt x="340" y="238"/>
                    </a:lnTo>
                    <a:lnTo>
                      <a:pt x="355" y="246"/>
                    </a:lnTo>
                    <a:lnTo>
                      <a:pt x="372" y="246"/>
                    </a:lnTo>
                    <a:lnTo>
                      <a:pt x="372" y="277"/>
                    </a:lnTo>
                    <a:lnTo>
                      <a:pt x="363" y="264"/>
                    </a:lnTo>
                    <a:lnTo>
                      <a:pt x="337" y="254"/>
                    </a:lnTo>
                    <a:lnTo>
                      <a:pt x="309" y="246"/>
                    </a:lnTo>
                    <a:lnTo>
                      <a:pt x="281" y="246"/>
                    </a:lnTo>
                    <a:lnTo>
                      <a:pt x="232" y="254"/>
                    </a:lnTo>
                    <a:lnTo>
                      <a:pt x="194" y="259"/>
                    </a:lnTo>
                  </a:path>
                </a:pathLst>
              </a:custGeom>
              <a:solidFill>
                <a:srgbClr val="066D8C"/>
              </a:solidFill>
              <a:ln w="12700" cap="rnd">
                <a:noFill/>
                <a:round/>
                <a:headEnd/>
                <a:tailEnd/>
              </a:ln>
            </p:spPr>
            <p:txBody>
              <a:bodyPr/>
              <a:lstStyle/>
              <a:p>
                <a:endParaRPr lang="en-US">
                  <a:latin typeface="Lucida Sans Unicode" pitchFamily="34" charset="0"/>
                </a:endParaRPr>
              </a:p>
            </p:txBody>
          </p:sp>
        </p:grpSp>
        <p:sp>
          <p:nvSpPr>
            <p:cNvPr id="7" name="Line 17"/>
            <p:cNvSpPr>
              <a:spLocks noChangeShapeType="1"/>
            </p:cNvSpPr>
            <p:nvPr/>
          </p:nvSpPr>
          <p:spPr bwMode="auto">
            <a:xfrm>
              <a:off x="480" y="2352"/>
              <a:ext cx="5088" cy="0"/>
            </a:xfrm>
            <a:prstGeom prst="line">
              <a:avLst/>
            </a:prstGeom>
            <a:noFill/>
            <a:ln w="12700">
              <a:solidFill>
                <a:schemeClr val="tx1"/>
              </a:solidFill>
              <a:round/>
              <a:headEnd/>
              <a:tailEnd/>
            </a:ln>
          </p:spPr>
          <p:txBody>
            <a:bodyPr wrap="none" anchor="ctr"/>
            <a:lstStyle/>
            <a:p>
              <a:endParaRPr lang="en-US"/>
            </a:p>
          </p:txBody>
        </p:sp>
        <p:pic>
          <p:nvPicPr>
            <p:cNvPr id="8" name="Picture 18"/>
            <p:cNvPicPr>
              <a:picLocks noChangeArrowheads="1"/>
            </p:cNvPicPr>
            <p:nvPr/>
          </p:nvPicPr>
          <p:blipFill>
            <a:blip r:embed="rId2" cstate="print"/>
            <a:srcRect/>
            <a:stretch>
              <a:fillRect/>
            </a:stretch>
          </p:blipFill>
          <p:spPr bwMode="auto">
            <a:xfrm>
              <a:off x="2304" y="1248"/>
              <a:ext cx="723" cy="1013"/>
            </a:xfrm>
            <a:prstGeom prst="rect">
              <a:avLst/>
            </a:prstGeom>
            <a:noFill/>
            <a:ln w="12700">
              <a:noFill/>
              <a:miter lim="800000"/>
              <a:headEnd/>
              <a:tailEnd/>
            </a:ln>
          </p:spPr>
        </p:pic>
        <p:sp>
          <p:nvSpPr>
            <p:cNvPr id="9" name="Rectangle 19"/>
            <p:cNvSpPr>
              <a:spLocks noChangeArrowheads="1"/>
            </p:cNvSpPr>
            <p:nvPr/>
          </p:nvSpPr>
          <p:spPr bwMode="auto">
            <a:xfrm>
              <a:off x="492" y="838"/>
              <a:ext cx="1618" cy="1208"/>
            </a:xfrm>
            <a:prstGeom prst="rect">
              <a:avLst/>
            </a:prstGeom>
            <a:noFill/>
            <a:ln w="12700">
              <a:noFill/>
              <a:miter lim="800000"/>
              <a:headEnd/>
              <a:tailEnd/>
            </a:ln>
          </p:spPr>
          <p:txBody>
            <a:bodyPr wrap="none" lIns="90488" tIns="44450" rIns="90488" bIns="44450">
              <a:spAutoFit/>
            </a:bodyPr>
            <a:lstStyle/>
            <a:p>
              <a:r>
                <a:rPr lang="en-US" sz="3000" dirty="0">
                  <a:solidFill>
                    <a:srgbClr val="CE2700"/>
                  </a:solidFill>
                  <a:latin typeface="Lucida Sans Unicode" pitchFamily="34" charset="0"/>
                </a:rPr>
                <a:t>Changes in</a:t>
              </a:r>
            </a:p>
            <a:p>
              <a:r>
                <a:rPr lang="en-US" sz="3000" dirty="0">
                  <a:solidFill>
                    <a:srgbClr val="CE2700"/>
                  </a:solidFill>
                  <a:latin typeface="Lucida Sans Unicode" pitchFamily="34" charset="0"/>
                </a:rPr>
                <a:t>environmental</a:t>
              </a:r>
            </a:p>
            <a:p>
              <a:r>
                <a:rPr lang="en-US" sz="3000" dirty="0">
                  <a:solidFill>
                    <a:srgbClr val="CE2700"/>
                  </a:solidFill>
                  <a:latin typeface="Lucida Sans Unicode" pitchFamily="34" charset="0"/>
                </a:rPr>
                <a:t>or other legal</a:t>
              </a:r>
            </a:p>
            <a:p>
              <a:r>
                <a:rPr lang="en-US" sz="3000" dirty="0">
                  <a:solidFill>
                    <a:srgbClr val="CE2700"/>
                  </a:solidFill>
                  <a:latin typeface="Lucida Sans Unicode" pitchFamily="34" charset="0"/>
                </a:rPr>
                <a:t>requirements</a:t>
              </a:r>
              <a:endParaRPr lang="en-US" sz="3200" dirty="0">
                <a:solidFill>
                  <a:srgbClr val="CE2700"/>
                </a:solidFill>
                <a:latin typeface="Lucida Sans Unicode" pitchFamily="34" charset="0"/>
              </a:endParaRPr>
            </a:p>
          </p:txBody>
        </p:sp>
        <p:sp>
          <p:nvSpPr>
            <p:cNvPr id="10" name="Rectangle 20"/>
            <p:cNvSpPr>
              <a:spLocks noChangeArrowheads="1"/>
            </p:cNvSpPr>
            <p:nvPr/>
          </p:nvSpPr>
          <p:spPr bwMode="auto">
            <a:xfrm>
              <a:off x="3081" y="1104"/>
              <a:ext cx="2431" cy="920"/>
            </a:xfrm>
            <a:prstGeom prst="rect">
              <a:avLst/>
            </a:prstGeom>
            <a:noFill/>
            <a:ln w="12700">
              <a:noFill/>
              <a:miter lim="800000"/>
              <a:headEnd/>
              <a:tailEnd/>
            </a:ln>
          </p:spPr>
          <p:txBody>
            <a:bodyPr wrap="none" lIns="90488" tIns="44450" rIns="90488" bIns="44450">
              <a:spAutoFit/>
            </a:bodyPr>
            <a:lstStyle/>
            <a:p>
              <a:pPr algn="ctr"/>
              <a:r>
                <a:rPr lang="en-US" sz="3000">
                  <a:solidFill>
                    <a:srgbClr val="CE2700"/>
                  </a:solidFill>
                  <a:latin typeface="Lucida Sans Unicode" pitchFamily="34" charset="0"/>
                </a:rPr>
                <a:t>Changes in volume of</a:t>
              </a:r>
            </a:p>
            <a:p>
              <a:pPr algn="ctr"/>
              <a:r>
                <a:rPr lang="en-US" sz="3000">
                  <a:solidFill>
                    <a:srgbClr val="CE2700"/>
                  </a:solidFill>
                  <a:latin typeface="Lucida Sans Unicode" pitchFamily="34" charset="0"/>
                </a:rPr>
                <a:t>output or mix of</a:t>
              </a:r>
            </a:p>
            <a:p>
              <a:pPr algn="ctr"/>
              <a:r>
                <a:rPr lang="en-US" sz="3000">
                  <a:solidFill>
                    <a:srgbClr val="CE2700"/>
                  </a:solidFill>
                  <a:latin typeface="Lucida Sans Unicode" pitchFamily="34" charset="0"/>
                </a:rPr>
                <a:t>products</a:t>
              </a:r>
            </a:p>
          </p:txBody>
        </p:sp>
        <p:sp>
          <p:nvSpPr>
            <p:cNvPr id="11" name="Rectangle 21"/>
            <p:cNvSpPr>
              <a:spLocks noChangeArrowheads="1"/>
            </p:cNvSpPr>
            <p:nvPr/>
          </p:nvSpPr>
          <p:spPr bwMode="auto">
            <a:xfrm>
              <a:off x="593" y="2730"/>
              <a:ext cx="2311" cy="632"/>
            </a:xfrm>
            <a:prstGeom prst="rect">
              <a:avLst/>
            </a:prstGeom>
            <a:noFill/>
            <a:ln w="12700">
              <a:noFill/>
              <a:miter lim="800000"/>
              <a:headEnd/>
              <a:tailEnd/>
            </a:ln>
          </p:spPr>
          <p:txBody>
            <a:bodyPr wrap="none" lIns="90488" tIns="44450" rIns="90488" bIns="44450">
              <a:spAutoFit/>
            </a:bodyPr>
            <a:lstStyle/>
            <a:p>
              <a:pPr algn="ctr"/>
              <a:r>
                <a:rPr lang="en-US" sz="3000">
                  <a:solidFill>
                    <a:srgbClr val="CE2700"/>
                  </a:solidFill>
                  <a:latin typeface="Lucida Sans Unicode" pitchFamily="34" charset="0"/>
                </a:rPr>
                <a:t>Changes in methods</a:t>
              </a:r>
            </a:p>
            <a:p>
              <a:pPr algn="ctr"/>
              <a:r>
                <a:rPr lang="en-US" sz="3000">
                  <a:solidFill>
                    <a:srgbClr val="CE2700"/>
                  </a:solidFill>
                  <a:latin typeface="Lucida Sans Unicode" pitchFamily="34" charset="0"/>
                </a:rPr>
                <a:t>and equipment</a:t>
              </a:r>
              <a:endParaRPr lang="en-US" sz="3200">
                <a:solidFill>
                  <a:srgbClr val="CE2700"/>
                </a:solidFill>
                <a:latin typeface="Lucida Sans Unicode" pitchFamily="34" charset="0"/>
              </a:endParaRPr>
            </a:p>
          </p:txBody>
        </p:sp>
        <p:sp>
          <p:nvSpPr>
            <p:cNvPr id="12" name="Rectangle 22"/>
            <p:cNvSpPr>
              <a:spLocks noChangeArrowheads="1"/>
            </p:cNvSpPr>
            <p:nvPr/>
          </p:nvSpPr>
          <p:spPr bwMode="auto">
            <a:xfrm>
              <a:off x="3425" y="2437"/>
              <a:ext cx="1898" cy="344"/>
            </a:xfrm>
            <a:prstGeom prst="rect">
              <a:avLst/>
            </a:prstGeom>
            <a:noFill/>
            <a:ln w="12700">
              <a:noFill/>
              <a:miter lim="800000"/>
              <a:headEnd/>
              <a:tailEnd/>
            </a:ln>
          </p:spPr>
          <p:txBody>
            <a:bodyPr wrap="none" lIns="90488" tIns="44450" rIns="90488" bIns="44450">
              <a:spAutoFit/>
            </a:bodyPr>
            <a:lstStyle/>
            <a:p>
              <a:r>
                <a:rPr lang="en-US" sz="3000">
                  <a:solidFill>
                    <a:srgbClr val="CE2700"/>
                  </a:solidFill>
                  <a:latin typeface="Lucida Sans Unicode" pitchFamily="34" charset="0"/>
                </a:rPr>
                <a:t>Morale problems</a:t>
              </a:r>
              <a:endParaRPr lang="en-US" sz="3200">
                <a:solidFill>
                  <a:srgbClr val="CE2700"/>
                </a:solidFill>
                <a:latin typeface="Lucida Sans Unicode" pitchFamily="34" charset="0"/>
              </a:endParaRPr>
            </a:p>
          </p:txBody>
        </p:sp>
      </p:grpSp>
      <p:sp>
        <p:nvSpPr>
          <p:cNvPr id="22" name="Rectangle 23"/>
          <p:cNvSpPr>
            <a:spLocks noGrp="1" noChangeArrowheads="1"/>
          </p:cNvSpPr>
          <p:nvPr>
            <p:ph type="title"/>
          </p:nvPr>
        </p:nvSpPr>
        <p:spPr>
          <a:xfrm>
            <a:off x="184150" y="474663"/>
            <a:ext cx="9112250" cy="355600"/>
          </a:xfrm>
        </p:spPr>
        <p:txBody>
          <a:bodyPr>
            <a:normAutofit fontScale="90000"/>
          </a:bodyPr>
          <a:lstStyle/>
          <a:p>
            <a:pPr eaLnBrk="1" fontAlgn="auto" hangingPunct="1">
              <a:spcAft>
                <a:spcPts val="0"/>
              </a:spcAft>
              <a:defRPr/>
            </a:pPr>
            <a:r>
              <a:rPr lang="en-US"/>
              <a:t>The Need for Layout Design (Cont’d)</a:t>
            </a:r>
          </a:p>
        </p:txBody>
      </p:sp>
      <p:sp>
        <p:nvSpPr>
          <p:cNvPr id="23" name="Slide Number Placeholder 21"/>
          <p:cNvSpPr>
            <a:spLocks noGrp="1"/>
          </p:cNvSpPr>
          <p:nvPr>
            <p:ph type="sldNum" sz="quarter" idx="12"/>
          </p:nvPr>
        </p:nvSpPr>
        <p:spPr>
          <a:xfrm>
            <a:off x="8647113" y="6408738"/>
            <a:ext cx="366712" cy="365125"/>
          </a:xfrm>
        </p:spPr>
        <p:txBody>
          <a:bodyPr/>
          <a:lstStyle/>
          <a:p>
            <a:pPr>
              <a:defRPr/>
            </a:pPr>
            <a:fld id="{A8532C91-1A9C-414C-BFCB-8EDC896C8561}" type="slidenum">
              <a:rPr lang="en-US" smtClean="0"/>
              <a:pPr>
                <a:defRPr/>
              </a:pPr>
              <a:t>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to="" calcmode="lin" valueType="num">
                                      <p:cBhvr>
                                        <p:cTn id="7" dur="1" fill="hold"/>
                                        <p:tgtEl>
                                          <p:spTgt spid="3"/>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 to="" calcmode="lin" valueType="num">
                                      <p:cBhvr>
                                        <p:cTn id="10" dur="1" fill="hold"/>
                                        <p:tgtEl>
                                          <p:spTgt spid="22"/>
                                        </p:tgtEl>
                                        <p:attrNameLst>
                                          <p:attrName/>
                                        </p:attrNameLst>
                                      </p:cBhvr>
                                    </p:anim>
                                  </p:childTnLst>
                                </p:cTn>
                              </p:par>
                              <p:par>
                                <p:cTn id="11" presetID="24"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 to="" calcmode="lin" valueType="num">
                                      <p:cBhvr>
                                        <p:cTn id="13" dur="1" fill="hold"/>
                                        <p:tgtEl>
                                          <p:spTgt spid="2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0"/>
            <a:ext cx="3276600" cy="841375"/>
          </a:xfrm>
        </p:spPr>
        <p:txBody>
          <a:bodyPr>
            <a:normAutofit/>
          </a:bodyPr>
          <a:lstStyle/>
          <a:p>
            <a:pPr algn="l"/>
            <a:r>
              <a:rPr lang="en-US" b="1" dirty="0" smtClean="0"/>
              <a:t>Introduction</a:t>
            </a:r>
            <a:endParaRPr lang="en-US" b="1" dirty="0"/>
          </a:p>
        </p:txBody>
      </p:sp>
      <p:sp>
        <p:nvSpPr>
          <p:cNvPr id="3" name="Subtitle 2"/>
          <p:cNvSpPr>
            <a:spLocks noGrp="1"/>
          </p:cNvSpPr>
          <p:nvPr>
            <p:ph type="subTitle" idx="1"/>
          </p:nvPr>
        </p:nvSpPr>
        <p:spPr>
          <a:xfrm>
            <a:off x="381000" y="990600"/>
            <a:ext cx="8534400" cy="5257800"/>
          </a:xfrm>
        </p:spPr>
        <p:txBody>
          <a:bodyPr>
            <a:normAutofit/>
          </a:bodyPr>
          <a:lstStyle/>
          <a:p>
            <a:pPr lvl="0" algn="just">
              <a:buFont typeface="Arial" pitchFamily="34" charset="0"/>
              <a:buChar char="•"/>
            </a:pPr>
            <a:r>
              <a:rPr lang="en-US" dirty="0" smtClean="0">
                <a:solidFill>
                  <a:schemeClr val="tx1"/>
                </a:solidFill>
              </a:rPr>
              <a:t>Plant layout refers to the physical arrangement of production facilities.</a:t>
            </a:r>
          </a:p>
          <a:p>
            <a:pPr lvl="0" algn="just">
              <a:buFont typeface="Arial" pitchFamily="34" charset="0"/>
              <a:buChar char="•"/>
            </a:pPr>
            <a:r>
              <a:rPr lang="en-US" dirty="0" smtClean="0">
                <a:solidFill>
                  <a:schemeClr val="tx1"/>
                </a:solidFill>
              </a:rPr>
              <a:t> Layout decisions entail determining the placement of departments, work groups within the departments, workstations, machines, and stock-holding points within a production facility.</a:t>
            </a:r>
          </a:p>
          <a:p>
            <a:pPr lvl="0" algn="just">
              <a:buFont typeface="Arial" pitchFamily="34" charset="0"/>
              <a:buChar char="•"/>
            </a:pPr>
            <a:r>
              <a:rPr lang="en-US" dirty="0" smtClean="0">
                <a:solidFill>
                  <a:schemeClr val="tx1"/>
                </a:solidFill>
              </a:rPr>
              <a:t> The objective is to arrange these elements in a way that ensures a smooth work flow (in a factory) or a particular traffic pattern (in a service organization).</a:t>
            </a:r>
          </a:p>
          <a:p>
            <a:pPr algn="just">
              <a:buFont typeface="Arial" pitchFamily="34" charset="0"/>
              <a:buChar char="•"/>
            </a:pPr>
            <a:endParaRPr 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304800"/>
            <a:ext cx="8686800" cy="6400800"/>
          </a:xfrm>
        </p:spPr>
        <p:txBody>
          <a:bodyPr>
            <a:normAutofit lnSpcReduction="10000"/>
          </a:bodyPr>
          <a:lstStyle/>
          <a:p>
            <a:pPr lvl="0" algn="just"/>
            <a:r>
              <a:rPr lang="en-US" i="1" u="sng" dirty="0" smtClean="0">
                <a:solidFill>
                  <a:schemeClr val="tx1"/>
                </a:solidFill>
              </a:rPr>
              <a:t>Layout</a:t>
            </a:r>
            <a:r>
              <a:rPr lang="en-US" dirty="0" smtClean="0">
                <a:solidFill>
                  <a:schemeClr val="tx1"/>
                </a:solidFill>
              </a:rPr>
              <a:t>: The configuration of departments, work centers, and equipment, with particular emphasis on movement of work (customers or materials) through the system.</a:t>
            </a:r>
          </a:p>
          <a:p>
            <a:pPr lvl="0" algn="just"/>
            <a:r>
              <a:rPr lang="en-US" sz="3600" u="sng" dirty="0" smtClean="0">
                <a:solidFill>
                  <a:schemeClr val="tx1"/>
                </a:solidFill>
              </a:rPr>
              <a:t>Plant Layout</a:t>
            </a:r>
            <a:r>
              <a:rPr lang="en-US" sz="3600" dirty="0" smtClean="0">
                <a:solidFill>
                  <a:schemeClr val="tx1"/>
                </a:solidFill>
              </a:rPr>
              <a:t>: Plant layout refers to the arrangement of physical facilities such as machines, equipment, tools, furniture etc. in such a manner so as to have quickest flow of material at the lowest cost and with the least amount of handling in processing the product from the receipt of raw material to the delivery of the final product.</a:t>
            </a:r>
          </a:p>
          <a:p>
            <a:pPr algn="just"/>
            <a:endParaRPr 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to="" calcmode="lin" valueType="num">
                                      <p:cBhvr>
                                        <p:cTn id="12" dur="1" fill="hold"/>
                                        <p:tgtEl>
                                          <p:spTgt spid="3">
                                            <p:txEl>
                                              <p:pRg st="1" end="1"/>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04800"/>
            <a:ext cx="8686800" cy="3067050"/>
          </a:xfrm>
        </p:spPr>
        <p:txBody>
          <a:bodyPr>
            <a:noAutofit/>
          </a:bodyPr>
          <a:lstStyle/>
          <a:p>
            <a:pPr lvl="0" algn="just"/>
            <a:r>
              <a:rPr lang="en-US" sz="2800" u="sng" dirty="0" smtClean="0"/>
              <a:t>According to Moore </a:t>
            </a:r>
            <a:r>
              <a:rPr lang="en-US" sz="2800" dirty="0" smtClean="0"/>
              <a:t> </a:t>
            </a:r>
            <a:r>
              <a:rPr lang="en-US" sz="2800" b="1" dirty="0" smtClean="0"/>
              <a:t>“</a:t>
            </a:r>
            <a:r>
              <a:rPr lang="en-US" sz="2800" b="1" i="1" dirty="0" smtClean="0"/>
              <a:t>Plant layout is a plan of an optimum arrangement of facilities </a:t>
            </a:r>
            <a:r>
              <a:rPr lang="en-US" sz="2800" b="1" i="1" dirty="0" smtClean="0">
                <a:solidFill>
                  <a:srgbClr val="C00000"/>
                </a:solidFill>
              </a:rPr>
              <a:t>including personnel</a:t>
            </a:r>
            <a:r>
              <a:rPr lang="en-US" sz="2800" b="1" i="1" dirty="0" smtClean="0"/>
              <a:t>, </a:t>
            </a:r>
            <a:r>
              <a:rPr lang="en-US" sz="2800" b="1" i="1" dirty="0" smtClean="0">
                <a:solidFill>
                  <a:schemeClr val="accent1">
                    <a:lumMod val="75000"/>
                  </a:schemeClr>
                </a:solidFill>
              </a:rPr>
              <a:t>operating equipment</a:t>
            </a:r>
            <a:r>
              <a:rPr lang="en-US" sz="2800" b="1" i="1" dirty="0" smtClean="0"/>
              <a:t>, </a:t>
            </a:r>
            <a:r>
              <a:rPr lang="en-US" sz="2800" b="1" i="1" dirty="0" smtClean="0">
                <a:solidFill>
                  <a:srgbClr val="7030A0"/>
                </a:solidFill>
              </a:rPr>
              <a:t>storage space</a:t>
            </a:r>
            <a:r>
              <a:rPr lang="en-US" sz="2800" b="1" i="1" dirty="0" smtClean="0"/>
              <a:t>, </a:t>
            </a:r>
            <a:r>
              <a:rPr lang="en-US" sz="2800" b="1" i="1" dirty="0" smtClean="0">
                <a:solidFill>
                  <a:schemeClr val="accent2">
                    <a:lumMod val="75000"/>
                  </a:schemeClr>
                </a:solidFill>
              </a:rPr>
              <a:t>material handling equipment</a:t>
            </a:r>
            <a:r>
              <a:rPr lang="en-US" sz="2800" b="1" i="1" dirty="0" smtClean="0"/>
              <a:t> and </a:t>
            </a:r>
            <a:r>
              <a:rPr lang="en-US" sz="2800" b="1" i="1" dirty="0" smtClean="0">
                <a:solidFill>
                  <a:srgbClr val="0033CC"/>
                </a:solidFill>
              </a:rPr>
              <a:t>all other supporting services</a:t>
            </a:r>
            <a:r>
              <a:rPr lang="en-US" sz="2800" b="1" i="1" dirty="0" smtClean="0"/>
              <a:t> along with the </a:t>
            </a:r>
            <a:r>
              <a:rPr lang="en-US" sz="2800" b="1" i="1" dirty="0" smtClean="0">
                <a:solidFill>
                  <a:srgbClr val="FF0000"/>
                </a:solidFill>
              </a:rPr>
              <a:t>design of best structure</a:t>
            </a:r>
            <a:r>
              <a:rPr lang="en-US" sz="2800" b="1" i="1" dirty="0" smtClean="0"/>
              <a:t> to contain all these facilities</a:t>
            </a:r>
            <a:r>
              <a:rPr lang="en-US" sz="2800" b="1" dirty="0" smtClean="0"/>
              <a:t>”.</a:t>
            </a:r>
            <a:r>
              <a:rPr lang="en-US" sz="2800" dirty="0" smtClean="0"/>
              <a:t/>
            </a:r>
            <a:br>
              <a:rPr lang="en-US" sz="2800" dirty="0" smtClean="0"/>
            </a:br>
            <a:endParaRPr lang="en-US" sz="2800" dirty="0"/>
          </a:p>
        </p:txBody>
      </p:sp>
      <p:sp>
        <p:nvSpPr>
          <p:cNvPr id="3" name="Subtitle 2"/>
          <p:cNvSpPr>
            <a:spLocks noGrp="1"/>
          </p:cNvSpPr>
          <p:nvPr>
            <p:ph type="subTitle" idx="1"/>
          </p:nvPr>
        </p:nvSpPr>
        <p:spPr>
          <a:xfrm>
            <a:off x="304800" y="2895600"/>
            <a:ext cx="8610600" cy="3581400"/>
          </a:xfrm>
        </p:spPr>
        <p:txBody>
          <a:bodyPr>
            <a:normAutofit fontScale="92500" lnSpcReduction="10000"/>
          </a:bodyPr>
          <a:lstStyle/>
          <a:p>
            <a:pPr lvl="0" algn="just"/>
            <a:r>
              <a:rPr lang="en-US" dirty="0" smtClean="0">
                <a:solidFill>
                  <a:schemeClr val="tx1"/>
                </a:solidFill>
              </a:rPr>
              <a:t>Layout decisions are important for three basic reasons: </a:t>
            </a:r>
          </a:p>
          <a:p>
            <a:pPr lvl="0" algn="just">
              <a:buFont typeface="Wingdings" pitchFamily="2" charset="2"/>
              <a:buChar char="ü"/>
            </a:pPr>
            <a:r>
              <a:rPr lang="en-US" dirty="0" smtClean="0">
                <a:solidFill>
                  <a:schemeClr val="tx1"/>
                </a:solidFill>
              </a:rPr>
              <a:t> Require substantial investments of money and  </a:t>
            </a:r>
          </a:p>
          <a:p>
            <a:pPr lvl="0" algn="just"/>
            <a:r>
              <a:rPr lang="en-US" dirty="0" smtClean="0">
                <a:solidFill>
                  <a:schemeClr val="tx1"/>
                </a:solidFill>
              </a:rPr>
              <a:t>    effort. </a:t>
            </a:r>
          </a:p>
          <a:p>
            <a:pPr lvl="0" algn="just">
              <a:buFont typeface="Wingdings" pitchFamily="2" charset="2"/>
              <a:buChar char="ü"/>
            </a:pPr>
            <a:r>
              <a:rPr lang="en-US" dirty="0" smtClean="0">
                <a:solidFill>
                  <a:schemeClr val="tx1"/>
                </a:solidFill>
              </a:rPr>
              <a:t> It Involve long-term commitments, which makes </a:t>
            </a:r>
          </a:p>
          <a:p>
            <a:pPr lvl="0" algn="just"/>
            <a:r>
              <a:rPr lang="en-US" dirty="0" smtClean="0">
                <a:solidFill>
                  <a:schemeClr val="tx1"/>
                </a:solidFill>
              </a:rPr>
              <a:t>     mistakes difficult to overcome.</a:t>
            </a:r>
          </a:p>
          <a:p>
            <a:pPr lvl="0" algn="just">
              <a:buFont typeface="Wingdings" pitchFamily="2" charset="2"/>
              <a:buChar char="ü"/>
            </a:pPr>
            <a:r>
              <a:rPr lang="en-US" dirty="0" smtClean="0">
                <a:solidFill>
                  <a:schemeClr val="tx1"/>
                </a:solidFill>
              </a:rPr>
              <a:t> Have a significant impact on the cost and efficiency </a:t>
            </a:r>
          </a:p>
          <a:p>
            <a:pPr lvl="0" algn="just"/>
            <a:r>
              <a:rPr lang="en-US" dirty="0" smtClean="0">
                <a:solidFill>
                  <a:schemeClr val="tx1"/>
                </a:solidFill>
              </a:rPr>
              <a:t>    of operations.</a:t>
            </a:r>
          </a:p>
          <a:p>
            <a:pPr algn="just"/>
            <a:endParaRPr 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0" fill="hold"/>
                                        <p:tgtEl>
                                          <p:spTgt spid="2"/>
                                        </p:tgtEl>
                                        <p:attrNameLst>
                                          <p:attrName>ppt_w</p:attrName>
                                        </p:attrNameLst>
                                      </p:cBhvr>
                                      <p:tavLst>
                                        <p:tav tm="0">
                                          <p:val>
                                            <p:fltVal val="0"/>
                                          </p:val>
                                        </p:tav>
                                        <p:tav tm="100000">
                                          <p:val>
                                            <p:strVal val="#ppt_w"/>
                                          </p:val>
                                        </p:tav>
                                      </p:tavLst>
                                    </p:anim>
                                    <p:anim calcmode="lin" valueType="num">
                                      <p:cBhvr>
                                        <p:cTn id="8" dur="5000" fill="hold"/>
                                        <p:tgtEl>
                                          <p:spTgt spid="2"/>
                                        </p:tgtEl>
                                        <p:attrNameLst>
                                          <p:attrName>ppt_h</p:attrName>
                                        </p:attrNameLst>
                                      </p:cBhvr>
                                      <p:tavLst>
                                        <p:tav tm="0">
                                          <p:val>
                                            <p:fltVal val="0"/>
                                          </p:val>
                                        </p:tav>
                                        <p:tav tm="100000">
                                          <p:val>
                                            <p:strVal val="#ppt_h"/>
                                          </p:val>
                                        </p:tav>
                                      </p:tavLst>
                                    </p:anim>
                                    <p:anim calcmode="lin" valueType="num">
                                      <p:cBhvr>
                                        <p:cTn id="9" dur="5000" fill="hold"/>
                                        <p:tgtEl>
                                          <p:spTgt spid="2"/>
                                        </p:tgtEl>
                                        <p:attrNameLst>
                                          <p:attrName>style.rotation</p:attrName>
                                        </p:attrNameLst>
                                      </p:cBhvr>
                                      <p:tavLst>
                                        <p:tav tm="0">
                                          <p:val>
                                            <p:fltVal val="360"/>
                                          </p:val>
                                        </p:tav>
                                        <p:tav tm="100000">
                                          <p:val>
                                            <p:fltVal val="0"/>
                                          </p:val>
                                        </p:tav>
                                      </p:tavLst>
                                    </p:anim>
                                    <p:animEffect transition="in" filter="fade">
                                      <p:cBhvr>
                                        <p:cTn id="10" dur="5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checkerboard(across)">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1" presetClass="entr" presetSubtype="0"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770" decel="100000"/>
                                        <p:tgtEl>
                                          <p:spTgt spid="3">
                                            <p:txEl>
                                              <p:pRg st="1" end="1"/>
                                            </p:txEl>
                                          </p:spTgt>
                                        </p:tgtEl>
                                      </p:cBhvr>
                                    </p:animEffect>
                                    <p:animScale>
                                      <p:cBhvr>
                                        <p:cTn id="21" dur="770" decel="100000"/>
                                        <p:tgtEl>
                                          <p:spTgt spid="3">
                                            <p:txEl>
                                              <p:pRg st="1" end="1"/>
                                            </p:txEl>
                                          </p:spTgt>
                                        </p:tgtEl>
                                      </p:cBhvr>
                                      <p:from x="10000" y="10000"/>
                                      <p:to x="200000" y="450000"/>
                                    </p:animScale>
                                    <p:animScale>
                                      <p:cBhvr>
                                        <p:cTn id="22" dur="1230" accel="100000" fill="hold">
                                          <p:stCondLst>
                                            <p:cond delay="770"/>
                                          </p:stCondLst>
                                        </p:cTn>
                                        <p:tgtEl>
                                          <p:spTgt spid="3">
                                            <p:txEl>
                                              <p:pRg st="1" end="1"/>
                                            </p:txEl>
                                          </p:spTgt>
                                        </p:tgtEl>
                                      </p:cBhvr>
                                      <p:from x="200000" y="450000"/>
                                      <p:to x="100000" y="100000"/>
                                    </p:animScale>
                                    <p:set>
                                      <p:cBhvr>
                                        <p:cTn id="23" dur="770" fill="hold"/>
                                        <p:tgtEl>
                                          <p:spTgt spid="3">
                                            <p:txEl>
                                              <p:pRg st="1" end="1"/>
                                            </p:txEl>
                                          </p:spTgt>
                                        </p:tgtEl>
                                        <p:attrNameLst>
                                          <p:attrName>ppt_x</p:attrName>
                                        </p:attrNameLst>
                                      </p:cBhvr>
                                      <p:to>
                                        <p:strVal val="(0.5)"/>
                                      </p:to>
                                    </p:set>
                                    <p:anim from="(0.5)" to="(#ppt_x)" calcmode="lin" valueType="num">
                                      <p:cBhvr>
                                        <p:cTn id="24" dur="1230" accel="100000" fill="hold">
                                          <p:stCondLst>
                                            <p:cond delay="770"/>
                                          </p:stCondLst>
                                        </p:cTn>
                                        <p:tgtEl>
                                          <p:spTgt spid="3">
                                            <p:txEl>
                                              <p:pRg st="1" end="1"/>
                                            </p:txEl>
                                          </p:spTgt>
                                        </p:tgtEl>
                                        <p:attrNameLst>
                                          <p:attrName>ppt_x</p:attrName>
                                        </p:attrNameLst>
                                      </p:cBhvr>
                                    </p:anim>
                                    <p:set>
                                      <p:cBhvr>
                                        <p:cTn id="25" dur="770" fill="hold"/>
                                        <p:tgtEl>
                                          <p:spTgt spid="3">
                                            <p:txEl>
                                              <p:pRg st="1" end="1"/>
                                            </p:txEl>
                                          </p:spTgt>
                                        </p:tgtEl>
                                        <p:attrNameLst>
                                          <p:attrName>ppt_y</p:attrName>
                                        </p:attrNameLst>
                                      </p:cBhvr>
                                      <p:to>
                                        <p:strVal val="(#ppt_y+0.4)"/>
                                      </p:to>
                                    </p:set>
                                    <p:anim from="(#ppt_y+0.4)" to="(#ppt_y)" calcmode="lin" valueType="num">
                                      <p:cBhvr>
                                        <p:cTn id="26" dur="1230" accel="100000" fill="hold">
                                          <p:stCondLst>
                                            <p:cond delay="770"/>
                                          </p:stCondLst>
                                        </p:cTn>
                                        <p:tgtEl>
                                          <p:spTgt spid="3">
                                            <p:txEl>
                                              <p:pRg st="1" end="1"/>
                                            </p:txEl>
                                          </p:spTgt>
                                        </p:tgtEl>
                                        <p:attrNameLst>
                                          <p:attrName>ppt_y</p:attrName>
                                        </p:attrNameLst>
                                      </p:cBhvr>
                                    </p:anim>
                                  </p:childTnLst>
                                </p:cTn>
                              </p:par>
                              <p:par>
                                <p:cTn id="27" presetID="51" presetClass="entr" presetSubtype="0" fill="hold" nodeType="with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770" decel="100000"/>
                                        <p:tgtEl>
                                          <p:spTgt spid="3">
                                            <p:txEl>
                                              <p:pRg st="2" end="2"/>
                                            </p:txEl>
                                          </p:spTgt>
                                        </p:tgtEl>
                                      </p:cBhvr>
                                    </p:animEffect>
                                    <p:animScale>
                                      <p:cBhvr>
                                        <p:cTn id="30" dur="770" decel="100000"/>
                                        <p:tgtEl>
                                          <p:spTgt spid="3">
                                            <p:txEl>
                                              <p:pRg st="2" end="2"/>
                                            </p:txEl>
                                          </p:spTgt>
                                        </p:tgtEl>
                                      </p:cBhvr>
                                      <p:from x="10000" y="10000"/>
                                      <p:to x="200000" y="450000"/>
                                    </p:animScale>
                                    <p:animScale>
                                      <p:cBhvr>
                                        <p:cTn id="31" dur="1230" accel="100000" fill="hold">
                                          <p:stCondLst>
                                            <p:cond delay="770"/>
                                          </p:stCondLst>
                                        </p:cTn>
                                        <p:tgtEl>
                                          <p:spTgt spid="3">
                                            <p:txEl>
                                              <p:pRg st="2" end="2"/>
                                            </p:txEl>
                                          </p:spTgt>
                                        </p:tgtEl>
                                      </p:cBhvr>
                                      <p:from x="200000" y="450000"/>
                                      <p:to x="100000" y="100000"/>
                                    </p:animScale>
                                    <p:set>
                                      <p:cBhvr>
                                        <p:cTn id="32" dur="770" fill="hold"/>
                                        <p:tgtEl>
                                          <p:spTgt spid="3">
                                            <p:txEl>
                                              <p:pRg st="2" end="2"/>
                                            </p:txEl>
                                          </p:spTgt>
                                        </p:tgtEl>
                                        <p:attrNameLst>
                                          <p:attrName>ppt_x</p:attrName>
                                        </p:attrNameLst>
                                      </p:cBhvr>
                                      <p:to>
                                        <p:strVal val="(0.5)"/>
                                      </p:to>
                                    </p:set>
                                    <p:anim from="(0.5)" to="(#ppt_x)" calcmode="lin" valueType="num">
                                      <p:cBhvr>
                                        <p:cTn id="33" dur="1230" accel="100000" fill="hold">
                                          <p:stCondLst>
                                            <p:cond delay="770"/>
                                          </p:stCondLst>
                                        </p:cTn>
                                        <p:tgtEl>
                                          <p:spTgt spid="3">
                                            <p:txEl>
                                              <p:pRg st="2" end="2"/>
                                            </p:txEl>
                                          </p:spTgt>
                                        </p:tgtEl>
                                        <p:attrNameLst>
                                          <p:attrName>ppt_x</p:attrName>
                                        </p:attrNameLst>
                                      </p:cBhvr>
                                    </p:anim>
                                    <p:set>
                                      <p:cBhvr>
                                        <p:cTn id="34" dur="770" fill="hold"/>
                                        <p:tgtEl>
                                          <p:spTgt spid="3">
                                            <p:txEl>
                                              <p:pRg st="2" end="2"/>
                                            </p:txEl>
                                          </p:spTgt>
                                        </p:tgtEl>
                                        <p:attrNameLst>
                                          <p:attrName>ppt_y</p:attrName>
                                        </p:attrNameLst>
                                      </p:cBhvr>
                                      <p:to>
                                        <p:strVal val="(#ppt_y+0.4)"/>
                                      </p:to>
                                    </p:set>
                                    <p:anim from="(#ppt_y+0.4)" to="(#ppt_y)" calcmode="lin" valueType="num">
                                      <p:cBhvr>
                                        <p:cTn id="35" dur="1230" accel="100000" fill="hold">
                                          <p:stCondLst>
                                            <p:cond delay="770"/>
                                          </p:stCondLst>
                                        </p:cTn>
                                        <p:tgtEl>
                                          <p:spTgt spid="3">
                                            <p:txEl>
                                              <p:pRg st="2" end="2"/>
                                            </p:txEl>
                                          </p:spTgt>
                                        </p:tgtEl>
                                        <p:attrNameLst>
                                          <p:attrName>ppt_y</p:attrName>
                                        </p:attrNameLst>
                                      </p:cBhvr>
                                    </p:anim>
                                  </p:childTnLst>
                                </p:cTn>
                              </p:par>
                              <p:par>
                                <p:cTn id="36" presetID="51" presetClass="entr" presetSubtype="0" fill="hold" nodeType="withEffect">
                                  <p:stCondLst>
                                    <p:cond delay="0"/>
                                  </p:stCondLst>
                                  <p:childTnLst>
                                    <p:set>
                                      <p:cBhvr>
                                        <p:cTn id="37" dur="1" fill="hold">
                                          <p:stCondLst>
                                            <p:cond delay="0"/>
                                          </p:stCondLst>
                                        </p:cTn>
                                        <p:tgtEl>
                                          <p:spTgt spid="3">
                                            <p:txEl>
                                              <p:pRg st="3" end="3"/>
                                            </p:txEl>
                                          </p:spTgt>
                                        </p:tgtEl>
                                        <p:attrNameLst>
                                          <p:attrName>style.visibility</p:attrName>
                                        </p:attrNameLst>
                                      </p:cBhvr>
                                      <p:to>
                                        <p:strVal val="visible"/>
                                      </p:to>
                                    </p:set>
                                    <p:animEffect transition="in" filter="fade">
                                      <p:cBhvr>
                                        <p:cTn id="38" dur="770" decel="100000"/>
                                        <p:tgtEl>
                                          <p:spTgt spid="3">
                                            <p:txEl>
                                              <p:pRg st="3" end="3"/>
                                            </p:txEl>
                                          </p:spTgt>
                                        </p:tgtEl>
                                      </p:cBhvr>
                                    </p:animEffect>
                                    <p:animScale>
                                      <p:cBhvr>
                                        <p:cTn id="39" dur="770" decel="100000"/>
                                        <p:tgtEl>
                                          <p:spTgt spid="3">
                                            <p:txEl>
                                              <p:pRg st="3" end="3"/>
                                            </p:txEl>
                                          </p:spTgt>
                                        </p:tgtEl>
                                      </p:cBhvr>
                                      <p:from x="10000" y="10000"/>
                                      <p:to x="200000" y="450000"/>
                                    </p:animScale>
                                    <p:animScale>
                                      <p:cBhvr>
                                        <p:cTn id="40" dur="1230" accel="100000" fill="hold">
                                          <p:stCondLst>
                                            <p:cond delay="770"/>
                                          </p:stCondLst>
                                        </p:cTn>
                                        <p:tgtEl>
                                          <p:spTgt spid="3">
                                            <p:txEl>
                                              <p:pRg st="3" end="3"/>
                                            </p:txEl>
                                          </p:spTgt>
                                        </p:tgtEl>
                                      </p:cBhvr>
                                      <p:from x="200000" y="450000"/>
                                      <p:to x="100000" y="100000"/>
                                    </p:animScale>
                                    <p:set>
                                      <p:cBhvr>
                                        <p:cTn id="41" dur="770" fill="hold"/>
                                        <p:tgtEl>
                                          <p:spTgt spid="3">
                                            <p:txEl>
                                              <p:pRg st="3" end="3"/>
                                            </p:txEl>
                                          </p:spTgt>
                                        </p:tgtEl>
                                        <p:attrNameLst>
                                          <p:attrName>ppt_x</p:attrName>
                                        </p:attrNameLst>
                                      </p:cBhvr>
                                      <p:to>
                                        <p:strVal val="(0.5)"/>
                                      </p:to>
                                    </p:set>
                                    <p:anim from="(0.5)" to="(#ppt_x)" calcmode="lin" valueType="num">
                                      <p:cBhvr>
                                        <p:cTn id="42" dur="1230" accel="100000" fill="hold">
                                          <p:stCondLst>
                                            <p:cond delay="770"/>
                                          </p:stCondLst>
                                        </p:cTn>
                                        <p:tgtEl>
                                          <p:spTgt spid="3">
                                            <p:txEl>
                                              <p:pRg st="3" end="3"/>
                                            </p:txEl>
                                          </p:spTgt>
                                        </p:tgtEl>
                                        <p:attrNameLst>
                                          <p:attrName>ppt_x</p:attrName>
                                        </p:attrNameLst>
                                      </p:cBhvr>
                                    </p:anim>
                                    <p:set>
                                      <p:cBhvr>
                                        <p:cTn id="43" dur="770" fill="hold"/>
                                        <p:tgtEl>
                                          <p:spTgt spid="3">
                                            <p:txEl>
                                              <p:pRg st="3" end="3"/>
                                            </p:txEl>
                                          </p:spTgt>
                                        </p:tgtEl>
                                        <p:attrNameLst>
                                          <p:attrName>ppt_y</p:attrName>
                                        </p:attrNameLst>
                                      </p:cBhvr>
                                      <p:to>
                                        <p:strVal val="(#ppt_y+0.4)"/>
                                      </p:to>
                                    </p:set>
                                    <p:anim from="(#ppt_y+0.4)" to="(#ppt_y)" calcmode="lin" valueType="num">
                                      <p:cBhvr>
                                        <p:cTn id="44" dur="1230" accel="100000" fill="hold">
                                          <p:stCondLst>
                                            <p:cond delay="770"/>
                                          </p:stCondLst>
                                        </p:cTn>
                                        <p:tgtEl>
                                          <p:spTgt spid="3">
                                            <p:txEl>
                                              <p:pRg st="3" end="3"/>
                                            </p:txEl>
                                          </p:spTgt>
                                        </p:tgtEl>
                                        <p:attrNameLst>
                                          <p:attrName>ppt_y</p:attrName>
                                        </p:attrNameLst>
                                      </p:cBhvr>
                                    </p:anim>
                                  </p:childTnLst>
                                </p:cTn>
                              </p:par>
                              <p:par>
                                <p:cTn id="45" presetID="51" presetClass="entr" presetSubtype="0" fill="hold" nodeType="with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animEffect transition="in" filter="fade">
                                      <p:cBhvr>
                                        <p:cTn id="47" dur="770" decel="100000"/>
                                        <p:tgtEl>
                                          <p:spTgt spid="3">
                                            <p:txEl>
                                              <p:pRg st="4" end="4"/>
                                            </p:txEl>
                                          </p:spTgt>
                                        </p:tgtEl>
                                      </p:cBhvr>
                                    </p:animEffect>
                                    <p:animScale>
                                      <p:cBhvr>
                                        <p:cTn id="48" dur="770" decel="100000"/>
                                        <p:tgtEl>
                                          <p:spTgt spid="3">
                                            <p:txEl>
                                              <p:pRg st="4" end="4"/>
                                            </p:txEl>
                                          </p:spTgt>
                                        </p:tgtEl>
                                      </p:cBhvr>
                                      <p:from x="10000" y="10000"/>
                                      <p:to x="200000" y="450000"/>
                                    </p:animScale>
                                    <p:animScale>
                                      <p:cBhvr>
                                        <p:cTn id="49" dur="1230" accel="100000" fill="hold">
                                          <p:stCondLst>
                                            <p:cond delay="770"/>
                                          </p:stCondLst>
                                        </p:cTn>
                                        <p:tgtEl>
                                          <p:spTgt spid="3">
                                            <p:txEl>
                                              <p:pRg st="4" end="4"/>
                                            </p:txEl>
                                          </p:spTgt>
                                        </p:tgtEl>
                                      </p:cBhvr>
                                      <p:from x="200000" y="450000"/>
                                      <p:to x="100000" y="100000"/>
                                    </p:animScale>
                                    <p:set>
                                      <p:cBhvr>
                                        <p:cTn id="50" dur="770" fill="hold"/>
                                        <p:tgtEl>
                                          <p:spTgt spid="3">
                                            <p:txEl>
                                              <p:pRg st="4" end="4"/>
                                            </p:txEl>
                                          </p:spTgt>
                                        </p:tgtEl>
                                        <p:attrNameLst>
                                          <p:attrName>ppt_x</p:attrName>
                                        </p:attrNameLst>
                                      </p:cBhvr>
                                      <p:to>
                                        <p:strVal val="(0.5)"/>
                                      </p:to>
                                    </p:set>
                                    <p:anim from="(0.5)" to="(#ppt_x)" calcmode="lin" valueType="num">
                                      <p:cBhvr>
                                        <p:cTn id="51" dur="1230" accel="100000" fill="hold">
                                          <p:stCondLst>
                                            <p:cond delay="770"/>
                                          </p:stCondLst>
                                        </p:cTn>
                                        <p:tgtEl>
                                          <p:spTgt spid="3">
                                            <p:txEl>
                                              <p:pRg st="4" end="4"/>
                                            </p:txEl>
                                          </p:spTgt>
                                        </p:tgtEl>
                                        <p:attrNameLst>
                                          <p:attrName>ppt_x</p:attrName>
                                        </p:attrNameLst>
                                      </p:cBhvr>
                                    </p:anim>
                                    <p:set>
                                      <p:cBhvr>
                                        <p:cTn id="52" dur="770" fill="hold"/>
                                        <p:tgtEl>
                                          <p:spTgt spid="3">
                                            <p:txEl>
                                              <p:pRg st="4" end="4"/>
                                            </p:txEl>
                                          </p:spTgt>
                                        </p:tgtEl>
                                        <p:attrNameLst>
                                          <p:attrName>ppt_y</p:attrName>
                                        </p:attrNameLst>
                                      </p:cBhvr>
                                      <p:to>
                                        <p:strVal val="(#ppt_y+0.4)"/>
                                      </p:to>
                                    </p:set>
                                    <p:anim from="(#ppt_y+0.4)" to="(#ppt_y)" calcmode="lin" valueType="num">
                                      <p:cBhvr>
                                        <p:cTn id="53" dur="1230" accel="100000" fill="hold">
                                          <p:stCondLst>
                                            <p:cond delay="770"/>
                                          </p:stCondLst>
                                        </p:cTn>
                                        <p:tgtEl>
                                          <p:spTgt spid="3">
                                            <p:txEl>
                                              <p:pRg st="4" end="4"/>
                                            </p:txEl>
                                          </p:spTgt>
                                        </p:tgtEl>
                                        <p:attrNameLst>
                                          <p:attrName>ppt_y</p:attrName>
                                        </p:attrNameLst>
                                      </p:cBhvr>
                                    </p:anim>
                                  </p:childTnLst>
                                </p:cTn>
                              </p:par>
                              <p:par>
                                <p:cTn id="54" presetID="51" presetClass="entr" presetSubtype="0" fill="hold" nodeType="withEffect">
                                  <p:stCondLst>
                                    <p:cond delay="0"/>
                                  </p:stCondLst>
                                  <p:childTnLst>
                                    <p:set>
                                      <p:cBhvr>
                                        <p:cTn id="55" dur="1" fill="hold">
                                          <p:stCondLst>
                                            <p:cond delay="0"/>
                                          </p:stCondLst>
                                        </p:cTn>
                                        <p:tgtEl>
                                          <p:spTgt spid="3">
                                            <p:txEl>
                                              <p:pRg st="5" end="5"/>
                                            </p:txEl>
                                          </p:spTgt>
                                        </p:tgtEl>
                                        <p:attrNameLst>
                                          <p:attrName>style.visibility</p:attrName>
                                        </p:attrNameLst>
                                      </p:cBhvr>
                                      <p:to>
                                        <p:strVal val="visible"/>
                                      </p:to>
                                    </p:set>
                                    <p:animEffect transition="in" filter="fade">
                                      <p:cBhvr>
                                        <p:cTn id="56" dur="770" decel="100000"/>
                                        <p:tgtEl>
                                          <p:spTgt spid="3">
                                            <p:txEl>
                                              <p:pRg st="5" end="5"/>
                                            </p:txEl>
                                          </p:spTgt>
                                        </p:tgtEl>
                                      </p:cBhvr>
                                    </p:animEffect>
                                    <p:animScale>
                                      <p:cBhvr>
                                        <p:cTn id="57" dur="770" decel="100000"/>
                                        <p:tgtEl>
                                          <p:spTgt spid="3">
                                            <p:txEl>
                                              <p:pRg st="5" end="5"/>
                                            </p:txEl>
                                          </p:spTgt>
                                        </p:tgtEl>
                                      </p:cBhvr>
                                      <p:from x="10000" y="10000"/>
                                      <p:to x="200000" y="450000"/>
                                    </p:animScale>
                                    <p:animScale>
                                      <p:cBhvr>
                                        <p:cTn id="58" dur="1230" accel="100000" fill="hold">
                                          <p:stCondLst>
                                            <p:cond delay="770"/>
                                          </p:stCondLst>
                                        </p:cTn>
                                        <p:tgtEl>
                                          <p:spTgt spid="3">
                                            <p:txEl>
                                              <p:pRg st="5" end="5"/>
                                            </p:txEl>
                                          </p:spTgt>
                                        </p:tgtEl>
                                      </p:cBhvr>
                                      <p:from x="200000" y="450000"/>
                                      <p:to x="100000" y="100000"/>
                                    </p:animScale>
                                    <p:set>
                                      <p:cBhvr>
                                        <p:cTn id="59" dur="770" fill="hold"/>
                                        <p:tgtEl>
                                          <p:spTgt spid="3">
                                            <p:txEl>
                                              <p:pRg st="5" end="5"/>
                                            </p:txEl>
                                          </p:spTgt>
                                        </p:tgtEl>
                                        <p:attrNameLst>
                                          <p:attrName>ppt_x</p:attrName>
                                        </p:attrNameLst>
                                      </p:cBhvr>
                                      <p:to>
                                        <p:strVal val="(0.5)"/>
                                      </p:to>
                                    </p:set>
                                    <p:anim from="(0.5)" to="(#ppt_x)" calcmode="lin" valueType="num">
                                      <p:cBhvr>
                                        <p:cTn id="60" dur="1230" accel="100000" fill="hold">
                                          <p:stCondLst>
                                            <p:cond delay="770"/>
                                          </p:stCondLst>
                                        </p:cTn>
                                        <p:tgtEl>
                                          <p:spTgt spid="3">
                                            <p:txEl>
                                              <p:pRg st="5" end="5"/>
                                            </p:txEl>
                                          </p:spTgt>
                                        </p:tgtEl>
                                        <p:attrNameLst>
                                          <p:attrName>ppt_x</p:attrName>
                                        </p:attrNameLst>
                                      </p:cBhvr>
                                    </p:anim>
                                    <p:set>
                                      <p:cBhvr>
                                        <p:cTn id="61" dur="770" fill="hold"/>
                                        <p:tgtEl>
                                          <p:spTgt spid="3">
                                            <p:txEl>
                                              <p:pRg st="5" end="5"/>
                                            </p:txEl>
                                          </p:spTgt>
                                        </p:tgtEl>
                                        <p:attrNameLst>
                                          <p:attrName>ppt_y</p:attrName>
                                        </p:attrNameLst>
                                      </p:cBhvr>
                                      <p:to>
                                        <p:strVal val="(#ppt_y+0.4)"/>
                                      </p:to>
                                    </p:set>
                                    <p:anim from="(#ppt_y+0.4)" to="(#ppt_y)" calcmode="lin" valueType="num">
                                      <p:cBhvr>
                                        <p:cTn id="62" dur="1230" accel="100000" fill="hold">
                                          <p:stCondLst>
                                            <p:cond delay="770"/>
                                          </p:stCondLst>
                                        </p:cTn>
                                        <p:tgtEl>
                                          <p:spTgt spid="3">
                                            <p:txEl>
                                              <p:pRg st="5" end="5"/>
                                            </p:txEl>
                                          </p:spTgt>
                                        </p:tgtEl>
                                        <p:attrNameLst>
                                          <p:attrName>ppt_y</p:attrName>
                                        </p:attrNameLst>
                                      </p:cBhvr>
                                    </p:anim>
                                  </p:childTnLst>
                                </p:cTn>
                              </p:par>
                              <p:par>
                                <p:cTn id="63" presetID="51" presetClass="entr" presetSubtype="0" fill="hold" nodeType="withEffect">
                                  <p:stCondLst>
                                    <p:cond delay="0"/>
                                  </p:stCondLst>
                                  <p:childTnLst>
                                    <p:set>
                                      <p:cBhvr>
                                        <p:cTn id="64" dur="1" fill="hold">
                                          <p:stCondLst>
                                            <p:cond delay="0"/>
                                          </p:stCondLst>
                                        </p:cTn>
                                        <p:tgtEl>
                                          <p:spTgt spid="3">
                                            <p:txEl>
                                              <p:pRg st="6" end="6"/>
                                            </p:txEl>
                                          </p:spTgt>
                                        </p:tgtEl>
                                        <p:attrNameLst>
                                          <p:attrName>style.visibility</p:attrName>
                                        </p:attrNameLst>
                                      </p:cBhvr>
                                      <p:to>
                                        <p:strVal val="visible"/>
                                      </p:to>
                                    </p:set>
                                    <p:animEffect transition="in" filter="fade">
                                      <p:cBhvr>
                                        <p:cTn id="65" dur="770" decel="100000"/>
                                        <p:tgtEl>
                                          <p:spTgt spid="3">
                                            <p:txEl>
                                              <p:pRg st="6" end="6"/>
                                            </p:txEl>
                                          </p:spTgt>
                                        </p:tgtEl>
                                      </p:cBhvr>
                                    </p:animEffect>
                                    <p:animScale>
                                      <p:cBhvr>
                                        <p:cTn id="66" dur="770" decel="100000"/>
                                        <p:tgtEl>
                                          <p:spTgt spid="3">
                                            <p:txEl>
                                              <p:pRg st="6" end="6"/>
                                            </p:txEl>
                                          </p:spTgt>
                                        </p:tgtEl>
                                      </p:cBhvr>
                                      <p:from x="10000" y="10000"/>
                                      <p:to x="200000" y="450000"/>
                                    </p:animScale>
                                    <p:animScale>
                                      <p:cBhvr>
                                        <p:cTn id="67" dur="1230" accel="100000" fill="hold">
                                          <p:stCondLst>
                                            <p:cond delay="770"/>
                                          </p:stCondLst>
                                        </p:cTn>
                                        <p:tgtEl>
                                          <p:spTgt spid="3">
                                            <p:txEl>
                                              <p:pRg st="6" end="6"/>
                                            </p:txEl>
                                          </p:spTgt>
                                        </p:tgtEl>
                                      </p:cBhvr>
                                      <p:from x="200000" y="450000"/>
                                      <p:to x="100000" y="100000"/>
                                    </p:animScale>
                                    <p:set>
                                      <p:cBhvr>
                                        <p:cTn id="68" dur="770" fill="hold"/>
                                        <p:tgtEl>
                                          <p:spTgt spid="3">
                                            <p:txEl>
                                              <p:pRg st="6" end="6"/>
                                            </p:txEl>
                                          </p:spTgt>
                                        </p:tgtEl>
                                        <p:attrNameLst>
                                          <p:attrName>ppt_x</p:attrName>
                                        </p:attrNameLst>
                                      </p:cBhvr>
                                      <p:to>
                                        <p:strVal val="(0.5)"/>
                                      </p:to>
                                    </p:set>
                                    <p:anim from="(0.5)" to="(#ppt_x)" calcmode="lin" valueType="num">
                                      <p:cBhvr>
                                        <p:cTn id="69" dur="1230" accel="100000" fill="hold">
                                          <p:stCondLst>
                                            <p:cond delay="770"/>
                                          </p:stCondLst>
                                        </p:cTn>
                                        <p:tgtEl>
                                          <p:spTgt spid="3">
                                            <p:txEl>
                                              <p:pRg st="6" end="6"/>
                                            </p:txEl>
                                          </p:spTgt>
                                        </p:tgtEl>
                                        <p:attrNameLst>
                                          <p:attrName>ppt_x</p:attrName>
                                        </p:attrNameLst>
                                      </p:cBhvr>
                                    </p:anim>
                                    <p:set>
                                      <p:cBhvr>
                                        <p:cTn id="70" dur="770" fill="hold"/>
                                        <p:tgtEl>
                                          <p:spTgt spid="3">
                                            <p:txEl>
                                              <p:pRg st="6" end="6"/>
                                            </p:txEl>
                                          </p:spTgt>
                                        </p:tgtEl>
                                        <p:attrNameLst>
                                          <p:attrName>ppt_y</p:attrName>
                                        </p:attrNameLst>
                                      </p:cBhvr>
                                      <p:to>
                                        <p:strVal val="(#ppt_y+0.4)"/>
                                      </p:to>
                                    </p:set>
                                    <p:anim from="(#ppt_y+0.4)" to="(#ppt_y)" calcmode="lin" valueType="num">
                                      <p:cBhvr>
                                        <p:cTn id="71" dur="1230" accel="100000" fill="hold">
                                          <p:stCondLst>
                                            <p:cond delay="770"/>
                                          </p:stCondLst>
                                        </p:cTn>
                                        <p:tgtEl>
                                          <p:spTgt spid="3">
                                            <p:txEl>
                                              <p:pRg st="6" end="6"/>
                                            </p:txEl>
                                          </p:spTgt>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2">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210</TotalTime>
  <Words>2014</Words>
  <Application>Microsoft Office PowerPoint</Application>
  <PresentationFormat>On-screen Show (4:3)</PresentationFormat>
  <Paragraphs>203</Paragraphs>
  <Slides>34</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36" baseType="lpstr">
      <vt:lpstr>Office Theme</vt:lpstr>
      <vt:lpstr>Clip</vt:lpstr>
      <vt:lpstr>Plant Layout</vt:lpstr>
      <vt:lpstr>What is facility layout ?</vt:lpstr>
      <vt:lpstr>Slide 3</vt:lpstr>
      <vt:lpstr>Slide 4</vt:lpstr>
      <vt:lpstr>The Need for Layout Decisions</vt:lpstr>
      <vt:lpstr>The Need for Layout Design (Cont’d)</vt:lpstr>
      <vt:lpstr>Introduction</vt:lpstr>
      <vt:lpstr>Slide 8</vt:lpstr>
      <vt:lpstr>According to Moore  “Plant layout is a plan of an optimum arrangement of facilities including personnel, operating equipment, storage space, material handling equipment and all other supporting services along with the design of best structure to contain all these facilities”. </vt:lpstr>
      <vt:lpstr>Objectives of  Plant layout</vt:lpstr>
      <vt:lpstr>Slide 11</vt:lpstr>
      <vt:lpstr>Principles of Plant Layout</vt:lpstr>
      <vt:lpstr>Types of Layout</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Plant Layout</dc:title>
  <dc:creator>Ch@nch@l</dc:creator>
  <cp:lastModifiedBy>user</cp:lastModifiedBy>
  <cp:revision>82</cp:revision>
  <dcterms:created xsi:type="dcterms:W3CDTF">2006-08-16T00:00:00Z</dcterms:created>
  <dcterms:modified xsi:type="dcterms:W3CDTF">2014-01-06T10:40:21Z</dcterms:modified>
</cp:coreProperties>
</file>