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81" r:id="rId12"/>
    <p:sldId id="282" r:id="rId13"/>
    <p:sldId id="278" r:id="rId14"/>
    <p:sldId id="283" r:id="rId15"/>
    <p:sldId id="285" r:id="rId16"/>
    <p:sldId id="284" r:id="rId17"/>
    <p:sldId id="286" r:id="rId18"/>
    <p:sldId id="287" r:id="rId19"/>
    <p:sldId id="289" r:id="rId20"/>
    <p:sldId id="288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  <a:srgbClr val="990000"/>
    <a:srgbClr val="800000"/>
    <a:srgbClr val="000099"/>
    <a:srgbClr val="660033"/>
    <a:srgbClr val="800080"/>
    <a:srgbClr val="000096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4" autoAdjust="0"/>
  </p:normalViewPr>
  <p:slideViewPr>
    <p:cSldViewPr>
      <p:cViewPr>
        <p:scale>
          <a:sx n="70" d="100"/>
          <a:sy n="70" d="100"/>
        </p:scale>
        <p:origin x="-10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19A73-9EB8-4E3A-9314-948F2B507082}" type="datetimeFigureOut">
              <a:rPr lang="en-US" smtClean="0"/>
              <a:pPr/>
              <a:t>06/01/2014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A7F28-930C-4B10-8349-EA868CF39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A7F28-930C-4B10-8349-EA868CF396F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5410200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sz="8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br>
              <a:rPr lang="en-US" sz="88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88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88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88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5638800"/>
            <a:ext cx="5867400" cy="8382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Presentation By: Chetan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Raikwar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Faculty IIPS-DAVV, Indore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http://www.seeklogo.com/images/S/system-logo-F88E25F1E5-seeklogo.co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759825" cy="44958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0" y="89360"/>
            <a:ext cx="4800600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</a:rPr>
              <a:t>System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67148" y="967800"/>
            <a:ext cx="8824452" cy="5509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0096"/>
                </a:solidFill>
              </a:rPr>
              <a:t> The term system is derived from a Greek word SYSTEMA which means organized relationship between c</a:t>
            </a:r>
            <a:r>
              <a:rPr lang="en-US" sz="3200" dirty="0" smtClean="0">
                <a:solidFill>
                  <a:srgbClr val="000096"/>
                </a:solidFill>
                <a:latin typeface="+mj-lt"/>
              </a:rPr>
              <a:t>omponent</a:t>
            </a:r>
          </a:p>
          <a:p>
            <a:pPr lvl="0">
              <a:buFont typeface="Wingdings" pitchFamily="2" charset="2"/>
              <a:buChar char="ü"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96"/>
                </a:solidFill>
                <a:effectLst/>
                <a:latin typeface="+mj-lt"/>
                <a:cs typeface="Arial" pitchFamily="34" charset="0"/>
              </a:rPr>
              <a:t>A system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96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lang="en-US" sz="3200" dirty="0" smtClean="0">
                <a:solidFill>
                  <a:srgbClr val="000096"/>
                </a:solidFill>
                <a:latin typeface="+mj-lt"/>
                <a:cs typeface="Arial" pitchFamily="34" charset="0"/>
              </a:rPr>
              <a:t>is designed to achieve one or more objective.</a:t>
            </a:r>
          </a:p>
          <a:p>
            <a:pPr lvl="0">
              <a:buFont typeface="Wingdings" pitchFamily="2" charset="2"/>
              <a:buChar char="ü"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96"/>
                </a:solidFill>
                <a:effectLst/>
                <a:latin typeface="+mj-lt"/>
                <a:cs typeface="Arial" pitchFamily="34" charset="0"/>
              </a:rPr>
              <a:t>According to System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96"/>
                </a:solidFill>
                <a:effectLst/>
                <a:latin typeface="+mj-lt"/>
                <a:cs typeface="Arial" pitchFamily="34" charset="0"/>
              </a:rPr>
              <a:t> Theory “System means developing a systematic, theoretical framework upon which decision can be made”.</a:t>
            </a:r>
          </a:p>
          <a:p>
            <a:pPr lvl="0">
              <a:buFont typeface="Wingdings" pitchFamily="2" charset="2"/>
              <a:buChar char="ü"/>
            </a:pPr>
            <a:r>
              <a:rPr lang="en-US" sz="3200" baseline="0" dirty="0" smtClean="0">
                <a:solidFill>
                  <a:srgbClr val="000096"/>
                </a:solidFill>
                <a:latin typeface="+mj-lt"/>
                <a:cs typeface="Arial" pitchFamily="34" charset="0"/>
              </a:rPr>
              <a:t>A system is an orderly grouping of independent</a:t>
            </a:r>
            <a:r>
              <a:rPr lang="en-US" sz="3200" dirty="0" smtClean="0">
                <a:solidFill>
                  <a:srgbClr val="000096"/>
                </a:solidFill>
                <a:latin typeface="+mj-lt"/>
                <a:cs typeface="Arial" pitchFamily="34" charset="0"/>
              </a:rPr>
              <a:t> component linked together according to a plan to achieve a specific objective.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447800" y="435114"/>
            <a:ext cx="6248400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</a:rPr>
              <a:t>Characteristics of System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005348" y="1600200"/>
            <a:ext cx="7300452" cy="424731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5400" dirty="0" smtClean="0">
                <a:solidFill>
                  <a:srgbClr val="000096"/>
                </a:solidFill>
              </a:rPr>
              <a:t>Organization</a:t>
            </a:r>
          </a:p>
          <a:p>
            <a:pPr marL="514350" lvl="0" indent="-514350">
              <a:buFont typeface="+mj-lt"/>
              <a:buAutoNum type="arabicPeriod"/>
            </a:pP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rgbClr val="000096"/>
                </a:solidFill>
                <a:effectLst/>
                <a:latin typeface="+mj-lt"/>
                <a:cs typeface="Arial" pitchFamily="34" charset="0"/>
              </a:rPr>
              <a:t>Interaction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5400" dirty="0" smtClean="0">
                <a:solidFill>
                  <a:srgbClr val="000096"/>
                </a:solidFill>
                <a:latin typeface="+mj-lt"/>
                <a:cs typeface="Arial" pitchFamily="34" charset="0"/>
              </a:rPr>
              <a:t>Integration</a:t>
            </a:r>
          </a:p>
          <a:p>
            <a:pPr marL="514350" lvl="0" indent="-514350">
              <a:buFont typeface="+mj-lt"/>
              <a:buAutoNum type="arabicPeriod"/>
            </a:pP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rgbClr val="000096"/>
                </a:solidFill>
                <a:effectLst/>
                <a:latin typeface="+mj-lt"/>
                <a:cs typeface="Arial" pitchFamily="34" charset="0"/>
              </a:rPr>
              <a:t>Interdependence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5400" dirty="0" smtClean="0">
                <a:solidFill>
                  <a:srgbClr val="000096"/>
                </a:solidFill>
                <a:latin typeface="+mj-lt"/>
                <a:cs typeface="Arial" pitchFamily="34" charset="0"/>
              </a:rPr>
              <a:t>Central Objective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rgbClr val="000096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4"/>
          <p:cNvSpPr>
            <a:spLocks noChangeArrowheads="1"/>
          </p:cNvSpPr>
          <p:nvPr/>
        </p:nvSpPr>
        <p:spPr bwMode="auto">
          <a:xfrm>
            <a:off x="0" y="2819400"/>
            <a:ext cx="1752600" cy="1143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6600"/>
            </a:solidFill>
            <a:prstDash val="lgDash"/>
            <a:round/>
            <a:headEnd/>
            <a:tailEnd/>
          </a:ln>
        </p:spPr>
        <p:txBody>
          <a:bodyPr/>
          <a:lstStyle/>
          <a:p>
            <a:pPr algn="ctr"/>
            <a:endParaRPr lang="en-US" b="1">
              <a:solidFill>
                <a:srgbClr val="990000"/>
              </a:solidFill>
            </a:endParaRPr>
          </a:p>
          <a:p>
            <a:pPr algn="ctr"/>
            <a:r>
              <a:rPr lang="en-US" b="1">
                <a:solidFill>
                  <a:srgbClr val="990000"/>
                </a:solidFill>
              </a:rPr>
              <a:t>Supplier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2209800" y="2362200"/>
            <a:ext cx="1447800" cy="2057400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rgbClr val="990000"/>
                </a:solidFill>
                <a:latin typeface="Times New Roman" pitchFamily="18" charset="0"/>
              </a:rPr>
              <a:t>Inputs:</a:t>
            </a:r>
          </a:p>
          <a:p>
            <a:pPr algn="ctr"/>
            <a:r>
              <a:rPr lang="en-US" b="1">
                <a:solidFill>
                  <a:srgbClr val="990000"/>
                </a:solidFill>
                <a:latin typeface="Times New Roman" pitchFamily="18" charset="0"/>
              </a:rPr>
              <a:t>Material</a:t>
            </a:r>
          </a:p>
          <a:p>
            <a:pPr algn="ctr"/>
            <a:r>
              <a:rPr lang="en-US" b="1">
                <a:solidFill>
                  <a:srgbClr val="990000"/>
                </a:solidFill>
                <a:latin typeface="Times New Roman" pitchFamily="18" charset="0"/>
              </a:rPr>
              <a:t>Capital</a:t>
            </a:r>
          </a:p>
          <a:p>
            <a:pPr algn="ctr"/>
            <a:r>
              <a:rPr lang="en-US" b="1">
                <a:solidFill>
                  <a:srgbClr val="990000"/>
                </a:solidFill>
                <a:latin typeface="Times New Roman" pitchFamily="18" charset="0"/>
              </a:rPr>
              <a:t>Equipment</a:t>
            </a:r>
          </a:p>
          <a:p>
            <a:pPr algn="ctr"/>
            <a:r>
              <a:rPr lang="en-US" b="1">
                <a:solidFill>
                  <a:srgbClr val="990000"/>
                </a:solidFill>
                <a:latin typeface="Times New Roman" pitchFamily="18" charset="0"/>
              </a:rPr>
              <a:t>People</a:t>
            </a:r>
          </a:p>
          <a:p>
            <a:pPr algn="ctr"/>
            <a:r>
              <a:rPr lang="en-US" b="1">
                <a:solidFill>
                  <a:srgbClr val="990000"/>
                </a:solidFill>
                <a:latin typeface="Times New Roman" pitchFamily="18" charset="0"/>
              </a:rPr>
              <a:t>Information</a:t>
            </a:r>
          </a:p>
          <a:p>
            <a:pPr algn="ctr"/>
            <a:r>
              <a:rPr lang="en-US" b="1">
                <a:solidFill>
                  <a:srgbClr val="990000"/>
                </a:solidFill>
                <a:latin typeface="Times New Roman" pitchFamily="18" charset="0"/>
              </a:rPr>
              <a:t>Energy</a:t>
            </a:r>
          </a:p>
        </p:txBody>
      </p:sp>
      <p:sp>
        <p:nvSpPr>
          <p:cNvPr id="11268" name="AutoShape 6"/>
          <p:cNvSpPr>
            <a:spLocks noChangeArrowheads="1"/>
          </p:cNvSpPr>
          <p:nvPr/>
        </p:nvSpPr>
        <p:spPr bwMode="auto">
          <a:xfrm>
            <a:off x="3657600" y="2895600"/>
            <a:ext cx="1295400" cy="609600"/>
          </a:xfrm>
          <a:prstGeom prst="rightArrow">
            <a:avLst>
              <a:gd name="adj1" fmla="val 50000"/>
              <a:gd name="adj2" fmla="val 56667"/>
            </a:avLst>
          </a:prstGeom>
          <a:solidFill>
            <a:srgbClr val="FFFFFF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b="1">
                <a:solidFill>
                  <a:srgbClr val="990000"/>
                </a:solidFill>
              </a:rPr>
              <a:t>Process</a:t>
            </a:r>
          </a:p>
        </p:txBody>
      </p:sp>
      <p:sp>
        <p:nvSpPr>
          <p:cNvPr id="11269" name="AutoShape 7"/>
          <p:cNvSpPr>
            <a:spLocks noChangeArrowheads="1"/>
          </p:cNvSpPr>
          <p:nvPr/>
        </p:nvSpPr>
        <p:spPr bwMode="auto">
          <a:xfrm>
            <a:off x="6819900" y="2362200"/>
            <a:ext cx="2247900" cy="1714500"/>
          </a:xfrm>
          <a:prstGeom prst="irregularSeal1">
            <a:avLst/>
          </a:prstGeom>
          <a:solidFill>
            <a:srgbClr val="FFFFFF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b="1">
                <a:solidFill>
                  <a:srgbClr val="990000"/>
                </a:solidFill>
              </a:rPr>
              <a:t>Customer</a:t>
            </a:r>
          </a:p>
        </p:txBody>
      </p:sp>
      <p:sp>
        <p:nvSpPr>
          <p:cNvPr id="11270" name="AutoShape 8"/>
          <p:cNvSpPr>
            <a:spLocks noChangeArrowheads="1"/>
          </p:cNvSpPr>
          <p:nvPr/>
        </p:nvSpPr>
        <p:spPr bwMode="auto">
          <a:xfrm>
            <a:off x="2667000" y="3733800"/>
            <a:ext cx="3200400" cy="2209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b="1" dirty="0">
                <a:solidFill>
                  <a:srgbClr val="990000"/>
                </a:solidFill>
              </a:rPr>
              <a:t> </a:t>
            </a:r>
            <a:r>
              <a:rPr lang="en-US" b="1" dirty="0" smtClean="0">
                <a:solidFill>
                  <a:srgbClr val="990000"/>
                </a:solidFill>
              </a:rPr>
              <a:t>     </a:t>
            </a:r>
            <a:r>
              <a:rPr lang="en-US" sz="3200" b="1" dirty="0" smtClean="0">
                <a:solidFill>
                  <a:srgbClr val="990000"/>
                </a:solidFill>
              </a:rPr>
              <a:t>System</a:t>
            </a:r>
            <a:endParaRPr lang="en-US" sz="3200" b="1" dirty="0">
              <a:solidFill>
                <a:srgbClr val="990000"/>
              </a:solidFill>
            </a:endParaRPr>
          </a:p>
        </p:txBody>
      </p:sp>
      <p:sp>
        <p:nvSpPr>
          <p:cNvPr id="11271" name="Text Box 9"/>
          <p:cNvSpPr txBox="1">
            <a:spLocks noChangeArrowheads="1"/>
          </p:cNvSpPr>
          <p:nvPr/>
        </p:nvSpPr>
        <p:spPr bwMode="auto">
          <a:xfrm>
            <a:off x="4953000" y="2362200"/>
            <a:ext cx="1447800" cy="1754188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990000"/>
                </a:solidFill>
                <a:latin typeface="Times New Roman" pitchFamily="18" charset="0"/>
              </a:rPr>
              <a:t>Outputs:</a:t>
            </a:r>
          </a:p>
          <a:p>
            <a:r>
              <a:rPr lang="en-US" b="1">
                <a:solidFill>
                  <a:srgbClr val="990000"/>
                </a:solidFill>
                <a:latin typeface="Times New Roman" pitchFamily="18" charset="0"/>
              </a:rPr>
              <a:t>Goods (Tangible)</a:t>
            </a:r>
          </a:p>
          <a:p>
            <a:endParaRPr lang="en-US" b="1">
              <a:solidFill>
                <a:srgbClr val="990000"/>
              </a:solidFill>
              <a:latin typeface="Times New Roman" pitchFamily="18" charset="0"/>
            </a:endParaRPr>
          </a:p>
          <a:p>
            <a:r>
              <a:rPr lang="en-US" b="1">
                <a:solidFill>
                  <a:srgbClr val="990000"/>
                </a:solidFill>
                <a:latin typeface="Times New Roman" pitchFamily="18" charset="0"/>
              </a:rPr>
              <a:t>Service (Intangible)</a:t>
            </a:r>
          </a:p>
        </p:txBody>
      </p:sp>
      <p:sp>
        <p:nvSpPr>
          <p:cNvPr id="11272" name="Line 10"/>
          <p:cNvSpPr>
            <a:spLocks noChangeShapeType="1"/>
          </p:cNvSpPr>
          <p:nvPr/>
        </p:nvSpPr>
        <p:spPr bwMode="auto">
          <a:xfrm>
            <a:off x="1752600" y="3429000"/>
            <a:ext cx="4572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Line 11"/>
          <p:cNvSpPr>
            <a:spLocks noChangeShapeType="1"/>
          </p:cNvSpPr>
          <p:nvPr/>
        </p:nvSpPr>
        <p:spPr bwMode="auto">
          <a:xfrm>
            <a:off x="6400800" y="3276600"/>
            <a:ext cx="7620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Line 12"/>
          <p:cNvSpPr>
            <a:spLocks noChangeShapeType="1"/>
          </p:cNvSpPr>
          <p:nvPr/>
        </p:nvSpPr>
        <p:spPr bwMode="auto">
          <a:xfrm>
            <a:off x="1066800" y="914400"/>
            <a:ext cx="68580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3"/>
          <p:cNvSpPr>
            <a:spLocks noChangeShapeType="1"/>
          </p:cNvSpPr>
          <p:nvPr/>
        </p:nvSpPr>
        <p:spPr bwMode="auto">
          <a:xfrm>
            <a:off x="7924800" y="914400"/>
            <a:ext cx="0" cy="18288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>
            <a:off x="5715000" y="914400"/>
            <a:ext cx="0" cy="14478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>
            <a:off x="4191000" y="914400"/>
            <a:ext cx="0" cy="21336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Line 16"/>
          <p:cNvSpPr>
            <a:spLocks noChangeShapeType="1"/>
          </p:cNvSpPr>
          <p:nvPr/>
        </p:nvSpPr>
        <p:spPr bwMode="auto">
          <a:xfrm>
            <a:off x="2971800" y="914400"/>
            <a:ext cx="0" cy="14478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Line 17"/>
          <p:cNvSpPr>
            <a:spLocks noChangeShapeType="1"/>
          </p:cNvSpPr>
          <p:nvPr/>
        </p:nvSpPr>
        <p:spPr bwMode="auto">
          <a:xfrm>
            <a:off x="1066800" y="914400"/>
            <a:ext cx="0" cy="18288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Text Box 18"/>
          <p:cNvSpPr txBox="1">
            <a:spLocks noChangeArrowheads="1"/>
          </p:cNvSpPr>
          <p:nvPr/>
        </p:nvSpPr>
        <p:spPr bwMode="auto">
          <a:xfrm>
            <a:off x="3810000" y="152400"/>
            <a:ext cx="1371600" cy="369888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990000"/>
                </a:solidFill>
              </a:rPr>
              <a:t>Feedback</a:t>
            </a:r>
          </a:p>
        </p:txBody>
      </p:sp>
      <p:sp>
        <p:nvSpPr>
          <p:cNvPr id="11281" name="Line 19"/>
          <p:cNvSpPr>
            <a:spLocks noChangeShapeType="1"/>
          </p:cNvSpPr>
          <p:nvPr/>
        </p:nvSpPr>
        <p:spPr bwMode="auto">
          <a:xfrm>
            <a:off x="4495800" y="533400"/>
            <a:ext cx="0" cy="3810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Text Box 20"/>
          <p:cNvSpPr txBox="1">
            <a:spLocks noChangeArrowheads="1"/>
          </p:cNvSpPr>
          <p:nvPr/>
        </p:nvSpPr>
        <p:spPr bwMode="auto">
          <a:xfrm>
            <a:off x="228600" y="6172200"/>
            <a:ext cx="8839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990000"/>
                </a:solidFill>
              </a:rPr>
              <a:t>Value Driven Concept </a:t>
            </a:r>
            <a:r>
              <a:rPr lang="en-US" sz="2800" b="1" dirty="0" smtClean="0">
                <a:solidFill>
                  <a:srgbClr val="990000"/>
                </a:solidFill>
              </a:rPr>
              <a:t>of System</a:t>
            </a:r>
            <a:endParaRPr lang="en-US" sz="2800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 animBg="1"/>
      <p:bldP spid="11268" grpId="0" animBg="1"/>
      <p:bldP spid="11269" grpId="0" animBg="1"/>
      <p:bldP spid="11270" grpId="0" animBg="1"/>
      <p:bldP spid="11271" grpId="0" animBg="1"/>
      <p:bldP spid="11272" grpId="0" animBg="1"/>
      <p:bldP spid="11273" grpId="0" animBg="1"/>
      <p:bldP spid="11274" grpId="0" animBg="1"/>
      <p:bldP spid="11275" grpId="0" animBg="1"/>
      <p:bldP spid="11276" grpId="0" animBg="1"/>
      <p:bldP spid="11277" grpId="0" animBg="1"/>
      <p:bldP spid="11278" grpId="0" animBg="1"/>
      <p:bldP spid="11279" grpId="0" animBg="1"/>
      <p:bldP spid="11280" grpId="0" animBg="1"/>
      <p:bldP spid="112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447800" y="602159"/>
            <a:ext cx="6248400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Elements</a:t>
            </a:r>
            <a:r>
              <a:rPr lang="en-US" sz="4000" b="1" dirty="0" smtClean="0">
                <a:solidFill>
                  <a:srgbClr val="C00000"/>
                </a:solidFill>
              </a:rPr>
              <a:t> of System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929148" y="1797309"/>
            <a:ext cx="7376652" cy="415498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4400" dirty="0" smtClean="0">
                <a:solidFill>
                  <a:schemeClr val="bg1"/>
                </a:solidFill>
              </a:rPr>
              <a:t>Input &amp; Output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400" dirty="0" smtClean="0">
                <a:solidFill>
                  <a:schemeClr val="bg1"/>
                </a:solidFill>
              </a:rPr>
              <a:t>Processor</a:t>
            </a:r>
          </a:p>
          <a:p>
            <a:pPr marL="514350" lvl="0" indent="-514350">
              <a:buFont typeface="+mj-lt"/>
              <a:buAutoNum type="arabicPeriod"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Control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Feedback</a:t>
            </a:r>
          </a:p>
          <a:p>
            <a:pPr marL="514350" lvl="0" indent="-514350">
              <a:buFont typeface="+mj-lt"/>
              <a:buAutoNum type="arabicPeriod"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rPr>
              <a:t>Environment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Boundaries and Interface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2400" y="0"/>
            <a:ext cx="8839200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685800" y="76200"/>
            <a:ext cx="1676400" cy="533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660066"/>
                </a:solidFill>
              </a:rPr>
              <a:t>Inputs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581400" y="76200"/>
            <a:ext cx="2743200" cy="533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660066"/>
                </a:solidFill>
              </a:rPr>
              <a:t>Conversion Sub-system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7239000" y="76200"/>
            <a:ext cx="1676400" cy="533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660066"/>
                </a:solidFill>
              </a:rPr>
              <a:t>Outputs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685800" y="914400"/>
            <a:ext cx="2286000" cy="13716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660066"/>
                </a:solidFill>
              </a:rPr>
              <a:t>Environment</a:t>
            </a:r>
          </a:p>
          <a:p>
            <a:r>
              <a:rPr lang="en-US" b="1">
                <a:solidFill>
                  <a:srgbClr val="660066"/>
                </a:solidFill>
              </a:rPr>
              <a:t>Legal/Political</a:t>
            </a:r>
          </a:p>
          <a:p>
            <a:r>
              <a:rPr lang="en-US" b="1">
                <a:solidFill>
                  <a:srgbClr val="660066"/>
                </a:solidFill>
              </a:rPr>
              <a:t>Social, Economic</a:t>
            </a:r>
          </a:p>
          <a:p>
            <a:r>
              <a:rPr lang="en-US" b="1">
                <a:solidFill>
                  <a:srgbClr val="660066"/>
                </a:solidFill>
              </a:rPr>
              <a:t>Technological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685800" y="2438400"/>
            <a:ext cx="2286000" cy="13716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660066"/>
                </a:solidFill>
              </a:rPr>
              <a:t>Market</a:t>
            </a:r>
          </a:p>
          <a:p>
            <a:r>
              <a:rPr lang="en-US" b="1">
                <a:solidFill>
                  <a:srgbClr val="660066"/>
                </a:solidFill>
              </a:rPr>
              <a:t>Competition</a:t>
            </a:r>
          </a:p>
          <a:p>
            <a:r>
              <a:rPr lang="en-US" b="1">
                <a:solidFill>
                  <a:srgbClr val="660066"/>
                </a:solidFill>
              </a:rPr>
              <a:t>Product Information</a:t>
            </a:r>
          </a:p>
          <a:p>
            <a:r>
              <a:rPr lang="en-US" b="1">
                <a:solidFill>
                  <a:srgbClr val="660066"/>
                </a:solidFill>
              </a:rPr>
              <a:t>Customer Desire</a:t>
            </a:r>
          </a:p>
          <a:p>
            <a:endParaRPr lang="en-US" b="1">
              <a:solidFill>
                <a:srgbClr val="660066"/>
              </a:solidFill>
            </a:endParaRP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533400" y="3962400"/>
            <a:ext cx="2438400" cy="1676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rgbClr val="660066"/>
                </a:solidFill>
              </a:rPr>
              <a:t>Primary Resources</a:t>
            </a:r>
          </a:p>
          <a:p>
            <a:r>
              <a:rPr lang="en-US" b="1" dirty="0">
                <a:solidFill>
                  <a:srgbClr val="660066"/>
                </a:solidFill>
              </a:rPr>
              <a:t>Materials &amp; Suppliers</a:t>
            </a:r>
          </a:p>
          <a:p>
            <a:r>
              <a:rPr lang="en-US" b="1" dirty="0">
                <a:solidFill>
                  <a:srgbClr val="660066"/>
                </a:solidFill>
              </a:rPr>
              <a:t>Capital Assets</a:t>
            </a:r>
          </a:p>
          <a:p>
            <a:r>
              <a:rPr lang="en-US" b="1" dirty="0">
                <a:solidFill>
                  <a:srgbClr val="660066"/>
                </a:solidFill>
              </a:rPr>
              <a:t>Personnel</a:t>
            </a:r>
          </a:p>
          <a:p>
            <a:r>
              <a:rPr lang="en-US" b="1" dirty="0">
                <a:solidFill>
                  <a:srgbClr val="660066"/>
                </a:solidFill>
              </a:rPr>
              <a:t>Utilities</a:t>
            </a:r>
          </a:p>
          <a:p>
            <a:r>
              <a:rPr lang="en-US" b="1" dirty="0">
                <a:solidFill>
                  <a:srgbClr val="660066"/>
                </a:solidFill>
              </a:rPr>
              <a:t>Capital (Money)</a:t>
            </a: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3505200" y="1600200"/>
            <a:ext cx="3048000" cy="2743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660066"/>
                </a:solidFill>
              </a:rPr>
              <a:t>Physical</a:t>
            </a:r>
          </a:p>
          <a:p>
            <a:endParaRPr lang="en-US" b="1">
              <a:solidFill>
                <a:srgbClr val="660066"/>
              </a:solidFill>
            </a:endParaRPr>
          </a:p>
          <a:p>
            <a:r>
              <a:rPr lang="en-US" b="1">
                <a:solidFill>
                  <a:srgbClr val="660066"/>
                </a:solidFill>
              </a:rPr>
              <a:t>Locational Services</a:t>
            </a:r>
          </a:p>
          <a:p>
            <a:r>
              <a:rPr lang="en-US" b="1">
                <a:solidFill>
                  <a:srgbClr val="660066"/>
                </a:solidFill>
              </a:rPr>
              <a:t>Exchange Services</a:t>
            </a:r>
          </a:p>
          <a:p>
            <a:r>
              <a:rPr lang="en-US" b="1">
                <a:solidFill>
                  <a:srgbClr val="660066"/>
                </a:solidFill>
              </a:rPr>
              <a:t>Storage Services</a:t>
            </a:r>
          </a:p>
          <a:p>
            <a:r>
              <a:rPr lang="en-US" b="1">
                <a:solidFill>
                  <a:srgbClr val="660066"/>
                </a:solidFill>
              </a:rPr>
              <a:t>Government Services</a:t>
            </a:r>
          </a:p>
          <a:p>
            <a:r>
              <a:rPr lang="en-US" b="1">
                <a:solidFill>
                  <a:srgbClr val="660066"/>
                </a:solidFill>
              </a:rPr>
              <a:t>Other Private Services</a:t>
            </a: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7086600" y="2819400"/>
            <a:ext cx="1295400" cy="7620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660066"/>
                </a:solidFill>
              </a:rPr>
              <a:t>Goods or</a:t>
            </a:r>
          </a:p>
          <a:p>
            <a:pPr algn="ctr"/>
            <a:r>
              <a:rPr lang="en-US" b="1">
                <a:solidFill>
                  <a:srgbClr val="660066"/>
                </a:solidFill>
              </a:rPr>
              <a:t>Services</a:t>
            </a: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3276600" y="5715000"/>
            <a:ext cx="3429000" cy="533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660066"/>
                </a:solidFill>
              </a:rPr>
              <a:t>Control Sub System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2971800" y="19812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2971800" y="3048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15"/>
          <p:cNvSpPr>
            <a:spLocks noChangeShapeType="1"/>
          </p:cNvSpPr>
          <p:nvPr/>
        </p:nvSpPr>
        <p:spPr bwMode="auto">
          <a:xfrm>
            <a:off x="2971800" y="4114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4419600" y="43434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>
            <a:off x="5791200" y="43434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6553200" y="3200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6934200" y="3200400"/>
            <a:ext cx="0" cy="297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 flipH="1">
            <a:off x="6705600" y="6172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>
            <a:off x="2057400" y="61722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 flipV="1">
            <a:off x="2057400" y="5638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7010400" y="4648200"/>
            <a:ext cx="152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660066"/>
                </a:solidFill>
              </a:rPr>
              <a:t>Feedback</a:t>
            </a:r>
          </a:p>
          <a:p>
            <a:r>
              <a:rPr lang="en-US" b="1">
                <a:solidFill>
                  <a:srgbClr val="660066"/>
                </a:solidFill>
              </a:rPr>
              <a:t>Information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1981200" y="6324600"/>
            <a:ext cx="5257800" cy="5333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660066"/>
                </a:solidFill>
              </a:rPr>
              <a:t>A </a:t>
            </a:r>
            <a:r>
              <a:rPr lang="en-US" sz="2800" dirty="0">
                <a:solidFill>
                  <a:srgbClr val="660066"/>
                </a:solidFill>
              </a:rPr>
              <a:t>System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447800" y="892314"/>
            <a:ext cx="6248400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</a:rPr>
              <a:t>Types of System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233948" y="2597530"/>
            <a:ext cx="6843252" cy="25545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4000" dirty="0" smtClean="0">
                <a:solidFill>
                  <a:srgbClr val="000096"/>
                </a:solidFill>
              </a:rPr>
              <a:t>Conceptual and Empirical</a:t>
            </a:r>
          </a:p>
          <a:p>
            <a:pPr marL="514350" lvl="0" indent="-514350">
              <a:buFont typeface="+mj-lt"/>
              <a:buAutoNum type="arabicPeriod"/>
            </a:pPr>
            <a:r>
              <a:rPr kumimoji="0" lang="en-US" sz="4000" i="0" u="none" strike="noStrike" cap="none" normalizeH="0" baseline="0" dirty="0" smtClean="0">
                <a:ln>
                  <a:noFill/>
                </a:ln>
                <a:solidFill>
                  <a:srgbClr val="000096"/>
                </a:solidFill>
                <a:effectLst/>
                <a:latin typeface="+mj-lt"/>
                <a:cs typeface="Arial" pitchFamily="34" charset="0"/>
              </a:rPr>
              <a:t>Open</a:t>
            </a:r>
            <a:r>
              <a:rPr kumimoji="0" lang="en-US" sz="4000" i="0" u="none" strike="noStrike" cap="none" normalizeH="0" dirty="0" smtClean="0">
                <a:ln>
                  <a:noFill/>
                </a:ln>
                <a:solidFill>
                  <a:srgbClr val="000096"/>
                </a:solidFill>
                <a:effectLst/>
                <a:latin typeface="+mj-lt"/>
                <a:cs typeface="Arial" pitchFamily="34" charset="0"/>
              </a:rPr>
              <a:t> and Closed System</a:t>
            </a:r>
          </a:p>
          <a:p>
            <a:pPr marL="514350" lvl="0" indent="-514350">
              <a:buFont typeface="+mj-lt"/>
              <a:buAutoNum type="arabicPeriod"/>
            </a:pPr>
            <a:r>
              <a:rPr kumimoji="0" lang="en-US" sz="4000" i="0" u="none" strike="noStrike" cap="none" normalizeH="0" dirty="0" smtClean="0">
                <a:ln>
                  <a:noFill/>
                </a:ln>
                <a:solidFill>
                  <a:srgbClr val="000096"/>
                </a:solidFill>
                <a:effectLst/>
                <a:latin typeface="+mj-lt"/>
                <a:cs typeface="Arial" pitchFamily="34" charset="0"/>
              </a:rPr>
              <a:t>Natural and Artificial System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4000" baseline="0" dirty="0" smtClean="0">
                <a:solidFill>
                  <a:srgbClr val="000096"/>
                </a:solidFill>
                <a:latin typeface="+mj-lt"/>
                <a:cs typeface="Arial" pitchFamily="34" charset="0"/>
              </a:rPr>
              <a:t>Social</a:t>
            </a:r>
            <a:r>
              <a:rPr lang="en-US" sz="4000" dirty="0" smtClean="0">
                <a:solidFill>
                  <a:srgbClr val="000096"/>
                </a:solidFill>
                <a:latin typeface="+mj-lt"/>
                <a:cs typeface="Arial" pitchFamily="34" charset="0"/>
              </a:rPr>
              <a:t> and Machine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9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" grpId="0" animBg="1"/>
      <p:bldP spid="399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http://plansolutions.com/lcc/econ260/jimsguideunit2/economicsystem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7315200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28600" y="152400"/>
            <a:ext cx="868680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3300"/>
                </a:solidFill>
              </a:rPr>
              <a:t>Conceptual System</a:t>
            </a:r>
            <a:r>
              <a:rPr lang="en-US" sz="3600" dirty="0" smtClean="0"/>
              <a:t>: Conceptual system is a theoretical framework which may or may not have any counter part with real world.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552271"/>
            <a:ext cx="86868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Empirical systems </a:t>
            </a:r>
            <a:r>
              <a:rPr lang="en-US" sz="3600" dirty="0" smtClean="0"/>
              <a:t>may be derived from or based upon conceptual systems. </a:t>
            </a:r>
            <a:endParaRPr lang="en-US" sz="3600" dirty="0"/>
          </a:p>
        </p:txBody>
      </p:sp>
      <p:pic>
        <p:nvPicPr>
          <p:cNvPr id="58370" name="Picture 2" descr="http://www.lean-manufacturing-japan.com/lmj/images/interviews/tomoichisato/PrdSys02-thumb-522x26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75" y="2057400"/>
            <a:ext cx="8683625" cy="4067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228600"/>
            <a:ext cx="70866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 b="1" dirty="0" smtClean="0"/>
              <a:t>Natural and Artificial Systems</a:t>
            </a:r>
            <a:endParaRPr lang="en-US" sz="4000" b="1" dirty="0"/>
          </a:p>
        </p:txBody>
      </p:sp>
      <p:sp>
        <p:nvSpPr>
          <p:cNvPr id="61442" name="AutoShape 2" descr="http://usahitman.com/wp-content/uploads/solar-system.jpg"/>
          <p:cNvSpPr>
            <a:spLocks noChangeAspect="1" noChangeArrowheads="1"/>
          </p:cNvSpPr>
          <p:nvPr/>
        </p:nvSpPr>
        <p:spPr bwMode="auto">
          <a:xfrm>
            <a:off x="155575" y="-2117725"/>
            <a:ext cx="6296025" cy="441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43" name="Picture 3" descr="C:\Users\user\Desktop\New folder\solar-syst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4648200" cy="4572000"/>
          </a:xfrm>
          <a:prstGeom prst="rect">
            <a:avLst/>
          </a:prstGeom>
          <a:noFill/>
        </p:spPr>
      </p:pic>
      <p:sp>
        <p:nvSpPr>
          <p:cNvPr id="61445" name="AutoShape 5" descr="http://economictimes.indiatimes.com/thumb/msid-19984052,width-640,resizemode-4/indores-new-brts-some-interesting-facts.jpg"/>
          <p:cNvSpPr>
            <a:spLocks noChangeAspect="1" noChangeArrowheads="1"/>
          </p:cNvSpPr>
          <p:nvPr/>
        </p:nvSpPr>
        <p:spPr bwMode="auto">
          <a:xfrm>
            <a:off x="155575" y="-2193925"/>
            <a:ext cx="6096000" cy="4572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47" name="Picture 7" descr="http://economictimes.indiatimes.com/thumb/msid-19984052,width-640,resizemode-4/indores-new-brts-some-interesting-fact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066800"/>
            <a:ext cx="41148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http://claritygroupinc.files.wordpress.com/2012/06/bigstockphoto_information_2036235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428749"/>
            <a:ext cx="4343400" cy="5276851"/>
          </a:xfrm>
          <a:prstGeom prst="rect">
            <a:avLst/>
          </a:prstGeom>
          <a:noFill/>
        </p:spPr>
      </p:pic>
      <p:pic>
        <p:nvPicPr>
          <p:cNvPr id="47108" name="Picture 4" descr="http://www.govdelivery.com/blog/wp-content/uploads/2013/02/big-data-business-ma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975" y="1447800"/>
            <a:ext cx="4416425" cy="52578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388163" y="616803"/>
            <a:ext cx="4012637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4800" dirty="0" smtClean="0"/>
              <a:t>The Concept of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304800"/>
            <a:ext cx="70866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Open and Closed Systems</a:t>
            </a:r>
            <a:endParaRPr lang="en-US" sz="4000" b="1" dirty="0"/>
          </a:p>
        </p:txBody>
      </p:sp>
      <p:pic>
        <p:nvPicPr>
          <p:cNvPr id="62466" name="Picture 2" descr="https://encrypted-tbn3.gstatic.com/images?q=tbn:ANd9GcRH3JF7EE--vu62hAr3Lm6GBpVTOF0Wx4Dx-HIS7d6bB7benzOMBgI7HG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143000"/>
            <a:ext cx="2968625" cy="5029200"/>
          </a:xfrm>
          <a:prstGeom prst="rect">
            <a:avLst/>
          </a:prstGeom>
          <a:noFill/>
        </p:spPr>
      </p:pic>
      <p:pic>
        <p:nvPicPr>
          <p:cNvPr id="62468" name="Picture 4" descr="https://encrypted-tbn3.gstatic.com/images?q=tbn:ANd9GcTskKo_GJ_evTMRsuQVx3-kwB4tP4h-x8u9CcsBwMuyQ-Vx3jB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143000"/>
            <a:ext cx="5029200" cy="2819400"/>
          </a:xfrm>
          <a:prstGeom prst="rect">
            <a:avLst/>
          </a:prstGeom>
          <a:noFill/>
        </p:spPr>
      </p:pic>
      <p:sp>
        <p:nvSpPr>
          <p:cNvPr id="62470" name="AutoShape 6" descr="data:image/jpeg;base64,/9j/4AAQSkZJRgABAQAAAQABAAD/2wCEAAkGBxQSEhUUEhQUFRQWFxwaGBgXFxoXFxcYGB4ZFxgVFhgaHiggGBolHRgYITEhJSkrLi4uFx8zODQsNygtLisBCgoKDg0OGhAQGy0mHiY1NC4uLCw3LDgrNDU3Ny8uNCwsLCw4LDQsLTcsLCwtLDQ0NC8tNCwtLDQsLCw0LywsNf/AABEIAMkA+wMBIgACEQEDEQH/xAAcAAACAgMBAQAAAAAAAAAAAAAABgQFAgMHAQj/xABHEAACAQIDAgoFCQYEBwEAAAABAgMAEQQSIQUxBgcTIjJBUWFxkVKBobHBFCMzQmJykrLRJHOCosLhFVNj0iVDRIOTs/Di/8QAGAEBAAMBAAAAAAAAAAAAAAAAAAECAwT/xAAuEQEAAgECBAMHBAMAAAAAAAAAAQIRAyESMUFRBCLwEzJhcZGh4SOBscEUM9H/2gAMAwEAAhEDEQA/AO40UUUBRRRQR8fKyxsUAL/VB7Tp2i/hcX3XFV2G2zZW5XUgt0Y2jPNUMEMchuGIzWsSDlvcbqtZ4VdSrC6neKhtshOaB0Q4kOYl2Zl6JLsSdLDytVLRbOzp0raXDi8evX5aDtsFsqo2YSKrAlQQGZlzFc1wObcdoItfW2OG4QpIFKI7Z8uS2XUOGYEktZdFNwdRcaVN/wALiuTlNyQek2hDZ+brzRfUgWv10QbMiS2VbWII1YhbAgBQTzVAY2UaC+6oxfutN/DYnyznp+d2rC7VEiMyoy2jEgz21VwxU81j6J0rTPtgpyRK5hJGCQvSzs8MagXIAF5db9lS9npHlORcoHzfqiLKB4b/ADrGLZEK7k61tdma2Rg6hbk5VDAGwsNBTFsczi0a3nNZx29T+6BDt/PKEVD0lVgQAUOfExuc2ezc7DnQDvub2F7UJdlRA5ggBLBrgkG4Z5L7/SlkPfnI3VNq1YmObPXtp2n9OMQKKKKswRBtGMvku2a+W+RsuYC5UPbKTbqv1GpIYdoqnn2TI0jEMqBi13RmDMGBAVoxzGIuOeTfmitL7AL3usMZ5J0XIvRZhGocEga2TqtYWGtZ8Vuzr9lozjz4+/8Az1zX2cdor3N1UtycHXIOqC+cFcxyjOsa5gcu8ZNwC9LeN5n4HZHJyB+be8xJA5xErh1BPXYAX8BUxa3ZF9HSiuYvv8ltRRRV3KKKKKAooooI3y6PlTDmHKBBIV16BJXNfdvBrLB4xJUV42uri6mxFx22OtVm0djtJM0isAGSNCNblFM3KC43XWYW70Fa02IwI+j3qc2udMjFsqadE3tvFszb71nxWzydfstCa7W32/Pr4dVxPiVQFmNlF7nUgWBJJI3aDrraGHbS5JwaPJ5F5MDkgpAGmYRSRFrW7XU+C1sl2CzBgRFYlyTqWYSG5jbToKLAdoRNBanFbsmdHQ6X+y/Br2sUQKAAAANABoAOwCsq0cYooooCiiigKKKKAooooCiio8uIBBC5j1XW2h8Tzb0GrZPRb97L/wCxqm0p8GJMRBHIMVKjsZWy3ZE5tzzgFG9jdrX00q2G19dOTPhJr5ZarSc1hv4msV1bRExO/OOS2oqi2lwphwyh8RmjQkLmAzi53Xy69XZU3Y224MWpfDyLIoNja+h32IOoqzBYUUUUBUbac5jhkdbXVGYX3XAJF6k1XcIJVGGmuQPmn3m31TUW5S00oib1ie8LAV7UB9rwqOmD927e6oknCSMblc+oD3m/sqWa6opYl4Ut9WIetr+wD41Bn4Tz9WRfBSfeaB1ornOI29iD/wA1h4BR7hS1t7hRi4JomixEnRa6sc6NYp0lbTr6rHvoO10VzrgxxqQyhVxa8g5+uLtCfE74/Xp310KGZXUMjBlIuCpuCO0EaGgJpVRSzEKqgkkmwAGpJPUKjYCd5LuRljPQUghyPTe/Rv1LvA36mwpNmxYqfESHFR2wyuWgUstyVICM6AXYaFwGIsxvY2Uqz1Ss8W7p1dONHy5iZnrG8R8Pn3FFFFXcwooooCiiigKKKKAooooCiiigqtu7REKksLiw5vpMb2B7tCTSlJtJ5bco+hNgoOVB2C3603YzDpI7F1DZcoFxexsSSO/UVXzoBewA8AB7qCJhjGlrvmJ0CRLckn7TWFQuEvC2PBQ8rJDK65lUjlo8/OvY5VYi2latri6MAQpKuATewYo4W9gSNSN1IfGVijLhkRIlGQi4iSSwVQxZ3ZokG8LuvQSeFm3Vxez45o1dI5cS2RXsWVUVlsbEjpBuvrrZxQ7RkhxRXI5hlWzkKSqstyjEjQdY9Ype2lzNl7OT0hJJ5m/9VdR4r4yuzovtM7ebkfCgcX2kPqqx8eaP19lRJdpSHdlXwFz5n9K0TTKvSYDxIqvm2pGNxJ8BQSp53O93Prt+W1VO11HJSfcb3VF2jwkjj6RRB2u4Hspb2jw3gkVkSZSWBUBFZtTpqQCBUWjaWmj/ALK/ODia0OaSJOF7P9HFipPBQg/mIrS2LxknRw1h/qS/ACtI07zyhlmDlLMoGrAesVAxG0YxvdbeZpYxGExQUs7QIB2KWPmTSNtThBOHKrJoPsr+lTbTtT3iJieTrC7RR2Cpdj3Kfb2VQcLxz4vBx+SrTi9ZnwUcjm7MWJNgCbMQL27hVfwxGsf3mHsFZpLOG6K+FW+w+EWIwRzQSMq7zGedG3bzToCe0WNVGG6I9fvNGJ6DfdPuNB9Rqbiva1YZ7op7VB8xW2gKKKKAooooCiiigKKKKAooooCiiigScXwvCu6rhsS7lyAMhW+Wy6b/AEd5sNassX11YKeYD23PmSfjVbizQVOKNKXDKXLhMQf9Nvbp8aasWaSeMF7YKUdbZV/EyigpOFvMg2fH6GFW/iQt/aKf9lsyYHBorMoMAYgG18xzfGuf8Y5tiI0H1MOg/N/aunTw5VgT0IIx7KBA4ecLGwpWKG3LMLsx52QHdp1sdd9c9xXCPFydPESkdgbKPJbVhwix/L4qaX0nNvurzV9gFV1B7nN81zftOp9tNOxOE9lMcgCk7nAHkaVa8tU52mO6+nedO8XjnE5d32ZMrxrlbNoLnrv31niMdHH03VfE1xbZ225oARG5AIt4eFRMViXlOaRmYntNd8eNiKxEQwtSbWmZ6ujcL+EcRjKxyKx7jXM2N9T10AUNXJq6s6k5leIw7zwCgtgMN3xg/iJPxqi4Yjoffb3GmzgdDlwWGB/yY/yilXhkNE/en3NWSStht3rPvNZTC6kdoNY4fcfvH3mthoPo3g3j458NE8bq4yKCVIOuUXB7D3GrOuAbDxkkIjkhdo3yLqvWLDRwdHHcR4Wrp3BDhmcS4gmTLKQSGT6N8oudDqht1ajv6qBjxe0gj5AkjkKGbIFOVSSAbFgzbjooJ07xfb/iEXOHKR3S+bnDm2Njm10sdKhba2OcQemgW31o87IdfnIHzAxSa9LnWKqbdsM7AeQHlHC2kkeMKuoJnEys7BrsDkXQZTqdb2Izmb5nZ210/DzWs2tievP1Prdc/L4ub85HzujzhztcumuuunjpWMe0oigcuqggHnEAjNuvrpex8qrDsBub89poWFnsWDmQsBymt9Bz8+7SxJuDg7lUBJbZWDi4a2fKyOTldWsQRoCLEdhtTN+x7Pw2Pfn6SuIsWjMVV0ZgASoYEgHcSBuBrdULZezxAGANwSp3WtlRI7fyX9dTavGcbuXUisW8s7IW1MaYlUhQbtYkkhUFiczEKbDS17W1Fa4dsIcubQlVJK3aMZyVT5wCxBKm3qva9ScXhRJbnMrKbhlNiLixGtwR3EHq7Kgx7EUOTmbJZOZfQsrPIXftJZ76W1FVnizs3p7Caebn6/r132x7aiYXUs242Cm9mDFW7gcranstvrRhOEUTmTXmpYgi5zRtHFKHItzb8plA3nKbdYGxNhRgKAX5pGXUHKFBUAAi25jqed36VhDwcgRcqhtwUm+pURpEFJ7LRIfFb1X9T4NI/wATf3vgkwbVjdgilixvoFJy5ct8x3DpL45hUuVrKT2A1Gwuz1jbMCxaxFyRrmKk6AADojcBW3G9Bh2i3np8a0jPVy6nBnyIbiyqO4D2VU4urjFmqbFGpZqjFUlcN+dHEnp4mFfNqc8WaT+EYzT4JO3EhvwKzUC1w7OfaDKP9NB6wPia6lwxn5JMQ43Rwm38Km1ctxPzu2lXtxUY9SlL+6n7jQnthMYfs5fMqvxNB8/purKvBXtAUUUUBRRRQFePuNe1426g+luCyfsmH/cx/lFJXDIc0fvj7np64HNmwWFYdcEf5RSHw6kyxFrXtN78w+NAq4W5JVQWa5OVQWNr7yAN3fVgNkzn/kv67L+YinXgTAFwMbgANJd2I3kkkC/gAB6ql4oUChh8PIiKrR6hQDzl6tOqpmxNrthcRHM0eYIWuA+pBVl0uLdfsqZiRVRiqDoEHGtBf52CZB2gq49YBB9lO2zNpR4hM0TXHWNzKd9mU6qfGvnHGjmmurcG8XllwzjQSKI371ZSVv4OBb7x7aDoUjhQSTYAXJ7ANSaj7MZjErPfMwzEHTLmJYJ/CCF9VQtt4yMlcMXUSSlQUJFzGblzbsKo637SKt6rE5ltavDpxmOe/wC353+goooqzEVhNGGUqb2IINjY2Omh6qzooROEPZUxaMB9XQlH72XTN3ZhZh3MKhY3hJFHewdz9kADzYioWJmxMWNJyKMK6FmYXJLxoRzvQJ5viEGu8VznhA+LilmmjdZYyoCQ3JIbm3Nh4N165u6q0nMfJv4jT4bRMTHmjO3TPQ4PxkKWKx4Z3IF9GGo7RpzurdffVds3jUXE4tML8mdQ3OLqTJYKM/0apmO6knAbVUSy5UfMi5WQnoMw/wCWL2IutrGxsNNNK18UkOba0r9UWGf1E5VHsJqzB2HFbaU9GLEtpf6CQX/EB21QY7bjjo4PFt6oV/NKKcMXoLdlUGONAq4rbEx3YOQfekjHuJpd+VSS7QwqyRcnkErjnhr83Lrbdv8AbTXjjvpXw2u0wepMM38zj4A0FRwTHK7cjO/9pkb1IHPwpo42Zf2PEd8ij+caeylrijTPtcN2JM/nZf66ueM+S+Cl75U/NQcfooooCiiigKKKKAoooNB9KcWb59mYQ9kQH4SV+FJXGIvzMo7Jv6jTbxMtm2VB3NIPKRv1pX4yE+bnHZL/AFiguuBbX2fh7egR5M1SZoyxsoufd4nqqLxfJnwEAGgAYE/xtoO/3UxNGFFgLCgX32ZfpN6l/U/pUObZcfYT4k/C1X01V84oFTb2ARIyygg3HWSNfGmjYMx5LCNfc2H9joD7L1ScIV+Zb1e8VK2FN+yxn0f6X/tQdXxmwYZcRHiJFzPEpCA9EG9w5HWR1dl777WtKKKiIiOS99S94iLTmI2j4CiiipUFFFFBD2q9oj3kDzIFKu0De99RTJtt9FHaSfIf3pWxzUCVwghWPnDQNfq6x39lauIiDNNj5f3Uf4mJPsFY8NJrL/Cf0q44gsPbBzSf5mKsPBEv7yaDpGOO+l/HGr3Gml/HGgoscaVcI9sXi39DDoPzt8KZ8caTjJZdpP2DL+GL9WoM+IdL4udz9TD/AJmX/aa38YTXwL/eQ/zD9a2cRcXzePkGvMRR4gSsR+Wpu2tjy4jDyQhHDMuhKNYEEEX07qDi9FOCcWuNPUo9T/7K3R8V+MO8oP4X/SgSaKf04qsR1yqP4G/Wt68U0vXiVH/aP+6g5zRXS4+KQ352MHqh1/PW+Pimi+tjW9UQ/Wg5bXhrrMfFRhfrY2X1RCtqcVmAtzsbiPVGv6UDlxIr/wAJh+/L+c0ucZ6WGKH2wf5lNPXBzHYPBYaLDxs+SNbAlDdjvLG3WSSaRuMXELKuJdL5WAIvp6N6C44s2vsyHuMg8pGq9mpe4rDfZsfc8v5yaYMSLg0FOcdG7sgbngXsdDbTUeY860T0q7K2FLh8ZiZ3dsriTLfmkvJcIgv0jdhu9EU5bRw2Q9oO4/CgXNtreF/D3EVG2LJ+xsOsCT4mpu1l+af7pqt4NteF1+2w8wKDvkDXVT2gHzrOoOwZM2GgbtiQ+aip1AUUUUBRRRQUu2354HYv5j/+aWcc1Xu1Hu7nvt5AfEml3HNQc84eT2DdwH610HiWwuTZWHPptLJ5tlHsFcs4fzc1/G3lXbuAOG5LZ+ETrXDIT4vzvhQT8aaoMaavccaX8caChxppHx72wWOb05XHlkT4U6401z7bL22a/wBuZj5ysfcKB84gYbYPEP6WIsP4UT/dXSnOtJHElBl2Uh9OWRv5sn9NOzb6DS1R33Vveo8lBokrS9bpK0NQaX31Hat7VHbdQaH3VHlrDbDWhfd1bzYbxvPUKr4+TEkQjdGYpIXCvmsQUtcX06/CgmSVTcJRfDTfcq4k31U7fH7PN9xvdQXXFMf+Hjulk+B+NM81KvFC37A3dO/5UNNc1BWYiJSQxAzC9jbUX32PVurFZgRlfca2zioGIFBA25g2jDqw3q1j1EW7aWuDTc2QfaB8x/anSDEBxyEpujaKTqUYiwIPZ1f2pK2fh2hlmifRlIB79+o7iLH10Hb+CDXwOG/coPIAfCril/gFJmwEPdnX8LuvwpgoCiiigKKK04yTLG7dik+QoFjES5gW7ST5k1Q45qX+C+2cRbk5UZlJYq50tvJDXN+64v1AjS9TNqbTABJFu8kAedBzXhw5ayjezaes19DptLD4ZRFJPDGyRxrleRVNgosbE3rgUuzpsTiIWWF+SjkUszWQMFNzlLb706YrZhkx8mJnjJefngCMylIECqQpPNGltSPraUD3itt4Yi4xEBH71P1qixm1IDumiP8A3F/Wk+TYeGlxmfo4NowUUxAyOLAtJzl6OawBt9asJODGBdWKPCGklAiHJrlEGYXkFlGZshLb7btKC2x2OjsTyiafbX9a5/wmkts+AekVPsZj76ZcfwNwgTEPE0b8mo5FBo0zZQTqG01utgOo15jeBUuKw+FR5oUdjqq9GEBCeebnNuA0tqaDnmzuFWLgjEcOJmjjW9kVyFFzc2HVck+dfUitGyq115yg9LtAPbXA5uK2bKzRyKw5bkUH1mObIZD6MdwT1mwqum4vMR8qbCoytIgXMxBEeZwCFDa62PWBQfQ7ovn3/wB6hyRjv/Ef1rhWL4u8bHypzArBYOQxtmYKQsY3v0l6hvrQ/AraSuyEMGSMSP8AOfRoc1ixBt9RtBc6UHcpV+9+Jv1qHJcdbebfrXD9lbF2jiAGg5aRSTZlkNtNCd97d9q9Oy9pWVh8oKubRkO/zlt5jF7sO+1qDsUrt6TeZqJLO/pN51x13xquyZsQWXRgrs+XubKTatbY/GLvfEDxL/Gg6zNiHIsWJB6jqD4g1AEhU3WyntCqNPUK5j/jmI/z5fxGgbcxH+c/nQdJk2jL6Z9n6UqYvhFOQytLzWuCLLqDpbdVB/jU/wDmt7P0qCzkm5N6DvHEvMGwUtuqc+1EpzmFIPEQf2PED/XHtRf0roEwoK+eq/EVYz1Xz0FbOKhzyDER/KAPnYxycw6yAea3/wB2nsrDbeOyDKp5x3/Z/vVRwaxDLihGBmEwKFe3Qm+vYMx8L0HWeLTGocGqZ1zCSUZcwvq7Puvf61N9cS2jj5I5olyLDyBGQLbd1MbaAlequ2KaD2iiigL1QbX4T4aPMlzK24pFZrdxa4VfWah7Y23HyzwyMebYZdwIIBufS3+GlV6x4QiwCqOoC60FFjJpJSeTRkXryLyj+JfKFXwsfGqr5tc+UB5o8t1fMZOcQNGIIW17kaaa2p7wsEa35KTLfU6qfeK8w2zyjSujqTK4d8y3uQqxjcd2VR7aBJ2nLb5ZlJZVgAj+jcGRw2YrmAY71HN1FZtaKSQ20w2AGhUi5ObVjG+UHmdLXrp4kw5PSjhb2e8Go77OjO/DLrvyke64oFTAMQ+HTO2Q4I2zNOplJy3sCLkAdWi88abq0bGxDldmkyqX5N45W5SPRcq3h5yZYznyCwueYR203DZsIIISaNgLAqWuAbXAIJAGg8hS9sjYhbOJ5GSOLFM+GjZVsqpmCyG41zZ2Ou/fQQI1ywRNGhIixRijVkhcCMyclotwXa1+cxte5r2fBBPlkax3aBhiADGwZy15skkitZYywK2H1RWvHhjicXhzGrwTIpeZQFblMqAFGGmiraw8abpsIUjLLFhsipfLYlsqruLdZsLUC4NntJZo0FsTDm5T55EwzBFC8mtjnzMzN/D4VI2XhEllVB82yK+aB5m5V7MFWc6EhSFJH3huqI+NlxmzRiYFbCZGLko7XZI72VF0uG07N1tRW7F4GVsZFNiIn+USxmNRDIoCql2YnNu0bd22FAJIMQ+LwsAkixELAKzyF4nffmPN+rYb9d1emDFFcQjFi0ceWSQSWjZsgexU85lCsSbEb7VS4TaUsGNkw8r2Yk2y6MGazBSw6RYEdZ1prOGxNmRkmCSXzkAMTcZTpfW4AG+gW2xcmEwsE4aSGFgAWZEuUIzIERCBrro2WwHXrUiLaeITEQRrlWDLlw8ki5LlkByouQtu03dW+pWHm5aXFwTSpaJYxGsiNyihlIJVE5q9XUeo7jVWiyNgMPKjDlsPIAFEzNMSrWMZzaRmx5xXq7tKDPBHLNiVVI1YHlHOf5yUvrmCWva+guR4W1rau0XOH5fkiVJK5FdXkuN4Kg80jrvuqDtvhdFDihiIGfOY8s0YZWMjWNg8tiAF6rXOnVS7thzM5ERaHCkKVQgK1yql8wFr8/Nq2mgtegacZtqJOSzBWErFQVKyZStg2a191xUbaGKgNxHDE59IouQeGl3Php31TYDYrAc1LDtckA99rXPkBuqVJg5B9e33VA996BS4Z4BUVJFABLENYBRqLjQaACxpUzV0Pa+z2ljKM5te+4XBHhalaXYeQ843X0h1d5G/yvQdQ4h5AMNibkD51ev7NdFnkXtHmKQeLDZpwsU3Pjlicq14mzlGAIPKrYMgtbUi2h3Uzz4iM7mjPgVoM8VjEA3g/d191KfCLhNHEDmcJ3Xu58AN1Sdu7P8AlClRiTCPsDMT6wwtSRLxdpe5xhJ7TCT/AF0EXA8IjiMSsSR8xrjXVj137qutj4kRYyCRjZVe7HsUqVJ8Be/qrVszYMGDLNHJJLMVKZioRFDdIqLk3tp66yiwEkkqKqm7MFuQQoJ05xtoNd9AzcMgPlBZSpDILEEHdod1dm2fJmijb0kU+YBrkUsIjwC4UQWmWTM7ggksSc1tAQLaeAFX+C4ysPh0hhkViwCIxVlYLuUs1joBvoOjUV4DXtBGxWAil+kjR/vKG09YpY2jxfwO7PG7w3+rGSqjwUECnCig59LwAnH0eLP8QB94NRn4LbRTovE/mp94rpVFBzBotpx74Cw7Ve/ssffWo8IMVH9Jh517ygI9hrqlFBy2Phuo6Yy/eR19trVMg4YwtpmS/YHW/kaZOFO2YcKY1kgMzSmyhVQ63AAOY31JHUakzcGMJIPnMNFcjUAdfWLi16rFomZhrbRvWlbzG08v2L67YhbevsBoMmFbeE17rVNm4u8CejE0Z+w7LUSTi4jH0WKxKeLCQeTCrMmS4WArlV7L6Ichd99FvbfWbbOuwcSvmUEA802DWJG77I8qrpeAOKX6PGI37yEe0qRUZ+DG0k3fJpPuu8f5gaCQeCqiY4gMDMWDF2UE3WwHcNw3CrTPix9aNvFbe61LzR7Si6WFlP7uWOT2EqawbhBiI/pIcSn3oGI81BoLHZmDmw+IxOI5NXkxDKW1tlCLlCr3detVa4U4fA4mForNLyzvMdwaUk3Om5QQN/VWyPhum5njB7GvGfJrVWcLtu/KEiVSuTMS2VgQWA5gNurpHxAoE3B7MjjtkBuPrsOcfurujHm3hTfwU2IrqZ2F+cRGN4uvNZz2tmuLn0e+lXEY9V0HOb0V18zuHrph2ZwlmgwK2iU6vY2LAHMTY6gg631FiCD12oL7HYdUBZiFUbyTYe2kja/CJASsIznttp6h8Taqbae058SbzyE9ijQDwA0X1edRVW24UGU00jm7t6h/9b2Vr5Idd/M/rWdYvIBvIHiaD2AsjB43ZHXospII8DvHnX0LwFx4xmBgknEbzEEOSFJJViua3Ve1/XXzo2MUbrnwHxNa9myyB7ozA3ubEjfrQfVTbGw53wQn/tr+lIXCfCR8syiCFEBsCsagsess1t9+rstS9wa29ilt8458Tf309RTLOpafmm2riwFh1sDoQO2gXYIQNwA7LCpsaUbP2KcVGZcLIpXMyi+aMnKbXsL6HQi/Uaxk4O7QXo6/xIffURMTGYXvS2naa2jExzh5i9ixT/SZiOwOyi3eAdfXWGH4H4If9Oh8bn3msk2TtP0f/VUzD7Ex7WzHKPvIPyi9SouMOxjAysUUC2/m+R0qww+3Yyoz6N1/A+sa+uq3B8GHveWQeq7n1Ft3lTBBgURQoUG3WRcnxNBJooooCiiteJayMRvCk+yiYjM4bK0YzlLARZbk2LNuUellHSPdceNUWE2zJlDSAiQiMLGctssgHzpI6RJzCwNgQB15jsxG3WyEZQsjRsy84HRM4dv4Sq/+RQbVn7Ssw648Hq1tyifX3/ha4XZ6IDfnsSCzvYsxXVSTawsdQBYDqAqXVIm13vktFmtmz5zydgqta9ulr+EZu6tLcIzbMEFijMASVIKqr5WJG/Ug2va3XTjrCJ8Lr3nuYaKpo9oyNLGpyKOUdGAN2JRCdxGi318Mvbpc1eLZYamlOnjPXcUUUVLMUUUUGqbDI4s6Kw+0AffVVi+CWBl1fCYdjv8Ao1+Aq5zDy316DQUT8DsCf+kgH3UC/ltVPwh4vY5YiMI5wz3uT9IjjdZ0Y/zCx0p1rViJCqkqpc9SiwJvpvOgHwomIzOHBsfxXbSRua2GkBOhz5Lk/Za1vOojcW21v8lPVJH8WrtEfBhWxaYyUgyqDzVHMB0CkX1JAuLnfobC1qYarWZnnDXVpp1xwWztvtyntHf5vnNuK/ap3xD/AMqfA1tw/FJjz0kRf4gfjX0PRVmLh2D4n5/rlfxCmXZvFjk3lR7a6ZVDitoSJPImbmuqJELDmynW/a1wxYjsiNVtbDXS0p1JmI6bo2B4HRpvN/VVriMJHDE7BA1kJsRfNYbrd9U2w+EDvGobKW5MOzyMFU2gwsjdFebczk9drHuAnf429ixRAArPbObsqtksunSNie66jW96r7Ssw6J8Fq6d94+6fsbZiYeIRxqq6DNlFszWALEDrNqnUvz7ZkOUKEBaSws17BZliYPpoSDfTsI6r1sj26xOqpzXVGGbUl5WgugtuBW+u/UaWpF6xtCL+G1rzN7bzM9/XXZeUUt4fhG7LETGAZkidbMWCiVZXs1wLkclbvLDs1vcDPykaPa2ZQbXBtcbrjQ+NWreLcmWr4fU0vfhvoooqzAUUUUBXhFe0UGt4FIsVUi1tQDppp4aDyrAYRc2a25cgH1QptcAd9h5Ct9FRhaLWjq0/JUtlyLa97ZRa/bbtr04dLk5Vud5sLnq1PXppW2imIOK3dr5Fc2bKubtsL+dbKKKlEzkUUUUQKKKKBaxWzpDNPZDkxDBHOnQWOMg79xtKniy9QryFMSsYVRIHCEW5uTKI+YE+1mt33zX0tTNRWfs47uz/MtiImsTjH2jH8Y+hfmkxBfMoky5+atgt1+a1Jvzf+ZowI1O42qRsYT5zyxO45hlsufNpkObdbsFrW673uKKmKb5ypbxGacPDH9iiiiruYUUUUBWPJi97C/bbW+6/kT51lRQavkyaDIuhBHNGhAsCO8AAeqvWgU2uqnKbjQaHtHYa2UUwninuj4bBIgIVRqxY6akklrk9epNbOQW4OVbi9jYXF99j1XrZRUYhM3tM5mWpsOhFiqkWAtYWsNwt2CtgFe0VKMzIooo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2" name="AutoShape 8" descr="data:image/jpeg;base64,/9j/4AAQSkZJRgABAQAAAQABAAD/2wCEAAkGBxQSEhUUEhQUFRQWFxwaGBgXFxoXFxcYGB4ZFxgVFhgaHiggGBolHRgYITEhJSkrLi4uFx8zODQsNygtLisBCgoKDg0OGhAQGy0mHiY1NC4uLCw3LDgrNDU3Ny8uNCwsLCw4LDQsLTcsLCwtLDQ0NC8tNCwtLDQsLCw0LywsNf/AABEIAMkA+wMBIgACEQEDEQH/xAAcAAACAgMBAQAAAAAAAAAAAAAABgQFAgMHAQj/xABHEAACAQIDAgoFCQYEBwEAAAABAgMAEQQSIQUxBgcTIjJBUWFxkVKBobHBFCMzQmJykrLRJHOCosLhFVNj0iVDRIOTs/Di/8QAGAEBAAMBAAAAAAAAAAAAAAAAAAECAwT/xAAuEQEAAgECBAMHBAMAAAAAAAAAAQIRAyESMUFRBCLwEzJhcZGh4SOBscEUM9H/2gAMAwEAAhEDEQA/AO40UUUBRRRQR8fKyxsUAL/VB7Tp2i/hcX3XFV2G2zZW5XUgt0Y2jPNUMEMchuGIzWsSDlvcbqtZ4VdSrC6neKhtshOaB0Q4kOYl2Zl6JLsSdLDytVLRbOzp0raXDi8evX5aDtsFsqo2YSKrAlQQGZlzFc1wObcdoItfW2OG4QpIFKI7Z8uS2XUOGYEktZdFNwdRcaVN/wALiuTlNyQek2hDZ+brzRfUgWv10QbMiS2VbWII1YhbAgBQTzVAY2UaC+6oxfutN/DYnyznp+d2rC7VEiMyoy2jEgz21VwxU81j6J0rTPtgpyRK5hJGCQvSzs8MagXIAF5db9lS9npHlORcoHzfqiLKB4b/ADrGLZEK7k61tdma2Rg6hbk5VDAGwsNBTFsczi0a3nNZx29T+6BDt/PKEVD0lVgQAUOfExuc2ezc7DnQDvub2F7UJdlRA5ggBLBrgkG4Z5L7/SlkPfnI3VNq1YmObPXtp2n9OMQKKKKswRBtGMvku2a+W+RsuYC5UPbKTbqv1GpIYdoqnn2TI0jEMqBi13RmDMGBAVoxzGIuOeTfmitL7AL3usMZ5J0XIvRZhGocEga2TqtYWGtZ8Vuzr9lozjz4+/8Az1zX2cdor3N1UtycHXIOqC+cFcxyjOsa5gcu8ZNwC9LeN5n4HZHJyB+be8xJA5xErh1BPXYAX8BUxa3ZF9HSiuYvv8ltRRRV3KKKKKAooooI3y6PlTDmHKBBIV16BJXNfdvBrLB4xJUV42uri6mxFx22OtVm0djtJM0isAGSNCNblFM3KC43XWYW70Fa02IwI+j3qc2udMjFsqadE3tvFszb71nxWzydfstCa7W32/Pr4dVxPiVQFmNlF7nUgWBJJI3aDrraGHbS5JwaPJ5F5MDkgpAGmYRSRFrW7XU+C1sl2CzBgRFYlyTqWYSG5jbToKLAdoRNBanFbsmdHQ6X+y/Br2sUQKAAAANABoAOwCsq0cYooooCiiigKKKKAooooCiio8uIBBC5j1XW2h8Tzb0GrZPRb97L/wCxqm0p8GJMRBHIMVKjsZWy3ZE5tzzgFG9jdrX00q2G19dOTPhJr5ZarSc1hv4msV1bRExO/OOS2oqi2lwphwyh8RmjQkLmAzi53Xy69XZU3Y224MWpfDyLIoNja+h32IOoqzBYUUUUBUbac5jhkdbXVGYX3XAJF6k1XcIJVGGmuQPmn3m31TUW5S00oib1ie8LAV7UB9rwqOmD927e6oknCSMblc+oD3m/sqWa6opYl4Ut9WIetr+wD41Bn4Tz9WRfBSfeaB1ornOI29iD/wA1h4BR7hS1t7hRi4JomixEnRa6sc6NYp0lbTr6rHvoO10VzrgxxqQyhVxa8g5+uLtCfE74/Xp310KGZXUMjBlIuCpuCO0EaGgJpVRSzEKqgkkmwAGpJPUKjYCd5LuRljPQUghyPTe/Rv1LvA36mwpNmxYqfESHFR2wyuWgUstyVICM6AXYaFwGIsxvY2Uqz1Ss8W7p1dONHy5iZnrG8R8Pn3FFFFXcwooooCiiigKKKKAooooCiiigqtu7REKksLiw5vpMb2B7tCTSlJtJ5bco+hNgoOVB2C3603YzDpI7F1DZcoFxexsSSO/UVXzoBewA8AB7qCJhjGlrvmJ0CRLckn7TWFQuEvC2PBQ8rJDK65lUjlo8/OvY5VYi2latri6MAQpKuATewYo4W9gSNSN1IfGVijLhkRIlGQi4iSSwVQxZ3ZokG8LuvQSeFm3Vxez45o1dI5cS2RXsWVUVlsbEjpBuvrrZxQ7RkhxRXI5hlWzkKSqstyjEjQdY9Ype2lzNl7OT0hJJ5m/9VdR4r4yuzovtM7ebkfCgcX2kPqqx8eaP19lRJdpSHdlXwFz5n9K0TTKvSYDxIqvm2pGNxJ8BQSp53O93Prt+W1VO11HJSfcb3VF2jwkjj6RRB2u4Hspb2jw3gkVkSZSWBUBFZtTpqQCBUWjaWmj/ALK/ODia0OaSJOF7P9HFipPBQg/mIrS2LxknRw1h/qS/ACtI07zyhlmDlLMoGrAesVAxG0YxvdbeZpYxGExQUs7QIB2KWPmTSNtThBOHKrJoPsr+lTbTtT3iJieTrC7RR2Cpdj3Kfb2VQcLxz4vBx+SrTi9ZnwUcjm7MWJNgCbMQL27hVfwxGsf3mHsFZpLOG6K+FW+w+EWIwRzQSMq7zGedG3bzToCe0WNVGG6I9fvNGJ6DfdPuNB9Rqbiva1YZ7op7VB8xW2gKKKKAooooCiiigKKKKAooooCiiigScXwvCu6rhsS7lyAMhW+Wy6b/AEd5sNassX11YKeYD23PmSfjVbizQVOKNKXDKXLhMQf9Nvbp8aasWaSeMF7YKUdbZV/EyigpOFvMg2fH6GFW/iQt/aKf9lsyYHBorMoMAYgG18xzfGuf8Y5tiI0H1MOg/N/aunTw5VgT0IIx7KBA4ecLGwpWKG3LMLsx52QHdp1sdd9c9xXCPFydPESkdgbKPJbVhwix/L4qaX0nNvurzV9gFV1B7nN81zftOp9tNOxOE9lMcgCk7nAHkaVa8tU52mO6+nedO8XjnE5d32ZMrxrlbNoLnrv31niMdHH03VfE1xbZ225oARG5AIt4eFRMViXlOaRmYntNd8eNiKxEQwtSbWmZ6ujcL+EcRjKxyKx7jXM2N9T10AUNXJq6s6k5leIw7zwCgtgMN3xg/iJPxqi4Yjoffb3GmzgdDlwWGB/yY/yilXhkNE/en3NWSStht3rPvNZTC6kdoNY4fcfvH3mthoPo3g3j458NE8bq4yKCVIOuUXB7D3GrOuAbDxkkIjkhdo3yLqvWLDRwdHHcR4Wrp3BDhmcS4gmTLKQSGT6N8oudDqht1ajv6qBjxe0gj5AkjkKGbIFOVSSAbFgzbjooJ07xfb/iEXOHKR3S+bnDm2Njm10sdKhba2OcQemgW31o87IdfnIHzAxSa9LnWKqbdsM7AeQHlHC2kkeMKuoJnEys7BrsDkXQZTqdb2Izmb5nZ210/DzWs2tievP1Prdc/L4ub85HzujzhztcumuuunjpWMe0oigcuqggHnEAjNuvrpex8qrDsBub89poWFnsWDmQsBymt9Bz8+7SxJuDg7lUBJbZWDi4a2fKyOTldWsQRoCLEdhtTN+x7Pw2Pfn6SuIsWjMVV0ZgASoYEgHcSBuBrdULZezxAGANwSp3WtlRI7fyX9dTavGcbuXUisW8s7IW1MaYlUhQbtYkkhUFiczEKbDS17W1Fa4dsIcubQlVJK3aMZyVT5wCxBKm3qva9ScXhRJbnMrKbhlNiLixGtwR3EHq7Kgx7EUOTmbJZOZfQsrPIXftJZ76W1FVnizs3p7Caebn6/r132x7aiYXUs242Cm9mDFW7gcranstvrRhOEUTmTXmpYgi5zRtHFKHItzb8plA3nKbdYGxNhRgKAX5pGXUHKFBUAAi25jqed36VhDwcgRcqhtwUm+pURpEFJ7LRIfFb1X9T4NI/wATf3vgkwbVjdgilixvoFJy5ct8x3DpL45hUuVrKT2A1Gwuz1jbMCxaxFyRrmKk6AADojcBW3G9Bh2i3np8a0jPVy6nBnyIbiyqO4D2VU4urjFmqbFGpZqjFUlcN+dHEnp4mFfNqc8WaT+EYzT4JO3EhvwKzUC1w7OfaDKP9NB6wPia6lwxn5JMQ43Rwm38Km1ctxPzu2lXtxUY9SlL+6n7jQnthMYfs5fMqvxNB8/purKvBXtAUUUUBRRRQFePuNe1426g+luCyfsmH/cx/lFJXDIc0fvj7np64HNmwWFYdcEf5RSHw6kyxFrXtN78w+NAq4W5JVQWa5OVQWNr7yAN3fVgNkzn/kv67L+YinXgTAFwMbgANJd2I3kkkC/gAB6ql4oUChh8PIiKrR6hQDzl6tOqpmxNrthcRHM0eYIWuA+pBVl0uLdfsqZiRVRiqDoEHGtBf52CZB2gq49YBB9lO2zNpR4hM0TXHWNzKd9mU6qfGvnHGjmmurcG8XllwzjQSKI371ZSVv4OBb7x7aDoUjhQSTYAXJ7ANSaj7MZjErPfMwzEHTLmJYJ/CCF9VQtt4yMlcMXUSSlQUJFzGblzbsKo637SKt6rE5ltavDpxmOe/wC353+goooqzEVhNGGUqb2IINjY2Omh6qzooROEPZUxaMB9XQlH72XTN3ZhZh3MKhY3hJFHewdz9kADzYioWJmxMWNJyKMK6FmYXJLxoRzvQJ5viEGu8VznhA+LilmmjdZYyoCQ3JIbm3Nh4N165u6q0nMfJv4jT4bRMTHmjO3TPQ4PxkKWKx4Z3IF9GGo7RpzurdffVds3jUXE4tML8mdQ3OLqTJYKM/0apmO6knAbVUSy5UfMi5WQnoMw/wCWL2IutrGxsNNNK18UkOba0r9UWGf1E5VHsJqzB2HFbaU9GLEtpf6CQX/EB21QY7bjjo4PFt6oV/NKKcMXoLdlUGONAq4rbEx3YOQfekjHuJpd+VSS7QwqyRcnkErjnhr83Lrbdv8AbTXjjvpXw2u0wepMM38zj4A0FRwTHK7cjO/9pkb1IHPwpo42Zf2PEd8ij+caeylrijTPtcN2JM/nZf66ueM+S+Cl75U/NQcfooooCiiigKKKKAoooNB9KcWb59mYQ9kQH4SV+FJXGIvzMo7Jv6jTbxMtm2VB3NIPKRv1pX4yE+bnHZL/AFiguuBbX2fh7egR5M1SZoyxsoufd4nqqLxfJnwEAGgAYE/xtoO/3UxNGFFgLCgX32ZfpN6l/U/pUObZcfYT4k/C1X01V84oFTb2ARIyygg3HWSNfGmjYMx5LCNfc2H9joD7L1ScIV+Zb1e8VK2FN+yxn0f6X/tQdXxmwYZcRHiJFzPEpCA9EG9w5HWR1dl777WtKKKiIiOS99S94iLTmI2j4CiiipUFFFFBD2q9oj3kDzIFKu0De99RTJtt9FHaSfIf3pWxzUCVwghWPnDQNfq6x39lauIiDNNj5f3Uf4mJPsFY8NJrL/Cf0q44gsPbBzSf5mKsPBEv7yaDpGOO+l/HGr3Gml/HGgoscaVcI9sXi39DDoPzt8KZ8caTjJZdpP2DL+GL9WoM+IdL4udz9TD/AJmX/aa38YTXwL/eQ/zD9a2cRcXzePkGvMRR4gSsR+Wpu2tjy4jDyQhHDMuhKNYEEEX07qDi9FOCcWuNPUo9T/7K3R8V+MO8oP4X/SgSaKf04qsR1yqP4G/Wt68U0vXiVH/aP+6g5zRXS4+KQ352MHqh1/PW+Pimi+tjW9UQ/Wg5bXhrrMfFRhfrY2X1RCtqcVmAtzsbiPVGv6UDlxIr/wAJh+/L+c0ucZ6WGKH2wf5lNPXBzHYPBYaLDxs+SNbAlDdjvLG3WSSaRuMXELKuJdL5WAIvp6N6C44s2vsyHuMg8pGq9mpe4rDfZsfc8v5yaYMSLg0FOcdG7sgbngXsdDbTUeY860T0q7K2FLh8ZiZ3dsriTLfmkvJcIgv0jdhu9EU5bRw2Q9oO4/CgXNtreF/D3EVG2LJ+xsOsCT4mpu1l+af7pqt4NteF1+2w8wKDvkDXVT2gHzrOoOwZM2GgbtiQ+aip1AUUUUBRRRQUu2354HYv5j/+aWcc1Xu1Hu7nvt5AfEml3HNQc84eT2DdwH610HiWwuTZWHPptLJ5tlHsFcs4fzc1/G3lXbuAOG5LZ+ETrXDIT4vzvhQT8aaoMaavccaX8caChxppHx72wWOb05XHlkT4U6401z7bL22a/wBuZj5ysfcKB84gYbYPEP6WIsP4UT/dXSnOtJHElBl2Uh9OWRv5sn9NOzb6DS1R33Vveo8lBokrS9bpK0NQaX31Hat7VHbdQaH3VHlrDbDWhfd1bzYbxvPUKr4+TEkQjdGYpIXCvmsQUtcX06/CgmSVTcJRfDTfcq4k31U7fH7PN9xvdQXXFMf+Hjulk+B+NM81KvFC37A3dO/5UNNc1BWYiJSQxAzC9jbUX32PVurFZgRlfca2zioGIFBA25g2jDqw3q1j1EW7aWuDTc2QfaB8x/anSDEBxyEpujaKTqUYiwIPZ1f2pK2fh2hlmifRlIB79+o7iLH10Hb+CDXwOG/coPIAfCril/gFJmwEPdnX8LuvwpgoCiiigKKK04yTLG7dik+QoFjES5gW7ST5k1Q45qX+C+2cRbk5UZlJYq50tvJDXN+64v1AjS9TNqbTABJFu8kAedBzXhw5ayjezaes19DptLD4ZRFJPDGyRxrleRVNgosbE3rgUuzpsTiIWWF+SjkUszWQMFNzlLb706YrZhkx8mJnjJefngCMylIECqQpPNGltSPraUD3itt4Yi4xEBH71P1qixm1IDumiP8A3F/Wk+TYeGlxmfo4NowUUxAyOLAtJzl6OawBt9asJODGBdWKPCGklAiHJrlEGYXkFlGZshLb7btKC2x2OjsTyiafbX9a5/wmkts+AekVPsZj76ZcfwNwgTEPE0b8mo5FBo0zZQTqG01utgOo15jeBUuKw+FR5oUdjqq9GEBCeebnNuA0tqaDnmzuFWLgjEcOJmjjW9kVyFFzc2HVck+dfUitGyq115yg9LtAPbXA5uK2bKzRyKw5bkUH1mObIZD6MdwT1mwqum4vMR8qbCoytIgXMxBEeZwCFDa62PWBQfQ7ovn3/wB6hyRjv/Ef1rhWL4u8bHypzArBYOQxtmYKQsY3v0l6hvrQ/AraSuyEMGSMSP8AOfRoc1ixBt9RtBc6UHcpV+9+Jv1qHJcdbebfrXD9lbF2jiAGg5aRSTZlkNtNCd97d9q9Oy9pWVh8oKubRkO/zlt5jF7sO+1qDsUrt6TeZqJLO/pN51x13xquyZsQWXRgrs+XubKTatbY/GLvfEDxL/Gg6zNiHIsWJB6jqD4g1AEhU3WyntCqNPUK5j/jmI/z5fxGgbcxH+c/nQdJk2jL6Z9n6UqYvhFOQytLzWuCLLqDpbdVB/jU/wDmt7P0qCzkm5N6DvHEvMGwUtuqc+1EpzmFIPEQf2PED/XHtRf0roEwoK+eq/EVYz1Xz0FbOKhzyDER/KAPnYxycw6yAea3/wB2nsrDbeOyDKp5x3/Z/vVRwaxDLihGBmEwKFe3Qm+vYMx8L0HWeLTGocGqZ1zCSUZcwvq7Puvf61N9cS2jj5I5olyLDyBGQLbd1MbaAlequ2KaD2iiigL1QbX4T4aPMlzK24pFZrdxa4VfWah7Y23HyzwyMebYZdwIIBufS3+GlV6x4QiwCqOoC60FFjJpJSeTRkXryLyj+JfKFXwsfGqr5tc+UB5o8t1fMZOcQNGIIW17kaaa2p7wsEa35KTLfU6qfeK8w2zyjSujqTK4d8y3uQqxjcd2VR7aBJ2nLb5ZlJZVgAj+jcGRw2YrmAY71HN1FZtaKSQ20w2AGhUi5ObVjG+UHmdLXrp4kw5PSjhb2e8Go77OjO/DLrvyke64oFTAMQ+HTO2Q4I2zNOplJy3sCLkAdWi88abq0bGxDldmkyqX5N45W5SPRcq3h5yZYznyCwueYR203DZsIIISaNgLAqWuAbXAIJAGg8hS9sjYhbOJ5GSOLFM+GjZVsqpmCyG41zZ2Ou/fQQI1ywRNGhIixRijVkhcCMyclotwXa1+cxte5r2fBBPlkax3aBhiADGwZy15skkitZYywK2H1RWvHhjicXhzGrwTIpeZQFblMqAFGGmiraw8abpsIUjLLFhsipfLYlsqruLdZsLUC4NntJZo0FsTDm5T55EwzBFC8mtjnzMzN/D4VI2XhEllVB82yK+aB5m5V7MFWc6EhSFJH3huqI+NlxmzRiYFbCZGLko7XZI72VF0uG07N1tRW7F4GVsZFNiIn+USxmNRDIoCql2YnNu0bd22FAJIMQ+LwsAkixELAKzyF4nffmPN+rYb9d1emDFFcQjFi0ceWSQSWjZsgexU85lCsSbEb7VS4TaUsGNkw8r2Yk2y6MGazBSw6RYEdZ1prOGxNmRkmCSXzkAMTcZTpfW4AG+gW2xcmEwsE4aSGFgAWZEuUIzIERCBrro2WwHXrUiLaeITEQRrlWDLlw8ki5LlkByouQtu03dW+pWHm5aXFwTSpaJYxGsiNyihlIJVE5q9XUeo7jVWiyNgMPKjDlsPIAFEzNMSrWMZzaRmx5xXq7tKDPBHLNiVVI1YHlHOf5yUvrmCWva+guR4W1rau0XOH5fkiVJK5FdXkuN4Kg80jrvuqDtvhdFDihiIGfOY8s0YZWMjWNg8tiAF6rXOnVS7thzM5ERaHCkKVQgK1yql8wFr8/Nq2mgtegacZtqJOSzBWErFQVKyZStg2a191xUbaGKgNxHDE59IouQeGl3Php31TYDYrAc1LDtckA99rXPkBuqVJg5B9e33VA996BS4Z4BUVJFABLENYBRqLjQaACxpUzV0Pa+z2ljKM5te+4XBHhalaXYeQ843X0h1d5G/yvQdQ4h5AMNibkD51ev7NdFnkXtHmKQeLDZpwsU3Pjlicq14mzlGAIPKrYMgtbUi2h3Uzz4iM7mjPgVoM8VjEA3g/d191KfCLhNHEDmcJ3Xu58AN1Sdu7P8AlClRiTCPsDMT6wwtSRLxdpe5xhJ7TCT/AF0EXA8IjiMSsSR8xrjXVj137qutj4kRYyCRjZVe7HsUqVJ8Be/qrVszYMGDLNHJJLMVKZioRFDdIqLk3tp66yiwEkkqKqm7MFuQQoJ05xtoNd9AzcMgPlBZSpDILEEHdod1dm2fJmijb0kU+YBrkUsIjwC4UQWmWTM7ggksSc1tAQLaeAFX+C4ysPh0hhkViwCIxVlYLuUs1joBvoOjUV4DXtBGxWAil+kjR/vKG09YpY2jxfwO7PG7w3+rGSqjwUECnCig59LwAnH0eLP8QB94NRn4LbRTovE/mp94rpVFBzBotpx74Cw7Ve/ssffWo8IMVH9Jh517ygI9hrqlFBy2Phuo6Yy/eR19trVMg4YwtpmS/YHW/kaZOFO2YcKY1kgMzSmyhVQ63AAOY31JHUakzcGMJIPnMNFcjUAdfWLi16rFomZhrbRvWlbzG08v2L67YhbevsBoMmFbeE17rVNm4u8CejE0Z+w7LUSTi4jH0WKxKeLCQeTCrMmS4WArlV7L6Ichd99FvbfWbbOuwcSvmUEA802DWJG77I8qrpeAOKX6PGI37yEe0qRUZ+DG0k3fJpPuu8f5gaCQeCqiY4gMDMWDF2UE3WwHcNw3CrTPix9aNvFbe61LzR7Si6WFlP7uWOT2EqawbhBiI/pIcSn3oGI81BoLHZmDmw+IxOI5NXkxDKW1tlCLlCr3detVa4U4fA4mForNLyzvMdwaUk3Om5QQN/VWyPhum5njB7GvGfJrVWcLtu/KEiVSuTMS2VgQWA5gNurpHxAoE3B7MjjtkBuPrsOcfurujHm3hTfwU2IrqZ2F+cRGN4uvNZz2tmuLn0e+lXEY9V0HOb0V18zuHrph2ZwlmgwK2iU6vY2LAHMTY6gg631FiCD12oL7HYdUBZiFUbyTYe2kja/CJASsIznttp6h8Taqbae058SbzyE9ijQDwA0X1edRVW24UGU00jm7t6h/9b2Vr5Idd/M/rWdYvIBvIHiaD2AsjB43ZHXospII8DvHnX0LwFx4xmBgknEbzEEOSFJJViua3Ve1/XXzo2MUbrnwHxNa9myyB7ozA3ubEjfrQfVTbGw53wQn/tr+lIXCfCR8syiCFEBsCsagsess1t9+rstS9wa29ilt8458Tf309RTLOpafmm2riwFh1sDoQO2gXYIQNwA7LCpsaUbP2KcVGZcLIpXMyi+aMnKbXsL6HQi/Uaxk4O7QXo6/xIffURMTGYXvS2naa2jExzh5i9ixT/SZiOwOyi3eAdfXWGH4H4If9Oh8bn3msk2TtP0f/VUzD7Ex7WzHKPvIPyi9SouMOxjAysUUC2/m+R0qww+3Yyoz6N1/A+sa+uq3B8GHveWQeq7n1Ft3lTBBgURQoUG3WRcnxNBJooooCiiteJayMRvCk+yiYjM4bK0YzlLARZbk2LNuUellHSPdceNUWE2zJlDSAiQiMLGctssgHzpI6RJzCwNgQB15jsxG3WyEZQsjRsy84HRM4dv4Sq/+RQbVn7Ssw648Hq1tyifX3/ha4XZ6IDfnsSCzvYsxXVSTawsdQBYDqAqXVIm13vktFmtmz5zydgqta9ulr+EZu6tLcIzbMEFijMASVIKqr5WJG/Ug2va3XTjrCJ8Lr3nuYaKpo9oyNLGpyKOUdGAN2JRCdxGi318Mvbpc1eLZYamlOnjPXcUUUVLMUUUUGqbDI4s6Kw+0AffVVi+CWBl1fCYdjv8Ao1+Aq5zDy316DQUT8DsCf+kgH3UC/ltVPwh4vY5YiMI5wz3uT9IjjdZ0Y/zCx0p1rViJCqkqpc9SiwJvpvOgHwomIzOHBsfxXbSRua2GkBOhz5Lk/Za1vOojcW21v8lPVJH8WrtEfBhWxaYyUgyqDzVHMB0CkX1JAuLnfobC1qYarWZnnDXVpp1xwWztvtyntHf5vnNuK/ap3xD/AMqfA1tw/FJjz0kRf4gfjX0PRVmLh2D4n5/rlfxCmXZvFjk3lR7a6ZVDitoSJPImbmuqJELDmynW/a1wxYjsiNVtbDXS0p1JmI6bo2B4HRpvN/VVriMJHDE7BA1kJsRfNYbrd9U2w+EDvGobKW5MOzyMFU2gwsjdFebczk9drHuAnf429ixRAArPbObsqtksunSNie66jW96r7Ssw6J8Fq6d94+6fsbZiYeIRxqq6DNlFszWALEDrNqnUvz7ZkOUKEBaSws17BZliYPpoSDfTsI6r1sj26xOqpzXVGGbUl5WgugtuBW+u/UaWpF6xtCL+G1rzN7bzM9/XXZeUUt4fhG7LETGAZkidbMWCiVZXs1wLkclbvLDs1vcDPykaPa2ZQbXBtcbrjQ+NWreLcmWr4fU0vfhvoooqzAUUUUBXhFe0UGt4FIsVUi1tQDppp4aDyrAYRc2a25cgH1QptcAd9h5Ct9FRhaLWjq0/JUtlyLa97ZRa/bbtr04dLk5Vud5sLnq1PXppW2imIOK3dr5Fc2bKubtsL+dbKKKlEzkUUUUQKKKKBaxWzpDNPZDkxDBHOnQWOMg79xtKniy9QryFMSsYVRIHCEW5uTKI+YE+1mt33zX0tTNRWfs47uz/MtiImsTjH2jH8Y+hfmkxBfMoky5+atgt1+a1Jvzf+ZowI1O42qRsYT5zyxO45hlsufNpkObdbsFrW673uKKmKb5ypbxGacPDH9iiiiruYUUUUBWPJi97C/bbW+6/kT51lRQavkyaDIuhBHNGhAsCO8AAeqvWgU2uqnKbjQaHtHYa2UUwninuj4bBIgIVRqxY6akklrk9epNbOQW4OVbi9jYXF99j1XrZRUYhM3tM5mWpsOhFiqkWAtYWsNwt2CtgFe0VKMzIoooo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2474" name="Picture 10" descr="https://encrypted-tbn3.gstatic.com/images?q=tbn:ANd9GcQ9NKjFAtRLuiOAI9Z7tiwrLk3Q2eurKtM4JxcYaV6RlYlUzBrtT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114800"/>
            <a:ext cx="5029201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304800"/>
            <a:ext cx="70866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Social and Machine Systems</a:t>
            </a:r>
            <a:endParaRPr lang="en-US" sz="4000" b="1" dirty="0"/>
          </a:p>
        </p:txBody>
      </p:sp>
      <p:pic>
        <p:nvPicPr>
          <p:cNvPr id="60418" name="Picture 2" descr="https://encrypted-tbn2.gstatic.com/images?q=tbn:ANd9GcTBoeGRQVI36IT0miGONYE_PmFguZ5WxTjJK5Tr6wJKl53CZYIanwlcftL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4873625" cy="3657600"/>
          </a:xfrm>
          <a:prstGeom prst="rect">
            <a:avLst/>
          </a:prstGeom>
          <a:noFill/>
        </p:spPr>
      </p:pic>
      <p:pic>
        <p:nvPicPr>
          <p:cNvPr id="60420" name="Picture 4" descr="https://encrypted-tbn0.gstatic.com/images?q=tbn:ANd9GcQQswJliINNeM_ojDMfX6_nZVdbqaYQCAH9Jc77OHZOpOq0Gmq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953000"/>
            <a:ext cx="5334000" cy="1828800"/>
          </a:xfrm>
          <a:prstGeom prst="rect">
            <a:avLst/>
          </a:prstGeom>
          <a:noFill/>
        </p:spPr>
      </p:pic>
      <p:pic>
        <p:nvPicPr>
          <p:cNvPr id="60422" name="Picture 6" descr="https://encrypted-tbn0.gstatic.com/images?q=tbn:ANd9GcRPWoltLfoJN1VnrWRgK6n1Dnk5keLJgBZqRXxupIclQ1cutQ6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775" y="1066800"/>
            <a:ext cx="8988425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52400"/>
            <a:ext cx="8610600" cy="3231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Data</a:t>
            </a:r>
            <a:r>
              <a:rPr lang="en-US" sz="36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96"/>
                </a:solidFill>
              </a:rPr>
              <a:t>Raw facts and/or observation from which useful information is derived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96"/>
                </a:solidFill>
              </a:rPr>
              <a:t>A collection of facts, such as values or measurements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96"/>
                </a:solidFill>
              </a:rPr>
              <a:t>It can be numbers, words, measurements, observations or even just descriptions of things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96"/>
                </a:solidFill>
              </a:rPr>
              <a:t>It may be qualitative and/or quantitative</a:t>
            </a:r>
            <a:endParaRPr lang="en-US" sz="2800" dirty="0">
              <a:solidFill>
                <a:srgbClr val="000096"/>
              </a:solidFill>
            </a:endParaRPr>
          </a:p>
        </p:txBody>
      </p:sp>
      <p:pic>
        <p:nvPicPr>
          <p:cNvPr id="1026" name="Picture 2" descr="Arrow the D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657600"/>
            <a:ext cx="4114800" cy="2971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876800" y="3505200"/>
            <a:ext cx="3962400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Qualitative</a:t>
            </a:r>
            <a:r>
              <a:rPr lang="en-US" dirty="0" smtClean="0"/>
              <a:t>: </a:t>
            </a:r>
          </a:p>
          <a:p>
            <a:pPr>
              <a:buFont typeface="Arial"/>
              <a:buChar char="•"/>
            </a:pPr>
            <a:r>
              <a:rPr lang="en-US" dirty="0" smtClean="0"/>
              <a:t>He is brown and black</a:t>
            </a:r>
          </a:p>
          <a:p>
            <a:pPr>
              <a:buFont typeface="Arial"/>
              <a:buChar char="•"/>
            </a:pPr>
            <a:r>
              <a:rPr lang="en-US" dirty="0" smtClean="0"/>
              <a:t>He has long hair</a:t>
            </a:r>
          </a:p>
          <a:p>
            <a:pPr>
              <a:buFont typeface="Arial"/>
              <a:buChar char="•"/>
            </a:pPr>
            <a:r>
              <a:rPr lang="en-US" dirty="0" smtClean="0"/>
              <a:t>He has lots of energy</a:t>
            </a:r>
          </a:p>
          <a:p>
            <a:r>
              <a:rPr lang="en-US" b="1" dirty="0" smtClean="0"/>
              <a:t>Quantitative</a:t>
            </a:r>
            <a:r>
              <a:rPr lang="en-US" dirty="0" smtClean="0"/>
              <a:t>:</a:t>
            </a:r>
          </a:p>
          <a:p>
            <a:pPr>
              <a:buFont typeface="Arial"/>
              <a:buChar char="•"/>
            </a:pPr>
            <a:r>
              <a:rPr lang="en-US" dirty="0" smtClean="0"/>
              <a:t>Discrete: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He has 4 legs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He has 2 eye</a:t>
            </a:r>
          </a:p>
          <a:p>
            <a:pPr>
              <a:buFont typeface="Arial"/>
              <a:buChar char="•"/>
            </a:pPr>
            <a:r>
              <a:rPr lang="en-US" dirty="0" smtClean="0"/>
              <a:t>Continuous: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He weighs 25.5 kg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He is 565 mm tall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52400"/>
            <a:ext cx="8610600" cy="23698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Information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96"/>
                </a:solidFill>
              </a:rPr>
              <a:t>“Data that has been processed into a form that is meaningful to the recipient and is of real or perceived value in current or prospective actions of decision”</a:t>
            </a:r>
          </a:p>
          <a:p>
            <a:pPr algn="r"/>
            <a:r>
              <a:rPr lang="en-US" sz="2800" dirty="0" smtClean="0">
                <a:solidFill>
                  <a:srgbClr val="000096"/>
                </a:solidFill>
              </a:rPr>
              <a:t>Gordon Davis and </a:t>
            </a:r>
            <a:r>
              <a:rPr lang="en-US" sz="2800" dirty="0" err="1" smtClean="0">
                <a:solidFill>
                  <a:srgbClr val="000096"/>
                </a:solidFill>
              </a:rPr>
              <a:t>Margrethe</a:t>
            </a:r>
            <a:r>
              <a:rPr lang="en-US" sz="2800" dirty="0" smtClean="0">
                <a:solidFill>
                  <a:srgbClr val="000096"/>
                </a:solidFill>
              </a:rPr>
              <a:t> Olson</a:t>
            </a:r>
            <a:endParaRPr lang="en-US" sz="2800" dirty="0">
              <a:solidFill>
                <a:srgbClr val="000096"/>
              </a:solidFill>
            </a:endParaRPr>
          </a:p>
        </p:txBody>
      </p:sp>
      <p:pic>
        <p:nvPicPr>
          <p:cNvPr id="5" name="Picture 1030" descr="G:\books\Pe_uk\Powerpoint\Chaffey\Final\ch01\C01NF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667000"/>
            <a:ext cx="84582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3810000"/>
            <a:ext cx="8458200" cy="280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Features of Information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96"/>
                </a:solidFill>
              </a:rPr>
              <a:t>It reduced uncertainty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96"/>
                </a:solidFill>
              </a:rPr>
              <a:t>It has value in decision making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96"/>
                </a:solidFill>
              </a:rPr>
              <a:t>It is reusable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96"/>
                </a:solidFill>
              </a:rPr>
              <a:t>It has surprise element or news value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solidFill>
                <a:srgbClr val="0000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95325" y="1125538"/>
            <a:ext cx="7837488" cy="5094287"/>
            <a:chOff x="319" y="363"/>
            <a:chExt cx="5230" cy="3697"/>
          </a:xfrm>
        </p:grpSpPr>
        <p:graphicFrame>
          <p:nvGraphicFramePr>
            <p:cNvPr id="3" name="Object 6"/>
            <p:cNvGraphicFramePr>
              <a:graphicFrameLocks noChangeAspect="1"/>
            </p:cNvGraphicFramePr>
            <p:nvPr/>
          </p:nvGraphicFramePr>
          <p:xfrm>
            <a:off x="319" y="804"/>
            <a:ext cx="2561" cy="2981"/>
          </p:xfrm>
          <a:graphic>
            <a:graphicData uri="http://schemas.openxmlformats.org/presentationml/2006/ole">
              <p:oleObj spid="_x0000_s21506" name="Clip" r:id="rId3" imgW="3495240" imgH="3085560" progId="">
                <p:embed/>
              </p:oleObj>
            </a:graphicData>
          </a:graphic>
        </p:graphicFrame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 rot="19980565">
              <a:off x="1106" y="1515"/>
              <a:ext cx="1556" cy="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1200	100</a:t>
              </a:r>
            </a:p>
            <a:p>
              <a:pPr eaLnBrk="0" hangingPunct="0"/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West	</a:t>
              </a:r>
              <a:r>
                <a:rPr lang="en-US" sz="2400" dirty="0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Aryan</a:t>
              </a:r>
              <a:endParaRPr lang="en-US" sz="24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endParaRPr>
            </a:p>
            <a:p>
              <a:pPr eaLnBrk="0" hangingPunct="0"/>
              <a:r>
                <a:rPr lang="en-US" sz="2400" dirty="0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4444</a:t>
              </a: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	TM  Shoes</a:t>
              </a:r>
              <a:endParaRPr lang="en-US" sz="20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  <p:graphicFrame>
          <p:nvGraphicFramePr>
            <p:cNvPr id="5" name="Object 8"/>
            <p:cNvGraphicFramePr>
              <a:graphicFrameLocks noChangeAspect="1"/>
            </p:cNvGraphicFramePr>
            <p:nvPr/>
          </p:nvGraphicFramePr>
          <p:xfrm>
            <a:off x="3180" y="363"/>
            <a:ext cx="2369" cy="3017"/>
          </p:xfrm>
          <a:graphic>
            <a:graphicData uri="http://schemas.openxmlformats.org/presentationml/2006/ole">
              <p:oleObj spid="_x0000_s21507" name="Clip" r:id="rId4" imgW="1673280" imgH="2275560" progId="">
                <p:embed/>
              </p:oleObj>
            </a:graphicData>
          </a:graphic>
        </p:graphicFrame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3466" y="995"/>
              <a:ext cx="1902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chemeClr val="accent1"/>
                  </a:solidFill>
                </a:rPr>
                <a:t>Monthly Sales Report </a:t>
              </a:r>
            </a:p>
            <a:p>
              <a:pPr eaLnBrk="0" hangingPunct="0"/>
              <a:r>
                <a:rPr lang="en-US" sz="2000" b="1">
                  <a:solidFill>
                    <a:schemeClr val="accent1"/>
                  </a:solidFill>
                </a:rPr>
                <a:t>    for West Region</a:t>
              </a:r>
              <a:endParaRPr lang="en-US" sz="2000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3368" y="1575"/>
              <a:ext cx="2039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dirty="0">
                  <a:solidFill>
                    <a:schemeClr val="tx2">
                      <a:lumMod val="75000"/>
                    </a:schemeClr>
                  </a:solidFill>
                </a:rPr>
                <a:t>Sales Rep: </a:t>
              </a:r>
              <a:r>
                <a:rPr lang="en-US" sz="2000" dirty="0" smtClean="0">
                  <a:solidFill>
                    <a:schemeClr val="tx2">
                      <a:lumMod val="75000"/>
                    </a:schemeClr>
                  </a:solidFill>
                </a:rPr>
                <a:t>Aryan</a:t>
              </a:r>
              <a:endParaRPr lang="en-US" sz="20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eaLnBrk="0" hangingPunct="0"/>
              <a:r>
                <a:rPr lang="en-US" sz="2000" dirty="0" err="1">
                  <a:solidFill>
                    <a:schemeClr val="tx2">
                      <a:lumMod val="75000"/>
                    </a:schemeClr>
                  </a:solidFill>
                </a:rPr>
                <a:t>Emp</a:t>
              </a:r>
              <a:r>
                <a:rPr lang="en-US" sz="2000" dirty="0">
                  <a:solidFill>
                    <a:schemeClr val="tx2">
                      <a:lumMod val="75000"/>
                    </a:schemeClr>
                  </a:solidFill>
                </a:rPr>
                <a:t> No. </a:t>
              </a:r>
              <a:r>
                <a:rPr lang="en-US" sz="2000" dirty="0" smtClean="0">
                  <a:solidFill>
                    <a:schemeClr val="tx2">
                      <a:lumMod val="75000"/>
                    </a:schemeClr>
                  </a:solidFill>
                </a:rPr>
                <a:t>4444</a:t>
              </a:r>
              <a:endParaRPr lang="en-US" sz="20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eaLnBrk="0" hangingPunct="0"/>
              <a:r>
                <a:rPr lang="en-US" sz="2000" u="sng" dirty="0">
                  <a:solidFill>
                    <a:schemeClr val="tx2">
                      <a:lumMod val="75000"/>
                    </a:schemeClr>
                  </a:solidFill>
                </a:rPr>
                <a:t>Item</a:t>
              </a:r>
              <a:r>
                <a:rPr lang="en-US" sz="2000" dirty="0">
                  <a:solidFill>
                    <a:schemeClr val="tx2">
                      <a:lumMod val="75000"/>
                    </a:schemeClr>
                  </a:solidFill>
                </a:rPr>
                <a:t>          </a:t>
              </a:r>
              <a:r>
                <a:rPr lang="en-US" sz="2000" u="sng" dirty="0">
                  <a:solidFill>
                    <a:schemeClr val="tx2">
                      <a:lumMod val="75000"/>
                    </a:schemeClr>
                  </a:solidFill>
                </a:rPr>
                <a:t>Qty Sold</a:t>
              </a:r>
              <a:r>
                <a:rPr lang="en-US" sz="2000" dirty="0">
                  <a:solidFill>
                    <a:schemeClr val="tx2">
                      <a:lumMod val="75000"/>
                    </a:schemeClr>
                  </a:solidFill>
                </a:rPr>
                <a:t>    </a:t>
              </a:r>
              <a:r>
                <a:rPr lang="en-US" sz="2000" u="sng" dirty="0">
                  <a:solidFill>
                    <a:schemeClr val="tx2">
                      <a:lumMod val="75000"/>
                    </a:schemeClr>
                  </a:solidFill>
                </a:rPr>
                <a:t>Price</a:t>
              </a:r>
            </a:p>
            <a:p>
              <a:pPr eaLnBrk="0" hangingPunct="0"/>
              <a:r>
                <a:rPr lang="en-US" sz="2000" u="sng" dirty="0">
                  <a:solidFill>
                    <a:schemeClr val="tx2">
                      <a:lumMod val="75000"/>
                    </a:schemeClr>
                  </a:solidFill>
                </a:rPr>
                <a:t>TM Shoes 1200        </a:t>
              </a:r>
              <a:r>
                <a:rPr lang="en-US" sz="2000" u="sng" dirty="0" smtClean="0">
                  <a:solidFill>
                    <a:schemeClr val="tx2">
                      <a:lumMod val="75000"/>
                    </a:schemeClr>
                  </a:solidFill>
                </a:rPr>
                <a:t>Rs100</a:t>
              </a:r>
              <a:endParaRPr lang="en-US" sz="24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8" name="Object 11"/>
            <p:cNvGraphicFramePr>
              <a:graphicFrameLocks noChangeAspect="1"/>
            </p:cNvGraphicFramePr>
            <p:nvPr/>
          </p:nvGraphicFramePr>
          <p:xfrm>
            <a:off x="2450" y="1586"/>
            <a:ext cx="879" cy="2474"/>
          </p:xfrm>
          <a:graphic>
            <a:graphicData uri="http://schemas.openxmlformats.org/presentationml/2006/ole">
              <p:oleObj spid="_x0000_s21508" name="Clip" r:id="rId5" imgW="1395000" imgH="3926880" progId="">
                <p:embed/>
              </p:oleObj>
            </a:graphicData>
          </a:graphic>
        </p:graphicFrame>
      </p:grp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90800" y="414338"/>
            <a:ext cx="4392612" cy="5667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 Versus Information</a:t>
            </a:r>
            <a:endParaRPr kumimoji="0" lang="th-TH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63650" y="200025"/>
            <a:ext cx="7118350" cy="5619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Attributes of Information Quality</a:t>
            </a:r>
            <a:endParaRPr kumimoji="0" lang="th-TH" sz="3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2530" name="Object 5"/>
          <p:cNvGraphicFramePr>
            <a:graphicFrameLocks noChangeAspect="1"/>
          </p:cNvGraphicFramePr>
          <p:nvPr/>
        </p:nvGraphicFramePr>
        <p:xfrm>
          <a:off x="685800" y="1219200"/>
          <a:ext cx="8077199" cy="5133975"/>
        </p:xfrm>
        <a:graphic>
          <a:graphicData uri="http://schemas.openxmlformats.org/presentationml/2006/ole">
            <p:oleObj spid="_x0000_s22530" name="Image" r:id="rId3" imgW="5210025" imgH="472714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0" y="150914"/>
            <a:ext cx="4800600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Time Related Attributes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67148" y="1155442"/>
            <a:ext cx="8824452" cy="50167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96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Timeliness: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Information should be available when needed.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96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Currency: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information should be up-to-date when needed.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96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Frequency: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information should be available as frequently     as needed.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96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Time Period: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time period may be past, present and future as needed by the user.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9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0" y="150915"/>
            <a:ext cx="4800600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Content Related Attributes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67148" y="847667"/>
            <a:ext cx="8824452" cy="563231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US" sz="3000" dirty="0" smtClean="0">
                <a:solidFill>
                  <a:srgbClr val="000096"/>
                </a:solidFill>
              </a:rPr>
              <a:t>Accuracy: </a:t>
            </a:r>
          </a:p>
          <a:p>
            <a:r>
              <a:rPr lang="en-US" sz="3000" dirty="0" smtClean="0"/>
              <a:t>   The information should be free from errors.</a:t>
            </a:r>
          </a:p>
          <a:p>
            <a:pPr lvl="0">
              <a:buFont typeface="Wingdings" pitchFamily="2" charset="2"/>
              <a:buChar char="ü"/>
            </a:pPr>
            <a:r>
              <a:rPr lang="en-US" sz="3000" dirty="0" smtClean="0">
                <a:solidFill>
                  <a:srgbClr val="000096"/>
                </a:solidFill>
              </a:rPr>
              <a:t>Relevance: </a:t>
            </a:r>
          </a:p>
          <a:p>
            <a:r>
              <a:rPr lang="en-US" sz="3000" dirty="0" smtClean="0"/>
              <a:t>   The information should be specific to the needs of the recipient.</a:t>
            </a:r>
          </a:p>
          <a:p>
            <a:pPr lvl="0">
              <a:buFont typeface="Wingdings" pitchFamily="2" charset="2"/>
              <a:buChar char="ü"/>
            </a:pPr>
            <a:r>
              <a:rPr lang="en-US" sz="3000" dirty="0" smtClean="0">
                <a:solidFill>
                  <a:srgbClr val="000096"/>
                </a:solidFill>
              </a:rPr>
              <a:t>Completeness:</a:t>
            </a:r>
          </a:p>
          <a:p>
            <a:r>
              <a:rPr lang="en-US" sz="3000" dirty="0" smtClean="0"/>
              <a:t>   All the information required must be provided to the user when needed.</a:t>
            </a:r>
          </a:p>
          <a:p>
            <a:pPr lvl="0">
              <a:buFont typeface="Wingdings" pitchFamily="2" charset="2"/>
              <a:buChar char="ü"/>
            </a:pPr>
            <a:r>
              <a:rPr lang="en-US" sz="3000" dirty="0" smtClean="0">
                <a:solidFill>
                  <a:srgbClr val="000096"/>
                </a:solidFill>
              </a:rPr>
              <a:t>Brevity:</a:t>
            </a:r>
          </a:p>
          <a:p>
            <a:r>
              <a:rPr lang="en-US" sz="3000" dirty="0" smtClean="0"/>
              <a:t>   Information needed must be provided in the right measure. Too much information may confuse the recipient.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0" y="150915"/>
            <a:ext cx="4800600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Form Related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67148" y="1197492"/>
            <a:ext cx="8824452" cy="5509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0096"/>
                </a:solidFill>
              </a:rPr>
              <a:t> Clarity: </a:t>
            </a:r>
            <a:r>
              <a:rPr lang="en-US" sz="3200" dirty="0" smtClean="0"/>
              <a:t>The form in which information is served must be easy to understand.</a:t>
            </a:r>
          </a:p>
          <a:p>
            <a:pPr lvl="0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0096"/>
                </a:solidFill>
              </a:rPr>
              <a:t> Detail: </a:t>
            </a:r>
            <a:r>
              <a:rPr lang="en-US" sz="3200" dirty="0" smtClean="0"/>
              <a:t>The level of summary or detail as required by the user must be met.</a:t>
            </a:r>
          </a:p>
          <a:p>
            <a:pPr lvl="0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0096"/>
                </a:solidFill>
              </a:rPr>
              <a:t> Order: </a:t>
            </a:r>
            <a:r>
              <a:rPr lang="en-US" sz="3200" dirty="0" smtClean="0"/>
              <a:t>There should be a predetermined order for providing information.</a:t>
            </a:r>
          </a:p>
          <a:p>
            <a:pPr lvl="0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0096"/>
                </a:solidFill>
              </a:rPr>
              <a:t> Presentation: </a:t>
            </a:r>
            <a:r>
              <a:rPr lang="en-US" sz="3200" dirty="0" smtClean="0"/>
              <a:t>The presentation may be in narrative, numeric or graphic form, etc.</a:t>
            </a:r>
          </a:p>
          <a:p>
            <a:pPr lvl="0">
              <a:buFont typeface="Wingdings" pitchFamily="2" charset="2"/>
              <a:buChar char="ü"/>
            </a:pPr>
            <a:r>
              <a:rPr lang="en-US" sz="3200" dirty="0" smtClean="0">
                <a:solidFill>
                  <a:srgbClr val="000096"/>
                </a:solidFill>
              </a:rPr>
              <a:t> Media:</a:t>
            </a:r>
            <a:r>
              <a:rPr lang="en-US" sz="3200" dirty="0" smtClean="0"/>
              <a:t> The media may be paper documents, video displays, etc. as needed by the user.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634</Words>
  <Application>Microsoft Office PowerPoint</Application>
  <PresentationFormat>On-screen Show (4:3)</PresentationFormat>
  <Paragraphs>140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Clip</vt:lpstr>
      <vt:lpstr>Image</vt:lpstr>
      <vt:lpstr>Introduction to Data Information System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Transportation</dc:title>
  <dc:creator>user</dc:creator>
  <cp:lastModifiedBy>user</cp:lastModifiedBy>
  <cp:revision>195</cp:revision>
  <dcterms:created xsi:type="dcterms:W3CDTF">2006-08-16T00:00:00Z</dcterms:created>
  <dcterms:modified xsi:type="dcterms:W3CDTF">2014-01-06T10:35:38Z</dcterms:modified>
</cp:coreProperties>
</file>