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0"/>
  </p:notesMasterIdLst>
  <p:sldIdLst>
    <p:sldId id="366" r:id="rId2"/>
    <p:sldId id="356" r:id="rId3"/>
    <p:sldId id="378" r:id="rId4"/>
    <p:sldId id="380" r:id="rId5"/>
    <p:sldId id="399" r:id="rId6"/>
    <p:sldId id="385" r:id="rId7"/>
    <p:sldId id="386" r:id="rId8"/>
    <p:sldId id="387" r:id="rId9"/>
    <p:sldId id="388" r:id="rId10"/>
    <p:sldId id="393" r:id="rId11"/>
    <p:sldId id="389" r:id="rId12"/>
    <p:sldId id="395" r:id="rId13"/>
    <p:sldId id="391" r:id="rId14"/>
    <p:sldId id="394" r:id="rId15"/>
    <p:sldId id="396" r:id="rId16"/>
    <p:sldId id="398" r:id="rId17"/>
    <p:sldId id="397" r:id="rId18"/>
    <p:sldId id="39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C"/>
    <a:srgbClr val="CC0000"/>
    <a:srgbClr val="000099"/>
    <a:srgbClr val="990000"/>
    <a:srgbClr val="3D6F45"/>
    <a:srgbClr val="3333FF"/>
    <a:srgbClr val="800000"/>
    <a:srgbClr val="006600"/>
    <a:srgbClr val="CC0099"/>
    <a:srgbClr val="663300"/>
  </p:clrMru>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E79B34-8AED-4EE8-9567-EDD4A4A9419C}" type="datetimeFigureOut">
              <a:rPr lang="en-US" smtClean="0"/>
              <a:pPr/>
              <a:t>06/01/2014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D17F0-B88A-4019-9AAF-2A456CB530C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0D17F0-B88A-4019-9AAF-2A456CB530C5}"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0D17F0-B88A-4019-9AAF-2A456CB530C5}" type="slidenum">
              <a:rPr lang="en-US" smtClean="0"/>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06/01/2014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06/01/2014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06/01/2014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06/01/2014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06/01/2014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06/01/2014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06/01/2014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06/01/2014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30.jpeg"/><Relationship Id="rId3" Type="http://schemas.openxmlformats.org/officeDocument/2006/relationships/image" Target="../media/image20.jpeg"/><Relationship Id="rId7" Type="http://schemas.openxmlformats.org/officeDocument/2006/relationships/image" Target="../media/image24.jpeg"/><Relationship Id="rId12" Type="http://schemas.openxmlformats.org/officeDocument/2006/relationships/image" Target="../media/image29.jpeg"/><Relationship Id="rId2" Type="http://schemas.openxmlformats.org/officeDocument/2006/relationships/image" Target="../media/image19.jpeg"/><Relationship Id="rId16" Type="http://schemas.openxmlformats.org/officeDocument/2006/relationships/image" Target="../media/image33.jpe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jpeg"/><Relationship Id="rId5" Type="http://schemas.openxmlformats.org/officeDocument/2006/relationships/image" Target="../media/image22.jpeg"/><Relationship Id="rId15" Type="http://schemas.openxmlformats.org/officeDocument/2006/relationships/image" Target="../media/image32.png"/><Relationship Id="rId10" Type="http://schemas.openxmlformats.org/officeDocument/2006/relationships/image" Target="../media/image27.jpeg"/><Relationship Id="rId4" Type="http://schemas.openxmlformats.org/officeDocument/2006/relationships/image" Target="../media/image21.jpeg"/><Relationship Id="rId9" Type="http://schemas.openxmlformats.org/officeDocument/2006/relationships/image" Target="../media/image26.jpeg"/><Relationship Id="rId14" Type="http://schemas.openxmlformats.org/officeDocument/2006/relationships/image" Target="../media/image31.jpeg"/></Relationships>
</file>

<file path=ppt/slides/_rels/slide1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4648200"/>
          </a:xfrm>
        </p:spPr>
        <p:style>
          <a:lnRef idx="2">
            <a:schemeClr val="accent2"/>
          </a:lnRef>
          <a:fillRef idx="1">
            <a:schemeClr val="lt1"/>
          </a:fillRef>
          <a:effectRef idx="0">
            <a:schemeClr val="accent2"/>
          </a:effectRef>
          <a:fontRef idx="minor">
            <a:schemeClr val="dk1"/>
          </a:fontRef>
        </p:style>
        <p:txBody>
          <a:bodyPr>
            <a:noAutofit/>
          </a:bodyPr>
          <a:lstStyle/>
          <a:p>
            <a:r>
              <a:rPr lang="en-US" sz="8000" b="1" dirty="0" smtClean="0">
                <a:solidFill>
                  <a:srgbClr val="008000"/>
                </a:solidFill>
              </a:rPr>
              <a:t>Productivity &amp; Technology </a:t>
            </a:r>
            <a:br>
              <a:rPr lang="en-US" sz="8000" b="1" dirty="0" smtClean="0">
                <a:solidFill>
                  <a:srgbClr val="008000"/>
                </a:solidFill>
              </a:rPr>
            </a:br>
            <a:r>
              <a:rPr lang="en-US" sz="8000" b="1" dirty="0" smtClean="0">
                <a:solidFill>
                  <a:srgbClr val="008000"/>
                </a:solidFill>
              </a:rPr>
              <a:t>Management</a:t>
            </a:r>
            <a:endParaRPr lang="en-US" sz="8000" b="1" dirty="0">
              <a:solidFill>
                <a:srgbClr val="008000"/>
              </a:solidFill>
            </a:endParaRPr>
          </a:p>
        </p:txBody>
      </p:sp>
      <p:sp>
        <p:nvSpPr>
          <p:cNvPr id="3" name="Subtitle 2"/>
          <p:cNvSpPr>
            <a:spLocks noGrp="1"/>
          </p:cNvSpPr>
          <p:nvPr/>
        </p:nvSpPr>
        <p:spPr>
          <a:xfrm>
            <a:off x="2819400" y="5867400"/>
            <a:ext cx="5867400" cy="8382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b="1" dirty="0" smtClean="0">
                <a:solidFill>
                  <a:schemeClr val="accent2">
                    <a:lumMod val="75000"/>
                  </a:schemeClr>
                </a:solidFill>
                <a:latin typeface="Times New Roman" pitchFamily="18" charset="0"/>
                <a:cs typeface="Times New Roman" pitchFamily="18" charset="0"/>
              </a:rPr>
              <a:t>Presentation By: Chetan </a:t>
            </a:r>
            <a:r>
              <a:rPr lang="en-US" b="1" dirty="0" err="1" smtClean="0">
                <a:solidFill>
                  <a:schemeClr val="accent2">
                    <a:lumMod val="75000"/>
                  </a:schemeClr>
                </a:solidFill>
                <a:latin typeface="Times New Roman" pitchFamily="18" charset="0"/>
                <a:cs typeface="Times New Roman" pitchFamily="18" charset="0"/>
              </a:rPr>
              <a:t>Raikwar</a:t>
            </a:r>
            <a:endParaRPr lang="en-US" b="1" dirty="0" smtClean="0">
              <a:solidFill>
                <a:schemeClr val="accent2">
                  <a:lumMod val="75000"/>
                </a:schemeClr>
              </a:solidFill>
              <a:latin typeface="Times New Roman" pitchFamily="18" charset="0"/>
              <a:cs typeface="Times New Roman" pitchFamily="18" charset="0"/>
            </a:endParaRPr>
          </a:p>
          <a:p>
            <a:pPr algn="r"/>
            <a:r>
              <a:rPr lang="en-US" b="1" dirty="0" smtClean="0">
                <a:solidFill>
                  <a:schemeClr val="accent2">
                    <a:lumMod val="75000"/>
                  </a:schemeClr>
                </a:solidFill>
                <a:latin typeface="Times New Roman" pitchFamily="18" charset="0"/>
                <a:cs typeface="Times New Roman" pitchFamily="18" charset="0"/>
              </a:rPr>
              <a:t>Faculty IIPS-DAVV, Indore</a:t>
            </a:r>
            <a:endParaRPr lang="en-US" b="1" dirty="0">
              <a:solidFill>
                <a:schemeClr val="accent2">
                  <a:lumMod val="75000"/>
                </a:schemeClr>
              </a:solidFill>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00200" y="228600"/>
            <a:ext cx="62484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dirty="0" smtClean="0">
                <a:solidFill>
                  <a:srgbClr val="990000"/>
                </a:solidFill>
              </a:rPr>
              <a:t>Management Factor</a:t>
            </a:r>
            <a:endParaRPr lang="en-US" sz="4000" b="1" dirty="0">
              <a:solidFill>
                <a:srgbClr val="990000"/>
              </a:solidFill>
            </a:endParaRPr>
          </a:p>
        </p:txBody>
      </p:sp>
      <p:sp>
        <p:nvSpPr>
          <p:cNvPr id="3" name="TextBox 2"/>
          <p:cNvSpPr txBox="1"/>
          <p:nvPr/>
        </p:nvSpPr>
        <p:spPr>
          <a:xfrm>
            <a:off x="685800" y="1066800"/>
            <a:ext cx="914400" cy="563231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a:t>
            </a:r>
          </a:p>
        </p:txBody>
      </p:sp>
      <p:sp>
        <p:nvSpPr>
          <p:cNvPr id="8" name="Subtitle 2"/>
          <p:cNvSpPr txBox="1">
            <a:spLocks/>
          </p:cNvSpPr>
          <p:nvPr/>
        </p:nvSpPr>
        <p:spPr>
          <a:xfrm>
            <a:off x="1828800" y="1295400"/>
            <a:ext cx="6934200" cy="50292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p>
            <a:pPr marL="969963" lvl="0" indent="55563">
              <a:spcBef>
                <a:spcPct val="20000"/>
              </a:spcBef>
              <a:buFont typeface="Wingdings" pitchFamily="2" charset="2"/>
              <a:buChar char="Ø"/>
              <a:defRPr/>
            </a:pPr>
            <a:r>
              <a:rPr lang="en-US" sz="3000" b="1" dirty="0" smtClean="0">
                <a:solidFill>
                  <a:srgbClr val="0000CC"/>
                </a:solidFill>
                <a:latin typeface="Times New Roman" pitchFamily="18" charset="0"/>
                <a:cs typeface="Times New Roman" pitchFamily="18" charset="0"/>
              </a:rPr>
              <a:t>Physical Working Conditions</a:t>
            </a:r>
          </a:p>
          <a:p>
            <a:pPr marL="969963" lvl="0">
              <a:spcBef>
                <a:spcPct val="20000"/>
              </a:spcBef>
              <a:buFont typeface="Wingdings" pitchFamily="2" charset="2"/>
              <a:buChar char="Ø"/>
              <a:defRPr/>
            </a:pPr>
            <a:r>
              <a:rPr lang="en-US" sz="3000" b="1" dirty="0" smtClean="0">
                <a:solidFill>
                  <a:srgbClr val="0000CC"/>
                </a:solidFill>
                <a:latin typeface="Times New Roman" pitchFamily="18" charset="0"/>
                <a:cs typeface="Times New Roman" pitchFamily="18" charset="0"/>
              </a:rPr>
              <a:t>Motivation</a:t>
            </a:r>
          </a:p>
          <a:p>
            <a:pPr marL="969963" lvl="0">
              <a:spcBef>
                <a:spcPct val="20000"/>
              </a:spcBef>
              <a:buFont typeface="Wingdings" pitchFamily="2" charset="2"/>
              <a:buChar char="Ø"/>
              <a:defRPr/>
            </a:pPr>
            <a:r>
              <a:rPr lang="en-US" sz="3000" b="1" dirty="0" smtClean="0">
                <a:solidFill>
                  <a:srgbClr val="0000CC"/>
                </a:solidFill>
                <a:latin typeface="Times New Roman" pitchFamily="18" charset="0"/>
                <a:cs typeface="Times New Roman" pitchFamily="18" charset="0"/>
              </a:rPr>
              <a:t>Leadership</a:t>
            </a:r>
          </a:p>
          <a:p>
            <a:pPr marL="969963" lvl="0">
              <a:spcBef>
                <a:spcPct val="20000"/>
              </a:spcBef>
              <a:buFont typeface="Wingdings" pitchFamily="2" charset="2"/>
              <a:buChar char="Ø"/>
            </a:pPr>
            <a:r>
              <a:rPr lang="en-US" sz="3000" b="1" dirty="0" smtClean="0">
                <a:solidFill>
                  <a:srgbClr val="0000CC"/>
                </a:solidFill>
                <a:latin typeface="Times New Roman" pitchFamily="18" charset="0"/>
                <a:cs typeface="Times New Roman" pitchFamily="18" charset="0"/>
              </a:rPr>
              <a:t>Communication skills</a:t>
            </a:r>
          </a:p>
          <a:p>
            <a:pPr marL="969963" lvl="0">
              <a:spcBef>
                <a:spcPct val="20000"/>
              </a:spcBef>
              <a:buFont typeface="Wingdings" pitchFamily="2" charset="2"/>
              <a:buChar char="Ø"/>
              <a:defRPr/>
            </a:pPr>
            <a:r>
              <a:rPr lang="en-US" sz="3000" b="1" dirty="0" smtClean="0">
                <a:solidFill>
                  <a:srgbClr val="0000CC"/>
                </a:solidFill>
                <a:latin typeface="Times New Roman" pitchFamily="18" charset="0"/>
                <a:cs typeface="Times New Roman" pitchFamily="18" charset="0"/>
              </a:rPr>
              <a:t>Teamwork</a:t>
            </a:r>
          </a:p>
          <a:p>
            <a:pPr marL="969963" lvl="0">
              <a:spcBef>
                <a:spcPct val="20000"/>
              </a:spcBef>
              <a:buFont typeface="Wingdings" pitchFamily="2" charset="2"/>
              <a:buChar char="Ø"/>
              <a:defRPr/>
            </a:pPr>
            <a:r>
              <a:rPr lang="en-US" sz="3000" b="1" dirty="0" smtClean="0">
                <a:solidFill>
                  <a:srgbClr val="0000CC"/>
                </a:solidFill>
                <a:latin typeface="Times New Roman" pitchFamily="18" charset="0"/>
                <a:cs typeface="Times New Roman" pitchFamily="18" charset="0"/>
              </a:rPr>
              <a:t>Coordination &amp; Cooperation</a:t>
            </a:r>
          </a:p>
          <a:p>
            <a:pPr marL="969963" lvl="0">
              <a:spcBef>
                <a:spcPct val="20000"/>
              </a:spcBef>
              <a:buFont typeface="Wingdings" pitchFamily="2" charset="2"/>
              <a:buChar char="Ø"/>
              <a:defRPr/>
            </a:pPr>
            <a:r>
              <a:rPr lang="en-US" sz="3000" b="1" dirty="0" smtClean="0">
                <a:solidFill>
                  <a:srgbClr val="0000CC"/>
                </a:solidFill>
                <a:latin typeface="Times New Roman" pitchFamily="18" charset="0"/>
                <a:cs typeface="Times New Roman" pitchFamily="18" charset="0"/>
              </a:rPr>
              <a:t>Job Satisfaction</a:t>
            </a:r>
          </a:p>
          <a:p>
            <a:pPr marL="969963" lvl="0">
              <a:spcBef>
                <a:spcPct val="20000"/>
              </a:spcBef>
              <a:buFont typeface="Wingdings" pitchFamily="2" charset="2"/>
              <a:buChar char="Ø"/>
              <a:defRPr/>
            </a:pPr>
            <a:r>
              <a:rPr lang="en-US" sz="3000" b="1" dirty="0" smtClean="0">
                <a:solidFill>
                  <a:srgbClr val="0000CC"/>
                </a:solidFill>
                <a:latin typeface="Times New Roman" pitchFamily="18" charset="0"/>
                <a:cs typeface="Times New Roman" pitchFamily="18" charset="0"/>
              </a:rPr>
              <a:t>Conflict</a:t>
            </a:r>
          </a:p>
          <a:p>
            <a:pPr marL="969963" lvl="0">
              <a:spcBef>
                <a:spcPct val="20000"/>
              </a:spcBef>
              <a:buFont typeface="Wingdings" pitchFamily="2" charset="2"/>
              <a:buChar char="Ø"/>
              <a:defRPr/>
            </a:pPr>
            <a:r>
              <a:rPr lang="en-US" sz="3000" b="1" dirty="0" smtClean="0">
                <a:solidFill>
                  <a:srgbClr val="0000CC"/>
                </a:solidFill>
                <a:latin typeface="Times New Roman" pitchFamily="18" charset="0"/>
                <a:cs typeface="Times New Roman" pitchFamily="18" charset="0"/>
              </a:rPr>
              <a:t>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to="" calcmode="lin" valueType="num">
                                      <p:cBhvr>
                                        <p:cTn id="17"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00200" y="228600"/>
            <a:ext cx="62484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dirty="0" smtClean="0">
                <a:solidFill>
                  <a:srgbClr val="990000"/>
                </a:solidFill>
              </a:rPr>
              <a:t>Personnel Factor</a:t>
            </a:r>
            <a:endParaRPr lang="en-US" sz="4000" b="1" dirty="0">
              <a:solidFill>
                <a:srgbClr val="990000"/>
              </a:solidFill>
            </a:endParaRPr>
          </a:p>
        </p:txBody>
      </p:sp>
      <p:sp>
        <p:nvSpPr>
          <p:cNvPr id="4" name="TextBox 3"/>
          <p:cNvSpPr txBox="1"/>
          <p:nvPr/>
        </p:nvSpPr>
        <p:spPr>
          <a:xfrm>
            <a:off x="4572000" y="2667000"/>
            <a:ext cx="42672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800" b="1" dirty="0" smtClean="0">
                <a:solidFill>
                  <a:srgbClr val="000099"/>
                </a:solidFill>
              </a:rPr>
              <a:t>Inflexible working Rules</a:t>
            </a:r>
          </a:p>
        </p:txBody>
      </p:sp>
      <p:sp>
        <p:nvSpPr>
          <p:cNvPr id="7" name="TextBox 6"/>
          <p:cNvSpPr txBox="1"/>
          <p:nvPr/>
        </p:nvSpPr>
        <p:spPr>
          <a:xfrm>
            <a:off x="4572000" y="5710535"/>
            <a:ext cx="42672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b="1" dirty="0" smtClean="0">
                <a:solidFill>
                  <a:srgbClr val="000099"/>
                </a:solidFill>
              </a:rPr>
              <a:t>Reduced Company Loyalty</a:t>
            </a:r>
          </a:p>
        </p:txBody>
      </p:sp>
      <p:sp>
        <p:nvSpPr>
          <p:cNvPr id="9" name="TextBox 8"/>
          <p:cNvSpPr txBox="1"/>
          <p:nvPr/>
        </p:nvSpPr>
        <p:spPr>
          <a:xfrm>
            <a:off x="4572000" y="4658380"/>
            <a:ext cx="42672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800" b="1" dirty="0" smtClean="0">
                <a:solidFill>
                  <a:srgbClr val="000099"/>
                </a:solidFill>
              </a:rPr>
              <a:t>Excessive Benefits</a:t>
            </a:r>
          </a:p>
        </p:txBody>
      </p:sp>
      <p:sp>
        <p:nvSpPr>
          <p:cNvPr id="10" name="TextBox 9"/>
          <p:cNvSpPr txBox="1"/>
          <p:nvPr/>
        </p:nvSpPr>
        <p:spPr>
          <a:xfrm>
            <a:off x="4572000" y="1524000"/>
            <a:ext cx="4191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800" b="1" dirty="0" smtClean="0">
                <a:solidFill>
                  <a:srgbClr val="000099"/>
                </a:solidFill>
              </a:rPr>
              <a:t>Reduced Productivity</a:t>
            </a:r>
            <a:endParaRPr lang="en-US" sz="2800" b="1" dirty="0">
              <a:solidFill>
                <a:srgbClr val="000099"/>
              </a:solidFill>
            </a:endParaRPr>
          </a:p>
        </p:txBody>
      </p:sp>
      <p:sp>
        <p:nvSpPr>
          <p:cNvPr id="11" name="TextBox 10"/>
          <p:cNvSpPr txBox="1"/>
          <p:nvPr/>
        </p:nvSpPr>
        <p:spPr>
          <a:xfrm>
            <a:off x="304800" y="3559314"/>
            <a:ext cx="4114800" cy="70788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000" b="1" dirty="0" smtClean="0">
                <a:solidFill>
                  <a:srgbClr val="000099"/>
                </a:solidFill>
              </a:rPr>
              <a:t>Unions’ Influence</a:t>
            </a:r>
          </a:p>
        </p:txBody>
      </p:sp>
      <p:pic>
        <p:nvPicPr>
          <p:cNvPr id="9218" name="Picture 2" descr="https://encrypted-tbn2.gstatic.com/images?q=tbn:ANd9GcSpl4NFtjFI11pIXcrKALoCh-t5O87Kw39My71ImVWQ05J8Lb0IeThPaAPN"/>
          <p:cNvPicPr>
            <a:picLocks noChangeAspect="1" noChangeArrowheads="1"/>
          </p:cNvPicPr>
          <p:nvPr/>
        </p:nvPicPr>
        <p:blipFill>
          <a:blip r:embed="rId2" cstate="print"/>
          <a:srcRect/>
          <a:stretch>
            <a:fillRect/>
          </a:stretch>
        </p:blipFill>
        <p:spPr bwMode="auto">
          <a:xfrm>
            <a:off x="276225" y="1219200"/>
            <a:ext cx="4143375" cy="2209801"/>
          </a:xfrm>
          <a:prstGeom prst="rect">
            <a:avLst/>
          </a:prstGeom>
          <a:noFill/>
        </p:spPr>
      </p:pic>
      <p:pic>
        <p:nvPicPr>
          <p:cNvPr id="9220" name="Picture 4" descr="https://encrypted-tbn0.gstatic.com/images?q=tbn:ANd9GcQNC9W7fGfpvoEBszzb0eXATFqr3ja5BCQr7oepzs9ElGfTHAkO"/>
          <p:cNvPicPr>
            <a:picLocks noChangeAspect="1" noChangeArrowheads="1"/>
          </p:cNvPicPr>
          <p:nvPr/>
        </p:nvPicPr>
        <p:blipFill>
          <a:blip r:embed="rId3" cstate="print"/>
          <a:srcRect/>
          <a:stretch>
            <a:fillRect/>
          </a:stretch>
        </p:blipFill>
        <p:spPr bwMode="auto">
          <a:xfrm>
            <a:off x="285750" y="4410074"/>
            <a:ext cx="4133850" cy="21431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to="" calcmode="lin" valueType="num">
                                      <p:cBhvr>
                                        <p:cTn id="12" dur="1" fill="hold"/>
                                        <p:tgtEl>
                                          <p:spTgt spid="11"/>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35" presetClass="entr" presetSubtype="0" fill="hold" nodeType="clickEffect">
                                  <p:stCondLst>
                                    <p:cond delay="0"/>
                                  </p:stCondLst>
                                  <p:childTnLst>
                                    <p:set>
                                      <p:cBhvr>
                                        <p:cTn id="16" dur="1" fill="hold">
                                          <p:stCondLst>
                                            <p:cond delay="0"/>
                                          </p:stCondLst>
                                        </p:cTn>
                                        <p:tgtEl>
                                          <p:spTgt spid="9218"/>
                                        </p:tgtEl>
                                        <p:attrNameLst>
                                          <p:attrName>style.visibility</p:attrName>
                                        </p:attrNameLst>
                                      </p:cBhvr>
                                      <p:to>
                                        <p:strVal val="visible"/>
                                      </p:to>
                                    </p:set>
                                    <p:animEffect transition="in" filter="fade">
                                      <p:cBhvr>
                                        <p:cTn id="17" dur="2000"/>
                                        <p:tgtEl>
                                          <p:spTgt spid="9218"/>
                                        </p:tgtEl>
                                      </p:cBhvr>
                                    </p:animEffect>
                                    <p:anim calcmode="lin" valueType="num">
                                      <p:cBhvr>
                                        <p:cTn id="18" dur="2000" fill="hold"/>
                                        <p:tgtEl>
                                          <p:spTgt spid="9218"/>
                                        </p:tgtEl>
                                        <p:attrNameLst>
                                          <p:attrName>style.rotation</p:attrName>
                                        </p:attrNameLst>
                                      </p:cBhvr>
                                      <p:tavLst>
                                        <p:tav tm="0">
                                          <p:val>
                                            <p:fltVal val="720"/>
                                          </p:val>
                                        </p:tav>
                                        <p:tav tm="100000">
                                          <p:val>
                                            <p:fltVal val="0"/>
                                          </p:val>
                                        </p:tav>
                                      </p:tavLst>
                                    </p:anim>
                                    <p:anim calcmode="lin" valueType="num">
                                      <p:cBhvr>
                                        <p:cTn id="19" dur="2000" fill="hold"/>
                                        <p:tgtEl>
                                          <p:spTgt spid="9218"/>
                                        </p:tgtEl>
                                        <p:attrNameLst>
                                          <p:attrName>ppt_h</p:attrName>
                                        </p:attrNameLst>
                                      </p:cBhvr>
                                      <p:tavLst>
                                        <p:tav tm="0">
                                          <p:val>
                                            <p:fltVal val="0"/>
                                          </p:val>
                                        </p:tav>
                                        <p:tav tm="100000">
                                          <p:val>
                                            <p:strVal val="#ppt_h"/>
                                          </p:val>
                                        </p:tav>
                                      </p:tavLst>
                                    </p:anim>
                                    <p:anim calcmode="lin" valueType="num">
                                      <p:cBhvr>
                                        <p:cTn id="20" dur="2000" fill="hold"/>
                                        <p:tgtEl>
                                          <p:spTgt spid="9218"/>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9220"/>
                                        </p:tgtEl>
                                        <p:attrNameLst>
                                          <p:attrName>style.visibility</p:attrName>
                                        </p:attrNameLst>
                                      </p:cBhvr>
                                      <p:to>
                                        <p:strVal val="visible"/>
                                      </p:to>
                                    </p:set>
                                    <p:animEffect transition="in" filter="strips(downLeft)">
                                      <p:cBhvr>
                                        <p:cTn id="25" dur="500"/>
                                        <p:tgtEl>
                                          <p:spTgt spid="9220"/>
                                        </p:tgtEl>
                                      </p:cBhvr>
                                    </p:animEffect>
                                  </p:child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to="" calcmode="lin" valueType="num">
                                      <p:cBhvr>
                                        <p:cTn id="30" dur="1" fill="hold"/>
                                        <p:tgtEl>
                                          <p:spTgt spid="10"/>
                                        </p:tgtEl>
                                        <p:attrNameLst>
                                          <p:attrName/>
                                        </p:attrNameLst>
                                      </p:cBhvr>
                                    </p:anim>
                                  </p:childTnLst>
                                </p:cTn>
                              </p:par>
                            </p:childTnLst>
                          </p:cTn>
                        </p:par>
                      </p:childTnLst>
                    </p:cTn>
                  </p:par>
                  <p:par>
                    <p:cTn id="31" fill="hold">
                      <p:stCondLst>
                        <p:cond delay="indefinite"/>
                      </p:stCondLst>
                      <p:childTnLst>
                        <p:par>
                          <p:cTn id="32" fill="hold">
                            <p:stCondLst>
                              <p:cond delay="0"/>
                            </p:stCondLst>
                            <p:childTnLst>
                              <p:par>
                                <p:cTn id="33" presetID="24"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to="" calcmode="lin" valueType="num">
                                      <p:cBhvr>
                                        <p:cTn id="35" dur="1" fill="hold"/>
                                        <p:tgtEl>
                                          <p:spTgt spid="4"/>
                                        </p:tgtEl>
                                        <p:attrNameLst>
                                          <p:attrName/>
                                        </p:attrNameLst>
                                      </p:cBhvr>
                                    </p:anim>
                                  </p:childTnLst>
                                </p:cTn>
                              </p:par>
                            </p:childTnLst>
                          </p:cTn>
                        </p:par>
                      </p:childTnLst>
                    </p:cTn>
                  </p:par>
                  <p:par>
                    <p:cTn id="36" fill="hold">
                      <p:stCondLst>
                        <p:cond delay="indefinite"/>
                      </p:stCondLst>
                      <p:childTnLst>
                        <p:par>
                          <p:cTn id="37" fill="hold">
                            <p:stCondLst>
                              <p:cond delay="0"/>
                            </p:stCondLst>
                            <p:childTnLst>
                              <p:par>
                                <p:cTn id="38" presetID="24"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to="" calcmode="lin" valueType="num">
                                      <p:cBhvr>
                                        <p:cTn id="40" dur="1" fill="hold"/>
                                        <p:tgtEl>
                                          <p:spTgt spid="9"/>
                                        </p:tgtEl>
                                        <p:attrNameLst>
                                          <p:attrName/>
                                        </p:attrNameLst>
                                      </p:cBhvr>
                                    </p:anim>
                                  </p:childTnLst>
                                </p:cTn>
                              </p:par>
                            </p:childTnLst>
                          </p:cTn>
                        </p:par>
                      </p:childTnLst>
                    </p:cTn>
                  </p:par>
                  <p:par>
                    <p:cTn id="41" fill="hold">
                      <p:stCondLst>
                        <p:cond delay="indefinite"/>
                      </p:stCondLst>
                      <p:childTnLst>
                        <p:par>
                          <p:cTn id="42" fill="hold">
                            <p:stCondLst>
                              <p:cond delay="0"/>
                            </p:stCondLst>
                            <p:childTnLst>
                              <p:par>
                                <p:cTn id="43" presetID="24"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to="" calcmode="lin" valueType="num">
                                      <p:cBhvr>
                                        <p:cTn id="45"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https://encrypted-tbn2.gstatic.com/images?q=tbn:ANd9GcSCpyuFLS5LH3dzVn6-9jQR0hK4hMSpBTwhzhaT7aqxSp_TYrZkDg"/>
          <p:cNvPicPr>
            <a:picLocks noChangeAspect="1" noChangeArrowheads="1"/>
          </p:cNvPicPr>
          <p:nvPr/>
        </p:nvPicPr>
        <p:blipFill>
          <a:blip r:embed="rId2" cstate="print"/>
          <a:srcRect/>
          <a:stretch>
            <a:fillRect/>
          </a:stretch>
        </p:blipFill>
        <p:spPr bwMode="auto">
          <a:xfrm>
            <a:off x="4495800" y="1295400"/>
            <a:ext cx="4572000" cy="3657600"/>
          </a:xfrm>
          <a:prstGeom prst="rect">
            <a:avLst/>
          </a:prstGeom>
          <a:noFill/>
        </p:spPr>
      </p:pic>
      <p:sp>
        <p:nvSpPr>
          <p:cNvPr id="2" name="Rounded Rectangle 1"/>
          <p:cNvSpPr/>
          <p:nvPr/>
        </p:nvSpPr>
        <p:spPr>
          <a:xfrm>
            <a:off x="1600200" y="228600"/>
            <a:ext cx="62484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dirty="0" smtClean="0">
                <a:solidFill>
                  <a:srgbClr val="990000"/>
                </a:solidFill>
              </a:rPr>
              <a:t>Personnel Factor</a:t>
            </a:r>
            <a:endParaRPr lang="en-US" sz="4000" b="1" dirty="0">
              <a:solidFill>
                <a:srgbClr val="990000"/>
              </a:solidFill>
            </a:endParaRPr>
          </a:p>
        </p:txBody>
      </p:sp>
      <p:sp>
        <p:nvSpPr>
          <p:cNvPr id="3" name="TextBox 2"/>
          <p:cNvSpPr txBox="1"/>
          <p:nvPr/>
        </p:nvSpPr>
        <p:spPr>
          <a:xfrm>
            <a:off x="609600" y="2888159"/>
            <a:ext cx="3505200"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400" b="1" dirty="0" smtClean="0">
                <a:solidFill>
                  <a:srgbClr val="000099"/>
                </a:solidFill>
              </a:rPr>
              <a:t>Personnel</a:t>
            </a:r>
          </a:p>
        </p:txBody>
      </p:sp>
      <p:sp>
        <p:nvSpPr>
          <p:cNvPr id="8" name="TextBox 7"/>
          <p:cNvSpPr txBox="1"/>
          <p:nvPr/>
        </p:nvSpPr>
        <p:spPr>
          <a:xfrm>
            <a:off x="4876800" y="1447800"/>
            <a:ext cx="4191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b="1" dirty="0" smtClean="0">
                <a:solidFill>
                  <a:srgbClr val="000099"/>
                </a:solidFill>
              </a:rPr>
              <a:t>Worker fear about loss of job</a:t>
            </a:r>
            <a:endParaRPr lang="en-US" sz="2400" b="1" dirty="0">
              <a:solidFill>
                <a:srgbClr val="000099"/>
              </a:solidFill>
            </a:endParaRPr>
          </a:p>
        </p:txBody>
      </p:sp>
      <p:sp>
        <p:nvSpPr>
          <p:cNvPr id="12" name="TextBox 11"/>
          <p:cNvSpPr txBox="1"/>
          <p:nvPr/>
        </p:nvSpPr>
        <p:spPr>
          <a:xfrm>
            <a:off x="4876800" y="2205335"/>
            <a:ext cx="4191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b="1" dirty="0" smtClean="0">
                <a:solidFill>
                  <a:srgbClr val="000099"/>
                </a:solidFill>
              </a:rPr>
              <a:t>Work Ethics</a:t>
            </a:r>
            <a:endParaRPr lang="en-US" sz="2400" b="1" dirty="0">
              <a:solidFill>
                <a:srgbClr val="000099"/>
              </a:solidFill>
            </a:endParaRPr>
          </a:p>
        </p:txBody>
      </p:sp>
      <p:sp>
        <p:nvSpPr>
          <p:cNvPr id="13" name="TextBox 12"/>
          <p:cNvSpPr txBox="1"/>
          <p:nvPr/>
        </p:nvSpPr>
        <p:spPr>
          <a:xfrm>
            <a:off x="4876800" y="2814935"/>
            <a:ext cx="4191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b="1" dirty="0" smtClean="0">
                <a:solidFill>
                  <a:srgbClr val="000099"/>
                </a:solidFill>
              </a:rPr>
              <a:t>Worker Force Mix</a:t>
            </a:r>
            <a:endParaRPr lang="en-US" sz="2400" b="1" dirty="0">
              <a:solidFill>
                <a:srgbClr val="000099"/>
              </a:solidFill>
            </a:endParaRPr>
          </a:p>
        </p:txBody>
      </p:sp>
      <p:sp>
        <p:nvSpPr>
          <p:cNvPr id="14" name="TextBox 13"/>
          <p:cNvSpPr txBox="1"/>
          <p:nvPr/>
        </p:nvSpPr>
        <p:spPr>
          <a:xfrm>
            <a:off x="4876800" y="3500735"/>
            <a:ext cx="4191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b="1" dirty="0" smtClean="0">
                <a:solidFill>
                  <a:srgbClr val="000099"/>
                </a:solidFill>
              </a:rPr>
              <a:t>HR Policies</a:t>
            </a:r>
            <a:endParaRPr lang="en-US" sz="2400" b="1" dirty="0">
              <a:solidFill>
                <a:srgbClr val="000099"/>
              </a:solidFill>
            </a:endParaRPr>
          </a:p>
        </p:txBody>
      </p:sp>
      <p:sp>
        <p:nvSpPr>
          <p:cNvPr id="15" name="TextBox 14"/>
          <p:cNvSpPr txBox="1"/>
          <p:nvPr/>
        </p:nvSpPr>
        <p:spPr>
          <a:xfrm>
            <a:off x="4876800" y="5715000"/>
            <a:ext cx="4191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b="1" dirty="0" smtClean="0">
                <a:solidFill>
                  <a:srgbClr val="000099"/>
                </a:solidFill>
              </a:rPr>
              <a:t>Standard of Performance</a:t>
            </a:r>
            <a:endParaRPr lang="en-US" sz="2400" b="1" dirty="0">
              <a:solidFill>
                <a:srgbClr val="000099"/>
              </a:solidFill>
            </a:endParaRPr>
          </a:p>
        </p:txBody>
      </p:sp>
      <p:sp>
        <p:nvSpPr>
          <p:cNvPr id="16" name="TextBox 15"/>
          <p:cNvSpPr txBox="1"/>
          <p:nvPr/>
        </p:nvSpPr>
        <p:spPr>
          <a:xfrm>
            <a:off x="4876800" y="4186535"/>
            <a:ext cx="4191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b="1" dirty="0" smtClean="0">
                <a:solidFill>
                  <a:srgbClr val="000099"/>
                </a:solidFill>
              </a:rPr>
              <a:t>Motivation</a:t>
            </a:r>
            <a:endParaRPr lang="en-US" sz="2400" b="1" dirty="0">
              <a:solidFill>
                <a:srgbClr val="000099"/>
              </a:solidFill>
            </a:endParaRPr>
          </a:p>
        </p:txBody>
      </p:sp>
      <p:sp>
        <p:nvSpPr>
          <p:cNvPr id="17" name="TextBox 16"/>
          <p:cNvSpPr txBox="1"/>
          <p:nvPr/>
        </p:nvSpPr>
        <p:spPr>
          <a:xfrm>
            <a:off x="4876800" y="6329065"/>
            <a:ext cx="4191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b="1" dirty="0" smtClean="0">
                <a:solidFill>
                  <a:srgbClr val="000099"/>
                </a:solidFill>
              </a:rPr>
              <a:t>Job Satisfaction</a:t>
            </a:r>
            <a:endParaRPr lang="en-US" sz="2400" b="1" dirty="0">
              <a:solidFill>
                <a:srgbClr val="000099"/>
              </a:solidFill>
            </a:endParaRPr>
          </a:p>
        </p:txBody>
      </p:sp>
      <p:sp>
        <p:nvSpPr>
          <p:cNvPr id="19" name="TextBox 18"/>
          <p:cNvSpPr txBox="1"/>
          <p:nvPr/>
        </p:nvSpPr>
        <p:spPr>
          <a:xfrm>
            <a:off x="4876800" y="5029200"/>
            <a:ext cx="4191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b="1" dirty="0" smtClean="0">
                <a:solidFill>
                  <a:srgbClr val="000099"/>
                </a:solidFill>
              </a:rPr>
              <a:t>Absenteeism &amp; late coming</a:t>
            </a:r>
          </a:p>
        </p:txBody>
      </p:sp>
      <p:pic>
        <p:nvPicPr>
          <p:cNvPr id="8196" name="Picture 4" descr="https://encrypted-tbn0.gstatic.com/images?q=tbn:ANd9GcSz5-VJu4Dxf9Z1ELlT9pQ4HYmWvuw-kNzkQfLOpUCkV47xk080"/>
          <p:cNvPicPr>
            <a:picLocks noChangeAspect="1" noChangeArrowheads="1"/>
          </p:cNvPicPr>
          <p:nvPr/>
        </p:nvPicPr>
        <p:blipFill>
          <a:blip r:embed="rId3" cstate="print"/>
          <a:srcRect/>
          <a:stretch>
            <a:fillRect/>
          </a:stretch>
        </p:blipFill>
        <p:spPr bwMode="auto">
          <a:xfrm>
            <a:off x="304800" y="1295400"/>
            <a:ext cx="4866033" cy="3657600"/>
          </a:xfrm>
          <a:prstGeom prst="rect">
            <a:avLst/>
          </a:prstGeom>
          <a:noFill/>
        </p:spPr>
      </p:pic>
      <p:sp>
        <p:nvSpPr>
          <p:cNvPr id="8200" name="AutoShape 8" descr="data:image/jpeg;base64,/9j/4AAQSkZJRgABAQAAAQABAAD/2wCEAAkGBhQSEBUUExQVFBQVGBgXGBcYFxcXGBwXFx0YHBcYGhUXHCcgGBokGRgXIDAgIycpLC0sGB4xNTAqNSYrLCkBCQoKDgwOGg8PGiwkHyQpLCwsLCkpKSwsLCwsLCksLCksLCksKSksKSwvLCksLCwpLCkpLCwsLCkpKSwpKSwsLP/AABEIAL8BBwMBIgACEQEDEQH/xAAcAAABBAMBAAAAAAAAAAAAAAAHAAQFBgIDCAH/xABLEAACAQIDBQYDBAcFBQYHAAABAgMAEQQSIQUGMUFRBxMiYXGRgaGxFDJSwQgjQmJyktGCorLh8BUkM7PCJTRTY3PxFiY1Q1R0k//EABoBAAMBAQEBAAAAAAAAAAAAAAABAgQDBQb/xAAqEQACAgEDAgYCAgMAAAAAAAAAAQIRAxIhMQRBEyIjUWGRMnHB8AWB4f/aAAwDAQACEQMRAD8AONKlVO3w7T8NgHMRDSzhQ3drpa/3cznRb/E+VAFxvSoR4ft5zEA4SwzeK0yscvOy5Qc3rpRT2dtFJ4lkjYMjgEEHry8iOYptNAOaVKlSAVKlXl6APaRpVEbybREUWpC5jbMSAAOep9q55Mixxcn2HFW6Hz49AbXrejgjShv/ALZgZv8AvEA4aGdD871ZN3tqpnCCWN7j9mRG19Ab152Drp5MmmUGl7naeJJWmWalSrw16pwPHkAFyQAOZ0HvSSQEXBBHUaj3rmPtG3nlxGOnDysY0kdUju2UKpyjw8ATa9+NMN2t88RgnzQyleqG5RvJkOh9RY+dVQHVtKmex8U0uHikdcjuiMy/hLAEjXoaeVICpVC7171xYDDmWW51siL95245R9SeQod7K7eGebLLhD3ZPGJmZwOuUr4vhagdBepU3wOOSaNZI2Do4DKw4EGnFAhUq8JrwPfhQBlSpVA74b4w7OgEswdgzZFVACS1ieJIAFgdTQBPUq592p26Y4z5ohFHHyiKh9P3n0JPpYVN7vfpAFpFXFwKqHQyRFjl8zG17jrY38jToAz0q0YPGpLGskTq6MLqykEEHmCK30gFSpUqAFSpUqAEaBfajs2F9oSvoWstxfS6qoN/lRzNDHtJ3aCO+JUArLlVh0cA+L0YAfEVyzNqOx3wJOdMEr4eEpcrYXtw1B+FFjsWwzRiYCVnQhWyG1gTwI53sCD8OlDY3zWC6HyU+nPhRk7Mtm2g786GRQoA6KWubeZ+lccMndGjqIJRv+C7UqVKtZgKB2m77y4QxwYYgTSAkkgEqvAWvpcm/HpVJ2bjMWJVmfFuZBrc3ZfQqTa3pUl2mYB/9qLI1sndrlGt7AEX+DVAxZwTdx4r5dDYdOdYM2V6qTPR6fCnG2gzbpbXkxGHzzKqyKzI2X7ptwI8iCKge1bZjzYZAv3e8UOeeUkdeVx9K2dmMcggkMj57suvK4Wx+NstS+823o4gIDYyzrIEW4F7KeJPDXQdTWqNzgZH5MlAInwOWUi0eUmwUqunTWr32Sbuq0jzSJGTHouUAAEkWPmRY+l6oGNcd4Q4YNm4WPtRx7PdhfZsGLm7SnvD5X+6vwH1rPii3Lc05prRSLRTXaeJ7uGRxxRHb+UE/lTqsJgMpvwsb+lbGYUcsybC8bS4h9C5tpq1+LHoLn608k3YiaOyLmcjwlbkseQC31vwtT/G4m7ELbKCQPQVP9muyVnx8bFP+Ape/QjRbH+I3+FYVKcpLc9JwhGDdfYTdwNlT4bZ8MeIkaSQKD4hqgIBERNzmy8LmrFXgr2t55gLu2RmVoJL2VY5f5i0YPxtahfhtshCHGa97aaH40bu1LZAlwLSAXaC7gWvdTbPf0AB+FAeLF62Cj25+VzWbKtzXhflOgOzNv8AcFte2eQi/RmzW92NWomq52e4IxbOhDCzMC7XvclibGx4XW1TW1IHeGRI2yuykKehI0rsm1G/gzypyKxtzeuPNl76OMcgzot/PU3pls/eEBrpNG3kHRvkDQjjwTqzNIgcmRwb6kBWy6H1BPDWssbAozZI8uVSbjQGwvbLax+teNPp5TyanN38cG5Y6hdHSWExGdAw5i9VntN2AmKwD5yV7n9cCBfVAwIIGpFia29m+Ekj2dD3pJLDOAb3VX1VTfW4Bqx4iEOrKeDAg+hFq9mDelXyYHSZyttDZkfdp3QfMuYSsxUC5PhCgcgo4niTTTDbvSNJFHa7TG0diB4jotydLZrX8r1a9sxLFNIhUKQ7XHDhoCR/rjU1ufu19rnQaARkOx4eC4uFsOJ0rgs8m6o2vp4KN2Ers33XkwGAWCVlL5mcheC5reEHnbr51JbU3swuHbLNMqNxy6k+wBtUP2k74fYMKCv/ABZiUj8tLs/wHzIoHYnH4nEeIqllBHE8CSxuSbkkk61vgsa3yOkefUn+Ks6T2dtmGcXhkSSwBNjqL8LjiKe1zPsPeGTCzJKfBlYXK5iCmma45jyrpPC4hXRXQhlYBlI4FSLg+1KcYreDtAr4ZtpUqVcxmEswUEsQoHEkgD3NB7tG35aciKHSBW8Rtq54A/uqCb+fPpUXtrembFOWLtbko0X0y8qr0+IZj90W6A6/0puKaoqL0tM8kc3HiNEbsv3sdVeOeQGHORET+wB+zf8ADf2+NDVmU6LcNwsRqPO/MU93eMyOSzlkYWIJGhHAqALeR9fKuODE03Zp6jLGSVHReHxiSao6t6EH6VuoHR7fkw7F4msygnyPqOYq/wA/adhlwscurSSID3S8QeYYn7ovfXnyFaJRoyFa3+33hlxDYMQv30T2EhKhRpdhbUlSLfI1VwuZgCGGugBI+lR22NuGfFviSoVnYE24AKAALnlb51KQTk2K3JtdbdeVvjXmdTFqSZ6XST8rSLnjd7E2Rhhh1HfYnVmAuUVm18TDiQLaD5UJdtbwz4qfvpXbvLjKQCAttVCgcADVj2PiWZWeSQM0rZzc+LMfv39SNDT8tXrwyRwrTGP+zzmnN22Re0dtGfCpOqI8sdjMTcMFHlpmBOt+nnVkwHaU2GnZbLJAxWRUvZlEiIxVT1BJFjp6UxZwVIPAgj4HT86oUWIFgWB8Ohvx8AAH0o6PHGU5WtqHlk9KOldnb14abDmdZFWNfvFiFyHo1+B+vK9CXtF7VmknVMHI3coCHtdBITcHjqVAtbhxNDOba7G4GgvfLy9fWmskpOvWpnGFvTwQmyzxYtZPHGwDftKfzA+tFbsn3kwvdvh8yJiA9muQDLcAqVJ42uVy/u+dAnYwIxEZCGQ5l8INiwvqt+Wl9eVXObc8LASuuIuXYgmxublAPIcD1HnWBuGGaUnzx/fY1tyyw2R0bUZtvePD4RM08qxjkDqzfwqNTQS3e7YMVhYWjkHe2XLH3hOZW5Et+0g6H4GqFtjb0uIlaWVy7tqST8vIDkOArW1RlLV2kdpMuOkKITHhlPgQGxYj9t7cT0XgPPjVc2emcZkexW10PD4Hp61Du96ywuKaNsy8efmOYopdwToMm4Pap3Eapi2d4vCO8tcwsR9xxxMZABDC9jmHK1GHC4xJUV42V0YXVlIII8iK5EnxpmdAiENbLlW7FjfTgLngNKKPZ/gsbgLu7BImU5oCSSTbQ6aRsOvHqKKHybN+sGI8bKiHQkPbzfUjTo16w3Q2E2KxAj4ADM54+HS4163t71E7UKgnvLsRqGHMef79Tu4+9MWDxIVx4JgilgCSCzWQ/wAN+PS4rC8Pqb8HoLO/C25oM6iwsOFM9pbahw4vNLHEOWdgCfQHU/Chh2h9sDwTvhsLYGO6vLxObS6qOAtexOtB7H7bkldpJC0kjHVmNz71vUTzgib77RTETriIkskoupOhNrqx053XUVq2PvW+z0fEKAbju1DA2ZiQbcb6AEk+XnWfZ/tCKbZ0scwXLh3aQltcqEZj6m+YacQaoe8W8xxU2YLkiTSNBbwr1NtMx0vWdY/Us0vL6ekJXaRvDh9p4HDTxSKrxSjvIGIEiiQqGsD96zBdRxBqvGGxYZ2Nz7ehtVDlmNr3PWrTsnaPfJnaO7jQnkT114VHUptJrg6dJKKbTPN6YsuHS7kkNoWOp6j53o/dm+Jz7KwpN792Ab9RcGgBvRgXkiV7/wDD4IOYNgbeYo19jm0e82WiMMrwO8TDTipuDp5MPY10wpxhTOOeSlNtF5pUqVdTgcz4aTw+dyD6g1mdda8hYEn1rJmqwNKJdh5A/lT7CTe9MgLG/UGsVltrVJgP8bisotxJqG+0EnW5v/r61smmLXvobn260wknyHhfUW8r9flSm9yTbirDiLipbd/b82FdcrXiP3lIHA6XU8VIqOdgR0PTof6UpR4fLh71yaspOuBzE9+gOXlUhh9rZQM50te/TT6VHoLGw6H5/wCdaJp7JrxvoPrXT4C+5J4nGGQXVrDQg2vp5DrUPvQqIVMYyiRQxFydbsG48zYXtpUxjlLvdCuRgCtiOYBIyjhY3FVbeBCs+UkkBVt5Ai5+d64dO5Rk37o0ZXFwUUR8GFeRwsas7HgqqWOnkNeFeAG9rG/C1tb8LW630tVk3H3tGDaRcqjvso70jxKBfT+Ek38iBVuXZMLz/aMoMtv7LH8duGe2l+frrUZuo8J00Tjw61aYw3W3e+zrncAzMP5FP7Pr1PwqeMttRx+FajODz1/1pWt5K8Oc5ZJapHoxioKkDjb0WTFSLyLZv5tfzqMxWFdLZgQGF1PIjqDU1vLYYs6/srx9KZ4ue6KG1Cm4XXW97m/l+flX0GNyeOL+/o8qaSk0RYaslOvSp3A7cZojCRCAdS5iRnsoOgJHEiojE2JsCG6EC3ppYWq03bTFRedxtniGNptBI6nK3NUsbBfwknielqsWB2mS2WS5NuoAseBJ6gio7DShECqoAVUTrwAv9K8nKAZjcWIAHEG/H4jjQWSL4RS2XKtjpqb+hFadnYQLiRfLotgCLDiQfrSOMUWNmOgN/wD2rHF40Fs4S3hB4636/KjYZq3z2HHPEXVf1wHhI4t+4SPvDiBfXhQwbzoq7cxgynKCCSNL9ddD60Nd4ICuKcEWuQ1v4gD9Sauzmz3CbRaOCdFOk3dqfQMWP0t8aYRRFiFAuSQAPM8BSJ09Tf20H1qw7hYASYxSdRGC/wAeA+Z+VEVbE2Q2KwhDZLgkaG3C/S9XDY2FKk3BuQp5ADSxNvUVLy7rRCTOF5k8Ta9PMPhBmJtoABfz1P51Xh77i1NcEHjQbgDifpysPW3tVi2LtRsNbuzlIHK1/j+L41C48hcQoP4vlbT51sin8dudx8704rdiYbN19vfaocxGV1OVgOF+RHkaVUncLbIhlKubJINb8Ay3IPxFxSrnJUx2CwYrLOQfuuBryDC9vcX9qdTPqBUKcf3QJeNmDPbPe4LAXA14ECtkG3oreLMDfpfjx4UxknI2o+NNZpre1YHaiNYqbgX/AGW4+1RuM2ohBsw1+lADyS72YAcBzIItp8RTXFObHgeAP+hW/ZsZfDiQWy940Z0N75QwPSxBP8prTi11XiTf001obtkj6OIH61vlHgPlr7Vrg+7fThW2QeBtRwPOooozY6214UyxCi4HG+bQnjfS1zwFOke+vl/Sm04JksOQv5c6v5ER+zNtyQZwADc65rk3GmhB4U02ltEzyF2AU2AsL209fWtRrUKuUUtws1yLVk3W3pMREchvGdFb8Pl/D9Krz8K8DXFcMmOM1pkXCbg7QXZ0zjMp8X+If1+tNGntx/y+FVbdTbji6FlIXhmJBt5dbVaIJxroLHXXhr5V4uTDolTPWxvxI2ij7wAyYp+AACjX0/zqOkJXgTprz05Hj61ObzxrG4ygeIEkXJ1HPXrfhUDMWBA1FwCP4W4fCvZxNeGq9jysiam0xxgtrsqsjO2RgwKi3E8DqOF+VM8EmaVB1dR7kXqQwuz0Kknj1prA3dzIRY2dbe4oi1boHF0mwjLlIbQm9hf+lN8WVIUjwtme5J6AW4U7w8YCuC1uB08utNMdBcqQebEg2HG3vVDY6SIZBd+I8+RrOQJl0JN0NzbQWI/zrWUYIvCxVhfw1kE/V3Li+otfkeOtAGO1CCFyk6hdLa8L3qlb2x2eNjzS38p/oauGPzIq2bNZeIN7etQe09niYBmLMUBIjBAZr24E8vIUNqKtgouTpFSihZ75VLWFzYXsOZq27gTCLNIeDsIx8BmPzIqsfa2hmzRhomU+EEkleRvmGoPQ1acICuEiNrsc0htYaubjQaDS1dIPuc2uxc5ZiaxSQjTre/w0/KmeAxDNEjNozKuYedga3hvzrpZJDbxaMr9LH52P1FN/ty/aEsONgTyvfQf51KbQjEkRU87jXr0+I0+NNN09m99MytIsarDISz2uSgGUXb7tza7cdDao/F7hyTOGmGbKef5Uqh8DiCDro2tzz8wL8qVdBWUjbEhztHc5QQct9M1vvW62Nr0wtTjH4jPKzWtrb20/Km5riUZd+cmTS2YtzvcgA/ICm5SthrA0qGXXcDaBaGXDMqtGHWYXGquQUa3UFbfyi1LbWDUTqq6aEm3DjppypluA/wCslH7qn5mnW0Gz4t+igD2rJu87/RrdLAv2Zrh+H9KzMB6/KsETnWTvpWsxmEEHgGvC458jUjsQjvWU9B8wKjsOTZdTe3nxJqS2fgpVnVyoAsFYFhmB8141w6mtG5o6ZPXsikutiR0Jpu2hp7jI8sjjozD2JppMOHwrdLdGfuYg14q1skABIHKllrk0B7FMyMGU2YcP6HqKtuyNsd6t7Hw2zrxbXgwtxXj7VUjW/Z2PMMocajgw6qeI/P1FZ8+LXHbk7Ycrg67F92fu/C2LhlBUIXUvm1BHqb21tQ3njKkq3FCRxvwNiL9KKO6+y5MVMVgIKGNpADpci3A8ib215/GoLejd4SgyILSjiPxW5H97z51kwZnHafHv/B3y41LePJSosUy8DpWEkl9favCp56V4RXoUuTJb4CeilY2Zrfd66km2gHrUXtzG90kblc1yV42ABF+HqDT6PxZQBoRxP5daY7w2OFfMCSpWxHI3GvpxHxpIpmCbzxPl0y2W2vWnkm148gAdDfoRz015i16oOanWCxgUG4OpQm3NVOYi5PNgtOqJ1Fum22jXVGBIAFwNNePrUZtTaiowzE3KjS3IacKYbFxJJI0zFg1/f89a071RkThiR4kFrcrXH1ufjSlFNUy4zcXaI/GYtpXub9FHQch71ecSl+6i4KSkenGwyg/K9UXZ6gzR34Z1+oq441TnF7iwY3uQQbaEdKbkoQf6JUZZJKhrgN72VSrLcKosb6kCwFweJsflTvG71PG+VVXgpBa/BlVhoPXrVQmfLI2U2sSBboNPyrXJIWN2JYnmTc+5oTl7iaSJ6XeuVhxQX5Bf6k1b+yjaeFMk8mMKvLGoaJWC2YfdICWs7arbp8L0MasW5CKZm18eUZRfiP2rdTwp1ezF+i9HxSFpDdmLMfNmJJ+tKrTuXur30jPKp7tRYcgzEcAeg46c7Uq6OVbE0AHGj9a/8RPvTc1P777F+y46SEX8IjOpvq0aM2vTMTUAahcFPkxrFqQOtJqALLuEP1sp/dUe5/yp3Pg5Ipj3qlTIveLfmjscrehArVuQgWOR7i7MF9h/VvlTzeSSRcSqymzIgTLmVsoBLWBUkEeO/wAaxp+szZOPoRPAeFeSnwn0rCJ62O2la0YjGM/IAfKvGx/cguBqeXItypRAEX9frUdtfgvqaaipOmCk4u0R7sSSSbk6k+Z41plFbrVqlFaZLYR5KfG/mT9TXgra8NkDedv9e1ahXGSpge15SY0hUjCz+j25+0YkXNhGhA5DxG9ulUyfb5w+KxEbgsney2txU524X5HpV8/R5wvixknQRIPiXY/QUON9NmMm0MUoViFnlsbE6FiQdPKuM4xkqZcZNO0Q+PxPeyM9guY8PL8zTRqdfYZP/Df+U03dDfgaaceEJ33J7Y29OQBZQSFFgw1NhwBHO3Wrhi4EliI1JlS1wdAT/oUNY8G2YBhkvpdvCov1PIVctl4thEiZ0a2l0NwbafetxtlqZzUVZ2w43klpKbNEVYq3FSQfUaVitSW18PeUsGUBwG1YA68dD5g0ykgyr95GJ5K1yPUWrpGVpM5Tjpk0SG7cd5lJF1vbyJ42NZ75JZ49LaMLejf50/2fDl2S8xI8OLyqLXJZoNBp529qh95Hu0Y1vkuR0vyqXLzUWoLQ5WRMJOZba6jT48Kt+JjWHOq+EKpPqT9ar2x8CzyI1vAJFBPLNYsF9SFPtUjvRPcr1PH0HD50p6ZeV8jx6orWuOCDvXmavaw511OJsFP9j4kxzxyD9hgf6j2vTFRTrAx5pFUftMo9zagDsTDoAqhRZQBYeVeVnGtgB0AFKoA5x7ccNl2u5/HFE3yK/wDRQ7eiv2/w/wC/wt1w4HxDyf1oUyCr7CJ7CYNTsieTKM64uBc1tcrRTaX6X1+AqEweH7yRV6m1XnCbNH/wtNKBqcchY+SgKvzf51UdhR3lv+EE/lUTdRbO+CGvJGPyScMJQEKMqkWI61rdpiixlwY0JKggXBPLNa9uOl6eT9Kxbgvp+ZrAn3Z9TLo8WWK1L6PcFLcU6kW+lMdn8PeneINkPpb3r0InyMlToxw6+AConbuJysoAvofrb8jUqz2X0qv7Zb9YB0Ue5ufzqk2uCRucWfKtLTsQdae4zZ5jihc//eRnA6BXaMe5Q0xUUOTfcYWu0jd3DYHZWDjjjtPMUeRizEkxxnObE6DNJwFqF4oo9vmJJxWFj5JBm+LsR9EFC8UIQ4fZb/Z+/I/VmTugerhQ5H8tNVq9754f7PsbZcNrGXvcS/q9svsr2+FURTQB0F2DbPybNeQjWWZyP4UCoPmGqh9o20o49pYpDmvnBOmlyqnr0Io07h7LGH2bhohraJWJ6s4zt82NDDtx3UjWaPFKWDTEiQaZbxquUgW0JA19K5Tgp7MpNoHMm20toWPw9PPyNN59oxZlKg6G/AA1FVc4OzvNsU7RMjA5yBHYWyB8mbNxve9QsMVwW8jZXdpbRSQWUNfztTBJWAFmIsb6Hn19a1pzr0V1hBRVIhybdnrHrWK169JaskI+z9nld1pZlHiGMEmovbLliv8AOhpNKWYliSTzNHbdfZvebozrzZMQ49UYsPmgoENU0Vbqi9bobOLbG2jKLZoJMNMt+sZfN/cdveqpjNsNKuXKEA42vrrcXv0vRd7M9kZt28f1mGIt/YjAHzBoIg0tKbsam0tK4NjVivGs3HDpWC1ZJtWrDuFgO+2nhI7XBmQn0U5m+Smq8tFfsC2B3mKkxR+7AuRfOSQfkl/5qTAPVKlSqQAj+kHh/wBfhH6xyr7Mh/Og1Jxo6fpDKO6wh555PbKt/wAqBUp4/GqXAguSYMwbneIWM8quB5PKMp+KqD8aFWAxxie4ANxYg/1o69rEg/8AhzD20B+y2H9i9qAK8aVWqZcZOD1R5CRsTcvF46BcRh4g0bFhq6A3U2OhI0vzrDbm5eMwsfeTw5I1IXNmRhdjYfdbqaLPYxFl2NB5tKfeR6b9tT/9nov4p0+QY/lXDwYnpR/yuZKtvr/oFcPHatmKbQetZW1pvjpdVHxrQkeW3e5jim0A5moDaMt5XPIE+w0/KpuBrvfkgv7cKgsFF3kqKeDuoP8AaYA/WgRaO0PZxgODiOmXA4e/8TGRn/vMaq2AizSxr+J0X3YD86JX6QEQXaEIH/46D4BntVD3Uhz4/Cr1nhH99aQy99ux/wC1B5QRge8lD/CwZ5FT8bKv8xA/Orx244jNtdx+COJfkW/6qiezHZf2ja2FTkr963pEC4/vBR8arsIvPb7s1I4sDlNsgeJV/cUJr8LAfEUHL6H0NF39IiX9fhF6RyH3Zf6UITwPoaFwM7A3fW2EgHSGL/AtUTt3T/cIm/DMB/Mrir/sdbYeEdI0/wAIqsdruB73ZM37hV/YgfQ1AHMuWj/vhgPsm7SYdtCEgjNtfEWVm19b0CNnYbPNGn4pEX+ZgPzroLtvmC7MAvYtMgA8gGPD2pgc5EWv60q9PD4mvKpCMWOteivOfwrfgcKZZEjX70jKg9WIA+tAHRm4kIG7aAjQ4ecn0YyH6VzSV5V1ttXBLhtlTRJokOFkRfRIyB9K5Kl5egqUMO/YKWk2XiojqvesFH8ca5vnagLIttOmlHnsMnEWyMXKCLrLI1umSJCLigPJIXYk8Sbn46mgDML4AepP5fnWK1ZhsYHYhxNvEuMEYP7rRaj+a3zqsLVAbRR0/R3/AO74vp3qf4P/AGoFCujOwdV/2ToNe+lzHqfDb+7YUmARqVKlUgCH9Idf1GEPSSQe6j+lAh+ddB/pAYUtgIX5JOAf7SMB8xXPkvOqXABu7VX/APlzZ/mcN/yXoIpxo39rWHK7vbPU/sHDg/CBx9aCFCA6s7MMN3eyMIDxMQc+rkt/1VB9tUlsLAOspPsjf1q6buwZMHh0tbLDEtvRFFDXts2kDLh4RxVXkP8Absq/JW96QA2WmOOezfCnhbW1R+KTNJbkLXpiPGbJh3bmw+ug+tQ2z2tLGejof7wqY28jCBTbwM5W/mq3t7MD7VB4b76/xD6igYR+3ya+1bfhgjHuXP51UtxP/qmD/wD2Iv8AEKsXbfLfa8o/DFCD65b/AEYVC9mcIba+DH/nKf5bn8qQD/tWxOfbGLPRwv8AKiirF+j/AAg7RlY8Vw7W+Lxg/KqLvdiO8x+Kc/tYiY/32A+Qqw9j29C4LaS94PBiF7kt+EsylDbmMwAPrflT7AWH9Ic/75hv/Rb/AB0KUjLGw4nQep0H1ogduW2O92q0f7OHRYx6sA7fNgPhVK2Kt8TADwMsQ93WhcAdfYOHJGi/hVR7ACobfnCGXZ86AhSygXPC2YXqfqF3zYjZ+KKjMRDIQPQH6cfhUgc57oYcNtLDRsCqGdLkW4hgR/eAHxos9vOFzYCJuGSW/upFBzdvFEbTwpzafaIdTbgXXnR77X9ld/sme3GK0o/snX+6T7UqY3RzPKlq13pNXl66Ik8arD2fJfauCH/nx/I3qvMavXYtslZ9rxZr2hV5hb8SZQt/K73+ApMYc+0jHdzsnFvx/Usn/wDSyf8AVXKEzXrrzfDYv2vAYiDnJGwX+Iap/eArkKQa9KSAI/ZZtFk2fthf2Psuf0a0i/MH5UOYxRW7NdjltgbWcC7SKyD0jjLW/vGhODTQBPwUYfdKcD70WLDN8WjsfZhQw50Vez/CtNu/tZLcAGHrGgf38IoVNxoA2iuhewGW+zZB+HEN80jNc8qa6C/R+T/s+Y9cQf8Alx0MAo0qVKpAoXbXiMux5Rkz53jW/wCDxAh/gVt6sK5nkOp5V1J2o7wphsBIpVXedWjRGF11HiY35KDf1tXO27+zs2NgWzPeWPRRc2zrfTXS3M0alwUourC72nbSMm7WGaaNhJKMOdBYI+XMcwOqggMB5sBQHTj9fzrsja+BWaCWNgCHRlsRcag8q5T2V+onilCqxjZWCtwJUg2+NqTlQRjZ1jgJM0SHLluqnL+G4Hh+HCgv2xYfLtINyeFG+ILLb5fOjFsbaq4nDxzoCFlQOAeIvyNuYoFdqG1ftG0pD90QfqQOF8hN2PqSbeVqaJKmkt7mtBmBuRxJIr14wqk34X6VHQbTUDRSfaqAv+9O7JG7uGn4sMQzm2vglGQf8tPehpgwBKmY2Gdbk6AC4uT5V0rujgIsfsGCLvBYpYmM3ySKSbHzBIup/wA6G20uwraAkun2aTW+YOyX9VZdPS5pARPbTE3+153tdXWJlYagju0AseB4cqqj4XEYKWN5I5YHUq6FlZGuLEFSwsa6i7Ptk4jD7PigxeUyx5h4WzjJclBew4A2t5Cp7F4FJVKSIkinirqGX2YEUWBx9tTGd9PJLw713ktwtnYsR7mp3sz2X3+1sKlrhZBI38MXj+qgfGpvtu2NBh8ciYeFIlMKswQZQWLPrbgNAKdfo9zoNoyqw8bQHIemVlLi3mCNf3fOnYFa7T42Xa+MzixMpI1H3SFyH4rY1W8O3jXUDxLqTYDUa35Acb0at++xrGY7aEuISbDhJSv3s4ZQqquoVSGIA661QN4OyDaOFawgOITk8HjFvNPvKfhbzosDqCCUMoZSGBAIIIIIPAgjiKjt6r/YcTb/AMGT2ym/yvQG3Q3o2xgUEMWFmkQG4jkgmIHkpsMo9DXRGGk7yJWZSudQSrCxGYaqRyOtiKkDkjHYLK4s1tR4hyt5etq6GxG1TtTYcrYezSvEUZekgALrw424eoqL2j2FYWRiyT4iK5JygxuBfkMy3t6k1aNy9yo9mwtHHJJJnbOTIV42A0CgACwFLcexypPGVJDBlIOoYFSPUGtd6O/b7u2ZosPOijMjGN2JA8D2K35nxjlwuaGOH3GNvHJb+EfmaUssYfkyo45T4Kmxq/8AYlttMPtVA9rTo0IPRmIZfcrl/tCo3B9mmMlkIigklS9hIMqp8XbQEc6crskYGfu5YzDOljdyCeoKuNCPNameVKNpWVHHbq6Ok9rY9IYXkkJCKpJtx4cAOZrj3FRgytkvkLErcgkKTcZiNCQONErefet8dAsOIlBRWDDJlUkgWF9Dm4nTTWrTsjsBwodJHxEs0RFzGyBMwI0BZSCvEHTpTx5FPgmcHDkmux7ZUY2MEDZxK0pe1uJ8BXTyUVz1vDsY4XESRB1lEbsmdb2upI1HI6V1rsLYEODgWDDpkjUkgXLak3JJYkkk1RN9uxrCywTvhlSHESN3hkkkkyfeLSX1IUG55dK6EET2LYyD/ZmJgYnvG7yR1IAzRlAt0P7QAFj0NAm/CrbLDLsuRe7x2HlYk5o4JHkWxBBEl1CWIuLXub1UyB/lQBmpro7sIiA2UTcHNPKdDwtlWx6Gy/OucVjN66j7Kd2fsWzY1ziQzHvyyggfrAuUC+uihePnQwLjSpUqQFZ3w3Cg2kY+/eZe7zWEbBb5rXvdT+EcKYbt9k2DwOJXERNOZFDAZ5My+IEHQAX0POrrSoAxeMEEHgRY+hobP2CYEtfvcUF/D3iW9LlL/OiXSoAZ7I2THhoEghXLHGMqi5Jt5k6kk3N6DP6Q8Mfe4UKqhyJmYgAE6xAE24nQ6mjlUTtzdXC4zL9pgjmy/dLLci/EBhqB5XoA5T3f3ffGYiPDxFVklJALEhdASbkeQNWHeDsd2jg8pEX2lTzgDPY9Clsw9bWroHZm4GAw8iyw4SFJF+6wXxDlcE8DY1PgUDs5v3I2NtvDyg4bD4iIFlLh1WNGUHUMJSAdL+fSukBXtKgQqVKlQBUd8ezLCbSkEkxlSRVyZo2A8IJIBVgRxJ1tTLdDsjw+zsV9oimndgrIA5TLZrXPhUE8KvdKgBV5avaVACpUqVACpUqVADPauyIsTE0UyB0biD1HAi3AihhiezLHByEaB0vozO6m3K65Tr8aLdKonjjPkuM5R4KjuJu3iMJ3onMZD5SuRmbUXBuGUW0tVoxGDSQWdFcdGUMPYit1KnGKiqRMpOTtjLD7Ew8ZukESHqsaKfcCntKlVCFUNvfu6Mdg5MMZGiElrsoB0UhrEHiDbXUVM0qAAg/6OjX0xa2/9Nr+2b86q+9/ZFiMJKqYeObEpkBaURnKXJa6gJfKAAOJvrXS9KkM5f2H2YY+aRU+zvGpOrOrIoHmWH0v6V0fu7sw4fCQwlgxiRUJF7aDlfW1SNKgLFSpUqYj/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4" name="AutoShape 12" descr="data:image/jpeg;base64,/9j/4AAQSkZJRgABAQAAAQABAAD/2wCEAAkGBhMSEBUTExQWFRQWFxoXFRcXGBYdHBkcFxUaGBgYHRcXHSYeGRolGhQVHy8gIycqLCwsGB8xNTAqNSYrLCoBCQoKDgwOGg8PGiokHyQsLCwtKy4vKjUpNSwpLSwsLCwxLCwqLSwsKjUwLC8sKSksLCwpLC8tLC81LCwsLCwvLP/AABEIAMIBAwMBIgACEQEDEQH/xAAcAAEAAgIDAQAAAAAAAAAAAAAABQYEBwIDCAH/xABOEAABAwEFBAYFCQMICgMBAAABAAIDEQQFEiExBkFRYQcTIjJxkUKBobHBFCMzUmJygpLRQ1OyCBUkc6LC4fAWJTRjg7O0xNLihJOkF//EABsBAAIDAQEBAAAAAAAAAAAAAAAFAwQGAgcB/8QAPREAAQMCAwMJBwMCBgMAAAAAAQACAwQRBSExEkFREyJhcYGRodHwBhQyM7HB4RVCUiPxU3KSorLCFmKC/9oADAMBAAIRAxEAPwCvIiLJL2hEREIRERCEREQhEREIRFgWq/oI9ZATwbmfZp61FT7asHcjcfvED3VU7KeV+jSl0+KUkGT5B2ZnwurIiqH+lVoeTgjb6mucff8ABfPl9vccmvH/AAwB5kKb3J4+IgdZVH9epz8tr3dTfyrgiqPWXh9ryZ+i4PtlvbqH+pjT7mlHuZOj296DjjRmYZf9P5VxRU07SWpnfb+ZhHuosiDbU+nGOZaaew196DQy6ix6ivrcfoybPJb1g/a6tSKIsu1UD9SWH7Q+IqPNSkUzXCrXBw4ggj2Kq+N7PiFk1gqoZxeJ4PUVzREXCsoiIhCIiIQiIiEIqzeX0r/H4KzKHvuxZ9YPB3wPw8lYpnAPzS/EIy6K43FRCIiZJAiIiEK3oiJKteiIiEIiIhCLjJIGglxAA1J0WBe19sgGebyMmj3k7gqx/SLa/wCyD4Mb+p8yrUNMXjbcbN4pPW4qyB3IxDbkP7R9/Xcpa8dsGtqIhiP1jk3y1PsUYLPa7XmScB49lvEZDXxoVP3XszFGRl1km6or5NHhzKtNl2btEmkZaOL+z7D2vYun1cFP8AHWVQdRVFQNqvl2W/wabDtO/wAetUqybGMGcjy48BkP1PsUrZ7mhZ3Y2+JFT5uqVdbPsK7LrJQOIY2v9p36KTs+x1nbqHP+84+5tAlc2LtOrier0ApozhtL8tgJ6rnvPmqHkOS5xMLsmgu+6CfctlQXTCzNsTAeIaK+eqygqDsUH7W+KkdjDf2s8fwtbRXLaHaQyetuH+KiyG7L2o/sqeLmf+S2CigOJybgPHzVc4xLuaPHzVEGx1p4M/P/AILHtHRu9/eZAedSD5htVsNF8GJzjMWHrrUEmIySCz2tI6QtTWvobkd3HMYeGMuHtbX2qv3l0eXhZPnGtLwNXQkuIz3tFHewhb5RW4seqmfFZw4HzSiaCOQ7TWhp4ty8NO5eerv2we3KUYx9YUDvLQ+xWaxXjHMKxuB4jePEahX3aTYKyW2rnswSn9rHQO3d7c/QDMVpoQtQ7S7F2q7n483R17MzK01yDh6B5HI7iU6p6mkrsmcx/A6dnoHoVmDFqujym57OO/v879atSKu3LtSH0ZNQO3P3Hx4H2eCsS5lidEdlwWvpKyGrZykRv9R1oiIo1bRERCEXwiuR0X1EIVZvCy9W8gaajwWMs6+Zg6XL0RT11z96wU3jJLQSsrOGiRwbpdERF2olb0RElWvRERCEURf9+iBuFtDIdBwHE/osm+LzEERdq45NHE/oobYnZV942omQnqmnFM/ea6MHM09QB5A2oY2NYZ5smt8VncZxR0FqeD43eA8/pqu/ZDYKe8CZnnBDXN7q1ed4aN4GhOQ3DQ02pdmwtniaAavA3d1v5W5+ZKn7PZ2sa1jGhrWgNa0DIAZAALvMDvqnyKzlXidTVu5lw3cB61SGmJpmkNNidTvPbqsaz2RkYoxjWjg0Ae5dqEihOJtGirjib2RQmrs+yKNcangVguv6zDW0Q+p7T/DXgq0eHVkxOxE8/wDyfJfTIDmSs5F12a0slbije2RtaVYa58OIOYyK6b9vJtjiEszZMLnBjQ1oqSQTXtOblRvtXyLDqqWf3ZkZ2+ByPHfay+F7QL3WUiq7ukOAUJhnwmtHUZnTWgrQ+amdodpLNZrKyZhdM+WnVt7oza15LsiQA17chnVwGWocf+KYrttYYrbXSLdtibKN07GkA6nILPRUm0ba2yFsUkkVnLJcw0Yq0o00rjOE4XtIrXvDwUntRtI9ljbNZ3YS58WrIyQ2SJ78Jq0iuTcxwTNvsRWXAfIwXyGZP2VWWu5OSOMMJ2yQDlYEAnPO+47lY0URsvfUksUDpXFznDM0Ar8/I3MNoNGgablU7mvi0G8XB00rmg2igMjyMopaZE7l3F7HB7pWe8C8fxc09PT0KtFijpHzs5O3JdOuV8slsN7gGlziGtGrnEBo8XHILjBM14xRvZI0ZEse14HiWkgLXl5zOtd6OjmJdHG+VrGVIGGIONORd1YxEZmp0yp12SL5LfAjiqGmVsdKnuy0BbnqBj310HimQ9h4eS2TMeU2doZDZt9fFXBUuNgRns7Vvz+FsJl4RGQxiWMyNrVge0kYe8KDeFiyXxZZJX2Uva9wD2yMLHkdgHG1xLcJGRGupoqrbMEN7xTu7Mc9HOOQwmRropXE6d/E/wACvuxMZklntLxnI+mvF3WyU8HCEeD1O32PohGZmOc4FgLcwOcSd9tNFUkxAMpveXmzNkOvbjutmqt0hdGps4dabKCYdZI9TH9obyzjvb4aV3Z7aPBSKU9jRrj6PI/Z93hp6EEgPLxz/wA+S0p0m7D/ACWT5RA3+jyHMDSN5zw8mnUcMxlkllOyqYPdq9hH8XajquLi/Dj9a9DjFMZOXw+UE726G3+U2NuzJSyKt7J3xiHUvOY7hO8b2+rdy8FZFTmiMTy0r1Kiq2VcIlZv1HA7wiIiiVxF0W60YIy7fu8Tou9R1+t+bHJwr5EfFdxgFwBUNQ8sic4cFA1RETdZZEREIVvRESVa9ERYt62vqoXv3huXich7SF9a0uIAXEkgjYXu0Av3KobQWx09owN7QacDABqa0PiS74Le2yGzwsVkjhyx0xSkb3u72dBUDujk0LUHRZdInvFhIq2EGUgje2gb5Pc0+pb+s9ke80a0nnu81BjsrrspI9wubcd3n2rzaGQzPfUyak+vJRt9vIsloLSQREaEGhGY3hVDZgE2G3E1JLRUn+rfSpWwNprnMdgtDnOqerpQaZuG9auuvZ7roJ5seHqRWmGuLInWopoNx1W29lIDHhrmS83+oDx/iQrbBHMxzr5XAv8AZSOxUFbLb+URP/5rSPisDZSzWcttPyjBQQuLcRANaGmCurq0pTipjYhv9Ft/9S7/AKe0LB2RuSO0deJBUtiJYakYXUJByOem+o5LUucGunJJGbdNdAunsAM21cAFumugU30QxvbK80Ia9zRWmTsMcpNDvoSyvCo4qY6ZHA2WIAiomFRwrG+nuULsFfkzWvbixAFjGF2ZY0skJa0nMD5tuWmWi+7cOrZRU1PXMJ9bJc/eqL6cnEeXcQLWAHHLyWcnrtjHI6HZzdmTuA2SR25ZqtWy8Y3XbDAHVka8Eto7s0dOTmRTMSs0J0OiyNrISLPZWkEFrcJB3EWezAim41y9Smdn4Wtgic0Na4sJLg1odXrpRXHTEMmgZHcsLbCznqonAZCSQHkXtjIr44H/AJSomYxC7EhRNBuC4knTS+StRVsLsSbRtBuHPJJ42On2WJtUz+i2P7v/AGtlXff7f9Xx+Nl/6aRY99Wps0NmjjON4FC1odWpigjDaEZnFE7Su7ipK+7G42QRgFzmvgaQ3PNkEjXUprRwIqOCtOdsGna7I7bv+ysui5M0zX5EyPy6OeszZIfM2bw/7mVVu52f6xf/API/5UqsGy00rDFFJZntawOrI4SNAoXyt3ADtOpnrULBsVzSR2x8jwGt+e1eyvbjeG9muLMuG7eqEMRgqK17yLSC7c+ghVG03IS1jpCBti7cxwcO/oWHZ2/63mP+8tP8Mqsc19xttQs7nzl5cxhIyaC/CK/SZgA8Nyjrfc0gtRtMJYcTi5zHmlC+okFTQFpxOpR1aHcVysl0uFodaJHNdK4uIDAcLS4EVJIFaA5Btc6EnKh4qpqGqY2qkk5oZYWcQb5ZGxHcVHVPoKhjah8g2QzIBxB2uBAz710bYwB1lY6mbJAB4SsJI9XUt8ysvZqINssJGVWucacTK9pP5Y2D8IWTed3tmhMZc5vbY4ENDu614IoXN+v7F2WKzCONkYJIY2lTQE1e55NBWmb6UqdFlJcTiOAinbJzw7S+dtolZx9bEcHbBt8/a032ufwsxlpI1zXC8bHHaYXwvzbI3CR7QRzBAI5gLgiT0XtBV03NcdtvB32Ov1HQse+kY47Tea4aELz9brJJZbS6M5SRPpXwOR8CKHwKvlhtYlja8aOFfA7x6jULq6W7nAdHaWjN5wSHiQ0YD+VrhXkFD7F2qrHxn0SHD8Wo9ntTmeRlXAJ4x3662Xs/shiJc4Md+8f7h6PgrIiIla9KRcJog5padCuaI0XwgEWKq9sshjdQ6bjxC6FZrxswfGeIFR4hVlNIZNtueqzlXByL7DQ6IiIplUVvRESVa9FCbXy0s9PrPA97v7qm1A7ZD5hv9YP4XKxTfOb1pbixIopbfxKun8nS6mSOtkjxXD1TW+vrCfc1b0awAUAoOAWlv5Ndp7Ntj3AwuA+8JAf4WrdavTtAlc62Zt9F5cHEgBQ+2FmdJYZ2NFXFmWYGhBOZyGQVB2Z2fmbZbTE5oDpGHDQhwyaamseLjpqdwW1kV2mxF9PCYmgZm/dbyVmOqfHGY22sSD05W8lrXZTZGaOO0Ru/bRlrThkAHzUrc8bG75BpXQrruXZx1ie4PLiZGYT2WDCCCK/SEnXSgWyp5g1pcdAKqlWq0l7nPdqc/Dl5JvSVktSZHyWDN/Z6zWe9oPaKopGbEZG3J0bhYX8u1QN23QLMKNJcXOa4l1B3WyNyaK/vOO5d1qs7JWFsjcQLmuzJGbQ4ejme+d67ZH1NVxWExHHqier5eJxAaeb9L9ZHcMkgdiNVLUCskd/Vt8QFuPmuuCENaGgBrWijQMWQxOdq4kk1eV21yI3HIggEEcCDkRyK+IkstVNLMZ3OO3rfQ37FC+eSSQyucdom999+K644GtrhDW1FDgZGwkbxVjQacqqIv3bSzWMFj3kv/dR5nLSoqA3X0jxpVVnb3b4xl1mszu3pJIPR4safrcTu0GemsnvJJJNScyTv5rSUtJU1ezNVSOtuF8+vo+qdQUk1TaWoeejPP8K8W/pUlJ+ZgjjGebu07kcqAe1REnSDbya9fTkGRj3NUzsH0Q2q8mddibBZySBI4Yi8gkHAwEVAIoSSBwrQ0v7v5N0GCgtcuOmpYzDWmuGtaV3YvWmhipWc0gHrz+t02bRwj9o7c/qtTs6QbeD9OT4sjPvapmwdLU7T87FHIPs1YfPMexde3nRNarsb1pLZrPWnWsBBbXTGw9ypyBBI0zBICpC+uoqWYfA3sFvpZcvo4HZFg+n0W8Lh24stqIa12CQ/s35E+B0d4A15KfXnBbG2E6QHFzbPaXVByjlOoO5rydQdAdePEIK/BeTaZIMxvG/s4pNV4XsAvizHBbJREWcSRVbpMhDrueT6LmOHI4g33OKoHR7YXzWp0bCKmNxzJANC07gc1sDpKfS7pObmD+2D8FUeh1lbxPKF59rR8Vp6J5ZhsruF/oFs/ZuR0Za9uod5KftlhkiNJGFh3V0Pg4ZH1FdC2pLE1wLXAOB1BFQfUVXby2LY6phOA/VNS0/FvtHJKIcRa7KQW+i9agxZjspRY8d3mPFU1Fk267pIXYZGlvA7j4OGR96xkyDg4XCbtcHC7TcLEvSXDE7nl55e6qratksQcKOAI5rq/m+P6jfJW4ZhGLEJfVUj5n7QItZVhFZ/5vj+o3yRTe9N4Kr+mycQshEU7cuyr5aPkqyPhTtO8Ae6OZ/xSySVsTdpxTeWZkLdp5sFEWSxvldhjaXHlu5k6AeKztp9h6XdO9z6yMZ1gA7owEOdzccIcK5DPRXyx2JkTcMbQ0ct/MnUnmV2vYCCCKgihHIpQ7E3iQOZkAQek2WZrsQdUMdG3JpFulal6AL5EN6GJzqNtETmAbi9lHt/stkHrXpFeQL0sst2XicBo+CUPiJrmAQ5hOlaigPrC9XbPX5HbLLFaYj2JWB1KirT6TTT0muBaeYK2s9nhsrdCFhrFpIKkURFWQobaa00jDPrGp8B/iR5KqWp2VOKndpX1lA4NHtJ/wAFXrUe16kyxKQ02EWbq+w78z4Cy81xCT3jFX30bkOz8m66URF5wrCKH2uvg2WxySt79MLPvONAfVUn1KYVH6Wz/RIv64f8t6uUMQlqGMdoSrNKwSTNadLrVLnEkkmpOZJ3r4iL0VbVekOh7pCskthhsj5GRWiFvV4HkNxgVwuYTk4kajWoOVKE7MqvEa7PlDsOHE7D9WpprXTTVU30ocbgrraXobpl6QrKywzWOORk08oDC1tHCMYgXFxBoHUGQ1qQaUXnVEViOMRiwXwm6IiKRfFu7YS+zabExzjV7CY3niW0ofEtLa86qwrXvRA49XaBuxMI8SHV9wWwiaZnIb155iEQiqXsbpf65rGVsYjnc0cfrmte9Lt4Dq4YN5cZDyABa3zxO8lk9BWz75H2m0hpIY1sQ5lxxuA4kBjPzBULa2/PldrfKO53Y/uN0883fiXpfot2WNguyKJ4pK/52Xk99OyebWhrfwrTilDKAQPyLteOef4Wsw5hpo28Rn3rHIpkV8Vstl3sk7wz4jX/ABUBbrqfHn3m8R8RuWPqsNlg5wzbx8wtPDVMky0Kj5oWvaWuAc06gio8iqte2xmroD/w3H+Fx9x81bEVOGd8Ju0+SZwVMkBuw9m5arlic1xa4FrhqDkQuK2VeV0RztpI3MaOGTm+B+ByVIvjZ+Sz5ntR7njd94ej7k9p61k2RyPrRaSlxCOfmnJ3Dy8lGIiK8mKteyN1QOb1hIkkB7pH0fDI6n7WnBWtats9pdG4PY4tcNCPdzHIq5XLtaySjJaMfoD6LvX6J5Hz3JJW00hcZAbj6fhZ7EaOUuMoO0PEfj10qwLMsF2ulOWTd7v04lYazLBebojxbvb+nBUabkuUHLX2fXgs9Lt7J2NVU+mTo2FosotNnaTPZwcQGZljrU+Lm5uAG4uFCSFR+hbpHFimNltDqWaZ3ZcdIpDlUncx2QO4EA5DEV6HsltbIKtPiN48QtC9MHRObO59tsjawOJdNG39kTq9o/dnh6Php6DSvjdGIxbZ3WWekDtol2q9AotF9E/TI2NrLHb30aKNhnOjRoGSHc0ZAP3b8hUbzBqo5Iyw2K+AqrbRj578I+KgLR3j/ncrPtRD2mO4inka/E+SrVqGYP8An/Oat420y4Sxw/aRfxb9SvMqlpixWVp338bFdCIi88VtFAbc3ObTYpGNFXtpIwc26gcy0uHrU+ikikMTw9uoN13G8xvDxuXnBFftv9hTGXWqAVjJLpWDVhOZePsbyPR8NKCvRKapZUxiRn9uhbSCdk7NtiIiKyp0REQhERXfYTYUzubPO2kIza0/tPV9T3qvUVDKdhe85eslDNMyFm29XDo5ugwWFpcCHSuMhB3AgBv9kA/iUR0l7WBjDZIj23fTEei0+h4nfy8Vnbb7dtsrTDAQ6c5E5ERczuL+Dd2p4GgbK7Kz3laMDK5mskjs6YjvJ7zia0G/wqUhw6hfVTe9TDU3A+/UN3kkcEQc41dRkNR9vwNSrV0KbCG22sWmVtbPZ3A56PlFCxnMDJx/CD3l6UUds/ccVjs0dnhFGRtoOZ1c48SSST4qRTCaTbd0LSt0RfCF9XxQrpRF4XGD2o8j9XcfDgoN7CDQihGoU7eF+BvZjzP1tw8OPuUE95JqTUnUlZHEvd9v+lrvtp/fwTql5XZ5+m7iuKEVyOi+OcAKk0A1JVWvnbDVkGe4yHT8I3+Jy8VRhgfKbMCZwU8k7rMHbuWTadlbKXklxZX0Q8ADwB0CKlPzJJzJzJOZPiTqieCmlA+afXatIKOYC3LO9dqIiK+mSmbo2nkho13zkfAnNv3XfA5eCuV3XrFO2sbq8WnJw8R/kLWi5RyFrg5pIcNCDQj1hUKihZLmMiltTh0c3ObkfDuW14pS01aSDxCmrJfjXDDKBnlWmR8QtZ3Zto4UbO3EPrt19bdD4jyVosdujlbijcHDlu5Eag8il7H1NC7LTw9eKzFZhzm/Nb2jz81SeknoRpjtV2jE09p9mbnTiYaajfg/LXJorOwfS9artIgnDprO04erdk+KhocBPD6jssqDDmVuuy258fdOXA6eSh9rNh7BegLpG/J7SRlOwDM0oMYyDxkNaGgoHBaejxmGcbE2R6fP0VnpqN7M25hT9i2ksl52YussrZC0BxZo9hzFHMOYrmAdDuJULMyoWnNoujW8rqk6+PE+NhJZabOXdkZ5uDe1H2dT3c6Yisi5OmCdmVpYJhveKNfrwAwu8h4rT04ifA+nkN2O8L+rhYjHMKmnlbU045wyI4208j2LZyKGurbWyWo/NyBrz6EnZdU7hXJ2h7pKmV5rVUz6aUxP3b9x6UrLXN+MEHgUREVZfEVU2h6ObPaSXs+ZkOpaBhJO8s465gjXOqtaKaGeSB21GbFSxTPiO0w2K05ePRnbYz2Gtlbnmxw9VWuoa+FVCS7OWppINnmFP92/30zW/l9TqPHpgLOaD4JmzF5QOcAVoCPZy1OIAs8xr/u3++imbv6NbbIe0xsQ4vcPc2p9i2jee1Fls9etmYCPRBxO/K2pVMvjpa1bZovxyfBjT7z6ldjxCuqflRgdJvbxt91bZWVc/wAtgHSVIXbsBY7G3rrU9slN8lGxj8B7x8a14KF2p6TXPBislWMzBkOTju7A9AU3657lTbzvia0PxzSOed1dB4NGTdBoFhq7DhpLuVqnbbv9o7PXUrMdFd23O7aPgOxc2OGIF1SK9qhzIrnmd69PdE9msbrG2WyUwDLDlja6na6z7enqpTKi8vKc2R2wtF3WgTWd3J7DXDI36rh7jqE2eXcmWt3+rKzLTMlkY99+bmBuvxI4jdwXsFFVNj+key3hZutY7BIMpYSavY71d5h3PpQ76EEDLtl/udkwYRx3/oFmqmripspDnw3ppFA+X4RlxUva7wZGO0c9wGqgLdez5Mu63gPid6wnOJNTmVhXje8UA+ccAdzRm4+DRms3UYhNUnYYLDgNU3p6IAgAXcsxRt63/FAKOOJ+5jdfXuaPH2qs3ptfLJ2Y/mm8R3j6/R9WfNQPxzPPmuoMOJzl7lpabCSedMeweakL1vyW0HtmjNzG6ev6x5n1AKPRE4YxrBstFgnzGNjbstFgiIi7XaIiIQiIiEIucMzmOxMcWuG8Gh/xHJcEXwi6+EXyKsl37avbQTNxj6zaB3lofYrNYL5hm+jeCfqnJ35TmtapRUJaCJ+bcj4dyWz4ZDJm3mno07vKy27Zra+PuuI5bvJRF+bH3dbqm0WYMkNfnoOw6p3kDsuOQzcHKm2LaW0RZB+MfVf2vb3vap6x7bxnKRjmHiO0P19ihjFbSfKdcet3kkNVgr9dna6Rr671XL0/k/F1TYrWx43RzAtcB95tcR/CFW7TsNflgFWxzhjTl1L+sb44GEmm/Nq3DY71hl+jka48K5/lOYUpDeUrdHnwOfvTGPHz8FTHf1wKztRhRzb4OC8+jb+8oDhlOfCWIA+wNKyIulq1A9qOAjfk8Hzx/Bb1tMjZO9G2vFuVfEGoPsUVaNnbNJ3oYnffjb+hTSObB6htwWtPBwLfEZLKVNFUwu51IHDiwj/jYH1qtT//ANem/cR/mcseTpatRJpHABu7MhPnj+C2o7Ymx7rNB/8AXHT2tC+x7HWdhq2CAHiI4h7lGYaYZsiY7qkaf+1/BUi6NmtLIOtrvJafn6S7dJk1zWEn0GCp5dqq6nWS9bXUEWl4OocXNZ5Oo1bxZdRGmEeGELs/m08R5j9Vy2R7PlQRt6S5nmF8FW9vyqY3/wArj9GrTV3dFFpfQyvZEKad9w5UHZ/tK3XR0Y2SOhc10zhveez+VtBTxqr02wjiPXX9KLubC0U1pwyH6+5Dpg/Oqq2tbwjzPePMrlzcYqco4XDrs0eJutX7adFxeOusbO36cDB3hxYB6XFu/dnkdWPYQSCCCDQg6gjUEL1dFbiwUYGs5gVJ9bqrX3SH0eC2YrRDRtp1cMgJfE6B/B2/Q8RJHjtEHthj2g3Tad91pKDC62GC1S4OdwG4cL71pBFzmhcxxa4FrmmhBFCCNQQuC0Gq6WbdF8S2WZs0Li17fIje0jeDwW6Lg6TrNaIauq2YDtRAE1+01xyw+JqPadFLnDM5jg5pIcMwQllfhsNYAXZOG/7HoVykqeReNoXbvC3ZeO2Ez6iOkTeWbvM5D1D1qCcSSSSSTqTmT4k6qGuPaFswwuo2ThudzH6KYST3YU52A2y9PoXU74g+ntY9/bvv1oiIvquoiIhCIiIQiIpzZO7Y5pS2VmMY4m0q8UEkmFx7BGdOKlhiMzwxupUFRO2niMr72HDVQaK23PdEbvkrnwR/OF4lBdIdYjLCQDIQKtbn5LlYrrifHG5oiLn5Oe1jCGEWM2gswOxR4g9uEnDWlRkc05/QpwbFzfHp6OhJ3Y9AL2a7w6enoVQXwlXBsULSx5ijw9SyYxdXFQh8M8rvnXMLqhzIqCpyB7JAdTvgsQjZXsjqpJXuf1cIc6OF8rDH2YxQHq2E51OI0ouv0KQWBeN3Hffo6FG/H2N0jPh+VSMY4hfMY4hX21T4flMWj4o53x9nLDH1XVPGVCWyiUA7qLsnY6OSNrXS0FpeGlxlHZbZ8Tcb3lpkjbJjce0RhyBOQXQwI5bT7b9OAvxUZ9oeER7/AMKhNicRUNJFcNQDSp0bXjyXcLulrTqpa0r9G/TjppkfJXG44foDmKSRtAqaBpsHXkUGX0xx1p3gDuCx7mmaz5O1xphZFNStSHO+bc5zsZqXfKMQGVA7QUR+igNDi/W27jfpQ/Hn7Tmtj06evo6FWf5mnP7CY/8ACk/8eYWbY4bc0VYJ2tGRxZAeqXIagetTVnu0siEL2se5jLLG5p7rqXjLRpq05OaGVyPgVkW+zj5M9uEU+SPGGgoMPWuAoa0wvaKH7DSp3YBDo59xe2g71Ukx6R3N5NpztnmFgWW9rcHNYWxPc7NrS+EOcM8wBIOBzpuKkLLf0zmhxgZgLXODm2iAjDGaPdm4CjaiprlULqgdS01AA6uV8TKNaMLOvsQwCg0pJIPxnisC2MeLFE5voWOUPbR2FzZI7NEMOLSglZIcOWJr+ZUDPZigmI1F8tw/lw6lUfWPfb+kzPhtbxfc4KdbfjdCxwfUgMxRFxwvcw0aH59pjwAMyWmlcq5UV4xOr26Uc1rqtfkXyCNg07QLyQHtq04XZ5KIhkw2qpIDOujxdmri5t5Wl8YBxANGJuZocjkFwsuFsMZJDQyG78RJphwWt+KtdKZ1UUfsrQPGrr83K/E9SqzTSXOy0AXtv6FMfzrFgD8RIJAoGPLqmET0whtT827FlwI1yXOa3xtaXYqgb2g0I6oSggmgLS0gA8SAomzgQ9X1pEeGYBxJbQE3S1tK1oc8sjmsS/qiBxqQ3qWRiOgGGsw1+00NazX0Svkns1h8Ue0Q74b3vvt1dvauY3SyStYLWJA7zZdrtuYt0cp8cA/vFYku3TvRhA+88n2AfFVdFlm0MA3eJW5bhtMP237Spmfa60u0c1n3Wj+9VRtptskn0j3v5Emn5dPYuhFYZFGz4WgK0yCOP4Ggdiir7uFs7aijZAMjuPI8ue5Ui0Wd0bi14IcNQVsxYF7XOydtDk4d128fqOSaUtYY+a/T6JDi+CNqryw5P8D+envWvUWRbbC+J5Y8UPsI4g7wsdPQQRcLz17HMcWuFiNy+tcQag0IzBCuFw7SiSkcpo/QO3O8eB96pyKGeBszbO71eoMQlopNuPTeNx9bitooqvcG02kcx5Nefc4/HzVoWemhdE7ZcvS6KuirI+UjPWN460REUSuoiIhCKe2QvKKGUmV4YMUTqkOPceXO7oOdOKgUUsEphkDxuUFTAKiJ0TtCrrY76srOoPWtqxsQkIbL+zs8sYpVvGbxoPAGOst+NY8DrKtYyNsZIeWVFnfDIKUxNr1hcMs8OdK1FbRNX41O4g2Hq+XilbcFgF7uJuLbvL0FapNorN1ZYOs7jWNqwUoyGeJpLsW8TtrllhOtV126/bNICD12k9KNAoZ5MdThkGLCMsJydvoqyi5/Wqm9xa/UvrcFgBvd3eOFuCtl4bXQyFx6uQ4mSxnuN7M0gc7OpoQBQajPPnjzbWRlwJie4CQyGro+2XR9W5rmOa5uExgNpy31yraLj9WqeI7l03BaVu49/FTth2o6vD82SWEEdsYThZ1YJGHEHdTRneI30qsF95tLyerBY6JkRY5x0jwYTjaBU/NN3DU6LARQnEaggDa0tbs0VluHU7XFwbmcjmfNTg2sfjc/qYsT3Mc4/OZmIgx+llQtGmueXBPtdK8EGOKhBafpMw7Fib39DjdzFdVBog4jUn958FyMLpBnseJ3dqlP9I5quIwAuk62uGpDsUbqAk93FDGaH6q+DaScNwAxtZ2hhEMVKPpjHd0OEVG+ijEUYragaPKk/T6bLmDL+yy7TekkjHMe4FrnYj2Wg1xOf3gK0xSPNK07RXP+e590hFakloaC4mhJdQdpxLRVxzNNVgoo/eZr32j3qT3SC1thttdBros11+WknEZ5a8cZru/QeQ4LofbJC0tL3FpNS0uNK8aaV5rpRcmeR2rj3rptNCz4WNHUB1oiIolOiIiEIiIhCxbxu1kzMLx4HeDxCol6XW+B+F2h7rtzh+vJbFXTa7I2VhY8VB9nMcCrlNVOhNjmEkxXCI61u03J40PHoPnuWtEUlfNyOgdxYe674Hgfeo1P2Pa8bTdF5xPBJA8xyCxCKw7P7SdXSOU1Zo131eR4t9yryLiWJsrdlykpKuWkkEkRz8D0FbQa4EVBqDmCF9VHuHaAwnA7OM+beY5cldYZmvaHNIIOYIWfnp3Qmx04r0vDsSirmXbk4ajh5jpXNERV0zVSl21f6MbR4kn3UWJLtbaDoWt8Gj+9VQyLSNpYRo0LyqTF61+sp7MvpZSR2jtH7w+Tf0Ru0doH7Q+TfiFGopORj/iO4KD3+q/xXf6j5qwWbbKUd9rX+HZPxHsUzZdq4H6ksP2h8RUeaoyKB9FE/dbqTCnx+sh1dtD/ANvPI+K2Qy8ojpIw/ib+q4TXzA3WVnqNT5DNa6RV/wBNbf4imJ9qZrZRi/WfXirpaNsIW90Of4Cg9ufsUbPtpIe4xrfEk/oq6isMooW7r9aXTY9Wy6O2eof3PipSXaa0O9OnIBo+FVjPvaY6yyfmd8CsRFYEUY0aO5LX1lQ/4pHHtKyhekw/ayfnd+qzINqLQ30g4cHAe8UPtUSiHRRu1aER1lRGbskcO0q1WXbUftI/W0/A/qpazbQQP0kAPB3Z9+RWv0VR9BE7TJOIPaOrjyfZw6Rn3i33W0Gurovq1jFO5pq1xaeRI9y7xek372T87v1VY4adzk2b7Ustzoz2H8BbFe8AVJAHNYM1/wBnbrI0/dq7+GqoMsznGriXHiSSfauC7bhrf3OVab2pkPyowOs3+lldJdsIRoHu5gCntNVjSbbN9GInxcB7gVVEVgUMI3eKXv8AaGudo4DqA+91Zztsf3Q/P/6p/psf3Q/P/wCqrCLr3KD+PifNQ/rtf/ieDfJWuPbZvpREeDgfeArFZpw9jXjIOAcK8xVayWxrp/2eL+rb/CEvraeOIAsC0mA4lUVb3tmdew4Ab+hZE0LXtLXAFp1BVKv3Z8wnE2pjO/e3keXNXhfHNBFCKg6gqrT1DoTcacE3xHDIq5lnZOGh9ajoWr0VjvnZVwOKEVadW1zHhXUe1YFk2bneaFhYN5dlT1alPW1MTm7V157LhdXHLyWwSegZHtUYBXIaq87MWJ8cFH5EuxAHUAgajcctF23XcMcAqBifvcdfUNykkrq6sSjYaMuK1+DYK6kdy0p51tBoL8Tv+nWiIiXLTrVyIi1q8XRERCEREQhEREIRERCEREQhEREIRERCEREQhEREIRERCEREQhFsa6f9ni/q2/whESvEvhb1rW+y3zpOofVZaIiTLdoiIhCIiIQiIiEL/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208" name="Picture 16" descr="https://encrypted-tbn1.gstatic.com/images?q=tbn:ANd9GcRzdB2IAnIwRl0wdXa2q3GTYsM5ouGH018Uievf-P8bC1kXdStL"/>
          <p:cNvPicPr>
            <a:picLocks noChangeAspect="1" noChangeArrowheads="1"/>
          </p:cNvPicPr>
          <p:nvPr/>
        </p:nvPicPr>
        <p:blipFill>
          <a:blip r:embed="rId4" cstate="print"/>
          <a:srcRect/>
          <a:stretch>
            <a:fillRect/>
          </a:stretch>
        </p:blipFill>
        <p:spPr bwMode="auto">
          <a:xfrm>
            <a:off x="1755775" y="4419600"/>
            <a:ext cx="5788025" cy="2438400"/>
          </a:xfrm>
          <a:prstGeom prst="rect">
            <a:avLst/>
          </a:prstGeom>
          <a:noFill/>
        </p:spPr>
      </p:pic>
      <p:pic>
        <p:nvPicPr>
          <p:cNvPr id="8210" name="Picture 18" descr="https://encrypted-tbn0.gstatic.com/images?q=tbn:ANd9GcTtV1_v9bllFsn3C8nSijSFAP06qRJxkW1SWYGN2rgI7mJNKPAKWg"/>
          <p:cNvPicPr>
            <a:picLocks noChangeAspect="1" noChangeArrowheads="1"/>
          </p:cNvPicPr>
          <p:nvPr/>
        </p:nvPicPr>
        <p:blipFill>
          <a:blip r:embed="rId5" cstate="print"/>
          <a:srcRect/>
          <a:stretch>
            <a:fillRect/>
          </a:stretch>
        </p:blipFill>
        <p:spPr bwMode="auto">
          <a:xfrm>
            <a:off x="1600200" y="76200"/>
            <a:ext cx="6324600" cy="441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206" name="Picture 14" descr="http://img.docstoccdn.com/thumb/orig/46841817.png"/>
          <p:cNvPicPr>
            <a:picLocks noChangeAspect="1" noChangeArrowheads="1"/>
          </p:cNvPicPr>
          <p:nvPr/>
        </p:nvPicPr>
        <p:blipFill>
          <a:blip r:embed="rId6" cstate="print"/>
          <a:srcRect/>
          <a:stretch>
            <a:fillRect/>
          </a:stretch>
        </p:blipFill>
        <p:spPr bwMode="auto">
          <a:xfrm>
            <a:off x="152401" y="1257299"/>
            <a:ext cx="4724400" cy="3314701"/>
          </a:xfrm>
          <a:prstGeom prst="rect">
            <a:avLst/>
          </a:prstGeom>
          <a:noFill/>
        </p:spPr>
      </p:pic>
      <p:pic>
        <p:nvPicPr>
          <p:cNvPr id="8212" name="Picture 20" descr="https://encrypted-tbn3.gstatic.com/images?q=tbn:ANd9GcT604ebb7XCj-mVQSNwY7INDu1IMtlletzeWnNv8jYOE8krl40h"/>
          <p:cNvPicPr>
            <a:picLocks noChangeAspect="1" noChangeArrowheads="1"/>
          </p:cNvPicPr>
          <p:nvPr/>
        </p:nvPicPr>
        <p:blipFill>
          <a:blip r:embed="rId7" cstate="print"/>
          <a:srcRect/>
          <a:stretch>
            <a:fillRect/>
          </a:stretch>
        </p:blipFill>
        <p:spPr bwMode="auto">
          <a:xfrm>
            <a:off x="307975" y="304800"/>
            <a:ext cx="8683625" cy="3352800"/>
          </a:xfrm>
          <a:prstGeom prst="rect">
            <a:avLst/>
          </a:prstGeom>
          <a:noFill/>
        </p:spPr>
      </p:pic>
      <p:pic>
        <p:nvPicPr>
          <p:cNvPr id="8214" name="Picture 22" descr="https://encrypted-tbn0.gstatic.com/images?q=tbn:ANd9GcSjDQZpC3qfZurh-tMdkysgKoorlGttL65XMj1pZ1X-j5tYV3Et"/>
          <p:cNvPicPr>
            <a:picLocks noChangeAspect="1" noChangeArrowheads="1"/>
          </p:cNvPicPr>
          <p:nvPr/>
        </p:nvPicPr>
        <p:blipFill>
          <a:blip r:embed="rId8" cstate="print"/>
          <a:srcRect/>
          <a:stretch>
            <a:fillRect/>
          </a:stretch>
        </p:blipFill>
        <p:spPr bwMode="auto">
          <a:xfrm>
            <a:off x="228600" y="3581400"/>
            <a:ext cx="2743200" cy="3124200"/>
          </a:xfrm>
          <a:prstGeom prst="rect">
            <a:avLst/>
          </a:prstGeom>
          <a:noFill/>
        </p:spPr>
      </p:pic>
      <p:pic>
        <p:nvPicPr>
          <p:cNvPr id="8216" name="Picture 24" descr="https://encrypted-tbn2.gstatic.com/images?q=tbn:ANd9GcSNe6ijNhoKaqMKyjFOYi_XumROKZBLHx4XsAQwm-67dlQgGxqdDw"/>
          <p:cNvPicPr>
            <a:picLocks noChangeAspect="1" noChangeArrowheads="1"/>
          </p:cNvPicPr>
          <p:nvPr/>
        </p:nvPicPr>
        <p:blipFill>
          <a:blip r:embed="rId9" cstate="print"/>
          <a:srcRect/>
          <a:stretch>
            <a:fillRect/>
          </a:stretch>
        </p:blipFill>
        <p:spPr bwMode="auto">
          <a:xfrm>
            <a:off x="2971800" y="3352800"/>
            <a:ext cx="6019800" cy="3276600"/>
          </a:xfrm>
          <a:prstGeom prst="rect">
            <a:avLst/>
          </a:prstGeom>
          <a:noFill/>
        </p:spPr>
      </p:pic>
      <p:pic>
        <p:nvPicPr>
          <p:cNvPr id="8202" name="Picture 10" descr="http://www.businessinsurance.org/wp-content/uploads/2011/01/workers.jpg"/>
          <p:cNvPicPr>
            <a:picLocks noChangeAspect="1" noChangeArrowheads="1"/>
          </p:cNvPicPr>
          <p:nvPr/>
        </p:nvPicPr>
        <p:blipFill>
          <a:blip r:embed="rId10" cstate="print"/>
          <a:srcRect/>
          <a:stretch>
            <a:fillRect/>
          </a:stretch>
        </p:blipFill>
        <p:spPr bwMode="auto">
          <a:xfrm>
            <a:off x="155575" y="1447800"/>
            <a:ext cx="8988425" cy="3810000"/>
          </a:xfrm>
          <a:prstGeom prst="rect">
            <a:avLst/>
          </a:prstGeom>
          <a:noFill/>
        </p:spPr>
      </p:pic>
      <p:pic>
        <p:nvPicPr>
          <p:cNvPr id="8194" name="Picture 2" descr="https://encrypted-tbn3.gstatic.com/images?q=tbn:ANd9GcS6Kmk8o2EZ9lDwTPP82vlsNKKidl0NIiWgAapokJXTFl8OnqG8"/>
          <p:cNvPicPr>
            <a:picLocks noChangeAspect="1" noChangeArrowheads="1"/>
          </p:cNvPicPr>
          <p:nvPr/>
        </p:nvPicPr>
        <p:blipFill>
          <a:blip r:embed="rId11" cstate="print"/>
          <a:srcRect/>
          <a:stretch>
            <a:fillRect/>
          </a:stretch>
        </p:blipFill>
        <p:spPr bwMode="auto">
          <a:xfrm>
            <a:off x="155575" y="1295400"/>
            <a:ext cx="8988425" cy="3810000"/>
          </a:xfrm>
          <a:prstGeom prst="rect">
            <a:avLst/>
          </a:prstGeom>
          <a:noFill/>
        </p:spPr>
      </p:pic>
      <p:pic>
        <p:nvPicPr>
          <p:cNvPr id="9218" name="Picture 2" descr="http://media.thinkadvisor.com/advisorone/article/2012/05/22/competitivearrows_mi-resize-380x300.jpg"/>
          <p:cNvPicPr>
            <a:picLocks noChangeAspect="1" noChangeArrowheads="1"/>
          </p:cNvPicPr>
          <p:nvPr/>
        </p:nvPicPr>
        <p:blipFill>
          <a:blip r:embed="rId12" cstate="print"/>
          <a:srcRect/>
          <a:stretch>
            <a:fillRect/>
          </a:stretch>
        </p:blipFill>
        <p:spPr bwMode="auto">
          <a:xfrm>
            <a:off x="76200" y="-76200"/>
            <a:ext cx="9067800" cy="5600700"/>
          </a:xfrm>
          <a:prstGeom prst="rect">
            <a:avLst/>
          </a:prstGeom>
          <a:noFill/>
        </p:spPr>
      </p:pic>
      <p:pic>
        <p:nvPicPr>
          <p:cNvPr id="9220" name="Picture 4" descr="http://edci815s12.wikispaces.com/file/view/Testing_Cartoon.jpg/318297528/Testing_Cartoon.jpg"/>
          <p:cNvPicPr>
            <a:picLocks noChangeAspect="1" noChangeArrowheads="1"/>
          </p:cNvPicPr>
          <p:nvPr/>
        </p:nvPicPr>
        <p:blipFill>
          <a:blip r:embed="rId13" cstate="print"/>
          <a:srcRect/>
          <a:stretch>
            <a:fillRect/>
          </a:stretch>
        </p:blipFill>
        <p:spPr bwMode="auto">
          <a:xfrm>
            <a:off x="76200" y="1"/>
            <a:ext cx="9067800" cy="5562600"/>
          </a:xfrm>
          <a:prstGeom prst="rect">
            <a:avLst/>
          </a:prstGeom>
          <a:noFill/>
        </p:spPr>
      </p:pic>
      <p:pic>
        <p:nvPicPr>
          <p:cNvPr id="9222" name="Picture 6" descr="http://ts4.mm.bing.net/th?id=H.4826431994137439&amp;pid=15.1"/>
          <p:cNvPicPr>
            <a:picLocks noChangeAspect="1" noChangeArrowheads="1"/>
          </p:cNvPicPr>
          <p:nvPr/>
        </p:nvPicPr>
        <p:blipFill>
          <a:blip r:embed="rId14" cstate="print"/>
          <a:srcRect/>
          <a:stretch>
            <a:fillRect/>
          </a:stretch>
        </p:blipFill>
        <p:spPr bwMode="auto">
          <a:xfrm>
            <a:off x="38100" y="-2654"/>
            <a:ext cx="4686300" cy="2060054"/>
          </a:xfrm>
          <a:prstGeom prst="rect">
            <a:avLst/>
          </a:prstGeom>
          <a:noFill/>
        </p:spPr>
      </p:pic>
      <p:pic>
        <p:nvPicPr>
          <p:cNvPr id="9224" name="Picture 8" descr="http://talentedapps.files.wordpress.com/2008/04/job_satisfaction_model_20080412.png"/>
          <p:cNvPicPr>
            <a:picLocks noChangeAspect="1" noChangeArrowheads="1"/>
          </p:cNvPicPr>
          <p:nvPr/>
        </p:nvPicPr>
        <p:blipFill>
          <a:blip r:embed="rId15" cstate="print"/>
          <a:srcRect/>
          <a:stretch>
            <a:fillRect/>
          </a:stretch>
        </p:blipFill>
        <p:spPr bwMode="auto">
          <a:xfrm>
            <a:off x="0" y="1847945"/>
            <a:ext cx="9144000" cy="4476656"/>
          </a:xfrm>
          <a:prstGeom prst="rect">
            <a:avLst/>
          </a:prstGeom>
          <a:noFill/>
        </p:spPr>
      </p:pic>
      <p:pic>
        <p:nvPicPr>
          <p:cNvPr id="9226" name="Picture 10" descr="https://encrypted-tbn1.gstatic.com/images?q=tbn:ANd9GcRZlTdr9yudE8TaeExnaDvz_CfcrQ04PkkpxaUyPEHweoyFT7CB"/>
          <p:cNvPicPr>
            <a:picLocks noChangeAspect="1" noChangeArrowheads="1"/>
          </p:cNvPicPr>
          <p:nvPr/>
        </p:nvPicPr>
        <p:blipFill>
          <a:blip r:embed="rId16" cstate="print"/>
          <a:srcRect/>
          <a:stretch>
            <a:fillRect/>
          </a:stretch>
        </p:blipFill>
        <p:spPr bwMode="auto">
          <a:xfrm>
            <a:off x="4724400" y="0"/>
            <a:ext cx="4371975" cy="1828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to="" calcmode="lin" valueType="num">
                                      <p:cBhvr>
                                        <p:cTn id="17" dur="1" fill="hold"/>
                                        <p:tgtEl>
                                          <p:spTgt spid="8"/>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196"/>
                                        </p:tgtEl>
                                        <p:attrNameLst>
                                          <p:attrName>style.visibility</p:attrName>
                                        </p:attrNameLst>
                                      </p:cBhvr>
                                      <p:to>
                                        <p:strVal val="visible"/>
                                      </p:to>
                                    </p:set>
                                    <p:anim calcmode="lin" valueType="num">
                                      <p:cBhvr additive="base">
                                        <p:cTn id="22" dur="500" fill="hold"/>
                                        <p:tgtEl>
                                          <p:spTgt spid="8196"/>
                                        </p:tgtEl>
                                        <p:attrNameLst>
                                          <p:attrName>ppt_x</p:attrName>
                                        </p:attrNameLst>
                                      </p:cBhvr>
                                      <p:tavLst>
                                        <p:tav tm="0">
                                          <p:val>
                                            <p:strVal val="#ppt_x"/>
                                          </p:val>
                                        </p:tav>
                                        <p:tav tm="100000">
                                          <p:val>
                                            <p:strVal val="#ppt_x"/>
                                          </p:val>
                                        </p:tav>
                                      </p:tavLst>
                                    </p:anim>
                                    <p:anim calcmode="lin" valueType="num">
                                      <p:cBhvr additive="base">
                                        <p:cTn id="23" dur="500" fill="hold"/>
                                        <p:tgtEl>
                                          <p:spTgt spid="819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8198"/>
                                        </p:tgtEl>
                                        <p:attrNameLst>
                                          <p:attrName>style.visibility</p:attrName>
                                        </p:attrNameLst>
                                      </p:cBhvr>
                                      <p:to>
                                        <p:strVal val="visible"/>
                                      </p:to>
                                    </p:set>
                                    <p:anim calcmode="lin" valueType="num">
                                      <p:cBhvr additive="base">
                                        <p:cTn id="26" dur="500" fill="hold"/>
                                        <p:tgtEl>
                                          <p:spTgt spid="8198"/>
                                        </p:tgtEl>
                                        <p:attrNameLst>
                                          <p:attrName>ppt_x</p:attrName>
                                        </p:attrNameLst>
                                      </p:cBhvr>
                                      <p:tavLst>
                                        <p:tav tm="0">
                                          <p:val>
                                            <p:strVal val="#ppt_x"/>
                                          </p:val>
                                        </p:tav>
                                        <p:tav tm="100000">
                                          <p:val>
                                            <p:strVal val="#ppt_x"/>
                                          </p:val>
                                        </p:tav>
                                      </p:tavLst>
                                    </p:anim>
                                    <p:anim calcmode="lin" valueType="num">
                                      <p:cBhvr additive="base">
                                        <p:cTn id="27"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8198"/>
                                        </p:tgtEl>
                                      </p:cBhvr>
                                    </p:animEffect>
                                    <p:set>
                                      <p:cBhvr>
                                        <p:cTn id="32" dur="1" fill="hold">
                                          <p:stCondLst>
                                            <p:cond delay="499"/>
                                          </p:stCondLst>
                                        </p:cTn>
                                        <p:tgtEl>
                                          <p:spTgt spid="8198"/>
                                        </p:tgtEl>
                                        <p:attrNameLst>
                                          <p:attrName>style.visibility</p:attrName>
                                        </p:attrNameLst>
                                      </p:cBhvr>
                                      <p:to>
                                        <p:strVal val="hidden"/>
                                      </p:to>
                                    </p:set>
                                  </p:childTnLst>
                                </p:cTn>
                              </p:par>
                              <p:par>
                                <p:cTn id="33" presetID="9" presetClass="exit" presetSubtype="0" fill="hold" nodeType="withEffect">
                                  <p:stCondLst>
                                    <p:cond delay="0"/>
                                  </p:stCondLst>
                                  <p:childTnLst>
                                    <p:animEffect transition="out" filter="dissolve">
                                      <p:cBhvr>
                                        <p:cTn id="34" dur="500"/>
                                        <p:tgtEl>
                                          <p:spTgt spid="8196"/>
                                        </p:tgtEl>
                                      </p:cBhvr>
                                    </p:animEffect>
                                    <p:set>
                                      <p:cBhvr>
                                        <p:cTn id="35" dur="1" fill="hold">
                                          <p:stCondLst>
                                            <p:cond delay="499"/>
                                          </p:stCondLst>
                                        </p:cTn>
                                        <p:tgtEl>
                                          <p:spTgt spid="819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4"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to="" calcmode="lin" valueType="num">
                                      <p:cBhvr>
                                        <p:cTn id="40" dur="1" fill="hold"/>
                                        <p:tgtEl>
                                          <p:spTgt spid="12"/>
                                        </p:tgtEl>
                                        <p:attrNameLst>
                                          <p:attrName/>
                                        </p:attrNameLst>
                                      </p:cBhvr>
                                    </p:anim>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nodeType="clickEffect">
                                  <p:stCondLst>
                                    <p:cond delay="0"/>
                                  </p:stCondLst>
                                  <p:childTnLst>
                                    <p:set>
                                      <p:cBhvr>
                                        <p:cTn id="44" dur="1" fill="hold">
                                          <p:stCondLst>
                                            <p:cond delay="0"/>
                                          </p:stCondLst>
                                        </p:cTn>
                                        <p:tgtEl>
                                          <p:spTgt spid="8194"/>
                                        </p:tgtEl>
                                        <p:attrNameLst>
                                          <p:attrName>style.visibility</p:attrName>
                                        </p:attrNameLst>
                                      </p:cBhvr>
                                      <p:to>
                                        <p:strVal val="visible"/>
                                      </p:to>
                                    </p:set>
                                    <p:animEffect transition="in" filter="diamond(in)">
                                      <p:cBhvr>
                                        <p:cTn id="45" dur="2000"/>
                                        <p:tgtEl>
                                          <p:spTgt spid="8194"/>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8194"/>
                                        </p:tgtEl>
                                      </p:cBhvr>
                                    </p:animEffect>
                                    <p:set>
                                      <p:cBhvr>
                                        <p:cTn id="50" dur="1" fill="hold">
                                          <p:stCondLst>
                                            <p:cond delay="499"/>
                                          </p:stCondLst>
                                        </p:cTn>
                                        <p:tgtEl>
                                          <p:spTgt spid="819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4"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to="" calcmode="lin" valueType="num">
                                      <p:cBhvr>
                                        <p:cTn id="55" dur="1" fill="hold"/>
                                        <p:tgtEl>
                                          <p:spTgt spid="13"/>
                                        </p:tgtEl>
                                        <p:attrNameLst>
                                          <p:attrName/>
                                        </p:attrNameLst>
                                      </p:cBhvr>
                                    </p:anim>
                                  </p:childTnLst>
                                </p:cTn>
                              </p:par>
                            </p:childTnLst>
                          </p:cTn>
                        </p:par>
                      </p:childTnLst>
                    </p:cTn>
                  </p:par>
                  <p:par>
                    <p:cTn id="56" fill="hold">
                      <p:stCondLst>
                        <p:cond delay="indefinite"/>
                      </p:stCondLst>
                      <p:childTnLst>
                        <p:par>
                          <p:cTn id="57" fill="hold">
                            <p:stCondLst>
                              <p:cond delay="0"/>
                            </p:stCondLst>
                            <p:childTnLst>
                              <p:par>
                                <p:cTn id="58" presetID="55" presetClass="entr" presetSubtype="0" fill="hold" nodeType="clickEffect">
                                  <p:stCondLst>
                                    <p:cond delay="0"/>
                                  </p:stCondLst>
                                  <p:childTnLst>
                                    <p:set>
                                      <p:cBhvr>
                                        <p:cTn id="59" dur="1" fill="hold">
                                          <p:stCondLst>
                                            <p:cond delay="0"/>
                                          </p:stCondLst>
                                        </p:cTn>
                                        <p:tgtEl>
                                          <p:spTgt spid="8202"/>
                                        </p:tgtEl>
                                        <p:attrNameLst>
                                          <p:attrName>style.visibility</p:attrName>
                                        </p:attrNameLst>
                                      </p:cBhvr>
                                      <p:to>
                                        <p:strVal val="visible"/>
                                      </p:to>
                                    </p:set>
                                    <p:anim calcmode="lin" valueType="num">
                                      <p:cBhvr>
                                        <p:cTn id="60" dur="1000" fill="hold"/>
                                        <p:tgtEl>
                                          <p:spTgt spid="8202"/>
                                        </p:tgtEl>
                                        <p:attrNameLst>
                                          <p:attrName>ppt_w</p:attrName>
                                        </p:attrNameLst>
                                      </p:cBhvr>
                                      <p:tavLst>
                                        <p:tav tm="0">
                                          <p:val>
                                            <p:strVal val="#ppt_w*0.70"/>
                                          </p:val>
                                        </p:tav>
                                        <p:tav tm="100000">
                                          <p:val>
                                            <p:strVal val="#ppt_w"/>
                                          </p:val>
                                        </p:tav>
                                      </p:tavLst>
                                    </p:anim>
                                    <p:anim calcmode="lin" valueType="num">
                                      <p:cBhvr>
                                        <p:cTn id="61" dur="1000" fill="hold"/>
                                        <p:tgtEl>
                                          <p:spTgt spid="8202"/>
                                        </p:tgtEl>
                                        <p:attrNameLst>
                                          <p:attrName>ppt_h</p:attrName>
                                        </p:attrNameLst>
                                      </p:cBhvr>
                                      <p:tavLst>
                                        <p:tav tm="0">
                                          <p:val>
                                            <p:strVal val="#ppt_h"/>
                                          </p:val>
                                        </p:tav>
                                        <p:tav tm="100000">
                                          <p:val>
                                            <p:strVal val="#ppt_h"/>
                                          </p:val>
                                        </p:tav>
                                      </p:tavLst>
                                    </p:anim>
                                    <p:animEffect transition="in" filter="fade">
                                      <p:cBhvr>
                                        <p:cTn id="62" dur="1000"/>
                                        <p:tgtEl>
                                          <p:spTgt spid="8202"/>
                                        </p:tgtEl>
                                      </p:cBhvr>
                                    </p:animEffect>
                                  </p:childTnLst>
                                </p:cTn>
                              </p:par>
                            </p:childTnLst>
                          </p:cTn>
                        </p:par>
                      </p:childTnLst>
                    </p:cTn>
                  </p:par>
                  <p:par>
                    <p:cTn id="63" fill="hold">
                      <p:stCondLst>
                        <p:cond delay="indefinite"/>
                      </p:stCondLst>
                      <p:childTnLst>
                        <p:par>
                          <p:cTn id="64" fill="hold">
                            <p:stCondLst>
                              <p:cond delay="0"/>
                            </p:stCondLst>
                            <p:childTnLst>
                              <p:par>
                                <p:cTn id="65" presetID="13" presetClass="exit" presetSubtype="16" fill="hold" nodeType="clickEffect">
                                  <p:stCondLst>
                                    <p:cond delay="0"/>
                                  </p:stCondLst>
                                  <p:childTnLst>
                                    <p:animEffect transition="out" filter="plus(in)">
                                      <p:cBhvr>
                                        <p:cTn id="66" dur="2000"/>
                                        <p:tgtEl>
                                          <p:spTgt spid="8202"/>
                                        </p:tgtEl>
                                      </p:cBhvr>
                                    </p:animEffect>
                                    <p:set>
                                      <p:cBhvr>
                                        <p:cTn id="67" dur="1" fill="hold">
                                          <p:stCondLst>
                                            <p:cond delay="1999"/>
                                          </p:stCondLst>
                                        </p:cTn>
                                        <p:tgtEl>
                                          <p:spTgt spid="8202"/>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4" presetClass="entr" presetSubtype="0"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 to="" calcmode="lin" valueType="num">
                                      <p:cBhvr>
                                        <p:cTn id="72" dur="1" fill="hold"/>
                                        <p:tgtEl>
                                          <p:spTgt spid="14"/>
                                        </p:tgtEl>
                                        <p:attrNameLst>
                                          <p:attrName/>
                                        </p:attrNameLst>
                                      </p:cBhvr>
                                    </p:anim>
                                  </p:childTnLst>
                                </p:cTn>
                              </p:par>
                            </p:childTnLst>
                          </p:cTn>
                        </p:par>
                      </p:childTnLst>
                    </p:cTn>
                  </p:par>
                  <p:par>
                    <p:cTn id="73" fill="hold">
                      <p:stCondLst>
                        <p:cond delay="indefinite"/>
                      </p:stCondLst>
                      <p:childTnLst>
                        <p:par>
                          <p:cTn id="74" fill="hold">
                            <p:stCondLst>
                              <p:cond delay="0"/>
                            </p:stCondLst>
                            <p:childTnLst>
                              <p:par>
                                <p:cTn id="75" presetID="8" presetClass="entr" presetSubtype="16" fill="hold" nodeType="clickEffect">
                                  <p:stCondLst>
                                    <p:cond delay="0"/>
                                  </p:stCondLst>
                                  <p:childTnLst>
                                    <p:set>
                                      <p:cBhvr>
                                        <p:cTn id="76" dur="1" fill="hold">
                                          <p:stCondLst>
                                            <p:cond delay="0"/>
                                          </p:stCondLst>
                                        </p:cTn>
                                        <p:tgtEl>
                                          <p:spTgt spid="8206"/>
                                        </p:tgtEl>
                                        <p:attrNameLst>
                                          <p:attrName>style.visibility</p:attrName>
                                        </p:attrNameLst>
                                      </p:cBhvr>
                                      <p:to>
                                        <p:strVal val="visible"/>
                                      </p:to>
                                    </p:set>
                                    <p:animEffect transition="in" filter="diamond(in)">
                                      <p:cBhvr>
                                        <p:cTn id="77" dur="2000"/>
                                        <p:tgtEl>
                                          <p:spTgt spid="8206"/>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xit" presetSubtype="10" fill="hold" nodeType="clickEffect">
                                  <p:stCondLst>
                                    <p:cond delay="0"/>
                                  </p:stCondLst>
                                  <p:childTnLst>
                                    <p:animEffect transition="out" filter="checkerboard(across)">
                                      <p:cBhvr>
                                        <p:cTn id="81" dur="500"/>
                                        <p:tgtEl>
                                          <p:spTgt spid="8206"/>
                                        </p:tgtEl>
                                      </p:cBhvr>
                                    </p:animEffect>
                                    <p:set>
                                      <p:cBhvr>
                                        <p:cTn id="82" dur="1" fill="hold">
                                          <p:stCondLst>
                                            <p:cond delay="499"/>
                                          </p:stCondLst>
                                        </p:cTn>
                                        <p:tgtEl>
                                          <p:spTgt spid="820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4" presetClass="entr" presetSubtype="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 to="" calcmode="lin" valueType="num">
                                      <p:cBhvr>
                                        <p:cTn id="87" dur="1" fill="hold"/>
                                        <p:tgtEl>
                                          <p:spTgt spid="16"/>
                                        </p:tgtEl>
                                        <p:attrNameLst>
                                          <p:attrName/>
                                        </p:attrNameLst>
                                      </p:cBhvr>
                                    </p:anim>
                                  </p:childTnLst>
                                </p:cTn>
                              </p:par>
                            </p:childTnLst>
                          </p:cTn>
                        </p:par>
                      </p:childTnLst>
                    </p:cTn>
                  </p:par>
                  <p:par>
                    <p:cTn id="88" fill="hold">
                      <p:stCondLst>
                        <p:cond delay="indefinite"/>
                      </p:stCondLst>
                      <p:childTnLst>
                        <p:par>
                          <p:cTn id="89" fill="hold">
                            <p:stCondLst>
                              <p:cond delay="0"/>
                            </p:stCondLst>
                            <p:childTnLst>
                              <p:par>
                                <p:cTn id="90" presetID="24" presetClass="entr" presetSubtype="0" fill="hold" nodeType="clickEffect">
                                  <p:stCondLst>
                                    <p:cond delay="0"/>
                                  </p:stCondLst>
                                  <p:childTnLst>
                                    <p:set>
                                      <p:cBhvr>
                                        <p:cTn id="91" dur="1" fill="hold">
                                          <p:stCondLst>
                                            <p:cond delay="0"/>
                                          </p:stCondLst>
                                        </p:cTn>
                                        <p:tgtEl>
                                          <p:spTgt spid="8210"/>
                                        </p:tgtEl>
                                        <p:attrNameLst>
                                          <p:attrName>style.visibility</p:attrName>
                                        </p:attrNameLst>
                                      </p:cBhvr>
                                      <p:to>
                                        <p:strVal val="visible"/>
                                      </p:to>
                                    </p:set>
                                    <p:anim to="" calcmode="lin" valueType="num">
                                      <p:cBhvr>
                                        <p:cTn id="92" dur="1" fill="hold"/>
                                        <p:tgtEl>
                                          <p:spTgt spid="8210"/>
                                        </p:tgtEl>
                                        <p:attrNameLst>
                                          <p:attrName/>
                                        </p:attrNameLst>
                                      </p:cBhvr>
                                    </p:anim>
                                  </p:childTnLst>
                                </p:cTn>
                              </p:par>
                              <p:par>
                                <p:cTn id="93" presetID="24" presetClass="entr" presetSubtype="0" fill="hold" nodeType="withEffect">
                                  <p:stCondLst>
                                    <p:cond delay="0"/>
                                  </p:stCondLst>
                                  <p:childTnLst>
                                    <p:set>
                                      <p:cBhvr>
                                        <p:cTn id="94" dur="1" fill="hold">
                                          <p:stCondLst>
                                            <p:cond delay="0"/>
                                          </p:stCondLst>
                                        </p:cTn>
                                        <p:tgtEl>
                                          <p:spTgt spid="8208"/>
                                        </p:tgtEl>
                                        <p:attrNameLst>
                                          <p:attrName>style.visibility</p:attrName>
                                        </p:attrNameLst>
                                      </p:cBhvr>
                                      <p:to>
                                        <p:strVal val="visible"/>
                                      </p:to>
                                    </p:set>
                                    <p:anim to="" calcmode="lin" valueType="num">
                                      <p:cBhvr>
                                        <p:cTn id="95" dur="1" fill="hold"/>
                                        <p:tgtEl>
                                          <p:spTgt spid="8208"/>
                                        </p:tgtEl>
                                        <p:attrNameLst>
                                          <p:attrName/>
                                        </p:attrNameLst>
                                      </p:cBhvr>
                                    </p:anim>
                                  </p:childTnLst>
                                </p:cTn>
                              </p:par>
                            </p:childTnLst>
                          </p:cTn>
                        </p:par>
                      </p:childTnLst>
                    </p:cTn>
                  </p:par>
                  <p:par>
                    <p:cTn id="96" fill="hold">
                      <p:stCondLst>
                        <p:cond delay="indefinite"/>
                      </p:stCondLst>
                      <p:childTnLst>
                        <p:par>
                          <p:cTn id="97" fill="hold">
                            <p:stCondLst>
                              <p:cond delay="0"/>
                            </p:stCondLst>
                            <p:childTnLst>
                              <p:par>
                                <p:cTn id="98" presetID="8" presetClass="exit" presetSubtype="16" fill="hold" nodeType="clickEffect">
                                  <p:stCondLst>
                                    <p:cond delay="0"/>
                                  </p:stCondLst>
                                  <p:childTnLst>
                                    <p:animEffect transition="out" filter="diamond(in)">
                                      <p:cBhvr>
                                        <p:cTn id="99" dur="2000"/>
                                        <p:tgtEl>
                                          <p:spTgt spid="8210"/>
                                        </p:tgtEl>
                                      </p:cBhvr>
                                    </p:animEffect>
                                    <p:set>
                                      <p:cBhvr>
                                        <p:cTn id="100" dur="1" fill="hold">
                                          <p:stCondLst>
                                            <p:cond delay="1999"/>
                                          </p:stCondLst>
                                        </p:cTn>
                                        <p:tgtEl>
                                          <p:spTgt spid="8210"/>
                                        </p:tgtEl>
                                        <p:attrNameLst>
                                          <p:attrName>style.visibility</p:attrName>
                                        </p:attrNameLst>
                                      </p:cBhvr>
                                      <p:to>
                                        <p:strVal val="hidden"/>
                                      </p:to>
                                    </p:set>
                                  </p:childTnLst>
                                </p:cTn>
                              </p:par>
                              <p:par>
                                <p:cTn id="101" presetID="8" presetClass="exit" presetSubtype="16" fill="hold" nodeType="withEffect">
                                  <p:stCondLst>
                                    <p:cond delay="0"/>
                                  </p:stCondLst>
                                  <p:childTnLst>
                                    <p:animEffect transition="out" filter="diamond(in)">
                                      <p:cBhvr>
                                        <p:cTn id="102" dur="2000"/>
                                        <p:tgtEl>
                                          <p:spTgt spid="8208"/>
                                        </p:tgtEl>
                                      </p:cBhvr>
                                    </p:animEffect>
                                    <p:set>
                                      <p:cBhvr>
                                        <p:cTn id="103" dur="1" fill="hold">
                                          <p:stCondLst>
                                            <p:cond delay="1999"/>
                                          </p:stCondLst>
                                        </p:cTn>
                                        <p:tgtEl>
                                          <p:spTgt spid="8208"/>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4" presetClass="entr" presetSubtype="0" fill="hold" grpId="0" nodeType="clickEffect">
                                  <p:stCondLst>
                                    <p:cond delay="0"/>
                                  </p:stCondLst>
                                  <p:childTnLst>
                                    <p:set>
                                      <p:cBhvr>
                                        <p:cTn id="107" dur="1" fill="hold">
                                          <p:stCondLst>
                                            <p:cond delay="0"/>
                                          </p:stCondLst>
                                        </p:cTn>
                                        <p:tgtEl>
                                          <p:spTgt spid="19"/>
                                        </p:tgtEl>
                                        <p:attrNameLst>
                                          <p:attrName>style.visibility</p:attrName>
                                        </p:attrNameLst>
                                      </p:cBhvr>
                                      <p:to>
                                        <p:strVal val="visible"/>
                                      </p:to>
                                    </p:set>
                                    <p:anim to="" calcmode="lin" valueType="num">
                                      <p:cBhvr>
                                        <p:cTn id="108" dur="1" fill="hold"/>
                                        <p:tgtEl>
                                          <p:spTgt spid="19"/>
                                        </p:tgtEl>
                                        <p:attrNameLst>
                                          <p:attrName/>
                                        </p:attrNameLst>
                                      </p:cBhvr>
                                    </p:anim>
                                  </p:childTnLst>
                                </p:cTn>
                              </p:par>
                            </p:childTnLst>
                          </p:cTn>
                        </p:par>
                      </p:childTnLst>
                    </p:cTn>
                  </p:par>
                  <p:par>
                    <p:cTn id="109" fill="hold">
                      <p:stCondLst>
                        <p:cond delay="indefinite"/>
                      </p:stCondLst>
                      <p:childTnLst>
                        <p:par>
                          <p:cTn id="110" fill="hold">
                            <p:stCondLst>
                              <p:cond delay="0"/>
                            </p:stCondLst>
                            <p:childTnLst>
                              <p:par>
                                <p:cTn id="111" presetID="24" presetClass="entr" presetSubtype="0" fill="hold" nodeType="clickEffect">
                                  <p:stCondLst>
                                    <p:cond delay="0"/>
                                  </p:stCondLst>
                                  <p:childTnLst>
                                    <p:set>
                                      <p:cBhvr>
                                        <p:cTn id="112" dur="1" fill="hold">
                                          <p:stCondLst>
                                            <p:cond delay="0"/>
                                          </p:stCondLst>
                                        </p:cTn>
                                        <p:tgtEl>
                                          <p:spTgt spid="8212"/>
                                        </p:tgtEl>
                                        <p:attrNameLst>
                                          <p:attrName>style.visibility</p:attrName>
                                        </p:attrNameLst>
                                      </p:cBhvr>
                                      <p:to>
                                        <p:strVal val="visible"/>
                                      </p:to>
                                    </p:set>
                                    <p:anim to="" calcmode="lin" valueType="num">
                                      <p:cBhvr>
                                        <p:cTn id="113" dur="1" fill="hold"/>
                                        <p:tgtEl>
                                          <p:spTgt spid="8212"/>
                                        </p:tgtEl>
                                        <p:attrNameLst>
                                          <p:attrName/>
                                        </p:attrNameLst>
                                      </p:cBhvr>
                                    </p:anim>
                                  </p:childTnLst>
                                </p:cTn>
                              </p:par>
                            </p:childTnLst>
                          </p:cTn>
                        </p:par>
                      </p:childTnLst>
                    </p:cTn>
                  </p:par>
                  <p:par>
                    <p:cTn id="114" fill="hold">
                      <p:stCondLst>
                        <p:cond delay="indefinite"/>
                      </p:stCondLst>
                      <p:childTnLst>
                        <p:par>
                          <p:cTn id="115" fill="hold">
                            <p:stCondLst>
                              <p:cond delay="0"/>
                            </p:stCondLst>
                            <p:childTnLst>
                              <p:par>
                                <p:cTn id="116" presetID="20" presetClass="entr" presetSubtype="0" fill="hold" nodeType="clickEffect">
                                  <p:stCondLst>
                                    <p:cond delay="0"/>
                                  </p:stCondLst>
                                  <p:childTnLst>
                                    <p:set>
                                      <p:cBhvr>
                                        <p:cTn id="117" dur="1" fill="hold">
                                          <p:stCondLst>
                                            <p:cond delay="0"/>
                                          </p:stCondLst>
                                        </p:cTn>
                                        <p:tgtEl>
                                          <p:spTgt spid="8214"/>
                                        </p:tgtEl>
                                        <p:attrNameLst>
                                          <p:attrName>style.visibility</p:attrName>
                                        </p:attrNameLst>
                                      </p:cBhvr>
                                      <p:to>
                                        <p:strVal val="visible"/>
                                      </p:to>
                                    </p:set>
                                    <p:animEffect transition="in" filter="wedge">
                                      <p:cBhvr>
                                        <p:cTn id="118" dur="2000"/>
                                        <p:tgtEl>
                                          <p:spTgt spid="8214"/>
                                        </p:tgtEl>
                                      </p:cBhvr>
                                    </p:animEffect>
                                  </p:childTnLst>
                                </p:cTn>
                              </p:par>
                            </p:childTnLst>
                          </p:cTn>
                        </p:par>
                      </p:childTnLst>
                    </p:cTn>
                  </p:par>
                  <p:par>
                    <p:cTn id="119" fill="hold">
                      <p:stCondLst>
                        <p:cond delay="indefinite"/>
                      </p:stCondLst>
                      <p:childTnLst>
                        <p:par>
                          <p:cTn id="120" fill="hold">
                            <p:stCondLst>
                              <p:cond delay="0"/>
                            </p:stCondLst>
                            <p:childTnLst>
                              <p:par>
                                <p:cTn id="121" presetID="20" presetClass="entr" presetSubtype="0" fill="hold" nodeType="clickEffect">
                                  <p:stCondLst>
                                    <p:cond delay="0"/>
                                  </p:stCondLst>
                                  <p:childTnLst>
                                    <p:set>
                                      <p:cBhvr>
                                        <p:cTn id="122" dur="1" fill="hold">
                                          <p:stCondLst>
                                            <p:cond delay="0"/>
                                          </p:stCondLst>
                                        </p:cTn>
                                        <p:tgtEl>
                                          <p:spTgt spid="8216"/>
                                        </p:tgtEl>
                                        <p:attrNameLst>
                                          <p:attrName>style.visibility</p:attrName>
                                        </p:attrNameLst>
                                      </p:cBhvr>
                                      <p:to>
                                        <p:strVal val="visible"/>
                                      </p:to>
                                    </p:set>
                                    <p:animEffect transition="in" filter="wedge">
                                      <p:cBhvr>
                                        <p:cTn id="123" dur="2000"/>
                                        <p:tgtEl>
                                          <p:spTgt spid="8216"/>
                                        </p:tgtEl>
                                      </p:cBhvr>
                                    </p:animEffect>
                                  </p:childTnLst>
                                </p:cTn>
                              </p:par>
                            </p:childTnLst>
                          </p:cTn>
                        </p:par>
                      </p:childTnLst>
                    </p:cTn>
                  </p:par>
                  <p:par>
                    <p:cTn id="124" fill="hold">
                      <p:stCondLst>
                        <p:cond delay="indefinite"/>
                      </p:stCondLst>
                      <p:childTnLst>
                        <p:par>
                          <p:cTn id="125" fill="hold">
                            <p:stCondLst>
                              <p:cond delay="0"/>
                            </p:stCondLst>
                            <p:childTnLst>
                              <p:par>
                                <p:cTn id="126" presetID="2" presetClass="exit" presetSubtype="4" fill="hold" nodeType="clickEffect">
                                  <p:stCondLst>
                                    <p:cond delay="0"/>
                                  </p:stCondLst>
                                  <p:childTnLst>
                                    <p:anim calcmode="lin" valueType="num">
                                      <p:cBhvr additive="base">
                                        <p:cTn id="127" dur="500"/>
                                        <p:tgtEl>
                                          <p:spTgt spid="8212"/>
                                        </p:tgtEl>
                                        <p:attrNameLst>
                                          <p:attrName>ppt_x</p:attrName>
                                        </p:attrNameLst>
                                      </p:cBhvr>
                                      <p:tavLst>
                                        <p:tav tm="0">
                                          <p:val>
                                            <p:strVal val="ppt_x"/>
                                          </p:val>
                                        </p:tav>
                                        <p:tav tm="100000">
                                          <p:val>
                                            <p:strVal val="ppt_x"/>
                                          </p:val>
                                        </p:tav>
                                      </p:tavLst>
                                    </p:anim>
                                    <p:anim calcmode="lin" valueType="num">
                                      <p:cBhvr additive="base">
                                        <p:cTn id="128" dur="500"/>
                                        <p:tgtEl>
                                          <p:spTgt spid="8212"/>
                                        </p:tgtEl>
                                        <p:attrNameLst>
                                          <p:attrName>ppt_y</p:attrName>
                                        </p:attrNameLst>
                                      </p:cBhvr>
                                      <p:tavLst>
                                        <p:tav tm="0">
                                          <p:val>
                                            <p:strVal val="ppt_y"/>
                                          </p:val>
                                        </p:tav>
                                        <p:tav tm="100000">
                                          <p:val>
                                            <p:strVal val="1+ppt_h/2"/>
                                          </p:val>
                                        </p:tav>
                                      </p:tavLst>
                                    </p:anim>
                                    <p:set>
                                      <p:cBhvr>
                                        <p:cTn id="129" dur="1" fill="hold">
                                          <p:stCondLst>
                                            <p:cond delay="499"/>
                                          </p:stCondLst>
                                        </p:cTn>
                                        <p:tgtEl>
                                          <p:spTgt spid="8212"/>
                                        </p:tgtEl>
                                        <p:attrNameLst>
                                          <p:attrName>style.visibility</p:attrName>
                                        </p:attrNameLst>
                                      </p:cBhvr>
                                      <p:to>
                                        <p:strVal val="hidden"/>
                                      </p:to>
                                    </p:set>
                                  </p:childTnLst>
                                </p:cTn>
                              </p:par>
                              <p:par>
                                <p:cTn id="130" presetID="2" presetClass="exit" presetSubtype="4" fill="hold" nodeType="withEffect">
                                  <p:stCondLst>
                                    <p:cond delay="0"/>
                                  </p:stCondLst>
                                  <p:childTnLst>
                                    <p:anim calcmode="lin" valueType="num">
                                      <p:cBhvr additive="base">
                                        <p:cTn id="131" dur="500"/>
                                        <p:tgtEl>
                                          <p:spTgt spid="8214"/>
                                        </p:tgtEl>
                                        <p:attrNameLst>
                                          <p:attrName>ppt_x</p:attrName>
                                        </p:attrNameLst>
                                      </p:cBhvr>
                                      <p:tavLst>
                                        <p:tav tm="0">
                                          <p:val>
                                            <p:strVal val="ppt_x"/>
                                          </p:val>
                                        </p:tav>
                                        <p:tav tm="100000">
                                          <p:val>
                                            <p:strVal val="ppt_x"/>
                                          </p:val>
                                        </p:tav>
                                      </p:tavLst>
                                    </p:anim>
                                    <p:anim calcmode="lin" valueType="num">
                                      <p:cBhvr additive="base">
                                        <p:cTn id="132" dur="500"/>
                                        <p:tgtEl>
                                          <p:spTgt spid="8214"/>
                                        </p:tgtEl>
                                        <p:attrNameLst>
                                          <p:attrName>ppt_y</p:attrName>
                                        </p:attrNameLst>
                                      </p:cBhvr>
                                      <p:tavLst>
                                        <p:tav tm="0">
                                          <p:val>
                                            <p:strVal val="ppt_y"/>
                                          </p:val>
                                        </p:tav>
                                        <p:tav tm="100000">
                                          <p:val>
                                            <p:strVal val="1+ppt_h/2"/>
                                          </p:val>
                                        </p:tav>
                                      </p:tavLst>
                                    </p:anim>
                                    <p:set>
                                      <p:cBhvr>
                                        <p:cTn id="133" dur="1" fill="hold">
                                          <p:stCondLst>
                                            <p:cond delay="499"/>
                                          </p:stCondLst>
                                        </p:cTn>
                                        <p:tgtEl>
                                          <p:spTgt spid="8214"/>
                                        </p:tgtEl>
                                        <p:attrNameLst>
                                          <p:attrName>style.visibility</p:attrName>
                                        </p:attrNameLst>
                                      </p:cBhvr>
                                      <p:to>
                                        <p:strVal val="hidden"/>
                                      </p:to>
                                    </p:set>
                                  </p:childTnLst>
                                </p:cTn>
                              </p:par>
                              <p:par>
                                <p:cTn id="134" presetID="2" presetClass="exit" presetSubtype="4" fill="hold" nodeType="withEffect">
                                  <p:stCondLst>
                                    <p:cond delay="0"/>
                                  </p:stCondLst>
                                  <p:childTnLst>
                                    <p:anim calcmode="lin" valueType="num">
                                      <p:cBhvr additive="base">
                                        <p:cTn id="135" dur="500"/>
                                        <p:tgtEl>
                                          <p:spTgt spid="8216"/>
                                        </p:tgtEl>
                                        <p:attrNameLst>
                                          <p:attrName>ppt_x</p:attrName>
                                        </p:attrNameLst>
                                      </p:cBhvr>
                                      <p:tavLst>
                                        <p:tav tm="0">
                                          <p:val>
                                            <p:strVal val="ppt_x"/>
                                          </p:val>
                                        </p:tav>
                                        <p:tav tm="100000">
                                          <p:val>
                                            <p:strVal val="ppt_x"/>
                                          </p:val>
                                        </p:tav>
                                      </p:tavLst>
                                    </p:anim>
                                    <p:anim calcmode="lin" valueType="num">
                                      <p:cBhvr additive="base">
                                        <p:cTn id="136" dur="500"/>
                                        <p:tgtEl>
                                          <p:spTgt spid="8216"/>
                                        </p:tgtEl>
                                        <p:attrNameLst>
                                          <p:attrName>ppt_y</p:attrName>
                                        </p:attrNameLst>
                                      </p:cBhvr>
                                      <p:tavLst>
                                        <p:tav tm="0">
                                          <p:val>
                                            <p:strVal val="ppt_y"/>
                                          </p:val>
                                        </p:tav>
                                        <p:tav tm="100000">
                                          <p:val>
                                            <p:strVal val="1+ppt_h/2"/>
                                          </p:val>
                                        </p:tav>
                                      </p:tavLst>
                                    </p:anim>
                                    <p:set>
                                      <p:cBhvr>
                                        <p:cTn id="137" dur="1" fill="hold">
                                          <p:stCondLst>
                                            <p:cond delay="499"/>
                                          </p:stCondLst>
                                        </p:cTn>
                                        <p:tgtEl>
                                          <p:spTgt spid="8216"/>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4" presetClass="entr" presetSubtype="0" fill="hold" grpId="0" nodeType="clickEffect">
                                  <p:stCondLst>
                                    <p:cond delay="0"/>
                                  </p:stCondLst>
                                  <p:childTnLst>
                                    <p:set>
                                      <p:cBhvr>
                                        <p:cTn id="141" dur="1" fill="hold">
                                          <p:stCondLst>
                                            <p:cond delay="0"/>
                                          </p:stCondLst>
                                        </p:cTn>
                                        <p:tgtEl>
                                          <p:spTgt spid="15"/>
                                        </p:tgtEl>
                                        <p:attrNameLst>
                                          <p:attrName>style.visibility</p:attrName>
                                        </p:attrNameLst>
                                      </p:cBhvr>
                                      <p:to>
                                        <p:strVal val="visible"/>
                                      </p:to>
                                    </p:set>
                                    <p:anim to="" calcmode="lin" valueType="num">
                                      <p:cBhvr>
                                        <p:cTn id="142" dur="1" fill="hold"/>
                                        <p:tgtEl>
                                          <p:spTgt spid="15"/>
                                        </p:tgtEl>
                                        <p:attrNameLst>
                                          <p:attrName/>
                                        </p:attrNameLst>
                                      </p:cBhvr>
                                    </p:anim>
                                  </p:childTnLst>
                                </p:cTn>
                              </p:par>
                            </p:childTnLst>
                          </p:cTn>
                        </p:par>
                      </p:childTnLst>
                    </p:cTn>
                  </p:par>
                  <p:par>
                    <p:cTn id="143" fill="hold">
                      <p:stCondLst>
                        <p:cond delay="indefinite"/>
                      </p:stCondLst>
                      <p:childTnLst>
                        <p:par>
                          <p:cTn id="144" fill="hold">
                            <p:stCondLst>
                              <p:cond delay="0"/>
                            </p:stCondLst>
                            <p:childTnLst>
                              <p:par>
                                <p:cTn id="145" presetID="5" presetClass="entr" presetSubtype="10" fill="hold" nodeType="clickEffect">
                                  <p:stCondLst>
                                    <p:cond delay="0"/>
                                  </p:stCondLst>
                                  <p:childTnLst>
                                    <p:set>
                                      <p:cBhvr>
                                        <p:cTn id="146" dur="1" fill="hold">
                                          <p:stCondLst>
                                            <p:cond delay="0"/>
                                          </p:stCondLst>
                                        </p:cTn>
                                        <p:tgtEl>
                                          <p:spTgt spid="9218"/>
                                        </p:tgtEl>
                                        <p:attrNameLst>
                                          <p:attrName>style.visibility</p:attrName>
                                        </p:attrNameLst>
                                      </p:cBhvr>
                                      <p:to>
                                        <p:strVal val="visible"/>
                                      </p:to>
                                    </p:set>
                                    <p:animEffect transition="in" filter="checkerboard(across)">
                                      <p:cBhvr>
                                        <p:cTn id="147" dur="500"/>
                                        <p:tgtEl>
                                          <p:spTgt spid="9218"/>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xit" presetSubtype="10" fill="hold" nodeType="clickEffect">
                                  <p:stCondLst>
                                    <p:cond delay="0"/>
                                  </p:stCondLst>
                                  <p:childTnLst>
                                    <p:animEffect transition="out" filter="blinds(horizontal)">
                                      <p:cBhvr>
                                        <p:cTn id="151" dur="500"/>
                                        <p:tgtEl>
                                          <p:spTgt spid="9218"/>
                                        </p:tgtEl>
                                      </p:cBhvr>
                                    </p:animEffect>
                                    <p:set>
                                      <p:cBhvr>
                                        <p:cTn id="152" dur="1" fill="hold">
                                          <p:stCondLst>
                                            <p:cond delay="499"/>
                                          </p:stCondLst>
                                        </p:cTn>
                                        <p:tgtEl>
                                          <p:spTgt spid="9218"/>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5" presetClass="entr" presetSubtype="10" fill="hold" nodeType="clickEffect">
                                  <p:stCondLst>
                                    <p:cond delay="0"/>
                                  </p:stCondLst>
                                  <p:childTnLst>
                                    <p:set>
                                      <p:cBhvr>
                                        <p:cTn id="156" dur="1" fill="hold">
                                          <p:stCondLst>
                                            <p:cond delay="0"/>
                                          </p:stCondLst>
                                        </p:cTn>
                                        <p:tgtEl>
                                          <p:spTgt spid="9220"/>
                                        </p:tgtEl>
                                        <p:attrNameLst>
                                          <p:attrName>style.visibility</p:attrName>
                                        </p:attrNameLst>
                                      </p:cBhvr>
                                      <p:to>
                                        <p:strVal val="visible"/>
                                      </p:to>
                                    </p:set>
                                    <p:animEffect transition="in" filter="checkerboard(across)">
                                      <p:cBhvr>
                                        <p:cTn id="157" dur="500"/>
                                        <p:tgtEl>
                                          <p:spTgt spid="9220"/>
                                        </p:tgtEl>
                                      </p:cBhvr>
                                    </p:animEffect>
                                  </p:childTnLst>
                                </p:cTn>
                              </p:par>
                            </p:childTnLst>
                          </p:cTn>
                        </p:par>
                      </p:childTnLst>
                    </p:cTn>
                  </p:par>
                  <p:par>
                    <p:cTn id="158" fill="hold">
                      <p:stCondLst>
                        <p:cond delay="indefinite"/>
                      </p:stCondLst>
                      <p:childTnLst>
                        <p:par>
                          <p:cTn id="159" fill="hold">
                            <p:stCondLst>
                              <p:cond delay="0"/>
                            </p:stCondLst>
                            <p:childTnLst>
                              <p:par>
                                <p:cTn id="160" presetID="2" presetClass="exit" presetSubtype="4" fill="hold" nodeType="clickEffect">
                                  <p:stCondLst>
                                    <p:cond delay="0"/>
                                  </p:stCondLst>
                                  <p:childTnLst>
                                    <p:anim calcmode="lin" valueType="num">
                                      <p:cBhvr additive="base">
                                        <p:cTn id="161" dur="500"/>
                                        <p:tgtEl>
                                          <p:spTgt spid="9220"/>
                                        </p:tgtEl>
                                        <p:attrNameLst>
                                          <p:attrName>ppt_x</p:attrName>
                                        </p:attrNameLst>
                                      </p:cBhvr>
                                      <p:tavLst>
                                        <p:tav tm="0">
                                          <p:val>
                                            <p:strVal val="ppt_x"/>
                                          </p:val>
                                        </p:tav>
                                        <p:tav tm="100000">
                                          <p:val>
                                            <p:strVal val="ppt_x"/>
                                          </p:val>
                                        </p:tav>
                                      </p:tavLst>
                                    </p:anim>
                                    <p:anim calcmode="lin" valueType="num">
                                      <p:cBhvr additive="base">
                                        <p:cTn id="162" dur="500"/>
                                        <p:tgtEl>
                                          <p:spTgt spid="9220"/>
                                        </p:tgtEl>
                                        <p:attrNameLst>
                                          <p:attrName>ppt_y</p:attrName>
                                        </p:attrNameLst>
                                      </p:cBhvr>
                                      <p:tavLst>
                                        <p:tav tm="0">
                                          <p:val>
                                            <p:strVal val="ppt_y"/>
                                          </p:val>
                                        </p:tav>
                                        <p:tav tm="100000">
                                          <p:val>
                                            <p:strVal val="1+ppt_h/2"/>
                                          </p:val>
                                        </p:tav>
                                      </p:tavLst>
                                    </p:anim>
                                    <p:set>
                                      <p:cBhvr>
                                        <p:cTn id="163" dur="1" fill="hold">
                                          <p:stCondLst>
                                            <p:cond delay="499"/>
                                          </p:stCondLst>
                                        </p:cTn>
                                        <p:tgtEl>
                                          <p:spTgt spid="9220"/>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24" presetClass="entr" presetSubtype="0" fill="hold" grpId="0" nodeType="clickEffect">
                                  <p:stCondLst>
                                    <p:cond delay="0"/>
                                  </p:stCondLst>
                                  <p:childTnLst>
                                    <p:set>
                                      <p:cBhvr>
                                        <p:cTn id="167" dur="1" fill="hold">
                                          <p:stCondLst>
                                            <p:cond delay="0"/>
                                          </p:stCondLst>
                                        </p:cTn>
                                        <p:tgtEl>
                                          <p:spTgt spid="17"/>
                                        </p:tgtEl>
                                        <p:attrNameLst>
                                          <p:attrName>style.visibility</p:attrName>
                                        </p:attrNameLst>
                                      </p:cBhvr>
                                      <p:to>
                                        <p:strVal val="visible"/>
                                      </p:to>
                                    </p:set>
                                    <p:anim to="" calcmode="lin" valueType="num">
                                      <p:cBhvr>
                                        <p:cTn id="168" dur="1" fill="hold"/>
                                        <p:tgtEl>
                                          <p:spTgt spid="17"/>
                                        </p:tgtEl>
                                        <p:attrNameLst>
                                          <p:attrName/>
                                        </p:attrNameLst>
                                      </p:cBhvr>
                                    </p:anim>
                                  </p:childTnLst>
                                </p:cTn>
                              </p:par>
                            </p:childTnLst>
                          </p:cTn>
                        </p:par>
                      </p:childTnLst>
                    </p:cTn>
                  </p:par>
                  <p:par>
                    <p:cTn id="169" fill="hold">
                      <p:stCondLst>
                        <p:cond delay="indefinite"/>
                      </p:stCondLst>
                      <p:childTnLst>
                        <p:par>
                          <p:cTn id="170" fill="hold">
                            <p:stCondLst>
                              <p:cond delay="0"/>
                            </p:stCondLst>
                            <p:childTnLst>
                              <p:par>
                                <p:cTn id="171" presetID="5" presetClass="entr" presetSubtype="10" fill="hold" nodeType="clickEffect">
                                  <p:stCondLst>
                                    <p:cond delay="0"/>
                                  </p:stCondLst>
                                  <p:childTnLst>
                                    <p:set>
                                      <p:cBhvr>
                                        <p:cTn id="172" dur="1" fill="hold">
                                          <p:stCondLst>
                                            <p:cond delay="0"/>
                                          </p:stCondLst>
                                        </p:cTn>
                                        <p:tgtEl>
                                          <p:spTgt spid="9226"/>
                                        </p:tgtEl>
                                        <p:attrNameLst>
                                          <p:attrName>style.visibility</p:attrName>
                                        </p:attrNameLst>
                                      </p:cBhvr>
                                      <p:to>
                                        <p:strVal val="visible"/>
                                      </p:to>
                                    </p:set>
                                    <p:animEffect transition="in" filter="checkerboard(across)">
                                      <p:cBhvr>
                                        <p:cTn id="173" dur="500"/>
                                        <p:tgtEl>
                                          <p:spTgt spid="9226"/>
                                        </p:tgtEl>
                                      </p:cBhvr>
                                    </p:animEffect>
                                  </p:childTnLst>
                                </p:cTn>
                              </p:par>
                              <p:par>
                                <p:cTn id="174" presetID="5" presetClass="entr" presetSubtype="10" fill="hold" nodeType="withEffect">
                                  <p:stCondLst>
                                    <p:cond delay="0"/>
                                  </p:stCondLst>
                                  <p:childTnLst>
                                    <p:set>
                                      <p:cBhvr>
                                        <p:cTn id="175" dur="1" fill="hold">
                                          <p:stCondLst>
                                            <p:cond delay="0"/>
                                          </p:stCondLst>
                                        </p:cTn>
                                        <p:tgtEl>
                                          <p:spTgt spid="9222"/>
                                        </p:tgtEl>
                                        <p:attrNameLst>
                                          <p:attrName>style.visibility</p:attrName>
                                        </p:attrNameLst>
                                      </p:cBhvr>
                                      <p:to>
                                        <p:strVal val="visible"/>
                                      </p:to>
                                    </p:set>
                                    <p:animEffect transition="in" filter="checkerboard(across)">
                                      <p:cBhvr>
                                        <p:cTn id="176" dur="500"/>
                                        <p:tgtEl>
                                          <p:spTgt spid="9222"/>
                                        </p:tgtEl>
                                      </p:cBhvr>
                                    </p:animEffect>
                                  </p:childTnLst>
                                </p:cTn>
                              </p:par>
                              <p:par>
                                <p:cTn id="177" presetID="5" presetClass="entr" presetSubtype="10" fill="hold" nodeType="withEffect">
                                  <p:stCondLst>
                                    <p:cond delay="0"/>
                                  </p:stCondLst>
                                  <p:childTnLst>
                                    <p:set>
                                      <p:cBhvr>
                                        <p:cTn id="178" dur="1" fill="hold">
                                          <p:stCondLst>
                                            <p:cond delay="0"/>
                                          </p:stCondLst>
                                        </p:cTn>
                                        <p:tgtEl>
                                          <p:spTgt spid="9224"/>
                                        </p:tgtEl>
                                        <p:attrNameLst>
                                          <p:attrName>style.visibility</p:attrName>
                                        </p:attrNameLst>
                                      </p:cBhvr>
                                      <p:to>
                                        <p:strVal val="visible"/>
                                      </p:to>
                                    </p:set>
                                    <p:animEffect transition="in" filter="checkerboard(across)">
                                      <p:cBhvr>
                                        <p:cTn id="179" dur="500"/>
                                        <p:tgtEl>
                                          <p:spTgt spid="9224"/>
                                        </p:tgtEl>
                                      </p:cBhvr>
                                    </p:animEffect>
                                  </p:childTnLst>
                                </p:cTn>
                              </p:par>
                            </p:childTnLst>
                          </p:cTn>
                        </p:par>
                      </p:childTnLst>
                    </p:cTn>
                  </p:par>
                  <p:par>
                    <p:cTn id="180" fill="hold">
                      <p:stCondLst>
                        <p:cond delay="indefinite"/>
                      </p:stCondLst>
                      <p:childTnLst>
                        <p:par>
                          <p:cTn id="181" fill="hold">
                            <p:stCondLst>
                              <p:cond delay="0"/>
                            </p:stCondLst>
                            <p:childTnLst>
                              <p:par>
                                <p:cTn id="182" presetID="13" presetClass="exit" presetSubtype="16" fill="hold" nodeType="clickEffect">
                                  <p:stCondLst>
                                    <p:cond delay="0"/>
                                  </p:stCondLst>
                                  <p:childTnLst>
                                    <p:animEffect transition="out" filter="plus(in)">
                                      <p:cBhvr>
                                        <p:cTn id="183" dur="2000"/>
                                        <p:tgtEl>
                                          <p:spTgt spid="9226"/>
                                        </p:tgtEl>
                                      </p:cBhvr>
                                    </p:animEffect>
                                    <p:set>
                                      <p:cBhvr>
                                        <p:cTn id="184" dur="1" fill="hold">
                                          <p:stCondLst>
                                            <p:cond delay="1999"/>
                                          </p:stCondLst>
                                        </p:cTn>
                                        <p:tgtEl>
                                          <p:spTgt spid="9226"/>
                                        </p:tgtEl>
                                        <p:attrNameLst>
                                          <p:attrName>style.visibility</p:attrName>
                                        </p:attrNameLst>
                                      </p:cBhvr>
                                      <p:to>
                                        <p:strVal val="hidden"/>
                                      </p:to>
                                    </p:set>
                                  </p:childTnLst>
                                </p:cTn>
                              </p:par>
                              <p:par>
                                <p:cTn id="185" presetID="13" presetClass="exit" presetSubtype="16" fill="hold" nodeType="withEffect">
                                  <p:stCondLst>
                                    <p:cond delay="0"/>
                                  </p:stCondLst>
                                  <p:childTnLst>
                                    <p:animEffect transition="out" filter="plus(in)">
                                      <p:cBhvr>
                                        <p:cTn id="186" dur="2000"/>
                                        <p:tgtEl>
                                          <p:spTgt spid="9222"/>
                                        </p:tgtEl>
                                      </p:cBhvr>
                                    </p:animEffect>
                                    <p:set>
                                      <p:cBhvr>
                                        <p:cTn id="187" dur="1" fill="hold">
                                          <p:stCondLst>
                                            <p:cond delay="1999"/>
                                          </p:stCondLst>
                                        </p:cTn>
                                        <p:tgtEl>
                                          <p:spTgt spid="9222"/>
                                        </p:tgtEl>
                                        <p:attrNameLst>
                                          <p:attrName>style.visibility</p:attrName>
                                        </p:attrNameLst>
                                      </p:cBhvr>
                                      <p:to>
                                        <p:strVal val="hidden"/>
                                      </p:to>
                                    </p:set>
                                  </p:childTnLst>
                                </p:cTn>
                              </p:par>
                              <p:par>
                                <p:cTn id="188" presetID="13" presetClass="exit" presetSubtype="16" fill="hold" nodeType="withEffect">
                                  <p:stCondLst>
                                    <p:cond delay="0"/>
                                  </p:stCondLst>
                                  <p:childTnLst>
                                    <p:animEffect transition="out" filter="plus(in)">
                                      <p:cBhvr>
                                        <p:cTn id="189" dur="2000"/>
                                        <p:tgtEl>
                                          <p:spTgt spid="9224"/>
                                        </p:tgtEl>
                                      </p:cBhvr>
                                    </p:animEffect>
                                    <p:set>
                                      <p:cBhvr>
                                        <p:cTn id="190" dur="1" fill="hold">
                                          <p:stCondLst>
                                            <p:cond delay="1999"/>
                                          </p:stCondLst>
                                        </p:cTn>
                                        <p:tgtEl>
                                          <p:spTgt spid="92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12" grpId="0" animBg="1"/>
      <p:bldP spid="13" grpId="0" animBg="1"/>
      <p:bldP spid="14" grpId="0" animBg="1"/>
      <p:bldP spid="15" grpId="0" animBg="1"/>
      <p:bldP spid="16" grpId="0" animBg="1"/>
      <p:bldP spid="17"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66800" y="228600"/>
            <a:ext cx="75438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dirty="0" smtClean="0">
                <a:solidFill>
                  <a:srgbClr val="990000"/>
                </a:solidFill>
              </a:rPr>
              <a:t>Organization Factor</a:t>
            </a:r>
            <a:endParaRPr lang="en-US" sz="4000" b="1" dirty="0">
              <a:solidFill>
                <a:srgbClr val="990000"/>
              </a:solidFill>
            </a:endParaRPr>
          </a:p>
        </p:txBody>
      </p:sp>
      <p:sp>
        <p:nvSpPr>
          <p:cNvPr id="3" name="TextBox 2"/>
          <p:cNvSpPr txBox="1"/>
          <p:nvPr/>
        </p:nvSpPr>
        <p:spPr>
          <a:xfrm>
            <a:off x="533400" y="2964359"/>
            <a:ext cx="3505200" cy="70788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000" b="1" dirty="0" smtClean="0">
                <a:solidFill>
                  <a:srgbClr val="000099"/>
                </a:solidFill>
              </a:rPr>
              <a:t>Organization</a:t>
            </a:r>
          </a:p>
        </p:txBody>
      </p:sp>
      <p:sp>
        <p:nvSpPr>
          <p:cNvPr id="4" name="TextBox 3"/>
          <p:cNvSpPr txBox="1"/>
          <p:nvPr/>
        </p:nvSpPr>
        <p:spPr>
          <a:xfrm>
            <a:off x="4572000" y="2209800"/>
            <a:ext cx="4267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Management Style</a:t>
            </a:r>
          </a:p>
        </p:txBody>
      </p:sp>
      <p:sp>
        <p:nvSpPr>
          <p:cNvPr id="7" name="TextBox 6"/>
          <p:cNvSpPr txBox="1"/>
          <p:nvPr/>
        </p:nvSpPr>
        <p:spPr>
          <a:xfrm>
            <a:off x="4572000" y="3962400"/>
            <a:ext cx="4267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Culture </a:t>
            </a:r>
          </a:p>
        </p:txBody>
      </p:sp>
      <p:sp>
        <p:nvSpPr>
          <p:cNvPr id="8" name="TextBox 7"/>
          <p:cNvSpPr txBox="1"/>
          <p:nvPr/>
        </p:nvSpPr>
        <p:spPr>
          <a:xfrm>
            <a:off x="4572000" y="4876800"/>
            <a:ext cx="41910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Structure</a:t>
            </a:r>
            <a:endParaRPr lang="en-US" sz="3200" b="1" dirty="0">
              <a:solidFill>
                <a:srgbClr val="000099"/>
              </a:solidFill>
            </a:endParaRPr>
          </a:p>
        </p:txBody>
      </p:sp>
      <p:sp>
        <p:nvSpPr>
          <p:cNvPr id="9" name="TextBox 8"/>
          <p:cNvSpPr txBox="1"/>
          <p:nvPr/>
        </p:nvSpPr>
        <p:spPr>
          <a:xfrm>
            <a:off x="4572000" y="3048000"/>
            <a:ext cx="4267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Organisation Intent</a:t>
            </a:r>
          </a:p>
        </p:txBody>
      </p:sp>
      <p:sp>
        <p:nvSpPr>
          <p:cNvPr id="10" name="TextBox 9"/>
          <p:cNvSpPr txBox="1"/>
          <p:nvPr/>
        </p:nvSpPr>
        <p:spPr>
          <a:xfrm>
            <a:off x="4572000" y="1371600"/>
            <a:ext cx="41910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As a System</a:t>
            </a:r>
            <a:endParaRPr lang="en-US" sz="3200" b="1" dirty="0">
              <a:solidFill>
                <a:srgbClr val="000099"/>
              </a:solidFill>
            </a:endParaRPr>
          </a:p>
        </p:txBody>
      </p:sp>
      <p:sp>
        <p:nvSpPr>
          <p:cNvPr id="11" name="TextBox 10"/>
          <p:cNvSpPr txBox="1"/>
          <p:nvPr/>
        </p:nvSpPr>
        <p:spPr>
          <a:xfrm>
            <a:off x="4572000" y="5628382"/>
            <a:ext cx="4191000"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Technology Infrastructure</a:t>
            </a:r>
            <a:endParaRPr lang="en-US" sz="3200" b="1" dirty="0">
              <a:solidFill>
                <a:srgbClr val="000099"/>
              </a:solidFill>
            </a:endParaRPr>
          </a:p>
        </p:txBody>
      </p:sp>
      <p:pic>
        <p:nvPicPr>
          <p:cNvPr id="8194" name="Picture 2" descr="http://ts2.mm.bing.net/th?id=H.4568407536044293&amp;pid=15.1"/>
          <p:cNvPicPr>
            <a:picLocks noChangeAspect="1" noChangeArrowheads="1"/>
          </p:cNvPicPr>
          <p:nvPr/>
        </p:nvPicPr>
        <p:blipFill>
          <a:blip r:embed="rId2" cstate="print"/>
          <a:srcRect/>
          <a:stretch>
            <a:fillRect/>
          </a:stretch>
        </p:blipFill>
        <p:spPr bwMode="auto">
          <a:xfrm>
            <a:off x="0" y="1219200"/>
            <a:ext cx="4495800" cy="54102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to="" calcmode="lin" valueType="num">
                                      <p:cBhvr>
                                        <p:cTn id="17" dur="1" fill="hold"/>
                                        <p:tgtEl>
                                          <p:spTgt spid="10"/>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to="" calcmode="lin" valueType="num">
                                      <p:cBhvr>
                                        <p:cTn id="22" dur="1" fill="hold"/>
                                        <p:tgtEl>
                                          <p:spTgt spid="4"/>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194"/>
                                        </p:tgtEl>
                                        <p:attrNameLst>
                                          <p:attrName>style.visibility</p:attrName>
                                        </p:attrNameLst>
                                      </p:cBhvr>
                                      <p:to>
                                        <p:strVal val="visible"/>
                                      </p:to>
                                    </p:set>
                                    <p:animEffect transition="in" filter="checkerboard(across)">
                                      <p:cBhvr>
                                        <p:cTn id="27" dur="500"/>
                                        <p:tgtEl>
                                          <p:spTgt spid="819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8194"/>
                                        </p:tgtEl>
                                      </p:cBhvr>
                                    </p:animEffect>
                                    <p:set>
                                      <p:cBhvr>
                                        <p:cTn id="32" dur="1" fill="hold">
                                          <p:stCondLst>
                                            <p:cond delay="499"/>
                                          </p:stCondLst>
                                        </p:cTn>
                                        <p:tgtEl>
                                          <p:spTgt spid="819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to="" calcmode="lin" valueType="num">
                                      <p:cBhvr>
                                        <p:cTn id="37" dur="1" fill="hold"/>
                                        <p:tgtEl>
                                          <p:spTgt spid="9"/>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 to="" calcmode="lin" valueType="num">
                                      <p:cBhvr>
                                        <p:cTn id="42" dur="1" fill="hold"/>
                                        <p:tgtEl>
                                          <p:spTgt spid="7"/>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to="" calcmode="lin" valueType="num">
                                      <p:cBhvr>
                                        <p:cTn id="47" dur="1" fill="hold"/>
                                        <p:tgtEl>
                                          <p:spTgt spid="8"/>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 to="" calcmode="lin" valueType="num">
                                      <p:cBhvr>
                                        <p:cTn id="52"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00200" y="228600"/>
            <a:ext cx="62484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dirty="0" smtClean="0">
                <a:solidFill>
                  <a:srgbClr val="990000"/>
                </a:solidFill>
              </a:rPr>
              <a:t>The Dynamics of Market </a:t>
            </a:r>
            <a:endParaRPr lang="en-US" sz="4000" b="1" dirty="0">
              <a:solidFill>
                <a:srgbClr val="990000"/>
              </a:solidFill>
            </a:endParaRPr>
          </a:p>
        </p:txBody>
      </p:sp>
      <p:sp>
        <p:nvSpPr>
          <p:cNvPr id="4" name="TextBox 3"/>
          <p:cNvSpPr txBox="1"/>
          <p:nvPr/>
        </p:nvSpPr>
        <p:spPr>
          <a:xfrm>
            <a:off x="4495800" y="1501914"/>
            <a:ext cx="42672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b="1" dirty="0" smtClean="0">
                <a:solidFill>
                  <a:srgbClr val="000099"/>
                </a:solidFill>
              </a:rPr>
              <a:t>“ Use Value ”</a:t>
            </a:r>
          </a:p>
        </p:txBody>
      </p:sp>
      <p:sp>
        <p:nvSpPr>
          <p:cNvPr id="9" name="TextBox 8"/>
          <p:cNvSpPr txBox="1"/>
          <p:nvPr/>
        </p:nvSpPr>
        <p:spPr>
          <a:xfrm>
            <a:off x="4495800" y="2340114"/>
            <a:ext cx="42672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b="1" dirty="0" smtClean="0">
                <a:solidFill>
                  <a:srgbClr val="000099"/>
                </a:solidFill>
              </a:rPr>
              <a:t>Price Value</a:t>
            </a:r>
          </a:p>
        </p:txBody>
      </p:sp>
      <p:sp>
        <p:nvSpPr>
          <p:cNvPr id="12" name="TextBox 11"/>
          <p:cNvSpPr txBox="1"/>
          <p:nvPr/>
        </p:nvSpPr>
        <p:spPr>
          <a:xfrm>
            <a:off x="4495800" y="3178314"/>
            <a:ext cx="42672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b="1" dirty="0" smtClean="0">
                <a:solidFill>
                  <a:srgbClr val="000099"/>
                </a:solidFill>
              </a:rPr>
              <a:t>Place Value</a:t>
            </a:r>
          </a:p>
        </p:txBody>
      </p:sp>
      <p:sp>
        <p:nvSpPr>
          <p:cNvPr id="10" name="TextBox 9"/>
          <p:cNvSpPr txBox="1"/>
          <p:nvPr/>
        </p:nvSpPr>
        <p:spPr>
          <a:xfrm>
            <a:off x="4495800" y="3965139"/>
            <a:ext cx="42672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b="1" dirty="0" smtClean="0">
                <a:solidFill>
                  <a:srgbClr val="000099"/>
                </a:solidFill>
              </a:rPr>
              <a:t>Competition</a:t>
            </a:r>
          </a:p>
        </p:txBody>
      </p:sp>
      <p:sp>
        <p:nvSpPr>
          <p:cNvPr id="15" name="TextBox 14"/>
          <p:cNvSpPr txBox="1"/>
          <p:nvPr/>
        </p:nvSpPr>
        <p:spPr>
          <a:xfrm>
            <a:off x="4495800" y="4854714"/>
            <a:ext cx="42672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b="1" dirty="0" smtClean="0">
                <a:solidFill>
                  <a:srgbClr val="000099"/>
                </a:solidFill>
              </a:rPr>
              <a:t>Customer</a:t>
            </a:r>
          </a:p>
        </p:txBody>
      </p:sp>
      <p:pic>
        <p:nvPicPr>
          <p:cNvPr id="7170" name="Picture 2" descr="http://www.leanuk.org/images/products/creating_lean_dealers_chart.png"/>
          <p:cNvPicPr>
            <a:picLocks noChangeAspect="1" noChangeArrowheads="1"/>
          </p:cNvPicPr>
          <p:nvPr/>
        </p:nvPicPr>
        <p:blipFill>
          <a:blip r:embed="rId2" cstate="print"/>
          <a:srcRect/>
          <a:stretch>
            <a:fillRect/>
          </a:stretch>
        </p:blipFill>
        <p:spPr bwMode="auto">
          <a:xfrm>
            <a:off x="76200" y="1219200"/>
            <a:ext cx="4419600" cy="5553076"/>
          </a:xfrm>
          <a:prstGeom prst="rect">
            <a:avLst/>
          </a:prstGeom>
          <a:noFill/>
        </p:spPr>
      </p:pic>
      <p:pic>
        <p:nvPicPr>
          <p:cNvPr id="7172" name="Picture 4" descr="https://encrypted-tbn2.gstatic.com/images?q=tbn:ANd9GcTGwNSogyqBLZUfgh7IEuR2lUEsfK82oKawnzKhIm-IpK_3cyrRMw"/>
          <p:cNvPicPr>
            <a:picLocks noChangeAspect="1" noChangeArrowheads="1"/>
          </p:cNvPicPr>
          <p:nvPr/>
        </p:nvPicPr>
        <p:blipFill>
          <a:blip r:embed="rId3" cstate="print"/>
          <a:srcRect/>
          <a:stretch>
            <a:fillRect/>
          </a:stretch>
        </p:blipFill>
        <p:spPr bwMode="auto">
          <a:xfrm>
            <a:off x="152399" y="28575"/>
            <a:ext cx="8839201" cy="2333625"/>
          </a:xfrm>
          <a:prstGeom prst="rect">
            <a:avLst/>
          </a:prstGeom>
          <a:noFill/>
        </p:spPr>
      </p:pic>
      <p:sp>
        <p:nvSpPr>
          <p:cNvPr id="3" name="AutoShape 2" descr="data:image/jpeg;base64,/9j/4AAQSkZJRgABAQAAAQABAAD/2wCEAAkGBxQTEhQUExQWFhUWFx0XGBUYGBkYHRgXGBodFx0cGBgYHyggGBwlHxcXITEhJSkrLi4uFyAzODMsNygtLisBCgoKDg0OGxAQGiwmICQsLCwsLDQsLCwsLCwsLCwsLCwsLCwsLCwsLCwsLCwsLCwsLCwsLCwsLCwsLCwsLCwsLP/AABEIAMIBAwMBIgACEQEDEQH/xAAcAAAABwEBAAAAAAAAAAAAAAAAAQIDBAYHBQj/xABEEAACAQIEBAQDBgQEBAUFAQABAhEAAwQSITEFBkFREyJhgQdxkTJCobHB8BQjUtEzYpLhFVNyghY0Q8LxFyQlstII/8QAGgEAAgMBAQAAAAAAAAAAAAAAAAECAwQFBv/EACwRAAICAQQCAQMDBAMAAAAAAAABAhEDBBIhMUFRBRNhcSIygSMzkcEUQqH/2gAMAwEAAhEDEQA/ANkmhnomogaAF5qMGmxSkNAC6bvXsonr0Hc76fQ/Sl0nKG00MH6H9DQwONhOZFuSFRg4bLlYwNN9YmfSK7VnEBu4PUHcf3HqKi3cHEmAe+kHv03olug+x+h6VBOuyxpPo6SmlU1beYiliplYc0BRGhNAB0k0Joi1AB0maItSc9ACmNFTZalBqBjk0YptXpYagQuiNEDRk0ANsKZc08zUy1A0Nkmklj3NG1NuQPpQMg8SvXCRbtmGMFjOy/36/wDzU0T3NQLbBQzmSznQb6dIqRgbTBSXJkkmCZyjoJ76T70kSa4HfEPejW56mkFtabLMTCRvqx29QI3NMiTkYx1pwmmbYpxaBBZz3oUeb5UKBDpFEBSXJ0gfMzEfLTWlgUWAVKApNJv3sgkhiOuUTH01j5UAPUz/AAihiygKzakjr8+9LtuCAQZBpYFLsfQm3dmQd/0pq/hQTPX86ddOuxGoNJt31P3h9RSq+GNOuUN4ZyN6nAVzeIXlCzmX6j6/p71LtYhSAcw270LjgJex40k0RagTUiIk02Wo2NNNQMUWoBqbowKAFzRA0QHalBaAIy2sklRoTJHr6f2qWpoLTOLd1WUUMZ1WY06we9A7slUc02jTr+/egTQRCZqi4+2WXKOsDeNJ1/Cn2ppjQNOgFqbu7H10pYFM3zqBQNBIome237+tLY1GxLNlK24DHqdh6/OKftKcokyY3iJpDYnIT6Dv3p+2sDTakgUuKYgyaQ18CASBOgkxJ7DuaSwPekDDiQ0Sw2J6T2oEOG4KKlRQoDgm/uaE0dFFIQmO9AaUo0kUwDzAb0qaQTXK5m4+mDwz3n1jRE6u52UfmewBpN0NRbdIzHmzjOJxOJv2CWt20cqo1AKqSs6faaQSe2m1OcAxlvBWh419VBP3oE/Ik1SsTxW7cuPdZyWdi7TsWPUDpGwjWAKXc4uXGW9aS6vTMM356ioxzRfk35NFkiurNLHP/DyCrYhddN6n4PnzAQo/iLU9jcUfnWS2MDgLh81pkJ/pdlj2MirNwW1gLMBBkIP2yttnPpnYFgPlBqyzG8clw0aO/N2HVQzNCnZoJUjrB2NNcP58wd52RbuUrHmeEDf9GYy3ziKrGM4JaxILW7j5j94Att08wOX2g1X8RyOcxzBiOjx3J3B1gaa76+9RY9iNVxHEmGtvMw7rDD2G5rnNzYFMXF/NW/0tWZ2eDXcOZt32T5Fh+GxrtXOLAplxTqwHUgD5abT9KlYlA0jhXG7GInwrgZhqV2YfNd49RpXSGtY5y5xVP4lLWBs5rrss3HMlVDDPqNAkEDedSNem0BaVkZJoZW4CxSDIAJ0Ma/5tjT1GBSWNBEQ5YEACQes6j/anSKQDVc4hzlZQkWyrwSCSwABGh9TrQSqyyxSWI+VcLDcWe4AYEHYyAPzmuZxW/ddWAvWrA/5uZZEHWFM5veKQbS03MSg6j8TTAxiE6SaoGJ404YLavLdH3nYKp0/pjT8Ka/i7z6NdUDtn/smtOx7DRruLVdyo66sBVdx3NAQ5git0HnAEd9tKp+K4MXA/++ZDmklVVjl/pAJAHzjpXVwmGW0gyjEYhhrmcKv1yqoPuaOR0kTcTzx4Q/wM87lXnX5hdad4Jz9h795MOyXLV1yQoaCCe0jUE9JGtczE28bcGiWLS9287fTUUxwThNuxiUxF5zeuAzJEKkyMyiZkSdzA1gA06YcGkx3pMUbbUnNSIANCkPdA3NN2MWjk5GDRvB29v3tTsKY+Sf2aFIzfuKFHAUdGjFIJoi9QEJs2Qm0ncyST+dKmgrz1mjApjEutYh8UMe97Hfw8nJaAUDoGdQzN6nUfStvcxXnvmnGpexuJug5s10hYOUgJFsESIeQvQg/Wq8vVG/QL9bk/CIi2jbtrc2BYKFI0YESxOhzeXp0zCK5jXIYgbfp0n8Kl4ziTQAFCxIGryAYnKrfZB2nXbQ1y3f1rM0dWM/KLfgfAKDN2AiNSTpvoN61bljhlsYGwMoAKl9QD9piZ1FefrHEHWIgxtIBj5VtTcyeFw+3/AFDDrp3JUafjWjGYdbNyikvZTuNYtziLlu07JmOYkHIFUawCu3TbtXDxGJus6p495p0k3Hj2BMx6n6VAxPFC9536n99aIYiGzb/WPrvVOSVyNukxxWJJ1Y7jcGyySzQNySf2TXNZxPt11/OpmIxTOddf0qA+h/XvUbLJRrwi1fDHGC3xLDzoHJt+7CR+Kge9ehCa8rYG+yXEuJ9pGVhH9SkED3Ir0Nj+dcFaOR8RbDj7SiWyncg5QYI7Vowvho5WvxtyTRYiaSTXK4RzFhsTIsX7dwjUqp8wHcoYMesV05q45zVPkOq3i+X8LcuFntgFiTKlkk9yUInWrEwJBjr17etU7jXF1s4dXutqqgNoVLN/k9Sen404gk30dT/wphwNA4E/825/ej/8HYQ6m2WPdrlxtfkWqtcm86jHP4F5vCugygBH85AQ2Un/AJgjWNwTHWLvZdsxBEDpST3LglkjKDqRAXlnCINLFv3AP5zSFw1pJy20X/tXSPbSp+MZoIC5tNpAHbrUTwyQCYB6gd+u1SRCweIIkCNJ26Gmrjn9/wBqd8NwRsV67z6R0/8AiuPzPxZcPazs4QyI0zF+6hesiddhpQSitzpDottBzADWBBnTT6HeoV3BEnQTrVE4tz9ibhi1ltL0iGaPVjoPYVyrHNuMtkEYhiOzgMD85E/QiqfrxTN8fj8rju4Nz4PdZkKvupjeZBEg/mPauj4I7Cqv8POMDF2GuwFYEI69AwB29CCD71bQ1WWnyjBOLi6ZDuYO2Tqo10OnT1orVhUEIoUegAmpb0w1BGwqKhJoUDJkU1ewaswZpJGgEmO+qjQ+9PmiqPZFAAoUDQp9DE3UkEdxH10rzlZwiNmtsozoSsgnXKcvevR+teeeIxZ4jfUmAuIuD5BmJ/UVRn8M63xclckyBe4W0ELMb5T6dprl3bZ7a1Y+JOAQVKz18w/v6VxcU4mRFZ7aOpti0RRbNXzCP4/DQZlrQ8Nh6AjKT81I+hrjcncPW/iVW4JtqrOw7xoAY6Sw+lWLGcRwlm142FRcucW7iqCouJPmBU9QCWVunciRV2J/9mY9VGL/AKaTsz3+GCyW7kAe/wCFEDO2lWDj3Abi4m7atg3AF8VcupNojMGA+9odYnrXKwWELuqgFsxAgRJk9J0qqffJpwpOK29URSdPxqO81ZsXhLIe6RD2+hRh5SBB6yAT6Edu9VnMaaRGckwWJUH9/jUq1iFHSnOE8MuYm6LNkAuwYidB5VLb9Nt+5FQ8fw+7YJW9be04EgOMsx2nRhrGk1oxLizHmklSO/wzE2NyXtXF8yXUJlW/f61sXw95oOLttbvQMRa0eNnXpcUdJ6jofQivPdl9N60D4SuzcRSPu2nzdZWIAJ+ZX6VajNmgnC2bnFZR8ZLEPhlAhTnP/dpH4Zq1HDWsigA7AD6aVXufeBpirADnKUuKwcASsnKd+mopSi5RaM2lyRx5VKXRgFxWtsHQkMpDKw3BGojsa0Nvi0Rh7FxrGdsxt38r5SrgSrKCCCHEnUiCpHSu7huQ8DY/mYi4bgGsXGW2nuBv7mKqXOPMHCszLZHiq2jpaSLY2GZH0CkaHy9VHrKwYpR/cX6/UYsrX0zuN8WcHcXQ3rTMCJa3mytH+UmY0NTuF89YHKqnGWw33mdXST6KRtvrWd3OXOHrw21jrt3EW2vMypatZXzFWYaG4JXRZJLaT1qsYZcAzAO2KRT97LaePUgQTWil4Oeejb/FLbYc4i1dR7YUt4ikFSFkHbTcEVifF+Kvi7rXLhjoqjZV3Ajv371qGC5WRuE28HZxOZW86XsgOZGc3IgHXtoelU/FfDTGIfI9px/VmKH3Uj9azZlOSpHT0E8MLlN8lONunsNw67e0tW2cjfKPsj/Mdh71fOHfDwG34l+59k+a3b/Vzt7CpHF+eMFw602Gt2szja0kKPMJl7muveZaqoaaTdyNeo+SxxVY+WdT4ScNvYe3iFvIUzXEZQY1GUgkQT2/Cr0xrPfhHzTcxxxXiKqi34eULOzZ5kk6nTfStDatSgo8I42XI8knJ+RINFcO5ieunWgBSgaGQOU3Ebk/+WuH1zIPwnShXWj0oVGh2vRKuMACSQANSTRKQQCNjrPpTroCIMEeutM2rRkljOsgDYDpSEhZWo+Fvi5JX7IJEnSSNDl7j1qVFAD9/wC1ABdK88/E6zk4niREZirfMMi/qDXodjWBfGFf/wAk0rvaQj1HmE7+ke1V5VwbdA2sj/BTlWesfX9KViBGxn1g/kak4TDSJM+wmfqRQx+HURlzR1LEfpt9azHd2vbZ1eTr5Vy/3WBtb/ePnA27KfqKl4jgN3wR4VtntKzuxEEydB5dyAumlQ+H2A+HyWzmdSbmh1zCf0GlWDD87W0wwtMMl2IkaqZ1kRqCe1XRUapmCWTJu3xV0TOB4pHxmFvs4As4VUYdTcAa3lHc6yfaq9zNfSzxByikW8wuZRp9tfNH1Jj1qDaxLZzcBOVTmzEECBr11NQTcfEXczklnfUwTH/aNYA7dKMqqkg00m5OT4VUO42wFQkZSp2I69jGhVv8pHQHXeuEXkgAEk7Ad66/MUA6KofaVKnWT1X0jQ6jrUDgzAS4HmGn7/CnCF9hPI7os3KGNPD75vXrZY+GVVcwWCxBnUHoI96d5x5qscQshHsvbu2yWtOGV1kiCrDQgMANRMEDSqxjeIO7qzsWPY67ax8tKTexWebhABLBYUQNQT/7fxq+MaXBne2buQXBOE4nEv4eHtNcbSQIhQdJYnQD1re/h/yevD7DFiHv3Y8Rl2EbIkxIEkz1PsKwvAcTuWLi3bDlLi7MPXQgg6MD1BFTjzDibt0Xbl93uK4ZSxMKVMiFEKo06AVIqyY5Se2+D0ghMfvT0+VcbnfiAs4G/cKeIFCzbAzZgXUMCB0IJmaoH/1NxLwVW2J1gBfl95yd/SufzBzjjrljIg8J/Et5XQZWnOABoYIMwQRBG9VLKrozywTStlX5i4NhHy3rF50s3NUzq1xFOsoCPMhEbMPkTVX4phGsXDaYglY1EwQVDAiQDEMOlbtz5Zs28De0RndktjKBGcnMTpuwC/jVP4vyfZxqWMRbv5bjWUF4QGUG2gt9wQ/lEj0rQp3PaiLxViWT70cXFXRc4BbU/aw+MIHyuKWg/wCqoq8FsNwVsUFP8RbxORnkwbbQAI20kfjTPMvDrmDtLZ8XNaut4jLlAh0EA99ia7PDOFXU4BjLlwFEe7bdAwILANbEiehMa+lWNUUnb5LtXcXwc2bd027lq44tMDBBBDp5hBXUlZHRqrdv4m8TtTbd0YqSD4lsZgQYIJWNQRXW5C4mtrhWIe05GIt3gYjy5S1se4IkH511uK8BwnGB4+HZbONA89tjo8D7wGp9HE9JFVOcd20t+jNw31wUPiHxDx90MvjBA2jC2oWREQTqdvzqrMZM9/x+dWnGfDziKMR/Dl4622RwdJ6GevUUeC+HfEHmbHhgRLXGVYn0BJP0qRWXT/8Az1eE41PvEW2A9AWB+hI+tbI1ZfyHgLeD4kmEtkMbeFdblwfevMUut8gAFAHpWo5aq3Wyc8bhV+VYk/KlKRQFKC0yAU0KVlFFSAlE0Qei6URFRGgw1GTTVm3lEST3J3P0pZpoGE7Vivxnuj+Ns6SRYE+7vH5GtpbSsH+LV/NxFgPu2ra+8Fv/AHVVl/abfj/7v8EXhqW3QEsdwsBQTMT1YVMs8JF274az9lnbNAEIM2o6SYG/Wqtw3HGy6sAGymcp2JjTan7uJuYm6FVfM5yhFnXrrJ99dBFZ7Xo70pNppvwW3lLhPh3vFQwIIa2RIIOoKnuCBvUviXAzLNbsiZ2RVUk/MwK6/L/KF7D2lNzElf8ALbVCFnpmuKZHyAFI5gwmNtDPh8UbnXwrlq0CY6KVUAn0gfOtCbS6ONKpTpSX/pS8ZexFh7We2qhrgi2PMXykGWPUAkGNp+VRFVsJiSSkqZfKxKkTIkMPsnfuCNCDRYnmm41+3euQCq5PKIgTqYM5SZ1+VSOZcJGS8rFrbRbIJnIRqAp2ymTAG21UOZthiSklL+TgccxIe4WIInUAlSYiAIRVUaAaAVBwVzLOmhNTsbcVmbygCTA7CdtKn4Dhy3bYRGBUxnVj5rdz+tT1U9uxqzHkp8kNRjp2jhYhPNIptyXQqBAWXPqdv7V205UxjNcW1aN3wjDeGQSBEg5JzZSNjHcVM4ZyNxC7mVMLcUsMue5/LVQTrOeCdhsD8q1fgySap2VRLlTsLg7zPC2rrEmIW27T7Aa1sPJ3wzt4Mi9fZb19fMDEWrIG7eb7bRME7bxXA5y+IN7ElrGFuMlmSGuoYa9/0kapb7dW30GlF0VRnKcqiX3l3GYbCYPC28RcsYe74SB0Z0Rs8a5tZmd65HxR4zZTh99bOItm9ntFUFxWYEXVaQs7CJ1FZRgeDMx7SZMakn1Jq14LlcZQANB0oS5B6f2yu4zm6/jMIUvlM1q4reIJVrjOrLBExoOwFcO0SuucgneCRPzjerHxjgwQlQMs6+kiYkddz9arVs+XbX8qpz3utGzSx2x2Pn0IAuvcHhF2uGYykljAkx30B09K0b4Vc83rrXMPin8RQme27AZhlIlSfvCDInsaoOBvmzdt3U+0jqw+asD/ALVYOSeI2MLxa8cQFRWa6gdx/hMWLD5AwVn1FWYJXEw62G2Sfs0TnLhjX8LedUCkWxECGKowuQANOh3rIVLKQVJkahgSCD3BGo9q2ixzhg7juiYm1cLCFRS2ZvLBEEAHboayjg9xRce0wWdQjNsSv3D2kA694qrUpupI1fHZVGEos6GC56xdoyWRyQFzXElso2GZSJ95NPXuccZdDqoVS6wTbQltTHUmO01CHE7llcqKqspiSozCCWCn6/a6iIjQ1DxPE7rOxzatGiqsaElYEaak67mdZqlZJLi2bFp8Uv1KKLR8L7NwcRRrgcZkukswIlok+8mtmLVi/wALS/8AxFc5JPg3NzMaD6VsgYVow/tOd8h/cX4Q4DT6iaZQU8hqw54rw6OjoUACjIoCjpIBMURNGTSSaKGJY157+JN2eJYmNQGUH5hFn+1egprztzVhmOLvs5GY37gMd85j8IqnL0dL46NzdeiBwbA+OzJnCMFkSJDQRpvp0qfwNThsaA+XMAQIMiWjr6id+9cfDE23DiYB6dV6j6V1uZOGN5cTbOdGAJYbqQNG+REa9DVMa7N+Tcntl0zt3/iBjjmUm2sGCvhAkR0JJpXD+eLxdVxAVrZYCVUKUnSRGhHcVJ5NuWMfbuJfsi5fQBgV8rssESCsEwckjUazVtw3KOCsRcFklhB/mMXg76AmJqahN8p8FM82njHa4c/YybnKz4eMviAALmYDaQwD/jP41YWJw7CxeAexdH8snZl/pPZ12nuJ61XOZbni4u/m+010wJnrCgH5RWk8x8CNvCvaujxLeTMrdUdRuI1B06VDZv4HmybNr+xnXGeFm25IGa22ocdR2PZh1pXA8JYuZrbXBZuEjw7zTlUz9liNVn+r61Mt8RayTbLFgAD5hmBBHX19dfanEv27rZVsozvIATxAdBPlAEDQGq1adMv3boW1/Jb+X+B3MC64vFvbQI0G4jf4ltxlIuaAPqQRpPlFJ+JfxAvWbtu1gbi5Ms3LyhLnmJgIGMqpga9dRXD4Bwp7+YWUssU0yC4GbTqDcfbXcaU98ROB4vD4RXdUa0WUNlJJtEGQSIAidNP1rRGUrpLg5+SMXK5vn0cLGc7Yy/aaxiL5Nm5CuQiB8s66qBp3HUadartlyjlWOoMfP1pmSxCqCWbRQokknoBv9KHF7VyzeKXbb2mgeS4pB2133EzrWmuCNxhLgtfCMWulXHD8YRUiayPD4yKlni7Ab1HcyySi+bLRzDxBXYRVQsxqdtf1pBxLXDp7ntSrC6RVOV8Uy/Tpt2lwPWwXZFRSZYDbckionGWW9dxF9iyq18qMqgyYJ6kDYDr96rDxCy2EwK4g6XMSWt2J0K2wP5l0diQQq+jE9qr+Kxdu/csWgfBw1pQozdNM1x2jd3YHb/KOlX6dNR58mD5DIpZKT6JnA8AtniNq2bmYo+4WBqmbcsT17VKxC23DFQMzZmBLR5luyI2iVOlL+G1pMTxPNdXMMty5B6EABfnAMRXV5b4VbbHG1dth0DXEymRqsx9kg9Kebwl7DRUt8n4RBZg9pbs+YZbVyNmUxlbT76yqmdwJ0io+DweZoyu1wMAEQbwdTMED3PWrVznw+zYU2rNoJJW4TJMlmXKo12EMdda6nLxYYZQCB52I01ylo7a7TWdQvJTNH/K2Y24rsY5AwlxOJZLoVSuGYwsGAxWJb7xnr7VqVUDlUH/i10dsGvv5lrQavjxf5MWpm5NN+kOWqfQ1HWn1FMzDlCioUAOZaVlohR0AIYUkinDRRQA0y1g/xGsC3xHEA/ZfK8epUCfqDW+lfr3rGvjXgiuJs3YAV7ZXMNyUM+YR0Db+tU5lcTofG5NuavaKaj2yMrKRGxX9ZNWDknHJPgXGy5v8Mt9nMfuEnaenuO1VBTpTlu6CNdqyKTTs9Blxwyx2sueO5bVMQWs3Gw7kH7JIyk/KCoOu3auVw44l8UqXXusbRLsGd3gIpMgE6zpBHcUvA8xXEjP/AD7YEAOYZRECHAnSToZ3q4cvc4YJCWuBkZgFzNbzGASQMyzKiT9av3QlT6OdKGfFFrbuXsp3FOAPaxVq4yEhgt1VOkhDrM6LECZ2kVp9zidm7gnIuB1a1InQwwgSD11j51UvihxyzeNi3auK4WXdkIYANAAn1iY9BXAwxf8AhpWfJNs9gQZE+kFacJfrpFGbFu08ZPhnF46p8dgJIEAd43/WiwilMjhiG+2rKJylDIO4MzERNCxiArnxBqTmD7kbgrvAMkeb8YpaYmNQEOnmnfSIJE+Y5hP+xqqa/U7N2KX9NKL8FnHEsFxCGdf4bF/ea3pmbbMAdGn0hh3rY8PgF/h0tPDqLQRwwkOMoBkGZn1nevNq2s0DdmMD1ZjAHzJr0xw7D+Hat2zqURVPsoFW4ZbrdHP+Rx/TUVuv7eiHwrl3C4b/AMvh7VqdyqAE/wDcdY9KXxPg1jELkvWkuL/S6hgPlO3tXQiklqvOVbM84j8HcA7FrbX7PojhlHtcUkfWqdzz8OsLgrNopcv3bly7kAdliApJ0VR6fWtxest+OVzKmE3/AMR9tPujrSm3tZo00ryx3dGXnDgHKg0ipnLvC1vYq1aJ0Jl4/pUSR8zEe9Qb1+BA09fl0qx/DHD58ck9Lbn8hWXGrkrO3qZqGN7e0v8ABy+P80YvHXnsCwl62jN4VhbRYoieWVZIYHKuprjcG4bZxF5bJuNhrjHKM4zpm2yk+VlJ21BrufDLi9jC8Te5iLgtoVuoHIMBy4iYGg0Ou1c/i2JS5xh7yn+ScZnzicuQOJbTcQJro7kjzdNmjcicj28DdN67irdy4VKKq6BQx1JkyTp6Aa1XeGcUX/iS3WMWxiHaRtlltQOsj6yKncc49gsl5LNwvcuAoGysirm6l2AgRP16DWqPfxLKArjKY0EDaeh+986hkipdM26SX07U12qLnxG5cx+LAAglp2nIFWI9QiST0LGKvf8AKs21UP5UGUDSYXTWACdqq3wvxdp7V5Sua6RqT1t6AgdRBYEncyP6dO6bOVRbUeUDqZ3Ppv1qOLG12VaiSvavBG5Ouq3FrpE64QR02uAda0R6yrlsi3xq2oEA4coANI8pbbp9mtVU0eX+RZlxH8INN6kWqYVakWhTKB2KFDNQoAcAo4opoUAAiiijJqHe4io0Gvr0+tKxpNkuKzr4w4BblvDl7gtgM4BPVioIGv8A0mrfc4sekfv51xuNG3ibZt31W4h6HoR1Eag+oqEmmqNGBOE1Iw08MuRKgMCY0ImYnaajGy4BOVokg6Eww3Gg9R9avXH+TxaTxMG1xiCCbJYEx/kJjMR2O4n5HicI4fiLisLeQ6ksjyjZjHQxGwrM4fY7cNRFrv8A0cTDX2QzGnqO/wAxXQld3cLOuup+g2PzinL3LuNtKQcO5EjVSG2j+kn+kax370jFviGDB7DiQRqrSJIbTTT7P4+1LYWx1C8Nf5I+LvWdMpII6zrPoAIH41p/wjcfw103GGa9dLrm3ZQoWZPcg1QOWOXDib6JcQ27QM3Gg6qNco0+0dvc1r7cLSALYMAQAqMAANBEgCBVuKHkwa7UqS2PyUvnLgNpla4ytbuFM2Vh94EydNl0I17CqpgcTbS1miwHUFRKl2YjYhZyjQ7n+mtG5n4QzJMkIEKnORPX7J179aqHDOGYKxla+3isdSiDMEHbU5WPuaeSFtOyvS6mMIOLt88UJ+H/AAQ4vGW7nhsbdu54ty6RCypkIukSWjToBW6k1wV5mwVq2gS4sZRltopJAI08qjy+8VzMZ8QLKai1dI9Qq/m01KNRVGXUZJ55XRcJpLGs8xXxOSPJZbN0zMI9419vxri4rnrEXJ84UdkAA+up/Gj6iKo6ebNaOtcHnDl61jrBs3GCMDnt3BEo40BjqDsR61mdzjrsNXY/NjTacR/c0vq/Ysjp2ndlV41wW7hLptXgMw2ZTKsDqCp6/LcVYvhg6rjCzMFAsuSSYAAyySTT2Kdbq5X+ojprqOtc7mPwUNoWkCFgTcjQEAiAB26/OKjBJytG55d2Nwku/JzOI8JQYi8MKM9ovKXH1JG5I0Gkkx6Uzc4U4EtEfKB/c1cuXVXL0/fal8bVY71rMiqLpGb37Ue1HgbXjOlgmAzABv6CxAzR94Qfs6T30qRxZxNN8r3guKtuyl0t/wAxlG5CjSCQdSxUe9RXYZWqo1vlflO1gpNuXukZWumJy7woE5QYHqYEmp+JwTly0kjLGTfUGZkemlN8M43i8TbzW8L4fRfEzH08x8ogGuxa4Hcd0e/dJCGRZTyozDbxI+2OuXbvNWXRia9nB5c5Zu/x/wDFOcqImVR1dihUn0USfmav60lUpxFqt9jlNyq/AtKfQU2q08tBEOKFHQoAMUrSmxRlqAOPx7HlPLsCJHrVav8AEu5q64zCJdXK4kfiPkelVjG8nkybdzfowj8R/aqpJmnFOCXJxrnEp6+tRjj+1SsTyjiRsob5MP1qEOXMWu9l/aD+Rqt7jQnD2LOJn3/cGmr2LjWde/Ue+9OngmJH/oXP9NM3eB4k7WLn+mPzpckv0+yJxvmO5asXHWGZFnKR9Z06b1VOH833cTct2yqwQxuMuhAA3XU9Y370fPL3bFs23VrbOchBEeUgk/WN6o2Fxb2yTbOWRrE7f2q6O5xM2RxUuEbPwvmA4dctvLvJJEkn11/c01xznXE+BcK3mQhDBUKIMaRpNZd/xnEOpKZoUedlXNA7s0eWoiXGuEly7hYJPmYCe8bVHbLyw3w8It2B4tcuKfFu3LlwgP8AzGZiAw6FidNtBQe/rUFrBsls0hj9okZYjYAdBUdsTNVtWzTDiPJrHInEcBYw5e/dsC9mJhtXC7AARvoTA11qt88c1nF3MtvSwh8g2LmILsOnYDoPnVMtsZqWq023VCjjW7cEST1pQNExpNQLB/PFO2bn41zMdh2uABHKkGdOs94qAbuKt6FZ9YDfkako2VyntfRarN0TXM5rvEeEwHlEgt2Y7AnoDB+lcVsfid4b5eGfzpnE2MTdlmRyBJjYDvCz/voOwqyEK7ZTPK2uEdnhvF8uhbKO/Sl43jecEZvzriYHhV18uYFU7tpA9F3NdTB8rPcdUS5mLGAAupPbePqat3R8sUd75OPfvSa2v4QctrbwhxBIN2+dNJ8NUJAH/VMsfYdKreO+HL4TB3r5Txbqpog8zid2EaLl+1pJ03rlfDznW5YxFmwLn8i7dXMrhYXOQGIYnyaa6aTHrRZXOSa7N6s2sihRsBAnXT1P60cUZk/vpSlXWmUChtRihFKWgBxBTwptRTlAAoUKFAAAo4oxQFAAC0eWlChSYBAUeWlCjigBsrRMKdpJpAcjjvAcPi7fh4m0txJkAyCD3Vhqp16GqBzFyrwrh6SmGU32BNsO124FjdjmaBH5itTIquc78sDH4Z7QIS4VIS7BOXqQY1ynY/Oh9EotJ8nnbivNN5rdyzacpYuDI203QO87DrpFWj4HJg/4hjiVQ3pHgFzopAk+U6Zj0b/KdqrvFvh5xHDkq2FuOAYDWh4qkdxl1+oFcLGYC/hnAu27ll9CM6lPXqINNKlwOT3O2ev7tsMIZQwOhBAMj1HWqnxT4b4C9r4TWj3tMVH+kyv4VgmG+IHEEUIuMuZdgsqY6aEgt+NS8OvFsafIuKuzs3nC9vtsQo+tJphFtdM0+z8M8D4ptLjXNyCfCzWS4XvAE/hU3F/Cuz4ZFq9cFzoXylfkQoB96g/DH4XPg7wxeKcG8AQltDIQsILO/wB5oJ0GgnrWoRS2ok88/Zi134Z40GAtph3Fz/8AoAiuhwr4WXGg3ryIOoSXP1MAfjWrk0gmo7IknqZs5vD+X8PZsiytpSg1OcBix7sSNTT6cMsL9mzaE9raj9KlgUTCp8FO5vyZZzH8O7ivmwZDIf8A02IBX0BOjD56/Oq5f5Ox6aeA5n+mG/8A1NbnFRuJ32t2bly3bN11Qstpd3IEhR2JqLxoujqZJUYunJ+Nyljh7gAE6xOnYTJrvfD7AWlum9duKrpIS20CSRq0neNRHvXG4n8S+JuwRMKcOT08G47j3cAe8aVUb+A4tjCZsYpwd/5TIuvcwoPvS+nTJPPuTTNb5x+IWHw6m3Zuo96JOU5gnuNC8bLI6SRIrA+JYoXrrOFC5jJA6nqY7nerjwv4R8RukZ0t4dZ1NxwSB6Jbn9KvHD/gphlCG9fvOQZfLCBh/SBqVHrM/KrSi6Ol8F+Itd4cEYlvBuNaB1+xAZRJ3jMR6QBV8imcBgbdi2lq0gS2ghUUQAKfIoIiYp1RTdOW6AHUpRpC0ZNAAoUnNQoAkUa0KFACqOhQpAAUYoUKQBGioUKAEtQijoUANso7Ck+CraFQR2IBH0oUKYwrfDbK6ratqe4RR+QpyyNW+dChQA4aQRQoUiJHv9fao2YzQoUyxdDymiLUKFJEBU60c0dCmJhhj3odqFCgAEUtl/fvRUKBjcbfvpSmURtQoUAJYfv2oAUKFMBYFEwo6FACKFChQB//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TEhQUExQWFhUWFx0XGBUYGBkYHRgXGBodFx0cGBgYHyggGBwlHxcXITEhJSkrLi4uFyAzODMsNygtLisBCgoKDg0OGxAQGiwmICQsLCwsLDQsLCwsLCwsLCwsLCwsLCwsLCwsLCwsLCwsLCwsLCwsLCwsLCwsLCwsLCwsLP/AABEIAMIBAwMBIgACEQEDEQH/xAAcAAAABwEBAAAAAAAAAAAAAAAAAQIDBAYHBQj/xABEEAACAQIEBAQDBgQEBAUFAQABAhEAAwQSITEFBkFREyJhgQdxkTJCobHB8BQjUtEzYpLhFVNyghY0Q8LxFyQlstII/8QAGgEAAgMBAQAAAAAAAAAAAAAAAAECAwQFBv/EACwRAAICAQQCAQMDBAMAAAAAAAABAhEDBBIhMUFRBRNhcSIygSMzkcEUQqH/2gAMAwEAAhEDEQA/ANkmhnomogaAF5qMGmxSkNAC6bvXsonr0Hc76fQ/Sl0nKG00MH6H9DQwONhOZFuSFRg4bLlYwNN9YmfSK7VnEBu4PUHcf3HqKi3cHEmAe+kHv03olug+x+h6VBOuyxpPo6SmlU1beYiliplYc0BRGhNAB0k0Joi1AB0maItSc9ACmNFTZalBqBjk0YptXpYagQuiNEDRk0ANsKZc08zUy1A0Nkmklj3NG1NuQPpQMg8SvXCRbtmGMFjOy/36/wDzU0T3NQLbBQzmSznQb6dIqRgbTBSXJkkmCZyjoJ76T70kSa4HfEPejW56mkFtabLMTCRvqx29QI3NMiTkYx1pwmmbYpxaBBZz3oUeb5UKBDpFEBSXJ0gfMzEfLTWlgUWAVKApNJv3sgkhiOuUTH01j5UAPUz/AAihiygKzakjr8+9LtuCAQZBpYFLsfQm3dmQd/0pq/hQTPX86ddOuxGoNJt31P3h9RSq+GNOuUN4ZyN6nAVzeIXlCzmX6j6/p71LtYhSAcw270LjgJex40k0RagTUiIk02Wo2NNNQMUWoBqbowKAFzRA0QHalBaAIy2sklRoTJHr6f2qWpoLTOLd1WUUMZ1WY06we9A7slUc02jTr+/egTQRCZqi4+2WXKOsDeNJ1/Cn2ppjQNOgFqbu7H10pYFM3zqBQNBIome237+tLY1GxLNlK24DHqdh6/OKftKcokyY3iJpDYnIT6Dv3p+2sDTakgUuKYgyaQ18CASBOgkxJ7DuaSwPekDDiQ0Sw2J6T2oEOG4KKlRQoDgm/uaE0dFFIQmO9AaUo0kUwDzAb0qaQTXK5m4+mDwz3n1jRE6u52UfmewBpN0NRbdIzHmzjOJxOJv2CWt20cqo1AKqSs6faaQSe2m1OcAxlvBWh419VBP3oE/Ik1SsTxW7cuPdZyWdi7TsWPUDpGwjWAKXc4uXGW9aS6vTMM356ioxzRfk35NFkiurNLHP/DyCrYhddN6n4PnzAQo/iLU9jcUfnWS2MDgLh81pkJ/pdlj2MirNwW1gLMBBkIP2yttnPpnYFgPlBqyzG8clw0aO/N2HVQzNCnZoJUjrB2NNcP58wd52RbuUrHmeEDf9GYy3ziKrGM4JaxILW7j5j94Att08wOX2g1X8RyOcxzBiOjx3J3B1gaa76+9RY9iNVxHEmGtvMw7rDD2G5rnNzYFMXF/NW/0tWZ2eDXcOZt32T5Fh+GxrtXOLAplxTqwHUgD5abT9KlYlA0jhXG7GInwrgZhqV2YfNd49RpXSGtY5y5xVP4lLWBs5rrss3HMlVDDPqNAkEDedSNem0BaVkZJoZW4CxSDIAJ0Ma/5tjT1GBSWNBEQ5YEACQes6j/anSKQDVc4hzlZQkWyrwSCSwABGh9TrQSqyyxSWI+VcLDcWe4AYEHYyAPzmuZxW/ddWAvWrA/5uZZEHWFM5veKQbS03MSg6j8TTAxiE6SaoGJ404YLavLdH3nYKp0/pjT8Ka/i7z6NdUDtn/smtOx7DRruLVdyo66sBVdx3NAQ5git0HnAEd9tKp+K4MXA/++ZDmklVVjl/pAJAHzjpXVwmGW0gyjEYhhrmcKv1yqoPuaOR0kTcTzx4Q/wM87lXnX5hdad4Jz9h795MOyXLV1yQoaCCe0jUE9JGtczE28bcGiWLS9287fTUUxwThNuxiUxF5zeuAzJEKkyMyiZkSdzA1gA06YcGkx3pMUbbUnNSIANCkPdA3NN2MWjk5GDRvB29v3tTsKY+Sf2aFIzfuKFHAUdGjFIJoi9QEJs2Qm0ncyST+dKmgrz1mjApjEutYh8UMe97Hfw8nJaAUDoGdQzN6nUfStvcxXnvmnGpexuJug5s10hYOUgJFsESIeQvQg/Wq8vVG/QL9bk/CIi2jbtrc2BYKFI0YESxOhzeXp0zCK5jXIYgbfp0n8Kl4ziTQAFCxIGryAYnKrfZB2nXbQ1y3f1rM0dWM/KLfgfAKDN2AiNSTpvoN61bljhlsYGwMoAKl9QD9piZ1FefrHEHWIgxtIBj5VtTcyeFw+3/AFDDrp3JUafjWjGYdbNyikvZTuNYtziLlu07JmOYkHIFUawCu3TbtXDxGJus6p495p0k3Hj2BMx6n6VAxPFC9536n99aIYiGzb/WPrvVOSVyNukxxWJJ1Y7jcGyySzQNySf2TXNZxPt11/OpmIxTOddf0qA+h/XvUbLJRrwi1fDHGC3xLDzoHJt+7CR+Kge9ehCa8rYG+yXEuJ9pGVhH9SkED3Ir0Nj+dcFaOR8RbDj7SiWyncg5QYI7Vowvho5WvxtyTRYiaSTXK4RzFhsTIsX7dwjUqp8wHcoYMesV05q45zVPkOq3i+X8LcuFntgFiTKlkk9yUInWrEwJBjr17etU7jXF1s4dXutqqgNoVLN/k9Sen404gk30dT/wphwNA4E/825/ej/8HYQ6m2WPdrlxtfkWqtcm86jHP4F5vCugygBH85AQ2Un/AJgjWNwTHWLvZdsxBEDpST3LglkjKDqRAXlnCINLFv3AP5zSFw1pJy20X/tXSPbSp+MZoIC5tNpAHbrUTwyQCYB6gd+u1SRCweIIkCNJ26Gmrjn9/wBqd8NwRsV67z6R0/8AiuPzPxZcPazs4QyI0zF+6hesiddhpQSitzpDottBzADWBBnTT6HeoV3BEnQTrVE4tz9ibhi1ltL0iGaPVjoPYVyrHNuMtkEYhiOzgMD85E/QiqfrxTN8fj8rju4Nz4PdZkKvupjeZBEg/mPauj4I7Cqv8POMDF2GuwFYEI69AwB29CCD71bQ1WWnyjBOLi6ZDuYO2Tqo10OnT1orVhUEIoUegAmpb0w1BGwqKhJoUDJkU1ewaswZpJGgEmO+qjQ+9PmiqPZFAAoUDQp9DE3UkEdxH10rzlZwiNmtsozoSsgnXKcvevR+teeeIxZ4jfUmAuIuD5BmJ/UVRn8M63xclckyBe4W0ELMb5T6dprl3bZ7a1Y+JOAQVKz18w/v6VxcU4mRFZ7aOpti0RRbNXzCP4/DQZlrQ8Nh6AjKT81I+hrjcncPW/iVW4JtqrOw7xoAY6Sw+lWLGcRwlm142FRcucW7iqCouJPmBU9QCWVunciRV2J/9mY9VGL/AKaTsz3+GCyW7kAe/wCFEDO2lWDj3Abi4m7atg3AF8VcupNojMGA+9odYnrXKwWELuqgFsxAgRJk9J0qqffJpwpOK29URSdPxqO81ZsXhLIe6RD2+hRh5SBB6yAT6Edu9VnMaaRGckwWJUH9/jUq1iFHSnOE8MuYm6LNkAuwYidB5VLb9Nt+5FQ8fw+7YJW9be04EgOMsx2nRhrGk1oxLizHmklSO/wzE2NyXtXF8yXUJlW/f61sXw95oOLttbvQMRa0eNnXpcUdJ6jofQivPdl9N60D4SuzcRSPu2nzdZWIAJ+ZX6VajNmgnC2bnFZR8ZLEPhlAhTnP/dpH4Zq1HDWsigA7AD6aVXufeBpirADnKUuKwcASsnKd+mopSi5RaM2lyRx5VKXRgFxWtsHQkMpDKw3BGojsa0Nvi0Rh7FxrGdsxt38r5SrgSrKCCCHEnUiCpHSu7huQ8DY/mYi4bgGsXGW2nuBv7mKqXOPMHCszLZHiq2jpaSLY2GZH0CkaHy9VHrKwYpR/cX6/UYsrX0zuN8WcHcXQ3rTMCJa3mytH+UmY0NTuF89YHKqnGWw33mdXST6KRtvrWd3OXOHrw21jrt3EW2vMypatZXzFWYaG4JXRZJLaT1qsYZcAzAO2KRT97LaePUgQTWil4Oeejb/FLbYc4i1dR7YUt4ikFSFkHbTcEVifF+Kvi7rXLhjoqjZV3Ajv371qGC5WRuE28HZxOZW86XsgOZGc3IgHXtoelU/FfDTGIfI9px/VmKH3Uj9azZlOSpHT0E8MLlN8lONunsNw67e0tW2cjfKPsj/Mdh71fOHfDwG34l+59k+a3b/Vzt7CpHF+eMFw602Gt2szja0kKPMJl7muveZaqoaaTdyNeo+SxxVY+WdT4ScNvYe3iFvIUzXEZQY1GUgkQT2/Cr0xrPfhHzTcxxxXiKqi34eULOzZ5kk6nTfStDatSgo8I42XI8knJ+RINFcO5ieunWgBSgaGQOU3Ebk/+WuH1zIPwnShXWj0oVGh2vRKuMACSQANSTRKQQCNjrPpTroCIMEeutM2rRkljOsgDYDpSEhZWo+Fvi5JX7IJEnSSNDl7j1qVFAD9/wC1ABdK88/E6zk4niREZirfMMi/qDXodjWBfGFf/wAk0rvaQj1HmE7+ke1V5VwbdA2sj/BTlWesfX9KViBGxn1g/kak4TDSJM+wmfqRQx+HURlzR1LEfpt9azHd2vbZ1eTr5Vy/3WBtb/ePnA27KfqKl4jgN3wR4VtntKzuxEEydB5dyAumlQ+H2A+HyWzmdSbmh1zCf0GlWDD87W0wwtMMl2IkaqZ1kRqCe1XRUapmCWTJu3xV0TOB4pHxmFvs4As4VUYdTcAa3lHc6yfaq9zNfSzxByikW8wuZRp9tfNH1Jj1qDaxLZzcBOVTmzEECBr11NQTcfEXczklnfUwTH/aNYA7dKMqqkg00m5OT4VUO42wFQkZSp2I69jGhVv8pHQHXeuEXkgAEk7Ad66/MUA6KofaVKnWT1X0jQ6jrUDgzAS4HmGn7/CnCF9hPI7os3KGNPD75vXrZY+GVVcwWCxBnUHoI96d5x5qscQshHsvbu2yWtOGV1kiCrDQgMANRMEDSqxjeIO7qzsWPY67ax8tKTexWebhABLBYUQNQT/7fxq+MaXBne2buQXBOE4nEv4eHtNcbSQIhQdJYnQD1re/h/yevD7DFiHv3Y8Rl2EbIkxIEkz1PsKwvAcTuWLi3bDlLi7MPXQgg6MD1BFTjzDibt0Xbl93uK4ZSxMKVMiFEKo06AVIqyY5Se2+D0ghMfvT0+VcbnfiAs4G/cKeIFCzbAzZgXUMCB0IJmaoH/1NxLwVW2J1gBfl95yd/SufzBzjjrljIg8J/Et5XQZWnOABoYIMwQRBG9VLKrozywTStlX5i4NhHy3rF50s3NUzq1xFOsoCPMhEbMPkTVX4phGsXDaYglY1EwQVDAiQDEMOlbtz5Zs28De0RndktjKBGcnMTpuwC/jVP4vyfZxqWMRbv5bjWUF4QGUG2gt9wQ/lEj0rQp3PaiLxViWT70cXFXRc4BbU/aw+MIHyuKWg/wCqoq8FsNwVsUFP8RbxORnkwbbQAI20kfjTPMvDrmDtLZ8XNaut4jLlAh0EA99ia7PDOFXU4BjLlwFEe7bdAwILANbEiehMa+lWNUUnb5LtXcXwc2bd027lq44tMDBBBDp5hBXUlZHRqrdv4m8TtTbd0YqSD4lsZgQYIJWNQRXW5C4mtrhWIe05GIt3gYjy5S1se4IkH511uK8BwnGB4+HZbONA89tjo8D7wGp9HE9JFVOcd20t+jNw31wUPiHxDx90MvjBA2jC2oWREQTqdvzqrMZM9/x+dWnGfDziKMR/Dl4622RwdJ6GevUUeC+HfEHmbHhgRLXGVYn0BJP0qRWXT/8Az1eE41PvEW2A9AWB+hI+tbI1ZfyHgLeD4kmEtkMbeFdblwfevMUut8gAFAHpWo5aq3Wyc8bhV+VYk/KlKRQFKC0yAU0KVlFFSAlE0Qei6URFRGgw1GTTVm3lEST3J3P0pZpoGE7Vivxnuj+Ns6SRYE+7vH5GtpbSsH+LV/NxFgPu2ra+8Fv/AHVVl/abfj/7v8EXhqW3QEsdwsBQTMT1YVMs8JF274az9lnbNAEIM2o6SYG/Wqtw3HGy6sAGymcp2JjTan7uJuYm6FVfM5yhFnXrrJ99dBFZ7Xo70pNppvwW3lLhPh3vFQwIIa2RIIOoKnuCBvUviXAzLNbsiZ2RVUk/MwK6/L/KF7D2lNzElf8ALbVCFnpmuKZHyAFI5gwmNtDPh8UbnXwrlq0CY6KVUAn0gfOtCbS6ONKpTpSX/pS8ZexFh7We2qhrgi2PMXykGWPUAkGNp+VRFVsJiSSkqZfKxKkTIkMPsnfuCNCDRYnmm41+3euQCq5PKIgTqYM5SZ1+VSOZcJGS8rFrbRbIJnIRqAp2ymTAG21UOZthiSklL+TgccxIe4WIInUAlSYiAIRVUaAaAVBwVzLOmhNTsbcVmbygCTA7CdtKn4Dhy3bYRGBUxnVj5rdz+tT1U9uxqzHkp8kNRjp2jhYhPNIptyXQqBAWXPqdv7V205UxjNcW1aN3wjDeGQSBEg5JzZSNjHcVM4ZyNxC7mVMLcUsMue5/LVQTrOeCdhsD8q1fgySap2VRLlTsLg7zPC2rrEmIW27T7Aa1sPJ3wzt4Mi9fZb19fMDEWrIG7eb7bRME7bxXA5y+IN7ElrGFuMlmSGuoYa9/0kapb7dW30GlF0VRnKcqiX3l3GYbCYPC28RcsYe74SB0Z0Rs8a5tZmd65HxR4zZTh99bOItm9ntFUFxWYEXVaQs7CJ1FZRgeDMx7SZMakn1Jq14LlcZQANB0oS5B6f2yu4zm6/jMIUvlM1q4reIJVrjOrLBExoOwFcO0SuucgneCRPzjerHxjgwQlQMs6+kiYkddz9arVs+XbX8qpz3utGzSx2x2Pn0IAuvcHhF2uGYykljAkx30B09K0b4Vc83rrXMPin8RQme27AZhlIlSfvCDInsaoOBvmzdt3U+0jqw+asD/ALVYOSeI2MLxa8cQFRWa6gdx/hMWLD5AwVn1FWYJXEw62G2Sfs0TnLhjX8LedUCkWxECGKowuQANOh3rIVLKQVJkahgSCD3BGo9q2ixzhg7juiYm1cLCFRS2ZvLBEEAHboayjg9xRce0wWdQjNsSv3D2kA694qrUpupI1fHZVGEos6GC56xdoyWRyQFzXElso2GZSJ95NPXuccZdDqoVS6wTbQltTHUmO01CHE7llcqKqspiSozCCWCn6/a6iIjQ1DxPE7rOxzatGiqsaElYEaak67mdZqlZJLi2bFp8Uv1KKLR8L7NwcRRrgcZkukswIlok+8mtmLVi/wALS/8AxFc5JPg3NzMaD6VsgYVow/tOd8h/cX4Q4DT6iaZQU8hqw54rw6OjoUACjIoCjpIBMURNGTSSaKGJY157+JN2eJYmNQGUH5hFn+1egprztzVhmOLvs5GY37gMd85j8IqnL0dL46NzdeiBwbA+OzJnCMFkSJDQRpvp0qfwNThsaA+XMAQIMiWjr6id+9cfDE23DiYB6dV6j6V1uZOGN5cTbOdGAJYbqQNG+REa9DVMa7N+Tcntl0zt3/iBjjmUm2sGCvhAkR0JJpXD+eLxdVxAVrZYCVUKUnSRGhHcVJ5NuWMfbuJfsi5fQBgV8rssESCsEwckjUazVtw3KOCsRcFklhB/mMXg76AmJqahN8p8FM82njHa4c/YybnKz4eMviAALmYDaQwD/jP41YWJw7CxeAexdH8snZl/pPZ12nuJ61XOZbni4u/m+010wJnrCgH5RWk8x8CNvCvaujxLeTMrdUdRuI1B06VDZv4HmybNr+xnXGeFm25IGa22ocdR2PZh1pXA8JYuZrbXBZuEjw7zTlUz9liNVn+r61Mt8RayTbLFgAD5hmBBHX19dfanEv27rZVsozvIATxAdBPlAEDQGq1adMv3boW1/Jb+X+B3MC64vFvbQI0G4jf4ltxlIuaAPqQRpPlFJ+JfxAvWbtu1gbi5Ms3LyhLnmJgIGMqpga9dRXD4Bwp7+YWUssU0yC4GbTqDcfbXcaU98ROB4vD4RXdUa0WUNlJJtEGQSIAidNP1rRGUrpLg5+SMXK5vn0cLGc7Yy/aaxiL5Nm5CuQiB8s66qBp3HUadartlyjlWOoMfP1pmSxCqCWbRQokknoBv9KHF7VyzeKXbb2mgeS4pB2133EzrWmuCNxhLgtfCMWulXHD8YRUiayPD4yKlni7Ab1HcyySi+bLRzDxBXYRVQsxqdtf1pBxLXDp7ntSrC6RVOV8Uy/Tpt2lwPWwXZFRSZYDbckionGWW9dxF9iyq18qMqgyYJ6kDYDr96rDxCy2EwK4g6XMSWt2J0K2wP5l0diQQq+jE9qr+Kxdu/csWgfBw1pQozdNM1x2jd3YHb/KOlX6dNR58mD5DIpZKT6JnA8AtniNq2bmYo+4WBqmbcsT17VKxC23DFQMzZmBLR5luyI2iVOlL+G1pMTxPNdXMMty5B6EABfnAMRXV5b4VbbHG1dth0DXEymRqsx9kg9Kebwl7DRUt8n4RBZg9pbs+YZbVyNmUxlbT76yqmdwJ0io+DweZoyu1wMAEQbwdTMED3PWrVznw+zYU2rNoJJW4TJMlmXKo12EMdda6nLxYYZQCB52I01ylo7a7TWdQvJTNH/K2Y24rsY5AwlxOJZLoVSuGYwsGAxWJb7xnr7VqVUDlUH/i10dsGvv5lrQavjxf5MWpm5NN+kOWqfQ1HWn1FMzDlCioUAOZaVlohR0AIYUkinDRRQA0y1g/xGsC3xHEA/ZfK8epUCfqDW+lfr3rGvjXgiuJs3YAV7ZXMNyUM+YR0Db+tU5lcTofG5NuavaKaj2yMrKRGxX9ZNWDknHJPgXGy5v8Mt9nMfuEnaenuO1VBTpTlu6CNdqyKTTs9Blxwyx2sueO5bVMQWs3Gw7kH7JIyk/KCoOu3auVw44l8UqXXusbRLsGd3gIpMgE6zpBHcUvA8xXEjP/AD7YEAOYZRECHAnSToZ3q4cvc4YJCWuBkZgFzNbzGASQMyzKiT9av3QlT6OdKGfFFrbuXsp3FOAPaxVq4yEhgt1VOkhDrM6LECZ2kVp9zidm7gnIuB1a1InQwwgSD11j51UvihxyzeNi3auK4WXdkIYANAAn1iY9BXAwxf8AhpWfJNs9gQZE+kFacJfrpFGbFu08ZPhnF46p8dgJIEAd43/WiwilMjhiG+2rKJylDIO4MzERNCxiArnxBqTmD7kbgrvAMkeb8YpaYmNQEOnmnfSIJE+Y5hP+xqqa/U7N2KX9NKL8FnHEsFxCGdf4bF/ea3pmbbMAdGn0hh3rY8PgF/h0tPDqLQRwwkOMoBkGZn1nevNq2s0DdmMD1ZjAHzJr0xw7D+Hat2zqURVPsoFW4ZbrdHP+Rx/TUVuv7eiHwrl3C4b/AMvh7VqdyqAE/wDcdY9KXxPg1jELkvWkuL/S6hgPlO3tXQiklqvOVbM84j8HcA7FrbX7PojhlHtcUkfWqdzz8OsLgrNopcv3bly7kAdliApJ0VR6fWtxest+OVzKmE3/AMR9tPujrSm3tZo00ryx3dGXnDgHKg0ipnLvC1vYq1aJ0Jl4/pUSR8zEe9Qb1+BA09fl0qx/DHD58ck9Lbn8hWXGrkrO3qZqGN7e0v8ABy+P80YvHXnsCwl62jN4VhbRYoieWVZIYHKuprjcG4bZxF5bJuNhrjHKM4zpm2yk+VlJ21BrufDLi9jC8Te5iLgtoVuoHIMBy4iYGg0Ou1c/i2JS5xh7yn+ScZnzicuQOJbTcQJro7kjzdNmjcicj28DdN67irdy4VKKq6BQx1JkyTp6Aa1XeGcUX/iS3WMWxiHaRtlltQOsj6yKncc49gsl5LNwvcuAoGysirm6l2AgRP16DWqPfxLKArjKY0EDaeh+986hkipdM26SX07U12qLnxG5cx+LAAglp2nIFWI9QiST0LGKvf8AKs21UP5UGUDSYXTWACdqq3wvxdp7V5Sua6RqT1t6AgdRBYEncyP6dO6bOVRbUeUDqZ3Ppv1qOLG12VaiSvavBG5Ouq3FrpE64QR02uAda0R6yrlsi3xq2oEA4coANI8pbbp9mtVU0eX+RZlxH8INN6kWqYVakWhTKB2KFDNQoAcAo4opoUAAiiijJqHe4io0Gvr0+tKxpNkuKzr4w4BblvDl7gtgM4BPVioIGv8A0mrfc4sekfv51xuNG3ibZt31W4h6HoR1Eag+oqEmmqNGBOE1Iw08MuRKgMCY0ImYnaajGy4BOVokg6Eww3Gg9R9avXH+TxaTxMG1xiCCbJYEx/kJjMR2O4n5HicI4fiLisLeQ6ksjyjZjHQxGwrM4fY7cNRFrv8A0cTDX2QzGnqO/wAxXQld3cLOuup+g2PzinL3LuNtKQcO5EjVSG2j+kn+kax370jFviGDB7DiQRqrSJIbTTT7P4+1LYWx1C8Nf5I+LvWdMpII6zrPoAIH41p/wjcfw103GGa9dLrm3ZQoWZPcg1QOWOXDib6JcQ27QM3Gg6qNco0+0dvc1r7cLSALYMAQAqMAANBEgCBVuKHkwa7UqS2PyUvnLgNpla4ytbuFM2Vh94EydNl0I17CqpgcTbS1miwHUFRKl2YjYhZyjQ7n+mtG5n4QzJMkIEKnORPX7J179aqHDOGYKxla+3isdSiDMEHbU5WPuaeSFtOyvS6mMIOLt88UJ+H/AAQ4vGW7nhsbdu54ty6RCypkIukSWjToBW6k1wV5mwVq2gS4sZRltopJAI08qjy+8VzMZ8QLKai1dI9Qq/m01KNRVGXUZJ55XRcJpLGs8xXxOSPJZbN0zMI9419vxri4rnrEXJ84UdkAA+up/Gj6iKo6ebNaOtcHnDl61jrBs3GCMDnt3BEo40BjqDsR61mdzjrsNXY/NjTacR/c0vq/Ysjp2ndlV41wW7hLptXgMw2ZTKsDqCp6/LcVYvhg6rjCzMFAsuSSYAAyySTT2Kdbq5X+ojprqOtc7mPwUNoWkCFgTcjQEAiAB26/OKjBJytG55d2Nwku/JzOI8JQYi8MKM9ovKXH1JG5I0Gkkx6Uzc4U4EtEfKB/c1cuXVXL0/fal8bVY71rMiqLpGb37Ue1HgbXjOlgmAzABv6CxAzR94Qfs6T30qRxZxNN8r3guKtuyl0t/wAxlG5CjSCQdSxUe9RXYZWqo1vlflO1gpNuXukZWumJy7woE5QYHqYEmp+JwTly0kjLGTfUGZkemlN8M43i8TbzW8L4fRfEzH08x8ogGuxa4Hcd0e/dJCGRZTyozDbxI+2OuXbvNWXRia9nB5c5Zu/x/wDFOcqImVR1dihUn0USfmav60lUpxFqt9jlNyq/AtKfQU2q08tBEOKFHQoAMUrSmxRlqAOPx7HlPLsCJHrVav8AEu5q64zCJdXK4kfiPkelVjG8nkybdzfowj8R/aqpJmnFOCXJxrnEp6+tRjj+1SsTyjiRsob5MP1qEOXMWu9l/aD+Rqt7jQnD2LOJn3/cGmr2LjWde/Ue+9OngmJH/oXP9NM3eB4k7WLn+mPzpckv0+yJxvmO5asXHWGZFnKR9Z06b1VOH833cTct2yqwQxuMuhAA3XU9Y370fPL3bFs23VrbOchBEeUgk/WN6o2Fxb2yTbOWRrE7f2q6O5xM2RxUuEbPwvmA4dctvLvJJEkn11/c01xznXE+BcK3mQhDBUKIMaRpNZd/xnEOpKZoUedlXNA7s0eWoiXGuEly7hYJPmYCe8bVHbLyw3w8It2B4tcuKfFu3LlwgP8AzGZiAw6FidNtBQe/rUFrBsls0hj9okZYjYAdBUdsTNVtWzTDiPJrHInEcBYw5e/dsC9mJhtXC7AARvoTA11qt88c1nF3MtvSwh8g2LmILsOnYDoPnVMtsZqWq023VCjjW7cEST1pQNExpNQLB/PFO2bn41zMdh2uABHKkGdOs94qAbuKt6FZ9YDfkako2VyntfRarN0TXM5rvEeEwHlEgt2Y7AnoDB+lcVsfid4b5eGfzpnE2MTdlmRyBJjYDvCz/voOwqyEK7ZTPK2uEdnhvF8uhbKO/Sl43jecEZvzriYHhV18uYFU7tpA9F3NdTB8rPcdUS5mLGAAupPbePqat3R8sUd75OPfvSa2v4QctrbwhxBIN2+dNJ8NUJAH/VMsfYdKreO+HL4TB3r5Txbqpog8zid2EaLl+1pJ03rlfDznW5YxFmwLn8i7dXMrhYXOQGIYnyaa6aTHrRZXOSa7N6s2sihRsBAnXT1P60cUZk/vpSlXWmUChtRihFKWgBxBTwptRTlAAoUKFAAAo4oxQFAAC0eWlChSYBAUeWlCjigBsrRMKdpJpAcjjvAcPi7fh4m0txJkAyCD3Vhqp16GqBzFyrwrh6SmGU32BNsO124FjdjmaBH5itTIquc78sDH4Z7QIS4VIS7BOXqQY1ynY/Oh9EotJ8nnbivNN5rdyzacpYuDI203QO87DrpFWj4HJg/4hjiVQ3pHgFzopAk+U6Zj0b/KdqrvFvh5xHDkq2FuOAYDWh4qkdxl1+oFcLGYC/hnAu27ll9CM6lPXqINNKlwOT3O2ev7tsMIZQwOhBAMj1HWqnxT4b4C9r4TWj3tMVH+kyv4VgmG+IHEEUIuMuZdgsqY6aEgt+NS8OvFsafIuKuzs3nC9vtsQo+tJphFtdM0+z8M8D4ptLjXNyCfCzWS4XvAE/hU3F/Cuz4ZFq9cFzoXylfkQoB96g/DH4XPg7wxeKcG8AQltDIQsILO/wB5oJ0GgnrWoRS2ok88/Zi134Z40GAtph3Fz/8AoAiuhwr4WXGg3ryIOoSXP1MAfjWrk0gmo7IknqZs5vD+X8PZsiytpSg1OcBix7sSNTT6cMsL9mzaE9raj9KlgUTCp8FO5vyZZzH8O7ivmwZDIf8A02IBX0BOjD56/Oq5f5Ox6aeA5n+mG/8A1NbnFRuJ32t2bly3bN11Qstpd3IEhR2JqLxoujqZJUYunJ+Nyljh7gAE6xOnYTJrvfD7AWlum9duKrpIS20CSRq0neNRHvXG4n8S+JuwRMKcOT08G47j3cAe8aVUb+A4tjCZsYpwd/5TIuvcwoPvS+nTJPPuTTNb5x+IWHw6m3Zuo96JOU5gnuNC8bLI6SRIrA+JYoXrrOFC5jJA6nqY7nerjwv4R8RukZ0t4dZ1NxwSB6Jbn9KvHD/gphlCG9fvOQZfLCBh/SBqVHrM/KrSi6Ol8F+Itd4cEYlvBuNaB1+xAZRJ3jMR6QBV8imcBgbdi2lq0gS2ghUUQAKfIoIiYp1RTdOW6AHUpRpC0ZNAAoUnNQoAkUa0KFACqOhQpAAUYoUKQBGioUKAEtQijoUANso7Ck+CraFQR2IBH0oUKYwrfDbK6ratqe4RR+QpyyNW+dChQA4aQRQoUiJHv9fao2YzQoUyxdDymiLUKFJEBU60c0dCmJhhj3odqFCgAEUtl/fvRUKBjcbfvpSmURtQoUAJYfv2oAUKFMBYFEwo6FACKFChQB//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4" name="AutoShape 6" descr="http://justdan93.files.wordpress.com/2012/07/145.jpg"/>
          <p:cNvSpPr>
            <a:spLocks noChangeAspect="1" noChangeArrowheads="1"/>
          </p:cNvSpPr>
          <p:nvPr/>
        </p:nvSpPr>
        <p:spPr bwMode="auto">
          <a:xfrm>
            <a:off x="63500" y="-136525"/>
            <a:ext cx="5743575" cy="43053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6" name="AutoShape 8" descr="data:image/jpeg;base64,/9j/4AAQSkZJRgABAQAAAQABAAD/2wCEAAkGBxQTEhQUExQWFhUWFx0XGBUYGBkYHRgXGBodFx0cGBgYHyggGBwlHxcXITEhJSkrLi4uFyAzODMsNygtLisBCgoKDg0OGxAQGiwmICQsLCwsLDQsLCwsLCwsLCwsLCwsLCwsLCwsLCwsLCwsLCwsLCwsLCwsLCwsLCwsLCwsLP/AABEIAMIBAwMBIgACEQEDEQH/xAAcAAAABwEBAAAAAAAAAAAAAAAAAQIDBAYHBQj/xABEEAACAQIEBAQDBgQEBAUFAQABAhEAAwQSITEFBkFREyJhgQdxkTJCobHB8BQjUtEzYpLhFVNyghY0Q8LxFyQlstII/8QAGgEAAgMBAQAAAAAAAAAAAAAAAAECAwQFBv/EACwRAAICAQQCAQMDBAMAAAAAAAABAhEDBBIhMUFRBRNhcSIygSMzkcEUQqH/2gAMAwEAAhEDEQA/ANkmhnomogaAF5qMGmxSkNAC6bvXsonr0Hc76fQ/Sl0nKG00MH6H9DQwONhOZFuSFRg4bLlYwNN9YmfSK7VnEBu4PUHcf3HqKi3cHEmAe+kHv03olug+x+h6VBOuyxpPo6SmlU1beYiliplYc0BRGhNAB0k0Joi1AB0maItSc9ACmNFTZalBqBjk0YptXpYagQuiNEDRk0ANsKZc08zUy1A0Nkmklj3NG1NuQPpQMg8SvXCRbtmGMFjOy/36/wDzU0T3NQLbBQzmSznQb6dIqRgbTBSXJkkmCZyjoJ76T70kSa4HfEPejW56mkFtabLMTCRvqx29QI3NMiTkYx1pwmmbYpxaBBZz3oUeb5UKBDpFEBSXJ0gfMzEfLTWlgUWAVKApNJv3sgkhiOuUTH01j5UAPUz/AAihiygKzakjr8+9LtuCAQZBpYFLsfQm3dmQd/0pq/hQTPX86ddOuxGoNJt31P3h9RSq+GNOuUN4ZyN6nAVzeIXlCzmX6j6/p71LtYhSAcw270LjgJex40k0RagTUiIk02Wo2NNNQMUWoBqbowKAFzRA0QHalBaAIy2sklRoTJHr6f2qWpoLTOLd1WUUMZ1WY06we9A7slUc02jTr+/egTQRCZqi4+2WXKOsDeNJ1/Cn2ppjQNOgFqbu7H10pYFM3zqBQNBIome237+tLY1GxLNlK24DHqdh6/OKftKcokyY3iJpDYnIT6Dv3p+2sDTakgUuKYgyaQ18CASBOgkxJ7DuaSwPekDDiQ0Sw2J6T2oEOG4KKlRQoDgm/uaE0dFFIQmO9AaUo0kUwDzAb0qaQTXK5m4+mDwz3n1jRE6u52UfmewBpN0NRbdIzHmzjOJxOJv2CWt20cqo1AKqSs6faaQSe2m1OcAxlvBWh419VBP3oE/Ik1SsTxW7cuPdZyWdi7TsWPUDpGwjWAKXc4uXGW9aS6vTMM356ioxzRfk35NFkiurNLHP/DyCrYhddN6n4PnzAQo/iLU9jcUfnWS2MDgLh81pkJ/pdlj2MirNwW1gLMBBkIP2yttnPpnYFgPlBqyzG8clw0aO/N2HVQzNCnZoJUjrB2NNcP58wd52RbuUrHmeEDf9GYy3ziKrGM4JaxILW7j5j94Att08wOX2g1X8RyOcxzBiOjx3J3B1gaa76+9RY9iNVxHEmGtvMw7rDD2G5rnNzYFMXF/NW/0tWZ2eDXcOZt32T5Fh+GxrtXOLAplxTqwHUgD5abT9KlYlA0jhXG7GInwrgZhqV2YfNd49RpXSGtY5y5xVP4lLWBs5rrss3HMlVDDPqNAkEDedSNem0BaVkZJoZW4CxSDIAJ0Ma/5tjT1GBSWNBEQ5YEACQes6j/anSKQDVc4hzlZQkWyrwSCSwABGh9TrQSqyyxSWI+VcLDcWe4AYEHYyAPzmuZxW/ddWAvWrA/5uZZEHWFM5veKQbS03MSg6j8TTAxiE6SaoGJ404YLavLdH3nYKp0/pjT8Ka/i7z6NdUDtn/smtOx7DRruLVdyo66sBVdx3NAQ5git0HnAEd9tKp+K4MXA/++ZDmklVVjl/pAJAHzjpXVwmGW0gyjEYhhrmcKv1yqoPuaOR0kTcTzx4Q/wM87lXnX5hdad4Jz9h795MOyXLV1yQoaCCe0jUE9JGtczE28bcGiWLS9287fTUUxwThNuxiUxF5zeuAzJEKkyMyiZkSdzA1gA06YcGkx3pMUbbUnNSIANCkPdA3NN2MWjk5GDRvB29v3tTsKY+Sf2aFIzfuKFHAUdGjFIJoi9QEJs2Qm0ncyST+dKmgrz1mjApjEutYh8UMe97Hfw8nJaAUDoGdQzN6nUfStvcxXnvmnGpexuJug5s10hYOUgJFsESIeQvQg/Wq8vVG/QL9bk/CIi2jbtrc2BYKFI0YESxOhzeXp0zCK5jXIYgbfp0n8Kl4ziTQAFCxIGryAYnKrfZB2nXbQ1y3f1rM0dWM/KLfgfAKDN2AiNSTpvoN61bljhlsYGwMoAKl9QD9piZ1FefrHEHWIgxtIBj5VtTcyeFw+3/AFDDrp3JUafjWjGYdbNyikvZTuNYtziLlu07JmOYkHIFUawCu3TbtXDxGJus6p495p0k3Hj2BMx6n6VAxPFC9536n99aIYiGzb/WPrvVOSVyNukxxWJJ1Y7jcGyySzQNySf2TXNZxPt11/OpmIxTOddf0qA+h/XvUbLJRrwi1fDHGC3xLDzoHJt+7CR+Kge9ehCa8rYG+yXEuJ9pGVhH9SkED3Ir0Nj+dcFaOR8RbDj7SiWyncg5QYI7Vowvho5WvxtyTRYiaSTXK4RzFhsTIsX7dwjUqp8wHcoYMesV05q45zVPkOq3i+X8LcuFntgFiTKlkk9yUInWrEwJBjr17etU7jXF1s4dXutqqgNoVLN/k9Sen404gk30dT/wphwNA4E/825/ej/8HYQ6m2WPdrlxtfkWqtcm86jHP4F5vCugygBH85AQ2Un/AJgjWNwTHWLvZdsxBEDpST3LglkjKDqRAXlnCINLFv3AP5zSFw1pJy20X/tXSPbSp+MZoIC5tNpAHbrUTwyQCYB6gd+u1SRCweIIkCNJ26Gmrjn9/wBqd8NwRsV67z6R0/8AiuPzPxZcPazs4QyI0zF+6hesiddhpQSitzpDottBzADWBBnTT6HeoV3BEnQTrVE4tz9ibhi1ltL0iGaPVjoPYVyrHNuMtkEYhiOzgMD85E/QiqfrxTN8fj8rju4Nz4PdZkKvupjeZBEg/mPauj4I7Cqv8POMDF2GuwFYEI69AwB29CCD71bQ1WWnyjBOLi6ZDuYO2Tqo10OnT1orVhUEIoUegAmpb0w1BGwqKhJoUDJkU1ewaswZpJGgEmO+qjQ+9PmiqPZFAAoUDQp9DE3UkEdxH10rzlZwiNmtsozoSsgnXKcvevR+teeeIxZ4jfUmAuIuD5BmJ/UVRn8M63xclckyBe4W0ELMb5T6dprl3bZ7a1Y+JOAQVKz18w/v6VxcU4mRFZ7aOpti0RRbNXzCP4/DQZlrQ8Nh6AjKT81I+hrjcncPW/iVW4JtqrOw7xoAY6Sw+lWLGcRwlm142FRcucW7iqCouJPmBU9QCWVunciRV2J/9mY9VGL/AKaTsz3+GCyW7kAe/wCFEDO2lWDj3Abi4m7atg3AF8VcupNojMGA+9odYnrXKwWELuqgFsxAgRJk9J0qqffJpwpOK29URSdPxqO81ZsXhLIe6RD2+hRh5SBB6yAT6Edu9VnMaaRGckwWJUH9/jUq1iFHSnOE8MuYm6LNkAuwYidB5VLb9Nt+5FQ8fw+7YJW9be04EgOMsx2nRhrGk1oxLizHmklSO/wzE2NyXtXF8yXUJlW/f61sXw95oOLttbvQMRa0eNnXpcUdJ6jofQivPdl9N60D4SuzcRSPu2nzdZWIAJ+ZX6VajNmgnC2bnFZR8ZLEPhlAhTnP/dpH4Zq1HDWsigA7AD6aVXufeBpirADnKUuKwcASsnKd+mopSi5RaM2lyRx5VKXRgFxWtsHQkMpDKw3BGojsa0Nvi0Rh7FxrGdsxt38r5SrgSrKCCCHEnUiCpHSu7huQ8DY/mYi4bgGsXGW2nuBv7mKqXOPMHCszLZHiq2jpaSLY2GZH0CkaHy9VHrKwYpR/cX6/UYsrX0zuN8WcHcXQ3rTMCJa3mytH+UmY0NTuF89YHKqnGWw33mdXST6KRtvrWd3OXOHrw21jrt3EW2vMypatZXzFWYaG4JXRZJLaT1qsYZcAzAO2KRT97LaePUgQTWil4Oeejb/FLbYc4i1dR7YUt4ikFSFkHbTcEVifF+Kvi7rXLhjoqjZV3Ajv371qGC5WRuE28HZxOZW86XsgOZGc3IgHXtoelU/FfDTGIfI9px/VmKH3Uj9azZlOSpHT0E8MLlN8lONunsNw67e0tW2cjfKPsj/Mdh71fOHfDwG34l+59k+a3b/Vzt7CpHF+eMFw602Gt2szja0kKPMJl7muveZaqoaaTdyNeo+SxxVY+WdT4ScNvYe3iFvIUzXEZQY1GUgkQT2/Cr0xrPfhHzTcxxxXiKqi34eULOzZ5kk6nTfStDatSgo8I42XI8knJ+RINFcO5ieunWgBSgaGQOU3Ebk/+WuH1zIPwnShXWj0oVGh2vRKuMACSQANSTRKQQCNjrPpTroCIMEeutM2rRkljOsgDYDpSEhZWo+Fvi5JX7IJEnSSNDl7j1qVFAD9/wC1ABdK88/E6zk4niREZirfMMi/qDXodjWBfGFf/wAk0rvaQj1HmE7+ke1V5VwbdA2sj/BTlWesfX9KViBGxn1g/kak4TDSJM+wmfqRQx+HURlzR1LEfpt9azHd2vbZ1eTr5Vy/3WBtb/ePnA27KfqKl4jgN3wR4VtntKzuxEEydB5dyAumlQ+H2A+HyWzmdSbmh1zCf0GlWDD87W0wwtMMl2IkaqZ1kRqCe1XRUapmCWTJu3xV0TOB4pHxmFvs4As4VUYdTcAa3lHc6yfaq9zNfSzxByikW8wuZRp9tfNH1Jj1qDaxLZzcBOVTmzEECBr11NQTcfEXczklnfUwTH/aNYA7dKMqqkg00m5OT4VUO42wFQkZSp2I69jGhVv8pHQHXeuEXkgAEk7Ad66/MUA6KofaVKnWT1X0jQ6jrUDgzAS4HmGn7/CnCF9hPI7os3KGNPD75vXrZY+GVVcwWCxBnUHoI96d5x5qscQshHsvbu2yWtOGV1kiCrDQgMANRMEDSqxjeIO7qzsWPY67ax8tKTexWebhABLBYUQNQT/7fxq+MaXBne2buQXBOE4nEv4eHtNcbSQIhQdJYnQD1re/h/yevD7DFiHv3Y8Rl2EbIkxIEkz1PsKwvAcTuWLi3bDlLi7MPXQgg6MD1BFTjzDibt0Xbl93uK4ZSxMKVMiFEKo06AVIqyY5Se2+D0ghMfvT0+VcbnfiAs4G/cKeIFCzbAzZgXUMCB0IJmaoH/1NxLwVW2J1gBfl95yd/SufzBzjjrljIg8J/Et5XQZWnOABoYIMwQRBG9VLKrozywTStlX5i4NhHy3rF50s3NUzq1xFOsoCPMhEbMPkTVX4phGsXDaYglY1EwQVDAiQDEMOlbtz5Zs28De0RndktjKBGcnMTpuwC/jVP4vyfZxqWMRbv5bjWUF4QGUG2gt9wQ/lEj0rQp3PaiLxViWT70cXFXRc4BbU/aw+MIHyuKWg/wCqoq8FsNwVsUFP8RbxORnkwbbQAI20kfjTPMvDrmDtLZ8XNaut4jLlAh0EA99ia7PDOFXU4BjLlwFEe7bdAwILANbEiehMa+lWNUUnb5LtXcXwc2bd027lq44tMDBBBDp5hBXUlZHRqrdv4m8TtTbd0YqSD4lsZgQYIJWNQRXW5C4mtrhWIe05GIt3gYjy5S1se4IkH511uK8BwnGB4+HZbONA89tjo8D7wGp9HE9JFVOcd20t+jNw31wUPiHxDx90MvjBA2jC2oWREQTqdvzqrMZM9/x+dWnGfDziKMR/Dl4622RwdJ6GevUUeC+HfEHmbHhgRLXGVYn0BJP0qRWXT/8Az1eE41PvEW2A9AWB+hI+tbI1ZfyHgLeD4kmEtkMbeFdblwfevMUut8gAFAHpWo5aq3Wyc8bhV+VYk/KlKRQFKC0yAU0KVlFFSAlE0Qei6URFRGgw1GTTVm3lEST3J3P0pZpoGE7Vivxnuj+Ns6SRYE+7vH5GtpbSsH+LV/NxFgPu2ra+8Fv/AHVVl/abfj/7v8EXhqW3QEsdwsBQTMT1YVMs8JF274az9lnbNAEIM2o6SYG/Wqtw3HGy6sAGymcp2JjTan7uJuYm6FVfM5yhFnXrrJ99dBFZ7Xo70pNppvwW3lLhPh3vFQwIIa2RIIOoKnuCBvUviXAzLNbsiZ2RVUk/MwK6/L/KF7D2lNzElf8ALbVCFnpmuKZHyAFI5gwmNtDPh8UbnXwrlq0CY6KVUAn0gfOtCbS6ONKpTpSX/pS8ZexFh7We2qhrgi2PMXykGWPUAkGNp+VRFVsJiSSkqZfKxKkTIkMPsnfuCNCDRYnmm41+3euQCq5PKIgTqYM5SZ1+VSOZcJGS8rFrbRbIJnIRqAp2ymTAG21UOZthiSklL+TgccxIe4WIInUAlSYiAIRVUaAaAVBwVzLOmhNTsbcVmbygCTA7CdtKn4Dhy3bYRGBUxnVj5rdz+tT1U9uxqzHkp8kNRjp2jhYhPNIptyXQqBAWXPqdv7V205UxjNcW1aN3wjDeGQSBEg5JzZSNjHcVM4ZyNxC7mVMLcUsMue5/LVQTrOeCdhsD8q1fgySap2VRLlTsLg7zPC2rrEmIW27T7Aa1sPJ3wzt4Mi9fZb19fMDEWrIG7eb7bRME7bxXA5y+IN7ElrGFuMlmSGuoYa9/0kapb7dW30GlF0VRnKcqiX3l3GYbCYPC28RcsYe74SB0Z0Rs8a5tZmd65HxR4zZTh99bOItm9ntFUFxWYEXVaQs7CJ1FZRgeDMx7SZMakn1Jq14LlcZQANB0oS5B6f2yu4zm6/jMIUvlM1q4reIJVrjOrLBExoOwFcO0SuucgneCRPzjerHxjgwQlQMs6+kiYkddz9arVs+XbX8qpz3utGzSx2x2Pn0IAuvcHhF2uGYykljAkx30B09K0b4Vc83rrXMPin8RQme27AZhlIlSfvCDInsaoOBvmzdt3U+0jqw+asD/ALVYOSeI2MLxa8cQFRWa6gdx/hMWLD5AwVn1FWYJXEw62G2Sfs0TnLhjX8LedUCkWxECGKowuQANOh3rIVLKQVJkahgSCD3BGo9q2ixzhg7juiYm1cLCFRS2ZvLBEEAHboayjg9xRce0wWdQjNsSv3D2kA694qrUpupI1fHZVGEos6GC56xdoyWRyQFzXElso2GZSJ95NPXuccZdDqoVS6wTbQltTHUmO01CHE7llcqKqspiSozCCWCn6/a6iIjQ1DxPE7rOxzatGiqsaElYEaak67mdZqlZJLi2bFp8Uv1KKLR8L7NwcRRrgcZkukswIlok+8mtmLVi/wALS/8AxFc5JPg3NzMaD6VsgYVow/tOd8h/cX4Q4DT6iaZQU8hqw54rw6OjoUACjIoCjpIBMURNGTSSaKGJY157+JN2eJYmNQGUH5hFn+1egprztzVhmOLvs5GY37gMd85j8IqnL0dL46NzdeiBwbA+OzJnCMFkSJDQRpvp0qfwNThsaA+XMAQIMiWjr6id+9cfDE23DiYB6dV6j6V1uZOGN5cTbOdGAJYbqQNG+REa9DVMa7N+Tcntl0zt3/iBjjmUm2sGCvhAkR0JJpXD+eLxdVxAVrZYCVUKUnSRGhHcVJ5NuWMfbuJfsi5fQBgV8rssESCsEwckjUazVtw3KOCsRcFklhB/mMXg76AmJqahN8p8FM82njHa4c/YybnKz4eMviAALmYDaQwD/jP41YWJw7CxeAexdH8snZl/pPZ12nuJ61XOZbni4u/m+010wJnrCgH5RWk8x8CNvCvaujxLeTMrdUdRuI1B06VDZv4HmybNr+xnXGeFm25IGa22ocdR2PZh1pXA8JYuZrbXBZuEjw7zTlUz9liNVn+r61Mt8RayTbLFgAD5hmBBHX19dfanEv27rZVsozvIATxAdBPlAEDQGq1adMv3boW1/Jb+X+B3MC64vFvbQI0G4jf4ltxlIuaAPqQRpPlFJ+JfxAvWbtu1gbi5Ms3LyhLnmJgIGMqpga9dRXD4Bwp7+YWUssU0yC4GbTqDcfbXcaU98ROB4vD4RXdUa0WUNlJJtEGQSIAidNP1rRGUrpLg5+SMXK5vn0cLGc7Yy/aaxiL5Nm5CuQiB8s66qBp3HUadartlyjlWOoMfP1pmSxCqCWbRQokknoBv9KHF7VyzeKXbb2mgeS4pB2133EzrWmuCNxhLgtfCMWulXHD8YRUiayPD4yKlni7Ab1HcyySi+bLRzDxBXYRVQsxqdtf1pBxLXDp7ntSrC6RVOV8Uy/Tpt2lwPWwXZFRSZYDbckionGWW9dxF9iyq18qMqgyYJ6kDYDr96rDxCy2EwK4g6XMSWt2J0K2wP5l0diQQq+jE9qr+Kxdu/csWgfBw1pQozdNM1x2jd3YHb/KOlX6dNR58mD5DIpZKT6JnA8AtniNq2bmYo+4WBqmbcsT17VKxC23DFQMzZmBLR5luyI2iVOlL+G1pMTxPNdXMMty5B6EABfnAMRXV5b4VbbHG1dth0DXEymRqsx9kg9Kebwl7DRUt8n4RBZg9pbs+YZbVyNmUxlbT76yqmdwJ0io+DweZoyu1wMAEQbwdTMED3PWrVznw+zYU2rNoJJW4TJMlmXKo12EMdda6nLxYYZQCB52I01ylo7a7TWdQvJTNH/K2Y24rsY5AwlxOJZLoVSuGYwsGAxWJb7xnr7VqVUDlUH/i10dsGvv5lrQavjxf5MWpm5NN+kOWqfQ1HWn1FMzDlCioUAOZaVlohR0AIYUkinDRRQA0y1g/xGsC3xHEA/ZfK8epUCfqDW+lfr3rGvjXgiuJs3YAV7ZXMNyUM+YR0Db+tU5lcTofG5NuavaKaj2yMrKRGxX9ZNWDknHJPgXGy5v8Mt9nMfuEnaenuO1VBTpTlu6CNdqyKTTs9Blxwyx2sueO5bVMQWs3Gw7kH7JIyk/KCoOu3auVw44l8UqXXusbRLsGd3gIpMgE6zpBHcUvA8xXEjP/AD7YEAOYZRECHAnSToZ3q4cvc4YJCWuBkZgFzNbzGASQMyzKiT9av3QlT6OdKGfFFrbuXsp3FOAPaxVq4yEhgt1VOkhDrM6LECZ2kVp9zidm7gnIuB1a1InQwwgSD11j51UvihxyzeNi3auK4WXdkIYANAAn1iY9BXAwxf8AhpWfJNs9gQZE+kFacJfrpFGbFu08ZPhnF46p8dgJIEAd43/WiwilMjhiG+2rKJylDIO4MzERNCxiArnxBqTmD7kbgrvAMkeb8YpaYmNQEOnmnfSIJE+Y5hP+xqqa/U7N2KX9NKL8FnHEsFxCGdf4bF/ea3pmbbMAdGn0hh3rY8PgF/h0tPDqLQRwwkOMoBkGZn1nevNq2s0DdmMD1ZjAHzJr0xw7D+Hat2zqURVPsoFW4ZbrdHP+Rx/TUVuv7eiHwrl3C4b/AMvh7VqdyqAE/wDcdY9KXxPg1jELkvWkuL/S6hgPlO3tXQiklqvOVbM84j8HcA7FrbX7PojhlHtcUkfWqdzz8OsLgrNopcv3bly7kAdliApJ0VR6fWtxest+OVzKmE3/AMR9tPujrSm3tZo00ryx3dGXnDgHKg0ipnLvC1vYq1aJ0Jl4/pUSR8zEe9Qb1+BA09fl0qx/DHD58ck9Lbn8hWXGrkrO3qZqGN7e0v8ABy+P80YvHXnsCwl62jN4VhbRYoieWVZIYHKuprjcG4bZxF5bJuNhrjHKM4zpm2yk+VlJ21BrufDLi9jC8Te5iLgtoVuoHIMBy4iYGg0Ou1c/i2JS5xh7yn+ScZnzicuQOJbTcQJro7kjzdNmjcicj28DdN67irdy4VKKq6BQx1JkyTp6Aa1XeGcUX/iS3WMWxiHaRtlltQOsj6yKncc49gsl5LNwvcuAoGysirm6l2AgRP16DWqPfxLKArjKY0EDaeh+986hkipdM26SX07U12qLnxG5cx+LAAglp2nIFWI9QiST0LGKvf8AKs21UP5UGUDSYXTWACdqq3wvxdp7V5Sua6RqT1t6AgdRBYEncyP6dO6bOVRbUeUDqZ3Ppv1qOLG12VaiSvavBG5Ouq3FrpE64QR02uAda0R6yrlsi3xq2oEA4coANI8pbbp9mtVU0eX+RZlxH8INN6kWqYVakWhTKB2KFDNQoAcAo4opoUAAiiijJqHe4io0Gvr0+tKxpNkuKzr4w4BblvDl7gtgM4BPVioIGv8A0mrfc4sekfv51xuNG3ibZt31W4h6HoR1Eag+oqEmmqNGBOE1Iw08MuRKgMCY0ImYnaajGy4BOVokg6Eww3Gg9R9avXH+TxaTxMG1xiCCbJYEx/kJjMR2O4n5HicI4fiLisLeQ6ksjyjZjHQxGwrM4fY7cNRFrv8A0cTDX2QzGnqO/wAxXQld3cLOuup+g2PzinL3LuNtKQcO5EjVSG2j+kn+kax370jFviGDB7DiQRqrSJIbTTT7P4+1LYWx1C8Nf5I+LvWdMpII6zrPoAIH41p/wjcfw103GGa9dLrm3ZQoWZPcg1QOWOXDib6JcQ27QM3Gg6qNco0+0dvc1r7cLSALYMAQAqMAANBEgCBVuKHkwa7UqS2PyUvnLgNpla4ytbuFM2Vh94EydNl0I17CqpgcTbS1miwHUFRKl2YjYhZyjQ7n+mtG5n4QzJMkIEKnORPX7J179aqHDOGYKxla+3isdSiDMEHbU5WPuaeSFtOyvS6mMIOLt88UJ+H/AAQ4vGW7nhsbdu54ty6RCypkIukSWjToBW6k1wV5mwVq2gS4sZRltopJAI08qjy+8VzMZ8QLKai1dI9Qq/m01KNRVGXUZJ55XRcJpLGs8xXxOSPJZbN0zMI9419vxri4rnrEXJ84UdkAA+up/Gj6iKo6ebNaOtcHnDl61jrBs3GCMDnt3BEo40BjqDsR61mdzjrsNXY/NjTacR/c0vq/Ysjp2ndlV41wW7hLptXgMw2ZTKsDqCp6/LcVYvhg6rjCzMFAsuSSYAAyySTT2Kdbq5X+ojprqOtc7mPwUNoWkCFgTcjQEAiAB26/OKjBJytG55d2Nwku/JzOI8JQYi8MKM9ovKXH1JG5I0Gkkx6Uzc4U4EtEfKB/c1cuXVXL0/fal8bVY71rMiqLpGb37Ue1HgbXjOlgmAzABv6CxAzR94Qfs6T30qRxZxNN8r3guKtuyl0t/wAxlG5CjSCQdSxUe9RXYZWqo1vlflO1gpNuXukZWumJy7woE5QYHqYEmp+JwTly0kjLGTfUGZkemlN8M43i8TbzW8L4fRfEzH08x8ogGuxa4Hcd0e/dJCGRZTyozDbxI+2OuXbvNWXRia9nB5c5Zu/x/wDFOcqImVR1dihUn0USfmav60lUpxFqt9jlNyq/AtKfQU2q08tBEOKFHQoAMUrSmxRlqAOPx7HlPLsCJHrVav8AEu5q64zCJdXK4kfiPkelVjG8nkybdzfowj8R/aqpJmnFOCXJxrnEp6+tRjj+1SsTyjiRsob5MP1qEOXMWu9l/aD+Rqt7jQnD2LOJn3/cGmr2LjWde/Ue+9OngmJH/oXP9NM3eB4k7WLn+mPzpckv0+yJxvmO5asXHWGZFnKR9Z06b1VOH833cTct2yqwQxuMuhAA3XU9Y370fPL3bFs23VrbOchBEeUgk/WN6o2Fxb2yTbOWRrE7f2q6O5xM2RxUuEbPwvmA4dctvLvJJEkn11/c01xznXE+BcK3mQhDBUKIMaRpNZd/xnEOpKZoUedlXNA7s0eWoiXGuEly7hYJPmYCe8bVHbLyw3w8It2B4tcuKfFu3LlwgP8AzGZiAw6FidNtBQe/rUFrBsls0hj9okZYjYAdBUdsTNVtWzTDiPJrHInEcBYw5e/dsC9mJhtXC7AARvoTA11qt88c1nF3MtvSwh8g2LmILsOnYDoPnVMtsZqWq023VCjjW7cEST1pQNExpNQLB/PFO2bn41zMdh2uABHKkGdOs94qAbuKt6FZ9YDfkako2VyntfRarN0TXM5rvEeEwHlEgt2Y7AnoDB+lcVsfid4b5eGfzpnE2MTdlmRyBJjYDvCz/voOwqyEK7ZTPK2uEdnhvF8uhbKO/Sl43jecEZvzriYHhV18uYFU7tpA9F3NdTB8rPcdUS5mLGAAupPbePqat3R8sUd75OPfvSa2v4QctrbwhxBIN2+dNJ8NUJAH/VMsfYdKreO+HL4TB3r5Txbqpog8zid2EaLl+1pJ03rlfDznW5YxFmwLn8i7dXMrhYXOQGIYnyaa6aTHrRZXOSa7N6s2sihRsBAnXT1P60cUZk/vpSlXWmUChtRihFKWgBxBTwptRTlAAoUKFAAAo4oxQFAAC0eWlChSYBAUeWlCjigBsrRMKdpJpAcjjvAcPi7fh4m0txJkAyCD3Vhqp16GqBzFyrwrh6SmGU32BNsO124FjdjmaBH5itTIquc78sDH4Z7QIS4VIS7BOXqQY1ynY/Oh9EotJ8nnbivNN5rdyzacpYuDI203QO87DrpFWj4HJg/4hjiVQ3pHgFzopAk+U6Zj0b/KdqrvFvh5xHDkq2FuOAYDWh4qkdxl1+oFcLGYC/hnAu27ll9CM6lPXqINNKlwOT3O2ev7tsMIZQwOhBAMj1HWqnxT4b4C9r4TWj3tMVH+kyv4VgmG+IHEEUIuMuZdgsqY6aEgt+NS8OvFsafIuKuzs3nC9vtsQo+tJphFtdM0+z8M8D4ptLjXNyCfCzWS4XvAE/hU3F/Cuz4ZFq9cFzoXylfkQoB96g/DH4XPg7wxeKcG8AQltDIQsILO/wB5oJ0GgnrWoRS2ok88/Zi134Z40GAtph3Fz/8AoAiuhwr4WXGg3ryIOoSXP1MAfjWrk0gmo7IknqZs5vD+X8PZsiytpSg1OcBix7sSNTT6cMsL9mzaE9raj9KlgUTCp8FO5vyZZzH8O7ivmwZDIf8A02IBX0BOjD56/Oq5f5Ox6aeA5n+mG/8A1NbnFRuJ32t2bly3bN11Qstpd3IEhR2JqLxoujqZJUYunJ+Nyljh7gAE6xOnYTJrvfD7AWlum9duKrpIS20CSRq0neNRHvXG4n8S+JuwRMKcOT08G47j3cAe8aVUb+A4tjCZsYpwd/5TIuvcwoPvS+nTJPPuTTNb5x+IWHw6m3Zuo96JOU5gnuNC8bLI6SRIrA+JYoXrrOFC5jJA6nqY7nerjwv4R8RukZ0t4dZ1NxwSB6Jbn9KvHD/gphlCG9fvOQZfLCBh/SBqVHrM/KrSi6Ol8F+Itd4cEYlvBuNaB1+xAZRJ3jMR6QBV8imcBgbdi2lq0gS2ghUUQAKfIoIiYp1RTdOW6AHUpRpC0ZNAAoUnNQoAkUa0KFACqOhQpAAUYoUKQBGioUKAEtQijoUANso7Ck+CraFQR2IBH0oUKYwrfDbK6ratqe4RR+QpyyNW+dChQA4aQRQoUiJHv9fao2YzQoUyxdDymiLUKFJEBU60c0dCmJhhj3odqFCgAEUtl/fvRUKBjcbfvpSmURtQoUAJYfv2oAUKFMBYFEwo6FACKFChQB//2Q=="/>
          <p:cNvSpPr>
            <a:spLocks noChangeAspect="1" noChangeArrowheads="1"/>
          </p:cNvSpPr>
          <p:nvPr/>
        </p:nvSpPr>
        <p:spPr bwMode="auto">
          <a:xfrm>
            <a:off x="155575" y="-2065338"/>
            <a:ext cx="5743575" cy="43053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8" name="AutoShape 10" descr="data:image/jpeg;base64,/9j/4AAQSkZJRgABAQAAAQABAAD/2wCEAAkGBxQTEhQUExQWFhUWFx0XGBUYGBkYHRgXGBodFx0cGBgYHyggGBwlHxcXITEhJSkrLi4uFyAzODMsNygtLisBCgoKDg0OGxAQGiwmICQsLCwsLDQsLCwsLCwsLCwsLCwsLCwsLCwsLCwsLCwsLCwsLCwsLCwsLCwsLCwsLCwsLP/AABEIAMIBAwMBIgACEQEDEQH/xAAcAAAABwEBAAAAAAAAAAAAAAAAAQIDBAYHBQj/xABEEAACAQIEBAQDBgQEBAUFAQABAhEAAwQSITEFBkFREyJhgQdxkTJCobHB8BQjUtEzYpLhFVNyghY0Q8LxFyQlstII/8QAGgEAAgMBAQAAAAAAAAAAAAAAAAECAwQFBv/EACwRAAICAQQCAQMDBAMAAAAAAAABAhEDBBIhMUFRBRNhcSIygSMzkcEUQqH/2gAMAwEAAhEDEQA/ANkmhnomogaAF5qMGmxSkNAC6bvXsonr0Hc76fQ/Sl0nKG00MH6H9DQwONhOZFuSFRg4bLlYwNN9YmfSK7VnEBu4PUHcf3HqKi3cHEmAe+kHv03olug+x+h6VBOuyxpPo6SmlU1beYiliplYc0BRGhNAB0k0Joi1AB0maItSc9ACmNFTZalBqBjk0YptXpYagQuiNEDRk0ANsKZc08zUy1A0Nkmklj3NG1NuQPpQMg8SvXCRbtmGMFjOy/36/wDzU0T3NQLbBQzmSznQb6dIqRgbTBSXJkkmCZyjoJ76T70kSa4HfEPejW56mkFtabLMTCRvqx29QI3NMiTkYx1pwmmbYpxaBBZz3oUeb5UKBDpFEBSXJ0gfMzEfLTWlgUWAVKApNJv3sgkhiOuUTH01j5UAPUz/AAihiygKzakjr8+9LtuCAQZBpYFLsfQm3dmQd/0pq/hQTPX86ddOuxGoNJt31P3h9RSq+GNOuUN4ZyN6nAVzeIXlCzmX6j6/p71LtYhSAcw270LjgJex40k0RagTUiIk02Wo2NNNQMUWoBqbowKAFzRA0QHalBaAIy2sklRoTJHr6f2qWpoLTOLd1WUUMZ1WY06we9A7slUc02jTr+/egTQRCZqi4+2WXKOsDeNJ1/Cn2ppjQNOgFqbu7H10pYFM3zqBQNBIome237+tLY1GxLNlK24DHqdh6/OKftKcokyY3iJpDYnIT6Dv3p+2sDTakgUuKYgyaQ18CASBOgkxJ7DuaSwPekDDiQ0Sw2J6T2oEOG4KKlRQoDgm/uaE0dFFIQmO9AaUo0kUwDzAb0qaQTXK5m4+mDwz3n1jRE6u52UfmewBpN0NRbdIzHmzjOJxOJv2CWt20cqo1AKqSs6faaQSe2m1OcAxlvBWh419VBP3oE/Ik1SsTxW7cuPdZyWdi7TsWPUDpGwjWAKXc4uXGW9aS6vTMM356ioxzRfk35NFkiurNLHP/DyCrYhddN6n4PnzAQo/iLU9jcUfnWS2MDgLh81pkJ/pdlj2MirNwW1gLMBBkIP2yttnPpnYFgPlBqyzG8clw0aO/N2HVQzNCnZoJUjrB2NNcP58wd52RbuUrHmeEDf9GYy3ziKrGM4JaxILW7j5j94Att08wOX2g1X8RyOcxzBiOjx3J3B1gaa76+9RY9iNVxHEmGtvMw7rDD2G5rnNzYFMXF/NW/0tWZ2eDXcOZt32T5Fh+GxrtXOLAplxTqwHUgD5abT9KlYlA0jhXG7GInwrgZhqV2YfNd49RpXSGtY5y5xVP4lLWBs5rrss3HMlVDDPqNAkEDedSNem0BaVkZJoZW4CxSDIAJ0Ma/5tjT1GBSWNBEQ5YEACQes6j/anSKQDVc4hzlZQkWyrwSCSwABGh9TrQSqyyxSWI+VcLDcWe4AYEHYyAPzmuZxW/ddWAvWrA/5uZZEHWFM5veKQbS03MSg6j8TTAxiE6SaoGJ404YLavLdH3nYKp0/pjT8Ka/i7z6NdUDtn/smtOx7DRruLVdyo66sBVdx3NAQ5git0HnAEd9tKp+K4MXA/++ZDmklVVjl/pAJAHzjpXVwmGW0gyjEYhhrmcKv1yqoPuaOR0kTcTzx4Q/wM87lXnX5hdad4Jz9h795MOyXLV1yQoaCCe0jUE9JGtczE28bcGiWLS9287fTUUxwThNuxiUxF5zeuAzJEKkyMyiZkSdzA1gA06YcGkx3pMUbbUnNSIANCkPdA3NN2MWjk5GDRvB29v3tTsKY+Sf2aFIzfuKFHAUdGjFIJoi9QEJs2Qm0ncyST+dKmgrz1mjApjEutYh8UMe97Hfw8nJaAUDoGdQzN6nUfStvcxXnvmnGpexuJug5s10hYOUgJFsESIeQvQg/Wq8vVG/QL9bk/CIi2jbtrc2BYKFI0YESxOhzeXp0zCK5jXIYgbfp0n8Kl4ziTQAFCxIGryAYnKrfZB2nXbQ1y3f1rM0dWM/KLfgfAKDN2AiNSTpvoN61bljhlsYGwMoAKl9QD9piZ1FefrHEHWIgxtIBj5VtTcyeFw+3/AFDDrp3JUafjWjGYdbNyikvZTuNYtziLlu07JmOYkHIFUawCu3TbtXDxGJus6p495p0k3Hj2BMx6n6VAxPFC9536n99aIYiGzb/WPrvVOSVyNukxxWJJ1Y7jcGyySzQNySf2TXNZxPt11/OpmIxTOddf0qA+h/XvUbLJRrwi1fDHGC3xLDzoHJt+7CR+Kge9ehCa8rYG+yXEuJ9pGVhH9SkED3Ir0Nj+dcFaOR8RbDj7SiWyncg5QYI7Vowvho5WvxtyTRYiaSTXK4RzFhsTIsX7dwjUqp8wHcoYMesV05q45zVPkOq3i+X8LcuFntgFiTKlkk9yUInWrEwJBjr17etU7jXF1s4dXutqqgNoVLN/k9Sen404gk30dT/wphwNA4E/825/ej/8HYQ6m2WPdrlxtfkWqtcm86jHP4F5vCugygBH85AQ2Un/AJgjWNwTHWLvZdsxBEDpST3LglkjKDqRAXlnCINLFv3AP5zSFw1pJy20X/tXSPbSp+MZoIC5tNpAHbrUTwyQCYB6gd+u1SRCweIIkCNJ26Gmrjn9/wBqd8NwRsV67z6R0/8AiuPzPxZcPazs4QyI0zF+6hesiddhpQSitzpDottBzADWBBnTT6HeoV3BEnQTrVE4tz9ibhi1ltL0iGaPVjoPYVyrHNuMtkEYhiOzgMD85E/QiqfrxTN8fj8rju4Nz4PdZkKvupjeZBEg/mPauj4I7Cqv8POMDF2GuwFYEI69AwB29CCD71bQ1WWnyjBOLi6ZDuYO2Tqo10OnT1orVhUEIoUegAmpb0w1BGwqKhJoUDJkU1ewaswZpJGgEmO+qjQ+9PmiqPZFAAoUDQp9DE3UkEdxH10rzlZwiNmtsozoSsgnXKcvevR+teeeIxZ4jfUmAuIuD5BmJ/UVRn8M63xclckyBe4W0ELMb5T6dprl3bZ7a1Y+JOAQVKz18w/v6VxcU4mRFZ7aOpti0RRbNXzCP4/DQZlrQ8Nh6AjKT81I+hrjcncPW/iVW4JtqrOw7xoAY6Sw+lWLGcRwlm142FRcucW7iqCouJPmBU9QCWVunciRV2J/9mY9VGL/AKaTsz3+GCyW7kAe/wCFEDO2lWDj3Abi4m7atg3AF8VcupNojMGA+9odYnrXKwWELuqgFsxAgRJk9J0qqffJpwpOK29URSdPxqO81ZsXhLIe6RD2+hRh5SBB6yAT6Edu9VnMaaRGckwWJUH9/jUq1iFHSnOE8MuYm6LNkAuwYidB5VLb9Nt+5FQ8fw+7YJW9be04EgOMsx2nRhrGk1oxLizHmklSO/wzE2NyXtXF8yXUJlW/f61sXw95oOLttbvQMRa0eNnXpcUdJ6jofQivPdl9N60D4SuzcRSPu2nzdZWIAJ+ZX6VajNmgnC2bnFZR8ZLEPhlAhTnP/dpH4Zq1HDWsigA7AD6aVXufeBpirADnKUuKwcASsnKd+mopSi5RaM2lyRx5VKXRgFxWtsHQkMpDKw3BGojsa0Nvi0Rh7FxrGdsxt38r5SrgSrKCCCHEnUiCpHSu7huQ8DY/mYi4bgGsXGW2nuBv7mKqXOPMHCszLZHiq2jpaSLY2GZH0CkaHy9VHrKwYpR/cX6/UYsrX0zuN8WcHcXQ3rTMCJa3mytH+UmY0NTuF89YHKqnGWw33mdXST6KRtvrWd3OXOHrw21jrt3EW2vMypatZXzFWYaG4JXRZJLaT1qsYZcAzAO2KRT97LaePUgQTWil4Oeejb/FLbYc4i1dR7YUt4ikFSFkHbTcEVifF+Kvi7rXLhjoqjZV3Ajv371qGC5WRuE28HZxOZW86XsgOZGc3IgHXtoelU/FfDTGIfI9px/VmKH3Uj9azZlOSpHT0E8MLlN8lONunsNw67e0tW2cjfKPsj/Mdh71fOHfDwG34l+59k+a3b/Vzt7CpHF+eMFw602Gt2szja0kKPMJl7muveZaqoaaTdyNeo+SxxVY+WdT4ScNvYe3iFvIUzXEZQY1GUgkQT2/Cr0xrPfhHzTcxxxXiKqi34eULOzZ5kk6nTfStDatSgo8I42XI8knJ+RINFcO5ieunWgBSgaGQOU3Ebk/+WuH1zIPwnShXWj0oVGh2vRKuMACSQANSTRKQQCNjrPpTroCIMEeutM2rRkljOsgDYDpSEhZWo+Fvi5JX7IJEnSSNDl7j1qVFAD9/wC1ABdK88/E6zk4niREZirfMMi/qDXodjWBfGFf/wAk0rvaQj1HmE7+ke1V5VwbdA2sj/BTlWesfX9KViBGxn1g/kak4TDSJM+wmfqRQx+HURlzR1LEfpt9azHd2vbZ1eTr5Vy/3WBtb/ePnA27KfqKl4jgN3wR4VtntKzuxEEydB5dyAumlQ+H2A+HyWzmdSbmh1zCf0GlWDD87W0wwtMMl2IkaqZ1kRqCe1XRUapmCWTJu3xV0TOB4pHxmFvs4As4VUYdTcAa3lHc6yfaq9zNfSzxByikW8wuZRp9tfNH1Jj1qDaxLZzcBOVTmzEECBr11NQTcfEXczklnfUwTH/aNYA7dKMqqkg00m5OT4VUO42wFQkZSp2I69jGhVv8pHQHXeuEXkgAEk7Ad66/MUA6KofaVKnWT1X0jQ6jrUDgzAS4HmGn7/CnCF9hPI7os3KGNPD75vXrZY+GVVcwWCxBnUHoI96d5x5qscQshHsvbu2yWtOGV1kiCrDQgMANRMEDSqxjeIO7qzsWPY67ax8tKTexWebhABLBYUQNQT/7fxq+MaXBne2buQXBOE4nEv4eHtNcbSQIhQdJYnQD1re/h/yevD7DFiHv3Y8Rl2EbIkxIEkz1PsKwvAcTuWLi3bDlLi7MPXQgg6MD1BFTjzDibt0Xbl93uK4ZSxMKVMiFEKo06AVIqyY5Se2+D0ghMfvT0+VcbnfiAs4G/cKeIFCzbAzZgXUMCB0IJmaoH/1NxLwVW2J1gBfl95yd/SufzBzjjrljIg8J/Et5XQZWnOABoYIMwQRBG9VLKrozywTStlX5i4NhHy3rF50s3NUzq1xFOsoCPMhEbMPkTVX4phGsXDaYglY1EwQVDAiQDEMOlbtz5Zs28De0RndktjKBGcnMTpuwC/jVP4vyfZxqWMRbv5bjWUF4QGUG2gt9wQ/lEj0rQp3PaiLxViWT70cXFXRc4BbU/aw+MIHyuKWg/wCqoq8FsNwVsUFP8RbxORnkwbbQAI20kfjTPMvDrmDtLZ8XNaut4jLlAh0EA99ia7PDOFXU4BjLlwFEe7bdAwILANbEiehMa+lWNUUnb5LtXcXwc2bd027lq44tMDBBBDp5hBXUlZHRqrdv4m8TtTbd0YqSD4lsZgQYIJWNQRXW5C4mtrhWIe05GIt3gYjy5S1se4IkH511uK8BwnGB4+HZbONA89tjo8D7wGp9HE9JFVOcd20t+jNw31wUPiHxDx90MvjBA2jC2oWREQTqdvzqrMZM9/x+dWnGfDziKMR/Dl4622RwdJ6GevUUeC+HfEHmbHhgRLXGVYn0BJP0qRWXT/8Az1eE41PvEW2A9AWB+hI+tbI1ZfyHgLeD4kmEtkMbeFdblwfevMUut8gAFAHpWo5aq3Wyc8bhV+VYk/KlKRQFKC0yAU0KVlFFSAlE0Qei6URFRGgw1GTTVm3lEST3J3P0pZpoGE7Vivxnuj+Ns6SRYE+7vH5GtpbSsH+LV/NxFgPu2ra+8Fv/AHVVl/abfj/7v8EXhqW3QEsdwsBQTMT1YVMs8JF274az9lnbNAEIM2o6SYG/Wqtw3HGy6sAGymcp2JjTan7uJuYm6FVfM5yhFnXrrJ99dBFZ7Xo70pNppvwW3lLhPh3vFQwIIa2RIIOoKnuCBvUviXAzLNbsiZ2RVUk/MwK6/L/KF7D2lNzElf8ALbVCFnpmuKZHyAFI5gwmNtDPh8UbnXwrlq0CY6KVUAn0gfOtCbS6ONKpTpSX/pS8ZexFh7We2qhrgi2PMXykGWPUAkGNp+VRFVsJiSSkqZfKxKkTIkMPsnfuCNCDRYnmm41+3euQCq5PKIgTqYM5SZ1+VSOZcJGS8rFrbRbIJnIRqAp2ymTAG21UOZthiSklL+TgccxIe4WIInUAlSYiAIRVUaAaAVBwVzLOmhNTsbcVmbygCTA7CdtKn4Dhy3bYRGBUxnVj5rdz+tT1U9uxqzHkp8kNRjp2jhYhPNIptyXQqBAWXPqdv7V205UxjNcW1aN3wjDeGQSBEg5JzZSNjHcVM4ZyNxC7mVMLcUsMue5/LVQTrOeCdhsD8q1fgySap2VRLlTsLg7zPC2rrEmIW27T7Aa1sPJ3wzt4Mi9fZb19fMDEWrIG7eb7bRME7bxXA5y+IN7ElrGFuMlmSGuoYa9/0kapb7dW30GlF0VRnKcqiX3l3GYbCYPC28RcsYe74SB0Z0Rs8a5tZmd65HxR4zZTh99bOItm9ntFUFxWYEXVaQs7CJ1FZRgeDMx7SZMakn1Jq14LlcZQANB0oS5B6f2yu4zm6/jMIUvlM1q4reIJVrjOrLBExoOwFcO0SuucgneCRPzjerHxjgwQlQMs6+kiYkddz9arVs+XbX8qpz3utGzSx2x2Pn0IAuvcHhF2uGYykljAkx30B09K0b4Vc83rrXMPin8RQme27AZhlIlSfvCDInsaoOBvmzdt3U+0jqw+asD/ALVYOSeI2MLxa8cQFRWa6gdx/hMWLD5AwVn1FWYJXEw62G2Sfs0TnLhjX8LedUCkWxECGKowuQANOh3rIVLKQVJkahgSCD3BGo9q2ixzhg7juiYm1cLCFRS2ZvLBEEAHboayjg9xRce0wWdQjNsSv3D2kA694qrUpupI1fHZVGEos6GC56xdoyWRyQFzXElso2GZSJ95NPXuccZdDqoVS6wTbQltTHUmO01CHE7llcqKqspiSozCCWCn6/a6iIjQ1DxPE7rOxzatGiqsaElYEaak67mdZqlZJLi2bFp8Uv1KKLR8L7NwcRRrgcZkukswIlok+8mtmLVi/wALS/8AxFc5JPg3NzMaD6VsgYVow/tOd8h/cX4Q4DT6iaZQU8hqw54rw6OjoUACjIoCjpIBMURNGTSSaKGJY157+JN2eJYmNQGUH5hFn+1egprztzVhmOLvs5GY37gMd85j8IqnL0dL46NzdeiBwbA+OzJnCMFkSJDQRpvp0qfwNThsaA+XMAQIMiWjr6id+9cfDE23DiYB6dV6j6V1uZOGN5cTbOdGAJYbqQNG+REa9DVMa7N+Tcntl0zt3/iBjjmUm2sGCvhAkR0JJpXD+eLxdVxAVrZYCVUKUnSRGhHcVJ5NuWMfbuJfsi5fQBgV8rssESCsEwckjUazVtw3KOCsRcFklhB/mMXg76AmJqahN8p8FM82njHa4c/YybnKz4eMviAALmYDaQwD/jP41YWJw7CxeAexdH8snZl/pPZ12nuJ61XOZbni4u/m+010wJnrCgH5RWk8x8CNvCvaujxLeTMrdUdRuI1B06VDZv4HmybNr+xnXGeFm25IGa22ocdR2PZh1pXA8JYuZrbXBZuEjw7zTlUz9liNVn+r61Mt8RayTbLFgAD5hmBBHX19dfanEv27rZVsozvIATxAdBPlAEDQGq1adMv3boW1/Jb+X+B3MC64vFvbQI0G4jf4ltxlIuaAPqQRpPlFJ+JfxAvWbtu1gbi5Ms3LyhLnmJgIGMqpga9dRXD4Bwp7+YWUssU0yC4GbTqDcfbXcaU98ROB4vD4RXdUa0WUNlJJtEGQSIAidNP1rRGUrpLg5+SMXK5vn0cLGc7Yy/aaxiL5Nm5CuQiB8s66qBp3HUadartlyjlWOoMfP1pmSxCqCWbRQokknoBv9KHF7VyzeKXbb2mgeS4pB2133EzrWmuCNxhLgtfCMWulXHD8YRUiayPD4yKlni7Ab1HcyySi+bLRzDxBXYRVQsxqdtf1pBxLXDp7ntSrC6RVOV8Uy/Tpt2lwPWwXZFRSZYDbckionGWW9dxF9iyq18qMqgyYJ6kDYDr96rDxCy2EwK4g6XMSWt2J0K2wP5l0diQQq+jE9qr+Kxdu/csWgfBw1pQozdNM1x2jd3YHb/KOlX6dNR58mD5DIpZKT6JnA8AtniNq2bmYo+4WBqmbcsT17VKxC23DFQMzZmBLR5luyI2iVOlL+G1pMTxPNdXMMty5B6EABfnAMRXV5b4VbbHG1dth0DXEymRqsx9kg9Kebwl7DRUt8n4RBZg9pbs+YZbVyNmUxlbT76yqmdwJ0io+DweZoyu1wMAEQbwdTMED3PWrVznw+zYU2rNoJJW4TJMlmXKo12EMdda6nLxYYZQCB52I01ylo7a7TWdQvJTNH/K2Y24rsY5AwlxOJZLoVSuGYwsGAxWJb7xnr7VqVUDlUH/i10dsGvv5lrQavjxf5MWpm5NN+kOWqfQ1HWn1FMzDlCioUAOZaVlohR0AIYUkinDRRQA0y1g/xGsC3xHEA/ZfK8epUCfqDW+lfr3rGvjXgiuJs3YAV7ZXMNyUM+YR0Db+tU5lcTofG5NuavaKaj2yMrKRGxX9ZNWDknHJPgXGy5v8Mt9nMfuEnaenuO1VBTpTlu6CNdqyKTTs9Blxwyx2sueO5bVMQWs3Gw7kH7JIyk/KCoOu3auVw44l8UqXXusbRLsGd3gIpMgE6zpBHcUvA8xXEjP/AD7YEAOYZRECHAnSToZ3q4cvc4YJCWuBkZgFzNbzGASQMyzKiT9av3QlT6OdKGfFFrbuXsp3FOAPaxVq4yEhgt1VOkhDrM6LECZ2kVp9zidm7gnIuB1a1InQwwgSD11j51UvihxyzeNi3auK4WXdkIYANAAn1iY9BXAwxf8AhpWfJNs9gQZE+kFacJfrpFGbFu08ZPhnF46p8dgJIEAd43/WiwilMjhiG+2rKJylDIO4MzERNCxiArnxBqTmD7kbgrvAMkeb8YpaYmNQEOnmnfSIJE+Y5hP+xqqa/U7N2KX9NKL8FnHEsFxCGdf4bF/ea3pmbbMAdGn0hh3rY8PgF/h0tPDqLQRwwkOMoBkGZn1nevNq2s0DdmMD1ZjAHzJr0xw7D+Hat2zqURVPsoFW4ZbrdHP+Rx/TUVuv7eiHwrl3C4b/AMvh7VqdyqAE/wDcdY9KXxPg1jELkvWkuL/S6hgPlO3tXQiklqvOVbM84j8HcA7FrbX7PojhlHtcUkfWqdzz8OsLgrNopcv3bly7kAdliApJ0VR6fWtxest+OVzKmE3/AMR9tPujrSm3tZo00ryx3dGXnDgHKg0ipnLvC1vYq1aJ0Jl4/pUSR8zEe9Qb1+BA09fl0qx/DHD58ck9Lbn8hWXGrkrO3qZqGN7e0v8ABy+P80YvHXnsCwl62jN4VhbRYoieWVZIYHKuprjcG4bZxF5bJuNhrjHKM4zpm2yk+VlJ21BrufDLi9jC8Te5iLgtoVuoHIMBy4iYGg0Ou1c/i2JS5xh7yn+ScZnzicuQOJbTcQJro7kjzdNmjcicj28DdN67irdy4VKKq6BQx1JkyTp6Aa1XeGcUX/iS3WMWxiHaRtlltQOsj6yKncc49gsl5LNwvcuAoGysirm6l2AgRP16DWqPfxLKArjKY0EDaeh+986hkipdM26SX07U12qLnxG5cx+LAAglp2nIFWI9QiST0LGKvf8AKs21UP5UGUDSYXTWACdqq3wvxdp7V5Sua6RqT1t6AgdRBYEncyP6dO6bOVRbUeUDqZ3Ppv1qOLG12VaiSvavBG5Ouq3FrpE64QR02uAda0R6yrlsi3xq2oEA4coANI8pbbp9mtVU0eX+RZlxH8INN6kWqYVakWhTKB2KFDNQoAcAo4opoUAAiiijJqHe4io0Gvr0+tKxpNkuKzr4w4BblvDl7gtgM4BPVioIGv8A0mrfc4sekfv51xuNG3ibZt31W4h6HoR1Eag+oqEmmqNGBOE1Iw08MuRKgMCY0ImYnaajGy4BOVokg6Eww3Gg9R9avXH+TxaTxMG1xiCCbJYEx/kJjMR2O4n5HicI4fiLisLeQ6ksjyjZjHQxGwrM4fY7cNRFrv8A0cTDX2QzGnqO/wAxXQld3cLOuup+g2PzinL3LuNtKQcO5EjVSG2j+kn+kax370jFviGDB7DiQRqrSJIbTTT7P4+1LYWx1C8Nf5I+LvWdMpII6zrPoAIH41p/wjcfw103GGa9dLrm3ZQoWZPcg1QOWOXDib6JcQ27QM3Gg6qNco0+0dvc1r7cLSALYMAQAqMAANBEgCBVuKHkwa7UqS2PyUvnLgNpla4ytbuFM2Vh94EydNl0I17CqpgcTbS1miwHUFRKl2YjYhZyjQ7n+mtG5n4QzJMkIEKnORPX7J179aqHDOGYKxla+3isdSiDMEHbU5WPuaeSFtOyvS6mMIOLt88UJ+H/AAQ4vGW7nhsbdu54ty6RCypkIukSWjToBW6k1wV5mwVq2gS4sZRltopJAI08qjy+8VzMZ8QLKai1dI9Qq/m01KNRVGXUZJ55XRcJpLGs8xXxOSPJZbN0zMI9419vxri4rnrEXJ84UdkAA+up/Gj6iKo6ebNaOtcHnDl61jrBs3GCMDnt3BEo40BjqDsR61mdzjrsNXY/NjTacR/c0vq/Ysjp2ndlV41wW7hLptXgMw2ZTKsDqCp6/LcVYvhg6rjCzMFAsuSSYAAyySTT2Kdbq5X+ojprqOtc7mPwUNoWkCFgTcjQEAiAB26/OKjBJytG55d2Nwku/JzOI8JQYi8MKM9ovKXH1JG5I0Gkkx6Uzc4U4EtEfKB/c1cuXVXL0/fal8bVY71rMiqLpGb37Ue1HgbXjOlgmAzABv6CxAzR94Qfs6T30qRxZxNN8r3guKtuyl0t/wAxlG5CjSCQdSxUe9RXYZWqo1vlflO1gpNuXukZWumJy7woE5QYHqYEmp+JwTly0kjLGTfUGZkemlN8M43i8TbzW8L4fRfEzH08x8ogGuxa4Hcd0e/dJCGRZTyozDbxI+2OuXbvNWXRia9nB5c5Zu/x/wDFOcqImVR1dihUn0USfmav60lUpxFqt9jlNyq/AtKfQU2q08tBEOKFHQoAMUrSmxRlqAOPx7HlPLsCJHrVav8AEu5q64zCJdXK4kfiPkelVjG8nkybdzfowj8R/aqpJmnFOCXJxrnEp6+tRjj+1SsTyjiRsob5MP1qEOXMWu9l/aD+Rqt7jQnD2LOJn3/cGmr2LjWde/Ue+9OngmJH/oXP9NM3eB4k7WLn+mPzpckv0+yJxvmO5asXHWGZFnKR9Z06b1VOH833cTct2yqwQxuMuhAA3XU9Y370fPL3bFs23VrbOchBEeUgk/WN6o2Fxb2yTbOWRrE7f2q6O5xM2RxUuEbPwvmA4dctvLvJJEkn11/c01xznXE+BcK3mQhDBUKIMaRpNZd/xnEOpKZoUedlXNA7s0eWoiXGuEly7hYJPmYCe8bVHbLyw3w8It2B4tcuKfFu3LlwgP8AzGZiAw6FidNtBQe/rUFrBsls0hj9okZYjYAdBUdsTNVtWzTDiPJrHInEcBYw5e/dsC9mJhtXC7AARvoTA11qt88c1nF3MtvSwh8g2LmILsOnYDoPnVMtsZqWq023VCjjW7cEST1pQNExpNQLB/PFO2bn41zMdh2uABHKkGdOs94qAbuKt6FZ9YDfkako2VyntfRarN0TXM5rvEeEwHlEgt2Y7AnoDB+lcVsfid4b5eGfzpnE2MTdlmRyBJjYDvCz/voOwqyEK7ZTPK2uEdnhvF8uhbKO/Sl43jecEZvzriYHhV18uYFU7tpA9F3NdTB8rPcdUS5mLGAAupPbePqat3R8sUd75OPfvSa2v4QctrbwhxBIN2+dNJ8NUJAH/VMsfYdKreO+HL4TB3r5Txbqpog8zid2EaLl+1pJ03rlfDznW5YxFmwLn8i7dXMrhYXOQGIYnyaa6aTHrRZXOSa7N6s2sihRsBAnXT1P60cUZk/vpSlXWmUChtRihFKWgBxBTwptRTlAAoUKFAAAo4oxQFAAC0eWlChSYBAUeWlCjigBsrRMKdpJpAcjjvAcPi7fh4m0txJkAyCD3Vhqp16GqBzFyrwrh6SmGU32BNsO124FjdjmaBH5itTIquc78sDH4Z7QIS4VIS7BOXqQY1ynY/Oh9EotJ8nnbivNN5rdyzacpYuDI203QO87DrpFWj4HJg/4hjiVQ3pHgFzopAk+U6Zj0b/KdqrvFvh5xHDkq2FuOAYDWh4qkdxl1+oFcLGYC/hnAu27ll9CM6lPXqINNKlwOT3O2ev7tsMIZQwOhBAMj1HWqnxT4b4C9r4TWj3tMVH+kyv4VgmG+IHEEUIuMuZdgsqY6aEgt+NS8OvFsafIuKuzs3nC9vtsQo+tJphFtdM0+z8M8D4ptLjXNyCfCzWS4XvAE/hU3F/Cuz4ZFq9cFzoXylfkQoB96g/DH4XPg7wxeKcG8AQltDIQsILO/wB5oJ0GgnrWoRS2ok88/Zi134Z40GAtph3Fz/8AoAiuhwr4WXGg3ryIOoSXP1MAfjWrk0gmo7IknqZs5vD+X8PZsiytpSg1OcBix7sSNTT6cMsL9mzaE9raj9KlgUTCp8FO5vyZZzH8O7ivmwZDIf8A02IBX0BOjD56/Oq5f5Ox6aeA5n+mG/8A1NbnFRuJ32t2bly3bN11Qstpd3IEhR2JqLxoujqZJUYunJ+Nyljh7gAE6xOnYTJrvfD7AWlum9duKrpIS20CSRq0neNRHvXG4n8S+JuwRMKcOT08G47j3cAe8aVUb+A4tjCZsYpwd/5TIuvcwoPvS+nTJPPuTTNb5x+IWHw6m3Zuo96JOU5gnuNC8bLI6SRIrA+JYoXrrOFC5jJA6nqY7nerjwv4R8RukZ0t4dZ1NxwSB6Jbn9KvHD/gphlCG9fvOQZfLCBh/SBqVHrM/KrSi6Ol8F+Itd4cEYlvBuNaB1+xAZRJ3jMR6QBV8imcBgbdi2lq0gS2ghUUQAKfIoIiYp1RTdOW6AHUpRpC0ZNAAoUnNQoAkUa0KFACqOhQpAAUYoUKQBGioUKAEtQijoUANso7Ck+CraFQR2IBH0oUKYwrfDbK6ratqe4RR+QpyyNW+dChQA4aQRQoUiJHv9fao2YzQoUyxdDymiLUKFJEBU60c0dCmJhhj3odqFCgAEUtl/fvRUKBjcbfvpSmURtQoUAJYfv2oAUKFMBYFEwo6FACKFChQB//2Q=="/>
          <p:cNvSpPr>
            <a:spLocks noChangeAspect="1" noChangeArrowheads="1"/>
          </p:cNvSpPr>
          <p:nvPr/>
        </p:nvSpPr>
        <p:spPr bwMode="auto">
          <a:xfrm>
            <a:off x="155575" y="-2065338"/>
            <a:ext cx="5743575" cy="43053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0" name="AutoShape 12" descr="data:image/jpeg;base64,/9j/4AAQSkZJRgABAQAAAQABAAD/2wCEAAkGBxQTEhQUExQWFhUWFx0XGBUYGBkYHRgXGBodFx0cGBgYHyggGBwlHxcXITEhJSkrLi4uFyAzODMsNygtLisBCgoKDg0OGxAQGiwmICQsLCwsLDQsLCwsLCwsLCwsLCwsLCwsLCwsLCwsLCwsLCwsLCwsLCwsLCwsLCwsLCwsLP/AABEIAMIBAwMBIgACEQEDEQH/xAAcAAAABwEBAAAAAAAAAAAAAAAAAQIDBAYHBQj/xABEEAACAQIEBAQDBgQEBAUFAQABAhEAAwQSITEFBkFREyJhgQdxkTJCobHB8BQjUtEzYpLhFVNyghY0Q8LxFyQlstII/8QAGgEAAgMBAQAAAAAAAAAAAAAAAAECAwQFBv/EACwRAAICAQQCAQMDBAMAAAAAAAABAhEDBBIhMUFRBRNhcSIygSMzkcEUQqH/2gAMAwEAAhEDEQA/ANkmhnomogaAF5qMGmxSkNAC6bvXsonr0Hc76fQ/Sl0nKG00MH6H9DQwONhOZFuSFRg4bLlYwNN9YmfSK7VnEBu4PUHcf3HqKi3cHEmAe+kHv03olug+x+h6VBOuyxpPo6SmlU1beYiliplYc0BRGhNAB0k0Joi1AB0maItSc9ACmNFTZalBqBjk0YptXpYagQuiNEDRk0ANsKZc08zUy1A0Nkmklj3NG1NuQPpQMg8SvXCRbtmGMFjOy/36/wDzU0T3NQLbBQzmSznQb6dIqRgbTBSXJkkmCZyjoJ76T70kSa4HfEPejW56mkFtabLMTCRvqx29QI3NMiTkYx1pwmmbYpxaBBZz3oUeb5UKBDpFEBSXJ0gfMzEfLTWlgUWAVKApNJv3sgkhiOuUTH01j5UAPUz/AAihiygKzakjr8+9LtuCAQZBpYFLsfQm3dmQd/0pq/hQTPX86ddOuxGoNJt31P3h9RSq+GNOuUN4ZyN6nAVzeIXlCzmX6j6/p71LtYhSAcw270LjgJex40k0RagTUiIk02Wo2NNNQMUWoBqbowKAFzRA0QHalBaAIy2sklRoTJHr6f2qWpoLTOLd1WUUMZ1WY06we9A7slUc02jTr+/egTQRCZqi4+2WXKOsDeNJ1/Cn2ppjQNOgFqbu7H10pYFM3zqBQNBIome237+tLY1GxLNlK24DHqdh6/OKftKcokyY3iJpDYnIT6Dv3p+2sDTakgUuKYgyaQ18CASBOgkxJ7DuaSwPekDDiQ0Sw2J6T2oEOG4KKlRQoDgm/uaE0dFFIQmO9AaUo0kUwDzAb0qaQTXK5m4+mDwz3n1jRE6u52UfmewBpN0NRbdIzHmzjOJxOJv2CWt20cqo1AKqSs6faaQSe2m1OcAxlvBWh419VBP3oE/Ik1SsTxW7cuPdZyWdi7TsWPUDpGwjWAKXc4uXGW9aS6vTMM356ioxzRfk35NFkiurNLHP/DyCrYhddN6n4PnzAQo/iLU9jcUfnWS2MDgLh81pkJ/pdlj2MirNwW1gLMBBkIP2yttnPpnYFgPlBqyzG8clw0aO/N2HVQzNCnZoJUjrB2NNcP58wd52RbuUrHmeEDf9GYy3ziKrGM4JaxILW7j5j94Att08wOX2g1X8RyOcxzBiOjx3J3B1gaa76+9RY9iNVxHEmGtvMw7rDD2G5rnNzYFMXF/NW/0tWZ2eDXcOZt32T5Fh+GxrtXOLAplxTqwHUgD5abT9KlYlA0jhXG7GInwrgZhqV2YfNd49RpXSGtY5y5xVP4lLWBs5rrss3HMlVDDPqNAkEDedSNem0BaVkZJoZW4CxSDIAJ0Ma/5tjT1GBSWNBEQ5YEACQes6j/anSKQDVc4hzlZQkWyrwSCSwABGh9TrQSqyyxSWI+VcLDcWe4AYEHYyAPzmuZxW/ddWAvWrA/5uZZEHWFM5veKQbS03MSg6j8TTAxiE6SaoGJ404YLavLdH3nYKp0/pjT8Ka/i7z6NdUDtn/smtOx7DRruLVdyo66sBVdx3NAQ5git0HnAEd9tKp+K4MXA/++ZDmklVVjl/pAJAHzjpXVwmGW0gyjEYhhrmcKv1yqoPuaOR0kTcTzx4Q/wM87lXnX5hdad4Jz9h795MOyXLV1yQoaCCe0jUE9JGtczE28bcGiWLS9287fTUUxwThNuxiUxF5zeuAzJEKkyMyiZkSdzA1gA06YcGkx3pMUbbUnNSIANCkPdA3NN2MWjk5GDRvB29v3tTsKY+Sf2aFIzfuKFHAUdGjFIJoi9QEJs2Qm0ncyST+dKmgrz1mjApjEutYh8UMe97Hfw8nJaAUDoGdQzN6nUfStvcxXnvmnGpexuJug5s10hYOUgJFsESIeQvQg/Wq8vVG/QL9bk/CIi2jbtrc2BYKFI0YESxOhzeXp0zCK5jXIYgbfp0n8Kl4ziTQAFCxIGryAYnKrfZB2nXbQ1y3f1rM0dWM/KLfgfAKDN2AiNSTpvoN61bljhlsYGwMoAKl9QD9piZ1FefrHEHWIgxtIBj5VtTcyeFw+3/AFDDrp3JUafjWjGYdbNyikvZTuNYtziLlu07JmOYkHIFUawCu3TbtXDxGJus6p495p0k3Hj2BMx6n6VAxPFC9536n99aIYiGzb/WPrvVOSVyNukxxWJJ1Y7jcGyySzQNySf2TXNZxPt11/OpmIxTOddf0qA+h/XvUbLJRrwi1fDHGC3xLDzoHJt+7CR+Kge9ehCa8rYG+yXEuJ9pGVhH9SkED3Ir0Nj+dcFaOR8RbDj7SiWyncg5QYI7Vowvho5WvxtyTRYiaSTXK4RzFhsTIsX7dwjUqp8wHcoYMesV05q45zVPkOq3i+X8LcuFntgFiTKlkk9yUInWrEwJBjr17etU7jXF1s4dXutqqgNoVLN/k9Sen404gk30dT/wphwNA4E/825/ej/8HYQ6m2WPdrlxtfkWqtcm86jHP4F5vCugygBH85AQ2Un/AJgjWNwTHWLvZdsxBEDpST3LglkjKDqRAXlnCINLFv3AP5zSFw1pJy20X/tXSPbSp+MZoIC5tNpAHbrUTwyQCYB6gd+u1SRCweIIkCNJ26Gmrjn9/wBqd8NwRsV67z6R0/8AiuPzPxZcPazs4QyI0zF+6hesiddhpQSitzpDottBzADWBBnTT6HeoV3BEnQTrVE4tz9ibhi1ltL0iGaPVjoPYVyrHNuMtkEYhiOzgMD85E/QiqfrxTN8fj8rju4Nz4PdZkKvupjeZBEg/mPauj4I7Cqv8POMDF2GuwFYEI69AwB29CCD71bQ1WWnyjBOLi6ZDuYO2Tqo10OnT1orVhUEIoUegAmpb0w1BGwqKhJoUDJkU1ewaswZpJGgEmO+qjQ+9PmiqPZFAAoUDQp9DE3UkEdxH10rzlZwiNmtsozoSsgnXKcvevR+teeeIxZ4jfUmAuIuD5BmJ/UVRn8M63xclckyBe4W0ELMb5T6dprl3bZ7a1Y+JOAQVKz18w/v6VxcU4mRFZ7aOpti0RRbNXzCP4/DQZlrQ8Nh6AjKT81I+hrjcncPW/iVW4JtqrOw7xoAY6Sw+lWLGcRwlm142FRcucW7iqCouJPmBU9QCWVunciRV2J/9mY9VGL/AKaTsz3+GCyW7kAe/wCFEDO2lWDj3Abi4m7atg3AF8VcupNojMGA+9odYnrXKwWELuqgFsxAgRJk9J0qqffJpwpOK29URSdPxqO81ZsXhLIe6RD2+hRh5SBB6yAT6Edu9VnMaaRGckwWJUH9/jUq1iFHSnOE8MuYm6LNkAuwYidB5VLb9Nt+5FQ8fw+7YJW9be04EgOMsx2nRhrGk1oxLizHmklSO/wzE2NyXtXF8yXUJlW/f61sXw95oOLttbvQMRa0eNnXpcUdJ6jofQivPdl9N60D4SuzcRSPu2nzdZWIAJ+ZX6VajNmgnC2bnFZR8ZLEPhlAhTnP/dpH4Zq1HDWsigA7AD6aVXufeBpirADnKUuKwcASsnKd+mopSi5RaM2lyRx5VKXRgFxWtsHQkMpDKw3BGojsa0Nvi0Rh7FxrGdsxt38r5SrgSrKCCCHEnUiCpHSu7huQ8DY/mYi4bgGsXGW2nuBv7mKqXOPMHCszLZHiq2jpaSLY2GZH0CkaHy9VHrKwYpR/cX6/UYsrX0zuN8WcHcXQ3rTMCJa3mytH+UmY0NTuF89YHKqnGWw33mdXST6KRtvrWd3OXOHrw21jrt3EW2vMypatZXzFWYaG4JXRZJLaT1qsYZcAzAO2KRT97LaePUgQTWil4Oeejb/FLbYc4i1dR7YUt4ikFSFkHbTcEVifF+Kvi7rXLhjoqjZV3Ajv371qGC5WRuE28HZxOZW86XsgOZGc3IgHXtoelU/FfDTGIfI9px/VmKH3Uj9azZlOSpHT0E8MLlN8lONunsNw67e0tW2cjfKPsj/Mdh71fOHfDwG34l+59k+a3b/Vzt7CpHF+eMFw602Gt2szja0kKPMJl7muveZaqoaaTdyNeo+SxxVY+WdT4ScNvYe3iFvIUzXEZQY1GUgkQT2/Cr0xrPfhHzTcxxxXiKqi34eULOzZ5kk6nTfStDatSgo8I42XI8knJ+RINFcO5ieunWgBSgaGQOU3Ebk/+WuH1zIPwnShXWj0oVGh2vRKuMACSQANSTRKQQCNjrPpTroCIMEeutM2rRkljOsgDYDpSEhZWo+Fvi5JX7IJEnSSNDl7j1qVFAD9/wC1ABdK88/E6zk4niREZirfMMi/qDXodjWBfGFf/wAk0rvaQj1HmE7+ke1V5VwbdA2sj/BTlWesfX9KViBGxn1g/kak4TDSJM+wmfqRQx+HURlzR1LEfpt9azHd2vbZ1eTr5Vy/3WBtb/ePnA27KfqKl4jgN3wR4VtntKzuxEEydB5dyAumlQ+H2A+HyWzmdSbmh1zCf0GlWDD87W0wwtMMl2IkaqZ1kRqCe1XRUapmCWTJu3xV0TOB4pHxmFvs4As4VUYdTcAa3lHc6yfaq9zNfSzxByikW8wuZRp9tfNH1Jj1qDaxLZzcBOVTmzEECBr11NQTcfEXczklnfUwTH/aNYA7dKMqqkg00m5OT4VUO42wFQkZSp2I69jGhVv8pHQHXeuEXkgAEk7Ad66/MUA6KofaVKnWT1X0jQ6jrUDgzAS4HmGn7/CnCF9hPI7os3KGNPD75vXrZY+GVVcwWCxBnUHoI96d5x5qscQshHsvbu2yWtOGV1kiCrDQgMANRMEDSqxjeIO7qzsWPY67ax8tKTexWebhABLBYUQNQT/7fxq+MaXBne2buQXBOE4nEv4eHtNcbSQIhQdJYnQD1re/h/yevD7DFiHv3Y8Rl2EbIkxIEkz1PsKwvAcTuWLi3bDlLi7MPXQgg6MD1BFTjzDibt0Xbl93uK4ZSxMKVMiFEKo06AVIqyY5Se2+D0ghMfvT0+VcbnfiAs4G/cKeIFCzbAzZgXUMCB0IJmaoH/1NxLwVW2J1gBfl95yd/SufzBzjjrljIg8J/Et5XQZWnOABoYIMwQRBG9VLKrozywTStlX5i4NhHy3rF50s3NUzq1xFOsoCPMhEbMPkTVX4phGsXDaYglY1EwQVDAiQDEMOlbtz5Zs28De0RndktjKBGcnMTpuwC/jVP4vyfZxqWMRbv5bjWUF4QGUG2gt9wQ/lEj0rQp3PaiLxViWT70cXFXRc4BbU/aw+MIHyuKWg/wCqoq8FsNwVsUFP8RbxORnkwbbQAI20kfjTPMvDrmDtLZ8XNaut4jLlAh0EA99ia7PDOFXU4BjLlwFEe7bdAwILANbEiehMa+lWNUUnb5LtXcXwc2bd027lq44tMDBBBDp5hBXUlZHRqrdv4m8TtTbd0YqSD4lsZgQYIJWNQRXW5C4mtrhWIe05GIt3gYjy5S1se4IkH511uK8BwnGB4+HZbONA89tjo8D7wGp9HE9JFVOcd20t+jNw31wUPiHxDx90MvjBA2jC2oWREQTqdvzqrMZM9/x+dWnGfDziKMR/Dl4622RwdJ6GevUUeC+HfEHmbHhgRLXGVYn0BJP0qRWXT/8Az1eE41PvEW2A9AWB+hI+tbI1ZfyHgLeD4kmEtkMbeFdblwfevMUut8gAFAHpWo5aq3Wyc8bhV+VYk/KlKRQFKC0yAU0KVlFFSAlE0Qei6URFRGgw1GTTVm3lEST3J3P0pZpoGE7Vivxnuj+Ns6SRYE+7vH5GtpbSsH+LV/NxFgPu2ra+8Fv/AHVVl/abfj/7v8EXhqW3QEsdwsBQTMT1YVMs8JF274az9lnbNAEIM2o6SYG/Wqtw3HGy6sAGymcp2JjTan7uJuYm6FVfM5yhFnXrrJ99dBFZ7Xo70pNppvwW3lLhPh3vFQwIIa2RIIOoKnuCBvUviXAzLNbsiZ2RVUk/MwK6/L/KF7D2lNzElf8ALbVCFnpmuKZHyAFI5gwmNtDPh8UbnXwrlq0CY6KVUAn0gfOtCbS6ONKpTpSX/pS8ZexFh7We2qhrgi2PMXykGWPUAkGNp+VRFVsJiSSkqZfKxKkTIkMPsnfuCNCDRYnmm41+3euQCq5PKIgTqYM5SZ1+VSOZcJGS8rFrbRbIJnIRqAp2ymTAG21UOZthiSklL+TgccxIe4WIInUAlSYiAIRVUaAaAVBwVzLOmhNTsbcVmbygCTA7CdtKn4Dhy3bYRGBUxnVj5rdz+tT1U9uxqzHkp8kNRjp2jhYhPNIptyXQqBAWXPqdv7V205UxjNcW1aN3wjDeGQSBEg5JzZSNjHcVM4ZyNxC7mVMLcUsMue5/LVQTrOeCdhsD8q1fgySap2VRLlTsLg7zPC2rrEmIW27T7Aa1sPJ3wzt4Mi9fZb19fMDEWrIG7eb7bRME7bxXA5y+IN7ElrGFuMlmSGuoYa9/0kapb7dW30GlF0VRnKcqiX3l3GYbCYPC28RcsYe74SB0Z0Rs8a5tZmd65HxR4zZTh99bOItm9ntFUFxWYEXVaQs7CJ1FZRgeDMx7SZMakn1Jq14LlcZQANB0oS5B6f2yu4zm6/jMIUvlM1q4reIJVrjOrLBExoOwFcO0SuucgneCRPzjerHxjgwQlQMs6+kiYkddz9arVs+XbX8qpz3utGzSx2x2Pn0IAuvcHhF2uGYykljAkx30B09K0b4Vc83rrXMPin8RQme27AZhlIlSfvCDInsaoOBvmzdt3U+0jqw+asD/ALVYOSeI2MLxa8cQFRWa6gdx/hMWLD5AwVn1FWYJXEw62G2Sfs0TnLhjX8LedUCkWxECGKowuQANOh3rIVLKQVJkahgSCD3BGo9q2ixzhg7juiYm1cLCFRS2ZvLBEEAHboayjg9xRce0wWdQjNsSv3D2kA694qrUpupI1fHZVGEos6GC56xdoyWRyQFzXElso2GZSJ95NPXuccZdDqoVS6wTbQltTHUmO01CHE7llcqKqspiSozCCWCn6/a6iIjQ1DxPE7rOxzatGiqsaElYEaak67mdZqlZJLi2bFp8Uv1KKLR8L7NwcRRrgcZkukswIlok+8mtmLVi/wALS/8AxFc5JPg3NzMaD6VsgYVow/tOd8h/cX4Q4DT6iaZQU8hqw54rw6OjoUACjIoCjpIBMURNGTSSaKGJY157+JN2eJYmNQGUH5hFn+1egprztzVhmOLvs5GY37gMd85j8IqnL0dL46NzdeiBwbA+OzJnCMFkSJDQRpvp0qfwNThsaA+XMAQIMiWjr6id+9cfDE23DiYB6dV6j6V1uZOGN5cTbOdGAJYbqQNG+REa9DVMa7N+Tcntl0zt3/iBjjmUm2sGCvhAkR0JJpXD+eLxdVxAVrZYCVUKUnSRGhHcVJ5NuWMfbuJfsi5fQBgV8rssESCsEwckjUazVtw3KOCsRcFklhB/mMXg76AmJqahN8p8FM82njHa4c/YybnKz4eMviAALmYDaQwD/jP41YWJw7CxeAexdH8snZl/pPZ12nuJ61XOZbni4u/m+010wJnrCgH5RWk8x8CNvCvaujxLeTMrdUdRuI1B06VDZv4HmybNr+xnXGeFm25IGa22ocdR2PZh1pXA8JYuZrbXBZuEjw7zTlUz9liNVn+r61Mt8RayTbLFgAD5hmBBHX19dfanEv27rZVsozvIATxAdBPlAEDQGq1adMv3boW1/Jb+X+B3MC64vFvbQI0G4jf4ltxlIuaAPqQRpPlFJ+JfxAvWbtu1gbi5Ms3LyhLnmJgIGMqpga9dRXD4Bwp7+YWUssU0yC4GbTqDcfbXcaU98ROB4vD4RXdUa0WUNlJJtEGQSIAidNP1rRGUrpLg5+SMXK5vn0cLGc7Yy/aaxiL5Nm5CuQiB8s66qBp3HUadartlyjlWOoMfP1pmSxCqCWbRQokknoBv9KHF7VyzeKXbb2mgeS4pB2133EzrWmuCNxhLgtfCMWulXHD8YRUiayPD4yKlni7Ab1HcyySi+bLRzDxBXYRVQsxqdtf1pBxLXDp7ntSrC6RVOV8Uy/Tpt2lwPWwXZFRSZYDbckionGWW9dxF9iyq18qMqgyYJ6kDYDr96rDxCy2EwK4g6XMSWt2J0K2wP5l0diQQq+jE9qr+Kxdu/csWgfBw1pQozdNM1x2jd3YHb/KOlX6dNR58mD5DIpZKT6JnA8AtniNq2bmYo+4WBqmbcsT17VKxC23DFQMzZmBLR5luyI2iVOlL+G1pMTxPNdXMMty5B6EABfnAMRXV5b4VbbHG1dth0DXEymRqsx9kg9Kebwl7DRUt8n4RBZg9pbs+YZbVyNmUxlbT76yqmdwJ0io+DweZoyu1wMAEQbwdTMED3PWrVznw+zYU2rNoJJW4TJMlmXKo12EMdda6nLxYYZQCB52I01ylo7a7TWdQvJTNH/K2Y24rsY5AwlxOJZLoVSuGYwsGAxWJb7xnr7VqVUDlUH/i10dsGvv5lrQavjxf5MWpm5NN+kOWqfQ1HWn1FMzDlCioUAOZaVlohR0AIYUkinDRRQA0y1g/xGsC3xHEA/ZfK8epUCfqDW+lfr3rGvjXgiuJs3YAV7ZXMNyUM+YR0Db+tU5lcTofG5NuavaKaj2yMrKRGxX9ZNWDknHJPgXGy5v8Mt9nMfuEnaenuO1VBTpTlu6CNdqyKTTs9Blxwyx2sueO5bVMQWs3Gw7kH7JIyk/KCoOu3auVw44l8UqXXusbRLsGd3gIpMgE6zpBHcUvA8xXEjP/AD7YEAOYZRECHAnSToZ3q4cvc4YJCWuBkZgFzNbzGASQMyzKiT9av3QlT6OdKGfFFrbuXsp3FOAPaxVq4yEhgt1VOkhDrM6LECZ2kVp9zidm7gnIuB1a1InQwwgSD11j51UvihxyzeNi3auK4WXdkIYANAAn1iY9BXAwxf8AhpWfJNs9gQZE+kFacJfrpFGbFu08ZPhnF46p8dgJIEAd43/WiwilMjhiG+2rKJylDIO4MzERNCxiArnxBqTmD7kbgrvAMkeb8YpaYmNQEOnmnfSIJE+Y5hP+xqqa/U7N2KX9NKL8FnHEsFxCGdf4bF/ea3pmbbMAdGn0hh3rY8PgF/h0tPDqLQRwwkOMoBkGZn1nevNq2s0DdmMD1ZjAHzJr0xw7D+Hat2zqURVPsoFW4ZbrdHP+Rx/TUVuv7eiHwrl3C4b/AMvh7VqdyqAE/wDcdY9KXxPg1jELkvWkuL/S6hgPlO3tXQiklqvOVbM84j8HcA7FrbX7PojhlHtcUkfWqdzz8OsLgrNopcv3bly7kAdliApJ0VR6fWtxest+OVzKmE3/AMR9tPujrSm3tZo00ryx3dGXnDgHKg0ipnLvC1vYq1aJ0Jl4/pUSR8zEe9Qb1+BA09fl0qx/DHD58ck9Lbn8hWXGrkrO3qZqGN7e0v8ABy+P80YvHXnsCwl62jN4VhbRYoieWVZIYHKuprjcG4bZxF5bJuNhrjHKM4zpm2yk+VlJ21BrufDLi9jC8Te5iLgtoVuoHIMBy4iYGg0Ou1c/i2JS5xh7yn+ScZnzicuQOJbTcQJro7kjzdNmjcicj28DdN67irdy4VKKq6BQx1JkyTp6Aa1XeGcUX/iS3WMWxiHaRtlltQOsj6yKncc49gsl5LNwvcuAoGysirm6l2AgRP16DWqPfxLKArjKY0EDaeh+986hkipdM26SX07U12qLnxG5cx+LAAglp2nIFWI9QiST0LGKvf8AKs21UP5UGUDSYXTWACdqq3wvxdp7V5Sua6RqT1t6AgdRBYEncyP6dO6bOVRbUeUDqZ3Ppv1qOLG12VaiSvavBG5Ouq3FrpE64QR02uAda0R6yrlsi3xq2oEA4coANI8pbbp9mtVU0eX+RZlxH8INN6kWqYVakWhTKB2KFDNQoAcAo4opoUAAiiijJqHe4io0Gvr0+tKxpNkuKzr4w4BblvDl7gtgM4BPVioIGv8A0mrfc4sekfv51xuNG3ibZt31W4h6HoR1Eag+oqEmmqNGBOE1Iw08MuRKgMCY0ImYnaajGy4BOVokg6Eww3Gg9R9avXH+TxaTxMG1xiCCbJYEx/kJjMR2O4n5HicI4fiLisLeQ6ksjyjZjHQxGwrM4fY7cNRFrv8A0cTDX2QzGnqO/wAxXQld3cLOuup+g2PzinL3LuNtKQcO5EjVSG2j+kn+kax370jFviGDB7DiQRqrSJIbTTT7P4+1LYWx1C8Nf5I+LvWdMpII6zrPoAIH41p/wjcfw103GGa9dLrm3ZQoWZPcg1QOWOXDib6JcQ27QM3Gg6qNco0+0dvc1r7cLSALYMAQAqMAANBEgCBVuKHkwa7UqS2PyUvnLgNpla4ytbuFM2Vh94EydNl0I17CqpgcTbS1miwHUFRKl2YjYhZyjQ7n+mtG5n4QzJMkIEKnORPX7J179aqHDOGYKxla+3isdSiDMEHbU5WPuaeSFtOyvS6mMIOLt88UJ+H/AAQ4vGW7nhsbdu54ty6RCypkIukSWjToBW6k1wV5mwVq2gS4sZRltopJAI08qjy+8VzMZ8QLKai1dI9Qq/m01KNRVGXUZJ55XRcJpLGs8xXxOSPJZbN0zMI9419vxri4rnrEXJ84UdkAA+up/Gj6iKo6ebNaOtcHnDl61jrBs3GCMDnt3BEo40BjqDsR61mdzjrsNXY/NjTacR/c0vq/Ysjp2ndlV41wW7hLptXgMw2ZTKsDqCp6/LcVYvhg6rjCzMFAsuSSYAAyySTT2Kdbq5X+ojprqOtc7mPwUNoWkCFgTcjQEAiAB26/OKjBJytG55d2Nwku/JzOI8JQYi8MKM9ovKXH1JG5I0Gkkx6Uzc4U4EtEfKB/c1cuXVXL0/fal8bVY71rMiqLpGb37Ue1HgbXjOlgmAzABv6CxAzR94Qfs6T30qRxZxNN8r3guKtuyl0t/wAxlG5CjSCQdSxUe9RXYZWqo1vlflO1gpNuXukZWumJy7woE5QYHqYEmp+JwTly0kjLGTfUGZkemlN8M43i8TbzW8L4fRfEzH08x8ogGuxa4Hcd0e/dJCGRZTyozDbxI+2OuXbvNWXRia9nB5c5Zu/x/wDFOcqImVR1dihUn0USfmav60lUpxFqt9jlNyq/AtKfQU2q08tBEOKFHQoAMUrSmxRlqAOPx7HlPLsCJHrVav8AEu5q64zCJdXK4kfiPkelVjG8nkybdzfowj8R/aqpJmnFOCXJxrnEp6+tRjj+1SsTyjiRsob5MP1qEOXMWu9l/aD+Rqt7jQnD2LOJn3/cGmr2LjWde/Ue+9OngmJH/oXP9NM3eB4k7WLn+mPzpckv0+yJxvmO5asXHWGZFnKR9Z06b1VOH833cTct2yqwQxuMuhAA3XU9Y370fPL3bFs23VrbOchBEeUgk/WN6o2Fxb2yTbOWRrE7f2q6O5xM2RxUuEbPwvmA4dctvLvJJEkn11/c01xznXE+BcK3mQhDBUKIMaRpNZd/xnEOpKZoUedlXNA7s0eWoiXGuEly7hYJPmYCe8bVHbLyw3w8It2B4tcuKfFu3LlwgP8AzGZiAw6FidNtBQe/rUFrBsls0hj9okZYjYAdBUdsTNVtWzTDiPJrHInEcBYw5e/dsC9mJhtXC7AARvoTA11qt88c1nF3MtvSwh8g2LmILsOnYDoPnVMtsZqWq023VCjjW7cEST1pQNExpNQLB/PFO2bn41zMdh2uABHKkGdOs94qAbuKt6FZ9YDfkako2VyntfRarN0TXM5rvEeEwHlEgt2Y7AnoDB+lcVsfid4b5eGfzpnE2MTdlmRyBJjYDvCz/voOwqyEK7ZTPK2uEdnhvF8uhbKO/Sl43jecEZvzriYHhV18uYFU7tpA9F3NdTB8rPcdUS5mLGAAupPbePqat3R8sUd75OPfvSa2v4QctrbwhxBIN2+dNJ8NUJAH/VMsfYdKreO+HL4TB3r5Txbqpog8zid2EaLl+1pJ03rlfDznW5YxFmwLn8i7dXMrhYXOQGIYnyaa6aTHrRZXOSa7N6s2sihRsBAnXT1P60cUZk/vpSlXWmUChtRihFKWgBxBTwptRTlAAoUKFAAAo4oxQFAAC0eWlChSYBAUeWlCjigBsrRMKdpJpAcjjvAcPi7fh4m0txJkAyCD3Vhqp16GqBzFyrwrh6SmGU32BNsO124FjdjmaBH5itTIquc78sDH4Z7QIS4VIS7BOXqQY1ynY/Oh9EotJ8nnbivNN5rdyzacpYuDI203QO87DrpFWj4HJg/4hjiVQ3pHgFzopAk+U6Zj0b/KdqrvFvh5xHDkq2FuOAYDWh4qkdxl1+oFcLGYC/hnAu27ll9CM6lPXqINNKlwOT3O2ev7tsMIZQwOhBAMj1HWqnxT4b4C9r4TWj3tMVH+kyv4VgmG+IHEEUIuMuZdgsqY6aEgt+NS8OvFsafIuKuzs3nC9vtsQo+tJphFtdM0+z8M8D4ptLjXNyCfCzWS4XvAE/hU3F/Cuz4ZFq9cFzoXylfkQoB96g/DH4XPg7wxeKcG8AQltDIQsILO/wB5oJ0GgnrWoRS2ok88/Zi134Z40GAtph3Fz/8AoAiuhwr4WXGg3ryIOoSXP1MAfjWrk0gmo7IknqZs5vD+X8PZsiytpSg1OcBix7sSNTT6cMsL9mzaE9raj9KlgUTCp8FO5vyZZzH8O7ivmwZDIf8A02IBX0BOjD56/Oq5f5Ox6aeA5n+mG/8A1NbnFRuJ32t2bly3bN11Qstpd3IEhR2JqLxoujqZJUYunJ+Nyljh7gAE6xOnYTJrvfD7AWlum9duKrpIS20CSRq0neNRHvXG4n8S+JuwRMKcOT08G47j3cAe8aVUb+A4tjCZsYpwd/5TIuvcwoPvS+nTJPPuTTNb5x+IWHw6m3Zuo96JOU5gnuNC8bLI6SRIrA+JYoXrrOFC5jJA6nqY7nerjwv4R8RukZ0t4dZ1NxwSB6Jbn9KvHD/gphlCG9fvOQZfLCBh/SBqVHrM/KrSi6Ol8F+Itd4cEYlvBuNaB1+xAZRJ3jMR6QBV8imcBgbdi2lq0gS2ghUUQAKfIoIiYp1RTdOW6AHUpRpC0ZNAAoUnNQoAkUa0KFACqOhQpAAUYoUKQBGioUKAEtQijoUANso7Ck+CraFQR2IBH0oUKYwrfDbK6ratqe4RR+QpyyNW+dChQA4aQRQoUiJHv9fao2YzQoUyxdDymiLUKFJEBU60c0dCmJhhj3odqFCgAEUtl/fvRUKBjcbfvpSmURtQoUAJYfv2oAUKFMBYFEwo6FACKFChQB//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81" name="Picture 13" descr="C:\Users\user\Desktop\145.jpg"/>
          <p:cNvPicPr>
            <a:picLocks noChangeAspect="1" noChangeArrowheads="1"/>
          </p:cNvPicPr>
          <p:nvPr/>
        </p:nvPicPr>
        <p:blipFill>
          <a:blip r:embed="rId4" cstate="print"/>
          <a:srcRect/>
          <a:stretch>
            <a:fillRect/>
          </a:stretch>
        </p:blipFill>
        <p:spPr bwMode="auto">
          <a:xfrm>
            <a:off x="76200" y="1219200"/>
            <a:ext cx="4953000" cy="556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checkerboard(across)">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to="" calcmode="lin" valueType="num">
                                      <p:cBhvr>
                                        <p:cTn id="22" dur="1" fill="hold"/>
                                        <p:tgtEl>
                                          <p:spTgt spid="9"/>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172"/>
                                        </p:tgtEl>
                                        <p:attrNameLst>
                                          <p:attrName>style.visibility</p:attrName>
                                        </p:attrNameLst>
                                      </p:cBhvr>
                                      <p:to>
                                        <p:strVal val="visible"/>
                                      </p:to>
                                    </p:set>
                                    <p:animEffect transition="in" filter="checkerboard(across)">
                                      <p:cBhvr>
                                        <p:cTn id="27" dur="500"/>
                                        <p:tgtEl>
                                          <p:spTgt spid="717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7172"/>
                                        </p:tgtEl>
                                      </p:cBhvr>
                                    </p:animEffect>
                                    <p:set>
                                      <p:cBhvr>
                                        <p:cTn id="32" dur="1" fill="hold">
                                          <p:stCondLst>
                                            <p:cond delay="499"/>
                                          </p:stCondLst>
                                        </p:cTn>
                                        <p:tgtEl>
                                          <p:spTgt spid="717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to="" calcmode="lin" valueType="num">
                                      <p:cBhvr>
                                        <p:cTn id="37" dur="1" fill="hold"/>
                                        <p:tgtEl>
                                          <p:spTgt spid="12"/>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to="" calcmode="lin" valueType="num">
                                      <p:cBhvr>
                                        <p:cTn id="42" dur="1" fill="hold"/>
                                        <p:tgtEl>
                                          <p:spTgt spid="10"/>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35" presetClass="entr" presetSubtype="0" fill="hold" nodeType="clickEffect">
                                  <p:stCondLst>
                                    <p:cond delay="0"/>
                                  </p:stCondLst>
                                  <p:childTnLst>
                                    <p:set>
                                      <p:cBhvr>
                                        <p:cTn id="46" dur="1" fill="hold">
                                          <p:stCondLst>
                                            <p:cond delay="0"/>
                                          </p:stCondLst>
                                        </p:cTn>
                                        <p:tgtEl>
                                          <p:spTgt spid="7181"/>
                                        </p:tgtEl>
                                        <p:attrNameLst>
                                          <p:attrName>style.visibility</p:attrName>
                                        </p:attrNameLst>
                                      </p:cBhvr>
                                      <p:to>
                                        <p:strVal val="visible"/>
                                      </p:to>
                                    </p:set>
                                    <p:animEffect transition="in" filter="fade">
                                      <p:cBhvr>
                                        <p:cTn id="47" dur="2000"/>
                                        <p:tgtEl>
                                          <p:spTgt spid="7181"/>
                                        </p:tgtEl>
                                      </p:cBhvr>
                                    </p:animEffect>
                                    <p:anim calcmode="lin" valueType="num">
                                      <p:cBhvr>
                                        <p:cTn id="48" dur="2000" fill="hold"/>
                                        <p:tgtEl>
                                          <p:spTgt spid="7181"/>
                                        </p:tgtEl>
                                        <p:attrNameLst>
                                          <p:attrName>style.rotation</p:attrName>
                                        </p:attrNameLst>
                                      </p:cBhvr>
                                      <p:tavLst>
                                        <p:tav tm="0">
                                          <p:val>
                                            <p:fltVal val="720"/>
                                          </p:val>
                                        </p:tav>
                                        <p:tav tm="100000">
                                          <p:val>
                                            <p:fltVal val="0"/>
                                          </p:val>
                                        </p:tav>
                                      </p:tavLst>
                                    </p:anim>
                                    <p:anim calcmode="lin" valueType="num">
                                      <p:cBhvr>
                                        <p:cTn id="49" dur="2000" fill="hold"/>
                                        <p:tgtEl>
                                          <p:spTgt spid="7181"/>
                                        </p:tgtEl>
                                        <p:attrNameLst>
                                          <p:attrName>ppt_h</p:attrName>
                                        </p:attrNameLst>
                                      </p:cBhvr>
                                      <p:tavLst>
                                        <p:tav tm="0">
                                          <p:val>
                                            <p:fltVal val="0"/>
                                          </p:val>
                                        </p:tav>
                                        <p:tav tm="100000">
                                          <p:val>
                                            <p:strVal val="#ppt_h"/>
                                          </p:val>
                                        </p:tav>
                                      </p:tavLst>
                                    </p:anim>
                                    <p:anim calcmode="lin" valueType="num">
                                      <p:cBhvr>
                                        <p:cTn id="50" dur="2000" fill="hold"/>
                                        <p:tgtEl>
                                          <p:spTgt spid="7181"/>
                                        </p:tgtEl>
                                        <p:attrNameLst>
                                          <p:attrName>ppt_w</p:attrName>
                                        </p:attrNameLst>
                                      </p:cBhvr>
                                      <p:tavLst>
                                        <p:tav tm="0">
                                          <p:val>
                                            <p:fltVal val="0"/>
                                          </p:val>
                                        </p:tav>
                                        <p:tav tm="100000">
                                          <p:val>
                                            <p:strVal val="#ppt_w"/>
                                          </p:val>
                                        </p:tav>
                                      </p:tavLst>
                                    </p:anim>
                                  </p:childTnLst>
                                </p:cTn>
                              </p:par>
                            </p:childTnLst>
                          </p:cTn>
                        </p:par>
                      </p:childTnLst>
                    </p:cTn>
                  </p:par>
                  <p:par>
                    <p:cTn id="51" fill="hold">
                      <p:stCondLst>
                        <p:cond delay="indefinite"/>
                      </p:stCondLst>
                      <p:childTnLst>
                        <p:par>
                          <p:cTn id="52" fill="hold">
                            <p:stCondLst>
                              <p:cond delay="0"/>
                            </p:stCondLst>
                            <p:childTnLst>
                              <p:par>
                                <p:cTn id="53" presetID="13" presetClass="exit" presetSubtype="16" fill="hold" nodeType="clickEffect">
                                  <p:stCondLst>
                                    <p:cond delay="0"/>
                                  </p:stCondLst>
                                  <p:childTnLst>
                                    <p:animEffect transition="out" filter="plus(in)">
                                      <p:cBhvr>
                                        <p:cTn id="54" dur="2000"/>
                                        <p:tgtEl>
                                          <p:spTgt spid="7181"/>
                                        </p:tgtEl>
                                      </p:cBhvr>
                                    </p:animEffect>
                                    <p:set>
                                      <p:cBhvr>
                                        <p:cTn id="55" dur="1" fill="hold">
                                          <p:stCondLst>
                                            <p:cond delay="1999"/>
                                          </p:stCondLst>
                                        </p:cTn>
                                        <p:tgtEl>
                                          <p:spTgt spid="718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4"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 to="" calcmode="lin" valueType="num">
                                      <p:cBhvr>
                                        <p:cTn id="60" dur="1" fill="hold"/>
                                        <p:tgtEl>
                                          <p:spTgt spid="1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9" grpId="0" animBg="1"/>
      <p:bldP spid="12" grpId="0" animBg="1"/>
      <p:bldP spid="10"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b="1" dirty="0" smtClean="0">
                <a:solidFill>
                  <a:srgbClr val="000099"/>
                </a:solidFill>
              </a:rPr>
              <a:t>Government Regulations</a:t>
            </a:r>
            <a:endParaRPr lang="en-US" b="1" i="0" dirty="0" smtClean="0">
              <a:solidFill>
                <a:srgbClr val="000099"/>
              </a:solidFill>
            </a:endParaRPr>
          </a:p>
        </p:txBody>
      </p:sp>
      <p:sp>
        <p:nvSpPr>
          <p:cNvPr id="25603" name="Rectangle 3"/>
          <p:cNvSpPr>
            <a:spLocks noGrp="1" noChangeArrowheads="1"/>
          </p:cNvSpPr>
          <p:nvPr>
            <p:ph type="body" idx="1"/>
          </p:nvPr>
        </p:nvSpPr>
        <p:spPr>
          <a:xfrm>
            <a:off x="457200" y="1600200"/>
            <a:ext cx="8229600" cy="5257800"/>
          </a:xfrm>
        </p:spPr>
        <p:style>
          <a:lnRef idx="2">
            <a:schemeClr val="accent2"/>
          </a:lnRef>
          <a:fillRef idx="1">
            <a:schemeClr val="lt1"/>
          </a:fillRef>
          <a:effectRef idx="0">
            <a:schemeClr val="accent2"/>
          </a:effectRef>
          <a:fontRef idx="minor">
            <a:schemeClr val="dk1"/>
          </a:fontRef>
        </p:style>
        <p:txBody>
          <a:bodyPr>
            <a:normAutofit/>
          </a:bodyPr>
          <a:lstStyle/>
          <a:p>
            <a:pPr>
              <a:lnSpc>
                <a:spcPct val="102000"/>
              </a:lnSpc>
            </a:pPr>
            <a:r>
              <a:rPr lang="en-US" sz="2800" dirty="0" smtClean="0">
                <a:solidFill>
                  <a:srgbClr val="990000"/>
                </a:solidFill>
              </a:rPr>
              <a:t>Businesses and other organizations in the India  are regulated in many areas. 	</a:t>
            </a:r>
          </a:p>
          <a:p>
            <a:pPr>
              <a:lnSpc>
                <a:spcPct val="102000"/>
              </a:lnSpc>
            </a:pPr>
            <a:r>
              <a:rPr lang="en-US" sz="2800" dirty="0" smtClean="0">
                <a:solidFill>
                  <a:srgbClr val="990000"/>
                </a:solidFill>
              </a:rPr>
              <a:t>Laws determine </a:t>
            </a:r>
          </a:p>
          <a:p>
            <a:pPr lvl="1">
              <a:lnSpc>
                <a:spcPct val="102000"/>
              </a:lnSpc>
            </a:pPr>
            <a:r>
              <a:rPr lang="en-US" sz="2400" dirty="0" smtClean="0">
                <a:solidFill>
                  <a:srgbClr val="990000"/>
                </a:solidFill>
              </a:rPr>
              <a:t>the payment of overtime wages, </a:t>
            </a:r>
          </a:p>
          <a:p>
            <a:pPr lvl="1">
              <a:lnSpc>
                <a:spcPct val="102000"/>
              </a:lnSpc>
            </a:pPr>
            <a:r>
              <a:rPr lang="en-US" sz="2400" dirty="0" smtClean="0">
                <a:solidFill>
                  <a:srgbClr val="990000"/>
                </a:solidFill>
              </a:rPr>
              <a:t>the provisions that must be made for disabled persons, </a:t>
            </a:r>
          </a:p>
          <a:p>
            <a:pPr lvl="1">
              <a:lnSpc>
                <a:spcPct val="102000"/>
              </a:lnSpc>
            </a:pPr>
            <a:r>
              <a:rPr lang="en-US" sz="2400" dirty="0" smtClean="0">
                <a:solidFill>
                  <a:srgbClr val="990000"/>
                </a:solidFill>
              </a:rPr>
              <a:t>limits on polluting the environment, </a:t>
            </a:r>
          </a:p>
          <a:p>
            <a:pPr lvl="1">
              <a:lnSpc>
                <a:spcPct val="102000"/>
              </a:lnSpc>
            </a:pPr>
            <a:r>
              <a:rPr lang="en-US" sz="2400" dirty="0" smtClean="0">
                <a:solidFill>
                  <a:srgbClr val="990000"/>
                </a:solidFill>
              </a:rPr>
              <a:t>minimum safety standards for goods produced, the use of child labor, etc.</a:t>
            </a:r>
          </a:p>
          <a:p>
            <a:pPr marL="346075" lvl="1" indent="-290513">
              <a:lnSpc>
                <a:spcPct val="102000"/>
              </a:lnSpc>
              <a:buFont typeface="Wingdings" pitchFamily="2" charset="2"/>
              <a:buChar char="§"/>
            </a:pPr>
            <a:r>
              <a:rPr lang="en-US" sz="2400" dirty="0" smtClean="0">
                <a:solidFill>
                  <a:srgbClr val="000099"/>
                </a:solidFill>
              </a:rPr>
              <a:t>The proper role of supervisors and other managers is to know these regulations and seek ways of improving productivity without </a:t>
            </a:r>
            <a:r>
              <a:rPr lang="en-US" sz="2400" dirty="0" smtClean="0">
                <a:solidFill>
                  <a:srgbClr val="FF0000"/>
                </a:solidFill>
              </a:rPr>
              <a:t>violating the law.</a:t>
            </a:r>
          </a:p>
          <a:p>
            <a:pPr lvl="1">
              <a:lnSpc>
                <a:spcPct val="102000"/>
              </a:lnSpc>
              <a:buNone/>
            </a:pPr>
            <a:endParaRPr lang="en-US" sz="2400" dirty="0" smtClean="0">
              <a:solidFill>
                <a:srgbClr val="FF0000"/>
              </a:solidFill>
            </a:endParaRPr>
          </a:p>
          <a:p>
            <a:pPr lvl="1">
              <a:lnSpc>
                <a:spcPct val="102000"/>
              </a:lnSpc>
            </a:pPr>
            <a:endParaRPr lang="en-US" sz="2400" dirty="0" smtClean="0">
              <a:solidFill>
                <a:srgbClr val="99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00200" y="228600"/>
            <a:ext cx="62484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dirty="0" smtClean="0">
                <a:solidFill>
                  <a:srgbClr val="990000"/>
                </a:solidFill>
              </a:rPr>
              <a:t>Economic Factor</a:t>
            </a:r>
            <a:endParaRPr lang="en-US" sz="4000" b="1" dirty="0">
              <a:solidFill>
                <a:srgbClr val="990000"/>
              </a:solidFill>
            </a:endParaRPr>
          </a:p>
        </p:txBody>
      </p:sp>
      <p:sp>
        <p:nvSpPr>
          <p:cNvPr id="3" name="TextBox 2"/>
          <p:cNvSpPr txBox="1"/>
          <p:nvPr/>
        </p:nvSpPr>
        <p:spPr>
          <a:xfrm>
            <a:off x="533400" y="2964359"/>
            <a:ext cx="3505200"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400" b="1" dirty="0" smtClean="0">
                <a:solidFill>
                  <a:srgbClr val="990000"/>
                </a:solidFill>
              </a:rPr>
              <a:t>Economic</a:t>
            </a:r>
            <a:endParaRPr lang="en-US" sz="4400" b="1" dirty="0" smtClean="0">
              <a:solidFill>
                <a:srgbClr val="000099"/>
              </a:solidFill>
            </a:endParaRPr>
          </a:p>
        </p:txBody>
      </p:sp>
      <p:sp>
        <p:nvSpPr>
          <p:cNvPr id="10" name="TextBox 9"/>
          <p:cNvSpPr txBox="1"/>
          <p:nvPr/>
        </p:nvSpPr>
        <p:spPr>
          <a:xfrm>
            <a:off x="4572000" y="1371600"/>
            <a:ext cx="41910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b="1" dirty="0" smtClean="0">
                <a:solidFill>
                  <a:srgbClr val="000099"/>
                </a:solidFill>
              </a:rPr>
              <a:t>Inflation</a:t>
            </a:r>
            <a:endParaRPr lang="en-US" sz="4000" b="1"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35"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000"/>
                                        <p:tgtEl>
                                          <p:spTgt spid="10"/>
                                        </p:tgtEl>
                                      </p:cBhvr>
                                    </p:animEffect>
                                    <p:anim calcmode="lin" valueType="num">
                                      <p:cBhvr>
                                        <p:cTn id="20" dur="2000" fill="hold"/>
                                        <p:tgtEl>
                                          <p:spTgt spid="10"/>
                                        </p:tgtEl>
                                        <p:attrNameLst>
                                          <p:attrName>style.rotation</p:attrName>
                                        </p:attrNameLst>
                                      </p:cBhvr>
                                      <p:tavLst>
                                        <p:tav tm="0">
                                          <p:val>
                                            <p:fltVal val="720"/>
                                          </p:val>
                                        </p:tav>
                                        <p:tav tm="100000">
                                          <p:val>
                                            <p:fltVal val="0"/>
                                          </p:val>
                                        </p:tav>
                                      </p:tavLst>
                                    </p:anim>
                                    <p:anim calcmode="lin" valueType="num">
                                      <p:cBhvr>
                                        <p:cTn id="21" dur="2000" fill="hold"/>
                                        <p:tgtEl>
                                          <p:spTgt spid="10"/>
                                        </p:tgtEl>
                                        <p:attrNameLst>
                                          <p:attrName>ppt_h</p:attrName>
                                        </p:attrNameLst>
                                      </p:cBhvr>
                                      <p:tavLst>
                                        <p:tav tm="0">
                                          <p:val>
                                            <p:fltVal val="0"/>
                                          </p:val>
                                        </p:tav>
                                        <p:tav tm="100000">
                                          <p:val>
                                            <p:strVal val="#ppt_h"/>
                                          </p:val>
                                        </p:tav>
                                      </p:tavLst>
                                    </p:anim>
                                    <p:anim calcmode="lin" valueType="num">
                                      <p:cBhvr>
                                        <p:cTn id="22" dur="2000" fill="hold"/>
                                        <p:tgtEl>
                                          <p:spTgt spid="10"/>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936"/>
            <a:ext cx="8458200" cy="65864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sz="3200" b="1" dirty="0" smtClean="0">
                <a:solidFill>
                  <a:srgbClr val="000099"/>
                </a:solidFill>
              </a:rPr>
              <a:t>READING: </a:t>
            </a:r>
            <a:r>
              <a:rPr lang="en-US" sz="3200" dirty="0" smtClean="0">
                <a:solidFill>
                  <a:srgbClr val="000099"/>
                </a:solidFill>
              </a:rPr>
              <a:t>Productivity Gains Curb Inflation</a:t>
            </a:r>
            <a:r>
              <a:rPr lang="en-US" sz="2400" dirty="0" smtClean="0"/>
              <a:t> </a:t>
            </a:r>
          </a:p>
          <a:p>
            <a:pPr algn="just"/>
            <a:r>
              <a:rPr lang="en-US" sz="2600" dirty="0" smtClean="0">
                <a:solidFill>
                  <a:srgbClr val="800000"/>
                </a:solidFill>
              </a:rPr>
              <a:t>Wage increases can lead to inflationary pressure. They can cause the prices consumers pay for products and services to rise—unless, that is, they are offset by gains in productivity, which lead to an increase in profits. If that happens, a portion of the resulting profits can be used to cover the wage increases without having to raise prices. Some Burger Kings were able to increase the starting pay of new workers by $1 by achieving productivity gains. The restaurants restructured the menu, combining items into meal packages such as a burger, fries, and soft drink. This enabled the counter staff to enter orders with a single keystroke instead of multiple keystrokes on their point-of-sale machines, reducing the time needed to take an order. That, in turn, enabled them to take orders more quickly, increasing productivity and, consequently, reducing labor requirements, which produced higher profits.</a:t>
            </a:r>
            <a:endParaRPr lang="en-US" sz="2600" dirty="0">
              <a:solidFill>
                <a:srgbClr val="8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00200" y="228600"/>
            <a:ext cx="62484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dirty="0" smtClean="0">
                <a:solidFill>
                  <a:srgbClr val="990000"/>
                </a:solidFill>
              </a:rPr>
              <a:t>Economic Factor</a:t>
            </a:r>
            <a:endParaRPr lang="en-US" sz="4000" b="1" dirty="0">
              <a:solidFill>
                <a:srgbClr val="990000"/>
              </a:solidFill>
            </a:endParaRPr>
          </a:p>
        </p:txBody>
      </p:sp>
      <p:sp>
        <p:nvSpPr>
          <p:cNvPr id="3" name="TextBox 2"/>
          <p:cNvSpPr txBox="1"/>
          <p:nvPr/>
        </p:nvSpPr>
        <p:spPr>
          <a:xfrm>
            <a:off x="533400" y="2964359"/>
            <a:ext cx="3505200"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400" b="1" dirty="0" smtClean="0">
                <a:solidFill>
                  <a:srgbClr val="990000"/>
                </a:solidFill>
              </a:rPr>
              <a:t>Economic</a:t>
            </a:r>
            <a:endParaRPr lang="en-US" sz="4400" b="1" dirty="0" smtClean="0">
              <a:solidFill>
                <a:srgbClr val="000099"/>
              </a:solidFill>
            </a:endParaRPr>
          </a:p>
        </p:txBody>
      </p:sp>
      <p:sp>
        <p:nvSpPr>
          <p:cNvPr id="4" name="TextBox 3"/>
          <p:cNvSpPr txBox="1"/>
          <p:nvPr/>
        </p:nvSpPr>
        <p:spPr>
          <a:xfrm>
            <a:off x="4572000" y="2209800"/>
            <a:ext cx="4267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GDP</a:t>
            </a:r>
          </a:p>
        </p:txBody>
      </p:sp>
      <p:sp>
        <p:nvSpPr>
          <p:cNvPr id="7" name="TextBox 6"/>
          <p:cNvSpPr txBox="1"/>
          <p:nvPr/>
        </p:nvSpPr>
        <p:spPr>
          <a:xfrm>
            <a:off x="4572000" y="5054025"/>
            <a:ext cx="4267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LPG</a:t>
            </a:r>
          </a:p>
        </p:txBody>
      </p:sp>
      <p:sp>
        <p:nvSpPr>
          <p:cNvPr id="8" name="TextBox 7"/>
          <p:cNvSpPr txBox="1"/>
          <p:nvPr/>
        </p:nvSpPr>
        <p:spPr>
          <a:xfrm>
            <a:off x="4572000" y="6044625"/>
            <a:ext cx="41910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International Market </a:t>
            </a:r>
            <a:endParaRPr lang="en-US" sz="3200" b="1" dirty="0">
              <a:solidFill>
                <a:srgbClr val="000099"/>
              </a:solidFill>
            </a:endParaRPr>
          </a:p>
        </p:txBody>
      </p:sp>
      <p:sp>
        <p:nvSpPr>
          <p:cNvPr id="9" name="TextBox 8"/>
          <p:cNvSpPr txBox="1"/>
          <p:nvPr/>
        </p:nvSpPr>
        <p:spPr>
          <a:xfrm>
            <a:off x="4572000" y="4139625"/>
            <a:ext cx="4267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Interest Rate</a:t>
            </a:r>
          </a:p>
        </p:txBody>
      </p:sp>
      <p:sp>
        <p:nvSpPr>
          <p:cNvPr id="10" name="TextBox 9"/>
          <p:cNvSpPr txBox="1"/>
          <p:nvPr/>
        </p:nvSpPr>
        <p:spPr>
          <a:xfrm>
            <a:off x="4572000" y="1371600"/>
            <a:ext cx="41910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b="1" dirty="0" smtClean="0">
                <a:solidFill>
                  <a:srgbClr val="000099"/>
                </a:solidFill>
              </a:rPr>
              <a:t>Inflation</a:t>
            </a:r>
            <a:endParaRPr lang="en-US" sz="4000" b="1" dirty="0">
              <a:solidFill>
                <a:srgbClr val="000099"/>
              </a:solidFill>
            </a:endParaRPr>
          </a:p>
        </p:txBody>
      </p:sp>
      <p:sp>
        <p:nvSpPr>
          <p:cNvPr id="11" name="TextBox 10"/>
          <p:cNvSpPr txBox="1"/>
          <p:nvPr/>
        </p:nvSpPr>
        <p:spPr>
          <a:xfrm>
            <a:off x="4572000" y="3225225"/>
            <a:ext cx="4267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GNP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to="" calcmode="lin" valueType="num">
                                      <p:cBhvr>
                                        <p:cTn id="12" dur="1" fill="hold"/>
                                        <p:tgtEl>
                                          <p:spTgt spid="11"/>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to="" calcmode="lin" valueType="num">
                                      <p:cBhvr>
                                        <p:cTn id="17" dur="1" fill="hold"/>
                                        <p:tgtEl>
                                          <p:spTgt spid="9"/>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to="" calcmode="lin" valueType="num">
                                      <p:cBhvr>
                                        <p:cTn id="22" dur="1" fill="hold"/>
                                        <p:tgtEl>
                                          <p:spTgt spid="7"/>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to="" calcmode="lin" valueType="num">
                                      <p:cBhvr>
                                        <p:cTn id="27"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609600"/>
            <a:ext cx="8382000" cy="4876800"/>
          </a:xfrm>
          <a:prstGeom prst="roundRect">
            <a:avLst/>
          </a:prstGeom>
        </p:spPr>
        <p:style>
          <a:lnRef idx="2">
            <a:schemeClr val="accent2"/>
          </a:lnRef>
          <a:fillRef idx="1">
            <a:schemeClr val="lt1"/>
          </a:fillRef>
          <a:effectRef idx="0">
            <a:schemeClr val="accent2"/>
          </a:effectRef>
          <a:fontRef idx="minor">
            <a:schemeClr val="dk1"/>
          </a:fontRef>
        </p:style>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9600" b="1" dirty="0" smtClean="0">
                <a:solidFill>
                  <a:srgbClr val="000099"/>
                </a:solidFill>
                <a:latin typeface="Segoe Print" pitchFamily="2" charset="0"/>
                <a:cs typeface="Arial" pitchFamily="34" charset="0"/>
              </a:rPr>
              <a:t>Factor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9600" b="1" dirty="0" smtClean="0">
                <a:solidFill>
                  <a:srgbClr val="000099"/>
                </a:solidFill>
                <a:latin typeface="Segoe Print" pitchFamily="2" charset="0"/>
                <a:cs typeface="Arial" pitchFamily="34" charset="0"/>
              </a:rPr>
              <a:t>Affecting</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600" b="1" u="none" strike="noStrike" kern="1200" cap="none" spc="0" normalizeH="0" baseline="0" noProof="0" dirty="0" smtClean="0">
                <a:ln>
                  <a:noFill/>
                </a:ln>
                <a:solidFill>
                  <a:srgbClr val="000099"/>
                </a:solidFill>
                <a:effectLst/>
                <a:uLnTx/>
                <a:uFillTx/>
                <a:latin typeface="Segoe Print" pitchFamily="2" charset="0"/>
                <a:cs typeface="Arial" pitchFamily="34" charset="0"/>
              </a:rPr>
              <a:t>Productivity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28600" y="228600"/>
            <a:ext cx="25908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dirty="0" smtClean="0">
                <a:solidFill>
                  <a:srgbClr val="990000"/>
                </a:solidFill>
              </a:rPr>
              <a:t>Technical</a:t>
            </a:r>
            <a:endParaRPr lang="en-US" sz="4000" dirty="0">
              <a:solidFill>
                <a:srgbClr val="990000"/>
              </a:solidFill>
            </a:endParaRPr>
          </a:p>
        </p:txBody>
      </p:sp>
      <p:sp>
        <p:nvSpPr>
          <p:cNvPr id="4" name="Rounded Rectangle 3"/>
          <p:cNvSpPr/>
          <p:nvPr/>
        </p:nvSpPr>
        <p:spPr>
          <a:xfrm>
            <a:off x="3429000" y="228600"/>
            <a:ext cx="2590800" cy="8686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dirty="0" smtClean="0">
                <a:solidFill>
                  <a:srgbClr val="990000"/>
                </a:solidFill>
              </a:rPr>
              <a:t>Personnel</a:t>
            </a:r>
            <a:endParaRPr lang="en-US" sz="4000" dirty="0">
              <a:solidFill>
                <a:srgbClr val="990000"/>
              </a:solidFill>
            </a:endParaRPr>
          </a:p>
        </p:txBody>
      </p:sp>
      <p:sp>
        <p:nvSpPr>
          <p:cNvPr id="5" name="Rounded Rectangle 4"/>
          <p:cNvSpPr/>
          <p:nvPr/>
        </p:nvSpPr>
        <p:spPr>
          <a:xfrm>
            <a:off x="8077200" y="1219200"/>
            <a:ext cx="838200" cy="4114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smtClean="0">
                <a:solidFill>
                  <a:srgbClr val="3333FF"/>
                </a:solidFill>
              </a:rPr>
              <a:t>M</a:t>
            </a:r>
          </a:p>
          <a:p>
            <a:pPr algn="ctr"/>
            <a:r>
              <a:rPr lang="en-US" sz="2400" b="1" dirty="0" smtClean="0">
                <a:solidFill>
                  <a:srgbClr val="3333FF"/>
                </a:solidFill>
              </a:rPr>
              <a:t>A</a:t>
            </a:r>
          </a:p>
          <a:p>
            <a:pPr algn="ctr"/>
            <a:r>
              <a:rPr lang="en-US" sz="2400" b="1" dirty="0" smtClean="0">
                <a:solidFill>
                  <a:srgbClr val="3333FF"/>
                </a:solidFill>
              </a:rPr>
              <a:t>N</a:t>
            </a:r>
          </a:p>
          <a:p>
            <a:pPr algn="ctr"/>
            <a:r>
              <a:rPr lang="en-US" sz="2400" b="1" dirty="0" smtClean="0">
                <a:solidFill>
                  <a:srgbClr val="3333FF"/>
                </a:solidFill>
              </a:rPr>
              <a:t>A</a:t>
            </a:r>
          </a:p>
          <a:p>
            <a:pPr algn="ctr"/>
            <a:r>
              <a:rPr lang="en-US" sz="2400" b="1" dirty="0" smtClean="0">
                <a:solidFill>
                  <a:srgbClr val="3333FF"/>
                </a:solidFill>
              </a:rPr>
              <a:t>G</a:t>
            </a:r>
          </a:p>
          <a:p>
            <a:pPr algn="ctr"/>
            <a:r>
              <a:rPr lang="en-US" sz="2400" b="1" dirty="0" smtClean="0">
                <a:solidFill>
                  <a:srgbClr val="3333FF"/>
                </a:solidFill>
              </a:rPr>
              <a:t>E</a:t>
            </a:r>
          </a:p>
          <a:p>
            <a:pPr algn="ctr"/>
            <a:r>
              <a:rPr lang="en-US" sz="2400" b="1" dirty="0" smtClean="0">
                <a:solidFill>
                  <a:srgbClr val="3333FF"/>
                </a:solidFill>
              </a:rPr>
              <a:t>M</a:t>
            </a:r>
          </a:p>
          <a:p>
            <a:pPr algn="ctr"/>
            <a:r>
              <a:rPr lang="en-US" sz="2400" b="1" dirty="0" smtClean="0">
                <a:solidFill>
                  <a:srgbClr val="3333FF"/>
                </a:solidFill>
              </a:rPr>
              <a:t>E</a:t>
            </a:r>
          </a:p>
          <a:p>
            <a:pPr algn="ctr"/>
            <a:r>
              <a:rPr lang="en-US" sz="2400" b="1" dirty="0" smtClean="0">
                <a:solidFill>
                  <a:srgbClr val="3333FF"/>
                </a:solidFill>
              </a:rPr>
              <a:t>N</a:t>
            </a:r>
          </a:p>
          <a:p>
            <a:pPr algn="ctr"/>
            <a:r>
              <a:rPr lang="en-US" sz="2400" b="1" dirty="0" smtClean="0">
                <a:solidFill>
                  <a:srgbClr val="3333FF"/>
                </a:solidFill>
              </a:rPr>
              <a:t>T</a:t>
            </a:r>
            <a:endParaRPr lang="en-US" sz="2400" b="1" dirty="0">
              <a:solidFill>
                <a:srgbClr val="3333FF"/>
              </a:solidFill>
            </a:endParaRPr>
          </a:p>
        </p:txBody>
      </p:sp>
      <p:sp>
        <p:nvSpPr>
          <p:cNvPr id="6" name="Rounded Rectangle 5"/>
          <p:cNvSpPr/>
          <p:nvPr/>
        </p:nvSpPr>
        <p:spPr>
          <a:xfrm>
            <a:off x="152400" y="5486400"/>
            <a:ext cx="28956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dirty="0" smtClean="0">
                <a:solidFill>
                  <a:srgbClr val="990000"/>
                </a:solidFill>
              </a:rPr>
              <a:t>Production</a:t>
            </a:r>
            <a:endParaRPr lang="en-US" sz="4000" dirty="0">
              <a:solidFill>
                <a:srgbClr val="990000"/>
              </a:solidFill>
            </a:endParaRPr>
          </a:p>
        </p:txBody>
      </p:sp>
      <p:sp>
        <p:nvSpPr>
          <p:cNvPr id="7" name="Rounded Rectangle 6"/>
          <p:cNvSpPr/>
          <p:nvPr/>
        </p:nvSpPr>
        <p:spPr>
          <a:xfrm>
            <a:off x="6019800" y="5486400"/>
            <a:ext cx="30480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600" dirty="0" smtClean="0">
                <a:solidFill>
                  <a:srgbClr val="990000"/>
                </a:solidFill>
              </a:rPr>
              <a:t>Organization</a:t>
            </a:r>
            <a:endParaRPr lang="en-US" sz="3600" dirty="0">
              <a:solidFill>
                <a:srgbClr val="990000"/>
              </a:solidFill>
            </a:endParaRPr>
          </a:p>
        </p:txBody>
      </p:sp>
      <p:sp>
        <p:nvSpPr>
          <p:cNvPr id="8" name="Rounded Rectangle 7"/>
          <p:cNvSpPr/>
          <p:nvPr/>
        </p:nvSpPr>
        <p:spPr>
          <a:xfrm>
            <a:off x="3200400" y="5486400"/>
            <a:ext cx="25908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dirty="0" smtClean="0">
                <a:solidFill>
                  <a:srgbClr val="990000"/>
                </a:solidFill>
              </a:rPr>
              <a:t>Market</a:t>
            </a:r>
            <a:endParaRPr lang="en-US" sz="4000" dirty="0">
              <a:solidFill>
                <a:srgbClr val="990000"/>
              </a:solidFill>
            </a:endParaRPr>
          </a:p>
        </p:txBody>
      </p:sp>
      <p:sp>
        <p:nvSpPr>
          <p:cNvPr id="9" name="Rounded Rectangle 8"/>
          <p:cNvSpPr/>
          <p:nvPr/>
        </p:nvSpPr>
        <p:spPr>
          <a:xfrm>
            <a:off x="152400" y="1371600"/>
            <a:ext cx="990600" cy="3962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smtClean="0">
                <a:solidFill>
                  <a:srgbClr val="3333FF"/>
                </a:solidFill>
              </a:rPr>
              <a:t>G</a:t>
            </a:r>
          </a:p>
          <a:p>
            <a:pPr algn="ctr"/>
            <a:r>
              <a:rPr lang="en-US" sz="2400" b="1" dirty="0" smtClean="0">
                <a:solidFill>
                  <a:srgbClr val="3333FF"/>
                </a:solidFill>
              </a:rPr>
              <a:t>O</a:t>
            </a:r>
          </a:p>
          <a:p>
            <a:pPr algn="ctr"/>
            <a:r>
              <a:rPr lang="en-US" sz="2400" b="1" dirty="0" smtClean="0">
                <a:solidFill>
                  <a:srgbClr val="3333FF"/>
                </a:solidFill>
              </a:rPr>
              <a:t>V</a:t>
            </a:r>
          </a:p>
          <a:p>
            <a:pPr algn="ctr"/>
            <a:r>
              <a:rPr lang="en-US" sz="2400" b="1" dirty="0" smtClean="0">
                <a:solidFill>
                  <a:srgbClr val="3333FF"/>
                </a:solidFill>
              </a:rPr>
              <a:t>E</a:t>
            </a:r>
          </a:p>
          <a:p>
            <a:pPr algn="ctr"/>
            <a:r>
              <a:rPr lang="en-US" sz="2400" b="1" dirty="0" smtClean="0">
                <a:solidFill>
                  <a:srgbClr val="3333FF"/>
                </a:solidFill>
              </a:rPr>
              <a:t>R</a:t>
            </a:r>
          </a:p>
          <a:p>
            <a:pPr algn="ctr"/>
            <a:r>
              <a:rPr lang="en-US" sz="2400" b="1" dirty="0" smtClean="0">
                <a:solidFill>
                  <a:srgbClr val="3333FF"/>
                </a:solidFill>
              </a:rPr>
              <a:t>N</a:t>
            </a:r>
          </a:p>
          <a:p>
            <a:pPr algn="ctr"/>
            <a:r>
              <a:rPr lang="en-US" sz="2400" b="1" dirty="0" smtClean="0">
                <a:solidFill>
                  <a:srgbClr val="3333FF"/>
                </a:solidFill>
              </a:rPr>
              <a:t>M</a:t>
            </a:r>
          </a:p>
          <a:p>
            <a:pPr algn="ctr"/>
            <a:r>
              <a:rPr lang="en-US" sz="2400" b="1" dirty="0" smtClean="0">
                <a:solidFill>
                  <a:srgbClr val="3333FF"/>
                </a:solidFill>
              </a:rPr>
              <a:t>E</a:t>
            </a:r>
          </a:p>
          <a:p>
            <a:pPr algn="ctr"/>
            <a:r>
              <a:rPr lang="en-US" sz="2400" b="1" dirty="0" smtClean="0">
                <a:solidFill>
                  <a:srgbClr val="3333FF"/>
                </a:solidFill>
              </a:rPr>
              <a:t>N</a:t>
            </a:r>
          </a:p>
          <a:p>
            <a:pPr algn="ctr"/>
            <a:r>
              <a:rPr lang="en-US" sz="2400" b="1" dirty="0" smtClean="0">
                <a:solidFill>
                  <a:srgbClr val="3333FF"/>
                </a:solidFill>
              </a:rPr>
              <a:t>T</a:t>
            </a:r>
            <a:endParaRPr lang="en-US" sz="2400" b="1" dirty="0">
              <a:solidFill>
                <a:srgbClr val="3333FF"/>
              </a:solidFill>
            </a:endParaRPr>
          </a:p>
        </p:txBody>
      </p:sp>
      <p:sp>
        <p:nvSpPr>
          <p:cNvPr id="10" name="Rounded Rectangle 9"/>
          <p:cNvSpPr/>
          <p:nvPr/>
        </p:nvSpPr>
        <p:spPr>
          <a:xfrm>
            <a:off x="6400800" y="228600"/>
            <a:ext cx="25908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dirty="0" smtClean="0">
                <a:solidFill>
                  <a:srgbClr val="990000"/>
                </a:solidFill>
              </a:rPr>
              <a:t>Finance</a:t>
            </a:r>
            <a:endParaRPr lang="en-US" sz="4000" dirty="0">
              <a:solidFill>
                <a:srgbClr val="990000"/>
              </a:solidFill>
            </a:endParaRPr>
          </a:p>
        </p:txBody>
      </p:sp>
      <p:sp>
        <p:nvSpPr>
          <p:cNvPr id="11" name="Title 1"/>
          <p:cNvSpPr txBox="1">
            <a:spLocks/>
          </p:cNvSpPr>
          <p:nvPr/>
        </p:nvSpPr>
        <p:spPr>
          <a:xfrm>
            <a:off x="2133600" y="2133600"/>
            <a:ext cx="4953000" cy="2438400"/>
          </a:xfrm>
          <a:prstGeom prst="roundRect">
            <a:avLst/>
          </a:prstGeom>
        </p:spPr>
        <p:style>
          <a:lnRef idx="3">
            <a:schemeClr val="lt1"/>
          </a:lnRef>
          <a:fillRef idx="1">
            <a:schemeClr val="accent2"/>
          </a:fillRef>
          <a:effectRef idx="1">
            <a:schemeClr val="accent2"/>
          </a:effectRef>
          <a:fontRef idx="minor">
            <a:schemeClr val="lt1"/>
          </a:fontRef>
        </p:style>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cs typeface="Arial" pitchFamily="34" charset="0"/>
              </a:rPr>
              <a:t>Factor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cs typeface="Arial" pitchFamily="34" charset="0"/>
              </a:rPr>
              <a:t>Affecting</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j-lt"/>
                <a:cs typeface="Arial" pitchFamily="34" charset="0"/>
              </a:rPr>
              <a:t>Productivity</a:t>
            </a:r>
          </a:p>
        </p:txBody>
      </p:sp>
      <p:cxnSp>
        <p:nvCxnSpPr>
          <p:cNvPr id="16" name="Straight Arrow Connector 15"/>
          <p:cNvCxnSpPr/>
          <p:nvPr/>
        </p:nvCxnSpPr>
        <p:spPr>
          <a:xfrm flipV="1">
            <a:off x="6934200" y="1295400"/>
            <a:ext cx="381000" cy="762000"/>
          </a:xfrm>
          <a:prstGeom prst="straightConnector1">
            <a:avLst/>
          </a:prstGeom>
          <a:ln w="762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724400" y="1143000"/>
            <a:ext cx="0" cy="914400"/>
          </a:xfrm>
          <a:prstGeom prst="straightConnector1">
            <a:avLst/>
          </a:prstGeom>
          <a:ln w="762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828800" y="1371600"/>
            <a:ext cx="381000" cy="762000"/>
          </a:xfrm>
          <a:prstGeom prst="straightConnector1">
            <a:avLst/>
          </a:prstGeom>
          <a:ln w="762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086600" y="4572000"/>
            <a:ext cx="381000" cy="838200"/>
          </a:xfrm>
          <a:prstGeom prst="straightConnector1">
            <a:avLst/>
          </a:prstGeom>
          <a:ln w="762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533900" y="4648200"/>
            <a:ext cx="38100" cy="838200"/>
          </a:xfrm>
          <a:prstGeom prst="straightConnector1">
            <a:avLst/>
          </a:prstGeom>
          <a:ln w="762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828800" y="4572000"/>
            <a:ext cx="381000" cy="762000"/>
          </a:xfrm>
          <a:prstGeom prst="straightConnector1">
            <a:avLst/>
          </a:prstGeom>
          <a:ln w="762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162800" y="3352800"/>
            <a:ext cx="914400" cy="0"/>
          </a:xfrm>
          <a:prstGeom prst="straightConnector1">
            <a:avLst/>
          </a:prstGeom>
          <a:ln w="762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1219200" y="3276600"/>
            <a:ext cx="762000" cy="0"/>
          </a:xfrm>
          <a:prstGeom prst="straightConnector1">
            <a:avLst/>
          </a:prstGeom>
          <a:ln w="762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to="" calcmode="lin" valueType="num">
                                      <p:cBhvr>
                                        <p:cTn id="7" dur="1" fill="hold"/>
                                        <p:tgtEl>
                                          <p:spTgt spid="11"/>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1" fill="hold"/>
                                        <p:tgtEl>
                                          <p:spTgt spid="4"/>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to="" calcmode="lin" valueType="num">
                                      <p:cBhvr>
                                        <p:cTn id="18" dur="1" fill="hold"/>
                                        <p:tgtEl>
                                          <p:spTgt spid="5"/>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to="" calcmode="lin" valueType="num">
                                      <p:cBhvr>
                                        <p:cTn id="21" dur="1" fill="hold"/>
                                        <p:tgtEl>
                                          <p:spTgt spid="6"/>
                                        </p:tgtEl>
                                        <p:attrNameLst>
                                          <p:attrName/>
                                        </p:attrNameLst>
                                      </p:cBhvr>
                                    </p:anim>
                                  </p:childTnLst>
                                </p:cTn>
                              </p:par>
                              <p:par>
                                <p:cTn id="22" presetID="24"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to="" calcmode="lin" valueType="num">
                                      <p:cBhvr>
                                        <p:cTn id="24" dur="1" fill="hold"/>
                                        <p:tgtEl>
                                          <p:spTgt spid="7"/>
                                        </p:tgtEl>
                                        <p:attrNameLst>
                                          <p:attrName/>
                                        </p:attrNameLst>
                                      </p:cBhvr>
                                    </p:anim>
                                  </p:childTnLst>
                                </p:cTn>
                              </p:par>
                              <p:par>
                                <p:cTn id="25" presetID="24"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to="" calcmode="lin" valueType="num">
                                      <p:cBhvr>
                                        <p:cTn id="27" dur="1" fill="hold"/>
                                        <p:tgtEl>
                                          <p:spTgt spid="8"/>
                                        </p:tgtEl>
                                        <p:attrNameLst>
                                          <p:attrName/>
                                        </p:attrNameLst>
                                      </p:cBhvr>
                                    </p:anim>
                                  </p:childTnLst>
                                </p:cTn>
                              </p:par>
                              <p:par>
                                <p:cTn id="28" presetID="24"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to="" calcmode="lin" valueType="num">
                                      <p:cBhvr>
                                        <p:cTn id="30" dur="1" fill="hold"/>
                                        <p:tgtEl>
                                          <p:spTgt spid="9"/>
                                        </p:tgtEl>
                                        <p:attrNameLst>
                                          <p:attrName/>
                                        </p:attrNameLst>
                                      </p:cBhvr>
                                    </p:anim>
                                  </p:childTnLst>
                                </p:cTn>
                              </p:par>
                              <p:par>
                                <p:cTn id="31" presetID="24"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to="" calcmode="lin" valueType="num">
                                      <p:cBhvr>
                                        <p:cTn id="33" dur="1" fill="hold"/>
                                        <p:tgtEl>
                                          <p:spTgt spid="10"/>
                                        </p:tgtEl>
                                        <p:attrNameLst>
                                          <p:attrName/>
                                        </p:attrNameLst>
                                      </p:cBhvr>
                                    </p:anim>
                                  </p:childTnLst>
                                </p:cTn>
                              </p:par>
                              <p:par>
                                <p:cTn id="34" presetID="24"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to="" calcmode="lin" valueType="num">
                                      <p:cBhvr>
                                        <p:cTn id="36" dur="1" fill="hold"/>
                                        <p:tgtEl>
                                          <p:spTgt spid="16"/>
                                        </p:tgtEl>
                                        <p:attrNameLst>
                                          <p:attrName/>
                                        </p:attrNameLst>
                                      </p:cBhvr>
                                    </p:anim>
                                  </p:childTnLst>
                                </p:cTn>
                              </p:par>
                              <p:par>
                                <p:cTn id="37" presetID="24"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to="" calcmode="lin" valueType="num">
                                      <p:cBhvr>
                                        <p:cTn id="39" dur="1" fill="hold"/>
                                        <p:tgtEl>
                                          <p:spTgt spid="17"/>
                                        </p:tgtEl>
                                        <p:attrNameLst>
                                          <p:attrName/>
                                        </p:attrNameLst>
                                      </p:cBhvr>
                                    </p:anim>
                                  </p:childTnLst>
                                </p:cTn>
                              </p:par>
                              <p:par>
                                <p:cTn id="40" presetID="24"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to="" calcmode="lin" valueType="num">
                                      <p:cBhvr>
                                        <p:cTn id="42" dur="1" fill="hold"/>
                                        <p:tgtEl>
                                          <p:spTgt spid="20"/>
                                        </p:tgtEl>
                                        <p:attrNameLst>
                                          <p:attrName/>
                                        </p:attrNameLst>
                                      </p:cBhvr>
                                    </p:anim>
                                  </p:childTnLst>
                                </p:cTn>
                              </p:par>
                              <p:par>
                                <p:cTn id="43" presetID="24"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 to="" calcmode="lin" valueType="num">
                                      <p:cBhvr>
                                        <p:cTn id="45" dur="1" fill="hold"/>
                                        <p:tgtEl>
                                          <p:spTgt spid="24"/>
                                        </p:tgtEl>
                                        <p:attrNameLst>
                                          <p:attrName/>
                                        </p:attrNameLst>
                                      </p:cBhvr>
                                    </p:anim>
                                  </p:childTnLst>
                                </p:cTn>
                              </p:par>
                              <p:par>
                                <p:cTn id="46" presetID="24" presetClass="entr" presetSubtype="0"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 to="" calcmode="lin" valueType="num">
                                      <p:cBhvr>
                                        <p:cTn id="48" dur="1" fill="hold"/>
                                        <p:tgtEl>
                                          <p:spTgt spid="25"/>
                                        </p:tgtEl>
                                        <p:attrNameLst>
                                          <p:attrName/>
                                        </p:attrNameLst>
                                      </p:cBhvr>
                                    </p:anim>
                                  </p:childTnLst>
                                </p:cTn>
                              </p:par>
                              <p:par>
                                <p:cTn id="49" presetID="24"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 to="" calcmode="lin" valueType="num">
                                      <p:cBhvr>
                                        <p:cTn id="51" dur="1" fill="hold"/>
                                        <p:tgtEl>
                                          <p:spTgt spid="26"/>
                                        </p:tgtEl>
                                        <p:attrNameLst>
                                          <p:attrName/>
                                        </p:attrNameLst>
                                      </p:cBhvr>
                                    </p:anim>
                                  </p:childTnLst>
                                </p:cTn>
                              </p:par>
                              <p:par>
                                <p:cTn id="52" presetID="24" presetClass="entr" presetSubtype="0" fill="hold" nodeType="withEffect">
                                  <p:stCondLst>
                                    <p:cond delay="0"/>
                                  </p:stCondLst>
                                  <p:childTnLst>
                                    <p:set>
                                      <p:cBhvr>
                                        <p:cTn id="53" dur="1" fill="hold">
                                          <p:stCondLst>
                                            <p:cond delay="0"/>
                                          </p:stCondLst>
                                        </p:cTn>
                                        <p:tgtEl>
                                          <p:spTgt spid="43"/>
                                        </p:tgtEl>
                                        <p:attrNameLst>
                                          <p:attrName>style.visibility</p:attrName>
                                        </p:attrNameLst>
                                      </p:cBhvr>
                                      <p:to>
                                        <p:strVal val="visible"/>
                                      </p:to>
                                    </p:set>
                                    <p:anim to="" calcmode="lin" valueType="num">
                                      <p:cBhvr>
                                        <p:cTn id="54" dur="1" fill="hold"/>
                                        <p:tgtEl>
                                          <p:spTgt spid="43"/>
                                        </p:tgtEl>
                                        <p:attrNameLst>
                                          <p:attrName/>
                                        </p:attrNameLst>
                                      </p:cBhvr>
                                    </p:anim>
                                  </p:childTnLst>
                                </p:cTn>
                              </p:par>
                              <p:par>
                                <p:cTn id="55" presetID="24"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anim to="" calcmode="lin" valueType="num">
                                      <p:cBhvr>
                                        <p:cTn id="57" dur="1" fill="hold"/>
                                        <p:tgtEl>
                                          <p:spTgt spid="5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4665584"/>
            <a:ext cx="3505200" cy="144655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400" b="1" dirty="0" smtClean="0">
                <a:solidFill>
                  <a:srgbClr val="000099"/>
                </a:solidFill>
              </a:rPr>
              <a:t>Plant &amp; Machinery</a:t>
            </a:r>
          </a:p>
        </p:txBody>
      </p:sp>
      <p:sp>
        <p:nvSpPr>
          <p:cNvPr id="7" name="TextBox 6"/>
          <p:cNvSpPr txBox="1"/>
          <p:nvPr/>
        </p:nvSpPr>
        <p:spPr>
          <a:xfrm>
            <a:off x="4572000" y="4673025"/>
            <a:ext cx="3505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Good Maintenance</a:t>
            </a:r>
          </a:p>
        </p:txBody>
      </p:sp>
      <p:sp>
        <p:nvSpPr>
          <p:cNvPr id="8" name="TextBox 7"/>
          <p:cNvSpPr txBox="1"/>
          <p:nvPr/>
        </p:nvSpPr>
        <p:spPr>
          <a:xfrm>
            <a:off x="4572000" y="5587425"/>
            <a:ext cx="3505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Operational Cost </a:t>
            </a:r>
            <a:endParaRPr lang="en-US" sz="3200" b="1" dirty="0">
              <a:solidFill>
                <a:srgbClr val="000099"/>
              </a:solidFill>
            </a:endParaRPr>
          </a:p>
        </p:txBody>
      </p:sp>
      <p:sp>
        <p:nvSpPr>
          <p:cNvPr id="9" name="TextBox 8"/>
          <p:cNvSpPr txBox="1"/>
          <p:nvPr/>
        </p:nvSpPr>
        <p:spPr>
          <a:xfrm>
            <a:off x="4648200" y="2057400"/>
            <a:ext cx="35052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600" b="1" dirty="0" smtClean="0">
                <a:solidFill>
                  <a:srgbClr val="000099"/>
                </a:solidFill>
              </a:rPr>
              <a:t>Innovations</a:t>
            </a:r>
            <a:endParaRPr lang="en-US" sz="3600" b="1" dirty="0">
              <a:solidFill>
                <a:srgbClr val="000099"/>
              </a:solidFill>
            </a:endParaRPr>
          </a:p>
        </p:txBody>
      </p:sp>
      <p:sp>
        <p:nvSpPr>
          <p:cNvPr id="11" name="TextBox 10"/>
          <p:cNvSpPr txBox="1"/>
          <p:nvPr/>
        </p:nvSpPr>
        <p:spPr>
          <a:xfrm>
            <a:off x="4648200" y="3124200"/>
            <a:ext cx="35052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800" b="1" dirty="0" smtClean="0">
                <a:solidFill>
                  <a:srgbClr val="000099"/>
                </a:solidFill>
              </a:rPr>
              <a:t>Modern Equipment</a:t>
            </a:r>
            <a:endParaRPr lang="en-US" sz="2800" b="1" dirty="0">
              <a:solidFill>
                <a:srgbClr val="000099"/>
              </a:solidFill>
            </a:endParaRPr>
          </a:p>
        </p:txBody>
      </p:sp>
      <p:pic>
        <p:nvPicPr>
          <p:cNvPr id="15362" name="Picture 2" descr="http://dbgorg00d8r0p.cloudfront.net/wp-content/uploads/2013/02/technical-PM1.jpg"/>
          <p:cNvPicPr>
            <a:picLocks noChangeAspect="1" noChangeArrowheads="1"/>
          </p:cNvPicPr>
          <p:nvPr/>
        </p:nvPicPr>
        <p:blipFill>
          <a:blip r:embed="rId2" cstate="print"/>
          <a:srcRect/>
          <a:stretch>
            <a:fillRect/>
          </a:stretch>
        </p:blipFill>
        <p:spPr bwMode="auto">
          <a:xfrm>
            <a:off x="76200" y="76200"/>
            <a:ext cx="4495800" cy="2133600"/>
          </a:xfrm>
          <a:prstGeom prst="rect">
            <a:avLst/>
          </a:prstGeom>
          <a:noFill/>
        </p:spPr>
      </p:pic>
      <p:pic>
        <p:nvPicPr>
          <p:cNvPr id="15364" name="Picture 4" descr="http://t3.gstatic.com/images?q=tbn:ANd9GcQJ9DPluipp-tgx8xpFwOC5fXZz7gFAx6CL6FQ7XB2VVIe9NGUL"/>
          <p:cNvPicPr>
            <a:picLocks noChangeAspect="1" noChangeArrowheads="1"/>
          </p:cNvPicPr>
          <p:nvPr/>
        </p:nvPicPr>
        <p:blipFill>
          <a:blip r:embed="rId3" cstate="print"/>
          <a:srcRect/>
          <a:stretch>
            <a:fillRect/>
          </a:stretch>
        </p:blipFill>
        <p:spPr bwMode="auto">
          <a:xfrm>
            <a:off x="57150" y="2362200"/>
            <a:ext cx="3752850" cy="1685926"/>
          </a:xfrm>
          <a:prstGeom prst="rect">
            <a:avLst/>
          </a:prstGeom>
          <a:noFill/>
        </p:spPr>
      </p:pic>
      <p:sp>
        <p:nvSpPr>
          <p:cNvPr id="3" name="TextBox 2"/>
          <p:cNvSpPr txBox="1"/>
          <p:nvPr/>
        </p:nvSpPr>
        <p:spPr>
          <a:xfrm>
            <a:off x="4953000" y="152400"/>
            <a:ext cx="3733800" cy="76944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4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Technology</a:t>
            </a:r>
          </a:p>
        </p:txBody>
      </p:sp>
      <p:sp>
        <p:nvSpPr>
          <p:cNvPr id="2" name="Rounded Rectangle 1"/>
          <p:cNvSpPr/>
          <p:nvPr/>
        </p:nvSpPr>
        <p:spPr>
          <a:xfrm>
            <a:off x="152400" y="152400"/>
            <a:ext cx="1676400" cy="685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solidFill>
                  <a:srgbClr val="990000"/>
                </a:solidFill>
              </a:rPr>
              <a:t>Technical</a:t>
            </a:r>
          </a:p>
          <a:p>
            <a:pPr algn="ctr"/>
            <a:r>
              <a:rPr lang="en-US" sz="2000" b="1" dirty="0" smtClean="0">
                <a:solidFill>
                  <a:srgbClr val="990000"/>
                </a:solidFill>
              </a:rPr>
              <a:t> Factor</a:t>
            </a:r>
            <a:endParaRPr lang="en-US" sz="2000" b="1" dirty="0">
              <a:solidFill>
                <a:srgbClr val="990000"/>
              </a:solidFill>
            </a:endParaRPr>
          </a:p>
        </p:txBody>
      </p:sp>
      <p:pic>
        <p:nvPicPr>
          <p:cNvPr id="15367" name="Picture 7" descr="http://letssupply.com/images/automation.png"/>
          <p:cNvPicPr>
            <a:picLocks noChangeAspect="1" noChangeArrowheads="1"/>
          </p:cNvPicPr>
          <p:nvPr/>
        </p:nvPicPr>
        <p:blipFill>
          <a:blip r:embed="rId4" cstate="print"/>
          <a:srcRect/>
          <a:stretch>
            <a:fillRect/>
          </a:stretch>
        </p:blipFill>
        <p:spPr bwMode="auto">
          <a:xfrm>
            <a:off x="3657600" y="762000"/>
            <a:ext cx="5229225" cy="1295401"/>
          </a:xfrm>
          <a:prstGeom prst="rect">
            <a:avLst/>
          </a:prstGeom>
          <a:noFill/>
        </p:spPr>
      </p:pic>
      <p:sp>
        <p:nvSpPr>
          <p:cNvPr id="15369" name="AutoShape 9" descr="data:image/jpeg;base64,/9j/4AAQSkZJRgABAQAAAQABAAD/2wCEAAkGBhQSERUUExQWFRQWGRwYGBgXGB4eHxwgHh8fICAYHyIbICceIBolHx8cHy8gIyctLSwsGx4xNTAqNScrLCkBCQoKDgwOGg8PGiwlHyQsKiwuLywsLSwsLCwsLC4sLCwsLywvLCwsLCwvLCwsLCwsLCwsLCwsLCwsLCwsLCwsLP/AABEIALcBEwMBIgACEQEDEQH/xAAcAAACAgMBAQAAAAAAAAAAAAAEBQMGAAIHAQj/xABGEAACAQIEBAMEBwYEBAUFAAABAhEDIQAEEjEFIkFRBhNhMnGBkRQjQlKhsfAHYoLB0eEVM3LxFpKTokNTY7LCJHOD0vL/xAAaAQADAQEBAQAAAAAAAAAAAAACAwQBAAUG/8QAMhEAAQMDAwEGBAcAAwAAAAAAAQACEQMSIQQxQVETImFxgfCRscHhBRQjMkKh0SQ18f/aAAwDAQACEQMRAD8ApGZ41UdKDagzUkCAMCJEwZ+sJM6VBiP6lUspVqJVK+wKnNrKkarbS20t0kHl6iy+mvEKgj6M5UxMo52i8uYm2+Os+BvD1J8pSrZimhbQGJiIHSNMWiMMqagUwDE5hC2mXTlc2rU2qUaThVME04iWJnUP4IkfPvaWkml6NZVpUmViAZrWDTpJCmwB6D7w6YdeM+I0ZZaNNEQNqsDJN+YkmSbn54A8L8Rpihma9TL0660fL5SsHmeCxYXsB8yME99oEhY1s7FLKtZtS669NgpKiUquVBm/OrSvp07G+J/8VQux+kVEurKaSEDUsgGFVIhTpEL8cdn8O8G4bnMvTzFLK0tLXuokEbg+oOBPHtLLZLLLVWlTpnWE1JRUmGBJF4gSoMz0GEtrgkNWlpXITlabCkfMeNTICKYmFkqZJJBPLI7dcHcJ4HOZXRXVXYAaSscoABY9LATfe++A+K+LgXLUvN0llJAhCXiA0Ceixv023xM/Hqppavran3kkAiAT9oQTA2F/lhziELfBWTjfDGpCq61wWSoJ9kErK1NSgX1DUSR2EjYgIs7l0qKdDuzQS1mG8FoK0SLkTJa3a2PeFZmpUL6aR1AnUCabGVER7MdBthpkM870y1SlUWmSyORRpsQdMhRygktt6Y6GuIlcDGyV5/gbvVqMuYFMO2oqabm5B3iAbs3TZj3OPaHgupUbR51JtXMC9OpbSQIGlpElpOLO7Vppqq1j5is6fV0FJA6QxjVJiCRtviCrnM1T1MabHSrEEsklTF+SkygyACNViva+CBAWwStuA+A8xk1crWy+lgYDU7BiVhj5rNIGgW9cA8RytRsuqko7IiSUAK/V1iIVRsLgbd98LeKeOWoCWWoWPsANTgwEJk+VIs/bphBmf2gvVGjymCtMq1UEGTJsKYF2ubYEOghcRhWjxNwcK3MhViWRyvKGBQQCBaYH4T0GAcnkgiO2zaagY6fu1qfU3PLAv88RDjQq6VIKsQzRMjlkbwLwRjWrx6nTaqCKjXYAoJEMVJIMjsdvTExc7tHDwCtLW9gw+JU44dl3enqYFvM1BgYC/a2ssTf3JH2pE/DiqO6ik1UOgFRhVSCwatq9pp2gQs7E9cJ834zAf6ulUZUuCzaZkaSIvET36YH/AOOSbLl+8TW67/d6/wA8VlyiiUXwjw+1KqKxIOo2X/XJN7j7vwY74ArcPda7IysgYRyqGMFUAIEi50mxvg7KeKKI0KVqawNEQhAaCoM65jY+z8MDPWpiszrqKoyiNIDNG5AJHwBg32wVGe1cVj4sAW3D8q61XHlVTykkskBYVlUCCZ1WA98euIeFZRjJakyCKQ/yyBatT1X6xpv2xauH5NMzQSsoqanKkBNJUSxU6gVDAi9ge8E9dKeXKUGqE/YqNZdMhWERPVheb+6+FzhEG5VXzNGaLOgLEkNyAmx7R0tgBMnWUISlQHW8zTIgMEXt1uPji2cMpIUqMZVVVWFxYammbEWF7dsHZXLisjlBUbTUCEhdQvWCr7Ivy/M4Tp3GAT1VWsbD7fAKo5kZn6kmnVZvKvNJmualQ9twCMa6ar03P0bUWkT5BkHaAZsROLY+ZmqKegw1TygxOn2RDGCpvN43AMHvjfhtSnUpVXVag+uZBIBExY2G0ASTh1NxtypHRcqa9F0dQ1PQihDsRfSJO56gj548+jqKKh0ry1R2IDAHlVACNSbSxxdMxwihW8rS5ZXDupDxMAQdp3YdNsDHhRCoyPo002YfvASxbcQfT0wBJhohEADJVPXKUmWCmZMezp8siPWQDPfE9TkaV81bgXpKbKoE77X3O2LrlPD2YFJVCo40iR1vvc9ZJOIc3wolqgfLMIVFJpsRuzNF4HMukfEYeCJPvwS7TCrXiJ9NPK0yCYo+YQFiC97wbGZ74X0GBo6adA+ZI5tQk946gSBYk79d8X+tw2hUZmqjNITF1UFQABAsH6yfjgI+Fso7EDOKBA0ioizJnVIOmI5Y95wN2Z8F1qo54LWYqGytVVsC0NAHcnSRAxacrkjpVNJUkKt7QWlybj7L1qP/AEfTBeZ/Z2FXXSqUagkAlEgqDMtykiAJ+MYPfw/XlwoGrngK8XJqCLxYTH/4vdhTskD1+Gy47rnnFci1atUqii0OxK/WoOX7I22CwPhjMPs5w+pScpULqwiQay9QCPtdiDjMMsceEUhE5j9oFDVA+mVTP3kp/IIJ+E4u/wDjGbrZCnTyVFCSg1zWVqq320OQ8+rCfTHJshQepUy6U3BdoGmSFJ1HSem4teBbcY+gPAHheh/h2X10aTMUlyUVtZk8xN5mxDA7bWOJHuAguTBMYXCeMcAz4YirRzAJ702/pGLB4KWvw6nWfM01WjWSPKqr9ZVieVFJFr3ZhG0SbY7o9MZdlCAik1iomFv7Q7bwRtAERF0njTwxRrLrqLq0jUASTcTcXtvt7uwwFWuIlOo0i5wB5Sv9i2aVsrWVFZFFYsKb7pqAlZ6gEb4k/bW4GQSSBNZd56JUOnlvcArPSZ6YI/ZZ4e+j0KjaiVqOSgPQC0fMHE37V01cPK6FcM6gq0jo0QQQQZAE+pHXCabrnghdVZY4tXDHCKrKEM+YalIsrtrpmBdSDy6bTquVuJx5TqVaVNagppTU1ZFRgAdYTbSea2skHT09LWbhFZPpVKireWrrVy60g0mKitpJjYgsdz1wlyqF8nUWmpZ0rUqnONRllZCwA2ghfTFzRyp3cIHg+afzjUNakFaCxqghJYEHkUQfeQI6EYunCkNEinrpvTep5hZEhmIMBdDwyqVBvsTsx2NEr5lQ2p6ikxrXQQQCYlAQSVsJgGZjviy8GZ6lJ3pU4ekC1IBWLNzLqVoJ5mELO8A374JnddiNkR9Dq5pEV8y7aFzIFPRpVBSIdV5bVNXtGRFo6HEnFfDvlLmDUr1GSiKbFQdOvW1ZZBBECUFoPtDsMT8fymZptUo0aFRaJrM6VAnWomnywXIWLsJ79RGEL5HMaQjCoQ6SQoSSilTJCkwAXBF7lvhhoHKQ50cJJX4m3kAgIV1sI5iAQikHoQYEfDEOTqBkqt5dOabov2tnLAm7b2GHlPw3Up/VtltakhlVqulpjT7KkuRB/XSJKmWZKqoiU15C5FRybOIJ1EwJPQTeMdysdhs+91PwjOCo1NtNMQKgMCCCvlggSdjqn/l7YrPGcm3nSEJGjoPfiz8NGXGkUm1Hmgg2khCwuJ2X8MAcc4N5lRTAk8oOve8gBQhZmubKSdsSkxXjw+q9ZkO0Mnh30Cq1GmVZgRFtiPUGPlj2nVqFBTGrRMx0nofQ4seZ8KVKbqxoMtMkL5mY5FAKx7I55EFpvtZe+/DPBWY1ScuSjDlJZYPVW9oHte2/TFChShFrGoh0sU1rBMgQDKi8dzhjp0m0XgH1nTJ+JEzglPCeYpupbKu0QSV1PpAgluVyBH71r41RCORoV1ZZU8pEkahpaDAsfmcU0C2TPQpL5Vv8I8ey+VytCFGpfbbSRqkmdXfoPywRxLiNDOotRdIqyBCq2ksFZovsoDOZHuxzLO0galOVUjSvMAAPaaSTtO2+LH4UzY0BeapUFWq5CK1QhTSCJdQQACzdbW7jENc/pOjdW6UxWaSeQrJwnM0svTzFSsANCUyARM2LBR0kkqLnrg39nfEw9GkGZQz5hNSpJgIzOBaR9nV6lp6nFX8TVhV1UvrKepqYOuFWyooZuvKRPuJwxyHgB1Uac1RIkldRIF090i9tjgtIf0xd0Xa/vViR1VuymRSvVSnmFb2A66da6tZLK1geYc4Jt7NumEeb4VmMtRpVcnSRqJBrPTZGLBn1DUNaldOgrbppnrgep4CqEqGz6HQoVA9QuIEcoVhABEyAb7bE4OPhoFFT6VSQ6UDBIjkAk3eRtBIj0E4d3SDGFIJBHKV/8W1ajJVC0qFJClKo30elI811NlYENFJAwba3S02PiNfJmk+p8yxcIoY0UVfrDFiiCxB39AJ6YFyfhKmqtTFek1PWrzUGoEBNASw3W+/pfA9fw0tKmKVKrTQh6buxJKMRqMKrGY9jlBG09Iwi58xHG6qApRM87e/un7NlmcNQTNuQ4YQq6T1gw06bQZjA2SzGbovV+qzBPmDmagWVgECSCskjkF/UYVcOqZiiTUovTdJ11Po7pVsvUrd1S94Ai+1sP+GcWSmhT6caDqT5iuF0liehA1Sf9UzsMCKjg2CJPw+f+pj6Dbpae71mfjAn+kSvEqzsiVMvTXUwBqMByibtDT0wi4dx1q1MPVy9JtUkBS68s2sxZZiPs/LG+a48ZVK1auCBJ1MQrKWgAxzFSRpmfSxM4H10qSBabeYQAqq0qT31adgBckC/bpghVbfYcH36JRovsvGR1x/aaZ3guSKKytS1kjUqxKgKWb2QhMKrCY3I2tjMr4WqMrLSdw6hSdFQreXECQRGoP8AALhLxKrBUaLkNILra+ncwLzb/bBK5k0NnddQmUJIN9P2Ces9Ma3LifRI/ktM7TqU6jI2YrkrYnyKb/8AdN8ZhRxTjNdarqtRoUxuegg/jOMw5bKqNHgtRHAy9Q+c10YW0KQ6sCy2gSRqFoHQEA/RfgNCvD8sGOoimATIM3PUWIxxJ8pTWPNGgEaFVyTqDEcu1jI1DUItvjpfhjx7laWVFJRUdsvTlggVh9owCG0k2NgcQ1DfFgTbS3dXvMUpuAJG0/7HCXj9YsvlqNTlSDGwJ/lucVGt+2WjUZGpU8wtOb6kpjVfYTU7dN8M8x+0rKmjWqFKyLRCs4KrqKsYBCh5ibc0YjrNq2OtaZT6T203BxM/TzRfhJDlwykkoT+PcfrpjT9ppWrw91DWeYIOxVHqdL/Y7fDFeyf7U8rXKKtHMpTJ06nRFGokD/zJMT9kE4E8R+IqXmU6S6iUqjVqiAOZSLMbw2xGxxF+HjV06jWVWd3r0TdS+nWl8wVzrh/F0pVadWihIptTmqT5aAKwMAbvttYkm64b57TTzGeoU3qSKVYkEwFanUWoAoAH2QZPXuZwm4xw0ipUViopywEySP3FEdNoFhfDWrntWfoH7OYp05LX/wA2l5ZgEx7QkgTOPo2rzyqwKbQCxhf3rREkWA3HZbwenRhSylM81esyU40+XT9tgSp5twlOYMnUTpsp6TUctWCrqFV3cgFhQ1aYHcrKrJAgSLT6YEq5HMnahXIO4+jmZ77QevXBNtmVmUR9OhQoQU6ckrTpsY6CXYnUzdZPUWAFse0ONEVpKGpHJTVXaFix/wAsnWxtJM9xaMeU+GZ0ry0a95UTRYbx39np1+OGuQ8K5qvUdW1IlOnrUvTKEkKYpqCANWsQT25rk3Ilh2WQ4bpbW4y+ZZl89MvSeQSGaJgkSVGptUER87DEXA+EZkVNXk1NKDmGZDCkRcktykaBEwTYgHpiTgXC8y2qG8hEtVqukeXbUzarEMAVAUHm/HEuY8VVs01QIWFJp3JblW5bTddXUtFiT8JalUh0NjG/gqqVIOGZzt78EfSytaoziiKTIr75bLIu4uA+i0CDM7QZNpcN4NK5kvNKlSk6XqOXciCPVr3NyMBZPKZmhSCU3p06bXhq3NJAmxEA97ziycI4FRfWai+ZpIg1GLWuZiY/DE//ACHP7sAeOT/ipLdOxlrjPl6cn5pTnqVIeWUWlXK6KVSoyFlVFBEhNWk7xcGJxma4KjlHWmDl1DbUgqkqdZUhBJklhIA+yN7mw1vD3nUgqvRUtFgstoKmRZLEk2vIHWcZwrgwXLIhKqSF0jyz9WDGoAknVBmO4jDKdCq19xdO/Hv/AMSalam6na1sev2VdptSRlYUUIJVm8utUiV2JRzBW+2xEggjDDP8VyNaoC9BSygKFWgCLEmIKdZv12wVkuCChTTzCj1GBLN2bWBpsoFtQEfHocEtlglYJT2BDQD6Nf8AL8MLGmqzJqH0+/0TKmqomIphVv6RlactTytWqewoU1n0kUhFsJM94gNNDOXalqPORXeynoiJoAJt7RIsCR0x0LiOSMKFCbmZIHT1wJm+EpUBD+VJtqDAEW92m3uB9cMDDTBkl3mUF7ahAa0N8ly/K1mrA6fMUQBpBJZgW9p6jAIi7AtbpY3hzw3iFSmadMVKqqWAhabaRzC0kiV9YwJkOGxxEUa1UhfMgTBXVHKY2HYH3Yv9fgVNGDVKwd1/y1ZgqAm2sgbn3z7sPpERhIrNLXd5KeB8QzRzjTUcorPMggC50hCRtYD3YPzVCk2YFNaShlHmVGVVDHzCepBvIJ98YapxEectICnzBmLCDAG0L7TT6WHc7Yr3inxLSyldaqBKjuEDGnpgqrNZgCWJJhRBHsNuN2ZESlb7JtnaKlzpAUAF4UaBJIIJAA+0oMHtfGZ/TUWqaq6lgi62BAgalEmLbrMEzHZH/wAT1TUQZmg2WGZC+TWkBTDfvSFMEmCZ9mRecWuhR+rJJjU+radotvvY/PG4KzZIP2f+H2y9PPMyiNFGmlQEMHaqWDMGWx0ghd7X+8cJsnnVrZ2nTQe1WNRnEgSJaCD2X7UbsQJABNkz4p0q4KOgJp63XymBkzDtB0MLXU9RNt8KeAcOydYmvlK/1ppPTZIIVC66Q5V2lSNgAxU9IjDWviSdyhIlGZbiNPNUqlRRDNVpU080rplEYiChYEAaXhhAaO+JVSkTpR7KWOthOnVax1XEkmJ6i9sR8F4GuRSlQq/WIoq1XLLGrztNJQoMgONAiSd5xBSyX1BBZnDG5SbBRMXiBMSBhTpJwikAZWmcoEOUNzTJRu402k8zGTZjc7b3xElNNdFtImXrVGA6LJAPxgD3Y2WqjhpBFUTzzqLSQSto3YXn74uQMQ53NtqekqUttAZ30ztqGqLAQbXuPXAU/wBvmgA5TjhfC0ekr1PbaWPxJP5YzEDccWnyPTqqwAEASNrQTEgiCDAscZg7kcKpf41SzNKllp1EAqH8vSWAEg77yLmTJvYk4M8MnL0MylJXTXUBTQh1+vMwhQZERzGTvhHSqg1NVNXpuW8yCnKxn719JI/h9Vx75KZZmrU1ps61SwkklBZ0CrsGjVcztaIwLSRmERAndH52hmUqlV8qhTBIDmoNbAG3MSXuB7KgbxhrwOvSeuaK0xOYy9VSzD22/wAxdSyRPKbdJ9cDeJ8sDmgyKSKqq6kD9DaDABPpgXh+YGXrUqjtLJUBhNgDAIYzcxJi5ubLgRcXRC3ugJZw6ga7+ZLlwLHST6aRJgDoOlumLZxqqDW1oJNdEqA9OZYt622j4YWcRyD/AEmrS2Vah0KouQTIZVHMxggav+4bYZZ3Mvl6GXC0z5gU0wakfVi7AsFsTE2BgQdiMEAGySUEk7BBZzw6rtVr1auhaommCDdyghJiSNc8iySJIjG2e42jZb/6dHpqORI0jSECk7yVDa29kyepi2Nc5Qd0ylazuodHYgASlSSTcaSZ+ONcjlaaq1I1aVzqA1rNlYFRBMEiPyxxceAuhR8S4PUq16jZehmKhLo7EKrICwD8s+jC5Ei/xhy3hTOaKitlKt15QyjcOjRM7wDh3kU83KZimCrlEpXBB1MOw9on6tOnftOFVPJ+VSNZaSswBu6ajAsxKr7FiCA45gO0TziGomC5Qf4M2XZGzCCjDg01dSdZBBsq6ix7m0SMWrhWaNYitQeiXFFqT6iNKy6trAYhmCwbECSYMdaWc6DVpNpZCgfmapdnHKXQWgMLaROx7GWXE6Qq5k6TTYGirNqFqoWEkAAy8gECJIPyAzxjxRgjnPgnma4Ifo9GllFKKdYqJUNEKASAKzc8sx3gSCDELEYsOS4auXokIlNCUAYpEtA3JBJPe5thDwfw64Zl8srVJGrUCqwri0qCApAtpmZ+T3iNdaL0qbOstBcbGCGIgHZSVKzc+7EnaUdK3qdzyfUqkNq6g27DjhUjjrqy9zLERebH+mHVHiYWjUltIIoCZgc+rULSTyr1EX9+LN4kyyVss3mU9MCKZG6nSQG9J2g98U/hedFM+S9EVkqeXJdTvT1aII9WJ77YbptQK8uA2wlVqXZNDT5qz8byMI5DhtAZlGq2kAgAdLqAL3ve84Cr0FNGglNVVTSZrmwAQNANzdjHTp6YkbxHR8yXWy/+GqqV5gLPqljHS6kCRcHHuY8Q0NMCiKWpSFYIAQDaVJJESOx2xdKihS1K9OllxSaoJarTWiBqY8oXUFibbKJiTO5xJT4UGzldVvp8txqHUU1B29+F2c40j05FJarU21JqDTqQys6GAnUqzb70jC9cs5qVjTzBQ1Kpqa1TROrdQsmF7XNsCRKKVY+N5Mk0wdI3Nz/pnvhT9GBkCtRnUx6mJ3G14HythlWzZajSRiWqLq1VDHN+hHywgzKsjMoaDZtTMApGkdCNyQbdffhFVhIT6TwCgeJ+G2OZV0zGXQMqyzFg0pB8wcnRYNyBe/fDjiHiqizLFQVRpDRR1RdgGILQGAMSIsNRkxiHja6sk7kaoBLaYJgwrR6QSfhiqLQSmqMKwVXoMzK6MQ2ouhYaY0HSqg3ufngKbC0iMYTalS9uc5PsK/Z7xzSSmzszMYIRQZBCx9pbadXv9ATjmeX8zOVnrvDS6wAwDzP2JlRYabggADeL6ZmlVoMGFBUQFWppUJkkHUCbgGptytMTEb4KFTLPlQaVJkz6VdTO7FYK30qskM522BJBPKAAQoUWsEg3E8zK6tUc4wRb4Ky5zxLR/wANfKVqYdykUwFCFGlyrncTTIuykFpuvtYsFCuBwzK1KlPyxpR3zDCJGpgmvrqJ8vaZ1EzGOb0VXL00q1k8xWUBadQGDoABfmJVhMQJgwwiNIwVU4tnDTSs1RXSoCWBUsEgmAwANiI2FpiDGKSQ3cqcNLpgK5ccydSu+abLqanmDyaBAMNCGWBiIljeYNu+FH7NuFtl6OYatNBjWSnLrt5a6o5rc2qAfUR0wi4Xxl4erQy9IMqM1R6buNKywOtQwWTpLRExBF4xonGK+YUVKlSslJWCg0l1sXbpDMNR0iY1bwZk3OJQ7LpPDsnTzdICsXp1VRatKFgjpDaVIAVmX1JLGLWV8U4fWCo1M+ZTXzAS1mc3IMbiQBtMCZFsK/AXiXNBq9MqKraR5dSqSo0o51BSCQx0sX0g/ZNzAGLkAho0lDMRzzykbHSwuASIL82xiZwupgGFh2VS4ek1r6SASeUzYSfnGi39sVjOcQzCEs1MqCzMVqAaOYkkSBMzaSTt8ui5bJBq5UqsKukgARYXFvUfjhi/D06qpHqJ/PBQQAAVwAXIq3EHdiyzpO0CRHvg/nj3HUW4JSn/AC0+X9MeYnNGT9lQKhXO8rwxyhRmrOZLlXXRSUj7TmxeBE9L2J6O6lJamTV2KVfLILMq8pi0qJEgAi+2/uwUPCOVF2VmI6u8gR6RH4YYZPgOtdFOoKVGoTr1aWZwREIDtbr7iAYwwMIy4oS7EAJBmi1bLUmp6pDGmVETHS4At7JtA+GD+BeDKRHmZmpygx5aCSf3ZsB8vgN8Oc3wyhQ0LRVgskNcmTa5Y/asZ+O0YAyPFFdmUh5kCCywImygLYERMyTvO+HzKTGU2ytdWBhRyuwXUoLC5Fzubeux2xXc9nsvlcwy1kNTzYKUqa6m1AGGA1WMMR6aRaIGD89xtMsleoZkaSASILMsACFmOWT7jipVPFuXov8ASqVPzawqQalQjVtflck6YkStNL2npgXHC1okr3gXhCrVqH6Vlc1UHTdaaC8A6bkzAIBEGZGHjeDEVefKrTomVZiqKQIJkOxDTy/e6npOGNXxsEYIBVzPKulEIpqkgMFGkSX0kWAAEwTvhT4z8QUmVNSs2xp0X0Mdf3tYElRtqLQex6w0q9WoRDYHM8K6rp20hkz08Uqy/DsmFFNKNSrWKtCguRUi6VEamEOn2gWZSJ0mQL4dZXwTnkJKVEp0oKhcw3mkauWUhZFj9ogi++5T+H6VWlW85tDVqnKSZIReyxEWEE9vji2VfF4VYeCYP2j8x1P44l1GtqtfZSEjqqqX4d3Q6phT5X9n+Vor9cKTvKtNNNEEbbs/4RMC2GR4jTpWSPZsSZO5kSbxfbbFLz3i6q9MsvMgMg7J8TBCkdQ0dYnCupxwNTDKtWoxJqF1GlVpgkG51Dobgg2ix2mfptXqD3zAPv4JzH6WiMGT4K85vxMwKmnJL2gLJt1vboNsAZ3xPmajU0SiHckAa4UBjaOm876x6Rhb4Oz1amc3SczdGPMTp1gkAdCpSDF/WMNcxmiVNlki3W/SbbdD6Ti2j+FNaBc4lS1PxEEw1kfNK874zpMWLlVMMulfaJ20FRzzIAuBMD0wX4l4etGrSCq9NXoUqjKzamVmnUskzaPwOFzZusagZRRo1Kys3mLl1D+css4lgW5xqKnuRgzgOSfNivVrwoZdCuy+ZBDMNMSCaYJO4G5k74t0+mGnBtO6k1Gp7ci4AR0VayWdZKdRyztofy2UkuSGPsjVaASOs/jGuXTyatDTJNXLUlUjpL3N5OmB074veV8P0EpvTfM0fMLAsy0KIG8wRruYsdUnb47jhmXUKTmUK053oUZ5eg5xAMGI3kRGHhp5UxI4VS4TqGYroS2lDoAZ2K9SpCkwBpMCxjTPfDPL1o+6L9f98O6fAssa7VWq0tB0mfJgCPa1MlS8gxBYQCTeIwJmeDeTUjSrA2GqYGxIGl9xqAvexsJwbMYQuytmr3Btsdj/AHxLQpCsVVSoYTAIDBusEHr2I/HAwJFQCACADCzHX96fxwVSzDzBif4v5scbC5S5ioVy9ZCiyRpYOCohyV5YIvMWB+0vfFa8K+FamZVK1aaVCkqClYAuV/8AEYEEATJC9zPTDniVIZ2stAh/o9Fg1cAE62sUpyqgaRMsPaFrdnGYriqVo0zppKJOmI07QIsJ2HYA9sePrdQ67sKX7jjy98+C9PS0RHav2Gff0VB8aZ/znSnMLTc3RRdoOkwSJJspANjJHbB/hKnCyytr5DzXA0mCyE3E80jsFi2F3i/KeXWzCLpMHWosYkB9uhAJge7G1fi5oZMqrM1Rn1mHOmmHEzpndiDJNtQtHQ9P+lFOOY+6bqqbare1HQH7JFndGZ4h5cxRpBp0kwAktUYTO51n1tg7JcYzDRUV0pgzop6CYDTDEgRYEsBeSkRGBuGZYJlqaLSqPmc0aiIEYcwIVeYQbaXYiDusne3tdqiUcxlTSu/lsTALL5RAFNpYaEuW1xJ7EGcVPAe7vCVExzmMNphMzVU8tdWq0cwYFVHRDeIXSjMAQUHK0XPMJFgszUp0FFLTTYK7VBYayY5VZ+iIYJ0mG0AW5jgXK5XTpDEwAwYDUFDHYtpEwIvPae8ufB3DvpNTzswFZKXIlMAFGK7ExIZNZn95tRawjBMyZacf58kVVwDbXjvYz5/Nb+DeAPQAzLoDKhaSnlY6mA1NawZbd4NwdsW3io83SKby1EIHNRi7woYksAo1qS4JCiIQA9sEZiuTUpghLtqMop9kTItvMYT5fNlqhqFaYIIZWFJZ5jMatwQmqSOsYY4TCjlWLw1SlXqEXaNvW/p0C/PDN1GAvDmd05ZTUZSDJMESokwYO4KgEgbdAcNadAVRqpMrjupHW4PuPfbHEoggXpXxmJKmVcEgq3y/pjMauS3JChAqa0zBmAVIZZ+6oErPvk+gwB4izbm1kIXzFCqpY6TDKZuoIK8wMxqwrz+aWnDFQ0AaAdlB3iOk9QJkjAXDKmhKYmAKjIC0ElHEWUnVysdjAA0zgYyuJlRZfNA1Z06So8thtEEXN4mNRkXImZtg2qYrSFuCrMfQnYdwLj4YW5mDOhCqEFSDdpYGHaOUTynb4DBObqeZSpP99SD74kf92v5YILED4gArZ7K5dvYYhnHcSbfJY+JxB+0DIKuYSr5KsKwKHQBr13gwZBkssmLwRIMHG3GMs9QUczSP11IC3eD62kGbHcE/Ftw7jq5ivTWpSdDRBrVNakafLhgQTB9qBHUWwFR4YwuPCJjS5waFXOOcT8g1ZAJ1+Wo+/wCWq0yTH/hyhnvttOIuD0dKNma7y1Qe03QTuPU7ADpJwHS4e2ar1NaGkqMSwaQYZiQsR7e97CxPvN8SNQZqH1kLT1pUCQSjAnQdN5WIH8J74kdBApN9YXpMcQ41njwbKZ18zpW9iZsf/dv77Rhdk3pVqwo62DVA0MgvIEi/SYgG/u64Q54UmVQjm/NUq1GY3+6LXPw+MXxYf2dZeh9KDL5jeVBZ9H3pTlFwFEzzXaLaYM9TpNpi5xXajUPrOtb/AFlXenwChXVKhNWnUZQGqUX0Mwj7Ygo1upGK3wvIGhVdXdmqUampJJN5F1UCAGAEmNji5jKNlmNByCadgw2K7qb/ALsAjuDvhfxWp9YlT08tvxK//LDNZcKRc3jKToLDVtcN0t4PXH0jiDgBQcwEAAsFQEACLREWGGNWrI/sP54By+Ualma66Y8/TWWYFxy1Nza5B/iGJqtF7mD8x/XFdGoKlMPHKhrMNN5YeFEmT876vlGoOA7FgEJU88qQY3HWzbHbDTg2Z+trBTSqyoM+S2lIZhpAqaZKklTtOqbEc0Hh2kRXGteXc8w2Fz7JkdB78W7IZPLivUq+SX1iEXnAUbsNLGLsWfaebDCMhBMtgqqf4efNuQWckeyoFpZRpF4VZFiJjcSSX/GKOnSQAhJ0gIIBkHcMOykzPTFgocIyzOtVckmpfZfqJkN/MHviWpwuiwGrKoVVtXuMHnt1ufmccXZ2WBqpfCTVp0zLrUhrF0B0iLju1uW56kz308RtFRhEAO7TI3OkG2wHKBubj1xcjw7LhWC5VBN2sWkfMEE+/pGK74lygrOdBpU7Fi1V9A9oAqdUwwY7W9oYGRKKDCrK1JqbdI3Hb5dcSipe9jpJAm7Rt0tJgT69dsFf8L1kV6wajVSkJcUKutgOsDTEwCYmT0xXOGsrVKlTN1TS1VRSWlqYaAIvoHMWtpkD7DesY90NNuUTGguAdhWHNeJvKo0aVGlFWrKqBdUWxLs0XJJ6iZktPU3hWTSkvKOZwC7Ekljc9dgCxgCwnCyvQy4/yHLM1gppV06Ak6q4CiBHLNxhjl69r9LfLpiTTadrJfEElVV61wDAZA+aq9Xh9Oo2f11UpZqnmmqDXHPTYKKawSCUI6ja1iDel5upqqqj+ycwpYjYhQBb0gmPfjpfjPhdKrlQWorVrPZHAGtAskBT1JjZjEahE45fR4etWrSoaamXqGZUKWhr3hiGUWFjsLycEbS52cgLml4Y0Rgn2Fa8lxKrl62Zzmhat38oEmEQ2DrEwFBjTFxqHbCnJ1SyB5LSKi1K1SWUmpAOk8tgusmZ0jWYBIxZc3wlVpBAWGmNIBgi0TPff5m461WtWAq0RTZ5ZGFMi0kEgEEGTLLAPWfnJpdVeMcfRX6nSBhkGJ/uTn5qw8Byvm1wGLuUArLTB0gbgl47osFQ0S0HbFnyGXAYlYCg+WqgAACnK2A7lS3x9cU/wdnDSrOWUq/kEuTMw1UgyG9DM73xctRqKHQ3PMBM7+vw/HF9EyD5/ReXXaGuAHvJQ/EHOtiDBVdPv1mP5C/ScA1cyBSJUX32i7ewPkzD3RjK+Y1zA5nciDuCOUA+uqMacSUM4QQFerHYaaQLH4ch+eGcqblWrhM5SjWJFOpURmXR5qr/AJcjTzRufny7m2E/CeJspeoHZWLM5B9kTaASRpJaepBn4YU5fjdRddQMHSsGaqjLKmxYkAwVMjcWNgemIWaaI0iqVXTqEANqiDBty6iSGa+2+BTFcR+1OgoAdk1QCYDNuJ3pgod9xb3bY9xz3L0SyyKTEXEsb2MR122xmMt8Ft5T4otRKdRgNS2JEiJsQI6agcQ8ToqaSmLoxgm5Ab1N94xPlqRVqlNtMsA6gNJggDUR0GsEDuZwJna7AaRTL6hflJW9osLmenTBhhe4AJbnBokoHildhSV0OkA+YVHUmCQe4EkR78Tp/l1aYuUcMgHUNzAD51BjQUwtOpTZ9TQQVtCbyCYu5MyPsxe9l84C+XLIzVUqVmQKFBkCJNpEFokT0gx1ONcA02grWkuEoyhw5gG2vdVImCfvRuPd7sH5zMVFyx0U6mYYaNS0wSSAZYwAeUdbX1fIHh1eq1RXpNTVZjRALVlIMxLCF9fQE2gHfNeLaXD6tOi2W060ErRqCafPb2rMW0ibgCBjztXWDh2TMu6eAV+npOZ+scDjzS6nmCyKYYFiOVxDb9Qf3i3wjDIfspIreZoVnDlpNRCjXm6uDM3nbGVqxrZ4Fplq4JB7BtvgBGL0jYXpafaNJyPIqzWVTTc0EA45HKoea/ZeWdiyUwGbVAqKEU7WVF2joMWPgHBKeUUKD5hB1BVULTB7x7TkesD0OHFTbAzYtGnb/LPmvPOpdENAHkEs41W+tDMSSyyT7if7YXZxpWAwDb2JkERv8LfPBnHsmXehvALSdenbSVBjcE7zaAcJ8zmAgHMAzsEBIJALGNRG+kfnA64ocA5pBUzHFrwRwhaj1KgR6aw1M69J9pxsygdysG56dN8FZPjFPMKNJ0GOamymQRY72MG3vnaMKspSOonzVeqrAfVGoPZILSpQD2Z3Puixww8EZJs5mVaoNCq5ApKpUNYSzapZraV5pPLuNsR6Rj6IsO3uVbrKjKzr27+4Vj8O0CRUqqJ8uCuwDEnSBPT7RBPUDth7nHHLyq5JMqtVAVBBuOUdR39xwl4FmlVHVkZKoVdOswlR6bORzgHQC0jYzynuMOPEtSvmcogydWlRrlvrF1aSdJYNpcAxz6TJiQu/Q23ZUMSl+eh0V6qCmUrU10htVrMWhR1HLuevXErVKebzFJkdDpVxqHKJBtfSomLbem4tbeDaEoItetQq1gAKjgoAWAAJH8QPbfYbYKfMUCDz0pg/aW0+8469ZYqfRzIRoUAUyT9Y1aDA3JGnUEmwBNxBO+CeKZMV6fPDEv5c2MEAspB0iSQ0bWIX4icJyWap5+pUrZ6m+UctoorJP3lULGhdKrdgeaDPtWh4zxsCgrmkarszOEpHSqg6lWHifNCQdItq6iCT2SV2yU+AuICjmDV1qKYpN5rAFhEgAjSCSQ5X4E4a8FTyqhqZegrU62ZJ85XFTSzEqoYCmHW5QMdUhX3mQEvHcmvk5WtTGjzqQLRaWG5gWBkSff6YhyVEEEgqGMGQ0H5g72F9x0wLqd5Bla14biEd/wAaJmawoZ+lmMsw1coeVZxYQY1EFTYgGTMbXiydSV3G5HtatiRcgAEwLxaZjCXN+H4A01nOo6AjV4Ds55QCDIebSZETP3h5SR2ApNlxWA0KUR0LaiLDRIFyCLNYat4IwIbaTlGXSBhXmlTQoFqgGmBLTIgC5aRcQLzih+FuHq7Vc6/K9Zm8mZOlJIBM3k7T2A7nBdXxQ9VGy/0epQQStZ5caUHtU1LySWmJ1WUnG3EaD0qYShpAKhVA+zO0dwCdr48n8SqgxSbgnc+HRet+HUSe+7YbefVHZDgX0p3DOi00AmZIctIjlINgJN5uMUrxvkWyucSjQFKAqEaaakAsZgawSL/jjrHCOGjL0RSDaysl3Igux3aBt2A6AAYq3ibhBqcQpVNh5amYm6kj5jf4jDBp26alcdxv0+C78ydTVLdhx14SPwuVbOFVRDQqUmSmyrBBUrqSepBDMJ3Gm8GMWfL0kosA1R5fQioRyhgAIU6Rc7mT62wZw7h6pUgvT0kQtPzNLdIOkEeo+WF/i/gSOC7IGBZVdS7xsQGEGNQvup92+F0daGGDEHz/AMWV9L2p7u/p8N0JxPh6uWOrnB0sBN46EgWYCIPa0ERCLOZv2tJtSXyzv7VQxHeYVj7pwR4eyByyqpYkyQ0NCkfuzuAIb7JBYjDDivBjWlkI1yDvExsGHUgTBB9NsesCHtuC8ksLHQRlJvJhdvaKUx6/aJ+Qj+LEy52CatKoFdTGpTOm/ssvUEQIIIJwvqFGK06k0q6jVLMUF2MKdR0q8RDnlI0zES0vBshNUy1NtZJbTVp1Cb6jOhyQLEyesDscNFMFlwdn38UJd3tlZ6tWTLWYxIWwmLwO2Mwm4h4gRKjKabMRuQRG0xt02+GPMDK6ETnKxFalVJvPktPQN7Pe3mAHeOa2POKVgtUAFgXhwqhiTMz7I7g/LDbiAyrLpq12Ct0akBOkg2PnA2MXGNcxmKQQVTm2SkbBvIGgyeh86LwRPW+FuiEQBSXI+GJNVqpNOm0hREliTImCIUS4KkyfQYCzHE31olBKddKigVAAWemEqVFUPtTUyWaIiCOgBLjiPEcrWI1cUVFDTCUU1fNqxH4R6YUUPCOSqVD5PFKxMmoAtJC1jOoxVEkbyB3thIa5ze9gp0tY4W5CsOU4lSypYstWoxHNUTm+HMwsLwFECdyScUbieeXN8WpuJNMFCOUjlQajIN9wQek7HFifJZZhB4rVj0yqD8nwFS8OcPBJHE6szIPkbE9oqWmR8xiKhouzc55/cRC9DUatlUtAmJkym3AwWzKt9yWJ/XWTi9K+KrwGhlfrCmZeuISYoqumJMyXvq/kO2HuVzFJUVQ9VtI0yVSbSL8+9vwxdp6fZstUWqq9tUu4R7PbAdWsBucetmKRMaqs/wChfX9/0OAM8q3B1wN7qJ/Ax+O+KAVKQgc/mS5k7RYdh/XrhVnRzI3lI+6c9QoBqIjYEyehtEb4PrVy1ixjYelyemAmrNMajB7nDCJCEHKgyvEBNUfR8vSKg0GZdTsxVhKs5YMywBFxsLtgrhniCplq4rIlM/Vqjq4jVAYGDrLAXWNRJsRF7L8zUNM6VhQJssAe+1vjgPNVWb7R2gXwuwblFeRIC6snF8s2T8vzoqmko0sbBzDgAkR7VvaiJ9+NaFYNVypAC6gNVgQ3tHfYidPrfFK4RxDlWHC9GXUQZAidwDMTed8HU8/UU6AHnXpAcadRCgyukDVY7mTIPbGxGy6ZV4y+XGn2QzaQDLfa6sYMb9I/piZxTCkNTGo21a4ixvdh1HTqRYCSKRm+IpoRayUdbsQFdBJg9AR0BA/PEVHPUVqNQT6OKwmVpqkgjrCSpjfrjLkVqs2UqKtRgx1xTYxqU3Gn1gbzf1IwvpeJqNNEoulKsGLBw7GFLbIdNNx7O82t8MLc5xOoSyMragqsKdPmcjUAG0MNMfDYNG2BuJoRYs0BR7Rv7hNhsdh/PDP3bpRxspOLcVoV1pUTX0rR1BEp0Wgk7kuVM+8C8k4WZTMotTSoXTE8zHUw1AGORY3J22U98KPpBDWsJ29MGUqjFgCAwkHm7gyCJ6g4FzZEArmnMkJ5l+IozojFaEAgTSLnULSBEqzGCCZNiPdDTzqf4pSGXAqUvNoFWWmeRSy601HcAlQZFptBnGvFF80AOZGoMFMG8ETzAr1O/f5C5PJUk0wk6G8wEaVKtbmUhbGRM/lgbYKaXYR1fxPTSnVTMEcj1lYVAxJUVGAgfaJ5Rv1GIPCfGkzlUlQYpEMdQg+ncbjv0PpLjiOQoV10VzVZGK7sCSWkgHlB1TB1A74k4bwXKZSmVopWRZljYkkSLkgk9YHr6488aClfeZOZV35+oGWNAGITlan44rnjmpUp0PNpTqVHUEbgmDI9YDR6gYcUs5S6Csfivr+76HC3xPUotSmpUzdBKWlmNNhBlgAGGghjrUQOkE7HFVZgqNtPuFNQqdm8O95wuU8Lp5Z6LnMVaaMSXWVLOxEiNS6nWZFjAbeRBOLF4R489alUy1VixVdVJzc6ZBgzeBymDfSSOgxJmOE8IzEHzszItyhVHMSZjye8mRYYN4d4eyFCoai1M2TB9or2/wDtdsT1qJrUyOePAqjT1RRqhx2+akZGUEOFIgTcgNP3TYkg2tcHEdKnXJ/+nit18tzpYe5wNBH+oL7zhxWTJhgHFclSrqCyEqdwQRSlWsPZIONso2VoNrX6TfYF1j3f5U/PEradaiJZjqJx5+CufVoaiQ/PQgQfI9VXMxx2kWNDM0tLpAanXUAqYB5T0B3BBuIOIvCtCmhzFRRCCVHos6jveygYd8d4Hkc/Xasy5nWqorilUWIuFJmkbkCO3LiNKeQSiKIGYRazECaiKWbqAPJgEgQBteBuMeoxxc0OXi1G2uLUmoIGXUwOppYwO5nGYe0uL8PpjRqqDSSCGrJMzefqd5xmO7yHCm4pw5awBcKzU+cKzMAQYlW03hyBFrEg9xgahk3Vy4qBVKgGktM+XboATBG1iMQ8NoVc2TTFU0qaA6aoQoWIYABkFTqCbjbSCT0wk4zl6tFgBVq1BBLH60FYYiHhyASBO8cwgmJxjmNf+4JjKjmftKbZrwzTJLBnprFwCwUb3GqSBfbYYB4Flj5y1kLFFc+1qnSbGQe+punbCY6issWI7E1TIvO5I6G372G3BqtchvLDOAbiwAPX27jY7WvgakhvdMeaOnaX98fBecZ4WEVmUCzxAUWF4JkgXIT54BrU08sBBe0Sn4mCBvpGGvEeNsKVOogUissMGAMMAVNmidhYyPTCvKcFZyJHlqerU1sO8KZH2bmB64wi3LjzKIEvwwZiCrH4QU5d1PIErpT1BdypZhDXI1abx0EA3xbc9lwrctgQD7uhHzDYW+HeBoiqdIWkhkWgufv7bAar9YEWGDs/mgkO02sAL3P5fbx2nc50uOx2WahrWQ0bjdTZYqlzBMdT1tJkDb2hhfnWksPSD719rf1GB6fGap6iPVdt+ve5xFknmexPX13/ACxQeqnbvCDVwe+N1pA9Pz/pjU0iLGWjqQOt4sOkxPpjcDlmLifd6fGZ/DDGmRKAiDCAr0lYzgR6XY4b08uYuDjVsiRvEdv742FiV5jKr5RVoJbUAP4Tck+piPXpjXwjkWdXJJb2dILSUAeqnLPeTGk9MbeIcuCoQizCT7tQP5A498BZV/LUhHIJ1kn2NK1qNlMxrAD29ThDhDpTWmWx0W+SrLXSkvOTSamW1ooB1Aq2nSxJEgGTGBswy5fiLuQ2goFAQAySAt9RAgRP8WDPDtBvOTm1CHmLC45TcTYx/QYzjGVeo5YDS0hfTlgjpvDd/wAsZbuEU4BCD4nRY5anV71aVyRqjzc8SCAZAgr6Wt7NgvDtVBbT9YdRLEyTzLPWZIIEn7p74sdPhtSplKZgQSgmeqtm9Vt45lv1nFV4HkwKlN+rys9TY7+sgD3g423IQXRKdZjJXMmL+h/nialQAvJ+WJ3oehxpoER1w+EpMgEZRDm3piCpQFoc/LEWXBAIAm3+2CKWXmotzAIO0TcWM/y7YxxAElEBJhH54j2TaWgGYiOs/wAXW18N+H5kPTDRM8r7bjTJ95AJ/ixX860lR/qPX0E/hjXKZt1kKxE7/iPtD1PywAGER3VkqZaTqJAtBge6Tv8A6vlhN4tpudNFz5dOVZmUCY1g6oIuV5jE3x5lOMMxameYvbVNxO9u0H8sOeI0lrUdbEK1NS0mwjqD79QgxuBhNa+w2bp1Asv7+y5MqSWVGD3iFZeYA2KSskEIPWG2O+CeB0nbM06OtwC0MpYXA3BGkfdPzw14rwSnUh6EqWuyliFmRYRJVrbRHunGvCMxWpLUaqWIo0yyAsXliNIhiJj0B67YGlVa8Y36co6tF7N9uvCGzfiOua1Qow0l2Cgo0QLC4Hu/HDLO8ZJowAPMUCAFYBiQB3mAST8cI8nw16tNqoo0iomblI0ibDzJ27C5GA8vTDzZgNJgKKhE9FMtA3B/hwNRram52W0nmmZAydlYeDcTK5zW809ACOBqiObUWDLYiRB+yTc3xdcr5OapkqjKQYh00lWN4uBKyVEjopIxzCK+uqwZw1MFmZNSgKImIIGxUBVxf/DZdMxUoli2mmPNEk+W8jShJLLr0u0gGQyNvpw5oDRASHOLnS5SVsrBhonvJ26GwI2jGYdtnEG6Enfp1vHw2+GPcbKGFTOC5cIg1Xd2QMGMjS3RQNiJMySLe7DDi+epaadGG8t3U1WKkWUEhACAdQJNTTEKo7kDEOSrUkCkuC6+ybwBMxHvge6RhfxjJLUqIaVbRTMs6hmWKgJiooHLqYEBjbYm+OI6LVJxPwurEPS0R90TEAWgiRFu14J6494f4Nrj2AEm9qtVfSTp+P8A3fGbJ5gqTqqUwJtDE/hpABN9u898MBxEf+YPl/b/AFfPAdmHCSnCqWYEfBBHgj0DSQmmgdigIkhQ4AM2BBlhcdjh1l+CUKRloquN7AL62j0bf0wr4rmBVpEBpexFjv8A7kn4DBy8VQgEkgmJGk2mJ2/i+eO7Jm5Wds/IB3TGpWLb/n8/zbCzjazRY9VhvkRP/ubG/wDidP7zX/dPx/NsRZvP02RhJ5gRcQLg9fj+GG4SUpybgKCftSQLjpy9OpOr3WxvTcSYET+vyx4xv7Sx0hv7e7G2nsVsD1/t6Y0xELBMqSmFBawuS3zP9hggVQFHr+uowOiSNV4g3XvYKD2BPX3749rPLnrptc/o46lt8Vz91IagO0/Mf0xgpggbj440pgfH0wTTPp88NQKvcaoAuxGyUwL9yt/xP4DEfhPxolPJ0aQpPqBdAVqadR1s8g6DEgxBPTBPGzGXzFTvqiOwmPxXFM4XKJkp9nzQ3qZaD7h+fp1Q45RjZXJPHWXGZDMjLyaCoaYMzNqdxp69DOGXEfE+X8ymzKwUh7TubaSBpibCR6jscc54vlYz0f8Apr+NsWjxTw9lpqQLqAf+0/zpr8/XE9SoQ9oneVRSbcwlWHhXiEVXBWi3k7qxqwTF48vRyzLAmTtilcOH1KH7mYA+DMv/AO344sPAagAoKNmoh/y/qfnhNkMqWyubjem+r4roI+emfnigFTkK3JRBAtNuljY+7frP98QHKAEz+J/tgnLgESOvXA9SkAdwcPQLKa05Fj+EYneigIgXBJntY/ykYD8gTI+GCqohA5gCN+8Egn3C/wA8LqzHwRs3UNQKSDeY6H3ntjA69yOt299hI92NhlJAOoCY7nt2Bx59CP31+Ten7m+98cCAFhBlecNUmqQTJQEC9yp9k+/p8Biy0Hjbfp8Z/quEmRpBDJMmALKx2M/dHX88MFzaj71v/Tbp/wDyPngZCJa5rglJiWSaLMZ5ZKHtKzy7rdflhfkuG1HrVFWqqlYlxLWCzA9m5mL7QcM/pi9n/wCm3w/JcL8gdOsurAs5b2CbEzHyJGFljTuEwVXjAK2q+DZu1WkT1+qUm0/vz9k4H4h4ZdVEVaZ0Ek8ug7EHSdRg2PTBjZkk71It9l/T+/zwFnWZljUf4g/b3fqcAKFMcfNNOqqkRP8AQVb4uNNMIoBbUSdybCwEbwbk+7vjo2RFIUVFHQKQsDTACsNi4gXJHmEk3nfFBrcBapU1OwKxGlfM2vb2YkmJP4GMWrhWepUKCUyKpKqAx8uxICgxJ2gHp9ok3JwyEiUTVWvqOmrYkn/LSxO4+BkfDGYDq+KEBgOw96qL9TdupvjMEshQeGlNdCC7hkYq2kwAtihAHdYHv92N8/UrJn1oMxNOpRNRCrFNIpltQaSxd/ZlvwF8FeDkK0qgWkszqVaYNxEAcxZoBBAJJ7AbnBvEsjSq+TmKhdXoqWTQw+2BKmxDTEXtvjw36yqNQHFp7PYRmSeVeaDWsIkXblVPiGbzdCroao2gxpfoTIlQe4k+8r6nBuVz9RlBNSpPXmI/XT54k4vR82kWA5kBK7GI3i28A/Fh6YX5GtIBHUA79/6Gflj22qEpxRrsd6lT/nb9dPxxDwvOO6uHqVNaOVMOwtEjY+8fDGlKpB/Xv/oMQUamjMuOlRQw96n+fMcFCFNZ71Kn/Ub+vocDfSiZIq1AAPvt0gTv1Jj5d8Q5jMSdIm9v18ATiGsTsAbW3P8ATvjQFin/AMRe/wBc/wDzn+uNxnGYEGqTMgyxiD8SIj88CeWf3u/tf292MAPSbfvH+nvxq5RrmmpaGQ6SsiQBsCJsREaQ3TDZzTM+ZTEzd6HKfeabfVn+ErhO5swPX+YK/wDywxWpqVT95VO/cA++fXHAYXFT0vLBhGDDuVKGfUNsfcTjcpfpABPwVZm3uwHT/wAy95Wd/wAfkPwxtmD9W3ry/O388ENlhSjxgNPDfVx+cH/5YSZbKDRllYgadJHTYzvi/Z/K02rUaVRFqItGs2hgCpIDBJBtYhT8MUTh3PUbVzAEhQdlF9uwsNuwwoCSVxwmv/BjVi2d81BSAdTqBn6sDqYgGe1oxaOJ8JGZpPXpsjJTVmYC86SAVHr7Qvjzw0w8unTIDK30kspuDzUhcGx36jDWu60VZVVVTynOlQFWNdOeUQOp6dceLXqn86KZ9PIiT/YXo0WxRLgqdw7KhKqgVFHlDy5PY6fda4918D+FMnzZ+idyjECPWp/tgzj9N6QYU3KmDBUweUHr/pDfIYsfCqVJhlqiU0SpWQiq6iGcmnPMepkE/PHrhSOwUn4a48tTaIUjbr37HbEuYpoTD1Ai+lPUT6AAAfMjC7I1Cqabj093T1g3+GJalXmneAbHrt/XD5wkwjaLID9VSBP/AJlchz8EEU1+Ib34VPmWqGoahDMTpJgbamAEC0aQBghK1x6H9fDC/h45UHcr+QP5k4xwWhOlNUABajACwAYAAC0DmttiPzK9/rX/AOp/RvdgdXgm+3f9Xxmu3T5frsMbAWIhcxVNjVqe8VT6dJ33vPwtcvLPqWS9SRZh5r7iJ6+/CjWbwd7bD5f3xIteCGGzb26/7T8jjCFqYZ6oUpO2t5VTH1r77Dr9788a0GbQpapUJIknzG/r6j5YC4nX1IiDd3HyF/8A3R88F5hwB6bD9e4/hjIWqF8w0E+ZU/6jf19/ywszWazBB0Zl6Z3kksB+P6jBdapb9frvjXLhC0VV10xZxJEzv7JB9Y6zHXAvMAmFwyVP4H86u2YerXqNSQpSA1CKnLqJJjUsSpBQg3FzAw9q8PRTzGrpFyTWf2Rcn2uyt8xiRaFLK5dxlglNZLwWYqSQJPM0yVFr3thR4pz1SFsq0HpsG1DUGDC46FGi4udx2Ix89Q1tR1ftP4OMRzgL0jphZb/IZVTHEg3M7EFiWAMWUmVW4mQsC/bGYATJ+YNZjmvfGY+glecusLkbjSdAA0gLbl20mDcehnFc49xe4RT3AMdrFvyAHbHmMx8poHuc17nEm0CPCcT5r3KjRe1sb7+ix80FXX0A1fkflt8sVPgueU2E6TLL6Ak2+B1DGYzH1DCSAV47xBICfpX/AF+vWPlgbPZiDTcH2W/A2/KcZjMOSUbRb2mNwLfjc++RHw9cQs47dP7T8ycZjMahJW9JhvFv1+GPabjl5AZvBFj0gwdvjj3GY5ctM8mkxH2R+Ambe4YLyNKVAA2lQfcT/KMZjMdwiW9ZSKiGNwR+H98TIhZkB21ifcDP8sZjMcsWniXw1WzVTXSzAoLSXQQGqKWJ0meS0at56E4UL+zHNqgqDOUkDXgNXn0mOuPcZhaOE68HcKqUKgp1a3nMqVXDgsbO9Maee9tH44O8S0y1SlTVtLVadZATNuaiZtfpHxxmMx4FT/sx5fQr0GY05Uee8G5ir5ZGYTl9oMasGQAdvUN/zHAnhPgVenmKNWpmRUoqxp+XqqG7WDAPy2M/DGYzHttGFK8yVB5EVKynmZK1QT6a2gfBdI/hxGL1DawXv3j+3yxmMxQ1JKHzDEI5tZW/AXGIMsdMdIk/IwPyxmMxzt0ITCoxmOU6iDJF7SPgIO3u7Y10kAyB3F/vX7bm+MxmNXQo6oPaI9f12xiKW1JMfaX+X5j4TjMZjVwQFDMa6qmbKs+4t/sMFZjMid/1+jjMZgViFr5od/w/XWfniTL1AKc9zPyv+S/jjMZifUEim6Oio0wBqtBTzw9m1rKaTTcSLAgxupkEW3HofQYbcS4Otei9J2YqwibcvYiALj+2xOPcZj5DX/p1g5uCQHeq9mjlpYdgSPRczznDTSdqdUc6HSdJtA2I94g4zGYzH11J19NrjyAvBeIcQ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1" name="AutoShape 11" descr="data:image/jpeg;base64,/9j/4AAQSkZJRgABAQAAAQABAAD/2wCEAAkGBhQSERUUExQWFRQWGRwYGBgXGB4eHxwgHh8fICAYHyIbICceIBolHx8cHy8gIyctLSwsGx4xNTAqNScrLCkBCQoKDgwOGg8PGiwlHyQsKiwuLywsLSwsLCwsLC4sLCwsLywvLCwsLCwvLCwsLCwsLCwsLCwsLCwsLCwsLCwsLP/AABEIALcBEwMBIgACEQEDEQH/xAAcAAACAgMBAQAAAAAAAAAAAAAEBQMGAAIHAQj/xABGEAACAQIEBAMEBwYEBAUFAAABAhEDIQAEEjEFIkFRBhNhMnGBkRQjQlKhsfAHYoLB0eEVM3LxFpKTokNTY7LCJHOD0vL/xAAaAQADAQEBAQAAAAAAAAAAAAACAwQBAAUG/8QAMhEAAQMDAwEGBAcAAwAAAAAAAQACEQMSIQQxQVETImFxgfCRscHhBRQjMkKh0SQ18f/aAAwDAQACEQMRAD8ApGZ41UdKDagzUkCAMCJEwZ+sJM6VBiP6lUspVqJVK+wKnNrKkarbS20t0kHl6iy+mvEKgj6M5UxMo52i8uYm2+Os+BvD1J8pSrZimhbQGJiIHSNMWiMMqagUwDE5hC2mXTlc2rU2qUaThVME04iWJnUP4IkfPvaWkml6NZVpUmViAZrWDTpJCmwB6D7w6YdeM+I0ZZaNNEQNqsDJN+YkmSbn54A8L8Rpihma9TL0660fL5SsHmeCxYXsB8yME99oEhY1s7FLKtZtS669NgpKiUquVBm/OrSvp07G+J/8VQux+kVEurKaSEDUsgGFVIhTpEL8cdn8O8G4bnMvTzFLK0tLXuokEbg+oOBPHtLLZLLLVWlTpnWE1JRUmGBJF4gSoMz0GEtrgkNWlpXITlabCkfMeNTICKYmFkqZJJBPLI7dcHcJ4HOZXRXVXYAaSscoABY9LATfe++A+K+LgXLUvN0llJAhCXiA0Ceixv023xM/Hqppavran3kkAiAT9oQTA2F/lhziELfBWTjfDGpCq61wWSoJ9kErK1NSgX1DUSR2EjYgIs7l0qKdDuzQS1mG8FoK0SLkTJa3a2PeFZmpUL6aR1AnUCabGVER7MdBthpkM870y1SlUWmSyORRpsQdMhRygktt6Y6GuIlcDGyV5/gbvVqMuYFMO2oqabm5B3iAbs3TZj3OPaHgupUbR51JtXMC9OpbSQIGlpElpOLO7Vppqq1j5is6fV0FJA6QxjVJiCRtviCrnM1T1MabHSrEEsklTF+SkygyACNViva+CBAWwStuA+A8xk1crWy+lgYDU7BiVhj5rNIGgW9cA8RytRsuqko7IiSUAK/V1iIVRsLgbd98LeKeOWoCWWoWPsANTgwEJk+VIs/bphBmf2gvVGjymCtMq1UEGTJsKYF2ubYEOghcRhWjxNwcK3MhViWRyvKGBQQCBaYH4T0GAcnkgiO2zaagY6fu1qfU3PLAv88RDjQq6VIKsQzRMjlkbwLwRjWrx6nTaqCKjXYAoJEMVJIMjsdvTExc7tHDwCtLW9gw+JU44dl3enqYFvM1BgYC/a2ssTf3JH2pE/DiqO6ik1UOgFRhVSCwatq9pp2gQs7E9cJ834zAf6ulUZUuCzaZkaSIvET36YH/AOOSbLl+8TW67/d6/wA8VlyiiUXwjw+1KqKxIOo2X/XJN7j7vwY74ArcPda7IysgYRyqGMFUAIEi50mxvg7KeKKI0KVqawNEQhAaCoM65jY+z8MDPWpiszrqKoyiNIDNG5AJHwBg32wVGe1cVj4sAW3D8q61XHlVTykkskBYVlUCCZ1WA98euIeFZRjJakyCKQ/yyBatT1X6xpv2xauH5NMzQSsoqanKkBNJUSxU6gVDAi9ge8E9dKeXKUGqE/YqNZdMhWERPVheb+6+FzhEG5VXzNGaLOgLEkNyAmx7R0tgBMnWUISlQHW8zTIgMEXt1uPji2cMpIUqMZVVVWFxYammbEWF7dsHZXLisjlBUbTUCEhdQvWCr7Ivy/M4Tp3GAT1VWsbD7fAKo5kZn6kmnVZvKvNJmualQ9twCMa6ar03P0bUWkT5BkHaAZsROLY+ZmqKegw1TygxOn2RDGCpvN43AMHvjfhtSnUpVXVag+uZBIBExY2G0ASTh1NxtypHRcqa9F0dQ1PQihDsRfSJO56gj548+jqKKh0ry1R2IDAHlVACNSbSxxdMxwihW8rS5ZXDupDxMAQdp3YdNsDHhRCoyPo002YfvASxbcQfT0wBJhohEADJVPXKUmWCmZMezp8siPWQDPfE9TkaV81bgXpKbKoE77X3O2LrlPD2YFJVCo40iR1vvc9ZJOIc3wolqgfLMIVFJpsRuzNF4HMukfEYeCJPvwS7TCrXiJ9NPK0yCYo+YQFiC97wbGZ74X0GBo6adA+ZI5tQk946gSBYk79d8X+tw2hUZmqjNITF1UFQABAsH6yfjgI+Fso7EDOKBA0ioizJnVIOmI5Y95wN2Z8F1qo54LWYqGytVVsC0NAHcnSRAxacrkjpVNJUkKt7QWlybj7L1qP/AEfTBeZ/Z2FXXSqUagkAlEgqDMtykiAJ+MYPfw/XlwoGrngK8XJqCLxYTH/4vdhTskD1+Gy47rnnFci1atUqii0OxK/WoOX7I22CwPhjMPs5w+pScpULqwiQay9QCPtdiDjMMsceEUhE5j9oFDVA+mVTP3kp/IIJ+E4u/wDjGbrZCnTyVFCSg1zWVqq320OQ8+rCfTHJshQepUy6U3BdoGmSFJ1HSem4teBbcY+gPAHheh/h2X10aTMUlyUVtZk8xN5mxDA7bWOJHuAguTBMYXCeMcAz4YirRzAJ702/pGLB4KWvw6nWfM01WjWSPKqr9ZVieVFJFr3ZhG0SbY7o9MZdlCAik1iomFv7Q7bwRtAERF0njTwxRrLrqLq0jUASTcTcXtvt7uwwFWuIlOo0i5wB5Sv9i2aVsrWVFZFFYsKb7pqAlZ6gEb4k/bW4GQSSBNZd56JUOnlvcArPSZ6YI/ZZ4e+j0KjaiVqOSgPQC0fMHE37V01cPK6FcM6gq0jo0QQQQZAE+pHXCabrnghdVZY4tXDHCKrKEM+YalIsrtrpmBdSDy6bTquVuJx5TqVaVNagppTU1ZFRgAdYTbSea2skHT09LWbhFZPpVKireWrrVy60g0mKitpJjYgsdz1wlyqF8nUWmpZ0rUqnONRllZCwA2ghfTFzRyp3cIHg+afzjUNakFaCxqghJYEHkUQfeQI6EYunCkNEinrpvTep5hZEhmIMBdDwyqVBvsTsx2NEr5lQ2p6ikxrXQQQCYlAQSVsJgGZjviy8GZ6lJ3pU4ekC1IBWLNzLqVoJ5mELO8A374JnddiNkR9Dq5pEV8y7aFzIFPRpVBSIdV5bVNXtGRFo6HEnFfDvlLmDUr1GSiKbFQdOvW1ZZBBECUFoPtDsMT8fymZptUo0aFRaJrM6VAnWomnywXIWLsJ79RGEL5HMaQjCoQ6SQoSSilTJCkwAXBF7lvhhoHKQ50cJJX4m3kAgIV1sI5iAQikHoQYEfDEOTqBkqt5dOabov2tnLAm7b2GHlPw3Up/VtltakhlVqulpjT7KkuRB/XSJKmWZKqoiU15C5FRybOIJ1EwJPQTeMdysdhs+91PwjOCo1NtNMQKgMCCCvlggSdjqn/l7YrPGcm3nSEJGjoPfiz8NGXGkUm1Hmgg2khCwuJ2X8MAcc4N5lRTAk8oOve8gBQhZmubKSdsSkxXjw+q9ZkO0Mnh30Cq1GmVZgRFtiPUGPlj2nVqFBTGrRMx0nofQ4seZ8KVKbqxoMtMkL5mY5FAKx7I55EFpvtZe+/DPBWY1ScuSjDlJZYPVW9oHte2/TFChShFrGoh0sU1rBMgQDKi8dzhjp0m0XgH1nTJ+JEzglPCeYpupbKu0QSV1PpAgluVyBH71r41RCORoV1ZZU8pEkahpaDAsfmcU0C2TPQpL5Vv8I8ey+VytCFGpfbbSRqkmdXfoPywRxLiNDOotRdIqyBCq2ksFZovsoDOZHuxzLO0galOVUjSvMAAPaaSTtO2+LH4UzY0BeapUFWq5CK1QhTSCJdQQACzdbW7jENc/pOjdW6UxWaSeQrJwnM0svTzFSsANCUyARM2LBR0kkqLnrg39nfEw9GkGZQz5hNSpJgIzOBaR9nV6lp6nFX8TVhV1UvrKepqYOuFWyooZuvKRPuJwxyHgB1Uac1RIkldRIF090i9tjgtIf0xd0Xa/vViR1VuymRSvVSnmFb2A66da6tZLK1geYc4Jt7NumEeb4VmMtRpVcnSRqJBrPTZGLBn1DUNaldOgrbppnrgep4CqEqGz6HQoVA9QuIEcoVhABEyAb7bE4OPhoFFT6VSQ6UDBIjkAk3eRtBIj0E4d3SDGFIJBHKV/8W1ajJVC0qFJClKo30elI811NlYENFJAwba3S02PiNfJmk+p8yxcIoY0UVfrDFiiCxB39AJ6YFyfhKmqtTFek1PWrzUGoEBNASw3W+/pfA9fw0tKmKVKrTQh6buxJKMRqMKrGY9jlBG09Iwi58xHG6qApRM87e/un7NlmcNQTNuQ4YQq6T1gw06bQZjA2SzGbovV+qzBPmDmagWVgECSCskjkF/UYVcOqZiiTUovTdJ11Po7pVsvUrd1S94Ai+1sP+GcWSmhT6caDqT5iuF0liehA1Sf9UzsMCKjg2CJPw+f+pj6Dbpae71mfjAn+kSvEqzsiVMvTXUwBqMByibtDT0wi4dx1q1MPVy9JtUkBS68s2sxZZiPs/LG+a48ZVK1auCBJ1MQrKWgAxzFSRpmfSxM4H10qSBabeYQAqq0qT31adgBckC/bpghVbfYcH36JRovsvGR1x/aaZ3guSKKytS1kjUqxKgKWb2QhMKrCY3I2tjMr4WqMrLSdw6hSdFQreXECQRGoP8AALhLxKrBUaLkNILra+ncwLzb/bBK5k0NnddQmUJIN9P2Ces9Ma3LifRI/ktM7TqU6jI2YrkrYnyKb/8AdN8ZhRxTjNdarqtRoUxuegg/jOMw5bKqNHgtRHAy9Q+c10YW0KQ6sCy2gSRqFoHQEA/RfgNCvD8sGOoimATIM3PUWIxxJ8pTWPNGgEaFVyTqDEcu1jI1DUItvjpfhjx7laWVFJRUdsvTlggVh9owCG0k2NgcQ1DfFgTbS3dXvMUpuAJG0/7HCXj9YsvlqNTlSDGwJ/lucVGt+2WjUZGpU8wtOb6kpjVfYTU7dN8M8x+0rKmjWqFKyLRCs4KrqKsYBCh5ibc0YjrNq2OtaZT6T203BxM/TzRfhJDlwykkoT+PcfrpjT9ppWrw91DWeYIOxVHqdL/Y7fDFeyf7U8rXKKtHMpTJ06nRFGokD/zJMT9kE4E8R+IqXmU6S6iUqjVqiAOZSLMbw2xGxxF+HjV06jWVWd3r0TdS+nWl8wVzrh/F0pVadWihIptTmqT5aAKwMAbvttYkm64b57TTzGeoU3qSKVYkEwFanUWoAoAH2QZPXuZwm4xw0ipUViopywEySP3FEdNoFhfDWrntWfoH7OYp05LX/wA2l5ZgEx7QkgTOPo2rzyqwKbQCxhf3rREkWA3HZbwenRhSylM81esyU40+XT9tgSp5twlOYMnUTpsp6TUctWCrqFV3cgFhQ1aYHcrKrJAgSLT6YEq5HMnahXIO4+jmZ77QevXBNtmVmUR9OhQoQU6ckrTpsY6CXYnUzdZPUWAFse0ONEVpKGpHJTVXaFix/wAsnWxtJM9xaMeU+GZ0ry0a95UTRYbx39np1+OGuQ8K5qvUdW1IlOnrUvTKEkKYpqCANWsQT25rk3Ilh2WQ4bpbW4y+ZZl89MvSeQSGaJgkSVGptUER87DEXA+EZkVNXk1NKDmGZDCkRcktykaBEwTYgHpiTgXC8y2qG8hEtVqukeXbUzarEMAVAUHm/HEuY8VVs01QIWFJp3JblW5bTddXUtFiT8JalUh0NjG/gqqVIOGZzt78EfSytaoziiKTIr75bLIu4uA+i0CDM7QZNpcN4NK5kvNKlSk6XqOXciCPVr3NyMBZPKZmhSCU3p06bXhq3NJAmxEA97ziycI4FRfWai+ZpIg1GLWuZiY/DE//ACHP7sAeOT/ipLdOxlrjPl6cn5pTnqVIeWUWlXK6KVSoyFlVFBEhNWk7xcGJxma4KjlHWmDl1DbUgqkqdZUhBJklhIA+yN7mw1vD3nUgqvRUtFgstoKmRZLEk2vIHWcZwrgwXLIhKqSF0jyz9WDGoAknVBmO4jDKdCq19xdO/Hv/AMSalam6na1sev2VdptSRlYUUIJVm8utUiV2JRzBW+2xEggjDDP8VyNaoC9BSygKFWgCLEmIKdZv12wVkuCChTTzCj1GBLN2bWBpsoFtQEfHocEtlglYJT2BDQD6Nf8AL8MLGmqzJqH0+/0TKmqomIphVv6RlactTytWqewoU1n0kUhFsJM94gNNDOXalqPORXeynoiJoAJt7RIsCR0x0LiOSMKFCbmZIHT1wJm+EpUBD+VJtqDAEW92m3uB9cMDDTBkl3mUF7ahAa0N8ly/K1mrA6fMUQBpBJZgW9p6jAIi7AtbpY3hzw3iFSmadMVKqqWAhabaRzC0kiV9YwJkOGxxEUa1UhfMgTBXVHKY2HYH3Yv9fgVNGDVKwd1/y1ZgqAm2sgbn3z7sPpERhIrNLXd5KeB8QzRzjTUcorPMggC50hCRtYD3YPzVCk2YFNaShlHmVGVVDHzCepBvIJ98YapxEectICnzBmLCDAG0L7TT6WHc7Yr3inxLSyldaqBKjuEDGnpgqrNZgCWJJhRBHsNuN2ZESlb7JtnaKlzpAUAF4UaBJIIJAA+0oMHtfGZ/TUWqaq6lgi62BAgalEmLbrMEzHZH/wAT1TUQZmg2WGZC+TWkBTDfvSFMEmCZ9mRecWuhR+rJJjU+radotvvY/PG4KzZIP2f+H2y9PPMyiNFGmlQEMHaqWDMGWx0ghd7X+8cJsnnVrZ2nTQe1WNRnEgSJaCD2X7UbsQJABNkz4p0q4KOgJp63XymBkzDtB0MLXU9RNt8KeAcOydYmvlK/1ppPTZIIVC66Q5V2lSNgAxU9IjDWviSdyhIlGZbiNPNUqlRRDNVpU080rplEYiChYEAaXhhAaO+JVSkTpR7KWOthOnVax1XEkmJ6i9sR8F4GuRSlQq/WIoq1XLLGrztNJQoMgONAiSd5xBSyX1BBZnDG5SbBRMXiBMSBhTpJwikAZWmcoEOUNzTJRu402k8zGTZjc7b3xElNNdFtImXrVGA6LJAPxgD3Y2WqjhpBFUTzzqLSQSto3YXn74uQMQ53NtqekqUttAZ30ztqGqLAQbXuPXAU/wBvmgA5TjhfC0ekr1PbaWPxJP5YzEDccWnyPTqqwAEASNrQTEgiCDAscZg7kcKpf41SzNKllp1EAqH8vSWAEg77yLmTJvYk4M8MnL0MylJXTXUBTQh1+vMwhQZERzGTvhHSqg1NVNXpuW8yCnKxn719JI/h9Vx75KZZmrU1ps61SwkklBZ0CrsGjVcztaIwLSRmERAndH52hmUqlV8qhTBIDmoNbAG3MSXuB7KgbxhrwOvSeuaK0xOYy9VSzD22/wAxdSyRPKbdJ9cDeJ8sDmgyKSKqq6kD9DaDABPpgXh+YGXrUqjtLJUBhNgDAIYzcxJi5ubLgRcXRC3ugJZw6ga7+ZLlwLHST6aRJgDoOlumLZxqqDW1oJNdEqA9OZYt622j4YWcRyD/AEmrS2Vah0KouQTIZVHMxggav+4bYZZ3Mvl6GXC0z5gU0wakfVi7AsFsTE2BgQdiMEAGySUEk7BBZzw6rtVr1auhaommCDdyghJiSNc8iySJIjG2e42jZb/6dHpqORI0jSECk7yVDa29kyepi2Nc5Qd0ylazuodHYgASlSSTcaSZ+ONcjlaaq1I1aVzqA1rNlYFRBMEiPyxxceAuhR8S4PUq16jZehmKhLo7EKrICwD8s+jC5Ei/xhy3hTOaKitlKt15QyjcOjRM7wDh3kU83KZimCrlEpXBB1MOw9on6tOnftOFVPJ+VSNZaSswBu6ajAsxKr7FiCA45gO0TziGomC5Qf4M2XZGzCCjDg01dSdZBBsq6ix7m0SMWrhWaNYitQeiXFFqT6iNKy6trAYhmCwbECSYMdaWc6DVpNpZCgfmapdnHKXQWgMLaROx7GWXE6Qq5k6TTYGirNqFqoWEkAAy8gECJIPyAzxjxRgjnPgnma4Ifo9GllFKKdYqJUNEKASAKzc8sx3gSCDELEYsOS4auXokIlNCUAYpEtA3JBJPe5thDwfw64Zl8srVJGrUCqwri0qCApAtpmZ+T3iNdaL0qbOstBcbGCGIgHZSVKzc+7EnaUdK3qdzyfUqkNq6g27DjhUjjrqy9zLERebH+mHVHiYWjUltIIoCZgc+rULSTyr1EX9+LN4kyyVss3mU9MCKZG6nSQG9J2g98U/hedFM+S9EVkqeXJdTvT1aII9WJ77YbptQK8uA2wlVqXZNDT5qz8byMI5DhtAZlGq2kAgAdLqAL3ve84Cr0FNGglNVVTSZrmwAQNANzdjHTp6YkbxHR8yXWy/+GqqV5gLPqljHS6kCRcHHuY8Q0NMCiKWpSFYIAQDaVJJESOx2xdKihS1K9OllxSaoJarTWiBqY8oXUFibbKJiTO5xJT4UGzldVvp8txqHUU1B29+F2c40j05FJarU21JqDTqQys6GAnUqzb70jC9cs5qVjTzBQ1Kpqa1TROrdQsmF7XNsCRKKVY+N5Mk0wdI3Nz/pnvhT9GBkCtRnUx6mJ3G14HythlWzZajSRiWqLq1VDHN+hHywgzKsjMoaDZtTMApGkdCNyQbdffhFVhIT6TwCgeJ+G2OZV0zGXQMqyzFg0pB8wcnRYNyBe/fDjiHiqizLFQVRpDRR1RdgGILQGAMSIsNRkxiHja6sk7kaoBLaYJgwrR6QSfhiqLQSmqMKwVXoMzK6MQ2ouhYaY0HSqg3ufngKbC0iMYTalS9uc5PsK/Z7xzSSmzszMYIRQZBCx9pbadXv9ATjmeX8zOVnrvDS6wAwDzP2JlRYabggADeL6ZmlVoMGFBUQFWppUJkkHUCbgGptytMTEb4KFTLPlQaVJkz6VdTO7FYK30qskM522BJBPKAAQoUWsEg3E8zK6tUc4wRb4Ky5zxLR/wANfKVqYdykUwFCFGlyrncTTIuykFpuvtYsFCuBwzK1KlPyxpR3zDCJGpgmvrqJ8vaZ1EzGOb0VXL00q1k8xWUBadQGDoABfmJVhMQJgwwiNIwVU4tnDTSs1RXSoCWBUsEgmAwANiI2FpiDGKSQ3cqcNLpgK5ccydSu+abLqanmDyaBAMNCGWBiIljeYNu+FH7NuFtl6OYatNBjWSnLrt5a6o5rc2qAfUR0wi4Xxl4erQy9IMqM1R6buNKywOtQwWTpLRExBF4xonGK+YUVKlSslJWCg0l1sXbpDMNR0iY1bwZk3OJQ7LpPDsnTzdICsXp1VRatKFgjpDaVIAVmX1JLGLWV8U4fWCo1M+ZTXzAS1mc3IMbiQBtMCZFsK/AXiXNBq9MqKraR5dSqSo0o51BSCQx0sX0g/ZNzAGLkAho0lDMRzzykbHSwuASIL82xiZwupgGFh2VS4ek1r6SASeUzYSfnGi39sVjOcQzCEs1MqCzMVqAaOYkkSBMzaSTt8ui5bJBq5UqsKukgARYXFvUfjhi/D06qpHqJ/PBQQAAVwAXIq3EHdiyzpO0CRHvg/nj3HUW4JSn/AC0+X9MeYnNGT9lQKhXO8rwxyhRmrOZLlXXRSUj7TmxeBE9L2J6O6lJamTV2KVfLILMq8pi0qJEgAi+2/uwUPCOVF2VmI6u8gR6RH4YYZPgOtdFOoKVGoTr1aWZwREIDtbr7iAYwwMIy4oS7EAJBmi1bLUmp6pDGmVETHS4At7JtA+GD+BeDKRHmZmpygx5aCSf3ZsB8vgN8Oc3wyhQ0LRVgskNcmTa5Y/asZ+O0YAyPFFdmUh5kCCywImygLYERMyTvO+HzKTGU2ytdWBhRyuwXUoLC5Fzubeux2xXc9nsvlcwy1kNTzYKUqa6m1AGGA1WMMR6aRaIGD89xtMsleoZkaSASILMsACFmOWT7jipVPFuXov8ASqVPzawqQalQjVtflck6YkStNL2npgXHC1okr3gXhCrVqH6Vlc1UHTdaaC8A6bkzAIBEGZGHjeDEVefKrTomVZiqKQIJkOxDTy/e6npOGNXxsEYIBVzPKulEIpqkgMFGkSX0kWAAEwTvhT4z8QUmVNSs2xp0X0Mdf3tYElRtqLQex6w0q9WoRDYHM8K6rp20hkz08Uqy/DsmFFNKNSrWKtCguRUi6VEamEOn2gWZSJ0mQL4dZXwTnkJKVEp0oKhcw3mkauWUhZFj9ogi++5T+H6VWlW85tDVqnKSZIReyxEWEE9vji2VfF4VYeCYP2j8x1P44l1GtqtfZSEjqqqX4d3Q6phT5X9n+Vor9cKTvKtNNNEEbbs/4RMC2GR4jTpWSPZsSZO5kSbxfbbFLz3i6q9MsvMgMg7J8TBCkdQ0dYnCupxwNTDKtWoxJqF1GlVpgkG51Dobgg2ix2mfptXqD3zAPv4JzH6WiMGT4K85vxMwKmnJL2gLJt1vboNsAZ3xPmajU0SiHckAa4UBjaOm876x6Rhb4Oz1amc3SczdGPMTp1gkAdCpSDF/WMNcxmiVNlki3W/SbbdD6Ti2j+FNaBc4lS1PxEEw1kfNK874zpMWLlVMMulfaJ20FRzzIAuBMD0wX4l4etGrSCq9NXoUqjKzamVmnUskzaPwOFzZusagZRRo1Kys3mLl1D+css4lgW5xqKnuRgzgOSfNivVrwoZdCuy+ZBDMNMSCaYJO4G5k74t0+mGnBtO6k1Gp7ci4AR0VayWdZKdRyztofy2UkuSGPsjVaASOs/jGuXTyatDTJNXLUlUjpL3N5OmB074veV8P0EpvTfM0fMLAsy0KIG8wRruYsdUnb47jhmXUKTmUK053oUZ5eg5xAMGI3kRGHhp5UxI4VS4TqGYroS2lDoAZ2K9SpCkwBpMCxjTPfDPL1o+6L9f98O6fAssa7VWq0tB0mfJgCPa1MlS8gxBYQCTeIwJmeDeTUjSrA2GqYGxIGl9xqAvexsJwbMYQuytmr3Btsdj/AHxLQpCsVVSoYTAIDBusEHr2I/HAwJFQCACADCzHX96fxwVSzDzBif4v5scbC5S5ioVy9ZCiyRpYOCohyV5YIvMWB+0vfFa8K+FamZVK1aaVCkqClYAuV/8AEYEEATJC9zPTDniVIZ2stAh/o9Fg1cAE62sUpyqgaRMsPaFrdnGYriqVo0zppKJOmI07QIsJ2HYA9sePrdQ67sKX7jjy98+C9PS0RHav2Gff0VB8aZ/znSnMLTc3RRdoOkwSJJspANjJHbB/hKnCyytr5DzXA0mCyE3E80jsFi2F3i/KeXWzCLpMHWosYkB9uhAJge7G1fi5oZMqrM1Rn1mHOmmHEzpndiDJNtQtHQ9P+lFOOY+6bqqbare1HQH7JFndGZ4h5cxRpBp0kwAktUYTO51n1tg7JcYzDRUV0pgzop6CYDTDEgRYEsBeSkRGBuGZYJlqaLSqPmc0aiIEYcwIVeYQbaXYiDusne3tdqiUcxlTSu/lsTALL5RAFNpYaEuW1xJ7EGcVPAe7vCVExzmMNphMzVU8tdWq0cwYFVHRDeIXSjMAQUHK0XPMJFgszUp0FFLTTYK7VBYayY5VZ+iIYJ0mG0AW5jgXK5XTpDEwAwYDUFDHYtpEwIvPae8ufB3DvpNTzswFZKXIlMAFGK7ExIZNZn95tRawjBMyZacf58kVVwDbXjvYz5/Nb+DeAPQAzLoDKhaSnlY6mA1NawZbd4NwdsW3io83SKby1EIHNRi7woYksAo1qS4JCiIQA9sEZiuTUpghLtqMop9kTItvMYT5fNlqhqFaYIIZWFJZ5jMatwQmqSOsYY4TCjlWLw1SlXqEXaNvW/p0C/PDN1GAvDmd05ZTUZSDJMESokwYO4KgEgbdAcNadAVRqpMrjupHW4PuPfbHEoggXpXxmJKmVcEgq3y/pjMauS3JChAqa0zBmAVIZZ+6oErPvk+gwB4izbm1kIXzFCqpY6TDKZuoIK8wMxqwrz+aWnDFQ0AaAdlB3iOk9QJkjAXDKmhKYmAKjIC0ElHEWUnVysdjAA0zgYyuJlRZfNA1Z06So8thtEEXN4mNRkXImZtg2qYrSFuCrMfQnYdwLj4YW5mDOhCqEFSDdpYGHaOUTynb4DBObqeZSpP99SD74kf92v5YILED4gArZ7K5dvYYhnHcSbfJY+JxB+0DIKuYSr5KsKwKHQBr13gwZBkssmLwRIMHG3GMs9QUczSP11IC3eD62kGbHcE/Ftw7jq5ivTWpSdDRBrVNakafLhgQTB9qBHUWwFR4YwuPCJjS5waFXOOcT8g1ZAJ1+Wo+/wCWq0yTH/hyhnvttOIuD0dKNma7y1Qe03QTuPU7ADpJwHS4e2ar1NaGkqMSwaQYZiQsR7e97CxPvN8SNQZqH1kLT1pUCQSjAnQdN5WIH8J74kdBApN9YXpMcQ41njwbKZ18zpW9iZsf/dv77Rhdk3pVqwo62DVA0MgvIEi/SYgG/u64Q54UmVQjm/NUq1GY3+6LXPw+MXxYf2dZeh9KDL5jeVBZ9H3pTlFwFEzzXaLaYM9TpNpi5xXajUPrOtb/AFlXenwChXVKhNWnUZQGqUX0Mwj7Ygo1upGK3wvIGhVdXdmqUampJJN5F1UCAGAEmNji5jKNlmNByCadgw2K7qb/ALsAjuDvhfxWp9YlT08tvxK//LDNZcKRc3jKToLDVtcN0t4PXH0jiDgBQcwEAAsFQEACLREWGGNWrI/sP54By+Ualma66Y8/TWWYFxy1Nza5B/iGJqtF7mD8x/XFdGoKlMPHKhrMNN5YeFEmT876vlGoOA7FgEJU88qQY3HWzbHbDTg2Z+trBTSqyoM+S2lIZhpAqaZKklTtOqbEc0Hh2kRXGteXc8w2Fz7JkdB78W7IZPLivUq+SX1iEXnAUbsNLGLsWfaebDCMhBMtgqqf4efNuQWckeyoFpZRpF4VZFiJjcSSX/GKOnSQAhJ0gIIBkHcMOykzPTFgocIyzOtVckmpfZfqJkN/MHviWpwuiwGrKoVVtXuMHnt1ufmccXZ2WBqpfCTVp0zLrUhrF0B0iLju1uW56kz308RtFRhEAO7TI3OkG2wHKBubj1xcjw7LhWC5VBN2sWkfMEE+/pGK74lygrOdBpU7Fi1V9A9oAqdUwwY7W9oYGRKKDCrK1JqbdI3Hb5dcSipe9jpJAm7Rt0tJgT69dsFf8L1kV6wajVSkJcUKutgOsDTEwCYmT0xXOGsrVKlTN1TS1VRSWlqYaAIvoHMWtpkD7DesY90NNuUTGguAdhWHNeJvKo0aVGlFWrKqBdUWxLs0XJJ6iZktPU3hWTSkvKOZwC7Ekljc9dgCxgCwnCyvQy4/yHLM1gppV06Ak6q4CiBHLNxhjl69r9LfLpiTTadrJfEElVV61wDAZA+aq9Xh9Oo2f11UpZqnmmqDXHPTYKKawSCUI6ja1iDel5upqqqj+ycwpYjYhQBb0gmPfjpfjPhdKrlQWorVrPZHAGtAskBT1JjZjEahE45fR4etWrSoaamXqGZUKWhr3hiGUWFjsLycEbS52cgLml4Y0Rgn2Fa8lxKrl62Zzmhat38oEmEQ2DrEwFBjTFxqHbCnJ1SyB5LSKi1K1SWUmpAOk8tgusmZ0jWYBIxZc3wlVpBAWGmNIBgi0TPff5m461WtWAq0RTZ5ZGFMi0kEgEEGTLLAPWfnJpdVeMcfRX6nSBhkGJ/uTn5qw8Byvm1wGLuUArLTB0gbgl47osFQ0S0HbFnyGXAYlYCg+WqgAACnK2A7lS3x9cU/wdnDSrOWUq/kEuTMw1UgyG9DM73xctRqKHQ3PMBM7+vw/HF9EyD5/ReXXaGuAHvJQ/EHOtiDBVdPv1mP5C/ScA1cyBSJUX32i7ewPkzD3RjK+Y1zA5nciDuCOUA+uqMacSUM4QQFerHYaaQLH4ch+eGcqblWrhM5SjWJFOpURmXR5qr/AJcjTzRufny7m2E/CeJspeoHZWLM5B9kTaASRpJaepBn4YU5fjdRddQMHSsGaqjLKmxYkAwVMjcWNgemIWaaI0iqVXTqEANqiDBty6iSGa+2+BTFcR+1OgoAdk1QCYDNuJ3pgod9xb3bY9xz3L0SyyKTEXEsb2MR122xmMt8Ft5T4otRKdRgNS2JEiJsQI6agcQ8ToqaSmLoxgm5Ab1N94xPlqRVqlNtMsA6gNJggDUR0GsEDuZwJna7AaRTL6hflJW9osLmenTBhhe4AJbnBokoHildhSV0OkA+YVHUmCQe4EkR78Tp/l1aYuUcMgHUNzAD51BjQUwtOpTZ9TQQVtCbyCYu5MyPsxe9l84C+XLIzVUqVmQKFBkCJNpEFokT0gx1ONcA02grWkuEoyhw5gG2vdVImCfvRuPd7sH5zMVFyx0U6mYYaNS0wSSAZYwAeUdbX1fIHh1eq1RXpNTVZjRALVlIMxLCF9fQE2gHfNeLaXD6tOi2W060ErRqCafPb2rMW0ibgCBjztXWDh2TMu6eAV+npOZ+scDjzS6nmCyKYYFiOVxDb9Qf3i3wjDIfspIreZoVnDlpNRCjXm6uDM3nbGVqxrZ4Fplq4JB7BtvgBGL0jYXpafaNJyPIqzWVTTc0EA45HKoea/ZeWdiyUwGbVAqKEU7WVF2joMWPgHBKeUUKD5hB1BVULTB7x7TkesD0OHFTbAzYtGnb/LPmvPOpdENAHkEs41W+tDMSSyyT7if7YXZxpWAwDb2JkERv8LfPBnHsmXehvALSdenbSVBjcE7zaAcJ8zmAgHMAzsEBIJALGNRG+kfnA64ocA5pBUzHFrwRwhaj1KgR6aw1M69J9pxsygdysG56dN8FZPjFPMKNJ0GOamymQRY72MG3vnaMKspSOonzVeqrAfVGoPZILSpQD2Z3Puixww8EZJs5mVaoNCq5ApKpUNYSzapZraV5pPLuNsR6Rj6IsO3uVbrKjKzr27+4Vj8O0CRUqqJ8uCuwDEnSBPT7RBPUDth7nHHLyq5JMqtVAVBBuOUdR39xwl4FmlVHVkZKoVdOswlR6bORzgHQC0jYzynuMOPEtSvmcogydWlRrlvrF1aSdJYNpcAxz6TJiQu/Q23ZUMSl+eh0V6qCmUrU10htVrMWhR1HLuevXErVKebzFJkdDpVxqHKJBtfSomLbem4tbeDaEoItetQq1gAKjgoAWAAJH8QPbfYbYKfMUCDz0pg/aW0+8469ZYqfRzIRoUAUyT9Y1aDA3JGnUEmwBNxBO+CeKZMV6fPDEv5c2MEAspB0iSQ0bWIX4icJyWap5+pUrZ6m+UctoorJP3lULGhdKrdgeaDPtWh4zxsCgrmkarszOEpHSqg6lWHifNCQdItq6iCT2SV2yU+AuICjmDV1qKYpN5rAFhEgAjSCSQ5X4E4a8FTyqhqZegrU62ZJ85XFTSzEqoYCmHW5QMdUhX3mQEvHcmvk5WtTGjzqQLRaWG5gWBkSff6YhyVEEEgqGMGQ0H5g72F9x0wLqd5Bla14biEd/wAaJmawoZ+lmMsw1coeVZxYQY1EFTYgGTMbXiydSV3G5HtatiRcgAEwLxaZjCXN+H4A01nOo6AjV4Ds55QCDIebSZETP3h5SR2ApNlxWA0KUR0LaiLDRIFyCLNYat4IwIbaTlGXSBhXmlTQoFqgGmBLTIgC5aRcQLzih+FuHq7Vc6/K9Zm8mZOlJIBM3k7T2A7nBdXxQ9VGy/0epQQStZ5caUHtU1LySWmJ1WUnG3EaD0qYShpAKhVA+zO0dwCdr48n8SqgxSbgnc+HRet+HUSe+7YbefVHZDgX0p3DOi00AmZIctIjlINgJN5uMUrxvkWyucSjQFKAqEaaakAsZgawSL/jjrHCOGjL0RSDaysl3Igux3aBt2A6AAYq3ibhBqcQpVNh5amYm6kj5jf4jDBp26alcdxv0+C78ydTVLdhx14SPwuVbOFVRDQqUmSmyrBBUrqSepBDMJ3Gm8GMWfL0kosA1R5fQioRyhgAIU6Rc7mT62wZw7h6pUgvT0kQtPzNLdIOkEeo+WF/i/gSOC7IGBZVdS7xsQGEGNQvup92+F0daGGDEHz/AMWV9L2p7u/p8N0JxPh6uWOrnB0sBN46EgWYCIPa0ERCLOZv2tJtSXyzv7VQxHeYVj7pwR4eyByyqpYkyQ0NCkfuzuAIb7JBYjDDivBjWlkI1yDvExsGHUgTBB9NsesCHtuC8ksLHQRlJvJhdvaKUx6/aJ+Qj+LEy52CatKoFdTGpTOm/ssvUEQIIIJwvqFGK06k0q6jVLMUF2MKdR0q8RDnlI0zES0vBshNUy1NtZJbTVp1Cb6jOhyQLEyesDscNFMFlwdn38UJd3tlZ6tWTLWYxIWwmLwO2Mwm4h4gRKjKabMRuQRG0xt02+GPMDK6ETnKxFalVJvPktPQN7Pe3mAHeOa2POKVgtUAFgXhwqhiTMz7I7g/LDbiAyrLpq12Ct0akBOkg2PnA2MXGNcxmKQQVTm2SkbBvIGgyeh86LwRPW+FuiEQBSXI+GJNVqpNOm0hREliTImCIUS4KkyfQYCzHE31olBKddKigVAAWemEqVFUPtTUyWaIiCOgBLjiPEcrWI1cUVFDTCUU1fNqxH4R6YUUPCOSqVD5PFKxMmoAtJC1jOoxVEkbyB3thIa5ze9gp0tY4W5CsOU4lSypYstWoxHNUTm+HMwsLwFECdyScUbieeXN8WpuJNMFCOUjlQajIN9wQek7HFifJZZhB4rVj0yqD8nwFS8OcPBJHE6szIPkbE9oqWmR8xiKhouzc55/cRC9DUatlUtAmJkym3AwWzKt9yWJ/XWTi9K+KrwGhlfrCmZeuISYoqumJMyXvq/kO2HuVzFJUVQ9VtI0yVSbSL8+9vwxdp6fZstUWqq9tUu4R7PbAdWsBucetmKRMaqs/wChfX9/0OAM8q3B1wN7qJ/Ax+O+KAVKQgc/mS5k7RYdh/XrhVnRzI3lI+6c9QoBqIjYEyehtEb4PrVy1ixjYelyemAmrNMajB7nDCJCEHKgyvEBNUfR8vSKg0GZdTsxVhKs5YMywBFxsLtgrhniCplq4rIlM/Vqjq4jVAYGDrLAXWNRJsRF7L8zUNM6VhQJssAe+1vjgPNVWb7R2gXwuwblFeRIC6snF8s2T8vzoqmko0sbBzDgAkR7VvaiJ9+NaFYNVypAC6gNVgQ3tHfYidPrfFK4RxDlWHC9GXUQZAidwDMTed8HU8/UU6AHnXpAcadRCgyukDVY7mTIPbGxGy6ZV4y+XGn2QzaQDLfa6sYMb9I/piZxTCkNTGo21a4ixvdh1HTqRYCSKRm+IpoRayUdbsQFdBJg9AR0BA/PEVHPUVqNQT6OKwmVpqkgjrCSpjfrjLkVqs2UqKtRgx1xTYxqU3Gn1gbzf1IwvpeJqNNEoulKsGLBw7GFLbIdNNx7O82t8MLc5xOoSyMragqsKdPmcjUAG0MNMfDYNG2BuJoRYs0BR7Rv7hNhsdh/PDP3bpRxspOLcVoV1pUTX0rR1BEp0Wgk7kuVM+8C8k4WZTMotTSoXTE8zHUw1AGORY3J22U98KPpBDWsJ29MGUqjFgCAwkHm7gyCJ6g4FzZEArmnMkJ5l+IozojFaEAgTSLnULSBEqzGCCZNiPdDTzqf4pSGXAqUvNoFWWmeRSy601HcAlQZFptBnGvFF80AOZGoMFMG8ETzAr1O/f5C5PJUk0wk6G8wEaVKtbmUhbGRM/lgbYKaXYR1fxPTSnVTMEcj1lYVAxJUVGAgfaJ5Rv1GIPCfGkzlUlQYpEMdQg+ncbjv0PpLjiOQoV10VzVZGK7sCSWkgHlB1TB1A74k4bwXKZSmVopWRZljYkkSLkgk9YHr6488aClfeZOZV35+oGWNAGITlan44rnjmpUp0PNpTqVHUEbgmDI9YDR6gYcUs5S6Csfivr+76HC3xPUotSmpUzdBKWlmNNhBlgAGGghjrUQOkE7HFVZgqNtPuFNQqdm8O95wuU8Lp5Z6LnMVaaMSXWVLOxEiNS6nWZFjAbeRBOLF4R489alUy1VixVdVJzc6ZBgzeBymDfSSOgxJmOE8IzEHzszItyhVHMSZjye8mRYYN4d4eyFCoai1M2TB9or2/wDtdsT1qJrUyOePAqjT1RRqhx2+akZGUEOFIgTcgNP3TYkg2tcHEdKnXJ/+nit18tzpYe5wNBH+oL7zhxWTJhgHFclSrqCyEqdwQRSlWsPZIONso2VoNrX6TfYF1j3f5U/PEradaiJZjqJx5+CufVoaiQ/PQgQfI9VXMxx2kWNDM0tLpAanXUAqYB5T0B3BBuIOIvCtCmhzFRRCCVHos6jveygYd8d4Hkc/Xasy5nWqorilUWIuFJmkbkCO3LiNKeQSiKIGYRazECaiKWbqAPJgEgQBteBuMeoxxc0OXi1G2uLUmoIGXUwOppYwO5nGYe0uL8PpjRqqDSSCGrJMzefqd5xmO7yHCm4pw5awBcKzU+cKzMAQYlW03hyBFrEg9xgahk3Vy4qBVKgGktM+XboATBG1iMQ8NoVc2TTFU0qaA6aoQoWIYABkFTqCbjbSCT0wk4zl6tFgBVq1BBLH60FYYiHhyASBO8cwgmJxjmNf+4JjKjmftKbZrwzTJLBnprFwCwUb3GqSBfbYYB4Flj5y1kLFFc+1qnSbGQe+punbCY6issWI7E1TIvO5I6G372G3BqtchvLDOAbiwAPX27jY7WvgakhvdMeaOnaX98fBecZ4WEVmUCzxAUWF4JkgXIT54BrU08sBBe0Sn4mCBvpGGvEeNsKVOogUissMGAMMAVNmidhYyPTCvKcFZyJHlqerU1sO8KZH2bmB64wi3LjzKIEvwwZiCrH4QU5d1PIErpT1BdypZhDXI1abx0EA3xbc9lwrctgQD7uhHzDYW+HeBoiqdIWkhkWgufv7bAar9YEWGDs/mgkO02sAL3P5fbx2nc50uOx2WahrWQ0bjdTZYqlzBMdT1tJkDb2hhfnWksPSD719rf1GB6fGap6iPVdt+ve5xFknmexPX13/ACxQeqnbvCDVwe+N1pA9Pz/pjU0iLGWjqQOt4sOkxPpjcDlmLifd6fGZ/DDGmRKAiDCAr0lYzgR6XY4b08uYuDjVsiRvEdv742FiV5jKr5RVoJbUAP4Tck+piPXpjXwjkWdXJJb2dILSUAeqnLPeTGk9MbeIcuCoQizCT7tQP5A498BZV/LUhHIJ1kn2NK1qNlMxrAD29ThDhDpTWmWx0W+SrLXSkvOTSamW1ooB1Aq2nSxJEgGTGBswy5fiLuQ2goFAQAySAt9RAgRP8WDPDtBvOTm1CHmLC45TcTYx/QYzjGVeo5YDS0hfTlgjpvDd/wAsZbuEU4BCD4nRY5anV71aVyRqjzc8SCAZAgr6Wt7NgvDtVBbT9YdRLEyTzLPWZIIEn7p74sdPhtSplKZgQSgmeqtm9Vt45lv1nFV4HkwKlN+rys9TY7+sgD3g423IQXRKdZjJXMmL+h/nialQAvJ+WJ3oehxpoER1w+EpMgEZRDm3piCpQFoc/LEWXBAIAm3+2CKWXmotzAIO0TcWM/y7YxxAElEBJhH54j2TaWgGYiOs/wAXW18N+H5kPTDRM8r7bjTJ95AJ/ixX860lR/qPX0E/hjXKZt1kKxE7/iPtD1PywAGER3VkqZaTqJAtBge6Tv8A6vlhN4tpudNFz5dOVZmUCY1g6oIuV5jE3x5lOMMxameYvbVNxO9u0H8sOeI0lrUdbEK1NS0mwjqD79QgxuBhNa+w2bp1Asv7+y5MqSWVGD3iFZeYA2KSskEIPWG2O+CeB0nbM06OtwC0MpYXA3BGkfdPzw14rwSnUh6EqWuyliFmRYRJVrbRHunGvCMxWpLUaqWIo0yyAsXliNIhiJj0B67YGlVa8Y36co6tF7N9uvCGzfiOua1Qow0l2Cgo0QLC4Hu/HDLO8ZJowAPMUCAFYBiQB3mAST8cI8nw16tNqoo0iomblI0ibDzJ27C5GA8vTDzZgNJgKKhE9FMtA3B/hwNRram52W0nmmZAydlYeDcTK5zW809ACOBqiObUWDLYiRB+yTc3xdcr5OapkqjKQYh00lWN4uBKyVEjopIxzCK+uqwZw1MFmZNSgKImIIGxUBVxf/DZdMxUoli2mmPNEk+W8jShJLLr0u0gGQyNvpw5oDRASHOLnS5SVsrBhonvJ26GwI2jGYdtnEG6Enfp1vHw2+GPcbKGFTOC5cIg1Xd2QMGMjS3RQNiJMySLe7DDi+epaadGG8t3U1WKkWUEhACAdQJNTTEKo7kDEOSrUkCkuC6+ybwBMxHvge6RhfxjJLUqIaVbRTMs6hmWKgJiooHLqYEBjbYm+OI6LVJxPwurEPS0R90TEAWgiRFu14J6494f4Nrj2AEm9qtVfSTp+P8A3fGbJ5gqTqqUwJtDE/hpABN9u898MBxEf+YPl/b/AFfPAdmHCSnCqWYEfBBHgj0DSQmmgdigIkhQ4AM2BBlhcdjh1l+CUKRloquN7AL62j0bf0wr4rmBVpEBpexFjv8A7kn4DBy8VQgEkgmJGk2mJ2/i+eO7Jm5Wds/IB3TGpWLb/n8/zbCzjazRY9VhvkRP/ubG/wDidP7zX/dPx/NsRZvP02RhJ5gRcQLg9fj+GG4SUpybgKCftSQLjpy9OpOr3WxvTcSYET+vyx4xv7Sx0hv7e7G2nsVsD1/t6Y0xELBMqSmFBawuS3zP9hggVQFHr+uowOiSNV4g3XvYKD2BPX3749rPLnrptc/o46lt8Vz91IagO0/Mf0xgpggbj440pgfH0wTTPp88NQKvcaoAuxGyUwL9yt/xP4DEfhPxolPJ0aQpPqBdAVqadR1s8g6DEgxBPTBPGzGXzFTvqiOwmPxXFM4XKJkp9nzQ3qZaD7h+fp1Q45RjZXJPHWXGZDMjLyaCoaYMzNqdxp69DOGXEfE+X8ymzKwUh7TubaSBpibCR6jscc54vlYz0f8Apr+NsWjxTw9lpqQLqAf+0/zpr8/XE9SoQ9oneVRSbcwlWHhXiEVXBWi3k7qxqwTF48vRyzLAmTtilcOH1KH7mYA+DMv/AO344sPAagAoKNmoh/y/qfnhNkMqWyubjem+r4roI+emfnigFTkK3JRBAtNuljY+7frP98QHKAEz+J/tgnLgESOvXA9SkAdwcPQLKa05Fj+EYneigIgXBJntY/ykYD8gTI+GCqohA5gCN+8Egn3C/wA8LqzHwRs3UNQKSDeY6H3ntjA69yOt299hI92NhlJAOoCY7nt2Bx59CP31+Ten7m+98cCAFhBlecNUmqQTJQEC9yp9k+/p8Biy0Hjbfp8Z/quEmRpBDJMmALKx2M/dHX88MFzaj71v/Tbp/wDyPngZCJa5rglJiWSaLMZ5ZKHtKzy7rdflhfkuG1HrVFWqqlYlxLWCzA9m5mL7QcM/pi9n/wCm3w/JcL8gdOsurAs5b2CbEzHyJGFljTuEwVXjAK2q+DZu1WkT1+qUm0/vz9k4H4h4ZdVEVaZ0Ek8ug7EHSdRg2PTBjZkk71It9l/T+/zwFnWZljUf4g/b3fqcAKFMcfNNOqqkRP8AQVb4uNNMIoBbUSdybCwEbwbk+7vjo2RFIUVFHQKQsDTACsNi4gXJHmEk3nfFBrcBapU1OwKxGlfM2vb2YkmJP4GMWrhWepUKCUyKpKqAx8uxICgxJ2gHp9ok3JwyEiUTVWvqOmrYkn/LSxO4+BkfDGYDq+KEBgOw96qL9TdupvjMEshQeGlNdCC7hkYq2kwAtihAHdYHv92N8/UrJn1oMxNOpRNRCrFNIpltQaSxd/ZlvwF8FeDkK0qgWkszqVaYNxEAcxZoBBAJJ7AbnBvEsjSq+TmKhdXoqWTQw+2BKmxDTEXtvjw36yqNQHFp7PYRmSeVeaDWsIkXblVPiGbzdCroao2gxpfoTIlQe4k+8r6nBuVz9RlBNSpPXmI/XT54k4vR82kWA5kBK7GI3i28A/Fh6YX5GtIBHUA79/6Gflj22qEpxRrsd6lT/nb9dPxxDwvOO6uHqVNaOVMOwtEjY+8fDGlKpB/Xv/oMQUamjMuOlRQw96n+fMcFCFNZ71Kn/Ub+vocDfSiZIq1AAPvt0gTv1Jj5d8Q5jMSdIm9v18ATiGsTsAbW3P8ATvjQFin/AMRe/wBc/wDzn+uNxnGYEGqTMgyxiD8SIj88CeWf3u/tf292MAPSbfvH+nvxq5RrmmpaGQ6SsiQBsCJsREaQ3TDZzTM+ZTEzd6HKfeabfVn+ErhO5swPX+YK/wDywxWpqVT95VO/cA++fXHAYXFT0vLBhGDDuVKGfUNsfcTjcpfpABPwVZm3uwHT/wAy95Wd/wAfkPwxtmD9W3ry/O388ENlhSjxgNPDfVx+cH/5YSZbKDRllYgadJHTYzvi/Z/K02rUaVRFqItGs2hgCpIDBJBtYhT8MUTh3PUbVzAEhQdlF9uwsNuwwoCSVxwmv/BjVi2d81BSAdTqBn6sDqYgGe1oxaOJ8JGZpPXpsjJTVmYC86SAVHr7Qvjzw0w8unTIDK30kspuDzUhcGx36jDWu60VZVVVTynOlQFWNdOeUQOp6dceLXqn86KZ9PIiT/YXo0WxRLgqdw7KhKqgVFHlDy5PY6fda4918D+FMnzZ+idyjECPWp/tgzj9N6QYU3KmDBUweUHr/pDfIYsfCqVJhlqiU0SpWQiq6iGcmnPMepkE/PHrhSOwUn4a48tTaIUjbr37HbEuYpoTD1Ai+lPUT6AAAfMjC7I1Cqabj093T1g3+GJalXmneAbHrt/XD5wkwjaLID9VSBP/AJlchz8EEU1+Ib34VPmWqGoahDMTpJgbamAEC0aQBghK1x6H9fDC/h45UHcr+QP5k4xwWhOlNUABajACwAYAAC0DmttiPzK9/rX/AOp/RvdgdXgm+3f9Xxmu3T5frsMbAWIhcxVNjVqe8VT6dJ33vPwtcvLPqWS9SRZh5r7iJ6+/CjWbwd7bD5f3xIteCGGzb26/7T8jjCFqYZ6oUpO2t5VTH1r77Dr9788a0GbQpapUJIknzG/r6j5YC4nX1IiDd3HyF/8A3R88F5hwB6bD9e4/hjIWqF8w0E+ZU/6jf19/ywszWazBB0Zl6Z3kksB+P6jBdapb9frvjXLhC0VV10xZxJEzv7JB9Y6zHXAvMAmFwyVP4H86u2YerXqNSQpSA1CKnLqJJjUsSpBQg3FzAw9q8PRTzGrpFyTWf2Rcn2uyt8xiRaFLK5dxlglNZLwWYqSQJPM0yVFr3thR4pz1SFsq0HpsG1DUGDC46FGi4udx2Ix89Q1tR1ftP4OMRzgL0jphZb/IZVTHEg3M7EFiWAMWUmVW4mQsC/bGYATJ+YNZjmvfGY+glecusLkbjSdAA0gLbl20mDcehnFc49xe4RT3AMdrFvyAHbHmMx8poHuc17nEm0CPCcT5r3KjRe1sb7+ix80FXX0A1fkflt8sVPgueU2E6TLL6Ak2+B1DGYzH1DCSAV47xBICfpX/AF+vWPlgbPZiDTcH2W/A2/KcZjMOSUbRb2mNwLfjc++RHw9cQs47dP7T8ycZjMahJW9JhvFv1+GPabjl5AZvBFj0gwdvjj3GY5ctM8mkxH2R+Ambe4YLyNKVAA2lQfcT/KMZjMdwiW9ZSKiGNwR+H98TIhZkB21ifcDP8sZjMcsWniXw1WzVTXSzAoLSXQQGqKWJ0meS0at56E4UL+zHNqgqDOUkDXgNXn0mOuPcZhaOE68HcKqUKgp1a3nMqVXDgsbO9Maee9tH44O8S0y1SlTVtLVadZATNuaiZtfpHxxmMx4FT/sx5fQr0GY05Uee8G5ir5ZGYTl9oMasGQAdvUN/zHAnhPgVenmKNWpmRUoqxp+XqqG7WDAPy2M/DGYzHttGFK8yVB5EVKynmZK1QT6a2gfBdI/hxGL1DawXv3j+3yxmMxQ1JKHzDEI5tZW/AXGIMsdMdIk/IwPyxmMxzt0ITCoxmOU6iDJF7SPgIO3u7Y10kAyB3F/vX7bm+MxmNXQo6oPaI9f12xiKW1JMfaX+X5j4TjMZjVwQFDMa6qmbKs+4t/sMFZjMid/1+jjMZgViFr5od/w/XWfniTL1AKc9zPyv+S/jjMZifUEim6Oio0wBqtBTzw9m1rKaTTcSLAgxupkEW3HofQYbcS4Otei9J2YqwibcvYiALj+2xOPcZj5DX/p1g5uCQHeq9mjlpYdgSPRczznDTSdqdUc6HSdJtA2I94g4zGYzH11J19NrjyAvBeIcQ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73" name="Picture 13" descr="http://upload.wikimedia.org/wikipedia/commons/thumb/2/22/Factory_Automation_Robotics_Palettizing_Bread.jpg/220px-Factory_Automation_Robotics_Palettizing_Bread.jpg"/>
          <p:cNvPicPr>
            <a:picLocks noChangeAspect="1" noChangeArrowheads="1"/>
          </p:cNvPicPr>
          <p:nvPr/>
        </p:nvPicPr>
        <p:blipFill>
          <a:blip r:embed="rId5" cstate="print"/>
          <a:srcRect/>
          <a:stretch>
            <a:fillRect/>
          </a:stretch>
        </p:blipFill>
        <p:spPr bwMode="auto">
          <a:xfrm>
            <a:off x="76200" y="76200"/>
            <a:ext cx="4343400" cy="4495800"/>
          </a:xfrm>
          <a:prstGeom prst="rect">
            <a:avLst/>
          </a:prstGeom>
          <a:noFill/>
        </p:spPr>
      </p:pic>
      <p:pic>
        <p:nvPicPr>
          <p:cNvPr id="16386" name="Picture 2" descr="https://encrypted-tbn1.gstatic.com/images?q=tbn:ANd9GcQhR-TyXIEVRmnxzGJgGoL8HYA__5Ijk5n1sE8d6bfjAFCVZLyBQw"/>
          <p:cNvPicPr>
            <a:picLocks noChangeAspect="1" noChangeArrowheads="1"/>
          </p:cNvPicPr>
          <p:nvPr/>
        </p:nvPicPr>
        <p:blipFill>
          <a:blip r:embed="rId6" cstate="print"/>
          <a:srcRect/>
          <a:stretch>
            <a:fillRect/>
          </a:stretch>
        </p:blipFill>
        <p:spPr bwMode="auto">
          <a:xfrm>
            <a:off x="76200" y="76200"/>
            <a:ext cx="4419600" cy="4572000"/>
          </a:xfrm>
          <a:prstGeom prst="rect">
            <a:avLst/>
          </a:prstGeom>
          <a:noFill/>
        </p:spPr>
      </p:pic>
      <p:pic>
        <p:nvPicPr>
          <p:cNvPr id="16388" name="Picture 4" descr="https://encrypted-tbn0.gstatic.com/images?q=tbn:ANd9GcRrFqKhiSgwAuph5Hl3jdSRqjlqCB1NtEqV3-Usm_iglcTXnmML"/>
          <p:cNvPicPr>
            <a:picLocks noChangeAspect="1" noChangeArrowheads="1"/>
          </p:cNvPicPr>
          <p:nvPr/>
        </p:nvPicPr>
        <p:blipFill>
          <a:blip r:embed="rId7" cstate="print"/>
          <a:srcRect/>
          <a:stretch>
            <a:fillRect/>
          </a:stretch>
        </p:blipFill>
        <p:spPr bwMode="auto">
          <a:xfrm>
            <a:off x="47625" y="0"/>
            <a:ext cx="9096375" cy="4638676"/>
          </a:xfrm>
          <a:prstGeom prst="rect">
            <a:avLst/>
          </a:prstGeom>
          <a:noFill/>
        </p:spPr>
      </p:pic>
      <p:sp>
        <p:nvSpPr>
          <p:cNvPr id="18434" name="AutoShape 2" descr="data:image/jpeg;base64,/9j/4AAQSkZJRgABAQAAAQABAAD/2wCEAAkGBxQSEhQUEhQVFBQVFhUUFxcXFRQXFxgUFBUYGBQUFRUYHCggGBolHRUUITEhJSksLi4uFyAzODMsNygtLisBCgoKDg0OGhAQGywkHyQsLCwsLCwtLCwsLCwsLCwsLCwsLCwsLCwsLCwsLCwsLCwsLCwsLCwsLCwsLCwsLCwsLP/AABEIAMIBAwMBIgACEQEDEQH/xAAcAAACAgMBAQAAAAAAAAAAAAAAAgEGAwUHBAj/xABBEAACAQIEBAQDBQUGBQUAAAABAhEAAwQSITEFBkFREyJhcTKBkQcUI0KhUrHB4fAVM2JyktEWJFOCokNzstLx/8QAGQEAAwEBAQAAAAAAAAAAAAAAAAECAwQF/8QALhEBAQACAgIABAQFBQEAAAAAAAECESExAxIyQVFhBBOB8BQiocHRI1JxkaIF/9oADAMBAAIRAxEAPwDpYsPgyc7NdsE/3jA3HtLsBdAIzIP2xtMsPic669hGCC5hVD2zD3Lav5WJhnfDsYFq5+bQ5cwB0MtV3rQY3gptB2wqiGzF7M5FJb4mtMP7tzvHwsd8pJaqlPaOD8b8oF18yyF8RhkZW0/DvoYyOCQJgAyNFlc28ewp1KgnvGv1qoXsMuIIvIzWsQrIjKULCAdbF9YllgkyTMGVIB1ycI494beEVaEElJzlEBAz2WA/FtD/AFAdPyg0NLImByszK9wZokFyyiP2VeQvyrNlf9oH3Gp+YP8ACmsXldQyEMrCQQZBB6g09SSq8x4zFWSpwVoOVYB7ee2EYNGkNlZW1EFZGpkHQhPs44mcTh3vMR4jORdUAgLcUDNAJ0BkH021is3Ntm9bVr9nO+T8QoupBRRBCaC4NNRv27DQfZNis1u+5XIWuyREeUqNfbMLjA9i1UqfDXRqKKKlIooooAooooApWamqCKAUtS1JFRTRRNRmqTSmiApNQWqaQmrhIJqKKKohSk1NQaE0pakLU5FYzVQik0tMaWgimkYVkNI1MMJX0FFZIoqthYKKKK5HS1nF+DrehlY2roELcXtr5Li/+omp8p7mCDrVP524ibWHcXQlvEIjNad5CTpmuWrw7DTwyJMkEFTJ6HXm4hgLd9DbuoHQwYPQgyrKRqrAwQw1BEijZ7cv5R57OdFK3St1jFx7fhWbpygjKXIi70OWQdzHxL1HA41Ly5kMjYg6FT1Vh0P8jsa51xHlW3gVcvZW/hMpAIQC5bVhBF1kElO77EfFAWT7xjTaNu9aug2CpAYsGZFWMqXZhrqeYf400MkFjVXQ7XLjFzLh7zfs2rh+iE1TuSUy3Lqx8S5gOg8FsuXXp+IR7TW2fmCzi8PcW23mIW2QCTpccW8ynTMDm0P7jpWo5VeMQpHVmW4ZB1c4g79dUQf0KUOTirzh3kR2/UHY/wBdjWWvH5lY7QDPXW2Rr8w2vt717KSRRRRQBRRRQBUGpooDGxqKlqinUIalpjS04Ck0rU5pCKqFS0UUVSUVBqag0FSmkYVkNY2NVEkNKaY1FMFNKaZqU0AUVFFAb6iiiuZ0iiiigCuY/aXy0tpFvYclBJDWhAQ5uqdth5fh1JAUyT06tDznwV8XhylpkW6rB0zhihYAjK2XUAhjrrHY7Ur0crhGA4otm5bZWZRnQXLYOUhg4OYZ/KDOvbXsTV7xnHRaw1y5Zb8ZGJKHQh7eKLFWJ+GfFAg9SBodK5jx7huJF90xSMpswLuVVOVD8P8AdzIOYRr+b1rVXh4qswuXAC2WSCJjzeYD4hMHXqKUy1w19bZt9Q8H4ut9QysGyyCR2BAcEbiCQdROlbeyYle23+Xp/t8q5F9kPGsPBU3H+9FMhW4y5Li5pHhhQMxA/aluxI26rbumNBqhCmTuhiWB66a+pWKtlZqvbRQDRSIUUUUAUUUUArUlZTSGmmwtKwpqiKIRTSMKyNSmqgYyaimK0pFUlFQaaoNNNLSGnpWpxLHS0xqDVAhFKaY1BoCPnRRRQG9ooormdIooooArWcc4mthZZ1SQ0ZiBJEbdevQGtnXk4lw21iEyXkDruJ3B7qw1U+oINAcj5i5hFrG3LyQ9m+SnwuxabOGDAIQJ+BfiJUhthvVS4Yy3TcKWi6kOxzEQQt1SSG3SMyoCsnWIIYgWHnDgfg4u54BkW7ivHkVgzLhwG2CnKbloiQI31JrBwTEMLi3fDspdTxmGeIJN5jmQAE5hnYREgKxB0kZ3vl14XU4+jU2ODXMMniXLZbD3QjZlJDWSPMmaFOXeM4Gm5C6gXnlvnsI6JibispDZL8yQPyriIGWf8Y0PWDrT8D4JevW18RrrwiApbJtlSVKkK7tkeI3y+oNafmjkAlLjcOzBD4fjYUqVur4YAzokgEkqTp5SdtNRptjdfN1DA8yYdr33dbqNcgsFVgfJMdNJnpMxW7VgRI1FfKXDruIw163eRWBtOGGcCJB6r06yJ619DchceOMsK7I6HIhMq3hkmQcjkANqDI3GkzvR2zs0tFFFFBCiiigCoIqaKAxmopmFLTRStUGnpCacBYpTTGkNXCqKipqDTTS0rCmpWpxDHSmmNKaoINJTGlNATUVBFFAb6iiiuZ0iiiigCq7zdzAuD8LNmIfODljQLlzORIJAB2BnXrVirBjMHbuqUuorqejAESNjrsR3oOOC848at38e5W4fCLKyG0HzeI1q0oJBgQTbQRM/urWcJLq34QuG6Bd8PylWBttDeVSCCCXmexBFWLnLlBExjvbZUCzctrclw7YdLLeGxJk/3o+KRpBrU8HwV3yWfEQZDcyQEdCPH8xc3WykFgSDOpCaCdMuNuqW+vHWlh5F5pYMti7cYXHQC3kyBHRcxR2YiSWlgCp1y7611jA4K35LuUl8phnZ3ZQ0ZgpckqDAkabVzzkLk+zdW4bxuXFhMmZlGa3Lqp8gBAm2evzOhrpuGsLbRUXRVAUAkkwBA1JJPua1c2XbiXOPC76Xnt/dbzZ3ZkdFLqy55kZAdY6GDXVORbDW8Bh0dGRlSCrAqw8x3B1Fb6oJjepxxmPQyy32miikuXQN9zsOp9hVJPVX525jGESycmZXvW1ZpUQFYOcoJGZiFIjaTqasPhljLGB+yI/8j16aenWqvz8gJwgaMqXlvQdibZUQR1EORHrRVYTdWHg/FExNpbts+VhIkQexkHsZHuDXuryLgUQfhoqiZKqAoJ2kRs0Aa04dhEDOJg9GH8D7afOhLM1JQLgOx+XX5iimmilNMaQmiEU0ppiaQ1pCpag0E1BppBrGxqWNITVRKDSmgmlJoITSmiaUmnAJoqJophYaKKK5XSKKKKAKKKKA5dz9Zf72niWZtzddWzaOht4fxVOXzW4Fk66asvsaxwSwviAW7iut03jILEZRfhJ8OSykKGEqRrJGkjpnOGMs27+HF8Ah7d9VlWaH8TDkN5dQR0OmsaiZqhcHu2xfNtMwtr96m6wzFJxavOU6ZtQDlH5zoY1yvbqwv8vH0/yu/wBm5JtvFtktoq2rbH4XCXsQxZD1HnUfKrlWh5IuI2DQ29Ez3wo1MKuIuALJ1MRE+lb6tXNl2KqPOnMzYbMiBSxVjqG00EEAETrPXtVuqqc/8Iu4i2ng2/EKi4MoZFPnCxq5A/LU571weGt8qZw/7XdCL1uDurICM3m2KMSF09T/ABq8ctczYfFSbLZicpIIOcZlkhoGsZSNNNKo3In2f3Dec4/DRa8NguZxm8QsIK+G0jylxOm/rVjxP2VYMmbT37MDyhXDAHWTNxWbYxv0qhxVzXGLE9InodPYVUeM8Ys4q4nhOrqj2lJ8whrjOGzCJ0CKI65xWox32a4qItcQdl3C3Bc37yHI+i1zjG8XxPD7t6wzWmfPbLgtKeIjFhBBAnXUR19KVVjjzxXZcPzc4v8AgtbDKGVc4eDlgS5B33Og7VaLymQVMGdezDse3vXGeSjevP8AeLhLZHystq0CFZQCM7uwA012PvV9u8427SzcuKB5R50YHMdxmHl+g/kY9Tac8eeFogN7j5EfOlXMo1Of10DfMCAflHtWm4fx9b1tLgWCyZ4Vg2XbyvMayYj91e3D8VVh55tsCQQ2wI3h9iPX6gGQL0z1XtF0GYO246j3HSoJrCLiPqpB6SpBP1HSoLsD0I7/AJvTTY9ddPaqhMxasZNKHn+v4dKgmmSSaiaUmlJpkkmlJqCaUmq0SGNKTQxrGWplpJNKTUMaQ1RGmiloo0FnooorkdAooooAooooCqc4mL2HMgNkvi2TEB81n4iRGVhmQzpD1R+C3Lf3gNZXKLj4pXGZc4/5kQqNPkeFCA/6dTmq8c34/wAG/h/w3u+JbxNvKiqzR+C7QraEwh794MRVC4RjPExLIlq54QfEhkXN4nnvhymxaZykkwZnWCKyvbq8fw/pf7ulckXFbCBrYhDexZUREKcVeyiOkCNK31V/kXE+JhM2XLN7E6QBp94uawNAPQSPU71YK0nTnz+KiioJqC1NJjUTSTSl6Ax4++UtsyhmIEwoljG4A6muJ8R4i9/GRYLWyxvEh1Nu4j3EJu6TKkrbUiQD07V2y7eygnoAT8hXHufMew4h+GcjZrZVsisxJQ2zllTO5G8aDTQGpz+7bw27unv+zbG3LVxrYtO6XPCBuW1DIMoIBuZdUOWNSPy9IrpuIw6P8aq47Mob99cy+zzjnh3LlkqDqTmUqJKypaDBPwD5RpGg6cWq8OmfmlmdeC/wWw29sekEgD2UafKK8r8DH5LtxfcyNo0UQP8A8FbctWMmq0z3Wmu8Lu9Htvv8a5dxGmXakJxCflaO4cN1GyNPSa3RNKTT0NtK/FWEF1IiYL2yG21AKnrHb+Wb+2h2DD0YZt40zZQdjWyJrBdwqN8SKfdR++guEDiKdSR7gx9dv1rKl4HYg+xBrUYngdpmBl16wrkCRsY+tF3hXa4Y/wAShv8AbtVbHDcE1jZq8mEV1EXHDnoQpXT1ljJ+lZSaaTFqUmlJpSaojE0pNQWpS1WNHBorHmooC3UVruDcZtYoObWbyNkbMjIQ0TEMNd9xpWxrjbCiomiaAmilzVBagKxzj/eWPi1W8MygTahrLre1OmVkXX12OxpGCvs9+cuQ+JfS7CsAQLr5lLMJNssAC0gwdSupF15wxr272F8NDcL+NbgOE+IIQC5+EkqFB/xQNSKoODv3bmNa391ARXvBrBcKpABOQGADbHUEQe1Z3t0YfD+n+XS+TsX4mHZ8htzevnKegN1jpGhBmQRuCK3haq1yVi2uWHZgQfHu7sGkaZWzfmkQc3WZ61v89XGNnLITSl6xFqVnpkdnpS1Yy1KWplo9wBgQdQQQR3B3Fcu5z4Taw2Kt3EtsVYhiJZ9ZVSIdtJzdOxOkTXTS9VLnnD2j4Vy42Qqw80kSFdGytHSPE6Hepym408d1Ve5I4NYbE3Fv4dSyguBcVXAYvuuYtrEHXXzfM9NL1yO7xsYbEpftaWy/4gfSLUW1MO2g1uA6bwo/LJ6ZwviC37a3EZXVtmUypHcGn47wPLjd7e8tSlqQtS5q0YnzUs0halJoI5alZqxs1IXoBrhqC1Y7jVBamDE1BakLVGeqIxalLVjZ6x+OvcfWnCZppSawHEr6/Q/7VifGAAnXT26fOr2T2TRXi+8+n9fSimG85VxqXWxRQBQt23byjQDJh7Wi7eXXTQewrflqrHJty0RivBEW/HVd5OZcNYzy2uds2aWkyZMmZqwl64nTlOWWajPWEvUG5QWmbNSlqwm5Stco0bRc2kl7Ays6kXlfKYIQqpLA9CCo1AkbiNxQfGdrsOPIl7EeI+e2oa0MMGLZhK5Iys2mUqW3q6834x7b4U20zlrj2zLlFCvbPxOAcoJCiY69JkUVWxB4ll8G2oGIuNkLBref7nnlSANoVtt2HYVF7Xj06NynindLzXFyt47aajTw7ZQwdRKlTBAInYbVuy9VTkrEu4xRcKv/ADMLlYsuT7th8pViASsRBjaN9zu8NjkuZsjBsrFDG2YRIH1j5Gr2mx7S9IXrGWpC1MmVnpC1eVg/Rx/p/nXmv33UxIP6bz7npTS2WetBzhJsjLEhmbX9kWrhYA9CQCPaaxYvmJbebMySshgC5II3Hwf1rWr5nxYawVKq5BJguhLEoQPKYn4+msARrU5ZSzheONlm2k4xdU4kEkFbQ8bKAIhXsAoQx0UIGgj9nTTWuh2LOSQgAIGg2UrJKqYECJiYnaZrleKu2ReItIERsKyEAIYZs7EnJp0XXWKvWE5ittbQnMrhVJ0+Ix5h7b7x07UvHLun5vXUWJbwPv1HUe9BetBd5htHVQ86QQF23gydv60NYbnMw6WzPqR0+Rrf1rm9o3zYxBuwHTfr2rH99UyAcxETGsT3jaqtheYCGuhbajzTqSfiGsbdqd+YLnZR8j/E0TG2HbIsrYg9FY/p++jxW/Zj3I/hVTucaun88ewX/aksY+4zgG4xHuf4UXHRe0WnEtcKOEyq+U5CZIDR5Sw0kT606MYGaJgTG0xrA7VrMDxFnYqwAjTTv339P1rYZqBtkLUpakLUmagV4uYcS1vD3HQqGUSMwkb6iJHSetUa9zPdJH4nQZsirpO8Zs09P1rob280ejK3yDDN+hNVV+A/iCLqi2CMyHVzB8wkbaVln5NXTTDx7m2hbityYNy6wM6iRE9/DUbd+vasBxJJKt4zKQPMWv8AQmfibQmQO1Wl+AKbwdXcICJtBCQY3lt9R++lbgiK7XlFxiM0IcvhyAVIynU9T71n+b91/l/ZT2VhtZRh0LW7WY+/c0VYeHcNsvbDukOxcsBdIGYuZhS2g9OlFP8AM/f7o9I6ByZhrdlcSlrVBiSVOkGcPYJIjQAkkwAAJgADSrB4lVvlOybS4hWbMfvLktrqxS2WiSTEkxJJ7k71vC9XOhl2zm5Sm5WA3KQ3KA9BelL15zcpTcoG2r5oYk2IUOC9xGXujWXz6QZ0HYnfSqBcVvFYNlKfeWbN4hhkGBt658skeGPjAkmYAMGrhzbjjbbDECR4zBiWKgKbF3MWYA5V01aDAnbcULiuKxJxzKbFpF8QMVLlrefwAM05Ac0BGAKjVhvUWXa8cpHQeV8S137wWgK91SCN2t+BaVTsNwvYaRoKblFgqXxlCD7w5VRAAVlQ6DtJNanhPFLoGLY21CqykQ0iMuUlDuVkNH6aRXmw3DGxQJMKNGGW7dUQx2IA82quJ329qi3/AFMZ9qc5wyv/AAvT4tRuyj5ivPw3Hm+mZUdFO3iAKSP2gASY942rRcN5dwtgi4+VnGstcLAa6EBzvsJ9K339rWP+rb/1ijPy64iccLea8vE8Ribetu0l5ewYo/0Mg/X5VT+M81XW8oV8PcH/ALbCf8SXLc9ehFXpeJ2W2vWjO3nX9Nda8vF7OHZfxjZMCRnIEdtZBHyNTPJl81zGfRxnE38Q/iF7hJYklhl1J67de1VxRjLblgHOwkKHkAyug19as93HLcdjmtrmYmADAk6QBPSslriGTyq6TlIEWnzGJPxHbb99XhjlN26Hkz8eXrMbWl4dj3Ugur5iNDkcA+WNjv8AH+o71veHcQusqrbYsQJYQpygk5ZJGpIzaeleK1jspDBtmBjLvBB2J3hf66bzhnOH3dCqW1JBj9N9+pk/OnjnzwryeLWG7z1/c+HuXA7DMpQywkazA/LpGoOk+tegPcyNnKSYywHidZkHfYfWsF/7QLysUVEAJMmf2t9Cvqajh/Pl+74i3X8PKs24AbM4MKDAEd609s/q5v5GW0JYqXIbRiyjUjXTK0gbgT6VZ8FwyzedXHiqUCA2wylGg5iWB3mYPoKpa8x3XOY3SrkEZvhAAIPmOYkDf6V5r/HX0/HN0GdQYAIKgg5lnvUby+qrMe9OlYfhlm27XgvmhtGfy+uVIgbVjSzhrIuG34SNcBJi4WLRqNCe/bvXNuLccUuWsLCktClmaAoBPXoNafhOPLXh4iKSCBMLAzA76aiN4NGrvdLePUXy3ftOsqVP4htOQYObywpPeCI9692AuQGWZyMV9R6Gub4bid8oy2UGt1bsBWJHUAQQNDoazjCcQvOX1tSxYjNlWT2Ant1rXcZdujPilBgsAfesV3HookuoHvVTfhN/ITM3MukliuZR5eo670t7hbKi7kiewgNq2pmpy8uOMX4/Fcso3Lcy2wXi4CICro0SRqZAMnb9KS/zEbY0t53aWILZACYncHSSao4wB3MEnXsNyRp8x9KLNy4Jb8MjaIO8xqIjvXDn57l1p7OH4HDGTe/3+iz8Q5zyljbQbic5Gh0XSDB+tY8RzLdKG4iAWmGaIzM06kAhhBidImaqfEXY3LckFchVhGgKjMhYCZAiJ9qXDggZVdlQlnPmJhjqcpAELIP1qPbL1l20x/D+P2s9f63/AL7+5LvHJYlWZQSTDOsj0OtFbUYxulpj6jKQfnNFV/EX6f1O/wDzsP8Af/5WLl3nzD2rVxWLNcN13ACmChjUEaLCg6dIgaa1tX+0vCZiPxCsA5gh1PUZT++uHcQxnivFlSEGkgHM06EmNp7VhxGFuhJKMB0kRtqf019q7Zt41yx+jt1j7QLVwDKzIFuQZAJZAo1OuhknT2r0P9oNkEjK0ASDI112/dXEcLjHITUgg7j809CBrOkU+OxDpdDOD1lWkFtNyD77+lPnpF55nDr+I+020pjwnJnWChEDcyGrwv8AanaYwltm3ncR22kGuUW8JKx4y5t4UXSe+pygde9ejB3XCkOdvh1UEj2PypZdKwkt5WbjfO167dFxWKoGlLfhghJQoTmZPNozaGfi9K0Tccu5QrZTEEMRqFZVEHTUgD4jJ0G5rBebyyupB23mOg9YNeVbb5lYZSCQVEgloedF66iiJy4q44Tm667PbCotthayhVaQlqcgBJGmkagyI36tiuP3s9pQzKgKgqCVzjMZDkfEu4j3qtYfxbl98lt3aMsLlGUyW32A1P1rbYvgeKbwfw3XPPxahAI+IrtMzt0PY1ncN5baY5yY6Ws3bnQWx/3Mf0yj99Q1+5EZrQO2zHcf5hSX+HOqwLJc6RlXcHvIEfPrpXm8S7aUZ7RQTGuXU6kABWJ2H6GuTKSXWnRN2b20d29DbrtB0+ka+9bf+07aF2SVdmslhFoeZS7FpIIAErA/xCdBWg4i9wMIQmWPwq7R9K3HD+FXnH93eAOVpFkLrlykS7qdIn5113etxzY65laG1bOVmHhqFIAGUA5QB0M6/wA6y2FzDxAdEk/CJgZpEDrvWxfkbEuzfhoFLOQS4DamUMQ22kj9etbjhHJV23Ofwzm3UZyoOUDQe+Y/Oq9pJzSs3Z6xSUxj58gdQGcAAToCJmdCf6ivXjMG6S05iSJ0OncyZ9Kv1jkshy0qAWnKLYECNgd4rYjkyy2r2kb/ADZm3/zNUe0nTS3LKatcosqpIEkksF+FgBJ3mNqsNvl4wcua4SANLdwDQaeb5DpXScDwJLQi2ltBvCoq/uFewYX1NFyqJI5t/wAJXmUBRl1G40y9Y6z71msciXdM2IygdFQdgIkn07V0L7uPU1P3YUvencZ9FcwXLdu3HmYwZ6DUiDMdPTatpawqDZVPyFe/IKkJ2FLanmzdNqhlPrXqg+lFxT/RpbPTHbtCO9Nds5lI7imCmnilTijX+X8SWgZQvedYG1YjynfO7L9Sf0ir4KlUM1jPHHZfxnkUL/g9x1Uf9p679axpyi1tdCzwCAoSJ0jctpvXRSv9RUEVX5f3RPxee5XMm5cP/Tv/APh/9qK6SbI7VNH5Y/ir9Hzlg8LdZWFu0XywS4DkgkAx5d+mlW3PfsYN89sl2tlC7NmyIZBULMqIjbQnfarK3KNlUYWrd1juFa+1tCfUA6fTpXgt8hXGefDwdoRsfGvn3JYjWuv224NaU3lhbaEG46iM8ggOpDLlObt8Wg6x0pOYsGr3c1pzeUx5ouM0ARBbLDbCDM7zNdT4PygLU5mssT+zh0SPbUz85rajgFrcgtv+wu+m6KD10MzS9udn68acaa2A95VBhT5WCElssqAWAjYDaB1O1S/Dnklz4flzEMDoYBKwd967OOAWDvYRv85L/wDyJ7n617cNwq0vw2ra/wCVAP4Uexacl4JwTDNm8UNdysMhC3R08xgKQRt9DXrwvL1pb2ZMNfZI28w/NEDPlIGXXff6V1kWFHQD6UeUfypew0ovAuG3ldj4OW3+VGIkEwGaUJknKCZ30qw/2ezEMwEjbynT6vE+sVuw07A0HN2Aot2JNNYnC5EMzkdpAH/iBTJwO2umRN51UMZHXzSep+te0ue9MBrsfpUqJawYGxj2gD9BWUWF7n6moE9qmTRxOxycW+1SVpkY/wBCg2zRobQi0ZDRMCgXjH8qfBHNqNzWMgetK1xjtUAE9f0pbhgiompNKaVBCaZZO1ZbVok9B9aa63Rdv30aPbFdYL6+v+1Yg87VlPrFKEHp9P8AelrI5cSOPUj5CsZ/zGvST2isZ3kxS9KfvIxgD39zWbN61BaelRIp+lL2hjUGoyj0pXYU/Wl7Q2aisRuD+jUVXrRtkyDsPpUhRG1FFMHcRtUKdRRRR8yZq8zsSdzRRUz4QkCpc0UUQfNjtse/esgYwPlU0UU4jrTqaiiniz+SWNMNhRRUTutL3GQnSiaKK0vSXknWsqbUUVlVmZR2rH0qaKqdISg0p1oooh/J6b+irXjaooq52U6QwqKminEkoNFFEF+SGrIKmimmFesdFFUKxVNFFVpT/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data:image/jpeg;base64,/9j/4AAQSkZJRgABAQAAAQABAAD/2wCEAAkGBxQSEhQUEhQVFBQVFhUUFxcXFRQXFxgUFBUYGBQUFRUYHCggGBolHRUUITEhJSksLi4uFyAzODMsNygtLisBCgoKDg0OGhAQGywkHyQsLCwsLCwtLCwsLCwsLCwsLCwsLCwsLCwsLCwsLCwsLCwsLCwsLCwsLCwsLCwsLCwsLP/AABEIAMIBAwMBIgACEQEDEQH/xAAcAAACAgMBAQAAAAAAAAAAAAAAAgEGAwUHBAj/xABBEAACAQIEBAQDBQUGBQUAAAABAhEAAwQSITEFBkFREyJhcTKBkQcUI0KhUrHB4fAVM2JyktEWJFOCokNzstLx/8QAGQEAAwEBAQAAAAAAAAAAAAAAAAECAwQF/8QALhEBAQACAgIABAQFBQEAAAAAAAECESExAxIyQVFhBBOB8BQiocHRI1JxkaIF/9oADAMBAAIRAxEAPwDpYsPgyc7NdsE/3jA3HtLsBdAIzIP2xtMsPic669hGCC5hVD2zD3Lav5WJhnfDsYFq5+bQ5cwB0MtV3rQY3gptB2wqiGzF7M5FJb4mtMP7tzvHwsd8pJaqlPaOD8b8oF18yyF8RhkZW0/DvoYyOCQJgAyNFlc28ewp1KgnvGv1qoXsMuIIvIzWsQrIjKULCAdbF9YllgkyTMGVIB1ycI494beEVaEElJzlEBAz2WA/FtD/AFAdPyg0NLImByszK9wZokFyyiP2VeQvyrNlf9oH3Gp+YP8ACmsXldQyEMrCQQZBB6g09SSq8x4zFWSpwVoOVYB7ee2EYNGkNlZW1EFZGpkHQhPs44mcTh3vMR4jORdUAgLcUDNAJ0BkH021is3Ntm9bVr9nO+T8QoupBRRBCaC4NNRv27DQfZNis1u+5XIWuyREeUqNfbMLjA9i1UqfDXRqKKKlIooooAooooApWamqCKAUtS1JFRTRRNRmqTSmiApNQWqaQmrhIJqKKKohSk1NQaE0pakLU5FYzVQik0tMaWgimkYVkNI1MMJX0FFZIoqthYKKKK5HS1nF+DrehlY2roELcXtr5Li/+omp8p7mCDrVP524ibWHcXQlvEIjNad5CTpmuWrw7DTwyJMkEFTJ6HXm4hgLd9DbuoHQwYPQgyrKRqrAwQw1BEijZ7cv5R57OdFK3St1jFx7fhWbpygjKXIi70OWQdzHxL1HA41Ly5kMjYg6FT1Vh0P8jsa51xHlW3gVcvZW/hMpAIQC5bVhBF1kElO77EfFAWT7xjTaNu9aug2CpAYsGZFWMqXZhrqeYf400MkFjVXQ7XLjFzLh7zfs2rh+iE1TuSUy3Lqx8S5gOg8FsuXXp+IR7TW2fmCzi8PcW23mIW2QCTpccW8ynTMDm0P7jpWo5VeMQpHVmW4ZB1c4g79dUQf0KUOTirzh3kR2/UHY/wBdjWWvH5lY7QDPXW2Rr8w2vt717KSRRRRQBRRRQBUGpooDGxqKlqinUIalpjS04Ck0rU5pCKqFS0UUVSUVBqag0FSmkYVkNY2NVEkNKaY1FMFNKaZqU0AUVFFAb6iiiuZ0iiiigCuY/aXy0tpFvYclBJDWhAQ5uqdth5fh1JAUyT06tDznwV8XhylpkW6rB0zhihYAjK2XUAhjrrHY7Ur0crhGA4otm5bZWZRnQXLYOUhg4OYZ/KDOvbXsTV7xnHRaw1y5Zb8ZGJKHQh7eKLFWJ+GfFAg9SBodK5jx7huJF90xSMpswLuVVOVD8P8AdzIOYRr+b1rVXh4qswuXAC2WSCJjzeYD4hMHXqKUy1w19bZt9Q8H4ut9QysGyyCR2BAcEbiCQdROlbeyYle23+Xp/t8q5F9kPGsPBU3H+9FMhW4y5Li5pHhhQMxA/aluxI26rbumNBqhCmTuhiWB66a+pWKtlZqvbRQDRSIUUUUAUUUUArUlZTSGmmwtKwpqiKIRTSMKyNSmqgYyaimK0pFUlFQaaoNNNLSGnpWpxLHS0xqDVAhFKaY1BoCPnRRRQG9ooormdIooooArWcc4mthZZ1SQ0ZiBJEbdevQGtnXk4lw21iEyXkDruJ3B7qw1U+oINAcj5i5hFrG3LyQ9m+SnwuxabOGDAIQJ+BfiJUhthvVS4Yy3TcKWi6kOxzEQQt1SSG3SMyoCsnWIIYgWHnDgfg4u54BkW7ivHkVgzLhwG2CnKbloiQI31JrBwTEMLi3fDspdTxmGeIJN5jmQAE5hnYREgKxB0kZ3vl14XU4+jU2ODXMMniXLZbD3QjZlJDWSPMmaFOXeM4Gm5C6gXnlvnsI6JibispDZL8yQPyriIGWf8Y0PWDrT8D4JevW18RrrwiApbJtlSVKkK7tkeI3y+oNafmjkAlLjcOzBD4fjYUqVur4YAzokgEkqTp5SdtNRptjdfN1DA8yYdr33dbqNcgsFVgfJMdNJnpMxW7VgRI1FfKXDruIw163eRWBtOGGcCJB6r06yJ619DchceOMsK7I6HIhMq3hkmQcjkANqDI3GkzvR2zs0tFFFFBCiiigCoIqaKAxmopmFLTRStUGnpCacBYpTTGkNXCqKipqDTTS0rCmpWpxDHSmmNKaoINJTGlNATUVBFFAb6iiiuZ0iiiigCq7zdzAuD8LNmIfODljQLlzORIJAB2BnXrVirBjMHbuqUuorqejAESNjrsR3oOOC848at38e5W4fCLKyG0HzeI1q0oJBgQTbQRM/urWcJLq34QuG6Bd8PylWBttDeVSCCCXmexBFWLnLlBExjvbZUCzctrclw7YdLLeGxJk/3o+KRpBrU8HwV3yWfEQZDcyQEdCPH8xc3WykFgSDOpCaCdMuNuqW+vHWlh5F5pYMti7cYXHQC3kyBHRcxR2YiSWlgCp1y7611jA4K35LuUl8phnZ3ZQ0ZgpckqDAkabVzzkLk+zdW4bxuXFhMmZlGa3Lqp8gBAm2evzOhrpuGsLbRUXRVAUAkkwBA1JJPua1c2XbiXOPC76Xnt/dbzZ3ZkdFLqy55kZAdY6GDXVORbDW8Bh0dGRlSCrAqw8x3B1Fb6oJjepxxmPQyy32miikuXQN9zsOp9hVJPVX525jGESycmZXvW1ZpUQFYOcoJGZiFIjaTqasPhljLGB+yI/8j16aenWqvz8gJwgaMqXlvQdibZUQR1EORHrRVYTdWHg/FExNpbts+VhIkQexkHsZHuDXuryLgUQfhoqiZKqAoJ2kRs0Aa04dhEDOJg9GH8D7afOhLM1JQLgOx+XX5iimmilNMaQmiEU0ppiaQ1pCpag0E1BppBrGxqWNITVRKDSmgmlJoITSmiaUmnAJoqJophYaKKK5XSKKKKAKKKKA5dz9Zf72niWZtzddWzaOht4fxVOXzW4Fk66asvsaxwSwviAW7iut03jILEZRfhJ8OSykKGEqRrJGkjpnOGMs27+HF8Ah7d9VlWaH8TDkN5dQR0OmsaiZqhcHu2xfNtMwtr96m6wzFJxavOU6ZtQDlH5zoY1yvbqwv8vH0/yu/wBm5JtvFtktoq2rbH4XCXsQxZD1HnUfKrlWh5IuI2DQ29Ez3wo1MKuIuALJ1MRE+lb6tXNl2KqPOnMzYbMiBSxVjqG00EEAETrPXtVuqqc/8Iu4i2ng2/EKi4MoZFPnCxq5A/LU571weGt8qZw/7XdCL1uDurICM3m2KMSF09T/ABq8ctczYfFSbLZicpIIOcZlkhoGsZSNNNKo3In2f3Dec4/DRa8NguZxm8QsIK+G0jylxOm/rVjxP2VYMmbT37MDyhXDAHWTNxWbYxv0qhxVzXGLE9InodPYVUeM8Ys4q4nhOrqj2lJ8whrjOGzCJ0CKI65xWox32a4qItcQdl3C3Bc37yHI+i1zjG8XxPD7t6wzWmfPbLgtKeIjFhBBAnXUR19KVVjjzxXZcPzc4v8AgtbDKGVc4eDlgS5B33Og7VaLymQVMGdezDse3vXGeSjevP8AeLhLZHystq0CFZQCM7uwA012PvV9u8427SzcuKB5R50YHMdxmHl+g/kY9Tac8eeFogN7j5EfOlXMo1Of10DfMCAflHtWm4fx9b1tLgWCyZ4Vg2XbyvMayYj91e3D8VVh55tsCQQ2wI3h9iPX6gGQL0z1XtF0GYO246j3HSoJrCLiPqpB6SpBP1HSoLsD0I7/AJvTTY9ddPaqhMxasZNKHn+v4dKgmmSSaiaUmlJpkkmlJqCaUmq0SGNKTQxrGWplpJNKTUMaQ1RGmiloo0FnooorkdAooooAooooCqc4mL2HMgNkvi2TEB81n4iRGVhmQzpD1R+C3Lf3gNZXKLj4pXGZc4/5kQqNPkeFCA/6dTmq8c34/wAG/h/w3u+JbxNvKiqzR+C7QraEwh794MRVC4RjPExLIlq54QfEhkXN4nnvhymxaZykkwZnWCKyvbq8fw/pf7ulckXFbCBrYhDexZUREKcVeyiOkCNK31V/kXE+JhM2XLN7E6QBp94uawNAPQSPU71YK0nTnz+KiioJqC1NJjUTSTSl6Ax4++UtsyhmIEwoljG4A6muJ8R4i9/GRYLWyxvEh1Nu4j3EJu6TKkrbUiQD07V2y7eygnoAT8hXHufMew4h+GcjZrZVsisxJQ2zllTO5G8aDTQGpz+7bw27unv+zbG3LVxrYtO6XPCBuW1DIMoIBuZdUOWNSPy9IrpuIw6P8aq47Mob99cy+zzjnh3LlkqDqTmUqJKypaDBPwD5RpGg6cWq8OmfmlmdeC/wWw29sekEgD2UafKK8r8DH5LtxfcyNo0UQP8A8FbctWMmq0z3Wmu8Lu9Htvv8a5dxGmXakJxCflaO4cN1GyNPSa3RNKTT0NtK/FWEF1IiYL2yG21AKnrHb+Wb+2h2DD0YZt40zZQdjWyJrBdwqN8SKfdR++guEDiKdSR7gx9dv1rKl4HYg+xBrUYngdpmBl16wrkCRsY+tF3hXa4Y/wAShv8AbtVbHDcE1jZq8mEV1EXHDnoQpXT1ljJ+lZSaaTFqUmlJpSaojE0pNQWpS1WNHBorHmooC3UVruDcZtYoObWbyNkbMjIQ0TEMNd9xpWxrjbCiomiaAmilzVBagKxzj/eWPi1W8MygTahrLre1OmVkXX12OxpGCvs9+cuQ+JfS7CsAQLr5lLMJNssAC0gwdSupF15wxr272F8NDcL+NbgOE+IIQC5+EkqFB/xQNSKoODv3bmNa391ARXvBrBcKpABOQGADbHUEQe1Z3t0YfD+n+XS+TsX4mHZ8htzevnKegN1jpGhBmQRuCK3haq1yVi2uWHZgQfHu7sGkaZWzfmkQc3WZ61v89XGNnLITSl6xFqVnpkdnpS1Yy1KWplo9wBgQdQQQR3B3Fcu5z4Taw2Kt3EtsVYhiJZ9ZVSIdtJzdOxOkTXTS9VLnnD2j4Vy42Qqw80kSFdGytHSPE6Hepym408d1Ve5I4NYbE3Fv4dSyguBcVXAYvuuYtrEHXXzfM9NL1yO7xsYbEpftaWy/4gfSLUW1MO2g1uA6bwo/LJ6ZwviC37a3EZXVtmUypHcGn47wPLjd7e8tSlqQtS5q0YnzUs0halJoI5alZqxs1IXoBrhqC1Y7jVBamDE1BakLVGeqIxalLVjZ6x+OvcfWnCZppSawHEr6/Q/7VifGAAnXT26fOr2T2TRXi+8+n9fSimG85VxqXWxRQBQt23byjQDJh7Wi7eXXTQewrflqrHJty0RivBEW/HVd5OZcNYzy2uds2aWkyZMmZqwl64nTlOWWajPWEvUG5QWmbNSlqwm5Stco0bRc2kl7Ays6kXlfKYIQqpLA9CCo1AkbiNxQfGdrsOPIl7EeI+e2oa0MMGLZhK5Iys2mUqW3q6834x7b4U20zlrj2zLlFCvbPxOAcoJCiY69JkUVWxB4ll8G2oGIuNkLBref7nnlSANoVtt2HYVF7Xj06NynindLzXFyt47aajTw7ZQwdRKlTBAInYbVuy9VTkrEu4xRcKv/ADMLlYsuT7th8pViASsRBjaN9zu8NjkuZsjBsrFDG2YRIH1j5Gr2mx7S9IXrGWpC1MmVnpC1eVg/Rx/p/nXmv33UxIP6bz7npTS2WetBzhJsjLEhmbX9kWrhYA9CQCPaaxYvmJbebMySshgC5II3Hwf1rWr5nxYawVKq5BJguhLEoQPKYn4+msARrU5ZSzheONlm2k4xdU4kEkFbQ8bKAIhXsAoQx0UIGgj9nTTWuh2LOSQgAIGg2UrJKqYECJiYnaZrleKu2ReItIERsKyEAIYZs7EnJp0XXWKvWE5ittbQnMrhVJ0+Ix5h7b7x07UvHLun5vXUWJbwPv1HUe9BetBd5htHVQ86QQF23gydv60NYbnMw6WzPqR0+Rrf1rm9o3zYxBuwHTfr2rH99UyAcxETGsT3jaqtheYCGuhbajzTqSfiGsbdqd+YLnZR8j/E0TG2HbIsrYg9FY/p++jxW/Zj3I/hVTucaun88ewX/aksY+4zgG4xHuf4UXHRe0WnEtcKOEyq+U5CZIDR5Sw0kT606MYGaJgTG0xrA7VrMDxFnYqwAjTTv339P1rYZqBtkLUpakLUmagV4uYcS1vD3HQqGUSMwkb6iJHSetUa9zPdJH4nQZsirpO8Zs09P1rob280ejK3yDDN+hNVV+A/iCLqi2CMyHVzB8wkbaVln5NXTTDx7m2hbityYNy6wM6iRE9/DUbd+vasBxJJKt4zKQPMWv8AQmfibQmQO1Wl+AKbwdXcICJtBCQY3lt9R++lbgiK7XlFxiM0IcvhyAVIynU9T71n+b91/l/ZT2VhtZRh0LW7WY+/c0VYeHcNsvbDukOxcsBdIGYuZhS2g9OlFP8AM/f7o9I6ByZhrdlcSlrVBiSVOkGcPYJIjQAkkwAAJgADSrB4lVvlOybS4hWbMfvLktrqxS2WiSTEkxJJ7k71vC9XOhl2zm5Sm5WA3KQ3KA9BelL15zcpTcoG2r5oYk2IUOC9xGXujWXz6QZ0HYnfSqBcVvFYNlKfeWbN4hhkGBt658skeGPjAkmYAMGrhzbjjbbDECR4zBiWKgKbF3MWYA5V01aDAnbcULiuKxJxzKbFpF8QMVLlrefwAM05Ac0BGAKjVhvUWXa8cpHQeV8S137wWgK91SCN2t+BaVTsNwvYaRoKblFgqXxlCD7w5VRAAVlQ6DtJNanhPFLoGLY21CqykQ0iMuUlDuVkNH6aRXmw3DGxQJMKNGGW7dUQx2IA82quJ329qi3/AFMZ9qc5wyv/AAvT4tRuyj5ivPw3Hm+mZUdFO3iAKSP2gASY942rRcN5dwtgi4+VnGstcLAa6EBzvsJ9K339rWP+rb/1ijPy64iccLea8vE8Ribetu0l5ewYo/0Mg/X5VT+M81XW8oV8PcH/ALbCf8SXLc9ehFXpeJ2W2vWjO3nX9Nda8vF7OHZfxjZMCRnIEdtZBHyNTPJl81zGfRxnE38Q/iF7hJYklhl1J67de1VxRjLblgHOwkKHkAyug19as93HLcdjmtrmYmADAk6QBPSslriGTyq6TlIEWnzGJPxHbb99XhjlN26Hkz8eXrMbWl4dj3Ugur5iNDkcA+WNjv8AH+o71veHcQusqrbYsQJYQpygk5ZJGpIzaeleK1jspDBtmBjLvBB2J3hf66bzhnOH3dCqW1JBj9N9+pk/OnjnzwryeLWG7z1/c+HuXA7DMpQywkazA/LpGoOk+tegPcyNnKSYywHidZkHfYfWsF/7QLysUVEAJMmf2t9Cvqajh/Pl+74i3X8PKs24AbM4MKDAEd609s/q5v5GW0JYqXIbRiyjUjXTK0gbgT6VZ8FwyzedXHiqUCA2wylGg5iWB3mYPoKpa8x3XOY3SrkEZvhAAIPmOYkDf6V5r/HX0/HN0GdQYAIKgg5lnvUby+qrMe9OlYfhlm27XgvmhtGfy+uVIgbVjSzhrIuG34SNcBJi4WLRqNCe/bvXNuLccUuWsLCktClmaAoBPXoNafhOPLXh4iKSCBMLAzA76aiN4NGrvdLePUXy3ftOsqVP4htOQYObywpPeCI9692AuQGWZyMV9R6Gub4bid8oy2UGt1bsBWJHUAQQNDoazjCcQvOX1tSxYjNlWT2Ant1rXcZdujPilBgsAfesV3HookuoHvVTfhN/ITM3MukliuZR5eo670t7hbKi7kiewgNq2pmpy8uOMX4/Fcso3Lcy2wXi4CICro0SRqZAMnb9KS/zEbY0t53aWILZACYncHSSao4wB3MEnXsNyRp8x9KLNy4Jb8MjaIO8xqIjvXDn57l1p7OH4HDGTe/3+iz8Q5zyljbQbic5Gh0XSDB+tY8RzLdKG4iAWmGaIzM06kAhhBidImaqfEXY3LckFchVhGgKjMhYCZAiJ9qXDggZVdlQlnPmJhjqcpAELIP1qPbL1l20x/D+P2s9f63/AL7+5LvHJYlWZQSTDOsj0OtFbUYxulpj6jKQfnNFV/EX6f1O/wDzsP8Af/5WLl3nzD2rVxWLNcN13ACmChjUEaLCg6dIgaa1tX+0vCZiPxCsA5gh1PUZT++uHcQxnivFlSEGkgHM06EmNp7VhxGFuhJKMB0kRtqf019q7Zt41yx+jt1j7QLVwDKzIFuQZAJZAo1OuhknT2r0P9oNkEjK0ASDI112/dXEcLjHITUgg7j809CBrOkU+OxDpdDOD1lWkFtNyD77+lPnpF55nDr+I+020pjwnJnWChEDcyGrwv8AanaYwltm3ncR22kGuUW8JKx4y5t4UXSe+pygde9ejB3XCkOdvh1UEj2PypZdKwkt5WbjfO167dFxWKoGlLfhghJQoTmZPNozaGfi9K0Tccu5QrZTEEMRqFZVEHTUgD4jJ0G5rBebyyupB23mOg9YNeVbb5lYZSCQVEgloedF66iiJy4q44Tm667PbCotthayhVaQlqcgBJGmkagyI36tiuP3s9pQzKgKgqCVzjMZDkfEu4j3qtYfxbl98lt3aMsLlGUyW32A1P1rbYvgeKbwfw3XPPxahAI+IrtMzt0PY1ncN5baY5yY6Ws3bnQWx/3Mf0yj99Q1+5EZrQO2zHcf5hSX+HOqwLJc6RlXcHvIEfPrpXm8S7aUZ7RQTGuXU6kABWJ2H6GuTKSXWnRN2b20d29DbrtB0+ka+9bf+07aF2SVdmslhFoeZS7FpIIAErA/xCdBWg4i9wMIQmWPwq7R9K3HD+FXnH93eAOVpFkLrlykS7qdIn5113etxzY65laG1bOVmHhqFIAGUA5QB0M6/wA6y2FzDxAdEk/CJgZpEDrvWxfkbEuzfhoFLOQS4DamUMQ22kj9etbjhHJV23Ofwzm3UZyoOUDQe+Y/Oq9pJzSs3Z6xSUxj58gdQGcAAToCJmdCf6ivXjMG6S05iSJ0OncyZ9Kv1jkshy0qAWnKLYECNgd4rYjkyy2r2kb/ADZm3/zNUe0nTS3LKatcosqpIEkksF+FgBJ3mNqsNvl4wcua4SANLdwDQaeb5DpXScDwJLQi2ltBvCoq/uFewYX1NFyqJI5t/wAJXmUBRl1G40y9Y6z71msciXdM2IygdFQdgIkn07V0L7uPU1P3YUvencZ9FcwXLdu3HmYwZ6DUiDMdPTatpawqDZVPyFe/IKkJ2FLanmzdNqhlPrXqg+lFxT/RpbPTHbtCO9Nds5lI7imCmnilTijX+X8SWgZQvedYG1YjynfO7L9Sf0ir4KlUM1jPHHZfxnkUL/g9x1Uf9p679axpyi1tdCzwCAoSJ0jctpvXRSv9RUEVX5f3RPxee5XMm5cP/Tv/APh/9qK6SbI7VNH5Y/ir9Hzlg8LdZWFu0XywS4DkgkAx5d+mlW3PfsYN89sl2tlC7NmyIZBULMqIjbQnfarK3KNlUYWrd1juFa+1tCfUA6fTpXgt8hXGefDwdoRsfGvn3JYjWuv224NaU3lhbaEG46iM8ggOpDLlObt8Wg6x0pOYsGr3c1pzeUx5ouM0ARBbLDbCDM7zNdT4PygLU5mssT+zh0SPbUz85rajgFrcgtv+wu+m6KD10MzS9udn68acaa2A95VBhT5WCElssqAWAjYDaB1O1S/Dnklz4flzEMDoYBKwd967OOAWDvYRv85L/wDyJ7n617cNwq0vw2ra/wCVAP4Uexacl4JwTDNm8UNdysMhC3R08xgKQRt9DXrwvL1pb2ZMNfZI28w/NEDPlIGXXff6V1kWFHQD6UeUfypew0ovAuG3ldj4OW3+VGIkEwGaUJknKCZ30qw/2ezEMwEjbynT6vE+sVuw07A0HN2Aot2JNNYnC5EMzkdpAH/iBTJwO2umRN51UMZHXzSep+te0ue9MBrsfpUqJawYGxj2gD9BWUWF7n6moE9qmTRxOxycW+1SVpkY/wBCg2zRobQi0ZDRMCgXjH8qfBHNqNzWMgetK1xjtUAE9f0pbhgiompNKaVBCaZZO1ZbVok9B9aa63Rdv30aPbFdYL6+v+1Yg87VlPrFKEHp9P8AelrI5cSOPUj5CsZ/zGvST2isZ3kxS9KfvIxgD39zWbN61BaelRIp+lL2hjUGoyj0pXYU/Wl7Q2aisRuD+jUVXrRtkyDsPpUhRG1FFMHcRtUKdRRRR8yZq8zsSdzRRUz4QkCpc0UUQfNjtse/esgYwPlU0UU4jrTqaiiniz+SWNMNhRRUTutL3GQnSiaKK0vSXknWsqbUUVlVmZR2rH0qaKqdISg0p1oooh/J6b+irXjaooq52U6QwqKminEkoNFFEF+SGrIKmimmFesdFFUKxVNFFVpT/9k="/>
          <p:cNvSpPr>
            <a:spLocks noChangeAspect="1" noChangeArrowheads="1"/>
          </p:cNvSpPr>
          <p:nvPr/>
        </p:nvSpPr>
        <p:spPr bwMode="auto">
          <a:xfrm>
            <a:off x="155575" y="-2065338"/>
            <a:ext cx="5743575" cy="43053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8" name="AutoShape 6" descr="data:image/jpeg;base64,/9j/4AAQSkZJRgABAQAAAQABAAD/2wCEAAkGBxQSEhQUEhQVFBQVFhUUFxcXFRQXFxgUFBUYGBQUFRUYHCggGBolHRUUITEhJSksLi4uFyAzODMsNygtLisBCgoKDg0OGhAQGywkHyQsLCwsLCwtLCwsLCwsLCwsLCwsLCwsLCwsLCwsLCwsLCwsLCwsLCwsLCwsLCwsLCwsLP/AABEIAMIBAwMBIgACEQEDEQH/xAAcAAACAgMBAQAAAAAAAAAAAAAAAgEGAwUHBAj/xABBEAACAQIEBAQDBQUGBQUAAAABAhEAAwQSITEFBkFREyJhcTKBkQcUI0KhUrHB4fAVM2JyktEWJFOCokNzstLx/8QAGQEAAwEBAQAAAAAAAAAAAAAAAAECAwQF/8QALhEBAQACAgIABAQFBQEAAAAAAAECESExAxIyQVFhBBOB8BQiocHRI1JxkaIF/9oADAMBAAIRAxEAPwDpYsPgyc7NdsE/3jA3HtLsBdAIzIP2xtMsPic669hGCC5hVD2zD3Lav5WJhnfDsYFq5+bQ5cwB0MtV3rQY3gptB2wqiGzF7M5FJb4mtMP7tzvHwsd8pJaqlPaOD8b8oF18yyF8RhkZW0/DvoYyOCQJgAyNFlc28ewp1KgnvGv1qoXsMuIIvIzWsQrIjKULCAdbF9YllgkyTMGVIB1ycI494beEVaEElJzlEBAz2WA/FtD/AFAdPyg0NLImByszK9wZokFyyiP2VeQvyrNlf9oH3Gp+YP8ACmsXldQyEMrCQQZBB6g09SSq8x4zFWSpwVoOVYB7ee2EYNGkNlZW1EFZGpkHQhPs44mcTh3vMR4jORdUAgLcUDNAJ0BkH021is3Ntm9bVr9nO+T8QoupBRRBCaC4NNRv27DQfZNis1u+5XIWuyREeUqNfbMLjA9i1UqfDXRqKKKlIooooAooooApWamqCKAUtS1JFRTRRNRmqTSmiApNQWqaQmrhIJqKKKohSk1NQaE0pakLU5FYzVQik0tMaWgimkYVkNI1MMJX0FFZIoqthYKKKK5HS1nF+DrehlY2roELcXtr5Li/+omp8p7mCDrVP524ibWHcXQlvEIjNad5CTpmuWrw7DTwyJMkEFTJ6HXm4hgLd9DbuoHQwYPQgyrKRqrAwQw1BEijZ7cv5R57OdFK3St1jFx7fhWbpygjKXIi70OWQdzHxL1HA41Ly5kMjYg6FT1Vh0P8jsa51xHlW3gVcvZW/hMpAIQC5bVhBF1kElO77EfFAWT7xjTaNu9aug2CpAYsGZFWMqXZhrqeYf400MkFjVXQ7XLjFzLh7zfs2rh+iE1TuSUy3Lqx8S5gOg8FsuXXp+IR7TW2fmCzi8PcW23mIW2QCTpccW8ynTMDm0P7jpWo5VeMQpHVmW4ZB1c4g79dUQf0KUOTirzh3kR2/UHY/wBdjWWvH5lY7QDPXW2Rr8w2vt717KSRRRRQBRRRQBUGpooDGxqKlqinUIalpjS04Ck0rU5pCKqFS0UUVSUVBqag0FSmkYVkNY2NVEkNKaY1FMFNKaZqU0AUVFFAb6iiiuZ0iiiigCuY/aXy0tpFvYclBJDWhAQ5uqdth5fh1JAUyT06tDznwV8XhylpkW6rB0zhihYAjK2XUAhjrrHY7Ur0crhGA4otm5bZWZRnQXLYOUhg4OYZ/KDOvbXsTV7xnHRaw1y5Zb8ZGJKHQh7eKLFWJ+GfFAg9SBodK5jx7huJF90xSMpswLuVVOVD8P8AdzIOYRr+b1rVXh4qswuXAC2WSCJjzeYD4hMHXqKUy1w19bZt9Q8H4ut9QysGyyCR2BAcEbiCQdROlbeyYle23+Xp/t8q5F9kPGsPBU3H+9FMhW4y5Li5pHhhQMxA/aluxI26rbumNBqhCmTuhiWB66a+pWKtlZqvbRQDRSIUUUUAUUUUArUlZTSGmmwtKwpqiKIRTSMKyNSmqgYyaimK0pFUlFQaaoNNNLSGnpWpxLHS0xqDVAhFKaY1BoCPnRRRQG9ooormdIooooArWcc4mthZZ1SQ0ZiBJEbdevQGtnXk4lw21iEyXkDruJ3B7qw1U+oINAcj5i5hFrG3LyQ9m+SnwuxabOGDAIQJ+BfiJUhthvVS4Yy3TcKWi6kOxzEQQt1SSG3SMyoCsnWIIYgWHnDgfg4u54BkW7ivHkVgzLhwG2CnKbloiQI31JrBwTEMLi3fDspdTxmGeIJN5jmQAE5hnYREgKxB0kZ3vl14XU4+jU2ODXMMniXLZbD3QjZlJDWSPMmaFOXeM4Gm5C6gXnlvnsI6JibispDZL8yQPyriIGWf8Y0PWDrT8D4JevW18RrrwiApbJtlSVKkK7tkeI3y+oNafmjkAlLjcOzBD4fjYUqVur4YAzokgEkqTp5SdtNRptjdfN1DA8yYdr33dbqNcgsFVgfJMdNJnpMxW7VgRI1FfKXDruIw163eRWBtOGGcCJB6r06yJ619DchceOMsK7I6HIhMq3hkmQcjkANqDI3GkzvR2zs0tFFFFBCiiigCoIqaKAxmopmFLTRStUGnpCacBYpTTGkNXCqKipqDTTS0rCmpWpxDHSmmNKaoINJTGlNATUVBFFAb6iiiuZ0iiiigCq7zdzAuD8LNmIfODljQLlzORIJAB2BnXrVirBjMHbuqUuorqejAESNjrsR3oOOC848at38e5W4fCLKyG0HzeI1q0oJBgQTbQRM/urWcJLq34QuG6Bd8PylWBttDeVSCCCXmexBFWLnLlBExjvbZUCzctrclw7YdLLeGxJk/3o+KRpBrU8HwV3yWfEQZDcyQEdCPH8xc3WykFgSDOpCaCdMuNuqW+vHWlh5F5pYMti7cYXHQC3kyBHRcxR2YiSWlgCp1y7611jA4K35LuUl8phnZ3ZQ0ZgpckqDAkabVzzkLk+zdW4bxuXFhMmZlGa3Lqp8gBAm2evzOhrpuGsLbRUXRVAUAkkwBA1JJPua1c2XbiXOPC76Xnt/dbzZ3ZkdFLqy55kZAdY6GDXVORbDW8Bh0dGRlSCrAqw8x3B1Fb6oJjepxxmPQyy32miikuXQN9zsOp9hVJPVX525jGESycmZXvW1ZpUQFYOcoJGZiFIjaTqasPhljLGB+yI/8j16aenWqvz8gJwgaMqXlvQdibZUQR1EORHrRVYTdWHg/FExNpbts+VhIkQexkHsZHuDXuryLgUQfhoqiZKqAoJ2kRs0Aa04dhEDOJg9GH8D7afOhLM1JQLgOx+XX5iimmilNMaQmiEU0ppiaQ1pCpag0E1BppBrGxqWNITVRKDSmgmlJoITSmiaUmnAJoqJophYaKKK5XSKKKKAKKKKA5dz9Zf72niWZtzddWzaOht4fxVOXzW4Fk66asvsaxwSwviAW7iut03jILEZRfhJ8OSykKGEqRrJGkjpnOGMs27+HF8Ah7d9VlWaH8TDkN5dQR0OmsaiZqhcHu2xfNtMwtr96m6wzFJxavOU6ZtQDlH5zoY1yvbqwv8vH0/yu/wBm5JtvFtktoq2rbH4XCXsQxZD1HnUfKrlWh5IuI2DQ29Ez3wo1MKuIuALJ1MRE+lb6tXNl2KqPOnMzYbMiBSxVjqG00EEAETrPXtVuqqc/8Iu4i2ng2/EKi4MoZFPnCxq5A/LU571weGt8qZw/7XdCL1uDurICM3m2KMSF09T/ABq8ctczYfFSbLZicpIIOcZlkhoGsZSNNNKo3In2f3Dec4/DRa8NguZxm8QsIK+G0jylxOm/rVjxP2VYMmbT37MDyhXDAHWTNxWbYxv0qhxVzXGLE9InodPYVUeM8Ys4q4nhOrqj2lJ8whrjOGzCJ0CKI65xWox32a4qItcQdl3C3Bc37yHI+i1zjG8XxPD7t6wzWmfPbLgtKeIjFhBBAnXUR19KVVjjzxXZcPzc4v8AgtbDKGVc4eDlgS5B33Og7VaLymQVMGdezDse3vXGeSjevP8AeLhLZHystq0CFZQCM7uwA012PvV9u8427SzcuKB5R50YHMdxmHl+g/kY9Tac8eeFogN7j5EfOlXMo1Of10DfMCAflHtWm4fx9b1tLgWCyZ4Vg2XbyvMayYj91e3D8VVh55tsCQQ2wI3h9iPX6gGQL0z1XtF0GYO246j3HSoJrCLiPqpB6SpBP1HSoLsD0I7/AJvTTY9ddPaqhMxasZNKHn+v4dKgmmSSaiaUmlJpkkmlJqCaUmq0SGNKTQxrGWplpJNKTUMaQ1RGmiloo0FnooorkdAooooAooooCqc4mL2HMgNkvi2TEB81n4iRGVhmQzpD1R+C3Lf3gNZXKLj4pXGZc4/5kQqNPkeFCA/6dTmq8c34/wAG/h/w3u+JbxNvKiqzR+C7QraEwh794MRVC4RjPExLIlq54QfEhkXN4nnvhymxaZykkwZnWCKyvbq8fw/pf7ulckXFbCBrYhDexZUREKcVeyiOkCNK31V/kXE+JhM2XLN7E6QBp94uawNAPQSPU71YK0nTnz+KiioJqC1NJjUTSTSl6Ax4++UtsyhmIEwoljG4A6muJ8R4i9/GRYLWyxvEh1Nu4j3EJu6TKkrbUiQD07V2y7eygnoAT8hXHufMew4h+GcjZrZVsisxJQ2zllTO5G8aDTQGpz+7bw27unv+zbG3LVxrYtO6XPCBuW1DIMoIBuZdUOWNSPy9IrpuIw6P8aq47Mob99cy+zzjnh3LlkqDqTmUqJKypaDBPwD5RpGg6cWq8OmfmlmdeC/wWw29sekEgD2UafKK8r8DH5LtxfcyNo0UQP8A8FbctWMmq0z3Wmu8Lu9Htvv8a5dxGmXakJxCflaO4cN1GyNPSa3RNKTT0NtK/FWEF1IiYL2yG21AKnrHb+Wb+2h2DD0YZt40zZQdjWyJrBdwqN8SKfdR++guEDiKdSR7gx9dv1rKl4HYg+xBrUYngdpmBl16wrkCRsY+tF3hXa4Y/wAShv8AbtVbHDcE1jZq8mEV1EXHDnoQpXT1ljJ+lZSaaTFqUmlJpSaojE0pNQWpS1WNHBorHmooC3UVruDcZtYoObWbyNkbMjIQ0TEMNd9xpWxrjbCiomiaAmilzVBagKxzj/eWPi1W8MygTahrLre1OmVkXX12OxpGCvs9+cuQ+JfS7CsAQLr5lLMJNssAC0gwdSupF15wxr272F8NDcL+NbgOE+IIQC5+EkqFB/xQNSKoODv3bmNa391ARXvBrBcKpABOQGADbHUEQe1Z3t0YfD+n+XS+TsX4mHZ8htzevnKegN1jpGhBmQRuCK3haq1yVi2uWHZgQfHu7sGkaZWzfmkQc3WZ61v89XGNnLITSl6xFqVnpkdnpS1Yy1KWplo9wBgQdQQQR3B3Fcu5z4Taw2Kt3EtsVYhiJZ9ZVSIdtJzdOxOkTXTS9VLnnD2j4Vy42Qqw80kSFdGytHSPE6Hepym408d1Ve5I4NYbE3Fv4dSyguBcVXAYvuuYtrEHXXzfM9NL1yO7xsYbEpftaWy/4gfSLUW1MO2g1uA6bwo/LJ6ZwviC37a3EZXVtmUypHcGn47wPLjd7e8tSlqQtS5q0YnzUs0halJoI5alZqxs1IXoBrhqC1Y7jVBamDE1BakLVGeqIxalLVjZ6x+OvcfWnCZppSawHEr6/Q/7VifGAAnXT26fOr2T2TRXi+8+n9fSimG85VxqXWxRQBQt23byjQDJh7Wi7eXXTQewrflqrHJty0RivBEW/HVd5OZcNYzy2uds2aWkyZMmZqwl64nTlOWWajPWEvUG5QWmbNSlqwm5Stco0bRc2kl7Ays6kXlfKYIQqpLA9CCo1AkbiNxQfGdrsOPIl7EeI+e2oa0MMGLZhK5Iys2mUqW3q6834x7b4U20zlrj2zLlFCvbPxOAcoJCiY69JkUVWxB4ll8G2oGIuNkLBref7nnlSANoVtt2HYVF7Xj06NynindLzXFyt47aajTw7ZQwdRKlTBAInYbVuy9VTkrEu4xRcKv/ADMLlYsuT7th8pViASsRBjaN9zu8NjkuZsjBsrFDG2YRIH1j5Gr2mx7S9IXrGWpC1MmVnpC1eVg/Rx/p/nXmv33UxIP6bz7npTS2WetBzhJsjLEhmbX9kWrhYA9CQCPaaxYvmJbebMySshgC5II3Hwf1rWr5nxYawVKq5BJguhLEoQPKYn4+msARrU5ZSzheONlm2k4xdU4kEkFbQ8bKAIhXsAoQx0UIGgj9nTTWuh2LOSQgAIGg2UrJKqYECJiYnaZrleKu2ReItIERsKyEAIYZs7EnJp0XXWKvWE5ittbQnMrhVJ0+Ix5h7b7x07UvHLun5vXUWJbwPv1HUe9BetBd5htHVQ86QQF23gydv60NYbnMw6WzPqR0+Rrf1rm9o3zYxBuwHTfr2rH99UyAcxETGsT3jaqtheYCGuhbajzTqSfiGsbdqd+YLnZR8j/E0TG2HbIsrYg9FY/p++jxW/Zj3I/hVTucaun88ewX/aksY+4zgG4xHuf4UXHRe0WnEtcKOEyq+U5CZIDR5Sw0kT606MYGaJgTG0xrA7VrMDxFnYqwAjTTv339P1rYZqBtkLUpakLUmagV4uYcS1vD3HQqGUSMwkb6iJHSetUa9zPdJH4nQZsirpO8Zs09P1rob280ejK3yDDN+hNVV+A/iCLqi2CMyHVzB8wkbaVln5NXTTDx7m2hbityYNy6wM6iRE9/DUbd+vasBxJJKt4zKQPMWv8AQmfibQmQO1Wl+AKbwdXcICJtBCQY3lt9R++lbgiK7XlFxiM0IcvhyAVIynU9T71n+b91/l/ZT2VhtZRh0LW7WY+/c0VYeHcNsvbDukOxcsBdIGYuZhS2g9OlFP8AM/f7o9I6ByZhrdlcSlrVBiSVOkGcPYJIjQAkkwAAJgADSrB4lVvlOybS4hWbMfvLktrqxS2WiSTEkxJJ7k71vC9XOhl2zm5Sm5WA3KQ3KA9BelL15zcpTcoG2r5oYk2IUOC9xGXujWXz6QZ0HYnfSqBcVvFYNlKfeWbN4hhkGBt658skeGPjAkmYAMGrhzbjjbbDECR4zBiWKgKbF3MWYA5V01aDAnbcULiuKxJxzKbFpF8QMVLlrefwAM05Ac0BGAKjVhvUWXa8cpHQeV8S137wWgK91SCN2t+BaVTsNwvYaRoKblFgqXxlCD7w5VRAAVlQ6DtJNanhPFLoGLY21CqykQ0iMuUlDuVkNH6aRXmw3DGxQJMKNGGW7dUQx2IA82quJ329qi3/AFMZ9qc5wyv/AAvT4tRuyj5ivPw3Hm+mZUdFO3iAKSP2gASY942rRcN5dwtgi4+VnGstcLAa6EBzvsJ9K339rWP+rb/1ijPy64iccLea8vE8Ribetu0l5ewYo/0Mg/X5VT+M81XW8oV8PcH/ALbCf8SXLc9ehFXpeJ2W2vWjO3nX9Nda8vF7OHZfxjZMCRnIEdtZBHyNTPJl81zGfRxnE38Q/iF7hJYklhl1J67de1VxRjLblgHOwkKHkAyug19as93HLcdjmtrmYmADAk6QBPSslriGTyq6TlIEWnzGJPxHbb99XhjlN26Hkz8eXrMbWl4dj3Ugur5iNDkcA+WNjv8AH+o71veHcQusqrbYsQJYQpygk5ZJGpIzaeleK1jspDBtmBjLvBB2J3hf66bzhnOH3dCqW1JBj9N9+pk/OnjnzwryeLWG7z1/c+HuXA7DMpQywkazA/LpGoOk+tegPcyNnKSYywHidZkHfYfWsF/7QLysUVEAJMmf2t9Cvqajh/Pl+74i3X8PKs24AbM4MKDAEd609s/q5v5GW0JYqXIbRiyjUjXTK0gbgT6VZ8FwyzedXHiqUCA2wylGg5iWB3mYPoKpa8x3XOY3SrkEZvhAAIPmOYkDf6V5r/HX0/HN0GdQYAIKgg5lnvUby+qrMe9OlYfhlm27XgvmhtGfy+uVIgbVjSzhrIuG34SNcBJi4WLRqNCe/bvXNuLccUuWsLCktClmaAoBPXoNafhOPLXh4iKSCBMLAzA76aiN4NGrvdLePUXy3ftOsqVP4htOQYObywpPeCI9692AuQGWZyMV9R6Gub4bid8oy2UGt1bsBWJHUAQQNDoazjCcQvOX1tSxYjNlWT2Ant1rXcZdujPilBgsAfesV3HookuoHvVTfhN/ITM3MukliuZR5eo670t7hbKi7kiewgNq2pmpy8uOMX4/Fcso3Lcy2wXi4CICro0SRqZAMnb9KS/zEbY0t53aWILZACYncHSSao4wB3MEnXsNyRp8x9KLNy4Jb8MjaIO8xqIjvXDn57l1p7OH4HDGTe/3+iz8Q5zyljbQbic5Gh0XSDB+tY8RzLdKG4iAWmGaIzM06kAhhBidImaqfEXY3LckFchVhGgKjMhYCZAiJ9qXDggZVdlQlnPmJhjqcpAELIP1qPbL1l20x/D+P2s9f63/AL7+5LvHJYlWZQSTDOsj0OtFbUYxulpj6jKQfnNFV/EX6f1O/wDzsP8Af/5WLl3nzD2rVxWLNcN13ACmChjUEaLCg6dIgaa1tX+0vCZiPxCsA5gh1PUZT++uHcQxnivFlSEGkgHM06EmNp7VhxGFuhJKMB0kRtqf019q7Zt41yx+jt1j7QLVwDKzIFuQZAJZAo1OuhknT2r0P9oNkEjK0ASDI112/dXEcLjHITUgg7j809CBrOkU+OxDpdDOD1lWkFtNyD77+lPnpF55nDr+I+020pjwnJnWChEDcyGrwv8AanaYwltm3ncR22kGuUW8JKx4y5t4UXSe+pygde9ejB3XCkOdvh1UEj2PypZdKwkt5WbjfO167dFxWKoGlLfhghJQoTmZPNozaGfi9K0Tccu5QrZTEEMRqFZVEHTUgD4jJ0G5rBebyyupB23mOg9YNeVbb5lYZSCQVEgloedF66iiJy4q44Tm667PbCotthayhVaQlqcgBJGmkagyI36tiuP3s9pQzKgKgqCVzjMZDkfEu4j3qtYfxbl98lt3aMsLlGUyW32A1P1rbYvgeKbwfw3XPPxahAI+IrtMzt0PY1ncN5baY5yY6Ws3bnQWx/3Mf0yj99Q1+5EZrQO2zHcf5hSX+HOqwLJc6RlXcHvIEfPrpXm8S7aUZ7RQTGuXU6kABWJ2H6GuTKSXWnRN2b20d29DbrtB0+ka+9bf+07aF2SVdmslhFoeZS7FpIIAErA/xCdBWg4i9wMIQmWPwq7R9K3HD+FXnH93eAOVpFkLrlykS7qdIn5113etxzY65laG1bOVmHhqFIAGUA5QB0M6/wA6y2FzDxAdEk/CJgZpEDrvWxfkbEuzfhoFLOQS4DamUMQ22kj9etbjhHJV23Ofwzm3UZyoOUDQe+Y/Oq9pJzSs3Z6xSUxj58gdQGcAAToCJmdCf6ivXjMG6S05iSJ0OncyZ9Kv1jkshy0qAWnKLYECNgd4rYjkyy2r2kb/ADZm3/zNUe0nTS3LKatcosqpIEkksF+FgBJ3mNqsNvl4wcua4SANLdwDQaeb5DpXScDwJLQi2ltBvCoq/uFewYX1NFyqJI5t/wAJXmUBRl1G40y9Y6z71msciXdM2IygdFQdgIkn07V0L7uPU1P3YUvencZ9FcwXLdu3HmYwZ6DUiDMdPTatpawqDZVPyFe/IKkJ2FLanmzdNqhlPrXqg+lFxT/RpbPTHbtCO9Nds5lI7imCmnilTijX+X8SWgZQvedYG1YjynfO7L9Sf0ir4KlUM1jPHHZfxnkUL/g9x1Uf9p679axpyi1tdCzwCAoSJ0jctpvXRSv9RUEVX5f3RPxee5XMm5cP/Tv/APh/9qK6SbI7VNH5Y/ir9Hzlg8LdZWFu0XywS4DkgkAx5d+mlW3PfsYN89sl2tlC7NmyIZBULMqIjbQnfarK3KNlUYWrd1juFa+1tCfUA6fTpXgt8hXGefDwdoRsfGvn3JYjWuv224NaU3lhbaEG46iM8ggOpDLlObt8Wg6x0pOYsGr3c1pzeUx5ouM0ARBbLDbCDM7zNdT4PygLU5mssT+zh0SPbUz85rajgFrcgtv+wu+m6KD10MzS9udn68acaa2A95VBhT5WCElssqAWAjYDaB1O1S/Dnklz4flzEMDoYBKwd967OOAWDvYRv85L/wDyJ7n617cNwq0vw2ra/wCVAP4Uexacl4JwTDNm8UNdysMhC3R08xgKQRt9DXrwvL1pb2ZMNfZI28w/NEDPlIGXXff6V1kWFHQD6UeUfypew0ovAuG3ldj4OW3+VGIkEwGaUJknKCZ30qw/2ezEMwEjbynT6vE+sVuw07A0HN2Aot2JNNYnC5EMzkdpAH/iBTJwO2umRN51UMZHXzSep+te0ue9MBrsfpUqJawYGxj2gD9BWUWF7n6moE9qmTRxOxycW+1SVpkY/wBCg2zRobQi0ZDRMCgXjH8qfBHNqNzWMgetK1xjtUAE9f0pbhgiompNKaVBCaZZO1ZbVok9B9aa63Rdv30aPbFdYL6+v+1Yg87VlPrFKEHp9P8AelrI5cSOPUj5CsZ/zGvST2isZ3kxS9KfvIxgD39zWbN61BaelRIp+lL2hjUGoyj0pXYU/Wl7Q2aisRuD+jUVXrRtkyDsPpUhRG1FFMHcRtUKdRRRR8yZq8zsSdzRRUz4QkCpc0UUQfNjtse/esgYwPlU0UU4jrTqaiiniz+SWNMNhRRUTutL3GQnSiaKK0vSXknWsqbUUVlVmZR2rH0qaKqdISg0p1oooh/J6b+irXjaooq52U6QwqKminEkoNFFEF+SGrIKmimmFesdFFUKxVNFFVpT/9k="/>
          <p:cNvSpPr>
            <a:spLocks noChangeAspect="1" noChangeArrowheads="1"/>
          </p:cNvSpPr>
          <p:nvPr/>
        </p:nvSpPr>
        <p:spPr bwMode="auto">
          <a:xfrm>
            <a:off x="155575" y="-2065338"/>
            <a:ext cx="5743575" cy="43053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40" name="Picture 8" descr="http://image.made-in-china.com/2f0j00tBCEDOyKSvVm/Material-Handling-Equipment-Tower-Cranes-QTZ5008-.jpg"/>
          <p:cNvPicPr>
            <a:picLocks noChangeAspect="1" noChangeArrowheads="1"/>
          </p:cNvPicPr>
          <p:nvPr/>
        </p:nvPicPr>
        <p:blipFill>
          <a:blip r:embed="rId8" cstate="print"/>
          <a:srcRect/>
          <a:stretch>
            <a:fillRect/>
          </a:stretch>
        </p:blipFill>
        <p:spPr bwMode="auto">
          <a:xfrm>
            <a:off x="0" y="0"/>
            <a:ext cx="9144000" cy="5181600"/>
          </a:xfrm>
          <a:prstGeom prst="rect">
            <a:avLst/>
          </a:prstGeom>
          <a:noFill/>
        </p:spPr>
      </p:pic>
      <p:pic>
        <p:nvPicPr>
          <p:cNvPr id="18442" name="Picture 10" descr="http://imghost1.indiamart.com/data2/SL/QX/MY-1762013/2-250x250.jpg"/>
          <p:cNvPicPr>
            <a:picLocks noChangeAspect="1" noChangeArrowheads="1"/>
          </p:cNvPicPr>
          <p:nvPr/>
        </p:nvPicPr>
        <p:blipFill>
          <a:blip r:embed="rId9" cstate="print"/>
          <a:srcRect/>
          <a:stretch>
            <a:fillRect/>
          </a:stretch>
        </p:blipFill>
        <p:spPr bwMode="auto">
          <a:xfrm>
            <a:off x="76200" y="152400"/>
            <a:ext cx="4191000" cy="5181600"/>
          </a:xfrm>
          <a:prstGeom prst="rect">
            <a:avLst/>
          </a:prstGeom>
          <a:noFill/>
        </p:spPr>
      </p:pic>
      <p:pic>
        <p:nvPicPr>
          <p:cNvPr id="18444" name="Picture 12" descr="https://encrypted-tbn0.gstatic.com/images?q=tbn:ANd9GcTMvPiS4m2AG3QTUW9cj8eVq5uz5usjMUssVZDOp7sSWZIKePWHYA"/>
          <p:cNvPicPr>
            <a:picLocks noChangeAspect="1" noChangeArrowheads="1"/>
          </p:cNvPicPr>
          <p:nvPr/>
        </p:nvPicPr>
        <p:blipFill>
          <a:blip r:embed="rId10" cstate="print"/>
          <a:srcRect/>
          <a:stretch>
            <a:fillRect/>
          </a:stretch>
        </p:blipFill>
        <p:spPr bwMode="auto">
          <a:xfrm>
            <a:off x="4191000" y="152400"/>
            <a:ext cx="4800600" cy="5181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5362"/>
                                        </p:tgtEl>
                                        <p:attrNameLst>
                                          <p:attrName>style.visibility</p:attrName>
                                        </p:attrNameLst>
                                      </p:cBhvr>
                                      <p:to>
                                        <p:strVal val="visible"/>
                                      </p:to>
                                    </p:set>
                                    <p:animEffect transition="in" filter="wedge">
                                      <p:cBhvr>
                                        <p:cTn id="12" dur="2000"/>
                                        <p:tgtEl>
                                          <p:spTgt spid="15362"/>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3"/>
                                        </p:tgtEl>
                                        <p:attrNameLst>
                                          <p:attrName>style.visibility</p:attrName>
                                        </p:attrNameLst>
                                      </p:cBhvr>
                                      <p:to>
                                        <p:strVal val="visible"/>
                                      </p:to>
                                    </p:set>
                                    <p:anim calcmode="discrete" valueType="clr">
                                      <p:cBhvr override="childStyle">
                                        <p:cTn id="1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
                                        </p:tgtEl>
                                        <p:attrNameLst>
                                          <p:attrName>fillcolor</p:attrName>
                                        </p:attrNameLst>
                                      </p:cBhvr>
                                      <p:tavLst>
                                        <p:tav tm="0">
                                          <p:val>
                                            <p:clrVal>
                                              <a:schemeClr val="accent2"/>
                                            </p:clrVal>
                                          </p:val>
                                        </p:tav>
                                        <p:tav tm="50000">
                                          <p:val>
                                            <p:clrVal>
                                              <a:schemeClr val="hlink"/>
                                            </p:clrVal>
                                          </p:val>
                                        </p:tav>
                                      </p:tavLst>
                                    </p:anim>
                                    <p:set>
                                      <p:cBhvr>
                                        <p:cTn id="19" dur="80"/>
                                        <p:tgtEl>
                                          <p:spTgt spid="3"/>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15364"/>
                                        </p:tgtEl>
                                        <p:attrNameLst>
                                          <p:attrName>style.visibility</p:attrName>
                                        </p:attrNameLst>
                                      </p:cBhvr>
                                      <p:to>
                                        <p:strVal val="visible"/>
                                      </p:to>
                                    </p:set>
                                    <p:animEffect transition="in" filter="wedge">
                                      <p:cBhvr>
                                        <p:cTn id="24" dur="2000"/>
                                        <p:tgtEl>
                                          <p:spTgt spid="15364"/>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grpId="1" nodeType="clickEffect">
                                  <p:stCondLst>
                                    <p:cond delay="0"/>
                                  </p:stCondLst>
                                  <p:childTnLst>
                                    <p:animEffect transition="out" filter="checkerboard(across)">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par>
                                <p:cTn id="30" presetID="5" presetClass="exit" presetSubtype="10" fill="hold" nodeType="withEffect">
                                  <p:stCondLst>
                                    <p:cond delay="0"/>
                                  </p:stCondLst>
                                  <p:childTnLst>
                                    <p:animEffect transition="out" filter="checkerboard(across)">
                                      <p:cBhvr>
                                        <p:cTn id="31" dur="500"/>
                                        <p:tgtEl>
                                          <p:spTgt spid="15362"/>
                                        </p:tgtEl>
                                      </p:cBhvr>
                                    </p:animEffect>
                                    <p:set>
                                      <p:cBhvr>
                                        <p:cTn id="32" dur="1" fill="hold">
                                          <p:stCondLst>
                                            <p:cond delay="499"/>
                                          </p:stCondLst>
                                        </p:cTn>
                                        <p:tgtEl>
                                          <p:spTgt spid="1536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5" presetClass="entr" presetSubtype="0" fill="hold" nodeType="clickEffect">
                                  <p:stCondLst>
                                    <p:cond delay="0"/>
                                  </p:stCondLst>
                                  <p:childTnLst>
                                    <p:set>
                                      <p:cBhvr>
                                        <p:cTn id="36" dur="1" fill="hold">
                                          <p:stCondLst>
                                            <p:cond delay="0"/>
                                          </p:stCondLst>
                                        </p:cTn>
                                        <p:tgtEl>
                                          <p:spTgt spid="15367"/>
                                        </p:tgtEl>
                                        <p:attrNameLst>
                                          <p:attrName>style.visibility</p:attrName>
                                        </p:attrNameLst>
                                      </p:cBhvr>
                                      <p:to>
                                        <p:strVal val="visible"/>
                                      </p:to>
                                    </p:set>
                                    <p:animEffect transition="in" filter="fade">
                                      <p:cBhvr>
                                        <p:cTn id="37" dur="2000"/>
                                        <p:tgtEl>
                                          <p:spTgt spid="15367"/>
                                        </p:tgtEl>
                                      </p:cBhvr>
                                    </p:animEffect>
                                    <p:anim calcmode="lin" valueType="num">
                                      <p:cBhvr>
                                        <p:cTn id="38" dur="2000" fill="hold"/>
                                        <p:tgtEl>
                                          <p:spTgt spid="15367"/>
                                        </p:tgtEl>
                                        <p:attrNameLst>
                                          <p:attrName>style.rotation</p:attrName>
                                        </p:attrNameLst>
                                      </p:cBhvr>
                                      <p:tavLst>
                                        <p:tav tm="0">
                                          <p:val>
                                            <p:fltVal val="720"/>
                                          </p:val>
                                        </p:tav>
                                        <p:tav tm="100000">
                                          <p:val>
                                            <p:fltVal val="0"/>
                                          </p:val>
                                        </p:tav>
                                      </p:tavLst>
                                    </p:anim>
                                    <p:anim calcmode="lin" valueType="num">
                                      <p:cBhvr>
                                        <p:cTn id="39" dur="2000" fill="hold"/>
                                        <p:tgtEl>
                                          <p:spTgt spid="15367"/>
                                        </p:tgtEl>
                                        <p:attrNameLst>
                                          <p:attrName>ppt_h</p:attrName>
                                        </p:attrNameLst>
                                      </p:cBhvr>
                                      <p:tavLst>
                                        <p:tav tm="0">
                                          <p:val>
                                            <p:fltVal val="0"/>
                                          </p:val>
                                        </p:tav>
                                        <p:tav tm="100000">
                                          <p:val>
                                            <p:strVal val="#ppt_h"/>
                                          </p:val>
                                        </p:tav>
                                      </p:tavLst>
                                    </p:anim>
                                    <p:anim calcmode="lin" valueType="num">
                                      <p:cBhvr>
                                        <p:cTn id="40" dur="2000" fill="hold"/>
                                        <p:tgtEl>
                                          <p:spTgt spid="15367"/>
                                        </p:tgtEl>
                                        <p:attrNameLst>
                                          <p:attrName>ppt_w</p:attrName>
                                        </p:attrNameLst>
                                      </p:cBhvr>
                                      <p:tavLst>
                                        <p:tav tm="0">
                                          <p:val>
                                            <p:fltVal val="0"/>
                                          </p:val>
                                        </p:tav>
                                        <p:tav tm="100000">
                                          <p:val>
                                            <p:strVal val="#ppt_w"/>
                                          </p:val>
                                        </p:tav>
                                      </p:tavLst>
                                    </p:anim>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nodeType="clickEffect">
                                  <p:stCondLst>
                                    <p:cond delay="0"/>
                                  </p:stCondLst>
                                  <p:childTnLst>
                                    <p:animEffect transition="out" filter="blinds(horizontal)">
                                      <p:cBhvr>
                                        <p:cTn id="44" dur="500"/>
                                        <p:tgtEl>
                                          <p:spTgt spid="15364"/>
                                        </p:tgtEl>
                                      </p:cBhvr>
                                    </p:animEffect>
                                    <p:set>
                                      <p:cBhvr>
                                        <p:cTn id="45" dur="1" fill="hold">
                                          <p:stCondLst>
                                            <p:cond delay="499"/>
                                          </p:stCondLst>
                                        </p:cTn>
                                        <p:tgtEl>
                                          <p:spTgt spid="1536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15373"/>
                                        </p:tgtEl>
                                        <p:attrNameLst>
                                          <p:attrName>style.visibility</p:attrName>
                                        </p:attrNameLst>
                                      </p:cBhvr>
                                      <p:to>
                                        <p:strVal val="visible"/>
                                      </p:to>
                                    </p:set>
                                    <p:animEffect transition="in" filter="checkerboard(across)">
                                      <p:cBhvr>
                                        <p:cTn id="50" dur="500"/>
                                        <p:tgtEl>
                                          <p:spTgt spid="1537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nodeType="clickEffect">
                                  <p:stCondLst>
                                    <p:cond delay="0"/>
                                  </p:stCondLst>
                                  <p:childTnLst>
                                    <p:animEffect transition="out" filter="blinds(horizontal)">
                                      <p:cBhvr>
                                        <p:cTn id="54" dur="500"/>
                                        <p:tgtEl>
                                          <p:spTgt spid="15373"/>
                                        </p:tgtEl>
                                      </p:cBhvr>
                                    </p:animEffect>
                                    <p:set>
                                      <p:cBhvr>
                                        <p:cTn id="55" dur="1" fill="hold">
                                          <p:stCondLst>
                                            <p:cond delay="499"/>
                                          </p:stCondLst>
                                        </p:cTn>
                                        <p:tgtEl>
                                          <p:spTgt spid="1537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4" presetClass="entr" presetSubtype="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 to="" calcmode="lin" valueType="num">
                                      <p:cBhvr>
                                        <p:cTn id="60" dur="1" fill="hold"/>
                                        <p:tgtEl>
                                          <p:spTgt spid="9"/>
                                        </p:tgtEl>
                                        <p:attrNameLst>
                                          <p:attrName/>
                                        </p:attrNameLst>
                                      </p:cBhvr>
                                    </p:anim>
                                  </p:childTnLst>
                                </p:cTn>
                              </p:par>
                            </p:childTnLst>
                          </p:cTn>
                        </p:par>
                      </p:childTnLst>
                    </p:cTn>
                  </p:par>
                  <p:par>
                    <p:cTn id="61" fill="hold">
                      <p:stCondLst>
                        <p:cond delay="indefinite"/>
                      </p:stCondLst>
                      <p:childTnLst>
                        <p:par>
                          <p:cTn id="62" fill="hold">
                            <p:stCondLst>
                              <p:cond delay="0"/>
                            </p:stCondLst>
                            <p:childTnLst>
                              <p:par>
                                <p:cTn id="63" presetID="24" presetClass="entr" presetSubtype="0" fill="hold" nodeType="clickEffect">
                                  <p:stCondLst>
                                    <p:cond delay="0"/>
                                  </p:stCondLst>
                                  <p:childTnLst>
                                    <p:set>
                                      <p:cBhvr>
                                        <p:cTn id="64" dur="1" fill="hold">
                                          <p:stCondLst>
                                            <p:cond delay="0"/>
                                          </p:stCondLst>
                                        </p:cTn>
                                        <p:tgtEl>
                                          <p:spTgt spid="16386"/>
                                        </p:tgtEl>
                                        <p:attrNameLst>
                                          <p:attrName>style.visibility</p:attrName>
                                        </p:attrNameLst>
                                      </p:cBhvr>
                                      <p:to>
                                        <p:strVal val="visible"/>
                                      </p:to>
                                    </p:set>
                                    <p:anim to="" calcmode="lin" valueType="num">
                                      <p:cBhvr>
                                        <p:cTn id="65" dur="1" fill="hold"/>
                                        <p:tgtEl>
                                          <p:spTgt spid="16386"/>
                                        </p:tgtEl>
                                        <p:attrNameLst>
                                          <p:attrName/>
                                        </p:attrNameLst>
                                      </p:cBhvr>
                                    </p:anim>
                                  </p:childTnLst>
                                </p:cTn>
                              </p:par>
                            </p:childTnLst>
                          </p:cTn>
                        </p:par>
                      </p:childTnLst>
                    </p:cTn>
                  </p:par>
                  <p:par>
                    <p:cTn id="66" fill="hold">
                      <p:stCondLst>
                        <p:cond delay="indefinite"/>
                      </p:stCondLst>
                      <p:childTnLst>
                        <p:par>
                          <p:cTn id="67" fill="hold">
                            <p:stCondLst>
                              <p:cond delay="0"/>
                            </p:stCondLst>
                            <p:childTnLst>
                              <p:par>
                                <p:cTn id="68" presetID="8" presetClass="exit" presetSubtype="16" fill="hold" nodeType="clickEffect">
                                  <p:stCondLst>
                                    <p:cond delay="0"/>
                                  </p:stCondLst>
                                  <p:childTnLst>
                                    <p:animEffect transition="out" filter="diamond(in)">
                                      <p:cBhvr>
                                        <p:cTn id="69" dur="2000"/>
                                        <p:tgtEl>
                                          <p:spTgt spid="16386"/>
                                        </p:tgtEl>
                                      </p:cBhvr>
                                    </p:animEffect>
                                    <p:set>
                                      <p:cBhvr>
                                        <p:cTn id="70" dur="1" fill="hold">
                                          <p:stCondLst>
                                            <p:cond delay="1999"/>
                                          </p:stCondLst>
                                        </p:cTn>
                                        <p:tgtEl>
                                          <p:spTgt spid="1638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4" presetClass="entr" presetSubtype="0"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 to="" calcmode="lin" valueType="num">
                                      <p:cBhvr>
                                        <p:cTn id="75" dur="1" fill="hold"/>
                                        <p:tgtEl>
                                          <p:spTgt spid="11"/>
                                        </p:tgtEl>
                                        <p:attrNameLst>
                                          <p:attrName/>
                                        </p:attrNameLst>
                                      </p:cBhvr>
                                    </p:anim>
                                  </p:childTnLst>
                                </p:cTn>
                              </p:par>
                            </p:childTnLst>
                          </p:cTn>
                        </p:par>
                      </p:childTnLst>
                    </p:cTn>
                  </p:par>
                  <p:par>
                    <p:cTn id="76" fill="hold">
                      <p:stCondLst>
                        <p:cond delay="indefinite"/>
                      </p:stCondLst>
                      <p:childTnLst>
                        <p:par>
                          <p:cTn id="77" fill="hold">
                            <p:stCondLst>
                              <p:cond delay="0"/>
                            </p:stCondLst>
                            <p:childTnLst>
                              <p:par>
                                <p:cTn id="78" presetID="5" presetClass="entr" presetSubtype="10" fill="hold" nodeType="clickEffect">
                                  <p:stCondLst>
                                    <p:cond delay="0"/>
                                  </p:stCondLst>
                                  <p:childTnLst>
                                    <p:set>
                                      <p:cBhvr>
                                        <p:cTn id="79" dur="1" fill="hold">
                                          <p:stCondLst>
                                            <p:cond delay="0"/>
                                          </p:stCondLst>
                                        </p:cTn>
                                        <p:tgtEl>
                                          <p:spTgt spid="18440"/>
                                        </p:tgtEl>
                                        <p:attrNameLst>
                                          <p:attrName>style.visibility</p:attrName>
                                        </p:attrNameLst>
                                      </p:cBhvr>
                                      <p:to>
                                        <p:strVal val="visible"/>
                                      </p:to>
                                    </p:set>
                                    <p:animEffect transition="in" filter="checkerboard(across)">
                                      <p:cBhvr>
                                        <p:cTn id="80" dur="500"/>
                                        <p:tgtEl>
                                          <p:spTgt spid="18440"/>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xit" presetSubtype="16" fill="hold" nodeType="clickEffect">
                                  <p:stCondLst>
                                    <p:cond delay="0"/>
                                  </p:stCondLst>
                                  <p:childTnLst>
                                    <p:animEffect transition="out" filter="box(in)">
                                      <p:cBhvr>
                                        <p:cTn id="84" dur="500"/>
                                        <p:tgtEl>
                                          <p:spTgt spid="18440"/>
                                        </p:tgtEl>
                                      </p:cBhvr>
                                    </p:animEffect>
                                    <p:set>
                                      <p:cBhvr>
                                        <p:cTn id="85" dur="1" fill="hold">
                                          <p:stCondLst>
                                            <p:cond delay="499"/>
                                          </p:stCondLst>
                                        </p:cTn>
                                        <p:tgtEl>
                                          <p:spTgt spid="18440"/>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8" presetClass="entr" presetSubtype="16" fill="hold" nodeType="clickEffect">
                                  <p:stCondLst>
                                    <p:cond delay="0"/>
                                  </p:stCondLst>
                                  <p:childTnLst>
                                    <p:set>
                                      <p:cBhvr>
                                        <p:cTn id="89" dur="1" fill="hold">
                                          <p:stCondLst>
                                            <p:cond delay="0"/>
                                          </p:stCondLst>
                                        </p:cTn>
                                        <p:tgtEl>
                                          <p:spTgt spid="18442"/>
                                        </p:tgtEl>
                                        <p:attrNameLst>
                                          <p:attrName>style.visibility</p:attrName>
                                        </p:attrNameLst>
                                      </p:cBhvr>
                                      <p:to>
                                        <p:strVal val="visible"/>
                                      </p:to>
                                    </p:set>
                                    <p:animEffect transition="in" filter="diamond(in)">
                                      <p:cBhvr>
                                        <p:cTn id="90" dur="2000"/>
                                        <p:tgtEl>
                                          <p:spTgt spid="18442"/>
                                        </p:tgtEl>
                                      </p:cBhvr>
                                    </p:animEffect>
                                  </p:childTnLst>
                                </p:cTn>
                              </p:par>
                              <p:par>
                                <p:cTn id="91" presetID="8" presetClass="entr" presetSubtype="16" fill="hold" nodeType="withEffect">
                                  <p:stCondLst>
                                    <p:cond delay="0"/>
                                  </p:stCondLst>
                                  <p:childTnLst>
                                    <p:set>
                                      <p:cBhvr>
                                        <p:cTn id="92" dur="1" fill="hold">
                                          <p:stCondLst>
                                            <p:cond delay="0"/>
                                          </p:stCondLst>
                                        </p:cTn>
                                        <p:tgtEl>
                                          <p:spTgt spid="18444"/>
                                        </p:tgtEl>
                                        <p:attrNameLst>
                                          <p:attrName>style.visibility</p:attrName>
                                        </p:attrNameLst>
                                      </p:cBhvr>
                                      <p:to>
                                        <p:strVal val="visible"/>
                                      </p:to>
                                    </p:set>
                                    <p:animEffect transition="in" filter="diamond(in)">
                                      <p:cBhvr>
                                        <p:cTn id="93" dur="2000"/>
                                        <p:tgtEl>
                                          <p:spTgt spid="18444"/>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xit" presetSubtype="0" fill="hold" nodeType="clickEffect">
                                  <p:stCondLst>
                                    <p:cond delay="0"/>
                                  </p:stCondLst>
                                  <p:childTnLst>
                                    <p:animEffect transition="out" filter="dissolve">
                                      <p:cBhvr>
                                        <p:cTn id="97" dur="500"/>
                                        <p:tgtEl>
                                          <p:spTgt spid="18442"/>
                                        </p:tgtEl>
                                      </p:cBhvr>
                                    </p:animEffect>
                                    <p:set>
                                      <p:cBhvr>
                                        <p:cTn id="98" dur="1" fill="hold">
                                          <p:stCondLst>
                                            <p:cond delay="499"/>
                                          </p:stCondLst>
                                        </p:cTn>
                                        <p:tgtEl>
                                          <p:spTgt spid="18442"/>
                                        </p:tgtEl>
                                        <p:attrNameLst>
                                          <p:attrName>style.visibility</p:attrName>
                                        </p:attrNameLst>
                                      </p:cBhvr>
                                      <p:to>
                                        <p:strVal val="hidden"/>
                                      </p:to>
                                    </p:set>
                                  </p:childTnLst>
                                </p:cTn>
                              </p:par>
                              <p:par>
                                <p:cTn id="99" presetID="9" presetClass="exit" presetSubtype="0" fill="hold" nodeType="withEffect">
                                  <p:stCondLst>
                                    <p:cond delay="0"/>
                                  </p:stCondLst>
                                  <p:childTnLst>
                                    <p:animEffect transition="out" filter="dissolve">
                                      <p:cBhvr>
                                        <p:cTn id="100" dur="500"/>
                                        <p:tgtEl>
                                          <p:spTgt spid="18444"/>
                                        </p:tgtEl>
                                      </p:cBhvr>
                                    </p:animEffect>
                                    <p:set>
                                      <p:cBhvr>
                                        <p:cTn id="101" dur="1" fill="hold">
                                          <p:stCondLst>
                                            <p:cond delay="499"/>
                                          </p:stCondLst>
                                        </p:cTn>
                                        <p:tgtEl>
                                          <p:spTgt spid="18444"/>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4" presetClass="entr" presetSubtype="0" fill="hold" grpId="0" nodeType="clickEffect">
                                  <p:stCondLst>
                                    <p:cond delay="0"/>
                                  </p:stCondLst>
                                  <p:childTnLst>
                                    <p:set>
                                      <p:cBhvr>
                                        <p:cTn id="105" dur="1" fill="hold">
                                          <p:stCondLst>
                                            <p:cond delay="0"/>
                                          </p:stCondLst>
                                        </p:cTn>
                                        <p:tgtEl>
                                          <p:spTgt spid="6"/>
                                        </p:tgtEl>
                                        <p:attrNameLst>
                                          <p:attrName>style.visibility</p:attrName>
                                        </p:attrNameLst>
                                      </p:cBhvr>
                                      <p:to>
                                        <p:strVal val="visible"/>
                                      </p:to>
                                    </p:set>
                                    <p:anim to="" calcmode="lin" valueType="num">
                                      <p:cBhvr>
                                        <p:cTn id="106" dur="1" fill="hold"/>
                                        <p:tgtEl>
                                          <p:spTgt spid="6"/>
                                        </p:tgtEl>
                                        <p:attrNameLst>
                                          <p:attrName/>
                                        </p:attrNameLst>
                                      </p:cBhvr>
                                    </p:anim>
                                  </p:childTnLst>
                                </p:cTn>
                              </p:par>
                            </p:childTnLst>
                          </p:cTn>
                        </p:par>
                      </p:childTnLst>
                    </p:cTn>
                  </p:par>
                  <p:par>
                    <p:cTn id="107" fill="hold">
                      <p:stCondLst>
                        <p:cond delay="indefinite"/>
                      </p:stCondLst>
                      <p:childTnLst>
                        <p:par>
                          <p:cTn id="108" fill="hold">
                            <p:stCondLst>
                              <p:cond delay="0"/>
                            </p:stCondLst>
                            <p:childTnLst>
                              <p:par>
                                <p:cTn id="109" presetID="24" presetClass="entr" presetSubtype="0" fill="hold" nodeType="clickEffect">
                                  <p:stCondLst>
                                    <p:cond delay="0"/>
                                  </p:stCondLst>
                                  <p:childTnLst>
                                    <p:set>
                                      <p:cBhvr>
                                        <p:cTn id="110" dur="1" fill="hold">
                                          <p:stCondLst>
                                            <p:cond delay="0"/>
                                          </p:stCondLst>
                                        </p:cTn>
                                        <p:tgtEl>
                                          <p:spTgt spid="16388"/>
                                        </p:tgtEl>
                                        <p:attrNameLst>
                                          <p:attrName>style.visibility</p:attrName>
                                        </p:attrNameLst>
                                      </p:cBhvr>
                                      <p:to>
                                        <p:strVal val="visible"/>
                                      </p:to>
                                    </p:set>
                                    <p:anim to="" calcmode="lin" valueType="num">
                                      <p:cBhvr>
                                        <p:cTn id="111" dur="1" fill="hold"/>
                                        <p:tgtEl>
                                          <p:spTgt spid="16388"/>
                                        </p:tgtEl>
                                        <p:attrNameLst>
                                          <p:attrName/>
                                        </p:attrNameLst>
                                      </p:cBhvr>
                                    </p:anim>
                                  </p:childTnLst>
                                </p:cTn>
                              </p:par>
                            </p:childTnLst>
                          </p:cTn>
                        </p:par>
                      </p:childTnLst>
                    </p:cTn>
                  </p:par>
                  <p:par>
                    <p:cTn id="112" fill="hold">
                      <p:stCondLst>
                        <p:cond delay="indefinite"/>
                      </p:stCondLst>
                      <p:childTnLst>
                        <p:par>
                          <p:cTn id="113" fill="hold">
                            <p:stCondLst>
                              <p:cond delay="0"/>
                            </p:stCondLst>
                            <p:childTnLst>
                              <p:par>
                                <p:cTn id="114" presetID="2" presetClass="exit" presetSubtype="4" fill="hold" nodeType="clickEffect">
                                  <p:stCondLst>
                                    <p:cond delay="0"/>
                                  </p:stCondLst>
                                  <p:childTnLst>
                                    <p:anim calcmode="lin" valueType="num">
                                      <p:cBhvr additive="base">
                                        <p:cTn id="115" dur="500"/>
                                        <p:tgtEl>
                                          <p:spTgt spid="16388"/>
                                        </p:tgtEl>
                                        <p:attrNameLst>
                                          <p:attrName>ppt_x</p:attrName>
                                        </p:attrNameLst>
                                      </p:cBhvr>
                                      <p:tavLst>
                                        <p:tav tm="0">
                                          <p:val>
                                            <p:strVal val="ppt_x"/>
                                          </p:val>
                                        </p:tav>
                                        <p:tav tm="100000">
                                          <p:val>
                                            <p:strVal val="ppt_x"/>
                                          </p:val>
                                        </p:tav>
                                      </p:tavLst>
                                    </p:anim>
                                    <p:anim calcmode="lin" valueType="num">
                                      <p:cBhvr additive="base">
                                        <p:cTn id="116" dur="500"/>
                                        <p:tgtEl>
                                          <p:spTgt spid="16388"/>
                                        </p:tgtEl>
                                        <p:attrNameLst>
                                          <p:attrName>ppt_y</p:attrName>
                                        </p:attrNameLst>
                                      </p:cBhvr>
                                      <p:tavLst>
                                        <p:tav tm="0">
                                          <p:val>
                                            <p:strVal val="ppt_y"/>
                                          </p:val>
                                        </p:tav>
                                        <p:tav tm="100000">
                                          <p:val>
                                            <p:strVal val="1+ppt_h/2"/>
                                          </p:val>
                                        </p:tav>
                                      </p:tavLst>
                                    </p:anim>
                                    <p:set>
                                      <p:cBhvr>
                                        <p:cTn id="117" dur="1" fill="hold">
                                          <p:stCondLst>
                                            <p:cond delay="499"/>
                                          </p:stCondLst>
                                        </p:cTn>
                                        <p:tgtEl>
                                          <p:spTgt spid="16388"/>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4" presetClass="entr" presetSubtype="0" fill="hold" grpId="0" nodeType="clickEffect">
                                  <p:stCondLst>
                                    <p:cond delay="0"/>
                                  </p:stCondLst>
                                  <p:childTnLst>
                                    <p:set>
                                      <p:cBhvr>
                                        <p:cTn id="121" dur="1" fill="hold">
                                          <p:stCondLst>
                                            <p:cond delay="0"/>
                                          </p:stCondLst>
                                        </p:cTn>
                                        <p:tgtEl>
                                          <p:spTgt spid="7"/>
                                        </p:tgtEl>
                                        <p:attrNameLst>
                                          <p:attrName>style.visibility</p:attrName>
                                        </p:attrNameLst>
                                      </p:cBhvr>
                                      <p:to>
                                        <p:strVal val="visible"/>
                                      </p:to>
                                    </p:set>
                                    <p:anim to="" calcmode="lin" valueType="num">
                                      <p:cBhvr>
                                        <p:cTn id="122" dur="1" fill="hold"/>
                                        <p:tgtEl>
                                          <p:spTgt spid="7"/>
                                        </p:tgtEl>
                                        <p:attrNameLst>
                                          <p:attrName/>
                                        </p:attrNameLst>
                                      </p:cBhvr>
                                    </p:anim>
                                  </p:childTnLst>
                                </p:cTn>
                              </p:par>
                            </p:childTnLst>
                          </p:cTn>
                        </p:par>
                      </p:childTnLst>
                    </p:cTn>
                  </p:par>
                  <p:par>
                    <p:cTn id="123" fill="hold">
                      <p:stCondLst>
                        <p:cond delay="indefinite"/>
                      </p:stCondLst>
                      <p:childTnLst>
                        <p:par>
                          <p:cTn id="124" fill="hold">
                            <p:stCondLst>
                              <p:cond delay="0"/>
                            </p:stCondLst>
                            <p:childTnLst>
                              <p:par>
                                <p:cTn id="125" presetID="24" presetClass="entr" presetSubtype="0" fill="hold" grpId="0" nodeType="clickEffect">
                                  <p:stCondLst>
                                    <p:cond delay="0"/>
                                  </p:stCondLst>
                                  <p:childTnLst>
                                    <p:set>
                                      <p:cBhvr>
                                        <p:cTn id="126" dur="1" fill="hold">
                                          <p:stCondLst>
                                            <p:cond delay="0"/>
                                          </p:stCondLst>
                                        </p:cTn>
                                        <p:tgtEl>
                                          <p:spTgt spid="8"/>
                                        </p:tgtEl>
                                        <p:attrNameLst>
                                          <p:attrName>style.visibility</p:attrName>
                                        </p:attrNameLst>
                                      </p:cBhvr>
                                      <p:to>
                                        <p:strVal val="visible"/>
                                      </p:to>
                                    </p:set>
                                    <p:anim to="" calcmode="lin" valueType="num">
                                      <p:cBhvr>
                                        <p:cTn id="127"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3" grpId="0" animBg="1"/>
      <p:bldP spid="2" grpId="0" animBg="1"/>
      <p:bldP spid="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piigsty.files.wordpress.com/2011/08/factors-of-production-1.png"/>
          <p:cNvPicPr>
            <a:picLocks noChangeAspect="1" noChangeArrowheads="1"/>
          </p:cNvPicPr>
          <p:nvPr/>
        </p:nvPicPr>
        <p:blipFill>
          <a:blip r:embed="rId2" cstate="print"/>
          <a:srcRect/>
          <a:stretch>
            <a:fillRect/>
          </a:stretch>
        </p:blipFill>
        <p:spPr bwMode="auto">
          <a:xfrm>
            <a:off x="231775" y="754062"/>
            <a:ext cx="8607425" cy="6103938"/>
          </a:xfrm>
          <a:prstGeom prst="rect">
            <a:avLst/>
          </a:prstGeom>
          <a:noFill/>
        </p:spPr>
      </p:pic>
      <p:sp>
        <p:nvSpPr>
          <p:cNvPr id="3" name="Rounded Rectangle 2"/>
          <p:cNvSpPr/>
          <p:nvPr/>
        </p:nvSpPr>
        <p:spPr>
          <a:xfrm>
            <a:off x="1524000" y="76200"/>
            <a:ext cx="6248400" cy="6096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dirty="0" smtClean="0">
                <a:solidFill>
                  <a:srgbClr val="990000"/>
                </a:solidFill>
              </a:rPr>
              <a:t>Production Factor</a:t>
            </a:r>
            <a:endParaRPr lang="en-US" sz="4000" b="1" dirty="0">
              <a:solidFill>
                <a:srgbClr val="99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wedge">
                                      <p:cBhvr>
                                        <p:cTn id="12" dur="20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00200" y="228600"/>
            <a:ext cx="62484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dirty="0" smtClean="0">
                <a:solidFill>
                  <a:srgbClr val="990000"/>
                </a:solidFill>
              </a:rPr>
              <a:t>Production Factor</a:t>
            </a:r>
            <a:endParaRPr lang="en-US" sz="4000" b="1" dirty="0">
              <a:solidFill>
                <a:srgbClr val="990000"/>
              </a:solidFill>
            </a:endParaRPr>
          </a:p>
        </p:txBody>
      </p:sp>
      <p:sp>
        <p:nvSpPr>
          <p:cNvPr id="3" name="TextBox 2"/>
          <p:cNvSpPr txBox="1"/>
          <p:nvPr/>
        </p:nvSpPr>
        <p:spPr>
          <a:xfrm>
            <a:off x="533400" y="2964359"/>
            <a:ext cx="3505200"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400" b="1" dirty="0" smtClean="0">
                <a:solidFill>
                  <a:srgbClr val="000099"/>
                </a:solidFill>
              </a:rPr>
              <a:t>Material</a:t>
            </a:r>
          </a:p>
        </p:txBody>
      </p:sp>
      <p:sp>
        <p:nvSpPr>
          <p:cNvPr id="4" name="TextBox 3"/>
          <p:cNvSpPr txBox="1"/>
          <p:nvPr/>
        </p:nvSpPr>
        <p:spPr>
          <a:xfrm>
            <a:off x="4572000" y="1295400"/>
            <a:ext cx="4267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Material Yield</a:t>
            </a:r>
          </a:p>
        </p:txBody>
      </p:sp>
      <p:sp>
        <p:nvSpPr>
          <p:cNvPr id="7" name="TextBox 6"/>
          <p:cNvSpPr txBox="1"/>
          <p:nvPr/>
        </p:nvSpPr>
        <p:spPr>
          <a:xfrm>
            <a:off x="4572000" y="3048000"/>
            <a:ext cx="4267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Import Substitute</a:t>
            </a:r>
          </a:p>
        </p:txBody>
      </p:sp>
      <p:sp>
        <p:nvSpPr>
          <p:cNvPr id="8" name="TextBox 7"/>
          <p:cNvSpPr txBox="1"/>
          <p:nvPr/>
        </p:nvSpPr>
        <p:spPr>
          <a:xfrm>
            <a:off x="4572000" y="3962400"/>
            <a:ext cx="41910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Inventory Cost</a:t>
            </a:r>
            <a:endParaRPr lang="en-US" sz="3200" b="1" dirty="0">
              <a:solidFill>
                <a:srgbClr val="000099"/>
              </a:solidFill>
            </a:endParaRPr>
          </a:p>
        </p:txBody>
      </p:sp>
      <p:sp>
        <p:nvSpPr>
          <p:cNvPr id="9" name="TextBox 8"/>
          <p:cNvSpPr txBox="1"/>
          <p:nvPr/>
        </p:nvSpPr>
        <p:spPr>
          <a:xfrm>
            <a:off x="4572000" y="2133600"/>
            <a:ext cx="4267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Use of Wastage</a:t>
            </a:r>
          </a:p>
        </p:txBody>
      </p:sp>
      <p:sp>
        <p:nvSpPr>
          <p:cNvPr id="10" name="TextBox 9"/>
          <p:cNvSpPr txBox="1"/>
          <p:nvPr/>
        </p:nvSpPr>
        <p:spPr>
          <a:xfrm>
            <a:off x="4572000" y="4825425"/>
            <a:ext cx="41910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Additional Supplier</a:t>
            </a:r>
            <a:endParaRPr lang="en-US" sz="3200" b="1" dirty="0">
              <a:solidFill>
                <a:srgbClr val="000099"/>
              </a:solidFill>
            </a:endParaRPr>
          </a:p>
        </p:txBody>
      </p:sp>
      <p:sp>
        <p:nvSpPr>
          <p:cNvPr id="11" name="TextBox 10"/>
          <p:cNvSpPr txBox="1"/>
          <p:nvPr/>
        </p:nvSpPr>
        <p:spPr>
          <a:xfrm>
            <a:off x="4572000" y="5638800"/>
            <a:ext cx="41910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Purchasing</a:t>
            </a:r>
            <a:endParaRPr lang="en-US" sz="3200" b="1" dirty="0">
              <a:solidFill>
                <a:srgbClr val="000099"/>
              </a:solidFill>
            </a:endParaRPr>
          </a:p>
        </p:txBody>
      </p:sp>
      <p:pic>
        <p:nvPicPr>
          <p:cNvPr id="1026" name="Picture 2" descr="C:\Users\user\Desktop\New folder\Aaa\PTM\d PPT\waste.jpg"/>
          <p:cNvPicPr>
            <a:picLocks noChangeAspect="1" noChangeArrowheads="1"/>
          </p:cNvPicPr>
          <p:nvPr/>
        </p:nvPicPr>
        <p:blipFill>
          <a:blip r:embed="rId2" cstate="print"/>
          <a:srcRect/>
          <a:stretch>
            <a:fillRect/>
          </a:stretch>
        </p:blipFill>
        <p:spPr bwMode="auto">
          <a:xfrm>
            <a:off x="152400" y="76200"/>
            <a:ext cx="8915400" cy="6705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to="" calcmode="lin" valueType="num">
                                      <p:cBhvr>
                                        <p:cTn id="22" dur="1" fill="hold"/>
                                        <p:tgtEl>
                                          <p:spTgt spid="9"/>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 to="" calcmode="lin" valueType="num">
                                      <p:cBhvr>
                                        <p:cTn id="27" dur="1" fill="hold"/>
                                        <p:tgtEl>
                                          <p:spTgt spid="1026"/>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nodeType="clickEffect">
                                  <p:stCondLst>
                                    <p:cond delay="0"/>
                                  </p:stCondLst>
                                  <p:childTnLst>
                                    <p:animEffect transition="out" filter="checkerboard(across)">
                                      <p:cBhvr>
                                        <p:cTn id="31" dur="500"/>
                                        <p:tgtEl>
                                          <p:spTgt spid="1026"/>
                                        </p:tgtEl>
                                      </p:cBhvr>
                                    </p:animEffect>
                                    <p:set>
                                      <p:cBhvr>
                                        <p:cTn id="32" dur="1" fill="hold">
                                          <p:stCondLst>
                                            <p:cond delay="499"/>
                                          </p:stCondLst>
                                        </p:cTn>
                                        <p:tgtEl>
                                          <p:spTgt spid="10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to="" calcmode="lin" valueType="num">
                                      <p:cBhvr>
                                        <p:cTn id="37" dur="1" fill="hold"/>
                                        <p:tgtEl>
                                          <p:spTgt spid="7"/>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to="" calcmode="lin" valueType="num">
                                      <p:cBhvr>
                                        <p:cTn id="42" dur="1" fill="hold"/>
                                        <p:tgtEl>
                                          <p:spTgt spid="8"/>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to="" calcmode="lin" valueType="num">
                                      <p:cBhvr>
                                        <p:cTn id="47" dur="1" fill="hold"/>
                                        <p:tgtEl>
                                          <p:spTgt spid="10"/>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 to="" calcmode="lin" valueType="num">
                                      <p:cBhvr>
                                        <p:cTn id="52"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00200" y="228600"/>
            <a:ext cx="62484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dirty="0" smtClean="0">
                <a:solidFill>
                  <a:srgbClr val="990000"/>
                </a:solidFill>
              </a:rPr>
              <a:t>Production Factor</a:t>
            </a:r>
            <a:endParaRPr lang="en-US" sz="4000" b="1" dirty="0">
              <a:solidFill>
                <a:srgbClr val="990000"/>
              </a:solidFill>
            </a:endParaRPr>
          </a:p>
        </p:txBody>
      </p:sp>
      <p:sp>
        <p:nvSpPr>
          <p:cNvPr id="3" name="TextBox 2"/>
          <p:cNvSpPr txBox="1"/>
          <p:nvPr/>
        </p:nvSpPr>
        <p:spPr>
          <a:xfrm>
            <a:off x="228600" y="1981200"/>
            <a:ext cx="2819400"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400" b="1" dirty="0" smtClean="0">
                <a:solidFill>
                  <a:srgbClr val="000099"/>
                </a:solidFill>
              </a:rPr>
              <a:t>Method</a:t>
            </a:r>
          </a:p>
        </p:txBody>
      </p:sp>
      <p:sp>
        <p:nvSpPr>
          <p:cNvPr id="4" name="TextBox 3"/>
          <p:cNvSpPr txBox="1"/>
          <p:nvPr/>
        </p:nvSpPr>
        <p:spPr>
          <a:xfrm>
            <a:off x="4572000" y="1371600"/>
            <a:ext cx="4267200"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Standardization</a:t>
            </a:r>
          </a:p>
          <a:p>
            <a:pPr algn="ctr"/>
            <a:r>
              <a:rPr lang="en-US" sz="3200" b="1" dirty="0" smtClean="0">
                <a:solidFill>
                  <a:srgbClr val="000099"/>
                </a:solidFill>
              </a:rPr>
              <a:t>Volume v/s Variety</a:t>
            </a:r>
          </a:p>
        </p:txBody>
      </p:sp>
      <p:sp>
        <p:nvSpPr>
          <p:cNvPr id="9" name="TextBox 8"/>
          <p:cNvSpPr txBox="1"/>
          <p:nvPr/>
        </p:nvSpPr>
        <p:spPr>
          <a:xfrm>
            <a:off x="4572000" y="2539425"/>
            <a:ext cx="4267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Simplification</a:t>
            </a:r>
          </a:p>
        </p:txBody>
      </p:sp>
      <p:sp>
        <p:nvSpPr>
          <p:cNvPr id="12" name="TextBox 11"/>
          <p:cNvSpPr txBox="1"/>
          <p:nvPr/>
        </p:nvSpPr>
        <p:spPr>
          <a:xfrm>
            <a:off x="4572000" y="3301425"/>
            <a:ext cx="4267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Job Design</a:t>
            </a:r>
          </a:p>
        </p:txBody>
      </p:sp>
      <p:sp>
        <p:nvSpPr>
          <p:cNvPr id="17" name="TextBox 16"/>
          <p:cNvSpPr txBox="1"/>
          <p:nvPr/>
        </p:nvSpPr>
        <p:spPr>
          <a:xfrm>
            <a:off x="4495800" y="4063425"/>
            <a:ext cx="4267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Capacity Utilization</a:t>
            </a:r>
          </a:p>
        </p:txBody>
      </p:sp>
      <p:pic>
        <p:nvPicPr>
          <p:cNvPr id="13314" name="Picture 2" descr="http://t2.gstatic.com/images?q=tbn:ANd9GcSjudTTVbOe4BV-NVxaiG89tBmZxofI5t-n1Q9ZCJdpF25iwelrBoOrl9De"/>
          <p:cNvPicPr>
            <a:picLocks noChangeAspect="1" noChangeArrowheads="1"/>
          </p:cNvPicPr>
          <p:nvPr/>
        </p:nvPicPr>
        <p:blipFill>
          <a:blip r:embed="rId3" cstate="print"/>
          <a:srcRect/>
          <a:stretch>
            <a:fillRect/>
          </a:stretch>
        </p:blipFill>
        <p:spPr bwMode="auto">
          <a:xfrm>
            <a:off x="6324600" y="3200400"/>
            <a:ext cx="2514600"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316" name="Picture 4" descr="https://encrypted-tbn3.gstatic.com/images?q=tbn:ANd9GcRfLmCHcvtCY__SDUbZW2ier52rvZFqGTCuSHJCZg100tJ9dJGS"/>
          <p:cNvPicPr>
            <a:picLocks noChangeAspect="1" noChangeArrowheads="1"/>
          </p:cNvPicPr>
          <p:nvPr/>
        </p:nvPicPr>
        <p:blipFill>
          <a:blip r:embed="rId4" cstate="print"/>
          <a:srcRect/>
          <a:stretch>
            <a:fillRect/>
          </a:stretch>
        </p:blipFill>
        <p:spPr bwMode="auto">
          <a:xfrm rot="5400000">
            <a:off x="3486149" y="3257549"/>
            <a:ext cx="2705101"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318" name="AutoShape 6" descr="data:image/jpeg;base64,/9j/4AAQSkZJRgABAQAAAQABAAD/2wCEAAkGBhQSEBQUEhQVEhQUFBQVFRgUFBQUFRUUFBQVFBQUFBUXHCYeFxkkGRQUHy8gJCcpLCwsFR4xNTAqNSYrLCkBCQoKDgwOFA8PFykcHBwpKSkpKSwpKSkpKSkpKSkpKSkpKSkpKSwpKSkpKSwpKSkpKSkpKSkpKSkpLCwsKSwsKf/AABEIANAA8gMBIgACEQEDEQH/xAAcAAABBQEBAQAAAAAAAAAAAAAFAQIDBAYABwj/xABAEAABAwIEAwYDBgQFAwUAAAABAAIDBBEFEiExBkFREyIyYXGRQoGhBzNSYpLRFBWxwSNy4fDxstLTFhdTVIL/xAAYAQEBAQEBAAAAAAAAAAAAAAAAAQIDBP/EACIRAQEBAAEDBAMBAAAAAAAAAAABEQIDITESE0FRInGRYf/aAAwDAQACEQMRAD8A1MwD22ka2QfnFyPQ7hBqzhKF+sTjCeh7zPfcfVFI6rr/AL+SlBB2KyyydRh9XBqR2rPxDvj3GrfmupseaTY3YfPUe4/Za1hI1BI9FXrKCKX72Nrj+Jvdd7jf5hAOhxG4uDcdQbj6Kw2qBQ2p4Q508tj+F/dP6hoUOndUwfexkjrtf0c3QqYNQJOh90varO02NsPPKejtPrsiLK3S/LruPdNBLOlEtlSbUgp3aIG1eFwyeOMX6t0KCVfB25hkt5HT6o72q4yJqsfLFUw+NpcOo1+oSwcQDY3b6rYdr/sqjV4XDJ4mAHqNCoB8GLA87q22saULqOErG8T/AJFUJaaoiOrcw90MaYOB2K7OR5rMQ43bxXCIQYsDzQF+36pRIqTK4FSZwUFkm6rVFCx27QlDiu7bqqoTU8MsOrTZDJ8FlZscwWrzpCVBjf4h7T3mkKVmK+a1EkDXbgIdVYDG7lZDFKLE1YZXAqhNw65vhKovglZuLoNE2cHmndqsy3ECN7hWY8T80B3tFyE/zNcia1VJjLXbOyno7un9j7o9h4zanYfK5VOp4ep5NmmI9WG7f0O/sQrWHUIgjyNdnFy69iNTyt8lpF0phdZNL1FLLZBIXJwlIGh06bj2QqXEddLJGYoeY9lNVNV4PTy+KPKesenu3ZCZeFJGXNPKHflPcPtsUWjxBp528ipc6oy0lbLEbTxEeYGU/sVZpsVY7wv16O7p/ZaIzm1jqOhFx7FDavAaeT4ezPVm36SsmIv4zqFIJwUKl4bmj+4kDx0vY+x0VR+JSRm00Rb5ju/TZBoe0+a7tuqDQYo12zxfo7un/VWhV9UF/tUolVISgpc56oqSooIpPEweo3Qmp4XadY3WPQomJ7J7ZroMzLh08fLMPLVRR4qWmzgQtb2iimpmP8TQUASLFx1VtmIgplRw1GfCcqG1GCzM8JzBDBsVDSnCTzWZFS9njBClixfzQaLtUokCER4orQqR7qi5dRvYDuFEJfNO7VQV58NY7cBDajh4fCbI12gXFFZr+QP6rlpFyDUsnBUocs7T11/C4P8ATQ/pOqPMOg9B/RaYSFyqVjtFYJVSr2Uqhz1HdSSBROCga8gpgqHs8Lkj1boaYEXdqqGR49Y2cPmFchxJjtnC/Q6FA8F4ggrJHxiMscwOcS4sazKCBfPcWuSLA9UQrOHgPxM6E6g+hUUT7Rc6W4s6zh0cLj6oD2E0exzD3+hTm40Ro9tkRZq8Bgk+Exn8u3shsuATM+5kDh0vY+xRKOva7YqTtUVnZK6SM2ljI8xcf6KeDFmnZ36tEdNRcWNiOh1VGqwiCTduQ9W7eyCJtd1UrZ2lDpeHXt1ikB8joVRkklj+8jPqNEGja/oU8TdVnYMWH4reqvR4jpc7dUBcShOzIcyraVM2XoUFiSJrhqAUNqeH4nbDL6K8Jk4SBBnJ+G3t1Y66pTCZniaTZbElMc0HfVBkI8TI3uPVW4sVRiowqN+7QhdTwyPgdZDErMRBU7akdUEkwqVh6hVjUuadQQg038R5rlnP5l5rkHoNVwzC/wABdEfPvt/7h9UTa3KA297AC42Nha6ijlB2KfmViHXVWrVi6hnbcJVUHBROCsuaoSFBAWqasn7OmkftljefnlNvrZNAVDjOfJQS8swaz9R/ZVGbydlQRjYvLdee3am3ze32RDgBtRJVxwxzOYHk5he7crWuee7tewtqOag4jex7KcxHPEGOyuGxIOQ6ciMouhGHzSCUdk5zHNPia4tIJGtiOgJ91zvm1ueHqsVNO6aZskDRHGCS4B8bwASATpkN7XFhsfkoBRsljL9WjQETNy2LthmFxfUdN1nME+0qujc+POJoxlBMwzlpHQ+m97rYf+4tLLC1lTASb3PZgZSeRa0npqQSNisbZ8rn+AVZgWQi4y32IIINt7WVF1PI3wnMFreI+IaIdlDE4FjwA2RrczA83s2+4dzOnNApGlpIO4/a4XSXWKG/zAt0c0hTR17TzUssjRYOIBdsCQL+l91BNh7Dyt6aLSLImUgn+fkdUJdSPb4XX9dE0Vrm+Np9f9UVeqMKik3ZY9W6KhNw0R91J8irkGINPNWmSXUGdqKeaPxMJ8x+4UceKW3u31Wra9Qz0Eb/ABMB89iqA8WJ/NWY8RBUdTwu0/duLfI7IfLhU8fLOPLVNBxtSORUgnWVFY5p7wLVahxXzQaITBcUHZiY5qwytB5oLzlDLTNduAU1tQnCZFVThEf4Uiu9oFyGlgrvwuv5bH2V6HFuR+qmq8Chk2Bid1ZqP0n+yHT4FOxpLCJgOQ1NvTcIyOQVAcNFJdZSDEOzdrdjhuDcj58wj1HiTZALHX1/oqLf8Lc6aJXYO/kE3MrNPib2bG46HUIqi7CJB8KFcS4A6phEZcY7ODtRcGwIsddN1tIccY7xtLT1Go9t1ableO6Q7039kR5rwzhzKSKSKophVRvfmDmHM5vdDTZpsRtuNfXRGYuHqCc2p5jDIdo5b3HlZ1nf1WkqsJjO7dfLQ/RCq3h5rha4cOj2g/X/AEUs1qM3PwHNTjKxol3e5zO8Dc/ED1PLo1CqjCpLu7XuuPdYNdG7uO3icdPIBa+KKpp79k97W9Ae0Z+l2o+RCc3iWQ6TQxzehym46h+g9Q5cuXT3xWpyxksPwiSarGVruzpRlHd0LtDI8k7N5ZujVq+JpGGqPZZS0RxDMwgh57MEuuN9wL/lQfs3vbapk7UZi4RMOWBtySM1gO1I6npoU4M6AN8miwHyXSTJjFug2K4UKyqbC55jbHBJK5wANtQG6FH/ALPKWSsjqHOyGGORscQyWsA3k5utsuXcndZn+asEleM3+M6NsMTbG5a1rjIQdtNdPJAsD4tq6HN/DzOjbfM5tmuY4gW7zXAi9rBB6xiHDEjT3WEjycHfsUHlpy3RwI8iCD7FXIPtblgY3+Op2uJOUmK8b83PuOuD7haOh45w2qGUytjcfgnbkPpmPdPuoMRLQsJ218tCohh7h4H/ACK9Hq+Doni8egOxaQ5p9OSz+McOPhY59xZovfX/AKf2KujMiplZ4m5h5KeHFGHfQ+aip8UDpXREFr2FwOxacpAJB9TbXoeintG+47riDY2IJB87bKiw2QHYpSVROGgeFxb9QuvI3lm9N0FqWBrvE0O9QhtTw5E7a7T5K03EBzBaVO2cHYqKzc/DsjfA4OCqPEjPE0hbG6Y4A76qjIRYketvVXI8UReowmN+7Rfy0Qyo4a5scQfNDC/zQLlTOAS9QkTUejhLmUQclugdUMbILSsbJ5kd4ejhqg1Zwq0nNBIY3dH7frG3zCL3XZkGWnqayl+8ZnZ18Tf1t/urNHxjE7R94z56j3C0TJiNjb/fND67Baea+eMAn4o+475gd0+yIsRVDXi7SHDyN08SEbLMTcHyxnNSzX/K49m7/tPuoDxBU05DaiI+pGUnzB2KDdR409u9nj82/vurMeKxu8QLDYb94a7bahY+j4ohk0zZD0dp9dkTidnLQHWbck2y66eZFztzQaOwIu0hw6jVV5qdrvEAfX90HhcGXILsxNwb6AdLWv8AXmrEeMOHiAd9D7hTGtOmwZh2u36hVJMJcNrO+iJx4jG7mWnz29wpnvAbmuLdb3Czti5K84xDgPvukD3BxcXd8Ea3vo9u2vkiOJChksH0kkLj4jBI2VhPXK7X3t81oK3EC8EM0bzJ5+g5DzQCtwdjhdwPq02I8+hCz7k8Ne3c0OlwGKdwMdV2paCGMne5jmX5NEhIvoNAeSHVPC8sd8zCBqASLA2+h8ldm4df8DxIOQeNfkf+EkFXU0+zpYx0v2kZ9Wm4+q3m+Kn7itguMupIHFk0kM+ZxEbS9pOoawAWyOvvzRmn42ratscE5Y7O9rS4MyusXDMDbTbS9lHHjscn38DHH8cJ7N3qWHun5BDZceZBVZooXyMYQWZndmdWgOBGU7XKZayN1cMcdZVyMaGhgY0hosMwZ2shA2Grth0WYjonwQR1d2Pkq3ODGOZmLf8AE1drobgDX8yt19c7+CmlcMr6h73kXvYyvNhfnZoUfGtc29IyB4cyCCMMewixeD3nAjmHN91oeiy8IStAINnWGYN7zb21s1+tv/0h01BMzxMzf5TZ36X2+hKHcN/a1WElszI6hrALuLTG/XYZmd2+h5LVYd9qmHzktlz07gbHtG52X52e2+nqAsd4rNvmaTlf3T+F4LT8g7f5Jj6Fp2u30XozcKp6mO8To5WH8Ba9vzbqEGq+Ami/ZF0f+R1h+h12+wC1KjH9k9uxzeqQ1xb4mEeamxuKWkzdoBI1rc5sMj8t7E2uWnccwoMNxFs8edl8pJHeFjcbqzESsrmnn7qYOBUMlG07gfLRVzQkeFxHqi6u5kio5ZfJcmD0Sv4ZLdWoPNTOZ4gV6vJADuEOq8Fa4bLWI80Dl11qMQ4U5t0QCpwt7OV1MNViUl00nquzKB11zn6WNi07hwDgfkdE26QoBdbwzTyA2b2RPNliP0O/sQg54dqoDenlzjo05XW/yO3+V1qiVUr8SZC27z6DmUGdj4pkjOWeM3G+hY79JRSl4ghk2fY9HaFZzFuIpJjYmzRs02cPqnYPDTzyNa9pY8nQB1o3+WurT5Aq3tNp5bFgv6devp1VfEsWipmB078jXHusaM8jrGxdluNB1JA5C6L09EGgCw00FtgOgHIIRxDwjHUkPc3vt6HLmHJrj0815L1Zb38PXx6N4zfkVjLXNa5jhJG8ZmOb4XN6j+hB1B0Kc6EFDuGMEdSwljnl2Y5i34Gm1u7520J5oqWrhys3s7SXO4ZUULm6sueZH9wmRSgosSh2I0Bd3o+6/wAxdrvXz81vjzxnlx1XmwyN+7RfqND7hVJcCbbQ6dHAOCdFibmHLKwtI6fsdUShqmO2I/uvRvKPP6eNZ3E8AMsYYbhrTcZLW0FhcHlqqeGYGyEObIwzNcWkWcWlhFwSGXAuQRrv3fNbQRXSPpAdwPmtTnL5S9O/DKfyKAuPYzPgc7cFxbm6A6Au36OVGfgqSMDK0SAdDc67kjda+fCQRa2nTcexVJ+GuZcRuc0dAe782G7T7K9r4rP7jGxRyQ1EZzPhGcZnNL2ENGpvl18lroftVqopQyORlTGGguMgz6nZoe2xv1vfdPdO8C0rGyjz7p+twfkWobiUUDY3Pax7HgXDbEhx6X1A9cxV7p2X6zERWU1fUVDQGxwtYxrXO0kc64IPPXLuo8EpOzp428w0X9TqfqUGbjjZaVtGyJ7XSVLJJXuLSCxmpbpryHLktG0qyYylJVumpGdkZp5WU8WwdIcuY72aNyULrb9k+2pynT+yC/adE+RlLKy7oBGRps15cXEnpcZf02WmuPi1pTX0PKsi/V/ouXjfZeYXKp6p9PtuyQhOXFGUT4wVTqMMa7kiCQhBlMQ4Va7YLOVvDT2bL0zKopKYHcIY8ilhc094EKPMvScXwqJrHPkLWNAuS6wAC8X4n4pjc5zKYWbtnJtf0CmIsYxjzYhZpDn9L7eqxtfiLpXXebnkoJJLnqoHyXV7QxznaqVsXdBvr5bi3MJgCe1+UqN43fCHFPaWhmPf2Y4/EOh/N/VbiCnZ4Zc0ZdbK4jugG+9/l9V4iWg6t35ja3mCtnwhxPmaKedxJFxGXG4IJvluea8vU6Un5R6en1bfxrXSx2JFwbG1wbg20uD0WExz7QH09WGdkOxbo9rh33g/EH/CegGnW63Zbb08lQruG4qpzTIwOLTof7HqFw4cpL3mu/OWztTqKobM1r4iXMe0OGhBHUOB2I5q5USMgZnkNzyZzP7J09SylZZgbe1gLCw8ysRjFTJNmIfZx+Ii/sOS78Ol32/xw59XO0S4hiLp5C9wA5ADYNGwUDVkZMJqYiSxxOtzlJ19Qd0+PieWN1pG5wDvYscvU82tzT1zm87+uqIRYp1HssdRcVQv0JMZ/MNPcI1DM12odcW+Egj5qXjKs5WNHHVtPMKVzAVnWSgau1Hkbb8ySDop46ot2JHrtvy6rlen9Ok6n2KS0gKqSYX00SsxM89VO3EWny9Qs5yi/hQWTCA1+YNbmHO1jrunOBG4RvOHdCmOiHRanU+0vTnwDiRdTTviuIy0sdfNHIMzDfe3S/TUeSISUIPKyqyYeRsfdbnKVjOXEorWf/Spf0t/8aRR/wAO/p9QuWtibXv65ckWmHJClSFAiD8ScUw0URfM7X4WjxOPQBBOOvtEjomlkdpJyNByZ5u/ZeEYzj0tTKZJnl7ieewHQDkENHOMOO5q5/eOSIeGMHQebupWUc6/kmuckN90tXDALp7hpawT4jv6FRKKcNFxKRpTsp9LqCRjyNtP2T3kX0/4KYxpKmbGrJpW84Kx0zEQSnvgd0n4wOXqtlVSthYSSABuV4vC4tcC24c0gttuCNitVXYxJPlMh2A0GwNtT6rPtcZdjfu2zKkxPEjK7TRvLqfMqgSkukJW3LycEyWma8Wc0OHmAnXTgs1qBVTwrC7w3YfI3HsUOfwxPEbxPv8A5XFp9jp9VqWlPaVTGUbj9TCbStzD87bH9Q3RGi4tiOj80fqMw6WuNh8kcIBFiAR5i6H1XDsEmuTKerNPpsiYJQYiyXVjmO/y2H0CmusjUcHOGsUnv3T7hRfxVbT+IFzR+IZx+oapsG0BspmVrhzv66rIUvGo2kjI82m49ijNLjsMnhkF+ju6fqpeOrKOMxHqPZTsqWnYj56IW2Mu8NupJIAHzJ1TnQtBFzn0NwDYX5a81i9ON+uimULkIzLln219b35ckuuuu7i5ZTjvjRtFDZpvM4WaOn5irvF3FUdFCXON3nwN5kr56x/HH1ErpJHEud9ByAQU8UxB0j3PeS5ziSSeZQ0vNr2v0Cc6S+qZfRW0kLG8kC4sVO2O7XeSrhTRTkAgbO3WWjI3WK4FKNU9kd1FNaFYji6p0cVlKWqzilpoCe0X2Ntbf8JzYiWkkaD6rXcN8CS1YY8WjiBsXHc7eFvNdPDITguCOlkayNpc4kXPQX1J8ltsQ4Dt4Cttg+AxUzMkTbdXHxOPUn+yuFqYjxitwOWLdpI6hD79V7hLRtdoQCg2IcGQyfCAVzrUjykFPBWqxH7PJG6xuv5FZyrwmaI99h9RqstIgU8OVbtOv7KQPQTtcntcoQ5PDldEoKfdQtcnByCCqwmKTxMaT1AsfcIRV8FsP3bi09DqPfdaAOS3RGO/ldXB925xH5TcfpKkh4tmYbSsDvdjv2WtumTUzXizmh3qLp3TAIcaR/gf9FyI/wDp+D/4x9Vyo+jkNx/G20sLpHa2GgG5KIlee/arXiMRG+19OvkVUeVcU8RSVUzpJCejRyaOgWZlkuUdx2JrwHx8/E3oVn8qtSOslDUila0nZZrcRlqa+Ikixtb6q62k6qRkICmriCOLqrDRZI9TQUzn7aDmVuRLTc1zpqVfpcMLjsXPOga3XX06q5hODukeGRNLnH/fyC9U4W4LZT2kk70v0b6efmtxi1n+DPs7uzPWM0PhjJIO+7rf0Xo8UTWtDWgNaBYACwA8gluuurjO64pLJ4CVStyGhi4hKussNxGWKGWka4agH5K1ZJZZsVnMQ4Mgl+EA+Szdf9nBGsTvkdV6MQkLFPSrxqs4bqIt2XHkqBJbo4EeosvcXwA7gFDqzhyKTdo9kxMeRNenBy3Vf9nbDrGcpWfrOC52bd4IgOCnXXTUcjPEwj+iiD0EoKddRBycHKh+dIkzJVEemcUfaTFTlzI/8SQXuAdj5rw/GOJpqqVxludTboPIIfOXCUuJN7m5PPrdMfKHXLTYrbDjGb7qxUUYyhw57+qF0dcQ4tcrbK3vWOxVzsqRsIUzbBV3Sa6aqSOme7yCzjWnvlA3Ka0uce6Fbhw5o37xR7CuGp59I4yG/iOg9zuriaA0+GagvN/JbLh7g2SpsSOzi6kb+g5rTYB9nUcRD5z2jhy+EfutmwACwFgOQXScWLVPCMEipmZY2gdT8R9Sr900FODVfCOShqcGJ9lNbkIAlslsnWWWjQFycGpcqimLrJ+VJlQMsuspMq7KhqNdZSZV2VTDUWVIY1NlXZUw1Rmw1j/E0H5INXcEQvvYWWmsusp6R5zW/Z24axuQOr4Znj3bm9F7CWpjoQdxdTB4kaOT8DvYrl7P/LmfhHsuTKmPmaaqD99L7oQQWSabFF24Q9oIeCLdVewjhGWqdaNt7bk6ALbAFLQFzgQNVpI+D5zB2vZnIOfO3Wy9N4S4AZTNJltI823Fw3yC1vZi1rC3TkrONTXz/S0RcbNYS7yBJWtwj7PqiWxf/hN89/ZemQYXGwktY1pO5ACtBq1OP2azuEcDU8NiW9o7q7X2C0TGgCwFh5JwYntiWu0TvTU9rVI2JSNalrU4mNjT7JwCcAsa3hganAJ1ktkUgCUNTglsqG5V2VPsusohmVdlUmVJZFMypbJ9klkxDLLrJ9l1kNMskIUll1kw1HlXWUmVJlUw0yy5Osuyq4QxcnWSpi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data:image/jpeg;base64,/9j/4AAQSkZJRgABAQAAAQABAAD/2wCEAAkGBhQSEBQUEhQVEhQUFBQVFRgUFBQUFRUUFBQVFBQUFBUXHCYeFxkkGRQUHy8gJCcpLCwsFR4xNTAqNSYrLCkBCQoKDgwOFA8PFykcHBwpKSkpKSwpKSkpKSkpKSkpKSkpKSkpKSwpKSkpKSwpKSkpKSkpKSkpKSkpLCwsKSwsKf/AABEIANAA8gMBIgACEQEDEQH/xAAcAAABBQEBAQAAAAAAAAAAAAAFAQIDBAYABwj/xABAEAABAwIEAwYDBgQFAwUAAAABAAIDBBEFEiExBkFREyIyYXGRQoGhBzNSYpLRFBWxwSNy4fDxstLTFhdTVIL/xAAYAQEBAQEBAAAAAAAAAAAAAAAAAQIDBP/EACIRAQEBAAEDBAMBAAAAAAAAAAABEQIDITESE0FRInGRYf/aAAwDAQACEQMRAD8A1MwD22ka2QfnFyPQ7hBqzhKF+sTjCeh7zPfcfVFI6rr/AL+SlBB2KyyydRh9XBqR2rPxDvj3GrfmupseaTY3YfPUe4/Za1hI1BI9FXrKCKX72Nrj+Jvdd7jf5hAOhxG4uDcdQbj6Kw2qBQ2p4Q508tj+F/dP6hoUOndUwfexkjrtf0c3QqYNQJOh90varO02NsPPKejtPrsiLK3S/LruPdNBLOlEtlSbUgp3aIG1eFwyeOMX6t0KCVfB25hkt5HT6o72q4yJqsfLFUw+NpcOo1+oSwcQDY3b6rYdr/sqjV4XDJ4mAHqNCoB8GLA87q22saULqOErG8T/AJFUJaaoiOrcw90MaYOB2K7OR5rMQ43bxXCIQYsDzQF+36pRIqTK4FSZwUFkm6rVFCx27QlDiu7bqqoTU8MsOrTZDJ8FlZscwWrzpCVBjf4h7T3mkKVmK+a1EkDXbgIdVYDG7lZDFKLE1YZXAqhNw65vhKovglZuLoNE2cHmndqsy3ECN7hWY8T80B3tFyE/zNcia1VJjLXbOyno7un9j7o9h4zanYfK5VOp4ep5NmmI9WG7f0O/sQrWHUIgjyNdnFy69iNTyt8lpF0phdZNL1FLLZBIXJwlIGh06bj2QqXEddLJGYoeY9lNVNV4PTy+KPKesenu3ZCZeFJGXNPKHflPcPtsUWjxBp528ipc6oy0lbLEbTxEeYGU/sVZpsVY7wv16O7p/ZaIzm1jqOhFx7FDavAaeT4ezPVm36SsmIv4zqFIJwUKl4bmj+4kDx0vY+x0VR+JSRm00Rb5ju/TZBoe0+a7tuqDQYo12zxfo7un/VWhV9UF/tUolVISgpc56oqSooIpPEweo3Qmp4XadY3WPQomJ7J7ZroMzLh08fLMPLVRR4qWmzgQtb2iimpmP8TQUASLFx1VtmIgplRw1GfCcqG1GCzM8JzBDBsVDSnCTzWZFS9njBClixfzQaLtUokCER4orQqR7qi5dRvYDuFEJfNO7VQV58NY7cBDajh4fCbI12gXFFZr+QP6rlpFyDUsnBUocs7T11/C4P8ATQ/pOqPMOg9B/RaYSFyqVjtFYJVSr2Uqhz1HdSSBROCga8gpgqHs8Lkj1boaYEXdqqGR49Y2cPmFchxJjtnC/Q6FA8F4ggrJHxiMscwOcS4sazKCBfPcWuSLA9UQrOHgPxM6E6g+hUUT7Rc6W4s6zh0cLj6oD2E0exzD3+hTm40Ro9tkRZq8Bgk+Exn8u3shsuATM+5kDh0vY+xRKOva7YqTtUVnZK6SM2ljI8xcf6KeDFmnZ36tEdNRcWNiOh1VGqwiCTduQ9W7eyCJtd1UrZ2lDpeHXt1ikB8joVRkklj+8jPqNEGja/oU8TdVnYMWH4reqvR4jpc7dUBcShOzIcyraVM2XoUFiSJrhqAUNqeH4nbDL6K8Jk4SBBnJ+G3t1Y66pTCZniaTZbElMc0HfVBkI8TI3uPVW4sVRiowqN+7QhdTwyPgdZDErMRBU7akdUEkwqVh6hVjUuadQQg038R5rlnP5l5rkHoNVwzC/wABdEfPvt/7h9UTa3KA297AC42Nha6ijlB2KfmViHXVWrVi6hnbcJVUHBROCsuaoSFBAWqasn7OmkftljefnlNvrZNAVDjOfJQS8swaz9R/ZVGbydlQRjYvLdee3am3ze32RDgBtRJVxwxzOYHk5he7crWuee7tewtqOag4jex7KcxHPEGOyuGxIOQ6ciMouhGHzSCUdk5zHNPia4tIJGtiOgJ91zvm1ueHqsVNO6aZskDRHGCS4B8bwASATpkN7XFhsfkoBRsljL9WjQETNy2LthmFxfUdN1nME+0qujc+POJoxlBMwzlpHQ+m97rYf+4tLLC1lTASb3PZgZSeRa0npqQSNisbZ8rn+AVZgWQi4y32IIINt7WVF1PI3wnMFreI+IaIdlDE4FjwA2RrczA83s2+4dzOnNApGlpIO4/a4XSXWKG/zAt0c0hTR17TzUssjRYOIBdsCQL+l91BNh7Dyt6aLSLImUgn+fkdUJdSPb4XX9dE0Vrm+Np9f9UVeqMKik3ZY9W6KhNw0R91J8irkGINPNWmSXUGdqKeaPxMJ8x+4UceKW3u31Wra9Qz0Eb/ABMB89iqA8WJ/NWY8RBUdTwu0/duLfI7IfLhU8fLOPLVNBxtSORUgnWVFY5p7wLVahxXzQaITBcUHZiY5qwytB5oLzlDLTNduAU1tQnCZFVThEf4Uiu9oFyGlgrvwuv5bH2V6HFuR+qmq8Chk2Bid1ZqP0n+yHT4FOxpLCJgOQ1NvTcIyOQVAcNFJdZSDEOzdrdjhuDcj58wj1HiTZALHX1/oqLf8Lc6aJXYO/kE3MrNPib2bG46HUIqi7CJB8KFcS4A6phEZcY7ODtRcGwIsddN1tIccY7xtLT1Go9t1ableO6Q7039kR5rwzhzKSKSKophVRvfmDmHM5vdDTZpsRtuNfXRGYuHqCc2p5jDIdo5b3HlZ1nf1WkqsJjO7dfLQ/RCq3h5rha4cOj2g/X/AEUs1qM3PwHNTjKxol3e5zO8Dc/ED1PLo1CqjCpLu7XuuPdYNdG7uO3icdPIBa+KKpp79k97W9Ae0Z+l2o+RCc3iWQ6TQxzehym46h+g9Q5cuXT3xWpyxksPwiSarGVruzpRlHd0LtDI8k7N5ZujVq+JpGGqPZZS0RxDMwgh57MEuuN9wL/lQfs3vbapk7UZi4RMOWBtySM1gO1I6npoU4M6AN8miwHyXSTJjFug2K4UKyqbC55jbHBJK5wANtQG6FH/ALPKWSsjqHOyGGORscQyWsA3k5utsuXcndZn+asEleM3+M6NsMTbG5a1rjIQdtNdPJAsD4tq6HN/DzOjbfM5tmuY4gW7zXAi9rBB6xiHDEjT3WEjycHfsUHlpy3RwI8iCD7FXIPtblgY3+Op2uJOUmK8b83PuOuD7haOh45w2qGUytjcfgnbkPpmPdPuoMRLQsJ218tCohh7h4H/ACK9Hq+Doni8egOxaQ5p9OSz+McOPhY59xZovfX/AKf2KujMiplZ4m5h5KeHFGHfQ+aip8UDpXREFr2FwOxacpAJB9TbXoeintG+47riDY2IJB87bKiw2QHYpSVROGgeFxb9QuvI3lm9N0FqWBrvE0O9QhtTw5E7a7T5K03EBzBaVO2cHYqKzc/DsjfA4OCqPEjPE0hbG6Y4A76qjIRYketvVXI8UReowmN+7Rfy0Qyo4a5scQfNDC/zQLlTOAS9QkTUejhLmUQclugdUMbILSsbJ5kd4ejhqg1Zwq0nNBIY3dH7frG3zCL3XZkGWnqayl+8ZnZ18Tf1t/urNHxjE7R94z56j3C0TJiNjb/fND67Baea+eMAn4o+475gd0+yIsRVDXi7SHDyN08SEbLMTcHyxnNSzX/K49m7/tPuoDxBU05DaiI+pGUnzB2KDdR409u9nj82/vurMeKxu8QLDYb94a7bahY+j4ohk0zZD0dp9dkTidnLQHWbck2y66eZFztzQaOwIu0hw6jVV5qdrvEAfX90HhcGXILsxNwb6AdLWv8AXmrEeMOHiAd9D7hTGtOmwZh2u36hVJMJcNrO+iJx4jG7mWnz29wpnvAbmuLdb3Czti5K84xDgPvukD3BxcXd8Ea3vo9u2vkiOJChksH0kkLj4jBI2VhPXK7X3t81oK3EC8EM0bzJ5+g5DzQCtwdjhdwPq02I8+hCz7k8Ne3c0OlwGKdwMdV2paCGMne5jmX5NEhIvoNAeSHVPC8sd8zCBqASLA2+h8ldm4df8DxIOQeNfkf+EkFXU0+zpYx0v2kZ9Wm4+q3m+Kn7itguMupIHFk0kM+ZxEbS9pOoawAWyOvvzRmn42ratscE5Y7O9rS4MyusXDMDbTbS9lHHjscn38DHH8cJ7N3qWHun5BDZceZBVZooXyMYQWZndmdWgOBGU7XKZayN1cMcdZVyMaGhgY0hosMwZ2shA2Grth0WYjonwQR1d2Pkq3ODGOZmLf8AE1drobgDX8yt19c7+CmlcMr6h73kXvYyvNhfnZoUfGtc29IyB4cyCCMMewixeD3nAjmHN91oeiy8IStAINnWGYN7zb21s1+tv/0h01BMzxMzf5TZ36X2+hKHcN/a1WElszI6hrALuLTG/XYZmd2+h5LVYd9qmHzktlz07gbHtG52X52e2+nqAsd4rNvmaTlf3T+F4LT8g7f5Jj6Fp2u30XozcKp6mO8To5WH8Ba9vzbqEGq+Ami/ZF0f+R1h+h12+wC1KjH9k9uxzeqQ1xb4mEeamxuKWkzdoBI1rc5sMj8t7E2uWnccwoMNxFs8edl8pJHeFjcbqzESsrmnn7qYOBUMlG07gfLRVzQkeFxHqi6u5kio5ZfJcmD0Sv4ZLdWoPNTOZ4gV6vJADuEOq8Fa4bLWI80Dl11qMQ4U5t0QCpwt7OV1MNViUl00nquzKB11zn6WNi07hwDgfkdE26QoBdbwzTyA2b2RPNliP0O/sQg54dqoDenlzjo05XW/yO3+V1qiVUr8SZC27z6DmUGdj4pkjOWeM3G+hY79JRSl4ghk2fY9HaFZzFuIpJjYmzRs02cPqnYPDTzyNa9pY8nQB1o3+WurT5Aq3tNp5bFgv6devp1VfEsWipmB078jXHusaM8jrGxdluNB1JA5C6L09EGgCw00FtgOgHIIRxDwjHUkPc3vt6HLmHJrj0815L1Zb38PXx6N4zfkVjLXNa5jhJG8ZmOb4XN6j+hB1B0Kc6EFDuGMEdSwljnl2Y5i34Gm1u7520J5oqWrhys3s7SXO4ZUULm6sueZH9wmRSgosSh2I0Bd3o+6/wAxdrvXz81vjzxnlx1XmwyN+7RfqND7hVJcCbbQ6dHAOCdFibmHLKwtI6fsdUShqmO2I/uvRvKPP6eNZ3E8AMsYYbhrTcZLW0FhcHlqqeGYGyEObIwzNcWkWcWlhFwSGXAuQRrv3fNbQRXSPpAdwPmtTnL5S9O/DKfyKAuPYzPgc7cFxbm6A6Au36OVGfgqSMDK0SAdDc67kjda+fCQRa2nTcexVJ+GuZcRuc0dAe782G7T7K9r4rP7jGxRyQ1EZzPhGcZnNL2ENGpvl18lroftVqopQyORlTGGguMgz6nZoe2xv1vfdPdO8C0rGyjz7p+twfkWobiUUDY3Pax7HgXDbEhx6X1A9cxV7p2X6zERWU1fUVDQGxwtYxrXO0kc64IPPXLuo8EpOzp428w0X9TqfqUGbjjZaVtGyJ7XSVLJJXuLSCxmpbpryHLktG0qyYylJVumpGdkZp5WU8WwdIcuY72aNyULrb9k+2pynT+yC/adE+RlLKy7oBGRps15cXEnpcZf02WmuPi1pTX0PKsi/V/ouXjfZeYXKp6p9PtuyQhOXFGUT4wVTqMMa7kiCQhBlMQ4Va7YLOVvDT2bL0zKopKYHcIY8ilhc094EKPMvScXwqJrHPkLWNAuS6wAC8X4n4pjc5zKYWbtnJtf0CmIsYxjzYhZpDn9L7eqxtfiLpXXebnkoJJLnqoHyXV7QxznaqVsXdBvr5bi3MJgCe1+UqN43fCHFPaWhmPf2Y4/EOh/N/VbiCnZ4Zc0ZdbK4jugG+9/l9V4iWg6t35ja3mCtnwhxPmaKedxJFxGXG4IJvluea8vU6Un5R6en1bfxrXSx2JFwbG1wbg20uD0WExz7QH09WGdkOxbo9rh33g/EH/CegGnW63Zbb08lQruG4qpzTIwOLTof7HqFw4cpL3mu/OWztTqKobM1r4iXMe0OGhBHUOB2I5q5USMgZnkNzyZzP7J09SylZZgbe1gLCw8ysRjFTJNmIfZx+Ii/sOS78Ol32/xw59XO0S4hiLp5C9wA5ADYNGwUDVkZMJqYiSxxOtzlJ19Qd0+PieWN1pG5wDvYscvU82tzT1zm87+uqIRYp1HssdRcVQv0JMZ/MNPcI1DM12odcW+Egj5qXjKs5WNHHVtPMKVzAVnWSgau1Hkbb8ySDop46ot2JHrtvy6rlen9Ok6n2KS0gKqSYX00SsxM89VO3EWny9Qs5yi/hQWTCA1+YNbmHO1jrunOBG4RvOHdCmOiHRanU+0vTnwDiRdTTviuIy0sdfNHIMzDfe3S/TUeSISUIPKyqyYeRsfdbnKVjOXEorWf/Spf0t/8aRR/wAO/p9QuWtibXv65ckWmHJClSFAiD8ScUw0URfM7X4WjxOPQBBOOvtEjomlkdpJyNByZ5u/ZeEYzj0tTKZJnl7ieewHQDkENHOMOO5q5/eOSIeGMHQebupWUc6/kmuckN90tXDALp7hpawT4jv6FRKKcNFxKRpTsp9LqCRjyNtP2T3kX0/4KYxpKmbGrJpW84Kx0zEQSnvgd0n4wOXqtlVSthYSSABuV4vC4tcC24c0gttuCNitVXYxJPlMh2A0GwNtT6rPtcZdjfu2zKkxPEjK7TRvLqfMqgSkukJW3LycEyWma8Wc0OHmAnXTgs1qBVTwrC7w3YfI3HsUOfwxPEbxPv8A5XFp9jp9VqWlPaVTGUbj9TCbStzD87bH9Q3RGi4tiOj80fqMw6WuNh8kcIBFiAR5i6H1XDsEmuTKerNPpsiYJQYiyXVjmO/y2H0CmusjUcHOGsUnv3T7hRfxVbT+IFzR+IZx+oapsG0BspmVrhzv66rIUvGo2kjI82m49ijNLjsMnhkF+ju6fqpeOrKOMxHqPZTsqWnYj56IW2Mu8NupJIAHzJ1TnQtBFzn0NwDYX5a81i9ON+uimULkIzLln219b35ckuuuu7i5ZTjvjRtFDZpvM4WaOn5irvF3FUdFCXON3nwN5kr56x/HH1ErpJHEud9ByAQU8UxB0j3PeS5ziSSeZQ0vNr2v0Cc6S+qZfRW0kLG8kC4sVO2O7XeSrhTRTkAgbO3WWjI3WK4FKNU9kd1FNaFYji6p0cVlKWqzilpoCe0X2Ntbf8JzYiWkkaD6rXcN8CS1YY8WjiBsXHc7eFvNdPDITguCOlkayNpc4kXPQX1J8ltsQ4Dt4Cttg+AxUzMkTbdXHxOPUn+yuFqYjxitwOWLdpI6hD79V7hLRtdoQCg2IcGQyfCAVzrUjykFPBWqxH7PJG6xuv5FZyrwmaI99h9RqstIgU8OVbtOv7KQPQTtcntcoQ5PDldEoKfdQtcnByCCqwmKTxMaT1AsfcIRV8FsP3bi09DqPfdaAOS3RGO/ldXB925xH5TcfpKkh4tmYbSsDvdjv2WtumTUzXizmh3qLp3TAIcaR/gf9FyI/wDp+D/4x9Vyo+jkNx/G20sLpHa2GgG5KIlee/arXiMRG+19OvkVUeVcU8RSVUzpJCejRyaOgWZlkuUdx2JrwHx8/E3oVn8qtSOslDUila0nZZrcRlqa+Ikixtb6q62k6qRkICmriCOLqrDRZI9TQUzn7aDmVuRLTc1zpqVfpcMLjsXPOga3XX06q5hODukeGRNLnH/fyC9U4W4LZT2kk70v0b6efmtxi1n+DPs7uzPWM0PhjJIO+7rf0Xo8UTWtDWgNaBYACwA8gluuurjO64pLJ4CVStyGhi4hKussNxGWKGWka4agH5K1ZJZZsVnMQ4Mgl+EA+Szdf9nBGsTvkdV6MQkLFPSrxqs4bqIt2XHkqBJbo4EeosvcXwA7gFDqzhyKTdo9kxMeRNenBy3Vf9nbDrGcpWfrOC52bd4IgOCnXXTUcjPEwj+iiD0EoKddRBycHKh+dIkzJVEemcUfaTFTlzI/8SQXuAdj5rw/GOJpqqVxludTboPIIfOXCUuJN7m5PPrdMfKHXLTYrbDjGb7qxUUYyhw57+qF0dcQ4tcrbK3vWOxVzsqRsIUzbBV3Sa6aqSOme7yCzjWnvlA3Ka0uce6Fbhw5o37xR7CuGp59I4yG/iOg9zuriaA0+GagvN/JbLh7g2SpsSOzi6kb+g5rTYB9nUcRD5z2jhy+EfutmwACwFgOQXScWLVPCMEipmZY2gdT8R9Sr900FODVfCOShqcGJ9lNbkIAlslsnWWWjQFycGpcqimLrJ+VJlQMsuspMq7KhqNdZSZV2VTDUWVIY1NlXZUw1Rmw1j/E0H5INXcEQvvYWWmsusp6R5zW/Z24axuQOr4Znj3bm9F7CWpjoQdxdTB4kaOT8DvYrl7P/LmfhHsuTKmPmaaqD99L7oQQWSabFF24Q9oIeCLdVewjhGWqdaNt7bk6ALbAFLQFzgQNVpI+D5zB2vZnIOfO3Wy9N4S4AZTNJltI823Fw3yC1vZi1rC3TkrONTXz/S0RcbNYS7yBJWtwj7PqiWxf/hN89/ZemQYXGwktY1pO5ACtBq1OP2azuEcDU8NiW9o7q7X2C0TGgCwFh5JwYntiWu0TvTU9rVI2JSNalrU4mNjT7JwCcAsa3hganAJ1ktkUgCUNTglsqG5V2VPsusohmVdlUmVJZFMypbJ9klkxDLLrJ9l1kNMskIUll1kw1HlXWUmVJlUw0yy5Osuyq4QxcnWSpi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data:image/jpeg;base64,/9j/4AAQSkZJRgABAQAAAQABAAD/2wCEAAkGBhQSEBQUEhQVEhQUFBQVFRgUFBQUFRUUFBQVFBQUFBUXHCYeFxkkGRQUHy8gJCcpLCwsFR4xNTAqNSYrLCkBCQoKDgwOFA8PFykcHBwpKSkpKSwpKSkpKSkpKSkpKSkpKSkpKSwpKSkpKSwpKSkpKSkpKSkpKSkpLCwsKSwsKf/AABEIANAA8gMBIgACEQEDEQH/xAAcAAABBQEBAQAAAAAAAAAAAAAFAQIDBAYABwj/xABAEAABAwIEAwYDBgQFAwUAAAABAAIDBBEFEiExBkFREyIyYXGRQoGhBzNSYpLRFBWxwSNy4fDxstLTFhdTVIL/xAAYAQEBAQEBAAAAAAAAAAAAAAAAAQIDBP/EACIRAQEBAAEDBAMBAAAAAAAAAAABEQIDITESE0FRInGRYf/aAAwDAQACEQMRAD8A1MwD22ka2QfnFyPQ7hBqzhKF+sTjCeh7zPfcfVFI6rr/AL+SlBB2KyyydRh9XBqR2rPxDvj3GrfmupseaTY3YfPUe4/Za1hI1BI9FXrKCKX72Nrj+Jvdd7jf5hAOhxG4uDcdQbj6Kw2qBQ2p4Q508tj+F/dP6hoUOndUwfexkjrtf0c3QqYNQJOh90varO02NsPPKejtPrsiLK3S/LruPdNBLOlEtlSbUgp3aIG1eFwyeOMX6t0KCVfB25hkt5HT6o72q4yJqsfLFUw+NpcOo1+oSwcQDY3b6rYdr/sqjV4XDJ4mAHqNCoB8GLA87q22saULqOErG8T/AJFUJaaoiOrcw90MaYOB2K7OR5rMQ43bxXCIQYsDzQF+36pRIqTK4FSZwUFkm6rVFCx27QlDiu7bqqoTU8MsOrTZDJ8FlZscwWrzpCVBjf4h7T3mkKVmK+a1EkDXbgIdVYDG7lZDFKLE1YZXAqhNw65vhKovglZuLoNE2cHmndqsy3ECN7hWY8T80B3tFyE/zNcia1VJjLXbOyno7un9j7o9h4zanYfK5VOp4ep5NmmI9WG7f0O/sQrWHUIgjyNdnFy69iNTyt8lpF0phdZNL1FLLZBIXJwlIGh06bj2QqXEddLJGYoeY9lNVNV4PTy+KPKesenu3ZCZeFJGXNPKHflPcPtsUWjxBp528ipc6oy0lbLEbTxEeYGU/sVZpsVY7wv16O7p/ZaIzm1jqOhFx7FDavAaeT4ezPVm36SsmIv4zqFIJwUKl4bmj+4kDx0vY+x0VR+JSRm00Rb5ju/TZBoe0+a7tuqDQYo12zxfo7un/VWhV9UF/tUolVISgpc56oqSooIpPEweo3Qmp4XadY3WPQomJ7J7ZroMzLh08fLMPLVRR4qWmzgQtb2iimpmP8TQUASLFx1VtmIgplRw1GfCcqG1GCzM8JzBDBsVDSnCTzWZFS9njBClixfzQaLtUokCER4orQqR7qi5dRvYDuFEJfNO7VQV58NY7cBDajh4fCbI12gXFFZr+QP6rlpFyDUsnBUocs7T11/C4P8ATQ/pOqPMOg9B/RaYSFyqVjtFYJVSr2Uqhz1HdSSBROCga8gpgqHs8Lkj1boaYEXdqqGR49Y2cPmFchxJjtnC/Q6FA8F4ggrJHxiMscwOcS4sazKCBfPcWuSLA9UQrOHgPxM6E6g+hUUT7Rc6W4s6zh0cLj6oD2E0exzD3+hTm40Ro9tkRZq8Bgk+Exn8u3shsuATM+5kDh0vY+xRKOva7YqTtUVnZK6SM2ljI8xcf6KeDFmnZ36tEdNRcWNiOh1VGqwiCTduQ9W7eyCJtd1UrZ2lDpeHXt1ikB8joVRkklj+8jPqNEGja/oU8TdVnYMWH4reqvR4jpc7dUBcShOzIcyraVM2XoUFiSJrhqAUNqeH4nbDL6K8Jk4SBBnJ+G3t1Y66pTCZniaTZbElMc0HfVBkI8TI3uPVW4sVRiowqN+7QhdTwyPgdZDErMRBU7akdUEkwqVh6hVjUuadQQg038R5rlnP5l5rkHoNVwzC/wABdEfPvt/7h9UTa3KA297AC42Nha6ijlB2KfmViHXVWrVi6hnbcJVUHBROCsuaoSFBAWqasn7OmkftljefnlNvrZNAVDjOfJQS8swaz9R/ZVGbydlQRjYvLdee3am3ze32RDgBtRJVxwxzOYHk5he7crWuee7tewtqOag4jex7KcxHPEGOyuGxIOQ6ciMouhGHzSCUdk5zHNPia4tIJGtiOgJ91zvm1ueHqsVNO6aZskDRHGCS4B8bwASATpkN7XFhsfkoBRsljL9WjQETNy2LthmFxfUdN1nME+0qujc+POJoxlBMwzlpHQ+m97rYf+4tLLC1lTASb3PZgZSeRa0npqQSNisbZ8rn+AVZgWQi4y32IIINt7WVF1PI3wnMFreI+IaIdlDE4FjwA2RrczA83s2+4dzOnNApGlpIO4/a4XSXWKG/zAt0c0hTR17TzUssjRYOIBdsCQL+l91BNh7Dyt6aLSLImUgn+fkdUJdSPb4XX9dE0Vrm+Np9f9UVeqMKik3ZY9W6KhNw0R91J8irkGINPNWmSXUGdqKeaPxMJ8x+4UceKW3u31Wra9Qz0Eb/ABMB89iqA8WJ/NWY8RBUdTwu0/duLfI7IfLhU8fLOPLVNBxtSORUgnWVFY5p7wLVahxXzQaITBcUHZiY5qwytB5oLzlDLTNduAU1tQnCZFVThEf4Uiu9oFyGlgrvwuv5bH2V6HFuR+qmq8Chk2Bid1ZqP0n+yHT4FOxpLCJgOQ1NvTcIyOQVAcNFJdZSDEOzdrdjhuDcj58wj1HiTZALHX1/oqLf8Lc6aJXYO/kE3MrNPib2bG46HUIqi7CJB8KFcS4A6phEZcY7ODtRcGwIsddN1tIccY7xtLT1Go9t1ableO6Q7039kR5rwzhzKSKSKophVRvfmDmHM5vdDTZpsRtuNfXRGYuHqCc2p5jDIdo5b3HlZ1nf1WkqsJjO7dfLQ/RCq3h5rha4cOj2g/X/AEUs1qM3PwHNTjKxol3e5zO8Dc/ED1PLo1CqjCpLu7XuuPdYNdG7uO3icdPIBa+KKpp79k97W9Ae0Z+l2o+RCc3iWQ6TQxzehym46h+g9Q5cuXT3xWpyxksPwiSarGVruzpRlHd0LtDI8k7N5ZujVq+JpGGqPZZS0RxDMwgh57MEuuN9wL/lQfs3vbapk7UZi4RMOWBtySM1gO1I6npoU4M6AN8miwHyXSTJjFug2K4UKyqbC55jbHBJK5wANtQG6FH/ALPKWSsjqHOyGGORscQyWsA3k5utsuXcndZn+asEleM3+M6NsMTbG5a1rjIQdtNdPJAsD4tq6HN/DzOjbfM5tmuY4gW7zXAi9rBB6xiHDEjT3WEjycHfsUHlpy3RwI8iCD7FXIPtblgY3+Op2uJOUmK8b83PuOuD7haOh45w2qGUytjcfgnbkPpmPdPuoMRLQsJ218tCohh7h4H/ACK9Hq+Doni8egOxaQ5p9OSz+McOPhY59xZovfX/AKf2KujMiplZ4m5h5KeHFGHfQ+aip8UDpXREFr2FwOxacpAJB9TbXoeintG+47riDY2IJB87bKiw2QHYpSVROGgeFxb9QuvI3lm9N0FqWBrvE0O9QhtTw5E7a7T5K03EBzBaVO2cHYqKzc/DsjfA4OCqPEjPE0hbG6Y4A76qjIRYketvVXI8UReowmN+7Rfy0Qyo4a5scQfNDC/zQLlTOAS9QkTUejhLmUQclugdUMbILSsbJ5kd4ejhqg1Zwq0nNBIY3dH7frG3zCL3XZkGWnqayl+8ZnZ18Tf1t/urNHxjE7R94z56j3C0TJiNjb/fND67Baea+eMAn4o+475gd0+yIsRVDXi7SHDyN08SEbLMTcHyxnNSzX/K49m7/tPuoDxBU05DaiI+pGUnzB2KDdR409u9nj82/vurMeKxu8QLDYb94a7bahY+j4ohk0zZD0dp9dkTidnLQHWbck2y66eZFztzQaOwIu0hw6jVV5qdrvEAfX90HhcGXILsxNwb6AdLWv8AXmrEeMOHiAd9D7hTGtOmwZh2u36hVJMJcNrO+iJx4jG7mWnz29wpnvAbmuLdb3Czti5K84xDgPvukD3BxcXd8Ea3vo9u2vkiOJChksH0kkLj4jBI2VhPXK7X3t81oK3EC8EM0bzJ5+g5DzQCtwdjhdwPq02I8+hCz7k8Ne3c0OlwGKdwMdV2paCGMne5jmX5NEhIvoNAeSHVPC8sd8zCBqASLA2+h8ldm4df8DxIOQeNfkf+EkFXU0+zpYx0v2kZ9Wm4+q3m+Kn7itguMupIHFk0kM+ZxEbS9pOoawAWyOvvzRmn42ratscE5Y7O9rS4MyusXDMDbTbS9lHHjscn38DHH8cJ7N3qWHun5BDZceZBVZooXyMYQWZndmdWgOBGU7XKZayN1cMcdZVyMaGhgY0hosMwZ2shA2Grth0WYjonwQR1d2Pkq3ODGOZmLf8AE1drobgDX8yt19c7+CmlcMr6h73kXvYyvNhfnZoUfGtc29IyB4cyCCMMewixeD3nAjmHN91oeiy8IStAINnWGYN7zb21s1+tv/0h01BMzxMzf5TZ36X2+hKHcN/a1WElszI6hrALuLTG/XYZmd2+h5LVYd9qmHzktlz07gbHtG52X52e2+nqAsd4rNvmaTlf3T+F4LT8g7f5Jj6Fp2u30XozcKp6mO8To5WH8Ba9vzbqEGq+Ami/ZF0f+R1h+h12+wC1KjH9k9uxzeqQ1xb4mEeamxuKWkzdoBI1rc5sMj8t7E2uWnccwoMNxFs8edl8pJHeFjcbqzESsrmnn7qYOBUMlG07gfLRVzQkeFxHqi6u5kio5ZfJcmD0Sv4ZLdWoPNTOZ4gV6vJADuEOq8Fa4bLWI80Dl11qMQ4U5t0QCpwt7OV1MNViUl00nquzKB11zn6WNi07hwDgfkdE26QoBdbwzTyA2b2RPNliP0O/sQg54dqoDenlzjo05XW/yO3+V1qiVUr8SZC27z6DmUGdj4pkjOWeM3G+hY79JRSl4ghk2fY9HaFZzFuIpJjYmzRs02cPqnYPDTzyNa9pY8nQB1o3+WurT5Aq3tNp5bFgv6devp1VfEsWipmB078jXHusaM8jrGxdluNB1JA5C6L09EGgCw00FtgOgHIIRxDwjHUkPc3vt6HLmHJrj0815L1Zb38PXx6N4zfkVjLXNa5jhJG8ZmOb4XN6j+hB1B0Kc6EFDuGMEdSwljnl2Y5i34Gm1u7520J5oqWrhys3s7SXO4ZUULm6sueZH9wmRSgosSh2I0Bd3o+6/wAxdrvXz81vjzxnlx1XmwyN+7RfqND7hVJcCbbQ6dHAOCdFibmHLKwtI6fsdUShqmO2I/uvRvKPP6eNZ3E8AMsYYbhrTcZLW0FhcHlqqeGYGyEObIwzNcWkWcWlhFwSGXAuQRrv3fNbQRXSPpAdwPmtTnL5S9O/DKfyKAuPYzPgc7cFxbm6A6Au36OVGfgqSMDK0SAdDc67kjda+fCQRa2nTcexVJ+GuZcRuc0dAe782G7T7K9r4rP7jGxRyQ1EZzPhGcZnNL2ENGpvl18lroftVqopQyORlTGGguMgz6nZoe2xv1vfdPdO8C0rGyjz7p+twfkWobiUUDY3Pax7HgXDbEhx6X1A9cxV7p2X6zERWU1fUVDQGxwtYxrXO0kc64IPPXLuo8EpOzp428w0X9TqfqUGbjjZaVtGyJ7XSVLJJXuLSCxmpbpryHLktG0qyYylJVumpGdkZp5WU8WwdIcuY72aNyULrb9k+2pynT+yC/adE+RlLKy7oBGRps15cXEnpcZf02WmuPi1pTX0PKsi/V/ouXjfZeYXKp6p9PtuyQhOXFGUT4wVTqMMa7kiCQhBlMQ4Va7YLOVvDT2bL0zKopKYHcIY8ilhc094EKPMvScXwqJrHPkLWNAuS6wAC8X4n4pjc5zKYWbtnJtf0CmIsYxjzYhZpDn9L7eqxtfiLpXXebnkoJJLnqoHyXV7QxznaqVsXdBvr5bi3MJgCe1+UqN43fCHFPaWhmPf2Y4/EOh/N/VbiCnZ4Zc0ZdbK4jugG+9/l9V4iWg6t35ja3mCtnwhxPmaKedxJFxGXG4IJvluea8vU6Un5R6en1bfxrXSx2JFwbG1wbg20uD0WExz7QH09WGdkOxbo9rh33g/EH/CegGnW63Zbb08lQruG4qpzTIwOLTof7HqFw4cpL3mu/OWztTqKobM1r4iXMe0OGhBHUOB2I5q5USMgZnkNzyZzP7J09SylZZgbe1gLCw8ysRjFTJNmIfZx+Ii/sOS78Ol32/xw59XO0S4hiLp5C9wA5ADYNGwUDVkZMJqYiSxxOtzlJ19Qd0+PieWN1pG5wDvYscvU82tzT1zm87+uqIRYp1HssdRcVQv0JMZ/MNPcI1DM12odcW+Egj5qXjKs5WNHHVtPMKVzAVnWSgau1Hkbb8ySDop46ot2JHrtvy6rlen9Ok6n2KS0gKqSYX00SsxM89VO3EWny9Qs5yi/hQWTCA1+YNbmHO1jrunOBG4RvOHdCmOiHRanU+0vTnwDiRdTTviuIy0sdfNHIMzDfe3S/TUeSISUIPKyqyYeRsfdbnKVjOXEorWf/Spf0t/8aRR/wAO/p9QuWtibXv65ckWmHJClSFAiD8ScUw0URfM7X4WjxOPQBBOOvtEjomlkdpJyNByZ5u/ZeEYzj0tTKZJnl7ieewHQDkENHOMOO5q5/eOSIeGMHQebupWUc6/kmuckN90tXDALp7hpawT4jv6FRKKcNFxKRpTsp9LqCRjyNtP2T3kX0/4KYxpKmbGrJpW84Kx0zEQSnvgd0n4wOXqtlVSthYSSABuV4vC4tcC24c0gttuCNitVXYxJPlMh2A0GwNtT6rPtcZdjfu2zKkxPEjK7TRvLqfMqgSkukJW3LycEyWma8Wc0OHmAnXTgs1qBVTwrC7w3YfI3HsUOfwxPEbxPv8A5XFp9jp9VqWlPaVTGUbj9TCbStzD87bH9Q3RGi4tiOj80fqMw6WuNh8kcIBFiAR5i6H1XDsEmuTKerNPpsiYJQYiyXVjmO/y2H0CmusjUcHOGsUnv3T7hRfxVbT+IFzR+IZx+oapsG0BspmVrhzv66rIUvGo2kjI82m49ijNLjsMnhkF+ju6fqpeOrKOMxHqPZTsqWnYj56IW2Mu8NupJIAHzJ1TnQtBFzn0NwDYX5a81i9ON+uimULkIzLln219b35ckuuuu7i5ZTjvjRtFDZpvM4WaOn5irvF3FUdFCXON3nwN5kr56x/HH1ErpJHEud9ByAQU8UxB0j3PeS5ziSSeZQ0vNr2v0Cc6S+qZfRW0kLG8kC4sVO2O7XeSrhTRTkAgbO3WWjI3WK4FKNU9kd1FNaFYji6p0cVlKWqzilpoCe0X2Ntbf8JzYiWkkaD6rXcN8CS1YY8WjiBsXHc7eFvNdPDITguCOlkayNpc4kXPQX1J8ltsQ4Dt4Cttg+AxUzMkTbdXHxOPUn+yuFqYjxitwOWLdpI6hD79V7hLRtdoQCg2IcGQyfCAVzrUjykFPBWqxH7PJG6xuv5FZyrwmaI99h9RqstIgU8OVbtOv7KQPQTtcntcoQ5PDldEoKfdQtcnByCCqwmKTxMaT1AsfcIRV8FsP3bi09DqPfdaAOS3RGO/ldXB925xH5TcfpKkh4tmYbSsDvdjv2WtumTUzXizmh3qLp3TAIcaR/gf9FyI/wDp+D/4x9Vyo+jkNx/G20sLpHa2GgG5KIlee/arXiMRG+19OvkVUeVcU8RSVUzpJCejRyaOgWZlkuUdx2JrwHx8/E3oVn8qtSOslDUila0nZZrcRlqa+Ikixtb6q62k6qRkICmriCOLqrDRZI9TQUzn7aDmVuRLTc1zpqVfpcMLjsXPOga3XX06q5hODukeGRNLnH/fyC9U4W4LZT2kk70v0b6efmtxi1n+DPs7uzPWM0PhjJIO+7rf0Xo8UTWtDWgNaBYACwA8gluuurjO64pLJ4CVStyGhi4hKussNxGWKGWka4agH5K1ZJZZsVnMQ4Mgl+EA+Szdf9nBGsTvkdV6MQkLFPSrxqs4bqIt2XHkqBJbo4EeosvcXwA7gFDqzhyKTdo9kxMeRNenBy3Vf9nbDrGcpWfrOC52bd4IgOCnXXTUcjPEwj+iiD0EoKddRBycHKh+dIkzJVEemcUfaTFTlzI/8SQXuAdj5rw/GOJpqqVxludTboPIIfOXCUuJN7m5PPrdMfKHXLTYrbDjGb7qxUUYyhw57+qF0dcQ4tcrbK3vWOxVzsqRsIUzbBV3Sa6aqSOme7yCzjWnvlA3Ka0uce6Fbhw5o37xR7CuGp59I4yG/iOg9zuriaA0+GagvN/JbLh7g2SpsSOzi6kb+g5rTYB9nUcRD5z2jhy+EfutmwACwFgOQXScWLVPCMEipmZY2gdT8R9Sr900FODVfCOShqcGJ9lNbkIAlslsnWWWjQFycGpcqimLrJ+VJlQMsuspMq7KhqNdZSZV2VTDUWVIY1NlXZUw1Rmw1j/E0H5INXcEQvvYWWmsusp6R5zW/Z24axuQOr4Znj3bm9F7CWpjoQdxdTB4kaOT8DvYrl7P/LmfhHsuTKmPmaaqD99L7oQQWSabFF24Q9oIeCLdVewjhGWqdaNt7bk6ALbAFLQFzgQNVpI+D5zB2vZnIOfO3Wy9N4S4AZTNJltI823Fw3yC1vZi1rC3TkrONTXz/S0RcbNYS7yBJWtwj7PqiWxf/hN89/ZemQYXGwktY1pO5ACtBq1OP2azuEcDU8NiW9o7q7X2C0TGgCwFh5JwYntiWu0TvTU9rVI2JSNalrU4mNjT7JwCcAsa3hganAJ1ktkUgCUNTglsqG5V2VPsusohmVdlUmVJZFMypbJ9klkxDLLrJ9l1kNMskIUll1kw1HlXWUmVJlUw0yy5Osuyq4QxcnWSpiP/2Q=="/>
          <p:cNvSpPr>
            <a:spLocks noChangeAspect="1" noChangeArrowheads="1"/>
          </p:cNvSpPr>
          <p:nvPr/>
        </p:nvSpPr>
        <p:spPr bwMode="auto">
          <a:xfrm>
            <a:off x="155575" y="-1965325"/>
            <a:ext cx="4762500" cy="40957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324" name="Picture 12" descr="http://www.techshomoy.com/wp-content/uploads/2013/04/USB.jpg"/>
          <p:cNvPicPr>
            <a:picLocks noChangeAspect="1" noChangeArrowheads="1"/>
          </p:cNvPicPr>
          <p:nvPr/>
        </p:nvPicPr>
        <p:blipFill>
          <a:blip r:embed="rId5" cstate="print"/>
          <a:srcRect/>
          <a:stretch>
            <a:fillRect/>
          </a:stretch>
        </p:blipFill>
        <p:spPr bwMode="auto">
          <a:xfrm>
            <a:off x="228600" y="3276600"/>
            <a:ext cx="3124200"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13"/>
          <p:cNvSpPr/>
          <p:nvPr/>
        </p:nvSpPr>
        <p:spPr>
          <a:xfrm>
            <a:off x="3048000" y="446544"/>
            <a:ext cx="6019800" cy="267765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buFont typeface="Wingdings" pitchFamily="2" charset="2"/>
              <a:buChar char="§"/>
            </a:pPr>
            <a:r>
              <a:rPr lang="en-US" sz="2400" dirty="0" smtClean="0">
                <a:solidFill>
                  <a:schemeClr val="accent2">
                    <a:lumMod val="75000"/>
                  </a:schemeClr>
                </a:solidFill>
              </a:rPr>
              <a:t>Checking the work overload. </a:t>
            </a:r>
          </a:p>
          <a:p>
            <a:pPr>
              <a:buFont typeface="Wingdings" pitchFamily="2" charset="2"/>
              <a:buChar char="§"/>
            </a:pPr>
            <a:r>
              <a:rPr lang="en-US" sz="2400" dirty="0" smtClean="0">
                <a:solidFill>
                  <a:schemeClr val="accent2">
                    <a:lumMod val="75000"/>
                  </a:schemeClr>
                </a:solidFill>
              </a:rPr>
              <a:t>Checking upon the work under load. </a:t>
            </a:r>
          </a:p>
          <a:p>
            <a:pPr>
              <a:buFont typeface="Wingdings" pitchFamily="2" charset="2"/>
              <a:buChar char="§"/>
            </a:pPr>
            <a:r>
              <a:rPr lang="en-US" sz="2400" dirty="0" smtClean="0">
                <a:solidFill>
                  <a:schemeClr val="accent2">
                    <a:lumMod val="75000"/>
                  </a:schemeClr>
                </a:solidFill>
              </a:rPr>
              <a:t>Ensuring tasks are not repetitive in nature. </a:t>
            </a:r>
          </a:p>
          <a:p>
            <a:pPr>
              <a:buFont typeface="Wingdings" pitchFamily="2" charset="2"/>
              <a:buChar char="§"/>
            </a:pPr>
            <a:r>
              <a:rPr lang="en-US" sz="2400" dirty="0" smtClean="0">
                <a:solidFill>
                  <a:schemeClr val="accent2">
                    <a:lumMod val="75000"/>
                  </a:schemeClr>
                </a:solidFill>
              </a:rPr>
              <a:t>Ensuring that employees don not remain isolated. </a:t>
            </a:r>
          </a:p>
          <a:p>
            <a:pPr>
              <a:buFont typeface="Wingdings" pitchFamily="2" charset="2"/>
              <a:buChar char="§"/>
            </a:pPr>
            <a:r>
              <a:rPr lang="en-US" sz="2400" dirty="0" smtClean="0">
                <a:solidFill>
                  <a:schemeClr val="accent2">
                    <a:lumMod val="75000"/>
                  </a:schemeClr>
                </a:solidFill>
              </a:rPr>
              <a:t>Defining working hours clearly. </a:t>
            </a:r>
          </a:p>
          <a:p>
            <a:pPr>
              <a:buFont typeface="Wingdings" pitchFamily="2" charset="2"/>
              <a:buChar char="§"/>
            </a:pPr>
            <a:r>
              <a:rPr lang="en-US" sz="2400" dirty="0" smtClean="0">
                <a:solidFill>
                  <a:schemeClr val="accent2">
                    <a:lumMod val="75000"/>
                  </a:schemeClr>
                </a:solidFill>
              </a:rPr>
              <a:t>Defining the work processes clearly. </a:t>
            </a:r>
            <a:endParaRPr lang="en-US" sz="2400" dirty="0">
              <a:solidFill>
                <a:schemeClr val="accent2">
                  <a:lumMod val="75000"/>
                </a:schemeClr>
              </a:solidFill>
            </a:endParaRPr>
          </a:p>
        </p:txBody>
      </p:sp>
      <p:sp>
        <p:nvSpPr>
          <p:cNvPr id="15" name="Rectangle 14"/>
          <p:cNvSpPr/>
          <p:nvPr/>
        </p:nvSpPr>
        <p:spPr>
          <a:xfrm>
            <a:off x="228600" y="4876800"/>
            <a:ext cx="8763000" cy="1384995"/>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a:buFont typeface="Wingdings" pitchFamily="2" charset="2"/>
              <a:buChar char="Ø"/>
            </a:pPr>
            <a:r>
              <a:rPr lang="en-US" sz="2800" dirty="0" smtClean="0"/>
              <a:t>Higher fixed costs per unit mean reduced profitability</a:t>
            </a:r>
          </a:p>
          <a:p>
            <a:pPr>
              <a:buFont typeface="Wingdings" pitchFamily="2" charset="2"/>
              <a:buChar char="Ø"/>
            </a:pPr>
            <a:r>
              <a:rPr lang="en-US" sz="2800" dirty="0" smtClean="0"/>
              <a:t>Spare capacity can portray a negative image</a:t>
            </a:r>
          </a:p>
          <a:p>
            <a:pPr>
              <a:buFont typeface="Wingdings" pitchFamily="2" charset="2"/>
              <a:buChar char="Ø"/>
            </a:pPr>
            <a:r>
              <a:rPr lang="en-US" sz="2800" dirty="0" smtClean="0"/>
              <a:t>Staff can become bored and </a:t>
            </a:r>
            <a:r>
              <a:rPr lang="en-US" sz="2800" dirty="0" err="1" smtClean="0"/>
              <a:t>demoralised</a:t>
            </a:r>
            <a:endParaRPr lang="en-US" sz="2800" dirty="0"/>
          </a:p>
        </p:txBody>
      </p:sp>
      <p:sp>
        <p:nvSpPr>
          <p:cNvPr id="16" name="Rectangle 15"/>
          <p:cNvSpPr/>
          <p:nvPr/>
        </p:nvSpPr>
        <p:spPr>
          <a:xfrm>
            <a:off x="228600" y="76200"/>
            <a:ext cx="8839200" cy="600164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buFont typeface="Wingdings" pitchFamily="2" charset="2"/>
              <a:buChar char="ü"/>
            </a:pPr>
            <a:r>
              <a:rPr lang="en-US" sz="2400" dirty="0" smtClean="0">
                <a:solidFill>
                  <a:srgbClr val="00006C"/>
                </a:solidFill>
              </a:rPr>
              <a:t>Simplification is the process of reducing the variety of products manufactured. </a:t>
            </a:r>
          </a:p>
          <a:p>
            <a:pPr>
              <a:buFont typeface="Wingdings" pitchFamily="2" charset="2"/>
              <a:buChar char="ü"/>
            </a:pPr>
            <a:r>
              <a:rPr lang="en-US" sz="2400" dirty="0" smtClean="0">
                <a:solidFill>
                  <a:srgbClr val="00006C"/>
                </a:solidFill>
              </a:rPr>
              <a:t>Simplification is concerned with the reduction of product range, assemblies, parts, materials and design.</a:t>
            </a:r>
          </a:p>
          <a:p>
            <a:pPr>
              <a:buFont typeface="Wingdings" pitchFamily="2" charset="2"/>
              <a:buChar char="ü"/>
            </a:pPr>
            <a:r>
              <a:rPr lang="en-US" sz="2400" dirty="0" smtClean="0">
                <a:solidFill>
                  <a:srgbClr val="00006C"/>
                </a:solidFill>
              </a:rPr>
              <a:t>Simplification involves fewer, parts, varieties and changes in products; this reduces manufacturing operations and risk of obsolescence.</a:t>
            </a:r>
          </a:p>
          <a:p>
            <a:pPr>
              <a:buFont typeface="Wingdings" pitchFamily="2" charset="2"/>
              <a:buChar char="ü"/>
            </a:pPr>
            <a:r>
              <a:rPr lang="en-US" sz="2400" dirty="0" smtClean="0">
                <a:solidFill>
                  <a:srgbClr val="00006C"/>
                </a:solidFill>
              </a:rPr>
              <a:t> Simplification reduces variety, volume of remaining products may be increased.</a:t>
            </a:r>
          </a:p>
          <a:p>
            <a:pPr>
              <a:buFont typeface="Wingdings" pitchFamily="2" charset="2"/>
              <a:buChar char="ü"/>
            </a:pPr>
            <a:r>
              <a:rPr lang="en-US" sz="2400" dirty="0" smtClean="0">
                <a:solidFill>
                  <a:srgbClr val="00006C"/>
                </a:solidFill>
              </a:rPr>
              <a:t>Simplification provides quick delivery and better after-sales services.</a:t>
            </a:r>
          </a:p>
          <a:p>
            <a:pPr>
              <a:buFont typeface="Wingdings" pitchFamily="2" charset="2"/>
              <a:buChar char="ü"/>
            </a:pPr>
            <a:r>
              <a:rPr lang="en-US" sz="2400" dirty="0" smtClean="0">
                <a:solidFill>
                  <a:srgbClr val="00006C"/>
                </a:solidFill>
              </a:rPr>
              <a:t>Simplification reduces inventory and thus results in better inventory control. </a:t>
            </a:r>
          </a:p>
          <a:p>
            <a:pPr>
              <a:buFont typeface="Wingdings" pitchFamily="2" charset="2"/>
              <a:buChar char="ü"/>
            </a:pPr>
            <a:r>
              <a:rPr lang="en-US" sz="2400" dirty="0" smtClean="0">
                <a:solidFill>
                  <a:srgbClr val="00006C"/>
                </a:solidFill>
              </a:rPr>
              <a:t>Simplification lowers the production costs.</a:t>
            </a:r>
          </a:p>
          <a:p>
            <a:pPr>
              <a:buFont typeface="Wingdings" pitchFamily="2" charset="2"/>
              <a:buChar char="ü"/>
            </a:pPr>
            <a:r>
              <a:rPr lang="en-US" sz="2400" dirty="0" smtClean="0">
                <a:solidFill>
                  <a:srgbClr val="00006C"/>
                </a:solidFill>
              </a:rPr>
              <a:t>Simplification reduces price of a product.</a:t>
            </a:r>
          </a:p>
          <a:p>
            <a:pPr>
              <a:buFont typeface="Wingdings" pitchFamily="2" charset="2"/>
              <a:buChar char="ü"/>
            </a:pPr>
            <a:r>
              <a:rPr lang="en-US" sz="2400" dirty="0" smtClean="0">
                <a:solidFill>
                  <a:srgbClr val="00006C"/>
                </a:solidFill>
              </a:rPr>
              <a:t>Simplification improves product quality.</a:t>
            </a:r>
            <a:endParaRPr lang="en-US" sz="2400" dirty="0">
              <a:solidFill>
                <a:srgbClr val="00006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3314"/>
                                        </p:tgtEl>
                                        <p:attrNameLst>
                                          <p:attrName>style.visibility</p:attrName>
                                        </p:attrNameLst>
                                      </p:cBhvr>
                                      <p:to>
                                        <p:strVal val="visible"/>
                                      </p:to>
                                    </p:set>
                                    <p:animEffect transition="in" filter="checkerboard(across)">
                                      <p:cBhvr>
                                        <p:cTn id="22" dur="500"/>
                                        <p:tgtEl>
                                          <p:spTgt spid="13314"/>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13316"/>
                                        </p:tgtEl>
                                        <p:attrNameLst>
                                          <p:attrName>style.visibility</p:attrName>
                                        </p:attrNameLst>
                                      </p:cBhvr>
                                      <p:to>
                                        <p:strVal val="visible"/>
                                      </p:to>
                                    </p:set>
                                    <p:anim calcmode="lin" valueType="num">
                                      <p:cBhvr>
                                        <p:cTn id="27" dur="1000" fill="hold"/>
                                        <p:tgtEl>
                                          <p:spTgt spid="13316"/>
                                        </p:tgtEl>
                                        <p:attrNameLst>
                                          <p:attrName>ppt_w</p:attrName>
                                        </p:attrNameLst>
                                      </p:cBhvr>
                                      <p:tavLst>
                                        <p:tav tm="0">
                                          <p:val>
                                            <p:strVal val="#ppt_w*0.70"/>
                                          </p:val>
                                        </p:tav>
                                        <p:tav tm="100000">
                                          <p:val>
                                            <p:strVal val="#ppt_w"/>
                                          </p:val>
                                        </p:tav>
                                      </p:tavLst>
                                    </p:anim>
                                    <p:anim calcmode="lin" valueType="num">
                                      <p:cBhvr>
                                        <p:cTn id="28" dur="1000" fill="hold"/>
                                        <p:tgtEl>
                                          <p:spTgt spid="13316"/>
                                        </p:tgtEl>
                                        <p:attrNameLst>
                                          <p:attrName>ppt_h</p:attrName>
                                        </p:attrNameLst>
                                      </p:cBhvr>
                                      <p:tavLst>
                                        <p:tav tm="0">
                                          <p:val>
                                            <p:strVal val="#ppt_h"/>
                                          </p:val>
                                        </p:tav>
                                        <p:tav tm="100000">
                                          <p:val>
                                            <p:strVal val="#ppt_h"/>
                                          </p:val>
                                        </p:tav>
                                      </p:tavLst>
                                    </p:anim>
                                    <p:animEffect transition="in" filter="fade">
                                      <p:cBhvr>
                                        <p:cTn id="29" dur="1000"/>
                                        <p:tgtEl>
                                          <p:spTgt spid="13316"/>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13324"/>
                                        </p:tgtEl>
                                        <p:attrNameLst>
                                          <p:attrName>style.visibility</p:attrName>
                                        </p:attrNameLst>
                                      </p:cBhvr>
                                      <p:to>
                                        <p:strVal val="visible"/>
                                      </p:to>
                                    </p:set>
                                    <p:anim calcmode="lin" valueType="num">
                                      <p:cBhvr>
                                        <p:cTn id="34" dur="1000" fill="hold"/>
                                        <p:tgtEl>
                                          <p:spTgt spid="13324"/>
                                        </p:tgtEl>
                                        <p:attrNameLst>
                                          <p:attrName>ppt_w</p:attrName>
                                        </p:attrNameLst>
                                      </p:cBhvr>
                                      <p:tavLst>
                                        <p:tav tm="0">
                                          <p:val>
                                            <p:strVal val="#ppt_w*0.70"/>
                                          </p:val>
                                        </p:tav>
                                        <p:tav tm="100000">
                                          <p:val>
                                            <p:strVal val="#ppt_w"/>
                                          </p:val>
                                        </p:tav>
                                      </p:tavLst>
                                    </p:anim>
                                    <p:anim calcmode="lin" valueType="num">
                                      <p:cBhvr>
                                        <p:cTn id="35" dur="1000" fill="hold"/>
                                        <p:tgtEl>
                                          <p:spTgt spid="13324"/>
                                        </p:tgtEl>
                                        <p:attrNameLst>
                                          <p:attrName>ppt_h</p:attrName>
                                        </p:attrNameLst>
                                      </p:cBhvr>
                                      <p:tavLst>
                                        <p:tav tm="0">
                                          <p:val>
                                            <p:strVal val="#ppt_h"/>
                                          </p:val>
                                        </p:tav>
                                        <p:tav tm="100000">
                                          <p:val>
                                            <p:strVal val="#ppt_h"/>
                                          </p:val>
                                        </p:tav>
                                      </p:tavLst>
                                    </p:anim>
                                    <p:animEffect transition="in" filter="fade">
                                      <p:cBhvr>
                                        <p:cTn id="36" dur="1000"/>
                                        <p:tgtEl>
                                          <p:spTgt spid="1332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nodeType="clickEffect">
                                  <p:stCondLst>
                                    <p:cond delay="0"/>
                                  </p:stCondLst>
                                  <p:childTnLst>
                                    <p:anim calcmode="lin" valueType="num">
                                      <p:cBhvr additive="base">
                                        <p:cTn id="40" dur="500"/>
                                        <p:tgtEl>
                                          <p:spTgt spid="13314"/>
                                        </p:tgtEl>
                                        <p:attrNameLst>
                                          <p:attrName>ppt_x</p:attrName>
                                        </p:attrNameLst>
                                      </p:cBhvr>
                                      <p:tavLst>
                                        <p:tav tm="0">
                                          <p:val>
                                            <p:strVal val="ppt_x"/>
                                          </p:val>
                                        </p:tav>
                                        <p:tav tm="100000">
                                          <p:val>
                                            <p:strVal val="ppt_x"/>
                                          </p:val>
                                        </p:tav>
                                      </p:tavLst>
                                    </p:anim>
                                    <p:anim calcmode="lin" valueType="num">
                                      <p:cBhvr additive="base">
                                        <p:cTn id="41" dur="500"/>
                                        <p:tgtEl>
                                          <p:spTgt spid="13314"/>
                                        </p:tgtEl>
                                        <p:attrNameLst>
                                          <p:attrName>ppt_y</p:attrName>
                                        </p:attrNameLst>
                                      </p:cBhvr>
                                      <p:tavLst>
                                        <p:tav tm="0">
                                          <p:val>
                                            <p:strVal val="ppt_y"/>
                                          </p:val>
                                        </p:tav>
                                        <p:tav tm="100000">
                                          <p:val>
                                            <p:strVal val="1+ppt_h/2"/>
                                          </p:val>
                                        </p:tav>
                                      </p:tavLst>
                                    </p:anim>
                                    <p:set>
                                      <p:cBhvr>
                                        <p:cTn id="42" dur="1" fill="hold">
                                          <p:stCondLst>
                                            <p:cond delay="499"/>
                                          </p:stCondLst>
                                        </p:cTn>
                                        <p:tgtEl>
                                          <p:spTgt spid="13314"/>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3316"/>
                                        </p:tgtEl>
                                        <p:attrNameLst>
                                          <p:attrName>ppt_x</p:attrName>
                                        </p:attrNameLst>
                                      </p:cBhvr>
                                      <p:tavLst>
                                        <p:tav tm="0">
                                          <p:val>
                                            <p:strVal val="ppt_x"/>
                                          </p:val>
                                        </p:tav>
                                        <p:tav tm="100000">
                                          <p:val>
                                            <p:strVal val="ppt_x"/>
                                          </p:val>
                                        </p:tav>
                                      </p:tavLst>
                                    </p:anim>
                                    <p:anim calcmode="lin" valueType="num">
                                      <p:cBhvr additive="base">
                                        <p:cTn id="45" dur="500"/>
                                        <p:tgtEl>
                                          <p:spTgt spid="13316"/>
                                        </p:tgtEl>
                                        <p:attrNameLst>
                                          <p:attrName>ppt_y</p:attrName>
                                        </p:attrNameLst>
                                      </p:cBhvr>
                                      <p:tavLst>
                                        <p:tav tm="0">
                                          <p:val>
                                            <p:strVal val="ppt_y"/>
                                          </p:val>
                                        </p:tav>
                                        <p:tav tm="100000">
                                          <p:val>
                                            <p:strVal val="1+ppt_h/2"/>
                                          </p:val>
                                        </p:tav>
                                      </p:tavLst>
                                    </p:anim>
                                    <p:set>
                                      <p:cBhvr>
                                        <p:cTn id="46" dur="1" fill="hold">
                                          <p:stCondLst>
                                            <p:cond delay="499"/>
                                          </p:stCondLst>
                                        </p:cTn>
                                        <p:tgtEl>
                                          <p:spTgt spid="13316"/>
                                        </p:tgtEl>
                                        <p:attrNameLst>
                                          <p:attrName>style.visibility</p:attrName>
                                        </p:attrNameLst>
                                      </p:cBhvr>
                                      <p:to>
                                        <p:strVal val="hidden"/>
                                      </p:to>
                                    </p:set>
                                  </p:childTnLst>
                                </p:cTn>
                              </p:par>
                              <p:par>
                                <p:cTn id="47" presetID="2" presetClass="exit" presetSubtype="4" fill="hold" nodeType="withEffect">
                                  <p:stCondLst>
                                    <p:cond delay="0"/>
                                  </p:stCondLst>
                                  <p:childTnLst>
                                    <p:anim calcmode="lin" valueType="num">
                                      <p:cBhvr additive="base">
                                        <p:cTn id="48" dur="500"/>
                                        <p:tgtEl>
                                          <p:spTgt spid="13324"/>
                                        </p:tgtEl>
                                        <p:attrNameLst>
                                          <p:attrName>ppt_x</p:attrName>
                                        </p:attrNameLst>
                                      </p:cBhvr>
                                      <p:tavLst>
                                        <p:tav tm="0">
                                          <p:val>
                                            <p:strVal val="ppt_x"/>
                                          </p:val>
                                        </p:tav>
                                        <p:tav tm="100000">
                                          <p:val>
                                            <p:strVal val="ppt_x"/>
                                          </p:val>
                                        </p:tav>
                                      </p:tavLst>
                                    </p:anim>
                                    <p:anim calcmode="lin" valueType="num">
                                      <p:cBhvr additive="base">
                                        <p:cTn id="49" dur="500"/>
                                        <p:tgtEl>
                                          <p:spTgt spid="13324"/>
                                        </p:tgtEl>
                                        <p:attrNameLst>
                                          <p:attrName>ppt_y</p:attrName>
                                        </p:attrNameLst>
                                      </p:cBhvr>
                                      <p:tavLst>
                                        <p:tav tm="0">
                                          <p:val>
                                            <p:strVal val="ppt_y"/>
                                          </p:val>
                                        </p:tav>
                                        <p:tav tm="100000">
                                          <p:val>
                                            <p:strVal val="1+ppt_h/2"/>
                                          </p:val>
                                        </p:tav>
                                      </p:tavLst>
                                    </p:anim>
                                    <p:set>
                                      <p:cBhvr>
                                        <p:cTn id="50" dur="1" fill="hold">
                                          <p:stCondLst>
                                            <p:cond delay="499"/>
                                          </p:stCondLst>
                                        </p:cTn>
                                        <p:tgtEl>
                                          <p:spTgt spid="1332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4"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to="" calcmode="lin" valueType="num">
                                      <p:cBhvr>
                                        <p:cTn id="55" dur="1" fill="hold"/>
                                        <p:tgtEl>
                                          <p:spTgt spid="9"/>
                                        </p:tgtEl>
                                        <p:attrNameLst>
                                          <p:attrName/>
                                        </p:attrNameLst>
                                      </p:cBhvr>
                                    </p:anim>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checkerboard(across)">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1" nodeType="clickEffect">
                                  <p:stCondLst>
                                    <p:cond delay="0"/>
                                  </p:stCondLst>
                                  <p:childTnLst>
                                    <p:animEffect transition="out" filter="blinds(horizontal)">
                                      <p:cBhvr>
                                        <p:cTn id="64" dur="500"/>
                                        <p:tgtEl>
                                          <p:spTgt spid="16"/>
                                        </p:tgtEl>
                                      </p:cBhvr>
                                    </p:animEffect>
                                    <p:set>
                                      <p:cBhvr>
                                        <p:cTn id="65" dur="1" fill="hold">
                                          <p:stCondLst>
                                            <p:cond delay="499"/>
                                          </p:stCondLst>
                                        </p:cTn>
                                        <p:tgtEl>
                                          <p:spTgt spid="1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4" presetClass="entr" presetSubtype="0"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anim to="" calcmode="lin" valueType="num">
                                      <p:cBhvr>
                                        <p:cTn id="70" dur="1" fill="hold"/>
                                        <p:tgtEl>
                                          <p:spTgt spid="12"/>
                                        </p:tgtEl>
                                        <p:attrNameLst>
                                          <p:attrName/>
                                        </p:attrNameLst>
                                      </p:cBhvr>
                                    </p:anim>
                                  </p:childTnLst>
                                </p:cTn>
                              </p:par>
                            </p:childTnLst>
                          </p:cTn>
                        </p:par>
                      </p:childTnLst>
                    </p:cTn>
                  </p:par>
                  <p:par>
                    <p:cTn id="71" fill="hold">
                      <p:stCondLst>
                        <p:cond delay="indefinite"/>
                      </p:stCondLst>
                      <p:childTnLst>
                        <p:par>
                          <p:cTn id="72" fill="hold">
                            <p:stCondLst>
                              <p:cond delay="0"/>
                            </p:stCondLst>
                            <p:childTnLst>
                              <p:par>
                                <p:cTn id="73" presetID="24" presetClass="entr" presetSubtype="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 to="" calcmode="lin" valueType="num">
                                      <p:cBhvr>
                                        <p:cTn id="75" dur="1" fill="hold"/>
                                        <p:tgtEl>
                                          <p:spTgt spid="14"/>
                                        </p:tgtEl>
                                        <p:attrNameLst>
                                          <p:attrName/>
                                        </p:attrNameLst>
                                      </p:cBhvr>
                                    </p:anim>
                                  </p:childTnLst>
                                </p:cTn>
                              </p:par>
                            </p:childTnLst>
                          </p:cTn>
                        </p:par>
                      </p:childTnLst>
                    </p:cTn>
                  </p:par>
                  <p:par>
                    <p:cTn id="76" fill="hold">
                      <p:stCondLst>
                        <p:cond delay="indefinite"/>
                      </p:stCondLst>
                      <p:childTnLst>
                        <p:par>
                          <p:cTn id="77" fill="hold">
                            <p:stCondLst>
                              <p:cond delay="0"/>
                            </p:stCondLst>
                            <p:childTnLst>
                              <p:par>
                                <p:cTn id="78" presetID="5" presetClass="exit" presetSubtype="10" fill="hold" grpId="1" nodeType="clickEffect">
                                  <p:stCondLst>
                                    <p:cond delay="0"/>
                                  </p:stCondLst>
                                  <p:childTnLst>
                                    <p:animEffect transition="out" filter="checkerboard(across)">
                                      <p:cBhvr>
                                        <p:cTn id="79" dur="500"/>
                                        <p:tgtEl>
                                          <p:spTgt spid="14"/>
                                        </p:tgtEl>
                                      </p:cBhvr>
                                    </p:animEffect>
                                    <p:set>
                                      <p:cBhvr>
                                        <p:cTn id="80" dur="1" fill="hold">
                                          <p:stCondLst>
                                            <p:cond delay="499"/>
                                          </p:stCondLst>
                                        </p:cTn>
                                        <p:tgtEl>
                                          <p:spTgt spid="1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4" presetClass="entr" presetSubtype="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 to="" calcmode="lin" valueType="num">
                                      <p:cBhvr>
                                        <p:cTn id="85" dur="1" fill="hold"/>
                                        <p:tgtEl>
                                          <p:spTgt spid="17"/>
                                        </p:tgtEl>
                                        <p:attrNameLst>
                                          <p:attrName/>
                                        </p:attrNameLst>
                                      </p:cBhvr>
                                    </p:anim>
                                  </p:childTnLst>
                                </p:cTn>
                              </p:par>
                            </p:childTnLst>
                          </p:cTn>
                        </p:par>
                      </p:childTnLst>
                    </p:cTn>
                  </p:par>
                  <p:par>
                    <p:cTn id="86" fill="hold">
                      <p:stCondLst>
                        <p:cond delay="indefinite"/>
                      </p:stCondLst>
                      <p:childTnLst>
                        <p:par>
                          <p:cTn id="87" fill="hold">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checkerboard(across)">
                                      <p:cBhvr>
                                        <p:cTn id="9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9" grpId="0" animBg="1"/>
      <p:bldP spid="12" grpId="0" animBg="1"/>
      <p:bldP spid="17" grpId="0" animBg="1"/>
      <p:bldP spid="14" grpId="0" animBg="1"/>
      <p:bldP spid="14" grpId="1" animBg="1"/>
      <p:bldP spid="15" grpId="0" animBg="1"/>
      <p:bldP spid="16" grpId="0" animBg="1"/>
      <p:bldP spid="1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00200" y="228600"/>
            <a:ext cx="62484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dirty="0" smtClean="0">
                <a:solidFill>
                  <a:srgbClr val="990000"/>
                </a:solidFill>
              </a:rPr>
              <a:t>Financial Dynamics</a:t>
            </a:r>
            <a:endParaRPr lang="en-US" sz="4000" b="1" dirty="0">
              <a:solidFill>
                <a:srgbClr val="990000"/>
              </a:solidFill>
            </a:endParaRPr>
          </a:p>
        </p:txBody>
      </p:sp>
      <p:sp>
        <p:nvSpPr>
          <p:cNvPr id="3" name="TextBox 2"/>
          <p:cNvSpPr txBox="1"/>
          <p:nvPr/>
        </p:nvSpPr>
        <p:spPr>
          <a:xfrm>
            <a:off x="533400" y="2964359"/>
            <a:ext cx="3505200" cy="76944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400" b="1" dirty="0" smtClean="0">
                <a:solidFill>
                  <a:srgbClr val="000099"/>
                </a:solidFill>
              </a:rPr>
              <a:t>Finance</a:t>
            </a:r>
          </a:p>
        </p:txBody>
      </p:sp>
      <p:sp>
        <p:nvSpPr>
          <p:cNvPr id="4" name="TextBox 3"/>
          <p:cNvSpPr txBox="1"/>
          <p:nvPr/>
        </p:nvSpPr>
        <p:spPr>
          <a:xfrm>
            <a:off x="4572000" y="2209800"/>
            <a:ext cx="4267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Capital-Labour Ratio</a:t>
            </a:r>
          </a:p>
        </p:txBody>
      </p:sp>
      <p:sp>
        <p:nvSpPr>
          <p:cNvPr id="7" name="TextBox 6"/>
          <p:cNvSpPr txBox="1"/>
          <p:nvPr/>
        </p:nvSpPr>
        <p:spPr>
          <a:xfrm>
            <a:off x="4572000" y="3048000"/>
            <a:ext cx="4267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Capital Structure </a:t>
            </a:r>
          </a:p>
        </p:txBody>
      </p:sp>
      <p:sp>
        <p:nvSpPr>
          <p:cNvPr id="8" name="TextBox 7"/>
          <p:cNvSpPr txBox="1"/>
          <p:nvPr/>
        </p:nvSpPr>
        <p:spPr>
          <a:xfrm>
            <a:off x="4572000" y="4901625"/>
            <a:ext cx="43434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800" b="1" dirty="0" smtClean="0">
                <a:solidFill>
                  <a:srgbClr val="000099"/>
                </a:solidFill>
              </a:rPr>
              <a:t>Research &amp; Development</a:t>
            </a:r>
            <a:endParaRPr lang="en-US" sz="2800" b="1" dirty="0">
              <a:solidFill>
                <a:srgbClr val="000099"/>
              </a:solidFill>
            </a:endParaRPr>
          </a:p>
        </p:txBody>
      </p:sp>
      <p:sp>
        <p:nvSpPr>
          <p:cNvPr id="10" name="TextBox 9"/>
          <p:cNvSpPr txBox="1"/>
          <p:nvPr/>
        </p:nvSpPr>
        <p:spPr>
          <a:xfrm>
            <a:off x="4572000" y="1371600"/>
            <a:ext cx="41910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Investment</a:t>
            </a:r>
            <a:endParaRPr lang="en-US" sz="3200" b="1" dirty="0">
              <a:solidFill>
                <a:srgbClr val="000099"/>
              </a:solidFill>
            </a:endParaRPr>
          </a:p>
        </p:txBody>
      </p:sp>
      <p:sp>
        <p:nvSpPr>
          <p:cNvPr id="11" name="TextBox 10"/>
          <p:cNvSpPr txBox="1"/>
          <p:nvPr/>
        </p:nvSpPr>
        <p:spPr>
          <a:xfrm>
            <a:off x="4648200" y="3911025"/>
            <a:ext cx="4267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Return on Investment</a:t>
            </a:r>
          </a:p>
        </p:txBody>
      </p:sp>
      <p:pic>
        <p:nvPicPr>
          <p:cNvPr id="12290" name="Picture 2" descr="https://encrypted-tbn2.gstatic.com/images?q=tbn:ANd9GcSmhXTncmgs-rb918nnuicKEPExlomUhcnDxHDm0bMe6CWaJq3P74L1HYwR"/>
          <p:cNvPicPr>
            <a:picLocks noChangeAspect="1" noChangeArrowheads="1"/>
          </p:cNvPicPr>
          <p:nvPr/>
        </p:nvPicPr>
        <p:blipFill>
          <a:blip r:embed="rId2" cstate="print"/>
          <a:srcRect/>
          <a:stretch>
            <a:fillRect/>
          </a:stretch>
        </p:blipFill>
        <p:spPr bwMode="auto">
          <a:xfrm>
            <a:off x="152400" y="1371600"/>
            <a:ext cx="4267200" cy="3276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to="" calcmode="lin" valueType="num">
                                      <p:cBhvr>
                                        <p:cTn id="17" dur="1" fill="hold"/>
                                        <p:tgtEl>
                                          <p:spTgt spid="10"/>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2290"/>
                                        </p:tgtEl>
                                        <p:attrNameLst>
                                          <p:attrName>style.visibility</p:attrName>
                                        </p:attrNameLst>
                                      </p:cBhvr>
                                      <p:to>
                                        <p:strVal val="visible"/>
                                      </p:to>
                                    </p:set>
                                    <p:anim to="" calcmode="lin" valueType="num">
                                      <p:cBhvr>
                                        <p:cTn id="22" dur="1" fill="hold"/>
                                        <p:tgtEl>
                                          <p:spTgt spid="12290"/>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5" presetClass="exit" presetSubtype="10" fill="hold" nodeType="clickEffect">
                                  <p:stCondLst>
                                    <p:cond delay="0"/>
                                  </p:stCondLst>
                                  <p:childTnLst>
                                    <p:animEffect transition="out" filter="checkerboard(across)">
                                      <p:cBhvr>
                                        <p:cTn id="26" dur="500"/>
                                        <p:tgtEl>
                                          <p:spTgt spid="12290"/>
                                        </p:tgtEl>
                                      </p:cBhvr>
                                    </p:animEffect>
                                    <p:set>
                                      <p:cBhvr>
                                        <p:cTn id="27" dur="1" fill="hold">
                                          <p:stCondLst>
                                            <p:cond delay="499"/>
                                          </p:stCondLst>
                                        </p:cTn>
                                        <p:tgtEl>
                                          <p:spTgt spid="1229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to="" calcmode="lin" valueType="num">
                                      <p:cBhvr>
                                        <p:cTn id="32" dur="1" fill="hold"/>
                                        <p:tgtEl>
                                          <p:spTgt spid="4"/>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to="" calcmode="lin" valueType="num">
                                      <p:cBhvr>
                                        <p:cTn id="37" dur="1" fill="hold"/>
                                        <p:tgtEl>
                                          <p:spTgt spid="7"/>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to="" calcmode="lin" valueType="num">
                                      <p:cBhvr>
                                        <p:cTn id="42" dur="1" fill="hold"/>
                                        <p:tgtEl>
                                          <p:spTgt spid="11"/>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to="" calcmode="lin" valueType="num">
                                      <p:cBhvr>
                                        <p:cTn id="47"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8"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00200" y="228600"/>
            <a:ext cx="62484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dirty="0" smtClean="0">
                <a:solidFill>
                  <a:srgbClr val="990000"/>
                </a:solidFill>
              </a:rPr>
              <a:t>Management Factor</a:t>
            </a:r>
            <a:endParaRPr lang="en-US" sz="4000" b="1" dirty="0">
              <a:solidFill>
                <a:srgbClr val="990000"/>
              </a:solidFill>
            </a:endParaRPr>
          </a:p>
        </p:txBody>
      </p:sp>
      <p:sp>
        <p:nvSpPr>
          <p:cNvPr id="3" name="TextBox 2"/>
          <p:cNvSpPr txBox="1"/>
          <p:nvPr/>
        </p:nvSpPr>
        <p:spPr>
          <a:xfrm>
            <a:off x="228600" y="990600"/>
            <a:ext cx="914400" cy="563231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a:t>
            </a:r>
          </a:p>
        </p:txBody>
      </p:sp>
      <p:sp>
        <p:nvSpPr>
          <p:cNvPr id="4" name="TextBox 3"/>
          <p:cNvSpPr txBox="1"/>
          <p:nvPr/>
        </p:nvSpPr>
        <p:spPr>
          <a:xfrm>
            <a:off x="1752600" y="2209800"/>
            <a:ext cx="64770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Unclear and untimely Instruction</a:t>
            </a:r>
          </a:p>
        </p:txBody>
      </p:sp>
      <p:sp>
        <p:nvSpPr>
          <p:cNvPr id="7" name="TextBox 6"/>
          <p:cNvSpPr txBox="1"/>
          <p:nvPr/>
        </p:nvSpPr>
        <p:spPr>
          <a:xfrm>
            <a:off x="2362200" y="3810000"/>
            <a:ext cx="5334000" cy="255454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Material Flow</a:t>
            </a:r>
          </a:p>
          <a:p>
            <a:pPr algn="ctr"/>
            <a:r>
              <a:rPr lang="en-US" sz="3200" b="1" dirty="0" smtClean="0">
                <a:solidFill>
                  <a:srgbClr val="000099"/>
                </a:solidFill>
              </a:rPr>
              <a:t>Layout</a:t>
            </a:r>
          </a:p>
          <a:p>
            <a:pPr algn="ctr"/>
            <a:r>
              <a:rPr lang="en-US" sz="3200" b="1" dirty="0" smtClean="0">
                <a:solidFill>
                  <a:srgbClr val="000099"/>
                </a:solidFill>
              </a:rPr>
              <a:t>Unavailability of needed tools</a:t>
            </a:r>
          </a:p>
          <a:p>
            <a:pPr algn="ctr"/>
            <a:r>
              <a:rPr lang="en-US" sz="3200" b="1" dirty="0" smtClean="0">
                <a:solidFill>
                  <a:srgbClr val="000099"/>
                </a:solidFill>
              </a:rPr>
              <a:t>Excess Travel Time</a:t>
            </a:r>
          </a:p>
          <a:p>
            <a:pPr algn="ctr"/>
            <a:r>
              <a:rPr lang="en-US" sz="3200" b="1" dirty="0" smtClean="0">
                <a:solidFill>
                  <a:srgbClr val="000099"/>
                </a:solidFill>
              </a:rPr>
              <a:t>Supervision Problem</a:t>
            </a:r>
          </a:p>
        </p:txBody>
      </p:sp>
      <p:sp>
        <p:nvSpPr>
          <p:cNvPr id="9" name="TextBox 8"/>
          <p:cNvSpPr txBox="1"/>
          <p:nvPr/>
        </p:nvSpPr>
        <p:spPr>
          <a:xfrm>
            <a:off x="1752600" y="3048000"/>
            <a:ext cx="65532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Inability to adjust staff size</a:t>
            </a:r>
          </a:p>
        </p:txBody>
      </p:sp>
      <p:sp>
        <p:nvSpPr>
          <p:cNvPr id="10" name="TextBox 9"/>
          <p:cNvSpPr txBox="1"/>
          <p:nvPr/>
        </p:nvSpPr>
        <p:spPr>
          <a:xfrm>
            <a:off x="1752600" y="1371600"/>
            <a:ext cx="632460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rgbClr val="000099"/>
                </a:solidFill>
              </a:rPr>
              <a:t>Poor Planning &amp; Scheduling</a:t>
            </a:r>
            <a:endParaRPr lang="en-US" sz="3200" b="1"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to="" calcmode="lin" valueType="num">
                                      <p:cBhvr>
                                        <p:cTn id="17" dur="1" fill="hold"/>
                                        <p:tgtEl>
                                          <p:spTgt spid="10"/>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to="" calcmode="lin" valueType="num">
                                      <p:cBhvr>
                                        <p:cTn id="22" dur="1" fill="hold"/>
                                        <p:tgtEl>
                                          <p:spTgt spid="4"/>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to="" calcmode="lin" valueType="num">
                                      <p:cBhvr>
                                        <p:cTn id="27" dur="1" fill="hold"/>
                                        <p:tgtEl>
                                          <p:spTgt spid="9"/>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to="" calcmode="lin" valueType="num">
                                      <p:cBhvr>
                                        <p:cTn id="32"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9"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2236</TotalTime>
  <Words>600</Words>
  <Application>Microsoft Office PowerPoint</Application>
  <PresentationFormat>On-screen Show (4:3)</PresentationFormat>
  <Paragraphs>176</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Productivity &amp; Technology  Management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Government Regulations</vt:lpstr>
      <vt:lpstr>Slide 16</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Productivity </dc:title>
  <dc:creator>Ch@nch@l</dc:creator>
  <cp:lastModifiedBy>user</cp:lastModifiedBy>
  <cp:revision>468</cp:revision>
  <dcterms:created xsi:type="dcterms:W3CDTF">2006-08-16T00:00:00Z</dcterms:created>
  <dcterms:modified xsi:type="dcterms:W3CDTF">2014-01-06T10:36:08Z</dcterms:modified>
</cp:coreProperties>
</file>