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6D33-5C7B-462A-BB24-0E8B9C6C27EF}" type="datetimeFigureOut">
              <a:rPr lang="en-US" smtClean="0"/>
              <a:pPr/>
              <a:t>1/8/2014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95784E-407A-4691-9D4C-E7C2060E8A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6D33-5C7B-462A-BB24-0E8B9C6C27EF}" type="datetimeFigureOut">
              <a:rPr lang="en-US" smtClean="0"/>
              <a:pPr/>
              <a:t>1/8/2014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84E-407A-4691-9D4C-E7C2060E8A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6D33-5C7B-462A-BB24-0E8B9C6C27EF}" type="datetimeFigureOut">
              <a:rPr lang="en-US" smtClean="0"/>
              <a:pPr/>
              <a:t>1/8/2014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84E-407A-4691-9D4C-E7C2060E8A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6D33-5C7B-462A-BB24-0E8B9C6C27EF}" type="datetimeFigureOut">
              <a:rPr lang="en-US" smtClean="0"/>
              <a:pPr/>
              <a:t>1/8/2014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84E-407A-4691-9D4C-E7C2060E8A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6D33-5C7B-462A-BB24-0E8B9C6C27EF}" type="datetimeFigureOut">
              <a:rPr lang="en-US" smtClean="0"/>
              <a:pPr/>
              <a:t>1/8/2014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95784E-407A-4691-9D4C-E7C2060E8A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6D33-5C7B-462A-BB24-0E8B9C6C27EF}" type="datetimeFigureOut">
              <a:rPr lang="en-US" smtClean="0"/>
              <a:pPr/>
              <a:t>1/8/2014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84E-407A-4691-9D4C-E7C2060E8A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6D33-5C7B-462A-BB24-0E8B9C6C27EF}" type="datetimeFigureOut">
              <a:rPr lang="en-US" smtClean="0"/>
              <a:pPr/>
              <a:t>1/8/2014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84E-407A-4691-9D4C-E7C2060E8A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6D33-5C7B-462A-BB24-0E8B9C6C27EF}" type="datetimeFigureOut">
              <a:rPr lang="en-US" smtClean="0"/>
              <a:pPr/>
              <a:t>1/8/2014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84E-407A-4691-9D4C-E7C2060E8A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6D33-5C7B-462A-BB24-0E8B9C6C27EF}" type="datetimeFigureOut">
              <a:rPr lang="en-US" smtClean="0"/>
              <a:pPr/>
              <a:t>1/8/2014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84E-407A-4691-9D4C-E7C2060E8A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6D33-5C7B-462A-BB24-0E8B9C6C27EF}" type="datetimeFigureOut">
              <a:rPr lang="en-US" smtClean="0"/>
              <a:pPr/>
              <a:t>1/8/2014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784E-407A-4691-9D4C-E7C2060E8A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6D33-5C7B-462A-BB24-0E8B9C6C27EF}" type="datetimeFigureOut">
              <a:rPr lang="en-US" smtClean="0"/>
              <a:pPr/>
              <a:t>1/8/2014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95784E-407A-4691-9D4C-E7C2060E8A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50F6D33-5C7B-462A-BB24-0E8B9C6C27EF}" type="datetimeFigureOut">
              <a:rPr lang="en-US" smtClean="0"/>
              <a:pPr/>
              <a:t>1/8/2014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95784E-407A-4691-9D4C-E7C2060E8AA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                        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Ms. Chetna Sawant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    Lecturer, IIPS, DAVV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Approaches to Management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Operational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APPROACH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Draws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together concepts,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principles, techniques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and knowledge from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other fields and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managerial approaches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 The attempt is to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develop science and theory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practical application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Distinguishes between managerial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non managerial knowledge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Develops classification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system built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around 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managerial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functions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planning, organising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staffing, leading,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and controlling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Limitation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Does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not as same authors do,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identify representing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" or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coordination“ as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separate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function. Co-ordination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for example, is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essence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manager ship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and is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purpose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of managing.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Management Levels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Top-level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Managers (</a:t>
            </a:r>
            <a:r>
              <a:rPr lang="en-IN" sz="28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Strategic Managers) </a:t>
            </a:r>
            <a:endParaRPr lang="en-IN" sz="2800" b="1" i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/>
          </a:p>
          <a:p>
            <a:pPr>
              <a:buFont typeface="Wingdings" pitchFamily="2" charset="2"/>
              <a:buChar char="Ø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Senior executives are responsible for the overall management and effectiveness of the organization. </a:t>
            </a: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also focus on long-term issues and emphasize the survival and growth of the organization. </a:t>
            </a: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are concerned with the interaction between the organization and its external environment. </a:t>
            </a: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Top-level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managers include Chief Executive Officer (CEO), Chief Operating Officer (COO); company President, Vice-President, and members of the top executive committee. </a:t>
            </a:r>
          </a:p>
          <a:p>
            <a:pPr>
              <a:buNone/>
            </a:pPr>
            <a:endParaRPr lang="en-IN" sz="28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Middle-level managers (</a:t>
            </a:r>
            <a:r>
              <a:rPr lang="en-IN" sz="3600" i="1" dirty="0" smtClean="0">
                <a:latin typeface="Times New Roman" pitchFamily="18" charset="0"/>
                <a:cs typeface="Times New Roman" pitchFamily="18" charset="0"/>
              </a:rPr>
              <a:t>Tactical Managers) </a:t>
            </a:r>
            <a:br>
              <a:rPr lang="en-IN" sz="3600" i="1" dirty="0" smtClean="0"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Managers located in the middle of the organizational hierarchy, reporting to top-level managers. 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They are the link between top-level managers and frontline managers. 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They are responsible for translating the general goals and plans developed by strategic managers into more specific objectives and activities.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Frontline Managers (</a:t>
            </a:r>
            <a:r>
              <a:rPr lang="en-IN" sz="3600" i="1" dirty="0" smtClean="0">
                <a:latin typeface="Times New Roman" pitchFamily="18" charset="0"/>
                <a:cs typeface="Times New Roman" pitchFamily="18" charset="0"/>
              </a:rPr>
              <a:t>Operational Managers) </a:t>
            </a:r>
            <a:br>
              <a:rPr lang="en-IN" sz="3600" i="1" dirty="0" smtClean="0"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Lower level managers who supervise the operational activities of the organization.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They are the link between management and non-management personnel. 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They implement the specific plans developed with middle managers and serve as the link between management and non-management personnel.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Mintzberg's study describes the work of manager from four points of view: O) the work characteristics common to all managers, (2) the manager' s work in terms of ten basic roles, (3) the variations in managers‘ work using the common roles and characteristics, and (4) the programming the manager's work.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The Managerial Roles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419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Role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8178" marR="98178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8178" marR="9817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2000" kern="1200" baseline="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A. Interpersonal</a:t>
                      </a:r>
                      <a:endParaRPr lang="en-IN" sz="20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8178" marR="98178"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8178" marR="9817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1.Figurehead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8178" marR="98178"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Symbolic head; obliged to perform a number of routine duties of a legal or social nature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8178" marR="9817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2.Leader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8178" marR="98178"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Responsibilities for motivation and activation of subordinates; responsible </a:t>
                      </a:r>
                    </a:p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for staffing, training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8178" marR="9817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3.Liaison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8178" marR="98178"/>
                </a:tc>
                <a:tc>
                  <a:txBody>
                    <a:bodyPr/>
                    <a:lstStyle/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Maintains self-developed network of</a:t>
                      </a:r>
                    </a:p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outside contacts and informers who</a:t>
                      </a:r>
                    </a:p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provide favours and information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8178" marR="9817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42910" y="785794"/>
          <a:ext cx="7786742" cy="546214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48000"/>
                <a:gridCol w="4738742"/>
              </a:tblGrid>
              <a:tr h="676781">
                <a:tc>
                  <a:txBody>
                    <a:bodyPr/>
                    <a:lstStyle/>
                    <a:p>
                      <a:r>
                        <a:rPr kumimoji="0" lang="en-IN" sz="2400" b="1" kern="120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B. informational</a:t>
                      </a:r>
                      <a:endParaRPr lang="en-IN" sz="24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66755">
                <a:tc>
                  <a:txBody>
                    <a:bodyPr/>
                    <a:lstStyle/>
                    <a:p>
                      <a:r>
                        <a:rPr kumimoji="0" lang="en-IN" sz="2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 Monitor</a:t>
                      </a:r>
                      <a:endParaRPr lang="en-IN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Seeks and receives wide variety </a:t>
                      </a:r>
                      <a:r>
                        <a:rPr kumimoji="0" lang="en-IN" sz="2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 special </a:t>
                      </a:r>
                      <a:r>
                        <a:rPr kumimoji="0" lang="en-IN" sz="2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information (much of it</a:t>
                      </a:r>
                    </a:p>
                    <a:p>
                      <a:r>
                        <a:rPr kumimoji="0" lang="en-IN" sz="2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current) to develop thorough</a:t>
                      </a:r>
                    </a:p>
                    <a:p>
                      <a:r>
                        <a:rPr kumimoji="0" lang="en-IN" sz="2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understanding of organisation and</a:t>
                      </a:r>
                    </a:p>
                    <a:p>
                      <a:r>
                        <a:rPr kumimoji="0" lang="fr-FR" sz="2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environnent; émerges as nerve centre</a:t>
                      </a:r>
                    </a:p>
                    <a:p>
                      <a:r>
                        <a:rPr kumimoji="0" lang="en-IN" sz="2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 internal and external information of</a:t>
                      </a:r>
                    </a:p>
                    <a:p>
                      <a:r>
                        <a:rPr kumimoji="0" lang="en-IN" sz="2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organisation</a:t>
                      </a:r>
                      <a:endParaRPr lang="en-IN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00100" y="285728"/>
          <a:ext cx="7143800" cy="57864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71900"/>
                <a:gridCol w="3571900"/>
              </a:tblGrid>
              <a:tr h="3951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345223">
                <a:tc>
                  <a:txBody>
                    <a:bodyPr/>
                    <a:lstStyle/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5.Disseminator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Transmits information received</a:t>
                      </a:r>
                    </a:p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outsiders or from other subordinates</a:t>
                      </a:r>
                    </a:p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members of the organisation; some</a:t>
                      </a:r>
                    </a:p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information factual, some involving</a:t>
                      </a:r>
                    </a:p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interpretation and integration of</a:t>
                      </a:r>
                    </a:p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diverse value positions of</a:t>
                      </a:r>
                    </a:p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organisational influencers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046107">
                <a:tc>
                  <a:txBody>
                    <a:bodyPr/>
                    <a:lstStyle/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6.Spokesman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Transmits information to outsiders on</a:t>
                      </a:r>
                    </a:p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organisation's plans, policies, actions,</a:t>
                      </a:r>
                    </a:p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results, etc.; serves as expert on</a:t>
                      </a:r>
                    </a:p>
                    <a:p>
                      <a:r>
                        <a:rPr kumimoji="0" lang="en-IN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organisation's industry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28662" y="428604"/>
          <a:ext cx="7858180" cy="629728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29090"/>
                <a:gridCol w="3929090"/>
              </a:tblGrid>
              <a:tr h="385496">
                <a:tc>
                  <a:txBody>
                    <a:bodyPr/>
                    <a:lstStyle/>
                    <a:p>
                      <a:r>
                        <a:rPr kumimoji="0" lang="en-IN" sz="2000" b="1" kern="1200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C. Decisional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64706">
                <a:tc>
                  <a:txBody>
                    <a:bodyPr/>
                    <a:lstStyle/>
                    <a:p>
                      <a:r>
                        <a:rPr kumimoji="0" lang="en-IN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7.Entrepreneur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Searches organisation and its environment for opportunities and initiates "improvement projects" to bring about change; supervises design of certain projects as well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5101">
                <a:tc>
                  <a:txBody>
                    <a:bodyPr/>
                    <a:lstStyle/>
                    <a:p>
                      <a:r>
                        <a:rPr kumimoji="0" lang="en-IN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8.Disturbance Handler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Responsible for corrective action when organisation faces important, unexpected disturbances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61241">
                <a:tc>
                  <a:txBody>
                    <a:bodyPr/>
                    <a:lstStyle/>
                    <a:p>
                      <a:r>
                        <a:rPr kumimoji="0" lang="en-IN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9. Resource</a:t>
                      </a:r>
                    </a:p>
                    <a:p>
                      <a:r>
                        <a:rPr kumimoji="0" lang="en-IN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Allocator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Responsible for the allocation of</a:t>
                      </a:r>
                    </a:p>
                    <a:p>
                      <a:r>
                        <a:rPr kumimoji="0" lang="en-IN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organisational resources of all kinds,</a:t>
                      </a:r>
                    </a:p>
                    <a:p>
                      <a:r>
                        <a:rPr kumimoji="0" lang="en-IN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effects the making or approval of</a:t>
                      </a:r>
                    </a:p>
                    <a:p>
                      <a:r>
                        <a:rPr kumimoji="0" lang="en-IN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all significant organisational decisions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EMPIRICAL, OR CASE, APPROACH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CONTRIBUTION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Studies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experience through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cases. Identifies successes and failure.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Situations are all different. No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attempt to identify principles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Limited value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for developing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management theory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1554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IN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10. Negotiator</a:t>
                      </a:r>
                      <a:endParaRPr lang="en-IN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Responsible for representing the</a:t>
                      </a:r>
                    </a:p>
                    <a:p>
                      <a:r>
                        <a:rPr kumimoji="0" lang="en-IN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organisation at major negotiations</a:t>
                      </a:r>
                      <a:endParaRPr lang="en-IN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357430"/>
            <a:ext cx="77724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       Thank You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8595" y="428604"/>
          <a:ext cx="8358246" cy="4450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86082"/>
                <a:gridCol w="2786082"/>
                <a:gridCol w="2786082"/>
              </a:tblGrid>
              <a:tr h="321217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Approaches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Contribution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Limitation</a:t>
                      </a:r>
                      <a:endParaRPr lang="en-IN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93559">
                <a:tc>
                  <a:txBody>
                    <a:bodyPr/>
                    <a:lstStyle/>
                    <a:p>
                      <a:r>
                        <a:rPr lang="en-IN" sz="2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SOCIOTECHNICAL  APPROACH</a:t>
                      </a:r>
                      <a:endParaRPr lang="en-IN" sz="2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Focus </a:t>
                      </a:r>
                      <a:r>
                        <a:rPr lang="en-IN" sz="2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</a:t>
                      </a:r>
                    </a:p>
                    <a:p>
                      <a:r>
                        <a:rPr lang="en-IN" sz="2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production, office operations, and</a:t>
                      </a:r>
                    </a:p>
                    <a:p>
                      <a:r>
                        <a:rPr lang="en-IN" sz="2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other areas with those relationships</a:t>
                      </a:r>
                    </a:p>
                    <a:p>
                      <a:r>
                        <a:rPr lang="en-IN" sz="2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between the technical system and people</a:t>
                      </a:r>
                      <a:endParaRPr lang="en-IN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Emphasis only on blue-collar and</a:t>
                      </a:r>
                    </a:p>
                    <a:p>
                      <a:r>
                        <a:rPr lang="en-IN" sz="2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lower-level office work. Ignores</a:t>
                      </a:r>
                    </a:p>
                    <a:p>
                      <a:r>
                        <a:rPr lang="en-IN" sz="2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much of other managerial knowledge.</a:t>
                      </a:r>
                      <a:endParaRPr lang="en-IN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5720" y="642918"/>
          <a:ext cx="8501121" cy="578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986"/>
                <a:gridCol w="2551986"/>
                <a:gridCol w="3397149"/>
              </a:tblGrid>
              <a:tr h="5786478">
                <a:tc>
                  <a:txBody>
                    <a:bodyPr/>
                    <a:lstStyle/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DECISION THEORY APPROACH</a:t>
                      </a:r>
                      <a:endParaRPr lang="en-IN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Focus on the making of decisions,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persons or groups making decisions,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 the decision-making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process. </a:t>
                      </a:r>
                      <a:endParaRPr lang="en-IN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There is more to managing than making decisions. The focus is at the same time too narrow and too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wide.</a:t>
                      </a:r>
                      <a:endParaRPr lang="en-IN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8597" y="214290"/>
          <a:ext cx="8286807" cy="58579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2269"/>
                <a:gridCol w="2762269"/>
                <a:gridCol w="2762269"/>
              </a:tblGrid>
              <a:tr h="5857916">
                <a:tc>
                  <a:txBody>
                    <a:bodyPr/>
                    <a:lstStyle/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SYSTEMS APPROACH</a:t>
                      </a:r>
                      <a:endParaRPr lang="en-IN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Systems </a:t>
                      </a:r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have boundaries,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but they also interact with the external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environment, </a:t>
                      </a:r>
                      <a:r>
                        <a:rPr lang="en-IN" sz="2800" b="1" kern="1200" baseline="0" dirty="0" err="1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</a:t>
                      </a:r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., organisations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are open systems</a:t>
                      </a:r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IN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Analyses of the interrelatedness of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systems and subsystems as well as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interactions of organisations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with their external environment</a:t>
                      </a:r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IN" sz="2800" b="1" kern="1200" baseline="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3" y="285728"/>
          <a:ext cx="8429682" cy="5857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894"/>
                <a:gridCol w="2809894"/>
                <a:gridCol w="2809894"/>
              </a:tblGrid>
              <a:tr h="5857916">
                <a:tc>
                  <a:txBody>
                    <a:bodyPr/>
                    <a:lstStyle/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MATHEMATICAL OR "MANAGEMENT SCIENCE" APPROACH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Managing is seen as mathematical processes,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concepts, symbols, and models.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Looks at management as a purely logical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process, expressed in mathematical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symbols and relationships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Preoccupation with mathematical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models. Many aspects in managing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cannot be modelled. Mathematics is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useful tool, but hardly a school or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approach to management.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42852"/>
          <a:ext cx="8929719" cy="64294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881322"/>
                <a:gridCol w="2881322"/>
                <a:gridCol w="3167075"/>
              </a:tblGrid>
              <a:tr h="6429420">
                <a:tc>
                  <a:txBody>
                    <a:bodyPr/>
                    <a:lstStyle/>
                    <a:p>
                      <a:r>
                        <a:rPr lang="en-IN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CONTINGENCY OR SITUATION APPROACH</a:t>
                      </a:r>
                      <a:endParaRPr lang="en-IN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Managerial practice depends on circumstances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IN" sz="28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</a:t>
                      </a:r>
                      <a:r>
                        <a:rPr lang="en-IN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contingency or situation).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Contingency theory recognises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influence of given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solutions on organisational behaviour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patterns.</a:t>
                      </a:r>
                      <a:endParaRPr lang="en-IN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Managers have long realised that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there is no one best way to do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things. Difficulty in determining all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relevant contingency factors and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showing their relationships. </a:t>
                      </a:r>
                      <a:endParaRPr lang="en-IN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42910" y="214290"/>
          <a:ext cx="7858179" cy="6309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9393"/>
                <a:gridCol w="2619393"/>
                <a:gridCol w="2619393"/>
              </a:tblGrid>
              <a:tr h="5929354">
                <a:tc>
                  <a:txBody>
                    <a:bodyPr/>
                    <a:lstStyle/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MANAGERIAL ROLES APPROACH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Original study consisted of observations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 five chief executives. On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basis of this study, ten managerial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roles were identified and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grouped into (1) interpersonal, (2)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informational and (3) decision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roles.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Original sample was very small.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Same activities are not managerial.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Activities are evidence of planning,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organising, staffing, leading and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controlling. But same important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managerial activities were left out</a:t>
                      </a:r>
                    </a:p>
                    <a:p>
                      <a:r>
                        <a:rPr lang="en-IN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(e.g., appraising managers).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8597" y="214290"/>
          <a:ext cx="8358246" cy="5857916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786082"/>
                <a:gridCol w="2786082"/>
                <a:gridCol w="2786082"/>
              </a:tblGrid>
              <a:tr h="5857916">
                <a:tc>
                  <a:txBody>
                    <a:bodyPr/>
                    <a:lstStyle/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MCKINSEY'S 7-S FRAMEWORK</a:t>
                      </a:r>
                      <a:endParaRPr lang="en-IN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seven S'S are (1) strategy, (2)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structure, (3) systems, (4) style, (5)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staff, (6) shared values, (7) skills.</a:t>
                      </a:r>
                      <a:endParaRPr lang="en-IN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Although this experienced consulting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firm now uses a framework similar to</a:t>
                      </a:r>
                    </a:p>
                    <a:p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</a:t>
                      </a:r>
                      <a:r>
                        <a:rPr lang="en-IN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one.</a:t>
                      </a:r>
                      <a:endParaRPr lang="en-IN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270</TotalTime>
  <Words>1000</Words>
  <Application>Microsoft Office PowerPoint</Application>
  <PresentationFormat>On-screen Show (4:3)</PresentationFormat>
  <Paragraphs>149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Approaches to Management</vt:lpstr>
      <vt:lpstr>EMPIRICAL, OR CASE, APPROACH</vt:lpstr>
      <vt:lpstr>Slide 3</vt:lpstr>
      <vt:lpstr>Slide 4</vt:lpstr>
      <vt:lpstr>Slide 5</vt:lpstr>
      <vt:lpstr>Slide 6</vt:lpstr>
      <vt:lpstr>Slide 7</vt:lpstr>
      <vt:lpstr>Slide 8</vt:lpstr>
      <vt:lpstr>Slide 9</vt:lpstr>
      <vt:lpstr>Operational APPROACH</vt:lpstr>
      <vt:lpstr>Slide 11</vt:lpstr>
      <vt:lpstr>Management Levels </vt:lpstr>
      <vt:lpstr> Middle-level managers (Tactical Managers)  </vt:lpstr>
      <vt:lpstr> Frontline Managers (Operational Managers)  </vt:lpstr>
      <vt:lpstr>Slide 15</vt:lpstr>
      <vt:lpstr>The Managerial Roles</vt:lpstr>
      <vt:lpstr>Slide 17</vt:lpstr>
      <vt:lpstr>Slide 18</vt:lpstr>
      <vt:lpstr>Slide 19</vt:lpstr>
      <vt:lpstr>Slide 20</vt:lpstr>
      <vt:lpstr>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megha</dc:creator>
  <cp:lastModifiedBy>home</cp:lastModifiedBy>
  <cp:revision>65</cp:revision>
  <dcterms:created xsi:type="dcterms:W3CDTF">2013-08-07T14:19:10Z</dcterms:created>
  <dcterms:modified xsi:type="dcterms:W3CDTF">2014-01-08T02:22:03Z</dcterms:modified>
</cp:coreProperties>
</file>