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6.png" ContentType="image/png"/>
  <Override PartName="/ppt/media/image1.jpeg" ContentType="image/jpeg"/>
  <Override PartName="/ppt/media/image2.jpeg" ContentType="image/jpeg"/>
  <Override PartName="/ppt/media/image4.png" ContentType="image/png"/>
  <Override PartName="/ppt/media/image5.png" ContentType="image/png"/>
  <Override PartName="/ppt/media/image3.wmf" ContentType="image/x-wmf"/>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6"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27"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0"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1"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32"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0"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2"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4"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45"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50"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51"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4"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55"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5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59"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62"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6"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67"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0"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0"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5"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16"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8"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9"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0"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3"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4"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164520" y="147240"/>
            <a:ext cx="8809920" cy="6564240"/>
          </a:xfrm>
          <a:prstGeom prst="rect">
            <a:avLst/>
          </a:prstGeom>
          <a:solidFill>
            <a:srgbClr val="888b7a"/>
          </a:solidFill>
          <a:ln w="11160">
            <a:solidFill>
              <a:srgbClr val="9ca08f"/>
            </a:solidFill>
            <a:round/>
          </a:ln>
        </p:spPr>
      </p:sp>
      <p:sp>
        <p:nvSpPr>
          <p:cNvPr id="1" name="CustomShape 2"/>
          <p:cNvSpPr/>
          <p:nvPr/>
        </p:nvSpPr>
        <p:spPr>
          <a:xfrm>
            <a:off x="588960" y="1424160"/>
            <a:ext cx="7999920" cy="8280"/>
          </a:xfrm>
          <a:prstGeom prst="rect">
            <a:avLst/>
          </a:prstGeom>
          <a:solidFill>
            <a:srgbClr val="72a376"/>
          </a:solidFill>
        </p:spPr>
      </p:sp>
      <p:sp>
        <p:nvSpPr>
          <p:cNvPr id="2" name="PlaceHolder 3"/>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3" name="PlaceHolder 4"/>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36" name="CustomShape 1"/>
          <p:cNvSpPr/>
          <p:nvPr/>
        </p:nvSpPr>
        <p:spPr>
          <a:xfrm>
            <a:off x="164520" y="147240"/>
            <a:ext cx="8809920" cy="6564240"/>
          </a:xfrm>
          <a:prstGeom prst="rect">
            <a:avLst/>
          </a:prstGeom>
          <a:solidFill>
            <a:srgbClr val="888b7a"/>
          </a:solidFill>
          <a:ln w="11160">
            <a:solidFill>
              <a:srgbClr val="9ca08f"/>
            </a:solidFill>
            <a:round/>
          </a:ln>
        </p:spPr>
      </p:sp>
      <p:sp>
        <p:nvSpPr>
          <p:cNvPr id="37" name="PlaceHolder 2"/>
          <p:cNvSpPr>
            <a:spLocks noGrp="1"/>
          </p:cNvSpPr>
          <p:nvPr>
            <p:ph type="title"/>
          </p:nvPr>
        </p:nvSpPr>
        <p:spPr>
          <a:xfrm>
            <a:off x="457200" y="273600"/>
            <a:ext cx="8229240" cy="1144800"/>
          </a:xfrm>
          <a:prstGeom prst="rect">
            <a:avLst/>
          </a:prstGeom>
        </p:spPr>
        <p:txBody>
          <a:bodyPr anchor="ctr" bIns="0" lIns="0" rIns="0" tIns="0" wrap="none"/>
          <a:p>
            <a:pPr algn="ctr"/>
            <a:r>
              <a:rPr lang="en-IN"/>
              <a:t>Click to edit the title text format</a:t>
            </a:r>
            <a:endParaRPr/>
          </a:p>
        </p:txBody>
      </p:sp>
      <p:sp>
        <p:nvSpPr>
          <p:cNvPr id="38" name="PlaceHolder 3"/>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CustomShape 1"/>
          <p:cNvSpPr/>
          <p:nvPr/>
        </p:nvSpPr>
        <p:spPr>
          <a:xfrm>
            <a:off x="457200" y="253440"/>
            <a:ext cx="8228520" cy="1141920"/>
          </a:xfrm>
          <a:prstGeom prst="rect">
            <a:avLst/>
          </a:prstGeom>
        </p:spPr>
        <p:txBody>
          <a:bodyPr anchor="b" bIns="45000" lIns="90000" rIns="90000" tIns="45000"/>
          <a:p>
            <a:pPr algn="r">
              <a:lnSpc>
                <a:spcPct val="100000"/>
              </a:lnSpc>
            </a:pPr>
            <a:r>
              <a:rPr lang="en-IN" sz="4000">
                <a:solidFill>
                  <a:srgbClr val="e6e9cb"/>
                </a:solidFill>
                <a:latin typeface="Rockwell"/>
              </a:rPr>
              <a:t>EDI: Electronic Data Interchange</a:t>
            </a:r>
            <a:endParaRPr/>
          </a:p>
        </p:txBody>
      </p:sp>
      <p:sp>
        <p:nvSpPr>
          <p:cNvPr id="72" name="CustomShape 2"/>
          <p:cNvSpPr/>
          <p:nvPr/>
        </p:nvSpPr>
        <p:spPr>
          <a:xfrm>
            <a:off x="457200" y="1646280"/>
            <a:ext cx="8228520" cy="4524840"/>
          </a:xfrm>
          <a:prstGeom prst="rect">
            <a:avLst/>
          </a:prstGeom>
        </p:spPr>
        <p:txBody>
          <a:bodyPr bIns="45000" lIns="90000" rIns="90000" tIns="45000"/>
          <a:p>
            <a:pPr>
              <a:lnSpc>
                <a:spcPct val="100000"/>
              </a:lnSpc>
              <a:buSzPct val="70000"/>
              <a:buFont charset="2" typeface="Wingdings 2"/>
              <a:buChar char=""/>
            </a:pPr>
            <a:r>
              <a:rPr lang="en-IN" sz="3200">
                <a:solidFill>
                  <a:srgbClr val="ffffff"/>
                </a:solidFill>
                <a:latin typeface="Rockwell"/>
              </a:rPr>
              <a:t>What is EDI?</a:t>
            </a:r>
            <a:endParaRPr/>
          </a:p>
          <a:p>
            <a:pPr>
              <a:lnSpc>
                <a:spcPct val="100000"/>
              </a:lnSpc>
            </a:pPr>
            <a:endParaRPr/>
          </a:p>
          <a:p>
            <a:pPr lvl="1">
              <a:lnSpc>
                <a:spcPct val="100000"/>
              </a:lnSpc>
              <a:buSzPct val="90000"/>
              <a:buFont typeface="StarSymbol"/>
              <a:buChar char="l"/>
            </a:pPr>
            <a:r>
              <a:rPr lang="en-IN" sz="3200">
                <a:solidFill>
                  <a:srgbClr val="ffffff"/>
                </a:solidFill>
                <a:latin typeface="Rockwell"/>
              </a:rPr>
              <a:t>Exchange of electronic data between companies using precisely defined transactions</a:t>
            </a:r>
            <a:endParaRPr/>
          </a:p>
          <a:p>
            <a:pPr>
              <a:lnSpc>
                <a:spcPct val="100000"/>
              </a:lnSpc>
            </a:pPr>
            <a:endParaRPr/>
          </a:p>
          <a:p>
            <a:pPr lvl="1">
              <a:lnSpc>
                <a:spcPct val="100000"/>
              </a:lnSpc>
              <a:buSzPct val="90000"/>
              <a:buFont typeface="StarSymbol"/>
              <a:buChar char="l"/>
            </a:pPr>
            <a:r>
              <a:rPr lang="en-IN" sz="3200">
                <a:solidFill>
                  <a:srgbClr val="ffffff"/>
                </a:solidFill>
                <a:latin typeface="Rockwell"/>
              </a:rPr>
              <a:t>Set of hardware, software, and standards that accommodate the EDI process</a:t>
            </a:r>
            <a:endParaRPr/>
          </a:p>
        </p:txBody>
      </p:sp>
      <p:sp>
        <p:nvSpPr>
          <p:cNvPr id="73" name="CustomShape 3"/>
          <p:cNvSpPr/>
          <p:nvPr/>
        </p:nvSpPr>
        <p:spPr>
          <a:xfrm>
            <a:off x="0" y="0"/>
            <a:ext cx="11796120" cy="11796120"/>
          </a:xfrm>
          <a:prstGeom prst="rect">
            <a:avLst/>
          </a:prstGeom>
        </p:spPr>
        <p:txBody>
          <a:bodyPr bIns="45000" lIns="90000" rIns="90000" tIns="45000"/>
          <a:p>
            <a:pPr>
              <a:lnSpc>
                <a:spcPct val="100000"/>
              </a:lnSpc>
            </a:pPr>
            <a:fld id="{F181B141-6181-4101-A1A1-61A111019111}" type="slidenum">
              <a:rPr lang="en-IN">
                <a:solidFill>
                  <a:srgbClr val="ffffff"/>
                </a:solidFill>
                <a:latin typeface="Rockwell"/>
              </a:rPr>
              <a:t>&lt;number&gt;</a:t>
            </a:fld>
            <a:endParaRPr/>
          </a:p>
        </p:txBody>
      </p:sp>
      <p:sp>
        <p:nvSpPr>
          <p:cNvPr id="74" name="CustomShape 4"/>
          <p:cNvSpPr/>
          <p:nvPr/>
        </p:nvSpPr>
        <p:spPr>
          <a:xfrm>
            <a:off x="685800" y="6248520"/>
            <a:ext cx="1904040" cy="456120"/>
          </a:xfrm>
          <a:prstGeom prst="rect">
            <a:avLst/>
          </a:prstGeom>
        </p:spPr>
      </p:sp>
      <p:sp>
        <p:nvSpPr>
          <p:cNvPr id="75" name="CustomShape 5"/>
          <p:cNvSpPr/>
          <p:nvPr/>
        </p:nvSpPr>
        <p:spPr>
          <a:xfrm>
            <a:off x="3124080" y="6248520"/>
            <a:ext cx="2894400" cy="456120"/>
          </a:xfrm>
          <a:prstGeom prst="rect">
            <a:avLst/>
          </a:prstGeom>
        </p:spPr>
      </p:sp>
    </p:spTree>
  </p:cSld>
  <p:transition>
    <p:wipe dir="d"/>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253440"/>
            <a:ext cx="8228520" cy="1141920"/>
          </a:xfrm>
          <a:prstGeom prst="rect">
            <a:avLst/>
          </a:prstGeom>
        </p:spPr>
        <p:txBody>
          <a:bodyPr anchor="b" bIns="45000" lIns="90000" rIns="90000" tIns="45000"/>
          <a:p>
            <a:pPr algn="r">
              <a:lnSpc>
                <a:spcPct val="100000"/>
              </a:lnSpc>
            </a:pPr>
            <a:r>
              <a:rPr lang="en-IN" sz="4600">
                <a:solidFill>
                  <a:srgbClr val="e6e9cb"/>
                </a:solidFill>
                <a:latin typeface="Rockwell"/>
              </a:rPr>
              <a:t>Electronic Data Exchange</a:t>
            </a:r>
            <a:endParaRPr/>
          </a:p>
        </p:txBody>
      </p:sp>
      <p:sp>
        <p:nvSpPr>
          <p:cNvPr id="120" name="CustomShape 2"/>
          <p:cNvSpPr/>
          <p:nvPr/>
        </p:nvSpPr>
        <p:spPr>
          <a:xfrm>
            <a:off x="457200" y="1646280"/>
            <a:ext cx="8228520" cy="4524840"/>
          </a:xfrm>
          <a:prstGeom prst="rect">
            <a:avLst/>
          </a:prstGeom>
        </p:spPr>
        <p:txBody>
          <a:bodyPr bIns="45000" lIns="90000" rIns="90000" tIns="45000"/>
          <a:p>
            <a:pPr>
              <a:lnSpc>
                <a:spcPct val="100000"/>
              </a:lnSpc>
              <a:buSzPct val="70000"/>
              <a:buFont charset="2" typeface="Wingdings 2"/>
              <a:buChar char=""/>
            </a:pPr>
            <a:r>
              <a:rPr lang="en-IN" sz="3200">
                <a:solidFill>
                  <a:srgbClr val="ffffff"/>
                </a:solidFill>
                <a:latin typeface="Rockwell"/>
              </a:rPr>
              <a:t>How does EDI work? (Figure 11.4)</a:t>
            </a:r>
            <a:endParaRPr/>
          </a:p>
          <a:p>
            <a:pPr lvl="1">
              <a:lnSpc>
                <a:spcPct val="100000"/>
              </a:lnSpc>
              <a:buSzPct val="90000"/>
              <a:buFont typeface="StarSymbol"/>
              <a:buChar char="l"/>
            </a:pPr>
            <a:r>
              <a:rPr lang="en-IN" sz="2400">
                <a:solidFill>
                  <a:srgbClr val="ffffff"/>
                </a:solidFill>
                <a:latin typeface="Rockwell"/>
              </a:rPr>
              <a:t>Supplier’s proposal sent electronically to purchasing organization.</a:t>
            </a:r>
            <a:endParaRPr/>
          </a:p>
          <a:p>
            <a:pPr>
              <a:lnSpc>
                <a:spcPct val="100000"/>
              </a:lnSpc>
            </a:pPr>
            <a:endParaRPr/>
          </a:p>
          <a:p>
            <a:pPr lvl="1">
              <a:lnSpc>
                <a:spcPct val="100000"/>
              </a:lnSpc>
              <a:buSzPct val="90000"/>
              <a:buFont typeface="StarSymbol"/>
              <a:buChar char="l"/>
            </a:pPr>
            <a:r>
              <a:rPr lang="en-IN" sz="2400">
                <a:solidFill>
                  <a:srgbClr val="ffffff"/>
                </a:solidFill>
                <a:latin typeface="Rockwell"/>
              </a:rPr>
              <a:t>Electronic contract approved over network.</a:t>
            </a:r>
            <a:endParaRPr/>
          </a:p>
          <a:p>
            <a:pPr>
              <a:lnSpc>
                <a:spcPct val="100000"/>
              </a:lnSpc>
            </a:pPr>
            <a:endParaRPr/>
          </a:p>
          <a:p>
            <a:pPr lvl="1">
              <a:lnSpc>
                <a:spcPct val="100000"/>
              </a:lnSpc>
              <a:buSzPct val="90000"/>
              <a:buFont typeface="StarSymbol"/>
              <a:buChar char="l"/>
            </a:pPr>
            <a:r>
              <a:rPr lang="en-IN" sz="2400">
                <a:solidFill>
                  <a:srgbClr val="ffffff"/>
                </a:solidFill>
                <a:latin typeface="Rockwell"/>
              </a:rPr>
              <a:t>Supplier manufactures and packages goods, attaching shipping data recorded on a bar code.</a:t>
            </a:r>
            <a:endParaRPr/>
          </a:p>
          <a:p>
            <a:pPr>
              <a:lnSpc>
                <a:spcPct val="100000"/>
              </a:lnSpc>
            </a:pPr>
            <a:endParaRPr/>
          </a:p>
          <a:p>
            <a:pPr lvl="1">
              <a:lnSpc>
                <a:spcPct val="100000"/>
              </a:lnSpc>
              <a:buSzPct val="90000"/>
              <a:buFont typeface="StarSymbol"/>
              <a:buChar char="l"/>
            </a:pPr>
            <a:r>
              <a:rPr lang="en-IN" sz="2400">
                <a:solidFill>
                  <a:srgbClr val="ffffff"/>
                </a:solidFill>
                <a:latin typeface="Rockwell"/>
              </a:rPr>
              <a:t>Quantities shipped and prices entered in system and flowed to invoicing program;  invoices transmitted to purchasing organization</a:t>
            </a:r>
            <a:endParaRPr/>
          </a:p>
          <a:p>
            <a:pPr>
              <a:lnSpc>
                <a:spcPct val="100000"/>
              </a:lnSpc>
            </a:pPr>
            <a:endParaRPr/>
          </a:p>
          <a:p>
            <a:pPr>
              <a:lnSpc>
                <a:spcPct val="100000"/>
              </a:lnSpc>
            </a:pPr>
            <a:endParaRPr/>
          </a:p>
        </p:txBody>
      </p:sp>
      <p:sp>
        <p:nvSpPr>
          <p:cNvPr id="121" name="CustomShape 3"/>
          <p:cNvSpPr/>
          <p:nvPr/>
        </p:nvSpPr>
        <p:spPr>
          <a:xfrm>
            <a:off x="0" y="0"/>
            <a:ext cx="11796120" cy="11796120"/>
          </a:xfrm>
          <a:prstGeom prst="rect">
            <a:avLst/>
          </a:prstGeom>
        </p:spPr>
        <p:txBody>
          <a:bodyPr bIns="45000" lIns="90000" rIns="90000" tIns="45000"/>
          <a:p>
            <a:pPr>
              <a:lnSpc>
                <a:spcPct val="100000"/>
              </a:lnSpc>
            </a:pPr>
            <a:fld id="{11C13101-0161-41F1-A151-11318161A181}" type="slidenum">
              <a:rPr lang="en-IN">
                <a:solidFill>
                  <a:srgbClr val="ffffff"/>
                </a:solidFill>
                <a:latin typeface="Rockwell"/>
              </a:rPr>
              <a:t>&lt;number&gt;</a:t>
            </a:fld>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53440"/>
            <a:ext cx="8228520" cy="1141920"/>
          </a:xfrm>
          <a:prstGeom prst="rect">
            <a:avLst/>
          </a:prstGeom>
        </p:spPr>
        <p:txBody>
          <a:bodyPr anchor="b" bIns="45000" lIns="90000" rIns="90000" tIns="45000"/>
          <a:p>
            <a:pPr algn="r">
              <a:lnSpc>
                <a:spcPct val="100000"/>
              </a:lnSpc>
            </a:pPr>
            <a:r>
              <a:rPr lang="en-IN" sz="4600">
                <a:solidFill>
                  <a:srgbClr val="e6e9cb"/>
                </a:solidFill>
                <a:latin typeface="Rockwell"/>
              </a:rPr>
              <a:t>Electronic Data Exchange</a:t>
            </a:r>
            <a:endParaRPr/>
          </a:p>
        </p:txBody>
      </p:sp>
      <p:sp>
        <p:nvSpPr>
          <p:cNvPr id="123" name="CustomShape 2"/>
          <p:cNvSpPr/>
          <p:nvPr/>
        </p:nvSpPr>
        <p:spPr>
          <a:xfrm>
            <a:off x="533520" y="1600200"/>
            <a:ext cx="8228520" cy="4647240"/>
          </a:xfrm>
          <a:prstGeom prst="rect">
            <a:avLst/>
          </a:prstGeom>
        </p:spPr>
        <p:txBody>
          <a:bodyPr bIns="45000" lIns="90000" rIns="90000" tIns="45000"/>
          <a:p>
            <a:pPr lvl="1">
              <a:lnSpc>
                <a:spcPct val="100000"/>
              </a:lnSpc>
              <a:buSzPct val="90000"/>
              <a:buFont typeface="StarSymbol"/>
              <a:buChar char="l"/>
            </a:pPr>
            <a:r>
              <a:rPr lang="en-IN" sz="2400">
                <a:solidFill>
                  <a:srgbClr val="ffffff"/>
                </a:solidFill>
                <a:latin typeface="Rockwell"/>
              </a:rPr>
              <a:t>Manufacturer ships order.</a:t>
            </a:r>
            <a:endParaRPr/>
          </a:p>
          <a:p>
            <a:pPr lvl="1">
              <a:lnSpc>
                <a:spcPct val="100000"/>
              </a:lnSpc>
              <a:buSzPct val="90000"/>
              <a:buFont typeface="StarSymbol"/>
              <a:buChar char="l"/>
            </a:pPr>
            <a:r>
              <a:rPr lang="en-IN" sz="2400">
                <a:solidFill>
                  <a:srgbClr val="ffffff"/>
                </a:solidFill>
                <a:latin typeface="Rockwell"/>
              </a:rPr>
              <a:t>Shipment notice EDI transaction sent (not shown)</a:t>
            </a:r>
            <a:endParaRPr/>
          </a:p>
          <a:p>
            <a:pPr lvl="1">
              <a:lnSpc>
                <a:spcPct val="100000"/>
              </a:lnSpc>
              <a:buSzPct val="90000"/>
              <a:buFont typeface="StarSymbol"/>
              <a:buChar char="l"/>
            </a:pPr>
            <a:r>
              <a:rPr lang="en-IN" sz="2400">
                <a:solidFill>
                  <a:srgbClr val="ffffff"/>
                </a:solidFill>
                <a:latin typeface="Rockwell"/>
              </a:rPr>
              <a:t>Purchasing organization receives packages, scans bar code, and compares data to invoices actual items received.</a:t>
            </a:r>
            <a:endParaRPr/>
          </a:p>
          <a:p>
            <a:pPr>
              <a:lnSpc>
                <a:spcPct val="100000"/>
              </a:lnSpc>
            </a:pPr>
            <a:endParaRPr/>
          </a:p>
          <a:p>
            <a:pPr lvl="1">
              <a:lnSpc>
                <a:spcPct val="100000"/>
              </a:lnSpc>
              <a:buSzPct val="90000"/>
              <a:buFont typeface="StarSymbol"/>
              <a:buChar char="l"/>
            </a:pPr>
            <a:r>
              <a:rPr lang="en-IN" sz="2400">
                <a:solidFill>
                  <a:srgbClr val="ffffff"/>
                </a:solidFill>
                <a:latin typeface="Rockwell"/>
              </a:rPr>
              <a:t>Payment approval transferred electronically.</a:t>
            </a:r>
            <a:endParaRPr/>
          </a:p>
          <a:p>
            <a:pPr>
              <a:lnSpc>
                <a:spcPct val="100000"/>
              </a:lnSpc>
            </a:pPr>
            <a:endParaRPr/>
          </a:p>
          <a:p>
            <a:pPr lvl="1">
              <a:lnSpc>
                <a:spcPct val="100000"/>
              </a:lnSpc>
              <a:buSzPct val="90000"/>
              <a:buFont typeface="StarSymbol"/>
              <a:buChar char="l"/>
            </a:pPr>
            <a:r>
              <a:rPr lang="en-IN" sz="2400">
                <a:solidFill>
                  <a:srgbClr val="ffffff"/>
                </a:solidFill>
                <a:latin typeface="Rockwell"/>
              </a:rPr>
              <a:t>Bank transfers funds from purchaser to supplier’s account using electronic fund transfer (EFT). </a:t>
            </a:r>
            <a:endParaRPr/>
          </a:p>
        </p:txBody>
      </p:sp>
      <p:sp>
        <p:nvSpPr>
          <p:cNvPr id="124" name="CustomShape 3"/>
          <p:cNvSpPr/>
          <p:nvPr/>
        </p:nvSpPr>
        <p:spPr>
          <a:xfrm>
            <a:off x="0" y="0"/>
            <a:ext cx="11796120" cy="11796120"/>
          </a:xfrm>
          <a:prstGeom prst="rect">
            <a:avLst/>
          </a:prstGeom>
        </p:spPr>
        <p:txBody>
          <a:bodyPr bIns="45000" lIns="90000" rIns="90000" tIns="45000"/>
          <a:p>
            <a:pPr>
              <a:lnSpc>
                <a:spcPct val="100000"/>
              </a:lnSpc>
            </a:pPr>
            <a:fld id="{51714181-6171-41D1-8191-61D1C1610171}" type="slidenum">
              <a:rPr lang="en-IN">
                <a:solidFill>
                  <a:srgbClr val="ffffff"/>
                </a:solidFill>
                <a:latin typeface="Rockwell"/>
              </a:rPr>
              <a:t>&lt;number&gt;</a:t>
            </a:fld>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57200" y="253440"/>
            <a:ext cx="8228520" cy="1141920"/>
          </a:xfrm>
          <a:prstGeom prst="rect">
            <a:avLst/>
          </a:prstGeom>
        </p:spPr>
        <p:txBody>
          <a:bodyPr anchor="b" bIns="45000" lIns="90000" rIns="90000" tIns="45000"/>
          <a:p>
            <a:pPr algn="r">
              <a:lnSpc>
                <a:spcPct val="100000"/>
              </a:lnSpc>
            </a:pPr>
            <a:r>
              <a:rPr lang="en-IN" sz="4600">
                <a:solidFill>
                  <a:srgbClr val="e6e9cb"/>
                </a:solidFill>
                <a:latin typeface="Rockwell"/>
              </a:rPr>
              <a:t>Electronic Data Interchange</a:t>
            </a:r>
            <a:endParaRPr/>
          </a:p>
        </p:txBody>
      </p:sp>
      <p:sp>
        <p:nvSpPr>
          <p:cNvPr id="126" name="CustomShape 2"/>
          <p:cNvSpPr/>
          <p:nvPr/>
        </p:nvSpPr>
        <p:spPr>
          <a:xfrm>
            <a:off x="0" y="0"/>
            <a:ext cx="11796120" cy="11796120"/>
          </a:xfrm>
          <a:prstGeom prst="rect">
            <a:avLst/>
          </a:prstGeom>
        </p:spPr>
        <p:txBody>
          <a:bodyPr bIns="45000" lIns="90000" rIns="90000" tIns="45000"/>
          <a:p>
            <a:pPr>
              <a:lnSpc>
                <a:spcPct val="100000"/>
              </a:lnSpc>
            </a:pPr>
            <a:fld id="{5111D191-6111-4141-9131-C12141D191B1}" type="slidenum">
              <a:rPr lang="en-IN">
                <a:solidFill>
                  <a:srgbClr val="ffffff"/>
                </a:solidFill>
                <a:latin typeface="Rockwell"/>
              </a:rPr>
              <a:t>&lt;number&gt;</a:t>
            </a:fld>
            <a:endParaRPr/>
          </a:p>
        </p:txBody>
      </p:sp>
      <p:pic>
        <p:nvPicPr>
          <p:cNvPr descr="" id="127" name="Picture 4"/>
          <p:cNvPicPr/>
          <p:nvPr/>
        </p:nvPicPr>
        <p:blipFill>
          <a:blip r:embed="rId1"/>
          <a:stretch>
            <a:fillRect/>
          </a:stretch>
        </p:blipFill>
        <p:spPr>
          <a:xfrm>
            <a:off x="380880" y="1447920"/>
            <a:ext cx="8304840" cy="4951800"/>
          </a:xfrm>
          <a:prstGeom prst="rect">
            <a:avLst/>
          </a:prstGeom>
        </p:spPr>
      </p:pic>
      <p:sp>
        <p:nvSpPr>
          <p:cNvPr id="128" name="CustomShape 3"/>
          <p:cNvSpPr/>
          <p:nvPr/>
        </p:nvSpPr>
        <p:spPr>
          <a:xfrm>
            <a:off x="304920" y="6019920"/>
            <a:ext cx="2358000" cy="363960"/>
          </a:xfrm>
          <a:prstGeom prst="rect">
            <a:avLst/>
          </a:prstGeom>
        </p:spPr>
        <p:txBody>
          <a:bodyPr bIns="45000" lIns="90000" rIns="90000" tIns="45000"/>
          <a:p>
            <a:pPr>
              <a:lnSpc>
                <a:spcPct val="100000"/>
              </a:lnSpc>
            </a:pPr>
            <a:r>
              <a:rPr b="1" lang="en-IN">
                <a:solidFill>
                  <a:srgbClr val="eaebde"/>
                </a:solidFill>
                <a:latin typeface="Times New Roman"/>
              </a:rPr>
              <a:t>Figure 11.4</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762120" y="609480"/>
            <a:ext cx="7999920" cy="837000"/>
          </a:xfrm>
          <a:prstGeom prst="rect">
            <a:avLst/>
          </a:prstGeom>
        </p:spPr>
        <p:txBody>
          <a:bodyPr anchor="b" bIns="45000" lIns="90000" rIns="90000" tIns="45000"/>
          <a:p>
            <a:pPr algn="r">
              <a:lnSpc>
                <a:spcPct val="100000"/>
              </a:lnSpc>
            </a:pPr>
            <a:r>
              <a:rPr lang="en-IN" sz="4600">
                <a:solidFill>
                  <a:srgbClr val="e6e9cb"/>
                </a:solidFill>
                <a:latin typeface="Rockwell"/>
              </a:rPr>
              <a:t>Electronic Data Interchange</a:t>
            </a:r>
            <a:endParaRPr/>
          </a:p>
        </p:txBody>
      </p:sp>
      <p:sp>
        <p:nvSpPr>
          <p:cNvPr id="130" name="CustomShape 2"/>
          <p:cNvSpPr/>
          <p:nvPr/>
        </p:nvSpPr>
        <p:spPr>
          <a:xfrm>
            <a:off x="533520" y="1676520"/>
            <a:ext cx="8228520" cy="4190040"/>
          </a:xfrm>
          <a:prstGeom prst="rect">
            <a:avLst/>
          </a:prstGeom>
        </p:spPr>
        <p:txBody>
          <a:bodyPr bIns="45000" lIns="90000" rIns="90000" tIns="45000"/>
          <a:p>
            <a:pPr>
              <a:lnSpc>
                <a:spcPct val="100000"/>
              </a:lnSpc>
              <a:buSzPct val="70000"/>
              <a:buFont charset="2" typeface="Wingdings 2"/>
              <a:buChar char=""/>
            </a:pPr>
            <a:r>
              <a:rPr lang="en-IN" sz="3200">
                <a:solidFill>
                  <a:srgbClr val="ffffff"/>
                </a:solidFill>
                <a:latin typeface="Rockwell"/>
              </a:rPr>
              <a:t>EDI Standards</a:t>
            </a:r>
            <a:endParaRPr/>
          </a:p>
          <a:p>
            <a:pPr lvl="1">
              <a:lnSpc>
                <a:spcPct val="100000"/>
              </a:lnSpc>
              <a:buSzPct val="90000"/>
              <a:buFont typeface="StarSymbol"/>
              <a:buChar char="l"/>
            </a:pPr>
            <a:r>
              <a:rPr lang="en-IN" sz="2400">
                <a:solidFill>
                  <a:srgbClr val="ffffff"/>
                </a:solidFill>
                <a:latin typeface="Rockwell"/>
              </a:rPr>
              <a:t>EDI requires companies to agree on standards</a:t>
            </a:r>
            <a:endParaRPr/>
          </a:p>
          <a:p>
            <a:pPr lvl="1">
              <a:lnSpc>
                <a:spcPct val="100000"/>
              </a:lnSpc>
              <a:buSzPct val="90000"/>
              <a:buFont typeface="StarSymbol"/>
              <a:buChar char="l"/>
            </a:pPr>
            <a:r>
              <a:rPr lang="en-IN" sz="2300">
                <a:solidFill>
                  <a:srgbClr val="ffffff"/>
                </a:solidFill>
                <a:latin typeface="Rockwell"/>
              </a:rPr>
              <a:t>Compatible hardware and software</a:t>
            </a:r>
            <a:endParaRPr/>
          </a:p>
          <a:p>
            <a:pPr lvl="1">
              <a:lnSpc>
                <a:spcPct val="100000"/>
              </a:lnSpc>
              <a:buSzPct val="90000"/>
              <a:buFont typeface="StarSymbol"/>
              <a:buChar char="l"/>
            </a:pPr>
            <a:r>
              <a:rPr lang="en-IN" sz="2300">
                <a:solidFill>
                  <a:srgbClr val="ffffff"/>
                </a:solidFill>
                <a:latin typeface="Rockwell"/>
              </a:rPr>
              <a:t>Agreed upon electronic form format</a:t>
            </a:r>
            <a:endParaRPr/>
          </a:p>
          <a:p>
            <a:pPr>
              <a:lnSpc>
                <a:spcPct val="100000"/>
              </a:lnSpc>
            </a:pPr>
            <a:endParaRPr/>
          </a:p>
          <a:p>
            <a:pPr lvl="1">
              <a:lnSpc>
                <a:spcPct val="100000"/>
              </a:lnSpc>
              <a:buSzPct val="90000"/>
              <a:buFont typeface="StarSymbol"/>
              <a:buChar char="l"/>
            </a:pPr>
            <a:r>
              <a:rPr lang="en-IN" sz="2400">
                <a:solidFill>
                  <a:srgbClr val="ffffff"/>
                </a:solidFill>
                <a:latin typeface="Rockwell"/>
              </a:rPr>
              <a:t>Established EDI standards</a:t>
            </a:r>
            <a:endParaRPr/>
          </a:p>
          <a:p>
            <a:pPr lvl="1">
              <a:lnSpc>
                <a:spcPct val="100000"/>
              </a:lnSpc>
              <a:buSzPct val="90000"/>
              <a:buFont typeface="StarSymbol"/>
              <a:buChar char="l"/>
            </a:pPr>
            <a:r>
              <a:rPr lang="en-IN" sz="2300">
                <a:solidFill>
                  <a:srgbClr val="ffffff"/>
                </a:solidFill>
                <a:latin typeface="Rockwell"/>
              </a:rPr>
              <a:t>Automotive Industry Action Group (AIAG)</a:t>
            </a:r>
            <a:endParaRPr/>
          </a:p>
          <a:p>
            <a:pPr lvl="1">
              <a:lnSpc>
                <a:spcPct val="100000"/>
              </a:lnSpc>
              <a:buSzPct val="90000"/>
              <a:buFont typeface="StarSymbol"/>
              <a:buChar char="l"/>
            </a:pPr>
            <a:r>
              <a:rPr lang="en-IN" sz="2300">
                <a:solidFill>
                  <a:srgbClr val="ffffff"/>
                </a:solidFill>
                <a:latin typeface="Rockwell"/>
              </a:rPr>
              <a:t>X.12 </a:t>
            </a:r>
            <a:r>
              <a:rPr i="1" lang="en-IN" sz="2300">
                <a:solidFill>
                  <a:srgbClr val="ffffff"/>
                </a:solidFill>
                <a:latin typeface="Rockwell"/>
              </a:rPr>
              <a:t>de facto </a:t>
            </a:r>
            <a:r>
              <a:rPr lang="en-IN" sz="2300">
                <a:solidFill>
                  <a:srgbClr val="ffffff"/>
                </a:solidFill>
                <a:latin typeface="Rockwell"/>
              </a:rPr>
              <a:t>umbrella standard in U.S. and Canada</a:t>
            </a:r>
            <a:endParaRPr/>
          </a:p>
          <a:p>
            <a:pPr lvl="1">
              <a:lnSpc>
                <a:spcPct val="100000"/>
              </a:lnSpc>
              <a:buSzPct val="90000"/>
              <a:buFont typeface="StarSymbol"/>
              <a:buChar char="l"/>
            </a:pPr>
            <a:r>
              <a:rPr lang="en-IN" sz="2300">
                <a:solidFill>
                  <a:srgbClr val="ffffff"/>
                </a:solidFill>
                <a:latin typeface="Rockwell"/>
              </a:rPr>
              <a:t>EDI for Administration, Commerce, and Trade (EDIFACT) umbrella of standards in Europe</a:t>
            </a:r>
            <a:endParaRPr/>
          </a:p>
        </p:txBody>
      </p:sp>
      <p:sp>
        <p:nvSpPr>
          <p:cNvPr id="131" name="CustomShape 3"/>
          <p:cNvSpPr/>
          <p:nvPr/>
        </p:nvSpPr>
        <p:spPr>
          <a:xfrm>
            <a:off x="0" y="0"/>
            <a:ext cx="11796120" cy="11796120"/>
          </a:xfrm>
          <a:prstGeom prst="rect">
            <a:avLst/>
          </a:prstGeom>
        </p:spPr>
        <p:txBody>
          <a:bodyPr bIns="45000" lIns="90000" rIns="90000" tIns="45000"/>
          <a:p>
            <a:pPr>
              <a:lnSpc>
                <a:spcPct val="100000"/>
              </a:lnSpc>
            </a:pPr>
            <a:fld id="{41616121-1141-4151-B111-0161E1B151F1}" type="slidenum">
              <a:rPr lang="en-IN">
                <a:solidFill>
                  <a:srgbClr val="ffffff"/>
                </a:solidFill>
                <a:latin typeface="Rockwell"/>
              </a:rPr>
              <a:t>&lt;number&gt;</a:t>
            </a:fld>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33"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34" name="CustomShape 3"/>
          <p:cNvSpPr/>
          <p:nvPr/>
        </p:nvSpPr>
        <p:spPr>
          <a:xfrm>
            <a:off x="457200" y="0"/>
            <a:ext cx="8228520" cy="1218240"/>
          </a:xfrm>
          <a:prstGeom prst="rect">
            <a:avLst/>
          </a:prstGeom>
        </p:spPr>
        <p:txBody>
          <a:bodyPr anchor="b" bIns="45000" lIns="90000" rIns="90000" tIns="45000"/>
          <a:p>
            <a:pPr>
              <a:lnSpc>
                <a:spcPct val="100000"/>
              </a:lnSpc>
            </a:pPr>
            <a:r>
              <a:rPr b="1" lang="en-IN" sz="6600">
                <a:solidFill>
                  <a:srgbClr val="e7eacb"/>
                </a:solidFill>
                <a:latin typeface="Rockwell"/>
              </a:rPr>
              <a:t>EDIFACT</a:t>
            </a:r>
            <a:endParaRPr/>
          </a:p>
        </p:txBody>
      </p:sp>
      <p:sp>
        <p:nvSpPr>
          <p:cNvPr id="135" name="CustomShape 4"/>
          <p:cNvSpPr/>
          <p:nvPr/>
        </p:nvSpPr>
        <p:spPr>
          <a:xfrm>
            <a:off x="228600" y="1143000"/>
            <a:ext cx="8685720" cy="5713920"/>
          </a:xfrm>
          <a:prstGeom prst="rect">
            <a:avLst/>
          </a:prstGeom>
        </p:spPr>
        <p:txBody>
          <a:bodyPr bIns="45000" lIns="90000" rIns="90000" tIns="45000"/>
          <a:p>
            <a:pPr algn="just">
              <a:lnSpc>
                <a:spcPct val="90000"/>
              </a:lnSpc>
              <a:buSzPct val="70000"/>
              <a:buFont charset="2" typeface="Wingdings 2"/>
              <a:buChar char=""/>
            </a:pPr>
            <a:r>
              <a:rPr lang="en-IN" sz="3000">
                <a:solidFill>
                  <a:srgbClr val="ffffff"/>
                </a:solidFill>
                <a:latin typeface="Rockwell"/>
              </a:rPr>
              <a:t>EDIFACT stands for EDI for administration, commerce and transportation.</a:t>
            </a:r>
            <a:endParaRPr/>
          </a:p>
          <a:p>
            <a:pPr algn="just">
              <a:lnSpc>
                <a:spcPct val="90000"/>
              </a:lnSpc>
              <a:buSzPct val="70000"/>
              <a:buFont charset="2" typeface="Wingdings 2"/>
              <a:buChar char=""/>
            </a:pPr>
            <a:r>
              <a:rPr lang="en-IN" sz="3000">
                <a:solidFill>
                  <a:srgbClr val="ffffff"/>
                </a:solidFill>
                <a:latin typeface="Rockwell"/>
              </a:rPr>
              <a:t>It has been introduced by the UN center for the facilitation of administration, commerce and transportation (UN/CEFACT) in the mid 1980s.</a:t>
            </a:r>
            <a:endParaRPr/>
          </a:p>
          <a:p>
            <a:pPr algn="just">
              <a:lnSpc>
                <a:spcPct val="90000"/>
              </a:lnSpc>
              <a:buSzPct val="70000"/>
              <a:buFont charset="2" typeface="Wingdings 2"/>
              <a:buChar char=""/>
            </a:pPr>
            <a:r>
              <a:rPr lang="en-IN" sz="3000">
                <a:solidFill>
                  <a:srgbClr val="ffffff"/>
                </a:solidFill>
                <a:latin typeface="Rockwell"/>
              </a:rPr>
              <a:t>Older European EDI standards such as TRADACOM, GENCOD, SEDAS and ODETTE have all migrated to EDIFACT.</a:t>
            </a:r>
            <a:endParaRPr/>
          </a:p>
          <a:p>
            <a:pPr algn="just">
              <a:lnSpc>
                <a:spcPct val="90000"/>
              </a:lnSpc>
              <a:buSzPct val="70000"/>
              <a:buFont charset="2" typeface="Wingdings 2"/>
              <a:buChar char=""/>
            </a:pPr>
            <a:r>
              <a:rPr lang="en-IN" sz="3000">
                <a:solidFill>
                  <a:srgbClr val="ffffff"/>
                </a:solidFill>
                <a:latin typeface="Rockwell"/>
              </a:rPr>
              <a:t>EDIFACT has furthermore has become an international standard as ANSI has stopped all work on X12 since 1997 and X12 systems are migrating to EDIFACT.  </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253440"/>
            <a:ext cx="8228520" cy="1141920"/>
          </a:xfrm>
          <a:prstGeom prst="rect">
            <a:avLst/>
          </a:prstGeom>
        </p:spPr>
        <p:txBody>
          <a:bodyPr anchor="b" bIns="45000" lIns="90000" rIns="90000" tIns="45000"/>
          <a:p>
            <a:pPr algn="r">
              <a:lnSpc>
                <a:spcPct val="100000"/>
              </a:lnSpc>
            </a:pPr>
            <a:r>
              <a:rPr lang="en-IN" sz="4600">
                <a:solidFill>
                  <a:srgbClr val="e6e9cb"/>
                </a:solidFill>
                <a:latin typeface="Rockwell"/>
              </a:rPr>
              <a:t>Electronic Data Interchange</a:t>
            </a:r>
            <a:endParaRPr/>
          </a:p>
        </p:txBody>
      </p:sp>
      <p:sp>
        <p:nvSpPr>
          <p:cNvPr id="137" name="CustomShape 2"/>
          <p:cNvSpPr/>
          <p:nvPr/>
        </p:nvSpPr>
        <p:spPr>
          <a:xfrm>
            <a:off x="457200" y="1646280"/>
            <a:ext cx="8228520" cy="4524840"/>
          </a:xfrm>
          <a:prstGeom prst="rect">
            <a:avLst/>
          </a:prstGeom>
        </p:spPr>
        <p:txBody>
          <a:bodyPr bIns="45000" lIns="90000" rIns="90000" tIns="45000"/>
          <a:p>
            <a:pPr>
              <a:lnSpc>
                <a:spcPct val="100000"/>
              </a:lnSpc>
              <a:buSzPct val="70000"/>
              <a:buFont charset="2" typeface="Wingdings 2"/>
              <a:buChar char=""/>
            </a:pPr>
            <a:r>
              <a:rPr lang="en-IN" sz="3200">
                <a:solidFill>
                  <a:srgbClr val="ffffff"/>
                </a:solidFill>
                <a:latin typeface="Rockwell"/>
              </a:rPr>
              <a:t>How to Subscribe to EDI</a:t>
            </a:r>
            <a:endParaRPr/>
          </a:p>
          <a:p>
            <a:pPr lvl="1">
              <a:lnSpc>
                <a:spcPct val="100000"/>
              </a:lnSpc>
              <a:buSzPct val="90000"/>
              <a:buFont typeface="StarSymbol"/>
              <a:buChar char="l"/>
            </a:pPr>
            <a:r>
              <a:rPr lang="en-IN" sz="3200">
                <a:solidFill>
                  <a:srgbClr val="ffffff"/>
                </a:solidFill>
                <a:latin typeface="Rockwell"/>
              </a:rPr>
              <a:t>Larger companies purchase hardware and software</a:t>
            </a:r>
            <a:endParaRPr/>
          </a:p>
          <a:p>
            <a:pPr lvl="1">
              <a:lnSpc>
                <a:spcPct val="100000"/>
              </a:lnSpc>
              <a:buSzPct val="90000"/>
              <a:buFont typeface="StarSymbol"/>
              <a:buChar char="l"/>
            </a:pPr>
            <a:r>
              <a:rPr lang="en-IN" sz="3200">
                <a:solidFill>
                  <a:srgbClr val="ffffff"/>
                </a:solidFill>
                <a:latin typeface="Rockwell"/>
              </a:rPr>
              <a:t>Medium and small companies seek third-party service</a:t>
            </a:r>
            <a:endParaRPr/>
          </a:p>
          <a:p>
            <a:pPr lvl="1">
              <a:lnSpc>
                <a:spcPct val="100000"/>
              </a:lnSpc>
              <a:buSzPct val="90000"/>
              <a:buFont typeface="StarSymbol"/>
              <a:buChar char="l"/>
            </a:pPr>
            <a:r>
              <a:rPr lang="en-IN" sz="2800">
                <a:solidFill>
                  <a:srgbClr val="ffffff"/>
                </a:solidFill>
                <a:latin typeface="Rockwell"/>
              </a:rPr>
              <a:t>Value-added networking (VAN) </a:t>
            </a:r>
            <a:endParaRPr/>
          </a:p>
          <a:p>
            <a:pPr lvl="1">
              <a:lnSpc>
                <a:spcPct val="100000"/>
              </a:lnSpc>
              <a:buSzPct val="90000"/>
              <a:buFont typeface="StarSymbol"/>
              <a:buChar char="l"/>
            </a:pPr>
            <a:r>
              <a:rPr lang="en-IN" sz="2800">
                <a:solidFill>
                  <a:srgbClr val="ffffff"/>
                </a:solidFill>
                <a:latin typeface="Rockwell"/>
              </a:rPr>
              <a:t>Managed network services available for a fee</a:t>
            </a:r>
            <a:endParaRPr/>
          </a:p>
        </p:txBody>
      </p:sp>
      <p:sp>
        <p:nvSpPr>
          <p:cNvPr id="138" name="CustomShape 3"/>
          <p:cNvSpPr/>
          <p:nvPr/>
        </p:nvSpPr>
        <p:spPr>
          <a:xfrm>
            <a:off x="0" y="0"/>
            <a:ext cx="11796120" cy="11796120"/>
          </a:xfrm>
          <a:prstGeom prst="rect">
            <a:avLst/>
          </a:prstGeom>
        </p:spPr>
        <p:txBody>
          <a:bodyPr bIns="45000" lIns="90000" rIns="90000" tIns="45000"/>
          <a:p>
            <a:pPr>
              <a:lnSpc>
                <a:spcPct val="100000"/>
              </a:lnSpc>
            </a:pPr>
            <a:fld id="{41E10101-6181-4171-81B1-4131F1B191F1}" type="slidenum">
              <a:rPr lang="en-IN">
                <a:solidFill>
                  <a:srgbClr val="ffffff"/>
                </a:solidFill>
                <a:latin typeface="Rockwell"/>
              </a:rPr>
              <a:t>&lt;number&gt;</a:t>
            </a:fld>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457200" y="253440"/>
            <a:ext cx="8228520" cy="1141920"/>
          </a:xfrm>
          <a:prstGeom prst="rect">
            <a:avLst/>
          </a:prstGeom>
        </p:spPr>
        <p:txBody>
          <a:bodyPr anchor="b" bIns="45000" lIns="90000" rIns="90000" tIns="45000"/>
          <a:p>
            <a:pPr algn="r">
              <a:lnSpc>
                <a:spcPct val="100000"/>
              </a:lnSpc>
            </a:pPr>
            <a:r>
              <a:rPr lang="en-IN" sz="4600">
                <a:solidFill>
                  <a:srgbClr val="e6e9cb"/>
                </a:solidFill>
                <a:latin typeface="Rockwell"/>
              </a:rPr>
              <a:t>Electronic Data Interchange</a:t>
            </a:r>
            <a:endParaRPr/>
          </a:p>
        </p:txBody>
      </p:sp>
      <p:sp>
        <p:nvSpPr>
          <p:cNvPr id="140" name="CustomShape 2"/>
          <p:cNvSpPr/>
          <p:nvPr/>
        </p:nvSpPr>
        <p:spPr>
          <a:xfrm>
            <a:off x="457200" y="1646280"/>
            <a:ext cx="8228520" cy="4524840"/>
          </a:xfrm>
          <a:prstGeom prst="rect">
            <a:avLst/>
          </a:prstGeom>
        </p:spPr>
        <p:txBody>
          <a:bodyPr bIns="45000" lIns="90000" rIns="90000" tIns="45000"/>
          <a:p>
            <a:pPr>
              <a:lnSpc>
                <a:spcPct val="100000"/>
              </a:lnSpc>
              <a:buSzPct val="70000"/>
              <a:buFont charset="2" typeface="Wingdings 2"/>
              <a:buChar char=""/>
            </a:pPr>
            <a:r>
              <a:rPr lang="en-IN" sz="3200">
                <a:solidFill>
                  <a:srgbClr val="ffffff"/>
                </a:solidFill>
                <a:latin typeface="Rockwell"/>
              </a:rPr>
              <a:t>EDI on the Web</a:t>
            </a:r>
            <a:endParaRPr/>
          </a:p>
          <a:p>
            <a:pPr lvl="1">
              <a:lnSpc>
                <a:spcPct val="100000"/>
              </a:lnSpc>
              <a:buSzPct val="90000"/>
              <a:buFont typeface="StarSymbol"/>
              <a:buChar char="l"/>
            </a:pPr>
            <a:r>
              <a:rPr lang="en-IN" sz="3200">
                <a:solidFill>
                  <a:srgbClr val="ffffff"/>
                </a:solidFill>
                <a:latin typeface="Rockwell"/>
              </a:rPr>
              <a:t>Advantages of Web EDI</a:t>
            </a:r>
            <a:endParaRPr/>
          </a:p>
          <a:p>
            <a:pPr lvl="1">
              <a:lnSpc>
                <a:spcPct val="100000"/>
              </a:lnSpc>
              <a:buSzPct val="90000"/>
              <a:buFont typeface="StarSymbol"/>
              <a:buChar char="l"/>
            </a:pPr>
            <a:r>
              <a:rPr lang="en-IN" sz="2300">
                <a:solidFill>
                  <a:srgbClr val="ffffff"/>
                </a:solidFill>
                <a:latin typeface="Rockwell"/>
              </a:rPr>
              <a:t>Lower cost</a:t>
            </a:r>
            <a:endParaRPr/>
          </a:p>
          <a:p>
            <a:pPr lvl="1">
              <a:lnSpc>
                <a:spcPct val="100000"/>
              </a:lnSpc>
              <a:buSzPct val="90000"/>
              <a:buFont typeface="StarSymbol"/>
              <a:buChar char="l"/>
            </a:pPr>
            <a:r>
              <a:rPr lang="en-IN" sz="2300">
                <a:solidFill>
                  <a:srgbClr val="ffffff"/>
                </a:solidFill>
                <a:latin typeface="Rockwell"/>
              </a:rPr>
              <a:t>More familiar software</a:t>
            </a:r>
            <a:endParaRPr/>
          </a:p>
          <a:p>
            <a:pPr lvl="1">
              <a:lnSpc>
                <a:spcPct val="100000"/>
              </a:lnSpc>
              <a:buSzPct val="90000"/>
              <a:buFont typeface="StarSymbol"/>
              <a:buChar char="l"/>
            </a:pPr>
            <a:r>
              <a:rPr lang="en-IN" sz="2300">
                <a:solidFill>
                  <a:srgbClr val="ffffff"/>
                </a:solidFill>
                <a:latin typeface="Rockwell"/>
              </a:rPr>
              <a:t>Worldwide connectivity</a:t>
            </a:r>
            <a:endParaRPr/>
          </a:p>
          <a:p>
            <a:pPr>
              <a:lnSpc>
                <a:spcPct val="100000"/>
              </a:lnSpc>
            </a:pPr>
            <a:endParaRPr/>
          </a:p>
          <a:p>
            <a:pPr lvl="1">
              <a:lnSpc>
                <a:spcPct val="100000"/>
              </a:lnSpc>
              <a:buSzPct val="90000"/>
              <a:buFont typeface="StarSymbol"/>
              <a:buChar char="l"/>
            </a:pPr>
            <a:r>
              <a:rPr lang="en-IN" sz="3200">
                <a:solidFill>
                  <a:srgbClr val="ffffff"/>
                </a:solidFill>
                <a:latin typeface="Rockwell"/>
              </a:rPr>
              <a:t>Disadvantages of Web EDI</a:t>
            </a:r>
            <a:endParaRPr/>
          </a:p>
          <a:p>
            <a:pPr lvl="1">
              <a:lnSpc>
                <a:spcPct val="100000"/>
              </a:lnSpc>
              <a:buSzPct val="90000"/>
              <a:buFont typeface="StarSymbol"/>
              <a:buChar char="l"/>
            </a:pPr>
            <a:r>
              <a:rPr lang="en-IN" sz="2300">
                <a:solidFill>
                  <a:srgbClr val="ffffff"/>
                </a:solidFill>
                <a:latin typeface="Rockwell"/>
              </a:rPr>
              <a:t>Low speed</a:t>
            </a:r>
            <a:endParaRPr/>
          </a:p>
          <a:p>
            <a:pPr lvl="1">
              <a:lnSpc>
                <a:spcPct val="100000"/>
              </a:lnSpc>
              <a:buSzPct val="90000"/>
              <a:buFont typeface="StarSymbol"/>
              <a:buChar char="l"/>
            </a:pPr>
            <a:r>
              <a:rPr lang="en-IN" sz="2300">
                <a:solidFill>
                  <a:srgbClr val="ffffff"/>
                </a:solidFill>
                <a:latin typeface="Rockwell"/>
              </a:rPr>
              <a:t>Poor security</a:t>
            </a:r>
            <a:endParaRPr/>
          </a:p>
        </p:txBody>
      </p:sp>
      <p:sp>
        <p:nvSpPr>
          <p:cNvPr id="141" name="CustomShape 3"/>
          <p:cNvSpPr/>
          <p:nvPr/>
        </p:nvSpPr>
        <p:spPr>
          <a:xfrm>
            <a:off x="0" y="0"/>
            <a:ext cx="11796120" cy="11796120"/>
          </a:xfrm>
          <a:prstGeom prst="rect">
            <a:avLst/>
          </a:prstGeom>
        </p:spPr>
        <p:txBody>
          <a:bodyPr bIns="45000" lIns="90000" rIns="90000" tIns="45000"/>
          <a:p>
            <a:pPr>
              <a:lnSpc>
                <a:spcPct val="100000"/>
              </a:lnSpc>
            </a:pPr>
            <a:fld id="{41E12191-6121-4131-B141-61F11111F1D1}" type="slidenum">
              <a:rPr lang="en-IN">
                <a:solidFill>
                  <a:srgbClr val="ffffff"/>
                </a:solidFill>
                <a:latin typeface="Rockwell"/>
              </a:rPr>
              <a:t>&lt;number&gt;</a:t>
            </a:fld>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457200" y="253440"/>
            <a:ext cx="8228520" cy="1141920"/>
          </a:xfrm>
          <a:prstGeom prst="rect">
            <a:avLst/>
          </a:prstGeom>
        </p:spPr>
        <p:txBody>
          <a:bodyPr anchor="b" bIns="45000" lIns="90000" rIns="90000" tIns="45000"/>
          <a:p>
            <a:pPr algn="r">
              <a:lnSpc>
                <a:spcPct val="100000"/>
              </a:lnSpc>
            </a:pPr>
            <a:r>
              <a:rPr lang="en-IN" sz="4600">
                <a:solidFill>
                  <a:srgbClr val="e6e9cb"/>
                </a:solidFill>
                <a:latin typeface="Rockwell"/>
              </a:rPr>
              <a:t>Electronic Data Interchange</a:t>
            </a:r>
            <a:endParaRPr/>
          </a:p>
        </p:txBody>
      </p:sp>
      <p:sp>
        <p:nvSpPr>
          <p:cNvPr id="143" name="CustomShape 2"/>
          <p:cNvSpPr/>
          <p:nvPr/>
        </p:nvSpPr>
        <p:spPr>
          <a:xfrm>
            <a:off x="762120" y="1905120"/>
            <a:ext cx="8380800" cy="4190040"/>
          </a:xfrm>
          <a:prstGeom prst="rect">
            <a:avLst/>
          </a:prstGeom>
        </p:spPr>
        <p:txBody>
          <a:bodyPr bIns="45000" lIns="90000" rIns="90000" tIns="45000"/>
          <a:p>
            <a:pPr>
              <a:lnSpc>
                <a:spcPct val="100000"/>
              </a:lnSpc>
              <a:buSzPct val="70000"/>
              <a:buFont charset="2" typeface="Wingdings 2"/>
              <a:buChar char=""/>
            </a:pPr>
            <a:r>
              <a:rPr lang="en-IN" sz="3200">
                <a:solidFill>
                  <a:srgbClr val="ffffff"/>
                </a:solidFill>
                <a:latin typeface="Rockwell"/>
              </a:rPr>
              <a:t>The Importance of EDI</a:t>
            </a:r>
            <a:endParaRPr/>
          </a:p>
          <a:p>
            <a:pPr lvl="1">
              <a:lnSpc>
                <a:spcPct val="100000"/>
              </a:lnSpc>
              <a:buSzPct val="90000"/>
              <a:buFont typeface="StarSymbol"/>
              <a:buChar char="l"/>
            </a:pPr>
            <a:r>
              <a:rPr lang="en-IN" sz="2400">
                <a:solidFill>
                  <a:srgbClr val="ffffff"/>
                </a:solidFill>
                <a:latin typeface="Rockwell"/>
              </a:rPr>
              <a:t>Need for timely, reliable data exchange in response to rapidly changing markets</a:t>
            </a:r>
            <a:endParaRPr/>
          </a:p>
          <a:p>
            <a:pPr lvl="1">
              <a:lnSpc>
                <a:spcPct val="100000"/>
              </a:lnSpc>
              <a:buSzPct val="90000"/>
              <a:buFont typeface="StarSymbol"/>
              <a:buChar char="l"/>
            </a:pPr>
            <a:r>
              <a:rPr lang="en-IN" sz="2400">
                <a:solidFill>
                  <a:srgbClr val="ffffff"/>
                </a:solidFill>
                <a:latin typeface="Rockwell"/>
              </a:rPr>
              <a:t>Emergence of standards and guidelines</a:t>
            </a:r>
            <a:endParaRPr/>
          </a:p>
          <a:p>
            <a:pPr lvl="1">
              <a:lnSpc>
                <a:spcPct val="100000"/>
              </a:lnSpc>
              <a:buSzPct val="90000"/>
              <a:buFont typeface="StarSymbol"/>
              <a:buChar char="l"/>
            </a:pPr>
            <a:r>
              <a:rPr lang="en-IN" sz="2400">
                <a:solidFill>
                  <a:srgbClr val="ffffff"/>
                </a:solidFill>
                <a:latin typeface="Rockwell"/>
              </a:rPr>
              <a:t>Spread of information into many organizational units</a:t>
            </a:r>
            <a:endParaRPr/>
          </a:p>
          <a:p>
            <a:pPr lvl="1">
              <a:lnSpc>
                <a:spcPct val="100000"/>
              </a:lnSpc>
              <a:buSzPct val="90000"/>
              <a:buFont typeface="StarSymbol"/>
              <a:buChar char="l"/>
            </a:pPr>
            <a:r>
              <a:rPr lang="en-IN" sz="2400">
                <a:solidFill>
                  <a:srgbClr val="ffffff"/>
                </a:solidFill>
                <a:latin typeface="Rockwell"/>
              </a:rPr>
              <a:t>Greater reliability of information technology</a:t>
            </a:r>
            <a:endParaRPr/>
          </a:p>
          <a:p>
            <a:pPr lvl="1">
              <a:lnSpc>
                <a:spcPct val="100000"/>
              </a:lnSpc>
              <a:buSzPct val="90000"/>
              <a:buFont typeface="StarSymbol"/>
              <a:buChar char="l"/>
            </a:pPr>
            <a:r>
              <a:rPr lang="en-IN" sz="2400">
                <a:solidFill>
                  <a:srgbClr val="ffffff"/>
                </a:solidFill>
                <a:latin typeface="Rockwell"/>
              </a:rPr>
              <a:t>Globalization of organizations</a:t>
            </a:r>
            <a:endParaRPr/>
          </a:p>
        </p:txBody>
      </p:sp>
      <p:sp>
        <p:nvSpPr>
          <p:cNvPr id="144" name="CustomShape 3"/>
          <p:cNvSpPr/>
          <p:nvPr/>
        </p:nvSpPr>
        <p:spPr>
          <a:xfrm>
            <a:off x="0" y="0"/>
            <a:ext cx="11796120" cy="11796120"/>
          </a:xfrm>
          <a:prstGeom prst="rect">
            <a:avLst/>
          </a:prstGeom>
        </p:spPr>
        <p:txBody>
          <a:bodyPr bIns="45000" lIns="90000" rIns="90000" tIns="45000"/>
          <a:p>
            <a:pPr>
              <a:lnSpc>
                <a:spcPct val="100000"/>
              </a:lnSpc>
            </a:pPr>
            <a:fld id="{111181D1-6141-4121-A1B1-61E1415151B1}" type="slidenum">
              <a:rPr lang="en-IN">
                <a:solidFill>
                  <a:srgbClr val="ffffff"/>
                </a:solidFill>
                <a:latin typeface="Rockwell"/>
              </a:rPr>
              <a:t>&lt;number&gt;</a:t>
            </a:fld>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46"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47" name="CustomShape 3"/>
          <p:cNvSpPr/>
          <p:nvPr/>
        </p:nvSpPr>
        <p:spPr>
          <a:xfrm>
            <a:off x="457200" y="0"/>
            <a:ext cx="8457120" cy="1599120"/>
          </a:xfrm>
          <a:prstGeom prst="rect">
            <a:avLst/>
          </a:prstGeom>
        </p:spPr>
        <p:txBody>
          <a:bodyPr anchor="b" bIns="45000" lIns="90000" rIns="90000" tIns="45000"/>
          <a:p>
            <a:pPr>
              <a:lnSpc>
                <a:spcPct val="100000"/>
              </a:lnSpc>
            </a:pPr>
            <a:r>
              <a:rPr b="1" lang="en-IN" sz="4800">
                <a:solidFill>
                  <a:srgbClr val="e7eacb"/>
                </a:solidFill>
                <a:latin typeface="Rockwell"/>
              </a:rPr>
              <a:t>A Case in EDI: Alcatel-Bell Telephone</a:t>
            </a:r>
            <a:endParaRPr/>
          </a:p>
        </p:txBody>
      </p:sp>
      <p:sp>
        <p:nvSpPr>
          <p:cNvPr id="148" name="CustomShape 4"/>
          <p:cNvSpPr/>
          <p:nvPr/>
        </p:nvSpPr>
        <p:spPr>
          <a:xfrm>
            <a:off x="304920" y="1646280"/>
            <a:ext cx="8533440" cy="4982040"/>
          </a:xfrm>
          <a:prstGeom prst="rect">
            <a:avLst/>
          </a:prstGeom>
        </p:spPr>
        <p:txBody>
          <a:bodyPr bIns="45000" lIns="90000" rIns="90000" tIns="45000"/>
          <a:p>
            <a:pPr algn="just">
              <a:lnSpc>
                <a:spcPct val="100000"/>
              </a:lnSpc>
              <a:buSzPct val="70000"/>
              <a:buFont charset="2" typeface="Wingdings 2"/>
              <a:buChar char=""/>
            </a:pPr>
            <a:r>
              <a:rPr lang="en-IN" sz="2800">
                <a:solidFill>
                  <a:srgbClr val="ffffff"/>
                </a:solidFill>
                <a:latin typeface="Rockwell"/>
              </a:rPr>
              <a:t>Alcatel Bell Telephone is Belgium’s most prominent exporter of telecommunications equipment and systems for both private and public networks.</a:t>
            </a:r>
            <a:endParaRPr/>
          </a:p>
          <a:p>
            <a:pPr algn="just">
              <a:lnSpc>
                <a:spcPct val="100000"/>
              </a:lnSpc>
              <a:buSzPct val="70000"/>
              <a:buFont charset="2" typeface="Wingdings 2"/>
              <a:buChar char=""/>
            </a:pPr>
            <a:r>
              <a:rPr lang="en-IN" sz="2800" u="sng">
                <a:solidFill>
                  <a:srgbClr val="ffffff"/>
                </a:solidFill>
                <a:latin typeface="Rockwell"/>
              </a:rPr>
              <a:t>The key strategies employed by the company for its dominance were flexibility and short lead times.</a:t>
            </a:r>
            <a:endParaRPr/>
          </a:p>
          <a:p>
            <a:pPr algn="just">
              <a:lnSpc>
                <a:spcPct val="100000"/>
              </a:lnSpc>
              <a:buSzPct val="70000"/>
              <a:buFont charset="2" typeface="Wingdings 2"/>
              <a:buChar char=""/>
            </a:pPr>
            <a:r>
              <a:rPr lang="en-IN" sz="2800" u="sng">
                <a:solidFill>
                  <a:srgbClr val="ffffff"/>
                </a:solidFill>
                <a:latin typeface="Rockwell"/>
              </a:rPr>
              <a:t>In order to increase its flexibility towards customers the company decided to increase its flexibility towards suppliers</a:t>
            </a:r>
            <a:r>
              <a:rPr lang="en-IN" sz="2800">
                <a:solidFill>
                  <a:srgbClr val="ffffff"/>
                </a:solidFill>
                <a:latin typeface="Rockwell"/>
              </a:rPr>
              <a:t>.</a:t>
            </a:r>
            <a:endParaRPr/>
          </a:p>
          <a:p>
            <a:pPr algn="just">
              <a:lnSpc>
                <a:spcPct val="100000"/>
              </a:lnSpc>
              <a:buSzPct val="70000"/>
              <a:buFont charset="2" typeface="Wingdings 2"/>
              <a:buChar char=""/>
            </a:pPr>
            <a:r>
              <a:rPr lang="en-IN" sz="2800">
                <a:solidFill>
                  <a:srgbClr val="ffffff"/>
                </a:solidFill>
                <a:latin typeface="Rockwell"/>
              </a:rPr>
              <a:t>It therefore started deploying EDI in several phases from 1990 to 1994. </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50"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51" name="CustomShape 3"/>
          <p:cNvSpPr/>
          <p:nvPr/>
        </p:nvSpPr>
        <p:spPr>
          <a:xfrm>
            <a:off x="457200" y="0"/>
            <a:ext cx="8228520" cy="1141920"/>
          </a:xfrm>
          <a:prstGeom prst="rect">
            <a:avLst/>
          </a:prstGeom>
        </p:spPr>
        <p:txBody>
          <a:bodyPr anchor="b" bIns="45000" lIns="90000" rIns="90000" tIns="45000"/>
          <a:p>
            <a:pPr>
              <a:lnSpc>
                <a:spcPct val="100000"/>
              </a:lnSpc>
            </a:pPr>
            <a:r>
              <a:rPr b="1" lang="en-IN" sz="5400">
                <a:solidFill>
                  <a:srgbClr val="e7eacb"/>
                </a:solidFill>
                <a:latin typeface="Rockwell"/>
              </a:rPr>
              <a:t>Alcatel Bell: Facts</a:t>
            </a:r>
            <a:endParaRPr/>
          </a:p>
        </p:txBody>
      </p:sp>
      <p:sp>
        <p:nvSpPr>
          <p:cNvPr id="152" name="CustomShape 4"/>
          <p:cNvSpPr/>
          <p:nvPr/>
        </p:nvSpPr>
        <p:spPr>
          <a:xfrm>
            <a:off x="304920" y="1143000"/>
            <a:ext cx="8609400" cy="5485320"/>
          </a:xfrm>
          <a:prstGeom prst="rect">
            <a:avLst/>
          </a:prstGeom>
        </p:spPr>
        <p:txBody>
          <a:bodyPr bIns="45000" lIns="90000" rIns="90000" tIns="45000"/>
          <a:p>
            <a:pPr algn="just">
              <a:lnSpc>
                <a:spcPct val="100000"/>
              </a:lnSpc>
              <a:buSzPct val="70000"/>
              <a:buFont charset="2" typeface="Wingdings 2"/>
              <a:buChar char=""/>
            </a:pPr>
            <a:r>
              <a:rPr lang="en-IN" sz="2800">
                <a:solidFill>
                  <a:srgbClr val="ffffff"/>
                </a:solidFill>
                <a:latin typeface="Rockwell"/>
              </a:rPr>
              <a:t>The company was first founded in 1882 as a subsidiary of Bell Co. in the US. After the antitrust cases of 1928 the European divisions formed ITT which later became Alcatel in 1982.</a:t>
            </a:r>
            <a:endParaRPr/>
          </a:p>
          <a:p>
            <a:pPr algn="just">
              <a:lnSpc>
                <a:spcPct val="100000"/>
              </a:lnSpc>
              <a:buSzPct val="70000"/>
              <a:buFont charset="2" typeface="Wingdings 2"/>
              <a:buChar char=""/>
            </a:pPr>
            <a:r>
              <a:rPr lang="en-IN" sz="2800" u="sng">
                <a:solidFill>
                  <a:srgbClr val="ffffff"/>
                </a:solidFill>
                <a:latin typeface="Rockwell"/>
              </a:rPr>
              <a:t>Operates 10 plants in Belgium, 4 abroad and 12 overseas offices</a:t>
            </a:r>
            <a:r>
              <a:rPr lang="en-IN" sz="2800">
                <a:solidFill>
                  <a:srgbClr val="ffffff"/>
                </a:solidFill>
                <a:latin typeface="Rockwell"/>
              </a:rPr>
              <a:t>.</a:t>
            </a:r>
            <a:endParaRPr/>
          </a:p>
          <a:p>
            <a:pPr algn="just">
              <a:lnSpc>
                <a:spcPct val="100000"/>
              </a:lnSpc>
              <a:buSzPct val="70000"/>
              <a:buFont charset="2" typeface="Wingdings 2"/>
              <a:buChar char=""/>
            </a:pPr>
            <a:r>
              <a:rPr lang="en-IN" sz="2800" u="sng">
                <a:solidFill>
                  <a:srgbClr val="ffffff"/>
                </a:solidFill>
                <a:latin typeface="Rockwell"/>
              </a:rPr>
              <a:t>50% of its turnover (1 Billion $ in 1991) comes from exports to over 80 countries. </a:t>
            </a:r>
            <a:endParaRPr/>
          </a:p>
          <a:p>
            <a:pPr algn="just">
              <a:lnSpc>
                <a:spcPct val="100000"/>
              </a:lnSpc>
              <a:buSzPct val="70000"/>
              <a:buFont charset="2" typeface="Wingdings 2"/>
              <a:buChar char=""/>
            </a:pPr>
            <a:r>
              <a:rPr lang="en-IN" sz="2800">
                <a:solidFill>
                  <a:srgbClr val="ffffff"/>
                </a:solidFill>
                <a:latin typeface="Rockwell"/>
              </a:rPr>
              <a:t>Purchases of materials and components accounted for 60% of the costs of goods sold.</a:t>
            </a:r>
            <a:endParaRPr/>
          </a:p>
          <a:p>
            <a:pPr algn="just">
              <a:lnSpc>
                <a:spcPct val="100000"/>
              </a:lnSpc>
              <a:buSzPct val="70000"/>
              <a:buFont charset="2" typeface="Wingdings 2"/>
              <a:buChar char=""/>
            </a:pPr>
            <a:r>
              <a:rPr lang="en-IN" sz="2800" u="sng">
                <a:solidFill>
                  <a:srgbClr val="ffffff"/>
                </a:solidFill>
                <a:latin typeface="Rockwell"/>
              </a:rPr>
              <a:t>There existed about 1250 suppliers, 100 of which generated about 70% of all orders. 22 suppliers were critical for the supply chain</a:t>
            </a:r>
            <a:r>
              <a:rPr lang="en-IN" sz="2800">
                <a:solidFill>
                  <a:srgbClr val="ffffff"/>
                </a:solidFill>
                <a:latin typeface="Rockwell"/>
              </a:rPr>
              <a: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77"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78" name="CustomShape 3"/>
          <p:cNvSpPr/>
          <p:nvPr/>
        </p:nvSpPr>
        <p:spPr>
          <a:xfrm>
            <a:off x="457200" y="254160"/>
            <a:ext cx="8228520" cy="1141920"/>
          </a:xfrm>
          <a:prstGeom prst="rect">
            <a:avLst/>
          </a:prstGeom>
        </p:spPr>
        <p:txBody>
          <a:bodyPr anchor="b" bIns="45000" lIns="90000" rIns="90000" tIns="45000"/>
          <a:p>
            <a:pPr algn="r">
              <a:lnSpc>
                <a:spcPct val="100000"/>
              </a:lnSpc>
            </a:pPr>
            <a:r>
              <a:rPr lang="en-IN" sz="4600">
                <a:solidFill>
                  <a:srgbClr val="e7eacb"/>
                </a:solidFill>
                <a:latin typeface="Rockwell"/>
              </a:rPr>
              <a:t>The Main Requirements of EDI</a:t>
            </a:r>
            <a:endParaRPr/>
          </a:p>
        </p:txBody>
      </p:sp>
      <p:sp>
        <p:nvSpPr>
          <p:cNvPr id="79" name="CustomShape 4"/>
          <p:cNvSpPr/>
          <p:nvPr/>
        </p:nvSpPr>
        <p:spPr>
          <a:xfrm>
            <a:off x="457200" y="1646280"/>
            <a:ext cx="8228520" cy="4524840"/>
          </a:xfrm>
          <a:prstGeom prst="rect">
            <a:avLst/>
          </a:prstGeom>
        </p:spPr>
        <p:txBody>
          <a:bodyPr bIns="45000" lIns="90000" rIns="90000" tIns="45000"/>
          <a:p>
            <a:pPr algn="just">
              <a:lnSpc>
                <a:spcPct val="90000"/>
              </a:lnSpc>
              <a:buSzPct val="70000"/>
              <a:buFont charset="2" typeface="Wingdings 2"/>
              <a:buChar char=""/>
            </a:pPr>
            <a:r>
              <a:rPr lang="en-IN" sz="3200">
                <a:solidFill>
                  <a:srgbClr val="ffffff"/>
                </a:solidFill>
                <a:latin typeface="Rockwell"/>
              </a:rPr>
              <a:t>The interchange has to be hardware independent.</a:t>
            </a:r>
            <a:endParaRPr/>
          </a:p>
          <a:p>
            <a:pPr algn="just">
              <a:lnSpc>
                <a:spcPct val="90000"/>
              </a:lnSpc>
              <a:buSzPct val="70000"/>
              <a:buFont charset="2" typeface="Wingdings 2"/>
              <a:buChar char=""/>
            </a:pPr>
            <a:r>
              <a:rPr lang="en-IN" sz="3200">
                <a:solidFill>
                  <a:srgbClr val="ffffff"/>
                </a:solidFill>
                <a:latin typeface="Rockwell"/>
              </a:rPr>
              <a:t>The message syntax has to be unambiguous, although not always self-describing.</a:t>
            </a:r>
            <a:endParaRPr/>
          </a:p>
          <a:p>
            <a:pPr algn="just">
              <a:lnSpc>
                <a:spcPct val="90000"/>
              </a:lnSpc>
              <a:buSzPct val="70000"/>
              <a:buFont charset="2" typeface="Wingdings 2"/>
              <a:buChar char=""/>
            </a:pPr>
            <a:r>
              <a:rPr lang="en-IN" sz="3200">
                <a:solidFill>
                  <a:srgbClr val="ffffff"/>
                </a:solidFill>
                <a:latin typeface="Rockwell"/>
              </a:rPr>
              <a:t>It has to reduce labor intensive tasks of exchanging data such as data reentry.</a:t>
            </a:r>
            <a:endParaRPr/>
          </a:p>
          <a:p>
            <a:pPr algn="just">
              <a:lnSpc>
                <a:spcPct val="90000"/>
              </a:lnSpc>
              <a:buSzPct val="70000"/>
              <a:buFont charset="2" typeface="Wingdings 2"/>
              <a:buChar char=""/>
            </a:pPr>
            <a:r>
              <a:rPr lang="en-IN" sz="3200">
                <a:solidFill>
                  <a:srgbClr val="ffffff"/>
                </a:solidFill>
                <a:latin typeface="Rockwell"/>
              </a:rPr>
              <a:t>Should allow the sender to control the exchange, including knowing if and when a recipient has received the message.</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54"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55" name="CustomShape 3"/>
          <p:cNvSpPr/>
          <p:nvPr/>
        </p:nvSpPr>
        <p:spPr>
          <a:xfrm>
            <a:off x="304920" y="0"/>
            <a:ext cx="8838000" cy="1065600"/>
          </a:xfrm>
          <a:prstGeom prst="rect">
            <a:avLst/>
          </a:prstGeom>
        </p:spPr>
        <p:txBody>
          <a:bodyPr anchor="b" bIns="45000" lIns="90000" rIns="90000" tIns="45000"/>
          <a:p>
            <a:pPr>
              <a:lnSpc>
                <a:spcPct val="100000"/>
              </a:lnSpc>
            </a:pPr>
            <a:r>
              <a:rPr b="1" lang="en-IN" sz="4800">
                <a:solidFill>
                  <a:srgbClr val="e7eacb"/>
                </a:solidFill>
                <a:latin typeface="Rockwell"/>
              </a:rPr>
              <a:t>EDI project details</a:t>
            </a:r>
            <a:endParaRPr/>
          </a:p>
        </p:txBody>
      </p:sp>
      <p:sp>
        <p:nvSpPr>
          <p:cNvPr id="156" name="CustomShape 4"/>
          <p:cNvSpPr/>
          <p:nvPr/>
        </p:nvSpPr>
        <p:spPr>
          <a:xfrm>
            <a:off x="304920" y="990720"/>
            <a:ext cx="8533440" cy="5866200"/>
          </a:xfrm>
          <a:prstGeom prst="rect">
            <a:avLst/>
          </a:prstGeom>
        </p:spPr>
        <p:txBody>
          <a:bodyPr bIns="45000" lIns="90000" rIns="90000" tIns="45000"/>
          <a:p>
            <a:pPr algn="just">
              <a:lnSpc>
                <a:spcPct val="100000"/>
              </a:lnSpc>
              <a:buSzPct val="70000"/>
              <a:buFont charset="2" typeface="Wingdings 2"/>
              <a:buChar char=""/>
            </a:pPr>
            <a:r>
              <a:rPr b="1" lang="en-IN" sz="2200">
                <a:solidFill>
                  <a:srgbClr val="ffffff"/>
                </a:solidFill>
                <a:latin typeface="Rockwell"/>
              </a:rPr>
              <a:t>The main aim of Alcatel was to perform 80 – 90% of all financial, transport and commercial transactions over EDI.</a:t>
            </a:r>
            <a:endParaRPr/>
          </a:p>
          <a:p>
            <a:pPr algn="just">
              <a:lnSpc>
                <a:spcPct val="100000"/>
              </a:lnSpc>
              <a:buSzPct val="70000"/>
              <a:buFont charset="2" typeface="Wingdings 2"/>
              <a:buChar char=""/>
            </a:pPr>
            <a:r>
              <a:rPr b="1" lang="en-IN" sz="2200">
                <a:solidFill>
                  <a:srgbClr val="ffffff"/>
                </a:solidFill>
                <a:latin typeface="Rockwell"/>
              </a:rPr>
              <a:t>The project started in 1989 and lasted until 1994. The first phase aimed to build the buyer-supplier EDI relationships. </a:t>
            </a:r>
            <a:endParaRPr/>
          </a:p>
          <a:p>
            <a:pPr algn="just" lvl="1">
              <a:lnSpc>
                <a:spcPct val="100000"/>
              </a:lnSpc>
              <a:buSzPct val="90000"/>
              <a:buFont typeface="StarSymbol"/>
              <a:buChar char="l"/>
            </a:pPr>
            <a:r>
              <a:rPr b="1" lang="en-IN" sz="2200">
                <a:solidFill>
                  <a:srgbClr val="ffffff"/>
                </a:solidFill>
                <a:latin typeface="Rockwell"/>
              </a:rPr>
              <a:t>By mid-1992 all 22 critical suppliers had implemented purchase order functionality</a:t>
            </a:r>
            <a:endParaRPr/>
          </a:p>
          <a:p>
            <a:pPr algn="just" lvl="1">
              <a:lnSpc>
                <a:spcPct val="100000"/>
              </a:lnSpc>
              <a:buSzPct val="90000"/>
              <a:buFont typeface="StarSymbol"/>
              <a:buChar char="l"/>
            </a:pPr>
            <a:r>
              <a:rPr b="1" lang="en-IN" sz="2200">
                <a:solidFill>
                  <a:srgbClr val="ffffff"/>
                </a:solidFill>
                <a:latin typeface="Rockwell"/>
              </a:rPr>
              <a:t>4 of these links were totally ‘paperless’. </a:t>
            </a:r>
            <a:endParaRPr/>
          </a:p>
          <a:p>
            <a:pPr algn="just" lvl="1">
              <a:lnSpc>
                <a:spcPct val="100000"/>
              </a:lnSpc>
              <a:buSzPct val="90000"/>
              <a:buFont typeface="StarSymbol"/>
              <a:buChar char="l"/>
            </a:pPr>
            <a:r>
              <a:rPr b="1" lang="en-IN" sz="2200">
                <a:solidFill>
                  <a:srgbClr val="ffffff"/>
                </a:solidFill>
                <a:latin typeface="Rockwell"/>
              </a:rPr>
              <a:t>3 of the 22 also employed Price Sales Catalog functionality.</a:t>
            </a:r>
            <a:endParaRPr/>
          </a:p>
          <a:p>
            <a:pPr algn="just" lvl="1">
              <a:lnSpc>
                <a:spcPct val="100000"/>
              </a:lnSpc>
              <a:buSzPct val="90000"/>
              <a:buFont typeface="StarSymbol"/>
              <a:buChar char="l"/>
            </a:pPr>
            <a:r>
              <a:rPr b="1" lang="en-IN" sz="2200">
                <a:solidFill>
                  <a:srgbClr val="ffffff"/>
                </a:solidFill>
                <a:latin typeface="Rockwell"/>
              </a:rPr>
              <a:t>By mid-1993 the remaining 18 key suppliers had joined.</a:t>
            </a:r>
            <a:endParaRPr/>
          </a:p>
          <a:p>
            <a:pPr algn="just" lvl="1">
              <a:lnSpc>
                <a:spcPct val="100000"/>
              </a:lnSpc>
              <a:buSzPct val="90000"/>
              <a:buFont typeface="StarSymbol"/>
              <a:buChar char="l"/>
            </a:pPr>
            <a:r>
              <a:rPr b="1" lang="en-IN" sz="2200">
                <a:solidFill>
                  <a:srgbClr val="ffffff"/>
                </a:solidFill>
                <a:latin typeface="Rockwell"/>
              </a:rPr>
              <a:t>By the end of 1994, 100 suppliers were linked with processes such as Price Sales Catalog, Purchase Order, Purchase Order Response, Purchase Order Change Request, Delivery Schedule, Dispatch Advice and Invoice</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58"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59" name="CustomShape 3"/>
          <p:cNvSpPr/>
          <p:nvPr/>
        </p:nvSpPr>
        <p:spPr>
          <a:xfrm>
            <a:off x="0" y="0"/>
            <a:ext cx="9142920" cy="1218240"/>
          </a:xfrm>
          <a:prstGeom prst="rect">
            <a:avLst/>
          </a:prstGeom>
        </p:spPr>
        <p:txBody>
          <a:bodyPr anchor="b" bIns="45000" lIns="90000" rIns="90000" tIns="45000"/>
          <a:p>
            <a:pPr>
              <a:lnSpc>
                <a:spcPct val="100000"/>
              </a:lnSpc>
            </a:pPr>
            <a:r>
              <a:rPr b="1" lang="en-IN" sz="4600">
                <a:solidFill>
                  <a:srgbClr val="e7eacb"/>
                </a:solidFill>
                <a:latin typeface="Rockwell"/>
              </a:rPr>
              <a:t>Impact of EDI on Alcatel</a:t>
            </a:r>
            <a:endParaRPr/>
          </a:p>
        </p:txBody>
      </p:sp>
      <p:sp>
        <p:nvSpPr>
          <p:cNvPr id="160" name="CustomShape 4"/>
          <p:cNvSpPr/>
          <p:nvPr/>
        </p:nvSpPr>
        <p:spPr>
          <a:xfrm>
            <a:off x="228600" y="1219320"/>
            <a:ext cx="8609400" cy="5256720"/>
          </a:xfrm>
          <a:prstGeom prst="rect">
            <a:avLst/>
          </a:prstGeom>
        </p:spPr>
        <p:txBody>
          <a:bodyPr bIns="45000" lIns="90000" rIns="90000" tIns="45000"/>
          <a:p>
            <a:pPr algn="just">
              <a:lnSpc>
                <a:spcPct val="100000"/>
              </a:lnSpc>
              <a:buSzPct val="70000"/>
              <a:buFont charset="2" typeface="Wingdings 2"/>
              <a:buChar char=""/>
            </a:pPr>
            <a:r>
              <a:rPr b="1" lang="en-IN" sz="2800">
                <a:solidFill>
                  <a:srgbClr val="ffffff"/>
                </a:solidFill>
                <a:latin typeface="Rockwell"/>
              </a:rPr>
              <a:t>Shorter lead times, more flexibility and less inventory</a:t>
            </a:r>
            <a:endParaRPr/>
          </a:p>
          <a:p>
            <a:pPr algn="just" lvl="1">
              <a:lnSpc>
                <a:spcPct val="100000"/>
              </a:lnSpc>
              <a:buSzPct val="90000"/>
              <a:buFont typeface="StarSymbol"/>
              <a:buChar char="l"/>
            </a:pPr>
            <a:r>
              <a:rPr b="1" lang="en-IN" sz="2800" u="sng">
                <a:solidFill>
                  <a:srgbClr val="ffffff"/>
                </a:solidFill>
                <a:latin typeface="Rockwell"/>
              </a:rPr>
              <a:t>A purchase negotiation which used to take 2 weeks now took 24 hours.</a:t>
            </a:r>
            <a:endParaRPr/>
          </a:p>
          <a:p>
            <a:pPr algn="just" lvl="1">
              <a:lnSpc>
                <a:spcPct val="100000"/>
              </a:lnSpc>
              <a:buSzPct val="90000"/>
              <a:buFont typeface="StarSymbol"/>
              <a:buChar char="l"/>
            </a:pPr>
            <a:r>
              <a:rPr b="1" lang="en-IN" sz="2800" u="sng">
                <a:solidFill>
                  <a:srgbClr val="ffffff"/>
                </a:solidFill>
                <a:latin typeface="Rockwell"/>
              </a:rPr>
              <a:t>About 1 million $ reduction in the inventory cost</a:t>
            </a:r>
            <a:endParaRPr/>
          </a:p>
          <a:p>
            <a:pPr algn="just">
              <a:lnSpc>
                <a:spcPct val="100000"/>
              </a:lnSpc>
              <a:buSzPct val="70000"/>
              <a:buFont charset="2" typeface="Wingdings 2"/>
              <a:buChar char=""/>
            </a:pPr>
            <a:r>
              <a:rPr b="1" lang="en-IN" sz="2800" u="sng">
                <a:solidFill>
                  <a:srgbClr val="ffffff"/>
                </a:solidFill>
                <a:latin typeface="Rockwell"/>
              </a:rPr>
              <a:t>Greater Accuracy</a:t>
            </a:r>
            <a:endParaRPr/>
          </a:p>
          <a:p>
            <a:pPr algn="just">
              <a:lnSpc>
                <a:spcPct val="100000"/>
              </a:lnSpc>
              <a:buSzPct val="70000"/>
              <a:buFont charset="2" typeface="Wingdings 2"/>
              <a:buChar char=""/>
            </a:pPr>
            <a:r>
              <a:rPr b="1" lang="en-IN" sz="2800" u="sng">
                <a:solidFill>
                  <a:srgbClr val="ffffff"/>
                </a:solidFill>
                <a:latin typeface="Rockwell"/>
              </a:rPr>
              <a:t>Reduced Manpower</a:t>
            </a:r>
            <a:endParaRPr/>
          </a:p>
          <a:p>
            <a:pPr algn="just">
              <a:lnSpc>
                <a:spcPct val="100000"/>
              </a:lnSpc>
              <a:buSzPct val="70000"/>
              <a:buFont charset="2" typeface="Wingdings 2"/>
              <a:buChar char=""/>
            </a:pPr>
            <a:r>
              <a:rPr b="1" lang="en-IN" sz="2800" u="sng">
                <a:solidFill>
                  <a:srgbClr val="ffffff"/>
                </a:solidFill>
                <a:latin typeface="Rockwell"/>
              </a:rPr>
              <a:t>Total annual tangible benefits to Alcatel: 0.5 M$ with costs for installation and operation being only 30000 $.</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62"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63" name="CustomShape 3"/>
          <p:cNvSpPr/>
          <p:nvPr/>
        </p:nvSpPr>
        <p:spPr>
          <a:xfrm>
            <a:off x="228600" y="0"/>
            <a:ext cx="8228520" cy="1065600"/>
          </a:xfrm>
          <a:prstGeom prst="rect">
            <a:avLst/>
          </a:prstGeom>
        </p:spPr>
        <p:txBody>
          <a:bodyPr anchor="b" bIns="45000" lIns="90000" rIns="90000" tIns="45000"/>
          <a:p>
            <a:pPr>
              <a:lnSpc>
                <a:spcPct val="100000"/>
              </a:lnSpc>
            </a:pPr>
            <a:r>
              <a:rPr b="1" lang="en-IN" sz="5400">
                <a:solidFill>
                  <a:srgbClr val="e7eacb"/>
                </a:solidFill>
                <a:latin typeface="Rockwell"/>
              </a:rPr>
              <a:t>Drawbacks of EDI</a:t>
            </a:r>
            <a:endParaRPr/>
          </a:p>
        </p:txBody>
      </p:sp>
      <p:sp>
        <p:nvSpPr>
          <p:cNvPr id="164" name="CustomShape 4"/>
          <p:cNvSpPr/>
          <p:nvPr/>
        </p:nvSpPr>
        <p:spPr>
          <a:xfrm>
            <a:off x="228600" y="990720"/>
            <a:ext cx="8609400" cy="5637600"/>
          </a:xfrm>
          <a:prstGeom prst="rect">
            <a:avLst/>
          </a:prstGeom>
        </p:spPr>
        <p:txBody>
          <a:bodyPr bIns="45000" lIns="90000" rIns="90000" tIns="45000"/>
          <a:p>
            <a:pPr algn="just">
              <a:lnSpc>
                <a:spcPct val="90000"/>
              </a:lnSpc>
              <a:buSzPct val="70000"/>
              <a:buFont charset="2" typeface="Wingdings 2"/>
              <a:buChar char=""/>
            </a:pPr>
            <a:r>
              <a:rPr b="1" lang="en-IN" sz="2400" u="sng">
                <a:solidFill>
                  <a:srgbClr val="ffffff"/>
                </a:solidFill>
                <a:latin typeface="Rockwell"/>
              </a:rPr>
              <a:t>EDI adapter software is too expensive for most organizations. </a:t>
            </a:r>
            <a:endParaRPr/>
          </a:p>
          <a:p>
            <a:pPr algn="just">
              <a:lnSpc>
                <a:spcPct val="90000"/>
              </a:lnSpc>
              <a:buSzPct val="70000"/>
              <a:buFont charset="2" typeface="Wingdings 2"/>
              <a:buChar char=""/>
            </a:pPr>
            <a:r>
              <a:rPr b="1" lang="en-IN" sz="2400">
                <a:solidFill>
                  <a:srgbClr val="ffffff"/>
                </a:solidFill>
                <a:latin typeface="Rockwell"/>
              </a:rPr>
              <a:t>The software has to be practically rewritten for different combinations of VANs, internal hardware and trading scenarios. </a:t>
            </a:r>
            <a:endParaRPr/>
          </a:p>
          <a:p>
            <a:pPr algn="just">
              <a:lnSpc>
                <a:spcPct val="90000"/>
              </a:lnSpc>
              <a:buSzPct val="70000"/>
              <a:buFont charset="2" typeface="Wingdings 2"/>
              <a:buChar char=""/>
            </a:pPr>
            <a:r>
              <a:rPr b="1" lang="en-IN" sz="2400" u="sng">
                <a:solidFill>
                  <a:srgbClr val="ffffff"/>
                </a:solidFill>
                <a:latin typeface="Rockwell"/>
              </a:rPr>
              <a:t>The software is also subject to change when there is a revision in EDIFACT</a:t>
            </a:r>
            <a:endParaRPr/>
          </a:p>
          <a:p>
            <a:pPr algn="just">
              <a:lnSpc>
                <a:spcPct val="90000"/>
              </a:lnSpc>
              <a:buSzPct val="70000"/>
              <a:buFont charset="2" typeface="Wingdings 2"/>
              <a:buChar char=""/>
            </a:pPr>
            <a:r>
              <a:rPr b="1" lang="en-IN" sz="2400" u="sng">
                <a:solidFill>
                  <a:srgbClr val="ffffff"/>
                </a:solidFill>
                <a:latin typeface="Rockwell"/>
              </a:rPr>
              <a:t>VAN subscription costs and dedicated line costs are high-priced for most SMEs</a:t>
            </a:r>
            <a:endParaRPr/>
          </a:p>
          <a:p>
            <a:pPr algn="just">
              <a:lnSpc>
                <a:spcPct val="90000"/>
              </a:lnSpc>
              <a:buSzPct val="70000"/>
              <a:buFont charset="2" typeface="Wingdings 2"/>
              <a:buChar char=""/>
            </a:pPr>
            <a:r>
              <a:rPr b="1" lang="en-IN" sz="2400" u="sng">
                <a:solidFill>
                  <a:srgbClr val="ffffff"/>
                </a:solidFill>
                <a:latin typeface="Rockwell"/>
              </a:rPr>
              <a:t>The EDI system is highly static and every business process has to be thoroughly negotiated between partners.</a:t>
            </a:r>
            <a:endParaRPr/>
          </a:p>
          <a:p>
            <a:pPr algn="just">
              <a:lnSpc>
                <a:spcPct val="90000"/>
              </a:lnSpc>
              <a:buSzPct val="70000"/>
              <a:buFont charset="2" typeface="Wingdings 2"/>
              <a:buChar char=""/>
            </a:pPr>
            <a:r>
              <a:rPr b="1" lang="en-IN" sz="2400">
                <a:solidFill>
                  <a:srgbClr val="ffffff"/>
                </a:solidFill>
                <a:latin typeface="Rockwell"/>
              </a:rPr>
              <a:t>Since there is no common registry or discovery mechanism, partners have to retain information on institution codes, product codes, up-to-date catalogs etc. associated with everybody they do business with. </a:t>
            </a:r>
            <a:endParaRPr/>
          </a:p>
          <a:p>
            <a:pPr algn="just">
              <a:lnSpc>
                <a:spcPct val="90000"/>
              </a:lnSpc>
            </a:pP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0" y="0"/>
            <a:ext cx="11796120" cy="11796120"/>
          </a:xfrm>
          <a:prstGeom prst="rect">
            <a:avLst/>
          </a:prstGeom>
        </p:spPr>
        <p:txBody>
          <a:bodyPr bIns="45000" lIns="90000" rIns="90000" tIns="45000"/>
          <a:p>
            <a:pPr>
              <a:lnSpc>
                <a:spcPct val="100000"/>
              </a:lnSpc>
            </a:pPr>
            <a:fld id="{51511191-71F1-41E1-A1F1-31115131A111}" type="slidenum">
              <a:rPr lang="en-IN">
                <a:solidFill>
                  <a:srgbClr val="ffffff"/>
                </a:solidFill>
                <a:latin typeface="Rockwell"/>
              </a:rPr>
              <a:t>&lt;number&gt;</a:t>
            </a:fld>
            <a:endParaRPr/>
          </a:p>
        </p:txBody>
      </p:sp>
      <p:sp>
        <p:nvSpPr>
          <p:cNvPr id="166" name="CustomShape 2"/>
          <p:cNvSpPr/>
          <p:nvPr/>
        </p:nvSpPr>
        <p:spPr>
          <a:xfrm>
            <a:off x="380880" y="0"/>
            <a:ext cx="7999920" cy="7402680"/>
          </a:xfrm>
          <a:prstGeom prst="rect">
            <a:avLst/>
          </a:prstGeom>
        </p:spPr>
        <p:txBody>
          <a:bodyPr bIns="45000" lIns="90000" rIns="90000" tIns="45000"/>
          <a:p>
            <a:pPr algn="just">
              <a:lnSpc>
                <a:spcPct val="100000"/>
              </a:lnSpc>
            </a:pPr>
            <a:r>
              <a:rPr lang="en-IN" sz="4000">
                <a:solidFill>
                  <a:srgbClr val="000000"/>
                </a:solidFill>
                <a:latin typeface="Rockwell"/>
              </a:rPr>
              <a:t>The first six numbers are related to the manufacturer and the type of transaction, the next five describe the product or item number. The last number is the checkdigit, which is used to validate that all of the other numbers have been read correctly by a scanner. The calculation for validation is elaborate.</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81"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82" name="CustomShape 3"/>
          <p:cNvSpPr/>
          <p:nvPr/>
        </p:nvSpPr>
        <p:spPr>
          <a:xfrm>
            <a:off x="380880" y="-228600"/>
            <a:ext cx="8228520" cy="1141920"/>
          </a:xfrm>
          <a:prstGeom prst="rect">
            <a:avLst/>
          </a:prstGeom>
        </p:spPr>
        <p:txBody>
          <a:bodyPr anchor="b" bIns="45000" lIns="90000" rIns="90000" tIns="45000"/>
          <a:p>
            <a:pPr>
              <a:lnSpc>
                <a:spcPct val="100000"/>
              </a:lnSpc>
            </a:pPr>
            <a:r>
              <a:rPr lang="en-IN" sz="4600">
                <a:solidFill>
                  <a:srgbClr val="e7eacb"/>
                </a:solidFill>
                <a:latin typeface="Rockwell"/>
              </a:rPr>
              <a:t>History of EDI</a:t>
            </a:r>
            <a:endParaRPr/>
          </a:p>
        </p:txBody>
      </p:sp>
      <p:sp>
        <p:nvSpPr>
          <p:cNvPr id="83" name="CustomShape 4"/>
          <p:cNvSpPr/>
          <p:nvPr/>
        </p:nvSpPr>
        <p:spPr>
          <a:xfrm>
            <a:off x="152280" y="914400"/>
            <a:ext cx="8990640" cy="5637600"/>
          </a:xfrm>
          <a:prstGeom prst="rect">
            <a:avLst/>
          </a:prstGeom>
        </p:spPr>
        <p:txBody>
          <a:bodyPr bIns="45000" lIns="90000" rIns="90000" tIns="45000"/>
          <a:p>
            <a:pPr algn="just">
              <a:lnSpc>
                <a:spcPct val="90000"/>
              </a:lnSpc>
              <a:buSzPct val="70000"/>
              <a:buFont charset="2" typeface="Wingdings 2"/>
              <a:buChar char=""/>
            </a:pPr>
            <a:r>
              <a:rPr lang="en-IN" sz="2800">
                <a:solidFill>
                  <a:srgbClr val="ffffff"/>
                </a:solidFill>
                <a:latin typeface="Rockwell"/>
              </a:rPr>
              <a:t>Preliminary initiatives of trading groups increased and standardization in Europe soon became needed.</a:t>
            </a:r>
            <a:endParaRPr/>
          </a:p>
          <a:p>
            <a:pPr algn="just" lvl="1">
              <a:lnSpc>
                <a:spcPct val="90000"/>
              </a:lnSpc>
              <a:buSzPct val="90000"/>
              <a:buFont typeface="StarSymbol"/>
              <a:buChar char="l"/>
            </a:pPr>
            <a:r>
              <a:rPr lang="en-IN" sz="2400">
                <a:solidFill>
                  <a:srgbClr val="ffffff"/>
                </a:solidFill>
                <a:latin typeface="Rockwell"/>
              </a:rPr>
              <a:t>The first effort is TRADACOM, a UK standard developed by ANA in 1982 for general trade.</a:t>
            </a:r>
            <a:endParaRPr/>
          </a:p>
          <a:p>
            <a:pPr algn="just" lvl="1">
              <a:lnSpc>
                <a:spcPct val="90000"/>
              </a:lnSpc>
              <a:buSzPct val="90000"/>
              <a:buFont typeface="StarSymbol"/>
              <a:buChar char="l"/>
            </a:pPr>
            <a:r>
              <a:rPr lang="en-IN" sz="2400">
                <a:solidFill>
                  <a:srgbClr val="ffffff"/>
                </a:solidFill>
                <a:latin typeface="Rockwell"/>
              </a:rPr>
              <a:t>Other European countries developed similar standards such as SEDAS in Germany, and GENCOD in France. These standards have since migrated to EDIFACT.</a:t>
            </a:r>
            <a:endParaRPr/>
          </a:p>
          <a:p>
            <a:pPr algn="just">
              <a:lnSpc>
                <a:spcPct val="90000"/>
              </a:lnSpc>
              <a:buSzPct val="70000"/>
              <a:buFont charset="2" typeface="Wingdings 2"/>
              <a:buChar char=""/>
            </a:pPr>
            <a:r>
              <a:rPr lang="en-IN" sz="2800">
                <a:solidFill>
                  <a:srgbClr val="ffffff"/>
                </a:solidFill>
                <a:latin typeface="Rockwell"/>
              </a:rPr>
              <a:t>North America had similar problems with industry groups making up their own standards rapidly.</a:t>
            </a:r>
            <a:endParaRPr/>
          </a:p>
          <a:p>
            <a:pPr algn="just" lvl="1">
              <a:lnSpc>
                <a:spcPct val="90000"/>
              </a:lnSpc>
              <a:buSzPct val="90000"/>
              <a:buFont typeface="StarSymbol"/>
              <a:buChar char="l"/>
            </a:pPr>
            <a:r>
              <a:rPr lang="en-IN" sz="2400">
                <a:solidFill>
                  <a:srgbClr val="ffffff"/>
                </a:solidFill>
                <a:latin typeface="Rockwell"/>
              </a:rPr>
              <a:t>In the beginning of the 80s ANSI took up the task of standardizing the EDI messages, in order to make cross-industry trade possible. The resulting standard is called ANSI X12.</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85"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86" name="CustomShape 3"/>
          <p:cNvSpPr/>
          <p:nvPr/>
        </p:nvSpPr>
        <p:spPr>
          <a:xfrm>
            <a:off x="457200" y="-380880"/>
            <a:ext cx="8228520" cy="1294200"/>
          </a:xfrm>
          <a:prstGeom prst="rect">
            <a:avLst/>
          </a:prstGeom>
        </p:spPr>
        <p:txBody>
          <a:bodyPr anchor="b" bIns="45000" lIns="90000" rIns="90000" tIns="45000"/>
          <a:p>
            <a:pPr algn="r">
              <a:lnSpc>
                <a:spcPct val="100000"/>
              </a:lnSpc>
            </a:pPr>
            <a:r>
              <a:rPr lang="en-IN" sz="1200">
                <a:solidFill>
                  <a:srgbClr val="e7eacb"/>
                </a:solidFill>
                <a:latin typeface="Rockwell"/>
              </a:rPr>
              <a:t>The Structure of EDI Systems</a:t>
            </a:r>
            <a:endParaRPr/>
          </a:p>
        </p:txBody>
      </p:sp>
      <p:sp>
        <p:nvSpPr>
          <p:cNvPr id="87" name="CustomShape 4"/>
          <p:cNvSpPr/>
          <p:nvPr/>
        </p:nvSpPr>
        <p:spPr>
          <a:xfrm>
            <a:off x="228600" y="1066680"/>
            <a:ext cx="8685720" cy="3427920"/>
          </a:xfrm>
          <a:prstGeom prst="rect">
            <a:avLst/>
          </a:prstGeom>
        </p:spPr>
        <p:txBody>
          <a:bodyPr bIns="45000" lIns="90000" rIns="90000" tIns="45000"/>
          <a:p>
            <a:pPr algn="just">
              <a:lnSpc>
                <a:spcPct val="90000"/>
              </a:lnSpc>
            </a:pPr>
            <a:r>
              <a:rPr lang="en-IN" sz="2800">
                <a:solidFill>
                  <a:srgbClr val="ffffff"/>
                </a:solidFill>
                <a:latin typeface="Rockwell"/>
              </a:rPr>
              <a:t>The basic EDI structure is given below.</a:t>
            </a:r>
            <a:endParaRPr/>
          </a:p>
          <a:p>
            <a:pPr algn="just" lvl="1">
              <a:lnSpc>
                <a:spcPct val="90000"/>
              </a:lnSpc>
              <a:buSzPct val="90000"/>
              <a:buFont typeface="StarSymbol"/>
              <a:buChar char="l"/>
            </a:pPr>
            <a:r>
              <a:rPr lang="en-IN" sz="2400">
                <a:solidFill>
                  <a:srgbClr val="ffffff"/>
                </a:solidFill>
                <a:latin typeface="Rockwell"/>
              </a:rPr>
              <a:t>Each partner has their own internal software systems.</a:t>
            </a:r>
            <a:endParaRPr/>
          </a:p>
          <a:p>
            <a:pPr algn="just" lvl="1">
              <a:lnSpc>
                <a:spcPct val="90000"/>
              </a:lnSpc>
              <a:buSzPct val="90000"/>
              <a:buFont typeface="StarSymbol"/>
              <a:buChar char="l"/>
            </a:pPr>
            <a:r>
              <a:rPr lang="en-IN" sz="2400">
                <a:solidFill>
                  <a:srgbClr val="ffffff"/>
                </a:solidFill>
                <a:latin typeface="Rockwell"/>
              </a:rPr>
              <a:t>Special EDI adapters have to be implemented which will be able to interface with the internal system as well as communicate with the value added network.</a:t>
            </a:r>
            <a:endParaRPr/>
          </a:p>
          <a:p>
            <a:pPr algn="just" lvl="1">
              <a:lnSpc>
                <a:spcPct val="90000"/>
              </a:lnSpc>
              <a:buSzPct val="90000"/>
              <a:buFont typeface="StarSymbol"/>
              <a:buChar char="l"/>
            </a:pPr>
            <a:r>
              <a:rPr lang="en-IN" sz="2400">
                <a:solidFill>
                  <a:srgbClr val="ffffff"/>
                </a:solidFill>
                <a:latin typeface="Rockwell"/>
              </a:rPr>
              <a:t>The particulars of the message syntax and interaction process are negotiated between partners in advance. Sometimes a dominant partner will impose its standards on smaller partners.</a:t>
            </a:r>
            <a:endParaRPr/>
          </a:p>
        </p:txBody>
      </p:sp>
      <p:sp>
        <p:nvSpPr>
          <p:cNvPr id="88" name="CustomShape 5"/>
          <p:cNvSpPr/>
          <p:nvPr/>
        </p:nvSpPr>
        <p:spPr>
          <a:xfrm>
            <a:off x="7315200" y="4648320"/>
            <a:ext cx="1218240" cy="1599120"/>
          </a:xfrm>
          <a:prstGeom prst="rect">
            <a:avLst/>
          </a:prstGeom>
          <a:solidFill>
            <a:srgbClr val="72a376"/>
          </a:solidFill>
          <a:ln w="9360">
            <a:solidFill>
              <a:srgbClr val="ffffff"/>
            </a:solidFill>
            <a:miter/>
          </a:ln>
        </p:spPr>
        <p:txBody>
          <a:bodyPr anchor="ctr" bIns="45000" lIns="90000" rIns="90000" tIns="45000" wrap="none"/>
          <a:p>
            <a:pPr algn="ctr">
              <a:lnSpc>
                <a:spcPct val="100000"/>
              </a:lnSpc>
            </a:pPr>
            <a:r>
              <a:rPr lang="en-IN">
                <a:latin typeface="Times New Roman"/>
              </a:rPr>
              <a:t>Partner B</a:t>
            </a:r>
            <a:endParaRPr/>
          </a:p>
          <a:p>
            <a:pPr algn="ctr">
              <a:lnSpc>
                <a:spcPct val="100000"/>
              </a:lnSpc>
            </a:pPr>
            <a:r>
              <a:rPr lang="en-IN">
                <a:latin typeface="Times New Roman"/>
              </a:rPr>
              <a:t>Internal</a:t>
            </a:r>
            <a:endParaRPr/>
          </a:p>
          <a:p>
            <a:pPr algn="ctr">
              <a:lnSpc>
                <a:spcPct val="100000"/>
              </a:lnSpc>
            </a:pPr>
            <a:r>
              <a:rPr lang="en-IN">
                <a:latin typeface="Times New Roman"/>
              </a:rPr>
              <a:t>System</a:t>
            </a:r>
            <a:endParaRPr/>
          </a:p>
        </p:txBody>
      </p:sp>
      <p:sp>
        <p:nvSpPr>
          <p:cNvPr id="89" name="CustomShape 6"/>
          <p:cNvSpPr/>
          <p:nvPr/>
        </p:nvSpPr>
        <p:spPr>
          <a:xfrm>
            <a:off x="2133720" y="5105520"/>
            <a:ext cx="1446840" cy="761040"/>
          </a:xfrm>
          <a:prstGeom prst="rect">
            <a:avLst/>
          </a:prstGeom>
          <a:solidFill>
            <a:srgbClr val="33cccc"/>
          </a:solidFill>
          <a:ln w="9360">
            <a:solidFill>
              <a:srgbClr val="ffffff"/>
            </a:solidFill>
            <a:miter/>
          </a:ln>
        </p:spPr>
        <p:txBody>
          <a:bodyPr anchor="ctr" bIns="45000" lIns="90000" rIns="90000" tIns="45000" wrap="none"/>
          <a:p>
            <a:pPr algn="ctr">
              <a:lnSpc>
                <a:spcPct val="100000"/>
              </a:lnSpc>
            </a:pPr>
            <a:r>
              <a:rPr lang="en-IN" sz="2000">
                <a:latin typeface="Times New Roman"/>
              </a:rPr>
              <a:t>EDI Software</a:t>
            </a:r>
            <a:endParaRPr/>
          </a:p>
        </p:txBody>
      </p:sp>
      <p:sp>
        <p:nvSpPr>
          <p:cNvPr id="90" name="CustomShape 7"/>
          <p:cNvSpPr/>
          <p:nvPr/>
        </p:nvSpPr>
        <p:spPr>
          <a:xfrm>
            <a:off x="5715000" y="5105520"/>
            <a:ext cx="1446840" cy="761040"/>
          </a:xfrm>
          <a:prstGeom prst="rect">
            <a:avLst/>
          </a:prstGeom>
          <a:solidFill>
            <a:srgbClr val="33cccc"/>
          </a:solidFill>
          <a:ln w="9360">
            <a:solidFill>
              <a:srgbClr val="ffffff"/>
            </a:solidFill>
            <a:miter/>
          </a:ln>
        </p:spPr>
        <p:txBody>
          <a:bodyPr anchor="ctr" bIns="45000" lIns="90000" rIns="90000" tIns="45000" wrap="none"/>
          <a:p>
            <a:pPr algn="ctr">
              <a:lnSpc>
                <a:spcPct val="100000"/>
              </a:lnSpc>
            </a:pPr>
            <a:r>
              <a:rPr lang="en-IN" sz="2000">
                <a:latin typeface="Times New Roman"/>
              </a:rPr>
              <a:t>EDI Software</a:t>
            </a:r>
            <a:endParaRPr/>
          </a:p>
        </p:txBody>
      </p:sp>
      <p:sp>
        <p:nvSpPr>
          <p:cNvPr id="91" name="CustomShape 8"/>
          <p:cNvSpPr/>
          <p:nvPr/>
        </p:nvSpPr>
        <p:spPr>
          <a:xfrm>
            <a:off x="685800" y="4648320"/>
            <a:ext cx="1218240" cy="1599120"/>
          </a:xfrm>
          <a:prstGeom prst="rect">
            <a:avLst/>
          </a:prstGeom>
          <a:solidFill>
            <a:srgbClr val="72a376"/>
          </a:solidFill>
          <a:ln w="9360">
            <a:solidFill>
              <a:srgbClr val="ffffff"/>
            </a:solidFill>
            <a:miter/>
          </a:ln>
        </p:spPr>
        <p:txBody>
          <a:bodyPr anchor="ctr" bIns="45000" lIns="90000" rIns="90000" tIns="45000" wrap="none"/>
          <a:p>
            <a:pPr algn="ctr">
              <a:lnSpc>
                <a:spcPct val="100000"/>
              </a:lnSpc>
            </a:pPr>
            <a:r>
              <a:rPr lang="en-IN">
                <a:latin typeface="Times New Roman"/>
              </a:rPr>
              <a:t>Partner A</a:t>
            </a:r>
            <a:endParaRPr/>
          </a:p>
          <a:p>
            <a:pPr algn="ctr">
              <a:lnSpc>
                <a:spcPct val="100000"/>
              </a:lnSpc>
            </a:pPr>
            <a:r>
              <a:rPr lang="en-IN">
                <a:latin typeface="Times New Roman"/>
              </a:rPr>
              <a:t>Internal</a:t>
            </a:r>
            <a:endParaRPr/>
          </a:p>
          <a:p>
            <a:pPr algn="ctr">
              <a:lnSpc>
                <a:spcPct val="100000"/>
              </a:lnSpc>
            </a:pPr>
            <a:r>
              <a:rPr lang="en-IN">
                <a:latin typeface="Times New Roman"/>
              </a:rPr>
              <a:t>System</a:t>
            </a:r>
            <a:endParaRPr/>
          </a:p>
        </p:txBody>
      </p:sp>
      <p:sp>
        <p:nvSpPr>
          <p:cNvPr id="92" name="CustomShape 9"/>
          <p:cNvSpPr/>
          <p:nvPr/>
        </p:nvSpPr>
        <p:spPr>
          <a:xfrm>
            <a:off x="3886200" y="4952880"/>
            <a:ext cx="1675440" cy="1065600"/>
          </a:xfrm>
          <a:prstGeom prst="rect">
            <a:avLst/>
          </a:prstGeom>
          <a:solidFill>
            <a:srgbClr val="903638"/>
          </a:solidFill>
          <a:ln w="9360">
            <a:solidFill>
              <a:srgbClr val="ffffff"/>
            </a:solidFill>
            <a:miter/>
          </a:ln>
        </p:spPr>
        <p:txBody>
          <a:bodyPr anchor="ctr" bIns="45000" lIns="90000" rIns="90000" tIns="45000" wrap="none"/>
          <a:p>
            <a:pPr algn="ctr">
              <a:lnSpc>
                <a:spcPct val="100000"/>
              </a:lnSpc>
            </a:pPr>
            <a:r>
              <a:rPr lang="en-IN">
                <a:latin typeface="Times New Roman"/>
              </a:rPr>
              <a:t>VAN</a:t>
            </a:r>
            <a:endParaRPr/>
          </a:p>
        </p:txBody>
      </p:sp>
      <p:pic>
        <p:nvPicPr>
          <p:cNvPr descr="" id="93" name="Picture 11"/>
          <p:cNvPicPr/>
          <p:nvPr/>
        </p:nvPicPr>
        <p:blipFill>
          <a:blip r:embed="rId1"/>
          <a:stretch>
            <a:fillRect/>
          </a:stretch>
        </p:blipFill>
        <p:spPr>
          <a:xfrm>
            <a:off x="4114800" y="5105520"/>
            <a:ext cx="1294200" cy="879840"/>
          </a:xfrm>
          <a:prstGeom prst="rect">
            <a:avLst/>
          </a:prstGeom>
        </p:spPr>
      </p:pic>
      <p:sp>
        <p:nvSpPr>
          <p:cNvPr id="94" name="CustomShape 10"/>
          <p:cNvSpPr/>
          <p:nvPr/>
        </p:nvSpPr>
        <p:spPr>
          <a:xfrm>
            <a:off x="4024440" y="5000760"/>
            <a:ext cx="1546560" cy="820800"/>
          </a:xfrm>
          <a:prstGeom prst="rect">
            <a:avLst/>
          </a:prstGeom>
        </p:spPr>
        <p:txBody>
          <a:bodyPr bIns="45000" lIns="90000" rIns="90000" tIns="45000"/>
          <a:p>
            <a:pPr>
              <a:lnSpc>
                <a:spcPct val="100000"/>
              </a:lnSpc>
            </a:pPr>
            <a:r>
              <a:rPr b="1" lang="en-IN" sz="4800">
                <a:solidFill>
                  <a:srgbClr val="0000ff"/>
                </a:solidFill>
                <a:latin typeface="Times New Roman"/>
              </a:rPr>
              <a:t>VAN</a:t>
            </a:r>
            <a:endParaRPr/>
          </a:p>
        </p:txBody>
      </p:sp>
      <p:sp>
        <p:nvSpPr>
          <p:cNvPr id="95" name="CustomShape 11"/>
          <p:cNvSpPr/>
          <p:nvPr/>
        </p:nvSpPr>
        <p:spPr>
          <a:xfrm>
            <a:off x="1828800" y="5562720"/>
            <a:ext cx="379800" cy="227520"/>
          </a:xfrm>
          <a:prstGeom prst="rect">
            <a:avLst/>
          </a:prstGeom>
          <a:solidFill>
            <a:srgbClr val="ff6600"/>
          </a:solidFill>
          <a:ln w="9360">
            <a:solidFill>
              <a:srgbClr val="ffffff"/>
            </a:solidFill>
            <a:miter/>
          </a:ln>
        </p:spPr>
      </p:sp>
      <p:sp>
        <p:nvSpPr>
          <p:cNvPr id="96" name="CustomShape 12"/>
          <p:cNvSpPr/>
          <p:nvPr/>
        </p:nvSpPr>
        <p:spPr>
          <a:xfrm>
            <a:off x="3505320" y="5181480"/>
            <a:ext cx="608400" cy="227520"/>
          </a:xfrm>
          <a:prstGeom prst="rect">
            <a:avLst/>
          </a:prstGeom>
          <a:solidFill>
            <a:srgbClr val="ff6600"/>
          </a:solidFill>
          <a:ln w="9360">
            <a:solidFill>
              <a:srgbClr val="ffffff"/>
            </a:solidFill>
            <a:miter/>
          </a:ln>
        </p:spPr>
      </p:sp>
      <p:sp>
        <p:nvSpPr>
          <p:cNvPr id="97" name="CustomShape 13"/>
          <p:cNvSpPr/>
          <p:nvPr/>
        </p:nvSpPr>
        <p:spPr>
          <a:xfrm>
            <a:off x="5257800" y="5638680"/>
            <a:ext cx="608400" cy="227520"/>
          </a:xfrm>
          <a:prstGeom prst="rect">
            <a:avLst/>
          </a:prstGeom>
          <a:solidFill>
            <a:srgbClr val="ff6600"/>
          </a:solidFill>
          <a:ln w="9360">
            <a:solidFill>
              <a:srgbClr val="ffffff"/>
            </a:solidFill>
            <a:miter/>
          </a:ln>
        </p:spPr>
      </p:sp>
      <p:sp>
        <p:nvSpPr>
          <p:cNvPr id="98" name="CustomShape 14"/>
          <p:cNvSpPr/>
          <p:nvPr/>
        </p:nvSpPr>
        <p:spPr>
          <a:xfrm>
            <a:off x="7086600" y="5638680"/>
            <a:ext cx="379800" cy="227520"/>
          </a:xfrm>
          <a:prstGeom prst="rect">
            <a:avLst/>
          </a:prstGeom>
          <a:solidFill>
            <a:srgbClr val="ff6600"/>
          </a:solidFill>
          <a:ln w="9360">
            <a:solidFill>
              <a:srgbClr val="ffffff"/>
            </a:solidFill>
            <a:miter/>
          </a:ln>
        </p:spPr>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00"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01" name="CustomShape 3"/>
          <p:cNvSpPr/>
          <p:nvPr/>
        </p:nvSpPr>
        <p:spPr>
          <a:xfrm>
            <a:off x="457200" y="0"/>
            <a:ext cx="8228520" cy="1141920"/>
          </a:xfrm>
          <a:prstGeom prst="rect">
            <a:avLst/>
          </a:prstGeom>
        </p:spPr>
        <p:txBody>
          <a:bodyPr anchor="b" bIns="45000" lIns="90000" rIns="90000" tIns="45000"/>
          <a:p>
            <a:pPr>
              <a:lnSpc>
                <a:spcPct val="100000"/>
              </a:lnSpc>
            </a:pPr>
            <a:r>
              <a:rPr b="1" lang="en-IN" sz="4400">
                <a:solidFill>
                  <a:srgbClr val="e7eacb"/>
                </a:solidFill>
                <a:latin typeface="Rockwell"/>
              </a:rPr>
              <a:t>Value Added Networks</a:t>
            </a:r>
            <a:endParaRPr/>
          </a:p>
        </p:txBody>
      </p:sp>
      <p:sp>
        <p:nvSpPr>
          <p:cNvPr id="102" name="CustomShape 4"/>
          <p:cNvSpPr/>
          <p:nvPr/>
        </p:nvSpPr>
        <p:spPr>
          <a:xfrm>
            <a:off x="228600" y="1066680"/>
            <a:ext cx="8609400" cy="5256720"/>
          </a:xfrm>
          <a:prstGeom prst="rect">
            <a:avLst/>
          </a:prstGeom>
        </p:spPr>
        <p:txBody>
          <a:bodyPr bIns="45000" lIns="90000" rIns="90000" tIns="45000"/>
          <a:p>
            <a:pPr>
              <a:lnSpc>
                <a:spcPct val="90000"/>
              </a:lnSpc>
              <a:buSzPct val="70000"/>
              <a:buFont charset="2" typeface="Wingdings 2"/>
              <a:buChar char=""/>
            </a:pPr>
            <a:r>
              <a:rPr lang="en-IN" sz="2800">
                <a:solidFill>
                  <a:srgbClr val="ffffff"/>
                </a:solidFill>
                <a:latin typeface="Rockwell"/>
              </a:rPr>
              <a:t>Value Added Networks are the go-between in EDI communications. </a:t>
            </a:r>
            <a:endParaRPr/>
          </a:p>
          <a:p>
            <a:pPr>
              <a:lnSpc>
                <a:spcPct val="90000"/>
              </a:lnSpc>
              <a:buSzPct val="70000"/>
              <a:buFont charset="2" typeface="Wingdings 2"/>
              <a:buChar char=""/>
            </a:pPr>
            <a:r>
              <a:rPr lang="en-IN" sz="2800">
                <a:solidFill>
                  <a:srgbClr val="ffffff"/>
                </a:solidFill>
                <a:latin typeface="Rockwell"/>
              </a:rPr>
              <a:t>The VAN is responsible for routing, storing and delivering EDI messages. They also provide delivery reports</a:t>
            </a:r>
            <a:endParaRPr/>
          </a:p>
          <a:p>
            <a:pPr>
              <a:lnSpc>
                <a:spcPct val="90000"/>
              </a:lnSpc>
              <a:buSzPct val="70000"/>
              <a:buFont charset="2" typeface="Wingdings 2"/>
              <a:buChar char=""/>
            </a:pPr>
            <a:r>
              <a:rPr lang="en-IN" sz="2800">
                <a:solidFill>
                  <a:srgbClr val="ffffff"/>
                </a:solidFill>
                <a:latin typeface="Rockwell"/>
              </a:rPr>
              <a:t>Depending on the VAN type, messages may need extra envelopes or may be routed using intelligent VANs which are able to read the EDI message itself.</a:t>
            </a:r>
            <a:endParaRPr/>
          </a:p>
          <a:p>
            <a:pPr>
              <a:lnSpc>
                <a:spcPct val="90000"/>
              </a:lnSpc>
              <a:buSzPct val="70000"/>
              <a:buFont charset="2" typeface="Wingdings 2"/>
              <a:buChar char=""/>
            </a:pPr>
            <a:r>
              <a:rPr lang="en-IN" sz="2800">
                <a:solidFill>
                  <a:srgbClr val="ffffff"/>
                </a:solidFill>
                <a:latin typeface="Rockwell"/>
              </a:rPr>
              <a:t>VANs may be operated by various entities</a:t>
            </a:r>
            <a:endParaRPr/>
          </a:p>
          <a:p>
            <a:pPr lvl="1">
              <a:lnSpc>
                <a:spcPct val="90000"/>
              </a:lnSpc>
              <a:buSzPct val="90000"/>
              <a:buFont typeface="StarSymbol"/>
              <a:buChar char="l"/>
            </a:pPr>
            <a:r>
              <a:rPr lang="en-IN" sz="2800">
                <a:solidFill>
                  <a:srgbClr val="ffffff"/>
                </a:solidFill>
                <a:latin typeface="Rockwell"/>
              </a:rPr>
              <a:t>Telecom companies</a:t>
            </a:r>
            <a:endParaRPr/>
          </a:p>
          <a:p>
            <a:pPr lvl="1">
              <a:lnSpc>
                <a:spcPct val="90000"/>
              </a:lnSpc>
              <a:buSzPct val="90000"/>
              <a:buFont typeface="StarSymbol"/>
              <a:buChar char="l"/>
            </a:pPr>
            <a:r>
              <a:rPr lang="en-IN" sz="2800">
                <a:solidFill>
                  <a:srgbClr val="ffffff"/>
                </a:solidFill>
                <a:latin typeface="Rockwell"/>
              </a:rPr>
              <a:t>Industry group consortiums</a:t>
            </a:r>
            <a:endParaRPr/>
          </a:p>
          <a:p>
            <a:pPr lvl="1">
              <a:lnSpc>
                <a:spcPct val="90000"/>
              </a:lnSpc>
              <a:buSzPct val="90000"/>
              <a:buFont typeface="StarSymbol"/>
              <a:buChar char="l"/>
            </a:pPr>
            <a:r>
              <a:rPr lang="en-IN" sz="2800">
                <a:solidFill>
                  <a:srgbClr val="ffffff"/>
                </a:solidFill>
                <a:latin typeface="Rockwell"/>
              </a:rPr>
              <a:t>A large company interacting with its suppliers/vendors</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0" y="0"/>
            <a:ext cx="11796120" cy="11796120"/>
          </a:xfrm>
          <a:prstGeom prst="rect">
            <a:avLst/>
          </a:prstGeom>
        </p:spPr>
        <p:txBody>
          <a:bodyPr bIns="45000" lIns="90000" rIns="90000" tIns="45000"/>
          <a:p>
            <a:pPr>
              <a:lnSpc>
                <a:spcPct val="100000"/>
              </a:lnSpc>
            </a:pPr>
            <a:fld id="{81B13111-B161-4171-B1C1-712191619151}" type="slidenum">
              <a:rPr lang="en-IN">
                <a:solidFill>
                  <a:srgbClr val="ffffff"/>
                </a:solidFill>
                <a:latin typeface="Rockwell"/>
              </a:rPr>
              <a:t>&lt;number&gt;</a:t>
            </a:fld>
            <a:endParaRPr/>
          </a:p>
        </p:txBody>
      </p:sp>
      <p:sp>
        <p:nvSpPr>
          <p:cNvPr id="104" name="CustomShape 2"/>
          <p:cNvSpPr/>
          <p:nvPr/>
        </p:nvSpPr>
        <p:spPr>
          <a:xfrm>
            <a:off x="0" y="1646280"/>
            <a:ext cx="8228520" cy="4524840"/>
          </a:xfrm>
          <a:prstGeom prst="rect">
            <a:avLst/>
          </a:prstGeom>
        </p:spPr>
        <p:txBody>
          <a:bodyPr bIns="45000" lIns="90000" rIns="90000" tIns="45000"/>
          <a:p>
            <a:pPr>
              <a:lnSpc>
                <a:spcPct val="100000"/>
              </a:lnSpc>
            </a:pPr>
            <a:endParaRPr/>
          </a:p>
          <a:p>
            <a:pPr>
              <a:lnSpc>
                <a:spcPct val="100000"/>
              </a:lnSpc>
            </a:pPr>
            <a:endParaRPr/>
          </a:p>
        </p:txBody>
      </p:sp>
      <p:pic>
        <p:nvPicPr>
          <p:cNvPr descr="" id="105" name="Picture 3"/>
          <p:cNvPicPr/>
          <p:nvPr/>
        </p:nvPicPr>
        <p:blipFill>
          <a:blip r:embed="rId1"/>
          <a:stretch>
            <a:fillRect/>
          </a:stretch>
        </p:blipFill>
        <p:spPr>
          <a:xfrm>
            <a:off x="0" y="-38160"/>
            <a:ext cx="9066600" cy="6828840"/>
          </a:xfrm>
          <a:prstGeom prst="rect">
            <a:avLst/>
          </a:prstGeom>
        </p:spPr>
      </p:pic>
      <p:sp>
        <p:nvSpPr>
          <p:cNvPr id="106" name="CustomShape 3"/>
          <p:cNvSpPr/>
          <p:nvPr/>
        </p:nvSpPr>
        <p:spPr>
          <a:xfrm>
            <a:off x="127800" y="6791760"/>
            <a:ext cx="8811360" cy="363960"/>
          </a:xfrm>
          <a:prstGeom prst="rect">
            <a:avLst/>
          </a:prstGeom>
        </p:spPr>
        <p:txBody>
          <a:bodyPr bIns="45000" lIns="90000" rIns="90000" tIns="45000"/>
          <a:p>
            <a:pPr>
              <a:lnSpc>
                <a:spcPct val="100000"/>
              </a:lnSpc>
            </a:pPr>
            <a:r>
              <a:rPr b="1" lang="en-IN">
                <a:solidFill>
                  <a:srgbClr val="eaebde"/>
                </a:solidFill>
                <a:latin typeface="Times New Roman"/>
              </a:rPr>
              <a:t>Figure 11.2 Benefits of EDI</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08"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09" name="CustomShape 3"/>
          <p:cNvSpPr/>
          <p:nvPr/>
        </p:nvSpPr>
        <p:spPr>
          <a:xfrm>
            <a:off x="457200" y="254160"/>
            <a:ext cx="8228520" cy="1141920"/>
          </a:xfrm>
          <a:prstGeom prst="rect">
            <a:avLst/>
          </a:prstGeom>
        </p:spPr>
        <p:txBody>
          <a:bodyPr anchor="b" bIns="45000" lIns="90000" rIns="90000" tIns="45000"/>
          <a:p>
            <a:pPr algn="r">
              <a:lnSpc>
                <a:spcPct val="100000"/>
              </a:lnSpc>
            </a:pPr>
            <a:r>
              <a:rPr lang="en-IN" sz="4600">
                <a:solidFill>
                  <a:srgbClr val="e7eacb"/>
                </a:solidFill>
                <a:latin typeface="Rockwell"/>
              </a:rPr>
              <a:t>Everyday Uses of EDI</a:t>
            </a:r>
            <a:endParaRPr/>
          </a:p>
        </p:txBody>
      </p:sp>
      <p:sp>
        <p:nvSpPr>
          <p:cNvPr id="110" name="CustomShape 4"/>
          <p:cNvSpPr/>
          <p:nvPr/>
        </p:nvSpPr>
        <p:spPr>
          <a:xfrm>
            <a:off x="457200" y="1646280"/>
            <a:ext cx="8228520" cy="4524840"/>
          </a:xfrm>
          <a:prstGeom prst="rect">
            <a:avLst/>
          </a:prstGeom>
        </p:spPr>
        <p:txBody>
          <a:bodyPr bIns="45000" lIns="90000" rIns="90000" tIns="45000"/>
          <a:p>
            <a:pPr>
              <a:lnSpc>
                <a:spcPct val="100000"/>
              </a:lnSpc>
              <a:buSzPct val="70000"/>
              <a:buFont charset="2" typeface="Wingdings 2"/>
              <a:buChar char=""/>
            </a:pPr>
            <a:r>
              <a:rPr lang="en-IN" sz="2800">
                <a:solidFill>
                  <a:srgbClr val="ffffff"/>
                </a:solidFill>
                <a:latin typeface="Rockwell"/>
              </a:rPr>
              <a:t>Financial and monetary.</a:t>
            </a:r>
            <a:endParaRPr/>
          </a:p>
          <a:p>
            <a:pPr lvl="1">
              <a:lnSpc>
                <a:spcPct val="100000"/>
              </a:lnSpc>
              <a:buSzPct val="90000"/>
              <a:buFont typeface="StarSymbol"/>
              <a:buChar char="l"/>
            </a:pPr>
            <a:r>
              <a:rPr lang="en-IN" sz="2400">
                <a:solidFill>
                  <a:srgbClr val="ffffff"/>
                </a:solidFill>
                <a:latin typeface="Rockwell"/>
              </a:rPr>
              <a:t>Systems like EFT all use EDI.</a:t>
            </a:r>
            <a:endParaRPr/>
          </a:p>
          <a:p>
            <a:pPr>
              <a:lnSpc>
                <a:spcPct val="100000"/>
              </a:lnSpc>
              <a:buSzPct val="70000"/>
              <a:buFont charset="2" typeface="Wingdings 2"/>
              <a:buChar char=""/>
            </a:pPr>
            <a:r>
              <a:rPr lang="en-IN" sz="2800">
                <a:solidFill>
                  <a:srgbClr val="ffffff"/>
                </a:solidFill>
                <a:latin typeface="Rockwell"/>
              </a:rPr>
              <a:t>Governmental.</a:t>
            </a:r>
            <a:endParaRPr/>
          </a:p>
          <a:p>
            <a:pPr lvl="1">
              <a:lnSpc>
                <a:spcPct val="100000"/>
              </a:lnSpc>
              <a:buSzPct val="90000"/>
              <a:buFont typeface="StarSymbol"/>
              <a:buChar char="l"/>
            </a:pPr>
            <a:r>
              <a:rPr lang="en-IN" sz="2400">
                <a:solidFill>
                  <a:srgbClr val="ffffff"/>
                </a:solidFill>
                <a:latin typeface="Rockwell"/>
              </a:rPr>
              <a:t>Payroll operations.</a:t>
            </a:r>
            <a:endParaRPr/>
          </a:p>
          <a:p>
            <a:pPr lvl="1">
              <a:lnSpc>
                <a:spcPct val="100000"/>
              </a:lnSpc>
              <a:buSzPct val="90000"/>
              <a:buFont typeface="StarSymbol"/>
              <a:buChar char="l"/>
            </a:pPr>
            <a:r>
              <a:rPr lang="en-IN" sz="2400">
                <a:solidFill>
                  <a:srgbClr val="ffffff"/>
                </a:solidFill>
                <a:latin typeface="Rockwell"/>
              </a:rPr>
              <a:t>Official information sharing (e.g. For motor vehicle information, visas etc.).</a:t>
            </a:r>
            <a:endParaRPr/>
          </a:p>
          <a:p>
            <a:pPr>
              <a:lnSpc>
                <a:spcPct val="100000"/>
              </a:lnSpc>
              <a:buSzPct val="70000"/>
              <a:buFont charset="2" typeface="Wingdings 2"/>
              <a:buChar char=""/>
            </a:pPr>
            <a:r>
              <a:rPr lang="en-IN" sz="2800">
                <a:solidFill>
                  <a:srgbClr val="ffffff"/>
                </a:solidFill>
                <a:latin typeface="Rockwell"/>
              </a:rPr>
              <a:t>Transportation.</a:t>
            </a:r>
            <a:endParaRPr/>
          </a:p>
          <a:p>
            <a:pPr lvl="1">
              <a:lnSpc>
                <a:spcPct val="100000"/>
              </a:lnSpc>
              <a:buSzPct val="90000"/>
              <a:buFont typeface="StarSymbol"/>
              <a:buChar char="l"/>
            </a:pPr>
            <a:r>
              <a:rPr lang="en-IN" sz="2400">
                <a:solidFill>
                  <a:srgbClr val="ffffff"/>
                </a:solidFill>
                <a:latin typeface="Rockwell"/>
              </a:rPr>
              <a:t>IATA system is built on EDI. All airplane booking and ticketing operations done over EDIFACT.</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a:t>
            </a:r>
            <a:endParaRPr/>
          </a:p>
        </p:txBody>
      </p:sp>
      <p:sp>
        <p:nvSpPr>
          <p:cNvPr id="112" name="CustomShape 2"/>
          <p:cNvSpPr/>
          <p:nvPr/>
        </p:nvSpPr>
        <p:spPr>
          <a:xfrm>
            <a:off x="0" y="0"/>
            <a:ext cx="11796120" cy="11796120"/>
          </a:xfrm>
          <a:prstGeom prst="rect">
            <a:avLst/>
          </a:prstGeom>
        </p:spPr>
        <p:txBody>
          <a:bodyPr bIns="45000" lIns="90000" rIns="90000" tIns="45000"/>
          <a:p>
            <a:pPr>
              <a:lnSpc>
                <a:spcPct val="100000"/>
              </a:lnSpc>
            </a:pPr>
            <a:r>
              <a:rPr lang="en-IN">
                <a:solidFill>
                  <a:srgbClr val="ffffff"/>
                </a:solidFill>
                <a:latin typeface="Rockwell"/>
              </a:rPr>
              <a:t>Jan., 2012</a:t>
            </a:r>
            <a:endParaRPr/>
          </a:p>
        </p:txBody>
      </p:sp>
      <p:sp>
        <p:nvSpPr>
          <p:cNvPr id="113" name="CustomShape 3"/>
          <p:cNvSpPr/>
          <p:nvPr/>
        </p:nvSpPr>
        <p:spPr>
          <a:xfrm>
            <a:off x="457200" y="0"/>
            <a:ext cx="8228520" cy="1065600"/>
          </a:xfrm>
          <a:prstGeom prst="rect">
            <a:avLst/>
          </a:prstGeom>
        </p:spPr>
        <p:txBody>
          <a:bodyPr anchor="b" bIns="45000" lIns="90000" rIns="90000" tIns="45000"/>
          <a:p>
            <a:pPr>
              <a:lnSpc>
                <a:spcPct val="100000"/>
              </a:lnSpc>
            </a:pPr>
            <a:r>
              <a:rPr b="1" lang="en-IN" sz="5400">
                <a:solidFill>
                  <a:srgbClr val="e7eacb"/>
                </a:solidFill>
                <a:latin typeface="Rockwell"/>
              </a:rPr>
              <a:t>Benefits of EDI</a:t>
            </a:r>
            <a:endParaRPr/>
          </a:p>
        </p:txBody>
      </p:sp>
      <p:sp>
        <p:nvSpPr>
          <p:cNvPr id="114" name="CustomShape 4"/>
          <p:cNvSpPr/>
          <p:nvPr/>
        </p:nvSpPr>
        <p:spPr>
          <a:xfrm>
            <a:off x="304920" y="990720"/>
            <a:ext cx="8609400" cy="5561640"/>
          </a:xfrm>
          <a:prstGeom prst="rect">
            <a:avLst/>
          </a:prstGeom>
        </p:spPr>
        <p:txBody>
          <a:bodyPr bIns="45000" lIns="90000" rIns="90000" tIns="45000"/>
          <a:p>
            <a:pPr algn="just">
              <a:lnSpc>
                <a:spcPct val="100000"/>
              </a:lnSpc>
              <a:buSzPct val="70000"/>
              <a:buFont charset="2" typeface="Wingdings 2"/>
              <a:buChar char=""/>
            </a:pPr>
            <a:r>
              <a:rPr lang="en-IN" sz="3000">
                <a:solidFill>
                  <a:srgbClr val="ffffff"/>
                </a:solidFill>
                <a:latin typeface="Rockwell"/>
              </a:rPr>
              <a:t>EDI is a well developed system with a lot of organizations using it extensively.</a:t>
            </a:r>
            <a:endParaRPr/>
          </a:p>
          <a:p>
            <a:pPr algn="just">
              <a:lnSpc>
                <a:spcPct val="100000"/>
              </a:lnSpc>
              <a:buSzPct val="70000"/>
              <a:buFont charset="2" typeface="Wingdings 2"/>
              <a:buChar char=""/>
            </a:pPr>
            <a:r>
              <a:rPr lang="en-IN" sz="3000">
                <a:solidFill>
                  <a:srgbClr val="ffffff"/>
                </a:solidFill>
                <a:latin typeface="Rockwell"/>
              </a:rPr>
              <a:t>Contrary to popular belief EDI is not obsolete (outdated) . The explosion in EDI started occurring in the mid 1990s and EDI use is still growing.</a:t>
            </a:r>
            <a:endParaRPr/>
          </a:p>
          <a:p>
            <a:pPr algn="just">
              <a:lnSpc>
                <a:spcPct val="100000"/>
              </a:lnSpc>
              <a:buSzPct val="70000"/>
              <a:buFont charset="2" typeface="Wingdings 2"/>
              <a:buChar char=""/>
            </a:pPr>
            <a:r>
              <a:rPr lang="en-IN" sz="3000">
                <a:solidFill>
                  <a:srgbClr val="ffffff"/>
                </a:solidFill>
                <a:latin typeface="Rockwell"/>
              </a:rPr>
              <a:t>Large organizations will probably continue to use EDI for the foreseeable future due to increased security and existing infrastructure investments.</a:t>
            </a:r>
            <a:endParaRPr/>
          </a:p>
          <a:p>
            <a:pPr algn="just">
              <a:lnSpc>
                <a:spcPct val="100000"/>
              </a:lnSpc>
              <a:buSzPct val="70000"/>
              <a:buFont charset="2" typeface="Wingdings 2"/>
              <a:buChar char=""/>
            </a:pPr>
            <a:r>
              <a:rPr lang="en-IN" sz="3000">
                <a:solidFill>
                  <a:srgbClr val="ffffff"/>
                </a:solidFill>
                <a:latin typeface="Rockwell"/>
              </a:rPr>
              <a:t>Companies doing business with large organizations will need to implement EDI.</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253440"/>
            <a:ext cx="8228520" cy="1141920"/>
          </a:xfrm>
          <a:prstGeom prst="rect">
            <a:avLst/>
          </a:prstGeom>
        </p:spPr>
        <p:txBody>
          <a:bodyPr anchor="b" bIns="45000" lIns="90000" rIns="90000" tIns="45000"/>
          <a:p>
            <a:pPr algn="r">
              <a:lnSpc>
                <a:spcPct val="100000"/>
              </a:lnSpc>
            </a:pPr>
            <a:r>
              <a:rPr lang="en-IN" sz="4600">
                <a:solidFill>
                  <a:srgbClr val="e6e9cb"/>
                </a:solidFill>
                <a:latin typeface="Rockwell"/>
              </a:rPr>
              <a:t>Electronic Data Interchange</a:t>
            </a:r>
            <a:endParaRPr/>
          </a:p>
        </p:txBody>
      </p:sp>
      <p:sp>
        <p:nvSpPr>
          <p:cNvPr id="116" name="CustomShape 2"/>
          <p:cNvSpPr/>
          <p:nvPr/>
        </p:nvSpPr>
        <p:spPr>
          <a:xfrm>
            <a:off x="0" y="0"/>
            <a:ext cx="11796120" cy="11796120"/>
          </a:xfrm>
          <a:prstGeom prst="rect">
            <a:avLst/>
          </a:prstGeom>
        </p:spPr>
        <p:txBody>
          <a:bodyPr bIns="45000" lIns="90000" rIns="90000" tIns="45000"/>
          <a:p>
            <a:pPr>
              <a:lnSpc>
                <a:spcPct val="100000"/>
              </a:lnSpc>
            </a:pPr>
            <a:fld id="{41F1E1B1-D1A1-41D1-B1D1-110191417101}" type="slidenum">
              <a:rPr lang="en-IN">
                <a:solidFill>
                  <a:srgbClr val="ffffff"/>
                </a:solidFill>
                <a:latin typeface="Rockwell"/>
              </a:rPr>
              <a:t>&lt;number&gt;</a:t>
            </a:fld>
            <a:endParaRPr/>
          </a:p>
        </p:txBody>
      </p:sp>
      <p:pic>
        <p:nvPicPr>
          <p:cNvPr descr="" id="117" name="Picture 4"/>
          <p:cNvPicPr/>
          <p:nvPr/>
        </p:nvPicPr>
        <p:blipFill>
          <a:blip r:embed="rId1"/>
          <a:stretch>
            <a:fillRect/>
          </a:stretch>
        </p:blipFill>
        <p:spPr>
          <a:xfrm>
            <a:off x="533520" y="1500120"/>
            <a:ext cx="8304840" cy="4563720"/>
          </a:xfrm>
          <a:prstGeom prst="rect">
            <a:avLst/>
          </a:prstGeom>
        </p:spPr>
      </p:pic>
      <p:sp>
        <p:nvSpPr>
          <p:cNvPr id="118" name="CustomShape 3"/>
          <p:cNvSpPr/>
          <p:nvPr/>
        </p:nvSpPr>
        <p:spPr>
          <a:xfrm>
            <a:off x="533520" y="6064920"/>
            <a:ext cx="8206920" cy="638280"/>
          </a:xfrm>
          <a:prstGeom prst="rect">
            <a:avLst/>
          </a:prstGeom>
        </p:spPr>
        <p:txBody>
          <a:bodyPr bIns="45000" lIns="90000" rIns="90000" tIns="45000"/>
          <a:p>
            <a:pPr>
              <a:lnSpc>
                <a:spcPct val="100000"/>
              </a:lnSpc>
            </a:pPr>
            <a:r>
              <a:rPr b="1" lang="en-IN">
                <a:solidFill>
                  <a:srgbClr val="eaebde"/>
                </a:solidFill>
                <a:latin typeface="Times New Roman"/>
              </a:rPr>
              <a:t>Figure 11.3 Suppliers, manufacturers, and retailers cooperate in some of the most successful applications of EDI.</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