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F5119-5C2D-43CD-837F-143FFC0025F3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EBC86-8B83-4926-8B89-1075BACD3D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102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102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1026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27CE9C3-FA2C-4785-A9D4-49AAAF972310}" type="datetimeFigureOut">
              <a:rPr lang="en-IN" smtClean="0"/>
              <a:pPr/>
              <a:t>1/7/2014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5539BA-1F8D-4C08-AF45-B04AD7323E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908720"/>
            <a:ext cx="6550496" cy="238165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endParaRPr lang="en-IN" sz="4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</a:rPr>
              <a:t>Priority Scheduling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538663"/>
          </a:xfrm>
        </p:spPr>
        <p:txBody>
          <a:bodyPr>
            <a:normAutofit lnSpcReduction="10000"/>
          </a:bodyPr>
          <a:lstStyle/>
          <a:p>
            <a:pPr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The SJF algorithm is a special case of the general priority scheduling algorithm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A priority number (integer) is associated with each process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The CPU is allocated to the process with the highest priority (smallest integer = highest priority)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Priority scheduling can be either preemptive or non-preemptive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A </a:t>
            </a:r>
            <a:r>
              <a:rPr lang="en-GB" sz="1600" b="1" smtClean="0"/>
              <a:t>preemptive </a:t>
            </a:r>
            <a:r>
              <a:rPr lang="en-GB" sz="1600" smtClean="0"/>
              <a:t>approach will preempt the CPU if the priority of the newly-arrived process is higher than the priority of the currently running process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A </a:t>
            </a:r>
            <a:r>
              <a:rPr lang="en-GB" sz="1600" b="1" smtClean="0"/>
              <a:t>non-preemptive</a:t>
            </a:r>
            <a:r>
              <a:rPr lang="en-GB" sz="1600" smtClean="0"/>
              <a:t> approach will simply put the new process (with the highest priority) at the head of the ready queue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SJF is a priority scheduling algorithm where priority is the predicted next CPU burst time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The main problem with priority scheduling is </a:t>
            </a:r>
            <a:r>
              <a:rPr lang="en-GB" sz="1600" b="1" smtClean="0"/>
              <a:t>starvation</a:t>
            </a:r>
            <a:r>
              <a:rPr lang="en-GB" sz="1600" smtClean="0"/>
              <a:t>, that is, low priority processes may never execute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A solution is </a:t>
            </a:r>
            <a:r>
              <a:rPr lang="en-GB" sz="1600" b="1" smtClean="0"/>
              <a:t>aging</a:t>
            </a:r>
            <a:r>
              <a:rPr lang="en-GB" sz="1600" smtClean="0"/>
              <a:t>; as time progresses, the priority of a process in the ready queue is increased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</a:rPr>
              <a:t>Round Robin (RR)  Scheduling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397000"/>
            <a:ext cx="7734300" cy="4483100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In the round robin algorithm, each process gets a small unit of CPU time (a </a:t>
            </a:r>
            <a:r>
              <a:rPr lang="en-GB" sz="1600" i="1" smtClean="0"/>
              <a:t>time quantum</a:t>
            </a:r>
            <a:r>
              <a:rPr lang="en-GB" sz="1600" smtClean="0"/>
              <a:t>), usually 10-100 milliseconds.  After this time has elapsed, the process is preempted and added to the end of the ready queue.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If there are </a:t>
            </a:r>
            <a:r>
              <a:rPr lang="en-GB" sz="1600" i="1" smtClean="0"/>
              <a:t>n</a:t>
            </a:r>
            <a:r>
              <a:rPr lang="en-GB" sz="1600" smtClean="0"/>
              <a:t> processes in the ready queue and the time quantum is </a:t>
            </a:r>
            <a:r>
              <a:rPr lang="en-GB" sz="1600" i="1" smtClean="0"/>
              <a:t>q</a:t>
            </a:r>
            <a:r>
              <a:rPr lang="en-GB" sz="1600" smtClean="0"/>
              <a:t>, then each process gets 1/</a:t>
            </a:r>
            <a:r>
              <a:rPr lang="en-GB" sz="1600" i="1" smtClean="0"/>
              <a:t>n</a:t>
            </a:r>
            <a:r>
              <a:rPr lang="en-GB" sz="1600" smtClean="0"/>
              <a:t> of the CPU time in chunks of at most </a:t>
            </a:r>
            <a:r>
              <a:rPr lang="en-GB" sz="1600" i="1" smtClean="0"/>
              <a:t>q</a:t>
            </a:r>
            <a:r>
              <a:rPr lang="en-GB" sz="1600" smtClean="0"/>
              <a:t> time units at once.  No process waits more than (</a:t>
            </a:r>
            <a:r>
              <a:rPr lang="en-GB" sz="1600" i="1" smtClean="0"/>
              <a:t>n</a:t>
            </a:r>
            <a:r>
              <a:rPr lang="en-GB" sz="1600" smtClean="0"/>
              <a:t>-1)</a:t>
            </a:r>
            <a:r>
              <a:rPr lang="en-GB" sz="1600" i="1" smtClean="0"/>
              <a:t>q </a:t>
            </a:r>
            <a:r>
              <a:rPr lang="en-GB" sz="1600" smtClean="0"/>
              <a:t>time units.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Performance of the round robin algorithm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smtClean="0"/>
              <a:t>q</a:t>
            </a:r>
            <a:r>
              <a:rPr lang="en-GB" sz="1600" smtClean="0"/>
              <a:t> large </a:t>
            </a:r>
            <a:r>
              <a:rPr lang="en-GB" sz="1600" smtClean="0">
                <a:latin typeface="Symbol" pitchFamily="18" charset="2"/>
              </a:rPr>
              <a:t></a:t>
            </a:r>
            <a:r>
              <a:rPr lang="en-GB" sz="1600" smtClean="0"/>
              <a:t> FCFS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smtClean="0"/>
              <a:t>q </a:t>
            </a:r>
            <a:r>
              <a:rPr lang="en-GB" sz="1600" smtClean="0"/>
              <a:t>small </a:t>
            </a:r>
            <a:r>
              <a:rPr lang="en-GB" sz="1600" smtClean="0">
                <a:latin typeface="Symbol" pitchFamily="18" charset="2"/>
              </a:rPr>
              <a:t></a:t>
            </a:r>
            <a:r>
              <a:rPr lang="en-GB" sz="1600" smtClean="0"/>
              <a:t> </a:t>
            </a:r>
            <a:r>
              <a:rPr lang="en-GB" sz="1600" i="1" smtClean="0"/>
              <a:t>q </a:t>
            </a:r>
            <a:r>
              <a:rPr lang="en-GB" sz="1600" smtClean="0"/>
              <a:t>must be greater than the </a:t>
            </a:r>
            <a:r>
              <a:rPr lang="en-GB" sz="1600" u="sng" smtClean="0"/>
              <a:t>context switch</a:t>
            </a:r>
            <a:r>
              <a:rPr lang="en-GB" sz="1600" smtClean="0"/>
              <a:t> time; otherwise, the overhead is too high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One rule of thumb is that 80% of the CPU bursts should be shorter than the time quantum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ea typeface="+mj-ea"/>
              </a:rPr>
              <a:t>Example of RR with Time Quantum = 20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113713" cy="51068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3000"/>
              </a:lnSpc>
              <a:buFont typeface="Monotype Sorts" pitchFamily="2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</a:t>
            </a:r>
            <a:r>
              <a:rPr lang="en-GB" u="sng" dirty="0" smtClean="0"/>
              <a:t>Process</a:t>
            </a:r>
            <a:r>
              <a:rPr lang="en-GB" dirty="0" smtClean="0"/>
              <a:t>	</a:t>
            </a:r>
            <a:r>
              <a:rPr lang="en-GB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/>
              <a:t>		P</a:t>
            </a:r>
            <a:r>
              <a:rPr lang="en-GB" i="1" baseline="-25000" dirty="0" smtClean="0"/>
              <a:t>1	</a:t>
            </a:r>
            <a:r>
              <a:rPr lang="en-GB" dirty="0" smtClean="0"/>
              <a:t>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2	 </a:t>
            </a:r>
            <a:r>
              <a:rPr lang="en-GB" dirty="0" smtClean="0"/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3	</a:t>
            </a:r>
            <a:r>
              <a:rPr lang="en-GB" dirty="0" smtClean="0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4	 </a:t>
            </a:r>
            <a:r>
              <a:rPr lang="en-GB" dirty="0" smtClean="0"/>
              <a:t>24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 Gantt chart is: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Typically, </a:t>
            </a:r>
            <a:r>
              <a:rPr lang="en-GB" u="sng" dirty="0" smtClean="0"/>
              <a:t>higher</a:t>
            </a:r>
            <a:r>
              <a:rPr lang="en-GB" dirty="0" smtClean="0"/>
              <a:t> average turnaround than SJF, but </a:t>
            </a:r>
            <a:r>
              <a:rPr lang="en-GB" u="sng" dirty="0" smtClean="0"/>
              <a:t>better</a:t>
            </a:r>
            <a:r>
              <a:rPr lang="en-GB" dirty="0" smtClean="0"/>
              <a:t> </a:t>
            </a:r>
            <a:r>
              <a:rPr lang="en-GB" i="1" dirty="0" smtClean="0"/>
              <a:t>response time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waiting time </a:t>
            </a:r>
            <a:br>
              <a:rPr lang="en-GB" dirty="0" smtClean="0"/>
            </a:br>
            <a:r>
              <a:rPr lang="en-GB" dirty="0" smtClean="0"/>
              <a:t>	= ( [(0 – 0) + (77 - 20) + (121 – 97)] + (20 – 0) + [(37 – 0) + (97 - 57) + (134 – 117)] + [(57 – 0) + (117 – 77)] ) / 4 </a:t>
            </a:r>
            <a:br>
              <a:rPr lang="en-GB" dirty="0" smtClean="0"/>
            </a:br>
            <a:r>
              <a:rPr lang="en-GB" dirty="0" smtClean="0"/>
              <a:t>= (0 + 57 + 24) + 20 + (37 + 40 + 17) + (57 + 40) ) / 4 </a:t>
            </a:r>
            <a:br>
              <a:rPr lang="en-GB" dirty="0" smtClean="0"/>
            </a:br>
            <a:r>
              <a:rPr lang="en-GB" dirty="0" smtClean="0"/>
              <a:t>= (81 + 20 + 94 + 97)/4</a:t>
            </a:r>
            <a:br>
              <a:rPr lang="en-GB" dirty="0" smtClean="0"/>
            </a:br>
            <a:r>
              <a:rPr lang="en-GB" dirty="0" smtClean="0"/>
              <a:t>= 292 / 4 = 73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turn-around time 	= 134 + 37 + 162 + 121) / 4 = 113.5</a:t>
            </a:r>
            <a:endParaRPr lang="en-GB" i="1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9725" y="2742307"/>
            <a:ext cx="6049963" cy="974725"/>
            <a:chOff x="1014" y="2490"/>
            <a:chExt cx="3811" cy="61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10" y="2490"/>
              <a:ext cx="3551" cy="383"/>
              <a:chOff x="1110" y="2490"/>
              <a:chExt cx="3551" cy="38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110" y="2490"/>
                <a:ext cx="354" cy="383"/>
                <a:chOff x="1110" y="2490"/>
                <a:chExt cx="354" cy="383"/>
              </a:xfrm>
            </p:grpSpPr>
            <p:sp>
              <p:nvSpPr>
                <p:cNvPr id="28717" name="AutoShape 6"/>
                <p:cNvSpPr>
                  <a:spLocks noChangeArrowheads="1"/>
                </p:cNvSpPr>
                <p:nvPr/>
              </p:nvSpPr>
              <p:spPr bwMode="auto">
                <a:xfrm>
                  <a:off x="111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18" name="AutoShape 7"/>
                <p:cNvSpPr>
                  <a:spLocks noChangeArrowheads="1"/>
                </p:cNvSpPr>
                <p:nvPr/>
              </p:nvSpPr>
              <p:spPr bwMode="auto">
                <a:xfrm>
                  <a:off x="111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465" y="2490"/>
                <a:ext cx="355" cy="383"/>
                <a:chOff x="1465" y="2490"/>
                <a:chExt cx="355" cy="383"/>
              </a:xfrm>
            </p:grpSpPr>
            <p:sp>
              <p:nvSpPr>
                <p:cNvPr id="28715" name="AutoShape 9"/>
                <p:cNvSpPr>
                  <a:spLocks noChangeArrowheads="1"/>
                </p:cNvSpPr>
                <p:nvPr/>
              </p:nvSpPr>
              <p:spPr bwMode="auto">
                <a:xfrm>
                  <a:off x="1465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16" name="AutoShape 10"/>
                <p:cNvSpPr>
                  <a:spLocks noChangeArrowheads="1"/>
                </p:cNvSpPr>
                <p:nvPr/>
              </p:nvSpPr>
              <p:spPr bwMode="auto">
                <a:xfrm>
                  <a:off x="1465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820" y="2490"/>
                <a:ext cx="354" cy="383"/>
                <a:chOff x="1820" y="2490"/>
                <a:chExt cx="354" cy="383"/>
              </a:xfrm>
            </p:grpSpPr>
            <p:sp>
              <p:nvSpPr>
                <p:cNvPr id="28713" name="AutoShape 12"/>
                <p:cNvSpPr>
                  <a:spLocks noChangeArrowheads="1"/>
                </p:cNvSpPr>
                <p:nvPr/>
              </p:nvSpPr>
              <p:spPr bwMode="auto">
                <a:xfrm>
                  <a:off x="182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14" name="AutoShape 13"/>
                <p:cNvSpPr>
                  <a:spLocks noChangeArrowheads="1"/>
                </p:cNvSpPr>
                <p:nvPr/>
              </p:nvSpPr>
              <p:spPr bwMode="auto">
                <a:xfrm>
                  <a:off x="182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2175" y="2490"/>
                <a:ext cx="354" cy="383"/>
                <a:chOff x="2175" y="2490"/>
                <a:chExt cx="354" cy="383"/>
              </a:xfrm>
            </p:grpSpPr>
            <p:sp>
              <p:nvSpPr>
                <p:cNvPr id="28711" name="AutoShape 15"/>
                <p:cNvSpPr>
                  <a:spLocks noChangeArrowheads="1"/>
                </p:cNvSpPr>
                <p:nvPr/>
              </p:nvSpPr>
              <p:spPr bwMode="auto">
                <a:xfrm>
                  <a:off x="2175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12" name="AutoShape 16"/>
                <p:cNvSpPr>
                  <a:spLocks noChangeArrowheads="1"/>
                </p:cNvSpPr>
                <p:nvPr/>
              </p:nvSpPr>
              <p:spPr bwMode="auto">
                <a:xfrm>
                  <a:off x="2175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2531" y="2490"/>
                <a:ext cx="355" cy="383"/>
                <a:chOff x="2531" y="2490"/>
                <a:chExt cx="355" cy="383"/>
              </a:xfrm>
            </p:grpSpPr>
            <p:sp>
              <p:nvSpPr>
                <p:cNvPr id="28709" name="AutoShape 18"/>
                <p:cNvSpPr>
                  <a:spLocks noChangeArrowheads="1"/>
                </p:cNvSpPr>
                <p:nvPr/>
              </p:nvSpPr>
              <p:spPr bwMode="auto">
                <a:xfrm>
                  <a:off x="253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10" name="AutoShape 19"/>
                <p:cNvSpPr>
                  <a:spLocks noChangeArrowheads="1"/>
                </p:cNvSpPr>
                <p:nvPr/>
              </p:nvSpPr>
              <p:spPr bwMode="auto">
                <a:xfrm>
                  <a:off x="253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2886" y="2490"/>
                <a:ext cx="354" cy="383"/>
                <a:chOff x="2886" y="2490"/>
                <a:chExt cx="354" cy="383"/>
              </a:xfrm>
            </p:grpSpPr>
            <p:sp>
              <p:nvSpPr>
                <p:cNvPr id="28707" name="AutoShape 21"/>
                <p:cNvSpPr>
                  <a:spLocks noChangeArrowheads="1"/>
                </p:cNvSpPr>
                <p:nvPr/>
              </p:nvSpPr>
              <p:spPr bwMode="auto">
                <a:xfrm>
                  <a:off x="288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08" name="AutoShape 22"/>
                <p:cNvSpPr>
                  <a:spLocks noChangeArrowheads="1"/>
                </p:cNvSpPr>
                <p:nvPr/>
              </p:nvSpPr>
              <p:spPr bwMode="auto">
                <a:xfrm>
                  <a:off x="288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3241" y="2490"/>
                <a:ext cx="354" cy="383"/>
                <a:chOff x="3241" y="2490"/>
                <a:chExt cx="354" cy="383"/>
              </a:xfrm>
            </p:grpSpPr>
            <p:sp>
              <p:nvSpPr>
                <p:cNvPr id="28705" name="AutoShape 24"/>
                <p:cNvSpPr>
                  <a:spLocks noChangeArrowheads="1"/>
                </p:cNvSpPr>
                <p:nvPr/>
              </p:nvSpPr>
              <p:spPr bwMode="auto">
                <a:xfrm>
                  <a:off x="3241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06" name="AutoShape 25"/>
                <p:cNvSpPr>
                  <a:spLocks noChangeArrowheads="1"/>
                </p:cNvSpPr>
                <p:nvPr/>
              </p:nvSpPr>
              <p:spPr bwMode="auto">
                <a:xfrm>
                  <a:off x="3241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3596" y="2490"/>
                <a:ext cx="354" cy="383"/>
                <a:chOff x="3596" y="2490"/>
                <a:chExt cx="354" cy="383"/>
              </a:xfrm>
            </p:grpSpPr>
            <p:sp>
              <p:nvSpPr>
                <p:cNvPr id="28703" name="AutoShape 27"/>
                <p:cNvSpPr>
                  <a:spLocks noChangeArrowheads="1"/>
                </p:cNvSpPr>
                <p:nvPr/>
              </p:nvSpPr>
              <p:spPr bwMode="auto">
                <a:xfrm>
                  <a:off x="359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04" name="AutoShape 28"/>
                <p:cNvSpPr>
                  <a:spLocks noChangeArrowheads="1"/>
                </p:cNvSpPr>
                <p:nvPr/>
              </p:nvSpPr>
              <p:spPr bwMode="auto">
                <a:xfrm>
                  <a:off x="359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3951" y="2490"/>
                <a:ext cx="355" cy="383"/>
                <a:chOff x="3951" y="2490"/>
                <a:chExt cx="355" cy="383"/>
              </a:xfrm>
            </p:grpSpPr>
            <p:sp>
              <p:nvSpPr>
                <p:cNvPr id="28701" name="AutoShape 30"/>
                <p:cNvSpPr>
                  <a:spLocks noChangeArrowheads="1"/>
                </p:cNvSpPr>
                <p:nvPr/>
              </p:nvSpPr>
              <p:spPr bwMode="auto">
                <a:xfrm>
                  <a:off x="395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02" name="AutoShape 31"/>
                <p:cNvSpPr>
                  <a:spLocks noChangeArrowheads="1"/>
                </p:cNvSpPr>
                <p:nvPr/>
              </p:nvSpPr>
              <p:spPr bwMode="auto">
                <a:xfrm>
                  <a:off x="395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4307" y="2490"/>
                <a:ext cx="354" cy="383"/>
                <a:chOff x="4307" y="2490"/>
                <a:chExt cx="354" cy="383"/>
              </a:xfrm>
            </p:grpSpPr>
            <p:sp>
              <p:nvSpPr>
                <p:cNvPr id="28699" name="AutoShape 33"/>
                <p:cNvSpPr>
                  <a:spLocks noChangeArrowheads="1"/>
                </p:cNvSpPr>
                <p:nvPr/>
              </p:nvSpPr>
              <p:spPr bwMode="auto">
                <a:xfrm>
                  <a:off x="4307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ea typeface="Lucida Sans Unicode" pitchFamily="34" charset="0"/>
                  </a:endParaRPr>
                </a:p>
              </p:txBody>
            </p:sp>
            <p:sp>
              <p:nvSpPr>
                <p:cNvPr id="28700" name="AutoShape 34"/>
                <p:cNvSpPr>
                  <a:spLocks noChangeArrowheads="1"/>
                </p:cNvSpPr>
                <p:nvPr/>
              </p:nvSpPr>
              <p:spPr bwMode="auto">
                <a:xfrm>
                  <a:off x="4307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itchFamily="34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itchFamily="34" charset="0"/>
                      <a:ea typeface="Lucida Sans Unicode" pitchFamily="34" charset="0"/>
                    </a:rPr>
                    <a:t>3</a:t>
                  </a:r>
                </a:p>
              </p:txBody>
            </p:sp>
          </p:grpSp>
        </p:grpSp>
        <p:sp>
          <p:nvSpPr>
            <p:cNvPr id="28678" name="AutoShape 35"/>
            <p:cNvSpPr>
              <a:spLocks noChangeArrowheads="1"/>
            </p:cNvSpPr>
            <p:nvPr/>
          </p:nvSpPr>
          <p:spPr bwMode="auto">
            <a:xfrm>
              <a:off x="1014" y="2874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0</a:t>
              </a:r>
            </a:p>
          </p:txBody>
        </p:sp>
        <p:sp>
          <p:nvSpPr>
            <p:cNvPr id="28679" name="AutoShape 36"/>
            <p:cNvSpPr>
              <a:spLocks noChangeArrowheads="1"/>
            </p:cNvSpPr>
            <p:nvPr/>
          </p:nvSpPr>
          <p:spPr bwMode="auto">
            <a:xfrm>
              <a:off x="1310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20</a:t>
              </a:r>
            </a:p>
          </p:txBody>
        </p:sp>
        <p:sp>
          <p:nvSpPr>
            <p:cNvPr id="28680" name="AutoShape 37"/>
            <p:cNvSpPr>
              <a:spLocks noChangeArrowheads="1"/>
            </p:cNvSpPr>
            <p:nvPr/>
          </p:nvSpPr>
          <p:spPr bwMode="auto">
            <a:xfrm>
              <a:off x="1646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37</a:t>
              </a:r>
            </a:p>
          </p:txBody>
        </p:sp>
        <p:sp>
          <p:nvSpPr>
            <p:cNvPr id="28681" name="AutoShape 38"/>
            <p:cNvSpPr>
              <a:spLocks noChangeArrowheads="1"/>
            </p:cNvSpPr>
            <p:nvPr/>
          </p:nvSpPr>
          <p:spPr bwMode="auto">
            <a:xfrm>
              <a:off x="2026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57</a:t>
              </a:r>
            </a:p>
          </p:txBody>
        </p:sp>
        <p:sp>
          <p:nvSpPr>
            <p:cNvPr id="28682" name="AutoShape 39"/>
            <p:cNvSpPr>
              <a:spLocks noChangeArrowheads="1"/>
            </p:cNvSpPr>
            <p:nvPr/>
          </p:nvSpPr>
          <p:spPr bwMode="auto">
            <a:xfrm>
              <a:off x="2414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77</a:t>
              </a:r>
            </a:p>
          </p:txBody>
        </p:sp>
        <p:sp>
          <p:nvSpPr>
            <p:cNvPr id="28683" name="AutoShape 40"/>
            <p:cNvSpPr>
              <a:spLocks noChangeArrowheads="1"/>
            </p:cNvSpPr>
            <p:nvPr/>
          </p:nvSpPr>
          <p:spPr bwMode="auto">
            <a:xfrm>
              <a:off x="2750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97</a:t>
              </a:r>
            </a:p>
          </p:txBody>
        </p:sp>
        <p:sp>
          <p:nvSpPr>
            <p:cNvPr id="28684" name="AutoShape 41"/>
            <p:cNvSpPr>
              <a:spLocks noChangeArrowheads="1"/>
            </p:cNvSpPr>
            <p:nvPr/>
          </p:nvSpPr>
          <p:spPr bwMode="auto">
            <a:xfrm>
              <a:off x="3046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117</a:t>
              </a:r>
            </a:p>
          </p:txBody>
        </p:sp>
        <p:sp>
          <p:nvSpPr>
            <p:cNvPr id="28685" name="AutoShape 42"/>
            <p:cNvSpPr>
              <a:spLocks noChangeArrowheads="1"/>
            </p:cNvSpPr>
            <p:nvPr/>
          </p:nvSpPr>
          <p:spPr bwMode="auto">
            <a:xfrm>
              <a:off x="3430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121</a:t>
              </a:r>
            </a:p>
          </p:txBody>
        </p:sp>
        <p:sp>
          <p:nvSpPr>
            <p:cNvPr id="28686" name="AutoShape 43"/>
            <p:cNvSpPr>
              <a:spLocks noChangeArrowheads="1"/>
            </p:cNvSpPr>
            <p:nvPr/>
          </p:nvSpPr>
          <p:spPr bwMode="auto">
            <a:xfrm>
              <a:off x="3766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134</a:t>
              </a:r>
            </a:p>
          </p:txBody>
        </p:sp>
        <p:sp>
          <p:nvSpPr>
            <p:cNvPr id="28687" name="AutoShape 44"/>
            <p:cNvSpPr>
              <a:spLocks noChangeArrowheads="1"/>
            </p:cNvSpPr>
            <p:nvPr/>
          </p:nvSpPr>
          <p:spPr bwMode="auto">
            <a:xfrm>
              <a:off x="4134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154</a:t>
              </a:r>
            </a:p>
          </p:txBody>
        </p:sp>
        <p:sp>
          <p:nvSpPr>
            <p:cNvPr id="28688" name="AutoShape 45"/>
            <p:cNvSpPr>
              <a:spLocks noChangeArrowheads="1"/>
            </p:cNvSpPr>
            <p:nvPr/>
          </p:nvSpPr>
          <p:spPr bwMode="auto">
            <a:xfrm>
              <a:off x="4470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162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END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556792"/>
            <a:ext cx="6172200" cy="1894362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rgbClr val="0070C0"/>
                </a:solidFill>
              </a:rPr>
              <a:t>CPU-SCHEDULING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CPU-SCHEDULING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CPU scheduling is the basis of multiprogrammed operating systems. By switching the CPU among processes, the operating system can make the computer more productive.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420888"/>
            <a:ext cx="7467600" cy="4053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u="sng" dirty="0" smtClean="0">
                <a:solidFill>
                  <a:srgbClr val="0070C0"/>
                </a:solidFill>
              </a:rPr>
              <a:t>SCHEDULING ALGORITHM</a:t>
            </a:r>
            <a:endParaRPr lang="en-IN" sz="36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54050" y="314325"/>
            <a:ext cx="8340725" cy="500063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>
                <a:ea typeface="+mj-ea"/>
              </a:rPr>
              <a:t>First-Come, First-Served (FCFS) Scheduling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7238" y="1390650"/>
            <a:ext cx="7566025" cy="4359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3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dirty="0" smtClean="0"/>
              <a:t>		</a:t>
            </a:r>
            <a:r>
              <a:rPr lang="en-GB" sz="1600" u="sng" dirty="0" smtClean="0"/>
              <a:t>Process</a:t>
            </a:r>
            <a:r>
              <a:rPr lang="en-GB" sz="1600" dirty="0" smtClean="0"/>
              <a:t>	</a:t>
            </a:r>
            <a:r>
              <a:rPr lang="en-GB" sz="16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		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1</a:t>
            </a:r>
            <a:r>
              <a:rPr lang="en-GB" dirty="0" smtClean="0">
                <a:latin typeface="Courier New" pitchFamily="49" charset="0"/>
              </a:rPr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		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2</a:t>
            </a:r>
            <a:r>
              <a:rPr lang="en-GB" dirty="0" smtClean="0">
                <a:latin typeface="Courier New" pitchFamily="49" charset="0"/>
              </a:rPr>
              <a:t> 	 3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		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3	  </a:t>
            </a:r>
            <a:r>
              <a:rPr lang="en-GB" dirty="0" smtClean="0">
                <a:latin typeface="Courier New" pitchFamily="49" charset="0"/>
              </a:rPr>
              <a:t>3</a:t>
            </a:r>
            <a:r>
              <a:rPr lang="en-GB" sz="1600" i="1" baseline="-25000" dirty="0" smtClean="0"/>
              <a:t>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With FCFS, the process that requests the CPU first is allocated the CPU first</a:t>
            </a:r>
          </a:p>
          <a:p>
            <a:pPr>
              <a:lnSpc>
                <a:spcPct val="90000"/>
              </a:lnSpc>
              <a:spcBef>
                <a:spcPts val="613"/>
              </a:spcBef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Case #1: Suppose that the processes arrive in the order: </a:t>
            </a:r>
            <a:r>
              <a:rPr lang="en-GB" dirty="0" smtClean="0">
                <a:latin typeface="Courier New" pitchFamily="49" charset="0"/>
              </a:rPr>
              <a:t>P</a:t>
            </a:r>
            <a:r>
              <a:rPr lang="en-GB" baseline="-25000" dirty="0" smtClean="0">
                <a:latin typeface="Courier New" pitchFamily="49" charset="0"/>
              </a:rPr>
              <a:t>1</a:t>
            </a:r>
            <a:r>
              <a:rPr lang="en-GB" dirty="0" smtClean="0">
                <a:latin typeface="Courier New" pitchFamily="49" charset="0"/>
              </a:rPr>
              <a:t> , P</a:t>
            </a:r>
            <a:r>
              <a:rPr lang="en-GB" baseline="-25000" dirty="0" smtClean="0">
                <a:latin typeface="Courier New" pitchFamily="49" charset="0"/>
              </a:rPr>
              <a:t>2</a:t>
            </a:r>
            <a:r>
              <a:rPr lang="en-GB" dirty="0" smtClean="0">
                <a:latin typeface="Courier New" pitchFamily="49" charset="0"/>
              </a:rPr>
              <a:t> , P</a:t>
            </a:r>
            <a:r>
              <a:rPr lang="en-GB" baseline="-25000" dirty="0" smtClean="0">
                <a:latin typeface="Courier New" pitchFamily="49" charset="0"/>
              </a:rPr>
              <a:t>3</a:t>
            </a:r>
            <a:r>
              <a:rPr lang="en-GB" sz="1600" i="1" baseline="-25000" dirty="0" smtClean="0"/>
              <a:t>  </a:t>
            </a:r>
            <a:br>
              <a:rPr lang="en-GB" sz="1600" i="1" baseline="-25000" dirty="0" smtClean="0"/>
            </a:br>
            <a:r>
              <a:rPr lang="en-GB" sz="1600" i="1" baseline="-25000" dirty="0" smtClean="0"/>
              <a:t/>
            </a:r>
            <a:br>
              <a:rPr lang="en-GB" sz="1600" i="1" baseline="-25000" dirty="0" smtClean="0"/>
            </a:br>
            <a:r>
              <a:rPr lang="en-GB" sz="1600" dirty="0" smtClean="0"/>
              <a:t>The Gantt Chart for the schedule is:</a:t>
            </a:r>
            <a:br>
              <a:rPr lang="en-GB" sz="16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pPr>
              <a:lnSpc>
                <a:spcPct val="90000"/>
              </a:lnSpc>
              <a:spcBef>
                <a:spcPts val="613"/>
              </a:spcBef>
              <a:buFont typeface="Monotype Sorts" pitchFamily="2" charset="2"/>
              <a:buNone/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 smtClean="0"/>
          </a:p>
          <a:p>
            <a:pPr>
              <a:lnSpc>
                <a:spcPct val="90000"/>
              </a:lnSpc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Waiting time for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1</a:t>
            </a:r>
            <a:r>
              <a:rPr lang="en-GB" dirty="0" smtClean="0">
                <a:latin typeface="Courier New" pitchFamily="49" charset="0"/>
              </a:rPr>
              <a:t>  = 0;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2</a:t>
            </a:r>
            <a:r>
              <a:rPr lang="en-GB" dirty="0" smtClean="0">
                <a:latin typeface="Courier New" pitchFamily="49" charset="0"/>
              </a:rPr>
              <a:t>  = 24;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</a:rPr>
              <a:t>= 27</a:t>
            </a:r>
          </a:p>
          <a:p>
            <a:pPr>
              <a:lnSpc>
                <a:spcPct val="90000"/>
              </a:lnSpc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Average waiting time:  </a:t>
            </a:r>
            <a:r>
              <a:rPr lang="en-GB" dirty="0" smtClean="0">
                <a:latin typeface="Courier New" pitchFamily="49" charset="0"/>
              </a:rPr>
              <a:t>(0 + 24 + 27)/3 = 17</a:t>
            </a:r>
          </a:p>
          <a:p>
            <a:pPr>
              <a:lnSpc>
                <a:spcPct val="90000"/>
              </a:lnSpc>
              <a:tabLst>
                <a:tab pos="341313" algn="l"/>
                <a:tab pos="3028950" algn="ctr"/>
                <a:tab pos="4632325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Average turn-around time: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(24 + 27 + 30)/3 = 27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4338" y="3573016"/>
            <a:ext cx="5554662" cy="1127125"/>
            <a:chOff x="1061" y="2384"/>
            <a:chExt cx="3499" cy="710"/>
          </a:xfrm>
        </p:grpSpPr>
        <p:sp>
          <p:nvSpPr>
            <p:cNvPr id="17413" name="AutoShape 4"/>
            <p:cNvSpPr>
              <a:spLocks noChangeArrowheads="1"/>
            </p:cNvSpPr>
            <p:nvPr/>
          </p:nvSpPr>
          <p:spPr bwMode="auto">
            <a:xfrm>
              <a:off x="1165" y="2384"/>
              <a:ext cx="33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Lucida Sans Unicode" pitchFamily="34" charset="0"/>
              </a:endParaRPr>
            </a:p>
          </p:txBody>
        </p:sp>
        <p:sp>
          <p:nvSpPr>
            <p:cNvPr id="17414" name="AutoShape 5"/>
            <p:cNvSpPr>
              <a:spLocks noChangeArrowheads="1"/>
            </p:cNvSpPr>
            <p:nvPr/>
          </p:nvSpPr>
          <p:spPr bwMode="auto">
            <a:xfrm>
              <a:off x="1981" y="24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</a:t>
              </a:r>
            </a:p>
          </p:txBody>
        </p:sp>
        <p:sp>
          <p:nvSpPr>
            <p:cNvPr id="17415" name="AutoShape 6"/>
            <p:cNvSpPr>
              <a:spLocks noChangeArrowheads="1"/>
            </p:cNvSpPr>
            <p:nvPr/>
          </p:nvSpPr>
          <p:spPr bwMode="auto">
            <a:xfrm>
              <a:off x="3469" y="24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4045" y="24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</a:t>
              </a:r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1165" y="27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4477" y="27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3277" y="2384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3853" y="2384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3277" y="27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3853" y="27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3133" y="286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24</a:t>
              </a:r>
            </a:p>
          </p:txBody>
        </p:sp>
        <p:sp>
          <p:nvSpPr>
            <p:cNvPr id="17424" name="AutoShape 15"/>
            <p:cNvSpPr>
              <a:spLocks noChangeArrowheads="1"/>
            </p:cNvSpPr>
            <p:nvPr/>
          </p:nvSpPr>
          <p:spPr bwMode="auto">
            <a:xfrm>
              <a:off x="3709" y="286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27</a:t>
              </a:r>
            </a:p>
          </p:txBody>
        </p:sp>
        <p:sp>
          <p:nvSpPr>
            <p:cNvPr id="17425" name="AutoShape 16"/>
            <p:cNvSpPr>
              <a:spLocks noChangeArrowheads="1"/>
            </p:cNvSpPr>
            <p:nvPr/>
          </p:nvSpPr>
          <p:spPr bwMode="auto">
            <a:xfrm>
              <a:off x="4285" y="286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30</a:t>
              </a:r>
            </a:p>
          </p:txBody>
        </p:sp>
        <p:sp>
          <p:nvSpPr>
            <p:cNvPr id="17426" name="AutoShape 17"/>
            <p:cNvSpPr>
              <a:spLocks noChangeArrowheads="1"/>
            </p:cNvSpPr>
            <p:nvPr/>
          </p:nvSpPr>
          <p:spPr bwMode="auto">
            <a:xfrm>
              <a:off x="1061" y="2864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ea typeface="+mj-ea"/>
              </a:rPr>
              <a:t>FCFS Scheduling (Cont.)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954088"/>
            <a:ext cx="7886700" cy="54816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Case #2: Suppose that the processes arrive in the order: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2</a:t>
            </a:r>
            <a:r>
              <a:rPr lang="en-GB" dirty="0" smtClean="0">
                <a:latin typeface="Courier New" pitchFamily="49" charset="0"/>
              </a:rPr>
              <a:t> ,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3</a:t>
            </a:r>
            <a:r>
              <a:rPr lang="en-GB" dirty="0" smtClean="0">
                <a:latin typeface="Courier New" pitchFamily="49" charset="0"/>
              </a:rPr>
              <a:t> ,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1</a:t>
            </a:r>
            <a:r>
              <a:rPr lang="en-GB" dirty="0" smtClean="0">
                <a:latin typeface="Courier New" pitchFamily="49" charset="0"/>
              </a:rPr>
              <a:t> </a:t>
            </a:r>
            <a:br>
              <a:rPr lang="en-GB" dirty="0" smtClean="0">
                <a:latin typeface="Courier New" pitchFamily="49" charset="0"/>
              </a:rPr>
            </a:br>
            <a:endParaRPr lang="en-GB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The Gantt chart for the schedule is:</a:t>
            </a:r>
            <a:br>
              <a:rPr lang="en-GB" sz="1600" dirty="0" smtClean="0"/>
            </a:br>
            <a:endParaRPr lang="en-GB" sz="1600" dirty="0" smtClean="0"/>
          </a:p>
          <a:p>
            <a:pPr>
              <a:lnSpc>
                <a:spcPct val="90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>
              <a:lnSpc>
                <a:spcPct val="90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>
              <a:lnSpc>
                <a:spcPct val="90000"/>
              </a:lnSpc>
              <a:spcBef>
                <a:spcPts val="70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Waiting time for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1 </a:t>
            </a:r>
            <a:r>
              <a:rPr lang="en-GB" i="1" dirty="0" smtClean="0">
                <a:latin typeface="Courier New" pitchFamily="49" charset="0"/>
              </a:rPr>
              <a:t>=</a:t>
            </a:r>
            <a:r>
              <a:rPr lang="en-GB" dirty="0" smtClean="0">
                <a:latin typeface="Courier New" pitchFamily="49" charset="0"/>
              </a:rPr>
              <a:t> 6</a:t>
            </a:r>
            <a:r>
              <a:rPr lang="en-GB" i="1" dirty="0" smtClean="0">
                <a:latin typeface="Courier New" pitchFamily="49" charset="0"/>
              </a:rPr>
              <a:t>;</a:t>
            </a:r>
            <a:r>
              <a:rPr lang="en-GB" i="1" baseline="-25000" dirty="0" smtClean="0">
                <a:latin typeface="Courier New" pitchFamily="49" charset="0"/>
              </a:rPr>
              <a:t>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2</a:t>
            </a:r>
            <a:r>
              <a:rPr lang="en-GB" dirty="0" smtClean="0">
                <a:latin typeface="Courier New" pitchFamily="49" charset="0"/>
              </a:rPr>
              <a:t> = 0</a:t>
            </a:r>
            <a:r>
              <a:rPr lang="en-GB" i="1" baseline="-25000" dirty="0" smtClean="0">
                <a:latin typeface="Courier New" pitchFamily="49" charset="0"/>
              </a:rPr>
              <a:t>; </a:t>
            </a:r>
            <a:r>
              <a:rPr lang="en-GB" i="1" dirty="0" smtClean="0">
                <a:latin typeface="Courier New" pitchFamily="49" charset="0"/>
              </a:rPr>
              <a:t>P</a:t>
            </a:r>
            <a:r>
              <a:rPr lang="en-GB" i="1" baseline="-25000" dirty="0" smtClean="0">
                <a:latin typeface="Courier New" pitchFamily="49" charset="0"/>
              </a:rPr>
              <a:t>3 </a:t>
            </a:r>
            <a:r>
              <a:rPr lang="en-GB" i="1" dirty="0" smtClean="0">
                <a:latin typeface="Courier New" pitchFamily="49" charset="0"/>
              </a:rPr>
              <a:t>= </a:t>
            </a:r>
            <a:r>
              <a:rPr lang="en-GB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Average waiting time:   </a:t>
            </a:r>
            <a:r>
              <a:rPr lang="en-GB" dirty="0" smtClean="0">
                <a:latin typeface="Courier New" pitchFamily="49" charset="0"/>
              </a:rPr>
              <a:t>(6 + 0 + 3)/3 = 3 </a:t>
            </a:r>
            <a:r>
              <a:rPr lang="en-GB" sz="1600" dirty="0" smtClean="0"/>
              <a:t>(Much better than Case #1)</a:t>
            </a:r>
            <a:endParaRPr lang="en-GB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Average turn-around time:   </a:t>
            </a:r>
            <a:r>
              <a:rPr lang="en-GB" dirty="0" smtClean="0">
                <a:latin typeface="Courier New" pitchFamily="49" charset="0"/>
              </a:rPr>
              <a:t>(3 + 6 + 30)/3 = 13</a:t>
            </a:r>
            <a:endParaRPr lang="en-GB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Case #1 is an example of the </a:t>
            </a:r>
            <a:r>
              <a:rPr lang="en-GB" sz="1600" b="1" dirty="0" smtClean="0"/>
              <a:t>convoy effect; </a:t>
            </a:r>
            <a:r>
              <a:rPr lang="en-GB" sz="1600" dirty="0" smtClean="0"/>
              <a:t>all the other processes wait for one long-running process to finish using the CPU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This problem results in lower CPU and device utilization; Case #2 shows that higher utilization might be possible if the short processes were allowed to run first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The FCFS scheduling algorithm is </a:t>
            </a:r>
            <a:r>
              <a:rPr lang="en-GB" sz="1600" b="1" dirty="0" smtClean="0"/>
              <a:t>non-</a:t>
            </a:r>
            <a:r>
              <a:rPr lang="en-GB" sz="1600" b="1" dirty="0" err="1" smtClean="0"/>
              <a:t>preemptive</a:t>
            </a:r>
            <a:endParaRPr lang="en-GB" sz="1600" b="1" dirty="0" smtClean="0"/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Once the CPU has been allocated to a process, that process keeps the CPU until it releases it either by terminating or by requesting I/O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It is a troublesome algorithm for time-sharing systems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31950" y="1869827"/>
            <a:ext cx="5573713" cy="1127125"/>
            <a:chOff x="1028" y="1184"/>
            <a:chExt cx="3511" cy="710"/>
          </a:xfrm>
        </p:grpSpPr>
        <p:sp>
          <p:nvSpPr>
            <p:cNvPr id="18437" name="AutoShape 4"/>
            <p:cNvSpPr>
              <a:spLocks noChangeArrowheads="1"/>
            </p:cNvSpPr>
            <p:nvPr/>
          </p:nvSpPr>
          <p:spPr bwMode="auto">
            <a:xfrm>
              <a:off x="1124" y="1184"/>
              <a:ext cx="33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Lucida Sans Unicode" pitchFamily="34" charset="0"/>
              </a:endParaRPr>
            </a:p>
          </p:txBody>
        </p:sp>
        <p:sp>
          <p:nvSpPr>
            <p:cNvPr id="18438" name="AutoShape 5"/>
            <p:cNvSpPr>
              <a:spLocks noChangeArrowheads="1"/>
            </p:cNvSpPr>
            <p:nvPr/>
          </p:nvSpPr>
          <p:spPr bwMode="auto">
            <a:xfrm>
              <a:off x="3355" y="12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</a:t>
              </a:r>
            </a:p>
          </p:txBody>
        </p:sp>
        <p:sp>
          <p:nvSpPr>
            <p:cNvPr id="18439" name="AutoShape 6"/>
            <p:cNvSpPr>
              <a:spLocks noChangeArrowheads="1"/>
            </p:cNvSpPr>
            <p:nvPr/>
          </p:nvSpPr>
          <p:spPr bwMode="auto">
            <a:xfrm>
              <a:off x="1867" y="12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</a:t>
              </a:r>
            </a:p>
          </p:txBody>
        </p:sp>
        <p:sp>
          <p:nvSpPr>
            <p:cNvPr id="18440" name="AutoShape 7"/>
            <p:cNvSpPr>
              <a:spLocks noChangeArrowheads="1"/>
            </p:cNvSpPr>
            <p:nvPr/>
          </p:nvSpPr>
          <p:spPr bwMode="auto">
            <a:xfrm>
              <a:off x="1291" y="123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4436" y="15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124" y="15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2324" y="1184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1748" y="1184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2324" y="15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1748" y="156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7" name="AutoShape 14"/>
            <p:cNvSpPr>
              <a:spLocks noChangeArrowheads="1"/>
            </p:cNvSpPr>
            <p:nvPr/>
          </p:nvSpPr>
          <p:spPr bwMode="auto">
            <a:xfrm>
              <a:off x="2232" y="1664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6</a:t>
              </a:r>
            </a:p>
          </p:txBody>
        </p:sp>
        <p:sp>
          <p:nvSpPr>
            <p:cNvPr id="18448" name="AutoShape 15"/>
            <p:cNvSpPr>
              <a:spLocks noChangeArrowheads="1"/>
            </p:cNvSpPr>
            <p:nvPr/>
          </p:nvSpPr>
          <p:spPr bwMode="auto">
            <a:xfrm>
              <a:off x="1656" y="1664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</a:t>
              </a:r>
            </a:p>
          </p:txBody>
        </p:sp>
        <p:sp>
          <p:nvSpPr>
            <p:cNvPr id="18449" name="AutoShape 16"/>
            <p:cNvSpPr>
              <a:spLocks noChangeArrowheads="1"/>
            </p:cNvSpPr>
            <p:nvPr/>
          </p:nvSpPr>
          <p:spPr bwMode="auto">
            <a:xfrm>
              <a:off x="4264" y="166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30</a:t>
              </a:r>
            </a:p>
          </p:txBody>
        </p:sp>
        <p:sp>
          <p:nvSpPr>
            <p:cNvPr id="18450" name="AutoShape 17"/>
            <p:cNvSpPr>
              <a:spLocks noChangeArrowheads="1"/>
            </p:cNvSpPr>
            <p:nvPr/>
          </p:nvSpPr>
          <p:spPr bwMode="auto">
            <a:xfrm>
              <a:off x="1028" y="1664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</a:rPr>
              <a:t>Shortest-Job-First (SJF) Scheduling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483100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The SJF algorithm associates with each process the length of its next CPU burst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When the CPU becomes available, it is assigned to the process that has the smallest next CPU burst (in the case of matching bursts, FCFS is used)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smtClean="0"/>
              <a:t>Two schemes: 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smtClean="0"/>
              <a:t>Nonpreemptive</a:t>
            </a:r>
            <a:r>
              <a:rPr lang="en-GB" sz="1600" smtClean="0"/>
              <a:t> – once the CPU is given to the process, it cannot be preempted until it completes its CPU burst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smtClean="0"/>
              <a:t>Preemptive</a:t>
            </a:r>
            <a:r>
              <a:rPr lang="en-GB" sz="1600" smtClean="0"/>
              <a:t> – if a new process arrives with a CPU burst length less than the remaining time of the current executing process, preempt.  This scheme is know as the Shortest-Remaining-Time-First (SRTF)</a:t>
            </a:r>
          </a:p>
          <a:p>
            <a:pPr lvl="1">
              <a:spcBef>
                <a:spcPts val="70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smtClean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483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3000"/>
              </a:lnSpc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</a:t>
            </a:r>
            <a:r>
              <a:rPr lang="en-GB" u="sng" dirty="0" smtClean="0"/>
              <a:t>Process	Arrival Time</a:t>
            </a:r>
            <a:r>
              <a:rPr lang="en-GB" dirty="0" smtClean="0"/>
              <a:t>	</a:t>
            </a:r>
            <a:r>
              <a:rPr lang="en-GB" u="sng" dirty="0" smtClean="0"/>
              <a:t>Burst Time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</a:t>
            </a:r>
            <a:r>
              <a:rPr lang="en-GB" i="1" dirty="0" smtClean="0"/>
              <a:t>P</a:t>
            </a:r>
            <a:r>
              <a:rPr lang="en-GB" i="1" baseline="-25000" dirty="0" smtClean="0"/>
              <a:t>1</a:t>
            </a:r>
            <a:r>
              <a:rPr lang="en-GB" dirty="0" smtClean="0"/>
              <a:t>	0.0	6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2	</a:t>
            </a:r>
            <a:r>
              <a:rPr lang="en-GB" dirty="0" smtClean="0"/>
              <a:t>0.0	4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3</a:t>
            </a:r>
            <a:r>
              <a:rPr lang="en-GB" dirty="0" smtClean="0"/>
              <a:t>	0.0	1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4</a:t>
            </a:r>
            <a:r>
              <a:rPr lang="en-GB" dirty="0" smtClean="0"/>
              <a:t>	0.0	5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SJF (non-</a:t>
            </a:r>
            <a:r>
              <a:rPr lang="en-GB" dirty="0" err="1" smtClean="0"/>
              <a:t>preemptive</a:t>
            </a:r>
            <a:r>
              <a:rPr lang="en-GB" dirty="0" smtClean="0"/>
              <a:t>, simultaneous arrival)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waiting time = (0 + 1 + 5 + 10)/4  = 4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turn-around time = (1 + 5 + 10 + 16)/4  = 8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609600"/>
          </a:xfrm>
        </p:spPr>
        <p:txBody>
          <a:bodyPr lIns="91440" tIns="45720" rIns="91440" bIns="45720" anchor="ctr">
            <a:normAutofit fontScale="90000"/>
          </a:bodyPr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</a:rPr>
              <a:t>Example #1: Non-Preemptive SJF</a:t>
            </a:r>
            <a:br>
              <a:rPr lang="en-GB" smtClean="0">
                <a:ea typeface="+mj-ea"/>
              </a:rPr>
            </a:br>
            <a:r>
              <a:rPr lang="en-GB" smtClean="0">
                <a:ea typeface="+mj-ea"/>
              </a:rPr>
              <a:t>(simultaneous arrival)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195513" y="3611488"/>
            <a:ext cx="5257800" cy="609600"/>
          </a:xfrm>
          <a:prstGeom prst="roundRect">
            <a:avLst>
              <a:gd name="adj" fmla="val 259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Lucida Sans Unicode" pitchFamily="34" charset="0"/>
            </a:endParaRP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5980113" y="3763963"/>
            <a:ext cx="420687" cy="35083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P</a:t>
            </a:r>
            <a:r>
              <a:rPr lang="en-GB" sz="1800" baseline="-250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1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170113" y="3763963"/>
            <a:ext cx="420687" cy="35083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P</a:t>
            </a:r>
            <a:r>
              <a:rPr lang="en-GB" sz="1800" baseline="-250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3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3008313" y="3763963"/>
            <a:ext cx="420687" cy="35083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P</a:t>
            </a:r>
            <a:r>
              <a:rPr lang="en-GB" sz="1800" baseline="-250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2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7453313" y="4300538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195513" y="4300538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816350" y="3690938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514600" y="3690938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816350" y="43005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819400" y="4187825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3657600" y="4525963"/>
            <a:ext cx="311150" cy="350837"/>
          </a:xfrm>
          <a:prstGeom prst="roundRect">
            <a:avLst>
              <a:gd name="adj" fmla="val 50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5</a:t>
            </a: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2355850" y="4525963"/>
            <a:ext cx="311150" cy="350837"/>
          </a:xfrm>
          <a:prstGeom prst="roundRect">
            <a:avLst>
              <a:gd name="adj" fmla="val 50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1</a:t>
            </a:r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7180263" y="4525963"/>
            <a:ext cx="438150" cy="35083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16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2043113" y="4525963"/>
            <a:ext cx="311150" cy="350837"/>
          </a:xfrm>
          <a:prstGeom prst="roundRect">
            <a:avLst>
              <a:gd name="adj" fmla="val 50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0</a:t>
            </a:r>
          </a:p>
        </p:txBody>
      </p: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4303713" y="3763963"/>
            <a:ext cx="420687" cy="35083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P</a:t>
            </a:r>
            <a:r>
              <a:rPr lang="en-GB" sz="1800" baseline="-2500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4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341938" y="3690938"/>
            <a:ext cx="1587" cy="609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>
            <a:off x="3124200" y="4187825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3505200" y="4187825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6" name="Line 24"/>
          <p:cNvSpPr>
            <a:spLocks noChangeShapeType="1"/>
          </p:cNvSpPr>
          <p:nvPr/>
        </p:nvSpPr>
        <p:spPr bwMode="auto">
          <a:xfrm>
            <a:off x="4114800" y="4187825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7" name="Line 25"/>
          <p:cNvSpPr>
            <a:spLocks noChangeShapeType="1"/>
          </p:cNvSpPr>
          <p:nvPr/>
        </p:nvSpPr>
        <p:spPr bwMode="auto">
          <a:xfrm>
            <a:off x="5332413" y="4300538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8" name="AutoShape 26"/>
          <p:cNvSpPr>
            <a:spLocks noChangeArrowheads="1"/>
          </p:cNvSpPr>
          <p:nvPr/>
        </p:nvSpPr>
        <p:spPr bwMode="auto">
          <a:xfrm>
            <a:off x="5111750" y="4365104"/>
            <a:ext cx="438150" cy="350837"/>
          </a:xfrm>
          <a:prstGeom prst="roundRect">
            <a:avLst>
              <a:gd name="adj" fmla="val 50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Helvetic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/>
                </a:solidFill>
                <a:latin typeface="Helvetica" pitchFamily="34" charset="0"/>
                <a:ea typeface="Lucida Sans Unicode" pitchFamily="34" charset="0"/>
              </a:rPr>
              <a:t>10</a:t>
            </a:r>
          </a:p>
        </p:txBody>
      </p:sp>
      <p:sp>
        <p:nvSpPr>
          <p:cNvPr id="21529" name="Line 27"/>
          <p:cNvSpPr>
            <a:spLocks noChangeShapeType="1"/>
          </p:cNvSpPr>
          <p:nvPr/>
        </p:nvSpPr>
        <p:spPr bwMode="auto">
          <a:xfrm>
            <a:off x="5029200" y="4187825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0" name="Line 28"/>
          <p:cNvSpPr>
            <a:spLocks noChangeShapeType="1"/>
          </p:cNvSpPr>
          <p:nvPr/>
        </p:nvSpPr>
        <p:spPr bwMode="auto">
          <a:xfrm>
            <a:off x="5624513" y="4187825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5929313" y="4187825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2" name="Line 30"/>
          <p:cNvSpPr>
            <a:spLocks noChangeShapeType="1"/>
          </p:cNvSpPr>
          <p:nvPr/>
        </p:nvSpPr>
        <p:spPr bwMode="auto">
          <a:xfrm>
            <a:off x="2514600" y="43005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3" name="Line 32"/>
          <p:cNvSpPr>
            <a:spLocks noChangeShapeType="1"/>
          </p:cNvSpPr>
          <p:nvPr/>
        </p:nvSpPr>
        <p:spPr bwMode="auto">
          <a:xfrm>
            <a:off x="6538913" y="4187825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4" name="Line 33"/>
          <p:cNvSpPr>
            <a:spLocks noChangeShapeType="1"/>
          </p:cNvSpPr>
          <p:nvPr/>
        </p:nvSpPr>
        <p:spPr bwMode="auto">
          <a:xfrm>
            <a:off x="6843713" y="4187825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5" name="Line 34"/>
          <p:cNvSpPr>
            <a:spLocks noChangeShapeType="1"/>
          </p:cNvSpPr>
          <p:nvPr/>
        </p:nvSpPr>
        <p:spPr bwMode="auto">
          <a:xfrm>
            <a:off x="7148513" y="4187825"/>
            <a:ext cx="1587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6" name="Line 36"/>
          <p:cNvSpPr>
            <a:spLocks noChangeShapeType="1"/>
          </p:cNvSpPr>
          <p:nvPr/>
        </p:nvSpPr>
        <p:spPr bwMode="auto">
          <a:xfrm>
            <a:off x="4724400" y="4191000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7" name="Line 38"/>
          <p:cNvSpPr>
            <a:spLocks noChangeShapeType="1"/>
          </p:cNvSpPr>
          <p:nvPr/>
        </p:nvSpPr>
        <p:spPr bwMode="auto">
          <a:xfrm>
            <a:off x="6248400" y="4191000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8" name="Line 39"/>
          <p:cNvSpPr>
            <a:spLocks noChangeShapeType="1"/>
          </p:cNvSpPr>
          <p:nvPr/>
        </p:nvSpPr>
        <p:spPr bwMode="auto">
          <a:xfrm>
            <a:off x="4419600" y="4191000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0772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93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ea typeface="+mj-ea"/>
              </a:rPr>
              <a:t>Example #2: </a:t>
            </a:r>
            <a:r>
              <a:rPr lang="en-GB" dirty="0" err="1" smtClean="0">
                <a:ea typeface="+mj-ea"/>
              </a:rPr>
              <a:t>Preemptive</a:t>
            </a:r>
            <a:r>
              <a:rPr lang="en-GB" dirty="0" smtClean="0">
                <a:ea typeface="+mj-ea"/>
              </a:rPr>
              <a:t> SJF</a:t>
            </a:r>
            <a:br>
              <a:rPr lang="en-GB" dirty="0" smtClean="0">
                <a:ea typeface="+mj-ea"/>
              </a:rPr>
            </a:br>
            <a:r>
              <a:rPr lang="en-GB" dirty="0" smtClean="0">
                <a:ea typeface="+mj-ea"/>
              </a:rPr>
              <a:t>(Shortest-remaining-time-first)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74725"/>
            <a:ext cx="8153400" cy="5270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3000"/>
              </a:lnSpc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</a:t>
            </a:r>
            <a:r>
              <a:rPr lang="en-GB" u="sng" dirty="0" smtClean="0"/>
              <a:t>Process	Arrival Time</a:t>
            </a:r>
            <a:r>
              <a:rPr lang="en-GB" dirty="0" smtClean="0"/>
              <a:t>	</a:t>
            </a:r>
            <a:r>
              <a:rPr lang="en-GB" u="sng" dirty="0" smtClean="0"/>
              <a:t>Burst Time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</a:t>
            </a:r>
            <a:r>
              <a:rPr lang="en-GB" i="1" dirty="0" smtClean="0"/>
              <a:t>P</a:t>
            </a:r>
            <a:r>
              <a:rPr lang="en-GB" i="1" baseline="-25000" dirty="0" smtClean="0"/>
              <a:t>1</a:t>
            </a:r>
            <a:r>
              <a:rPr lang="en-GB" dirty="0" smtClean="0"/>
              <a:t>	0.0	7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2	</a:t>
            </a:r>
            <a:r>
              <a:rPr lang="en-GB" dirty="0" smtClean="0"/>
              <a:t>2.0	4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3</a:t>
            </a:r>
            <a:r>
              <a:rPr lang="en-GB" dirty="0" smtClean="0"/>
              <a:t>	4.0	1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</a:t>
            </a:r>
            <a:r>
              <a:rPr lang="en-GB" i="1" dirty="0" smtClean="0"/>
              <a:t>P</a:t>
            </a:r>
            <a:r>
              <a:rPr lang="en-GB" i="1" baseline="-25000" dirty="0" smtClean="0"/>
              <a:t>4</a:t>
            </a:r>
            <a:r>
              <a:rPr lang="en-GB" dirty="0" smtClean="0"/>
              <a:t>	5.0	4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SJF (</a:t>
            </a:r>
            <a:r>
              <a:rPr lang="en-GB" dirty="0" err="1" smtClean="0"/>
              <a:t>preemptive</a:t>
            </a:r>
            <a:r>
              <a:rPr lang="en-GB" dirty="0" smtClean="0"/>
              <a:t>, varied arrival times)</a:t>
            </a:r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buFont typeface="Monotype Sorts" pitchFamily="2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waiting time </a:t>
            </a:r>
            <a:br>
              <a:rPr lang="en-GB" dirty="0" smtClean="0"/>
            </a:br>
            <a:r>
              <a:rPr lang="en-GB" dirty="0" smtClean="0"/>
              <a:t>		= ( [(0 – 0) + (11 - 2)] + [(2 – 2) + (5 – 4)] + (4 - 4) + (7 – 5) )/4 </a:t>
            </a:r>
            <a:br>
              <a:rPr lang="en-GB" dirty="0" smtClean="0"/>
            </a:br>
            <a:r>
              <a:rPr lang="en-GB" dirty="0" smtClean="0"/>
              <a:t>                    = 9 + 1 + 0 + 2)/4 </a:t>
            </a:r>
            <a:br>
              <a:rPr lang="en-GB" dirty="0" smtClean="0"/>
            </a:br>
            <a:r>
              <a:rPr lang="en-GB" dirty="0" smtClean="0"/>
              <a:t>                    = 3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Average turn-around time 	= (16 + 7 + 5 + 11)/4 = 9.75</a:t>
            </a:r>
            <a:br>
              <a:rPr lang="en-GB" dirty="0" smtClean="0"/>
            </a:br>
            <a:endParaRPr lang="en-GB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3016175"/>
            <a:ext cx="5924550" cy="1204913"/>
            <a:chOff x="864" y="2364"/>
            <a:chExt cx="3732" cy="759"/>
          </a:xfrm>
        </p:grpSpPr>
        <p:sp>
          <p:nvSpPr>
            <p:cNvPr id="23558" name="AutoShape 4"/>
            <p:cNvSpPr>
              <a:spLocks noChangeArrowheads="1"/>
            </p:cNvSpPr>
            <p:nvPr/>
          </p:nvSpPr>
          <p:spPr bwMode="auto">
            <a:xfrm>
              <a:off x="960" y="2373"/>
              <a:ext cx="3504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Lucida Sans Unicode" pitchFamily="34" charset="0"/>
              </a:endParaRPr>
            </a:p>
          </p:txBody>
        </p:sp>
        <p:sp>
          <p:nvSpPr>
            <p:cNvPr id="23559" name="AutoShape 5"/>
            <p:cNvSpPr>
              <a:spLocks noChangeArrowheads="1"/>
            </p:cNvSpPr>
            <p:nvPr/>
          </p:nvSpPr>
          <p:spPr bwMode="auto">
            <a:xfrm>
              <a:off x="1008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</a:t>
              </a: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1824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3</a:t>
              </a:r>
            </a:p>
          </p:txBody>
        </p:sp>
        <p:sp>
          <p:nvSpPr>
            <p:cNvPr id="23561" name="AutoShape 7"/>
            <p:cNvSpPr>
              <a:spLocks noChangeArrowheads="1"/>
            </p:cNvSpPr>
            <p:nvPr/>
          </p:nvSpPr>
          <p:spPr bwMode="auto">
            <a:xfrm>
              <a:off x="1488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4452" y="274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960" y="2757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688" y="2373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1344" y="2364"/>
              <a:ext cx="1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2400" y="2757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7" name="AutoShape 13"/>
            <p:cNvSpPr>
              <a:spLocks noChangeArrowheads="1"/>
            </p:cNvSpPr>
            <p:nvPr/>
          </p:nvSpPr>
          <p:spPr bwMode="auto">
            <a:xfrm>
              <a:off x="1728" y="2892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4</a:t>
              </a:r>
            </a:p>
          </p:txBody>
        </p:sp>
        <p:sp>
          <p:nvSpPr>
            <p:cNvPr id="23568" name="AutoShape 14"/>
            <p:cNvSpPr>
              <a:spLocks noChangeArrowheads="1"/>
            </p:cNvSpPr>
            <p:nvPr/>
          </p:nvSpPr>
          <p:spPr bwMode="auto">
            <a:xfrm>
              <a:off x="1248" y="2892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23569" name="AutoShape 15"/>
            <p:cNvSpPr>
              <a:spLocks noChangeArrowheads="1"/>
            </p:cNvSpPr>
            <p:nvPr/>
          </p:nvSpPr>
          <p:spPr bwMode="auto">
            <a:xfrm>
              <a:off x="3312" y="2880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11</a:t>
              </a:r>
            </a:p>
          </p:txBody>
        </p:sp>
        <p:sp>
          <p:nvSpPr>
            <p:cNvPr id="23570" name="AutoShape 16"/>
            <p:cNvSpPr>
              <a:spLocks noChangeArrowheads="1"/>
            </p:cNvSpPr>
            <p:nvPr/>
          </p:nvSpPr>
          <p:spPr bwMode="auto">
            <a:xfrm>
              <a:off x="864" y="2880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0</a:t>
              </a:r>
            </a:p>
          </p:txBody>
        </p:sp>
        <p:sp>
          <p:nvSpPr>
            <p:cNvPr id="23571" name="AutoShape 17"/>
            <p:cNvSpPr>
              <a:spLocks noChangeArrowheads="1"/>
            </p:cNvSpPr>
            <p:nvPr/>
          </p:nvSpPr>
          <p:spPr bwMode="auto">
            <a:xfrm>
              <a:off x="2976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4</a:t>
              </a: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3456" y="2373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>
              <a:off x="1152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1632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2688" y="2757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6" name="AutoShape 22"/>
            <p:cNvSpPr>
              <a:spLocks noChangeArrowheads="1"/>
            </p:cNvSpPr>
            <p:nvPr/>
          </p:nvSpPr>
          <p:spPr bwMode="auto">
            <a:xfrm>
              <a:off x="2064" y="2892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5</a:t>
              </a:r>
            </a:p>
          </p:txBody>
        </p:sp>
        <p:sp>
          <p:nvSpPr>
            <p:cNvPr id="23577" name="Line 23"/>
            <p:cNvSpPr>
              <a:spLocks noChangeShapeType="1"/>
            </p:cNvSpPr>
            <p:nvPr/>
          </p:nvSpPr>
          <p:spPr bwMode="auto">
            <a:xfrm>
              <a:off x="2928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3120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3312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3456" y="2757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1" name="AutoShape 27"/>
            <p:cNvSpPr>
              <a:spLocks noChangeArrowheads="1"/>
            </p:cNvSpPr>
            <p:nvPr/>
          </p:nvSpPr>
          <p:spPr bwMode="auto">
            <a:xfrm>
              <a:off x="2592" y="2892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7</a:t>
              </a:r>
            </a:p>
          </p:txBody>
        </p:sp>
        <p:sp>
          <p:nvSpPr>
            <p:cNvPr id="23582" name="Line 28"/>
            <p:cNvSpPr>
              <a:spLocks noChangeShapeType="1"/>
            </p:cNvSpPr>
            <p:nvPr/>
          </p:nvSpPr>
          <p:spPr bwMode="auto">
            <a:xfrm>
              <a:off x="3696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3" name="Line 29"/>
            <p:cNvSpPr>
              <a:spLocks noChangeShapeType="1"/>
            </p:cNvSpPr>
            <p:nvPr/>
          </p:nvSpPr>
          <p:spPr bwMode="auto">
            <a:xfrm>
              <a:off x="3888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>
              <a:off x="4080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1824" y="2364"/>
              <a:ext cx="1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2160" y="2364"/>
              <a:ext cx="1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7" name="AutoShape 33"/>
            <p:cNvSpPr>
              <a:spLocks noChangeArrowheads="1"/>
            </p:cNvSpPr>
            <p:nvPr/>
          </p:nvSpPr>
          <p:spPr bwMode="auto">
            <a:xfrm>
              <a:off x="2256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2</a:t>
              </a:r>
            </a:p>
          </p:txBody>
        </p:sp>
        <p:sp>
          <p:nvSpPr>
            <p:cNvPr id="23588" name="AutoShape 34"/>
            <p:cNvSpPr>
              <a:spLocks noChangeArrowheads="1"/>
            </p:cNvSpPr>
            <p:nvPr/>
          </p:nvSpPr>
          <p:spPr bwMode="auto">
            <a:xfrm>
              <a:off x="3840" y="2412"/>
              <a:ext cx="265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</a:t>
              </a:r>
            </a:p>
          </p:txBody>
        </p:sp>
        <p:sp>
          <p:nvSpPr>
            <p:cNvPr id="23589" name="Line 35"/>
            <p:cNvSpPr>
              <a:spLocks noChangeShapeType="1"/>
            </p:cNvSpPr>
            <p:nvPr/>
          </p:nvSpPr>
          <p:spPr bwMode="auto">
            <a:xfrm>
              <a:off x="4272" y="2686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0" name="AutoShape 36"/>
            <p:cNvSpPr>
              <a:spLocks noChangeArrowheads="1"/>
            </p:cNvSpPr>
            <p:nvPr/>
          </p:nvSpPr>
          <p:spPr bwMode="auto">
            <a:xfrm>
              <a:off x="4320" y="2844"/>
              <a:ext cx="27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  <a:latin typeface="Helvetica" pitchFamily="34" charset="0"/>
                  <a:ea typeface="Lucida Sans Unicode" pitchFamily="34" charset="0"/>
                </a:rPr>
                <a:t>16</a:t>
              </a:r>
            </a:p>
          </p:txBody>
        </p:sp>
      </p:grpSp>
      <p:sp>
        <p:nvSpPr>
          <p:cNvPr id="23557" name="TextBox 37"/>
          <p:cNvSpPr txBox="1">
            <a:spLocks noChangeArrowheads="1"/>
          </p:cNvSpPr>
          <p:nvPr/>
        </p:nvSpPr>
        <p:spPr bwMode="auto">
          <a:xfrm>
            <a:off x="914400" y="6400800"/>
            <a:ext cx="58467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ea typeface="Lucida Sans Unicode" pitchFamily="34" charset="0"/>
              </a:rPr>
              <a:t>Waiting time : sum of time that a process has spent waiting in the ready queue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562</Words>
  <Application>Microsoft Office PowerPoint</Application>
  <PresentationFormat>On-screen Show (4:3)</PresentationFormat>
  <Paragraphs>152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OPERATING SYSTEM</vt:lpstr>
      <vt:lpstr>CPU-SCHEDULING</vt:lpstr>
      <vt:lpstr>CPU-SCHEDULING</vt:lpstr>
      <vt:lpstr>Slide 4</vt:lpstr>
      <vt:lpstr>First-Come, First-Served (FCFS) Scheduling</vt:lpstr>
      <vt:lpstr>FCFS Scheduling (Cont.)</vt:lpstr>
      <vt:lpstr>Shortest-Job-First (SJF) Scheduling</vt:lpstr>
      <vt:lpstr>Example #1: Non-Preemptive SJF (simultaneous arrival)</vt:lpstr>
      <vt:lpstr>Example #2: Preemptive SJF (Shortest-remaining-time-first)</vt:lpstr>
      <vt:lpstr>Priority Scheduling</vt:lpstr>
      <vt:lpstr>Round Robin (RR)  Scheduling</vt:lpstr>
      <vt:lpstr>Example of RR with Time Quantum = 20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Shailendra</dc:creator>
  <cp:lastModifiedBy>kirti</cp:lastModifiedBy>
  <cp:revision>16</cp:revision>
  <dcterms:created xsi:type="dcterms:W3CDTF">2014-01-07T09:22:41Z</dcterms:created>
  <dcterms:modified xsi:type="dcterms:W3CDTF">2014-01-07T10:50:20Z</dcterms:modified>
</cp:coreProperties>
</file>