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72092-2134-4221-815C-C42729DAF792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FAE5D-257F-44F5-839A-DDF99FF982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D1CB-12BA-45BC-A0B5-32F6828C6761}" type="datetime1">
              <a:rPr lang="en-US" smtClean="0"/>
              <a:t>1/6/2014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processing                 Manju Suchdeo, IIPS, DAVV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EA84-264B-4309-A70E-7A73ACC79F25}" type="datetime1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processing                 Manju Suchdeo, IIPS, DAVV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1E75-D320-405A-8627-FF86F0EB7DF5}" type="datetime1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processing                 Manju Suchdeo, IIPS, DAVV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F9EE-EE54-498A-919E-36E8D7D4B0D0}" type="datetime1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processing                 Manju Suchdeo, IIPS, DAVV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244A-F8A0-41BF-A18C-B3C561CDC677}" type="datetime1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processing                 Manju Suchdeo, IIPS, DAVV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16F9-3E16-4CFE-BA12-80642D01DE89}" type="datetime1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processing                 Manju Suchdeo, IIPS, DAVV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9383-2A66-4AB3-9ABD-9C82344A518F}" type="datetime1">
              <a:rPr lang="en-US" smtClean="0"/>
              <a:t>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processing                 Manju Suchdeo, IIPS, DAVV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3B61-88CD-49B1-A292-FBD84940DDBB}" type="datetime1">
              <a:rPr lang="en-US" smtClean="0"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processing                 Manju Suchdeo, IIPS, DAVV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1A3E-7FEE-4675-B29F-7DB5BAF0202A}" type="datetime1">
              <a:rPr lang="en-US" smtClean="0"/>
              <a:t>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processing                 Manju Suchdeo, IIPS, DAVV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BA45-AA30-47A4-9721-022E4C122A82}" type="datetime1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processing                 Manju Suchdeo, IIPS, DAVV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E120-5654-43BC-9E69-EF3A73675A7B}" type="datetime1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processing                 Manju Suchdeo, IIPS, DAVV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D86AFD3-4A4F-4C18-A02F-2F072445274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7EC4D4-D34C-4E62-9691-581A2162DC50}" type="datetime1">
              <a:rPr lang="en-US" smtClean="0"/>
              <a:t>1/6/2014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Parallel processing                 Manju Suchdeo, IIPS, DAVV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86AFD3-4A4F-4C18-A02F-2F072445274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Array Processors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0E67-2AD3-4F0E-AE71-84868CE0AA70}" type="datetime1">
              <a:rPr lang="en-US" smtClean="0"/>
              <a:t>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191000" cy="365125"/>
          </a:xfrm>
        </p:spPr>
        <p:txBody>
          <a:bodyPr/>
          <a:lstStyle/>
          <a:p>
            <a:r>
              <a:rPr lang="en-US" dirty="0" smtClean="0"/>
              <a:t>Parallel processing                 </a:t>
            </a:r>
            <a:r>
              <a:rPr lang="en-US" dirty="0" err="1" smtClean="0"/>
              <a:t>Manju</a:t>
            </a:r>
            <a:r>
              <a:rPr lang="en-US" dirty="0" smtClean="0"/>
              <a:t> </a:t>
            </a:r>
            <a:r>
              <a:rPr lang="en-US" dirty="0" err="1" smtClean="0"/>
              <a:t>Suchdeo</a:t>
            </a:r>
            <a:r>
              <a:rPr lang="en-US" dirty="0" smtClean="0"/>
              <a:t>, IIPS, DAVV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Interconnection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Terminology and performance measures</a:t>
            </a:r>
          </a:p>
          <a:p>
            <a:pPr lvl="1"/>
            <a:r>
              <a:rPr lang="en-US" altLang="ko-KR" sz="2400" dirty="0" smtClean="0"/>
              <a:t>Nodes</a:t>
            </a:r>
          </a:p>
          <a:p>
            <a:pPr lvl="1"/>
            <a:r>
              <a:rPr lang="en-US" altLang="ko-KR" sz="2400" dirty="0" smtClean="0"/>
              <a:t>Links</a:t>
            </a:r>
          </a:p>
          <a:p>
            <a:pPr lvl="1"/>
            <a:r>
              <a:rPr lang="en-US" altLang="ko-KR" sz="2400" dirty="0" smtClean="0"/>
              <a:t>Messages</a:t>
            </a:r>
          </a:p>
          <a:p>
            <a:pPr lvl="1"/>
            <a:r>
              <a:rPr lang="en-US" altLang="ko-KR" sz="2400" dirty="0" smtClean="0"/>
              <a:t>Paths: dedicated / shared</a:t>
            </a:r>
          </a:p>
          <a:p>
            <a:pPr lvl="1"/>
            <a:r>
              <a:rPr lang="en-US" altLang="ko-KR" sz="2400" dirty="0" smtClean="0"/>
              <a:t>Switches</a:t>
            </a:r>
          </a:p>
          <a:p>
            <a:pPr lvl="1"/>
            <a:r>
              <a:rPr lang="en-US" altLang="ko-KR" sz="2400" dirty="0" smtClean="0"/>
              <a:t>Directed(or indirect) message transfer</a:t>
            </a:r>
          </a:p>
          <a:p>
            <a:pPr lvl="1"/>
            <a:r>
              <a:rPr lang="en-US" altLang="ko-KR" sz="2400" dirty="0" smtClean="0"/>
              <a:t>Centralized (or decentralized) indirect message transfer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5FED-F0E1-4471-BC9A-FFD363FB7C6E}" type="datetime1">
              <a:rPr lang="en-US" smtClean="0"/>
              <a:t>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191000" cy="365125"/>
          </a:xfrm>
        </p:spPr>
        <p:txBody>
          <a:bodyPr/>
          <a:lstStyle/>
          <a:p>
            <a:r>
              <a:rPr lang="en-US" dirty="0" smtClean="0"/>
              <a:t>Parallel processing                 </a:t>
            </a:r>
            <a:r>
              <a:rPr lang="en-US" dirty="0" err="1" smtClean="0"/>
              <a:t>Manju</a:t>
            </a:r>
            <a:r>
              <a:rPr lang="en-US" dirty="0" smtClean="0"/>
              <a:t> </a:t>
            </a:r>
            <a:r>
              <a:rPr lang="en-US" dirty="0" err="1" smtClean="0"/>
              <a:t>Suchdeo</a:t>
            </a:r>
            <a:r>
              <a:rPr lang="en-US" dirty="0" smtClean="0"/>
              <a:t>, IIPS, DAVV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Interconnection Networks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 dirty="0" smtClean="0"/>
              <a:t>Terminology and performance measures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 smtClean="0"/>
              <a:t>Performance measures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smtClean="0"/>
              <a:t>Connectivity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smtClean="0"/>
              <a:t>Bandwidth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smtClean="0"/>
              <a:t>Latency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smtClean="0"/>
              <a:t>Average distance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smtClean="0"/>
              <a:t>Hardware complexity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smtClean="0"/>
              <a:t>Cost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smtClean="0"/>
              <a:t>Place modularity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smtClean="0"/>
              <a:t>Regularity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smtClean="0"/>
              <a:t>Reliability and fault tolerance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smtClean="0"/>
              <a:t>Additional functionality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1EB3-69A5-49B8-94D6-65FD6282A23B}" type="datetime1">
              <a:rPr lang="en-US" smtClean="0"/>
              <a:t>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114800" cy="365125"/>
          </a:xfrm>
        </p:spPr>
        <p:txBody>
          <a:bodyPr/>
          <a:lstStyle/>
          <a:p>
            <a:r>
              <a:rPr lang="en-US" dirty="0" smtClean="0"/>
              <a:t>Parallel processing                 </a:t>
            </a:r>
            <a:r>
              <a:rPr lang="en-US" dirty="0" err="1" smtClean="0"/>
              <a:t>Manju</a:t>
            </a:r>
            <a:r>
              <a:rPr lang="en-US" dirty="0" smtClean="0"/>
              <a:t> </a:t>
            </a:r>
            <a:r>
              <a:rPr lang="en-US" dirty="0" err="1" smtClean="0"/>
              <a:t>Suchdeo</a:t>
            </a:r>
            <a:r>
              <a:rPr lang="en-US" dirty="0" smtClean="0"/>
              <a:t>, IIPS, DAVV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Interconnection Networks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 smtClean="0"/>
              <a:t>Routing protocols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Circuit switching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Packet switching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Worm hole switching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Routing mechanism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Static / dynamic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Switching setting functions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Centralized / distributed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A66D-028F-4EC5-ABA8-6A8BF756BF2C}" type="datetime1">
              <a:rPr lang="en-US" smtClean="0"/>
              <a:t>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267200" cy="365125"/>
          </a:xfrm>
        </p:spPr>
        <p:txBody>
          <a:bodyPr/>
          <a:lstStyle/>
          <a:p>
            <a:r>
              <a:rPr lang="en-US" dirty="0" smtClean="0"/>
              <a:t>Parallel processing                 </a:t>
            </a:r>
            <a:r>
              <a:rPr lang="en-US" dirty="0" err="1" smtClean="0"/>
              <a:t>Manju</a:t>
            </a:r>
            <a:r>
              <a:rPr lang="en-US" dirty="0" smtClean="0"/>
              <a:t> </a:t>
            </a:r>
            <a:r>
              <a:rPr lang="en-US" dirty="0" err="1" smtClean="0"/>
              <a:t>Suchdeo</a:t>
            </a:r>
            <a:r>
              <a:rPr lang="en-US" dirty="0" smtClean="0"/>
              <a:t>, IIPS, DAVV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Interconnection Networks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Static topologies</a:t>
            </a:r>
          </a:p>
          <a:p>
            <a:pPr lvl="1"/>
            <a:r>
              <a:rPr lang="en-US" altLang="ko-KR" dirty="0" smtClean="0"/>
              <a:t>Linear array and ring</a:t>
            </a:r>
          </a:p>
          <a:p>
            <a:pPr lvl="1"/>
            <a:r>
              <a:rPr lang="en-US" altLang="ko-KR" dirty="0" smtClean="0"/>
              <a:t>Two dimensional mesh</a:t>
            </a:r>
          </a:p>
          <a:p>
            <a:pPr lvl="1"/>
            <a:r>
              <a:rPr lang="en-US" altLang="ko-KR" dirty="0" smtClean="0"/>
              <a:t>Star</a:t>
            </a:r>
          </a:p>
          <a:p>
            <a:pPr lvl="1"/>
            <a:r>
              <a:rPr lang="en-US" altLang="ko-KR" dirty="0" smtClean="0"/>
              <a:t>Binary tree</a:t>
            </a:r>
          </a:p>
          <a:p>
            <a:pPr lvl="1"/>
            <a:r>
              <a:rPr lang="en-US" altLang="ko-KR" dirty="0" smtClean="0"/>
              <a:t>Complete interconnection</a:t>
            </a:r>
          </a:p>
          <a:p>
            <a:pPr lvl="1"/>
            <a:r>
              <a:rPr lang="en-US" altLang="ko-KR" dirty="0" smtClean="0"/>
              <a:t>hypercube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D139E-7752-423B-AE1D-FBB957C4534A}" type="datetime1">
              <a:rPr lang="en-US" smtClean="0"/>
              <a:t>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267200" cy="365125"/>
          </a:xfrm>
        </p:spPr>
        <p:txBody>
          <a:bodyPr/>
          <a:lstStyle/>
          <a:p>
            <a:r>
              <a:rPr lang="en-US" dirty="0" smtClean="0"/>
              <a:t>Parallel processing                 </a:t>
            </a:r>
            <a:r>
              <a:rPr lang="en-US" dirty="0" err="1" smtClean="0"/>
              <a:t>Manju</a:t>
            </a:r>
            <a:r>
              <a:rPr lang="en-US" dirty="0" smtClean="0"/>
              <a:t> </a:t>
            </a:r>
            <a:r>
              <a:rPr lang="en-US" dirty="0" err="1" smtClean="0"/>
              <a:t>Suchdeo</a:t>
            </a:r>
            <a:r>
              <a:rPr lang="en-US" dirty="0" smtClean="0"/>
              <a:t>, IIPS, DAVV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Interconnection Networks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Dynamic topologies</a:t>
            </a:r>
          </a:p>
          <a:p>
            <a:pPr lvl="1"/>
            <a:r>
              <a:rPr lang="en-US" altLang="ko-KR" dirty="0" smtClean="0"/>
              <a:t>Bus networks</a:t>
            </a:r>
          </a:p>
          <a:p>
            <a:pPr lvl="1"/>
            <a:r>
              <a:rPr lang="en-US" altLang="ko-KR" dirty="0" smtClean="0"/>
              <a:t>Crossbar network</a:t>
            </a:r>
          </a:p>
          <a:p>
            <a:pPr lvl="1"/>
            <a:r>
              <a:rPr lang="en-US" altLang="ko-KR" dirty="0" smtClean="0"/>
              <a:t>Switching networks</a:t>
            </a:r>
          </a:p>
          <a:p>
            <a:pPr lvl="2"/>
            <a:r>
              <a:rPr lang="en-US" altLang="ko-KR" dirty="0" smtClean="0"/>
              <a:t>Perfect shuffle</a:t>
            </a:r>
          </a:p>
          <a:p>
            <a:pPr lvl="3"/>
            <a:r>
              <a:rPr lang="en-US" altLang="ko-KR" dirty="0" smtClean="0"/>
              <a:t>Single stage</a:t>
            </a:r>
          </a:p>
          <a:p>
            <a:pPr lvl="3"/>
            <a:r>
              <a:rPr lang="en-US" altLang="ko-KR" dirty="0" smtClean="0"/>
              <a:t>Multistage</a:t>
            </a:r>
          </a:p>
          <a:p>
            <a:pPr lvl="1"/>
            <a:endParaRPr lang="en-US" altLang="ko-KR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EDBF-7531-4591-8D29-F981DD2C4DC8}" type="datetime1">
              <a:rPr lang="en-US" smtClean="0"/>
              <a:t>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267200" cy="365125"/>
          </a:xfrm>
        </p:spPr>
        <p:txBody>
          <a:bodyPr/>
          <a:lstStyle/>
          <a:p>
            <a:r>
              <a:rPr lang="en-US" dirty="0" smtClean="0"/>
              <a:t>Parallel processing                 </a:t>
            </a:r>
            <a:r>
              <a:rPr lang="en-US" dirty="0" err="1" smtClean="0"/>
              <a:t>Manju</a:t>
            </a:r>
            <a:r>
              <a:rPr lang="en-US" dirty="0" smtClean="0"/>
              <a:t> </a:t>
            </a:r>
            <a:r>
              <a:rPr lang="en-US" dirty="0" err="1" smtClean="0"/>
              <a:t>Suchdeo</a:t>
            </a:r>
            <a:r>
              <a:rPr lang="en-US" dirty="0" smtClean="0"/>
              <a:t>, IIPS, DAVV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Performance Evaluation and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 dirty="0" smtClean="0"/>
              <a:t>The speedup </a:t>
            </a:r>
            <a:r>
              <a:rPr lang="en-US" altLang="ko-KR" sz="2800" i="1" dirty="0" smtClean="0"/>
              <a:t>S</a:t>
            </a:r>
            <a:r>
              <a:rPr lang="en-US" altLang="ko-KR" sz="2800" dirty="0" smtClean="0"/>
              <a:t> of a parallel computer system: </a:t>
            </a:r>
          </a:p>
          <a:p>
            <a:pPr>
              <a:lnSpc>
                <a:spcPct val="90000"/>
              </a:lnSpc>
            </a:pPr>
            <a:endParaRPr lang="en-US" altLang="ko-KR" sz="2800" dirty="0" smtClean="0"/>
          </a:p>
          <a:p>
            <a:pPr>
              <a:lnSpc>
                <a:spcPct val="90000"/>
              </a:lnSpc>
            </a:pPr>
            <a:endParaRPr lang="en-US" altLang="ko-KR" sz="2800" dirty="0" smtClean="0"/>
          </a:p>
          <a:p>
            <a:pPr>
              <a:lnSpc>
                <a:spcPct val="90000"/>
              </a:lnSpc>
            </a:pPr>
            <a:r>
              <a:rPr lang="en-US" altLang="ko-KR" sz="2800" dirty="0" smtClean="0"/>
              <a:t>Theoretically, the maximum speed possible with a </a:t>
            </a:r>
            <a:r>
              <a:rPr lang="en-US" altLang="ko-KR" sz="2800" i="1" dirty="0" smtClean="0"/>
              <a:t>p </a:t>
            </a:r>
            <a:r>
              <a:rPr lang="en-US" altLang="ko-KR" sz="2800" dirty="0" smtClean="0"/>
              <a:t>processor system is </a:t>
            </a:r>
            <a:r>
              <a:rPr lang="en-US" altLang="ko-KR" sz="2800" i="1" dirty="0" smtClean="0"/>
              <a:t>p. </a:t>
            </a:r>
            <a:r>
              <a:rPr lang="en-US" altLang="ko-KR" sz="2800" dirty="0" smtClean="0"/>
              <a:t>( A </a:t>
            </a:r>
            <a:r>
              <a:rPr lang="en-US" altLang="ko-KR" sz="2800" dirty="0" err="1" smtClean="0"/>
              <a:t>superlinear</a:t>
            </a:r>
            <a:r>
              <a:rPr lang="en-US" altLang="ko-KR" sz="2800" dirty="0" smtClean="0"/>
              <a:t> speedup is an exception)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 smtClean="0"/>
              <a:t>Maximum speedup is not possible in practice, because all the processors in the system cannot be kept busy performing useful computations all the time.   </a:t>
            </a:r>
          </a:p>
          <a:p>
            <a:endParaRPr lang="en-US" dirty="0"/>
          </a:p>
        </p:txBody>
      </p:sp>
      <p:pic>
        <p:nvPicPr>
          <p:cNvPr id="6" name="Picture 5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209800"/>
            <a:ext cx="3200136" cy="749746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080-D9CC-49F3-BE4C-3200FDD72420}" type="datetime1">
              <a:rPr lang="en-US" smtClean="0"/>
              <a:t>1/6/2014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processing                 Manju Suchdeo, IIPS, DAVV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Performance Evaluation and Scalability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cost is the product of the parallel run time and the number of processors. </a:t>
            </a:r>
          </a:p>
          <a:p>
            <a:pPr lvl="1"/>
            <a:r>
              <a:rPr lang="en-US" altLang="ko-KR" sz="2400" dirty="0" smtClean="0"/>
              <a:t>Cost optimal: if the cost of a parallel system is proportional to the execution time of the fastest algorithm.</a:t>
            </a:r>
          </a:p>
          <a:p>
            <a:r>
              <a:rPr lang="en-US" altLang="ko-KR" sz="2800" dirty="0" smtClean="0"/>
              <a:t>Scalability is a measure of its ability to increase speedup as the number of processors increases.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7102-6B65-4E3D-B0D4-7766D7CA71A7}" type="datetime1">
              <a:rPr lang="en-US" smtClean="0"/>
              <a:t>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267200" cy="365125"/>
          </a:xfrm>
        </p:spPr>
        <p:txBody>
          <a:bodyPr/>
          <a:lstStyle/>
          <a:p>
            <a:r>
              <a:rPr lang="en-US" dirty="0" smtClean="0"/>
              <a:t>Parallel processing                 </a:t>
            </a:r>
            <a:r>
              <a:rPr lang="en-US" dirty="0" err="1" smtClean="0"/>
              <a:t>Manju</a:t>
            </a:r>
            <a:r>
              <a:rPr lang="en-US" dirty="0" smtClean="0"/>
              <a:t> </a:t>
            </a:r>
            <a:r>
              <a:rPr lang="en-US" dirty="0" err="1" smtClean="0"/>
              <a:t>Suchdeo</a:t>
            </a:r>
            <a:r>
              <a:rPr lang="en-US" dirty="0" smtClean="0"/>
              <a:t>, IIPS, DAVV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Programming SIMDs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SIMD instruction set contains additional instruction for IN operations, manipulating local and global registers, setting activity bits based on data conditions.</a:t>
            </a:r>
          </a:p>
          <a:p>
            <a:r>
              <a:rPr lang="en-US" altLang="ko-KR" dirty="0" smtClean="0"/>
              <a:t>Popular high-level languages such as FORTRAN, C, and LISP have been extended to allow data-parallel programming on SIMDs.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5D74-3D35-42FC-A639-3E345362FCFD}" type="datetime1">
              <a:rPr lang="en-US" smtClean="0"/>
              <a:t>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419600" cy="365125"/>
          </a:xfrm>
        </p:spPr>
        <p:txBody>
          <a:bodyPr/>
          <a:lstStyle/>
          <a:p>
            <a:r>
              <a:rPr lang="en-US" dirty="0" smtClean="0"/>
              <a:t>Parallel processing                 </a:t>
            </a:r>
            <a:r>
              <a:rPr lang="en-US" dirty="0" err="1" smtClean="0"/>
              <a:t>Manju</a:t>
            </a:r>
            <a:r>
              <a:rPr lang="en-US" dirty="0" smtClean="0"/>
              <a:t> </a:t>
            </a:r>
            <a:r>
              <a:rPr lang="en-US" dirty="0" err="1" smtClean="0"/>
              <a:t>Suchdeo</a:t>
            </a:r>
            <a:r>
              <a:rPr lang="en-US" dirty="0" smtClean="0"/>
              <a:t>, IIPS, DAVV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Example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 dirty="0" smtClean="0"/>
              <a:t>ILLIAC-IV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 smtClean="0"/>
              <a:t>The ILLIAC-IV project was started in 1966 at the University of Illinois.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 smtClean="0"/>
              <a:t> A system with 256 processors controlled by a CP was envisioned.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 smtClean="0"/>
              <a:t>The set of processors was divided into four quadrants of 64 processors.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 smtClean="0"/>
              <a:t>The PE array is arranged as an 8x8 torus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596D-1BE4-4C9B-A35A-19F695DC064F}" type="datetime1">
              <a:rPr lang="en-US" smtClean="0"/>
              <a:t>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495800" cy="365125"/>
          </a:xfrm>
        </p:spPr>
        <p:txBody>
          <a:bodyPr/>
          <a:lstStyle/>
          <a:p>
            <a:r>
              <a:rPr lang="en-US" dirty="0" smtClean="0"/>
              <a:t>Parallel processing                 </a:t>
            </a:r>
            <a:r>
              <a:rPr lang="en-US" dirty="0" err="1" smtClean="0"/>
              <a:t>Manju</a:t>
            </a:r>
            <a:r>
              <a:rPr lang="en-US" dirty="0" smtClean="0"/>
              <a:t> </a:t>
            </a:r>
            <a:r>
              <a:rPr lang="en-US" dirty="0" err="1" smtClean="0"/>
              <a:t>Suchdeo</a:t>
            </a:r>
            <a:r>
              <a:rPr lang="en-US" dirty="0" smtClean="0"/>
              <a:t>, IIPS, DAVV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Example </a:t>
            </a:r>
            <a:br>
              <a:rPr lang="en-US" altLang="ko-KR" dirty="0" smtClean="0"/>
            </a:br>
            <a:r>
              <a:rPr lang="en-US" altLang="ko-KR" dirty="0" smtClean="0"/>
              <a:t>Systems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 dirty="0" smtClean="0"/>
              <a:t>CM-2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 smtClean="0"/>
              <a:t>Processors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smtClean="0"/>
              <a:t>The 16 processors are connected by a </a:t>
            </a:r>
            <a:r>
              <a:rPr lang="en-US" altLang="ko-KR" sz="2000" smtClean="0"/>
              <a:t>4x4 mesh.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400" dirty="0" smtClean="0"/>
              <a:t>Hypercube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smtClean="0"/>
              <a:t>The processors are linked by a 12-dimensional hypercube router network.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smtClean="0"/>
              <a:t>The following parallel communication operations permit elements of parallel variables: reduce &amp; broadcast, grid(NEWS), general(send, get), scan, spread, sort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3899-6F75-4C38-A175-CFEC899C9FB6}" type="datetime1">
              <a:rPr lang="en-US" smtClean="0"/>
              <a:t>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495800" cy="365125"/>
          </a:xfrm>
        </p:spPr>
        <p:txBody>
          <a:bodyPr/>
          <a:lstStyle/>
          <a:p>
            <a:r>
              <a:rPr lang="en-US" dirty="0" smtClean="0"/>
              <a:t>Parallel processing                 </a:t>
            </a:r>
            <a:r>
              <a:rPr lang="en-US" dirty="0" err="1" smtClean="0"/>
              <a:t>Manju</a:t>
            </a:r>
            <a:r>
              <a:rPr lang="en-US" dirty="0" smtClean="0"/>
              <a:t> </a:t>
            </a:r>
            <a:r>
              <a:rPr lang="en-US" dirty="0" err="1" smtClean="0"/>
              <a:t>Suchdeo</a:t>
            </a:r>
            <a:r>
              <a:rPr lang="en-US" dirty="0" smtClean="0"/>
              <a:t>, IIPS, DAVV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Major characteristics of SIMD architectures</a:t>
            </a:r>
          </a:p>
          <a:p>
            <a:pPr lvl="1"/>
            <a:r>
              <a:rPr lang="en-US" altLang="ko-KR" dirty="0" smtClean="0"/>
              <a:t>A single processor(CP)</a:t>
            </a:r>
          </a:p>
          <a:p>
            <a:pPr lvl="1"/>
            <a:r>
              <a:rPr lang="en-US" altLang="ko-KR" dirty="0" smtClean="0"/>
              <a:t>Synchronous array processors(PEs)</a:t>
            </a:r>
          </a:p>
          <a:p>
            <a:pPr lvl="1"/>
            <a:r>
              <a:rPr lang="en-US" altLang="ko-KR" dirty="0" smtClean="0"/>
              <a:t>Data-parallel architectures</a:t>
            </a:r>
          </a:p>
          <a:p>
            <a:pPr lvl="1"/>
            <a:r>
              <a:rPr lang="en-US" altLang="ko-KR" dirty="0" smtClean="0"/>
              <a:t>Hardware intensive architectures</a:t>
            </a:r>
          </a:p>
          <a:p>
            <a:pPr lvl="1"/>
            <a:r>
              <a:rPr lang="en-US" altLang="ko-KR" dirty="0" smtClean="0"/>
              <a:t>Interconnection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94D2-BC7A-4457-9A4E-38388CE273E3}" type="datetime1">
              <a:rPr lang="en-US" smtClean="0"/>
              <a:t>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processing                 Manju Suchdeo, IIPS, DAVV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Example </a:t>
            </a:r>
            <a:br>
              <a:rPr lang="en-US" altLang="ko-KR" dirty="0" smtClean="0"/>
            </a:br>
            <a:r>
              <a:rPr lang="en-US" altLang="ko-KR" dirty="0" smtClean="0"/>
              <a:t>Systems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 smtClean="0"/>
              <a:t>CM-2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Nexus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/>
              <a:t>A 4x4 </a:t>
            </a:r>
            <a:r>
              <a:rPr lang="en-US" altLang="ko-KR" dirty="0" err="1" smtClean="0"/>
              <a:t>crosspoint</a:t>
            </a:r>
            <a:r>
              <a:rPr lang="en-US" altLang="ko-KR" dirty="0" smtClean="0"/>
              <a:t> switch,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Router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/>
              <a:t>It is used to transmit data from a processor to the other.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NEWS Grid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/>
              <a:t>A two-dimensional mesh that allows nearest-neighbor communication.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5F43-4BBD-43FA-8528-8A029C8F0734}" type="datetime1">
              <a:rPr lang="en-US" smtClean="0"/>
              <a:t>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419600" cy="365125"/>
          </a:xfrm>
        </p:spPr>
        <p:txBody>
          <a:bodyPr/>
          <a:lstStyle/>
          <a:p>
            <a:r>
              <a:rPr lang="en-US" dirty="0" smtClean="0"/>
              <a:t>Parallel processing                 </a:t>
            </a:r>
            <a:r>
              <a:rPr lang="en-US" dirty="0" err="1" smtClean="0"/>
              <a:t>Manju</a:t>
            </a:r>
            <a:r>
              <a:rPr lang="en-US" dirty="0" smtClean="0"/>
              <a:t> </a:t>
            </a:r>
            <a:r>
              <a:rPr lang="en-US" dirty="0" err="1" smtClean="0"/>
              <a:t>Suchdeo</a:t>
            </a:r>
            <a:r>
              <a:rPr lang="en-US" dirty="0" smtClean="0"/>
              <a:t>, IIPS, DAVV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Example </a:t>
            </a:r>
            <a:br>
              <a:rPr lang="en-US" altLang="ko-KR" dirty="0" smtClean="0"/>
            </a:br>
            <a:r>
              <a:rPr lang="en-US" altLang="ko-KR" dirty="0" smtClean="0"/>
              <a:t>Systems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CM-2</a:t>
            </a:r>
          </a:p>
          <a:p>
            <a:pPr lvl="1"/>
            <a:r>
              <a:rPr lang="en-US" altLang="ko-KR" sz="2400" dirty="0" err="1" smtClean="0"/>
              <a:t>Input/Output</a:t>
            </a:r>
            <a:r>
              <a:rPr lang="en-US" altLang="ko-KR" sz="2400" dirty="0" smtClean="0"/>
              <a:t> system</a:t>
            </a:r>
          </a:p>
          <a:p>
            <a:pPr lvl="2"/>
            <a:r>
              <a:rPr lang="en-US" altLang="ko-KR" sz="2000" dirty="0" smtClean="0"/>
              <a:t>Each 8-K processor section is connected to one of the eight I/O channels .</a:t>
            </a:r>
          </a:p>
          <a:p>
            <a:pPr lvl="2"/>
            <a:r>
              <a:rPr lang="en-US" altLang="ko-KR" sz="2000" dirty="0" smtClean="0"/>
              <a:t>Data is passed along the channels to I/O controller (Figure 5.27).</a:t>
            </a:r>
          </a:p>
          <a:p>
            <a:pPr lvl="1"/>
            <a:r>
              <a:rPr lang="en-US" altLang="ko-KR" sz="2400" dirty="0" smtClean="0"/>
              <a:t>Software</a:t>
            </a:r>
          </a:p>
          <a:p>
            <a:pPr lvl="2"/>
            <a:r>
              <a:rPr lang="en-US" altLang="ko-KR" sz="2000" dirty="0" smtClean="0"/>
              <a:t>Assembly language, Paris</a:t>
            </a:r>
          </a:p>
          <a:p>
            <a:pPr lvl="2"/>
            <a:r>
              <a:rPr lang="en-US" altLang="ko-KR" sz="2000" dirty="0" smtClean="0"/>
              <a:t>*LISP, CM-LISP, and *C  </a:t>
            </a:r>
          </a:p>
          <a:p>
            <a:pPr lvl="1">
              <a:buNone/>
            </a:pPr>
            <a:endParaRPr lang="en-US" altLang="ko-KR" sz="24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313D-7D55-49AC-A13E-2FE82F68F3EB}" type="datetime1">
              <a:rPr lang="en-US" smtClean="0"/>
              <a:t>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419600" cy="365125"/>
          </a:xfrm>
        </p:spPr>
        <p:txBody>
          <a:bodyPr/>
          <a:lstStyle/>
          <a:p>
            <a:r>
              <a:rPr lang="en-US" dirty="0" smtClean="0"/>
              <a:t>Parallel processing                 </a:t>
            </a:r>
            <a:r>
              <a:rPr lang="en-US" dirty="0" err="1" smtClean="0"/>
              <a:t>Manju</a:t>
            </a:r>
            <a:r>
              <a:rPr lang="en-US" dirty="0" smtClean="0"/>
              <a:t> </a:t>
            </a:r>
            <a:r>
              <a:rPr lang="en-US" dirty="0" err="1" smtClean="0"/>
              <a:t>Suchdeo</a:t>
            </a:r>
            <a:r>
              <a:rPr lang="en-US" dirty="0" smtClean="0"/>
              <a:t>, IIPS, DAVV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Systolic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systolic array is a special purpose planar array of simple processors that feature a regular, near-neighbor interconnection network.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0306-F261-43A2-AAB3-A9F49F1EC4EB}" type="datetime1">
              <a:rPr lang="en-US" smtClean="0"/>
              <a:t>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876800" cy="365125"/>
          </a:xfrm>
        </p:spPr>
        <p:txBody>
          <a:bodyPr/>
          <a:lstStyle/>
          <a:p>
            <a:r>
              <a:rPr lang="en-US" dirty="0" smtClean="0"/>
              <a:t>Parallel processing                 </a:t>
            </a:r>
            <a:r>
              <a:rPr lang="en-US" dirty="0" err="1" smtClean="0"/>
              <a:t>Manju</a:t>
            </a:r>
            <a:r>
              <a:rPr lang="en-US" dirty="0" smtClean="0"/>
              <a:t> </a:t>
            </a:r>
            <a:r>
              <a:rPr lang="en-US" dirty="0" err="1" smtClean="0"/>
              <a:t>Suchdeo</a:t>
            </a:r>
            <a:r>
              <a:rPr lang="en-US" dirty="0" smtClean="0"/>
              <a:t>, IIPS, DAVV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Example </a:t>
            </a:r>
            <a:br>
              <a:rPr lang="en-US" altLang="ko-KR" dirty="0" smtClean="0"/>
            </a:br>
            <a:r>
              <a:rPr lang="en-US" altLang="ko-KR" dirty="0" smtClean="0"/>
              <a:t>Systems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CM-2</a:t>
            </a:r>
          </a:p>
          <a:p>
            <a:pPr lvl="1"/>
            <a:r>
              <a:rPr lang="en-US" altLang="ko-KR" dirty="0" smtClean="0"/>
              <a:t>The CM-2, introduced in 1987, is a massively parallel SIMD machine.</a:t>
            </a:r>
          </a:p>
          <a:p>
            <a:pPr lvl="1"/>
            <a:r>
              <a:rPr lang="en-US" altLang="ko-KR" dirty="0" smtClean="0"/>
              <a:t>Table 5.1 summarizes its characteristics.</a:t>
            </a:r>
          </a:p>
          <a:p>
            <a:pPr lvl="1"/>
            <a:r>
              <a:rPr lang="en-US" altLang="ko-KR" dirty="0" smtClean="0"/>
              <a:t>Figure 5.23 shows the architecture of CM-2.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24CF-E89F-4A18-84F8-703C22116E28}" type="datetime1">
              <a:rPr lang="en-US" smtClean="0"/>
              <a:t>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105400" cy="365125"/>
          </a:xfrm>
        </p:spPr>
        <p:txBody>
          <a:bodyPr/>
          <a:lstStyle/>
          <a:p>
            <a:r>
              <a:rPr lang="en-US" dirty="0" smtClean="0"/>
              <a:t>Parallel processing                 </a:t>
            </a:r>
            <a:r>
              <a:rPr lang="en-US" dirty="0" err="1" smtClean="0"/>
              <a:t>Manju</a:t>
            </a:r>
            <a:r>
              <a:rPr lang="en-US" dirty="0" smtClean="0"/>
              <a:t> </a:t>
            </a:r>
            <a:r>
              <a:rPr lang="en-US" dirty="0" err="1" smtClean="0"/>
              <a:t>Suchdeo</a:t>
            </a:r>
            <a:r>
              <a:rPr lang="en-US" dirty="0" smtClean="0"/>
              <a:t>, IIPS, DAVV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Associative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An SIMD whose main component is an associative memory.</a:t>
            </a:r>
          </a:p>
          <a:p>
            <a:r>
              <a:rPr lang="en-US" altLang="ko-KR" sz="2800" dirty="0" smtClean="0"/>
              <a:t>AM(Associative Memory)</a:t>
            </a:r>
          </a:p>
          <a:p>
            <a:pPr lvl="1"/>
            <a:r>
              <a:rPr lang="en-US" altLang="ko-KR" sz="2400" dirty="0" smtClean="0"/>
              <a:t>Used in fast search operations </a:t>
            </a:r>
          </a:p>
          <a:p>
            <a:pPr lvl="1"/>
            <a:r>
              <a:rPr lang="en-US" altLang="ko-KR" sz="2400" dirty="0" smtClean="0"/>
              <a:t>Data register</a:t>
            </a:r>
          </a:p>
          <a:p>
            <a:pPr lvl="1"/>
            <a:r>
              <a:rPr lang="en-US" altLang="ko-KR" sz="2400" dirty="0" smtClean="0"/>
              <a:t>Mask register</a:t>
            </a:r>
          </a:p>
          <a:p>
            <a:pPr lvl="1"/>
            <a:r>
              <a:rPr lang="en-US" altLang="ko-KR" sz="2400" dirty="0" smtClean="0"/>
              <a:t>Word selector</a:t>
            </a:r>
          </a:p>
          <a:p>
            <a:pPr lvl="1"/>
            <a:r>
              <a:rPr lang="en-US" altLang="ko-KR" sz="2400" dirty="0" smtClean="0"/>
              <a:t>Result register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AAC3-D84E-4841-BB9B-04B1DF99A708}" type="datetime1">
              <a:rPr lang="en-US" smtClean="0"/>
              <a:t>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267200" cy="365125"/>
          </a:xfrm>
        </p:spPr>
        <p:txBody>
          <a:bodyPr/>
          <a:lstStyle/>
          <a:p>
            <a:r>
              <a:rPr lang="en-US" dirty="0" smtClean="0"/>
              <a:t>Parallel processing                 </a:t>
            </a:r>
            <a:r>
              <a:rPr lang="en-US" dirty="0" err="1" smtClean="0"/>
              <a:t>Manju</a:t>
            </a:r>
            <a:r>
              <a:rPr lang="en-US" dirty="0" smtClean="0"/>
              <a:t> </a:t>
            </a:r>
            <a:r>
              <a:rPr lang="en-US" dirty="0" err="1" smtClean="0"/>
              <a:t>Suchdeo</a:t>
            </a:r>
            <a:r>
              <a:rPr lang="en-US" dirty="0" smtClean="0"/>
              <a:t>, IIPS, DAVV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Associative processor architectures also belong to the SIMD classification. </a:t>
            </a:r>
          </a:p>
          <a:p>
            <a:pPr lvl="1"/>
            <a:r>
              <a:rPr lang="en-US" altLang="ko-KR" dirty="0" smtClean="0"/>
              <a:t>STRAN</a:t>
            </a:r>
          </a:p>
          <a:p>
            <a:pPr lvl="1"/>
            <a:r>
              <a:rPr lang="en-US" altLang="ko-KR" dirty="0" smtClean="0"/>
              <a:t>Goodyear Aerospace</a:t>
            </a:r>
            <a:r>
              <a:rPr lang="en-US" altLang="ko-KR" dirty="0" smtClean="0">
                <a:latin typeface="Times New Roman"/>
              </a:rPr>
              <a:t>’</a:t>
            </a:r>
            <a:r>
              <a:rPr lang="en-US" altLang="ko-KR" dirty="0" smtClean="0"/>
              <a:t>s MPP(massively parallel processor)</a:t>
            </a:r>
          </a:p>
          <a:p>
            <a:r>
              <a:rPr lang="en-US" altLang="ko-KR" dirty="0" smtClean="0"/>
              <a:t>The systolic architectures are a special type of synchronous array processor architecture. 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5466-15C4-4099-8CA2-9FB94B3BD109}" type="datetime1">
              <a:rPr lang="en-US" smtClean="0"/>
              <a:t>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191000" cy="365125"/>
          </a:xfrm>
        </p:spPr>
        <p:txBody>
          <a:bodyPr/>
          <a:lstStyle/>
          <a:p>
            <a:r>
              <a:rPr lang="en-US" dirty="0" smtClean="0"/>
              <a:t>Parallel processing                 </a:t>
            </a:r>
            <a:r>
              <a:rPr lang="en-US" dirty="0" err="1" smtClean="0"/>
              <a:t>Manju</a:t>
            </a:r>
            <a:r>
              <a:rPr lang="en-US" dirty="0" smtClean="0"/>
              <a:t> </a:t>
            </a:r>
            <a:r>
              <a:rPr lang="en-US" dirty="0" err="1" smtClean="0"/>
              <a:t>Suchdeo</a:t>
            </a:r>
            <a:r>
              <a:rPr lang="en-US" dirty="0" smtClean="0"/>
              <a:t>, IIPS, DAVV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SIMD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ko-KR" dirty="0" smtClean="0"/>
              <a:t>SIMDs offer an N-fold throughput enhancement over SISD provided the application exhibits a data-parallelism of degree N. </a:t>
            </a:r>
          </a:p>
          <a:p>
            <a:r>
              <a:rPr lang="en-US" altLang="ko-KR" dirty="0" smtClean="0"/>
              <a:t>Memory</a:t>
            </a:r>
          </a:p>
          <a:p>
            <a:pPr lvl="1"/>
            <a:r>
              <a:rPr lang="en-US" altLang="ko-KR" dirty="0" smtClean="0"/>
              <a:t>Data are distributed among the memory blocks</a:t>
            </a:r>
          </a:p>
          <a:p>
            <a:pPr lvl="1"/>
            <a:r>
              <a:rPr lang="en-US" altLang="ko-KR" dirty="0" smtClean="0"/>
              <a:t>A data alignment network allows any data memory to be accessed by any PE.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A5C-351E-42F3-B7D3-78B3B6E1252C}" type="datetime1">
              <a:rPr lang="en-US" smtClean="0"/>
              <a:t>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191000" cy="365125"/>
          </a:xfrm>
        </p:spPr>
        <p:txBody>
          <a:bodyPr/>
          <a:lstStyle/>
          <a:p>
            <a:r>
              <a:rPr lang="en-US" smtClean="0"/>
              <a:t>Parallel processing                 Manju Suchdeo, IIPS, DAVV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SIMD Organization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 smtClean="0"/>
              <a:t>Control processor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To fetch instructions and decode them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To transfer instructions to PEs for executions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To perform all address computations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To retrieve some data elements from the memory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To broadcast them to all PEs as required.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C3EB-F3D3-46A4-A573-D2648636FCC7}" type="datetime1">
              <a:rPr lang="en-US" smtClean="0"/>
              <a:t>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419600" cy="365125"/>
          </a:xfrm>
        </p:spPr>
        <p:txBody>
          <a:bodyPr/>
          <a:lstStyle/>
          <a:p>
            <a:r>
              <a:rPr lang="en-US" dirty="0" smtClean="0"/>
              <a:t>Parallel processing                 </a:t>
            </a:r>
            <a:r>
              <a:rPr lang="en-US" dirty="0" err="1" smtClean="0"/>
              <a:t>Manju</a:t>
            </a:r>
            <a:r>
              <a:rPr lang="en-US" dirty="0" smtClean="0"/>
              <a:t> </a:t>
            </a:r>
            <a:r>
              <a:rPr lang="en-US" dirty="0" err="1" smtClean="0"/>
              <a:t>Suchdeo</a:t>
            </a:r>
            <a:r>
              <a:rPr lang="en-US" dirty="0" smtClean="0"/>
              <a:t>, IIPS, DAVV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SIMD Organization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 smtClean="0"/>
              <a:t>Arithmetic/Logic processors 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To perform the arithmetic and logical operations on the data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Each PE corresponding to data paths and arithmetic/logic units of an SISD processor capable of responding to control </a:t>
            </a:r>
            <a:r>
              <a:rPr lang="en-US" altLang="ko-KR" dirty="0" err="1" smtClean="0"/>
              <a:t>control</a:t>
            </a:r>
            <a:r>
              <a:rPr lang="en-US" altLang="ko-KR" dirty="0" smtClean="0"/>
              <a:t> signals from the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1037-EF35-46FA-8CF9-2AD1ABCF7B1F}" type="datetime1">
              <a:rPr lang="en-US" smtClean="0"/>
              <a:t>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343400" cy="365125"/>
          </a:xfrm>
        </p:spPr>
        <p:txBody>
          <a:bodyPr/>
          <a:lstStyle/>
          <a:p>
            <a:r>
              <a:rPr lang="en-US" dirty="0" smtClean="0"/>
              <a:t>Parallel processing                 </a:t>
            </a:r>
            <a:r>
              <a:rPr lang="en-US" dirty="0" err="1" smtClean="0"/>
              <a:t>Manju</a:t>
            </a:r>
            <a:r>
              <a:rPr lang="en-US" dirty="0" smtClean="0"/>
              <a:t> </a:t>
            </a:r>
            <a:r>
              <a:rPr lang="en-US" dirty="0" err="1" smtClean="0"/>
              <a:t>Suchdeo</a:t>
            </a:r>
            <a:r>
              <a:rPr lang="en-US" dirty="0" smtClean="0"/>
              <a:t>, IIPS, DAVV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SIMD Organization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Registers, instruction set, performance considerations</a:t>
            </a:r>
          </a:p>
          <a:p>
            <a:pPr lvl="1"/>
            <a:r>
              <a:rPr lang="en-US" altLang="ko-KR" dirty="0" smtClean="0"/>
              <a:t>The instruction set contains two types of index manipulation instructions, one set for global registers and the other for local registers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A0C-F65C-46BF-AC5A-355678C78A40}" type="datetime1">
              <a:rPr lang="en-US" smtClean="0"/>
              <a:t>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419600" cy="365125"/>
          </a:xfrm>
        </p:spPr>
        <p:txBody>
          <a:bodyPr/>
          <a:lstStyle/>
          <a:p>
            <a:r>
              <a:rPr lang="en-US" dirty="0" smtClean="0"/>
              <a:t>Parallel processing                 </a:t>
            </a:r>
            <a:r>
              <a:rPr lang="en-US" dirty="0" err="1" smtClean="0"/>
              <a:t>Manju</a:t>
            </a:r>
            <a:r>
              <a:rPr lang="en-US" dirty="0" smtClean="0"/>
              <a:t> </a:t>
            </a:r>
            <a:r>
              <a:rPr lang="en-US" dirty="0" err="1" smtClean="0"/>
              <a:t>Suchdeo</a:t>
            </a:r>
            <a:r>
              <a:rPr lang="en-US" dirty="0" smtClean="0"/>
              <a:t>, IIPS, DAVV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Data Storage Techniques and Memory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Straight storage / skewed storage</a:t>
            </a:r>
          </a:p>
          <a:p>
            <a:r>
              <a:rPr lang="en-US" altLang="ko-KR" dirty="0" smtClean="0"/>
              <a:t>GCD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45FF-E83E-436E-BBC9-085CE0390421}" type="datetime1">
              <a:rPr lang="en-US" smtClean="0"/>
              <a:t>1/6/2014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AFD3-4A4F-4C18-A02F-2F0724452745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processing                 Manju Suchdeo, IIPS, DAVV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</TotalTime>
  <Words>1003</Words>
  <Application>Microsoft Office PowerPoint</Application>
  <PresentationFormat>On-screen Show (4:3)</PresentationFormat>
  <Paragraphs>208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Array Processors</vt:lpstr>
      <vt:lpstr>Introduction</vt:lpstr>
      <vt:lpstr>Associative Processor</vt:lpstr>
      <vt:lpstr>Introduction(continued)</vt:lpstr>
      <vt:lpstr>SIMD Organization</vt:lpstr>
      <vt:lpstr>SIMD Organization (continued)</vt:lpstr>
      <vt:lpstr>SIMD Organization (continued)</vt:lpstr>
      <vt:lpstr>SIMD Organization (continued)</vt:lpstr>
      <vt:lpstr>Data Storage Techniques and Memory Organization</vt:lpstr>
      <vt:lpstr>Interconnection Networks</vt:lpstr>
      <vt:lpstr>Interconnection Networks (continued)</vt:lpstr>
      <vt:lpstr>Interconnection Networks (continued)</vt:lpstr>
      <vt:lpstr>Interconnection Networks (continued)</vt:lpstr>
      <vt:lpstr>Interconnection Networks (continued)</vt:lpstr>
      <vt:lpstr>Performance Evaluation and Scalability</vt:lpstr>
      <vt:lpstr>Performance Evaluation and Scalability (continued)</vt:lpstr>
      <vt:lpstr>Programming SIMDs</vt:lpstr>
      <vt:lpstr>Example Systems</vt:lpstr>
      <vt:lpstr>Example  Systems (continued)</vt:lpstr>
      <vt:lpstr>Example  Systems (continued)</vt:lpstr>
      <vt:lpstr>Example  Systems (continued)</vt:lpstr>
      <vt:lpstr>Systolic Arrays</vt:lpstr>
      <vt:lpstr>Example  Systems (continued)</vt:lpstr>
    </vt:vector>
  </TitlesOfParts>
  <Company>davv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Processors</dc:title>
  <dc:creator>iips</dc:creator>
  <cp:lastModifiedBy>iips</cp:lastModifiedBy>
  <cp:revision>8</cp:revision>
  <dcterms:created xsi:type="dcterms:W3CDTF">2014-01-06T11:00:44Z</dcterms:created>
  <dcterms:modified xsi:type="dcterms:W3CDTF">2014-01-06T11:26:06Z</dcterms:modified>
</cp:coreProperties>
</file>