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3048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FINANCIAL MARKETS</a:t>
            </a:r>
            <a:br>
              <a:rPr lang="en-US" dirty="0" smtClean="0"/>
            </a:br>
            <a:r>
              <a:rPr lang="en-US" dirty="0" smtClean="0"/>
              <a:t> AND </a:t>
            </a:r>
            <a:br>
              <a:rPr lang="en-US" dirty="0" smtClean="0"/>
            </a:br>
            <a:r>
              <a:rPr lang="en-US" dirty="0" smtClean="0"/>
              <a:t>FINANCIAL SERVICES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7854696" cy="1094936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The term financial system includes a complex of institutions and mechanisms which affect the  generation of savings &amp; their transfer to those who will invest.</a:t>
            </a:r>
          </a:p>
          <a:p>
            <a:r>
              <a:rPr lang="en-US" sz="3200" dirty="0" smtClean="0"/>
              <a:t>Financial system aims at establishing a regular , smooth , efficient &amp; </a:t>
            </a:r>
            <a:r>
              <a:rPr lang="en-US" sz="3200" dirty="0" err="1" smtClean="0"/>
              <a:t>costeffective</a:t>
            </a:r>
            <a:r>
              <a:rPr lang="en-US" sz="3200" dirty="0" smtClean="0"/>
              <a:t> link between savers &amp; investors 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Components of Formal financial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Financial institutions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Various </a:t>
            </a:r>
            <a:r>
              <a:rPr lang="en-US" dirty="0" err="1" smtClean="0"/>
              <a:t>clasiifications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Banking and Non banking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Term Finance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Sectoral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Specialised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 level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Investment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Financial Market s</a:t>
            </a:r>
          </a:p>
          <a:p>
            <a:pPr marL="973138" indent="-234950">
              <a:buFont typeface="+mj-lt"/>
              <a:buAutoNum type="arabicPeriod"/>
            </a:pPr>
            <a:r>
              <a:rPr lang="en-US" dirty="0" smtClean="0"/>
              <a:t>Money Market and Capital Market </a:t>
            </a:r>
          </a:p>
          <a:p>
            <a:pPr marL="973138" indent="-234950">
              <a:buFont typeface="+mj-lt"/>
              <a:buAutoNum type="arabicPeriod"/>
            </a:pPr>
            <a:r>
              <a:rPr lang="en-US" dirty="0" smtClean="0"/>
              <a:t>Primary Market and Secondary Market</a:t>
            </a:r>
          </a:p>
          <a:p>
            <a:pPr marL="514350" indent="-514350"/>
            <a:r>
              <a:rPr lang="en-US" dirty="0" smtClean="0"/>
              <a:t>Financial Instruments </a:t>
            </a:r>
          </a:p>
          <a:p>
            <a:pPr marL="693738" indent="0">
              <a:buFont typeface="+mj-lt"/>
              <a:buAutoNum type="arabicPeriod"/>
              <a:tabLst>
                <a:tab pos="973138" algn="l"/>
              </a:tabLst>
            </a:pPr>
            <a:r>
              <a:rPr lang="en-US" dirty="0" smtClean="0"/>
              <a:t>Primary and Secondary</a:t>
            </a:r>
          </a:p>
          <a:p>
            <a:pPr marL="514350" indent="-514350"/>
            <a:r>
              <a:rPr lang="en-US" dirty="0" smtClean="0"/>
              <a:t>Financial Services</a:t>
            </a:r>
          </a:p>
          <a:p>
            <a:pPr marL="693738" indent="44450">
              <a:buFont typeface="+mj-lt"/>
              <a:buAutoNum type="arabicPeriod"/>
            </a:pPr>
            <a:r>
              <a:rPr lang="en-US" dirty="0" smtClean="0"/>
              <a:t>Fund Based&amp; Non Fund Based </a:t>
            </a:r>
          </a:p>
          <a:p>
            <a:pPr marL="693738" indent="44450">
              <a:buFont typeface="+mj-lt"/>
              <a:buAutoNum type="arabicPeriod"/>
            </a:pPr>
            <a:r>
              <a:rPr lang="en-US" dirty="0" smtClean="0"/>
              <a:t>Capital market based and others 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System Designs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Bank Based</a:t>
            </a:r>
          </a:p>
          <a:p>
            <a:r>
              <a:rPr lang="en-US" sz="4400" dirty="0" smtClean="0"/>
              <a:t>Market Based 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Relationship between Financial System and Economic Growth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Facilitates economic activity </a:t>
            </a:r>
          </a:p>
          <a:p>
            <a:r>
              <a:rPr lang="en-US" sz="3200" dirty="0" smtClean="0"/>
              <a:t>Helps accelerate the volume and the rate of savings</a:t>
            </a:r>
          </a:p>
          <a:p>
            <a:r>
              <a:rPr lang="en-US" sz="3200" dirty="0" smtClean="0"/>
              <a:t>Lowers financial intermediation cost </a:t>
            </a:r>
          </a:p>
          <a:p>
            <a:r>
              <a:rPr lang="en-US" sz="3200" dirty="0" smtClean="0"/>
              <a:t>Makes innovation least costly </a:t>
            </a:r>
          </a:p>
          <a:p>
            <a:r>
              <a:rPr lang="en-US" sz="3200" dirty="0" smtClean="0"/>
              <a:t>Helps to monitor the management of company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/>
              <a:t>THANK</a:t>
            </a:r>
          </a:p>
          <a:p>
            <a:pPr algn="ctr">
              <a:buNone/>
            </a:pPr>
            <a:r>
              <a:rPr lang="en-US" sz="5400" dirty="0" smtClean="0"/>
              <a:t> YOU 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</TotalTime>
  <Words>145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FINANCIAL MARKETS  AND  FINANCIAL SERVICES </vt:lpstr>
      <vt:lpstr>Financial System</vt:lpstr>
      <vt:lpstr>Components of Formal financial System </vt:lpstr>
      <vt:lpstr>Slide 4</vt:lpstr>
      <vt:lpstr>Financial System Designs </vt:lpstr>
      <vt:lpstr>Relationship between Financial System and Economic Growth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MARKETS  AND  FINANCIAL SERVICES </dc:title>
  <dc:creator/>
  <cp:lastModifiedBy>iips</cp:lastModifiedBy>
  <cp:revision>5</cp:revision>
  <dcterms:created xsi:type="dcterms:W3CDTF">2006-08-16T00:00:00Z</dcterms:created>
  <dcterms:modified xsi:type="dcterms:W3CDTF">2014-01-07T10:42:23Z</dcterms:modified>
</cp:coreProperties>
</file>