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521D1-693B-4C30-9910-CC89F0BD13CA}" type="datetimeFigureOut">
              <a:rPr lang="en-US" smtClean="0"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E524E-6A9C-4EE0-A712-0343F17A5E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NETWORK LAYER</a:t>
            </a:r>
            <a:r>
              <a:rPr lang="en-US" sz="3200" dirty="0" smtClean="0">
                <a:latin typeface="Arial" charset="0"/>
              </a:rPr>
              <a:t/>
            </a:r>
            <a:br>
              <a:rPr lang="en-US" sz="3200" dirty="0" smtClean="0">
                <a:latin typeface="Arial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The first 3 usable sub networks are:</a:t>
            </a:r>
          </a:p>
          <a:p>
            <a:r>
              <a:rPr lang="en-US" dirty="0" smtClean="0">
                <a:latin typeface="Arial" charset="0"/>
              </a:rPr>
              <a:t>180.200.16.0</a:t>
            </a:r>
          </a:p>
          <a:p>
            <a:r>
              <a:rPr lang="en-US" dirty="0" smtClean="0">
                <a:latin typeface="Arial" charset="0"/>
              </a:rPr>
              <a:t>180.200.32.0</a:t>
            </a:r>
          </a:p>
          <a:p>
            <a:r>
              <a:rPr lang="en-US" dirty="0" smtClean="0">
                <a:latin typeface="Arial" charset="0"/>
              </a:rPr>
              <a:t>180.200.48.0</a:t>
            </a:r>
          </a:p>
          <a:p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For sub network </a:t>
            </a:r>
            <a:r>
              <a:rPr lang="en-US" dirty="0" smtClean="0">
                <a:latin typeface="Arial" charset="0"/>
              </a:rPr>
              <a:t>180.200.16.0, the valid IP address are:</a:t>
            </a:r>
          </a:p>
          <a:p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180.200.16.1 to 180.200.31.254</a:t>
            </a:r>
          </a:p>
          <a:p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Directed broadcast address is:</a:t>
            </a:r>
          </a:p>
          <a:p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180.200.31.255</a:t>
            </a:r>
          </a:p>
          <a:p>
            <a:endParaRPr lang="en-US" dirty="0" smtClean="0">
              <a:latin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OVERVIEW</a:t>
            </a:r>
            <a:br>
              <a:rPr lang="en-US" b="1" dirty="0" smtClean="0">
                <a:solidFill>
                  <a:srgbClr val="FF9900"/>
                </a:solidFill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Routing Algorithms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Shortest Path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Flooding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Flow-based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Distance Vector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Link State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Hierarchical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Broadcast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Multicast</a:t>
            </a:r>
          </a:p>
          <a:p>
            <a:pPr marL="914400" lvl="1" indent="-457200">
              <a:buFontTx/>
              <a:buChar char="•"/>
            </a:pPr>
            <a:r>
              <a:rPr lang="en-US" sz="2000" dirty="0" smtClean="0">
                <a:latin typeface="Arial" charset="0"/>
              </a:rPr>
              <a:t>Routing for Mobile Hosts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Congestion control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IP Addressing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Routers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 algn="l"/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/>
            </a:r>
            <a:br>
              <a:rPr lang="en-US" b="1" dirty="0" smtClean="0">
                <a:solidFill>
                  <a:srgbClr val="FF9900"/>
                </a:solidFill>
                <a:latin typeface="Arial" charset="0"/>
              </a:rPr>
            </a:br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/>
            </a:r>
            <a:br>
              <a:rPr lang="en-US" b="1" dirty="0" smtClean="0">
                <a:solidFill>
                  <a:srgbClr val="FF9900"/>
                </a:solidFill>
                <a:latin typeface="Arial" charset="0"/>
              </a:rPr>
            </a:br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            </a:t>
            </a:r>
            <a:r>
              <a:rPr lang="en-US" sz="2700" b="1" dirty="0" smtClean="0">
                <a:solidFill>
                  <a:srgbClr val="FF9900"/>
                </a:solidFill>
                <a:latin typeface="Arial" charset="0"/>
              </a:rPr>
              <a:t>ROUTING ALGORITHMS</a:t>
            </a:r>
            <a:br>
              <a:rPr lang="en-US" sz="2700" b="1" dirty="0" smtClean="0">
                <a:solidFill>
                  <a:srgbClr val="FF9900"/>
                </a:solidFill>
                <a:latin typeface="Arial" charset="0"/>
              </a:rPr>
            </a:br>
            <a:r>
              <a:rPr lang="en-US" sz="2700" b="1" dirty="0" smtClean="0">
                <a:solidFill>
                  <a:srgbClr val="FF9900"/>
                </a:solidFill>
                <a:latin typeface="Arial" charset="0"/>
              </a:rPr>
              <a:t/>
            </a:r>
            <a:br>
              <a:rPr lang="en-US" sz="2700" b="1" dirty="0" smtClean="0">
                <a:solidFill>
                  <a:srgbClr val="FF9900"/>
                </a:solidFill>
                <a:latin typeface="Arial" charset="0"/>
              </a:rPr>
            </a:br>
            <a:r>
              <a:rPr lang="en-US" sz="2700" b="1" dirty="0" smtClean="0">
                <a:solidFill>
                  <a:srgbClr val="FF9900"/>
                </a:solidFill>
                <a:latin typeface="Arial" charset="0"/>
              </a:rPr>
              <a:t>1</a:t>
            </a:r>
            <a:r>
              <a:rPr lang="en-US" sz="2700" b="1" dirty="0" smtClean="0">
                <a:solidFill>
                  <a:schemeClr val="accent2"/>
                </a:solidFill>
                <a:latin typeface="Arial" charset="0"/>
              </a:rPr>
              <a:t>.  Shortest Path</a:t>
            </a:r>
            <a:r>
              <a:rPr lang="en-US" b="1" dirty="0" smtClean="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accent2"/>
                </a:solidFill>
                <a:latin typeface="Arial" charset="0"/>
              </a:rPr>
              <a:t/>
            </a:r>
            <a:br>
              <a:rPr lang="en-US" sz="1400" dirty="0" smtClean="0">
                <a:solidFill>
                  <a:schemeClr val="accent2"/>
                </a:solidFill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val 11"/>
          <p:cNvSpPr>
            <a:spLocks noChangeArrowheads="1"/>
          </p:cNvSpPr>
          <p:nvPr/>
        </p:nvSpPr>
        <p:spPr bwMode="auto">
          <a:xfrm>
            <a:off x="2743200" y="3505200"/>
            <a:ext cx="5334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5" name="Oval 12"/>
          <p:cNvSpPr>
            <a:spLocks noChangeArrowheads="1"/>
          </p:cNvSpPr>
          <p:nvPr/>
        </p:nvSpPr>
        <p:spPr bwMode="auto">
          <a:xfrm>
            <a:off x="5715000" y="2286000"/>
            <a:ext cx="5334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5105400" y="3657600"/>
            <a:ext cx="5334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3733800" y="2286000"/>
            <a:ext cx="5334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3886200" y="4876800"/>
            <a:ext cx="5334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7315200" y="4114800"/>
            <a:ext cx="533400" cy="5334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3657600" y="1981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B(A,2)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2286000" y="3124200"/>
            <a:ext cx="82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dirty="0"/>
              <a:t>A(-,-)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3733800" y="44196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E(A,2)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5562600" y="19050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C(B,3)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4876800" y="3276600"/>
            <a:ext cx="81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D(E,3)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7315200" y="3657600"/>
            <a:ext cx="774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F(E,4)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3124200" y="2819400"/>
            <a:ext cx="7620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267200" y="2590800"/>
            <a:ext cx="1447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5638800" y="2819400"/>
            <a:ext cx="3810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3200400" y="3962400"/>
            <a:ext cx="9144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V="1">
            <a:off x="4343400" y="4191000"/>
            <a:ext cx="9144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352800" y="2819400"/>
            <a:ext cx="251460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4572000" y="4495800"/>
            <a:ext cx="2819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562600" y="4038600"/>
            <a:ext cx="17526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6172200" y="2743200"/>
            <a:ext cx="1295400" cy="1371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260725" y="2860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3336925" y="46132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808527" y="4384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5867400" y="4572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461125" y="4003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4860925" y="24796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765925" y="31654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4038600" y="3200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219200" y="487680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charset="0"/>
              </a:rPr>
              <a:t>A – E – D – F </a:t>
            </a:r>
          </a:p>
          <a:p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A – E – F</a:t>
            </a:r>
            <a:r>
              <a:rPr lang="en-US" dirty="0" smtClean="0">
                <a:latin typeface="Arial" charset="0"/>
              </a:rPr>
              <a:t>  is the answer.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ROUTING ALGORITHMS</a:t>
            </a:r>
            <a:endParaRPr lang="en-US" b="1" dirty="0">
              <a:solidFill>
                <a:srgbClr val="FF9900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8180832" cy="1858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charset="0"/>
              </a:rPr>
              <a:t>To prevent packets from circulating indefinitely, a packet has a hop counter. Every time a packet arrives at an IMP, the hop counter is decrease by 1. Once the hop counter of a packet reaches 0, the packet is discarded.</a:t>
            </a:r>
          </a:p>
          <a:p>
            <a:endParaRPr lang="en-US" dirty="0"/>
          </a:p>
        </p:txBody>
      </p:sp>
      <p:sp>
        <p:nvSpPr>
          <p:cNvPr id="4" name="Line 45"/>
          <p:cNvSpPr>
            <a:spLocks noChangeShapeType="1"/>
          </p:cNvSpPr>
          <p:nvPr/>
        </p:nvSpPr>
        <p:spPr bwMode="auto">
          <a:xfrm>
            <a:off x="29718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3200400" y="2332038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Packet</a:t>
            </a:r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56388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" name="Line 48"/>
          <p:cNvSpPr>
            <a:spLocks noChangeShapeType="1"/>
          </p:cNvSpPr>
          <p:nvPr/>
        </p:nvSpPr>
        <p:spPr bwMode="auto">
          <a:xfrm>
            <a:off x="56388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Line 49"/>
          <p:cNvSpPr>
            <a:spLocks noChangeShapeType="1"/>
          </p:cNvSpPr>
          <p:nvPr/>
        </p:nvSpPr>
        <p:spPr bwMode="auto">
          <a:xfrm>
            <a:off x="56388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85800" y="1295400"/>
            <a:ext cx="8001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endParaRPr lang="en-US" sz="800" dirty="0">
              <a:latin typeface="Arial" charset="0"/>
            </a:endParaRPr>
          </a:p>
          <a:p>
            <a:pPr marL="457200" indent="-457200"/>
            <a:endParaRPr lang="en-US" sz="2000" b="1" dirty="0" smtClean="0">
              <a:solidFill>
                <a:schemeClr val="accent2"/>
              </a:solidFill>
              <a:latin typeface="Arial" charset="0"/>
            </a:endParaRPr>
          </a:p>
          <a:p>
            <a:pPr marL="457200" indent="-457200"/>
            <a:r>
              <a:rPr lang="en-US" sz="2000" b="1" dirty="0" smtClean="0">
                <a:solidFill>
                  <a:schemeClr val="accent2"/>
                </a:solidFill>
                <a:latin typeface="Arial" charset="0"/>
              </a:rPr>
              <a:t>2.  </a:t>
            </a:r>
            <a:r>
              <a:rPr lang="en-US" sz="2000" b="1" dirty="0">
                <a:solidFill>
                  <a:schemeClr val="accent2"/>
                </a:solidFill>
                <a:latin typeface="Arial" charset="0"/>
              </a:rPr>
              <a:t>Flooding</a:t>
            </a:r>
          </a:p>
          <a:p>
            <a:pPr marL="457200" indent="-457200"/>
            <a:endParaRPr lang="en-US" sz="800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" name="Text Box 44"/>
          <p:cNvSpPr txBox="1">
            <a:spLocks noChangeArrowheads="1"/>
          </p:cNvSpPr>
          <p:nvPr/>
        </p:nvSpPr>
        <p:spPr bwMode="auto">
          <a:xfrm>
            <a:off x="4572000" y="2209800"/>
            <a:ext cx="10064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IMP</a:t>
            </a:r>
          </a:p>
          <a:p>
            <a:pPr algn="ctr"/>
            <a:r>
              <a:rPr lang="en-US" dirty="0">
                <a:latin typeface="Arial" charset="0"/>
              </a:rPr>
              <a:t>B</a:t>
            </a:r>
          </a:p>
        </p:txBody>
      </p:sp>
      <p:sp>
        <p:nvSpPr>
          <p:cNvPr id="21" name="Line 45"/>
          <p:cNvSpPr>
            <a:spLocks noChangeShapeType="1"/>
          </p:cNvSpPr>
          <p:nvPr/>
        </p:nvSpPr>
        <p:spPr bwMode="auto">
          <a:xfrm>
            <a:off x="29718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Line 47"/>
          <p:cNvSpPr>
            <a:spLocks noChangeShapeType="1"/>
          </p:cNvSpPr>
          <p:nvPr/>
        </p:nvSpPr>
        <p:spPr bwMode="auto">
          <a:xfrm>
            <a:off x="5638800" y="2819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>
            <a:off x="5638800" y="2362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Line 49"/>
          <p:cNvSpPr>
            <a:spLocks noChangeShapeType="1"/>
          </p:cNvSpPr>
          <p:nvPr/>
        </p:nvSpPr>
        <p:spPr bwMode="auto">
          <a:xfrm>
            <a:off x="56388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Text Box 51"/>
          <p:cNvSpPr txBox="1">
            <a:spLocks noChangeArrowheads="1"/>
          </p:cNvSpPr>
          <p:nvPr/>
        </p:nvSpPr>
        <p:spPr bwMode="auto">
          <a:xfrm>
            <a:off x="6705600" y="213360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Packet to IMP C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6705600" y="259080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Packet to IMP D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6705600" y="3048000"/>
            <a:ext cx="20154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Arial" charset="0"/>
              </a:rPr>
              <a:t>Packet to IMP </a:t>
            </a:r>
            <a:r>
              <a:rPr lang="en-US" sz="2000" dirty="0" smtClean="0">
                <a:latin typeface="Arial" charset="0"/>
              </a:rPr>
              <a:t>E</a:t>
            </a:r>
          </a:p>
          <a:p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IP ADDRESSING</a:t>
            </a:r>
            <a:br>
              <a:rPr lang="en-US" b="1" dirty="0" smtClean="0">
                <a:solidFill>
                  <a:srgbClr val="FF9900"/>
                </a:solidFill>
                <a:latin typeface="Arial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sz="3600" dirty="0" smtClean="0">
                <a:solidFill>
                  <a:schemeClr val="accent2"/>
                </a:solidFill>
                <a:latin typeface="Arial" charset="0"/>
              </a:rPr>
              <a:t>Format</a:t>
            </a: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x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x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x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x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x</a:t>
            </a:r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where x is either 0 or 1</a:t>
            </a:r>
          </a:p>
          <a:p>
            <a:pPr marL="457200" indent="-457200"/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Example 1:</a:t>
            </a:r>
          </a:p>
          <a:p>
            <a:pPr marL="457200" indent="-457200"/>
            <a:endParaRPr lang="en-US" sz="110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1 1 1 1 1 1 1 1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 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1 1 1 1 1 1 1 1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 0 0 0 0 0 0 0 0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 0 0 0 0 0 0 0 0</a:t>
            </a:r>
          </a:p>
          <a:p>
            <a:pPr marL="457200" indent="-457200"/>
            <a:endParaRPr lang="en-US" sz="280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 algn="ctr"/>
            <a:r>
              <a:rPr lang="en-US" sz="3600" dirty="0" smtClean="0">
                <a:solidFill>
                  <a:schemeClr val="tx2"/>
                </a:solidFill>
                <a:latin typeface="Arial" charset="0"/>
              </a:rPr>
              <a:t>255.255.0.0</a:t>
            </a:r>
            <a:endParaRPr lang="en-US" sz="2800" dirty="0" smtClean="0">
              <a:solidFill>
                <a:schemeClr val="accent2"/>
              </a:solidFill>
              <a:latin typeface="Arial" charset="0"/>
            </a:endParaRPr>
          </a:p>
          <a:p>
            <a:pPr marL="457200" indent="-457200"/>
            <a:endParaRPr lang="en-US" sz="360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Example 2:</a:t>
            </a:r>
          </a:p>
          <a:p>
            <a:pPr marL="457200" indent="-457200"/>
            <a:endParaRPr lang="en-US" sz="110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1 1 1 1 1 1 1 1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 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1 1 1 1 1 1 1 1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 1 0 0 0 0 0 0 0 </a:t>
            </a:r>
            <a:r>
              <a:rPr lang="en-US" sz="4000" dirty="0" smtClean="0">
                <a:solidFill>
                  <a:schemeClr val="tx2"/>
                </a:solidFill>
                <a:latin typeface="Arial" charset="0"/>
              </a:rPr>
              <a:t>.</a:t>
            </a:r>
            <a:r>
              <a:rPr lang="en-US" sz="2800" dirty="0" smtClean="0">
                <a:solidFill>
                  <a:schemeClr val="tx2"/>
                </a:solidFill>
                <a:latin typeface="Arial" charset="0"/>
              </a:rPr>
              <a:t> 0 0 0 0 0 0 0 0</a:t>
            </a:r>
          </a:p>
          <a:p>
            <a:pPr marL="457200" indent="-457200"/>
            <a:endParaRPr lang="en-US" sz="280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 algn="ctr"/>
            <a:r>
              <a:rPr lang="en-US" sz="3600" dirty="0" smtClean="0">
                <a:solidFill>
                  <a:schemeClr val="tx2"/>
                </a:solidFill>
                <a:latin typeface="Arial" charset="0"/>
              </a:rPr>
              <a:t>255.255.192.0</a:t>
            </a:r>
            <a:endParaRPr lang="en-US" sz="3600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dirty="0" smtClean="0">
                <a:solidFill>
                  <a:schemeClr val="accent2"/>
                </a:solidFill>
                <a:latin typeface="Arial" charset="0"/>
              </a:rPr>
              <a:t>Network Address</a:t>
            </a:r>
          </a:p>
          <a:p>
            <a:pPr marL="457200" indent="-457200"/>
            <a:endParaRPr lang="en-US" sz="1050" dirty="0" smtClean="0">
              <a:solidFill>
                <a:schemeClr val="accent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Example 1:</a:t>
            </a:r>
          </a:p>
          <a:p>
            <a:pPr marL="457200" indent="-457200"/>
            <a:endParaRPr lang="en-US" sz="105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IP address of computer  180.100.7.1</a:t>
            </a: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Mask                               </a:t>
            </a:r>
            <a:r>
              <a:rPr lang="en-US" u="sng" dirty="0" smtClean="0">
                <a:solidFill>
                  <a:schemeClr val="tx2"/>
                </a:solidFill>
                <a:latin typeface="Arial" charset="0"/>
              </a:rPr>
              <a:t>255.255.0.0</a:t>
            </a: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Network address            180.100.0.0</a:t>
            </a:r>
          </a:p>
          <a:p>
            <a:pPr marL="457200" indent="-457200"/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Example 2:</a:t>
            </a:r>
          </a:p>
          <a:p>
            <a:pPr marL="457200" indent="-457200"/>
            <a:endParaRPr lang="en-US" sz="105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IP address of computer  180.100.7.1</a:t>
            </a: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Mask                               </a:t>
            </a:r>
            <a:r>
              <a:rPr lang="en-US" u="sng" dirty="0" smtClean="0">
                <a:solidFill>
                  <a:schemeClr val="tx2"/>
                </a:solidFill>
                <a:latin typeface="Arial" charset="0"/>
              </a:rPr>
              <a:t>255.255.255.0</a:t>
            </a: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Network address            180.100.7.0</a:t>
            </a:r>
          </a:p>
          <a:p>
            <a:pPr marL="457200" indent="-457200"/>
            <a:endParaRPr lang="en-US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Example 3:</a:t>
            </a:r>
          </a:p>
          <a:p>
            <a:pPr marL="457200" indent="-457200"/>
            <a:endParaRPr lang="en-US" sz="105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IP address of computer  180.100.7.2</a:t>
            </a: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Mask                               </a:t>
            </a:r>
            <a:r>
              <a:rPr lang="en-US" u="sng" dirty="0" smtClean="0">
                <a:solidFill>
                  <a:schemeClr val="tx2"/>
                </a:solidFill>
                <a:latin typeface="Arial" charset="0"/>
              </a:rPr>
              <a:t>255.255.192.0</a:t>
            </a:r>
          </a:p>
          <a:p>
            <a:pPr marL="457200" indent="-457200"/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Network address            180.100.0.0</a:t>
            </a:r>
          </a:p>
          <a:p>
            <a:pPr marL="457200" indent="-457200"/>
            <a:endParaRPr lang="en-US" sz="1050" dirty="0" smtClean="0">
              <a:solidFill>
                <a:schemeClr val="accent2"/>
              </a:solidFill>
              <a:latin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000" dirty="0" smtClean="0">
                <a:solidFill>
                  <a:schemeClr val="accent2"/>
                </a:solidFill>
                <a:latin typeface="Arial" charset="0"/>
              </a:rPr>
              <a:t>Mask</a:t>
            </a:r>
          </a:p>
          <a:p>
            <a:pPr marL="457200" indent="-457200"/>
            <a:endParaRPr lang="en-US" sz="2000" dirty="0" smtClean="0">
              <a:solidFill>
                <a:schemeClr val="accent2"/>
              </a:solidFill>
              <a:latin typeface="Arial" charset="0"/>
            </a:endParaRPr>
          </a:p>
          <a:p>
            <a:pPr marL="457200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Valid mask are contiguous 1’s from left to right.</a:t>
            </a:r>
          </a:p>
          <a:p>
            <a:pPr marL="457200" indent="-457200"/>
            <a:endParaRPr lang="en-US" sz="200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Examples:</a:t>
            </a:r>
          </a:p>
          <a:p>
            <a:pPr marL="457200" indent="-457200"/>
            <a:endParaRPr lang="en-US" sz="800" dirty="0" smtClean="0">
              <a:solidFill>
                <a:schemeClr val="tx2"/>
              </a:solidFill>
              <a:latin typeface="Arial" charset="0"/>
            </a:endParaRP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Valid</a:t>
            </a: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255.0.0.0</a:t>
            </a: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255.255.0.0</a:t>
            </a: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255.255.255.0</a:t>
            </a:r>
          </a:p>
          <a:p>
            <a:pPr marL="914400" lvl="1" indent="-457200"/>
            <a:endParaRPr lang="en-US" sz="2000" dirty="0" smtClean="0">
              <a:solidFill>
                <a:schemeClr val="tx2"/>
              </a:solidFill>
              <a:latin typeface="Arial" charset="0"/>
            </a:endParaRP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Invalid</a:t>
            </a: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255.1.0.0</a:t>
            </a: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255.0.255.0</a:t>
            </a: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255.255.64.0</a:t>
            </a:r>
          </a:p>
          <a:p>
            <a:pPr marL="914400" lvl="1" indent="-457200"/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200.255.0.0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600" dirty="0" smtClean="0">
                <a:solidFill>
                  <a:schemeClr val="accent2"/>
                </a:solidFill>
                <a:latin typeface="Arial" charset="0"/>
              </a:rPr>
              <a:t>Subnets</a:t>
            </a:r>
          </a:p>
          <a:p>
            <a:endParaRPr lang="en-US" sz="1100" dirty="0" smtClean="0">
              <a:solidFill>
                <a:schemeClr val="accent2"/>
              </a:solidFill>
              <a:latin typeface="Arial" charset="0"/>
            </a:endParaRPr>
          </a:p>
          <a:p>
            <a:r>
              <a:rPr lang="en-US" sz="3600" dirty="0" smtClean="0">
                <a:latin typeface="Arial" charset="0"/>
              </a:rPr>
              <a:t>The Internet is running out of IP address. One solution is to subnet a network address.</a:t>
            </a:r>
          </a:p>
          <a:p>
            <a:endParaRPr lang="en-US" sz="3600" dirty="0" smtClean="0">
              <a:latin typeface="Arial" charset="0"/>
            </a:endParaRPr>
          </a:p>
          <a:p>
            <a:r>
              <a:rPr lang="en-US" sz="3600" dirty="0" smtClean="0">
                <a:latin typeface="Arial" charset="0"/>
              </a:rPr>
              <a:t>This is done by borrowing host bits to be used as network bits.</a:t>
            </a:r>
          </a:p>
          <a:p>
            <a:endParaRPr lang="en-US" sz="36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Example:</a:t>
            </a:r>
          </a:p>
          <a:p>
            <a:endParaRPr lang="en-US" sz="1100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Class B mask 255.255.0.0</a:t>
            </a:r>
          </a:p>
          <a:p>
            <a:r>
              <a:rPr lang="en-US" dirty="0" smtClean="0">
                <a:latin typeface="Arial" charset="0"/>
              </a:rPr>
              <a:t>Borrowing 1 bit gives a subnet mask of 255.255.128.0</a:t>
            </a:r>
          </a:p>
          <a:p>
            <a:r>
              <a:rPr lang="en-US" dirty="0" smtClean="0">
                <a:latin typeface="Arial" charset="0"/>
              </a:rPr>
              <a:t>Borrowing 2 bits gives a subnet mask of 255.255.192.0</a:t>
            </a:r>
          </a:p>
          <a:p>
            <a:r>
              <a:rPr lang="en-US" dirty="0" smtClean="0">
                <a:latin typeface="Arial" charset="0"/>
              </a:rPr>
              <a:t>Borrowing 3 bits gives a subnet mask of 255.255.224.0</a:t>
            </a:r>
          </a:p>
          <a:p>
            <a:r>
              <a:rPr lang="en-US" dirty="0" smtClean="0">
                <a:latin typeface="Arial" charset="0"/>
              </a:rPr>
              <a:t>Borrowing 4 bits gives a subnet mask of 255.255.240.0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9900"/>
                </a:solidFill>
                <a:latin typeface="Arial" charset="0"/>
              </a:rPr>
              <a:t>IP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Example:</a:t>
            </a:r>
          </a:p>
          <a:p>
            <a:endParaRPr lang="en-US" sz="800" dirty="0" smtClean="0">
              <a:solidFill>
                <a:schemeClr val="tx2"/>
              </a:solidFill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Given an IP address of 180.200.0.0, subnet by borrowing 4 bits.</a:t>
            </a:r>
          </a:p>
          <a:p>
            <a:endParaRPr lang="en-US" sz="2000" dirty="0" smtClean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Subnet mask = 255.255.240.0</a:t>
            </a:r>
          </a:p>
          <a:p>
            <a:r>
              <a:rPr lang="en-US" sz="2000" dirty="0" smtClean="0">
                <a:latin typeface="Arial" charset="0"/>
              </a:rPr>
              <a:t>The 4 bits borrowed are value 128, 64, 32, 16. This will create 16 sub networks, where the first and last will be unusable.</a:t>
            </a:r>
          </a:p>
          <a:p>
            <a:endParaRPr lang="en-US" sz="2000" dirty="0" smtClean="0">
              <a:latin typeface="Arial" charset="0"/>
            </a:endParaRPr>
          </a:p>
          <a:p>
            <a:r>
              <a:rPr lang="en-US" sz="2000" dirty="0" smtClean="0">
                <a:latin typeface="Arial" charset="0"/>
              </a:rPr>
              <a:t>Sub network address:</a:t>
            </a:r>
          </a:p>
          <a:p>
            <a:pPr lvl="1"/>
            <a:r>
              <a:rPr lang="en-US" sz="2000" dirty="0" smtClean="0">
                <a:latin typeface="Arial" charset="0"/>
              </a:rPr>
              <a:t>180.200.0.0</a:t>
            </a:r>
          </a:p>
          <a:p>
            <a:pPr lvl="1"/>
            <a:r>
              <a:rPr lang="en-US" sz="2000" dirty="0" smtClean="0">
                <a:latin typeface="Arial" charset="0"/>
              </a:rPr>
              <a:t>180.200.16.0</a:t>
            </a:r>
          </a:p>
          <a:p>
            <a:pPr lvl="1"/>
            <a:r>
              <a:rPr lang="en-US" sz="2000" dirty="0" smtClean="0">
                <a:latin typeface="Arial" charset="0"/>
              </a:rPr>
              <a:t>180.200.32.0</a:t>
            </a:r>
          </a:p>
          <a:p>
            <a:pPr lvl="1"/>
            <a:r>
              <a:rPr lang="en-US" sz="2000" dirty="0" smtClean="0">
                <a:latin typeface="Arial" charset="0"/>
              </a:rPr>
              <a:t>180.200.48.0</a:t>
            </a:r>
          </a:p>
          <a:p>
            <a:pPr lvl="1"/>
            <a:r>
              <a:rPr lang="en-US" sz="2000" dirty="0" smtClean="0">
                <a:latin typeface="Arial" charset="0"/>
              </a:rPr>
              <a:t>180.200.64.0</a:t>
            </a:r>
          </a:p>
          <a:p>
            <a:pPr lvl="1"/>
            <a:r>
              <a:rPr lang="en-US" sz="2000" dirty="0" smtClean="0">
                <a:latin typeface="Arial" charset="0"/>
              </a:rPr>
              <a:t> etc…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497</Words>
  <Application>Microsoft Office PowerPoint</Application>
  <PresentationFormat>On-screen Show (4:3)</PresentationFormat>
  <Paragraphs>147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NETWORK LAYER </vt:lpstr>
      <vt:lpstr>OVERVIEW </vt:lpstr>
      <vt:lpstr>              ROUTING ALGORITHMS  1.  Shortest Path  </vt:lpstr>
      <vt:lpstr>ROUTING ALGORITHMS</vt:lpstr>
      <vt:lpstr>IP ADDRESSING </vt:lpstr>
      <vt:lpstr>IP ADDRESSING</vt:lpstr>
      <vt:lpstr>IP ADDRESSING</vt:lpstr>
      <vt:lpstr>IP ADDRESSING</vt:lpstr>
      <vt:lpstr>IP ADDRESSING</vt:lpstr>
      <vt:lpstr>IP ADDRESSING</vt:lpstr>
      <vt:lpstr>Thankyou</vt:lpstr>
    </vt:vector>
  </TitlesOfParts>
  <Company>DAVV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 </dc:title>
  <dc:creator>IIPS</dc:creator>
  <cp:lastModifiedBy>IIPS</cp:lastModifiedBy>
  <cp:revision>3</cp:revision>
  <dcterms:created xsi:type="dcterms:W3CDTF">2014-01-07T08:41:50Z</dcterms:created>
  <dcterms:modified xsi:type="dcterms:W3CDTF">2014-01-07T08:54:59Z</dcterms:modified>
</cp:coreProperties>
</file>