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08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836C0-F637-4262-95AB-6F178B758AA7}" type="datetimeFigureOut">
              <a:rPr lang="sv-SE" smtClean="0"/>
              <a:t>2014-01-07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EB14C-ACCE-4BA1-ADFE-9980942EFB3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35455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836C0-F637-4262-95AB-6F178B758AA7}" type="datetimeFigureOut">
              <a:rPr lang="sv-SE" smtClean="0"/>
              <a:t>2014-01-07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EB14C-ACCE-4BA1-ADFE-9980942EFB3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31636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836C0-F637-4262-95AB-6F178B758AA7}" type="datetimeFigureOut">
              <a:rPr lang="sv-SE" smtClean="0"/>
              <a:t>2014-01-07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EB14C-ACCE-4BA1-ADFE-9980942EFB3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2425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836C0-F637-4262-95AB-6F178B758AA7}" type="datetimeFigureOut">
              <a:rPr lang="sv-SE" smtClean="0"/>
              <a:t>2014-01-07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EB14C-ACCE-4BA1-ADFE-9980942EFB3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81655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836C0-F637-4262-95AB-6F178B758AA7}" type="datetimeFigureOut">
              <a:rPr lang="sv-SE" smtClean="0"/>
              <a:t>2014-01-07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EB14C-ACCE-4BA1-ADFE-9980942EFB3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38811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836C0-F637-4262-95AB-6F178B758AA7}" type="datetimeFigureOut">
              <a:rPr lang="sv-SE" smtClean="0"/>
              <a:t>2014-01-07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EB14C-ACCE-4BA1-ADFE-9980942EFB3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69834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836C0-F637-4262-95AB-6F178B758AA7}" type="datetimeFigureOut">
              <a:rPr lang="sv-SE" smtClean="0"/>
              <a:t>2014-01-07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EB14C-ACCE-4BA1-ADFE-9980942EFB3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48500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836C0-F637-4262-95AB-6F178B758AA7}" type="datetimeFigureOut">
              <a:rPr lang="sv-SE" smtClean="0"/>
              <a:t>2014-01-07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EB14C-ACCE-4BA1-ADFE-9980942EFB3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65382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836C0-F637-4262-95AB-6F178B758AA7}" type="datetimeFigureOut">
              <a:rPr lang="sv-SE" smtClean="0"/>
              <a:t>2014-01-07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EB14C-ACCE-4BA1-ADFE-9980942EFB3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09418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836C0-F637-4262-95AB-6F178B758AA7}" type="datetimeFigureOut">
              <a:rPr lang="sv-SE" smtClean="0"/>
              <a:t>2014-01-07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EB14C-ACCE-4BA1-ADFE-9980942EFB3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29890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836C0-F637-4262-95AB-6F178B758AA7}" type="datetimeFigureOut">
              <a:rPr lang="sv-SE" smtClean="0"/>
              <a:t>2014-01-07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EB14C-ACCE-4BA1-ADFE-9980942EFB3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17879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1836C0-F637-4262-95AB-6F178B758AA7}" type="datetimeFigureOut">
              <a:rPr lang="sv-SE" smtClean="0"/>
              <a:t>2014-01-07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AEB14C-ACCE-4BA1-ADFE-9980942EFB3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21780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BCG MATRIX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Market-Growth/Market-Share </a:t>
            </a:r>
            <a:r>
              <a:rPr lang="en-US" sz="2400" dirty="0" smtClean="0"/>
              <a:t>Matrix</a:t>
            </a:r>
          </a:p>
          <a:p>
            <a:endParaRPr lang="en-US" sz="2400" dirty="0"/>
          </a:p>
          <a:p>
            <a:pPr marL="742950" lvl="2" indent="-342900"/>
            <a:r>
              <a:rPr lang="en-US" sz="2000" dirty="0"/>
              <a:t>A strategic planning tool based on the philosophy that a product’s market growth rate and market share are important in determining marketing </a:t>
            </a:r>
            <a:r>
              <a:rPr lang="en-US" sz="2000" dirty="0" smtClean="0"/>
              <a:t>strategy</a:t>
            </a:r>
          </a:p>
          <a:p>
            <a:pPr marL="400050" lvl="2" indent="0">
              <a:buNone/>
            </a:pPr>
            <a:endParaRPr lang="en-US" sz="2000" dirty="0"/>
          </a:p>
          <a:p>
            <a:pPr marL="742950" lvl="2" indent="-342900"/>
            <a:r>
              <a:rPr lang="en-US" sz="2000" dirty="0"/>
              <a:t>Factors determining SBU/product’s position within a </a:t>
            </a:r>
            <a:r>
              <a:rPr lang="en-US" sz="2000" dirty="0" smtClean="0"/>
              <a:t>matrix</a:t>
            </a:r>
          </a:p>
          <a:p>
            <a:pPr marL="1200150" lvl="3" indent="-342900"/>
            <a:r>
              <a:rPr lang="en-US" dirty="0" smtClean="0"/>
              <a:t>Product-market </a:t>
            </a:r>
            <a:r>
              <a:rPr lang="en-US" dirty="0"/>
              <a:t>growth </a:t>
            </a:r>
            <a:r>
              <a:rPr lang="en-US" dirty="0" smtClean="0"/>
              <a:t>rate</a:t>
            </a:r>
          </a:p>
          <a:p>
            <a:pPr marL="1200150" lvl="3" indent="-342900"/>
            <a:r>
              <a:rPr lang="en-US" dirty="0" smtClean="0"/>
              <a:t>Relative </a:t>
            </a:r>
            <a:r>
              <a:rPr lang="en-US" dirty="0"/>
              <a:t>market share</a:t>
            </a:r>
          </a:p>
        </p:txBody>
      </p:sp>
    </p:spTree>
    <p:extLst>
      <p:ext uri="{BB962C8B-B14F-4D97-AF65-F5344CB8AC3E}">
        <p14:creationId xmlns:p14="http://schemas.microsoft.com/office/powerpoint/2010/main" val="42689859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254000" y="170929"/>
            <a:ext cx="8686800" cy="1143000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/>
              <a:t>Growth-Share Matrix Developed by the Boston Consulting Group</a:t>
            </a:r>
          </a:p>
        </p:txBody>
      </p:sp>
      <p:pic>
        <p:nvPicPr>
          <p:cNvPr id="4101" name="Picture 5" descr="345270_la_02_03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19200"/>
            <a:ext cx="6299200" cy="475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542797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609600"/>
            <a:ext cx="8229600" cy="5516563"/>
          </a:xfrm>
        </p:spPr>
        <p:txBody>
          <a:bodyPr/>
          <a:lstStyle/>
          <a:p>
            <a:pPr marL="457200" lvl="1" indent="-347663">
              <a:buNone/>
            </a:pPr>
            <a:r>
              <a:rPr lang="en-US" dirty="0"/>
              <a:t>BCG </a:t>
            </a:r>
            <a:r>
              <a:rPr lang="en-US" dirty="0" smtClean="0"/>
              <a:t>Classification</a:t>
            </a:r>
          </a:p>
          <a:p>
            <a:pPr marL="682625" lvl="2" indent="-219075"/>
            <a:r>
              <a:rPr lang="en-US" dirty="0"/>
              <a:t>Star</a:t>
            </a:r>
            <a:r>
              <a:rPr lang="en-US" dirty="0">
                <a:cs typeface="Arial" charset="0"/>
              </a:rPr>
              <a:t>—</a:t>
            </a:r>
            <a:r>
              <a:rPr lang="en-US" dirty="0"/>
              <a:t>high growth market, dominant market share</a:t>
            </a:r>
          </a:p>
          <a:p>
            <a:pPr marL="1139825" lvl="4" indent="-219075"/>
            <a:r>
              <a:rPr lang="en-US" dirty="0" smtClean="0"/>
              <a:t>requires </a:t>
            </a:r>
            <a:r>
              <a:rPr lang="en-US" dirty="0"/>
              <a:t>additional resources for continued growth</a:t>
            </a:r>
          </a:p>
          <a:p>
            <a:pPr marL="682625" lvl="2" indent="-219075"/>
            <a:r>
              <a:rPr lang="en-US" dirty="0"/>
              <a:t>Cash cow</a:t>
            </a:r>
            <a:r>
              <a:rPr lang="en-US" dirty="0">
                <a:cs typeface="Arial" charset="0"/>
              </a:rPr>
              <a:t>—low growth, dominant market share</a:t>
            </a:r>
          </a:p>
          <a:p>
            <a:pPr marL="1139825" lvl="4" indent="-219075"/>
            <a:r>
              <a:rPr lang="en-US" dirty="0"/>
              <a:t>generates surplus resources for allocation to other SBUs</a:t>
            </a:r>
          </a:p>
          <a:p>
            <a:pPr marL="682625" lvl="2" indent="-219075"/>
            <a:r>
              <a:rPr lang="en-US" dirty="0"/>
              <a:t>Dog</a:t>
            </a:r>
            <a:r>
              <a:rPr lang="en-US" dirty="0">
                <a:cs typeface="Arial" charset="0"/>
              </a:rPr>
              <a:t>—low/declining market, subordinate market share</a:t>
            </a:r>
          </a:p>
          <a:p>
            <a:pPr marL="1139825" lvl="4" indent="-219075"/>
            <a:r>
              <a:rPr lang="en-US" dirty="0"/>
              <a:t>has diminished prospects and represents a drain on the portfolio</a:t>
            </a:r>
          </a:p>
          <a:p>
            <a:pPr marL="682625" lvl="2" indent="-219075"/>
            <a:r>
              <a:rPr lang="en-US" dirty="0"/>
              <a:t>Question mark</a:t>
            </a:r>
            <a:r>
              <a:rPr lang="en-US" dirty="0">
                <a:cs typeface="Arial" charset="0"/>
              </a:rPr>
              <a:t>—high growth market, low market share</a:t>
            </a:r>
          </a:p>
          <a:p>
            <a:pPr marL="1139825" lvl="4" indent="-219075"/>
            <a:r>
              <a:rPr lang="en-US" dirty="0">
                <a:cs typeface="Arial" charset="0"/>
              </a:rPr>
              <a:t>represents a high-risk/cost opportunity requiring a large commitment of resources to build market share</a:t>
            </a:r>
          </a:p>
        </p:txBody>
      </p:sp>
    </p:spTree>
    <p:extLst>
      <p:ext uri="{BB962C8B-B14F-4D97-AF65-F5344CB8AC3E}">
        <p14:creationId xmlns:p14="http://schemas.microsoft.com/office/powerpoint/2010/main" val="30484314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116</Words>
  <Application>Microsoft Office PowerPoint</Application>
  <PresentationFormat>On-screen Show (4:3)</PresentationFormat>
  <Paragraphs>18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BCG MATRIX</vt:lpstr>
      <vt:lpstr>Growth-Share Matrix Developed by the Boston Consulting Group</vt:lpstr>
      <vt:lpstr>PowerPoint Presentation</vt:lpstr>
    </vt:vector>
  </TitlesOfParts>
  <Company>Volvo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BCG MATRIX</dc:title>
  <dc:creator>Pandey Saurabh (Consultant)</dc:creator>
  <cp:lastModifiedBy>Pandey Saurabh (Consultant)</cp:lastModifiedBy>
  <cp:revision>4</cp:revision>
  <dcterms:created xsi:type="dcterms:W3CDTF">2014-01-07T17:11:43Z</dcterms:created>
  <dcterms:modified xsi:type="dcterms:W3CDTF">2014-01-07T18:03:11Z</dcterms:modified>
</cp:coreProperties>
</file>