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8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D119A6DD-585B-4FE0-AC55-15E1C89D931F}" type="datetimeFigureOut">
              <a:rPr lang="sv-SE" smtClean="0"/>
              <a:t>2014-01-07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403153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119A6DD-585B-4FE0-AC55-15E1C89D931F}" type="datetimeFigureOut">
              <a:rPr lang="sv-SE" smtClean="0"/>
              <a:t>2014-01-07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29110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119A6DD-585B-4FE0-AC55-15E1C89D931F}" type="datetimeFigureOut">
              <a:rPr lang="sv-SE" smtClean="0"/>
              <a:t>2014-01-07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9488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119A6DD-585B-4FE0-AC55-15E1C89D931F}" type="datetimeFigureOut">
              <a:rPr lang="sv-SE" smtClean="0"/>
              <a:t>2014-01-07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30722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9A6DD-585B-4FE0-AC55-15E1C89D931F}" type="datetimeFigureOut">
              <a:rPr lang="sv-SE" smtClean="0"/>
              <a:t>2014-01-07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219158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D119A6DD-585B-4FE0-AC55-15E1C89D931F}" type="datetimeFigureOut">
              <a:rPr lang="sv-SE" smtClean="0"/>
              <a:t>2014-01-07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13022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D119A6DD-585B-4FE0-AC55-15E1C89D931F}" type="datetimeFigureOut">
              <a:rPr lang="sv-SE" smtClean="0"/>
              <a:t>2014-01-07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380043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D119A6DD-585B-4FE0-AC55-15E1C89D931F}" type="datetimeFigureOut">
              <a:rPr lang="sv-SE" smtClean="0"/>
              <a:t>2014-01-07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85505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9A6DD-585B-4FE0-AC55-15E1C89D931F}" type="datetimeFigureOut">
              <a:rPr lang="sv-SE" smtClean="0"/>
              <a:t>2014-01-07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174435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9A6DD-585B-4FE0-AC55-15E1C89D931F}" type="datetimeFigureOut">
              <a:rPr lang="sv-SE" smtClean="0"/>
              <a:t>2014-01-07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355791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9A6DD-585B-4FE0-AC55-15E1C89D931F}" type="datetimeFigureOut">
              <a:rPr lang="sv-SE" smtClean="0"/>
              <a:t>2014-01-07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11DAFFA-594B-4CBD-B6A2-1EFC27B64200}" type="slidenum">
              <a:rPr lang="sv-SE" smtClean="0"/>
              <a:t>‹#›</a:t>
            </a:fld>
            <a:endParaRPr lang="sv-SE"/>
          </a:p>
        </p:txBody>
      </p:sp>
    </p:spTree>
    <p:extLst>
      <p:ext uri="{BB962C8B-B14F-4D97-AF65-F5344CB8AC3E}">
        <p14:creationId xmlns:p14="http://schemas.microsoft.com/office/powerpoint/2010/main" val="219071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9A6DD-585B-4FE0-AC55-15E1C89D931F}" type="datetimeFigureOut">
              <a:rPr lang="sv-SE" smtClean="0"/>
              <a:t>2014-01-07</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DAFFA-594B-4CBD-B6A2-1EFC27B64200}" type="slidenum">
              <a:rPr lang="sv-SE" smtClean="0"/>
              <a:t>‹#›</a:t>
            </a:fld>
            <a:endParaRPr lang="sv-SE"/>
          </a:p>
        </p:txBody>
      </p:sp>
    </p:spTree>
    <p:extLst>
      <p:ext uri="{BB962C8B-B14F-4D97-AF65-F5344CB8AC3E}">
        <p14:creationId xmlns:p14="http://schemas.microsoft.com/office/powerpoint/2010/main" val="279273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38200"/>
            <a:ext cx="7848600" cy="2523768"/>
          </a:xfrm>
          <a:prstGeom prst="rect">
            <a:avLst/>
          </a:prstGeom>
        </p:spPr>
        <p:txBody>
          <a:bodyPr wrap="square">
            <a:spAutoFit/>
          </a:bodyPr>
          <a:lstStyle/>
          <a:p>
            <a:r>
              <a:rPr lang="en-US" sz="3200" b="1" i="1" dirty="0"/>
              <a:t>Bases of Market segmentation</a:t>
            </a:r>
            <a:r>
              <a:rPr lang="en-US" b="1" dirty="0" smtClean="0"/>
              <a:t>.</a:t>
            </a:r>
          </a:p>
          <a:p>
            <a:endParaRPr lang="en-US" b="1" dirty="0"/>
          </a:p>
          <a:p>
            <a:endParaRPr lang="en-US" b="1" dirty="0" smtClean="0"/>
          </a:p>
          <a:p>
            <a:endParaRPr lang="en-US" dirty="0"/>
          </a:p>
          <a:p>
            <a:r>
              <a:rPr lang="en-US" sz="2400" dirty="0" smtClean="0"/>
              <a:t>There </a:t>
            </a:r>
            <a:r>
              <a:rPr lang="en-US" sz="2400" dirty="0"/>
              <a:t>are several ways or methods to segment a market. Such </a:t>
            </a:r>
            <a:endParaRPr lang="en-US" sz="2400" dirty="0" smtClean="0"/>
          </a:p>
          <a:p>
            <a:r>
              <a:rPr lang="en-US" sz="2400" dirty="0" smtClean="0"/>
              <a:t>ways </a:t>
            </a:r>
            <a:r>
              <a:rPr lang="en-US" sz="2400" dirty="0"/>
              <a:t>or methods depends upon consumer characteristics and their responses to the products or services.</a:t>
            </a:r>
          </a:p>
        </p:txBody>
      </p:sp>
    </p:spTree>
    <p:extLst>
      <p:ext uri="{BB962C8B-B14F-4D97-AF65-F5344CB8AC3E}">
        <p14:creationId xmlns:p14="http://schemas.microsoft.com/office/powerpoint/2010/main" val="43868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51344"/>
            <a:ext cx="8382000" cy="4339650"/>
          </a:xfrm>
          <a:prstGeom prst="rect">
            <a:avLst/>
          </a:prstGeom>
        </p:spPr>
        <p:txBody>
          <a:bodyPr wrap="square">
            <a:spAutoFit/>
          </a:bodyPr>
          <a:lstStyle/>
          <a:p>
            <a:r>
              <a:rPr lang="en-US" sz="2400" b="1" i="1" dirty="0"/>
              <a:t>GEOGRAPHIC SEGMENTATION </a:t>
            </a:r>
            <a:r>
              <a:rPr lang="en-US" b="1" dirty="0" smtClean="0"/>
              <a:t>:</a:t>
            </a:r>
          </a:p>
          <a:p>
            <a:endParaRPr lang="en-US" dirty="0"/>
          </a:p>
          <a:p>
            <a:r>
              <a:rPr lang="en-US" dirty="0"/>
              <a:t>In geographic segmentation, the market is sub divided on the basis of </a:t>
            </a:r>
            <a:r>
              <a:rPr lang="en-US" dirty="0" smtClean="0"/>
              <a:t>area.</a:t>
            </a:r>
          </a:p>
          <a:p>
            <a:endParaRPr lang="en-US" dirty="0" smtClean="0"/>
          </a:p>
          <a:p>
            <a:pPr marL="285750" indent="-285750">
              <a:buFontTx/>
              <a:buChar char="-"/>
            </a:pPr>
            <a:r>
              <a:rPr lang="en-US" b="1" dirty="0" smtClean="0"/>
              <a:t>Region </a:t>
            </a:r>
            <a:r>
              <a:rPr lang="en-US" b="1" dirty="0"/>
              <a:t>:</a:t>
            </a:r>
            <a:r>
              <a:rPr lang="en-US" dirty="0"/>
              <a:t> Regional segmentation is made because regional differences exist in respect of demand for products. For example, buyers from south India are different from the buyers in </a:t>
            </a:r>
            <a:r>
              <a:rPr lang="en-US" dirty="0" smtClean="0"/>
              <a:t>north</a:t>
            </a:r>
          </a:p>
          <a:p>
            <a:pPr marL="285750" indent="-285750">
              <a:buFontTx/>
              <a:buChar char="-"/>
            </a:pPr>
            <a:endParaRPr lang="en-US" b="1" dirty="0"/>
          </a:p>
          <a:p>
            <a:pPr marL="285750" indent="-285750">
              <a:buFontTx/>
              <a:buChar char="-"/>
            </a:pPr>
            <a:r>
              <a:rPr lang="en-US" b="1" dirty="0" smtClean="0"/>
              <a:t>Urban </a:t>
            </a:r>
            <a:r>
              <a:rPr lang="en-US" b="1" dirty="0"/>
              <a:t>/ Rural :</a:t>
            </a:r>
            <a:r>
              <a:rPr lang="en-US" dirty="0"/>
              <a:t> There are differences in buying </a:t>
            </a:r>
            <a:r>
              <a:rPr lang="en-US" dirty="0" err="1"/>
              <a:t>behaviour</a:t>
            </a:r>
            <a:r>
              <a:rPr lang="en-US" dirty="0"/>
              <a:t> of urban and rural customers. Accordingly, marketing strategies must be designed depending upon their likes, dislikes, moods, preferences, fashions and buying </a:t>
            </a:r>
            <a:r>
              <a:rPr lang="en-US" dirty="0" smtClean="0"/>
              <a:t>habits.</a:t>
            </a:r>
          </a:p>
          <a:p>
            <a:pPr marL="285750" indent="-285750">
              <a:buFontTx/>
              <a:buChar char="-"/>
            </a:pPr>
            <a:endParaRPr lang="en-US" b="1" dirty="0"/>
          </a:p>
          <a:p>
            <a:pPr marL="285750" indent="-285750">
              <a:buFontTx/>
              <a:buChar char="-"/>
            </a:pPr>
            <a:r>
              <a:rPr lang="en-US" b="1" dirty="0" smtClean="0"/>
              <a:t>Locality </a:t>
            </a:r>
            <a:r>
              <a:rPr lang="en-US" b="1" dirty="0"/>
              <a:t>:</a:t>
            </a:r>
            <a:r>
              <a:rPr lang="en-US" dirty="0"/>
              <a:t> Consumer’s buying </a:t>
            </a:r>
            <a:r>
              <a:rPr lang="en-US" dirty="0" err="1"/>
              <a:t>behaviour</a:t>
            </a:r>
            <a:r>
              <a:rPr lang="en-US" dirty="0"/>
              <a:t> is also reflected by the locality within a particular city. For instance, there are differences in terms of buying patterns of people residing at </a:t>
            </a:r>
            <a:r>
              <a:rPr lang="en-US" dirty="0" err="1"/>
              <a:t>Parel</a:t>
            </a:r>
            <a:r>
              <a:rPr lang="en-US" dirty="0"/>
              <a:t> and Parle, within a city like Mumbai</a:t>
            </a:r>
          </a:p>
        </p:txBody>
      </p:sp>
    </p:spTree>
    <p:extLst>
      <p:ext uri="{BB962C8B-B14F-4D97-AF65-F5344CB8AC3E}">
        <p14:creationId xmlns:p14="http://schemas.microsoft.com/office/powerpoint/2010/main" val="3419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463" y="152400"/>
            <a:ext cx="8229600" cy="6678751"/>
          </a:xfrm>
          <a:prstGeom prst="rect">
            <a:avLst/>
          </a:prstGeom>
        </p:spPr>
        <p:txBody>
          <a:bodyPr wrap="square">
            <a:spAutoFit/>
          </a:bodyPr>
          <a:lstStyle/>
          <a:p>
            <a:r>
              <a:rPr lang="en-US" sz="1600" b="1" dirty="0"/>
              <a:t>DEMOGRAPHIC SEGMENTATION :</a:t>
            </a:r>
            <a:endParaRPr lang="en-US" sz="1600" dirty="0"/>
          </a:p>
          <a:p>
            <a:r>
              <a:rPr lang="en-US" sz="1600" dirty="0"/>
              <a:t>Demography refers to study4about the different aspects of population. Markets can be divided on demographic factors like age, gender, education etc. The various demographic factors are </a:t>
            </a:r>
            <a:r>
              <a:rPr lang="en-US" sz="1600" dirty="0" smtClean="0"/>
              <a:t>:</a:t>
            </a:r>
          </a:p>
          <a:p>
            <a:endParaRPr lang="en-US" sz="1600" dirty="0" smtClean="0"/>
          </a:p>
          <a:p>
            <a:pPr marL="285750" indent="-285750">
              <a:buFontTx/>
              <a:buChar char="-"/>
            </a:pPr>
            <a:r>
              <a:rPr lang="en-US" sz="1600" b="1" i="1" dirty="0" smtClean="0"/>
              <a:t>Age</a:t>
            </a:r>
            <a:r>
              <a:rPr lang="en-US" sz="1600" b="1" dirty="0" smtClean="0"/>
              <a:t> </a:t>
            </a:r>
            <a:r>
              <a:rPr lang="en-US" sz="1600" b="1" dirty="0"/>
              <a:t>:</a:t>
            </a:r>
            <a:r>
              <a:rPr lang="en-US" sz="1600" dirty="0"/>
              <a:t> </a:t>
            </a:r>
            <a:r>
              <a:rPr lang="en-US" sz="1400" dirty="0"/>
              <a:t>The primary method of </a:t>
            </a:r>
            <a:r>
              <a:rPr lang="en-US" sz="1400" dirty="0" err="1"/>
              <a:t>analysing</a:t>
            </a:r>
            <a:r>
              <a:rPr lang="en-US" sz="1400" dirty="0"/>
              <a:t> markets by age is to divide the total population into age groups and </a:t>
            </a:r>
            <a:r>
              <a:rPr lang="en-US" sz="1400" dirty="0" err="1"/>
              <a:t>analyse</a:t>
            </a:r>
            <a:r>
              <a:rPr lang="en-US" sz="1400" dirty="0"/>
              <a:t> the wants and needs of each </a:t>
            </a:r>
            <a:r>
              <a:rPr lang="en-US" sz="1400" dirty="0" smtClean="0"/>
              <a:t>group</a:t>
            </a:r>
            <a:endParaRPr lang="en-US" sz="1600" dirty="0" smtClean="0"/>
          </a:p>
          <a:p>
            <a:pPr marL="285750" indent="-285750">
              <a:buFontTx/>
              <a:buChar char="-"/>
            </a:pPr>
            <a:endParaRPr lang="en-US" sz="1600" dirty="0"/>
          </a:p>
          <a:p>
            <a:pPr marL="285750" indent="-285750">
              <a:buFontTx/>
              <a:buChar char="-"/>
            </a:pPr>
            <a:r>
              <a:rPr lang="en-US" sz="1600" dirty="0" smtClean="0"/>
              <a:t> </a:t>
            </a:r>
            <a:r>
              <a:rPr lang="en-US" sz="1600" b="1" i="1" dirty="0"/>
              <a:t>Gender</a:t>
            </a:r>
            <a:r>
              <a:rPr lang="en-US" sz="1600" b="1" dirty="0"/>
              <a:t> :</a:t>
            </a:r>
            <a:r>
              <a:rPr lang="en-US" sz="1600" dirty="0"/>
              <a:t> </a:t>
            </a:r>
            <a:r>
              <a:rPr lang="en-US" sz="1400" dirty="0"/>
              <a:t>Marketers devote much attention to male and female differences in purchasing. Today, marketers segment female groups into college girls, working women, housewives, etc. Again, male groups can be further classified</a:t>
            </a:r>
            <a:r>
              <a:rPr lang="en-US" sz="1400" dirty="0" smtClean="0"/>
              <a:t>.</a:t>
            </a:r>
          </a:p>
          <a:p>
            <a:endParaRPr lang="en-US" sz="1600" dirty="0" smtClean="0"/>
          </a:p>
          <a:p>
            <a:pPr marL="285750" indent="-285750">
              <a:buFontTx/>
              <a:buChar char="-"/>
            </a:pPr>
            <a:r>
              <a:rPr lang="en-US" sz="1600" dirty="0"/>
              <a:t> </a:t>
            </a:r>
            <a:r>
              <a:rPr lang="en-US" sz="1600" b="1" i="1" dirty="0" smtClean="0"/>
              <a:t>Income</a:t>
            </a:r>
            <a:r>
              <a:rPr lang="en-US" sz="1600" b="1" dirty="0" smtClean="0"/>
              <a:t> </a:t>
            </a:r>
            <a:r>
              <a:rPr lang="en-US" sz="1600" b="1" dirty="0"/>
              <a:t>:</a:t>
            </a:r>
            <a:r>
              <a:rPr lang="en-US" sz="1600" dirty="0"/>
              <a:t> </a:t>
            </a:r>
            <a:r>
              <a:rPr lang="en-US" sz="1400" dirty="0"/>
              <a:t>Buying patterns depends on income of the consumers. No two individuals or families spend money in exactly the same way. If a researcher knows a person’s income, he can predict with some accuracy wants and needs of that person and how those wants are likely to be </a:t>
            </a:r>
            <a:r>
              <a:rPr lang="en-US" sz="1400" dirty="0" smtClean="0"/>
              <a:t>satisfied.</a:t>
            </a:r>
          </a:p>
          <a:p>
            <a:pPr marL="285750" indent="-285750">
              <a:buFontTx/>
              <a:buChar char="-"/>
            </a:pPr>
            <a:endParaRPr lang="en-US" sz="1600" b="1" dirty="0"/>
          </a:p>
          <a:p>
            <a:pPr marL="285750" indent="-285750">
              <a:buFontTx/>
              <a:buChar char="-"/>
            </a:pPr>
            <a:r>
              <a:rPr lang="en-US" sz="1600" b="1" i="1" dirty="0" smtClean="0"/>
              <a:t>Education</a:t>
            </a:r>
            <a:r>
              <a:rPr lang="en-US" sz="1600" b="1" dirty="0" smtClean="0"/>
              <a:t> </a:t>
            </a:r>
            <a:r>
              <a:rPr lang="en-US" sz="1600" b="1" dirty="0"/>
              <a:t>:</a:t>
            </a:r>
            <a:r>
              <a:rPr lang="en-US" sz="1600" dirty="0"/>
              <a:t> </a:t>
            </a:r>
            <a:r>
              <a:rPr lang="en-US" sz="1400" dirty="0"/>
              <a:t>Market can be segmented on the basis of education – matriculation or less, under graduates, graduates, post-graduation, etc. Most studies show that the highly educated people spend more than the poorly educated in respect of housing, clothing, recreation, etc</a:t>
            </a:r>
            <a:r>
              <a:rPr lang="en-US" sz="1400" dirty="0" smtClean="0"/>
              <a:t>.</a:t>
            </a:r>
          </a:p>
          <a:p>
            <a:pPr marL="285750" indent="-285750">
              <a:buFontTx/>
              <a:buChar char="-"/>
            </a:pPr>
            <a:endParaRPr lang="en-US" sz="1400" dirty="0"/>
          </a:p>
          <a:p>
            <a:pPr marL="285750" indent="-285750">
              <a:buFontTx/>
              <a:buChar char="-"/>
            </a:pPr>
            <a:r>
              <a:rPr lang="en-US" sz="1600" dirty="0" smtClean="0"/>
              <a:t> </a:t>
            </a:r>
            <a:r>
              <a:rPr lang="en-US" sz="1600" b="1" i="1" dirty="0"/>
              <a:t>Family Size </a:t>
            </a:r>
            <a:r>
              <a:rPr lang="en-US" sz="1600" b="1" dirty="0"/>
              <a:t>:</a:t>
            </a:r>
            <a:r>
              <a:rPr lang="en-US" sz="1600" dirty="0"/>
              <a:t> </a:t>
            </a:r>
            <a:r>
              <a:rPr lang="en-US" sz="1400" dirty="0"/>
              <a:t>The consumption patterns of certain products definitely vary with the number of people in the household. Manufacturers of certain products such as ice-cream market family </a:t>
            </a:r>
            <a:r>
              <a:rPr lang="en-US" sz="1400" dirty="0" smtClean="0"/>
              <a:t>packs.</a:t>
            </a:r>
          </a:p>
          <a:p>
            <a:endParaRPr lang="en-US" sz="1600" dirty="0" smtClean="0"/>
          </a:p>
          <a:p>
            <a:pPr marL="285750" indent="-285750">
              <a:buFontTx/>
              <a:buChar char="-"/>
            </a:pPr>
            <a:r>
              <a:rPr lang="en-US" sz="1600" b="1" i="1" dirty="0" smtClean="0"/>
              <a:t>Family </a:t>
            </a:r>
            <a:r>
              <a:rPr lang="en-US" sz="1600" b="1" i="1" dirty="0"/>
              <a:t>Life Cycle </a:t>
            </a:r>
            <a:r>
              <a:rPr lang="en-US" sz="1600" b="1" dirty="0"/>
              <a:t>:</a:t>
            </a:r>
            <a:r>
              <a:rPr lang="en-US" sz="1600" dirty="0"/>
              <a:t> </a:t>
            </a:r>
            <a:r>
              <a:rPr lang="en-US" sz="1400" dirty="0"/>
              <a:t>The market can be segmented as bachelors, newly married couples, married with grown up children, older married couples, etc. For selling tours and vacations, Life Insurance policies etc., this segmentation is of use</a:t>
            </a:r>
            <a:r>
              <a:rPr lang="en-US" sz="1400" dirty="0" smtClean="0"/>
              <a:t>. </a:t>
            </a:r>
            <a:r>
              <a:rPr lang="en-US" sz="1600" b="1" dirty="0"/>
              <a:t> </a:t>
            </a:r>
            <a:endParaRPr lang="en-US" sz="1600" b="1" dirty="0" smtClean="0"/>
          </a:p>
          <a:p>
            <a:r>
              <a:rPr lang="en-US" sz="1600" b="1" dirty="0"/>
              <a:t>  </a:t>
            </a:r>
            <a:endParaRPr lang="en-US" sz="1600" b="1" dirty="0" smtClean="0"/>
          </a:p>
          <a:p>
            <a:pPr marL="285750" indent="-285750">
              <a:buFontTx/>
              <a:buChar char="-"/>
            </a:pPr>
            <a:r>
              <a:rPr lang="en-US" sz="1600" b="1" i="1" dirty="0" smtClean="0"/>
              <a:t>Race </a:t>
            </a:r>
            <a:r>
              <a:rPr lang="en-US" sz="1600" b="1" i="1" dirty="0"/>
              <a:t>and Religion </a:t>
            </a:r>
            <a:r>
              <a:rPr lang="en-US" sz="1600" b="1" dirty="0"/>
              <a:t>:</a:t>
            </a:r>
            <a:r>
              <a:rPr lang="en-US" sz="1600" dirty="0"/>
              <a:t> </a:t>
            </a:r>
            <a:r>
              <a:rPr lang="en-US" sz="1400" dirty="0"/>
              <a:t>Consumption patterns of certain products differ on the basis of religion and race, such as alcohol and meat products</a:t>
            </a:r>
            <a:r>
              <a:rPr lang="en-US" sz="1600" dirty="0"/>
              <a:t>.</a:t>
            </a:r>
          </a:p>
        </p:txBody>
      </p:sp>
    </p:spTree>
    <p:extLst>
      <p:ext uri="{BB962C8B-B14F-4D97-AF65-F5344CB8AC3E}">
        <p14:creationId xmlns:p14="http://schemas.microsoft.com/office/powerpoint/2010/main" val="242966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8534400" cy="5909310"/>
          </a:xfrm>
          <a:prstGeom prst="rect">
            <a:avLst/>
          </a:prstGeom>
        </p:spPr>
        <p:txBody>
          <a:bodyPr wrap="square">
            <a:spAutoFit/>
          </a:bodyPr>
          <a:lstStyle/>
          <a:p>
            <a:r>
              <a:rPr lang="en-US" b="1" dirty="0"/>
              <a:t>SOCIOGRAPHIC SEGMENTATION :</a:t>
            </a:r>
            <a:endParaRPr lang="en-US" dirty="0"/>
          </a:p>
          <a:p>
            <a:r>
              <a:rPr lang="en-US" dirty="0"/>
              <a:t>The market can be segmented on the basis of sociological factors such as </a:t>
            </a:r>
            <a:r>
              <a:rPr lang="en-US" dirty="0" smtClean="0"/>
              <a:t>:</a:t>
            </a:r>
          </a:p>
          <a:p>
            <a:endParaRPr lang="en-US" b="1" dirty="0"/>
          </a:p>
          <a:p>
            <a:pPr marL="285750" indent="-285750">
              <a:buFontTx/>
              <a:buChar char="-"/>
            </a:pPr>
            <a:r>
              <a:rPr lang="en-US" b="1" dirty="0" smtClean="0"/>
              <a:t>Cultural </a:t>
            </a:r>
            <a:r>
              <a:rPr lang="en-US" b="1" dirty="0"/>
              <a:t>Influences :</a:t>
            </a:r>
            <a:r>
              <a:rPr lang="en-US" dirty="0"/>
              <a:t> The marketer must consider cultural influences while segmenting markets. People in urban areas are influenced to a certain extent by western culture, whereas, many people in villages follow more or less traditional culture. Culture is influenced by our socio-cultural institutions like family, religion, language, education, and so </a:t>
            </a:r>
            <a:r>
              <a:rPr lang="en-US" dirty="0" smtClean="0"/>
              <a:t>on.</a:t>
            </a:r>
          </a:p>
          <a:p>
            <a:pPr marL="285750" indent="-285750">
              <a:buFontTx/>
              <a:buChar char="-"/>
            </a:pPr>
            <a:endParaRPr lang="en-US" b="1" dirty="0"/>
          </a:p>
          <a:p>
            <a:pPr marL="285750" indent="-285750">
              <a:buFontTx/>
              <a:buChar char="-"/>
            </a:pPr>
            <a:r>
              <a:rPr lang="en-US" b="1" dirty="0" smtClean="0"/>
              <a:t>Influence </a:t>
            </a:r>
            <a:r>
              <a:rPr lang="en-US" b="1" dirty="0"/>
              <a:t>of Social Class :</a:t>
            </a:r>
            <a:r>
              <a:rPr lang="en-US" dirty="0"/>
              <a:t> Buying </a:t>
            </a:r>
            <a:r>
              <a:rPr lang="en-US" dirty="0" err="1"/>
              <a:t>behaviour</a:t>
            </a:r>
            <a:r>
              <a:rPr lang="en-US" dirty="0"/>
              <a:t> is reflected by the influence of social class to which the consumers belong. The social class can be segmented as – lower -lower, middle-lower, upper-lower, lower-middle, middle-middle, upper-middle, lower-upper, middle-upper and upper-upper. Firms dealing in clothing, home furnishing, automobiles, etc. can design products for specific social class</a:t>
            </a:r>
            <a:r>
              <a:rPr lang="en-US" dirty="0" smtClean="0"/>
              <a:t>.</a:t>
            </a:r>
          </a:p>
          <a:p>
            <a:pPr marL="285750" indent="-285750">
              <a:buFontTx/>
              <a:buChar char="-"/>
            </a:pPr>
            <a:endParaRPr lang="en-US" b="1" dirty="0"/>
          </a:p>
          <a:p>
            <a:pPr marL="285750" indent="-285750">
              <a:buFontTx/>
              <a:buChar char="-"/>
            </a:pPr>
            <a:r>
              <a:rPr lang="en-US" b="1" dirty="0"/>
              <a:t>  Influence of Reference Groups :</a:t>
            </a:r>
            <a:r>
              <a:rPr lang="en-US" dirty="0"/>
              <a:t> A reference group may be defined as a group of people who influence a person’s attitudes, values and </a:t>
            </a:r>
            <a:r>
              <a:rPr lang="en-US" dirty="0" err="1"/>
              <a:t>behaviour</a:t>
            </a:r>
            <a:r>
              <a:rPr lang="en-US" dirty="0"/>
              <a:t>. Consumer </a:t>
            </a:r>
            <a:r>
              <a:rPr lang="en-US" dirty="0" err="1"/>
              <a:t>behaviour</a:t>
            </a:r>
            <a:r>
              <a:rPr lang="en-US" dirty="0"/>
              <a:t> is influenced by the small groups to which they belong or aspire to belong. These groups include family, religious groups, a circle of close friends or </a:t>
            </a:r>
            <a:r>
              <a:rPr lang="en-US" dirty="0" err="1"/>
              <a:t>neighbours</a:t>
            </a:r>
            <a:r>
              <a:rPr lang="en-US" dirty="0"/>
              <a:t>, etc. Each group develops its own set of attitudes and beliefs that serve as guidelines for members’ </a:t>
            </a:r>
            <a:r>
              <a:rPr lang="en-US" dirty="0" err="1"/>
              <a:t>behaviour</a:t>
            </a:r>
            <a:endParaRPr lang="en-US" dirty="0"/>
          </a:p>
        </p:txBody>
      </p:sp>
    </p:spTree>
    <p:extLst>
      <p:ext uri="{BB962C8B-B14F-4D97-AF65-F5344CB8AC3E}">
        <p14:creationId xmlns:p14="http://schemas.microsoft.com/office/powerpoint/2010/main" val="123473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610600" cy="2862322"/>
          </a:xfrm>
          <a:prstGeom prst="rect">
            <a:avLst/>
          </a:prstGeom>
        </p:spPr>
        <p:txBody>
          <a:bodyPr wrap="square">
            <a:spAutoFit/>
          </a:bodyPr>
          <a:lstStyle/>
          <a:p>
            <a:r>
              <a:rPr lang="en-US" b="1" dirty="0"/>
              <a:t>PSYCHOGRAPHIC SEGMENTATION :</a:t>
            </a:r>
            <a:endParaRPr lang="en-US" dirty="0"/>
          </a:p>
          <a:p>
            <a:r>
              <a:rPr lang="en-US" dirty="0"/>
              <a:t>It refers to individual aspects like life style and personality</a:t>
            </a:r>
            <a:r>
              <a:rPr lang="en-US" dirty="0" smtClean="0"/>
              <a:t>.</a:t>
            </a:r>
          </a:p>
          <a:p>
            <a:endParaRPr lang="en-US" dirty="0"/>
          </a:p>
          <a:p>
            <a:endParaRPr lang="en-US" dirty="0" smtClean="0"/>
          </a:p>
          <a:p>
            <a:pPr marL="285750" indent="-285750">
              <a:buFontTx/>
              <a:buChar char="-"/>
            </a:pPr>
            <a:r>
              <a:rPr lang="en-US" b="1" dirty="0" smtClean="0"/>
              <a:t>Life-Style </a:t>
            </a:r>
            <a:r>
              <a:rPr lang="en-US" b="1" dirty="0"/>
              <a:t>:</a:t>
            </a:r>
            <a:r>
              <a:rPr lang="en-US" dirty="0"/>
              <a:t> Sellers study the life-styles of the consumers. For example, a manufacturer of readymade garments may design his clothes differently matching different life styles of college-students (more fashionable), office-goers (more sober) and so </a:t>
            </a:r>
            <a:r>
              <a:rPr lang="en-US" dirty="0" smtClean="0"/>
              <a:t>on</a:t>
            </a:r>
            <a:endParaRPr lang="en-US" b="1" dirty="0"/>
          </a:p>
          <a:p>
            <a:pPr marL="285750" indent="-285750">
              <a:buFontTx/>
              <a:buChar char="-"/>
            </a:pPr>
            <a:endParaRPr lang="en-US" b="1" dirty="0" smtClean="0"/>
          </a:p>
          <a:p>
            <a:pPr marL="285750" indent="-285750">
              <a:buFontTx/>
              <a:buChar char="-"/>
            </a:pPr>
            <a:r>
              <a:rPr lang="en-US" b="1" dirty="0" smtClean="0"/>
              <a:t>Personality</a:t>
            </a:r>
            <a:r>
              <a:rPr lang="en-US" b="1" dirty="0"/>
              <a:t>:</a:t>
            </a:r>
            <a:r>
              <a:rPr lang="en-US" dirty="0"/>
              <a:t> Personality characteristics such as leadership, independence, masculine, impulsive, ambitious,-etc., do influence buying </a:t>
            </a:r>
            <a:r>
              <a:rPr lang="en-US" dirty="0" err="1"/>
              <a:t>behaviour</a:t>
            </a:r>
            <a:r>
              <a:rPr lang="en-US" dirty="0" smtClean="0"/>
              <a:t>.</a:t>
            </a:r>
            <a:endParaRPr lang="en-US" dirty="0"/>
          </a:p>
        </p:txBody>
      </p:sp>
    </p:spTree>
    <p:extLst>
      <p:ext uri="{BB962C8B-B14F-4D97-AF65-F5344CB8AC3E}">
        <p14:creationId xmlns:p14="http://schemas.microsoft.com/office/powerpoint/2010/main" val="25212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05683"/>
            <a:ext cx="8763000" cy="5078313"/>
          </a:xfrm>
          <a:prstGeom prst="rect">
            <a:avLst/>
          </a:prstGeom>
        </p:spPr>
        <p:txBody>
          <a:bodyPr wrap="square">
            <a:spAutoFit/>
          </a:bodyPr>
          <a:lstStyle/>
          <a:p>
            <a:pPr lvl="0"/>
            <a:r>
              <a:rPr lang="en-US" b="1" dirty="0">
                <a:solidFill>
                  <a:prstClr val="black"/>
                </a:solidFill>
              </a:rPr>
              <a:t>V.      BEHAVIOURAL</a:t>
            </a:r>
            <a:r>
              <a:rPr lang="en-US" dirty="0">
                <a:solidFill>
                  <a:prstClr val="black"/>
                </a:solidFill>
              </a:rPr>
              <a:t> </a:t>
            </a:r>
            <a:r>
              <a:rPr lang="en-US" b="1" dirty="0">
                <a:solidFill>
                  <a:prstClr val="black"/>
                </a:solidFill>
              </a:rPr>
              <a:t>SEGMENTATION :</a:t>
            </a:r>
            <a:endParaRPr lang="en-US" dirty="0">
              <a:solidFill>
                <a:prstClr val="black"/>
              </a:solidFill>
            </a:endParaRPr>
          </a:p>
          <a:p>
            <a:pPr lvl="0"/>
            <a:r>
              <a:rPr lang="en-US" dirty="0">
                <a:solidFill>
                  <a:prstClr val="black"/>
                </a:solidFill>
              </a:rPr>
              <a:t>In this case, buyers are divided into groups on the basis of their response to the product – usage rate, user status, loyalty status, buying motives, and so </a:t>
            </a:r>
            <a:r>
              <a:rPr lang="en-US" dirty="0" smtClean="0">
                <a:solidFill>
                  <a:prstClr val="black"/>
                </a:solidFill>
              </a:rPr>
              <a:t>On.</a:t>
            </a:r>
          </a:p>
          <a:p>
            <a:pPr marL="285750" lvl="0" indent="-285750">
              <a:buFontTx/>
              <a:buChar char="-"/>
            </a:pPr>
            <a:r>
              <a:rPr lang="en-US" b="1" dirty="0" smtClean="0">
                <a:solidFill>
                  <a:prstClr val="black"/>
                </a:solidFill>
              </a:rPr>
              <a:t>Usage </a:t>
            </a:r>
            <a:r>
              <a:rPr lang="en-US" b="1" dirty="0">
                <a:solidFill>
                  <a:prstClr val="black"/>
                </a:solidFill>
              </a:rPr>
              <a:t>Rate :</a:t>
            </a:r>
            <a:r>
              <a:rPr lang="en-US" dirty="0">
                <a:solidFill>
                  <a:prstClr val="black"/>
                </a:solidFill>
              </a:rPr>
              <a:t> One possible way to define target market is by product usage. There can be heavy users, medium users, light users, and nonusers. Targeting on this basis may be useful to the seller who want to increase consumption by present users and to convince and induce nonusers to become users</a:t>
            </a:r>
            <a:r>
              <a:rPr lang="en-US" dirty="0" smtClean="0">
                <a:solidFill>
                  <a:prstClr val="black"/>
                </a:solidFill>
              </a:rPr>
              <a:t>.</a:t>
            </a:r>
          </a:p>
          <a:p>
            <a:pPr marL="285750" lvl="0" indent="-285750">
              <a:buFontTx/>
              <a:buChar char="-"/>
            </a:pPr>
            <a:endParaRPr lang="en-US" b="1" dirty="0">
              <a:solidFill>
                <a:prstClr val="black"/>
              </a:solidFill>
            </a:endParaRPr>
          </a:p>
          <a:p>
            <a:pPr marL="285750" lvl="0" indent="-285750">
              <a:buFontTx/>
              <a:buChar char="-"/>
            </a:pPr>
            <a:r>
              <a:rPr lang="en-US" b="1" dirty="0" smtClean="0">
                <a:solidFill>
                  <a:prstClr val="black"/>
                </a:solidFill>
              </a:rPr>
              <a:t> </a:t>
            </a:r>
            <a:r>
              <a:rPr lang="en-US" b="1" dirty="0">
                <a:solidFill>
                  <a:prstClr val="black"/>
                </a:solidFill>
              </a:rPr>
              <a:t>User Status :</a:t>
            </a:r>
            <a:r>
              <a:rPr lang="en-US" dirty="0">
                <a:solidFill>
                  <a:prstClr val="black"/>
                </a:solidFill>
              </a:rPr>
              <a:t> Market can be segmented on the basis of user status such as: non-user, ex-user, potential user, first-time user, regular-user, &amp; so </a:t>
            </a:r>
            <a:r>
              <a:rPr lang="en-US" dirty="0" smtClean="0">
                <a:solidFill>
                  <a:prstClr val="black"/>
                </a:solidFill>
              </a:rPr>
              <a:t>on.</a:t>
            </a:r>
          </a:p>
          <a:p>
            <a:pPr marL="285750" lvl="0" indent="-285750">
              <a:buFontTx/>
              <a:buChar char="-"/>
            </a:pPr>
            <a:endParaRPr lang="en-US" b="1" dirty="0">
              <a:solidFill>
                <a:prstClr val="black"/>
              </a:solidFill>
            </a:endParaRPr>
          </a:p>
          <a:p>
            <a:pPr marL="285750" lvl="0" indent="-285750">
              <a:buFontTx/>
              <a:buChar char="-"/>
            </a:pPr>
            <a:r>
              <a:rPr lang="en-US" b="1" dirty="0" smtClean="0">
                <a:solidFill>
                  <a:prstClr val="black"/>
                </a:solidFill>
              </a:rPr>
              <a:t>Readiness </a:t>
            </a:r>
            <a:r>
              <a:rPr lang="en-US" b="1" dirty="0">
                <a:solidFill>
                  <a:prstClr val="black"/>
                </a:solidFill>
              </a:rPr>
              <a:t>Stage :</a:t>
            </a:r>
            <a:r>
              <a:rPr lang="en-US" dirty="0">
                <a:solidFill>
                  <a:prstClr val="black"/>
                </a:solidFill>
              </a:rPr>
              <a:t> Market can be segmented on the basis of people’s readiness to buy the product. Some people are well informed and are interested to buy the product. Some other may be well informed but not interested to buy the </a:t>
            </a:r>
            <a:r>
              <a:rPr lang="en-US" dirty="0" smtClean="0">
                <a:solidFill>
                  <a:prstClr val="black"/>
                </a:solidFill>
              </a:rPr>
              <a:t>product.</a:t>
            </a:r>
          </a:p>
          <a:p>
            <a:pPr marL="285750" lvl="0" indent="-285750">
              <a:buFontTx/>
              <a:buChar char="-"/>
            </a:pPr>
            <a:endParaRPr lang="en-US" b="1" dirty="0">
              <a:solidFill>
                <a:prstClr val="black"/>
              </a:solidFill>
            </a:endParaRPr>
          </a:p>
          <a:p>
            <a:pPr marL="285750" lvl="0" indent="-285750">
              <a:buFontTx/>
              <a:buChar char="-"/>
            </a:pPr>
            <a:r>
              <a:rPr lang="en-US" b="1" dirty="0" smtClean="0">
                <a:solidFill>
                  <a:prstClr val="black"/>
                </a:solidFill>
              </a:rPr>
              <a:t>Buying </a:t>
            </a:r>
            <a:r>
              <a:rPr lang="en-US" b="1" dirty="0">
                <a:solidFill>
                  <a:prstClr val="black"/>
                </a:solidFill>
              </a:rPr>
              <a:t>Motives :</a:t>
            </a:r>
            <a:r>
              <a:rPr lang="en-US" dirty="0">
                <a:solidFill>
                  <a:prstClr val="black"/>
                </a:solidFill>
              </a:rPr>
              <a:t> Buyers buy the product with different buying motives such as economy, convenience, prestige, etc. Accordingly promotional appeals can be directed to the target audience.</a:t>
            </a:r>
            <a:endParaRPr lang="en-US" dirty="0">
              <a:solidFill>
                <a:prstClr val="black"/>
              </a:solidFill>
            </a:endParaRPr>
          </a:p>
        </p:txBody>
      </p:sp>
    </p:spTree>
    <p:extLst>
      <p:ext uri="{BB962C8B-B14F-4D97-AF65-F5344CB8AC3E}">
        <p14:creationId xmlns:p14="http://schemas.microsoft.com/office/powerpoint/2010/main" val="385810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490</Words>
  <Application>Microsoft Office PowerPoint</Application>
  <PresentationFormat>On-screen Show (4:3)</PresentationFormat>
  <Paragraphs>55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Pandey Saurabh (Consultant)</dc:creator>
  <cp:lastModifiedBy>Pandey Saurabh (Consultant)</cp:lastModifiedBy>
  <cp:revision>3</cp:revision>
  <dcterms:created xsi:type="dcterms:W3CDTF">2014-01-07T17:29:40Z</dcterms:created>
  <dcterms:modified xsi:type="dcterms:W3CDTF">2014-01-07T17:45:05Z</dcterms:modified>
</cp:coreProperties>
</file>