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1"/>
  </p:notesMasterIdLst>
  <p:sldIdLst>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0000"/>
    <a:srgbClr val="99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32" d="100"/>
          <a:sy n="32" d="100"/>
        </p:scale>
        <p:origin x="-1795"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6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96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962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96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6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96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067D177-4542-4C6D-BA94-30EE80B327B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830AB-A50A-4756-A414-DDFB98487ACA}" type="slidenum">
              <a:rPr lang="en-US"/>
              <a:pPr/>
              <a:t>14</a:t>
            </a:fld>
            <a:endParaRPr lang="en-US"/>
          </a:p>
        </p:txBody>
      </p:sp>
      <p:sp>
        <p:nvSpPr>
          <p:cNvPr id="399362" name="Rectangle 2"/>
          <p:cNvSpPr>
            <a:spLocks noRot="1" noChangeArrowheads="1" noTextEdit="1"/>
          </p:cNvSpPr>
          <p:nvPr>
            <p:ph type="sldImg"/>
          </p:nvPr>
        </p:nvSpPr>
        <p:spPr>
          <a:ln/>
        </p:spPr>
      </p:sp>
      <p:sp>
        <p:nvSpPr>
          <p:cNvPr id="399363" name="Rectangle 3"/>
          <p:cNvSpPr>
            <a:spLocks noGrp="1" noChangeArrowheads="1"/>
          </p:cNvSpPr>
          <p:nvPr>
            <p:ph type="body" idx="1"/>
          </p:nvPr>
        </p:nvSpPr>
        <p:spPr/>
        <p:txBody>
          <a:bodyPr/>
          <a:lstStyle/>
          <a:p>
            <a:r>
              <a:rPr lang="en-US"/>
              <a:t>The </a:t>
            </a:r>
            <a:r>
              <a:rPr lang="en-US" b="1"/>
              <a:t>Redo </a:t>
            </a:r>
            <a:r>
              <a:rPr lang="en-US"/>
              <a:t>button will reverse the last use of the Undo button, restoring the previous action.</a:t>
            </a:r>
          </a:p>
          <a:p>
            <a:endParaRPr lang="en-US"/>
          </a:p>
          <a:p>
            <a:r>
              <a:rPr lang="en-US"/>
              <a:t>The </a:t>
            </a:r>
            <a:r>
              <a:rPr lang="en-US" b="1"/>
              <a:t>Ctrl-Y </a:t>
            </a:r>
            <a:r>
              <a:rPr lang="en-US"/>
              <a:t>keyboard shortcut also can be used in place of the Redo button.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C79C2-3994-43EB-BD21-096E710A87DF}" type="slidenum">
              <a:rPr lang="en-US"/>
              <a:pPr/>
              <a:t>15</a:t>
            </a:fld>
            <a:endParaRPr lang="en-US"/>
          </a:p>
        </p:txBody>
      </p:sp>
      <p:sp>
        <p:nvSpPr>
          <p:cNvPr id="401410" name="Rectangle 2"/>
          <p:cNvSpPr>
            <a:spLocks noRo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a:t>The </a:t>
            </a:r>
            <a:r>
              <a:rPr lang="en-US" b="1"/>
              <a:t>Redo </a:t>
            </a:r>
            <a:r>
              <a:rPr lang="en-US"/>
              <a:t>button will reverse the last use of the Undo button, restoring the previous action.</a:t>
            </a:r>
          </a:p>
          <a:p>
            <a:endParaRPr lang="en-US"/>
          </a:p>
          <a:p>
            <a:r>
              <a:rPr lang="en-US"/>
              <a:t>The </a:t>
            </a:r>
            <a:r>
              <a:rPr lang="en-US" b="1"/>
              <a:t>Ctrl-Y </a:t>
            </a:r>
            <a:r>
              <a:rPr lang="en-US"/>
              <a:t>keyboard shortcut also can be used in place of the Redo button.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191A9-1D31-489D-A858-1C0424B300ED}" type="slidenum">
              <a:rPr lang="en-US"/>
              <a:pPr/>
              <a:t>16</a:t>
            </a:fld>
            <a:endParaRPr lang="en-US"/>
          </a:p>
        </p:txBody>
      </p:sp>
      <p:sp>
        <p:nvSpPr>
          <p:cNvPr id="403458" name="Rectangle 2"/>
          <p:cNvSpPr>
            <a:spLocks noRot="1"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en-US"/>
              <a:t>The </a:t>
            </a:r>
            <a:r>
              <a:rPr lang="en-US" b="1"/>
              <a:t>Redo </a:t>
            </a:r>
            <a:r>
              <a:rPr lang="en-US"/>
              <a:t>button will reverse the last use of the Undo button, restoring the previous action.</a:t>
            </a:r>
          </a:p>
          <a:p>
            <a:endParaRPr lang="en-US"/>
          </a:p>
          <a:p>
            <a:r>
              <a:rPr lang="en-US"/>
              <a:t>The </a:t>
            </a:r>
            <a:r>
              <a:rPr lang="en-US" b="1"/>
              <a:t>Ctrl-Y </a:t>
            </a:r>
            <a:r>
              <a:rPr lang="en-US"/>
              <a:t>keyboard shortcut also can be used in place of the Redo button.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D47C3-793B-4D14-9339-8ADB909BA5B4}" type="slidenum">
              <a:rPr lang="en-US"/>
              <a:pPr/>
              <a:t>17</a:t>
            </a:fld>
            <a:endParaRPr lang="en-US"/>
          </a:p>
        </p:txBody>
      </p:sp>
      <p:sp>
        <p:nvSpPr>
          <p:cNvPr id="405506" name="Rectangle 2"/>
          <p:cNvSpPr>
            <a:spLocks noRot="1" noChangeArrowheads="1" noTextEdit="1"/>
          </p:cNvSpPr>
          <p:nvPr>
            <p:ph type="sldImg"/>
          </p:nvPr>
        </p:nvSpPr>
        <p:spPr>
          <a:ln/>
        </p:spPr>
      </p:sp>
      <p:sp>
        <p:nvSpPr>
          <p:cNvPr id="405507" name="Rectangle 3"/>
          <p:cNvSpPr>
            <a:spLocks noGrp="1" noChangeArrowheads="1"/>
          </p:cNvSpPr>
          <p:nvPr>
            <p:ph type="body" idx="1"/>
          </p:nvPr>
        </p:nvSpPr>
        <p:spPr/>
        <p:txBody>
          <a:bodyPr/>
          <a:lstStyle/>
          <a:p>
            <a:r>
              <a:rPr lang="en-US"/>
              <a:t>The </a:t>
            </a:r>
            <a:r>
              <a:rPr lang="en-US" b="1"/>
              <a:t>Redo </a:t>
            </a:r>
            <a:r>
              <a:rPr lang="en-US"/>
              <a:t>button will reverse the last use of the Undo button, restoring the previous action.</a:t>
            </a:r>
          </a:p>
          <a:p>
            <a:endParaRPr lang="en-US"/>
          </a:p>
          <a:p>
            <a:r>
              <a:rPr lang="en-US"/>
              <a:t>The </a:t>
            </a:r>
            <a:r>
              <a:rPr lang="en-US" b="1"/>
              <a:t>Ctrl-Y </a:t>
            </a:r>
            <a:r>
              <a:rPr lang="en-US"/>
              <a:t>keyboard shortcut also can be used in place of the Redo button.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482CCF-D9E6-4361-91BF-EA6C7A02D2C3}" type="slidenum">
              <a:rPr lang="en-US"/>
              <a:pPr/>
              <a:t>18</a:t>
            </a:fld>
            <a:endParaRPr lang="en-US"/>
          </a:p>
        </p:txBody>
      </p:sp>
      <p:sp>
        <p:nvSpPr>
          <p:cNvPr id="407554" name="Rectangle 2"/>
          <p:cNvSpPr>
            <a:spLocks noRo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n-US"/>
              <a:t>The </a:t>
            </a:r>
            <a:r>
              <a:rPr lang="en-US" b="1"/>
              <a:t>Redo </a:t>
            </a:r>
            <a:r>
              <a:rPr lang="en-US"/>
              <a:t>button will reverse the last use of the Undo button, restoring the previous action.</a:t>
            </a:r>
          </a:p>
          <a:p>
            <a:endParaRPr lang="en-US"/>
          </a:p>
          <a:p>
            <a:r>
              <a:rPr lang="en-US"/>
              <a:t>The </a:t>
            </a:r>
            <a:r>
              <a:rPr lang="en-US" b="1"/>
              <a:t>Ctrl-Y </a:t>
            </a:r>
            <a:r>
              <a:rPr lang="en-US"/>
              <a:t>keyboard shortcut also can be used in place of the Redo button.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067D177-4542-4C6D-BA94-30EE80B327B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86188A-D5E7-4F69-A0AC-86124E89102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1E3632-3149-43E0-AAE7-012F7184D7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6E65A7-7176-42C5-9A6F-7A117E37B56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F6E1CCC-9E9E-4403-B4DA-E46CABBB7D1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84D7A6-D5AE-4CAC-A020-2197FC1D3E4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81EBE4-8A58-4AAF-8951-817B4622A7EA}"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EE6298-40BA-4867-B188-43357B115DC9}"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42913" y="17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33913" y="17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DA103A-5FB8-4409-8DAD-E3D45E45CB8D}"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4429CBF-32D0-4F45-97D3-6D6E07FCA60D}"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3EA65A5-381D-4ED6-AB1F-9AD98DBC2558}"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7A5F003-AD99-48E9-8C58-F05768BC506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688A60-FDAA-435D-858E-DBDE451DB6D3}"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F4829DC-E903-4246-9403-87FBDC0A0544}"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591A47-5A42-4F20-B471-583459B90465}"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9DF816-0418-42A0-8F44-147D99ED2C75}"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77800"/>
            <a:ext cx="2060575" cy="4525963"/>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42913" y="177800"/>
            <a:ext cx="6030912"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79259C-28FA-43BA-BF39-02424855014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6223516-25EE-4CF9-A064-E4CDEA597DB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B88BF77-5106-41CA-908D-84800C324DE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0F31466-03CE-4A67-B685-378AD7CE8B0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471B55-9CB9-4F4D-9C70-6D970412CA5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383EF81-94B8-45EA-A1E5-35EC082A7B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A93CBAC-BB1C-4700-AD5E-4DDFE43A8C9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2B03803-8B8F-48C6-A65E-D0455799AB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66FF"/>
            </a:gs>
            <a:gs pos="100000">
              <a:srgbClr val="9966FF">
                <a:gamma/>
                <a:tint val="50980"/>
                <a:invGamma/>
              </a:srgb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B2F5683-FFAC-4E42-BFD1-3074E52D3C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9966FF"/>
            </a:gs>
            <a:gs pos="100000">
              <a:srgbClr val="9966FF">
                <a:gamma/>
                <a:tint val="50980"/>
                <a:invGamma/>
              </a:srgbClr>
            </a:gs>
          </a:gsLst>
          <a:lin ang="5400000" scaled="1"/>
        </a:gradFill>
        <a:effectLst/>
      </p:bgPr>
    </p:bg>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bwMode="auto">
          <a:xfrm>
            <a:off x="442913" y="1778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68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2068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2068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36CD2666-BA35-4C5C-9FDF-C9BF511F922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Rectangle 4"/>
          <p:cNvSpPr>
            <a:spLocks noGrp="1" noChangeArrowheads="1"/>
          </p:cNvSpPr>
          <p:nvPr>
            <p:ph type="ctrTitle"/>
          </p:nvPr>
        </p:nvSpPr>
        <p:spPr/>
        <p:txBody>
          <a:bodyPr/>
          <a:lstStyle/>
          <a:p>
            <a:r>
              <a:rPr lang="en-US"/>
              <a:t>Introduction to Data Structures</a:t>
            </a:r>
          </a:p>
        </p:txBody>
      </p:sp>
      <p:sp>
        <p:nvSpPr>
          <p:cNvPr id="392197" name="Rectangle 5"/>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t>Choosing Data Structures</a:t>
            </a:r>
          </a:p>
        </p:txBody>
      </p:sp>
      <p:sp>
        <p:nvSpPr>
          <p:cNvPr id="386051"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itchFamily="18" charset="2"/>
              <a:buNone/>
            </a:pPr>
            <a:r>
              <a:rPr lang="en-US" altLang="ja-JP" sz="2400">
                <a:ea typeface="ＭＳ Ｐゴシック" charset="-128"/>
              </a:rPr>
              <a:t>A binary tree is a good data structure to use for searching sorted data.  </a:t>
            </a:r>
          </a:p>
          <a:p>
            <a:pPr marL="0" indent="0">
              <a:spcBef>
                <a:spcPct val="75000"/>
              </a:spcBef>
              <a:buFont typeface="Symbol" pitchFamily="18" charset="2"/>
              <a:buNone/>
            </a:pPr>
            <a:r>
              <a:rPr lang="en-US" altLang="ja-JP" sz="2400">
                <a:ea typeface="ＭＳ Ｐゴシック" charset="-128"/>
              </a:rPr>
              <a:t>The middle item from the list is stored in the root node, with lesser items to the left and greater items to the right.</a:t>
            </a:r>
          </a:p>
        </p:txBody>
      </p:sp>
      <p:pic>
        <p:nvPicPr>
          <p:cNvPr id="386052" name="Picture 4"/>
          <p:cNvPicPr>
            <a:picLocks noChangeAspect="1" noChangeArrowheads="1"/>
          </p:cNvPicPr>
          <p:nvPr/>
        </p:nvPicPr>
        <p:blipFill>
          <a:blip r:embed="rId3" cstate="print"/>
          <a:srcRect/>
          <a:stretch>
            <a:fillRect/>
          </a:stretch>
        </p:blipFill>
        <p:spPr bwMode="auto">
          <a:xfrm>
            <a:off x="5410200" y="1524000"/>
            <a:ext cx="3276600" cy="2940050"/>
          </a:xfrm>
          <a:prstGeom prst="rect">
            <a:avLst/>
          </a:prstGeom>
          <a:noFill/>
          <a:ln w="9525">
            <a:noFill/>
            <a:miter lim="800000"/>
            <a:headEnd/>
            <a:tailEnd/>
          </a:ln>
          <a:effectLst/>
        </p:spPr>
      </p:pic>
      <p:pic>
        <p:nvPicPr>
          <p:cNvPr id="386053" name="Picture 5" descr="Figure 8-1"/>
          <p:cNvPicPr>
            <a:picLocks noChangeAspect="1" noChangeArrowheads="1"/>
          </p:cNvPicPr>
          <p:nvPr/>
        </p:nvPicPr>
        <p:blipFill>
          <a:blip r:embed="rId4" cstate="print"/>
          <a:srcRect/>
          <a:stretch>
            <a:fillRect/>
          </a:stretch>
        </p:blipFill>
        <p:spPr bwMode="auto">
          <a:xfrm>
            <a:off x="381000" y="4725988"/>
            <a:ext cx="4876800" cy="1598612"/>
          </a:xfrm>
          <a:prstGeom prst="rect">
            <a:avLst/>
          </a:prstGeom>
          <a:noFill/>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t>Choosing Data Structures</a:t>
            </a:r>
          </a:p>
        </p:txBody>
      </p:sp>
      <p:sp>
        <p:nvSpPr>
          <p:cNvPr id="387075"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itchFamily="18" charset="2"/>
              <a:buNone/>
            </a:pPr>
            <a:r>
              <a:rPr lang="en-US" altLang="ja-JP" sz="2400">
                <a:ea typeface="ＭＳ Ｐゴシック" charset="-128"/>
              </a:rPr>
              <a:t>A search begins at the root.  The computer either find the data, or moves left or right, depending on the value for which you are searching. </a:t>
            </a:r>
          </a:p>
          <a:p>
            <a:pPr marL="0" indent="0">
              <a:spcBef>
                <a:spcPct val="75000"/>
              </a:spcBef>
              <a:buFont typeface="Symbol" pitchFamily="18" charset="2"/>
              <a:buNone/>
            </a:pPr>
            <a:r>
              <a:rPr lang="en-US" altLang="ja-JP" sz="2400">
                <a:ea typeface="ＭＳ Ｐゴシック" charset="-128"/>
              </a:rPr>
              <a:t>Each move down the tree cuts the remaining data in half.</a:t>
            </a:r>
          </a:p>
        </p:txBody>
      </p:sp>
      <p:pic>
        <p:nvPicPr>
          <p:cNvPr id="387076" name="Picture 4"/>
          <p:cNvPicPr>
            <a:picLocks noChangeAspect="1" noChangeArrowheads="1"/>
          </p:cNvPicPr>
          <p:nvPr/>
        </p:nvPicPr>
        <p:blipFill>
          <a:blip r:embed="rId3" cstate="print"/>
          <a:srcRect/>
          <a:stretch>
            <a:fillRect/>
          </a:stretch>
        </p:blipFill>
        <p:spPr bwMode="auto">
          <a:xfrm>
            <a:off x="5410200" y="1524000"/>
            <a:ext cx="3276600" cy="2940050"/>
          </a:xfrm>
          <a:prstGeom prst="rect">
            <a:avLst/>
          </a:prstGeom>
          <a:noFill/>
          <a:ln w="9525">
            <a:noFill/>
            <a:miter lim="800000"/>
            <a:headEnd/>
            <a:tailEnd/>
          </a:ln>
          <a:effectLst/>
        </p:spPr>
      </p:pic>
      <p:pic>
        <p:nvPicPr>
          <p:cNvPr id="387077" name="Picture 5" descr="Figure 8-1"/>
          <p:cNvPicPr>
            <a:picLocks noChangeAspect="1" noChangeArrowheads="1"/>
          </p:cNvPicPr>
          <p:nvPr/>
        </p:nvPicPr>
        <p:blipFill>
          <a:blip r:embed="rId4" cstate="print"/>
          <a:srcRect/>
          <a:stretch>
            <a:fillRect/>
          </a:stretch>
        </p:blipFill>
        <p:spPr bwMode="auto">
          <a:xfrm>
            <a:off x="381000" y="4725988"/>
            <a:ext cx="4876800" cy="1598612"/>
          </a:xfrm>
          <a:prstGeom prst="rect">
            <a:avLst/>
          </a:prstGeom>
          <a:noFill/>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Choosing Data Structures</a:t>
            </a:r>
          </a:p>
        </p:txBody>
      </p:sp>
      <p:sp>
        <p:nvSpPr>
          <p:cNvPr id="388099" name="Rectangle 3"/>
          <p:cNvSpPr>
            <a:spLocks noGrp="1" noChangeArrowheads="1"/>
          </p:cNvSpPr>
          <p:nvPr>
            <p:ph type="body" sz="half" idx="1"/>
          </p:nvPr>
        </p:nvSpPr>
        <p:spPr>
          <a:xfrm>
            <a:off x="228600" y="1600200"/>
            <a:ext cx="4800600" cy="4953000"/>
          </a:xfrm>
        </p:spPr>
        <p:txBody>
          <a:bodyPr/>
          <a:lstStyle/>
          <a:p>
            <a:pPr marL="0" indent="0">
              <a:lnSpc>
                <a:spcPct val="90000"/>
              </a:lnSpc>
              <a:spcBef>
                <a:spcPct val="40000"/>
              </a:spcBef>
              <a:buFont typeface="Symbol" pitchFamily="18" charset="2"/>
              <a:buNone/>
            </a:pPr>
            <a:r>
              <a:rPr lang="en-US" altLang="ja-JP" sz="2400">
                <a:ea typeface="ＭＳ Ｐゴシック" charset="-128"/>
              </a:rPr>
              <a:t>Items can be located very quickly in a tree. </a:t>
            </a:r>
          </a:p>
          <a:p>
            <a:pPr marL="0" indent="0">
              <a:lnSpc>
                <a:spcPct val="90000"/>
              </a:lnSpc>
              <a:spcBef>
                <a:spcPct val="40000"/>
              </a:spcBef>
              <a:buFont typeface="Symbol" pitchFamily="18" charset="2"/>
              <a:buNone/>
            </a:pPr>
            <a:r>
              <a:rPr lang="en-US" altLang="ja-JP" sz="2400">
                <a:ea typeface="ＭＳ Ｐゴシック" charset="-128"/>
              </a:rPr>
              <a:t>Telephone directory assistance information is stored in a tree, so that a name and phone number can be found quickly.</a:t>
            </a:r>
          </a:p>
        </p:txBody>
      </p:sp>
      <p:pic>
        <p:nvPicPr>
          <p:cNvPr id="388100" name="Picture 4"/>
          <p:cNvPicPr>
            <a:picLocks noChangeAspect="1" noChangeArrowheads="1"/>
          </p:cNvPicPr>
          <p:nvPr/>
        </p:nvPicPr>
        <p:blipFill>
          <a:blip r:embed="rId3" cstate="print"/>
          <a:srcRect/>
          <a:stretch>
            <a:fillRect/>
          </a:stretch>
        </p:blipFill>
        <p:spPr bwMode="auto">
          <a:xfrm>
            <a:off x="5410200" y="1524000"/>
            <a:ext cx="3276600" cy="2940050"/>
          </a:xfrm>
          <a:prstGeom prst="rect">
            <a:avLst/>
          </a:prstGeom>
          <a:noFill/>
          <a:ln w="9525">
            <a:noFill/>
            <a:miter lim="800000"/>
            <a:headEnd/>
            <a:tailEnd/>
          </a:ln>
          <a:effectLst/>
        </p:spPr>
      </p:pic>
      <p:pic>
        <p:nvPicPr>
          <p:cNvPr id="388101" name="Picture 5" descr="Figure 8-1"/>
          <p:cNvPicPr>
            <a:picLocks noChangeAspect="1" noChangeArrowheads="1"/>
          </p:cNvPicPr>
          <p:nvPr/>
        </p:nvPicPr>
        <p:blipFill>
          <a:blip r:embed="rId4" cstate="print"/>
          <a:srcRect/>
          <a:stretch>
            <a:fillRect/>
          </a:stretch>
        </p:blipFill>
        <p:spPr bwMode="auto">
          <a:xfrm>
            <a:off x="381000" y="4725988"/>
            <a:ext cx="4876800" cy="1598612"/>
          </a:xfrm>
          <a:prstGeom prst="rect">
            <a:avLst/>
          </a:prstGeom>
          <a:noFill/>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t>Choosing Data Structures</a:t>
            </a:r>
          </a:p>
        </p:txBody>
      </p:sp>
      <p:sp>
        <p:nvSpPr>
          <p:cNvPr id="389123" name="Rectangle 3"/>
          <p:cNvSpPr>
            <a:spLocks noGrp="1" noChangeArrowheads="1"/>
          </p:cNvSpPr>
          <p:nvPr>
            <p:ph type="body" sz="half" idx="1"/>
          </p:nvPr>
        </p:nvSpPr>
        <p:spPr>
          <a:xfrm>
            <a:off x="228600" y="1600200"/>
            <a:ext cx="4800600" cy="4953000"/>
          </a:xfrm>
        </p:spPr>
        <p:txBody>
          <a:bodyPr/>
          <a:lstStyle/>
          <a:p>
            <a:pPr marL="0" indent="0">
              <a:lnSpc>
                <a:spcPct val="90000"/>
              </a:lnSpc>
              <a:spcBef>
                <a:spcPct val="40000"/>
              </a:spcBef>
              <a:buFont typeface="Symbol" pitchFamily="18" charset="2"/>
              <a:buNone/>
            </a:pPr>
            <a:r>
              <a:rPr lang="en-US" altLang="ja-JP" sz="2400">
                <a:ea typeface="ＭＳ Ｐゴシック" charset="-128"/>
              </a:rPr>
              <a:t>For some applications, a queue is the best data structure to use.  </a:t>
            </a:r>
          </a:p>
          <a:p>
            <a:pPr marL="0" indent="0">
              <a:lnSpc>
                <a:spcPct val="90000"/>
              </a:lnSpc>
              <a:spcBef>
                <a:spcPct val="40000"/>
              </a:spcBef>
              <a:buFont typeface="Symbol" pitchFamily="18" charset="2"/>
              <a:buNone/>
            </a:pPr>
            <a:r>
              <a:rPr lang="en-US" altLang="ja-JP" sz="2400">
                <a:ea typeface="ＭＳ Ｐゴシック" charset="-128"/>
              </a:rPr>
              <a:t>For others, a binary tree is better.  </a:t>
            </a:r>
          </a:p>
          <a:p>
            <a:pPr marL="0" indent="0">
              <a:lnSpc>
                <a:spcPct val="90000"/>
              </a:lnSpc>
              <a:spcBef>
                <a:spcPct val="40000"/>
              </a:spcBef>
              <a:buFont typeface="Symbol" pitchFamily="18" charset="2"/>
              <a:buNone/>
            </a:pPr>
            <a:r>
              <a:rPr lang="en-US" altLang="ja-JP" sz="2400">
                <a:ea typeface="ＭＳ Ｐゴシック" charset="-128"/>
              </a:rPr>
              <a:t>Programmers choose from among many data structures based on how the data will be used by the program.</a:t>
            </a:r>
          </a:p>
        </p:txBody>
      </p:sp>
      <p:pic>
        <p:nvPicPr>
          <p:cNvPr id="389124" name="Picture 4"/>
          <p:cNvPicPr>
            <a:picLocks noChangeAspect="1" noChangeArrowheads="1"/>
          </p:cNvPicPr>
          <p:nvPr/>
        </p:nvPicPr>
        <p:blipFill>
          <a:blip r:embed="rId3" cstate="print"/>
          <a:srcRect/>
          <a:stretch>
            <a:fillRect/>
          </a:stretch>
        </p:blipFill>
        <p:spPr bwMode="auto">
          <a:xfrm>
            <a:off x="5410200" y="1524000"/>
            <a:ext cx="3276600" cy="2940050"/>
          </a:xfrm>
          <a:prstGeom prst="rect">
            <a:avLst/>
          </a:prstGeom>
          <a:noFill/>
          <a:ln w="9525">
            <a:noFill/>
            <a:miter lim="800000"/>
            <a:headEnd/>
            <a:tailEnd/>
          </a:ln>
          <a:effectLst/>
        </p:spPr>
      </p:pic>
      <p:pic>
        <p:nvPicPr>
          <p:cNvPr id="389125" name="Picture 5" descr="Figure 8-1"/>
          <p:cNvPicPr>
            <a:picLocks noChangeAspect="1" noChangeArrowheads="1"/>
          </p:cNvPicPr>
          <p:nvPr/>
        </p:nvPicPr>
        <p:blipFill>
          <a:blip r:embed="rId4" cstate="print"/>
          <a:srcRect/>
          <a:stretch>
            <a:fillRect/>
          </a:stretch>
        </p:blipFill>
        <p:spPr bwMode="auto">
          <a:xfrm>
            <a:off x="381000" y="4725988"/>
            <a:ext cx="4876800" cy="1598612"/>
          </a:xfrm>
          <a:prstGeom prst="rect">
            <a:avLst/>
          </a:prstGeom>
          <a:noFill/>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Lists</a:t>
            </a:r>
          </a:p>
        </p:txBody>
      </p:sp>
      <p:sp>
        <p:nvSpPr>
          <p:cNvPr id="398339" name="Text Box 3"/>
          <p:cNvSpPr txBox="1">
            <a:spLocks noChangeArrowheads="1"/>
          </p:cNvSpPr>
          <p:nvPr/>
        </p:nvSpPr>
        <p:spPr bwMode="auto">
          <a:xfrm>
            <a:off x="577850" y="1506538"/>
            <a:ext cx="7807325" cy="1827212"/>
          </a:xfrm>
          <a:prstGeom prst="rect">
            <a:avLst/>
          </a:prstGeom>
          <a:noFill/>
          <a:ln w="9525">
            <a:noFill/>
            <a:miter lim="800000"/>
            <a:headEnd/>
            <a:tailEnd/>
          </a:ln>
          <a:effectLst/>
        </p:spPr>
        <p:txBody>
          <a:bodyPr>
            <a:spAutoFit/>
          </a:bodyPr>
          <a:lstStyle/>
          <a:p>
            <a:pPr eaLnBrk="1" hangingPunct="1">
              <a:spcBef>
                <a:spcPct val="75000"/>
              </a:spcBef>
            </a:pPr>
            <a:r>
              <a:rPr lang="en-US" sz="2400"/>
              <a:t>A list is an ordered set of data. It is often used to store objects that are to be processed sequentially. </a:t>
            </a:r>
          </a:p>
          <a:p>
            <a:pPr eaLnBrk="1" hangingPunct="1">
              <a:spcBef>
                <a:spcPct val="75000"/>
              </a:spcBef>
            </a:pPr>
            <a:r>
              <a:rPr lang="en-US" sz="2400"/>
              <a:t>A list can be used</a:t>
            </a:r>
            <a:br>
              <a:rPr lang="en-US" sz="2400"/>
            </a:br>
            <a:r>
              <a:rPr lang="en-US" sz="2400"/>
              <a:t> to create a queue.</a:t>
            </a:r>
          </a:p>
        </p:txBody>
      </p:sp>
      <p:pic>
        <p:nvPicPr>
          <p:cNvPr id="398340" name="Picture 4"/>
          <p:cNvPicPr>
            <a:picLocks noChangeAspect="1" noChangeArrowheads="1"/>
          </p:cNvPicPr>
          <p:nvPr/>
        </p:nvPicPr>
        <p:blipFill>
          <a:blip r:embed="rId3" cstate="print"/>
          <a:srcRect/>
          <a:stretch>
            <a:fillRect/>
          </a:stretch>
        </p:blipFill>
        <p:spPr bwMode="auto">
          <a:xfrm>
            <a:off x="4941888" y="3390900"/>
            <a:ext cx="3567112" cy="2671763"/>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Arrays</a:t>
            </a:r>
          </a:p>
        </p:txBody>
      </p:sp>
      <p:sp>
        <p:nvSpPr>
          <p:cNvPr id="400387" name="Text Box 3"/>
          <p:cNvSpPr txBox="1">
            <a:spLocks noChangeArrowheads="1"/>
          </p:cNvSpPr>
          <p:nvPr/>
        </p:nvSpPr>
        <p:spPr bwMode="auto">
          <a:xfrm>
            <a:off x="577850" y="1506538"/>
            <a:ext cx="7807325" cy="4322762"/>
          </a:xfrm>
          <a:prstGeom prst="rect">
            <a:avLst/>
          </a:prstGeom>
          <a:noFill/>
          <a:ln w="9525">
            <a:noFill/>
            <a:miter lim="800000"/>
            <a:headEnd/>
            <a:tailEnd/>
          </a:ln>
          <a:effectLst/>
        </p:spPr>
        <p:txBody>
          <a:bodyPr>
            <a:spAutoFit/>
          </a:bodyPr>
          <a:lstStyle/>
          <a:p>
            <a:pPr eaLnBrk="1" hangingPunct="1">
              <a:lnSpc>
                <a:spcPct val="120000"/>
              </a:lnSpc>
              <a:spcBef>
                <a:spcPct val="75000"/>
              </a:spcBef>
            </a:pPr>
            <a:r>
              <a:rPr lang="en-US" sz="2800"/>
              <a:t>An array is an indexed set of variables, such as  dancer</a:t>
            </a:r>
            <a:r>
              <a:rPr lang="en-US" sz="2800" baseline="-25000"/>
              <a:t>[1]</a:t>
            </a:r>
            <a:r>
              <a:rPr lang="en-US" sz="2800"/>
              <a:t>, dancer</a:t>
            </a:r>
            <a:r>
              <a:rPr lang="en-US" sz="2800" baseline="-25000"/>
              <a:t>[2]</a:t>
            </a:r>
            <a:r>
              <a:rPr lang="en-US" sz="2800"/>
              <a:t>, dancer</a:t>
            </a:r>
            <a:r>
              <a:rPr lang="en-US" sz="2800" baseline="-25000"/>
              <a:t>[3]</a:t>
            </a:r>
            <a:r>
              <a:rPr lang="en-US" sz="2800"/>
              <a:t>,… It is like a set of boxes that hold things. </a:t>
            </a:r>
          </a:p>
          <a:p>
            <a:pPr eaLnBrk="1" hangingPunct="1">
              <a:lnSpc>
                <a:spcPct val="120000"/>
              </a:lnSpc>
              <a:spcBef>
                <a:spcPct val="75000"/>
              </a:spcBef>
            </a:pPr>
            <a:r>
              <a:rPr lang="en-US" sz="2800"/>
              <a:t>A list is a set of items.</a:t>
            </a:r>
          </a:p>
          <a:p>
            <a:pPr eaLnBrk="1" hangingPunct="1">
              <a:lnSpc>
                <a:spcPct val="120000"/>
              </a:lnSpc>
              <a:spcBef>
                <a:spcPct val="75000"/>
              </a:spcBef>
            </a:pPr>
            <a:r>
              <a:rPr lang="en-US" sz="2800"/>
              <a:t>An array is a set of</a:t>
            </a:r>
            <a:br>
              <a:rPr lang="en-US" sz="2800"/>
            </a:br>
            <a:r>
              <a:rPr lang="en-US" sz="2800"/>
              <a:t>variables that each </a:t>
            </a:r>
            <a:br>
              <a:rPr lang="en-US" sz="2800"/>
            </a:br>
            <a:r>
              <a:rPr lang="en-US" sz="2800"/>
              <a:t>store an item.</a:t>
            </a:r>
          </a:p>
        </p:txBody>
      </p:sp>
      <p:pic>
        <p:nvPicPr>
          <p:cNvPr id="400388" name="Picture 4"/>
          <p:cNvPicPr>
            <a:picLocks noChangeAspect="1" noChangeArrowheads="1"/>
          </p:cNvPicPr>
          <p:nvPr/>
        </p:nvPicPr>
        <p:blipFill>
          <a:blip r:embed="rId3" cstate="print"/>
          <a:srcRect/>
          <a:stretch>
            <a:fillRect/>
          </a:stretch>
        </p:blipFill>
        <p:spPr bwMode="auto">
          <a:xfrm>
            <a:off x="4941888" y="3390900"/>
            <a:ext cx="3567112" cy="2671763"/>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Arrays and Lists</a:t>
            </a:r>
          </a:p>
        </p:txBody>
      </p:sp>
      <p:sp>
        <p:nvSpPr>
          <p:cNvPr id="402435" name="Text Box 3"/>
          <p:cNvSpPr txBox="1">
            <a:spLocks noChangeArrowheads="1"/>
          </p:cNvSpPr>
          <p:nvPr/>
        </p:nvSpPr>
        <p:spPr bwMode="auto">
          <a:xfrm>
            <a:off x="577850" y="1506538"/>
            <a:ext cx="7807325" cy="1117600"/>
          </a:xfrm>
          <a:prstGeom prst="rect">
            <a:avLst/>
          </a:prstGeom>
          <a:noFill/>
          <a:ln w="9525">
            <a:noFill/>
            <a:miter lim="800000"/>
            <a:headEnd/>
            <a:tailEnd/>
          </a:ln>
          <a:effectLst/>
        </p:spPr>
        <p:txBody>
          <a:bodyPr>
            <a:spAutoFit/>
          </a:bodyPr>
          <a:lstStyle/>
          <a:p>
            <a:pPr eaLnBrk="1" hangingPunct="1">
              <a:lnSpc>
                <a:spcPct val="120000"/>
              </a:lnSpc>
              <a:spcBef>
                <a:spcPct val="75000"/>
              </a:spcBef>
            </a:pPr>
            <a:r>
              <a:rPr lang="en-US" sz="2800"/>
              <a:t>You can see the difference between arrays and lists when you delete items.</a:t>
            </a:r>
          </a:p>
        </p:txBody>
      </p:sp>
      <p:pic>
        <p:nvPicPr>
          <p:cNvPr id="402436" name="Picture 4"/>
          <p:cNvPicPr>
            <a:picLocks noChangeAspect="1" noChangeArrowheads="1"/>
          </p:cNvPicPr>
          <p:nvPr/>
        </p:nvPicPr>
        <p:blipFill>
          <a:blip r:embed="rId3" cstate="print"/>
          <a:srcRect/>
          <a:stretch>
            <a:fillRect/>
          </a:stretch>
        </p:blipFill>
        <p:spPr bwMode="auto">
          <a:xfrm>
            <a:off x="1676400" y="3205163"/>
            <a:ext cx="5715000" cy="2735262"/>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Arrays and Lists</a:t>
            </a:r>
          </a:p>
        </p:txBody>
      </p:sp>
      <p:sp>
        <p:nvSpPr>
          <p:cNvPr id="404483" name="Text Box 3"/>
          <p:cNvSpPr txBox="1">
            <a:spLocks noChangeArrowheads="1"/>
          </p:cNvSpPr>
          <p:nvPr/>
        </p:nvSpPr>
        <p:spPr bwMode="auto">
          <a:xfrm>
            <a:off x="577850" y="1506538"/>
            <a:ext cx="7807325" cy="1117600"/>
          </a:xfrm>
          <a:prstGeom prst="rect">
            <a:avLst/>
          </a:prstGeom>
          <a:noFill/>
          <a:ln w="9525">
            <a:noFill/>
            <a:miter lim="800000"/>
            <a:headEnd/>
            <a:tailEnd/>
          </a:ln>
          <a:effectLst/>
        </p:spPr>
        <p:txBody>
          <a:bodyPr>
            <a:spAutoFit/>
          </a:bodyPr>
          <a:lstStyle/>
          <a:p>
            <a:pPr eaLnBrk="1" hangingPunct="1">
              <a:lnSpc>
                <a:spcPct val="120000"/>
              </a:lnSpc>
              <a:spcBef>
                <a:spcPct val="75000"/>
              </a:spcBef>
            </a:pPr>
            <a:r>
              <a:rPr lang="en-US" sz="2800"/>
              <a:t>In a list, the missing spot is filled in when something is deleted.</a:t>
            </a:r>
          </a:p>
        </p:txBody>
      </p:sp>
      <p:pic>
        <p:nvPicPr>
          <p:cNvPr id="404484" name="Picture 4"/>
          <p:cNvPicPr>
            <a:picLocks noChangeAspect="1" noChangeArrowheads="1"/>
          </p:cNvPicPr>
          <p:nvPr/>
        </p:nvPicPr>
        <p:blipFill>
          <a:blip r:embed="rId3" cstate="print"/>
          <a:srcRect/>
          <a:stretch>
            <a:fillRect/>
          </a:stretch>
        </p:blipFill>
        <p:spPr bwMode="auto">
          <a:xfrm>
            <a:off x="1192213" y="2781300"/>
            <a:ext cx="6759575" cy="3235325"/>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Arrays and Lists</a:t>
            </a:r>
          </a:p>
        </p:txBody>
      </p:sp>
      <p:sp>
        <p:nvSpPr>
          <p:cNvPr id="406531" name="Text Box 3"/>
          <p:cNvSpPr txBox="1">
            <a:spLocks noChangeArrowheads="1"/>
          </p:cNvSpPr>
          <p:nvPr/>
        </p:nvSpPr>
        <p:spPr bwMode="auto">
          <a:xfrm>
            <a:off x="577850" y="1506538"/>
            <a:ext cx="7807325" cy="1117600"/>
          </a:xfrm>
          <a:prstGeom prst="rect">
            <a:avLst/>
          </a:prstGeom>
          <a:noFill/>
          <a:ln w="9525">
            <a:noFill/>
            <a:miter lim="800000"/>
            <a:headEnd/>
            <a:tailEnd/>
          </a:ln>
          <a:effectLst/>
        </p:spPr>
        <p:txBody>
          <a:bodyPr>
            <a:spAutoFit/>
          </a:bodyPr>
          <a:lstStyle/>
          <a:p>
            <a:pPr eaLnBrk="1" hangingPunct="1">
              <a:lnSpc>
                <a:spcPct val="120000"/>
              </a:lnSpc>
              <a:spcBef>
                <a:spcPct val="75000"/>
              </a:spcBef>
            </a:pPr>
            <a:r>
              <a:rPr lang="en-US" sz="2800"/>
              <a:t>In an array, an empty variable is left behind when something is deleted.</a:t>
            </a:r>
          </a:p>
        </p:txBody>
      </p:sp>
      <p:pic>
        <p:nvPicPr>
          <p:cNvPr id="406532" name="Picture 4"/>
          <p:cNvPicPr>
            <a:picLocks noChangeAspect="1" noChangeArrowheads="1"/>
          </p:cNvPicPr>
          <p:nvPr/>
        </p:nvPicPr>
        <p:blipFill>
          <a:blip r:embed="rId3" cstate="print"/>
          <a:srcRect/>
          <a:stretch>
            <a:fillRect/>
          </a:stretch>
        </p:blipFill>
        <p:spPr bwMode="auto">
          <a:xfrm>
            <a:off x="1192213" y="2781300"/>
            <a:ext cx="6759575" cy="3235325"/>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t>Data Structures</a:t>
            </a:r>
          </a:p>
        </p:txBody>
      </p:sp>
      <p:sp>
        <p:nvSpPr>
          <p:cNvPr id="377859" name="Rectangle 3"/>
          <p:cNvSpPr>
            <a:spLocks noGrp="1" noChangeArrowheads="1"/>
          </p:cNvSpPr>
          <p:nvPr>
            <p:ph type="body" sz="half" idx="1"/>
          </p:nvPr>
        </p:nvSpPr>
        <p:spPr>
          <a:xfrm>
            <a:off x="228600" y="1600200"/>
            <a:ext cx="4953000" cy="4953000"/>
          </a:xfrm>
        </p:spPr>
        <p:txBody>
          <a:bodyPr/>
          <a:lstStyle/>
          <a:p>
            <a:pPr marL="0" indent="0">
              <a:spcBef>
                <a:spcPct val="75000"/>
              </a:spcBef>
              <a:buFontTx/>
              <a:buNone/>
            </a:pPr>
            <a:r>
              <a:rPr lang="en-US" altLang="ja-JP" sz="2800">
                <a:ea typeface="ＭＳ Ｐゴシック" charset="-128"/>
              </a:rPr>
              <a:t>A data structure is a scheme for organizing data in the memory of a computer. </a:t>
            </a:r>
          </a:p>
          <a:p>
            <a:pPr marL="0" indent="0">
              <a:spcBef>
                <a:spcPct val="75000"/>
              </a:spcBef>
              <a:buFontTx/>
              <a:buNone/>
            </a:pPr>
            <a:r>
              <a:rPr lang="en-US" altLang="ja-JP" sz="2800">
                <a:ea typeface="ＭＳ Ｐゴシック" charset="-128"/>
              </a:rPr>
              <a:t>Some of the more commonly used data structures include lists, arrays, stacks, queues, heaps, trees, and graphs.</a:t>
            </a:r>
          </a:p>
        </p:txBody>
      </p:sp>
      <p:pic>
        <p:nvPicPr>
          <p:cNvPr id="377860" name="Picture 4" descr="Figure 8-3"/>
          <p:cNvPicPr>
            <a:picLocks noChangeAspect="1" noChangeArrowheads="1"/>
          </p:cNvPicPr>
          <p:nvPr/>
        </p:nvPicPr>
        <p:blipFill>
          <a:blip r:embed="rId3" cstate="print"/>
          <a:srcRect/>
          <a:stretch>
            <a:fillRect/>
          </a:stretch>
        </p:blipFill>
        <p:spPr bwMode="auto">
          <a:xfrm>
            <a:off x="5181600" y="1828800"/>
            <a:ext cx="3505200" cy="2971800"/>
          </a:xfrm>
          <a:prstGeom prst="rect">
            <a:avLst/>
          </a:prstGeom>
          <a:noFill/>
          <a:ln w="9525">
            <a:solidFill>
              <a:schemeClr val="tx1"/>
            </a:solidFill>
            <a:miter lim="800000"/>
            <a:headEnd/>
            <a:tailEnd/>
          </a:ln>
        </p:spPr>
      </p:pic>
      <p:sp>
        <p:nvSpPr>
          <p:cNvPr id="377861" name="Text Box 5"/>
          <p:cNvSpPr txBox="1">
            <a:spLocks noChangeArrowheads="1"/>
          </p:cNvSpPr>
          <p:nvPr/>
        </p:nvSpPr>
        <p:spPr bwMode="auto">
          <a:xfrm>
            <a:off x="5181600" y="5105400"/>
            <a:ext cx="3505200" cy="366713"/>
          </a:xfrm>
          <a:prstGeom prst="rect">
            <a:avLst/>
          </a:prstGeom>
          <a:noFill/>
          <a:ln w="9525">
            <a:noFill/>
            <a:miter lim="800000"/>
            <a:headEnd/>
            <a:tailEnd/>
          </a:ln>
          <a:effectLst/>
        </p:spPr>
        <p:txBody>
          <a:bodyPr>
            <a:spAutoFit/>
          </a:bodyPr>
          <a:lstStyle/>
          <a:p>
            <a:pPr algn="ctr" eaLnBrk="1" hangingPunct="1">
              <a:spcBef>
                <a:spcPct val="50000"/>
              </a:spcBef>
            </a:pPr>
            <a:r>
              <a:rPr lang="en-US"/>
              <a:t>Binary Tree</a:t>
            </a:r>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Data Structures</a:t>
            </a:r>
          </a:p>
        </p:txBody>
      </p:sp>
      <p:sp>
        <p:nvSpPr>
          <p:cNvPr id="378883" name="Rectangle 3"/>
          <p:cNvSpPr>
            <a:spLocks noGrp="1" noChangeArrowheads="1"/>
          </p:cNvSpPr>
          <p:nvPr>
            <p:ph type="body" sz="half" idx="1"/>
          </p:nvPr>
        </p:nvSpPr>
        <p:spPr>
          <a:xfrm>
            <a:off x="228600" y="1600200"/>
            <a:ext cx="4800600" cy="4953000"/>
          </a:xfrm>
        </p:spPr>
        <p:txBody>
          <a:bodyPr/>
          <a:lstStyle/>
          <a:p>
            <a:pPr marL="0" indent="0">
              <a:spcBef>
                <a:spcPct val="75000"/>
              </a:spcBef>
              <a:buFontTx/>
              <a:buNone/>
            </a:pPr>
            <a:r>
              <a:rPr lang="en-US" altLang="ja-JP" sz="2800">
                <a:ea typeface="ＭＳ Ｐゴシック" charset="-128"/>
              </a:rPr>
              <a:t>The way in which the data is organized affects the performance of a program for different tasks. </a:t>
            </a:r>
          </a:p>
          <a:p>
            <a:pPr marL="0" indent="0">
              <a:spcBef>
                <a:spcPct val="75000"/>
              </a:spcBef>
              <a:buFontTx/>
              <a:buNone/>
            </a:pPr>
            <a:r>
              <a:rPr lang="en-US" altLang="ja-JP" sz="2800">
                <a:ea typeface="ＭＳ Ｐゴシック" charset="-128"/>
              </a:rPr>
              <a:t>Computer programmers decide which data structures to use based on the nature of the data and the processes that need to be performed on that data.</a:t>
            </a:r>
          </a:p>
        </p:txBody>
      </p:sp>
      <p:pic>
        <p:nvPicPr>
          <p:cNvPr id="378884" name="Picture 4" descr="Figure 8-3"/>
          <p:cNvPicPr>
            <a:picLocks noChangeAspect="1" noChangeArrowheads="1"/>
          </p:cNvPicPr>
          <p:nvPr/>
        </p:nvPicPr>
        <p:blipFill>
          <a:blip r:embed="rId3" cstate="print"/>
          <a:srcRect/>
          <a:stretch>
            <a:fillRect/>
          </a:stretch>
        </p:blipFill>
        <p:spPr bwMode="auto">
          <a:xfrm>
            <a:off x="5181600" y="1828800"/>
            <a:ext cx="3505200" cy="2971800"/>
          </a:xfrm>
          <a:prstGeom prst="rect">
            <a:avLst/>
          </a:prstGeom>
          <a:noFill/>
          <a:ln w="9525">
            <a:solidFill>
              <a:schemeClr val="tx1"/>
            </a:solidFill>
            <a:miter lim="800000"/>
            <a:headEnd/>
            <a:tailEnd/>
          </a:ln>
        </p:spPr>
      </p:pic>
      <p:sp>
        <p:nvSpPr>
          <p:cNvPr id="378885" name="Text Box 5"/>
          <p:cNvSpPr txBox="1">
            <a:spLocks noChangeArrowheads="1"/>
          </p:cNvSpPr>
          <p:nvPr/>
        </p:nvSpPr>
        <p:spPr bwMode="auto">
          <a:xfrm>
            <a:off x="5181600" y="5105400"/>
            <a:ext cx="3505200" cy="366713"/>
          </a:xfrm>
          <a:prstGeom prst="rect">
            <a:avLst/>
          </a:prstGeom>
          <a:noFill/>
          <a:ln w="9525">
            <a:noFill/>
            <a:miter lim="800000"/>
            <a:headEnd/>
            <a:tailEnd/>
          </a:ln>
          <a:effectLst/>
        </p:spPr>
        <p:txBody>
          <a:bodyPr>
            <a:spAutoFit/>
          </a:bodyPr>
          <a:lstStyle/>
          <a:p>
            <a:pPr algn="ctr" eaLnBrk="1" hangingPunct="1">
              <a:spcBef>
                <a:spcPct val="50000"/>
              </a:spcBef>
            </a:pPr>
            <a:r>
              <a:rPr lang="en-US"/>
              <a:t>Binary Tree</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t>Example:  A Queue</a:t>
            </a:r>
          </a:p>
        </p:txBody>
      </p:sp>
      <p:sp>
        <p:nvSpPr>
          <p:cNvPr id="379907" name="Rectangle 3"/>
          <p:cNvSpPr>
            <a:spLocks noGrp="1" noChangeArrowheads="1"/>
          </p:cNvSpPr>
          <p:nvPr>
            <p:ph type="body" sz="half" idx="1"/>
          </p:nvPr>
        </p:nvSpPr>
        <p:spPr>
          <a:xfrm>
            <a:off x="533400" y="1447800"/>
            <a:ext cx="8077200" cy="5105400"/>
          </a:xfrm>
        </p:spPr>
        <p:txBody>
          <a:bodyPr/>
          <a:lstStyle/>
          <a:p>
            <a:pPr marL="0" indent="0">
              <a:spcBef>
                <a:spcPct val="75000"/>
              </a:spcBef>
              <a:buFont typeface="Symbol" pitchFamily="18" charset="2"/>
              <a:buNone/>
            </a:pPr>
            <a:r>
              <a:rPr lang="en-US" altLang="ja-JP" sz="2400">
                <a:ea typeface="ＭＳ Ｐゴシック" charset="-128"/>
              </a:rPr>
              <a:t>A </a:t>
            </a:r>
            <a:r>
              <a:rPr lang="en-US" altLang="ja-JP" sz="2400" i="1">
                <a:ea typeface="ＭＳ Ｐゴシック" charset="-128"/>
              </a:rPr>
              <a:t>queue</a:t>
            </a:r>
            <a:r>
              <a:rPr lang="en-US" altLang="ja-JP" sz="2400">
                <a:ea typeface="ＭＳ Ｐゴシック" charset="-128"/>
              </a:rPr>
              <a:t> is an example of  commonly used simple data structure.  A queue has beginning and end, called the </a:t>
            </a:r>
            <a:r>
              <a:rPr lang="en-US" altLang="ja-JP" sz="2400" i="1">
                <a:ea typeface="ＭＳ Ｐゴシック" charset="-128"/>
              </a:rPr>
              <a:t>front</a:t>
            </a:r>
            <a:r>
              <a:rPr lang="en-US" altLang="ja-JP" sz="2400">
                <a:ea typeface="ＭＳ Ｐゴシック" charset="-128"/>
              </a:rPr>
              <a:t> and </a:t>
            </a:r>
            <a:r>
              <a:rPr lang="en-US" altLang="ja-JP" sz="2400" i="1">
                <a:ea typeface="ＭＳ Ｐゴシック" charset="-128"/>
              </a:rPr>
              <a:t>back </a:t>
            </a:r>
            <a:r>
              <a:rPr lang="en-US" altLang="ja-JP" sz="2400">
                <a:ea typeface="ＭＳ Ｐゴシック" charset="-128"/>
              </a:rPr>
              <a:t>of the queue. </a:t>
            </a:r>
          </a:p>
          <a:p>
            <a:pPr marL="0" indent="0">
              <a:spcBef>
                <a:spcPct val="75000"/>
              </a:spcBef>
              <a:buFont typeface="Symbol" pitchFamily="18" charset="2"/>
              <a:buNone/>
            </a:pPr>
            <a:endParaRPr lang="en-US" altLang="ja-JP" sz="2400">
              <a:ea typeface="ＭＳ Ｐゴシック" charset="-128"/>
            </a:endParaRPr>
          </a:p>
          <a:p>
            <a:pPr marL="0" indent="0">
              <a:spcBef>
                <a:spcPct val="75000"/>
              </a:spcBef>
              <a:buFont typeface="Symbol" pitchFamily="18" charset="2"/>
              <a:buNone/>
            </a:pPr>
            <a:endParaRPr lang="en-US" altLang="ja-JP" sz="2400">
              <a:ea typeface="ＭＳ Ｐゴシック" charset="-128"/>
            </a:endParaRPr>
          </a:p>
          <a:p>
            <a:pPr marL="0" indent="0">
              <a:spcBef>
                <a:spcPct val="75000"/>
              </a:spcBef>
              <a:buFont typeface="Symbol" pitchFamily="18" charset="2"/>
              <a:buNone/>
            </a:pPr>
            <a:endParaRPr lang="en-US" altLang="ja-JP" sz="2400">
              <a:ea typeface="ＭＳ Ｐゴシック" charset="-128"/>
            </a:endParaRPr>
          </a:p>
          <a:p>
            <a:pPr marL="0" indent="0">
              <a:spcBef>
                <a:spcPct val="75000"/>
              </a:spcBef>
              <a:buFont typeface="Symbol" pitchFamily="18" charset="2"/>
              <a:buNone/>
            </a:pPr>
            <a:r>
              <a:rPr lang="en-US" altLang="ja-JP" sz="2400">
                <a:ea typeface="ＭＳ Ｐゴシック" charset="-128"/>
              </a:rPr>
              <a:t>Data enters the queue at one end and leaves at the other. Because of this, data exits the queue in the same order in which it enters the queue, like people in a checkout line at a supermarket.</a:t>
            </a:r>
          </a:p>
        </p:txBody>
      </p:sp>
      <p:pic>
        <p:nvPicPr>
          <p:cNvPr id="379908" name="Picture 4" descr="Figure 8-1"/>
          <p:cNvPicPr>
            <a:picLocks noChangeAspect="1" noChangeArrowheads="1"/>
          </p:cNvPicPr>
          <p:nvPr/>
        </p:nvPicPr>
        <p:blipFill>
          <a:blip r:embed="rId3" cstate="print"/>
          <a:srcRect/>
          <a:stretch>
            <a:fillRect/>
          </a:stretch>
        </p:blipFill>
        <p:spPr bwMode="auto">
          <a:xfrm>
            <a:off x="1600200" y="2763838"/>
            <a:ext cx="5410200" cy="1773237"/>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t>Example:  A Binary Tree</a:t>
            </a:r>
          </a:p>
        </p:txBody>
      </p:sp>
      <p:sp>
        <p:nvSpPr>
          <p:cNvPr id="380931"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itchFamily="18" charset="2"/>
              <a:buNone/>
            </a:pPr>
            <a:r>
              <a:rPr lang="en-US" altLang="ja-JP" sz="2800">
                <a:ea typeface="ＭＳ Ｐゴシック" charset="-128"/>
              </a:rPr>
              <a:t>A </a:t>
            </a:r>
            <a:r>
              <a:rPr lang="en-US" altLang="ja-JP" sz="2800" i="1">
                <a:ea typeface="ＭＳ Ｐゴシック" charset="-128"/>
              </a:rPr>
              <a:t>binary tree </a:t>
            </a:r>
            <a:r>
              <a:rPr lang="en-US" altLang="ja-JP" sz="2800">
                <a:ea typeface="ＭＳ Ｐゴシック" charset="-128"/>
              </a:rPr>
              <a:t>is another commonly used data structure. It is organized like an upside down tree. </a:t>
            </a:r>
          </a:p>
          <a:p>
            <a:pPr marL="0" indent="0">
              <a:spcBef>
                <a:spcPct val="75000"/>
              </a:spcBef>
              <a:buFont typeface="Symbol" pitchFamily="18" charset="2"/>
              <a:buNone/>
            </a:pPr>
            <a:r>
              <a:rPr lang="en-US" altLang="ja-JP" sz="2800">
                <a:ea typeface="ＭＳ Ｐゴシック" charset="-128"/>
              </a:rPr>
              <a:t>Each spot on the tree, called a </a:t>
            </a:r>
            <a:r>
              <a:rPr lang="en-US" altLang="ja-JP" sz="2800" i="1">
                <a:ea typeface="ＭＳ Ｐゴシック" charset="-128"/>
              </a:rPr>
              <a:t>node</a:t>
            </a:r>
            <a:r>
              <a:rPr lang="en-US" altLang="ja-JP" sz="2800">
                <a:ea typeface="ＭＳ Ｐゴシック" charset="-128"/>
              </a:rPr>
              <a:t>, holds an item of data along with a left pointer and a right pointer. </a:t>
            </a:r>
          </a:p>
        </p:txBody>
      </p:sp>
      <p:sp>
        <p:nvSpPr>
          <p:cNvPr id="380932" name="Text Box 4"/>
          <p:cNvSpPr txBox="1">
            <a:spLocks noChangeArrowheads="1"/>
          </p:cNvSpPr>
          <p:nvPr/>
        </p:nvSpPr>
        <p:spPr bwMode="auto">
          <a:xfrm>
            <a:off x="5181600" y="5105400"/>
            <a:ext cx="3505200" cy="366713"/>
          </a:xfrm>
          <a:prstGeom prst="rect">
            <a:avLst/>
          </a:prstGeom>
          <a:noFill/>
          <a:ln w="9525">
            <a:noFill/>
            <a:miter lim="800000"/>
            <a:headEnd/>
            <a:tailEnd/>
          </a:ln>
          <a:effectLst/>
        </p:spPr>
        <p:txBody>
          <a:bodyPr>
            <a:spAutoFit/>
          </a:bodyPr>
          <a:lstStyle/>
          <a:p>
            <a:pPr algn="ctr" eaLnBrk="1" hangingPunct="1">
              <a:spcBef>
                <a:spcPct val="50000"/>
              </a:spcBef>
            </a:pPr>
            <a:r>
              <a:rPr lang="en-US"/>
              <a:t>Binary Tree</a:t>
            </a:r>
          </a:p>
        </p:txBody>
      </p:sp>
      <p:pic>
        <p:nvPicPr>
          <p:cNvPr id="380933" name="Picture 5"/>
          <p:cNvPicPr>
            <a:picLocks noChangeAspect="1" noChangeArrowheads="1"/>
          </p:cNvPicPr>
          <p:nvPr/>
        </p:nvPicPr>
        <p:blipFill>
          <a:blip r:embed="rId3" cstate="print"/>
          <a:srcRect/>
          <a:stretch>
            <a:fillRect/>
          </a:stretch>
        </p:blipFill>
        <p:spPr bwMode="auto">
          <a:xfrm>
            <a:off x="5181600" y="2057400"/>
            <a:ext cx="3276600" cy="2940050"/>
          </a:xfrm>
          <a:prstGeom prst="rect">
            <a:avLst/>
          </a:prstGeom>
          <a:noFill/>
          <a:ln w="9525">
            <a:noFill/>
            <a:miter lim="800000"/>
            <a:headEnd/>
            <a:tailEnd/>
          </a:ln>
          <a:effectLst/>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t>Example:  A Binary Tree</a:t>
            </a:r>
          </a:p>
        </p:txBody>
      </p:sp>
      <p:sp>
        <p:nvSpPr>
          <p:cNvPr id="381955" name="Rectangle 3"/>
          <p:cNvSpPr>
            <a:spLocks noGrp="1" noChangeArrowheads="1"/>
          </p:cNvSpPr>
          <p:nvPr>
            <p:ph type="body" sz="half" idx="1"/>
          </p:nvPr>
        </p:nvSpPr>
        <p:spPr>
          <a:xfrm>
            <a:off x="228600" y="1600200"/>
            <a:ext cx="4495800" cy="4953000"/>
          </a:xfrm>
        </p:spPr>
        <p:txBody>
          <a:bodyPr/>
          <a:lstStyle/>
          <a:p>
            <a:pPr marL="0" indent="0">
              <a:spcBef>
                <a:spcPct val="75000"/>
              </a:spcBef>
              <a:buFont typeface="Symbol" pitchFamily="18" charset="2"/>
              <a:buNone/>
            </a:pPr>
            <a:r>
              <a:rPr lang="en-US" altLang="ja-JP" sz="2800">
                <a:ea typeface="ＭＳ Ｐゴシック" charset="-128"/>
              </a:rPr>
              <a:t>The pointers are lined up so that the structure forms the upside down tree, with a single node at the top, called the root node, and branches increasing on the left and right as you go down the tree.</a:t>
            </a:r>
          </a:p>
        </p:txBody>
      </p:sp>
      <p:sp>
        <p:nvSpPr>
          <p:cNvPr id="381956" name="Text Box 4"/>
          <p:cNvSpPr txBox="1">
            <a:spLocks noChangeArrowheads="1"/>
          </p:cNvSpPr>
          <p:nvPr/>
        </p:nvSpPr>
        <p:spPr bwMode="auto">
          <a:xfrm>
            <a:off x="5181600" y="5105400"/>
            <a:ext cx="3505200" cy="366713"/>
          </a:xfrm>
          <a:prstGeom prst="rect">
            <a:avLst/>
          </a:prstGeom>
          <a:noFill/>
          <a:ln w="9525">
            <a:noFill/>
            <a:miter lim="800000"/>
            <a:headEnd/>
            <a:tailEnd/>
          </a:ln>
          <a:effectLst/>
        </p:spPr>
        <p:txBody>
          <a:bodyPr>
            <a:spAutoFit/>
          </a:bodyPr>
          <a:lstStyle/>
          <a:p>
            <a:pPr algn="ctr" eaLnBrk="1" hangingPunct="1">
              <a:spcBef>
                <a:spcPct val="50000"/>
              </a:spcBef>
            </a:pPr>
            <a:r>
              <a:rPr lang="en-US"/>
              <a:t>Binary Tree</a:t>
            </a:r>
          </a:p>
        </p:txBody>
      </p:sp>
      <p:pic>
        <p:nvPicPr>
          <p:cNvPr id="381957" name="Picture 5"/>
          <p:cNvPicPr>
            <a:picLocks noChangeAspect="1" noChangeArrowheads="1"/>
          </p:cNvPicPr>
          <p:nvPr/>
        </p:nvPicPr>
        <p:blipFill>
          <a:blip r:embed="rId3" cstate="print"/>
          <a:srcRect/>
          <a:stretch>
            <a:fillRect/>
          </a:stretch>
        </p:blipFill>
        <p:spPr bwMode="auto">
          <a:xfrm>
            <a:off x="5181600" y="2057400"/>
            <a:ext cx="3276600" cy="294005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t>Choosing Data Structures</a:t>
            </a:r>
          </a:p>
        </p:txBody>
      </p:sp>
      <p:sp>
        <p:nvSpPr>
          <p:cNvPr id="382979" name="Rectangle 3"/>
          <p:cNvSpPr>
            <a:spLocks noGrp="1" noChangeArrowheads="1"/>
          </p:cNvSpPr>
          <p:nvPr>
            <p:ph type="body" sz="half" idx="1"/>
          </p:nvPr>
        </p:nvSpPr>
        <p:spPr>
          <a:xfrm>
            <a:off x="228600" y="1600200"/>
            <a:ext cx="4495800" cy="4953000"/>
          </a:xfrm>
        </p:spPr>
        <p:txBody>
          <a:bodyPr/>
          <a:lstStyle/>
          <a:p>
            <a:pPr marL="0" indent="0">
              <a:spcBef>
                <a:spcPct val="75000"/>
              </a:spcBef>
              <a:buFont typeface="Symbol" pitchFamily="18" charset="2"/>
              <a:buNone/>
            </a:pPr>
            <a:r>
              <a:rPr lang="en-US" altLang="ja-JP" sz="2400">
                <a:ea typeface="ＭＳ Ｐゴシック" charset="-128"/>
              </a:rPr>
              <a:t>By comparing the queue with the binary tree, you can see how the structure of the data affects what can be done efficiently with the data.</a:t>
            </a:r>
            <a:r>
              <a:rPr lang="en-US" altLang="ja-JP" sz="2800">
                <a:ea typeface="ＭＳ Ｐゴシック" charset="-128"/>
              </a:rPr>
              <a:t> </a:t>
            </a:r>
          </a:p>
        </p:txBody>
      </p:sp>
      <p:pic>
        <p:nvPicPr>
          <p:cNvPr id="382980" name="Picture 4"/>
          <p:cNvPicPr>
            <a:picLocks noChangeAspect="1" noChangeArrowheads="1"/>
          </p:cNvPicPr>
          <p:nvPr/>
        </p:nvPicPr>
        <p:blipFill>
          <a:blip r:embed="rId3" cstate="print"/>
          <a:srcRect/>
          <a:stretch>
            <a:fillRect/>
          </a:stretch>
        </p:blipFill>
        <p:spPr bwMode="auto">
          <a:xfrm>
            <a:off x="5410200" y="1524000"/>
            <a:ext cx="3276600" cy="2940050"/>
          </a:xfrm>
          <a:prstGeom prst="rect">
            <a:avLst/>
          </a:prstGeom>
          <a:noFill/>
          <a:ln w="9525">
            <a:noFill/>
            <a:miter lim="800000"/>
            <a:headEnd/>
            <a:tailEnd/>
          </a:ln>
          <a:effectLst/>
        </p:spPr>
      </p:pic>
      <p:pic>
        <p:nvPicPr>
          <p:cNvPr id="382981" name="Picture 5" descr="Figure 8-1"/>
          <p:cNvPicPr>
            <a:picLocks noChangeAspect="1" noChangeArrowheads="1"/>
          </p:cNvPicPr>
          <p:nvPr/>
        </p:nvPicPr>
        <p:blipFill>
          <a:blip r:embed="rId4" cstate="print"/>
          <a:srcRect/>
          <a:stretch>
            <a:fillRect/>
          </a:stretch>
        </p:blipFill>
        <p:spPr bwMode="auto">
          <a:xfrm>
            <a:off x="381000" y="4725988"/>
            <a:ext cx="4876800" cy="1598612"/>
          </a:xfrm>
          <a:prstGeom prst="rect">
            <a:avLst/>
          </a:prstGeom>
          <a:noFill/>
        </p:spPr>
      </p:pic>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Choosing Data Structures</a:t>
            </a:r>
          </a:p>
        </p:txBody>
      </p:sp>
      <p:sp>
        <p:nvSpPr>
          <p:cNvPr id="384003"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itchFamily="18" charset="2"/>
              <a:buNone/>
            </a:pPr>
            <a:r>
              <a:rPr lang="en-US" altLang="ja-JP" sz="2400">
                <a:ea typeface="ＭＳ Ｐゴシック" charset="-128"/>
              </a:rPr>
              <a:t>A queue is a good data structure to use for storing things that need to be kept in order, such as a set of documents waiting to be printed on a network printer.</a:t>
            </a:r>
          </a:p>
          <a:p>
            <a:pPr marL="0" indent="0">
              <a:spcBef>
                <a:spcPct val="75000"/>
              </a:spcBef>
              <a:buFont typeface="Symbol" pitchFamily="18" charset="2"/>
              <a:buNone/>
            </a:pPr>
            <a:r>
              <a:rPr lang="en-US" altLang="ja-JP" sz="2800">
                <a:ea typeface="ＭＳ Ｐゴシック" charset="-128"/>
              </a:rPr>
              <a:t>. </a:t>
            </a:r>
          </a:p>
        </p:txBody>
      </p:sp>
      <p:pic>
        <p:nvPicPr>
          <p:cNvPr id="384004" name="Picture 4"/>
          <p:cNvPicPr>
            <a:picLocks noChangeAspect="1" noChangeArrowheads="1"/>
          </p:cNvPicPr>
          <p:nvPr/>
        </p:nvPicPr>
        <p:blipFill>
          <a:blip r:embed="rId3" cstate="print"/>
          <a:srcRect/>
          <a:stretch>
            <a:fillRect/>
          </a:stretch>
        </p:blipFill>
        <p:spPr bwMode="auto">
          <a:xfrm>
            <a:off x="5410200" y="1524000"/>
            <a:ext cx="3276600" cy="2940050"/>
          </a:xfrm>
          <a:prstGeom prst="rect">
            <a:avLst/>
          </a:prstGeom>
          <a:noFill/>
          <a:ln w="9525">
            <a:noFill/>
            <a:miter lim="800000"/>
            <a:headEnd/>
            <a:tailEnd/>
          </a:ln>
          <a:effectLst/>
        </p:spPr>
      </p:pic>
      <p:pic>
        <p:nvPicPr>
          <p:cNvPr id="384005" name="Picture 5" descr="Figure 8-1"/>
          <p:cNvPicPr>
            <a:picLocks noChangeAspect="1" noChangeArrowheads="1"/>
          </p:cNvPicPr>
          <p:nvPr/>
        </p:nvPicPr>
        <p:blipFill>
          <a:blip r:embed="rId4" cstate="print"/>
          <a:srcRect/>
          <a:stretch>
            <a:fillRect/>
          </a:stretch>
        </p:blipFill>
        <p:spPr bwMode="auto">
          <a:xfrm>
            <a:off x="381000" y="4725988"/>
            <a:ext cx="4876800" cy="1598612"/>
          </a:xfrm>
          <a:prstGeom prst="rect">
            <a:avLst/>
          </a:prstGeom>
          <a:noFill/>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t>Choosing Data Structures</a:t>
            </a:r>
          </a:p>
        </p:txBody>
      </p:sp>
      <p:sp>
        <p:nvSpPr>
          <p:cNvPr id="385027"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itchFamily="18" charset="2"/>
              <a:buNone/>
            </a:pPr>
            <a:r>
              <a:rPr lang="en-US" altLang="ja-JP" sz="2400">
                <a:ea typeface="ＭＳ Ｐゴシック" charset="-128"/>
              </a:rPr>
              <a:t>The jobs will be printed in the order in which they are received. </a:t>
            </a:r>
          </a:p>
          <a:p>
            <a:pPr marL="0" indent="0">
              <a:spcBef>
                <a:spcPct val="75000"/>
              </a:spcBef>
              <a:buFont typeface="Symbol" pitchFamily="18" charset="2"/>
              <a:buNone/>
            </a:pPr>
            <a:r>
              <a:rPr lang="en-US" altLang="ja-JP" sz="2400">
                <a:ea typeface="ＭＳ Ｐゴシック" charset="-128"/>
              </a:rPr>
              <a:t>Most network print servers maintain such a </a:t>
            </a:r>
            <a:r>
              <a:rPr lang="en-US" altLang="ja-JP" sz="2400" i="1">
                <a:ea typeface="ＭＳ Ｐゴシック" charset="-128"/>
              </a:rPr>
              <a:t>print queue</a:t>
            </a:r>
            <a:r>
              <a:rPr lang="en-US" altLang="ja-JP" sz="2400">
                <a:ea typeface="ＭＳ Ｐゴシック" charset="-128"/>
              </a:rPr>
              <a:t>.</a:t>
            </a:r>
          </a:p>
          <a:p>
            <a:pPr marL="0" indent="0">
              <a:spcBef>
                <a:spcPct val="75000"/>
              </a:spcBef>
              <a:buFont typeface="Symbol" pitchFamily="18" charset="2"/>
              <a:buNone/>
            </a:pPr>
            <a:r>
              <a:rPr lang="en-US" altLang="ja-JP" sz="2400">
                <a:ea typeface="ＭＳ Ｐゴシック" charset="-128"/>
              </a:rPr>
              <a:t>. </a:t>
            </a:r>
          </a:p>
        </p:txBody>
      </p:sp>
      <p:pic>
        <p:nvPicPr>
          <p:cNvPr id="385028" name="Picture 4"/>
          <p:cNvPicPr>
            <a:picLocks noChangeAspect="1" noChangeArrowheads="1"/>
          </p:cNvPicPr>
          <p:nvPr/>
        </p:nvPicPr>
        <p:blipFill>
          <a:blip r:embed="rId3" cstate="print"/>
          <a:srcRect/>
          <a:stretch>
            <a:fillRect/>
          </a:stretch>
        </p:blipFill>
        <p:spPr bwMode="auto">
          <a:xfrm>
            <a:off x="5410200" y="1524000"/>
            <a:ext cx="3276600" cy="2940050"/>
          </a:xfrm>
          <a:prstGeom prst="rect">
            <a:avLst/>
          </a:prstGeom>
          <a:noFill/>
          <a:ln w="9525">
            <a:noFill/>
            <a:miter lim="800000"/>
            <a:headEnd/>
            <a:tailEnd/>
          </a:ln>
          <a:effectLst/>
        </p:spPr>
      </p:pic>
      <p:pic>
        <p:nvPicPr>
          <p:cNvPr id="385029" name="Picture 5" descr="Figure 8-1"/>
          <p:cNvPicPr>
            <a:picLocks noChangeAspect="1" noChangeArrowheads="1"/>
          </p:cNvPicPr>
          <p:nvPr/>
        </p:nvPicPr>
        <p:blipFill>
          <a:blip r:embed="rId4" cstate="print"/>
          <a:srcRect/>
          <a:stretch>
            <a:fillRect/>
          </a:stretch>
        </p:blipFill>
        <p:spPr bwMode="auto">
          <a:xfrm>
            <a:off x="381000" y="4725988"/>
            <a:ext cx="4876800" cy="1598612"/>
          </a:xfrm>
          <a:prstGeom prst="rect">
            <a:avLst/>
          </a:prstGeom>
          <a:noFill/>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3425</TotalTime>
  <Words>847</Words>
  <Application>Microsoft Office PowerPoint</Application>
  <PresentationFormat>On-screen Show (4:3)</PresentationFormat>
  <Paragraphs>90</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ＭＳ Ｐゴシック</vt:lpstr>
      <vt:lpstr>Symbol</vt:lpstr>
      <vt:lpstr>Wingdings</vt:lpstr>
      <vt:lpstr>Default Design</vt:lpstr>
      <vt:lpstr>1_Default Design</vt:lpstr>
      <vt:lpstr>Introduction to Data Structures</vt:lpstr>
      <vt:lpstr>Data Structures</vt:lpstr>
      <vt:lpstr>Data Structures</vt:lpstr>
      <vt:lpstr>Example:  A Queue</vt:lpstr>
      <vt:lpstr>Example:  A Binary Tree</vt:lpstr>
      <vt:lpstr>Example:  A Binary Tree</vt:lpstr>
      <vt:lpstr>Choosing Data Structures</vt:lpstr>
      <vt:lpstr>Choosing Data Structures</vt:lpstr>
      <vt:lpstr>Choosing Data Structures</vt:lpstr>
      <vt:lpstr>Choosing Data Structures</vt:lpstr>
      <vt:lpstr>Choosing Data Structures</vt:lpstr>
      <vt:lpstr>Choosing Data Structures</vt:lpstr>
      <vt:lpstr>Choosing Data Structures</vt:lpstr>
      <vt:lpstr>Lists</vt:lpstr>
      <vt:lpstr>Arrays</vt:lpstr>
      <vt:lpstr>Arrays and Lists</vt:lpstr>
      <vt:lpstr>Arrays and Lists</vt:lpstr>
      <vt:lpstr>Arrays and Lists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vivek's and yatharth</dc:creator>
  <cp:lastModifiedBy>Yatharth of diksha and vivek</cp:lastModifiedBy>
  <cp:revision>380</cp:revision>
  <cp:lastPrinted>1601-01-01T00:00:00Z</cp:lastPrinted>
  <dcterms:created xsi:type="dcterms:W3CDTF">1601-01-01T00:00:00Z</dcterms:created>
  <dcterms:modified xsi:type="dcterms:W3CDTF">2014-01-07T11:05:59Z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