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58" r:id="rId4"/>
    <p:sldId id="259" r:id="rId5"/>
    <p:sldId id="260" r:id="rId6"/>
    <p:sldId id="297" r:id="rId7"/>
    <p:sldId id="261" r:id="rId8"/>
    <p:sldId id="294" r:id="rId9"/>
    <p:sldId id="295" r:id="rId10"/>
    <p:sldId id="296" r:id="rId11"/>
    <p:sldId id="298" r:id="rId12"/>
    <p:sldId id="262" r:id="rId13"/>
    <p:sldId id="299" r:id="rId14"/>
    <p:sldId id="300" r:id="rId15"/>
    <p:sldId id="306" r:id="rId16"/>
    <p:sldId id="307" r:id="rId17"/>
    <p:sldId id="308" r:id="rId18"/>
    <p:sldId id="309" r:id="rId19"/>
    <p:sldId id="301" r:id="rId20"/>
    <p:sldId id="302" r:id="rId21"/>
    <p:sldId id="303" r:id="rId22"/>
    <p:sldId id="304" r:id="rId23"/>
    <p:sldId id="310" r:id="rId24"/>
    <p:sldId id="263" r:id="rId25"/>
    <p:sldId id="311" r:id="rId26"/>
    <p:sldId id="265" r:id="rId27"/>
    <p:sldId id="266" r:id="rId28"/>
    <p:sldId id="267" r:id="rId29"/>
    <p:sldId id="264" r:id="rId30"/>
    <p:sldId id="268" r:id="rId31"/>
    <p:sldId id="269" r:id="rId32"/>
    <p:sldId id="270" r:id="rId33"/>
    <p:sldId id="271" r:id="rId34"/>
    <p:sldId id="272" r:id="rId35"/>
    <p:sldId id="305" r:id="rId36"/>
    <p:sldId id="273" r:id="rId37"/>
    <p:sldId id="313" r:id="rId38"/>
    <p:sldId id="274" r:id="rId39"/>
    <p:sldId id="278" r:id="rId40"/>
    <p:sldId id="279" r:id="rId41"/>
    <p:sldId id="280" r:id="rId42"/>
    <p:sldId id="281" r:id="rId43"/>
    <p:sldId id="282" r:id="rId44"/>
    <p:sldId id="284" r:id="rId45"/>
    <p:sldId id="285" r:id="rId46"/>
    <p:sldId id="286" r:id="rId47"/>
    <p:sldId id="312" r:id="rId48"/>
    <p:sldId id="287" r:id="rId49"/>
    <p:sldId id="288" r:id="rId50"/>
    <p:sldId id="289" r:id="rId51"/>
    <p:sldId id="290" r:id="rId52"/>
    <p:sldId id="291" r:id="rId53"/>
    <p:sldId id="314" r:id="rId54"/>
    <p:sldId id="292" r:id="rId55"/>
    <p:sldId id="293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21" autoAdjust="0"/>
    <p:restoredTop sz="99845" autoAdjust="0"/>
  </p:normalViewPr>
  <p:slideViewPr>
    <p:cSldViewPr showGuides="1">
      <p:cViewPr varScale="1">
        <p:scale>
          <a:sx n="55" d="100"/>
          <a:sy n="55" d="100"/>
        </p:scale>
        <p:origin x="-902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5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26.xml"/><Relationship Id="rId18" Type="http://schemas.openxmlformats.org/officeDocument/2006/relationships/slide" Target="slides/slide31.xml"/><Relationship Id="rId26" Type="http://schemas.openxmlformats.org/officeDocument/2006/relationships/slide" Target="slides/slide43.xml"/><Relationship Id="rId3" Type="http://schemas.openxmlformats.org/officeDocument/2006/relationships/slide" Target="slides/slide3.xml"/><Relationship Id="rId21" Type="http://schemas.openxmlformats.org/officeDocument/2006/relationships/slide" Target="slides/slide34.xml"/><Relationship Id="rId7" Type="http://schemas.openxmlformats.org/officeDocument/2006/relationships/slide" Target="slides/slide8.xml"/><Relationship Id="rId12" Type="http://schemas.openxmlformats.org/officeDocument/2006/relationships/slide" Target="slides/slide24.xml"/><Relationship Id="rId17" Type="http://schemas.openxmlformats.org/officeDocument/2006/relationships/slide" Target="slides/slide30.xml"/><Relationship Id="rId25" Type="http://schemas.openxmlformats.org/officeDocument/2006/relationships/slide" Target="slides/slide42.xml"/><Relationship Id="rId2" Type="http://schemas.openxmlformats.org/officeDocument/2006/relationships/slide" Target="slides/slide2.xml"/><Relationship Id="rId16" Type="http://schemas.openxmlformats.org/officeDocument/2006/relationships/slide" Target="slides/slide29.xml"/><Relationship Id="rId20" Type="http://schemas.openxmlformats.org/officeDocument/2006/relationships/slide" Target="slides/slide33.xml"/><Relationship Id="rId29" Type="http://schemas.openxmlformats.org/officeDocument/2006/relationships/slide" Target="slides/slide49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20.xml"/><Relationship Id="rId24" Type="http://schemas.openxmlformats.org/officeDocument/2006/relationships/slide" Target="slides/slide41.xml"/><Relationship Id="rId32" Type="http://schemas.openxmlformats.org/officeDocument/2006/relationships/slide" Target="slides/slide55.xml"/><Relationship Id="rId5" Type="http://schemas.openxmlformats.org/officeDocument/2006/relationships/slide" Target="slides/slide5.xml"/><Relationship Id="rId15" Type="http://schemas.openxmlformats.org/officeDocument/2006/relationships/slide" Target="slides/slide28.xml"/><Relationship Id="rId23" Type="http://schemas.openxmlformats.org/officeDocument/2006/relationships/slide" Target="slides/slide38.xml"/><Relationship Id="rId28" Type="http://schemas.openxmlformats.org/officeDocument/2006/relationships/slide" Target="slides/slide48.xml"/><Relationship Id="rId10" Type="http://schemas.openxmlformats.org/officeDocument/2006/relationships/slide" Target="slides/slide14.xml"/><Relationship Id="rId19" Type="http://schemas.openxmlformats.org/officeDocument/2006/relationships/slide" Target="slides/slide32.xml"/><Relationship Id="rId31" Type="http://schemas.openxmlformats.org/officeDocument/2006/relationships/slide" Target="slides/slide51.xml"/><Relationship Id="rId4" Type="http://schemas.openxmlformats.org/officeDocument/2006/relationships/slide" Target="slides/slide4.xml"/><Relationship Id="rId9" Type="http://schemas.openxmlformats.org/officeDocument/2006/relationships/slide" Target="slides/slide12.xml"/><Relationship Id="rId14" Type="http://schemas.openxmlformats.org/officeDocument/2006/relationships/slide" Target="slides/slide27.xml"/><Relationship Id="rId22" Type="http://schemas.openxmlformats.org/officeDocument/2006/relationships/slide" Target="slides/slide36.xml"/><Relationship Id="rId27" Type="http://schemas.openxmlformats.org/officeDocument/2006/relationships/slide" Target="slides/slide44.xml"/><Relationship Id="rId30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53059E6-B079-4FA8-A287-776F5918FCF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451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065203-3EE3-4D05-8A11-B78D8D7EF35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D60AE3-152C-425C-936A-57D28EB5EC0C}" type="slidenum">
              <a:rPr lang="en-US"/>
              <a:pPr/>
              <a:t>1</a:t>
            </a:fld>
            <a:endParaRPr lang="en-US"/>
          </a:p>
        </p:txBody>
      </p:sp>
      <p:sp>
        <p:nvSpPr>
          <p:cNvPr id="655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26667C-11DF-4F0B-99F0-52C6EF597ADC}" type="slidenum">
              <a:rPr lang="en-US"/>
              <a:pPr/>
              <a:t>10</a:t>
            </a:fld>
            <a:endParaRPr lang="en-US"/>
          </a:p>
        </p:txBody>
      </p:sp>
      <p:sp>
        <p:nvSpPr>
          <p:cNvPr id="747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B1109-D0AE-475E-B399-9F8F9ACDD21F}" type="slidenum">
              <a:rPr lang="en-US"/>
              <a:pPr/>
              <a:t>11</a:t>
            </a:fld>
            <a:endParaRPr lang="en-US"/>
          </a:p>
        </p:txBody>
      </p:sp>
      <p:sp>
        <p:nvSpPr>
          <p:cNvPr id="75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A466F2-4587-40D4-ADDF-BBC04D484621}" type="slidenum">
              <a:rPr lang="en-US"/>
              <a:pPr/>
              <a:t>12</a:t>
            </a:fld>
            <a:endParaRPr lang="en-US"/>
          </a:p>
        </p:txBody>
      </p:sp>
      <p:sp>
        <p:nvSpPr>
          <p:cNvPr id="768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5E6493-9CDE-4751-B126-A4708153F4A6}" type="slidenum">
              <a:rPr lang="en-US"/>
              <a:pPr/>
              <a:t>13</a:t>
            </a:fld>
            <a:endParaRPr lang="en-US"/>
          </a:p>
        </p:txBody>
      </p:sp>
      <p:sp>
        <p:nvSpPr>
          <p:cNvPr id="778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7A9627-3B64-4FAD-9FAC-7AED84DA068E}" type="slidenum">
              <a:rPr lang="en-US"/>
              <a:pPr/>
              <a:t>14</a:t>
            </a:fld>
            <a:endParaRPr lang="en-US"/>
          </a:p>
        </p:txBody>
      </p:sp>
      <p:sp>
        <p:nvSpPr>
          <p:cNvPr id="788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65203-3EE3-4D05-8A11-B78D8D7EF35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65203-3EE3-4D05-8A11-B78D8D7EF35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65203-3EE3-4D05-8A11-B78D8D7EF35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65203-3EE3-4D05-8A11-B78D8D7EF35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A5826A-E374-4017-9889-FEA54FECE663}" type="slidenum">
              <a:rPr lang="en-US"/>
              <a:pPr/>
              <a:t>19</a:t>
            </a:fld>
            <a:endParaRPr lang="en-US"/>
          </a:p>
        </p:txBody>
      </p:sp>
      <p:sp>
        <p:nvSpPr>
          <p:cNvPr id="798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D61B4E-E394-4EAA-A552-95AC557B678C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B54C36-CA20-4C68-AC10-BD4311AC1EFA}" type="slidenum">
              <a:rPr lang="en-US"/>
              <a:pPr/>
              <a:t>20</a:t>
            </a:fld>
            <a:endParaRPr lang="en-US"/>
          </a:p>
        </p:txBody>
      </p:sp>
      <p:sp>
        <p:nvSpPr>
          <p:cNvPr id="808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92DD38-1969-4DD4-A8BF-BB86296BE831}" type="slidenum">
              <a:rPr lang="en-US"/>
              <a:pPr/>
              <a:t>21</a:t>
            </a:fld>
            <a:endParaRPr lang="en-US"/>
          </a:p>
        </p:txBody>
      </p:sp>
      <p:sp>
        <p:nvSpPr>
          <p:cNvPr id="819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2033B8-E816-4FA5-8B24-54C274AA49D5}" type="slidenum">
              <a:rPr lang="en-US"/>
              <a:pPr/>
              <a:t>22</a:t>
            </a:fld>
            <a:endParaRPr lang="en-US"/>
          </a:p>
        </p:txBody>
      </p:sp>
      <p:sp>
        <p:nvSpPr>
          <p:cNvPr id="82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65203-3EE3-4D05-8A11-B78D8D7EF35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76703D-1713-420F-84B9-1BD89B94660B}" type="slidenum">
              <a:rPr lang="en-US"/>
              <a:pPr/>
              <a:t>24</a:t>
            </a:fld>
            <a:endParaRPr lang="en-US"/>
          </a:p>
        </p:txBody>
      </p:sp>
      <p:sp>
        <p:nvSpPr>
          <p:cNvPr id="839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65203-3EE3-4D05-8A11-B78D8D7EF35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015ECE-ECF6-4846-AE8A-5B1756845E8A}" type="slidenum">
              <a:rPr lang="en-US"/>
              <a:pPr/>
              <a:t>26</a:t>
            </a:fld>
            <a:endParaRPr lang="en-US"/>
          </a:p>
        </p:txBody>
      </p:sp>
      <p:sp>
        <p:nvSpPr>
          <p:cNvPr id="849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011925-6811-4C33-B528-D7ADEED17E90}" type="slidenum">
              <a:rPr lang="en-US"/>
              <a:pPr/>
              <a:t>27</a:t>
            </a:fld>
            <a:endParaRPr lang="en-US"/>
          </a:p>
        </p:txBody>
      </p:sp>
      <p:sp>
        <p:nvSpPr>
          <p:cNvPr id="86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5E7C3C-7073-44AA-AF7E-BBC21A7616FE}" type="slidenum">
              <a:rPr lang="en-US"/>
              <a:pPr/>
              <a:t>28</a:t>
            </a:fld>
            <a:endParaRPr lang="en-US"/>
          </a:p>
        </p:txBody>
      </p:sp>
      <p:sp>
        <p:nvSpPr>
          <p:cNvPr id="870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540771-178E-4402-8728-35433E13A349}" type="slidenum">
              <a:rPr lang="en-US"/>
              <a:pPr/>
              <a:t>29</a:t>
            </a:fld>
            <a:endParaRPr lang="en-US"/>
          </a:p>
        </p:txBody>
      </p:sp>
      <p:sp>
        <p:nvSpPr>
          <p:cNvPr id="88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8CA96-D329-4150-9303-7DBC34D3D841}" type="slidenum">
              <a:rPr lang="en-US"/>
              <a:pPr/>
              <a:t>3</a:t>
            </a:fld>
            <a:endParaRPr lang="en-US"/>
          </a:p>
        </p:txBody>
      </p:sp>
      <p:sp>
        <p:nvSpPr>
          <p:cNvPr id="67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E38221-3CCE-49E4-8453-C7DB208A779C}" type="slidenum">
              <a:rPr lang="en-US"/>
              <a:pPr/>
              <a:t>30</a:t>
            </a:fld>
            <a:endParaRPr lang="en-US"/>
          </a:p>
        </p:txBody>
      </p:sp>
      <p:sp>
        <p:nvSpPr>
          <p:cNvPr id="890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E66A4D-5427-4042-A7E8-ACDF4D8F2222}" type="slidenum">
              <a:rPr lang="en-US"/>
              <a:pPr/>
              <a:t>31</a:t>
            </a:fld>
            <a:endParaRPr lang="en-US"/>
          </a:p>
        </p:txBody>
      </p:sp>
      <p:sp>
        <p:nvSpPr>
          <p:cNvPr id="90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8F6BA-8521-4061-9D19-AA2CA3B9F0E9}" type="slidenum">
              <a:rPr lang="en-US"/>
              <a:pPr/>
              <a:t>32</a:t>
            </a:fld>
            <a:endParaRPr lang="en-US"/>
          </a:p>
        </p:txBody>
      </p:sp>
      <p:sp>
        <p:nvSpPr>
          <p:cNvPr id="91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598C09-297C-4ADD-8137-6FB9FF83A33F}" type="slidenum">
              <a:rPr lang="en-US"/>
              <a:pPr/>
              <a:t>33</a:t>
            </a:fld>
            <a:endParaRPr lang="en-US"/>
          </a:p>
        </p:txBody>
      </p:sp>
      <p:sp>
        <p:nvSpPr>
          <p:cNvPr id="92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64AE48-E73E-401F-A690-90DEE64DB349}" type="slidenum">
              <a:rPr lang="en-US"/>
              <a:pPr/>
              <a:t>34</a:t>
            </a:fld>
            <a:endParaRPr lang="en-US"/>
          </a:p>
        </p:txBody>
      </p:sp>
      <p:sp>
        <p:nvSpPr>
          <p:cNvPr id="93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61371D-5EA0-40E5-AD69-ACEB581123FB}" type="slidenum">
              <a:rPr lang="en-US"/>
              <a:pPr/>
              <a:t>35</a:t>
            </a:fld>
            <a:endParaRPr lang="en-US"/>
          </a:p>
        </p:txBody>
      </p:sp>
      <p:sp>
        <p:nvSpPr>
          <p:cNvPr id="942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763059-A551-48A3-A9B7-5F089CEFBE32}" type="slidenum">
              <a:rPr lang="en-US"/>
              <a:pPr/>
              <a:t>36</a:t>
            </a:fld>
            <a:endParaRPr lang="en-US"/>
          </a:p>
        </p:txBody>
      </p:sp>
      <p:sp>
        <p:nvSpPr>
          <p:cNvPr id="95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65203-3EE3-4D05-8A11-B78D8D7EF354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9C525-4363-4121-8830-3682FF873798}" type="slidenum">
              <a:rPr lang="en-US"/>
              <a:pPr/>
              <a:t>38</a:t>
            </a:fld>
            <a:endParaRPr lang="en-US"/>
          </a:p>
        </p:txBody>
      </p:sp>
      <p:sp>
        <p:nvSpPr>
          <p:cNvPr id="96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312E3F-556A-4B42-83C8-2069708FD51B}" type="slidenum">
              <a:rPr lang="en-US"/>
              <a:pPr/>
              <a:t>39</a:t>
            </a:fld>
            <a:endParaRPr lang="en-US"/>
          </a:p>
        </p:txBody>
      </p:sp>
      <p:sp>
        <p:nvSpPr>
          <p:cNvPr id="972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1CA9D0-2266-4FB0-B12D-1657F586E16C}" type="slidenum">
              <a:rPr lang="en-US"/>
              <a:pPr/>
              <a:t>4</a:t>
            </a:fld>
            <a:endParaRPr lang="en-US"/>
          </a:p>
        </p:txBody>
      </p:sp>
      <p:sp>
        <p:nvSpPr>
          <p:cNvPr id="686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BCBE98-0402-4763-B7D2-C16F5459F1C3}" type="slidenum">
              <a:rPr lang="en-US"/>
              <a:pPr/>
              <a:t>40</a:t>
            </a:fld>
            <a:endParaRPr lang="en-US"/>
          </a:p>
        </p:txBody>
      </p:sp>
      <p:sp>
        <p:nvSpPr>
          <p:cNvPr id="98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375E71-4632-4F25-B52A-714BE850C765}" type="slidenum">
              <a:rPr lang="en-US"/>
              <a:pPr/>
              <a:t>41</a:t>
            </a:fld>
            <a:endParaRPr lang="en-US"/>
          </a:p>
        </p:txBody>
      </p:sp>
      <p:sp>
        <p:nvSpPr>
          <p:cNvPr id="993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0BCD5F-6D7A-4E57-BD84-5ADAE5FEBCE2}" type="slidenum">
              <a:rPr lang="en-US"/>
              <a:pPr/>
              <a:t>42</a:t>
            </a:fld>
            <a:endParaRPr lang="en-US"/>
          </a:p>
        </p:txBody>
      </p:sp>
      <p:sp>
        <p:nvSpPr>
          <p:cNvPr id="100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115A86-3138-4304-8450-170C43F9F2A1}" type="slidenum">
              <a:rPr lang="en-US"/>
              <a:pPr/>
              <a:t>43</a:t>
            </a:fld>
            <a:endParaRPr lang="en-US"/>
          </a:p>
        </p:txBody>
      </p:sp>
      <p:sp>
        <p:nvSpPr>
          <p:cNvPr id="1013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F4E0E6-F22F-4ED2-97C6-3960F2051FA4}" type="slidenum">
              <a:rPr lang="en-US"/>
              <a:pPr/>
              <a:t>44</a:t>
            </a:fld>
            <a:endParaRPr lang="en-US"/>
          </a:p>
        </p:txBody>
      </p:sp>
      <p:sp>
        <p:nvSpPr>
          <p:cNvPr id="103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E8B647-E1AC-4D93-833B-3F6F4447798B}" type="slidenum">
              <a:rPr lang="en-US"/>
              <a:pPr/>
              <a:t>45</a:t>
            </a:fld>
            <a:endParaRPr lang="en-US"/>
          </a:p>
        </p:txBody>
      </p:sp>
      <p:sp>
        <p:nvSpPr>
          <p:cNvPr id="1044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BF17A8-A8A3-4B28-9BD3-4F724547DB12}" type="slidenum">
              <a:rPr lang="en-US"/>
              <a:pPr/>
              <a:t>46</a:t>
            </a:fld>
            <a:endParaRPr lang="en-US"/>
          </a:p>
        </p:txBody>
      </p:sp>
      <p:sp>
        <p:nvSpPr>
          <p:cNvPr id="105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65203-3EE3-4D05-8A11-B78D8D7EF354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753EB-D137-4E6D-98BD-ADD06511BB3E}" type="slidenum">
              <a:rPr lang="en-US"/>
              <a:pPr/>
              <a:t>48</a:t>
            </a:fld>
            <a:endParaRPr lang="en-US"/>
          </a:p>
        </p:txBody>
      </p:sp>
      <p:sp>
        <p:nvSpPr>
          <p:cNvPr id="1064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AEE993-7059-4C8A-A7D3-0842BA0E182F}" type="slidenum">
              <a:rPr lang="en-US"/>
              <a:pPr/>
              <a:t>49</a:t>
            </a:fld>
            <a:endParaRPr lang="en-US"/>
          </a:p>
        </p:txBody>
      </p:sp>
      <p:sp>
        <p:nvSpPr>
          <p:cNvPr id="1075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B278A-0C7B-4723-B2BD-3A8A537559F3}" type="slidenum">
              <a:rPr lang="en-US"/>
              <a:pPr/>
              <a:t>5</a:t>
            </a:fld>
            <a:endParaRPr lang="en-US"/>
          </a:p>
        </p:txBody>
      </p:sp>
      <p:sp>
        <p:nvSpPr>
          <p:cNvPr id="696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C186DB-AB68-435D-8539-0E0707135B79}" type="slidenum">
              <a:rPr lang="en-US"/>
              <a:pPr/>
              <a:t>50</a:t>
            </a:fld>
            <a:endParaRPr lang="en-US"/>
          </a:p>
        </p:txBody>
      </p:sp>
      <p:sp>
        <p:nvSpPr>
          <p:cNvPr id="1085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E1AB6-AB62-445A-B58F-E52D187D0752}" type="slidenum">
              <a:rPr lang="en-US"/>
              <a:pPr/>
              <a:t>51</a:t>
            </a:fld>
            <a:endParaRPr lang="en-US"/>
          </a:p>
        </p:txBody>
      </p:sp>
      <p:sp>
        <p:nvSpPr>
          <p:cNvPr id="1095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797C2E-77AE-4051-8353-E09A12B76325}" type="slidenum">
              <a:rPr lang="en-US"/>
              <a:pPr/>
              <a:t>52</a:t>
            </a:fld>
            <a:endParaRPr lang="en-US"/>
          </a:p>
        </p:txBody>
      </p:sp>
      <p:sp>
        <p:nvSpPr>
          <p:cNvPr id="1105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65203-3EE3-4D05-8A11-B78D8D7EF354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DFB14A-9ED8-42FD-BC32-059D37960D75}" type="slidenum">
              <a:rPr lang="en-US"/>
              <a:pPr/>
              <a:t>54</a:t>
            </a:fld>
            <a:endParaRPr lang="en-US"/>
          </a:p>
        </p:txBody>
      </p:sp>
      <p:sp>
        <p:nvSpPr>
          <p:cNvPr id="1116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056958-F5DF-4622-9276-66D8D010B7CF}" type="slidenum">
              <a:rPr lang="en-US"/>
              <a:pPr/>
              <a:t>55</a:t>
            </a:fld>
            <a:endParaRPr lang="en-US"/>
          </a:p>
        </p:txBody>
      </p:sp>
      <p:sp>
        <p:nvSpPr>
          <p:cNvPr id="1126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FDC23-DF33-4593-AB84-E11ABF959245}" type="slidenum">
              <a:rPr lang="en-US"/>
              <a:pPr/>
              <a:t>6</a:t>
            </a:fld>
            <a:endParaRPr lang="en-US"/>
          </a:p>
        </p:txBody>
      </p:sp>
      <p:sp>
        <p:nvSpPr>
          <p:cNvPr id="706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466776-4EB6-467E-BEE7-64B32898C6B7}" type="slidenum">
              <a:rPr lang="en-US"/>
              <a:pPr/>
              <a:t>7</a:t>
            </a:fld>
            <a:endParaRPr lang="en-US"/>
          </a:p>
        </p:txBody>
      </p:sp>
      <p:sp>
        <p:nvSpPr>
          <p:cNvPr id="71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BDB5AB-BFE3-4A20-AD98-217A5D8864D1}" type="slidenum">
              <a:rPr lang="en-US"/>
              <a:pPr/>
              <a:t>8</a:t>
            </a:fld>
            <a:endParaRPr lang="en-US"/>
          </a:p>
        </p:txBody>
      </p:sp>
      <p:sp>
        <p:nvSpPr>
          <p:cNvPr id="727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7DEF05-50BE-4B44-9A7E-CB3B1683E2B0}" type="slidenum">
              <a:rPr lang="en-US"/>
              <a:pPr/>
              <a:t>9</a:t>
            </a:fld>
            <a:endParaRPr lang="en-US"/>
          </a:p>
        </p:txBody>
      </p:sp>
      <p:sp>
        <p:nvSpPr>
          <p:cNvPr id="73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EC0D941-20DE-40DC-AC6C-880336B997B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1/6/2014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1/6/2014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guide.com/ref/mbsys/buses/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162050"/>
          </a:xfrm>
        </p:spPr>
        <p:txBody>
          <a:bodyPr/>
          <a:lstStyle/>
          <a:p>
            <a:pPr marL="203200" indent="-203200"/>
            <a:r>
              <a:rPr lang="en-US" sz="2400" dirty="0" err="1" smtClean="0"/>
              <a:t>Vivek</a:t>
            </a:r>
            <a:r>
              <a:rPr lang="en-US" sz="2400" dirty="0" smtClean="0"/>
              <a:t> </a:t>
            </a:r>
            <a:r>
              <a:rPr lang="en-US" sz="2400" dirty="0" err="1" smtClean="0"/>
              <a:t>Shrivastava</a:t>
            </a:r>
            <a:endParaRPr lang="en-US" sz="2400" dirty="0" smtClean="0"/>
          </a:p>
          <a:p>
            <a:pPr marL="203200" indent="-203200"/>
            <a:r>
              <a:rPr lang="en-US" sz="3600" dirty="0" smtClean="0"/>
              <a:t>IIPS, DAVV</a:t>
            </a:r>
          </a:p>
          <a:p>
            <a:pPr>
              <a:lnSpc>
                <a:spcPct val="90000"/>
              </a:lnSpc>
            </a:pPr>
            <a:endParaRPr lang="en-GB" sz="24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Computer Architecture 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Program Execution</a:t>
            </a:r>
          </a:p>
        </p:txBody>
      </p:sp>
      <p:pic>
        <p:nvPicPr>
          <p:cNvPr id="50181" name="Picture 1029"/>
          <p:cNvPicPr>
            <a:picLocks noChangeAspect="1" noChangeArrowheads="1"/>
          </p:cNvPicPr>
          <p:nvPr/>
        </p:nvPicPr>
        <p:blipFill>
          <a:blip r:embed="rId3" cstate="print"/>
          <a:srcRect b="22234"/>
          <a:stretch>
            <a:fillRect/>
          </a:stretch>
        </p:blipFill>
        <p:spPr bwMode="auto">
          <a:xfrm>
            <a:off x="1524000" y="1066800"/>
            <a:ext cx="606425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Cycle State Diagram</a:t>
            </a:r>
          </a:p>
        </p:txBody>
      </p:sp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3" cstate="print"/>
          <a:srcRect b="28000"/>
          <a:stretch>
            <a:fillRect/>
          </a:stretch>
        </p:blipFill>
        <p:spPr bwMode="auto">
          <a:xfrm>
            <a:off x="381000" y="1828800"/>
            <a:ext cx="808831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Interrupts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Mechanism by which other modules (e.g. I/O) may interrupt normal sequence of processing</a:t>
            </a:r>
          </a:p>
          <a:p>
            <a:r>
              <a:rPr lang="en-GB"/>
              <a:t>Program</a:t>
            </a:r>
          </a:p>
          <a:p>
            <a:pPr lvl="1"/>
            <a:r>
              <a:rPr lang="en-GB"/>
              <a:t>e.g. overflow, division by zero</a:t>
            </a:r>
          </a:p>
          <a:p>
            <a:r>
              <a:rPr lang="en-GB"/>
              <a:t>Timer</a:t>
            </a:r>
          </a:p>
          <a:p>
            <a:pPr lvl="1"/>
            <a:r>
              <a:rPr lang="en-GB"/>
              <a:t>Generated by internal processor timer</a:t>
            </a:r>
          </a:p>
          <a:p>
            <a:pPr lvl="1"/>
            <a:r>
              <a:rPr lang="en-GB"/>
              <a:t>Used in pre-emptive multi-tasking</a:t>
            </a:r>
          </a:p>
          <a:p>
            <a:r>
              <a:rPr lang="en-GB"/>
              <a:t>I/O</a:t>
            </a:r>
          </a:p>
          <a:p>
            <a:pPr lvl="1"/>
            <a:r>
              <a:rPr lang="en-GB"/>
              <a:t>from I/O controller</a:t>
            </a:r>
          </a:p>
          <a:p>
            <a:r>
              <a:rPr lang="en-GB"/>
              <a:t>Hardware failure</a:t>
            </a:r>
          </a:p>
          <a:p>
            <a:pPr lvl="1"/>
            <a:r>
              <a:rPr lang="en-GB"/>
              <a:t>e.g. memory parity error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Flow Control</a:t>
            </a:r>
          </a:p>
        </p:txBody>
      </p:sp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3" cstate="print"/>
          <a:srcRect b="15073"/>
          <a:stretch>
            <a:fillRect/>
          </a:stretch>
        </p:blipFill>
        <p:spPr bwMode="auto">
          <a:xfrm>
            <a:off x="228600" y="1219200"/>
            <a:ext cx="8763000" cy="540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 Cycle</a:t>
            </a:r>
          </a:p>
        </p:txBody>
      </p:sp>
      <p:sp>
        <p:nvSpPr>
          <p:cNvPr id="55301" name="Rectangle 1029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Added to instruction cycle</a:t>
            </a:r>
          </a:p>
          <a:p>
            <a:r>
              <a:rPr lang="en-US"/>
              <a:t>Processor checks for interrupt</a:t>
            </a:r>
          </a:p>
          <a:p>
            <a:pPr lvl="1"/>
            <a:r>
              <a:rPr lang="en-US"/>
              <a:t>Indicated by an interrupt signal</a:t>
            </a:r>
          </a:p>
          <a:p>
            <a:r>
              <a:rPr lang="en-US"/>
              <a:t>If no interrupt, fetch next instruction</a:t>
            </a:r>
          </a:p>
          <a:p>
            <a:r>
              <a:rPr lang="en-US"/>
              <a:t>If interrupt pending:</a:t>
            </a:r>
          </a:p>
          <a:p>
            <a:pPr lvl="1"/>
            <a:r>
              <a:rPr lang="en-US"/>
              <a:t>Suspend execution of current program </a:t>
            </a:r>
          </a:p>
          <a:p>
            <a:pPr lvl="1"/>
            <a:r>
              <a:rPr lang="en-US"/>
              <a:t>Save context</a:t>
            </a:r>
          </a:p>
          <a:p>
            <a:pPr lvl="1"/>
            <a:r>
              <a:rPr lang="en-US"/>
              <a:t>Set PC to start address of interrupt handler routine</a:t>
            </a:r>
          </a:p>
          <a:p>
            <a:pPr lvl="1"/>
            <a:r>
              <a:rPr lang="en-US"/>
              <a:t>Process interrupt</a:t>
            </a:r>
          </a:p>
          <a:p>
            <a:pPr lvl="1"/>
            <a:r>
              <a:rPr lang="en-US"/>
              <a:t>Restore context and continue interrupted program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Transfer of Control via Interrupts</a:t>
            </a:r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3" cstate="print"/>
          <a:srcRect l="14394" t="12746" r="28029" b="35559"/>
          <a:stretch>
            <a:fillRect/>
          </a:stretch>
        </p:blipFill>
        <p:spPr bwMode="auto">
          <a:xfrm>
            <a:off x="457200" y="1125538"/>
            <a:ext cx="8153400" cy="565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Instruction Cycle with Interrupts</a:t>
            </a:r>
          </a:p>
        </p:txBody>
      </p:sp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3" cstate="print"/>
          <a:srcRect l="8333" t="24510" r="8333" b="30392"/>
          <a:stretch>
            <a:fillRect/>
          </a:stretch>
        </p:blipFill>
        <p:spPr bwMode="auto">
          <a:xfrm>
            <a:off x="381000" y="1905000"/>
            <a:ext cx="8382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Program Timing</a:t>
            </a:r>
            <a:br>
              <a:rPr lang="en-GB"/>
            </a:br>
            <a:r>
              <a:rPr lang="en-GB"/>
              <a:t>Short I/O Wait</a:t>
            </a:r>
          </a:p>
        </p:txBody>
      </p:sp>
      <p:pic>
        <p:nvPicPr>
          <p:cNvPr id="117764" name="Picture 4"/>
          <p:cNvPicPr>
            <a:picLocks noChangeAspect="1" noChangeArrowheads="1"/>
          </p:cNvPicPr>
          <p:nvPr/>
        </p:nvPicPr>
        <p:blipFill>
          <a:blip r:embed="rId3" cstate="print"/>
          <a:srcRect l="8968" t="7576" r="11765" b="21211"/>
          <a:stretch>
            <a:fillRect/>
          </a:stretch>
        </p:blipFill>
        <p:spPr bwMode="auto">
          <a:xfrm>
            <a:off x="2209800" y="1066800"/>
            <a:ext cx="4979988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Program Timing</a:t>
            </a:r>
            <a:br>
              <a:rPr lang="en-GB"/>
            </a:br>
            <a:r>
              <a:rPr lang="en-GB"/>
              <a:t>Long I/O Wait</a:t>
            </a:r>
          </a:p>
        </p:txBody>
      </p:sp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3" cstate="print"/>
          <a:srcRect l="7843" t="7576" r="11765" b="12122"/>
          <a:stretch>
            <a:fillRect/>
          </a:stretch>
        </p:blipFill>
        <p:spPr bwMode="auto">
          <a:xfrm>
            <a:off x="2438400" y="1066800"/>
            <a:ext cx="447992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Instruction Cycle (with Interrupts) -  State Diagram</a:t>
            </a:r>
          </a:p>
        </p:txBody>
      </p:sp>
      <p:pic>
        <p:nvPicPr>
          <p:cNvPr id="57349" name="Picture 1029"/>
          <p:cNvPicPr>
            <a:picLocks noChangeAspect="1" noChangeArrowheads="1"/>
          </p:cNvPicPr>
          <p:nvPr/>
        </p:nvPicPr>
        <p:blipFill>
          <a:blip r:embed="rId3" cstate="print"/>
          <a:srcRect b="23878"/>
          <a:stretch>
            <a:fillRect/>
          </a:stretch>
        </p:blipFill>
        <p:spPr bwMode="auto">
          <a:xfrm>
            <a:off x="52388" y="1852613"/>
            <a:ext cx="9091612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Program Concept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/>
              <a:t>Hardwired systems are inflexible</a:t>
            </a:r>
          </a:p>
          <a:p>
            <a:r>
              <a:rPr lang="en-GB"/>
              <a:t>General purpose hardware can do different tasks, given correct control signals</a:t>
            </a:r>
          </a:p>
          <a:p>
            <a:r>
              <a:rPr lang="en-GB"/>
              <a:t>Instead of re-wiring, supply a new set of control signals</a:t>
            </a:r>
          </a:p>
          <a:p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Interrupts</a:t>
            </a:r>
          </a:p>
        </p:txBody>
      </p:sp>
      <p:sp>
        <p:nvSpPr>
          <p:cNvPr id="58371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Disable interrupts</a:t>
            </a:r>
          </a:p>
          <a:p>
            <a:pPr lvl="1"/>
            <a:r>
              <a:rPr lang="en-US"/>
              <a:t>Processor will ignore further interrupts whilst processing one interrupt</a:t>
            </a:r>
          </a:p>
          <a:p>
            <a:pPr lvl="1"/>
            <a:r>
              <a:rPr lang="en-US"/>
              <a:t>Interrupts remain pending and are checked after first interrupt has been processed</a:t>
            </a:r>
          </a:p>
          <a:p>
            <a:pPr lvl="1"/>
            <a:r>
              <a:rPr lang="en-US"/>
              <a:t>Interrupts handled in sequence as they occur</a:t>
            </a:r>
          </a:p>
          <a:p>
            <a:r>
              <a:rPr lang="en-US"/>
              <a:t>Define priorities</a:t>
            </a:r>
          </a:p>
          <a:p>
            <a:pPr lvl="1"/>
            <a:r>
              <a:rPr lang="en-US"/>
              <a:t>Low priority interrupts can be interrupted by higher priority interrupts</a:t>
            </a:r>
          </a:p>
          <a:p>
            <a:pPr lvl="1"/>
            <a:r>
              <a:rPr lang="en-US"/>
              <a:t>When higher priority interrupt has been processed, processor returns to previous interrupt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Interrupts - Sequential</a:t>
            </a:r>
          </a:p>
        </p:txBody>
      </p:sp>
      <p:pic>
        <p:nvPicPr>
          <p:cNvPr id="59396" name="Picture 1028"/>
          <p:cNvPicPr>
            <a:picLocks noChangeAspect="1" noChangeArrowheads="1"/>
          </p:cNvPicPr>
          <p:nvPr/>
        </p:nvPicPr>
        <p:blipFill>
          <a:blip r:embed="rId3" cstate="print"/>
          <a:srcRect b="57561"/>
          <a:stretch>
            <a:fillRect/>
          </a:stretch>
        </p:blipFill>
        <p:spPr bwMode="auto">
          <a:xfrm>
            <a:off x="838200" y="1627188"/>
            <a:ext cx="70866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Interrupts – Nested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 cstate="print"/>
          <a:srcRect t="47769" b="9605"/>
          <a:stretch>
            <a:fillRect/>
          </a:stretch>
        </p:blipFill>
        <p:spPr bwMode="auto">
          <a:xfrm>
            <a:off x="762000" y="1676400"/>
            <a:ext cx="7467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Time Sequence of Multiple Interrupts</a:t>
            </a:r>
          </a:p>
        </p:txBody>
      </p:sp>
      <p:pic>
        <p:nvPicPr>
          <p:cNvPr id="119813" name="Picture 5"/>
          <p:cNvPicPr>
            <a:picLocks noChangeAspect="1" noChangeArrowheads="1"/>
          </p:cNvPicPr>
          <p:nvPr/>
        </p:nvPicPr>
        <p:blipFill>
          <a:blip r:embed="rId3" cstate="print"/>
          <a:srcRect l="14394" t="14706" r="19698" b="33333"/>
          <a:stretch>
            <a:fillRect/>
          </a:stretch>
        </p:blipFill>
        <p:spPr bwMode="auto">
          <a:xfrm>
            <a:off x="152400" y="1303338"/>
            <a:ext cx="8763000" cy="533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Connecting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/>
              <a:t>All the units must be connected</a:t>
            </a:r>
          </a:p>
          <a:p>
            <a:r>
              <a:rPr lang="en-GB"/>
              <a:t>Different type of connection for different type of unit</a:t>
            </a:r>
          </a:p>
          <a:p>
            <a:pPr lvl="1"/>
            <a:r>
              <a:rPr lang="en-GB"/>
              <a:t>Memory</a:t>
            </a:r>
          </a:p>
          <a:p>
            <a:pPr lvl="1"/>
            <a:r>
              <a:rPr lang="en-GB"/>
              <a:t>Input/Output</a:t>
            </a:r>
          </a:p>
          <a:p>
            <a:pPr lvl="1"/>
            <a:r>
              <a:rPr lang="en-GB"/>
              <a:t>CPU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Computer Modules</a:t>
            </a:r>
          </a:p>
        </p:txBody>
      </p:sp>
      <p:pic>
        <p:nvPicPr>
          <p:cNvPr id="120836" name="Picture 4"/>
          <p:cNvPicPr>
            <a:picLocks noChangeAspect="1" noChangeArrowheads="1"/>
          </p:cNvPicPr>
          <p:nvPr/>
        </p:nvPicPr>
        <p:blipFill>
          <a:blip r:embed="rId3" cstate="print"/>
          <a:srcRect l="22549" t="9848" r="24510" b="15909"/>
          <a:stretch>
            <a:fillRect/>
          </a:stretch>
        </p:blipFill>
        <p:spPr bwMode="auto">
          <a:xfrm>
            <a:off x="2438400" y="1066800"/>
            <a:ext cx="319087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Memory Connection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/>
              <a:t>Receives and sends data</a:t>
            </a:r>
          </a:p>
          <a:p>
            <a:r>
              <a:rPr lang="en-GB"/>
              <a:t>Receives addresses (of locations)</a:t>
            </a:r>
          </a:p>
          <a:p>
            <a:r>
              <a:rPr lang="en-GB"/>
              <a:t>Receives control signals </a:t>
            </a:r>
          </a:p>
          <a:p>
            <a:pPr lvl="1"/>
            <a:r>
              <a:rPr lang="en-GB"/>
              <a:t>Read</a:t>
            </a:r>
          </a:p>
          <a:p>
            <a:pPr lvl="1"/>
            <a:r>
              <a:rPr lang="en-GB"/>
              <a:t>Write</a:t>
            </a:r>
          </a:p>
          <a:p>
            <a:pPr lvl="1"/>
            <a:r>
              <a:rPr lang="en-GB"/>
              <a:t>Timing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Input/Output Connection(1)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/>
              <a:t>Similar to memory from computer’s viewpoint</a:t>
            </a:r>
          </a:p>
          <a:p>
            <a:r>
              <a:rPr lang="en-GB"/>
              <a:t>Output</a:t>
            </a:r>
          </a:p>
          <a:p>
            <a:pPr lvl="1"/>
            <a:r>
              <a:rPr lang="en-GB"/>
              <a:t>Receive data from computer</a:t>
            </a:r>
          </a:p>
          <a:p>
            <a:pPr lvl="1"/>
            <a:r>
              <a:rPr lang="en-GB"/>
              <a:t>Send data to peripheral</a:t>
            </a:r>
          </a:p>
          <a:p>
            <a:r>
              <a:rPr lang="en-GB"/>
              <a:t>Input</a:t>
            </a:r>
          </a:p>
          <a:p>
            <a:pPr lvl="1"/>
            <a:r>
              <a:rPr lang="en-GB"/>
              <a:t>Receive data from peripheral</a:t>
            </a:r>
          </a:p>
          <a:p>
            <a:pPr lvl="1"/>
            <a:r>
              <a:rPr lang="en-GB"/>
              <a:t>Send data to computer</a:t>
            </a:r>
          </a:p>
          <a:p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Input/Output Connection(2)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/>
              <a:t>Receive control signals from computer</a:t>
            </a:r>
          </a:p>
          <a:p>
            <a:r>
              <a:rPr lang="en-GB"/>
              <a:t>Send control signals to peripherals</a:t>
            </a:r>
          </a:p>
          <a:p>
            <a:pPr lvl="1"/>
            <a:r>
              <a:rPr lang="en-GB"/>
              <a:t>e.g. spin disk</a:t>
            </a:r>
          </a:p>
          <a:p>
            <a:r>
              <a:rPr lang="en-GB"/>
              <a:t>Receive addresses from computer</a:t>
            </a:r>
          </a:p>
          <a:p>
            <a:pPr lvl="1"/>
            <a:r>
              <a:rPr lang="en-GB"/>
              <a:t>e.g. port number to identify peripheral</a:t>
            </a:r>
          </a:p>
          <a:p>
            <a:r>
              <a:rPr lang="en-GB"/>
              <a:t>Send interrupt signals (control)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CPU Connection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/>
              <a:t>Reads instruction and data</a:t>
            </a:r>
          </a:p>
          <a:p>
            <a:r>
              <a:rPr lang="en-GB"/>
              <a:t>Writes out data (after processing)</a:t>
            </a:r>
          </a:p>
          <a:p>
            <a:r>
              <a:rPr lang="en-GB"/>
              <a:t>Sends control signals to other units</a:t>
            </a:r>
          </a:p>
          <a:p>
            <a:r>
              <a:rPr lang="en-GB"/>
              <a:t>Receives (&amp; acts on) interrupts</a:t>
            </a:r>
          </a:p>
          <a:p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 program?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/>
              <a:t>A sequence of steps</a:t>
            </a:r>
          </a:p>
          <a:p>
            <a:r>
              <a:rPr lang="en-GB"/>
              <a:t>For each step, an arithmetic or logical operation is done</a:t>
            </a:r>
          </a:p>
          <a:p>
            <a:r>
              <a:rPr lang="en-GB"/>
              <a:t>For each operation, a different set of control signals is needed</a:t>
            </a:r>
          </a:p>
          <a:p>
            <a:endParaRPr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Buses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/>
              <a:t>There are a number of possible interconnection systems</a:t>
            </a:r>
          </a:p>
          <a:p>
            <a:r>
              <a:rPr lang="en-GB"/>
              <a:t>Single and multiple BUS structures are most common</a:t>
            </a:r>
          </a:p>
          <a:p>
            <a:r>
              <a:rPr lang="en-GB"/>
              <a:t>e.g. Control/Address/Data bus (PC)</a:t>
            </a:r>
          </a:p>
          <a:p>
            <a:r>
              <a:rPr lang="en-GB"/>
              <a:t>e.g. Unibus (DEC-PDP)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 Bus?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/>
              <a:t>A communication pathway connecting two or more devices</a:t>
            </a:r>
          </a:p>
          <a:p>
            <a:r>
              <a:rPr lang="en-GB"/>
              <a:t>Usually broadcast </a:t>
            </a:r>
          </a:p>
          <a:p>
            <a:r>
              <a:rPr lang="en-GB"/>
              <a:t>Often grouped</a:t>
            </a:r>
          </a:p>
          <a:p>
            <a:pPr lvl="1"/>
            <a:r>
              <a:rPr lang="en-GB"/>
              <a:t>A number of channels in one bus</a:t>
            </a:r>
          </a:p>
          <a:p>
            <a:pPr lvl="1"/>
            <a:r>
              <a:rPr lang="en-GB"/>
              <a:t>e.g. 32 bit data bus is 32 separate single bit channels</a:t>
            </a:r>
          </a:p>
          <a:p>
            <a:r>
              <a:rPr lang="en-GB"/>
              <a:t>Power lines may not be shown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Bus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/>
              <a:t>Carries data</a:t>
            </a:r>
          </a:p>
          <a:p>
            <a:pPr lvl="1"/>
            <a:r>
              <a:rPr lang="en-GB"/>
              <a:t>Remember that there is no difference between “data” and “instruction” at this level</a:t>
            </a:r>
          </a:p>
          <a:p>
            <a:r>
              <a:rPr lang="en-GB"/>
              <a:t>Width is a key determinant of performance</a:t>
            </a:r>
          </a:p>
          <a:p>
            <a:pPr lvl="1"/>
            <a:r>
              <a:rPr lang="en-GB"/>
              <a:t>8, 16, 32, 64 bit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Address bus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/>
              <a:t>Identify the source or destination of data</a:t>
            </a:r>
          </a:p>
          <a:p>
            <a:r>
              <a:rPr lang="en-GB"/>
              <a:t>e.g. CPU needs to read an instruction (data) from a given location in memory</a:t>
            </a:r>
          </a:p>
          <a:p>
            <a:r>
              <a:rPr lang="en-GB"/>
              <a:t>Bus width determines maximum memory capacity of system</a:t>
            </a:r>
          </a:p>
          <a:p>
            <a:pPr lvl="1"/>
            <a:r>
              <a:rPr lang="en-GB"/>
              <a:t>e.g. 8080 has 16 bit address bus giving 64k address space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Control Bus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/>
              <a:t>Control and timing information</a:t>
            </a:r>
          </a:p>
          <a:p>
            <a:pPr lvl="1"/>
            <a:r>
              <a:rPr lang="en-GB"/>
              <a:t>Memory read/write signal</a:t>
            </a:r>
          </a:p>
          <a:p>
            <a:pPr lvl="1"/>
            <a:r>
              <a:rPr lang="en-GB"/>
              <a:t>Interrupt request</a:t>
            </a:r>
          </a:p>
          <a:p>
            <a:pPr lvl="1"/>
            <a:r>
              <a:rPr lang="en-GB"/>
              <a:t>Clock signals</a:t>
            </a:r>
          </a:p>
          <a:p>
            <a:pPr lvl="1"/>
            <a:endParaRPr lang="en-GB"/>
          </a:p>
          <a:p>
            <a:endParaRPr lang="en-GB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 Interconnection Scheme</a:t>
            </a: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3" cstate="print"/>
          <a:srcRect b="30487"/>
          <a:stretch>
            <a:fillRect/>
          </a:stretch>
        </p:blipFill>
        <p:spPr bwMode="auto">
          <a:xfrm>
            <a:off x="457200" y="2620963"/>
            <a:ext cx="8153400" cy="225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Big and Yellow?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/>
              <a:t>What do buses look like?</a:t>
            </a:r>
          </a:p>
          <a:p>
            <a:pPr lvl="1"/>
            <a:r>
              <a:rPr lang="en-GB"/>
              <a:t>Parallel lines on circuit boards</a:t>
            </a:r>
          </a:p>
          <a:p>
            <a:pPr lvl="1"/>
            <a:r>
              <a:rPr lang="en-GB"/>
              <a:t>Ribbon cables</a:t>
            </a:r>
          </a:p>
          <a:p>
            <a:pPr lvl="1"/>
            <a:r>
              <a:rPr lang="en-GB"/>
              <a:t>Strip connectors on mother boards</a:t>
            </a:r>
          </a:p>
          <a:p>
            <a:pPr lvl="2"/>
            <a:r>
              <a:rPr lang="en-GB"/>
              <a:t>e.g. PCI</a:t>
            </a:r>
          </a:p>
          <a:p>
            <a:pPr lvl="1"/>
            <a:r>
              <a:rPr lang="en-GB"/>
              <a:t>Sets of wires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Physical Realization of Bus Architecture</a:t>
            </a:r>
          </a:p>
        </p:txBody>
      </p:sp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3" cstate="print"/>
          <a:srcRect b="16869"/>
          <a:stretch>
            <a:fillRect/>
          </a:stretch>
        </p:blipFill>
        <p:spPr bwMode="auto">
          <a:xfrm>
            <a:off x="808038" y="1150938"/>
            <a:ext cx="7526337" cy="555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Single Bus Problems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/>
              <a:t>Lots of devices on one bus leads to:</a:t>
            </a:r>
          </a:p>
          <a:p>
            <a:pPr lvl="1"/>
            <a:r>
              <a:rPr lang="en-GB"/>
              <a:t>Propagation delays</a:t>
            </a:r>
          </a:p>
          <a:p>
            <a:pPr lvl="2"/>
            <a:r>
              <a:rPr lang="en-GB"/>
              <a:t>Long data paths mean that co-ordination of bus use can adversely affect performance</a:t>
            </a:r>
          </a:p>
          <a:p>
            <a:pPr lvl="2"/>
            <a:r>
              <a:rPr lang="en-GB"/>
              <a:t>If aggregate data transfer approaches bus capacity</a:t>
            </a:r>
          </a:p>
          <a:p>
            <a:r>
              <a:rPr lang="en-GB"/>
              <a:t>Most systems use multiple buses to overcome these problems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Traditional (ISA)</a:t>
            </a:r>
            <a:br>
              <a:rPr lang="en-GB"/>
            </a:br>
            <a:r>
              <a:rPr lang="en-GB"/>
              <a:t>(with cache)</a:t>
            </a:r>
          </a:p>
        </p:txBody>
      </p:sp>
      <p:pic>
        <p:nvPicPr>
          <p:cNvPr id="27691" name="Picture 43"/>
          <p:cNvPicPr>
            <a:picLocks noChangeAspect="1" noChangeArrowheads="1"/>
          </p:cNvPicPr>
          <p:nvPr/>
        </p:nvPicPr>
        <p:blipFill>
          <a:blip r:embed="rId3" cstate="print"/>
          <a:srcRect r="5608" b="62469"/>
          <a:stretch>
            <a:fillRect/>
          </a:stretch>
        </p:blipFill>
        <p:spPr bwMode="auto">
          <a:xfrm>
            <a:off x="457200" y="1676400"/>
            <a:ext cx="8534400" cy="473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Function of Control Unit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/>
              <a:t>For each operation a unique code is provided</a:t>
            </a:r>
          </a:p>
          <a:p>
            <a:pPr lvl="1"/>
            <a:r>
              <a:rPr lang="en-GB"/>
              <a:t>e.g. ADD, MOVE</a:t>
            </a:r>
          </a:p>
          <a:p>
            <a:r>
              <a:rPr lang="en-GB"/>
              <a:t>A hardware segment accepts the code and issues the control signals</a:t>
            </a:r>
          </a:p>
          <a:p>
            <a:endParaRPr lang="en-GB"/>
          </a:p>
          <a:p>
            <a:r>
              <a:rPr lang="en-GB"/>
              <a:t>We have a computer!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High Performance Bus</a:t>
            </a:r>
          </a:p>
        </p:txBody>
      </p:sp>
      <p:pic>
        <p:nvPicPr>
          <p:cNvPr id="28713" name="Picture 41"/>
          <p:cNvPicPr>
            <a:picLocks noChangeAspect="1" noChangeArrowheads="1"/>
          </p:cNvPicPr>
          <p:nvPr/>
        </p:nvPicPr>
        <p:blipFill>
          <a:blip r:embed="rId3" cstate="print"/>
          <a:srcRect t="43143" b="10001"/>
          <a:stretch>
            <a:fillRect/>
          </a:stretch>
        </p:blipFill>
        <p:spPr bwMode="auto">
          <a:xfrm>
            <a:off x="685800" y="1651000"/>
            <a:ext cx="7620000" cy="497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Bus Types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/>
              <a:t>Dedicated</a:t>
            </a:r>
          </a:p>
          <a:p>
            <a:pPr lvl="1"/>
            <a:r>
              <a:rPr lang="en-GB"/>
              <a:t>Separate data &amp; address lines</a:t>
            </a:r>
          </a:p>
          <a:p>
            <a:r>
              <a:rPr lang="en-GB"/>
              <a:t>Multiplexed</a:t>
            </a:r>
          </a:p>
          <a:p>
            <a:pPr lvl="1"/>
            <a:r>
              <a:rPr lang="en-GB"/>
              <a:t>Shared lines</a:t>
            </a:r>
          </a:p>
          <a:p>
            <a:pPr lvl="1"/>
            <a:r>
              <a:rPr lang="en-GB"/>
              <a:t>Address valid or data valid control line</a:t>
            </a:r>
          </a:p>
          <a:p>
            <a:pPr lvl="1"/>
            <a:r>
              <a:rPr lang="en-GB"/>
              <a:t>Advantage - fewer lines</a:t>
            </a:r>
          </a:p>
          <a:p>
            <a:pPr lvl="1"/>
            <a:r>
              <a:rPr lang="en-GB"/>
              <a:t>Disadvantages</a:t>
            </a:r>
          </a:p>
          <a:p>
            <a:pPr lvl="2"/>
            <a:r>
              <a:rPr lang="en-GB"/>
              <a:t>More complex control</a:t>
            </a:r>
          </a:p>
          <a:p>
            <a:pPr lvl="2"/>
            <a:r>
              <a:rPr lang="en-GB"/>
              <a:t>Ultimate performance</a:t>
            </a:r>
          </a:p>
          <a:p>
            <a:pPr lvl="1"/>
            <a:endParaRPr lang="en-GB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Bus Arbitration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/>
              <a:t>More than one module controlling the bus</a:t>
            </a:r>
          </a:p>
          <a:p>
            <a:r>
              <a:rPr lang="en-GB"/>
              <a:t>e.g. CPU and DMA controller</a:t>
            </a:r>
          </a:p>
          <a:p>
            <a:r>
              <a:rPr lang="en-GB"/>
              <a:t>Only one module may control bus at one time</a:t>
            </a:r>
          </a:p>
          <a:p>
            <a:r>
              <a:rPr lang="en-GB"/>
              <a:t>Arbitration may be centralised or distributed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Centralised or Distributed Arbitration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/>
              <a:t>Centralised</a:t>
            </a:r>
          </a:p>
          <a:p>
            <a:pPr lvl="1"/>
            <a:r>
              <a:rPr lang="en-GB"/>
              <a:t>Single hardware device controlling bus access</a:t>
            </a:r>
          </a:p>
          <a:p>
            <a:pPr lvl="2"/>
            <a:r>
              <a:rPr lang="en-GB"/>
              <a:t>Bus Controller</a:t>
            </a:r>
          </a:p>
          <a:p>
            <a:pPr lvl="2"/>
            <a:r>
              <a:rPr lang="en-GB"/>
              <a:t>Arbiter</a:t>
            </a:r>
          </a:p>
          <a:p>
            <a:pPr lvl="1"/>
            <a:r>
              <a:rPr lang="en-GB"/>
              <a:t>May be part of CPU or separate</a:t>
            </a:r>
          </a:p>
          <a:p>
            <a:r>
              <a:rPr lang="en-GB"/>
              <a:t>Distributed</a:t>
            </a:r>
          </a:p>
          <a:p>
            <a:pPr lvl="1"/>
            <a:r>
              <a:rPr lang="en-GB"/>
              <a:t>Each module may claim the bus</a:t>
            </a:r>
          </a:p>
          <a:p>
            <a:pPr lvl="1"/>
            <a:r>
              <a:rPr lang="en-GB"/>
              <a:t>Control logic on all modules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Timing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/>
              <a:t>Co-ordination of events on bus</a:t>
            </a:r>
          </a:p>
          <a:p>
            <a:r>
              <a:rPr lang="en-GB"/>
              <a:t>Synchronous</a:t>
            </a:r>
          </a:p>
          <a:p>
            <a:pPr lvl="1"/>
            <a:r>
              <a:rPr lang="en-GB"/>
              <a:t>Events determined by clock signals</a:t>
            </a:r>
          </a:p>
          <a:p>
            <a:pPr lvl="1"/>
            <a:r>
              <a:rPr lang="en-GB"/>
              <a:t>Control Bus includes clock line</a:t>
            </a:r>
          </a:p>
          <a:p>
            <a:pPr lvl="1"/>
            <a:r>
              <a:rPr lang="en-GB"/>
              <a:t>A single 1-0 is a bus cycle</a:t>
            </a:r>
          </a:p>
          <a:p>
            <a:pPr lvl="1"/>
            <a:r>
              <a:rPr lang="en-GB"/>
              <a:t>All devices can read clock line</a:t>
            </a:r>
          </a:p>
          <a:p>
            <a:pPr lvl="1"/>
            <a:r>
              <a:rPr lang="en-GB"/>
              <a:t>Usually sync on leading edge</a:t>
            </a:r>
          </a:p>
          <a:p>
            <a:pPr lvl="1"/>
            <a:r>
              <a:rPr lang="en-GB"/>
              <a:t>Usually a single cycle for an event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Synchronous Timing Diagram</a:t>
            </a:r>
          </a:p>
        </p:txBody>
      </p:sp>
      <p:pic>
        <p:nvPicPr>
          <p:cNvPr id="34877" name="Picture 61"/>
          <p:cNvPicPr>
            <a:picLocks noChangeAspect="1" noChangeArrowheads="1"/>
          </p:cNvPicPr>
          <p:nvPr/>
        </p:nvPicPr>
        <p:blipFill>
          <a:blip r:embed="rId3" cstate="print"/>
          <a:srcRect l="12700" t="22726" r="26442" b="32576"/>
          <a:stretch>
            <a:fillRect/>
          </a:stretch>
        </p:blipFill>
        <p:spPr bwMode="auto">
          <a:xfrm>
            <a:off x="1143000" y="1066800"/>
            <a:ext cx="6019800" cy="57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Asynchronous Timing – Read Diagram</a:t>
            </a:r>
          </a:p>
        </p:txBody>
      </p:sp>
      <p:pic>
        <p:nvPicPr>
          <p:cNvPr id="35900" name="Picture 60"/>
          <p:cNvPicPr>
            <a:picLocks noChangeAspect="1" noChangeArrowheads="1"/>
          </p:cNvPicPr>
          <p:nvPr/>
        </p:nvPicPr>
        <p:blipFill>
          <a:blip r:embed="rId3" cstate="print"/>
          <a:srcRect l="8772" t="10117" r="23497" b="61363"/>
          <a:stretch>
            <a:fillRect/>
          </a:stretch>
        </p:blipFill>
        <p:spPr bwMode="auto">
          <a:xfrm>
            <a:off x="381000" y="1446213"/>
            <a:ext cx="8382000" cy="457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Asynchronous Timing – Write Diagram</a:t>
            </a:r>
          </a:p>
        </p:txBody>
      </p:sp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3" cstate="print"/>
          <a:srcRect l="8772" t="46970" r="23497" b="25000"/>
          <a:stretch>
            <a:fillRect/>
          </a:stretch>
        </p:blipFill>
        <p:spPr bwMode="auto">
          <a:xfrm>
            <a:off x="0" y="1574800"/>
            <a:ext cx="91440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PCI Bus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/>
              <a:t>Peripheral Component Interconnection</a:t>
            </a:r>
          </a:p>
          <a:p>
            <a:r>
              <a:rPr lang="en-GB"/>
              <a:t>Intel released to public domain</a:t>
            </a:r>
          </a:p>
          <a:p>
            <a:r>
              <a:rPr lang="en-GB"/>
              <a:t>32 or 64 bit</a:t>
            </a:r>
          </a:p>
          <a:p>
            <a:r>
              <a:rPr lang="en-GB"/>
              <a:t>50 lines</a:t>
            </a:r>
          </a:p>
          <a:p>
            <a:endParaRPr lang="en-GB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PCI Bus Lines (required)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/>
              <a:t>Systems lines</a:t>
            </a:r>
          </a:p>
          <a:p>
            <a:pPr lvl="1"/>
            <a:r>
              <a:rPr lang="en-GB"/>
              <a:t>Including clock and reset</a:t>
            </a:r>
          </a:p>
          <a:p>
            <a:r>
              <a:rPr lang="en-GB"/>
              <a:t>Address &amp; Data</a:t>
            </a:r>
          </a:p>
          <a:p>
            <a:pPr lvl="1"/>
            <a:r>
              <a:rPr lang="en-GB"/>
              <a:t>32 time mux lines for address/data</a:t>
            </a:r>
          </a:p>
          <a:p>
            <a:pPr lvl="1"/>
            <a:r>
              <a:rPr lang="en-GB"/>
              <a:t>Interrupt &amp; validate lines</a:t>
            </a:r>
          </a:p>
          <a:p>
            <a:r>
              <a:rPr lang="en-GB"/>
              <a:t>Interface Control</a:t>
            </a:r>
          </a:p>
          <a:p>
            <a:r>
              <a:rPr lang="en-GB"/>
              <a:t>Arbitration</a:t>
            </a:r>
          </a:p>
          <a:p>
            <a:pPr lvl="1"/>
            <a:r>
              <a:rPr lang="en-GB"/>
              <a:t>Not shared</a:t>
            </a:r>
          </a:p>
          <a:p>
            <a:pPr lvl="1"/>
            <a:r>
              <a:rPr lang="en-GB"/>
              <a:t>Direct connection to PCI bus arbiter</a:t>
            </a:r>
          </a:p>
          <a:p>
            <a:r>
              <a:rPr lang="en-GB"/>
              <a:t>Error lines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Components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/>
              <a:t>The Control Unit and the Arithmetic and Logic Unit constitute the Central Processing Unit</a:t>
            </a:r>
          </a:p>
          <a:p>
            <a:r>
              <a:rPr lang="en-GB"/>
              <a:t>Data and instructions need to get into the system and results out</a:t>
            </a:r>
          </a:p>
          <a:p>
            <a:pPr lvl="1"/>
            <a:r>
              <a:rPr lang="en-GB"/>
              <a:t>Input/output</a:t>
            </a:r>
          </a:p>
          <a:p>
            <a:r>
              <a:rPr lang="en-GB"/>
              <a:t>Temporary storage of code and results is needed</a:t>
            </a:r>
          </a:p>
          <a:p>
            <a:pPr lvl="1"/>
            <a:r>
              <a:rPr lang="en-GB"/>
              <a:t>Main memory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PCI Bus Lines (Optional)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/>
              <a:t>Interrupt lines</a:t>
            </a:r>
          </a:p>
          <a:p>
            <a:pPr lvl="1"/>
            <a:r>
              <a:rPr lang="en-GB"/>
              <a:t>Not shared</a:t>
            </a:r>
          </a:p>
          <a:p>
            <a:r>
              <a:rPr lang="en-GB"/>
              <a:t>Cache support</a:t>
            </a:r>
          </a:p>
          <a:p>
            <a:r>
              <a:rPr lang="en-GB"/>
              <a:t>64-bit Bus Extension</a:t>
            </a:r>
          </a:p>
          <a:p>
            <a:pPr lvl="1"/>
            <a:r>
              <a:rPr lang="en-GB"/>
              <a:t>Additional 32 lines</a:t>
            </a:r>
          </a:p>
          <a:p>
            <a:pPr lvl="1"/>
            <a:r>
              <a:rPr lang="en-GB"/>
              <a:t>Time multiplexed</a:t>
            </a:r>
          </a:p>
          <a:p>
            <a:pPr lvl="1"/>
            <a:r>
              <a:rPr lang="en-GB"/>
              <a:t>2 lines to enable devices to agree to use 64-bit transfer</a:t>
            </a:r>
          </a:p>
          <a:p>
            <a:r>
              <a:rPr lang="en-GB"/>
              <a:t>JTAG/Boundary Scan</a:t>
            </a:r>
          </a:p>
          <a:p>
            <a:pPr lvl="1"/>
            <a:r>
              <a:rPr lang="en-GB"/>
              <a:t>For testing procedures</a:t>
            </a:r>
            <a:br>
              <a:rPr lang="en-GB"/>
            </a:br>
            <a:endParaRPr lang="en-GB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PCI Commands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/>
              <a:t>Transaction between initiator (master) and target</a:t>
            </a:r>
          </a:p>
          <a:p>
            <a:r>
              <a:rPr lang="en-GB"/>
              <a:t>Master claims bus</a:t>
            </a:r>
          </a:p>
          <a:p>
            <a:r>
              <a:rPr lang="en-GB"/>
              <a:t>Determine type of transaction</a:t>
            </a:r>
          </a:p>
          <a:p>
            <a:pPr lvl="1"/>
            <a:r>
              <a:rPr lang="en-GB"/>
              <a:t>e.g. I/O read/write</a:t>
            </a:r>
          </a:p>
          <a:p>
            <a:r>
              <a:rPr lang="en-GB"/>
              <a:t>Address phase</a:t>
            </a:r>
          </a:p>
          <a:p>
            <a:r>
              <a:rPr lang="en-GB"/>
              <a:t>One or more data phases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PCI Read Timing Diagram</a:t>
            </a: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 cstate="print"/>
          <a:srcRect b="10757"/>
          <a:stretch>
            <a:fillRect/>
          </a:stretch>
        </p:blipFill>
        <p:spPr bwMode="auto">
          <a:xfrm>
            <a:off x="533400" y="1676400"/>
            <a:ext cx="8001000" cy="509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PCI Bus Arbiter</a:t>
            </a:r>
          </a:p>
        </p:txBody>
      </p:sp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3" cstate="print"/>
          <a:srcRect b="31841"/>
          <a:stretch>
            <a:fillRect/>
          </a:stretch>
        </p:blipFill>
        <p:spPr bwMode="auto">
          <a:xfrm>
            <a:off x="76200" y="2309813"/>
            <a:ext cx="8915400" cy="249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PCI Bus Arbitration</a:t>
            </a:r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3" cstate="print"/>
          <a:srcRect b="8519"/>
          <a:stretch>
            <a:fillRect/>
          </a:stretch>
        </p:blipFill>
        <p:spPr bwMode="auto">
          <a:xfrm>
            <a:off x="1295400" y="1447800"/>
            <a:ext cx="6172200" cy="510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William Stallings , Computer Organization </a:t>
            </a:r>
            <a:br>
              <a:rPr lang="en-GB" dirty="0" smtClean="0"/>
            </a:br>
            <a:r>
              <a:rPr lang="en-GB" dirty="0" smtClean="0"/>
              <a:t>and Architecture 8</a:t>
            </a:r>
            <a:r>
              <a:rPr lang="en-GB" baseline="30000" dirty="0" smtClean="0"/>
              <a:t>th</a:t>
            </a:r>
            <a:r>
              <a:rPr lang="en-GB" dirty="0" smtClean="0"/>
              <a:t> Edition.</a:t>
            </a:r>
            <a:r>
              <a:rPr lang="en-GB" dirty="0"/>
              <a:t> </a:t>
            </a:r>
            <a:r>
              <a:rPr lang="en-GB" dirty="0" smtClean="0"/>
              <a:t>(chapter 3).</a:t>
            </a:r>
            <a:endParaRPr lang="en-GB" dirty="0"/>
          </a:p>
          <a:p>
            <a:r>
              <a:rPr lang="en-GB" dirty="0">
                <a:hlinkClick r:id="rId3"/>
              </a:rPr>
              <a:t>www.pcguide.com/ref/mbsys/buses/</a:t>
            </a:r>
            <a:endParaRPr lang="en-GB" dirty="0"/>
          </a:p>
          <a:p>
            <a:r>
              <a:rPr lang="en-GB" dirty="0" smtClean="0"/>
              <a:t>www.pcguide.com</a:t>
            </a:r>
            <a:r>
              <a:rPr lang="en-GB" dirty="0"/>
              <a:t>/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Computer Components:</a:t>
            </a:r>
            <a:br>
              <a:rPr lang="en-US"/>
            </a:br>
            <a:r>
              <a:rPr lang="en-US"/>
              <a:t>Top Level View</a:t>
            </a:r>
          </a:p>
        </p:txBody>
      </p:sp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3" cstate="print"/>
          <a:srcRect b="8975"/>
          <a:stretch>
            <a:fillRect/>
          </a:stretch>
        </p:blipFill>
        <p:spPr bwMode="auto">
          <a:xfrm>
            <a:off x="1752600" y="1143000"/>
            <a:ext cx="592296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Instruction Cycle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/>
              <a:t>Two steps:</a:t>
            </a:r>
          </a:p>
          <a:p>
            <a:pPr lvl="1"/>
            <a:r>
              <a:rPr lang="en-GB"/>
              <a:t>Fetch</a:t>
            </a:r>
          </a:p>
          <a:p>
            <a:pPr lvl="1"/>
            <a:r>
              <a:rPr lang="en-GB"/>
              <a:t>Execute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 b="40727"/>
          <a:stretch>
            <a:fillRect/>
          </a:stretch>
        </p:blipFill>
        <p:spPr bwMode="auto">
          <a:xfrm>
            <a:off x="228600" y="3479800"/>
            <a:ext cx="8763000" cy="217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Fetch Cycle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Program Counter (PC) holds address of next instruction to fetch</a:t>
            </a:r>
          </a:p>
          <a:p>
            <a:r>
              <a:rPr lang="en-US"/>
              <a:t>Processor fetches instruction from memory location pointed to by PC</a:t>
            </a:r>
          </a:p>
          <a:p>
            <a:r>
              <a:rPr lang="en-US"/>
              <a:t>Increment PC</a:t>
            </a:r>
          </a:p>
          <a:p>
            <a:pPr lvl="1"/>
            <a:r>
              <a:rPr lang="en-US"/>
              <a:t>Unless told otherwise</a:t>
            </a:r>
          </a:p>
          <a:p>
            <a:r>
              <a:rPr lang="en-US"/>
              <a:t>Instruction loaded into Instruction Register (IR)</a:t>
            </a:r>
          </a:p>
          <a:p>
            <a:r>
              <a:rPr lang="en-US"/>
              <a:t>Processor interprets instruction and performs required actions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Execute Cycle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Processor-memory</a:t>
            </a:r>
          </a:p>
          <a:p>
            <a:pPr lvl="1"/>
            <a:r>
              <a:rPr lang="en-US"/>
              <a:t>data transfer between CPU and main memory</a:t>
            </a:r>
          </a:p>
          <a:p>
            <a:r>
              <a:rPr lang="en-US"/>
              <a:t>Processor I/O</a:t>
            </a:r>
          </a:p>
          <a:p>
            <a:pPr lvl="1"/>
            <a:r>
              <a:rPr lang="en-US"/>
              <a:t>Data transfer between CPU and I/O module</a:t>
            </a:r>
          </a:p>
          <a:p>
            <a:r>
              <a:rPr lang="en-US"/>
              <a:t>Data processing</a:t>
            </a:r>
          </a:p>
          <a:p>
            <a:pPr lvl="1"/>
            <a:r>
              <a:rPr lang="en-US"/>
              <a:t>Some arithmetic or logical operation on data</a:t>
            </a:r>
          </a:p>
          <a:p>
            <a:r>
              <a:rPr lang="en-US"/>
              <a:t>Control</a:t>
            </a:r>
          </a:p>
          <a:p>
            <a:pPr lvl="1"/>
            <a:r>
              <a:rPr lang="en-US"/>
              <a:t>Alteration of sequence of operations</a:t>
            </a:r>
          </a:p>
          <a:p>
            <a:pPr lvl="1"/>
            <a:r>
              <a:rPr lang="en-US"/>
              <a:t>e.g. jump</a:t>
            </a:r>
          </a:p>
          <a:p>
            <a:r>
              <a:rPr lang="en-US"/>
              <a:t>Combination of above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458</TotalTime>
  <Words>1146</Words>
  <Application>Microsoft Office PowerPoint</Application>
  <PresentationFormat>On-screen Show (4:3)</PresentationFormat>
  <Paragraphs>296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Times New Roman</vt:lpstr>
      <vt:lpstr>Arial Black</vt:lpstr>
      <vt:lpstr>Verdana</vt:lpstr>
      <vt:lpstr>Monotype Sorts</vt:lpstr>
      <vt:lpstr>Arial</vt:lpstr>
      <vt:lpstr>Civic</vt:lpstr>
      <vt:lpstr> Computer Architecture </vt:lpstr>
      <vt:lpstr>Program Concept</vt:lpstr>
      <vt:lpstr>What is a program?</vt:lpstr>
      <vt:lpstr>Function of Control Unit</vt:lpstr>
      <vt:lpstr>Components</vt:lpstr>
      <vt:lpstr>Computer Components: Top Level View</vt:lpstr>
      <vt:lpstr>Instruction Cycle</vt:lpstr>
      <vt:lpstr>Fetch Cycle</vt:lpstr>
      <vt:lpstr>Execute Cycle</vt:lpstr>
      <vt:lpstr>Example of Program Execution</vt:lpstr>
      <vt:lpstr>Instruction Cycle State Diagram</vt:lpstr>
      <vt:lpstr>Interrupts</vt:lpstr>
      <vt:lpstr>Program Flow Control</vt:lpstr>
      <vt:lpstr>Interrupt Cycle</vt:lpstr>
      <vt:lpstr>Transfer of Control via Interrupts</vt:lpstr>
      <vt:lpstr>Instruction Cycle with Interrupts</vt:lpstr>
      <vt:lpstr>Program Timing Short I/O Wait</vt:lpstr>
      <vt:lpstr>Program Timing Long I/O Wait</vt:lpstr>
      <vt:lpstr>Instruction Cycle (with Interrupts) -  State Diagram</vt:lpstr>
      <vt:lpstr>Multiple Interrupts</vt:lpstr>
      <vt:lpstr>Multiple Interrupts - Sequential</vt:lpstr>
      <vt:lpstr>Multiple Interrupts – Nested</vt:lpstr>
      <vt:lpstr>Time Sequence of Multiple Interrupts</vt:lpstr>
      <vt:lpstr>Connecting</vt:lpstr>
      <vt:lpstr>Computer Modules</vt:lpstr>
      <vt:lpstr>Memory Connection</vt:lpstr>
      <vt:lpstr>Input/Output Connection(1)</vt:lpstr>
      <vt:lpstr>Input/Output Connection(2)</vt:lpstr>
      <vt:lpstr>CPU Connection</vt:lpstr>
      <vt:lpstr>Buses</vt:lpstr>
      <vt:lpstr>What is a Bus?</vt:lpstr>
      <vt:lpstr>Data Bus</vt:lpstr>
      <vt:lpstr>Address bus</vt:lpstr>
      <vt:lpstr>Control Bus</vt:lpstr>
      <vt:lpstr>Bus Interconnection Scheme</vt:lpstr>
      <vt:lpstr>Big and Yellow?</vt:lpstr>
      <vt:lpstr>Physical Realization of Bus Architecture</vt:lpstr>
      <vt:lpstr>Single Bus Problems</vt:lpstr>
      <vt:lpstr>Traditional (ISA) (with cache)</vt:lpstr>
      <vt:lpstr>High Performance Bus</vt:lpstr>
      <vt:lpstr>Bus Types</vt:lpstr>
      <vt:lpstr>Bus Arbitration</vt:lpstr>
      <vt:lpstr>Centralised or Distributed Arbitration</vt:lpstr>
      <vt:lpstr>Timing</vt:lpstr>
      <vt:lpstr>Synchronous Timing Diagram</vt:lpstr>
      <vt:lpstr>Asynchronous Timing – Read Diagram</vt:lpstr>
      <vt:lpstr>Asynchronous Timing – Write Diagram</vt:lpstr>
      <vt:lpstr>PCI Bus</vt:lpstr>
      <vt:lpstr>PCI Bus Lines (required)</vt:lpstr>
      <vt:lpstr>PCI Bus Lines (Optional)</vt:lpstr>
      <vt:lpstr>PCI Commands</vt:lpstr>
      <vt:lpstr>PCI Read Timing Diagram</vt:lpstr>
      <vt:lpstr>PCI Bus Arbiter</vt:lpstr>
      <vt:lpstr>PCI Bus Arbitration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Top Level View of Computer Function and Interconnection</dc:title>
  <dc:creator>Adrian J Pullin</dc:creator>
  <cp:lastModifiedBy>Yatharth of diksha and vivek</cp:lastModifiedBy>
  <cp:revision>71</cp:revision>
  <cp:lastPrinted>1999-09-24T09:11:31Z</cp:lastPrinted>
  <dcterms:created xsi:type="dcterms:W3CDTF">1998-09-07T09:53:52Z</dcterms:created>
  <dcterms:modified xsi:type="dcterms:W3CDTF">2014-01-06T11:13:57Z</dcterms:modified>
</cp:coreProperties>
</file>