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67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74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63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3.xml" ContentType="application/vnd.openxmlformats-officedocument.presentationml.notesSlide+xml"/>
  <Default Extension="png" ContentType="image/png"/>
  <Override PartName="/ppt/notesSlides/notesSlide68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39.xml" ContentType="application/vnd.openxmlformats-officedocument.presentationml.notesSlide+xml"/>
  <Override PartName="/ppt/notesSlides/notesSlide57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75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ppt/notesSlides/notesSlide2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71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60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69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76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65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72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59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77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Override PartName="/ppt/notesSlides/notesSlide37.xml" ContentType="application/vnd.openxmlformats-officedocument.presentationml.notesSlide+xml"/>
  <Override PartName="/ppt/notesSlides/notesSlide55.xml" ContentType="application/vnd.openxmlformats-officedocument.presentationml.notesSlide+xml"/>
  <Default Extension="jpeg" ContentType="image/jpeg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73.xml" ContentType="application/vnd.openxmlformats-officedocument.presentationml.notesSlide+xml"/>
  <Override PartName="/ppt/slides/slide20.xml" ContentType="application/vnd.openxmlformats-officedocument.presentationml.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7" r:id="rId1"/>
  </p:sldMasterIdLst>
  <p:notesMasterIdLst>
    <p:notesMasterId r:id="rId79"/>
  </p:notesMasterIdLst>
  <p:handoutMasterIdLst>
    <p:handoutMasterId r:id="rId8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340" r:id="rId18"/>
    <p:sldId id="272" r:id="rId19"/>
    <p:sldId id="273" r:id="rId20"/>
    <p:sldId id="274" r:id="rId21"/>
    <p:sldId id="275" r:id="rId22"/>
    <p:sldId id="297" r:id="rId23"/>
    <p:sldId id="276" r:id="rId24"/>
    <p:sldId id="277" r:id="rId25"/>
    <p:sldId id="282" r:id="rId26"/>
    <p:sldId id="321" r:id="rId27"/>
    <p:sldId id="322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323" r:id="rId37"/>
    <p:sldId id="324" r:id="rId38"/>
    <p:sldId id="325" r:id="rId39"/>
    <p:sldId id="326" r:id="rId40"/>
    <p:sldId id="327" r:id="rId41"/>
    <p:sldId id="328" r:id="rId42"/>
    <p:sldId id="333" r:id="rId43"/>
    <p:sldId id="329" r:id="rId44"/>
    <p:sldId id="335" r:id="rId45"/>
    <p:sldId id="330" r:id="rId46"/>
    <p:sldId id="337" r:id="rId47"/>
    <p:sldId id="331" r:id="rId48"/>
    <p:sldId id="332" r:id="rId49"/>
    <p:sldId id="338" r:id="rId50"/>
    <p:sldId id="339" r:id="rId51"/>
    <p:sldId id="293" r:id="rId52"/>
    <p:sldId id="294" r:id="rId53"/>
    <p:sldId id="295" r:id="rId54"/>
    <p:sldId id="296" r:id="rId55"/>
    <p:sldId id="307" r:id="rId56"/>
    <p:sldId id="308" r:id="rId57"/>
    <p:sldId id="299" r:id="rId58"/>
    <p:sldId id="309" r:id="rId59"/>
    <p:sldId id="341" r:id="rId60"/>
    <p:sldId id="342" r:id="rId61"/>
    <p:sldId id="310" r:id="rId62"/>
    <p:sldId id="311" r:id="rId63"/>
    <p:sldId id="312" r:id="rId64"/>
    <p:sldId id="300" r:id="rId65"/>
    <p:sldId id="313" r:id="rId66"/>
    <p:sldId id="314" r:id="rId67"/>
    <p:sldId id="315" r:id="rId68"/>
    <p:sldId id="316" r:id="rId69"/>
    <p:sldId id="317" r:id="rId70"/>
    <p:sldId id="301" r:id="rId71"/>
    <p:sldId id="318" r:id="rId72"/>
    <p:sldId id="319" r:id="rId73"/>
    <p:sldId id="302" r:id="rId74"/>
    <p:sldId id="320" r:id="rId75"/>
    <p:sldId id="303" r:id="rId76"/>
    <p:sldId id="304" r:id="rId77"/>
    <p:sldId id="343" r:id="rId7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69" autoAdjust="0"/>
    <p:restoredTop sz="90929"/>
  </p:normalViewPr>
  <p:slideViewPr>
    <p:cSldViewPr showGuides="1">
      <p:cViewPr varScale="1">
        <p:scale>
          <a:sx n="50" d="100"/>
          <a:sy n="50" d="100"/>
        </p:scale>
        <p:origin x="-1286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  <p:sld r:id="rId27" collapse="1"/>
      <p:sld r:id="rId28" collapse="1"/>
      <p:sld r:id="rId29" collapse="1"/>
      <p:sld r:id="rId30" collapse="1"/>
      <p:sld r:id="rId31" collapse="1"/>
      <p:sld r:id="rId32" collapse="1"/>
      <p:sld r:id="rId33" collapse="1"/>
      <p:sld r:id="rId34" collapse="1"/>
      <p:sld r:id="rId35" collapse="1"/>
      <p:sld r:id="rId36" collapse="1"/>
      <p:sld r:id="rId37" collapse="1"/>
      <p:sld r:id="rId38" collapse="1"/>
      <p:sld r:id="rId39" collapse="1"/>
      <p:sld r:id="rId40" collapse="1"/>
      <p:sld r:id="rId41" collapse="1"/>
      <p:sld r:id="rId42" collapse="1"/>
      <p:sld r:id="rId43" collapse="1"/>
      <p:sld r:id="rId44" collapse="1"/>
      <p:sld r:id="rId45" collapse="1"/>
      <p:sld r:id="rId46" collapse="1"/>
      <p:sld r:id="rId47" collapse="1"/>
      <p:sld r:id="rId48" collapse="1"/>
      <p:sld r:id="rId49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_rels/viewProps.xml.rels><?xml version="1.0" encoding="UTF-8" standalone="yes"?>
<Relationships xmlns="http://schemas.openxmlformats.org/package/2006/relationships"><Relationship Id="rId13" Type="http://schemas.openxmlformats.org/officeDocument/2006/relationships/slide" Target="slides/slide21.xml"/><Relationship Id="rId18" Type="http://schemas.openxmlformats.org/officeDocument/2006/relationships/slide" Target="slides/slide29.xml"/><Relationship Id="rId26" Type="http://schemas.openxmlformats.org/officeDocument/2006/relationships/slide" Target="slides/slide38.xml"/><Relationship Id="rId39" Type="http://schemas.openxmlformats.org/officeDocument/2006/relationships/slide" Target="slides/slide61.xml"/><Relationship Id="rId3" Type="http://schemas.openxmlformats.org/officeDocument/2006/relationships/slide" Target="slides/slide3.xml"/><Relationship Id="rId21" Type="http://schemas.openxmlformats.org/officeDocument/2006/relationships/slide" Target="slides/slide32.xml"/><Relationship Id="rId34" Type="http://schemas.openxmlformats.org/officeDocument/2006/relationships/slide" Target="slides/slide51.xml"/><Relationship Id="rId42" Type="http://schemas.openxmlformats.org/officeDocument/2006/relationships/slide" Target="slides/slide65.xml"/><Relationship Id="rId47" Type="http://schemas.openxmlformats.org/officeDocument/2006/relationships/slide" Target="slides/slide71.xml"/><Relationship Id="rId7" Type="http://schemas.openxmlformats.org/officeDocument/2006/relationships/slide" Target="slides/slide8.xml"/><Relationship Id="rId12" Type="http://schemas.openxmlformats.org/officeDocument/2006/relationships/slide" Target="slides/slide20.xml"/><Relationship Id="rId17" Type="http://schemas.openxmlformats.org/officeDocument/2006/relationships/slide" Target="slides/slide28.xml"/><Relationship Id="rId25" Type="http://schemas.openxmlformats.org/officeDocument/2006/relationships/slide" Target="slides/slide37.xml"/><Relationship Id="rId33" Type="http://schemas.openxmlformats.org/officeDocument/2006/relationships/slide" Target="slides/slide49.xml"/><Relationship Id="rId38" Type="http://schemas.openxmlformats.org/officeDocument/2006/relationships/slide" Target="slides/slide58.xml"/><Relationship Id="rId46" Type="http://schemas.openxmlformats.org/officeDocument/2006/relationships/slide" Target="slides/slide69.xml"/><Relationship Id="rId2" Type="http://schemas.openxmlformats.org/officeDocument/2006/relationships/slide" Target="slides/slide2.xml"/><Relationship Id="rId16" Type="http://schemas.openxmlformats.org/officeDocument/2006/relationships/slide" Target="slides/slide25.xml"/><Relationship Id="rId20" Type="http://schemas.openxmlformats.org/officeDocument/2006/relationships/slide" Target="slides/slide31.xml"/><Relationship Id="rId29" Type="http://schemas.openxmlformats.org/officeDocument/2006/relationships/slide" Target="slides/slide41.xml"/><Relationship Id="rId41" Type="http://schemas.openxmlformats.org/officeDocument/2006/relationships/slide" Target="slides/slide63.xml"/><Relationship Id="rId1" Type="http://schemas.openxmlformats.org/officeDocument/2006/relationships/slide" Target="slides/slide1.xml"/><Relationship Id="rId6" Type="http://schemas.openxmlformats.org/officeDocument/2006/relationships/slide" Target="slides/slide6.xml"/><Relationship Id="rId11" Type="http://schemas.openxmlformats.org/officeDocument/2006/relationships/slide" Target="slides/slide18.xml"/><Relationship Id="rId24" Type="http://schemas.openxmlformats.org/officeDocument/2006/relationships/slide" Target="slides/slide36.xml"/><Relationship Id="rId32" Type="http://schemas.openxmlformats.org/officeDocument/2006/relationships/slide" Target="slides/slide47.xml"/><Relationship Id="rId37" Type="http://schemas.openxmlformats.org/officeDocument/2006/relationships/slide" Target="slides/slide56.xml"/><Relationship Id="rId40" Type="http://schemas.openxmlformats.org/officeDocument/2006/relationships/slide" Target="slides/slide62.xml"/><Relationship Id="rId45" Type="http://schemas.openxmlformats.org/officeDocument/2006/relationships/slide" Target="slides/slide68.xml"/><Relationship Id="rId5" Type="http://schemas.openxmlformats.org/officeDocument/2006/relationships/slide" Target="slides/slide5.xml"/><Relationship Id="rId15" Type="http://schemas.openxmlformats.org/officeDocument/2006/relationships/slide" Target="slides/slide24.xml"/><Relationship Id="rId23" Type="http://schemas.openxmlformats.org/officeDocument/2006/relationships/slide" Target="slides/slide34.xml"/><Relationship Id="rId28" Type="http://schemas.openxmlformats.org/officeDocument/2006/relationships/slide" Target="slides/slide40.xml"/><Relationship Id="rId36" Type="http://schemas.openxmlformats.org/officeDocument/2006/relationships/slide" Target="slides/slide55.xml"/><Relationship Id="rId49" Type="http://schemas.openxmlformats.org/officeDocument/2006/relationships/slide" Target="slides/slide74.xml"/><Relationship Id="rId10" Type="http://schemas.openxmlformats.org/officeDocument/2006/relationships/slide" Target="slides/slide16.xml"/><Relationship Id="rId19" Type="http://schemas.openxmlformats.org/officeDocument/2006/relationships/slide" Target="slides/slide30.xml"/><Relationship Id="rId31" Type="http://schemas.openxmlformats.org/officeDocument/2006/relationships/slide" Target="slides/slide45.xml"/><Relationship Id="rId44" Type="http://schemas.openxmlformats.org/officeDocument/2006/relationships/slide" Target="slides/slide67.xml"/><Relationship Id="rId4" Type="http://schemas.openxmlformats.org/officeDocument/2006/relationships/slide" Target="slides/slide4.xml"/><Relationship Id="rId9" Type="http://schemas.openxmlformats.org/officeDocument/2006/relationships/slide" Target="slides/slide10.xml"/><Relationship Id="rId14" Type="http://schemas.openxmlformats.org/officeDocument/2006/relationships/slide" Target="slides/slide23.xml"/><Relationship Id="rId22" Type="http://schemas.openxmlformats.org/officeDocument/2006/relationships/slide" Target="slides/slide33.xml"/><Relationship Id="rId27" Type="http://schemas.openxmlformats.org/officeDocument/2006/relationships/slide" Target="slides/slide39.xml"/><Relationship Id="rId30" Type="http://schemas.openxmlformats.org/officeDocument/2006/relationships/slide" Target="slides/slide43.xml"/><Relationship Id="rId35" Type="http://schemas.openxmlformats.org/officeDocument/2006/relationships/slide" Target="slides/slide52.xml"/><Relationship Id="rId43" Type="http://schemas.openxmlformats.org/officeDocument/2006/relationships/slide" Target="slides/slide66.xml"/><Relationship Id="rId48" Type="http://schemas.openxmlformats.org/officeDocument/2006/relationships/slide" Target="slides/slide72.xml"/><Relationship Id="rId8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136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136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18DC818-4326-43A0-BFAF-4B3970E18E31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12644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126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126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126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8931352-5462-41E2-BF43-58EEEB2B5851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C366804-330B-4E95-8EE9-62F84D1E6E8A}" type="slidenum">
              <a:rPr lang="en-US"/>
              <a:pPr/>
              <a:t>1</a:t>
            </a:fld>
            <a:endParaRPr lang="en-US"/>
          </a:p>
        </p:txBody>
      </p:sp>
      <p:sp>
        <p:nvSpPr>
          <p:cNvPr id="11469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0DD5DE-87EC-4FAD-B42A-902A61B22F93}" type="slidenum">
              <a:rPr lang="en-US"/>
              <a:pPr/>
              <a:t>10</a:t>
            </a:fld>
            <a:endParaRPr lang="en-US"/>
          </a:p>
        </p:txBody>
      </p:sp>
      <p:sp>
        <p:nvSpPr>
          <p:cNvPr id="12390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831FFD-87F8-42EE-AEAD-359EB10BAC0F}" type="slidenum">
              <a:rPr lang="en-US"/>
              <a:pPr/>
              <a:t>11</a:t>
            </a:fld>
            <a:endParaRPr lang="en-US"/>
          </a:p>
        </p:txBody>
      </p:sp>
      <p:sp>
        <p:nvSpPr>
          <p:cNvPr id="12493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C4397A-FC37-4E4A-B295-185F20DE3841}" type="slidenum">
              <a:rPr lang="en-US"/>
              <a:pPr/>
              <a:t>12</a:t>
            </a:fld>
            <a:endParaRPr lang="en-US"/>
          </a:p>
        </p:txBody>
      </p:sp>
      <p:sp>
        <p:nvSpPr>
          <p:cNvPr id="12595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A005CF-4030-43EA-8644-E20A4ABE7869}" type="slidenum">
              <a:rPr lang="en-US"/>
              <a:pPr/>
              <a:t>13</a:t>
            </a:fld>
            <a:endParaRPr lang="en-US"/>
          </a:p>
        </p:txBody>
      </p:sp>
      <p:sp>
        <p:nvSpPr>
          <p:cNvPr id="12697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04493D-22C6-4EE4-8308-D6BBBFB4C606}" type="slidenum">
              <a:rPr lang="en-US"/>
              <a:pPr/>
              <a:t>14</a:t>
            </a:fld>
            <a:endParaRPr lang="en-US"/>
          </a:p>
        </p:txBody>
      </p:sp>
      <p:sp>
        <p:nvSpPr>
          <p:cNvPr id="12800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9E0ACB2-A779-45C3-9E1E-DBDC611CEE66}" type="slidenum">
              <a:rPr lang="en-US"/>
              <a:pPr/>
              <a:t>15</a:t>
            </a:fld>
            <a:endParaRPr lang="en-US"/>
          </a:p>
        </p:txBody>
      </p:sp>
      <p:sp>
        <p:nvSpPr>
          <p:cNvPr id="12902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D0482D-7683-48EA-A3D8-EF0899345AE4}" type="slidenum">
              <a:rPr lang="en-US"/>
              <a:pPr/>
              <a:t>16</a:t>
            </a:fld>
            <a:endParaRPr lang="en-US"/>
          </a:p>
        </p:txBody>
      </p:sp>
      <p:sp>
        <p:nvSpPr>
          <p:cNvPr id="13005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A5FA04-B5BF-438B-873B-970587DA10B6}" type="slidenum">
              <a:rPr lang="en-US"/>
              <a:pPr/>
              <a:t>17</a:t>
            </a:fld>
            <a:endParaRPr lang="en-US"/>
          </a:p>
        </p:txBody>
      </p:sp>
      <p:sp>
        <p:nvSpPr>
          <p:cNvPr id="21401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4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6F30CC-BE09-49F9-B4A2-561024BAAA91}" type="slidenum">
              <a:rPr lang="en-US"/>
              <a:pPr/>
              <a:t>18</a:t>
            </a:fld>
            <a:endParaRPr lang="en-US"/>
          </a:p>
        </p:txBody>
      </p:sp>
      <p:sp>
        <p:nvSpPr>
          <p:cNvPr id="13107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F60F27-D2BB-4CB1-8CA0-D30408CCB53E}" type="slidenum">
              <a:rPr lang="en-US"/>
              <a:pPr/>
              <a:t>19</a:t>
            </a:fld>
            <a:endParaRPr lang="en-US"/>
          </a:p>
        </p:txBody>
      </p:sp>
      <p:sp>
        <p:nvSpPr>
          <p:cNvPr id="13209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1BE923-6A00-4640-B23A-B7FF765ACC95}" type="slidenum">
              <a:rPr lang="en-US"/>
              <a:pPr/>
              <a:t>2</a:t>
            </a:fld>
            <a:endParaRPr lang="en-US"/>
          </a:p>
        </p:txBody>
      </p:sp>
      <p:sp>
        <p:nvSpPr>
          <p:cNvPr id="11571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6D8621-AFE1-40C4-913B-B970EA83A2EB}" type="slidenum">
              <a:rPr lang="en-US"/>
              <a:pPr/>
              <a:t>20</a:t>
            </a:fld>
            <a:endParaRPr lang="en-US"/>
          </a:p>
        </p:txBody>
      </p:sp>
      <p:sp>
        <p:nvSpPr>
          <p:cNvPr id="13312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F7A1135-E1A8-4433-AD93-E83717BD4010}" type="slidenum">
              <a:rPr lang="en-US"/>
              <a:pPr/>
              <a:t>21</a:t>
            </a:fld>
            <a:endParaRPr lang="en-US"/>
          </a:p>
        </p:txBody>
      </p:sp>
      <p:sp>
        <p:nvSpPr>
          <p:cNvPr id="13414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9F3320E-ED55-463D-AECB-0E3556F0BB0A}" type="slidenum">
              <a:rPr lang="en-US"/>
              <a:pPr/>
              <a:t>22</a:t>
            </a:fld>
            <a:endParaRPr lang="en-US"/>
          </a:p>
        </p:txBody>
      </p:sp>
      <p:sp>
        <p:nvSpPr>
          <p:cNvPr id="21504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939AED8-3219-4D38-9114-877A8BFCFBA3}" type="slidenum">
              <a:rPr lang="en-US"/>
              <a:pPr/>
              <a:t>23</a:t>
            </a:fld>
            <a:endParaRPr lang="en-US"/>
          </a:p>
        </p:txBody>
      </p:sp>
      <p:sp>
        <p:nvSpPr>
          <p:cNvPr id="13517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AE0350-562A-44B4-9146-4D3E330715BF}" type="slidenum">
              <a:rPr lang="en-US"/>
              <a:pPr/>
              <a:t>24</a:t>
            </a:fld>
            <a:endParaRPr lang="en-US"/>
          </a:p>
        </p:txBody>
      </p:sp>
      <p:sp>
        <p:nvSpPr>
          <p:cNvPr id="13619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129F71-98F1-457D-AB35-5249D26BF29D}" type="slidenum">
              <a:rPr lang="en-US"/>
              <a:pPr/>
              <a:t>25</a:t>
            </a:fld>
            <a:endParaRPr lang="en-US"/>
          </a:p>
        </p:txBody>
      </p:sp>
      <p:sp>
        <p:nvSpPr>
          <p:cNvPr id="14029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35E1B28-3EC8-4B2A-BC9F-528B6FEA1B5B}" type="slidenum">
              <a:rPr lang="en-US"/>
              <a:pPr/>
              <a:t>26</a:t>
            </a:fld>
            <a:endParaRPr lang="en-US"/>
          </a:p>
        </p:txBody>
      </p:sp>
      <p:sp>
        <p:nvSpPr>
          <p:cNvPr id="21606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6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04CD75-3D27-4C83-970A-C9155A5002D1}" type="slidenum">
              <a:rPr lang="en-US"/>
              <a:pPr/>
              <a:t>27</a:t>
            </a:fld>
            <a:endParaRPr lang="en-US"/>
          </a:p>
        </p:txBody>
      </p:sp>
      <p:sp>
        <p:nvSpPr>
          <p:cNvPr id="21709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0B49B7-ADDD-485D-8524-CA546276453D}" type="slidenum">
              <a:rPr lang="en-US"/>
              <a:pPr/>
              <a:t>28</a:t>
            </a:fld>
            <a:endParaRPr lang="en-US"/>
          </a:p>
        </p:txBody>
      </p:sp>
      <p:sp>
        <p:nvSpPr>
          <p:cNvPr id="14336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671489-CF58-4AE8-9811-CA0A23B4E028}" type="slidenum">
              <a:rPr lang="en-US"/>
              <a:pPr/>
              <a:t>29</a:t>
            </a:fld>
            <a:endParaRPr lang="en-US"/>
          </a:p>
        </p:txBody>
      </p:sp>
      <p:sp>
        <p:nvSpPr>
          <p:cNvPr id="14438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B62B40-4828-4717-B8EC-93918C5B8FF1}" type="slidenum">
              <a:rPr lang="en-US"/>
              <a:pPr/>
              <a:t>3</a:t>
            </a:fld>
            <a:endParaRPr lang="en-US"/>
          </a:p>
        </p:txBody>
      </p:sp>
      <p:sp>
        <p:nvSpPr>
          <p:cNvPr id="11673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5B5569-74D4-4ECA-AE95-C368F529692C}" type="slidenum">
              <a:rPr lang="en-US"/>
              <a:pPr/>
              <a:t>30</a:t>
            </a:fld>
            <a:endParaRPr lang="en-US"/>
          </a:p>
        </p:txBody>
      </p:sp>
      <p:sp>
        <p:nvSpPr>
          <p:cNvPr id="14541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92D7ED-ADD6-41D7-8DA7-3E5AD72B4C57}" type="slidenum">
              <a:rPr lang="en-US"/>
              <a:pPr/>
              <a:t>31</a:t>
            </a:fld>
            <a:endParaRPr lang="en-US"/>
          </a:p>
        </p:txBody>
      </p:sp>
      <p:sp>
        <p:nvSpPr>
          <p:cNvPr id="14643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DC7AE1-D04E-491D-BC3D-AC902757BABF}" type="slidenum">
              <a:rPr lang="en-US"/>
              <a:pPr/>
              <a:t>32</a:t>
            </a:fld>
            <a:endParaRPr lang="en-US"/>
          </a:p>
        </p:txBody>
      </p:sp>
      <p:sp>
        <p:nvSpPr>
          <p:cNvPr id="14745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5BD429-CFA6-4BED-BF0A-8F43D8204163}" type="slidenum">
              <a:rPr lang="en-US"/>
              <a:pPr/>
              <a:t>33</a:t>
            </a:fld>
            <a:endParaRPr lang="en-US"/>
          </a:p>
        </p:txBody>
      </p:sp>
      <p:sp>
        <p:nvSpPr>
          <p:cNvPr id="14848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9D84DAF-6560-43D0-81E1-7F41A67DBFDB}" type="slidenum">
              <a:rPr lang="en-US"/>
              <a:pPr/>
              <a:t>34</a:t>
            </a:fld>
            <a:endParaRPr lang="en-US"/>
          </a:p>
        </p:txBody>
      </p:sp>
      <p:sp>
        <p:nvSpPr>
          <p:cNvPr id="14950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114847-3F21-401E-8AD4-07A0200678BA}" type="slidenum">
              <a:rPr lang="en-US"/>
              <a:pPr/>
              <a:t>35</a:t>
            </a:fld>
            <a:endParaRPr lang="en-US"/>
          </a:p>
        </p:txBody>
      </p:sp>
      <p:sp>
        <p:nvSpPr>
          <p:cNvPr id="15053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D135A1-80EB-464D-A253-7EA1101CA0AB}" type="slidenum">
              <a:rPr lang="en-US"/>
              <a:pPr/>
              <a:t>36</a:t>
            </a:fld>
            <a:endParaRPr lang="en-US"/>
          </a:p>
        </p:txBody>
      </p:sp>
      <p:sp>
        <p:nvSpPr>
          <p:cNvPr id="21811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0482CA8-DA75-4A75-B656-514FD4A18C72}" type="slidenum">
              <a:rPr lang="en-US"/>
              <a:pPr/>
              <a:t>37</a:t>
            </a:fld>
            <a:endParaRPr lang="en-US"/>
          </a:p>
        </p:txBody>
      </p:sp>
      <p:sp>
        <p:nvSpPr>
          <p:cNvPr id="21913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632DD2-98F5-4EA9-9759-BDF5CA7B87A0}" type="slidenum">
              <a:rPr lang="en-US"/>
              <a:pPr/>
              <a:t>38</a:t>
            </a:fld>
            <a:endParaRPr lang="en-US"/>
          </a:p>
        </p:txBody>
      </p:sp>
      <p:sp>
        <p:nvSpPr>
          <p:cNvPr id="22016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0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F950DD6-1A4A-484A-80F4-D8D3FA81CC20}" type="slidenum">
              <a:rPr lang="en-US"/>
              <a:pPr/>
              <a:t>39</a:t>
            </a:fld>
            <a:endParaRPr lang="en-US"/>
          </a:p>
        </p:txBody>
      </p:sp>
      <p:sp>
        <p:nvSpPr>
          <p:cNvPr id="22118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1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4C2CBD-0C81-4974-B59B-C0244288EB1D}" type="slidenum">
              <a:rPr lang="en-US"/>
              <a:pPr/>
              <a:t>4</a:t>
            </a:fld>
            <a:endParaRPr lang="en-US"/>
          </a:p>
        </p:txBody>
      </p:sp>
      <p:sp>
        <p:nvSpPr>
          <p:cNvPr id="11776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798E67-A25C-40D6-B77C-A29B33C47916}" type="slidenum">
              <a:rPr lang="en-US"/>
              <a:pPr/>
              <a:t>40</a:t>
            </a:fld>
            <a:endParaRPr lang="en-US"/>
          </a:p>
        </p:txBody>
      </p:sp>
      <p:sp>
        <p:nvSpPr>
          <p:cNvPr id="22221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2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23B18F-A862-4979-93D4-5093C3F94924}" type="slidenum">
              <a:rPr lang="en-US"/>
              <a:pPr/>
              <a:t>41</a:t>
            </a:fld>
            <a:endParaRPr lang="en-US"/>
          </a:p>
        </p:txBody>
      </p:sp>
      <p:sp>
        <p:nvSpPr>
          <p:cNvPr id="22323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3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6A91ED5-703F-444D-9EAC-BCF935A93EBB}" type="slidenum">
              <a:rPr lang="en-US"/>
              <a:pPr/>
              <a:t>42</a:t>
            </a:fld>
            <a:endParaRPr lang="en-US"/>
          </a:p>
        </p:txBody>
      </p:sp>
      <p:sp>
        <p:nvSpPr>
          <p:cNvPr id="22425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4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92A745-DCE4-476A-897F-54AF591AA85D}" type="slidenum">
              <a:rPr lang="en-US"/>
              <a:pPr/>
              <a:t>43</a:t>
            </a:fld>
            <a:endParaRPr lang="en-US"/>
          </a:p>
        </p:txBody>
      </p:sp>
      <p:sp>
        <p:nvSpPr>
          <p:cNvPr id="22528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986D50-F922-48CE-9531-8E3B4785D013}" type="slidenum">
              <a:rPr lang="en-US"/>
              <a:pPr/>
              <a:t>44</a:t>
            </a:fld>
            <a:endParaRPr lang="en-US"/>
          </a:p>
        </p:txBody>
      </p:sp>
      <p:sp>
        <p:nvSpPr>
          <p:cNvPr id="22630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6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50830B-E153-46BC-87BB-C9191E87DFE3}" type="slidenum">
              <a:rPr lang="en-US"/>
              <a:pPr/>
              <a:t>45</a:t>
            </a:fld>
            <a:endParaRPr lang="en-US"/>
          </a:p>
        </p:txBody>
      </p:sp>
      <p:sp>
        <p:nvSpPr>
          <p:cNvPr id="22733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141E1E-DF5A-4CC9-8EF3-6903B52C6F83}" type="slidenum">
              <a:rPr lang="en-US"/>
              <a:pPr/>
              <a:t>46</a:t>
            </a:fld>
            <a:endParaRPr lang="en-US"/>
          </a:p>
        </p:txBody>
      </p:sp>
      <p:sp>
        <p:nvSpPr>
          <p:cNvPr id="22835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0EE418-54E1-44BD-ACD0-C0E91266AB40}" type="slidenum">
              <a:rPr lang="en-US"/>
              <a:pPr/>
              <a:t>47</a:t>
            </a:fld>
            <a:endParaRPr lang="en-US"/>
          </a:p>
        </p:txBody>
      </p:sp>
      <p:sp>
        <p:nvSpPr>
          <p:cNvPr id="22937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9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8456A1-E888-4FEF-8D37-8E9D31CCFFB0}" type="slidenum">
              <a:rPr lang="en-US"/>
              <a:pPr/>
              <a:t>48</a:t>
            </a:fld>
            <a:endParaRPr lang="en-US"/>
          </a:p>
        </p:txBody>
      </p:sp>
      <p:sp>
        <p:nvSpPr>
          <p:cNvPr id="23040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6AE5B9-561E-4101-A3E3-75A75F4B4BE1}" type="slidenum">
              <a:rPr lang="en-US"/>
              <a:pPr/>
              <a:t>49</a:t>
            </a:fld>
            <a:endParaRPr lang="en-US"/>
          </a:p>
        </p:txBody>
      </p:sp>
      <p:sp>
        <p:nvSpPr>
          <p:cNvPr id="23142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1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604789-CE56-4B85-BA33-BF183E81740F}" type="slidenum">
              <a:rPr lang="en-US"/>
              <a:pPr/>
              <a:t>5</a:t>
            </a:fld>
            <a:endParaRPr lang="en-US"/>
          </a:p>
        </p:txBody>
      </p:sp>
      <p:sp>
        <p:nvSpPr>
          <p:cNvPr id="11878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A777A9-7335-4149-AA11-BD279279D80C}" type="slidenum">
              <a:rPr lang="en-US"/>
              <a:pPr/>
              <a:t>50</a:t>
            </a:fld>
            <a:endParaRPr lang="en-US"/>
          </a:p>
        </p:txBody>
      </p:sp>
      <p:sp>
        <p:nvSpPr>
          <p:cNvPr id="23245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2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5717B11-AAD3-489B-BE2C-D9C7C035EFCA}" type="slidenum">
              <a:rPr lang="en-US"/>
              <a:pPr/>
              <a:t>51</a:t>
            </a:fld>
            <a:endParaRPr lang="en-US"/>
          </a:p>
        </p:txBody>
      </p:sp>
      <p:sp>
        <p:nvSpPr>
          <p:cNvPr id="15155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BCCEFC-F097-458D-872B-BBA2F95F8F60}" type="slidenum">
              <a:rPr lang="en-US"/>
              <a:pPr/>
              <a:t>52</a:t>
            </a:fld>
            <a:endParaRPr lang="en-US"/>
          </a:p>
        </p:txBody>
      </p:sp>
      <p:sp>
        <p:nvSpPr>
          <p:cNvPr id="15257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3BE3684-640C-4079-9FB2-C7D60CCD1E37}" type="slidenum">
              <a:rPr lang="en-US"/>
              <a:pPr/>
              <a:t>53</a:t>
            </a:fld>
            <a:endParaRPr lang="en-US"/>
          </a:p>
        </p:txBody>
      </p:sp>
      <p:sp>
        <p:nvSpPr>
          <p:cNvPr id="15360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479232-6F7D-4660-861D-202A080648C8}" type="slidenum">
              <a:rPr lang="en-US"/>
              <a:pPr/>
              <a:t>54</a:t>
            </a:fld>
            <a:endParaRPr lang="en-US"/>
          </a:p>
        </p:txBody>
      </p:sp>
      <p:sp>
        <p:nvSpPr>
          <p:cNvPr id="15462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31049C-959E-4AB2-A001-670AA606BB03}" type="slidenum">
              <a:rPr lang="en-US"/>
              <a:pPr/>
              <a:t>55</a:t>
            </a:fld>
            <a:endParaRPr lang="en-US"/>
          </a:p>
        </p:txBody>
      </p:sp>
      <p:sp>
        <p:nvSpPr>
          <p:cNvPr id="23347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616F3D-96E3-4191-BEDC-9474A9EE3D4F}" type="slidenum">
              <a:rPr lang="en-US"/>
              <a:pPr/>
              <a:t>56</a:t>
            </a:fld>
            <a:endParaRPr lang="en-US"/>
          </a:p>
        </p:txBody>
      </p:sp>
      <p:sp>
        <p:nvSpPr>
          <p:cNvPr id="23449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B86BFF5-CAE1-400A-863A-01BE106609C5}" type="slidenum">
              <a:rPr lang="en-US"/>
              <a:pPr/>
              <a:t>57</a:t>
            </a:fld>
            <a:endParaRPr lang="en-US"/>
          </a:p>
        </p:txBody>
      </p:sp>
      <p:sp>
        <p:nvSpPr>
          <p:cNvPr id="23552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61E62F-F361-4814-A3B9-537646CD63E4}" type="slidenum">
              <a:rPr lang="en-US"/>
              <a:pPr/>
              <a:t>58</a:t>
            </a:fld>
            <a:endParaRPr lang="en-US"/>
          </a:p>
        </p:txBody>
      </p:sp>
      <p:sp>
        <p:nvSpPr>
          <p:cNvPr id="23654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9E2E413-C4B9-44D0-B47A-C15FC030162F}" type="slidenum">
              <a:rPr lang="en-US"/>
              <a:pPr/>
              <a:t>59</a:t>
            </a:fld>
            <a:endParaRPr lang="en-US"/>
          </a:p>
        </p:txBody>
      </p:sp>
      <p:sp>
        <p:nvSpPr>
          <p:cNvPr id="23757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D046A1-DC29-4078-B45A-3FFFC406B0E5}" type="slidenum">
              <a:rPr lang="en-US"/>
              <a:pPr/>
              <a:t>6</a:t>
            </a:fld>
            <a:endParaRPr lang="en-US"/>
          </a:p>
        </p:txBody>
      </p:sp>
      <p:sp>
        <p:nvSpPr>
          <p:cNvPr id="11981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505EC1-63D0-4A35-B4FC-17F68B6F3CE9}" type="slidenum">
              <a:rPr lang="en-US"/>
              <a:pPr/>
              <a:t>60</a:t>
            </a:fld>
            <a:endParaRPr lang="en-US"/>
          </a:p>
        </p:txBody>
      </p:sp>
      <p:sp>
        <p:nvSpPr>
          <p:cNvPr id="23859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A2D46D-8C76-45A7-8686-32C01EE8D9BB}" type="slidenum">
              <a:rPr lang="en-US"/>
              <a:pPr/>
              <a:t>61</a:t>
            </a:fld>
            <a:endParaRPr lang="en-US"/>
          </a:p>
        </p:txBody>
      </p:sp>
      <p:sp>
        <p:nvSpPr>
          <p:cNvPr id="23961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01C54C-AA55-4EAB-ACA7-978544BD005B}" type="slidenum">
              <a:rPr lang="en-US"/>
              <a:pPr/>
              <a:t>62</a:t>
            </a:fld>
            <a:endParaRPr lang="en-US"/>
          </a:p>
        </p:txBody>
      </p:sp>
      <p:sp>
        <p:nvSpPr>
          <p:cNvPr id="24064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0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564BE83-A943-4CC8-9743-3A1BFBD517CE}" type="slidenum">
              <a:rPr lang="en-US"/>
              <a:pPr/>
              <a:t>63</a:t>
            </a:fld>
            <a:endParaRPr lang="en-US"/>
          </a:p>
        </p:txBody>
      </p:sp>
      <p:sp>
        <p:nvSpPr>
          <p:cNvPr id="24166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A42590B-2A82-4200-A55F-7ED24AC88900}" type="slidenum">
              <a:rPr lang="en-US"/>
              <a:pPr/>
              <a:t>64</a:t>
            </a:fld>
            <a:endParaRPr lang="en-US"/>
          </a:p>
        </p:txBody>
      </p:sp>
      <p:sp>
        <p:nvSpPr>
          <p:cNvPr id="24269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B772BEF-8556-416C-80CB-16F80BBE11DC}" type="slidenum">
              <a:rPr lang="en-US"/>
              <a:pPr/>
              <a:t>65</a:t>
            </a:fld>
            <a:endParaRPr lang="en-US"/>
          </a:p>
        </p:txBody>
      </p:sp>
      <p:sp>
        <p:nvSpPr>
          <p:cNvPr id="24371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500AD4-6BBB-498F-9762-F99D3B3B741A}" type="slidenum">
              <a:rPr lang="en-US"/>
              <a:pPr/>
              <a:t>66</a:t>
            </a:fld>
            <a:endParaRPr lang="en-US"/>
          </a:p>
        </p:txBody>
      </p:sp>
      <p:sp>
        <p:nvSpPr>
          <p:cNvPr id="24473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B77224E-D036-49AF-8E11-AB99753BDAA9}" type="slidenum">
              <a:rPr lang="en-US"/>
              <a:pPr/>
              <a:t>67</a:t>
            </a:fld>
            <a:endParaRPr lang="en-US"/>
          </a:p>
        </p:txBody>
      </p:sp>
      <p:sp>
        <p:nvSpPr>
          <p:cNvPr id="24576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CE41CE-38D3-4028-AB22-D05EAC94F188}" type="slidenum">
              <a:rPr lang="en-US"/>
              <a:pPr/>
              <a:t>68</a:t>
            </a:fld>
            <a:endParaRPr lang="en-US"/>
          </a:p>
        </p:txBody>
      </p:sp>
      <p:sp>
        <p:nvSpPr>
          <p:cNvPr id="24678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1920D57-FEAF-42CD-A404-284E0457942F}" type="slidenum">
              <a:rPr lang="en-US"/>
              <a:pPr/>
              <a:t>69</a:t>
            </a:fld>
            <a:endParaRPr lang="en-US"/>
          </a:p>
        </p:txBody>
      </p:sp>
      <p:sp>
        <p:nvSpPr>
          <p:cNvPr id="24781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7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6D90F80-F550-463E-9EB2-462CD8B5E704}" type="slidenum">
              <a:rPr lang="en-US"/>
              <a:pPr/>
              <a:t>7</a:t>
            </a:fld>
            <a:endParaRPr lang="en-US"/>
          </a:p>
        </p:txBody>
      </p:sp>
      <p:sp>
        <p:nvSpPr>
          <p:cNvPr id="12083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9A4423E-99D1-4584-AF18-9DFB98A1E8AC}" type="slidenum">
              <a:rPr lang="en-US"/>
              <a:pPr/>
              <a:t>70</a:t>
            </a:fld>
            <a:endParaRPr lang="en-US"/>
          </a:p>
        </p:txBody>
      </p:sp>
      <p:sp>
        <p:nvSpPr>
          <p:cNvPr id="24883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8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480EED-CC79-4D8B-8C3B-4FBE7F501FAB}" type="slidenum">
              <a:rPr lang="en-US"/>
              <a:pPr/>
              <a:t>71</a:t>
            </a:fld>
            <a:endParaRPr lang="en-US"/>
          </a:p>
        </p:txBody>
      </p:sp>
      <p:sp>
        <p:nvSpPr>
          <p:cNvPr id="24985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9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3017C7-AE3D-419C-A9CB-F367BE509DB6}" type="slidenum">
              <a:rPr lang="en-US"/>
              <a:pPr/>
              <a:t>72</a:t>
            </a:fld>
            <a:endParaRPr lang="en-US"/>
          </a:p>
        </p:txBody>
      </p:sp>
      <p:sp>
        <p:nvSpPr>
          <p:cNvPr id="25088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0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0E25FF0-FBE9-46A5-9DD6-A4B87EF56045}" type="slidenum">
              <a:rPr lang="en-US"/>
              <a:pPr/>
              <a:t>73</a:t>
            </a:fld>
            <a:endParaRPr lang="en-US"/>
          </a:p>
        </p:txBody>
      </p:sp>
      <p:sp>
        <p:nvSpPr>
          <p:cNvPr id="25190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1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1E959A-4D07-42A6-8FEE-DFAC58599A91}" type="slidenum">
              <a:rPr lang="en-US"/>
              <a:pPr/>
              <a:t>74</a:t>
            </a:fld>
            <a:endParaRPr lang="en-US"/>
          </a:p>
        </p:txBody>
      </p:sp>
      <p:sp>
        <p:nvSpPr>
          <p:cNvPr id="25293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5343F6-34A2-434B-BDDF-B94DA7B13A3B}" type="slidenum">
              <a:rPr lang="en-US"/>
              <a:pPr/>
              <a:t>75</a:t>
            </a:fld>
            <a:endParaRPr lang="en-US"/>
          </a:p>
        </p:txBody>
      </p:sp>
      <p:sp>
        <p:nvSpPr>
          <p:cNvPr id="25395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3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0344CD-018C-4654-B4E9-0457F869136D}" type="slidenum">
              <a:rPr lang="en-US"/>
              <a:pPr/>
              <a:t>76</a:t>
            </a:fld>
            <a:endParaRPr lang="en-US"/>
          </a:p>
        </p:txBody>
      </p:sp>
      <p:sp>
        <p:nvSpPr>
          <p:cNvPr id="25497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931352-5462-41E2-BF43-58EEEB2B5851}" type="slidenum">
              <a:rPr lang="en-US" smtClean="0"/>
              <a:pPr/>
              <a:t>77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8ACFBCA-A2D8-4DE5-94C5-A26A614E996E}" type="slidenum">
              <a:rPr lang="en-US"/>
              <a:pPr/>
              <a:t>8</a:t>
            </a:fld>
            <a:endParaRPr lang="en-US"/>
          </a:p>
        </p:txBody>
      </p:sp>
      <p:sp>
        <p:nvSpPr>
          <p:cNvPr id="12185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4619B4-9817-4465-87BC-39BEBFAE707B}" type="slidenum">
              <a:rPr lang="en-US"/>
              <a:pPr/>
              <a:t>9</a:t>
            </a:fld>
            <a:endParaRPr lang="en-US"/>
          </a:p>
        </p:txBody>
      </p:sp>
      <p:sp>
        <p:nvSpPr>
          <p:cNvPr id="12288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533400"/>
            <a:ext cx="7721600" cy="19050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2119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4400" y="3028950"/>
            <a:ext cx="6400800" cy="1771650"/>
          </a:xfrm>
        </p:spPr>
        <p:txBody>
          <a:bodyPr/>
          <a:lstStyle>
            <a:lvl1pPr marL="0" indent="0">
              <a:buFontTx/>
              <a:buNone/>
              <a:defRPr>
                <a:latin typeface="Arial Black" pitchFamily="34" charset="0"/>
              </a:defRPr>
            </a:lvl1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21197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11200" y="6229350"/>
            <a:ext cx="1930400" cy="5143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solidFill>
                  <a:srgbClr val="5E574E"/>
                </a:solidFill>
                <a:latin typeface="Arial" charset="0"/>
              </a:defRPr>
            </a:lvl1pPr>
          </a:lstStyle>
          <a:p>
            <a:endParaRPr lang="en-GB"/>
          </a:p>
        </p:txBody>
      </p:sp>
      <p:sp>
        <p:nvSpPr>
          <p:cNvPr id="21197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49600" y="6229350"/>
            <a:ext cx="2844800" cy="5143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solidFill>
                  <a:srgbClr val="5E574E"/>
                </a:solidFill>
                <a:latin typeface="Arial" charset="0"/>
              </a:defRPr>
            </a:lvl1pPr>
          </a:lstStyle>
          <a:p>
            <a:endParaRPr lang="en-GB"/>
          </a:p>
        </p:txBody>
      </p:sp>
      <p:sp>
        <p:nvSpPr>
          <p:cNvPr id="21197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04000" y="6229350"/>
            <a:ext cx="1828800" cy="5143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rgbClr val="5E574E"/>
                </a:solidFill>
                <a:latin typeface="Arial" charset="0"/>
              </a:defRPr>
            </a:lvl1pPr>
          </a:lstStyle>
          <a:p>
            <a:fld id="{2D9FDFA1-0632-4852-B369-A615785E1899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211975" name="Line 7"/>
          <p:cNvSpPr>
            <a:spLocks noChangeShapeType="1"/>
          </p:cNvSpPr>
          <p:nvPr/>
        </p:nvSpPr>
        <p:spPr bwMode="auto">
          <a:xfrm>
            <a:off x="468313" y="2492375"/>
            <a:ext cx="8153400" cy="0"/>
          </a:xfrm>
          <a:prstGeom prst="line">
            <a:avLst/>
          </a:prstGeom>
          <a:noFill/>
          <a:ln w="76200">
            <a:solidFill>
              <a:srgbClr val="008080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8600" y="152400"/>
            <a:ext cx="2057400" cy="6553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6400" y="152400"/>
            <a:ext cx="6019800" cy="6553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66800"/>
            <a:ext cx="4013200" cy="5638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2800" y="1066800"/>
            <a:ext cx="4013200" cy="5638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DFFCE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152400"/>
            <a:ext cx="8204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66800"/>
            <a:ext cx="8178800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210948" name="Line 4"/>
          <p:cNvSpPr>
            <a:spLocks noChangeShapeType="1"/>
          </p:cNvSpPr>
          <p:nvPr/>
        </p:nvSpPr>
        <p:spPr bwMode="auto">
          <a:xfrm>
            <a:off x="468313" y="981075"/>
            <a:ext cx="8153400" cy="0"/>
          </a:xfrm>
          <a:prstGeom prst="line">
            <a:avLst/>
          </a:prstGeom>
          <a:noFill/>
          <a:ln w="76200">
            <a:solidFill>
              <a:srgbClr val="008080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8080"/>
        </a:buClr>
        <a:buChar char="•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8080"/>
        </a:buClr>
        <a:buChar char="—"/>
        <a:defRPr kumimoji="1"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8080"/>
        </a:buClr>
        <a:buChar char="–"/>
        <a:defRPr kumimoji="1"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8080"/>
        </a:buClr>
        <a:buChar char="+"/>
        <a:defRPr kumimoji="1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8080"/>
        </a:buClr>
        <a:buChar char="o"/>
        <a:defRPr kumimoji="1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008080"/>
        </a:buClr>
        <a:buChar char="o"/>
        <a:defRPr kumimoji="1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008080"/>
        </a:buClr>
        <a:buChar char="o"/>
        <a:defRPr kumimoji="1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008080"/>
        </a:buClr>
        <a:buChar char="o"/>
        <a:defRPr kumimoji="1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008080"/>
        </a:buClr>
        <a:buChar char="o"/>
        <a:defRPr kumimoj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Vivek</a:t>
            </a:r>
            <a:r>
              <a:rPr lang="en-US" dirty="0" smtClean="0"/>
              <a:t> </a:t>
            </a:r>
            <a:r>
              <a:rPr lang="en-US" dirty="0" err="1" smtClean="0"/>
              <a:t>Shrivastava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Parallel Processing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Tightly Coupled - NUMA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Nonuniform memory access</a:t>
            </a:r>
          </a:p>
          <a:p>
            <a:r>
              <a:rPr lang="en-US"/>
              <a:t>Access times to different regions of memory may differ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Loosely Coupled - Clusters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Collection of independent uniprocessors or SMPs</a:t>
            </a:r>
          </a:p>
          <a:p>
            <a:r>
              <a:rPr lang="en-US"/>
              <a:t>Interconnected to form a cluster</a:t>
            </a:r>
          </a:p>
          <a:p>
            <a:r>
              <a:rPr lang="en-US"/>
              <a:t>Communication via fixed path or network connections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Parallel Organizations - SISD</a:t>
            </a:r>
          </a:p>
        </p:txBody>
      </p:sp>
      <p:pic>
        <p:nvPicPr>
          <p:cNvPr id="80900" name="Picture 4"/>
          <p:cNvPicPr>
            <a:picLocks noChangeAspect="1" noChangeArrowheads="1"/>
          </p:cNvPicPr>
          <p:nvPr/>
        </p:nvPicPr>
        <p:blipFill>
          <a:blip r:embed="rId3" cstate="print"/>
          <a:srcRect t="12978" r="53534" b="71756"/>
          <a:stretch>
            <a:fillRect/>
          </a:stretch>
        </p:blipFill>
        <p:spPr bwMode="auto">
          <a:xfrm>
            <a:off x="1338263" y="2541588"/>
            <a:ext cx="6205537" cy="1573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Parallel Organizations - SIMD</a:t>
            </a:r>
          </a:p>
        </p:txBody>
      </p:sp>
      <p:pic>
        <p:nvPicPr>
          <p:cNvPr id="81924" name="Picture 4"/>
          <p:cNvPicPr>
            <a:picLocks noChangeAspect="1" noChangeArrowheads="1"/>
          </p:cNvPicPr>
          <p:nvPr/>
        </p:nvPicPr>
        <p:blipFill>
          <a:blip r:embed="rId3" cstate="print"/>
          <a:srcRect l="50000" b="65266"/>
          <a:stretch>
            <a:fillRect/>
          </a:stretch>
        </p:blipFill>
        <p:spPr bwMode="auto">
          <a:xfrm>
            <a:off x="838200" y="2209800"/>
            <a:ext cx="7086600" cy="3798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Parallel Organizations - MIMD Shared Memory</a:t>
            </a:r>
          </a:p>
        </p:txBody>
      </p:sp>
      <p:pic>
        <p:nvPicPr>
          <p:cNvPr id="82948" name="Picture 4"/>
          <p:cNvPicPr>
            <a:picLocks noChangeAspect="1" noChangeArrowheads="1"/>
          </p:cNvPicPr>
          <p:nvPr/>
        </p:nvPicPr>
        <p:blipFill>
          <a:blip r:embed="rId3" cstate="print"/>
          <a:srcRect t="43893" r="55891" b="19466"/>
          <a:stretch>
            <a:fillRect/>
          </a:stretch>
        </p:blipFill>
        <p:spPr bwMode="auto">
          <a:xfrm>
            <a:off x="1219200" y="1846263"/>
            <a:ext cx="6510338" cy="417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Parallel Organizations - MIMD</a:t>
            </a:r>
            <a:br>
              <a:rPr lang="en-US"/>
            </a:br>
            <a:r>
              <a:rPr lang="en-US"/>
              <a:t>Distributed Memory</a:t>
            </a:r>
          </a:p>
        </p:txBody>
      </p:sp>
      <p:pic>
        <p:nvPicPr>
          <p:cNvPr id="83972" name="Picture 4"/>
          <p:cNvPicPr>
            <a:picLocks noChangeAspect="1" noChangeArrowheads="1"/>
          </p:cNvPicPr>
          <p:nvPr/>
        </p:nvPicPr>
        <p:blipFill>
          <a:blip r:embed="rId3" cstate="print"/>
          <a:srcRect l="50000" t="43002" b="19466"/>
          <a:stretch>
            <a:fillRect/>
          </a:stretch>
        </p:blipFill>
        <p:spPr bwMode="auto">
          <a:xfrm>
            <a:off x="1066800" y="1882775"/>
            <a:ext cx="7010400" cy="406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Symmetric Multiprocessors</a:t>
            </a:r>
          </a:p>
        </p:txBody>
      </p:sp>
      <p:sp>
        <p:nvSpPr>
          <p:cNvPr id="8499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/>
              <a:t>A stand alone computer with the following characteristics</a:t>
            </a:r>
          </a:p>
          <a:p>
            <a:pPr lvl="1"/>
            <a:r>
              <a:rPr lang="en-US" sz="2000"/>
              <a:t>Two or more similar processors of comparable capacity</a:t>
            </a:r>
          </a:p>
          <a:p>
            <a:pPr lvl="1"/>
            <a:r>
              <a:rPr lang="en-US" sz="2000"/>
              <a:t>Processors share same memory and I/O</a:t>
            </a:r>
          </a:p>
          <a:p>
            <a:pPr lvl="1"/>
            <a:r>
              <a:rPr lang="en-US" sz="2000"/>
              <a:t>Processors are connected by a bus or other internal connection</a:t>
            </a:r>
          </a:p>
          <a:p>
            <a:pPr lvl="1"/>
            <a:r>
              <a:rPr lang="en-US" sz="2000"/>
              <a:t>Memory access time is approximately the same for each processor</a:t>
            </a:r>
          </a:p>
          <a:p>
            <a:pPr lvl="1"/>
            <a:r>
              <a:rPr lang="en-US" sz="2000"/>
              <a:t>All processors share access to I/O</a:t>
            </a:r>
          </a:p>
          <a:p>
            <a:pPr lvl="2"/>
            <a:r>
              <a:rPr lang="en-US" sz="1800"/>
              <a:t>Either through same channels or different channels giving paths to same devices</a:t>
            </a:r>
          </a:p>
          <a:p>
            <a:pPr lvl="1"/>
            <a:r>
              <a:rPr lang="en-US" sz="2000"/>
              <a:t>All processors can perform the same functions (hence symmetric)</a:t>
            </a:r>
          </a:p>
          <a:p>
            <a:pPr lvl="1"/>
            <a:r>
              <a:rPr lang="en-US" sz="2000"/>
              <a:t>System controlled by integrated operating system</a:t>
            </a:r>
          </a:p>
          <a:p>
            <a:pPr lvl="2"/>
            <a:r>
              <a:rPr lang="en-US" sz="1800"/>
              <a:t>providing interaction between processors </a:t>
            </a:r>
          </a:p>
          <a:p>
            <a:pPr lvl="2"/>
            <a:r>
              <a:rPr lang="en-US" sz="1800"/>
              <a:t>Interaction at job, task, file and data element levels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Multiprogramming and Multiprocessing</a:t>
            </a:r>
          </a:p>
        </p:txBody>
      </p:sp>
      <p:pic>
        <p:nvPicPr>
          <p:cNvPr id="2068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87413" y="1233488"/>
            <a:ext cx="7342187" cy="5395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SMP Advantages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Performance</a:t>
            </a:r>
          </a:p>
          <a:p>
            <a:pPr lvl="1"/>
            <a:r>
              <a:rPr lang="en-US"/>
              <a:t>If some work can be done in parallel</a:t>
            </a:r>
          </a:p>
          <a:p>
            <a:r>
              <a:rPr lang="en-US"/>
              <a:t>Availability</a:t>
            </a:r>
          </a:p>
          <a:p>
            <a:pPr lvl="1"/>
            <a:r>
              <a:rPr lang="en-US"/>
              <a:t>Since all processors can perform the same functions, failure of a single processor does not halt the system</a:t>
            </a:r>
          </a:p>
          <a:p>
            <a:r>
              <a:rPr lang="en-US"/>
              <a:t>Incremental growth</a:t>
            </a:r>
          </a:p>
          <a:p>
            <a:pPr lvl="1"/>
            <a:r>
              <a:rPr lang="en-US"/>
              <a:t>User can enhance performance by adding additional processors</a:t>
            </a:r>
          </a:p>
          <a:p>
            <a:r>
              <a:rPr lang="en-US"/>
              <a:t>Scaling</a:t>
            </a:r>
          </a:p>
          <a:p>
            <a:pPr lvl="1"/>
            <a:r>
              <a:rPr lang="en-US"/>
              <a:t>Vendors can offer range of products based on number of processors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Block Diagram of Tightly Coupled Multiprocessor</a:t>
            </a:r>
          </a:p>
        </p:txBody>
      </p:sp>
      <p:pic>
        <p:nvPicPr>
          <p:cNvPr id="87044" name="Picture 4"/>
          <p:cNvPicPr>
            <a:picLocks noChangeAspect="1" noChangeArrowheads="1"/>
          </p:cNvPicPr>
          <p:nvPr/>
        </p:nvPicPr>
        <p:blipFill>
          <a:blip r:embed="rId3" cstate="print"/>
          <a:srcRect r="21591" b="13333"/>
          <a:stretch>
            <a:fillRect/>
          </a:stretch>
        </p:blipFill>
        <p:spPr bwMode="auto">
          <a:xfrm>
            <a:off x="1371600" y="1682750"/>
            <a:ext cx="5562600" cy="5053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Multiple Processor Organization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Single instruction, single data stream - SISD</a:t>
            </a:r>
          </a:p>
          <a:p>
            <a:r>
              <a:rPr lang="en-US"/>
              <a:t>Single instruction, multiple data stream - SIMD</a:t>
            </a:r>
          </a:p>
          <a:p>
            <a:r>
              <a:rPr lang="en-US"/>
              <a:t>Multiple instruction, single data stream - MISD</a:t>
            </a:r>
          </a:p>
          <a:p>
            <a:r>
              <a:rPr lang="en-US"/>
              <a:t>Multiple instruction, multiple data stream- MIMD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Organization Classification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Time shared or common bus</a:t>
            </a:r>
          </a:p>
          <a:p>
            <a:r>
              <a:rPr lang="en-US"/>
              <a:t>Multiport memory</a:t>
            </a:r>
          </a:p>
          <a:p>
            <a:r>
              <a:rPr lang="en-US"/>
              <a:t>Central control unit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Time Shared Bus</a:t>
            </a:r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Simplest form</a:t>
            </a:r>
          </a:p>
          <a:p>
            <a:r>
              <a:rPr lang="en-US"/>
              <a:t>Structure and interface similar to single processor system</a:t>
            </a:r>
          </a:p>
          <a:p>
            <a:r>
              <a:rPr lang="en-US"/>
              <a:t>Following features provided</a:t>
            </a:r>
          </a:p>
          <a:p>
            <a:pPr lvl="1"/>
            <a:r>
              <a:rPr lang="en-US"/>
              <a:t>Addressing - distinguish modules on bus </a:t>
            </a:r>
          </a:p>
          <a:p>
            <a:pPr lvl="1"/>
            <a:r>
              <a:rPr lang="en-US"/>
              <a:t>Arbitration - any module can be temporary master</a:t>
            </a:r>
          </a:p>
          <a:p>
            <a:pPr lvl="1"/>
            <a:r>
              <a:rPr lang="en-US"/>
              <a:t>Time sharing - if one module has the bus, others must wait and may have to suspend</a:t>
            </a:r>
          </a:p>
          <a:p>
            <a:r>
              <a:rPr lang="en-US"/>
              <a:t>Now have multiple processors as well as multiple I/O modules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Symmetric Multiprocessor Organization</a:t>
            </a:r>
          </a:p>
        </p:txBody>
      </p:sp>
      <p:pic>
        <p:nvPicPr>
          <p:cNvPr id="157702" name="Picture 103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1158875"/>
            <a:ext cx="7191375" cy="547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Time Share Bus - Advantages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Simplicity</a:t>
            </a:r>
          </a:p>
          <a:p>
            <a:r>
              <a:rPr lang="en-US"/>
              <a:t>Flexibility</a:t>
            </a:r>
          </a:p>
          <a:p>
            <a:r>
              <a:rPr lang="en-US"/>
              <a:t>Reliability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Time Share Bus - Disadvantage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Performance limited by bus cycle time</a:t>
            </a:r>
          </a:p>
          <a:p>
            <a:r>
              <a:rPr lang="en-US"/>
              <a:t>Each processor should have local cache</a:t>
            </a:r>
          </a:p>
          <a:p>
            <a:pPr lvl="1"/>
            <a:r>
              <a:rPr lang="en-US"/>
              <a:t>Reduce number of bus accesses</a:t>
            </a:r>
          </a:p>
          <a:p>
            <a:r>
              <a:rPr lang="en-US"/>
              <a:t>Leads to problems with cache coherence</a:t>
            </a:r>
          </a:p>
          <a:p>
            <a:pPr lvl="1"/>
            <a:r>
              <a:rPr lang="en-US"/>
              <a:t>Solved in hardware - see later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Operating System Issues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Simultaneous concurrent processes</a:t>
            </a:r>
          </a:p>
          <a:p>
            <a:r>
              <a:rPr lang="en-US"/>
              <a:t>Scheduling</a:t>
            </a:r>
          </a:p>
          <a:p>
            <a:r>
              <a:rPr lang="en-US"/>
              <a:t>Synchronization</a:t>
            </a:r>
          </a:p>
          <a:p>
            <a:r>
              <a:rPr lang="en-US"/>
              <a:t>Memory management</a:t>
            </a:r>
          </a:p>
          <a:p>
            <a:r>
              <a:rPr lang="en-US"/>
              <a:t>Reliability and fault tolerance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 Mainframe SMP</a:t>
            </a:r>
            <a:br>
              <a:rPr lang="en-GB"/>
            </a:br>
            <a:r>
              <a:rPr lang="en-GB"/>
              <a:t>IBM zSeries</a:t>
            </a:r>
          </a:p>
        </p:txBody>
      </p:sp>
      <p:sp>
        <p:nvSpPr>
          <p:cNvPr id="18739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sz="1800"/>
              <a:t>Uniprocessor with one main memory card to a high-end system with 48 processors and 8 memory cards</a:t>
            </a:r>
          </a:p>
          <a:p>
            <a:pPr>
              <a:lnSpc>
                <a:spcPct val="90000"/>
              </a:lnSpc>
            </a:pPr>
            <a:r>
              <a:rPr lang="en-GB" sz="1800"/>
              <a:t>Dual-core processor chip</a:t>
            </a:r>
          </a:p>
          <a:p>
            <a:pPr lvl="1">
              <a:lnSpc>
                <a:spcPct val="90000"/>
              </a:lnSpc>
            </a:pPr>
            <a:r>
              <a:rPr lang="en-GB" sz="1600"/>
              <a:t>Each includes two identical central processors (CPs)</a:t>
            </a:r>
          </a:p>
          <a:p>
            <a:pPr lvl="1">
              <a:lnSpc>
                <a:spcPct val="90000"/>
              </a:lnSpc>
            </a:pPr>
            <a:r>
              <a:rPr lang="en-GB" sz="1600"/>
              <a:t>CISC superscalar microprocessor</a:t>
            </a:r>
          </a:p>
          <a:p>
            <a:pPr lvl="1">
              <a:lnSpc>
                <a:spcPct val="90000"/>
              </a:lnSpc>
            </a:pPr>
            <a:r>
              <a:rPr lang="en-GB" sz="1600"/>
              <a:t>Mostly hardwired, some vertical microcode</a:t>
            </a:r>
          </a:p>
          <a:p>
            <a:pPr lvl="1">
              <a:lnSpc>
                <a:spcPct val="90000"/>
              </a:lnSpc>
            </a:pPr>
            <a:r>
              <a:rPr lang="en-GB" sz="1600"/>
              <a:t>256-kB L1 instruction cache and a 256-kB L1 data cache</a:t>
            </a:r>
          </a:p>
          <a:p>
            <a:pPr>
              <a:lnSpc>
                <a:spcPct val="90000"/>
              </a:lnSpc>
            </a:pPr>
            <a:r>
              <a:rPr lang="en-GB" sz="1800"/>
              <a:t>L2 cache 32 MB</a:t>
            </a:r>
          </a:p>
          <a:p>
            <a:pPr lvl="1">
              <a:lnSpc>
                <a:spcPct val="90000"/>
              </a:lnSpc>
            </a:pPr>
            <a:r>
              <a:rPr lang="en-GB" sz="1600"/>
              <a:t>Clusters of five</a:t>
            </a:r>
          </a:p>
          <a:p>
            <a:pPr lvl="1">
              <a:lnSpc>
                <a:spcPct val="90000"/>
              </a:lnSpc>
            </a:pPr>
            <a:r>
              <a:rPr lang="en-GB" sz="1600"/>
              <a:t>Each cluster supports eight processors and access to entire main memory space</a:t>
            </a:r>
          </a:p>
          <a:p>
            <a:pPr>
              <a:lnSpc>
                <a:spcPct val="90000"/>
              </a:lnSpc>
            </a:pPr>
            <a:r>
              <a:rPr lang="en-GB" sz="1800"/>
              <a:t>System control element (SCE)</a:t>
            </a:r>
          </a:p>
          <a:p>
            <a:pPr lvl="1">
              <a:lnSpc>
                <a:spcPct val="90000"/>
              </a:lnSpc>
            </a:pPr>
            <a:r>
              <a:rPr lang="en-GB" sz="1600"/>
              <a:t>Arbitrates system communication</a:t>
            </a:r>
          </a:p>
          <a:p>
            <a:pPr lvl="1">
              <a:lnSpc>
                <a:spcPct val="90000"/>
              </a:lnSpc>
            </a:pPr>
            <a:r>
              <a:rPr lang="en-GB" sz="1600"/>
              <a:t>Maintains cache coherence</a:t>
            </a:r>
          </a:p>
          <a:p>
            <a:pPr>
              <a:lnSpc>
                <a:spcPct val="90000"/>
              </a:lnSpc>
            </a:pPr>
            <a:r>
              <a:rPr lang="en-GB" sz="1800"/>
              <a:t>Main store control (MSC)</a:t>
            </a:r>
          </a:p>
          <a:p>
            <a:pPr lvl="1">
              <a:lnSpc>
                <a:spcPct val="90000"/>
              </a:lnSpc>
            </a:pPr>
            <a:r>
              <a:rPr lang="en-GB" sz="1600"/>
              <a:t>Interconnect L2 caches and main memory</a:t>
            </a:r>
          </a:p>
          <a:p>
            <a:pPr>
              <a:lnSpc>
                <a:spcPct val="90000"/>
              </a:lnSpc>
            </a:pPr>
            <a:r>
              <a:rPr lang="en-GB" sz="1800"/>
              <a:t>Memory card</a:t>
            </a:r>
          </a:p>
          <a:p>
            <a:pPr lvl="1">
              <a:lnSpc>
                <a:spcPct val="90000"/>
              </a:lnSpc>
            </a:pPr>
            <a:r>
              <a:rPr lang="en-GB" sz="1600"/>
              <a:t>Each 32 GB, Maximum 8 , total of 256 GB</a:t>
            </a:r>
          </a:p>
          <a:p>
            <a:pPr lvl="1">
              <a:lnSpc>
                <a:spcPct val="90000"/>
              </a:lnSpc>
            </a:pPr>
            <a:r>
              <a:rPr lang="en-GB" sz="1600"/>
              <a:t>Interconnect to MSC via synchronous memory interfaces (SMIs)</a:t>
            </a:r>
          </a:p>
          <a:p>
            <a:pPr>
              <a:lnSpc>
                <a:spcPct val="90000"/>
              </a:lnSpc>
            </a:pPr>
            <a:r>
              <a:rPr lang="en-GB" sz="1800"/>
              <a:t>Memory bus adapter (MBA)</a:t>
            </a:r>
          </a:p>
          <a:p>
            <a:pPr lvl="1">
              <a:lnSpc>
                <a:spcPct val="90000"/>
              </a:lnSpc>
            </a:pPr>
            <a:r>
              <a:rPr lang="en-GB" sz="1600"/>
              <a:t>Interface to I/O channels, go directly to L2 cache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609600"/>
            <a:ext cx="8204200" cy="838200"/>
          </a:xfrm>
        </p:spPr>
        <p:txBody>
          <a:bodyPr/>
          <a:lstStyle/>
          <a:p>
            <a:r>
              <a:rPr lang="en-GB"/>
              <a:t>IBM z990 </a:t>
            </a:r>
            <a:br>
              <a:rPr lang="en-GB"/>
            </a:br>
            <a:r>
              <a:rPr lang="en-GB"/>
              <a:t>Multiprocessor </a:t>
            </a:r>
            <a:br>
              <a:rPr lang="en-GB"/>
            </a:br>
            <a:r>
              <a:rPr lang="en-GB"/>
              <a:t>Structure</a:t>
            </a:r>
          </a:p>
        </p:txBody>
      </p:sp>
      <p:pic>
        <p:nvPicPr>
          <p:cNvPr id="18842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57600" y="76200"/>
            <a:ext cx="5421313" cy="670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Cache Coherence and </a:t>
            </a:r>
            <a:br>
              <a:rPr lang="en-US"/>
            </a:br>
            <a:r>
              <a:rPr lang="en-US"/>
              <a:t>MESI Protocol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Problem - multiple copies of same data in different caches</a:t>
            </a:r>
          </a:p>
          <a:p>
            <a:r>
              <a:rPr lang="en-US"/>
              <a:t>Can result in an inconsistent view of memory</a:t>
            </a:r>
          </a:p>
          <a:p>
            <a:r>
              <a:rPr lang="en-US"/>
              <a:t>Write back policy can lead to inconsistency</a:t>
            </a:r>
          </a:p>
          <a:p>
            <a:r>
              <a:rPr lang="en-US"/>
              <a:t>Write through can also give problems unless caches monitor memory traffic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Software Solutions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Compiler and operating system deal with problem</a:t>
            </a:r>
          </a:p>
          <a:p>
            <a:r>
              <a:rPr lang="en-US"/>
              <a:t>Overhead transferred to compile time</a:t>
            </a:r>
          </a:p>
          <a:p>
            <a:r>
              <a:rPr lang="en-US"/>
              <a:t>Design complexity transferred from hardware to software</a:t>
            </a:r>
          </a:p>
          <a:p>
            <a:r>
              <a:rPr lang="en-US"/>
              <a:t>However, software tends to make conservative decisions</a:t>
            </a:r>
          </a:p>
          <a:p>
            <a:pPr lvl="1"/>
            <a:r>
              <a:rPr lang="en-US"/>
              <a:t>Inefficient cache utilization</a:t>
            </a:r>
          </a:p>
          <a:p>
            <a:r>
              <a:rPr lang="en-US"/>
              <a:t>Analyze code to determine safe periods for caching shared variables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Single Instruction, Single Data Stream - SISD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Single processor</a:t>
            </a:r>
          </a:p>
          <a:p>
            <a:r>
              <a:rPr lang="en-US"/>
              <a:t>Single instruction stream</a:t>
            </a:r>
          </a:p>
          <a:p>
            <a:r>
              <a:rPr lang="en-US"/>
              <a:t>Data stored in single memory</a:t>
            </a:r>
          </a:p>
          <a:p>
            <a:r>
              <a:rPr lang="en-US"/>
              <a:t>Uni-processor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Hardware Solution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Cache coherence protocols</a:t>
            </a:r>
          </a:p>
          <a:p>
            <a:r>
              <a:rPr lang="en-US"/>
              <a:t>Dynamic recognition of potential problems</a:t>
            </a:r>
          </a:p>
          <a:p>
            <a:r>
              <a:rPr lang="en-US"/>
              <a:t>Run time</a:t>
            </a:r>
          </a:p>
          <a:p>
            <a:r>
              <a:rPr lang="en-US"/>
              <a:t>More efficient use of cache</a:t>
            </a:r>
          </a:p>
          <a:p>
            <a:r>
              <a:rPr lang="en-US"/>
              <a:t>Transparent to programmer</a:t>
            </a:r>
          </a:p>
          <a:p>
            <a:r>
              <a:rPr lang="en-US"/>
              <a:t>Directory protocols</a:t>
            </a:r>
          </a:p>
          <a:p>
            <a:r>
              <a:rPr lang="en-US"/>
              <a:t>Snoopy protocols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Directory Protocols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Collect and maintain information about copies of data in cache</a:t>
            </a:r>
          </a:p>
          <a:p>
            <a:r>
              <a:rPr lang="en-US"/>
              <a:t>Directory stored in main memory</a:t>
            </a:r>
          </a:p>
          <a:p>
            <a:r>
              <a:rPr lang="en-US"/>
              <a:t>Requests are checked against directory</a:t>
            </a:r>
          </a:p>
          <a:p>
            <a:r>
              <a:rPr lang="en-US"/>
              <a:t>Appropriate transfers are performed</a:t>
            </a:r>
          </a:p>
          <a:p>
            <a:r>
              <a:rPr lang="en-US"/>
              <a:t>Creates central bottleneck</a:t>
            </a:r>
          </a:p>
          <a:p>
            <a:r>
              <a:rPr lang="en-US"/>
              <a:t>Effective in large scale systems with complex interconnection schemes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Snoopy Protocols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Distribute cache coherence responsibility among cache controllers</a:t>
            </a:r>
          </a:p>
          <a:p>
            <a:r>
              <a:rPr lang="en-US"/>
              <a:t>Cache recognizes that a line is shared</a:t>
            </a:r>
          </a:p>
          <a:p>
            <a:r>
              <a:rPr lang="en-US"/>
              <a:t>Updates announced to other caches</a:t>
            </a:r>
          </a:p>
          <a:p>
            <a:r>
              <a:rPr lang="en-US"/>
              <a:t>Suited to bus based multiprocessor</a:t>
            </a:r>
          </a:p>
          <a:p>
            <a:r>
              <a:rPr lang="en-US"/>
              <a:t>Increases bus traffic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Write Invalidate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Multiple readers, one writer</a:t>
            </a:r>
          </a:p>
          <a:p>
            <a:r>
              <a:rPr lang="en-US"/>
              <a:t>When a write is required, all other caches of the line are invalidated</a:t>
            </a:r>
          </a:p>
          <a:p>
            <a:r>
              <a:rPr lang="en-US"/>
              <a:t>Writing processor then has exclusive (cheap) access until line required by another processor</a:t>
            </a:r>
          </a:p>
          <a:p>
            <a:r>
              <a:rPr lang="en-US"/>
              <a:t>Used in Pentium II and PowerPC systems</a:t>
            </a:r>
          </a:p>
          <a:p>
            <a:r>
              <a:rPr lang="en-US"/>
              <a:t>State of every line is marked as modified, exclusive, shared or invalid</a:t>
            </a:r>
          </a:p>
          <a:p>
            <a:r>
              <a:rPr lang="en-US"/>
              <a:t>MESI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Write Update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Multiple readers and writers</a:t>
            </a:r>
          </a:p>
          <a:p>
            <a:r>
              <a:rPr lang="en-US"/>
              <a:t>Updated word is distributed to all other processors</a:t>
            </a:r>
          </a:p>
          <a:p>
            <a:endParaRPr lang="en-US"/>
          </a:p>
          <a:p>
            <a:r>
              <a:rPr lang="en-US"/>
              <a:t>Some systems use an adaptive mixture of both solutions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MESI State Transition Diagram</a:t>
            </a:r>
          </a:p>
        </p:txBody>
      </p:sp>
      <p:pic>
        <p:nvPicPr>
          <p:cNvPr id="107526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1143000"/>
            <a:ext cx="7461250" cy="560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8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Increasing Performance</a:t>
            </a:r>
          </a:p>
        </p:txBody>
      </p:sp>
      <p:sp>
        <p:nvSpPr>
          <p:cNvPr id="189449" name="Rectangle 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Processor performance can be measured by the rate at which it executes instructions</a:t>
            </a:r>
          </a:p>
          <a:p>
            <a:r>
              <a:rPr lang="en-GB"/>
              <a:t>MIPS rate = f * IPC</a:t>
            </a:r>
          </a:p>
          <a:p>
            <a:pPr lvl="1"/>
            <a:r>
              <a:rPr lang="en-GB"/>
              <a:t>f processor clock frequency, in MHz</a:t>
            </a:r>
          </a:p>
          <a:p>
            <a:pPr lvl="1"/>
            <a:r>
              <a:rPr lang="en-GB"/>
              <a:t>IPC is average instructions per cycle</a:t>
            </a:r>
          </a:p>
          <a:p>
            <a:r>
              <a:rPr lang="en-GB"/>
              <a:t>Increase performance by increasing clock frequency and increasing instructions that complete during cycle</a:t>
            </a:r>
          </a:p>
          <a:p>
            <a:r>
              <a:rPr lang="en-GB"/>
              <a:t>May be reaching limit</a:t>
            </a:r>
          </a:p>
          <a:p>
            <a:pPr lvl="1"/>
            <a:r>
              <a:rPr lang="en-GB"/>
              <a:t>Complexity </a:t>
            </a:r>
          </a:p>
          <a:p>
            <a:pPr lvl="1"/>
            <a:r>
              <a:rPr lang="en-GB"/>
              <a:t>Power consumption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Multithreading and Chip Multiprocessors</a:t>
            </a:r>
          </a:p>
        </p:txBody>
      </p:sp>
      <p:sp>
        <p:nvSpPr>
          <p:cNvPr id="19046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Instruction stream divided into smaller streams (threads)</a:t>
            </a:r>
          </a:p>
          <a:p>
            <a:r>
              <a:rPr lang="en-GB"/>
              <a:t>Executed in parallel</a:t>
            </a:r>
          </a:p>
          <a:p>
            <a:r>
              <a:rPr lang="en-GB"/>
              <a:t>Wide variety of multithreading designs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Definitions of Threads and Processes</a:t>
            </a:r>
          </a:p>
        </p:txBody>
      </p:sp>
      <p:sp>
        <p:nvSpPr>
          <p:cNvPr id="191495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sz="2400"/>
              <a:t>Thread in multithreaded processors may or may not be same as software threads</a:t>
            </a:r>
          </a:p>
          <a:p>
            <a:pPr>
              <a:lnSpc>
                <a:spcPct val="90000"/>
              </a:lnSpc>
            </a:pPr>
            <a:r>
              <a:rPr lang="en-GB" sz="2400"/>
              <a:t>Process: </a:t>
            </a:r>
          </a:p>
          <a:p>
            <a:pPr lvl="1">
              <a:lnSpc>
                <a:spcPct val="90000"/>
              </a:lnSpc>
            </a:pPr>
            <a:r>
              <a:rPr lang="en-GB" sz="2000"/>
              <a:t>An instance of program running on computer</a:t>
            </a:r>
          </a:p>
          <a:p>
            <a:pPr lvl="1">
              <a:lnSpc>
                <a:spcPct val="90000"/>
              </a:lnSpc>
            </a:pPr>
            <a:r>
              <a:rPr lang="en-GB" sz="2000"/>
              <a:t>Resource ownership</a:t>
            </a:r>
          </a:p>
          <a:p>
            <a:pPr lvl="2">
              <a:lnSpc>
                <a:spcPct val="90000"/>
              </a:lnSpc>
            </a:pPr>
            <a:r>
              <a:rPr lang="en-GB" sz="1800"/>
              <a:t>Virtual address space to hold process image</a:t>
            </a:r>
          </a:p>
          <a:p>
            <a:pPr lvl="1">
              <a:lnSpc>
                <a:spcPct val="90000"/>
              </a:lnSpc>
            </a:pPr>
            <a:r>
              <a:rPr lang="en-GB" sz="2000"/>
              <a:t>Scheduling/execution</a:t>
            </a:r>
          </a:p>
          <a:p>
            <a:pPr lvl="1">
              <a:lnSpc>
                <a:spcPct val="90000"/>
              </a:lnSpc>
            </a:pPr>
            <a:r>
              <a:rPr lang="en-GB" sz="2000"/>
              <a:t>Process switch</a:t>
            </a:r>
          </a:p>
          <a:p>
            <a:pPr>
              <a:lnSpc>
                <a:spcPct val="90000"/>
              </a:lnSpc>
            </a:pPr>
            <a:r>
              <a:rPr lang="en-GB" sz="2400"/>
              <a:t>Thread: dispatchable unit of work within process</a:t>
            </a:r>
          </a:p>
          <a:p>
            <a:pPr lvl="1">
              <a:lnSpc>
                <a:spcPct val="90000"/>
              </a:lnSpc>
            </a:pPr>
            <a:r>
              <a:rPr lang="en-GB" sz="2000"/>
              <a:t>Includes processor context (which includes the program counter and stack pointer) and data area for stack</a:t>
            </a:r>
          </a:p>
          <a:p>
            <a:pPr lvl="1">
              <a:lnSpc>
                <a:spcPct val="90000"/>
              </a:lnSpc>
            </a:pPr>
            <a:r>
              <a:rPr lang="en-GB" sz="2000"/>
              <a:t>Thread executes sequentially</a:t>
            </a:r>
          </a:p>
          <a:p>
            <a:pPr lvl="1">
              <a:lnSpc>
                <a:spcPct val="90000"/>
              </a:lnSpc>
            </a:pPr>
            <a:r>
              <a:rPr lang="en-GB" sz="2000"/>
              <a:t>Interruptible: processor can turn to another thread</a:t>
            </a:r>
          </a:p>
          <a:p>
            <a:pPr>
              <a:lnSpc>
                <a:spcPct val="90000"/>
              </a:lnSpc>
            </a:pPr>
            <a:r>
              <a:rPr lang="en-GB" sz="2400"/>
              <a:t>Thread switch</a:t>
            </a:r>
          </a:p>
          <a:p>
            <a:pPr lvl="1">
              <a:lnSpc>
                <a:spcPct val="90000"/>
              </a:lnSpc>
            </a:pPr>
            <a:r>
              <a:rPr lang="en-GB" sz="2000"/>
              <a:t>Switching processor between threads within same process</a:t>
            </a:r>
          </a:p>
          <a:p>
            <a:pPr lvl="1">
              <a:lnSpc>
                <a:spcPct val="90000"/>
              </a:lnSpc>
            </a:pPr>
            <a:r>
              <a:rPr lang="en-GB" sz="2000"/>
              <a:t>Typically less costly than process switch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Implicit and Explicit Multithreading</a:t>
            </a:r>
          </a:p>
        </p:txBody>
      </p:sp>
      <p:sp>
        <p:nvSpPr>
          <p:cNvPr id="192519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All commercial processors and most experimental ones use explicit multithreading</a:t>
            </a:r>
          </a:p>
          <a:p>
            <a:pPr lvl="1"/>
            <a:r>
              <a:rPr lang="en-GB"/>
              <a:t>Concurrently execute instructions from different explicit threads</a:t>
            </a:r>
          </a:p>
          <a:p>
            <a:pPr lvl="1"/>
            <a:r>
              <a:rPr lang="en-GB"/>
              <a:t>Interleave instructions from different threads on shared pipelines or parallel execution on parallel pipelines</a:t>
            </a:r>
          </a:p>
          <a:p>
            <a:r>
              <a:rPr lang="en-GB"/>
              <a:t>Implicit multithreading is concurrent execution of multiple threads extracted from single sequential program</a:t>
            </a:r>
          </a:p>
          <a:p>
            <a:pPr lvl="1"/>
            <a:r>
              <a:rPr lang="en-GB"/>
              <a:t>Implicit threads defined statically by compiler or dynamically by hardware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Single Instruction, Multiple Data Stream - SIMD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Single machine instruction </a:t>
            </a:r>
          </a:p>
          <a:p>
            <a:r>
              <a:rPr lang="en-US"/>
              <a:t>Controls simultaneous execution</a:t>
            </a:r>
          </a:p>
          <a:p>
            <a:r>
              <a:rPr lang="en-US"/>
              <a:t>Number of processing elements</a:t>
            </a:r>
          </a:p>
          <a:p>
            <a:r>
              <a:rPr lang="en-US"/>
              <a:t>Lockstep basis</a:t>
            </a:r>
          </a:p>
          <a:p>
            <a:r>
              <a:rPr lang="en-US"/>
              <a:t>Each processing element has associated data memory</a:t>
            </a:r>
          </a:p>
          <a:p>
            <a:r>
              <a:rPr lang="en-US"/>
              <a:t>Each instruction executed on different set of data by different processors</a:t>
            </a:r>
          </a:p>
          <a:p>
            <a:r>
              <a:rPr lang="en-US"/>
              <a:t>Vector and array processors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44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Approaches to Explicit Multithreading</a:t>
            </a:r>
          </a:p>
        </p:txBody>
      </p:sp>
      <p:sp>
        <p:nvSpPr>
          <p:cNvPr id="193545" name="Rectangle 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sz="2000"/>
              <a:t>Interleaved</a:t>
            </a:r>
          </a:p>
          <a:p>
            <a:pPr lvl="1">
              <a:lnSpc>
                <a:spcPct val="90000"/>
              </a:lnSpc>
            </a:pPr>
            <a:r>
              <a:rPr lang="en-GB" sz="1800"/>
              <a:t>Fine-grained</a:t>
            </a:r>
          </a:p>
          <a:p>
            <a:pPr lvl="1">
              <a:lnSpc>
                <a:spcPct val="90000"/>
              </a:lnSpc>
            </a:pPr>
            <a:r>
              <a:rPr lang="en-GB" sz="1800"/>
              <a:t>Processor deals with two or more thread contexts at a time</a:t>
            </a:r>
          </a:p>
          <a:p>
            <a:pPr lvl="1">
              <a:lnSpc>
                <a:spcPct val="90000"/>
              </a:lnSpc>
            </a:pPr>
            <a:r>
              <a:rPr lang="en-GB" sz="1800"/>
              <a:t>Switching thread at each clock cycle</a:t>
            </a:r>
          </a:p>
          <a:p>
            <a:pPr lvl="1">
              <a:lnSpc>
                <a:spcPct val="90000"/>
              </a:lnSpc>
            </a:pPr>
            <a:r>
              <a:rPr lang="en-GB" sz="1800"/>
              <a:t>If thread is blocked it is skipped</a:t>
            </a:r>
          </a:p>
          <a:p>
            <a:pPr>
              <a:lnSpc>
                <a:spcPct val="90000"/>
              </a:lnSpc>
            </a:pPr>
            <a:r>
              <a:rPr lang="en-GB" sz="2000"/>
              <a:t>Blocked </a:t>
            </a:r>
          </a:p>
          <a:p>
            <a:pPr lvl="1">
              <a:lnSpc>
                <a:spcPct val="90000"/>
              </a:lnSpc>
            </a:pPr>
            <a:r>
              <a:rPr lang="en-GB" sz="1800"/>
              <a:t>Coarse-grained </a:t>
            </a:r>
          </a:p>
          <a:p>
            <a:pPr lvl="1">
              <a:lnSpc>
                <a:spcPct val="90000"/>
              </a:lnSpc>
            </a:pPr>
            <a:r>
              <a:rPr lang="en-GB" sz="1800"/>
              <a:t>Thread executed until event causes delay</a:t>
            </a:r>
          </a:p>
          <a:p>
            <a:pPr lvl="1">
              <a:lnSpc>
                <a:spcPct val="90000"/>
              </a:lnSpc>
            </a:pPr>
            <a:r>
              <a:rPr lang="en-GB" sz="1800"/>
              <a:t>E.g.Cache miss</a:t>
            </a:r>
          </a:p>
          <a:p>
            <a:pPr lvl="1">
              <a:lnSpc>
                <a:spcPct val="90000"/>
              </a:lnSpc>
            </a:pPr>
            <a:r>
              <a:rPr lang="en-GB" sz="1800"/>
              <a:t>Effective on in-order processor</a:t>
            </a:r>
          </a:p>
          <a:p>
            <a:pPr lvl="1">
              <a:lnSpc>
                <a:spcPct val="90000"/>
              </a:lnSpc>
            </a:pPr>
            <a:r>
              <a:rPr lang="en-GB" sz="1800"/>
              <a:t>Avoids pipeline stall</a:t>
            </a:r>
          </a:p>
          <a:p>
            <a:pPr>
              <a:lnSpc>
                <a:spcPct val="90000"/>
              </a:lnSpc>
            </a:pPr>
            <a:r>
              <a:rPr lang="en-GB" sz="2000"/>
              <a:t>Simultaneous (SMT)</a:t>
            </a:r>
          </a:p>
          <a:p>
            <a:pPr lvl="1">
              <a:lnSpc>
                <a:spcPct val="90000"/>
              </a:lnSpc>
            </a:pPr>
            <a:r>
              <a:rPr lang="en-GB" sz="1800"/>
              <a:t>Instructions simultaneously issued from multiple threads to execution units of superscalar processor</a:t>
            </a:r>
          </a:p>
          <a:p>
            <a:pPr>
              <a:lnSpc>
                <a:spcPct val="90000"/>
              </a:lnSpc>
            </a:pPr>
            <a:r>
              <a:rPr lang="en-GB" sz="2000"/>
              <a:t>Chip multiprocessing</a:t>
            </a:r>
          </a:p>
          <a:p>
            <a:pPr lvl="1">
              <a:lnSpc>
                <a:spcPct val="90000"/>
              </a:lnSpc>
            </a:pPr>
            <a:r>
              <a:rPr lang="en-GB" sz="1800"/>
              <a:t>Processor is replicated on a single chip</a:t>
            </a:r>
          </a:p>
          <a:p>
            <a:pPr lvl="1">
              <a:lnSpc>
                <a:spcPct val="90000"/>
              </a:lnSpc>
            </a:pPr>
            <a:r>
              <a:rPr lang="en-GB" sz="1800"/>
              <a:t>Each processor handles separate threads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Scalar Processor Approaches</a:t>
            </a:r>
          </a:p>
        </p:txBody>
      </p:sp>
      <p:sp>
        <p:nvSpPr>
          <p:cNvPr id="19456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/>
              <a:t>Single-threaded scalar</a:t>
            </a:r>
          </a:p>
          <a:p>
            <a:pPr lvl="1">
              <a:lnSpc>
                <a:spcPct val="90000"/>
              </a:lnSpc>
            </a:pPr>
            <a:r>
              <a:rPr lang="en-GB"/>
              <a:t>Simple pipeline </a:t>
            </a:r>
          </a:p>
          <a:p>
            <a:pPr lvl="1">
              <a:lnSpc>
                <a:spcPct val="90000"/>
              </a:lnSpc>
            </a:pPr>
            <a:r>
              <a:rPr lang="en-GB"/>
              <a:t>No multithreading</a:t>
            </a:r>
          </a:p>
          <a:p>
            <a:pPr>
              <a:lnSpc>
                <a:spcPct val="90000"/>
              </a:lnSpc>
            </a:pPr>
            <a:r>
              <a:rPr lang="en-GB"/>
              <a:t>Interleaved multithreaded scalar</a:t>
            </a:r>
          </a:p>
          <a:p>
            <a:pPr lvl="1">
              <a:lnSpc>
                <a:spcPct val="90000"/>
              </a:lnSpc>
            </a:pPr>
            <a:r>
              <a:rPr lang="en-GB"/>
              <a:t>Easiest multithreading to implement</a:t>
            </a:r>
          </a:p>
          <a:p>
            <a:pPr lvl="1">
              <a:lnSpc>
                <a:spcPct val="90000"/>
              </a:lnSpc>
            </a:pPr>
            <a:r>
              <a:rPr lang="en-GB"/>
              <a:t>Switch threads at each clock cycle</a:t>
            </a:r>
          </a:p>
          <a:p>
            <a:pPr lvl="1">
              <a:lnSpc>
                <a:spcPct val="90000"/>
              </a:lnSpc>
            </a:pPr>
            <a:r>
              <a:rPr lang="en-GB"/>
              <a:t>Pipeline stages kept close to fully occupied</a:t>
            </a:r>
          </a:p>
          <a:p>
            <a:pPr lvl="1">
              <a:lnSpc>
                <a:spcPct val="90000"/>
              </a:lnSpc>
            </a:pPr>
            <a:r>
              <a:rPr lang="en-GB"/>
              <a:t>Hardware needs to switch thread context between cycles</a:t>
            </a:r>
          </a:p>
          <a:p>
            <a:pPr>
              <a:lnSpc>
                <a:spcPct val="90000"/>
              </a:lnSpc>
            </a:pPr>
            <a:r>
              <a:rPr lang="en-GB"/>
              <a:t>Blocked multithreaded scalar</a:t>
            </a:r>
          </a:p>
          <a:p>
            <a:pPr lvl="1">
              <a:lnSpc>
                <a:spcPct val="90000"/>
              </a:lnSpc>
            </a:pPr>
            <a:r>
              <a:rPr lang="en-GB"/>
              <a:t>Thread executed until latency event occurs</a:t>
            </a:r>
          </a:p>
          <a:p>
            <a:pPr lvl="1">
              <a:lnSpc>
                <a:spcPct val="90000"/>
              </a:lnSpc>
            </a:pPr>
            <a:r>
              <a:rPr lang="en-GB"/>
              <a:t>Would stop pipeline</a:t>
            </a:r>
          </a:p>
          <a:p>
            <a:pPr lvl="1">
              <a:lnSpc>
                <a:spcPct val="90000"/>
              </a:lnSpc>
            </a:pPr>
            <a:r>
              <a:rPr lang="en-GB"/>
              <a:t>Processor switches to another thread</a:t>
            </a:r>
          </a:p>
          <a:p>
            <a:pPr>
              <a:lnSpc>
                <a:spcPct val="90000"/>
              </a:lnSpc>
            </a:pPr>
            <a:endParaRPr lang="en-GB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Scalar Diagrams</a:t>
            </a:r>
          </a:p>
        </p:txBody>
      </p:sp>
      <p:pic>
        <p:nvPicPr>
          <p:cNvPr id="19968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0" y="1816100"/>
            <a:ext cx="5618163" cy="389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Multiple Instruction Issue Processors (1)</a:t>
            </a:r>
          </a:p>
        </p:txBody>
      </p:sp>
      <p:sp>
        <p:nvSpPr>
          <p:cNvPr id="19558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69900" y="1066800"/>
            <a:ext cx="8178800" cy="5638800"/>
          </a:xfrm>
        </p:spPr>
        <p:txBody>
          <a:bodyPr/>
          <a:lstStyle/>
          <a:p>
            <a:r>
              <a:rPr lang="en-GB" sz="2400"/>
              <a:t>Superscalar</a:t>
            </a:r>
          </a:p>
          <a:p>
            <a:pPr lvl="1"/>
            <a:r>
              <a:rPr lang="en-GB" sz="2000"/>
              <a:t>No multithreading</a:t>
            </a:r>
          </a:p>
          <a:p>
            <a:r>
              <a:rPr lang="en-GB" sz="2400"/>
              <a:t>Interleaved multithreading superscalar:</a:t>
            </a:r>
          </a:p>
          <a:p>
            <a:pPr lvl="1"/>
            <a:r>
              <a:rPr lang="en-GB" sz="2000"/>
              <a:t>Each cycle, as many instructions as possible issued from single thread</a:t>
            </a:r>
          </a:p>
          <a:p>
            <a:pPr lvl="1"/>
            <a:r>
              <a:rPr lang="en-GB" sz="2000"/>
              <a:t>Delays due to thread switches eliminated</a:t>
            </a:r>
          </a:p>
          <a:p>
            <a:pPr lvl="1"/>
            <a:r>
              <a:rPr lang="en-GB" sz="2000"/>
              <a:t>Number of instructions issued in cycle limited by dependencies</a:t>
            </a:r>
          </a:p>
          <a:p>
            <a:r>
              <a:rPr lang="en-GB" sz="2400"/>
              <a:t>Blocked multithreaded superscalar</a:t>
            </a:r>
          </a:p>
          <a:p>
            <a:pPr lvl="1"/>
            <a:r>
              <a:rPr lang="en-GB" sz="2000"/>
              <a:t>Instructions from one thread</a:t>
            </a:r>
          </a:p>
          <a:p>
            <a:pPr lvl="1"/>
            <a:r>
              <a:rPr lang="en-GB" sz="2000"/>
              <a:t>Blocked multithreading used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Multiple Instruction Issue Diagram (1)</a:t>
            </a:r>
          </a:p>
        </p:txBody>
      </p:sp>
      <p:pic>
        <p:nvPicPr>
          <p:cNvPr id="20173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1866900"/>
            <a:ext cx="5843588" cy="392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Multiple Instruction Issue Processors (2)</a:t>
            </a:r>
          </a:p>
        </p:txBody>
      </p:sp>
      <p:sp>
        <p:nvSpPr>
          <p:cNvPr id="19661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/>
              <a:t>Very long instruction word (VLIW)</a:t>
            </a:r>
          </a:p>
          <a:p>
            <a:pPr lvl="1">
              <a:lnSpc>
                <a:spcPct val="90000"/>
              </a:lnSpc>
            </a:pPr>
            <a:r>
              <a:rPr lang="en-GB"/>
              <a:t>E.g. IA-64</a:t>
            </a:r>
          </a:p>
          <a:p>
            <a:pPr lvl="1">
              <a:lnSpc>
                <a:spcPct val="90000"/>
              </a:lnSpc>
            </a:pPr>
            <a:r>
              <a:rPr lang="en-GB"/>
              <a:t>Multiple instructions in single word</a:t>
            </a:r>
          </a:p>
          <a:p>
            <a:pPr lvl="1">
              <a:lnSpc>
                <a:spcPct val="90000"/>
              </a:lnSpc>
            </a:pPr>
            <a:r>
              <a:rPr lang="en-GB"/>
              <a:t>Typically constructed by compiler</a:t>
            </a:r>
          </a:p>
          <a:p>
            <a:pPr lvl="1">
              <a:lnSpc>
                <a:spcPct val="90000"/>
              </a:lnSpc>
            </a:pPr>
            <a:r>
              <a:rPr lang="en-GB"/>
              <a:t>Operations that may be executed in parallel in same word</a:t>
            </a:r>
          </a:p>
          <a:p>
            <a:pPr lvl="1">
              <a:lnSpc>
                <a:spcPct val="90000"/>
              </a:lnSpc>
            </a:pPr>
            <a:r>
              <a:rPr lang="en-GB"/>
              <a:t>May pad with no-ops</a:t>
            </a:r>
          </a:p>
          <a:p>
            <a:pPr>
              <a:lnSpc>
                <a:spcPct val="90000"/>
              </a:lnSpc>
            </a:pPr>
            <a:r>
              <a:rPr lang="en-GB"/>
              <a:t>Interleaved multithreading VLIW</a:t>
            </a:r>
          </a:p>
          <a:p>
            <a:pPr lvl="1">
              <a:lnSpc>
                <a:spcPct val="90000"/>
              </a:lnSpc>
            </a:pPr>
            <a:r>
              <a:rPr lang="en-GB"/>
              <a:t>Similar efficiencies to interleaved multithreading on superscalar architecture</a:t>
            </a:r>
          </a:p>
          <a:p>
            <a:pPr>
              <a:lnSpc>
                <a:spcPct val="90000"/>
              </a:lnSpc>
            </a:pPr>
            <a:r>
              <a:rPr lang="en-GB"/>
              <a:t>Blocked multithreaded VLIW</a:t>
            </a:r>
          </a:p>
          <a:p>
            <a:pPr lvl="1">
              <a:lnSpc>
                <a:spcPct val="90000"/>
              </a:lnSpc>
            </a:pPr>
            <a:r>
              <a:rPr lang="en-GB"/>
              <a:t>Similar efficiencies to blocked multithreading on superscalar architecture</a:t>
            </a:r>
          </a:p>
          <a:p>
            <a:pPr>
              <a:lnSpc>
                <a:spcPct val="90000"/>
              </a:lnSpc>
            </a:pPr>
            <a:endParaRPr lang="en-GB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Multiple Instruction Issue Diagram (2)</a:t>
            </a:r>
          </a:p>
        </p:txBody>
      </p:sp>
      <p:pic>
        <p:nvPicPr>
          <p:cNvPr id="20378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1722438"/>
            <a:ext cx="6110288" cy="3840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Parallel, Simultaneous</a:t>
            </a:r>
            <a:br>
              <a:rPr lang="en-GB"/>
            </a:br>
            <a:r>
              <a:rPr lang="en-GB"/>
              <a:t>Execution of Multiple Threads</a:t>
            </a:r>
          </a:p>
        </p:txBody>
      </p:sp>
      <p:sp>
        <p:nvSpPr>
          <p:cNvPr id="197639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Simultaneous multithreading</a:t>
            </a:r>
          </a:p>
          <a:p>
            <a:pPr lvl="1"/>
            <a:r>
              <a:rPr lang="en-GB"/>
              <a:t>Issue multiple instructions at a time</a:t>
            </a:r>
          </a:p>
          <a:p>
            <a:pPr lvl="1"/>
            <a:r>
              <a:rPr lang="en-GB"/>
              <a:t>One thread may fill all horizontal slots</a:t>
            </a:r>
          </a:p>
          <a:p>
            <a:pPr lvl="1"/>
            <a:r>
              <a:rPr lang="en-GB"/>
              <a:t>Instructions from two or more threads may be issued</a:t>
            </a:r>
          </a:p>
          <a:p>
            <a:pPr lvl="1"/>
            <a:r>
              <a:rPr lang="en-GB"/>
              <a:t>With enough threads, can issue maximum number of instructions on each cycle</a:t>
            </a:r>
          </a:p>
          <a:p>
            <a:r>
              <a:rPr lang="en-GB"/>
              <a:t>Chip multiprocessor</a:t>
            </a:r>
          </a:p>
          <a:p>
            <a:pPr lvl="1"/>
            <a:r>
              <a:rPr lang="en-GB"/>
              <a:t>Multiple processors</a:t>
            </a:r>
          </a:p>
          <a:p>
            <a:pPr lvl="1"/>
            <a:r>
              <a:rPr lang="en-GB"/>
              <a:t>Each has two-issue superscalar processor</a:t>
            </a:r>
          </a:p>
          <a:p>
            <a:pPr lvl="1"/>
            <a:r>
              <a:rPr lang="en-GB"/>
              <a:t>Each processor is assigned thread</a:t>
            </a:r>
          </a:p>
          <a:p>
            <a:pPr lvl="2"/>
            <a:r>
              <a:rPr lang="en-GB"/>
              <a:t>Can issue up to two instructions per cycle per thread</a:t>
            </a:r>
          </a:p>
          <a:p>
            <a:endParaRPr lang="en-GB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Parallel Diagram</a:t>
            </a:r>
          </a:p>
        </p:txBody>
      </p:sp>
      <p:pic>
        <p:nvPicPr>
          <p:cNvPr id="19866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1836738"/>
            <a:ext cx="5532438" cy="3802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Examples</a:t>
            </a:r>
          </a:p>
        </p:txBody>
      </p:sp>
      <p:sp>
        <p:nvSpPr>
          <p:cNvPr id="204807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Some Pentium 4</a:t>
            </a:r>
          </a:p>
          <a:p>
            <a:pPr lvl="1"/>
            <a:r>
              <a:rPr lang="en-GB"/>
              <a:t>Intel calls  it hyperthreading</a:t>
            </a:r>
          </a:p>
          <a:p>
            <a:pPr lvl="1"/>
            <a:r>
              <a:rPr lang="en-GB"/>
              <a:t>SMT with support for two threads</a:t>
            </a:r>
          </a:p>
          <a:p>
            <a:pPr lvl="1"/>
            <a:r>
              <a:rPr lang="en-GB"/>
              <a:t>Single multithreaded processor, logically two processors</a:t>
            </a:r>
          </a:p>
          <a:p>
            <a:r>
              <a:rPr lang="en-GB"/>
              <a:t>IBM Power5 </a:t>
            </a:r>
          </a:p>
          <a:p>
            <a:pPr lvl="1"/>
            <a:r>
              <a:rPr lang="en-GB"/>
              <a:t>High-end PowerPC</a:t>
            </a:r>
          </a:p>
          <a:p>
            <a:pPr lvl="1"/>
            <a:r>
              <a:rPr lang="en-GB"/>
              <a:t>Combines chip multiprocessing with SMT</a:t>
            </a:r>
          </a:p>
          <a:p>
            <a:pPr lvl="1"/>
            <a:r>
              <a:rPr lang="en-GB"/>
              <a:t>Chip has two separate processors</a:t>
            </a:r>
          </a:p>
          <a:p>
            <a:pPr lvl="1"/>
            <a:r>
              <a:rPr lang="en-GB"/>
              <a:t>Each supporting two threads concurrently using SMT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Multiple Instruction, Single Data Stream - MISD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Sequence of data</a:t>
            </a:r>
          </a:p>
          <a:p>
            <a:r>
              <a:rPr lang="en-US"/>
              <a:t>Transmitted to set of processors</a:t>
            </a:r>
          </a:p>
          <a:p>
            <a:r>
              <a:rPr lang="en-US"/>
              <a:t>Each processor executes different instruction sequence</a:t>
            </a:r>
          </a:p>
          <a:p>
            <a:r>
              <a:rPr lang="en-US"/>
              <a:t>Never been implemented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Power5 Instruction Data Flow</a:t>
            </a:r>
          </a:p>
        </p:txBody>
      </p:sp>
      <p:pic>
        <p:nvPicPr>
          <p:cNvPr id="2058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1600200"/>
            <a:ext cx="8915400" cy="459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Clusters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Alternative to SMP</a:t>
            </a:r>
          </a:p>
          <a:p>
            <a:r>
              <a:rPr lang="en-US"/>
              <a:t>High performance</a:t>
            </a:r>
          </a:p>
          <a:p>
            <a:r>
              <a:rPr lang="en-US"/>
              <a:t>High availability</a:t>
            </a:r>
          </a:p>
          <a:p>
            <a:r>
              <a:rPr lang="en-US"/>
              <a:t>Server applications</a:t>
            </a:r>
          </a:p>
          <a:p>
            <a:endParaRPr lang="en-US"/>
          </a:p>
          <a:p>
            <a:r>
              <a:rPr lang="en-US"/>
              <a:t>A group of interconnected whole computers</a:t>
            </a:r>
          </a:p>
          <a:p>
            <a:r>
              <a:rPr lang="en-US"/>
              <a:t>Working together as unified resource</a:t>
            </a:r>
          </a:p>
          <a:p>
            <a:r>
              <a:rPr lang="en-US"/>
              <a:t>Illusion of being one machine</a:t>
            </a:r>
          </a:p>
          <a:p>
            <a:r>
              <a:rPr lang="en-US"/>
              <a:t>Each computer called a node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Cluster Benefits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Absolute scalability</a:t>
            </a:r>
          </a:p>
          <a:p>
            <a:r>
              <a:rPr lang="en-US"/>
              <a:t>Incremental scalability</a:t>
            </a:r>
          </a:p>
          <a:p>
            <a:r>
              <a:rPr lang="en-US"/>
              <a:t>High availability</a:t>
            </a:r>
          </a:p>
          <a:p>
            <a:r>
              <a:rPr lang="en-US"/>
              <a:t>Superior price/performance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Cluster Configurations - Standby Server, No Shared Disk</a:t>
            </a:r>
          </a:p>
        </p:txBody>
      </p:sp>
      <p:pic>
        <p:nvPicPr>
          <p:cNvPr id="110596" name="Picture 4"/>
          <p:cNvPicPr>
            <a:picLocks noChangeAspect="1" noChangeArrowheads="1"/>
          </p:cNvPicPr>
          <p:nvPr/>
        </p:nvPicPr>
        <p:blipFill>
          <a:blip r:embed="rId3" cstate="print"/>
          <a:srcRect b="69307"/>
          <a:stretch>
            <a:fillRect/>
          </a:stretch>
        </p:blipFill>
        <p:spPr bwMode="auto">
          <a:xfrm>
            <a:off x="762000" y="2074863"/>
            <a:ext cx="7696200" cy="3411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Cluster Configurations - </a:t>
            </a:r>
            <a:br>
              <a:rPr lang="en-US"/>
            </a:br>
            <a:r>
              <a:rPr lang="en-US"/>
              <a:t>Shared Disk</a:t>
            </a:r>
          </a:p>
        </p:txBody>
      </p:sp>
      <p:pic>
        <p:nvPicPr>
          <p:cNvPr id="111620" name="Picture 4"/>
          <p:cNvPicPr>
            <a:picLocks noChangeAspect="1" noChangeArrowheads="1"/>
          </p:cNvPicPr>
          <p:nvPr/>
        </p:nvPicPr>
        <p:blipFill>
          <a:blip r:embed="rId3" cstate="print"/>
          <a:srcRect t="47586" b="19835"/>
          <a:stretch>
            <a:fillRect/>
          </a:stretch>
        </p:blipFill>
        <p:spPr bwMode="auto">
          <a:xfrm>
            <a:off x="609600" y="2012950"/>
            <a:ext cx="7543800" cy="354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Operating Systems Design Issues</a:t>
            </a:r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2400"/>
              <a:t>Failure Management</a:t>
            </a:r>
          </a:p>
          <a:p>
            <a:pPr lvl="1"/>
            <a:r>
              <a:rPr lang="en-GB" sz="2000"/>
              <a:t>High availability</a:t>
            </a:r>
          </a:p>
          <a:p>
            <a:pPr lvl="1"/>
            <a:r>
              <a:rPr lang="en-GB" sz="2000"/>
              <a:t>Fault tolerant</a:t>
            </a:r>
          </a:p>
          <a:p>
            <a:pPr lvl="1"/>
            <a:r>
              <a:rPr lang="en-GB" sz="2000"/>
              <a:t>Failover</a:t>
            </a:r>
          </a:p>
          <a:p>
            <a:pPr lvl="2"/>
            <a:r>
              <a:rPr lang="en-GB" sz="1800"/>
              <a:t>Switching applications &amp; data from failed system to alternative within cluster</a:t>
            </a:r>
          </a:p>
          <a:p>
            <a:pPr lvl="1"/>
            <a:r>
              <a:rPr lang="en-GB" sz="2000"/>
              <a:t>Failback</a:t>
            </a:r>
          </a:p>
          <a:p>
            <a:pPr lvl="2"/>
            <a:r>
              <a:rPr lang="en-GB" sz="1800"/>
              <a:t>Restoration of applications and data to original system</a:t>
            </a:r>
          </a:p>
          <a:p>
            <a:pPr lvl="2"/>
            <a:r>
              <a:rPr lang="en-GB" sz="1800"/>
              <a:t>After problem is fixed</a:t>
            </a:r>
          </a:p>
          <a:p>
            <a:r>
              <a:rPr lang="en-GB" sz="2400"/>
              <a:t>Load balancing</a:t>
            </a:r>
          </a:p>
          <a:p>
            <a:pPr lvl="1"/>
            <a:r>
              <a:rPr lang="en-GB" sz="2000"/>
              <a:t>Incremental scalability</a:t>
            </a:r>
          </a:p>
          <a:p>
            <a:pPr lvl="1"/>
            <a:r>
              <a:rPr lang="en-GB" sz="2000"/>
              <a:t>Automatically include new computers in scheduling</a:t>
            </a:r>
          </a:p>
          <a:p>
            <a:pPr lvl="1"/>
            <a:r>
              <a:rPr lang="en-GB" sz="2000"/>
              <a:t>Middleware needs to recognise that processes may switch between machines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Parallelizing</a:t>
            </a:r>
          </a:p>
        </p:txBody>
      </p:sp>
      <p:sp>
        <p:nvSpPr>
          <p:cNvPr id="169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/>
              <a:t>Single application executing in parallel on a number of machines in cluster</a:t>
            </a:r>
          </a:p>
          <a:p>
            <a:pPr lvl="1">
              <a:lnSpc>
                <a:spcPct val="90000"/>
              </a:lnSpc>
            </a:pPr>
            <a:r>
              <a:rPr lang="en-GB"/>
              <a:t>Complier</a:t>
            </a:r>
          </a:p>
          <a:p>
            <a:pPr lvl="2">
              <a:lnSpc>
                <a:spcPct val="90000"/>
              </a:lnSpc>
            </a:pPr>
            <a:r>
              <a:rPr lang="en-GB"/>
              <a:t>Determines at compile time which parts can be executed in parallel</a:t>
            </a:r>
          </a:p>
          <a:p>
            <a:pPr lvl="2">
              <a:lnSpc>
                <a:spcPct val="90000"/>
              </a:lnSpc>
            </a:pPr>
            <a:r>
              <a:rPr lang="en-GB"/>
              <a:t>Split off for different computers</a:t>
            </a:r>
          </a:p>
          <a:p>
            <a:pPr lvl="1">
              <a:lnSpc>
                <a:spcPct val="90000"/>
              </a:lnSpc>
            </a:pPr>
            <a:r>
              <a:rPr lang="en-GB"/>
              <a:t>Application</a:t>
            </a:r>
          </a:p>
          <a:p>
            <a:pPr lvl="2">
              <a:lnSpc>
                <a:spcPct val="90000"/>
              </a:lnSpc>
            </a:pPr>
            <a:r>
              <a:rPr lang="en-GB"/>
              <a:t>Application written from scratch to be parallel</a:t>
            </a:r>
          </a:p>
          <a:p>
            <a:pPr lvl="2">
              <a:lnSpc>
                <a:spcPct val="90000"/>
              </a:lnSpc>
            </a:pPr>
            <a:r>
              <a:rPr lang="en-GB"/>
              <a:t>Message passing to move data between nodes</a:t>
            </a:r>
          </a:p>
          <a:p>
            <a:pPr lvl="2">
              <a:lnSpc>
                <a:spcPct val="90000"/>
              </a:lnSpc>
            </a:pPr>
            <a:r>
              <a:rPr lang="en-GB"/>
              <a:t>Hard to program</a:t>
            </a:r>
          </a:p>
          <a:p>
            <a:pPr lvl="2">
              <a:lnSpc>
                <a:spcPct val="90000"/>
              </a:lnSpc>
            </a:pPr>
            <a:r>
              <a:rPr lang="en-GB"/>
              <a:t>Best end result</a:t>
            </a:r>
          </a:p>
          <a:p>
            <a:pPr lvl="1">
              <a:lnSpc>
                <a:spcPct val="90000"/>
              </a:lnSpc>
            </a:pPr>
            <a:r>
              <a:rPr lang="en-GB"/>
              <a:t>Parametric computing</a:t>
            </a:r>
          </a:p>
          <a:p>
            <a:pPr lvl="2">
              <a:lnSpc>
                <a:spcPct val="90000"/>
              </a:lnSpc>
            </a:pPr>
            <a:r>
              <a:rPr lang="en-GB"/>
              <a:t>If a problem is repeated execution of algorithm on different sets of data</a:t>
            </a:r>
          </a:p>
          <a:p>
            <a:pPr lvl="2">
              <a:lnSpc>
                <a:spcPct val="90000"/>
              </a:lnSpc>
            </a:pPr>
            <a:r>
              <a:rPr lang="en-GB"/>
              <a:t>e.g. simulation using different scenarios</a:t>
            </a:r>
          </a:p>
          <a:p>
            <a:pPr lvl="2">
              <a:lnSpc>
                <a:spcPct val="90000"/>
              </a:lnSpc>
            </a:pPr>
            <a:r>
              <a:rPr lang="en-GB"/>
              <a:t>Needs effective tools to organize and run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Cluster Computer Architecture</a:t>
            </a:r>
          </a:p>
        </p:txBody>
      </p:sp>
      <p:pic>
        <p:nvPicPr>
          <p:cNvPr id="15974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1676400"/>
            <a:ext cx="8542338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Cluster Middleware</a:t>
            </a:r>
          </a:p>
        </p:txBody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sz="2400"/>
              <a:t>Unified image to user</a:t>
            </a:r>
          </a:p>
          <a:p>
            <a:pPr lvl="1">
              <a:lnSpc>
                <a:spcPct val="90000"/>
              </a:lnSpc>
            </a:pPr>
            <a:r>
              <a:rPr lang="en-GB" sz="2000"/>
              <a:t>Single system image</a:t>
            </a:r>
          </a:p>
          <a:p>
            <a:pPr>
              <a:lnSpc>
                <a:spcPct val="90000"/>
              </a:lnSpc>
            </a:pPr>
            <a:r>
              <a:rPr lang="en-GB" sz="2400"/>
              <a:t>Single point of entry</a:t>
            </a:r>
          </a:p>
          <a:p>
            <a:pPr>
              <a:lnSpc>
                <a:spcPct val="90000"/>
              </a:lnSpc>
            </a:pPr>
            <a:r>
              <a:rPr lang="en-GB" sz="2400"/>
              <a:t>Single file hierarchy</a:t>
            </a:r>
          </a:p>
          <a:p>
            <a:pPr>
              <a:lnSpc>
                <a:spcPct val="90000"/>
              </a:lnSpc>
            </a:pPr>
            <a:r>
              <a:rPr lang="en-GB" sz="2400"/>
              <a:t>Single control point</a:t>
            </a:r>
          </a:p>
          <a:p>
            <a:pPr>
              <a:lnSpc>
                <a:spcPct val="90000"/>
              </a:lnSpc>
            </a:pPr>
            <a:r>
              <a:rPr lang="en-GB" sz="2400"/>
              <a:t>Single virtual networking</a:t>
            </a:r>
          </a:p>
          <a:p>
            <a:pPr>
              <a:lnSpc>
                <a:spcPct val="90000"/>
              </a:lnSpc>
            </a:pPr>
            <a:r>
              <a:rPr lang="en-GB" sz="2400"/>
              <a:t>Single memory space</a:t>
            </a:r>
          </a:p>
          <a:p>
            <a:pPr>
              <a:lnSpc>
                <a:spcPct val="90000"/>
              </a:lnSpc>
            </a:pPr>
            <a:r>
              <a:rPr lang="en-GB" sz="2400"/>
              <a:t>Single job management system</a:t>
            </a:r>
          </a:p>
          <a:p>
            <a:pPr>
              <a:lnSpc>
                <a:spcPct val="90000"/>
              </a:lnSpc>
            </a:pPr>
            <a:r>
              <a:rPr lang="en-GB" sz="2400"/>
              <a:t>Single user interface</a:t>
            </a:r>
          </a:p>
          <a:p>
            <a:pPr>
              <a:lnSpc>
                <a:spcPct val="90000"/>
              </a:lnSpc>
            </a:pPr>
            <a:r>
              <a:rPr lang="en-GB" sz="2400"/>
              <a:t>Single I/O space</a:t>
            </a:r>
          </a:p>
          <a:p>
            <a:pPr>
              <a:lnSpc>
                <a:spcPct val="90000"/>
              </a:lnSpc>
            </a:pPr>
            <a:r>
              <a:rPr lang="en-GB" sz="2400"/>
              <a:t>Single process space</a:t>
            </a:r>
          </a:p>
          <a:p>
            <a:pPr>
              <a:lnSpc>
                <a:spcPct val="90000"/>
              </a:lnSpc>
            </a:pPr>
            <a:r>
              <a:rPr lang="en-GB" sz="2400"/>
              <a:t>Checkpointing</a:t>
            </a:r>
          </a:p>
          <a:p>
            <a:pPr>
              <a:lnSpc>
                <a:spcPct val="90000"/>
              </a:lnSpc>
            </a:pPr>
            <a:r>
              <a:rPr lang="en-GB" sz="2400"/>
              <a:t>Process migration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Blade Servers</a:t>
            </a:r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Common implementation of cluster</a:t>
            </a:r>
          </a:p>
          <a:p>
            <a:r>
              <a:rPr lang="en-GB"/>
              <a:t>Server houses multiple server modules (blades) in single chassis</a:t>
            </a:r>
          </a:p>
          <a:p>
            <a:pPr lvl="1"/>
            <a:r>
              <a:rPr lang="en-GB"/>
              <a:t>Save space</a:t>
            </a:r>
          </a:p>
          <a:p>
            <a:pPr lvl="1"/>
            <a:r>
              <a:rPr lang="en-GB"/>
              <a:t>Improve system management</a:t>
            </a:r>
          </a:p>
          <a:p>
            <a:pPr lvl="1"/>
            <a:r>
              <a:rPr lang="en-GB"/>
              <a:t>Chassis provides power supply</a:t>
            </a:r>
          </a:p>
          <a:p>
            <a:pPr lvl="1"/>
            <a:r>
              <a:rPr lang="en-GB"/>
              <a:t>Each blade has processor, memory, disk</a:t>
            </a:r>
          </a:p>
          <a:p>
            <a:pPr>
              <a:buFontTx/>
              <a:buNone/>
            </a:pPr>
            <a:endParaRPr lang="en-GB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Multiple Instruction, Multiple Data Stream- MIMD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Set of processors</a:t>
            </a:r>
          </a:p>
          <a:p>
            <a:r>
              <a:rPr lang="en-US"/>
              <a:t>Simultaneously execute different instruction sequences</a:t>
            </a:r>
          </a:p>
          <a:p>
            <a:r>
              <a:rPr lang="en-US"/>
              <a:t>Different sets of data</a:t>
            </a:r>
          </a:p>
          <a:p>
            <a:r>
              <a:rPr lang="en-US"/>
              <a:t>SMPs, clusters and NUMA systems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/>
              <a:t>Example 100-Gbps Ethernet Configuration for Massive Blade Server Site</a:t>
            </a:r>
          </a:p>
        </p:txBody>
      </p:sp>
      <p:pic>
        <p:nvPicPr>
          <p:cNvPr id="20890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088" y="1128713"/>
            <a:ext cx="7112000" cy="568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Cluster v. SMP</a:t>
            </a:r>
          </a:p>
        </p:txBody>
      </p:sp>
      <p:sp>
        <p:nvSpPr>
          <p:cNvPr id="172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/>
              <a:t>Both provide multiprocessor support to high demand applications.</a:t>
            </a:r>
          </a:p>
          <a:p>
            <a:pPr>
              <a:lnSpc>
                <a:spcPct val="90000"/>
              </a:lnSpc>
            </a:pPr>
            <a:r>
              <a:rPr lang="en-GB"/>
              <a:t>Both available commercially</a:t>
            </a:r>
          </a:p>
          <a:p>
            <a:pPr lvl="1">
              <a:lnSpc>
                <a:spcPct val="90000"/>
              </a:lnSpc>
            </a:pPr>
            <a:r>
              <a:rPr lang="en-GB"/>
              <a:t>SMP for longer</a:t>
            </a:r>
          </a:p>
          <a:p>
            <a:pPr>
              <a:lnSpc>
                <a:spcPct val="90000"/>
              </a:lnSpc>
            </a:pPr>
            <a:r>
              <a:rPr lang="en-GB"/>
              <a:t>SMP:</a:t>
            </a:r>
          </a:p>
          <a:p>
            <a:pPr lvl="1">
              <a:lnSpc>
                <a:spcPct val="90000"/>
              </a:lnSpc>
            </a:pPr>
            <a:r>
              <a:rPr lang="en-GB"/>
              <a:t>Easier to manage and control</a:t>
            </a:r>
          </a:p>
          <a:p>
            <a:pPr lvl="1">
              <a:lnSpc>
                <a:spcPct val="90000"/>
              </a:lnSpc>
            </a:pPr>
            <a:r>
              <a:rPr lang="en-GB"/>
              <a:t>Closer to single processor systems</a:t>
            </a:r>
          </a:p>
          <a:p>
            <a:pPr lvl="2">
              <a:lnSpc>
                <a:spcPct val="90000"/>
              </a:lnSpc>
            </a:pPr>
            <a:r>
              <a:rPr lang="en-GB"/>
              <a:t>Scheduling is main difference</a:t>
            </a:r>
          </a:p>
          <a:p>
            <a:pPr lvl="2">
              <a:lnSpc>
                <a:spcPct val="90000"/>
              </a:lnSpc>
            </a:pPr>
            <a:r>
              <a:rPr lang="en-GB"/>
              <a:t>Less physical space</a:t>
            </a:r>
          </a:p>
          <a:p>
            <a:pPr lvl="2">
              <a:lnSpc>
                <a:spcPct val="90000"/>
              </a:lnSpc>
            </a:pPr>
            <a:r>
              <a:rPr lang="en-GB"/>
              <a:t>Lower power consumption</a:t>
            </a:r>
          </a:p>
          <a:p>
            <a:pPr>
              <a:lnSpc>
                <a:spcPct val="90000"/>
              </a:lnSpc>
            </a:pPr>
            <a:r>
              <a:rPr lang="en-GB"/>
              <a:t>Clustering:</a:t>
            </a:r>
          </a:p>
          <a:p>
            <a:pPr lvl="1">
              <a:lnSpc>
                <a:spcPct val="90000"/>
              </a:lnSpc>
            </a:pPr>
            <a:r>
              <a:rPr lang="en-GB"/>
              <a:t>Superior incremental &amp; absolute scalability</a:t>
            </a:r>
          </a:p>
          <a:p>
            <a:pPr lvl="1">
              <a:lnSpc>
                <a:spcPct val="90000"/>
              </a:lnSpc>
            </a:pPr>
            <a:r>
              <a:rPr lang="en-GB"/>
              <a:t>Superior availability</a:t>
            </a:r>
          </a:p>
          <a:p>
            <a:pPr lvl="2">
              <a:lnSpc>
                <a:spcPct val="90000"/>
              </a:lnSpc>
            </a:pPr>
            <a:r>
              <a:rPr lang="en-GB"/>
              <a:t>Redundancy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Nonuniform Memory Access (NUMA)</a:t>
            </a:r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sz="2000"/>
              <a:t>Alternative to SMP &amp; clustering</a:t>
            </a:r>
          </a:p>
          <a:p>
            <a:pPr>
              <a:lnSpc>
                <a:spcPct val="90000"/>
              </a:lnSpc>
            </a:pPr>
            <a:r>
              <a:rPr lang="en-GB" sz="2000"/>
              <a:t>Uniform memory access</a:t>
            </a:r>
          </a:p>
          <a:p>
            <a:pPr lvl="1">
              <a:lnSpc>
                <a:spcPct val="90000"/>
              </a:lnSpc>
            </a:pPr>
            <a:r>
              <a:rPr lang="en-GB" sz="1800"/>
              <a:t>All processors have access to all parts of memory</a:t>
            </a:r>
          </a:p>
          <a:p>
            <a:pPr lvl="2">
              <a:lnSpc>
                <a:spcPct val="90000"/>
              </a:lnSpc>
            </a:pPr>
            <a:r>
              <a:rPr lang="en-GB" sz="1600"/>
              <a:t>Using load &amp; store</a:t>
            </a:r>
          </a:p>
          <a:p>
            <a:pPr lvl="1">
              <a:lnSpc>
                <a:spcPct val="90000"/>
              </a:lnSpc>
            </a:pPr>
            <a:r>
              <a:rPr lang="en-GB" sz="1800"/>
              <a:t>Access time to all regions of memory is the same</a:t>
            </a:r>
          </a:p>
          <a:p>
            <a:pPr lvl="1">
              <a:lnSpc>
                <a:spcPct val="90000"/>
              </a:lnSpc>
            </a:pPr>
            <a:r>
              <a:rPr lang="en-GB" sz="1800"/>
              <a:t>Access time to memory for different processors same</a:t>
            </a:r>
          </a:p>
          <a:p>
            <a:pPr lvl="1">
              <a:lnSpc>
                <a:spcPct val="90000"/>
              </a:lnSpc>
            </a:pPr>
            <a:r>
              <a:rPr lang="en-GB" sz="1800"/>
              <a:t>As used by SMP</a:t>
            </a:r>
          </a:p>
          <a:p>
            <a:pPr>
              <a:lnSpc>
                <a:spcPct val="90000"/>
              </a:lnSpc>
            </a:pPr>
            <a:r>
              <a:rPr lang="en-GB" sz="2000"/>
              <a:t>Nonuniform memory access</a:t>
            </a:r>
          </a:p>
          <a:p>
            <a:pPr lvl="1">
              <a:lnSpc>
                <a:spcPct val="90000"/>
              </a:lnSpc>
            </a:pPr>
            <a:r>
              <a:rPr lang="en-GB" sz="1800"/>
              <a:t>All processors have access to all parts of memory</a:t>
            </a:r>
          </a:p>
          <a:p>
            <a:pPr lvl="2">
              <a:lnSpc>
                <a:spcPct val="90000"/>
              </a:lnSpc>
            </a:pPr>
            <a:r>
              <a:rPr lang="en-GB" sz="1600"/>
              <a:t>Using load &amp; store</a:t>
            </a:r>
          </a:p>
          <a:p>
            <a:pPr lvl="1">
              <a:lnSpc>
                <a:spcPct val="90000"/>
              </a:lnSpc>
            </a:pPr>
            <a:r>
              <a:rPr lang="en-GB" sz="1800"/>
              <a:t>Access time of processor differs depending on region of memory</a:t>
            </a:r>
          </a:p>
          <a:p>
            <a:pPr lvl="1">
              <a:lnSpc>
                <a:spcPct val="90000"/>
              </a:lnSpc>
            </a:pPr>
            <a:r>
              <a:rPr lang="en-GB" sz="1800"/>
              <a:t>Different processors access different regions of memory at different speeds</a:t>
            </a:r>
          </a:p>
          <a:p>
            <a:pPr>
              <a:lnSpc>
                <a:spcPct val="90000"/>
              </a:lnSpc>
            </a:pPr>
            <a:r>
              <a:rPr lang="en-GB" sz="2000"/>
              <a:t>Cache coherent NUMA</a:t>
            </a:r>
          </a:p>
          <a:p>
            <a:pPr lvl="1">
              <a:lnSpc>
                <a:spcPct val="90000"/>
              </a:lnSpc>
            </a:pPr>
            <a:r>
              <a:rPr lang="en-GB" sz="1800"/>
              <a:t>Cache coherence is maintained among the caches of the various processors</a:t>
            </a:r>
          </a:p>
          <a:p>
            <a:pPr lvl="1">
              <a:lnSpc>
                <a:spcPct val="90000"/>
              </a:lnSpc>
            </a:pPr>
            <a:r>
              <a:rPr lang="en-GB" sz="1800"/>
              <a:t>Significantly different from SMP and clusters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Motivation</a:t>
            </a:r>
          </a:p>
        </p:txBody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2400"/>
              <a:t>SMP has practical limit to number of processors</a:t>
            </a:r>
          </a:p>
          <a:p>
            <a:pPr lvl="1"/>
            <a:r>
              <a:rPr lang="en-GB" sz="2000"/>
              <a:t>Bus traffic limits to between 16 and 64 processors</a:t>
            </a:r>
          </a:p>
          <a:p>
            <a:r>
              <a:rPr lang="en-GB" sz="2400"/>
              <a:t>In clusters each node has own memory</a:t>
            </a:r>
          </a:p>
          <a:p>
            <a:pPr lvl="1"/>
            <a:r>
              <a:rPr lang="en-GB" sz="2000"/>
              <a:t>Apps do not see large global memory</a:t>
            </a:r>
          </a:p>
          <a:p>
            <a:pPr lvl="1"/>
            <a:r>
              <a:rPr lang="en-GB" sz="2000"/>
              <a:t>Coherence maintained by software not hardware</a:t>
            </a:r>
          </a:p>
          <a:p>
            <a:r>
              <a:rPr lang="en-GB" sz="2400"/>
              <a:t>NUMA retains SMP flavour while giving large scale multiprocessing</a:t>
            </a:r>
          </a:p>
          <a:p>
            <a:pPr lvl="1"/>
            <a:r>
              <a:rPr lang="en-GB" sz="2000"/>
              <a:t>e.g. Silicon Graphics Origin NUMA 1024 MIPS R10000 processors</a:t>
            </a:r>
          </a:p>
          <a:p>
            <a:r>
              <a:rPr lang="en-GB" sz="2400"/>
              <a:t>Objective is to maintain transparent system wide memory while permitting multiprocessor nodes, each with own bus or internal interconnection system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CC-NUMA Organization</a:t>
            </a:r>
          </a:p>
        </p:txBody>
      </p:sp>
      <p:pic>
        <p:nvPicPr>
          <p:cNvPr id="16077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1169988"/>
            <a:ext cx="7707313" cy="5459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CC-NUMA Operation</a:t>
            </a:r>
          </a:p>
        </p:txBody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/>
              <a:t>Each processor has own L1 and L2 cache</a:t>
            </a:r>
          </a:p>
          <a:p>
            <a:pPr>
              <a:lnSpc>
                <a:spcPct val="90000"/>
              </a:lnSpc>
            </a:pPr>
            <a:r>
              <a:rPr lang="en-GB"/>
              <a:t>Each node has own main memory</a:t>
            </a:r>
          </a:p>
          <a:p>
            <a:pPr>
              <a:lnSpc>
                <a:spcPct val="90000"/>
              </a:lnSpc>
            </a:pPr>
            <a:r>
              <a:rPr lang="en-GB"/>
              <a:t>Nodes connected by some networking facility</a:t>
            </a:r>
          </a:p>
          <a:p>
            <a:pPr>
              <a:lnSpc>
                <a:spcPct val="90000"/>
              </a:lnSpc>
            </a:pPr>
            <a:r>
              <a:rPr lang="en-GB"/>
              <a:t>Each processor sees single addressable memory space</a:t>
            </a:r>
          </a:p>
          <a:p>
            <a:pPr>
              <a:lnSpc>
                <a:spcPct val="90000"/>
              </a:lnSpc>
            </a:pPr>
            <a:r>
              <a:rPr lang="en-GB"/>
              <a:t>Memory request order:</a:t>
            </a:r>
          </a:p>
          <a:p>
            <a:pPr lvl="1">
              <a:lnSpc>
                <a:spcPct val="90000"/>
              </a:lnSpc>
            </a:pPr>
            <a:r>
              <a:rPr lang="en-GB"/>
              <a:t>L1 cache (local to processor)</a:t>
            </a:r>
          </a:p>
          <a:p>
            <a:pPr lvl="1">
              <a:lnSpc>
                <a:spcPct val="90000"/>
              </a:lnSpc>
            </a:pPr>
            <a:r>
              <a:rPr lang="en-GB"/>
              <a:t>L2 cache (local to processor)</a:t>
            </a:r>
          </a:p>
          <a:p>
            <a:pPr lvl="1">
              <a:lnSpc>
                <a:spcPct val="90000"/>
              </a:lnSpc>
            </a:pPr>
            <a:r>
              <a:rPr lang="en-GB"/>
              <a:t>Main memory (local to node)</a:t>
            </a:r>
          </a:p>
          <a:p>
            <a:pPr lvl="1">
              <a:lnSpc>
                <a:spcPct val="90000"/>
              </a:lnSpc>
            </a:pPr>
            <a:r>
              <a:rPr lang="en-GB"/>
              <a:t>Remote memory</a:t>
            </a:r>
          </a:p>
          <a:p>
            <a:pPr lvl="2">
              <a:lnSpc>
                <a:spcPct val="90000"/>
              </a:lnSpc>
            </a:pPr>
            <a:r>
              <a:rPr lang="en-GB"/>
              <a:t>Delivered to requesting (local to processor) cache</a:t>
            </a:r>
          </a:p>
          <a:p>
            <a:pPr>
              <a:lnSpc>
                <a:spcPct val="90000"/>
              </a:lnSpc>
            </a:pPr>
            <a:r>
              <a:rPr lang="en-GB"/>
              <a:t>Automatic and transparent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Memory Access Sequence</a:t>
            </a:r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2400"/>
              <a:t>Each node maintains directory of location of portions of memory and cache status</a:t>
            </a:r>
          </a:p>
          <a:p>
            <a:r>
              <a:rPr lang="en-GB" sz="2400"/>
              <a:t>e.g. node 2 processor 3 (P2-3) requests location 798 which is in memory of node 1</a:t>
            </a:r>
          </a:p>
          <a:p>
            <a:pPr lvl="1"/>
            <a:r>
              <a:rPr lang="en-GB" sz="2000"/>
              <a:t>P2-3 issues read request on snoopy bus of node 2</a:t>
            </a:r>
          </a:p>
          <a:p>
            <a:pPr lvl="1"/>
            <a:r>
              <a:rPr lang="en-GB" sz="2000"/>
              <a:t>Directory on node 2 recognises location is on node 1</a:t>
            </a:r>
          </a:p>
          <a:p>
            <a:pPr lvl="1"/>
            <a:r>
              <a:rPr lang="en-GB" sz="2000"/>
              <a:t>Node 2 directory requests node 1’s directory</a:t>
            </a:r>
          </a:p>
          <a:p>
            <a:pPr lvl="1"/>
            <a:r>
              <a:rPr lang="en-GB" sz="2000"/>
              <a:t>Node 1 directory requests contents of 798</a:t>
            </a:r>
          </a:p>
          <a:p>
            <a:pPr lvl="1"/>
            <a:r>
              <a:rPr lang="en-GB" sz="2000"/>
              <a:t>Node 1 memory puts data on (node 1 local) bus</a:t>
            </a:r>
          </a:p>
          <a:p>
            <a:pPr lvl="1"/>
            <a:r>
              <a:rPr lang="en-GB" sz="2000"/>
              <a:t>Node 1 directory gets data from (node 1 local) bus</a:t>
            </a:r>
          </a:p>
          <a:p>
            <a:pPr lvl="1"/>
            <a:r>
              <a:rPr lang="en-GB" sz="2000"/>
              <a:t>Data transferred to node 2’s directory</a:t>
            </a:r>
          </a:p>
          <a:p>
            <a:pPr lvl="1"/>
            <a:r>
              <a:rPr lang="en-GB" sz="2000"/>
              <a:t>Node 2 directory puts data on (node 2 local) bus</a:t>
            </a:r>
          </a:p>
          <a:p>
            <a:pPr lvl="1"/>
            <a:r>
              <a:rPr lang="en-GB" sz="2000"/>
              <a:t>Data picked up, put in P2-3’s cache and delivered to processor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Cache Coherence</a:t>
            </a:r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Node 1 directory keeps note that node 2 has copy of data</a:t>
            </a:r>
          </a:p>
          <a:p>
            <a:r>
              <a:rPr lang="en-GB"/>
              <a:t>If data modified in cache, this is broadcast to other nodes</a:t>
            </a:r>
          </a:p>
          <a:p>
            <a:r>
              <a:rPr lang="en-GB"/>
              <a:t>Local directories monitor and purge local cache if necessary</a:t>
            </a:r>
          </a:p>
          <a:p>
            <a:r>
              <a:rPr lang="en-GB"/>
              <a:t>Local directory monitors changes to local data in remote caches and marks memory invalid until writeback</a:t>
            </a:r>
          </a:p>
          <a:p>
            <a:r>
              <a:rPr lang="en-GB"/>
              <a:t>Local directory forces writeback if memory location requested by another processor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NUMA Pros &amp; Cons</a:t>
            </a:r>
          </a:p>
        </p:txBody>
      </p:sp>
      <p:sp>
        <p:nvSpPr>
          <p:cNvPr id="178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2400"/>
              <a:t>Effective performance at higher levels of parallelism than SMP</a:t>
            </a:r>
          </a:p>
          <a:p>
            <a:r>
              <a:rPr lang="en-GB" sz="2400"/>
              <a:t>No major software changes</a:t>
            </a:r>
          </a:p>
          <a:p>
            <a:r>
              <a:rPr lang="en-GB" sz="2400"/>
              <a:t>Performance can breakdown if too much access to remote memory</a:t>
            </a:r>
          </a:p>
          <a:p>
            <a:pPr lvl="1"/>
            <a:r>
              <a:rPr lang="en-GB" sz="2000"/>
              <a:t>Can be avoided by:</a:t>
            </a:r>
          </a:p>
          <a:p>
            <a:pPr lvl="2"/>
            <a:r>
              <a:rPr lang="en-GB" sz="1800"/>
              <a:t>L1 &amp; L2 cache design reducing all memory access</a:t>
            </a:r>
          </a:p>
          <a:p>
            <a:pPr lvl="3"/>
            <a:r>
              <a:rPr lang="en-GB" sz="1600"/>
              <a:t>Need good temporal locality of software</a:t>
            </a:r>
          </a:p>
          <a:p>
            <a:pPr lvl="2"/>
            <a:r>
              <a:rPr lang="en-GB" sz="1800"/>
              <a:t>Good spatial locality of software</a:t>
            </a:r>
          </a:p>
          <a:p>
            <a:pPr lvl="2"/>
            <a:r>
              <a:rPr lang="en-GB" sz="1800"/>
              <a:t>Virtual memory management moving pages to nodes that are using them most</a:t>
            </a:r>
          </a:p>
          <a:p>
            <a:r>
              <a:rPr lang="en-GB" sz="2400"/>
              <a:t>Not transparent</a:t>
            </a:r>
          </a:p>
          <a:p>
            <a:pPr lvl="1"/>
            <a:r>
              <a:rPr lang="en-GB" sz="2000"/>
              <a:t>Page allocation, process allocation and load balancing changes needed</a:t>
            </a:r>
          </a:p>
          <a:p>
            <a:r>
              <a:rPr lang="en-GB" sz="2400"/>
              <a:t>Availability?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Vector Computation</a:t>
            </a:r>
          </a:p>
        </p:txBody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sz="2000"/>
              <a:t>Maths problems involving physical processes present different difficulties for computation</a:t>
            </a:r>
          </a:p>
          <a:p>
            <a:pPr lvl="1">
              <a:lnSpc>
                <a:spcPct val="90000"/>
              </a:lnSpc>
            </a:pPr>
            <a:r>
              <a:rPr lang="en-GB" sz="1800"/>
              <a:t>Aerodynamics, seismology, meteorology</a:t>
            </a:r>
          </a:p>
          <a:p>
            <a:pPr lvl="1">
              <a:lnSpc>
                <a:spcPct val="90000"/>
              </a:lnSpc>
            </a:pPr>
            <a:r>
              <a:rPr lang="en-GB" sz="1800"/>
              <a:t>Continuous field simulation</a:t>
            </a:r>
          </a:p>
          <a:p>
            <a:pPr>
              <a:lnSpc>
                <a:spcPct val="90000"/>
              </a:lnSpc>
            </a:pPr>
            <a:r>
              <a:rPr lang="en-GB" sz="2000"/>
              <a:t>High precision</a:t>
            </a:r>
          </a:p>
          <a:p>
            <a:pPr>
              <a:lnSpc>
                <a:spcPct val="90000"/>
              </a:lnSpc>
            </a:pPr>
            <a:r>
              <a:rPr lang="en-GB" sz="2000"/>
              <a:t>Repeated floating point calculations on large arrays of numbers</a:t>
            </a:r>
          </a:p>
          <a:p>
            <a:pPr>
              <a:lnSpc>
                <a:spcPct val="90000"/>
              </a:lnSpc>
            </a:pPr>
            <a:r>
              <a:rPr lang="en-GB" sz="2000"/>
              <a:t>Supercomputers handle these types of problem</a:t>
            </a:r>
          </a:p>
          <a:p>
            <a:pPr lvl="1">
              <a:lnSpc>
                <a:spcPct val="90000"/>
              </a:lnSpc>
            </a:pPr>
            <a:r>
              <a:rPr lang="en-GB" sz="1800"/>
              <a:t>Hundreds of millions of flops</a:t>
            </a:r>
          </a:p>
          <a:p>
            <a:pPr lvl="1">
              <a:lnSpc>
                <a:spcPct val="90000"/>
              </a:lnSpc>
            </a:pPr>
            <a:r>
              <a:rPr lang="en-GB" sz="1800"/>
              <a:t>$10-15 million</a:t>
            </a:r>
          </a:p>
          <a:p>
            <a:pPr lvl="1">
              <a:lnSpc>
                <a:spcPct val="90000"/>
              </a:lnSpc>
            </a:pPr>
            <a:r>
              <a:rPr lang="en-GB" sz="1800"/>
              <a:t>Optimised for calculation rather than multitasking and I/O</a:t>
            </a:r>
          </a:p>
          <a:p>
            <a:pPr lvl="1">
              <a:lnSpc>
                <a:spcPct val="90000"/>
              </a:lnSpc>
            </a:pPr>
            <a:r>
              <a:rPr lang="en-GB" sz="1800"/>
              <a:t>Limited market</a:t>
            </a:r>
          </a:p>
          <a:p>
            <a:pPr lvl="2">
              <a:lnSpc>
                <a:spcPct val="90000"/>
              </a:lnSpc>
            </a:pPr>
            <a:r>
              <a:rPr lang="en-GB" sz="1600"/>
              <a:t>Research, government agencies, meteorology</a:t>
            </a:r>
          </a:p>
          <a:p>
            <a:pPr>
              <a:lnSpc>
                <a:spcPct val="90000"/>
              </a:lnSpc>
            </a:pPr>
            <a:r>
              <a:rPr lang="en-GB" sz="2000"/>
              <a:t>Array processor</a:t>
            </a:r>
          </a:p>
          <a:p>
            <a:pPr lvl="1">
              <a:lnSpc>
                <a:spcPct val="90000"/>
              </a:lnSpc>
            </a:pPr>
            <a:r>
              <a:rPr lang="en-GB" sz="1800"/>
              <a:t>Alternative to supercomputer</a:t>
            </a:r>
          </a:p>
          <a:p>
            <a:pPr lvl="1">
              <a:lnSpc>
                <a:spcPct val="90000"/>
              </a:lnSpc>
            </a:pPr>
            <a:r>
              <a:rPr lang="en-GB" sz="1800"/>
              <a:t>Configured as peripherals to mainframe &amp; mini</a:t>
            </a:r>
          </a:p>
          <a:p>
            <a:pPr lvl="1">
              <a:lnSpc>
                <a:spcPct val="90000"/>
              </a:lnSpc>
            </a:pPr>
            <a:r>
              <a:rPr lang="en-GB" sz="1800"/>
              <a:t>Just run vector portion of problems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Taxonomy of Parallel Processor Architectures</a:t>
            </a:r>
          </a:p>
        </p:txBody>
      </p:sp>
      <p:pic>
        <p:nvPicPr>
          <p:cNvPr id="75780" name="Picture 4"/>
          <p:cNvPicPr>
            <a:picLocks noChangeAspect="1" noChangeArrowheads="1"/>
          </p:cNvPicPr>
          <p:nvPr/>
        </p:nvPicPr>
        <p:blipFill>
          <a:blip r:embed="rId3" cstate="print"/>
          <a:srcRect b="13715"/>
          <a:stretch>
            <a:fillRect/>
          </a:stretch>
        </p:blipFill>
        <p:spPr bwMode="auto">
          <a:xfrm>
            <a:off x="990600" y="1644650"/>
            <a:ext cx="7315200" cy="5099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Vector Addition Example</a:t>
            </a:r>
          </a:p>
        </p:txBody>
      </p:sp>
      <p:pic>
        <p:nvPicPr>
          <p:cNvPr id="161796" name="Picture 4"/>
          <p:cNvPicPr>
            <a:picLocks noChangeAspect="1" noChangeArrowheads="1"/>
          </p:cNvPicPr>
          <p:nvPr/>
        </p:nvPicPr>
        <p:blipFill>
          <a:blip r:embed="rId3" cstate="print"/>
          <a:srcRect l="31721" t="7666" r="31723" b="76051"/>
          <a:stretch>
            <a:fillRect/>
          </a:stretch>
        </p:blipFill>
        <p:spPr bwMode="auto">
          <a:xfrm>
            <a:off x="1143000" y="1465263"/>
            <a:ext cx="6705600" cy="3868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Approaches</a:t>
            </a:r>
          </a:p>
        </p:txBody>
      </p:sp>
      <p:sp>
        <p:nvSpPr>
          <p:cNvPr id="180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sz="2400"/>
              <a:t>General purpose computers rely on iteration to do vector calculations</a:t>
            </a:r>
          </a:p>
          <a:p>
            <a:pPr>
              <a:lnSpc>
                <a:spcPct val="90000"/>
              </a:lnSpc>
            </a:pPr>
            <a:r>
              <a:rPr lang="en-GB" sz="2400"/>
              <a:t>In example this needs six calculations</a:t>
            </a:r>
          </a:p>
          <a:p>
            <a:pPr>
              <a:lnSpc>
                <a:spcPct val="90000"/>
              </a:lnSpc>
            </a:pPr>
            <a:r>
              <a:rPr lang="en-GB" sz="2400"/>
              <a:t>Vector processing</a:t>
            </a:r>
          </a:p>
          <a:p>
            <a:pPr lvl="1">
              <a:lnSpc>
                <a:spcPct val="90000"/>
              </a:lnSpc>
            </a:pPr>
            <a:r>
              <a:rPr lang="en-GB" sz="2000"/>
              <a:t>Assume possible to operate on one-dimensional vector of data</a:t>
            </a:r>
          </a:p>
          <a:p>
            <a:pPr lvl="1">
              <a:lnSpc>
                <a:spcPct val="90000"/>
              </a:lnSpc>
            </a:pPr>
            <a:r>
              <a:rPr lang="en-GB" sz="2000"/>
              <a:t>All elements in a particular row can be calculated in parallel</a:t>
            </a:r>
          </a:p>
          <a:p>
            <a:pPr>
              <a:lnSpc>
                <a:spcPct val="90000"/>
              </a:lnSpc>
            </a:pPr>
            <a:r>
              <a:rPr lang="en-GB" sz="2400"/>
              <a:t>Parallel processing</a:t>
            </a:r>
          </a:p>
          <a:p>
            <a:pPr lvl="1">
              <a:lnSpc>
                <a:spcPct val="90000"/>
              </a:lnSpc>
            </a:pPr>
            <a:r>
              <a:rPr lang="en-GB" sz="2000"/>
              <a:t>Independent processors functioning in parallel</a:t>
            </a:r>
          </a:p>
          <a:p>
            <a:pPr lvl="1">
              <a:lnSpc>
                <a:spcPct val="90000"/>
              </a:lnSpc>
            </a:pPr>
            <a:r>
              <a:rPr lang="en-GB" sz="2000"/>
              <a:t>Use FORK N to start individual process at location N</a:t>
            </a:r>
          </a:p>
          <a:p>
            <a:pPr lvl="1">
              <a:lnSpc>
                <a:spcPct val="90000"/>
              </a:lnSpc>
            </a:pPr>
            <a:r>
              <a:rPr lang="en-GB" sz="2000"/>
              <a:t>JOIN N causes N independent processes to join and merge following JOIN</a:t>
            </a:r>
          </a:p>
          <a:p>
            <a:pPr lvl="2">
              <a:lnSpc>
                <a:spcPct val="90000"/>
              </a:lnSpc>
            </a:pPr>
            <a:r>
              <a:rPr lang="en-GB" sz="1800"/>
              <a:t>O/S Co-ordinates JOINs</a:t>
            </a:r>
          </a:p>
          <a:p>
            <a:pPr lvl="2">
              <a:lnSpc>
                <a:spcPct val="90000"/>
              </a:lnSpc>
            </a:pPr>
            <a:r>
              <a:rPr lang="en-GB" sz="1800"/>
              <a:t>Execution is blocked until all N processes have reached JOIN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Processor Designs</a:t>
            </a:r>
          </a:p>
        </p:txBody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Pipelined ALU</a:t>
            </a:r>
          </a:p>
          <a:p>
            <a:pPr lvl="1"/>
            <a:r>
              <a:rPr lang="en-GB"/>
              <a:t>Within operations</a:t>
            </a:r>
          </a:p>
          <a:p>
            <a:pPr lvl="1"/>
            <a:r>
              <a:rPr lang="en-GB"/>
              <a:t>Across operations</a:t>
            </a:r>
          </a:p>
          <a:p>
            <a:r>
              <a:rPr lang="en-GB"/>
              <a:t>Parallel ALUs</a:t>
            </a:r>
          </a:p>
          <a:p>
            <a:r>
              <a:rPr lang="en-GB"/>
              <a:t>Parallel processors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609600"/>
            <a:ext cx="8204200" cy="838200"/>
          </a:xfrm>
        </p:spPr>
        <p:txBody>
          <a:bodyPr/>
          <a:lstStyle/>
          <a:p>
            <a:r>
              <a:rPr lang="en-GB"/>
              <a:t>Approaches to </a:t>
            </a:r>
            <a:br>
              <a:rPr lang="en-GB"/>
            </a:br>
            <a:r>
              <a:rPr lang="en-GB"/>
              <a:t>Vector </a:t>
            </a:r>
            <a:br>
              <a:rPr lang="en-GB"/>
            </a:br>
            <a:r>
              <a:rPr lang="en-GB"/>
              <a:t>Computation</a:t>
            </a:r>
          </a:p>
        </p:txBody>
      </p:sp>
      <p:pic>
        <p:nvPicPr>
          <p:cNvPr id="16282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43400" y="30163"/>
            <a:ext cx="4778375" cy="6675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Chaining</a:t>
            </a:r>
          </a:p>
        </p:txBody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Cray Supercomputers</a:t>
            </a:r>
          </a:p>
          <a:p>
            <a:r>
              <a:rPr lang="en-GB"/>
              <a:t>Vector operation may start as soon as first element of operand vector available and functional unit is free</a:t>
            </a:r>
          </a:p>
          <a:p>
            <a:r>
              <a:rPr lang="en-GB"/>
              <a:t>Result from one functional unit is fed immediately into another</a:t>
            </a:r>
          </a:p>
          <a:p>
            <a:r>
              <a:rPr lang="en-GB"/>
              <a:t>If vector registers used, intermediate results do not have to be stored in memory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Computer Organizations</a:t>
            </a:r>
          </a:p>
        </p:txBody>
      </p:sp>
      <p:pic>
        <p:nvPicPr>
          <p:cNvPr id="163844" name="Picture 4"/>
          <p:cNvPicPr>
            <a:picLocks noChangeAspect="1" noChangeArrowheads="1"/>
          </p:cNvPicPr>
          <p:nvPr/>
        </p:nvPicPr>
        <p:blipFill>
          <a:blip r:embed="rId3" cstate="print"/>
          <a:srcRect l="4343" t="16872" r="6648" b="55009"/>
          <a:stretch>
            <a:fillRect/>
          </a:stretch>
        </p:blipFill>
        <p:spPr bwMode="auto">
          <a:xfrm>
            <a:off x="0" y="1981200"/>
            <a:ext cx="9144000" cy="2230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IBM 3090 with Vector Facility</a:t>
            </a:r>
          </a:p>
        </p:txBody>
      </p:sp>
      <p:pic>
        <p:nvPicPr>
          <p:cNvPr id="164868" name="Picture 4"/>
          <p:cNvPicPr>
            <a:picLocks noChangeAspect="1" noChangeArrowheads="1"/>
          </p:cNvPicPr>
          <p:nvPr/>
        </p:nvPicPr>
        <p:blipFill>
          <a:blip r:embed="rId3" cstate="print"/>
          <a:srcRect l="12010" t="13094" r="17429" b="23949"/>
          <a:stretch>
            <a:fillRect/>
          </a:stretch>
        </p:blipFill>
        <p:spPr bwMode="auto">
          <a:xfrm>
            <a:off x="1912938" y="1143000"/>
            <a:ext cx="4945062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William Stallings. Computer Organization </a:t>
            </a:r>
            <a:br>
              <a:rPr lang="en-US" dirty="0" smtClean="0"/>
            </a:br>
            <a:r>
              <a:rPr lang="en-US" dirty="0" smtClean="0"/>
              <a:t>and Architecture 8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MIMD - Overview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General purpose processors</a:t>
            </a:r>
          </a:p>
          <a:p>
            <a:r>
              <a:rPr lang="en-US"/>
              <a:t>Each can process all instructions necessary</a:t>
            </a:r>
          </a:p>
          <a:p>
            <a:r>
              <a:rPr lang="en-US"/>
              <a:t>Further classified by method of processor communication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Tightly Coupled - SMP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Processors share memory</a:t>
            </a:r>
          </a:p>
          <a:p>
            <a:r>
              <a:rPr lang="en-US"/>
              <a:t>Communicate via that shared memory</a:t>
            </a:r>
          </a:p>
          <a:p>
            <a:r>
              <a:rPr lang="en-US"/>
              <a:t>Symmetric Multiprocessor (SMP)</a:t>
            </a:r>
          </a:p>
          <a:p>
            <a:pPr lvl="1"/>
            <a:r>
              <a:rPr lang="en-US"/>
              <a:t>Share single memory or pool</a:t>
            </a:r>
          </a:p>
          <a:p>
            <a:pPr lvl="1"/>
            <a:r>
              <a:rPr lang="en-US"/>
              <a:t>Shared bus to access memory</a:t>
            </a:r>
          </a:p>
          <a:p>
            <a:pPr lvl="1"/>
            <a:r>
              <a:rPr lang="en-US"/>
              <a:t>Memory access time to given area of memory is approximately the same for each processor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A8e">
  <a:themeElements>
    <a:clrScheme name="COA8e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COA8e">
      <a:majorFont>
        <a:latin typeface="Arial Black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COA8e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A8e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A8e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A8e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A8e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A8e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A8e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COA8e</Template>
  <TotalTime>2409</TotalTime>
  <Words>2698</Words>
  <Application>Microsoft Office PowerPoint</Application>
  <PresentationFormat>On-screen Show (4:3)</PresentationFormat>
  <Paragraphs>555</Paragraphs>
  <Slides>77</Slides>
  <Notes>77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77</vt:i4>
      </vt:variant>
    </vt:vector>
  </HeadingPairs>
  <TitlesOfParts>
    <vt:vector size="83" baseType="lpstr">
      <vt:lpstr>Times New Roman</vt:lpstr>
      <vt:lpstr>Arial Black</vt:lpstr>
      <vt:lpstr>Verdana</vt:lpstr>
      <vt:lpstr>Monotype Sorts</vt:lpstr>
      <vt:lpstr>Arial</vt:lpstr>
      <vt:lpstr>COA8e</vt:lpstr>
      <vt:lpstr>Vivek Shrivastava</vt:lpstr>
      <vt:lpstr>Multiple Processor Organization</vt:lpstr>
      <vt:lpstr>Single Instruction, Single Data Stream - SISD</vt:lpstr>
      <vt:lpstr>Single Instruction, Multiple Data Stream - SIMD</vt:lpstr>
      <vt:lpstr>Multiple Instruction, Single Data Stream - MISD</vt:lpstr>
      <vt:lpstr>Multiple Instruction, Multiple Data Stream- MIMD</vt:lpstr>
      <vt:lpstr>Taxonomy of Parallel Processor Architectures</vt:lpstr>
      <vt:lpstr>MIMD - Overview</vt:lpstr>
      <vt:lpstr>Tightly Coupled - SMP</vt:lpstr>
      <vt:lpstr>Tightly Coupled - NUMA</vt:lpstr>
      <vt:lpstr>Loosely Coupled - Clusters</vt:lpstr>
      <vt:lpstr>Parallel Organizations - SISD</vt:lpstr>
      <vt:lpstr>Parallel Organizations - SIMD</vt:lpstr>
      <vt:lpstr>Parallel Organizations - MIMD Shared Memory</vt:lpstr>
      <vt:lpstr>Parallel Organizations - MIMD Distributed Memory</vt:lpstr>
      <vt:lpstr>Symmetric Multiprocessors</vt:lpstr>
      <vt:lpstr>Multiprogramming and Multiprocessing</vt:lpstr>
      <vt:lpstr>SMP Advantages</vt:lpstr>
      <vt:lpstr>Block Diagram of Tightly Coupled Multiprocessor</vt:lpstr>
      <vt:lpstr>Organization Classification</vt:lpstr>
      <vt:lpstr>Time Shared Bus</vt:lpstr>
      <vt:lpstr>Symmetric Multiprocessor Organization</vt:lpstr>
      <vt:lpstr>Time Share Bus - Advantages</vt:lpstr>
      <vt:lpstr>Time Share Bus - Disadvantage</vt:lpstr>
      <vt:lpstr>Operating System Issues</vt:lpstr>
      <vt:lpstr>A Mainframe SMP IBM zSeries</vt:lpstr>
      <vt:lpstr>IBM z990  Multiprocessor  Structure</vt:lpstr>
      <vt:lpstr>Cache Coherence and  MESI Protocol</vt:lpstr>
      <vt:lpstr>Software Solutions</vt:lpstr>
      <vt:lpstr>Hardware Solution</vt:lpstr>
      <vt:lpstr>Directory Protocols</vt:lpstr>
      <vt:lpstr>Snoopy Protocols</vt:lpstr>
      <vt:lpstr>Write Invalidate</vt:lpstr>
      <vt:lpstr>Write Update</vt:lpstr>
      <vt:lpstr>MESI State Transition Diagram</vt:lpstr>
      <vt:lpstr>Increasing Performance</vt:lpstr>
      <vt:lpstr>Multithreading and Chip Multiprocessors</vt:lpstr>
      <vt:lpstr>Definitions of Threads and Processes</vt:lpstr>
      <vt:lpstr>Implicit and Explicit Multithreading</vt:lpstr>
      <vt:lpstr>Approaches to Explicit Multithreading</vt:lpstr>
      <vt:lpstr>Scalar Processor Approaches</vt:lpstr>
      <vt:lpstr>Scalar Diagrams</vt:lpstr>
      <vt:lpstr>Multiple Instruction Issue Processors (1)</vt:lpstr>
      <vt:lpstr>Multiple Instruction Issue Diagram (1)</vt:lpstr>
      <vt:lpstr>Multiple Instruction Issue Processors (2)</vt:lpstr>
      <vt:lpstr>Multiple Instruction Issue Diagram (2)</vt:lpstr>
      <vt:lpstr>Parallel, Simultaneous Execution of Multiple Threads</vt:lpstr>
      <vt:lpstr>Parallel Diagram</vt:lpstr>
      <vt:lpstr>Examples</vt:lpstr>
      <vt:lpstr>Power5 Instruction Data Flow</vt:lpstr>
      <vt:lpstr>Clusters</vt:lpstr>
      <vt:lpstr>Cluster Benefits</vt:lpstr>
      <vt:lpstr>Cluster Configurations - Standby Server, No Shared Disk</vt:lpstr>
      <vt:lpstr>Cluster Configurations -  Shared Disk</vt:lpstr>
      <vt:lpstr>Operating Systems Design Issues</vt:lpstr>
      <vt:lpstr>Parallelizing</vt:lpstr>
      <vt:lpstr>Cluster Computer Architecture</vt:lpstr>
      <vt:lpstr>Cluster Middleware</vt:lpstr>
      <vt:lpstr>Blade Servers</vt:lpstr>
      <vt:lpstr>Example 100-Gbps Ethernet Configuration for Massive Blade Server Site</vt:lpstr>
      <vt:lpstr>Cluster v. SMP</vt:lpstr>
      <vt:lpstr>Nonuniform Memory Access (NUMA)</vt:lpstr>
      <vt:lpstr>Motivation</vt:lpstr>
      <vt:lpstr>CC-NUMA Organization</vt:lpstr>
      <vt:lpstr>CC-NUMA Operation</vt:lpstr>
      <vt:lpstr>Memory Access Sequence</vt:lpstr>
      <vt:lpstr>Cache Coherence</vt:lpstr>
      <vt:lpstr>NUMA Pros &amp; Cons</vt:lpstr>
      <vt:lpstr>Vector Computation</vt:lpstr>
      <vt:lpstr>Vector Addition Example</vt:lpstr>
      <vt:lpstr>Approaches</vt:lpstr>
      <vt:lpstr>Processor Designs</vt:lpstr>
      <vt:lpstr>Approaches to  Vector  Computation</vt:lpstr>
      <vt:lpstr>Chaining</vt:lpstr>
      <vt:lpstr>Computer Organizations</vt:lpstr>
      <vt:lpstr>IBM 3090 with Vector Facility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17 Parallel Processing</dc:title>
  <dc:creator>Adrian J Pullin</dc:creator>
  <cp:lastModifiedBy>Yatharth of diksha and vivek</cp:lastModifiedBy>
  <cp:revision>141</cp:revision>
  <dcterms:created xsi:type="dcterms:W3CDTF">1998-09-23T09:06:03Z</dcterms:created>
  <dcterms:modified xsi:type="dcterms:W3CDTF">2014-01-07T10:52:25Z</dcterms:modified>
</cp:coreProperties>
</file>