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sldIdLst>
    <p:sldId id="268" r:id="rId2"/>
    <p:sldId id="270" r:id="rId3"/>
    <p:sldId id="271" r:id="rId4"/>
    <p:sldId id="272" r:id="rId5"/>
    <p:sldId id="273" r:id="rId6"/>
    <p:sldId id="279" r:id="rId7"/>
    <p:sldId id="287" r:id="rId8"/>
    <p:sldId id="280" r:id="rId9"/>
    <p:sldId id="278" r:id="rId10"/>
    <p:sldId id="269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 showGuides="1">
      <p:cViewPr varScale="1">
        <p:scale>
          <a:sx n="50" d="100"/>
          <a:sy n="50" d="100"/>
        </p:scale>
        <p:origin x="-912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1843430400" cy="1843430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844" name="Rectangle 1028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84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84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84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7E99D29-BD7E-48F1-B457-594C4B1F158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99D29-BD7E-48F1-B457-594C4B1F158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99D29-BD7E-48F1-B457-594C4B1F158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5FB32B-6D77-481E-89C4-E5DFC97C4CEC}" type="slidenum">
              <a:rPr lang="en-US"/>
              <a:pPr/>
              <a:t>11</a:t>
            </a:fld>
            <a:endParaRPr lang="en-US"/>
          </a:p>
        </p:txBody>
      </p:sp>
      <p:sp>
        <p:nvSpPr>
          <p:cNvPr id="3686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3E45FA-734D-4C82-8868-AAD179081C67}" type="slidenum">
              <a:rPr lang="en-US"/>
              <a:pPr/>
              <a:t>12</a:t>
            </a:fld>
            <a:endParaRPr lang="en-US"/>
          </a:p>
        </p:txBody>
      </p:sp>
      <p:sp>
        <p:nvSpPr>
          <p:cNvPr id="3891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8915" name="Rectangle 3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42DEE9-16BB-4E2F-A2F2-70174508A132}" type="slidenum">
              <a:rPr lang="en-US"/>
              <a:pPr/>
              <a:t>13</a:t>
            </a:fld>
            <a:endParaRPr lang="en-US"/>
          </a:p>
        </p:txBody>
      </p:sp>
      <p:sp>
        <p:nvSpPr>
          <p:cNvPr id="4096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95C4CF-5BE5-4929-B28E-5B1D94A703F8}" type="slidenum">
              <a:rPr lang="en-US"/>
              <a:pPr/>
              <a:t>14</a:t>
            </a:fld>
            <a:endParaRPr lang="en-US"/>
          </a:p>
        </p:txBody>
      </p:sp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D63AD-AF51-4E4B-A30D-118612DA35CF}" type="slidenum">
              <a:rPr lang="en-US"/>
              <a:pPr/>
              <a:t>15</a:t>
            </a:fld>
            <a:endParaRPr lang="en-US"/>
          </a:p>
        </p:txBody>
      </p:sp>
      <p:sp>
        <p:nvSpPr>
          <p:cNvPr id="4505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99D29-BD7E-48F1-B457-594C4B1F158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99D29-BD7E-48F1-B457-594C4B1F158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99D29-BD7E-48F1-B457-594C4B1F158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99D29-BD7E-48F1-B457-594C4B1F158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99D29-BD7E-48F1-B457-594C4B1F158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99D29-BD7E-48F1-B457-594C4B1F158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99D29-BD7E-48F1-B457-594C4B1F158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99D29-BD7E-48F1-B457-594C4B1F158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99D29-BD7E-48F1-B457-594C4B1F158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99D29-BD7E-48F1-B457-594C4B1F158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99D29-BD7E-48F1-B457-594C4B1F158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F1B27-FF2C-4EE3-B831-EB83CDFE67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2DA54-2CE7-4635-94B2-8692335C60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AB19E-6EA7-4008-BC9E-A26D898B02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842FA-7054-4FAC-ACD6-861FEF6663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A239AB-7BF3-4F02-B432-EF3DFAB877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B57CE1-330C-4002-BACD-16090A81C4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73124B-F984-4187-97D5-75BAB10695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F0F958-F897-4FB4-AB41-7F079DA34E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75769E-B52F-4935-BBF7-144BC832D5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74996-E71C-4D1C-9ED7-57A34FE50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C94FBC-1D83-4256-982F-73BC6BD35A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C0DE3F9-C77A-448A-86FC-8758910DD4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Parallel Processing Architectures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Vivek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</a:rPr>
              <a:t>Shrivastava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610600" cy="914400"/>
          </a:xfrm>
        </p:spPr>
        <p:txBody>
          <a:bodyPr/>
          <a:lstStyle/>
          <a:p>
            <a:r>
              <a:rPr lang="en-US" sz="4000" b="1">
                <a:solidFill>
                  <a:schemeClr val="accent2"/>
                </a:solidFill>
              </a:rPr>
              <a:t>Classification of Parallel Processors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/>
              <a:t>SIMD –</a:t>
            </a:r>
            <a:r>
              <a:rPr lang="en-US" sz="2800"/>
              <a:t>    EX: Illiac IV and Maspar</a:t>
            </a:r>
          </a:p>
          <a:p>
            <a:pPr>
              <a:lnSpc>
                <a:spcPct val="90000"/>
              </a:lnSpc>
            </a:pPr>
            <a:r>
              <a:rPr lang="en-US" sz="2800" b="1"/>
              <a:t>MIMD -</a:t>
            </a:r>
            <a:r>
              <a:rPr lang="en-US" sz="2800"/>
              <a:t>  True Multiprocessors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    1. </a:t>
            </a:r>
            <a:r>
              <a:rPr lang="en-US" sz="2800">
                <a:solidFill>
                  <a:schemeClr val="accent2"/>
                </a:solidFill>
              </a:rPr>
              <a:t>Message Passing Multiprocessor: </a:t>
            </a:r>
            <a:r>
              <a:rPr lang="en-US" sz="2400"/>
              <a:t>Interprocessor communication through explicit “send” and “receive” operation of messages over the network</a:t>
            </a:r>
            <a:r>
              <a:rPr lang="en-US" sz="2800"/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        </a:t>
            </a:r>
            <a:r>
              <a:rPr lang="en-US" sz="2400"/>
              <a:t>EX: IBM SP2, NCUBE, and Clusters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    2. </a:t>
            </a:r>
            <a:r>
              <a:rPr lang="en-US" sz="2800">
                <a:solidFill>
                  <a:schemeClr val="accent2"/>
                </a:solidFill>
              </a:rPr>
              <a:t>Shared Memory Multiprocessor: </a:t>
            </a:r>
            <a:r>
              <a:rPr lang="en-US" sz="2400"/>
              <a:t>Interprocessor communication by load and store operations to shared memory locations.</a:t>
            </a:r>
            <a:endParaRPr lang="en-US" sz="2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        EX: SMP Servers, SGI Origin, HP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        V-Class, Cray T3E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914400"/>
          </a:xfrm>
          <a:noFill/>
          <a:ln/>
        </p:spPr>
        <p:txBody>
          <a:bodyPr lIns="90488" tIns="44450" rIns="90488" bIns="44450"/>
          <a:lstStyle/>
          <a:p>
            <a:r>
              <a:rPr lang="en-US" sz="3600" b="1">
                <a:solidFill>
                  <a:schemeClr val="accent2"/>
                </a:solidFill>
              </a:rPr>
              <a:t>Shared Address/Memory Model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114800"/>
          </a:xfrm>
          <a:noFill/>
          <a:ln/>
        </p:spPr>
        <p:txBody>
          <a:bodyPr lIns="90488" tIns="44450" rIns="90488" bIns="44450"/>
          <a:lstStyle/>
          <a:p>
            <a:pPr marL="285750" indent="-285750">
              <a:lnSpc>
                <a:spcPct val="90000"/>
              </a:lnSpc>
            </a:pPr>
            <a:r>
              <a:rPr lang="en-US" sz="2800"/>
              <a:t>Communicate via Load and Store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sz="2400"/>
              <a:t>Oldest and most popular model</a:t>
            </a:r>
          </a:p>
          <a:p>
            <a:pPr marL="285750" indent="-285750">
              <a:lnSpc>
                <a:spcPct val="90000"/>
              </a:lnSpc>
            </a:pPr>
            <a:r>
              <a:rPr lang="en-US" sz="2800"/>
              <a:t>Based on timesharing: processes on multiple processors vs. sharing single processor</a:t>
            </a:r>
          </a:p>
          <a:p>
            <a:pPr marL="285750" indent="-285750">
              <a:lnSpc>
                <a:spcPct val="90000"/>
              </a:lnSpc>
            </a:pPr>
            <a:r>
              <a:rPr lang="en-US" sz="2800"/>
              <a:t>Single virtual and physical address space </a:t>
            </a:r>
            <a:endParaRPr lang="en-US" sz="2800">
              <a:solidFill>
                <a:schemeClr val="accent2"/>
              </a:solidFill>
            </a:endParaRPr>
          </a:p>
          <a:p>
            <a:pPr marL="685800" lvl="1" indent="-228600">
              <a:lnSpc>
                <a:spcPct val="90000"/>
              </a:lnSpc>
            </a:pPr>
            <a:r>
              <a:rPr lang="en-US" sz="2400"/>
              <a:t>Multiple processes can overlap (share), but ALL threads share a process address space</a:t>
            </a:r>
          </a:p>
          <a:p>
            <a:pPr marL="285750" indent="-285750">
              <a:lnSpc>
                <a:spcPct val="90000"/>
              </a:lnSpc>
            </a:pPr>
            <a:r>
              <a:rPr lang="en-US" sz="2800"/>
              <a:t>Writes to shared address space by one thread are visible to reads of other threads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sz="2400"/>
              <a:t>Usual model: share code, private stack, some shared heap, some private heap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 sz="4000" b="1">
                <a:solidFill>
                  <a:schemeClr val="accent2"/>
                </a:solidFill>
              </a:rPr>
              <a:t>Shared Address Model Summary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7620000" cy="4114800"/>
          </a:xfrm>
          <a:noFill/>
          <a:ln/>
        </p:spPr>
        <p:txBody>
          <a:bodyPr lIns="90488" tIns="44450" rIns="90488" bIns="44450"/>
          <a:lstStyle/>
          <a:p>
            <a:pPr marL="285750" indent="-285750">
              <a:lnSpc>
                <a:spcPct val="90000"/>
              </a:lnSpc>
            </a:pPr>
            <a:r>
              <a:rPr lang="en-US" sz="2800"/>
              <a:t>Each </a:t>
            </a:r>
            <a:r>
              <a:rPr lang="en-US" sz="2800" u="sng"/>
              <a:t>process</a:t>
            </a:r>
            <a:r>
              <a:rPr lang="en-US" sz="2800"/>
              <a:t> can name all data it shares with other processes</a:t>
            </a:r>
          </a:p>
          <a:p>
            <a:pPr marL="285750" indent="-285750">
              <a:lnSpc>
                <a:spcPct val="90000"/>
              </a:lnSpc>
            </a:pPr>
            <a:r>
              <a:rPr lang="en-US" sz="2800"/>
              <a:t>Data transfer via load and store</a:t>
            </a:r>
          </a:p>
          <a:p>
            <a:pPr marL="285750" indent="-285750">
              <a:lnSpc>
                <a:spcPct val="90000"/>
              </a:lnSpc>
            </a:pPr>
            <a:r>
              <a:rPr lang="en-US" sz="2800"/>
              <a:t>Data size: byte, word, ... or cache blocks</a:t>
            </a:r>
          </a:p>
          <a:p>
            <a:pPr marL="285750" indent="-285750">
              <a:lnSpc>
                <a:spcPct val="90000"/>
              </a:lnSpc>
            </a:pPr>
            <a:r>
              <a:rPr lang="en-US" sz="2800"/>
              <a:t>Uses virtual memory to map virtual to local </a:t>
            </a:r>
            <a:r>
              <a:rPr lang="en-US" sz="2800" u="sng"/>
              <a:t>or remote physical</a:t>
            </a:r>
            <a:endParaRPr lang="en-US" sz="2800"/>
          </a:p>
          <a:p>
            <a:pPr marL="285750" indent="-285750">
              <a:lnSpc>
                <a:spcPct val="90000"/>
              </a:lnSpc>
            </a:pPr>
            <a:r>
              <a:rPr lang="en-US" sz="2800"/>
              <a:t>Memory hierarchy model applies: now communication moves data to local proc. cache (as load moves data from memory to cache)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sz="2400"/>
              <a:t>Latency, BW (cache block?), </a:t>
            </a:r>
            <a:br>
              <a:rPr lang="en-US" sz="2400"/>
            </a:br>
            <a:r>
              <a:rPr lang="en-US" sz="2400"/>
              <a:t>scalability when communicate?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162800" cy="990600"/>
          </a:xfrm>
          <a:noFill/>
          <a:ln/>
        </p:spPr>
        <p:txBody>
          <a:bodyPr lIns="90488" tIns="44450" rIns="90488" bIns="44450"/>
          <a:lstStyle/>
          <a:p>
            <a:r>
              <a:rPr lang="en-US" sz="4000" b="1">
                <a:solidFill>
                  <a:schemeClr val="accent2"/>
                </a:solidFill>
              </a:rPr>
              <a:t>Message Passing Model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229600" cy="6019800"/>
          </a:xfrm>
          <a:noFill/>
          <a:ln/>
        </p:spPr>
        <p:txBody>
          <a:bodyPr lIns="90488" tIns="44450" rIns="90488" bIns="44450"/>
          <a:lstStyle/>
          <a:p>
            <a:pPr marL="285750" indent="-285750"/>
            <a:r>
              <a:rPr lang="en-US" sz="2800"/>
              <a:t>Whole computers (CPU, memory, I/O devices) communicate as explicit I/O operations</a:t>
            </a:r>
          </a:p>
          <a:p>
            <a:pPr marL="285750" indent="-285750"/>
            <a:r>
              <a:rPr lang="en-US" sz="2800" b="1" u="sng"/>
              <a:t>Send</a:t>
            </a:r>
            <a:r>
              <a:rPr lang="en-US" sz="2800"/>
              <a:t> specifies local buffer + receiving process on remote computer</a:t>
            </a:r>
          </a:p>
          <a:p>
            <a:pPr marL="285750" indent="-285750"/>
            <a:r>
              <a:rPr lang="en-US" sz="2800" b="1" u="sng"/>
              <a:t>Receive</a:t>
            </a:r>
            <a:r>
              <a:rPr lang="en-US" sz="2800"/>
              <a:t> specifies sending process on remote computer + local buffer to place data</a:t>
            </a:r>
          </a:p>
          <a:p>
            <a:pPr marL="685800" lvl="1" indent="-228600"/>
            <a:r>
              <a:rPr lang="en-US" sz="2400"/>
              <a:t>Usually send includes process tag </a:t>
            </a:r>
            <a:br>
              <a:rPr lang="en-US" sz="2400"/>
            </a:br>
            <a:r>
              <a:rPr lang="en-US" sz="2400"/>
              <a:t>and receive has rule on tag: match 1, match any</a:t>
            </a:r>
          </a:p>
          <a:p>
            <a:pPr marL="685800" lvl="1" indent="-228600"/>
            <a:r>
              <a:rPr lang="en-US" sz="2400" u="sng"/>
              <a:t>Synch</a:t>
            </a:r>
            <a:r>
              <a:rPr lang="en-US" sz="2400"/>
              <a:t>: when send completes, when buffer free, when request accepted, receive wait for send</a:t>
            </a:r>
          </a:p>
          <a:p>
            <a:pPr marL="285750" indent="-285750"/>
            <a:r>
              <a:rPr lang="en-US" sz="2800"/>
              <a:t>Send+receive =&gt; memory-memory copy, where each each supplies local address, </a:t>
            </a:r>
            <a:br>
              <a:rPr lang="en-US" sz="2800"/>
            </a:br>
            <a:r>
              <a:rPr lang="en-US" sz="2800"/>
              <a:t>AND does pair-wise synchronization!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 sz="4000" b="1">
                <a:solidFill>
                  <a:schemeClr val="accent2"/>
                </a:solidFill>
              </a:rPr>
              <a:t>Message Passing Model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7810500" cy="4114800"/>
          </a:xfrm>
          <a:noFill/>
          <a:ln/>
        </p:spPr>
        <p:txBody>
          <a:bodyPr lIns="90488" tIns="44450" rIns="90488" bIns="44450"/>
          <a:lstStyle/>
          <a:p>
            <a:pPr marL="285750" indent="-285750">
              <a:lnSpc>
                <a:spcPct val="90000"/>
              </a:lnSpc>
            </a:pPr>
            <a:r>
              <a:rPr lang="en-US" sz="2800"/>
              <a:t>Send+receive =&gt; memory-memory copy, synchronization on OS even on 1 processor</a:t>
            </a:r>
          </a:p>
          <a:p>
            <a:pPr marL="285750" indent="-285750">
              <a:lnSpc>
                <a:spcPct val="90000"/>
              </a:lnSpc>
            </a:pPr>
            <a:r>
              <a:rPr lang="en-US" sz="2800"/>
              <a:t>History of message passing: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sz="2400"/>
              <a:t>Network topology important because could only send to immediate neighbor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sz="2400"/>
              <a:t>Typically synchronous, blocking send &amp; receive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sz="2400"/>
              <a:t>Later DMA with non-blocking sends, DMA for receive into buffer until processor does receive, and then data is transferred to local memory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sz="2400"/>
              <a:t>Later SW libraries to allow arbitrary communication</a:t>
            </a:r>
          </a:p>
          <a:p>
            <a:pPr marL="285750" indent="-285750">
              <a:lnSpc>
                <a:spcPct val="90000"/>
              </a:lnSpc>
            </a:pPr>
            <a:r>
              <a:rPr lang="en-US" sz="2800"/>
              <a:t>Example: IBM SP-2, RS6000 workstations in racks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sz="2400"/>
              <a:t>Network Interface Card has Intel 960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sz="2400"/>
              <a:t>8X8 Crossbar switch as communication building block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sz="2400"/>
              <a:t>40 MBytes/sec per link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1628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 sz="4000" b="1">
                <a:solidFill>
                  <a:schemeClr val="accent2"/>
                </a:solidFill>
              </a:rPr>
              <a:t>Communication Models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28700"/>
            <a:ext cx="7981950" cy="5029200"/>
          </a:xfrm>
          <a:noFill/>
          <a:ln/>
        </p:spPr>
        <p:txBody>
          <a:bodyPr lIns="90488" tIns="44450" rIns="90488" bIns="44450"/>
          <a:lstStyle/>
          <a:p>
            <a:pPr marL="285750" indent="-285750">
              <a:lnSpc>
                <a:spcPct val="90000"/>
              </a:lnSpc>
            </a:pPr>
            <a:r>
              <a:rPr lang="en-US" sz="2800"/>
              <a:t>Shared Memory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sz="2400"/>
              <a:t>Processors communicate with shared address space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sz="2400"/>
              <a:t>Easy on small-scale machines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sz="2400"/>
              <a:t>Advantages: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Model of choice for uniprocessors, small-scale MPs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Ease of programming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Lower latency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Easier to use hardware controlled caching</a:t>
            </a:r>
          </a:p>
          <a:p>
            <a:pPr marL="285750" indent="-285750">
              <a:lnSpc>
                <a:spcPct val="90000"/>
              </a:lnSpc>
            </a:pPr>
            <a:r>
              <a:rPr lang="en-US" sz="2800"/>
              <a:t>Message passing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sz="2400"/>
              <a:t>Processors have private memories, </a:t>
            </a:r>
            <a:br>
              <a:rPr lang="en-US" sz="2400"/>
            </a:br>
            <a:r>
              <a:rPr lang="en-US" sz="2400"/>
              <a:t>communicate via messages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sz="2400"/>
              <a:t>Advantages: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Less hardware, easier to design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Focuses attention on costly </a:t>
            </a:r>
            <a:r>
              <a:rPr lang="en-US" sz="2000">
                <a:solidFill>
                  <a:srgbClr val="FC0128"/>
                </a:solidFill>
              </a:rPr>
              <a:t>non-local</a:t>
            </a:r>
            <a:r>
              <a:rPr lang="en-US" sz="2000"/>
              <a:t> operations</a:t>
            </a:r>
          </a:p>
          <a:p>
            <a:pPr marL="285750" indent="-285750">
              <a:lnSpc>
                <a:spcPct val="90000"/>
              </a:lnSpc>
            </a:pPr>
            <a:r>
              <a:rPr lang="en-US" sz="2800"/>
              <a:t>Can support either SW model on either HW base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162800" cy="1143000"/>
          </a:xfrm>
        </p:spPr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Advantages shared-memory communication model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05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Compatibility with SMP hardware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Ease of programming when communication patterns are complex or vary dynamically during execution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Ability to develop apps using familiar SMP model, attention only on performance critical accesses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Lower communication overhead, better use of BW for small items, due to implicit communication and memory mapping to implement protection in hardware, rather than through I/O system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HW-controlled caching to reduce remote comm. by caching of all data, both shared and private.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239000" cy="838200"/>
          </a:xfrm>
        </p:spPr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Advantages message-passing communication model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05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The hardware can be simpler 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Communication explicit =&gt; simpler to understand; in shared memory it can be hard to know when communicating and when not, and how costly it is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Explicit communication focuses attention on costly aspect of parallel computation, sometimes leading to improved structure in multiprocessor program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Synchronization is naturally associated with sending messages, reducing the possibility for errors introduced by incorrect synchronization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Easier to use sender-initiated communication, which may have some advantages in performance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Laxmi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</a:rPr>
              <a:t>Narayan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</a:rPr>
              <a:t>Bhuyan</a:t>
            </a:r>
            <a:r>
              <a:rPr lang="en-US" b="1" dirty="0" smtClean="0">
                <a:solidFill>
                  <a:schemeClr val="accent2"/>
                </a:solidFill>
              </a:rPr>
              <a:t>, http://www.cs.ucr.edu/~bhuyan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  <a:ln/>
        </p:spPr>
        <p:txBody>
          <a:bodyPr lIns="90487" tIns="44450" rIns="90487" bIns="44450"/>
          <a:lstStyle/>
          <a:p>
            <a:r>
              <a:rPr lang="en-US" altLang="en-US">
                <a:solidFill>
                  <a:srgbClr val="FF0000"/>
                </a:solidFill>
              </a:rPr>
              <a:t>Parallel Computers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7543800" cy="5638800"/>
          </a:xfrm>
          <a:noFill/>
          <a:ln/>
        </p:spPr>
        <p:txBody>
          <a:bodyPr lIns="90487" tIns="44450" rIns="90487" bIns="44450"/>
          <a:lstStyle/>
          <a:p>
            <a:pPr marL="285750" indent="-285750"/>
            <a:r>
              <a:rPr lang="en-US" altLang="en-US" sz="2800"/>
              <a:t>Definition: “A parallel computer is a collection of processing elements that cooperate and communicate to solve large problems fast.”</a:t>
            </a:r>
          </a:p>
          <a:p>
            <a:pPr marL="685800" lvl="1" indent="-228600" algn="r">
              <a:buFontTx/>
              <a:buNone/>
            </a:pPr>
            <a:endParaRPr lang="en-US" altLang="en-US" sz="2400"/>
          </a:p>
          <a:p>
            <a:pPr marL="285750" indent="-285750"/>
            <a:r>
              <a:rPr lang="en-US" altLang="en-US" sz="2800">
                <a:solidFill>
                  <a:schemeClr val="accent2"/>
                </a:solidFill>
              </a:rPr>
              <a:t>Questions about parallel computers:</a:t>
            </a:r>
          </a:p>
          <a:p>
            <a:pPr marL="685800" lvl="1" indent="-228600"/>
            <a:r>
              <a:rPr lang="en-US" altLang="en-US" sz="2400"/>
              <a:t>How large a collection?</a:t>
            </a:r>
          </a:p>
          <a:p>
            <a:pPr marL="685800" lvl="1" indent="-228600"/>
            <a:r>
              <a:rPr lang="en-US" altLang="en-US" sz="2400"/>
              <a:t>How powerful are processing elements?</a:t>
            </a:r>
          </a:p>
          <a:p>
            <a:pPr marL="685800" lvl="1" indent="-228600"/>
            <a:r>
              <a:rPr lang="en-US" altLang="en-US" sz="2400"/>
              <a:t>How do they cooperate and communicate?</a:t>
            </a:r>
          </a:p>
          <a:p>
            <a:pPr marL="685800" lvl="1" indent="-228600"/>
            <a:r>
              <a:rPr lang="en-US" altLang="en-US" sz="2400"/>
              <a:t>How are data transmitted? </a:t>
            </a:r>
          </a:p>
          <a:p>
            <a:pPr marL="685800" lvl="1" indent="-228600"/>
            <a:r>
              <a:rPr lang="en-US" altLang="en-US" sz="2400"/>
              <a:t>What type of interconnection?</a:t>
            </a:r>
          </a:p>
          <a:p>
            <a:pPr marL="685800" lvl="1" indent="-228600"/>
            <a:r>
              <a:rPr lang="en-US" altLang="en-US" sz="2400"/>
              <a:t>What are HW and SW primitives for programmer?</a:t>
            </a:r>
          </a:p>
          <a:p>
            <a:pPr marL="685800" lvl="1" indent="-228600"/>
            <a:r>
              <a:rPr lang="en-US" altLang="en-US" sz="2400"/>
              <a:t>Does it translate into performance?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90600"/>
          </a:xfrm>
          <a:noFill/>
          <a:ln/>
        </p:spPr>
        <p:txBody>
          <a:bodyPr lIns="90487" tIns="44450" rIns="90487" bIns="44450"/>
          <a:lstStyle/>
          <a:p>
            <a:r>
              <a:rPr lang="en-US" altLang="en-US">
                <a:solidFill>
                  <a:srgbClr val="FF0000"/>
                </a:solidFill>
              </a:rPr>
              <a:t>Parallel Processors “Myth”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772400" cy="5638800"/>
          </a:xfrm>
          <a:noFill/>
          <a:ln/>
        </p:spPr>
        <p:txBody>
          <a:bodyPr lIns="90487" tIns="44450" rIns="90487" bIns="44450"/>
          <a:lstStyle/>
          <a:p>
            <a:pPr marL="285750" indent="-285750"/>
            <a:r>
              <a:rPr lang="en-US" altLang="en-US" sz="2800"/>
              <a:t>The dream of computer architects since 1950s: replicate processors to add performance vs. design a faster processor</a:t>
            </a:r>
          </a:p>
          <a:p>
            <a:pPr marL="285750" indent="-285750"/>
            <a:r>
              <a:rPr lang="en-US" altLang="en-US" sz="2800"/>
              <a:t>Led to innovative organization tied to particular programming models since </a:t>
            </a:r>
            <a:br>
              <a:rPr lang="en-US" altLang="en-US" sz="2800"/>
            </a:br>
            <a:r>
              <a:rPr lang="en-US" altLang="en-US" sz="2800"/>
              <a:t>“uniprocessors can’t keep going”</a:t>
            </a:r>
          </a:p>
          <a:p>
            <a:pPr marL="685800" lvl="1" indent="-228600"/>
            <a:r>
              <a:rPr lang="en-US" altLang="en-US" sz="2400"/>
              <a:t>e.g., uniprocessors must stop getting faster due to limit of speed of light – Has it happened? </a:t>
            </a:r>
          </a:p>
          <a:p>
            <a:pPr marL="685800" lvl="1" indent="-228600"/>
            <a:r>
              <a:rPr lang="en-US" altLang="en-US" sz="2400"/>
              <a:t>Killer Micros! Parallelism moved to instruction level. Microprocessor performance doubles every 1.5 years!</a:t>
            </a:r>
          </a:p>
          <a:p>
            <a:pPr marL="685800" lvl="1" indent="-228600"/>
            <a:r>
              <a:rPr lang="en-US" altLang="en-US" sz="2400"/>
              <a:t>In 1990s companies went out of business: Thinking Machines, Kendall Square, 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  <a:noFill/>
          <a:ln/>
        </p:spPr>
        <p:txBody>
          <a:bodyPr lIns="90487" tIns="44450" rIns="90487" bIns="44450"/>
          <a:lstStyle/>
          <a:p>
            <a:r>
              <a:rPr lang="en-US" altLang="en-US">
                <a:solidFill>
                  <a:srgbClr val="FF0000"/>
                </a:solidFill>
              </a:rPr>
              <a:t>What level Parallelism?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7467600" cy="5562600"/>
          </a:xfrm>
          <a:noFill/>
          <a:ln/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</a:pPr>
            <a:r>
              <a:rPr lang="en-US" altLang="en-US" sz="2800">
                <a:solidFill>
                  <a:schemeClr val="accent2"/>
                </a:solidFill>
              </a:rPr>
              <a:t>Bit level parallelism:</a:t>
            </a:r>
            <a:r>
              <a:rPr lang="en-US" altLang="en-US" sz="2800"/>
              <a:t> 1970 to ~1985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en-US" sz="2400"/>
              <a:t>4 bits, 8 bit, 16 bit, 32 bit microprocessors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en-US" sz="2800">
                <a:solidFill>
                  <a:schemeClr val="accent2"/>
                </a:solidFill>
              </a:rPr>
              <a:t>Instruction level parallelism (ILP):</a:t>
            </a:r>
            <a:r>
              <a:rPr lang="en-US" altLang="en-US" sz="2800"/>
              <a:t> </a:t>
            </a:r>
            <a:br>
              <a:rPr lang="en-US" altLang="en-US" sz="2800"/>
            </a:br>
            <a:r>
              <a:rPr lang="en-US" altLang="en-US" sz="2800"/>
              <a:t>~1985 through today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en-US" sz="2400"/>
              <a:t>Pipelining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en-US" sz="2400"/>
              <a:t>Superscalar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en-US" sz="2400"/>
              <a:t>VLIW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en-US" sz="2400"/>
              <a:t>Out-of-Order execution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en-US" sz="2400"/>
              <a:t>Limits to benefits of ILP?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en-US" sz="2800">
                <a:solidFill>
                  <a:schemeClr val="accent2"/>
                </a:solidFill>
              </a:rPr>
              <a:t>Process Level or Thread level parallelism</a:t>
            </a:r>
            <a:r>
              <a:rPr lang="en-US" altLang="en-US" sz="2800"/>
              <a:t>; mainstream for general purpose computing?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en-US" sz="2400"/>
              <a:t>Servers are parallel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en-US" sz="2400"/>
              <a:t>High-end Desktop dual processor PC  </a:t>
            </a:r>
            <a:br>
              <a:rPr lang="en-US" altLang="en-US" sz="2400"/>
            </a:br>
            <a:endParaRPr lang="en-US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315200" cy="7620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Why Multiprocessors?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838200"/>
            <a:ext cx="7924800" cy="57912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800"/>
              <a:t>Microprocessors as the fastest CPUs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en-US" altLang="en-US" sz="2400"/>
              <a:t>Collecting several much easier than redesigning 1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800"/>
              <a:t>Complexity of current microprocessors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en-US" altLang="en-US" sz="2400"/>
              <a:t>Do we have enough ideas to sustain 2X/1.5yr?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en-US" altLang="en-US" sz="2400"/>
              <a:t>Can we deliver such complexity on schedule?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en-US" altLang="en-US" sz="2400"/>
              <a:t>Limit to ILP due to data dependency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800"/>
              <a:t>Slow (but steady) improvement in parallel software (scientific apps, databases, OS)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800"/>
              <a:t>Emergence of embedded and server markets driving microprocessors in addition to desktops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en-US" altLang="en-US" sz="2400"/>
              <a:t>Embedded functional parallelism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en-US" altLang="en-US" sz="2400"/>
              <a:t>Network processors exploiting packet-level parallelism</a:t>
            </a:r>
          </a:p>
          <a:p>
            <a:pPr marL="800100" lvl="1" indent="-342900">
              <a:lnSpc>
                <a:spcPct val="90000"/>
              </a:lnSpc>
              <a:buFontTx/>
              <a:buChar char="•"/>
            </a:pPr>
            <a:r>
              <a:rPr lang="en-US" altLang="en-US" sz="2400"/>
              <a:t>SMP Servers and cluster of workstations for multiple users – Less demand for parallel computing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371475" y="1066800"/>
          <a:ext cx="8402638" cy="4724400"/>
        </p:xfrm>
        <a:graphic>
          <a:graphicData uri="http://schemas.openxmlformats.org/presentationml/2006/ole">
            <p:oleObj spid="_x0000_s25602" name="Bitmap Image" r:id="rId4" imgW="8400000" imgH="4723810" progId="Paint.Picture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153400" cy="1143000"/>
          </a:xfrm>
        </p:spPr>
        <p:txBody>
          <a:bodyPr/>
          <a:lstStyle/>
          <a:p>
            <a:r>
              <a:rPr lang="en-US" altLang="en-US" sz="4000">
                <a:solidFill>
                  <a:srgbClr val="FF0000"/>
                </a:solidFill>
              </a:rPr>
              <a:t>Amdahl’s Law and Parallel Computers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8001000" cy="5181600"/>
          </a:xfrm>
        </p:spPr>
        <p:txBody>
          <a:bodyPr/>
          <a:lstStyle/>
          <a:p>
            <a:r>
              <a:rPr lang="en-US" altLang="en-US" sz="2800"/>
              <a:t>A portion is sequential =&gt; limits parallel speedup</a:t>
            </a:r>
          </a:p>
          <a:p>
            <a:pPr lvl="1"/>
            <a:r>
              <a:rPr lang="en-US" altLang="en-US" sz="2400"/>
              <a:t>Speedup &lt;= 1/ (1-FracX)</a:t>
            </a:r>
          </a:p>
          <a:p>
            <a:r>
              <a:rPr lang="en-US" altLang="en-US" sz="2800"/>
              <a:t>Ex. What fraction sequetial to get 80X speedup from 100 processors? Assume either 1 processor or 100 fully used</a:t>
            </a:r>
          </a:p>
          <a:p>
            <a:pPr>
              <a:buFontTx/>
              <a:buNone/>
            </a:pPr>
            <a:r>
              <a:rPr lang="en-US" altLang="en-US" sz="2800"/>
              <a:t>80 = 1 / [(FracX/100 + (1-FracX)]</a:t>
            </a:r>
          </a:p>
          <a:p>
            <a:pPr>
              <a:buFontTx/>
              <a:buNone/>
            </a:pPr>
            <a:r>
              <a:rPr lang="en-US" altLang="en-US" sz="2800"/>
              <a:t>0.8*FracX + 80*(1-FracX) = 80 - 79.2*FracX = 1</a:t>
            </a:r>
          </a:p>
          <a:p>
            <a:pPr>
              <a:buFontTx/>
              <a:buNone/>
            </a:pPr>
            <a:r>
              <a:rPr lang="en-US" altLang="en-US" sz="2800"/>
              <a:t>FracX = (80-1)/79.2 = 0.9975</a:t>
            </a:r>
          </a:p>
          <a:p>
            <a:r>
              <a:rPr lang="en-US" altLang="en-US" sz="2800"/>
              <a:t>Only 0.25% sequential!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414338" y="1195388"/>
          <a:ext cx="8316912" cy="4467225"/>
        </p:xfrm>
        <a:graphic>
          <a:graphicData uri="http://schemas.openxmlformats.org/presentationml/2006/ole">
            <p:oleObj spid="_x0000_s26626" name="Bitmap Image" r:id="rId4" imgW="8314286" imgH="4466667" progId="Paint.Picture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7086600" cy="609600"/>
          </a:xfrm>
          <a:noFill/>
          <a:ln/>
        </p:spPr>
        <p:txBody>
          <a:bodyPr lIns="90488" tIns="44450" rIns="90488" bIns="44450"/>
          <a:lstStyle/>
          <a:p>
            <a:r>
              <a:rPr lang="en-US" altLang="en-US" sz="3600">
                <a:solidFill>
                  <a:srgbClr val="FF0000"/>
                </a:solidFill>
              </a:rPr>
              <a:t>Classification of Computer Systems Flynn’s Classification</a:t>
            </a:r>
            <a:r>
              <a:rPr lang="en-US" altLang="en-US"/>
              <a:t> 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429500" cy="55626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7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SISD (Single Instruction Single Data)</a:t>
            </a:r>
          </a:p>
          <a:p>
            <a:pPr lvl="1">
              <a:lnSpc>
                <a:spcPct val="70000"/>
              </a:lnSpc>
            </a:pPr>
            <a:r>
              <a:rPr lang="en-US" altLang="en-US" sz="2000"/>
              <a:t>Uniprocessors</a:t>
            </a:r>
          </a:p>
          <a:p>
            <a:pPr>
              <a:lnSpc>
                <a:spcPct val="7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MISD (Multiple Instruction Single Data)</a:t>
            </a:r>
          </a:p>
          <a:p>
            <a:pPr lvl="1">
              <a:lnSpc>
                <a:spcPct val="70000"/>
              </a:lnSpc>
            </a:pPr>
            <a:r>
              <a:rPr lang="en-US" altLang="en-US" sz="2000"/>
              <a:t>???; multiple processors on a single data stream</a:t>
            </a:r>
          </a:p>
          <a:p>
            <a:pPr>
              <a:lnSpc>
                <a:spcPct val="7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SIMD (Single Instruction Multiple Data)</a:t>
            </a:r>
          </a:p>
          <a:p>
            <a:pPr lvl="1">
              <a:lnSpc>
                <a:spcPct val="70000"/>
              </a:lnSpc>
            </a:pPr>
            <a:r>
              <a:rPr lang="en-US" altLang="en-US" sz="2000"/>
              <a:t>Examples: Illiac-IV, CM-2</a:t>
            </a:r>
          </a:p>
          <a:p>
            <a:pPr lvl="2">
              <a:lnSpc>
                <a:spcPct val="70000"/>
              </a:lnSpc>
            </a:pPr>
            <a:r>
              <a:rPr lang="en-US" altLang="en-US" sz="1800"/>
              <a:t>Simple programming model</a:t>
            </a:r>
          </a:p>
          <a:p>
            <a:pPr lvl="2">
              <a:lnSpc>
                <a:spcPct val="70000"/>
              </a:lnSpc>
            </a:pPr>
            <a:r>
              <a:rPr lang="en-US" altLang="en-US" sz="1800"/>
              <a:t>Low overhead</a:t>
            </a:r>
          </a:p>
          <a:p>
            <a:pPr lvl="2">
              <a:lnSpc>
                <a:spcPct val="70000"/>
              </a:lnSpc>
            </a:pPr>
            <a:r>
              <a:rPr lang="en-US" altLang="en-US" sz="1800"/>
              <a:t>Flexibility</a:t>
            </a:r>
          </a:p>
          <a:p>
            <a:pPr lvl="2">
              <a:lnSpc>
                <a:spcPct val="70000"/>
              </a:lnSpc>
            </a:pPr>
            <a:r>
              <a:rPr lang="en-US" altLang="en-US" sz="1800"/>
              <a:t>All custom integrated circuits</a:t>
            </a:r>
          </a:p>
          <a:p>
            <a:pPr lvl="1">
              <a:lnSpc>
                <a:spcPct val="70000"/>
              </a:lnSpc>
            </a:pPr>
            <a:r>
              <a:rPr lang="en-US" altLang="en-US" sz="2000"/>
              <a:t>(Phrase reused by Intel marketing for media instructions ~ vector)</a:t>
            </a:r>
          </a:p>
          <a:p>
            <a:pPr>
              <a:lnSpc>
                <a:spcPct val="7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MIMD (Multiple Instruction Multiple Data)</a:t>
            </a:r>
          </a:p>
          <a:p>
            <a:pPr lvl="1">
              <a:lnSpc>
                <a:spcPct val="70000"/>
              </a:lnSpc>
            </a:pPr>
            <a:r>
              <a:rPr lang="en-US" altLang="en-US" sz="2000"/>
              <a:t>Examples: Sun Enterprise 5000, Cray T3D,  SGI Origin</a:t>
            </a:r>
          </a:p>
          <a:p>
            <a:pPr lvl="2">
              <a:lnSpc>
                <a:spcPct val="70000"/>
              </a:lnSpc>
            </a:pPr>
            <a:r>
              <a:rPr lang="en-US" altLang="en-US" sz="1800"/>
              <a:t>Flexible</a:t>
            </a:r>
          </a:p>
          <a:p>
            <a:pPr lvl="2">
              <a:lnSpc>
                <a:spcPct val="70000"/>
              </a:lnSpc>
            </a:pPr>
            <a:r>
              <a:rPr lang="en-US" altLang="en-US" sz="1800" i="1"/>
              <a:t>Use off-the-shelf micros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/>
              <a:t>MIMD current winner: Concentrate on major design emphasis &lt;= 128 processor MIMD machines</a:t>
            </a:r>
          </a:p>
          <a:p>
            <a:pPr>
              <a:lnSpc>
                <a:spcPct val="70000"/>
              </a:lnSpc>
            </a:pPr>
            <a:endParaRPr lang="en-US" altLang="en-US" sz="2400" i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158</TotalTime>
  <Words>1026</Words>
  <Application>Microsoft Office PowerPoint</Application>
  <PresentationFormat>On-screen Show (4:3)</PresentationFormat>
  <Paragraphs>156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Times New Roman</vt:lpstr>
      <vt:lpstr>Blank Presentation</vt:lpstr>
      <vt:lpstr>Bitmap Image</vt:lpstr>
      <vt:lpstr>Parallel Processing Architectures</vt:lpstr>
      <vt:lpstr>Parallel Computers</vt:lpstr>
      <vt:lpstr>Parallel Processors “Myth”</vt:lpstr>
      <vt:lpstr>What level Parallelism?</vt:lpstr>
      <vt:lpstr>Why Multiprocessors?</vt:lpstr>
      <vt:lpstr>Slide 6</vt:lpstr>
      <vt:lpstr>Amdahl’s Law and Parallel Computers</vt:lpstr>
      <vt:lpstr>Slide 8</vt:lpstr>
      <vt:lpstr>Classification of Computer Systems Flynn’s Classification  </vt:lpstr>
      <vt:lpstr>Classification of Parallel Processors</vt:lpstr>
      <vt:lpstr>Shared Address/Memory Model</vt:lpstr>
      <vt:lpstr>Shared Address Model Summary</vt:lpstr>
      <vt:lpstr>Message Passing Model</vt:lpstr>
      <vt:lpstr>Message Passing Model</vt:lpstr>
      <vt:lpstr>Communication Models</vt:lpstr>
      <vt:lpstr>Advantages shared-memory communication model</vt:lpstr>
      <vt:lpstr>Advantages message-passing communication model</vt:lpstr>
      <vt:lpstr>References</vt:lpstr>
    </vt:vector>
  </TitlesOfParts>
  <Company>Dell Computer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cp:lastModifiedBy>Yatharth of diksha and vivek</cp:lastModifiedBy>
  <cp:revision>20</cp:revision>
  <dcterms:created xsi:type="dcterms:W3CDTF">2000-11-19T13:07:41Z</dcterms:created>
  <dcterms:modified xsi:type="dcterms:W3CDTF">2014-01-07T10:57:26Z</dcterms:modified>
</cp:coreProperties>
</file>