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6" r:id="rId2"/>
  </p:sldMasterIdLst>
  <p:notesMasterIdLst>
    <p:notesMasterId r:id="rId20"/>
  </p:notesMasterIdLst>
  <p:handoutMasterIdLst>
    <p:handoutMasterId r:id="rId21"/>
  </p:handoutMasterIdLst>
  <p:sldIdLst>
    <p:sldId id="77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</p:sldIdLst>
  <p:sldSz cx="9144000" cy="6858000" type="letter"/>
  <p:notesSz cx="6845300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3300"/>
    <a:srgbClr val="66FFFF"/>
    <a:srgbClr val="FF9900"/>
    <a:srgbClr val="C0C0C0"/>
    <a:srgbClr val="FF8DA0"/>
    <a:srgbClr val="FF3399"/>
    <a:srgbClr val="FF33CC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 showGuides="1">
      <p:cViewPr varScale="1">
        <p:scale>
          <a:sx n="50" d="100"/>
          <a:sy n="50" d="100"/>
        </p:scale>
        <p:origin x="-91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80"/>
    </p:cViewPr>
  </p:sorterViewPr>
  <p:notesViewPr>
    <p:cSldViewPr snapToGrid="0" showGuides="1">
      <p:cViewPr varScale="1">
        <p:scale>
          <a:sx n="41" d="100"/>
          <a:sy n="41" d="100"/>
        </p:scale>
        <p:origin x="-2400" y="-77"/>
      </p:cViewPr>
      <p:guideLst>
        <p:guide orient="horz" pos="2959"/>
        <p:guide pos="2156"/>
      </p:guideLst>
    </p:cSldViewPr>
  </p:notesViewPr>
  <p:gridSpacing cx="1843430400" cy="184343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0" Type="http://schemas.openxmlformats.org/officeDocument/2006/relationships/slide" Target="slides/slide13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9838" y="8769350"/>
            <a:ext cx="18891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>
                <a:latin typeface="Helvetica" pitchFamily="34" charset="0"/>
              </a:rPr>
              <a:t>Page </a:t>
            </a:r>
            <a:fld id="{06830E15-1629-4BD3-BF3B-68B84C52814C}" type="slidenum">
              <a:rPr lang="en-US" sz="1200" b="0">
                <a:latin typeface="Helvetica" pitchFamily="34" charset="0"/>
              </a:rPr>
              <a:pPr/>
              <a:t>‹#›</a:t>
            </a:fld>
            <a:r>
              <a:rPr lang="en-US" sz="1200" b="0">
                <a:latin typeface="Helvetica" pitchFamily="34" charset="0"/>
              </a:rPr>
              <a:t>, 3/7/99 7:25 AM</a:t>
            </a:r>
            <a:endParaRPr lang="en-US" sz="2000" b="0">
              <a:solidFill>
                <a:schemeClr val="accent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7438" y="603250"/>
            <a:ext cx="4681537" cy="351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464050"/>
            <a:ext cx="5897562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512763" y="4464050"/>
            <a:ext cx="5889625" cy="422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7894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087438" y="603250"/>
            <a:ext cx="4681537" cy="35115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474C65CA-6F77-4D95-BBD9-FFE4BFFE8477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895B28B4-269D-4DD9-95F6-6E2923ABCF96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0D6F6B81-E941-42A4-8136-DC1A068E99EB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FAE24C65-5F1E-4E30-B983-DEE7689D7783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08B2ADD6-CF41-4330-A3FB-154CBDB5943D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087D2CF8-E885-4912-81F3-639C228F6007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19702A36-AADF-41D3-A5CC-F953EC1F66A3}" type="slidenum">
              <a:rPr lang="en-US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</p:spPr>
        <p:txBody>
          <a:bodyPr/>
          <a:lstStyle/>
          <a:p>
            <a:fld id="{FE728B8B-C738-42AE-945A-984758CD45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noFill/>
        </p:spPr>
        <p:txBody>
          <a:bodyPr/>
          <a:lstStyle/>
          <a:p>
            <a:fld id="{858C6BDC-A74F-4C19-8CB5-9E2812778AE3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noFill/>
        </p:spPr>
        <p:txBody>
          <a:bodyPr/>
          <a:lstStyle/>
          <a:p>
            <a:fld id="{8323504A-F04F-4280-AC7E-D5AE1A6161AB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692E8D0D-330E-4C44-BD7D-9529FBCF1994}" type="slidenum">
              <a:rPr lang="en-US"/>
              <a:pPr/>
              <a:t>4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9288EA21-494D-48C6-9F02-4E71F4FCE0C9}" type="slidenum">
              <a:rPr lang="en-US"/>
              <a:pPr/>
              <a:t>5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2C6F733A-6B8D-46DC-AAE4-5325CF3DF7AE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0D194CB5-DD95-45AD-8B96-618FB0E0720A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CBD99598-D044-4246-943A-AA4C544BA100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7419" y="8924961"/>
            <a:ext cx="2966297" cy="469821"/>
          </a:xfrm>
          <a:prstGeom prst="rect">
            <a:avLst/>
          </a:prstGeom>
          <a:ln/>
        </p:spPr>
        <p:txBody>
          <a:bodyPr/>
          <a:lstStyle/>
          <a:p>
            <a:fld id="{F63E46AF-0BF5-4105-84DC-3C9175D213CA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D9679E-2AFD-46C6-A701-53F756D34A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419228-839D-4E72-831D-D6550C36E5F4}" type="datetimeFigureOut">
              <a:rPr lang="en-IN" smtClean="0"/>
              <a:t>06-01-2014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0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" y="3871913"/>
            <a:ext cx="8610600" cy="2316532"/>
          </a:xfrm>
          <a:noFill/>
          <a:ln/>
        </p:spPr>
        <p:txBody>
          <a:bodyPr/>
          <a:lstStyle/>
          <a:p>
            <a:pPr marL="203200" indent="-203200"/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 smtClean="0"/>
          </a:p>
          <a:p>
            <a:pPr marL="203200" indent="-203200"/>
            <a:r>
              <a:rPr lang="en-US" sz="2400" dirty="0" smtClean="0"/>
              <a:t>IIPS, DAVV</a:t>
            </a:r>
            <a:endParaRPr lang="en-US" sz="2400" dirty="0"/>
          </a:p>
          <a:p>
            <a:pPr marL="203200" indent="-203200"/>
            <a:endParaRPr lang="en-US" dirty="0"/>
          </a:p>
          <a:p>
            <a:pPr marL="203200" indent="-203200"/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82521" y="2095427"/>
            <a:ext cx="4820230" cy="908197"/>
          </a:xfrm>
          <a:noFill/>
          <a:ln/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Computer Architecture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Commercial Computers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1947 - Eckert-Mauchly Computer Corporation</a:t>
            </a:r>
          </a:p>
          <a:p>
            <a:r>
              <a:rPr lang="en-US"/>
              <a:t>UNIVAC I (Universal Automatic Computer)</a:t>
            </a:r>
          </a:p>
          <a:p>
            <a:r>
              <a:rPr lang="en-US"/>
              <a:t>US Bureau of Census 1950 calculations</a:t>
            </a:r>
          </a:p>
          <a:p>
            <a:r>
              <a:rPr lang="en-US"/>
              <a:t>Became part of Sperry-Rand Corporation</a:t>
            </a:r>
          </a:p>
          <a:p>
            <a:r>
              <a:rPr lang="en-US"/>
              <a:t>Late 1950s - UNIVAC II</a:t>
            </a:r>
          </a:p>
          <a:p>
            <a:pPr lvl="1"/>
            <a:r>
              <a:rPr lang="en-US"/>
              <a:t>Faster</a:t>
            </a:r>
          </a:p>
          <a:p>
            <a:pPr lvl="1"/>
            <a:r>
              <a:rPr lang="en-US"/>
              <a:t>More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Punched-card processing equipment</a:t>
            </a:r>
          </a:p>
          <a:p>
            <a:r>
              <a:rPr lang="en-US"/>
              <a:t>1953 - the 701</a:t>
            </a:r>
          </a:p>
          <a:p>
            <a:pPr lvl="1"/>
            <a:r>
              <a:rPr lang="en-US"/>
              <a:t>IBM’s first stored program computer</a:t>
            </a:r>
          </a:p>
          <a:p>
            <a:pPr lvl="1"/>
            <a:r>
              <a:rPr lang="en-US"/>
              <a:t>Scientific calculations</a:t>
            </a:r>
          </a:p>
          <a:p>
            <a:r>
              <a:rPr lang="en-US"/>
              <a:t>1955 - the 702</a:t>
            </a:r>
          </a:p>
          <a:p>
            <a:pPr lvl="1"/>
            <a:r>
              <a:rPr lang="en-US"/>
              <a:t>Business applications</a:t>
            </a:r>
          </a:p>
          <a:p>
            <a:r>
              <a:rPr lang="en-US"/>
              <a:t>Lead to 700/7000 series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Transistors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Replaced vacuum tubes</a:t>
            </a:r>
          </a:p>
          <a:p>
            <a:r>
              <a:rPr lang="en-US"/>
              <a:t>Smaller</a:t>
            </a:r>
          </a:p>
          <a:p>
            <a:r>
              <a:rPr lang="en-US"/>
              <a:t>Cheaper</a:t>
            </a:r>
          </a:p>
          <a:p>
            <a:r>
              <a:rPr lang="en-US"/>
              <a:t>Less heat dissipation</a:t>
            </a:r>
          </a:p>
          <a:p>
            <a:r>
              <a:rPr lang="en-US"/>
              <a:t>Solid State device</a:t>
            </a:r>
          </a:p>
          <a:p>
            <a:r>
              <a:rPr lang="en-US"/>
              <a:t>Made from Silicon (Sand)</a:t>
            </a:r>
          </a:p>
          <a:p>
            <a:r>
              <a:rPr lang="en-US"/>
              <a:t>Invented 1947 at Bell Labs</a:t>
            </a:r>
          </a:p>
          <a:p>
            <a:r>
              <a:rPr lang="en-US"/>
              <a:t>William Shockley et 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Transistor Based Computers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Second generation machines</a:t>
            </a:r>
          </a:p>
          <a:p>
            <a:r>
              <a:rPr lang="en-US"/>
              <a:t>NCR &amp; RCA produced small transistor machines</a:t>
            </a:r>
          </a:p>
          <a:p>
            <a:r>
              <a:rPr lang="en-US"/>
              <a:t>IBM 7000</a:t>
            </a:r>
          </a:p>
          <a:p>
            <a:r>
              <a:rPr lang="en-US"/>
              <a:t>DEC - 1957</a:t>
            </a:r>
          </a:p>
          <a:p>
            <a:pPr lvl="1"/>
            <a:r>
              <a:rPr lang="en-US"/>
              <a:t>Produced PDP-1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Microelectronics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Literally - “small electronics”</a:t>
            </a:r>
          </a:p>
          <a:p>
            <a:r>
              <a:rPr lang="en-US"/>
              <a:t>A computer is made up of gates, memory cells and interconnections</a:t>
            </a:r>
          </a:p>
          <a:p>
            <a:r>
              <a:rPr lang="en-US"/>
              <a:t>These can be manufactured on a semiconductor</a:t>
            </a:r>
          </a:p>
          <a:p>
            <a:r>
              <a:rPr lang="en-US"/>
              <a:t>e.g. silicon wafer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US"/>
              <a:t>Generations of Computer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Vacuum tube - 1946-1957</a:t>
            </a:r>
          </a:p>
          <a:p>
            <a:pPr>
              <a:lnSpc>
                <a:spcPct val="90000"/>
              </a:lnSpc>
            </a:pPr>
            <a:r>
              <a:rPr lang="en-US"/>
              <a:t>Transistor - 1958-1964</a:t>
            </a:r>
          </a:p>
          <a:p>
            <a:pPr>
              <a:lnSpc>
                <a:spcPct val="90000"/>
              </a:lnSpc>
            </a:pPr>
            <a:r>
              <a:rPr lang="en-US"/>
              <a:t>Small scale integration - 1965 on</a:t>
            </a:r>
          </a:p>
          <a:p>
            <a:pPr lvl="1">
              <a:lnSpc>
                <a:spcPct val="90000"/>
              </a:lnSpc>
            </a:pPr>
            <a:r>
              <a:rPr lang="en-US"/>
              <a:t>Up to 100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Medium scale integration - to 1971</a:t>
            </a:r>
          </a:p>
          <a:p>
            <a:pPr lvl="1">
              <a:lnSpc>
                <a:spcPct val="90000"/>
              </a:lnSpc>
            </a:pPr>
            <a:r>
              <a:rPr lang="en-US"/>
              <a:t>100-3,000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Large scale integration - 1971-1977</a:t>
            </a:r>
          </a:p>
          <a:p>
            <a:pPr lvl="1">
              <a:lnSpc>
                <a:spcPct val="90000"/>
              </a:lnSpc>
            </a:pPr>
            <a:r>
              <a:rPr lang="en-US"/>
              <a:t>3,000 - 100,000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Very large scale integration - 1978 -1991</a:t>
            </a:r>
          </a:p>
          <a:p>
            <a:pPr lvl="1">
              <a:lnSpc>
                <a:spcPct val="90000"/>
              </a:lnSpc>
            </a:pPr>
            <a:r>
              <a:rPr lang="en-US"/>
              <a:t>100,000 - 100,000,000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Ultra large scale integration – 1991 -</a:t>
            </a:r>
          </a:p>
          <a:p>
            <a:pPr lvl="1">
              <a:lnSpc>
                <a:spcPct val="90000"/>
              </a:lnSpc>
            </a:pPr>
            <a:r>
              <a:rPr lang="en-US"/>
              <a:t>Over 100,000,000 devices on a chip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Resources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http://www.intel.com/ </a:t>
            </a:r>
          </a:p>
          <a:p>
            <a:pPr lvl="1"/>
            <a:r>
              <a:rPr lang="en-US"/>
              <a:t>Search for the Intel Museum</a:t>
            </a:r>
          </a:p>
          <a:p>
            <a:r>
              <a:rPr lang="en-US"/>
              <a:t>http://www.ibm.com</a:t>
            </a:r>
          </a:p>
          <a:p>
            <a:r>
              <a:rPr lang="en-US"/>
              <a:t>http://www.dec.com</a:t>
            </a:r>
          </a:p>
          <a:p>
            <a:r>
              <a:rPr lang="en-US"/>
              <a:t>Charles Babbage Institute</a:t>
            </a:r>
          </a:p>
          <a:p>
            <a:r>
              <a:rPr lang="en-US"/>
              <a:t>PowerPC</a:t>
            </a:r>
          </a:p>
          <a:p>
            <a:r>
              <a:rPr lang="en-US"/>
              <a:t>Intel Developer Home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William </a:t>
            </a:r>
            <a:r>
              <a:rPr lang="en-GB" dirty="0" smtClean="0"/>
              <a:t>Stallings </a:t>
            </a:r>
            <a:r>
              <a:rPr lang="en-GB" dirty="0" smtClean="0"/>
              <a:t>, Computer </a:t>
            </a:r>
            <a:r>
              <a:rPr lang="en-GB" dirty="0" smtClean="0"/>
              <a:t>Organization </a:t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/>
              <a:t>Architecture 8</a:t>
            </a:r>
            <a:r>
              <a:rPr lang="en-GB" baseline="30000" dirty="0" smtClean="0"/>
              <a:t>th</a:t>
            </a:r>
            <a:r>
              <a:rPr lang="en-GB" dirty="0" smtClean="0"/>
              <a:t> Edition.</a:t>
            </a:r>
          </a:p>
          <a:p>
            <a:r>
              <a:rPr lang="en-GB" dirty="0" smtClean="0"/>
              <a:t>AMDA67 </a:t>
            </a:r>
            <a:r>
              <a:rPr lang="en-GB" dirty="0"/>
              <a:t>Amdahl, G. “Validity of the Single-Processor Approach to Achieving Large-Scale Computing Capability”, </a:t>
            </a:r>
            <a:r>
              <a:rPr lang="en-GB" i="1" dirty="0"/>
              <a:t>Proceedings of the AFIPS Conference, 1967.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GB" smtClean="0"/>
              <a:t>Architecture &amp; Organization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smtClean="0"/>
              <a:t>Architecture is those attributes or components visible to the programmer or those attributes that have direct impact on the logical execution of a program.Answers:</a:t>
            </a:r>
            <a:r>
              <a:rPr lang="en-GB" sz="2400" i="1" smtClean="0"/>
              <a:t>How a computer is designed?</a:t>
            </a:r>
          </a:p>
          <a:p>
            <a:pPr lvl="1"/>
            <a:r>
              <a:rPr lang="en-GB" sz="2000" smtClean="0"/>
              <a:t>Instruction set, number of bits used for data representation, I/O mechanisms, addressing techniques.</a:t>
            </a:r>
          </a:p>
          <a:p>
            <a:pPr lvl="1"/>
            <a:r>
              <a:rPr lang="en-GB" sz="2000" smtClean="0"/>
              <a:t>e.g. Is there a multiply instruction?</a:t>
            </a:r>
          </a:p>
          <a:p>
            <a:r>
              <a:rPr lang="en-GB" smtClean="0"/>
              <a:t>Organization is how features are implemented</a:t>
            </a:r>
          </a:p>
          <a:p>
            <a:pPr lvl="1"/>
            <a:r>
              <a:rPr lang="en-GB" smtClean="0"/>
              <a:t>Control signals, interfaces, memory technology.</a:t>
            </a:r>
          </a:p>
          <a:p>
            <a:pPr lvl="1"/>
            <a:r>
              <a:rPr lang="en-GB" smtClean="0"/>
              <a:t>e.g. Is there a hardware multiply unit or is it done by repeated addition?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04200" cy="838200"/>
          </a:xfrm>
        </p:spPr>
        <p:txBody>
          <a:bodyPr/>
          <a:lstStyle/>
          <a:p>
            <a:r>
              <a:rPr lang="en-GB" smtClean="0"/>
              <a:t>Architecture &amp; Organization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smtClean="0"/>
              <a:t>All Intel x86 family share the same basic architecture</a:t>
            </a:r>
          </a:p>
          <a:p>
            <a:r>
              <a:rPr lang="en-GB" sz="2000" smtClean="0"/>
              <a:t>The IBM System/370 family share the same basic architecture</a:t>
            </a:r>
          </a:p>
          <a:p>
            <a:r>
              <a:rPr lang="en-US" sz="2000" smtClean="0"/>
              <a:t>In the case of the IBM, SUN and Intel ISAs, it is possible to purchase processors which execute the same instructions from more than one manufacturer</a:t>
            </a:r>
          </a:p>
          <a:p>
            <a:r>
              <a:rPr lang="en-US" sz="2000" smtClean="0"/>
              <a:t> All these processors may have quite different internal organizations but they all appear identical to a programmer, because their </a:t>
            </a:r>
            <a:r>
              <a:rPr lang="en-US" sz="2000" b="1" smtClean="0"/>
              <a:t>instruction sets are the same</a:t>
            </a:r>
          </a:p>
          <a:p>
            <a:endParaRPr lang="en-GB" sz="2000" smtClean="0"/>
          </a:p>
          <a:p>
            <a:r>
              <a:rPr lang="en-GB" sz="2000" smtClean="0"/>
              <a:t>This gives code compatibility</a:t>
            </a:r>
          </a:p>
          <a:p>
            <a:pPr lvl="1"/>
            <a:r>
              <a:rPr lang="en-GB" sz="2000" smtClean="0"/>
              <a:t>At least backwards</a:t>
            </a:r>
          </a:p>
          <a:p>
            <a:r>
              <a:rPr lang="en-GB" sz="2000" smtClean="0"/>
              <a:t>Organization differs between different versions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GB"/>
              <a:t>ENIAC - background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/>
              <a:t>Electronic Numerical Integrator And Computer</a:t>
            </a:r>
          </a:p>
          <a:p>
            <a:r>
              <a:rPr lang="en-US"/>
              <a:t>Eckert and Mauchly</a:t>
            </a:r>
            <a:endParaRPr lang="en-GB"/>
          </a:p>
          <a:p>
            <a:r>
              <a:rPr lang="en-GB"/>
              <a:t>University of Pennsylvania</a:t>
            </a:r>
          </a:p>
          <a:p>
            <a:r>
              <a:rPr lang="en-GB"/>
              <a:t>Trajectory tables for weapons </a:t>
            </a:r>
          </a:p>
          <a:p>
            <a:r>
              <a:rPr lang="en-GB"/>
              <a:t>Started 1943</a:t>
            </a:r>
          </a:p>
          <a:p>
            <a:r>
              <a:rPr lang="en-GB"/>
              <a:t>Finished 1946</a:t>
            </a:r>
          </a:p>
          <a:p>
            <a:pPr lvl="1"/>
            <a:r>
              <a:rPr lang="en-GB"/>
              <a:t>Too late for war effort</a:t>
            </a:r>
          </a:p>
          <a:p>
            <a:r>
              <a:rPr lang="en-GB"/>
              <a:t>Used until 1955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GB"/>
              <a:t>ENIAC - details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/>
              <a:t>Decimal (not binary)</a:t>
            </a:r>
          </a:p>
          <a:p>
            <a:r>
              <a:rPr lang="en-GB"/>
              <a:t>20 accumulators of 10 digits</a:t>
            </a:r>
          </a:p>
          <a:p>
            <a:r>
              <a:rPr lang="en-GB"/>
              <a:t>Programmed manually by switches</a:t>
            </a:r>
            <a:endParaRPr lang="en-US"/>
          </a:p>
          <a:p>
            <a:r>
              <a:rPr lang="en-US"/>
              <a:t>18,000 vacuum tubes</a:t>
            </a:r>
          </a:p>
          <a:p>
            <a:r>
              <a:rPr lang="en-US"/>
              <a:t>30 tons</a:t>
            </a:r>
          </a:p>
          <a:p>
            <a:r>
              <a:rPr lang="en-US"/>
              <a:t>15,000 square feet</a:t>
            </a:r>
          </a:p>
          <a:p>
            <a:r>
              <a:rPr lang="en-US"/>
              <a:t>140 kW power consumption</a:t>
            </a:r>
          </a:p>
          <a:p>
            <a:r>
              <a:rPr lang="en-US"/>
              <a:t>5,000 additions per second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GB"/>
              <a:t>von Neumann/Turing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Stored Program concept</a:t>
            </a:r>
          </a:p>
          <a:p>
            <a:r>
              <a:rPr lang="en-GB"/>
              <a:t>Main memory storing programs and data</a:t>
            </a:r>
          </a:p>
          <a:p>
            <a:r>
              <a:rPr lang="en-GB"/>
              <a:t>ALU operating on binary data</a:t>
            </a:r>
          </a:p>
          <a:p>
            <a:r>
              <a:rPr lang="en-GB"/>
              <a:t>Control unit interpreting instructions from memory and executing</a:t>
            </a:r>
          </a:p>
          <a:p>
            <a:r>
              <a:rPr lang="en-GB"/>
              <a:t>Input and output equipment operated by control unit</a:t>
            </a:r>
          </a:p>
          <a:p>
            <a:r>
              <a:rPr lang="en-GB"/>
              <a:t>Princeton Institute for Advanced Studies </a:t>
            </a:r>
          </a:p>
          <a:p>
            <a:pPr lvl="1"/>
            <a:r>
              <a:rPr lang="en-GB"/>
              <a:t>IAS</a:t>
            </a:r>
          </a:p>
          <a:p>
            <a:r>
              <a:rPr lang="en-GB"/>
              <a:t>Completed 1952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  <a:noFill/>
          <a:ln/>
        </p:spPr>
        <p:txBody>
          <a:bodyPr>
            <a:normAutofit/>
          </a:bodyPr>
          <a:lstStyle/>
          <a:p>
            <a:r>
              <a:rPr lang="en-GB"/>
              <a:t>Structure of von Neumann machine</a:t>
            </a:r>
          </a:p>
        </p:txBody>
      </p:sp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3" cstate="print"/>
          <a:srcRect l="19698" t="17647" r="28030" b="30392"/>
          <a:stretch>
            <a:fillRect/>
          </a:stretch>
        </p:blipFill>
        <p:spPr bwMode="auto">
          <a:xfrm>
            <a:off x="838200" y="1143000"/>
            <a:ext cx="73914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960438" cy="474663"/>
          </a:xfrm>
        </p:spPr>
        <p:txBody>
          <a:bodyPr/>
          <a:lstStyle/>
          <a:p>
            <a:r>
              <a:rPr lang="en-GB"/>
              <a:t>IAS - 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178800" cy="4705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1000 x 40 bit words</a:t>
            </a:r>
          </a:p>
          <a:p>
            <a:pPr lvl="1">
              <a:lnSpc>
                <a:spcPct val="90000"/>
              </a:lnSpc>
            </a:pPr>
            <a:r>
              <a:rPr lang="en-GB"/>
              <a:t>Binary number</a:t>
            </a:r>
          </a:p>
          <a:p>
            <a:pPr lvl="1">
              <a:lnSpc>
                <a:spcPct val="90000"/>
              </a:lnSpc>
            </a:pPr>
            <a:r>
              <a:rPr lang="en-GB"/>
              <a:t>2 x 20 bit instructions</a:t>
            </a:r>
          </a:p>
          <a:p>
            <a:pPr>
              <a:lnSpc>
                <a:spcPct val="90000"/>
              </a:lnSpc>
            </a:pPr>
            <a:r>
              <a:rPr lang="en-GB"/>
              <a:t>Set of registers (storage in CPU)</a:t>
            </a:r>
          </a:p>
          <a:p>
            <a:pPr lvl="1">
              <a:lnSpc>
                <a:spcPct val="90000"/>
              </a:lnSpc>
            </a:pPr>
            <a:r>
              <a:rPr lang="en-GB"/>
              <a:t>Memory Buffer Register</a:t>
            </a:r>
          </a:p>
          <a:p>
            <a:pPr lvl="1">
              <a:lnSpc>
                <a:spcPct val="90000"/>
              </a:lnSpc>
            </a:pPr>
            <a:r>
              <a:rPr lang="en-GB"/>
              <a:t>Memory Address Register</a:t>
            </a:r>
          </a:p>
          <a:p>
            <a:pPr lvl="1">
              <a:lnSpc>
                <a:spcPct val="90000"/>
              </a:lnSpc>
            </a:pPr>
            <a:r>
              <a:rPr lang="en-GB"/>
              <a:t>Instruction Register</a:t>
            </a:r>
          </a:p>
          <a:p>
            <a:pPr lvl="1">
              <a:lnSpc>
                <a:spcPct val="90000"/>
              </a:lnSpc>
            </a:pPr>
            <a:r>
              <a:rPr lang="en-GB"/>
              <a:t>Instruction Buffer Register</a:t>
            </a:r>
          </a:p>
          <a:p>
            <a:pPr lvl="1">
              <a:lnSpc>
                <a:spcPct val="90000"/>
              </a:lnSpc>
            </a:pPr>
            <a:r>
              <a:rPr lang="en-GB"/>
              <a:t>Program Counter</a:t>
            </a:r>
          </a:p>
          <a:p>
            <a:pPr lvl="1">
              <a:lnSpc>
                <a:spcPct val="90000"/>
              </a:lnSpc>
            </a:pPr>
            <a:r>
              <a:rPr lang="en-GB"/>
              <a:t>Accumulator</a:t>
            </a:r>
          </a:p>
          <a:p>
            <a:pPr lvl="1">
              <a:lnSpc>
                <a:spcPct val="90000"/>
              </a:lnSpc>
            </a:pPr>
            <a:r>
              <a:rPr lang="en-GB"/>
              <a:t>Multiplier Quotient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Structure of IAS – </a:t>
            </a:r>
            <a:br>
              <a:rPr lang="en-GB"/>
            </a:br>
            <a:r>
              <a:rPr lang="en-GB"/>
              <a:t>detail</a:t>
            </a:r>
          </a:p>
        </p:txBody>
      </p:sp>
      <p:pic>
        <p:nvPicPr>
          <p:cNvPr id="23631" name="Picture 79"/>
          <p:cNvPicPr>
            <a:picLocks noChangeAspect="1" noChangeArrowheads="1"/>
          </p:cNvPicPr>
          <p:nvPr/>
        </p:nvPicPr>
        <p:blipFill>
          <a:blip r:embed="rId3" cstate="print"/>
          <a:srcRect l="18588" t="11363" r="9755" b="17424"/>
          <a:stretch>
            <a:fillRect/>
          </a:stretch>
        </p:blipFill>
        <p:spPr bwMode="auto">
          <a:xfrm>
            <a:off x="4046538" y="0"/>
            <a:ext cx="5326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35530</TotalTime>
  <Pages>47</Pages>
  <Words>591</Words>
  <Application>Microsoft Office PowerPoint</Application>
  <PresentationFormat>Letter Paper (8.5x11 in)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</vt:lpstr>
      <vt:lpstr>Helvetica</vt:lpstr>
      <vt:lpstr>Arial</vt:lpstr>
      <vt:lpstr>Times New Roman</vt:lpstr>
      <vt:lpstr>Arial Unicode MS</vt:lpstr>
      <vt:lpstr>Custom Design</vt:lpstr>
      <vt:lpstr>Civic</vt:lpstr>
      <vt:lpstr> Computer Architecture  </vt:lpstr>
      <vt:lpstr>Architecture &amp; Organization 1</vt:lpstr>
      <vt:lpstr>Architecture &amp; Organization 2</vt:lpstr>
      <vt:lpstr>ENIAC - background</vt:lpstr>
      <vt:lpstr>ENIAC - details</vt:lpstr>
      <vt:lpstr>von Neumann/Turing</vt:lpstr>
      <vt:lpstr>Structure of von Neumann machine</vt:lpstr>
      <vt:lpstr>IAS - details</vt:lpstr>
      <vt:lpstr>Structure of IAS –  detail</vt:lpstr>
      <vt:lpstr>Commercial Computers</vt:lpstr>
      <vt:lpstr>IBM</vt:lpstr>
      <vt:lpstr>Transistors</vt:lpstr>
      <vt:lpstr>Transistor Based Computers</vt:lpstr>
      <vt:lpstr>Microelectronics</vt:lpstr>
      <vt:lpstr>Generations of Computer</vt:lpstr>
      <vt:lpstr>Internet Resources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CS61C: Machine Structures</dc:title>
  <dc:creator>Dave Patterson</dc:creator>
  <cp:lastModifiedBy>Yatharth of diksha and vivek</cp:lastModifiedBy>
  <cp:revision>1137</cp:revision>
  <cp:lastPrinted>2000-07-17T17:26:10Z</cp:lastPrinted>
  <dcterms:created xsi:type="dcterms:W3CDTF">1997-08-19T16:58:46Z</dcterms:created>
  <dcterms:modified xsi:type="dcterms:W3CDTF">2014-01-06T11:09:45Z</dcterms:modified>
</cp:coreProperties>
</file>