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8" r:id="rId3"/>
    <p:sldId id="261" r:id="rId4"/>
    <p:sldId id="262" r:id="rId5"/>
    <p:sldId id="289" r:id="rId6"/>
    <p:sldId id="306" r:id="rId7"/>
    <p:sldId id="268" r:id="rId8"/>
    <p:sldId id="293" r:id="rId9"/>
    <p:sldId id="307" r:id="rId10"/>
    <p:sldId id="270" r:id="rId11"/>
    <p:sldId id="271" r:id="rId12"/>
    <p:sldId id="275" r:id="rId13"/>
    <p:sldId id="276" r:id="rId14"/>
    <p:sldId id="297" r:id="rId15"/>
    <p:sldId id="305" r:id="rId16"/>
    <p:sldId id="302" r:id="rId17"/>
    <p:sldId id="301" r:id="rId18"/>
    <p:sldId id="303" r:id="rId19"/>
    <p:sldId id="279" r:id="rId20"/>
    <p:sldId id="282" r:id="rId21"/>
    <p:sldId id="281" r:id="rId22"/>
    <p:sldId id="283" r:id="rId23"/>
    <p:sldId id="312" r:id="rId24"/>
    <p:sldId id="313" r:id="rId25"/>
    <p:sldId id="304" r:id="rId26"/>
    <p:sldId id="30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anksha Rawat" initials="AR" lastIdx="1" clrIdx="0">
    <p:extLst>
      <p:ext uri="{19B8F6BF-5375-455C-9EA6-DF929625EA0E}">
        <p15:presenceInfo xmlns:p15="http://schemas.microsoft.com/office/powerpoint/2012/main" userId="156542c468edca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47E84E-CBCF-4D65-9B9B-A187DF289931}" v="16" dt="2019-04-23T22:27:17.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1" d="100"/>
          <a:sy n="31" d="100"/>
        </p:scale>
        <p:origin x="56" y="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nksha Rawat" userId="156542c468edca19" providerId="LiveId" clId="{7947E84E-CBCF-4D65-9B9B-A187DF289931}"/>
    <pc:docChg chg="undo custSel addSld delSld modSld">
      <pc:chgData name="Akanksha Rawat" userId="156542c468edca19" providerId="LiveId" clId="{7947E84E-CBCF-4D65-9B9B-A187DF289931}" dt="2019-04-25T23:30:15.202" v="227" actId="1036"/>
      <pc:docMkLst>
        <pc:docMk/>
      </pc:docMkLst>
      <pc:sldChg chg="modSp">
        <pc:chgData name="Akanksha Rawat" userId="156542c468edca19" providerId="LiveId" clId="{7947E84E-CBCF-4D65-9B9B-A187DF289931}" dt="2019-04-25T23:30:15.202" v="227" actId="1036"/>
        <pc:sldMkLst>
          <pc:docMk/>
          <pc:sldMk cId="3714276879" sldId="268"/>
        </pc:sldMkLst>
        <pc:spChg chg="mod">
          <ac:chgData name="Akanksha Rawat" userId="156542c468edca19" providerId="LiveId" clId="{7947E84E-CBCF-4D65-9B9B-A187DF289931}" dt="2019-04-25T23:30:15.202" v="227" actId="1036"/>
          <ac:spMkLst>
            <pc:docMk/>
            <pc:sldMk cId="3714276879" sldId="268"/>
            <ac:spMk id="3" creationId="{5E1366D6-A49E-4822-B40C-63631DC46F6F}"/>
          </ac:spMkLst>
        </pc:spChg>
      </pc:sldChg>
      <pc:sldChg chg="modSp">
        <pc:chgData name="Akanksha Rawat" userId="156542c468edca19" providerId="LiveId" clId="{7947E84E-CBCF-4D65-9B9B-A187DF289931}" dt="2019-04-23T21:20:34.029" v="11" actId="20577"/>
        <pc:sldMkLst>
          <pc:docMk/>
          <pc:sldMk cId="1657871531" sldId="281"/>
        </pc:sldMkLst>
        <pc:graphicFrameChg chg="mod">
          <ac:chgData name="Akanksha Rawat" userId="156542c468edca19" providerId="LiveId" clId="{7947E84E-CBCF-4D65-9B9B-A187DF289931}" dt="2019-04-23T21:20:34.029" v="11" actId="20577"/>
          <ac:graphicFrameMkLst>
            <pc:docMk/>
            <pc:sldMk cId="1657871531" sldId="281"/>
            <ac:graphicFrameMk id="17" creationId="{44F58D6B-BC85-447E-9EEC-62B86413460B}"/>
          </ac:graphicFrameMkLst>
        </pc:graphicFrameChg>
      </pc:sldChg>
      <pc:sldChg chg="modSp">
        <pc:chgData name="Akanksha Rawat" userId="156542c468edca19" providerId="LiveId" clId="{7947E84E-CBCF-4D65-9B9B-A187DF289931}" dt="2019-04-23T21:21:10.775" v="13" actId="120"/>
        <pc:sldMkLst>
          <pc:docMk/>
          <pc:sldMk cId="719554005" sldId="283"/>
        </pc:sldMkLst>
        <pc:spChg chg="mod">
          <ac:chgData name="Akanksha Rawat" userId="156542c468edca19" providerId="LiveId" clId="{7947E84E-CBCF-4D65-9B9B-A187DF289931}" dt="2019-04-23T21:21:10.775" v="13" actId="120"/>
          <ac:spMkLst>
            <pc:docMk/>
            <pc:sldMk cId="719554005" sldId="283"/>
            <ac:spMk id="7" creationId="{7A37EE0C-1E8B-4FD9-BF66-6C2DBE0AE13A}"/>
          </ac:spMkLst>
        </pc:spChg>
      </pc:sldChg>
      <pc:sldChg chg="modSp">
        <pc:chgData name="Akanksha Rawat" userId="156542c468edca19" providerId="LiveId" clId="{7947E84E-CBCF-4D65-9B9B-A187DF289931}" dt="2019-04-23T18:45:18.097" v="1" actId="207"/>
        <pc:sldMkLst>
          <pc:docMk/>
          <pc:sldMk cId="3780776996" sldId="289"/>
        </pc:sldMkLst>
        <pc:spChg chg="mod">
          <ac:chgData name="Akanksha Rawat" userId="156542c468edca19" providerId="LiveId" clId="{7947E84E-CBCF-4D65-9B9B-A187DF289931}" dt="2019-04-23T18:45:18.097" v="1" actId="207"/>
          <ac:spMkLst>
            <pc:docMk/>
            <pc:sldMk cId="3780776996" sldId="289"/>
            <ac:spMk id="3" creationId="{5E1366D6-A49E-4822-B40C-63631DC46F6F}"/>
          </ac:spMkLst>
        </pc:spChg>
      </pc:sldChg>
      <pc:sldChg chg="modSp">
        <pc:chgData name="Akanksha Rawat" userId="156542c468edca19" providerId="LiveId" clId="{7947E84E-CBCF-4D65-9B9B-A187DF289931}" dt="2019-04-23T18:45:47.362" v="5" actId="207"/>
        <pc:sldMkLst>
          <pc:docMk/>
          <pc:sldMk cId="3122328235" sldId="293"/>
        </pc:sldMkLst>
        <pc:spChg chg="mod">
          <ac:chgData name="Akanksha Rawat" userId="156542c468edca19" providerId="LiveId" clId="{7947E84E-CBCF-4D65-9B9B-A187DF289931}" dt="2019-04-23T18:45:47.362" v="5" actId="207"/>
          <ac:spMkLst>
            <pc:docMk/>
            <pc:sldMk cId="3122328235" sldId="293"/>
            <ac:spMk id="3" creationId="{5E1366D6-A49E-4822-B40C-63631DC46F6F}"/>
          </ac:spMkLst>
        </pc:spChg>
      </pc:sldChg>
      <pc:sldChg chg="modSp">
        <pc:chgData name="Akanksha Rawat" userId="156542c468edca19" providerId="LiveId" clId="{7947E84E-CBCF-4D65-9B9B-A187DF289931}" dt="2019-04-23T18:45:34.138" v="3" actId="207"/>
        <pc:sldMkLst>
          <pc:docMk/>
          <pc:sldMk cId="1820593441" sldId="306"/>
        </pc:sldMkLst>
        <pc:spChg chg="mod">
          <ac:chgData name="Akanksha Rawat" userId="156542c468edca19" providerId="LiveId" clId="{7947E84E-CBCF-4D65-9B9B-A187DF289931}" dt="2019-04-23T18:45:34.138" v="3" actId="207"/>
          <ac:spMkLst>
            <pc:docMk/>
            <pc:sldMk cId="1820593441" sldId="306"/>
            <ac:spMk id="3" creationId="{5E1366D6-A49E-4822-B40C-63631DC46F6F}"/>
          </ac:spMkLst>
        </pc:spChg>
      </pc:sldChg>
      <pc:sldChg chg="modSp">
        <pc:chgData name="Akanksha Rawat" userId="156542c468edca19" providerId="LiveId" clId="{7947E84E-CBCF-4D65-9B9B-A187DF289931}" dt="2019-04-23T18:45:59.451" v="7" actId="207"/>
        <pc:sldMkLst>
          <pc:docMk/>
          <pc:sldMk cId="2517829400" sldId="307"/>
        </pc:sldMkLst>
        <pc:spChg chg="mod">
          <ac:chgData name="Akanksha Rawat" userId="156542c468edca19" providerId="LiveId" clId="{7947E84E-CBCF-4D65-9B9B-A187DF289931}" dt="2019-04-23T18:45:59.451" v="7" actId="207"/>
          <ac:spMkLst>
            <pc:docMk/>
            <pc:sldMk cId="2517829400" sldId="307"/>
            <ac:spMk id="3" creationId="{5E1366D6-A49E-4822-B40C-63631DC46F6F}"/>
          </ac:spMkLst>
        </pc:spChg>
      </pc:sldChg>
      <pc:sldChg chg="modSp">
        <pc:chgData name="Akanksha Rawat" userId="156542c468edca19" providerId="LiveId" clId="{7947E84E-CBCF-4D65-9B9B-A187DF289931}" dt="2019-04-23T21:21:29.713" v="14" actId="255"/>
        <pc:sldMkLst>
          <pc:docMk/>
          <pc:sldMk cId="503160450" sldId="312"/>
        </pc:sldMkLst>
        <pc:spChg chg="mod">
          <ac:chgData name="Akanksha Rawat" userId="156542c468edca19" providerId="LiveId" clId="{7947E84E-CBCF-4D65-9B9B-A187DF289931}" dt="2019-04-23T21:21:29.713" v="14" actId="255"/>
          <ac:spMkLst>
            <pc:docMk/>
            <pc:sldMk cId="503160450" sldId="312"/>
            <ac:spMk id="7" creationId="{7A37EE0C-1E8B-4FD9-BF66-6C2DBE0AE13A}"/>
          </ac:spMkLst>
        </pc:spChg>
      </pc:sldChg>
      <pc:sldChg chg="modSp">
        <pc:chgData name="Akanksha Rawat" userId="156542c468edca19" providerId="LiveId" clId="{7947E84E-CBCF-4D65-9B9B-A187DF289931}" dt="2019-04-23T21:21:37.410" v="15" actId="255"/>
        <pc:sldMkLst>
          <pc:docMk/>
          <pc:sldMk cId="625960553" sldId="313"/>
        </pc:sldMkLst>
        <pc:spChg chg="mod">
          <ac:chgData name="Akanksha Rawat" userId="156542c468edca19" providerId="LiveId" clId="{7947E84E-CBCF-4D65-9B9B-A187DF289931}" dt="2019-04-23T21:21:37.410" v="15" actId="255"/>
          <ac:spMkLst>
            <pc:docMk/>
            <pc:sldMk cId="625960553" sldId="313"/>
            <ac:spMk id="7" creationId="{7A37EE0C-1E8B-4FD9-BF66-6C2DBE0AE13A}"/>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914E1B2-04D8-4672-ACB3-8724233C186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4D999B8-74FA-402B-8B05-9F100CF9DBEA}">
      <dgm:prSet custT="1"/>
      <dgm:spPr/>
      <dgm:t>
        <a:bodyPr/>
        <a:lstStyle/>
        <a:p>
          <a:r>
            <a:rPr lang="en-US" sz="2800" dirty="0"/>
            <a:t>Understanding the key problem</a:t>
          </a:r>
        </a:p>
      </dgm:t>
    </dgm:pt>
    <dgm:pt modelId="{3A4F38E5-74B0-4A46-924F-603AB0D7E3C6}" type="parTrans" cxnId="{D02DF3AC-31DD-4E92-8DDC-052FAEF8D41C}">
      <dgm:prSet/>
      <dgm:spPr/>
      <dgm:t>
        <a:bodyPr/>
        <a:lstStyle/>
        <a:p>
          <a:endParaRPr lang="en-US"/>
        </a:p>
      </dgm:t>
    </dgm:pt>
    <dgm:pt modelId="{17629C12-D148-4E8D-9263-29F1E297A438}" type="sibTrans" cxnId="{D02DF3AC-31DD-4E92-8DDC-052FAEF8D41C}">
      <dgm:prSet/>
      <dgm:spPr/>
      <dgm:t>
        <a:bodyPr/>
        <a:lstStyle/>
        <a:p>
          <a:endParaRPr lang="en-US"/>
        </a:p>
      </dgm:t>
    </dgm:pt>
    <dgm:pt modelId="{048FB8C7-A921-4443-8113-66AD1DC308E1}">
      <dgm:prSet custT="1"/>
      <dgm:spPr/>
      <dgm:t>
        <a:bodyPr/>
        <a:lstStyle/>
        <a:p>
          <a:r>
            <a:rPr lang="en-US" sz="2800" dirty="0"/>
            <a:t>Identifying the dimensions contributing to the problem</a:t>
          </a:r>
        </a:p>
      </dgm:t>
    </dgm:pt>
    <dgm:pt modelId="{5A9807C0-CC84-42D7-8258-E99970B679D1}" type="parTrans" cxnId="{D9DF8995-6A46-4C38-8B97-C7B375E58AD6}">
      <dgm:prSet/>
      <dgm:spPr/>
      <dgm:t>
        <a:bodyPr/>
        <a:lstStyle/>
        <a:p>
          <a:endParaRPr lang="en-US"/>
        </a:p>
      </dgm:t>
    </dgm:pt>
    <dgm:pt modelId="{DE2B5C3E-3DC8-4324-BAA0-F3032A002FC3}" type="sibTrans" cxnId="{D9DF8995-6A46-4C38-8B97-C7B375E58AD6}">
      <dgm:prSet/>
      <dgm:spPr/>
      <dgm:t>
        <a:bodyPr/>
        <a:lstStyle/>
        <a:p>
          <a:endParaRPr lang="en-US"/>
        </a:p>
      </dgm:t>
    </dgm:pt>
    <dgm:pt modelId="{89DBFE01-4735-4518-88AC-9050425C39F3}">
      <dgm:prSet custT="1"/>
      <dgm:spPr/>
      <dgm:t>
        <a:bodyPr/>
        <a:lstStyle/>
        <a:p>
          <a:r>
            <a:rPr lang="en-US" sz="2800" dirty="0"/>
            <a:t>Recommendations based on exploratory data analysis</a:t>
          </a:r>
        </a:p>
      </dgm:t>
    </dgm:pt>
    <dgm:pt modelId="{6A229ED3-1A79-48E3-92F5-90AEFEAFF3F1}" type="parTrans" cxnId="{EE5D916C-CC9D-4ADA-9C5B-6529F3DDACA0}">
      <dgm:prSet/>
      <dgm:spPr/>
      <dgm:t>
        <a:bodyPr/>
        <a:lstStyle/>
        <a:p>
          <a:endParaRPr lang="en-US"/>
        </a:p>
      </dgm:t>
    </dgm:pt>
    <dgm:pt modelId="{DAB4521C-A3FD-47B3-ACEF-FBF492CF5351}" type="sibTrans" cxnId="{EE5D916C-CC9D-4ADA-9C5B-6529F3DDACA0}">
      <dgm:prSet/>
      <dgm:spPr/>
      <dgm:t>
        <a:bodyPr/>
        <a:lstStyle/>
        <a:p>
          <a:endParaRPr lang="en-US"/>
        </a:p>
      </dgm:t>
    </dgm:pt>
    <dgm:pt modelId="{77B9A503-B131-4A95-A3FA-79544626DE70}">
      <dgm:prSet custT="1"/>
      <dgm:spPr/>
      <dgm:t>
        <a:bodyPr/>
        <a:lstStyle/>
        <a:p>
          <a:r>
            <a:rPr lang="en-US" sz="2800" dirty="0"/>
            <a:t>Using predictive modeling as a preventive measure</a:t>
          </a:r>
        </a:p>
      </dgm:t>
    </dgm:pt>
    <dgm:pt modelId="{BC146504-7324-4499-95BD-48C1BAD058DB}" type="parTrans" cxnId="{972C250B-8A3D-43A1-B212-D5B3569EBE77}">
      <dgm:prSet/>
      <dgm:spPr/>
      <dgm:t>
        <a:bodyPr/>
        <a:lstStyle/>
        <a:p>
          <a:endParaRPr lang="en-US"/>
        </a:p>
      </dgm:t>
    </dgm:pt>
    <dgm:pt modelId="{762527D3-F0D5-465A-B9A6-19E647A8B5D0}" type="sibTrans" cxnId="{972C250B-8A3D-43A1-B212-D5B3569EBE77}">
      <dgm:prSet/>
      <dgm:spPr/>
      <dgm:t>
        <a:bodyPr/>
        <a:lstStyle/>
        <a:p>
          <a:endParaRPr lang="en-US"/>
        </a:p>
      </dgm:t>
    </dgm:pt>
    <dgm:pt modelId="{E54AF842-5E0D-44FB-BA4E-5F3E76C887FF}" type="pres">
      <dgm:prSet presAssocID="{A914E1B2-04D8-4672-ACB3-8724233C186F}" presName="root" presStyleCnt="0">
        <dgm:presLayoutVars>
          <dgm:dir/>
          <dgm:resizeHandles val="exact"/>
        </dgm:presLayoutVars>
      </dgm:prSet>
      <dgm:spPr/>
    </dgm:pt>
    <dgm:pt modelId="{188F0CC1-71B8-48F1-AA7E-4922E3C1051E}" type="pres">
      <dgm:prSet presAssocID="{94D999B8-74FA-402B-8B05-9F100CF9DBEA}" presName="compNode" presStyleCnt="0"/>
      <dgm:spPr/>
    </dgm:pt>
    <dgm:pt modelId="{C91A3ACE-C87C-4003-8D0B-5C389A45AAB8}" type="pres">
      <dgm:prSet presAssocID="{94D999B8-74FA-402B-8B05-9F100CF9DBEA}" presName="bgRect" presStyleLbl="bgShp" presStyleIdx="0" presStyleCnt="4"/>
      <dgm:spPr/>
    </dgm:pt>
    <dgm:pt modelId="{E236B368-C1B1-44E1-9D29-B842CCB65BEF}" type="pres">
      <dgm:prSet presAssocID="{94D999B8-74FA-402B-8B05-9F100CF9DBE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E97AD6F9-AE47-40C8-AF34-D57C63B76398}" type="pres">
      <dgm:prSet presAssocID="{94D999B8-74FA-402B-8B05-9F100CF9DBEA}" presName="spaceRect" presStyleCnt="0"/>
      <dgm:spPr/>
    </dgm:pt>
    <dgm:pt modelId="{AF244725-CD97-4EC0-8D84-9E067A18E623}" type="pres">
      <dgm:prSet presAssocID="{94D999B8-74FA-402B-8B05-9F100CF9DBEA}" presName="parTx" presStyleLbl="revTx" presStyleIdx="0" presStyleCnt="4">
        <dgm:presLayoutVars>
          <dgm:chMax val="0"/>
          <dgm:chPref val="0"/>
        </dgm:presLayoutVars>
      </dgm:prSet>
      <dgm:spPr/>
    </dgm:pt>
    <dgm:pt modelId="{2130F1A1-B3FF-40A3-B7FA-D4951CCC03CA}" type="pres">
      <dgm:prSet presAssocID="{17629C12-D148-4E8D-9263-29F1E297A438}" presName="sibTrans" presStyleCnt="0"/>
      <dgm:spPr/>
    </dgm:pt>
    <dgm:pt modelId="{00346FA4-F3CB-4C40-9FEA-97BB5B07D55C}" type="pres">
      <dgm:prSet presAssocID="{048FB8C7-A921-4443-8113-66AD1DC308E1}" presName="compNode" presStyleCnt="0"/>
      <dgm:spPr/>
    </dgm:pt>
    <dgm:pt modelId="{2243F71C-96C1-46A3-89AA-9CA8714AEB7C}" type="pres">
      <dgm:prSet presAssocID="{048FB8C7-A921-4443-8113-66AD1DC308E1}" presName="bgRect" presStyleLbl="bgShp" presStyleIdx="1" presStyleCnt="4"/>
      <dgm:spPr/>
    </dgm:pt>
    <dgm:pt modelId="{BBE664FF-9083-4379-9239-C9EC70E6A49E}" type="pres">
      <dgm:prSet presAssocID="{048FB8C7-A921-4443-8113-66AD1DC308E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70AF7B7C-4870-4AC5-8757-1A50BD7724A1}" type="pres">
      <dgm:prSet presAssocID="{048FB8C7-A921-4443-8113-66AD1DC308E1}" presName="spaceRect" presStyleCnt="0"/>
      <dgm:spPr/>
    </dgm:pt>
    <dgm:pt modelId="{97783F2D-CE17-4A39-8DC2-9FF9B51B728D}" type="pres">
      <dgm:prSet presAssocID="{048FB8C7-A921-4443-8113-66AD1DC308E1}" presName="parTx" presStyleLbl="revTx" presStyleIdx="1" presStyleCnt="4">
        <dgm:presLayoutVars>
          <dgm:chMax val="0"/>
          <dgm:chPref val="0"/>
        </dgm:presLayoutVars>
      </dgm:prSet>
      <dgm:spPr/>
    </dgm:pt>
    <dgm:pt modelId="{8B35B3D1-7062-4543-B525-9DB76C3CEB65}" type="pres">
      <dgm:prSet presAssocID="{DE2B5C3E-3DC8-4324-BAA0-F3032A002FC3}" presName="sibTrans" presStyleCnt="0"/>
      <dgm:spPr/>
    </dgm:pt>
    <dgm:pt modelId="{C8FE1742-5150-4F27-9DDA-E49E1132D76E}" type="pres">
      <dgm:prSet presAssocID="{89DBFE01-4735-4518-88AC-9050425C39F3}" presName="compNode" presStyleCnt="0"/>
      <dgm:spPr/>
    </dgm:pt>
    <dgm:pt modelId="{7C0BCDB0-BA15-43D0-870B-601CB7991F2C}" type="pres">
      <dgm:prSet presAssocID="{89DBFE01-4735-4518-88AC-9050425C39F3}" presName="bgRect" presStyleLbl="bgShp" presStyleIdx="2" presStyleCnt="4"/>
      <dgm:spPr/>
    </dgm:pt>
    <dgm:pt modelId="{FAD66896-5061-4967-BA49-7D12A864910C}" type="pres">
      <dgm:prSet presAssocID="{89DBFE01-4735-4518-88AC-9050425C39F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101BCD63-A1CF-46CF-91BB-B1810CB87F31}" type="pres">
      <dgm:prSet presAssocID="{89DBFE01-4735-4518-88AC-9050425C39F3}" presName="spaceRect" presStyleCnt="0"/>
      <dgm:spPr/>
    </dgm:pt>
    <dgm:pt modelId="{B637E6F1-854C-489C-91FF-6488290BC573}" type="pres">
      <dgm:prSet presAssocID="{89DBFE01-4735-4518-88AC-9050425C39F3}" presName="parTx" presStyleLbl="revTx" presStyleIdx="2" presStyleCnt="4">
        <dgm:presLayoutVars>
          <dgm:chMax val="0"/>
          <dgm:chPref val="0"/>
        </dgm:presLayoutVars>
      </dgm:prSet>
      <dgm:spPr/>
    </dgm:pt>
    <dgm:pt modelId="{EF8F66B0-7CBE-4D57-8927-8C3E82C076AB}" type="pres">
      <dgm:prSet presAssocID="{DAB4521C-A3FD-47B3-ACEF-FBF492CF5351}" presName="sibTrans" presStyleCnt="0"/>
      <dgm:spPr/>
    </dgm:pt>
    <dgm:pt modelId="{E286C91C-4F66-40B9-9140-C53A7FEB669B}" type="pres">
      <dgm:prSet presAssocID="{77B9A503-B131-4A95-A3FA-79544626DE70}" presName="compNode" presStyleCnt="0"/>
      <dgm:spPr/>
    </dgm:pt>
    <dgm:pt modelId="{136705DB-5454-406E-B70F-00699CA357D7}" type="pres">
      <dgm:prSet presAssocID="{77B9A503-B131-4A95-A3FA-79544626DE70}" presName="bgRect" presStyleLbl="bgShp" presStyleIdx="3" presStyleCnt="4"/>
      <dgm:spPr/>
    </dgm:pt>
    <dgm:pt modelId="{69C9176E-5EE3-41AA-AEF4-5B418CB80E00}" type="pres">
      <dgm:prSet presAssocID="{77B9A503-B131-4A95-A3FA-79544626DE7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tatistics"/>
        </a:ext>
      </dgm:extLst>
    </dgm:pt>
    <dgm:pt modelId="{B2AD9BD8-2B7C-4D0E-8D60-95FB0E27D6DC}" type="pres">
      <dgm:prSet presAssocID="{77B9A503-B131-4A95-A3FA-79544626DE70}" presName="spaceRect" presStyleCnt="0"/>
      <dgm:spPr/>
    </dgm:pt>
    <dgm:pt modelId="{B94E91F5-17F1-494E-9151-A3BF8D9AAD2A}" type="pres">
      <dgm:prSet presAssocID="{77B9A503-B131-4A95-A3FA-79544626DE70}" presName="parTx" presStyleLbl="revTx" presStyleIdx="3" presStyleCnt="4">
        <dgm:presLayoutVars>
          <dgm:chMax val="0"/>
          <dgm:chPref val="0"/>
        </dgm:presLayoutVars>
      </dgm:prSet>
      <dgm:spPr/>
    </dgm:pt>
  </dgm:ptLst>
  <dgm:cxnLst>
    <dgm:cxn modelId="{AD510B08-CA55-4316-97DC-9E3BCC712F7B}" type="presOf" srcId="{94D999B8-74FA-402B-8B05-9F100CF9DBEA}" destId="{AF244725-CD97-4EC0-8D84-9E067A18E623}" srcOrd="0" destOrd="0" presId="urn:microsoft.com/office/officeart/2018/2/layout/IconVerticalSolidList"/>
    <dgm:cxn modelId="{972C250B-8A3D-43A1-B212-D5B3569EBE77}" srcId="{A914E1B2-04D8-4672-ACB3-8724233C186F}" destId="{77B9A503-B131-4A95-A3FA-79544626DE70}" srcOrd="3" destOrd="0" parTransId="{BC146504-7324-4499-95BD-48C1BAD058DB}" sibTransId="{762527D3-F0D5-465A-B9A6-19E647A8B5D0}"/>
    <dgm:cxn modelId="{420E0445-3C8B-42ED-9BAB-33771BB2DC82}" type="presOf" srcId="{A914E1B2-04D8-4672-ACB3-8724233C186F}" destId="{E54AF842-5E0D-44FB-BA4E-5F3E76C887FF}" srcOrd="0" destOrd="0" presId="urn:microsoft.com/office/officeart/2018/2/layout/IconVerticalSolidList"/>
    <dgm:cxn modelId="{EE5D916C-CC9D-4ADA-9C5B-6529F3DDACA0}" srcId="{A914E1B2-04D8-4672-ACB3-8724233C186F}" destId="{89DBFE01-4735-4518-88AC-9050425C39F3}" srcOrd="2" destOrd="0" parTransId="{6A229ED3-1A79-48E3-92F5-90AEFEAFF3F1}" sibTransId="{DAB4521C-A3FD-47B3-ACEF-FBF492CF5351}"/>
    <dgm:cxn modelId="{8DACA94D-672E-4BCB-9B64-646F6BB7C767}" type="presOf" srcId="{77B9A503-B131-4A95-A3FA-79544626DE70}" destId="{B94E91F5-17F1-494E-9151-A3BF8D9AAD2A}" srcOrd="0" destOrd="0" presId="urn:microsoft.com/office/officeart/2018/2/layout/IconVerticalSolidList"/>
    <dgm:cxn modelId="{D9DF8995-6A46-4C38-8B97-C7B375E58AD6}" srcId="{A914E1B2-04D8-4672-ACB3-8724233C186F}" destId="{048FB8C7-A921-4443-8113-66AD1DC308E1}" srcOrd="1" destOrd="0" parTransId="{5A9807C0-CC84-42D7-8258-E99970B679D1}" sibTransId="{DE2B5C3E-3DC8-4324-BAA0-F3032A002FC3}"/>
    <dgm:cxn modelId="{A4C91FA5-8D25-4CBC-A5C5-5C0131740131}" type="presOf" srcId="{048FB8C7-A921-4443-8113-66AD1DC308E1}" destId="{97783F2D-CE17-4A39-8DC2-9FF9B51B728D}" srcOrd="0" destOrd="0" presId="urn:microsoft.com/office/officeart/2018/2/layout/IconVerticalSolidList"/>
    <dgm:cxn modelId="{D02DF3AC-31DD-4E92-8DDC-052FAEF8D41C}" srcId="{A914E1B2-04D8-4672-ACB3-8724233C186F}" destId="{94D999B8-74FA-402B-8B05-9F100CF9DBEA}" srcOrd="0" destOrd="0" parTransId="{3A4F38E5-74B0-4A46-924F-603AB0D7E3C6}" sibTransId="{17629C12-D148-4E8D-9263-29F1E297A438}"/>
    <dgm:cxn modelId="{3DCCEDBC-D3DA-4E80-8A2D-875FA108B314}" type="presOf" srcId="{89DBFE01-4735-4518-88AC-9050425C39F3}" destId="{B637E6F1-854C-489C-91FF-6488290BC573}" srcOrd="0" destOrd="0" presId="urn:microsoft.com/office/officeart/2018/2/layout/IconVerticalSolidList"/>
    <dgm:cxn modelId="{2DC3DCEA-59C2-45FA-A087-F03B9F89FE44}" type="presParOf" srcId="{E54AF842-5E0D-44FB-BA4E-5F3E76C887FF}" destId="{188F0CC1-71B8-48F1-AA7E-4922E3C1051E}" srcOrd="0" destOrd="0" presId="urn:microsoft.com/office/officeart/2018/2/layout/IconVerticalSolidList"/>
    <dgm:cxn modelId="{5C2B244F-7C59-421D-A2C7-1210F796FDF3}" type="presParOf" srcId="{188F0CC1-71B8-48F1-AA7E-4922E3C1051E}" destId="{C91A3ACE-C87C-4003-8D0B-5C389A45AAB8}" srcOrd="0" destOrd="0" presId="urn:microsoft.com/office/officeart/2018/2/layout/IconVerticalSolidList"/>
    <dgm:cxn modelId="{72A22A33-DA9A-4B99-83B8-4119652F88A9}" type="presParOf" srcId="{188F0CC1-71B8-48F1-AA7E-4922E3C1051E}" destId="{E236B368-C1B1-44E1-9D29-B842CCB65BEF}" srcOrd="1" destOrd="0" presId="urn:microsoft.com/office/officeart/2018/2/layout/IconVerticalSolidList"/>
    <dgm:cxn modelId="{B603A2C0-9B86-48E7-AAF0-9A9275B9F485}" type="presParOf" srcId="{188F0CC1-71B8-48F1-AA7E-4922E3C1051E}" destId="{E97AD6F9-AE47-40C8-AF34-D57C63B76398}" srcOrd="2" destOrd="0" presId="urn:microsoft.com/office/officeart/2018/2/layout/IconVerticalSolidList"/>
    <dgm:cxn modelId="{31FBE975-80CC-4E37-9D2B-E5AF9DC048E9}" type="presParOf" srcId="{188F0CC1-71B8-48F1-AA7E-4922E3C1051E}" destId="{AF244725-CD97-4EC0-8D84-9E067A18E623}" srcOrd="3" destOrd="0" presId="urn:microsoft.com/office/officeart/2018/2/layout/IconVerticalSolidList"/>
    <dgm:cxn modelId="{F3D1B680-DF1E-4B18-A914-E2B0F60A4BBA}" type="presParOf" srcId="{E54AF842-5E0D-44FB-BA4E-5F3E76C887FF}" destId="{2130F1A1-B3FF-40A3-B7FA-D4951CCC03CA}" srcOrd="1" destOrd="0" presId="urn:microsoft.com/office/officeart/2018/2/layout/IconVerticalSolidList"/>
    <dgm:cxn modelId="{982BFA44-492A-4967-AB9F-61EE2F791645}" type="presParOf" srcId="{E54AF842-5E0D-44FB-BA4E-5F3E76C887FF}" destId="{00346FA4-F3CB-4C40-9FEA-97BB5B07D55C}" srcOrd="2" destOrd="0" presId="urn:microsoft.com/office/officeart/2018/2/layout/IconVerticalSolidList"/>
    <dgm:cxn modelId="{EF3E0F92-959A-4BC7-8984-82AE674CE036}" type="presParOf" srcId="{00346FA4-F3CB-4C40-9FEA-97BB5B07D55C}" destId="{2243F71C-96C1-46A3-89AA-9CA8714AEB7C}" srcOrd="0" destOrd="0" presId="urn:microsoft.com/office/officeart/2018/2/layout/IconVerticalSolidList"/>
    <dgm:cxn modelId="{B3133B20-FC6D-440C-9CE9-74A0F7D83F5F}" type="presParOf" srcId="{00346FA4-F3CB-4C40-9FEA-97BB5B07D55C}" destId="{BBE664FF-9083-4379-9239-C9EC70E6A49E}" srcOrd="1" destOrd="0" presId="urn:microsoft.com/office/officeart/2018/2/layout/IconVerticalSolidList"/>
    <dgm:cxn modelId="{8138E7BF-1BC4-4307-8076-FF3570FADBA0}" type="presParOf" srcId="{00346FA4-F3CB-4C40-9FEA-97BB5B07D55C}" destId="{70AF7B7C-4870-4AC5-8757-1A50BD7724A1}" srcOrd="2" destOrd="0" presId="urn:microsoft.com/office/officeart/2018/2/layout/IconVerticalSolidList"/>
    <dgm:cxn modelId="{87B22B41-3693-428D-8B31-E2A807E5D30C}" type="presParOf" srcId="{00346FA4-F3CB-4C40-9FEA-97BB5B07D55C}" destId="{97783F2D-CE17-4A39-8DC2-9FF9B51B728D}" srcOrd="3" destOrd="0" presId="urn:microsoft.com/office/officeart/2018/2/layout/IconVerticalSolidList"/>
    <dgm:cxn modelId="{6EBAF29A-E802-4CAE-B215-D67B0DD43659}" type="presParOf" srcId="{E54AF842-5E0D-44FB-BA4E-5F3E76C887FF}" destId="{8B35B3D1-7062-4543-B525-9DB76C3CEB65}" srcOrd="3" destOrd="0" presId="urn:microsoft.com/office/officeart/2018/2/layout/IconVerticalSolidList"/>
    <dgm:cxn modelId="{B5280501-BEE5-4661-8319-A3AD2065DFE9}" type="presParOf" srcId="{E54AF842-5E0D-44FB-BA4E-5F3E76C887FF}" destId="{C8FE1742-5150-4F27-9DDA-E49E1132D76E}" srcOrd="4" destOrd="0" presId="urn:microsoft.com/office/officeart/2018/2/layout/IconVerticalSolidList"/>
    <dgm:cxn modelId="{0EF1EDC8-C8FA-453A-B076-E222039587A2}" type="presParOf" srcId="{C8FE1742-5150-4F27-9DDA-E49E1132D76E}" destId="{7C0BCDB0-BA15-43D0-870B-601CB7991F2C}" srcOrd="0" destOrd="0" presId="urn:microsoft.com/office/officeart/2018/2/layout/IconVerticalSolidList"/>
    <dgm:cxn modelId="{F5432E01-1454-4E14-A885-3150A29615B1}" type="presParOf" srcId="{C8FE1742-5150-4F27-9DDA-E49E1132D76E}" destId="{FAD66896-5061-4967-BA49-7D12A864910C}" srcOrd="1" destOrd="0" presId="urn:microsoft.com/office/officeart/2018/2/layout/IconVerticalSolidList"/>
    <dgm:cxn modelId="{13F8925C-5C35-467E-B2BA-AD99966765A6}" type="presParOf" srcId="{C8FE1742-5150-4F27-9DDA-E49E1132D76E}" destId="{101BCD63-A1CF-46CF-91BB-B1810CB87F31}" srcOrd="2" destOrd="0" presId="urn:microsoft.com/office/officeart/2018/2/layout/IconVerticalSolidList"/>
    <dgm:cxn modelId="{A4698C60-6F53-4C2D-8463-29C1C215FBCB}" type="presParOf" srcId="{C8FE1742-5150-4F27-9DDA-E49E1132D76E}" destId="{B637E6F1-854C-489C-91FF-6488290BC573}" srcOrd="3" destOrd="0" presId="urn:microsoft.com/office/officeart/2018/2/layout/IconVerticalSolidList"/>
    <dgm:cxn modelId="{04545FE9-83D8-4C3F-BD9F-097CEE11BFBC}" type="presParOf" srcId="{E54AF842-5E0D-44FB-BA4E-5F3E76C887FF}" destId="{EF8F66B0-7CBE-4D57-8927-8C3E82C076AB}" srcOrd="5" destOrd="0" presId="urn:microsoft.com/office/officeart/2018/2/layout/IconVerticalSolidList"/>
    <dgm:cxn modelId="{842B98E6-079F-48BE-AC1C-290B5380D23C}" type="presParOf" srcId="{E54AF842-5E0D-44FB-BA4E-5F3E76C887FF}" destId="{E286C91C-4F66-40B9-9140-C53A7FEB669B}" srcOrd="6" destOrd="0" presId="urn:microsoft.com/office/officeart/2018/2/layout/IconVerticalSolidList"/>
    <dgm:cxn modelId="{85C88A4D-F775-4247-93EA-F3C035153DF8}" type="presParOf" srcId="{E286C91C-4F66-40B9-9140-C53A7FEB669B}" destId="{136705DB-5454-406E-B70F-00699CA357D7}" srcOrd="0" destOrd="0" presId="urn:microsoft.com/office/officeart/2018/2/layout/IconVerticalSolidList"/>
    <dgm:cxn modelId="{41255E00-CBBE-4561-805F-A247CC848048}" type="presParOf" srcId="{E286C91C-4F66-40B9-9140-C53A7FEB669B}" destId="{69C9176E-5EE3-41AA-AEF4-5B418CB80E00}" srcOrd="1" destOrd="0" presId="urn:microsoft.com/office/officeart/2018/2/layout/IconVerticalSolidList"/>
    <dgm:cxn modelId="{B92A3E87-8A02-4465-86E7-17D3134FDFEB}" type="presParOf" srcId="{E286C91C-4F66-40B9-9140-C53A7FEB669B}" destId="{B2AD9BD8-2B7C-4D0E-8D60-95FB0E27D6DC}" srcOrd="2" destOrd="0" presId="urn:microsoft.com/office/officeart/2018/2/layout/IconVerticalSolidList"/>
    <dgm:cxn modelId="{6CDBC5E0-CD5F-4742-97C8-E6150A90A6DF}" type="presParOf" srcId="{E286C91C-4F66-40B9-9140-C53A7FEB669B}" destId="{B94E91F5-17F1-494E-9151-A3BF8D9AAD2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2F6D64-193C-492F-8DA4-CC5C4AF7E7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01B4827-32F0-466E-B43E-EE5D617C3924}">
      <dgm:prSet phldrT="[Text]" custT="1"/>
      <dgm:spPr/>
      <dgm:t>
        <a:bodyPr/>
        <a:lstStyle/>
        <a:p>
          <a:pPr>
            <a:lnSpc>
              <a:spcPct val="100000"/>
            </a:lnSpc>
          </a:pPr>
          <a:r>
            <a:rPr lang="en-US" sz="1600" dirty="0"/>
            <a:t>Age</a:t>
          </a:r>
        </a:p>
      </dgm:t>
    </dgm:pt>
    <dgm:pt modelId="{8D4A34AB-162F-4A22-AACB-A609BF280DA9}" type="parTrans" cxnId="{92FD94F7-854B-4FBB-8DDB-19980E9C3F74}">
      <dgm:prSet/>
      <dgm:spPr/>
      <dgm:t>
        <a:bodyPr/>
        <a:lstStyle/>
        <a:p>
          <a:endParaRPr lang="en-US"/>
        </a:p>
      </dgm:t>
    </dgm:pt>
    <dgm:pt modelId="{BC91F520-B701-49D5-AC24-EA1B471ADB12}" type="sibTrans" cxnId="{92FD94F7-854B-4FBB-8DDB-19980E9C3F74}">
      <dgm:prSet/>
      <dgm:spPr/>
      <dgm:t>
        <a:bodyPr/>
        <a:lstStyle/>
        <a:p>
          <a:endParaRPr lang="en-US"/>
        </a:p>
      </dgm:t>
    </dgm:pt>
    <dgm:pt modelId="{BC097566-99B6-4297-A9F3-F06297731C75}">
      <dgm:prSet phldrT="[Text]" custT="1"/>
      <dgm:spPr/>
      <dgm:t>
        <a:bodyPr/>
        <a:lstStyle/>
        <a:p>
          <a:pPr>
            <a:lnSpc>
              <a:spcPct val="100000"/>
            </a:lnSpc>
          </a:pPr>
          <a:r>
            <a:rPr lang="en-US" sz="1600" dirty="0"/>
            <a:t>Gender</a:t>
          </a:r>
        </a:p>
      </dgm:t>
    </dgm:pt>
    <dgm:pt modelId="{96225F5C-3D2F-4A1C-94E8-8FD86F59A31F}" type="parTrans" cxnId="{4CFED3C0-4800-4627-92DC-02E5244AD717}">
      <dgm:prSet/>
      <dgm:spPr/>
      <dgm:t>
        <a:bodyPr/>
        <a:lstStyle/>
        <a:p>
          <a:endParaRPr lang="en-US"/>
        </a:p>
      </dgm:t>
    </dgm:pt>
    <dgm:pt modelId="{89EF4A29-6EE2-4D2C-8AE5-2C642F7B18D4}" type="sibTrans" cxnId="{4CFED3C0-4800-4627-92DC-02E5244AD717}">
      <dgm:prSet/>
      <dgm:spPr/>
      <dgm:t>
        <a:bodyPr/>
        <a:lstStyle/>
        <a:p>
          <a:endParaRPr lang="en-US"/>
        </a:p>
      </dgm:t>
    </dgm:pt>
    <dgm:pt modelId="{41DCDEF1-C8BE-48E3-A472-8A1D0E4013B2}">
      <dgm:prSet phldrT="[Text]"/>
      <dgm:spPr/>
      <dgm:t>
        <a:bodyPr/>
        <a:lstStyle/>
        <a:p>
          <a:pPr>
            <a:lnSpc>
              <a:spcPct val="100000"/>
            </a:lnSpc>
          </a:pPr>
          <a:r>
            <a:rPr lang="en-US"/>
            <a:t>Interaction</a:t>
          </a:r>
        </a:p>
      </dgm:t>
    </dgm:pt>
    <dgm:pt modelId="{A1065CF4-D266-458C-A90F-744B64B80482}" type="parTrans" cxnId="{B5830BED-1F6F-4565-A6E1-965CC0122505}">
      <dgm:prSet/>
      <dgm:spPr/>
      <dgm:t>
        <a:bodyPr/>
        <a:lstStyle/>
        <a:p>
          <a:endParaRPr lang="en-US"/>
        </a:p>
      </dgm:t>
    </dgm:pt>
    <dgm:pt modelId="{93966F67-B10C-4724-9F86-805B6B2DB8A6}" type="sibTrans" cxnId="{B5830BED-1F6F-4565-A6E1-965CC0122505}">
      <dgm:prSet/>
      <dgm:spPr/>
      <dgm:t>
        <a:bodyPr/>
        <a:lstStyle/>
        <a:p>
          <a:endParaRPr lang="en-US"/>
        </a:p>
      </dgm:t>
    </dgm:pt>
    <dgm:pt modelId="{F67959FD-DD73-4B2F-9BD9-E0FFF70E358E}">
      <dgm:prSet phldrT="[Text]" custT="1"/>
      <dgm:spPr/>
      <dgm:t>
        <a:bodyPr/>
        <a:lstStyle/>
        <a:p>
          <a:pPr>
            <a:lnSpc>
              <a:spcPct val="100000"/>
            </a:lnSpc>
          </a:pPr>
          <a:r>
            <a:rPr lang="en-US" sz="1600" dirty="0"/>
            <a:t>Number of clicks</a:t>
          </a:r>
        </a:p>
      </dgm:t>
    </dgm:pt>
    <dgm:pt modelId="{2FAEA693-19DC-4AED-AF6C-49DCABE10404}" type="parTrans" cxnId="{0B10C3D6-1830-4C3A-996C-BE0EC7E02349}">
      <dgm:prSet/>
      <dgm:spPr/>
      <dgm:t>
        <a:bodyPr/>
        <a:lstStyle/>
        <a:p>
          <a:endParaRPr lang="en-US"/>
        </a:p>
      </dgm:t>
    </dgm:pt>
    <dgm:pt modelId="{70EC913C-E1A1-40F3-9733-CEF0B85B7796}" type="sibTrans" cxnId="{0B10C3D6-1830-4C3A-996C-BE0EC7E02349}">
      <dgm:prSet/>
      <dgm:spPr/>
      <dgm:t>
        <a:bodyPr/>
        <a:lstStyle/>
        <a:p>
          <a:endParaRPr lang="en-US"/>
        </a:p>
      </dgm:t>
    </dgm:pt>
    <dgm:pt modelId="{3B51F023-233C-4199-AF46-8AAAF5EB2B5F}">
      <dgm:prSet phldrT="[Text]" custT="1"/>
      <dgm:spPr/>
      <dgm:t>
        <a:bodyPr/>
        <a:lstStyle/>
        <a:p>
          <a:pPr>
            <a:lnSpc>
              <a:spcPct val="100000"/>
            </a:lnSpc>
          </a:pPr>
          <a:r>
            <a:rPr lang="en-US" sz="1600" dirty="0"/>
            <a:t>Date Registered</a:t>
          </a:r>
        </a:p>
      </dgm:t>
    </dgm:pt>
    <dgm:pt modelId="{B7466A60-D929-4CEE-8539-CBDB5A4A4BC4}" type="parTrans" cxnId="{36A3BBF4-D277-45AE-8E9E-72E8FD71B9B5}">
      <dgm:prSet/>
      <dgm:spPr/>
      <dgm:t>
        <a:bodyPr/>
        <a:lstStyle/>
        <a:p>
          <a:endParaRPr lang="en-US"/>
        </a:p>
      </dgm:t>
    </dgm:pt>
    <dgm:pt modelId="{06476271-EFC7-442D-B76F-FE83AD62E8F6}" type="sibTrans" cxnId="{36A3BBF4-D277-45AE-8E9E-72E8FD71B9B5}">
      <dgm:prSet/>
      <dgm:spPr/>
      <dgm:t>
        <a:bodyPr/>
        <a:lstStyle/>
        <a:p>
          <a:endParaRPr lang="en-US"/>
        </a:p>
      </dgm:t>
    </dgm:pt>
    <dgm:pt modelId="{5CE5C0C7-671A-4F6A-BC5B-E52B9B61A688}">
      <dgm:prSet phldrT="[Text]" custT="1"/>
      <dgm:spPr/>
      <dgm:t>
        <a:bodyPr/>
        <a:lstStyle/>
        <a:p>
          <a:pPr>
            <a:lnSpc>
              <a:spcPct val="100000"/>
            </a:lnSpc>
          </a:pPr>
          <a:r>
            <a:rPr lang="en-US" sz="1600" dirty="0"/>
            <a:t>Education Qualifications</a:t>
          </a:r>
        </a:p>
      </dgm:t>
    </dgm:pt>
    <dgm:pt modelId="{7CDAF6BA-05DE-4899-8850-8C85FDABB2E1}" type="parTrans" cxnId="{66BAB824-BC29-44E9-ADA4-C8A28A65BA62}">
      <dgm:prSet/>
      <dgm:spPr/>
      <dgm:t>
        <a:bodyPr/>
        <a:lstStyle/>
        <a:p>
          <a:endParaRPr lang="en-US"/>
        </a:p>
      </dgm:t>
    </dgm:pt>
    <dgm:pt modelId="{C04DB574-F8D6-43A8-8831-F65A91CAA731}" type="sibTrans" cxnId="{66BAB824-BC29-44E9-ADA4-C8A28A65BA62}">
      <dgm:prSet/>
      <dgm:spPr/>
      <dgm:t>
        <a:bodyPr/>
        <a:lstStyle/>
        <a:p>
          <a:endParaRPr lang="en-US"/>
        </a:p>
      </dgm:t>
    </dgm:pt>
    <dgm:pt modelId="{5F8EEDBB-9EF8-4300-B70D-CBAB45910578}">
      <dgm:prSet phldrT="[Text]" custT="1"/>
      <dgm:spPr/>
      <dgm:t>
        <a:bodyPr/>
        <a:lstStyle/>
        <a:p>
          <a:pPr>
            <a:lnSpc>
              <a:spcPct val="100000"/>
            </a:lnSpc>
          </a:pPr>
          <a:r>
            <a:rPr lang="en-US" sz="1600" dirty="0"/>
            <a:t>Disability</a:t>
          </a:r>
        </a:p>
      </dgm:t>
    </dgm:pt>
    <dgm:pt modelId="{5F12B62E-FFFD-4B5A-B63E-8CCD58286751}" type="parTrans" cxnId="{7ECD3720-883E-4078-BC3F-815801713532}">
      <dgm:prSet/>
      <dgm:spPr/>
      <dgm:t>
        <a:bodyPr/>
        <a:lstStyle/>
        <a:p>
          <a:endParaRPr lang="en-US"/>
        </a:p>
      </dgm:t>
    </dgm:pt>
    <dgm:pt modelId="{013E29E9-AC4F-4EEF-BBC9-CC40E4692262}" type="sibTrans" cxnId="{7ECD3720-883E-4078-BC3F-815801713532}">
      <dgm:prSet/>
      <dgm:spPr/>
      <dgm:t>
        <a:bodyPr/>
        <a:lstStyle/>
        <a:p>
          <a:endParaRPr lang="en-US"/>
        </a:p>
      </dgm:t>
    </dgm:pt>
    <dgm:pt modelId="{C9FEC938-6DAB-4C52-ADF2-F45D25E1B980}">
      <dgm:prSet phldrT="[Text]" custT="1"/>
      <dgm:spPr/>
      <dgm:t>
        <a:bodyPr/>
        <a:lstStyle/>
        <a:p>
          <a:pPr>
            <a:lnSpc>
              <a:spcPct val="100000"/>
            </a:lnSpc>
          </a:pPr>
          <a:r>
            <a:rPr lang="en-US" sz="1600" dirty="0"/>
            <a:t>Date Unregistered</a:t>
          </a:r>
        </a:p>
      </dgm:t>
    </dgm:pt>
    <dgm:pt modelId="{43ECBAB3-BC43-4EF3-9553-ED01EF020DD9}" type="parTrans" cxnId="{46847107-6142-4F10-8E0B-2B60E3DA3A3D}">
      <dgm:prSet/>
      <dgm:spPr/>
      <dgm:t>
        <a:bodyPr/>
        <a:lstStyle/>
        <a:p>
          <a:endParaRPr lang="en-US"/>
        </a:p>
      </dgm:t>
    </dgm:pt>
    <dgm:pt modelId="{3E7D83EE-4C31-4D84-A370-39D352B96E41}" type="sibTrans" cxnId="{46847107-6142-4F10-8E0B-2B60E3DA3A3D}">
      <dgm:prSet/>
      <dgm:spPr/>
      <dgm:t>
        <a:bodyPr/>
        <a:lstStyle/>
        <a:p>
          <a:endParaRPr lang="en-US"/>
        </a:p>
      </dgm:t>
    </dgm:pt>
    <dgm:pt modelId="{A062A19E-FAA0-4A0A-8BD3-AA8C3151D7CA}">
      <dgm:prSet phldrT="[Text]"/>
      <dgm:spPr/>
      <dgm:t>
        <a:bodyPr/>
        <a:lstStyle/>
        <a:p>
          <a:pPr>
            <a:lnSpc>
              <a:spcPct val="100000"/>
            </a:lnSpc>
          </a:pPr>
          <a:r>
            <a:rPr lang="en-US"/>
            <a:t>Performance</a:t>
          </a:r>
        </a:p>
      </dgm:t>
    </dgm:pt>
    <dgm:pt modelId="{BA0F6932-5F6B-46E4-A1B2-C2E95B42FAA8}" type="parTrans" cxnId="{4B9CC78D-2F06-4624-9F3A-4AE634096069}">
      <dgm:prSet/>
      <dgm:spPr/>
      <dgm:t>
        <a:bodyPr/>
        <a:lstStyle/>
        <a:p>
          <a:endParaRPr lang="en-US"/>
        </a:p>
      </dgm:t>
    </dgm:pt>
    <dgm:pt modelId="{110D30A2-554F-4C0B-85CB-D1F07A6A896C}" type="sibTrans" cxnId="{4B9CC78D-2F06-4624-9F3A-4AE634096069}">
      <dgm:prSet/>
      <dgm:spPr/>
      <dgm:t>
        <a:bodyPr/>
        <a:lstStyle/>
        <a:p>
          <a:endParaRPr lang="en-US"/>
        </a:p>
      </dgm:t>
    </dgm:pt>
    <dgm:pt modelId="{C87F92A2-7E3B-4202-9335-2D908F7F75F7}">
      <dgm:prSet phldrT="[Text]" custT="1"/>
      <dgm:spPr/>
      <dgm:t>
        <a:bodyPr/>
        <a:lstStyle/>
        <a:p>
          <a:pPr>
            <a:lnSpc>
              <a:spcPct val="100000"/>
            </a:lnSpc>
          </a:pPr>
          <a:r>
            <a:rPr lang="en-US" sz="1600" dirty="0"/>
            <a:t>Score</a:t>
          </a:r>
        </a:p>
        <a:p>
          <a:pPr>
            <a:lnSpc>
              <a:spcPct val="100000"/>
            </a:lnSpc>
          </a:pPr>
          <a:r>
            <a:rPr lang="en-US" sz="1600" dirty="0"/>
            <a:t>Result</a:t>
          </a:r>
          <a:endParaRPr lang="en-US" sz="1800" dirty="0"/>
        </a:p>
      </dgm:t>
    </dgm:pt>
    <dgm:pt modelId="{9DB1F7F0-A84C-436C-BFF6-69BF129C94B4}" type="parTrans" cxnId="{E9DCD51B-B680-4C69-A702-25396F58850D}">
      <dgm:prSet/>
      <dgm:spPr/>
      <dgm:t>
        <a:bodyPr/>
        <a:lstStyle/>
        <a:p>
          <a:endParaRPr lang="en-US"/>
        </a:p>
      </dgm:t>
    </dgm:pt>
    <dgm:pt modelId="{D80E25FB-8CEA-48B9-91F8-7BDADAC91219}" type="sibTrans" cxnId="{E9DCD51B-B680-4C69-A702-25396F58850D}">
      <dgm:prSet/>
      <dgm:spPr/>
      <dgm:t>
        <a:bodyPr/>
        <a:lstStyle/>
        <a:p>
          <a:endParaRPr lang="en-US"/>
        </a:p>
      </dgm:t>
    </dgm:pt>
    <dgm:pt modelId="{8D93E4AF-2469-4966-83FB-FF1AB2B33BF5}">
      <dgm:prSet phldrT="[Text]"/>
      <dgm:spPr/>
      <dgm:t>
        <a:bodyPr/>
        <a:lstStyle/>
        <a:p>
          <a:pPr>
            <a:lnSpc>
              <a:spcPct val="100000"/>
            </a:lnSpc>
          </a:pPr>
          <a:r>
            <a:rPr lang="en-US" dirty="0"/>
            <a:t>Demographics</a:t>
          </a:r>
        </a:p>
      </dgm:t>
    </dgm:pt>
    <dgm:pt modelId="{33AC6EC5-ED34-411E-B6DA-CBF711774B51}" type="parTrans" cxnId="{24F10AB0-1449-4203-8AAC-68360C01CA16}">
      <dgm:prSet/>
      <dgm:spPr/>
      <dgm:t>
        <a:bodyPr/>
        <a:lstStyle/>
        <a:p>
          <a:endParaRPr lang="en-US"/>
        </a:p>
      </dgm:t>
    </dgm:pt>
    <dgm:pt modelId="{DD3D8829-B59B-43B9-B5E8-FFA02DBBCD2B}" type="sibTrans" cxnId="{24F10AB0-1449-4203-8AAC-68360C01CA16}">
      <dgm:prSet/>
      <dgm:spPr/>
      <dgm:t>
        <a:bodyPr/>
        <a:lstStyle/>
        <a:p>
          <a:endParaRPr lang="en-US"/>
        </a:p>
      </dgm:t>
    </dgm:pt>
    <dgm:pt modelId="{B51A978A-557F-4DAE-A4C2-AB93BBAA497E}">
      <dgm:prSet phldrT="[Text]"/>
      <dgm:spPr/>
      <dgm:t>
        <a:bodyPr/>
        <a:lstStyle/>
        <a:p>
          <a:pPr>
            <a:lnSpc>
              <a:spcPct val="100000"/>
            </a:lnSpc>
          </a:pPr>
          <a:endParaRPr lang="en-US" sz="1800" dirty="0"/>
        </a:p>
      </dgm:t>
    </dgm:pt>
    <dgm:pt modelId="{42EA0957-FF76-413F-AB13-928AC60934C0}" type="sibTrans" cxnId="{7690604E-8EBF-45ED-9084-EEE0F346EC5E}">
      <dgm:prSet/>
      <dgm:spPr/>
      <dgm:t>
        <a:bodyPr/>
        <a:lstStyle/>
        <a:p>
          <a:endParaRPr lang="en-US"/>
        </a:p>
      </dgm:t>
    </dgm:pt>
    <dgm:pt modelId="{257F0EC3-070B-4BE1-86AC-22AF493D4106}" type="parTrans" cxnId="{7690604E-8EBF-45ED-9084-EEE0F346EC5E}">
      <dgm:prSet/>
      <dgm:spPr/>
      <dgm:t>
        <a:bodyPr/>
        <a:lstStyle/>
        <a:p>
          <a:endParaRPr lang="en-US"/>
        </a:p>
      </dgm:t>
    </dgm:pt>
    <dgm:pt modelId="{A3C5983F-3D50-4FA0-B036-2533A1E56CF5}" type="pres">
      <dgm:prSet presAssocID="{A92F6D64-193C-492F-8DA4-CC5C4AF7E797}" presName="root" presStyleCnt="0">
        <dgm:presLayoutVars>
          <dgm:dir/>
          <dgm:resizeHandles val="exact"/>
        </dgm:presLayoutVars>
      </dgm:prSet>
      <dgm:spPr/>
    </dgm:pt>
    <dgm:pt modelId="{16217665-9470-4F9D-814B-ECD0A9DFE3A6}" type="pres">
      <dgm:prSet presAssocID="{8D93E4AF-2469-4966-83FB-FF1AB2B33BF5}" presName="compNode" presStyleCnt="0"/>
      <dgm:spPr/>
    </dgm:pt>
    <dgm:pt modelId="{FF9EE63D-7210-419E-BC43-8F5A4BAC5BF3}" type="pres">
      <dgm:prSet presAssocID="{8D93E4AF-2469-4966-83FB-FF1AB2B33BF5}" presName="bgRect" presStyleLbl="bgShp" presStyleIdx="0" presStyleCnt="3"/>
      <dgm:spPr/>
    </dgm:pt>
    <dgm:pt modelId="{B2BE95E5-BF3A-45FB-8361-70440780ACA0}" type="pres">
      <dgm:prSet presAssocID="{8D93E4AF-2469-4966-83FB-FF1AB2B33BF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Male profile"/>
        </a:ext>
      </dgm:extLst>
    </dgm:pt>
    <dgm:pt modelId="{1D3BE66D-B08D-4AAD-9EF3-EA6FB41E4F87}" type="pres">
      <dgm:prSet presAssocID="{8D93E4AF-2469-4966-83FB-FF1AB2B33BF5}" presName="spaceRect" presStyleCnt="0"/>
      <dgm:spPr/>
    </dgm:pt>
    <dgm:pt modelId="{1C08DE83-9D4C-4BD2-9C5F-40E280B6D486}" type="pres">
      <dgm:prSet presAssocID="{8D93E4AF-2469-4966-83FB-FF1AB2B33BF5}" presName="parTx" presStyleLbl="revTx" presStyleIdx="0" presStyleCnt="6">
        <dgm:presLayoutVars>
          <dgm:chMax val="0"/>
          <dgm:chPref val="0"/>
        </dgm:presLayoutVars>
      </dgm:prSet>
      <dgm:spPr/>
    </dgm:pt>
    <dgm:pt modelId="{D8E8EFD8-A40F-4B01-A1B6-DDD38DD6C891}" type="pres">
      <dgm:prSet presAssocID="{8D93E4AF-2469-4966-83FB-FF1AB2B33BF5}" presName="desTx" presStyleLbl="revTx" presStyleIdx="1" presStyleCnt="6" custScaleX="177038">
        <dgm:presLayoutVars/>
      </dgm:prSet>
      <dgm:spPr/>
    </dgm:pt>
    <dgm:pt modelId="{CB238083-99CF-400F-8488-A1FD16A085DC}" type="pres">
      <dgm:prSet presAssocID="{DD3D8829-B59B-43B9-B5E8-FFA02DBBCD2B}" presName="sibTrans" presStyleCnt="0"/>
      <dgm:spPr/>
    </dgm:pt>
    <dgm:pt modelId="{FDFFD340-9BF1-4995-98FB-6126509E73A6}" type="pres">
      <dgm:prSet presAssocID="{41DCDEF1-C8BE-48E3-A472-8A1D0E4013B2}" presName="compNode" presStyleCnt="0"/>
      <dgm:spPr/>
    </dgm:pt>
    <dgm:pt modelId="{3AE2ED34-60E1-4B45-B3A9-1FB08B30B434}" type="pres">
      <dgm:prSet presAssocID="{41DCDEF1-C8BE-48E3-A472-8A1D0E4013B2}" presName="bgRect" presStyleLbl="bgShp" presStyleIdx="1" presStyleCnt="3"/>
      <dgm:spPr/>
    </dgm:pt>
    <dgm:pt modelId="{C65352CE-6957-43E2-AA81-92439FE2F67D}" type="pres">
      <dgm:prSet presAssocID="{41DCDEF1-C8BE-48E3-A472-8A1D0E4013B2}"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esearch"/>
        </a:ext>
      </dgm:extLst>
    </dgm:pt>
    <dgm:pt modelId="{FFD013CE-3EE9-43F4-8F46-91C7721FF479}" type="pres">
      <dgm:prSet presAssocID="{41DCDEF1-C8BE-48E3-A472-8A1D0E4013B2}" presName="spaceRect" presStyleCnt="0"/>
      <dgm:spPr/>
    </dgm:pt>
    <dgm:pt modelId="{A389094F-8C50-42AC-B578-0195BF64007A}" type="pres">
      <dgm:prSet presAssocID="{41DCDEF1-C8BE-48E3-A472-8A1D0E4013B2}" presName="parTx" presStyleLbl="revTx" presStyleIdx="2" presStyleCnt="6">
        <dgm:presLayoutVars>
          <dgm:chMax val="0"/>
          <dgm:chPref val="0"/>
        </dgm:presLayoutVars>
      </dgm:prSet>
      <dgm:spPr/>
    </dgm:pt>
    <dgm:pt modelId="{CB2EB180-5BB3-4955-9ADC-3EF073F09A9C}" type="pres">
      <dgm:prSet presAssocID="{41DCDEF1-C8BE-48E3-A472-8A1D0E4013B2}" presName="desTx" presStyleLbl="revTx" presStyleIdx="3" presStyleCnt="6" custScaleX="171295">
        <dgm:presLayoutVars/>
      </dgm:prSet>
      <dgm:spPr/>
    </dgm:pt>
    <dgm:pt modelId="{7D2B7120-4D3D-42A1-82E6-44C558490FB5}" type="pres">
      <dgm:prSet presAssocID="{93966F67-B10C-4724-9F86-805B6B2DB8A6}" presName="sibTrans" presStyleCnt="0"/>
      <dgm:spPr/>
    </dgm:pt>
    <dgm:pt modelId="{5882A723-D824-49CA-BCFC-6DE8379C32C8}" type="pres">
      <dgm:prSet presAssocID="{A062A19E-FAA0-4A0A-8BD3-AA8C3151D7CA}" presName="compNode" presStyleCnt="0"/>
      <dgm:spPr/>
    </dgm:pt>
    <dgm:pt modelId="{792C2E87-587A-477C-AD6D-ED2F78A3840A}" type="pres">
      <dgm:prSet presAssocID="{A062A19E-FAA0-4A0A-8BD3-AA8C3151D7CA}" presName="bgRect" presStyleLbl="bgShp" presStyleIdx="2" presStyleCnt="3"/>
      <dgm:spPr/>
    </dgm:pt>
    <dgm:pt modelId="{7EAAA3BF-D0B8-4168-8329-09B90A5189D8}" type="pres">
      <dgm:prSet presAssocID="{A062A19E-FAA0-4A0A-8BD3-AA8C3151D7CA}"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Head with gears"/>
        </a:ext>
      </dgm:extLst>
    </dgm:pt>
    <dgm:pt modelId="{5DD3C899-E7AF-4771-845A-9C70B5B350BB}" type="pres">
      <dgm:prSet presAssocID="{A062A19E-FAA0-4A0A-8BD3-AA8C3151D7CA}" presName="spaceRect" presStyleCnt="0"/>
      <dgm:spPr/>
    </dgm:pt>
    <dgm:pt modelId="{DFC847D1-61D0-4242-A2AE-EAA46B45697D}" type="pres">
      <dgm:prSet presAssocID="{A062A19E-FAA0-4A0A-8BD3-AA8C3151D7CA}" presName="parTx" presStyleLbl="revTx" presStyleIdx="4" presStyleCnt="6">
        <dgm:presLayoutVars>
          <dgm:chMax val="0"/>
          <dgm:chPref val="0"/>
        </dgm:presLayoutVars>
      </dgm:prSet>
      <dgm:spPr/>
    </dgm:pt>
    <dgm:pt modelId="{1EC74203-9BA0-4E91-AE43-A0194D9C90E3}" type="pres">
      <dgm:prSet presAssocID="{A062A19E-FAA0-4A0A-8BD3-AA8C3151D7CA}" presName="desTx" presStyleLbl="revTx" presStyleIdx="5" presStyleCnt="6" custScaleX="167231">
        <dgm:presLayoutVars/>
      </dgm:prSet>
      <dgm:spPr/>
    </dgm:pt>
  </dgm:ptLst>
  <dgm:cxnLst>
    <dgm:cxn modelId="{46847107-6142-4F10-8E0B-2B60E3DA3A3D}" srcId="{41DCDEF1-C8BE-48E3-A472-8A1D0E4013B2}" destId="{C9FEC938-6DAB-4C52-ADF2-F45D25E1B980}" srcOrd="2" destOrd="0" parTransId="{43ECBAB3-BC43-4EF3-9553-ED01EF020DD9}" sibTransId="{3E7D83EE-4C31-4D84-A370-39D352B96E41}"/>
    <dgm:cxn modelId="{35DF900C-8B32-4A9E-B238-752253A5F882}" type="presOf" srcId="{C9FEC938-6DAB-4C52-ADF2-F45D25E1B980}" destId="{CB2EB180-5BB3-4955-9ADC-3EF073F09A9C}" srcOrd="0" destOrd="2" presId="urn:microsoft.com/office/officeart/2018/2/layout/IconVerticalSolidList"/>
    <dgm:cxn modelId="{3F1EFF15-1240-4992-A508-BF9E24459817}" type="presOf" srcId="{BC097566-99B6-4297-A9F3-F06297731C75}" destId="{D8E8EFD8-A40F-4B01-A1B6-DDD38DD6C891}" srcOrd="0" destOrd="1" presId="urn:microsoft.com/office/officeart/2018/2/layout/IconVerticalSolidList"/>
    <dgm:cxn modelId="{E4436717-DD22-45DC-B5E3-C79E692137C9}" type="presOf" srcId="{5F8EEDBB-9EF8-4300-B70D-CBAB45910578}" destId="{D8E8EFD8-A40F-4B01-A1B6-DDD38DD6C891}" srcOrd="0" destOrd="3" presId="urn:microsoft.com/office/officeart/2018/2/layout/IconVerticalSolidList"/>
    <dgm:cxn modelId="{3733C919-0C83-4A1A-8FBE-1E49B62A297F}" type="presOf" srcId="{C87F92A2-7E3B-4202-9335-2D908F7F75F7}" destId="{1EC74203-9BA0-4E91-AE43-A0194D9C90E3}" srcOrd="0" destOrd="0" presId="urn:microsoft.com/office/officeart/2018/2/layout/IconVerticalSolidList"/>
    <dgm:cxn modelId="{E9DCD51B-B680-4C69-A702-25396F58850D}" srcId="{A062A19E-FAA0-4A0A-8BD3-AA8C3151D7CA}" destId="{C87F92A2-7E3B-4202-9335-2D908F7F75F7}" srcOrd="0" destOrd="0" parTransId="{9DB1F7F0-A84C-436C-BFF6-69BF129C94B4}" sibTransId="{D80E25FB-8CEA-48B9-91F8-7BDADAC91219}"/>
    <dgm:cxn modelId="{7ECD3720-883E-4078-BC3F-815801713532}" srcId="{8D93E4AF-2469-4966-83FB-FF1AB2B33BF5}" destId="{5F8EEDBB-9EF8-4300-B70D-CBAB45910578}" srcOrd="3" destOrd="0" parTransId="{5F12B62E-FFFD-4B5A-B63E-8CCD58286751}" sibTransId="{013E29E9-AC4F-4EEF-BBC9-CC40E4692262}"/>
    <dgm:cxn modelId="{66BAB824-BC29-44E9-ADA4-C8A28A65BA62}" srcId="{8D93E4AF-2469-4966-83FB-FF1AB2B33BF5}" destId="{5CE5C0C7-671A-4F6A-BC5B-E52B9B61A688}" srcOrd="2" destOrd="0" parTransId="{7CDAF6BA-05DE-4899-8850-8C85FDABB2E1}" sibTransId="{C04DB574-F8D6-43A8-8831-F65A91CAA731}"/>
    <dgm:cxn modelId="{883A9F35-E1E5-46EE-96F3-D10B33268ECD}" type="presOf" srcId="{41DCDEF1-C8BE-48E3-A472-8A1D0E4013B2}" destId="{A389094F-8C50-42AC-B578-0195BF64007A}" srcOrd="0" destOrd="0" presId="urn:microsoft.com/office/officeart/2018/2/layout/IconVerticalSolidList"/>
    <dgm:cxn modelId="{0D5AA764-895B-43B9-B686-2B3678B4D6BE}" type="presOf" srcId="{F67959FD-DD73-4B2F-9BD9-E0FFF70E358E}" destId="{CB2EB180-5BB3-4955-9ADC-3EF073F09A9C}" srcOrd="0" destOrd="0" presId="urn:microsoft.com/office/officeart/2018/2/layout/IconVerticalSolidList"/>
    <dgm:cxn modelId="{7690604E-8EBF-45ED-9084-EEE0F346EC5E}" srcId="{A062A19E-FAA0-4A0A-8BD3-AA8C3151D7CA}" destId="{B51A978A-557F-4DAE-A4C2-AB93BBAA497E}" srcOrd="1" destOrd="0" parTransId="{257F0EC3-070B-4BE1-86AC-22AF493D4106}" sibTransId="{42EA0957-FF76-413F-AB13-928AC60934C0}"/>
    <dgm:cxn modelId="{6F2B334F-7FAF-46BF-84EA-9AF8550665F8}" type="presOf" srcId="{3B51F023-233C-4199-AF46-8AAAF5EB2B5F}" destId="{CB2EB180-5BB3-4955-9ADC-3EF073F09A9C}" srcOrd="0" destOrd="1" presId="urn:microsoft.com/office/officeart/2018/2/layout/IconVerticalSolidList"/>
    <dgm:cxn modelId="{2FAE055A-B446-46A8-AC44-74106C6AB2D8}" type="presOf" srcId="{B51A978A-557F-4DAE-A4C2-AB93BBAA497E}" destId="{1EC74203-9BA0-4E91-AE43-A0194D9C90E3}" srcOrd="0" destOrd="1" presId="urn:microsoft.com/office/officeart/2018/2/layout/IconVerticalSolidList"/>
    <dgm:cxn modelId="{4B9CC78D-2F06-4624-9F3A-4AE634096069}" srcId="{A92F6D64-193C-492F-8DA4-CC5C4AF7E797}" destId="{A062A19E-FAA0-4A0A-8BD3-AA8C3151D7CA}" srcOrd="2" destOrd="0" parTransId="{BA0F6932-5F6B-46E4-A1B2-C2E95B42FAA8}" sibTransId="{110D30A2-554F-4C0B-85CB-D1F07A6A896C}"/>
    <dgm:cxn modelId="{61595892-D167-4D83-8B98-C28F5C618F53}" type="presOf" srcId="{8D93E4AF-2469-4966-83FB-FF1AB2B33BF5}" destId="{1C08DE83-9D4C-4BD2-9C5F-40E280B6D486}" srcOrd="0" destOrd="0" presId="urn:microsoft.com/office/officeart/2018/2/layout/IconVerticalSolidList"/>
    <dgm:cxn modelId="{24F10AB0-1449-4203-8AAC-68360C01CA16}" srcId="{A92F6D64-193C-492F-8DA4-CC5C4AF7E797}" destId="{8D93E4AF-2469-4966-83FB-FF1AB2B33BF5}" srcOrd="0" destOrd="0" parTransId="{33AC6EC5-ED34-411E-B6DA-CBF711774B51}" sibTransId="{DD3D8829-B59B-43B9-B5E8-FFA02DBBCD2B}"/>
    <dgm:cxn modelId="{4CFED3C0-4800-4627-92DC-02E5244AD717}" srcId="{8D93E4AF-2469-4966-83FB-FF1AB2B33BF5}" destId="{BC097566-99B6-4297-A9F3-F06297731C75}" srcOrd="1" destOrd="0" parTransId="{96225F5C-3D2F-4A1C-94E8-8FD86F59A31F}" sibTransId="{89EF4A29-6EE2-4D2C-8AE5-2C642F7B18D4}"/>
    <dgm:cxn modelId="{07D8D2D2-93BC-48A5-B13C-B567F0036588}" type="presOf" srcId="{A062A19E-FAA0-4A0A-8BD3-AA8C3151D7CA}" destId="{DFC847D1-61D0-4242-A2AE-EAA46B45697D}" srcOrd="0" destOrd="0" presId="urn:microsoft.com/office/officeart/2018/2/layout/IconVerticalSolidList"/>
    <dgm:cxn modelId="{0B10C3D6-1830-4C3A-996C-BE0EC7E02349}" srcId="{41DCDEF1-C8BE-48E3-A472-8A1D0E4013B2}" destId="{F67959FD-DD73-4B2F-9BD9-E0FFF70E358E}" srcOrd="0" destOrd="0" parTransId="{2FAEA693-19DC-4AED-AF6C-49DCABE10404}" sibTransId="{70EC913C-E1A1-40F3-9733-CEF0B85B7796}"/>
    <dgm:cxn modelId="{0752F2DC-7C96-4E2B-957A-0E8075BA6F22}" type="presOf" srcId="{201B4827-32F0-466E-B43E-EE5D617C3924}" destId="{D8E8EFD8-A40F-4B01-A1B6-DDD38DD6C891}" srcOrd="0" destOrd="0" presId="urn:microsoft.com/office/officeart/2018/2/layout/IconVerticalSolidList"/>
    <dgm:cxn modelId="{EACF28E7-5569-41AD-A2B4-CEF5AC1C75B6}" type="presOf" srcId="{5CE5C0C7-671A-4F6A-BC5B-E52B9B61A688}" destId="{D8E8EFD8-A40F-4B01-A1B6-DDD38DD6C891}" srcOrd="0" destOrd="2" presId="urn:microsoft.com/office/officeart/2018/2/layout/IconVerticalSolidList"/>
    <dgm:cxn modelId="{D4425DEB-0514-4233-9AF2-935550D492AF}" type="presOf" srcId="{A92F6D64-193C-492F-8DA4-CC5C4AF7E797}" destId="{A3C5983F-3D50-4FA0-B036-2533A1E56CF5}" srcOrd="0" destOrd="0" presId="urn:microsoft.com/office/officeart/2018/2/layout/IconVerticalSolidList"/>
    <dgm:cxn modelId="{B5830BED-1F6F-4565-A6E1-965CC0122505}" srcId="{A92F6D64-193C-492F-8DA4-CC5C4AF7E797}" destId="{41DCDEF1-C8BE-48E3-A472-8A1D0E4013B2}" srcOrd="1" destOrd="0" parTransId="{A1065CF4-D266-458C-A90F-744B64B80482}" sibTransId="{93966F67-B10C-4724-9F86-805B6B2DB8A6}"/>
    <dgm:cxn modelId="{36A3BBF4-D277-45AE-8E9E-72E8FD71B9B5}" srcId="{41DCDEF1-C8BE-48E3-A472-8A1D0E4013B2}" destId="{3B51F023-233C-4199-AF46-8AAAF5EB2B5F}" srcOrd="1" destOrd="0" parTransId="{B7466A60-D929-4CEE-8539-CBDB5A4A4BC4}" sibTransId="{06476271-EFC7-442D-B76F-FE83AD62E8F6}"/>
    <dgm:cxn modelId="{92FD94F7-854B-4FBB-8DDB-19980E9C3F74}" srcId="{8D93E4AF-2469-4966-83FB-FF1AB2B33BF5}" destId="{201B4827-32F0-466E-B43E-EE5D617C3924}" srcOrd="0" destOrd="0" parTransId="{8D4A34AB-162F-4A22-AACB-A609BF280DA9}" sibTransId="{BC91F520-B701-49D5-AC24-EA1B471ADB12}"/>
    <dgm:cxn modelId="{CAA979A6-7647-41C3-9506-D653E3136B9A}" type="presParOf" srcId="{A3C5983F-3D50-4FA0-B036-2533A1E56CF5}" destId="{16217665-9470-4F9D-814B-ECD0A9DFE3A6}" srcOrd="0" destOrd="0" presId="urn:microsoft.com/office/officeart/2018/2/layout/IconVerticalSolidList"/>
    <dgm:cxn modelId="{55524C59-0C3B-4889-AE78-58582ED0C754}" type="presParOf" srcId="{16217665-9470-4F9D-814B-ECD0A9DFE3A6}" destId="{FF9EE63D-7210-419E-BC43-8F5A4BAC5BF3}" srcOrd="0" destOrd="0" presId="urn:microsoft.com/office/officeart/2018/2/layout/IconVerticalSolidList"/>
    <dgm:cxn modelId="{BC1C6250-7874-448D-9F99-B7BA220F1C4F}" type="presParOf" srcId="{16217665-9470-4F9D-814B-ECD0A9DFE3A6}" destId="{B2BE95E5-BF3A-45FB-8361-70440780ACA0}" srcOrd="1" destOrd="0" presId="urn:microsoft.com/office/officeart/2018/2/layout/IconVerticalSolidList"/>
    <dgm:cxn modelId="{C00DD320-6A25-4CD6-814A-6E3E9E52736D}" type="presParOf" srcId="{16217665-9470-4F9D-814B-ECD0A9DFE3A6}" destId="{1D3BE66D-B08D-4AAD-9EF3-EA6FB41E4F87}" srcOrd="2" destOrd="0" presId="urn:microsoft.com/office/officeart/2018/2/layout/IconVerticalSolidList"/>
    <dgm:cxn modelId="{32A2FA71-73C6-419E-8431-FAD19AD4BF29}" type="presParOf" srcId="{16217665-9470-4F9D-814B-ECD0A9DFE3A6}" destId="{1C08DE83-9D4C-4BD2-9C5F-40E280B6D486}" srcOrd="3" destOrd="0" presId="urn:microsoft.com/office/officeart/2018/2/layout/IconVerticalSolidList"/>
    <dgm:cxn modelId="{58823882-F33D-4179-A9AA-AF8093548772}" type="presParOf" srcId="{16217665-9470-4F9D-814B-ECD0A9DFE3A6}" destId="{D8E8EFD8-A40F-4B01-A1B6-DDD38DD6C891}" srcOrd="4" destOrd="0" presId="urn:microsoft.com/office/officeart/2018/2/layout/IconVerticalSolidList"/>
    <dgm:cxn modelId="{F1BCD278-73F2-48B5-953D-886B1597C287}" type="presParOf" srcId="{A3C5983F-3D50-4FA0-B036-2533A1E56CF5}" destId="{CB238083-99CF-400F-8488-A1FD16A085DC}" srcOrd="1" destOrd="0" presId="urn:microsoft.com/office/officeart/2018/2/layout/IconVerticalSolidList"/>
    <dgm:cxn modelId="{1BAD3FDE-A589-45BE-8586-4915BB10A21C}" type="presParOf" srcId="{A3C5983F-3D50-4FA0-B036-2533A1E56CF5}" destId="{FDFFD340-9BF1-4995-98FB-6126509E73A6}" srcOrd="2" destOrd="0" presId="urn:microsoft.com/office/officeart/2018/2/layout/IconVerticalSolidList"/>
    <dgm:cxn modelId="{9FD017C1-977E-43A2-B346-3B0E2EC57D66}" type="presParOf" srcId="{FDFFD340-9BF1-4995-98FB-6126509E73A6}" destId="{3AE2ED34-60E1-4B45-B3A9-1FB08B30B434}" srcOrd="0" destOrd="0" presId="urn:microsoft.com/office/officeart/2018/2/layout/IconVerticalSolidList"/>
    <dgm:cxn modelId="{A222DEFC-D5EA-4B89-8CD1-AE6E58E5E238}" type="presParOf" srcId="{FDFFD340-9BF1-4995-98FB-6126509E73A6}" destId="{C65352CE-6957-43E2-AA81-92439FE2F67D}" srcOrd="1" destOrd="0" presId="urn:microsoft.com/office/officeart/2018/2/layout/IconVerticalSolidList"/>
    <dgm:cxn modelId="{ACB58FBA-9698-46CF-A4AF-C85440A397EE}" type="presParOf" srcId="{FDFFD340-9BF1-4995-98FB-6126509E73A6}" destId="{FFD013CE-3EE9-43F4-8F46-91C7721FF479}" srcOrd="2" destOrd="0" presId="urn:microsoft.com/office/officeart/2018/2/layout/IconVerticalSolidList"/>
    <dgm:cxn modelId="{497FA148-77B8-4608-8E62-B78DD43057CC}" type="presParOf" srcId="{FDFFD340-9BF1-4995-98FB-6126509E73A6}" destId="{A389094F-8C50-42AC-B578-0195BF64007A}" srcOrd="3" destOrd="0" presId="urn:microsoft.com/office/officeart/2018/2/layout/IconVerticalSolidList"/>
    <dgm:cxn modelId="{3C01CE1E-9920-43D0-A6D6-073C77A3DAE8}" type="presParOf" srcId="{FDFFD340-9BF1-4995-98FB-6126509E73A6}" destId="{CB2EB180-5BB3-4955-9ADC-3EF073F09A9C}" srcOrd="4" destOrd="0" presId="urn:microsoft.com/office/officeart/2018/2/layout/IconVerticalSolidList"/>
    <dgm:cxn modelId="{A8EF5847-1780-472A-9E4C-DBFD2ADAE33C}" type="presParOf" srcId="{A3C5983F-3D50-4FA0-B036-2533A1E56CF5}" destId="{7D2B7120-4D3D-42A1-82E6-44C558490FB5}" srcOrd="3" destOrd="0" presId="urn:microsoft.com/office/officeart/2018/2/layout/IconVerticalSolidList"/>
    <dgm:cxn modelId="{AAE65A69-2869-41BA-876F-806A69F63D88}" type="presParOf" srcId="{A3C5983F-3D50-4FA0-B036-2533A1E56CF5}" destId="{5882A723-D824-49CA-BCFC-6DE8379C32C8}" srcOrd="4" destOrd="0" presId="urn:microsoft.com/office/officeart/2018/2/layout/IconVerticalSolidList"/>
    <dgm:cxn modelId="{C5C81A65-43D8-4FE6-952D-7224E6CD1463}" type="presParOf" srcId="{5882A723-D824-49CA-BCFC-6DE8379C32C8}" destId="{792C2E87-587A-477C-AD6D-ED2F78A3840A}" srcOrd="0" destOrd="0" presId="urn:microsoft.com/office/officeart/2018/2/layout/IconVerticalSolidList"/>
    <dgm:cxn modelId="{AA21B3F0-A475-429B-9519-32376C65BCC3}" type="presParOf" srcId="{5882A723-D824-49CA-BCFC-6DE8379C32C8}" destId="{7EAAA3BF-D0B8-4168-8329-09B90A5189D8}" srcOrd="1" destOrd="0" presId="urn:microsoft.com/office/officeart/2018/2/layout/IconVerticalSolidList"/>
    <dgm:cxn modelId="{369F495C-95A6-4AAA-AA28-E30CFCBD6DA3}" type="presParOf" srcId="{5882A723-D824-49CA-BCFC-6DE8379C32C8}" destId="{5DD3C899-E7AF-4771-845A-9C70B5B350BB}" srcOrd="2" destOrd="0" presId="urn:microsoft.com/office/officeart/2018/2/layout/IconVerticalSolidList"/>
    <dgm:cxn modelId="{532CE347-0AA4-41C4-8DDE-ABC149C289AA}" type="presParOf" srcId="{5882A723-D824-49CA-BCFC-6DE8379C32C8}" destId="{DFC847D1-61D0-4242-A2AE-EAA46B45697D}" srcOrd="3" destOrd="0" presId="urn:microsoft.com/office/officeart/2018/2/layout/IconVerticalSolidList"/>
    <dgm:cxn modelId="{FBFB0171-8041-40CD-AD6A-403B78E3FA38}" type="presParOf" srcId="{5882A723-D824-49CA-BCFC-6DE8379C32C8}" destId="{1EC74203-9BA0-4E91-AE43-A0194D9C90E3}"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C9464E-0435-4900-B45B-8ECF4C1EC01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58EC8F4-F96D-42FC-908B-1443BDEF1D00}">
      <dgm:prSet custT="1"/>
      <dgm:spPr/>
      <dgm:t>
        <a:bodyPr/>
        <a:lstStyle/>
        <a:p>
          <a:pPr>
            <a:lnSpc>
              <a:spcPct val="100000"/>
            </a:lnSpc>
          </a:pPr>
          <a:r>
            <a:rPr lang="en-US" sz="2500" b="1" dirty="0"/>
            <a:t>Model Selected</a:t>
          </a:r>
          <a:r>
            <a:rPr lang="en-US" sz="2500" dirty="0"/>
            <a:t>                                           XG Boost </a:t>
          </a:r>
          <a:r>
            <a:rPr lang="en-US" sz="1800" dirty="0"/>
            <a:t>(based on high accuracy and recall)</a:t>
          </a:r>
          <a:endParaRPr lang="en-US" sz="2500" dirty="0"/>
        </a:p>
      </dgm:t>
    </dgm:pt>
    <dgm:pt modelId="{C229753E-005C-4A0E-AA6E-F440663C8B92}" type="parTrans" cxnId="{B5868881-7B49-45F5-9B3E-7A918BA5BFB4}">
      <dgm:prSet/>
      <dgm:spPr/>
      <dgm:t>
        <a:bodyPr/>
        <a:lstStyle/>
        <a:p>
          <a:endParaRPr lang="en-US"/>
        </a:p>
      </dgm:t>
    </dgm:pt>
    <dgm:pt modelId="{A12DDAED-9FD4-4402-BC1C-E03059E2E46B}" type="sibTrans" cxnId="{B5868881-7B49-45F5-9B3E-7A918BA5BFB4}">
      <dgm:prSet/>
      <dgm:spPr/>
      <dgm:t>
        <a:bodyPr/>
        <a:lstStyle/>
        <a:p>
          <a:endParaRPr lang="en-US"/>
        </a:p>
      </dgm:t>
    </dgm:pt>
    <dgm:pt modelId="{14E84ACD-48B0-43D1-86AD-CA4840CBC8B2}">
      <dgm:prSet custT="1"/>
      <dgm:spPr/>
      <dgm:t>
        <a:bodyPr/>
        <a:lstStyle/>
        <a:p>
          <a:pPr>
            <a:lnSpc>
              <a:spcPct val="100000"/>
            </a:lnSpc>
          </a:pPr>
          <a:r>
            <a:rPr lang="en-US" sz="2500" b="1" dirty="0"/>
            <a:t>Performance</a:t>
          </a:r>
          <a:r>
            <a:rPr lang="en-US" sz="1800" b="1" dirty="0"/>
            <a:t> </a:t>
          </a:r>
          <a:endParaRPr lang="en-US" sz="1800" dirty="0"/>
        </a:p>
        <a:p>
          <a:pPr>
            <a:lnSpc>
              <a:spcPct val="100000"/>
            </a:lnSpc>
          </a:pPr>
          <a:r>
            <a:rPr lang="en-US" sz="1800" b="1" dirty="0"/>
            <a:t>Test Accuracy:</a:t>
          </a:r>
          <a:r>
            <a:rPr lang="en-US" sz="1800" dirty="0"/>
            <a:t> 71.7%</a:t>
          </a:r>
        </a:p>
        <a:p>
          <a:pPr>
            <a:lnSpc>
              <a:spcPct val="100000"/>
            </a:lnSpc>
          </a:pPr>
          <a:r>
            <a:rPr lang="en-US" sz="1800" b="1" dirty="0"/>
            <a:t>Recall:</a:t>
          </a:r>
          <a:r>
            <a:rPr lang="en-US" sz="1800" dirty="0"/>
            <a:t> Pass = 0.93, Fail = 0.33 and Withdraw = 0.64</a:t>
          </a:r>
        </a:p>
      </dgm:t>
    </dgm:pt>
    <dgm:pt modelId="{6E68F4CA-A83B-421F-9D4C-E50A2DE1CE61}" type="parTrans" cxnId="{F75EB7FA-0A4A-4CE3-A3B5-6DDD9DFCC52C}">
      <dgm:prSet/>
      <dgm:spPr/>
      <dgm:t>
        <a:bodyPr/>
        <a:lstStyle/>
        <a:p>
          <a:endParaRPr lang="en-US"/>
        </a:p>
      </dgm:t>
    </dgm:pt>
    <dgm:pt modelId="{E99A5730-38B3-40A9-9E0B-31FDC096DECA}" type="sibTrans" cxnId="{F75EB7FA-0A4A-4CE3-A3B5-6DDD9DFCC52C}">
      <dgm:prSet/>
      <dgm:spPr/>
      <dgm:t>
        <a:bodyPr/>
        <a:lstStyle/>
        <a:p>
          <a:endParaRPr lang="en-US"/>
        </a:p>
      </dgm:t>
    </dgm:pt>
    <dgm:pt modelId="{6E16BC69-AE52-4836-AD7D-C77D3D1F9B0A}">
      <dgm:prSet custT="1"/>
      <dgm:spPr/>
      <dgm:t>
        <a:bodyPr/>
        <a:lstStyle/>
        <a:p>
          <a:pPr>
            <a:lnSpc>
              <a:spcPct val="100000"/>
            </a:lnSpc>
          </a:pPr>
          <a:r>
            <a:rPr lang="en-US" sz="2500" b="1" dirty="0"/>
            <a:t>Important Features</a:t>
          </a:r>
        </a:p>
        <a:p>
          <a:pPr>
            <a:lnSpc>
              <a:spcPct val="100000"/>
            </a:lnSpc>
          </a:pPr>
          <a:r>
            <a:rPr lang="en-US" sz="1800" b="0" dirty="0"/>
            <a:t>Active_days, code_module, highest_education, </a:t>
          </a:r>
        </a:p>
        <a:p>
          <a:pPr>
            <a:lnSpc>
              <a:spcPct val="100000"/>
            </a:lnSpc>
          </a:pPr>
          <a:r>
            <a:rPr lang="en-US" sz="1800" b="0" dirty="0"/>
            <a:t>total_click, studied_credits and disability </a:t>
          </a:r>
        </a:p>
        <a:p>
          <a:pPr>
            <a:lnSpc>
              <a:spcPct val="100000"/>
            </a:lnSpc>
          </a:pPr>
          <a:endParaRPr lang="en-US" sz="2500" b="1" dirty="0"/>
        </a:p>
      </dgm:t>
    </dgm:pt>
    <dgm:pt modelId="{FAFB660F-C95A-40DB-B76A-2B90831773B2}" type="parTrans" cxnId="{B10B7594-3BCB-4A6B-859E-52EA11871860}">
      <dgm:prSet/>
      <dgm:spPr/>
      <dgm:t>
        <a:bodyPr/>
        <a:lstStyle/>
        <a:p>
          <a:endParaRPr lang="en-US"/>
        </a:p>
      </dgm:t>
    </dgm:pt>
    <dgm:pt modelId="{B8FAA8F4-CE6B-4D53-94F5-609876E1EA7E}" type="sibTrans" cxnId="{B10B7594-3BCB-4A6B-859E-52EA11871860}">
      <dgm:prSet/>
      <dgm:spPr/>
      <dgm:t>
        <a:bodyPr/>
        <a:lstStyle/>
        <a:p>
          <a:endParaRPr lang="en-US"/>
        </a:p>
      </dgm:t>
    </dgm:pt>
    <dgm:pt modelId="{DBFBB63B-1948-496A-BCF2-DA00370F8F30}" type="pres">
      <dgm:prSet presAssocID="{8CC9464E-0435-4900-B45B-8ECF4C1EC014}" presName="root" presStyleCnt="0">
        <dgm:presLayoutVars>
          <dgm:dir/>
          <dgm:resizeHandles val="exact"/>
        </dgm:presLayoutVars>
      </dgm:prSet>
      <dgm:spPr/>
    </dgm:pt>
    <dgm:pt modelId="{84F2DE76-52F7-418D-B705-3A483EF9C30B}" type="pres">
      <dgm:prSet presAssocID="{058EC8F4-F96D-42FC-908B-1443BDEF1D00}" presName="compNode" presStyleCnt="0"/>
      <dgm:spPr/>
    </dgm:pt>
    <dgm:pt modelId="{8474955A-D731-4BF0-ABD7-85E0B90F5850}" type="pres">
      <dgm:prSet presAssocID="{058EC8F4-F96D-42FC-908B-1443BDEF1D00}" presName="bgRect" presStyleLbl="bgShp" presStyleIdx="0" presStyleCnt="3" custLinFactNeighborY="-3369"/>
      <dgm:spPr/>
    </dgm:pt>
    <dgm:pt modelId="{3B058CDA-6B67-434F-9B48-460EFDB73355}" type="pres">
      <dgm:prSet presAssocID="{058EC8F4-F96D-42FC-908B-1443BDEF1D00}"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ullseye"/>
        </a:ext>
      </dgm:extLst>
    </dgm:pt>
    <dgm:pt modelId="{BED77EEE-FDC2-4559-ACAE-9538B1AF89AC}" type="pres">
      <dgm:prSet presAssocID="{058EC8F4-F96D-42FC-908B-1443BDEF1D00}" presName="spaceRect" presStyleCnt="0"/>
      <dgm:spPr/>
    </dgm:pt>
    <dgm:pt modelId="{B1F9A3D7-0EF7-4132-9689-2AA891D7ACFA}" type="pres">
      <dgm:prSet presAssocID="{058EC8F4-F96D-42FC-908B-1443BDEF1D00}" presName="parTx" presStyleLbl="revTx" presStyleIdx="0" presStyleCnt="3" custScaleX="122384">
        <dgm:presLayoutVars>
          <dgm:chMax val="0"/>
          <dgm:chPref val="0"/>
        </dgm:presLayoutVars>
      </dgm:prSet>
      <dgm:spPr/>
    </dgm:pt>
    <dgm:pt modelId="{DF33642A-5CF4-427C-B8EE-348496D65D8B}" type="pres">
      <dgm:prSet presAssocID="{A12DDAED-9FD4-4402-BC1C-E03059E2E46B}" presName="sibTrans" presStyleCnt="0"/>
      <dgm:spPr/>
    </dgm:pt>
    <dgm:pt modelId="{E7FF4959-CD39-4EB5-967D-188154760A8F}" type="pres">
      <dgm:prSet presAssocID="{14E84ACD-48B0-43D1-86AD-CA4840CBC8B2}" presName="compNode" presStyleCnt="0"/>
      <dgm:spPr/>
    </dgm:pt>
    <dgm:pt modelId="{C6DC8F12-81CA-4C89-9787-011FAC29D417}" type="pres">
      <dgm:prSet presAssocID="{14E84ACD-48B0-43D1-86AD-CA4840CBC8B2}" presName="bgRect" presStyleLbl="bgShp" presStyleIdx="1" presStyleCnt="3"/>
      <dgm:spPr/>
    </dgm:pt>
    <dgm:pt modelId="{B2F00500-B6C4-4009-9484-A118ACE79C7E}" type="pres">
      <dgm:prSet presAssocID="{14E84ACD-48B0-43D1-86AD-CA4840CBC8B2}"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Gauge"/>
        </a:ext>
      </dgm:extLst>
    </dgm:pt>
    <dgm:pt modelId="{4C0F3169-459E-4BF3-B8CE-33ADF146F209}" type="pres">
      <dgm:prSet presAssocID="{14E84ACD-48B0-43D1-86AD-CA4840CBC8B2}" presName="spaceRect" presStyleCnt="0"/>
      <dgm:spPr/>
    </dgm:pt>
    <dgm:pt modelId="{52A31A8A-AB51-4830-B4B6-F10F33B20B80}" type="pres">
      <dgm:prSet presAssocID="{14E84ACD-48B0-43D1-86AD-CA4840CBC8B2}" presName="parTx" presStyleLbl="revTx" presStyleIdx="1" presStyleCnt="3" custScaleX="121138">
        <dgm:presLayoutVars>
          <dgm:chMax val="0"/>
          <dgm:chPref val="0"/>
        </dgm:presLayoutVars>
      </dgm:prSet>
      <dgm:spPr/>
    </dgm:pt>
    <dgm:pt modelId="{056F3A1C-2D20-47EA-BE11-46766047D059}" type="pres">
      <dgm:prSet presAssocID="{E99A5730-38B3-40A9-9E0B-31FDC096DECA}" presName="sibTrans" presStyleCnt="0"/>
      <dgm:spPr/>
    </dgm:pt>
    <dgm:pt modelId="{D782E62E-4BEE-42F7-B38B-200768C00894}" type="pres">
      <dgm:prSet presAssocID="{6E16BC69-AE52-4836-AD7D-C77D3D1F9B0A}" presName="compNode" presStyleCnt="0"/>
      <dgm:spPr/>
    </dgm:pt>
    <dgm:pt modelId="{EDF9681C-0C8D-4AA9-8F2F-501AC6723AF5}" type="pres">
      <dgm:prSet presAssocID="{6E16BC69-AE52-4836-AD7D-C77D3D1F9B0A}" presName="bgRect" presStyleLbl="bgShp" presStyleIdx="2" presStyleCnt="3"/>
      <dgm:spPr/>
    </dgm:pt>
    <dgm:pt modelId="{43C7E697-9342-4941-BD2D-9CDCEF6FCE31}" type="pres">
      <dgm:prSet presAssocID="{6E16BC69-AE52-4836-AD7D-C77D3D1F9B0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ghtning bolt"/>
        </a:ext>
      </dgm:extLst>
    </dgm:pt>
    <dgm:pt modelId="{E167CAAB-46CC-4649-92FC-49CEDD197353}" type="pres">
      <dgm:prSet presAssocID="{6E16BC69-AE52-4836-AD7D-C77D3D1F9B0A}" presName="spaceRect" presStyleCnt="0"/>
      <dgm:spPr/>
    </dgm:pt>
    <dgm:pt modelId="{D6663E98-4C33-4FB1-B21F-CB48311CBBF6}" type="pres">
      <dgm:prSet presAssocID="{6E16BC69-AE52-4836-AD7D-C77D3D1F9B0A}" presName="parTx" presStyleLbl="revTx" presStyleIdx="2" presStyleCnt="3" custScaleX="126606">
        <dgm:presLayoutVars>
          <dgm:chMax val="0"/>
          <dgm:chPref val="0"/>
        </dgm:presLayoutVars>
      </dgm:prSet>
      <dgm:spPr/>
    </dgm:pt>
  </dgm:ptLst>
  <dgm:cxnLst>
    <dgm:cxn modelId="{B5868881-7B49-45F5-9B3E-7A918BA5BFB4}" srcId="{8CC9464E-0435-4900-B45B-8ECF4C1EC014}" destId="{058EC8F4-F96D-42FC-908B-1443BDEF1D00}" srcOrd="0" destOrd="0" parTransId="{C229753E-005C-4A0E-AA6E-F440663C8B92}" sibTransId="{A12DDAED-9FD4-4402-BC1C-E03059E2E46B}"/>
    <dgm:cxn modelId="{B10B7594-3BCB-4A6B-859E-52EA11871860}" srcId="{8CC9464E-0435-4900-B45B-8ECF4C1EC014}" destId="{6E16BC69-AE52-4836-AD7D-C77D3D1F9B0A}" srcOrd="2" destOrd="0" parTransId="{FAFB660F-C95A-40DB-B76A-2B90831773B2}" sibTransId="{B8FAA8F4-CE6B-4D53-94F5-609876E1EA7E}"/>
    <dgm:cxn modelId="{0AB3D1A9-A81B-42C4-889C-5744F23A88F0}" type="presOf" srcId="{14E84ACD-48B0-43D1-86AD-CA4840CBC8B2}" destId="{52A31A8A-AB51-4830-B4B6-F10F33B20B80}" srcOrd="0" destOrd="0" presId="urn:microsoft.com/office/officeart/2018/2/layout/IconVerticalSolidList"/>
    <dgm:cxn modelId="{566E54D1-AE63-4A5A-BA1B-AA6D3CA442B0}" type="presOf" srcId="{058EC8F4-F96D-42FC-908B-1443BDEF1D00}" destId="{B1F9A3D7-0EF7-4132-9689-2AA891D7ACFA}" srcOrd="0" destOrd="0" presId="urn:microsoft.com/office/officeart/2018/2/layout/IconVerticalSolidList"/>
    <dgm:cxn modelId="{E8FB8ED4-BFBF-42FB-94D9-A4CD2FBC0131}" type="presOf" srcId="{6E16BC69-AE52-4836-AD7D-C77D3D1F9B0A}" destId="{D6663E98-4C33-4FB1-B21F-CB48311CBBF6}" srcOrd="0" destOrd="0" presId="urn:microsoft.com/office/officeart/2018/2/layout/IconVerticalSolidList"/>
    <dgm:cxn modelId="{D8912AF5-B8B2-4788-936C-2BA2081B8D1B}" type="presOf" srcId="{8CC9464E-0435-4900-B45B-8ECF4C1EC014}" destId="{DBFBB63B-1948-496A-BCF2-DA00370F8F30}" srcOrd="0" destOrd="0" presId="urn:microsoft.com/office/officeart/2018/2/layout/IconVerticalSolidList"/>
    <dgm:cxn modelId="{F75EB7FA-0A4A-4CE3-A3B5-6DDD9DFCC52C}" srcId="{8CC9464E-0435-4900-B45B-8ECF4C1EC014}" destId="{14E84ACD-48B0-43D1-86AD-CA4840CBC8B2}" srcOrd="1" destOrd="0" parTransId="{6E68F4CA-A83B-421F-9D4C-E50A2DE1CE61}" sibTransId="{E99A5730-38B3-40A9-9E0B-31FDC096DECA}"/>
    <dgm:cxn modelId="{2597E6BD-96A7-4DDB-BBBF-07767FB15442}" type="presParOf" srcId="{DBFBB63B-1948-496A-BCF2-DA00370F8F30}" destId="{84F2DE76-52F7-418D-B705-3A483EF9C30B}" srcOrd="0" destOrd="0" presId="urn:microsoft.com/office/officeart/2018/2/layout/IconVerticalSolidList"/>
    <dgm:cxn modelId="{2CAECAED-77A6-4C91-A9D3-E1B5B53616DA}" type="presParOf" srcId="{84F2DE76-52F7-418D-B705-3A483EF9C30B}" destId="{8474955A-D731-4BF0-ABD7-85E0B90F5850}" srcOrd="0" destOrd="0" presId="urn:microsoft.com/office/officeart/2018/2/layout/IconVerticalSolidList"/>
    <dgm:cxn modelId="{A06FBFCA-09BC-4179-8F02-EE1A9EE203C6}" type="presParOf" srcId="{84F2DE76-52F7-418D-B705-3A483EF9C30B}" destId="{3B058CDA-6B67-434F-9B48-460EFDB73355}" srcOrd="1" destOrd="0" presId="urn:microsoft.com/office/officeart/2018/2/layout/IconVerticalSolidList"/>
    <dgm:cxn modelId="{1FB96D2D-DA40-4DE3-90CD-DA68CC114977}" type="presParOf" srcId="{84F2DE76-52F7-418D-B705-3A483EF9C30B}" destId="{BED77EEE-FDC2-4559-ACAE-9538B1AF89AC}" srcOrd="2" destOrd="0" presId="urn:microsoft.com/office/officeart/2018/2/layout/IconVerticalSolidList"/>
    <dgm:cxn modelId="{3A0E43A9-7A8C-4EAE-8629-6B687231B2DE}" type="presParOf" srcId="{84F2DE76-52F7-418D-B705-3A483EF9C30B}" destId="{B1F9A3D7-0EF7-4132-9689-2AA891D7ACFA}" srcOrd="3" destOrd="0" presId="urn:microsoft.com/office/officeart/2018/2/layout/IconVerticalSolidList"/>
    <dgm:cxn modelId="{7EE9A5AE-C224-4FB5-9A6C-E275B0617F2C}" type="presParOf" srcId="{DBFBB63B-1948-496A-BCF2-DA00370F8F30}" destId="{DF33642A-5CF4-427C-B8EE-348496D65D8B}" srcOrd="1" destOrd="0" presId="urn:microsoft.com/office/officeart/2018/2/layout/IconVerticalSolidList"/>
    <dgm:cxn modelId="{036FC4D7-FA04-429E-B4B3-2EDD5EB91183}" type="presParOf" srcId="{DBFBB63B-1948-496A-BCF2-DA00370F8F30}" destId="{E7FF4959-CD39-4EB5-967D-188154760A8F}" srcOrd="2" destOrd="0" presId="urn:microsoft.com/office/officeart/2018/2/layout/IconVerticalSolidList"/>
    <dgm:cxn modelId="{63E0C828-A376-4474-9D00-04CDBEA14F82}" type="presParOf" srcId="{E7FF4959-CD39-4EB5-967D-188154760A8F}" destId="{C6DC8F12-81CA-4C89-9787-011FAC29D417}" srcOrd="0" destOrd="0" presId="urn:microsoft.com/office/officeart/2018/2/layout/IconVerticalSolidList"/>
    <dgm:cxn modelId="{153F45EF-07E0-4E45-885C-331DEEC3B990}" type="presParOf" srcId="{E7FF4959-CD39-4EB5-967D-188154760A8F}" destId="{B2F00500-B6C4-4009-9484-A118ACE79C7E}" srcOrd="1" destOrd="0" presId="urn:microsoft.com/office/officeart/2018/2/layout/IconVerticalSolidList"/>
    <dgm:cxn modelId="{CA98A8AE-7A49-428E-8499-13A6D6EC047E}" type="presParOf" srcId="{E7FF4959-CD39-4EB5-967D-188154760A8F}" destId="{4C0F3169-459E-4BF3-B8CE-33ADF146F209}" srcOrd="2" destOrd="0" presId="urn:microsoft.com/office/officeart/2018/2/layout/IconVerticalSolidList"/>
    <dgm:cxn modelId="{D1006F78-DE38-4CB4-83E2-A749120BCD16}" type="presParOf" srcId="{E7FF4959-CD39-4EB5-967D-188154760A8F}" destId="{52A31A8A-AB51-4830-B4B6-F10F33B20B80}" srcOrd="3" destOrd="0" presId="urn:microsoft.com/office/officeart/2018/2/layout/IconVerticalSolidList"/>
    <dgm:cxn modelId="{95E78BFF-4812-4990-BA79-C5CAFC74DA86}" type="presParOf" srcId="{DBFBB63B-1948-496A-BCF2-DA00370F8F30}" destId="{056F3A1C-2D20-47EA-BE11-46766047D059}" srcOrd="3" destOrd="0" presId="urn:microsoft.com/office/officeart/2018/2/layout/IconVerticalSolidList"/>
    <dgm:cxn modelId="{A54C7E18-18D2-43C9-9E02-E46564B8164A}" type="presParOf" srcId="{DBFBB63B-1948-496A-BCF2-DA00370F8F30}" destId="{D782E62E-4BEE-42F7-B38B-200768C00894}" srcOrd="4" destOrd="0" presId="urn:microsoft.com/office/officeart/2018/2/layout/IconVerticalSolidList"/>
    <dgm:cxn modelId="{44134DB6-1309-4C9F-9C22-6AE6313D372B}" type="presParOf" srcId="{D782E62E-4BEE-42F7-B38B-200768C00894}" destId="{EDF9681C-0C8D-4AA9-8F2F-501AC6723AF5}" srcOrd="0" destOrd="0" presId="urn:microsoft.com/office/officeart/2018/2/layout/IconVerticalSolidList"/>
    <dgm:cxn modelId="{E392F777-F4CE-4A5D-AB2D-B576ED841B9C}" type="presParOf" srcId="{D782E62E-4BEE-42F7-B38B-200768C00894}" destId="{43C7E697-9342-4941-BD2D-9CDCEF6FCE31}" srcOrd="1" destOrd="0" presId="urn:microsoft.com/office/officeart/2018/2/layout/IconVerticalSolidList"/>
    <dgm:cxn modelId="{22DB6769-76E0-474B-9DF9-072FED985E74}" type="presParOf" srcId="{D782E62E-4BEE-42F7-B38B-200768C00894}" destId="{E167CAAB-46CC-4649-92FC-49CEDD197353}" srcOrd="2" destOrd="0" presId="urn:microsoft.com/office/officeart/2018/2/layout/IconVerticalSolidList"/>
    <dgm:cxn modelId="{C326F323-8BC3-4815-AE16-FD5C0A7F767C}" type="presParOf" srcId="{D782E62E-4BEE-42F7-B38B-200768C00894}" destId="{D6663E98-4C33-4FB1-B21F-CB48311CBBF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1A3ACE-C87C-4003-8D0B-5C389A45AAB8}">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36B368-C1B1-44E1-9D29-B842CCB65BEF}">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244725-CD97-4EC0-8D84-9E067A18E623}">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1244600">
            <a:lnSpc>
              <a:spcPct val="90000"/>
            </a:lnSpc>
            <a:spcBef>
              <a:spcPct val="0"/>
            </a:spcBef>
            <a:spcAft>
              <a:spcPct val="35000"/>
            </a:spcAft>
            <a:buNone/>
          </a:pPr>
          <a:r>
            <a:rPr lang="en-US" sz="2800" kern="1200" dirty="0"/>
            <a:t>Understanding the key problem</a:t>
          </a:r>
        </a:p>
      </dsp:txBody>
      <dsp:txXfrm>
        <a:off x="1429899" y="2442"/>
        <a:ext cx="5083704" cy="1238008"/>
      </dsp:txXfrm>
    </dsp:sp>
    <dsp:sp modelId="{2243F71C-96C1-46A3-89AA-9CA8714AEB7C}">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E664FF-9083-4379-9239-C9EC70E6A49E}">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783F2D-CE17-4A39-8DC2-9FF9B51B728D}">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1244600">
            <a:lnSpc>
              <a:spcPct val="90000"/>
            </a:lnSpc>
            <a:spcBef>
              <a:spcPct val="0"/>
            </a:spcBef>
            <a:spcAft>
              <a:spcPct val="35000"/>
            </a:spcAft>
            <a:buNone/>
          </a:pPr>
          <a:r>
            <a:rPr lang="en-US" sz="2800" kern="1200" dirty="0"/>
            <a:t>Identifying the dimensions contributing to the problem</a:t>
          </a:r>
        </a:p>
      </dsp:txBody>
      <dsp:txXfrm>
        <a:off x="1429899" y="1549953"/>
        <a:ext cx="5083704" cy="1238008"/>
      </dsp:txXfrm>
    </dsp:sp>
    <dsp:sp modelId="{7C0BCDB0-BA15-43D0-870B-601CB7991F2C}">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D66896-5061-4967-BA49-7D12A864910C}">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37E6F1-854C-489C-91FF-6488290BC573}">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1244600">
            <a:lnSpc>
              <a:spcPct val="90000"/>
            </a:lnSpc>
            <a:spcBef>
              <a:spcPct val="0"/>
            </a:spcBef>
            <a:spcAft>
              <a:spcPct val="35000"/>
            </a:spcAft>
            <a:buNone/>
          </a:pPr>
          <a:r>
            <a:rPr lang="en-US" sz="2800" kern="1200" dirty="0"/>
            <a:t>Recommendations based on exploratory data analysis</a:t>
          </a:r>
        </a:p>
      </dsp:txBody>
      <dsp:txXfrm>
        <a:off x="1429899" y="3097464"/>
        <a:ext cx="5083704" cy="1238008"/>
      </dsp:txXfrm>
    </dsp:sp>
    <dsp:sp modelId="{136705DB-5454-406E-B70F-00699CA357D7}">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C9176E-5EE3-41AA-AEF4-5B418CB80E00}">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4E91F5-17F1-494E-9151-A3BF8D9AAD2A}">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1244600">
            <a:lnSpc>
              <a:spcPct val="90000"/>
            </a:lnSpc>
            <a:spcBef>
              <a:spcPct val="0"/>
            </a:spcBef>
            <a:spcAft>
              <a:spcPct val="35000"/>
            </a:spcAft>
            <a:buNone/>
          </a:pPr>
          <a:r>
            <a:rPr lang="en-US" sz="2800" kern="1200" dirty="0"/>
            <a:t>Using predictive modeling as a preventive measure</a:t>
          </a:r>
        </a:p>
      </dsp:txBody>
      <dsp:txXfrm>
        <a:off x="1429899" y="4644974"/>
        <a:ext cx="5083704" cy="1238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9EE63D-7210-419E-BC43-8F5A4BAC5BF3}">
      <dsp:nvSpPr>
        <dsp:cNvPr id="0" name=""/>
        <dsp:cNvSpPr/>
      </dsp:nvSpPr>
      <dsp:spPr>
        <a:xfrm>
          <a:off x="-314475" y="9329"/>
          <a:ext cx="6513603" cy="16762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BE95E5-BF3A-45FB-8361-70440780ACA0}">
      <dsp:nvSpPr>
        <dsp:cNvPr id="0" name=""/>
        <dsp:cNvSpPr/>
      </dsp:nvSpPr>
      <dsp:spPr>
        <a:xfrm>
          <a:off x="192581" y="386478"/>
          <a:ext cx="921920" cy="9219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08DE83-9D4C-4BD2-9C5F-40E280B6D486}">
      <dsp:nvSpPr>
        <dsp:cNvPr id="0" name=""/>
        <dsp:cNvSpPr/>
      </dsp:nvSpPr>
      <dsp:spPr>
        <a:xfrm>
          <a:off x="1621558" y="9329"/>
          <a:ext cx="2931121" cy="1676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00" tIns="177400" rIns="177400" bIns="177400" numCol="1" spcCol="1270" anchor="ctr" anchorCtr="0">
          <a:noAutofit/>
        </a:bodyPr>
        <a:lstStyle/>
        <a:p>
          <a:pPr marL="0" lvl="0" indent="0" algn="l" defTabSz="1111250">
            <a:lnSpc>
              <a:spcPct val="100000"/>
            </a:lnSpc>
            <a:spcBef>
              <a:spcPct val="0"/>
            </a:spcBef>
            <a:spcAft>
              <a:spcPct val="35000"/>
            </a:spcAft>
            <a:buNone/>
          </a:pPr>
          <a:r>
            <a:rPr lang="en-US" sz="2500" kern="1200" dirty="0"/>
            <a:t>Demographics</a:t>
          </a:r>
        </a:p>
      </dsp:txBody>
      <dsp:txXfrm>
        <a:off x="1621558" y="9329"/>
        <a:ext cx="2931121" cy="1676219"/>
      </dsp:txXfrm>
    </dsp:sp>
    <dsp:sp modelId="{D8E8EFD8-A40F-4B01-A1B6-DDD38DD6C891}">
      <dsp:nvSpPr>
        <dsp:cNvPr id="0" name=""/>
        <dsp:cNvSpPr/>
      </dsp:nvSpPr>
      <dsp:spPr>
        <a:xfrm>
          <a:off x="3919943" y="9329"/>
          <a:ext cx="2908135" cy="1676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00" tIns="177400" rIns="177400" bIns="177400" numCol="1" spcCol="1270" anchor="ctr" anchorCtr="0">
          <a:noAutofit/>
        </a:bodyPr>
        <a:lstStyle/>
        <a:p>
          <a:pPr marL="0" lvl="0" indent="0" algn="l" defTabSz="711200">
            <a:lnSpc>
              <a:spcPct val="100000"/>
            </a:lnSpc>
            <a:spcBef>
              <a:spcPct val="0"/>
            </a:spcBef>
            <a:spcAft>
              <a:spcPct val="35000"/>
            </a:spcAft>
            <a:buNone/>
          </a:pPr>
          <a:r>
            <a:rPr lang="en-US" sz="1600" kern="1200" dirty="0"/>
            <a:t>Age</a:t>
          </a:r>
        </a:p>
        <a:p>
          <a:pPr marL="0" lvl="0" indent="0" algn="l" defTabSz="711200">
            <a:lnSpc>
              <a:spcPct val="100000"/>
            </a:lnSpc>
            <a:spcBef>
              <a:spcPct val="0"/>
            </a:spcBef>
            <a:spcAft>
              <a:spcPct val="35000"/>
            </a:spcAft>
            <a:buNone/>
          </a:pPr>
          <a:r>
            <a:rPr lang="en-US" sz="1600" kern="1200" dirty="0"/>
            <a:t>Gender</a:t>
          </a:r>
        </a:p>
        <a:p>
          <a:pPr marL="0" lvl="0" indent="0" algn="l" defTabSz="711200">
            <a:lnSpc>
              <a:spcPct val="100000"/>
            </a:lnSpc>
            <a:spcBef>
              <a:spcPct val="0"/>
            </a:spcBef>
            <a:spcAft>
              <a:spcPct val="35000"/>
            </a:spcAft>
            <a:buNone/>
          </a:pPr>
          <a:r>
            <a:rPr lang="en-US" sz="1600" kern="1200" dirty="0"/>
            <a:t>Education Qualifications</a:t>
          </a:r>
        </a:p>
        <a:p>
          <a:pPr marL="0" lvl="0" indent="0" algn="l" defTabSz="711200">
            <a:lnSpc>
              <a:spcPct val="100000"/>
            </a:lnSpc>
            <a:spcBef>
              <a:spcPct val="0"/>
            </a:spcBef>
            <a:spcAft>
              <a:spcPct val="35000"/>
            </a:spcAft>
            <a:buNone/>
          </a:pPr>
          <a:r>
            <a:rPr lang="en-US" sz="1600" kern="1200" dirty="0"/>
            <a:t>Disability</a:t>
          </a:r>
        </a:p>
      </dsp:txBody>
      <dsp:txXfrm>
        <a:off x="3919943" y="9329"/>
        <a:ext cx="2908135" cy="1676219"/>
      </dsp:txXfrm>
    </dsp:sp>
    <dsp:sp modelId="{3AE2ED34-60E1-4B45-B3A9-1FB08B30B434}">
      <dsp:nvSpPr>
        <dsp:cNvPr id="0" name=""/>
        <dsp:cNvSpPr/>
      </dsp:nvSpPr>
      <dsp:spPr>
        <a:xfrm>
          <a:off x="-314475" y="2104603"/>
          <a:ext cx="6513603" cy="16762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5352CE-6957-43E2-AA81-92439FE2F67D}">
      <dsp:nvSpPr>
        <dsp:cNvPr id="0" name=""/>
        <dsp:cNvSpPr/>
      </dsp:nvSpPr>
      <dsp:spPr>
        <a:xfrm>
          <a:off x="192581" y="2481752"/>
          <a:ext cx="921920" cy="92192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89094F-8C50-42AC-B578-0195BF64007A}">
      <dsp:nvSpPr>
        <dsp:cNvPr id="0" name=""/>
        <dsp:cNvSpPr/>
      </dsp:nvSpPr>
      <dsp:spPr>
        <a:xfrm>
          <a:off x="1621558" y="2104603"/>
          <a:ext cx="2931121" cy="1676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00" tIns="177400" rIns="177400" bIns="177400" numCol="1" spcCol="1270" anchor="ctr" anchorCtr="0">
          <a:noAutofit/>
        </a:bodyPr>
        <a:lstStyle/>
        <a:p>
          <a:pPr marL="0" lvl="0" indent="0" algn="l" defTabSz="1111250">
            <a:lnSpc>
              <a:spcPct val="100000"/>
            </a:lnSpc>
            <a:spcBef>
              <a:spcPct val="0"/>
            </a:spcBef>
            <a:spcAft>
              <a:spcPct val="35000"/>
            </a:spcAft>
            <a:buNone/>
          </a:pPr>
          <a:r>
            <a:rPr lang="en-US" sz="2500" kern="1200"/>
            <a:t>Interaction</a:t>
          </a:r>
        </a:p>
      </dsp:txBody>
      <dsp:txXfrm>
        <a:off x="1621558" y="2104603"/>
        <a:ext cx="2931121" cy="1676219"/>
      </dsp:txXfrm>
    </dsp:sp>
    <dsp:sp modelId="{CB2EB180-5BB3-4955-9ADC-3EF073F09A9C}">
      <dsp:nvSpPr>
        <dsp:cNvPr id="0" name=""/>
        <dsp:cNvSpPr/>
      </dsp:nvSpPr>
      <dsp:spPr>
        <a:xfrm>
          <a:off x="3967112" y="2104603"/>
          <a:ext cx="2813797" cy="1676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00" tIns="177400" rIns="177400" bIns="177400" numCol="1" spcCol="1270" anchor="ctr" anchorCtr="0">
          <a:noAutofit/>
        </a:bodyPr>
        <a:lstStyle/>
        <a:p>
          <a:pPr marL="0" lvl="0" indent="0" algn="l" defTabSz="711200">
            <a:lnSpc>
              <a:spcPct val="100000"/>
            </a:lnSpc>
            <a:spcBef>
              <a:spcPct val="0"/>
            </a:spcBef>
            <a:spcAft>
              <a:spcPct val="35000"/>
            </a:spcAft>
            <a:buNone/>
          </a:pPr>
          <a:r>
            <a:rPr lang="en-US" sz="1600" kern="1200" dirty="0"/>
            <a:t>Number of clicks</a:t>
          </a:r>
        </a:p>
        <a:p>
          <a:pPr marL="0" lvl="0" indent="0" algn="l" defTabSz="711200">
            <a:lnSpc>
              <a:spcPct val="100000"/>
            </a:lnSpc>
            <a:spcBef>
              <a:spcPct val="0"/>
            </a:spcBef>
            <a:spcAft>
              <a:spcPct val="35000"/>
            </a:spcAft>
            <a:buNone/>
          </a:pPr>
          <a:r>
            <a:rPr lang="en-US" sz="1600" kern="1200" dirty="0"/>
            <a:t>Date Registered</a:t>
          </a:r>
        </a:p>
        <a:p>
          <a:pPr marL="0" lvl="0" indent="0" algn="l" defTabSz="711200">
            <a:lnSpc>
              <a:spcPct val="100000"/>
            </a:lnSpc>
            <a:spcBef>
              <a:spcPct val="0"/>
            </a:spcBef>
            <a:spcAft>
              <a:spcPct val="35000"/>
            </a:spcAft>
            <a:buNone/>
          </a:pPr>
          <a:r>
            <a:rPr lang="en-US" sz="1600" kern="1200" dirty="0"/>
            <a:t>Date Unregistered</a:t>
          </a:r>
        </a:p>
      </dsp:txBody>
      <dsp:txXfrm>
        <a:off x="3967112" y="2104603"/>
        <a:ext cx="2813797" cy="1676219"/>
      </dsp:txXfrm>
    </dsp:sp>
    <dsp:sp modelId="{792C2E87-587A-477C-AD6D-ED2F78A3840A}">
      <dsp:nvSpPr>
        <dsp:cNvPr id="0" name=""/>
        <dsp:cNvSpPr/>
      </dsp:nvSpPr>
      <dsp:spPr>
        <a:xfrm>
          <a:off x="-314475" y="4199877"/>
          <a:ext cx="6513603" cy="16762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AAA3BF-D0B8-4168-8329-09B90A5189D8}">
      <dsp:nvSpPr>
        <dsp:cNvPr id="0" name=""/>
        <dsp:cNvSpPr/>
      </dsp:nvSpPr>
      <dsp:spPr>
        <a:xfrm>
          <a:off x="192581" y="4577026"/>
          <a:ext cx="921920" cy="92192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C847D1-61D0-4242-A2AE-EAA46B45697D}">
      <dsp:nvSpPr>
        <dsp:cNvPr id="0" name=""/>
        <dsp:cNvSpPr/>
      </dsp:nvSpPr>
      <dsp:spPr>
        <a:xfrm>
          <a:off x="1621558" y="4199877"/>
          <a:ext cx="2931121" cy="1676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00" tIns="177400" rIns="177400" bIns="177400" numCol="1" spcCol="1270" anchor="ctr" anchorCtr="0">
          <a:noAutofit/>
        </a:bodyPr>
        <a:lstStyle/>
        <a:p>
          <a:pPr marL="0" lvl="0" indent="0" algn="l" defTabSz="1111250">
            <a:lnSpc>
              <a:spcPct val="100000"/>
            </a:lnSpc>
            <a:spcBef>
              <a:spcPct val="0"/>
            </a:spcBef>
            <a:spcAft>
              <a:spcPct val="35000"/>
            </a:spcAft>
            <a:buNone/>
          </a:pPr>
          <a:r>
            <a:rPr lang="en-US" sz="2500" kern="1200"/>
            <a:t>Performance</a:t>
          </a:r>
        </a:p>
      </dsp:txBody>
      <dsp:txXfrm>
        <a:off x="1621558" y="4199877"/>
        <a:ext cx="2931121" cy="1676219"/>
      </dsp:txXfrm>
    </dsp:sp>
    <dsp:sp modelId="{1EC74203-9BA0-4E91-AE43-A0194D9C90E3}">
      <dsp:nvSpPr>
        <dsp:cNvPr id="0" name=""/>
        <dsp:cNvSpPr/>
      </dsp:nvSpPr>
      <dsp:spPr>
        <a:xfrm>
          <a:off x="4000491" y="4199877"/>
          <a:ext cx="2747040" cy="1676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00" tIns="177400" rIns="177400" bIns="177400" numCol="1" spcCol="1270" anchor="ctr" anchorCtr="0">
          <a:noAutofit/>
        </a:bodyPr>
        <a:lstStyle/>
        <a:p>
          <a:pPr marL="0" lvl="0" indent="0" algn="l" defTabSz="711200">
            <a:lnSpc>
              <a:spcPct val="100000"/>
            </a:lnSpc>
            <a:spcBef>
              <a:spcPct val="0"/>
            </a:spcBef>
            <a:spcAft>
              <a:spcPct val="35000"/>
            </a:spcAft>
            <a:buNone/>
          </a:pPr>
          <a:r>
            <a:rPr lang="en-US" sz="1600" kern="1200" dirty="0"/>
            <a:t>Score</a:t>
          </a:r>
        </a:p>
        <a:p>
          <a:pPr marL="0" lvl="0" indent="0" algn="l" defTabSz="711200">
            <a:lnSpc>
              <a:spcPct val="100000"/>
            </a:lnSpc>
            <a:spcBef>
              <a:spcPct val="0"/>
            </a:spcBef>
            <a:spcAft>
              <a:spcPct val="35000"/>
            </a:spcAft>
            <a:buNone/>
          </a:pPr>
          <a:r>
            <a:rPr lang="en-US" sz="1600" kern="1200" dirty="0"/>
            <a:t>Result</a:t>
          </a:r>
          <a:endParaRPr lang="en-US" sz="1800" kern="1200" dirty="0"/>
        </a:p>
        <a:p>
          <a:pPr marL="0" lvl="0" indent="0" algn="l" defTabSz="800100">
            <a:lnSpc>
              <a:spcPct val="100000"/>
            </a:lnSpc>
            <a:spcBef>
              <a:spcPct val="0"/>
            </a:spcBef>
            <a:spcAft>
              <a:spcPct val="35000"/>
            </a:spcAft>
            <a:buNone/>
          </a:pPr>
          <a:endParaRPr lang="en-US" sz="1800" kern="1200" dirty="0"/>
        </a:p>
      </dsp:txBody>
      <dsp:txXfrm>
        <a:off x="4000491" y="4199877"/>
        <a:ext cx="2747040" cy="16762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4955A-D731-4BF0-ABD7-85E0B90F5850}">
      <dsp:nvSpPr>
        <dsp:cNvPr id="0" name=""/>
        <dsp:cNvSpPr/>
      </dsp:nvSpPr>
      <dsp:spPr>
        <a:xfrm>
          <a:off x="-245587" y="0"/>
          <a:ext cx="6911975" cy="191230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058CDA-6B67-434F-9B48-460EFDB73355}">
      <dsp:nvSpPr>
        <dsp:cNvPr id="0" name=""/>
        <dsp:cNvSpPr/>
      </dsp:nvSpPr>
      <dsp:spPr>
        <a:xfrm>
          <a:off x="332885" y="442359"/>
          <a:ext cx="1053826" cy="105176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F9A3D7-0EF7-4132-9689-2AA891D7ACFA}">
      <dsp:nvSpPr>
        <dsp:cNvPr id="0" name=""/>
        <dsp:cNvSpPr/>
      </dsp:nvSpPr>
      <dsp:spPr>
        <a:xfrm>
          <a:off x="1452284" y="12090"/>
          <a:ext cx="5608536" cy="1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584" tIns="202584" rIns="202584" bIns="202584" numCol="1" spcCol="1270" anchor="ctr" anchorCtr="0">
          <a:noAutofit/>
        </a:bodyPr>
        <a:lstStyle/>
        <a:p>
          <a:pPr marL="0" lvl="0" indent="0" algn="l" defTabSz="1111250">
            <a:lnSpc>
              <a:spcPct val="100000"/>
            </a:lnSpc>
            <a:spcBef>
              <a:spcPct val="0"/>
            </a:spcBef>
            <a:spcAft>
              <a:spcPct val="35000"/>
            </a:spcAft>
            <a:buNone/>
          </a:pPr>
          <a:r>
            <a:rPr lang="en-US" sz="2500" b="1" kern="1200" dirty="0"/>
            <a:t>Model Selected</a:t>
          </a:r>
          <a:r>
            <a:rPr lang="en-US" sz="2500" kern="1200" dirty="0"/>
            <a:t>                                           XG Boost </a:t>
          </a:r>
          <a:r>
            <a:rPr lang="en-US" sz="1800" kern="1200" dirty="0"/>
            <a:t>(based on high accuracy and recall)</a:t>
          </a:r>
          <a:endParaRPr lang="en-US" sz="2500" kern="1200" dirty="0"/>
        </a:p>
      </dsp:txBody>
      <dsp:txXfrm>
        <a:off x="1452284" y="12090"/>
        <a:ext cx="5608536" cy="1914176"/>
      </dsp:txXfrm>
    </dsp:sp>
    <dsp:sp modelId="{C6DC8F12-81CA-4C89-9787-011FAC29D417}">
      <dsp:nvSpPr>
        <dsp:cNvPr id="0" name=""/>
        <dsp:cNvSpPr/>
      </dsp:nvSpPr>
      <dsp:spPr>
        <a:xfrm>
          <a:off x="-245587" y="2376661"/>
          <a:ext cx="6911975" cy="191230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F00500-B6C4-4009-9484-A118ACE79C7E}">
      <dsp:nvSpPr>
        <dsp:cNvPr id="0" name=""/>
        <dsp:cNvSpPr/>
      </dsp:nvSpPr>
      <dsp:spPr>
        <a:xfrm>
          <a:off x="332885" y="2806930"/>
          <a:ext cx="1053826" cy="1051769"/>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A31A8A-AB51-4830-B4B6-F10F33B20B80}">
      <dsp:nvSpPr>
        <dsp:cNvPr id="0" name=""/>
        <dsp:cNvSpPr/>
      </dsp:nvSpPr>
      <dsp:spPr>
        <a:xfrm>
          <a:off x="1480835" y="2376661"/>
          <a:ext cx="5551435" cy="1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584" tIns="202584" rIns="202584" bIns="202584" numCol="1" spcCol="1270" anchor="ctr" anchorCtr="0">
          <a:noAutofit/>
        </a:bodyPr>
        <a:lstStyle/>
        <a:p>
          <a:pPr marL="0" lvl="0" indent="0" algn="l" defTabSz="1111250">
            <a:lnSpc>
              <a:spcPct val="100000"/>
            </a:lnSpc>
            <a:spcBef>
              <a:spcPct val="0"/>
            </a:spcBef>
            <a:spcAft>
              <a:spcPct val="35000"/>
            </a:spcAft>
            <a:buNone/>
          </a:pPr>
          <a:r>
            <a:rPr lang="en-US" sz="2500" b="1" kern="1200" dirty="0"/>
            <a:t>Performance</a:t>
          </a:r>
          <a:r>
            <a:rPr lang="en-US" sz="1800" b="1" kern="1200" dirty="0"/>
            <a:t> </a:t>
          </a:r>
          <a:endParaRPr lang="en-US" sz="1800" kern="1200" dirty="0"/>
        </a:p>
        <a:p>
          <a:pPr marL="0" lvl="0" indent="0" algn="l" defTabSz="1111250">
            <a:lnSpc>
              <a:spcPct val="100000"/>
            </a:lnSpc>
            <a:spcBef>
              <a:spcPct val="0"/>
            </a:spcBef>
            <a:spcAft>
              <a:spcPct val="35000"/>
            </a:spcAft>
            <a:buNone/>
          </a:pPr>
          <a:r>
            <a:rPr lang="en-US" sz="1800" b="1" kern="1200" dirty="0"/>
            <a:t>Test Accuracy:</a:t>
          </a:r>
          <a:r>
            <a:rPr lang="en-US" sz="1800" kern="1200" dirty="0"/>
            <a:t> 71.7%</a:t>
          </a:r>
        </a:p>
        <a:p>
          <a:pPr marL="0" lvl="0" indent="0" algn="l" defTabSz="1111250">
            <a:lnSpc>
              <a:spcPct val="100000"/>
            </a:lnSpc>
            <a:spcBef>
              <a:spcPct val="0"/>
            </a:spcBef>
            <a:spcAft>
              <a:spcPct val="35000"/>
            </a:spcAft>
            <a:buNone/>
          </a:pPr>
          <a:r>
            <a:rPr lang="en-US" sz="1800" b="1" kern="1200" dirty="0"/>
            <a:t>Recall:</a:t>
          </a:r>
          <a:r>
            <a:rPr lang="en-US" sz="1800" kern="1200" dirty="0"/>
            <a:t> Pass = 0.93, Fail = 0.33 and Withdraw = 0.64</a:t>
          </a:r>
        </a:p>
      </dsp:txBody>
      <dsp:txXfrm>
        <a:off x="1480835" y="2376661"/>
        <a:ext cx="5551435" cy="1914176"/>
      </dsp:txXfrm>
    </dsp:sp>
    <dsp:sp modelId="{EDF9681C-0C8D-4AA9-8F2F-501AC6723AF5}">
      <dsp:nvSpPr>
        <dsp:cNvPr id="0" name=""/>
        <dsp:cNvSpPr/>
      </dsp:nvSpPr>
      <dsp:spPr>
        <a:xfrm>
          <a:off x="-245587" y="4741232"/>
          <a:ext cx="6911975" cy="191230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C7E697-9342-4941-BD2D-9CDCEF6FCE31}">
      <dsp:nvSpPr>
        <dsp:cNvPr id="0" name=""/>
        <dsp:cNvSpPr/>
      </dsp:nvSpPr>
      <dsp:spPr>
        <a:xfrm>
          <a:off x="332885" y="5171502"/>
          <a:ext cx="1053826" cy="10517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663E98-4C33-4FB1-B21F-CB48311CBBF6}">
      <dsp:nvSpPr>
        <dsp:cNvPr id="0" name=""/>
        <dsp:cNvSpPr/>
      </dsp:nvSpPr>
      <dsp:spPr>
        <a:xfrm>
          <a:off x="1355543" y="4741232"/>
          <a:ext cx="5802019" cy="1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584" tIns="202584" rIns="202584" bIns="202584" numCol="1" spcCol="1270" anchor="ctr" anchorCtr="0">
          <a:noAutofit/>
        </a:bodyPr>
        <a:lstStyle/>
        <a:p>
          <a:pPr marL="0" lvl="0" indent="0" algn="l" defTabSz="1111250">
            <a:lnSpc>
              <a:spcPct val="100000"/>
            </a:lnSpc>
            <a:spcBef>
              <a:spcPct val="0"/>
            </a:spcBef>
            <a:spcAft>
              <a:spcPct val="35000"/>
            </a:spcAft>
            <a:buNone/>
          </a:pPr>
          <a:r>
            <a:rPr lang="en-US" sz="2500" b="1" kern="1200" dirty="0"/>
            <a:t>Important Features</a:t>
          </a:r>
        </a:p>
        <a:p>
          <a:pPr marL="0" lvl="0" indent="0" algn="l" defTabSz="1111250">
            <a:lnSpc>
              <a:spcPct val="100000"/>
            </a:lnSpc>
            <a:spcBef>
              <a:spcPct val="0"/>
            </a:spcBef>
            <a:spcAft>
              <a:spcPct val="35000"/>
            </a:spcAft>
            <a:buNone/>
          </a:pPr>
          <a:r>
            <a:rPr lang="en-US" sz="1800" b="0" kern="1200" dirty="0"/>
            <a:t>Active_days, code_module, highest_education, </a:t>
          </a:r>
        </a:p>
        <a:p>
          <a:pPr marL="0" lvl="0" indent="0" algn="l" defTabSz="1111250">
            <a:lnSpc>
              <a:spcPct val="100000"/>
            </a:lnSpc>
            <a:spcBef>
              <a:spcPct val="0"/>
            </a:spcBef>
            <a:spcAft>
              <a:spcPct val="35000"/>
            </a:spcAft>
            <a:buNone/>
          </a:pPr>
          <a:r>
            <a:rPr lang="en-US" sz="1800" b="0" kern="1200" dirty="0"/>
            <a:t>total_click, studied_credits and disability </a:t>
          </a:r>
        </a:p>
        <a:p>
          <a:pPr marL="0" lvl="0" indent="0" algn="l" defTabSz="1111250">
            <a:lnSpc>
              <a:spcPct val="100000"/>
            </a:lnSpc>
            <a:spcBef>
              <a:spcPct val="0"/>
            </a:spcBef>
            <a:spcAft>
              <a:spcPct val="35000"/>
            </a:spcAft>
            <a:buNone/>
          </a:pPr>
          <a:endParaRPr lang="en-US" sz="2500" b="1" kern="1200" dirty="0"/>
        </a:p>
      </dsp:txBody>
      <dsp:txXfrm>
        <a:off x="1355543" y="4741232"/>
        <a:ext cx="5802019" cy="191417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CDD8C-C58B-457D-AACB-BAADAAA509F7}"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2173C-CBD4-4A77-ADBD-3863E1FDE07D}" type="slidenum">
              <a:rPr lang="en-US" smtClean="0"/>
              <a:t>‹#›</a:t>
            </a:fld>
            <a:endParaRPr lang="en-US"/>
          </a:p>
        </p:txBody>
      </p:sp>
    </p:spTree>
    <p:extLst>
      <p:ext uri="{BB962C8B-B14F-4D97-AF65-F5344CB8AC3E}">
        <p14:creationId xmlns:p14="http://schemas.microsoft.com/office/powerpoint/2010/main" val="1577522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4CDD8C-C58B-457D-AACB-BAADAAA509F7}"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2173C-CBD4-4A77-ADBD-3863E1FDE07D}" type="slidenum">
              <a:rPr lang="en-US" smtClean="0"/>
              <a:t>‹#›</a:t>
            </a:fld>
            <a:endParaRPr lang="en-US"/>
          </a:p>
        </p:txBody>
      </p:sp>
    </p:spTree>
    <p:extLst>
      <p:ext uri="{BB962C8B-B14F-4D97-AF65-F5344CB8AC3E}">
        <p14:creationId xmlns:p14="http://schemas.microsoft.com/office/powerpoint/2010/main" val="3082506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4CDD8C-C58B-457D-AACB-BAADAAA509F7}"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2173C-CBD4-4A77-ADBD-3863E1FDE07D}" type="slidenum">
              <a:rPr lang="en-US" smtClean="0"/>
              <a:t>‹#›</a:t>
            </a:fld>
            <a:endParaRPr lang="en-US"/>
          </a:p>
        </p:txBody>
      </p:sp>
    </p:spTree>
    <p:extLst>
      <p:ext uri="{BB962C8B-B14F-4D97-AF65-F5344CB8AC3E}">
        <p14:creationId xmlns:p14="http://schemas.microsoft.com/office/powerpoint/2010/main" val="3975098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4CDD8C-C58B-457D-AACB-BAADAAA509F7}"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2173C-CBD4-4A77-ADBD-3863E1FDE07D}" type="slidenum">
              <a:rPr lang="en-US" smtClean="0"/>
              <a:t>‹#›</a:t>
            </a:fld>
            <a:endParaRPr lang="en-US"/>
          </a:p>
        </p:txBody>
      </p:sp>
    </p:spTree>
    <p:extLst>
      <p:ext uri="{BB962C8B-B14F-4D97-AF65-F5344CB8AC3E}">
        <p14:creationId xmlns:p14="http://schemas.microsoft.com/office/powerpoint/2010/main" val="1640757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4CDD8C-C58B-457D-AACB-BAADAAA509F7}"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2173C-CBD4-4A77-ADBD-3863E1FDE07D}" type="slidenum">
              <a:rPr lang="en-US" smtClean="0"/>
              <a:t>‹#›</a:t>
            </a:fld>
            <a:endParaRPr lang="en-US"/>
          </a:p>
        </p:txBody>
      </p:sp>
    </p:spTree>
    <p:extLst>
      <p:ext uri="{BB962C8B-B14F-4D97-AF65-F5344CB8AC3E}">
        <p14:creationId xmlns:p14="http://schemas.microsoft.com/office/powerpoint/2010/main" val="2203380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4CDD8C-C58B-457D-AACB-BAADAAA509F7}"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2173C-CBD4-4A77-ADBD-3863E1FDE07D}" type="slidenum">
              <a:rPr lang="en-US" smtClean="0"/>
              <a:t>‹#›</a:t>
            </a:fld>
            <a:endParaRPr lang="en-US"/>
          </a:p>
        </p:txBody>
      </p:sp>
    </p:spTree>
    <p:extLst>
      <p:ext uri="{BB962C8B-B14F-4D97-AF65-F5344CB8AC3E}">
        <p14:creationId xmlns:p14="http://schemas.microsoft.com/office/powerpoint/2010/main" val="2486034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4CDD8C-C58B-457D-AACB-BAADAAA509F7}" type="datetimeFigureOut">
              <a:rPr lang="en-US" smtClean="0"/>
              <a:t>4/25/2019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82173C-CBD4-4A77-ADBD-3863E1FDE07D}" type="slidenum">
              <a:rPr lang="en-US" smtClean="0"/>
              <a:t>‹#›</a:t>
            </a:fld>
            <a:endParaRPr lang="en-US"/>
          </a:p>
        </p:txBody>
      </p:sp>
    </p:spTree>
    <p:extLst>
      <p:ext uri="{BB962C8B-B14F-4D97-AF65-F5344CB8AC3E}">
        <p14:creationId xmlns:p14="http://schemas.microsoft.com/office/powerpoint/2010/main" val="3324084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4CDD8C-C58B-457D-AACB-BAADAAA509F7}" type="datetimeFigureOut">
              <a:rPr lang="en-US" smtClean="0"/>
              <a:t>4/25/2019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2173C-CBD4-4A77-ADBD-3863E1FDE07D}" type="slidenum">
              <a:rPr lang="en-US" smtClean="0"/>
              <a:t>‹#›</a:t>
            </a:fld>
            <a:endParaRPr lang="en-US"/>
          </a:p>
        </p:txBody>
      </p:sp>
    </p:spTree>
    <p:extLst>
      <p:ext uri="{BB962C8B-B14F-4D97-AF65-F5344CB8AC3E}">
        <p14:creationId xmlns:p14="http://schemas.microsoft.com/office/powerpoint/2010/main" val="4254664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4CDD8C-C58B-457D-AACB-BAADAAA509F7}" type="datetimeFigureOut">
              <a:rPr lang="en-US" smtClean="0"/>
              <a:t>4/25/2019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82173C-CBD4-4A77-ADBD-3863E1FDE07D}" type="slidenum">
              <a:rPr lang="en-US" smtClean="0"/>
              <a:t>‹#›</a:t>
            </a:fld>
            <a:endParaRPr lang="en-US"/>
          </a:p>
        </p:txBody>
      </p:sp>
    </p:spTree>
    <p:extLst>
      <p:ext uri="{BB962C8B-B14F-4D97-AF65-F5344CB8AC3E}">
        <p14:creationId xmlns:p14="http://schemas.microsoft.com/office/powerpoint/2010/main" val="2481109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4CDD8C-C58B-457D-AACB-BAADAAA509F7}"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2173C-CBD4-4A77-ADBD-3863E1FDE07D}" type="slidenum">
              <a:rPr lang="en-US" smtClean="0"/>
              <a:t>‹#›</a:t>
            </a:fld>
            <a:endParaRPr lang="en-US"/>
          </a:p>
        </p:txBody>
      </p:sp>
    </p:spTree>
    <p:extLst>
      <p:ext uri="{BB962C8B-B14F-4D97-AF65-F5344CB8AC3E}">
        <p14:creationId xmlns:p14="http://schemas.microsoft.com/office/powerpoint/2010/main" val="4136028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4CDD8C-C58B-457D-AACB-BAADAAA509F7}"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2173C-CBD4-4A77-ADBD-3863E1FDE07D}" type="slidenum">
              <a:rPr lang="en-US" smtClean="0"/>
              <a:t>‹#›</a:t>
            </a:fld>
            <a:endParaRPr lang="en-US"/>
          </a:p>
        </p:txBody>
      </p:sp>
    </p:spTree>
    <p:extLst>
      <p:ext uri="{BB962C8B-B14F-4D97-AF65-F5344CB8AC3E}">
        <p14:creationId xmlns:p14="http://schemas.microsoft.com/office/powerpoint/2010/main" val="181794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CDD8C-C58B-457D-AACB-BAADAAA509F7}" type="datetimeFigureOut">
              <a:rPr lang="en-US" smtClean="0"/>
              <a:t>4/25/2019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82173C-CBD4-4A77-ADBD-3863E1FDE07D}" type="slidenum">
              <a:rPr lang="en-US" smtClean="0"/>
              <a:t>‹#›</a:t>
            </a:fld>
            <a:endParaRPr lang="en-US"/>
          </a:p>
        </p:txBody>
      </p:sp>
    </p:spTree>
    <p:extLst>
      <p:ext uri="{BB962C8B-B14F-4D97-AF65-F5344CB8AC3E}">
        <p14:creationId xmlns:p14="http://schemas.microsoft.com/office/powerpoint/2010/main" val="7774559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sv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21.sv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21.sv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1.xml"/><Relationship Id="rId5" Type="http://schemas.openxmlformats.org/officeDocument/2006/relationships/image" Target="../media/image37.sv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3B7CA7-4B35-4D49-B552-6BF234E621FF}"/>
              </a:ext>
            </a:extLst>
          </p:cNvPr>
          <p:cNvSpPr>
            <a:spLocks noGrp="1"/>
          </p:cNvSpPr>
          <p:nvPr>
            <p:ph type="ctrTitle"/>
          </p:nvPr>
        </p:nvSpPr>
        <p:spPr>
          <a:xfrm>
            <a:off x="1524000" y="1122362"/>
            <a:ext cx="9144000" cy="2840037"/>
          </a:xfrm>
        </p:spPr>
        <p:txBody>
          <a:bodyPr>
            <a:normAutofit/>
          </a:bodyPr>
          <a:lstStyle/>
          <a:p>
            <a:r>
              <a:rPr lang="en-US" sz="9600" b="1" dirty="0">
                <a:solidFill>
                  <a:srgbClr val="FFC000"/>
                </a:solidFill>
                <a:effectLst>
                  <a:outerShdw blurRad="266700" algn="ctr" rotWithShape="0">
                    <a:schemeClr val="tx1">
                      <a:alpha val="64000"/>
                    </a:schemeClr>
                  </a:outerShdw>
                </a:effectLst>
                <a:ea typeface="Tahoma" panose="020B0604030504040204" pitchFamily="34" charset="0"/>
                <a:cs typeface="Tahoma" panose="020B0604030504040204" pitchFamily="34" charset="0"/>
              </a:rPr>
              <a:t>Open University</a:t>
            </a:r>
            <a:br>
              <a:rPr lang="en-US" sz="9600" b="1" dirty="0">
                <a:effectLst>
                  <a:outerShdw blurRad="266700" algn="ctr" rotWithShape="0">
                    <a:schemeClr val="tx1">
                      <a:alpha val="64000"/>
                    </a:schemeClr>
                  </a:outerShdw>
                </a:effectLst>
                <a:ea typeface="Tahoma" panose="020B0604030504040204" pitchFamily="34" charset="0"/>
                <a:cs typeface="Tahoma" panose="020B0604030504040204" pitchFamily="34" charset="0"/>
              </a:rPr>
            </a:br>
            <a:endParaRPr lang="en-US" sz="5800" dirty="0"/>
          </a:p>
        </p:txBody>
      </p:sp>
      <p:sp>
        <p:nvSpPr>
          <p:cNvPr id="3" name="Subtitle 2">
            <a:extLst>
              <a:ext uri="{FF2B5EF4-FFF2-40B4-BE49-F238E27FC236}">
                <a16:creationId xmlns:a16="http://schemas.microsoft.com/office/drawing/2014/main" id="{801732F1-314F-4250-9A87-20C21AC10348}"/>
              </a:ext>
            </a:extLst>
          </p:cNvPr>
          <p:cNvSpPr>
            <a:spLocks noGrp="1"/>
          </p:cNvSpPr>
          <p:nvPr>
            <p:ph type="subTitle" idx="1"/>
          </p:nvPr>
        </p:nvSpPr>
        <p:spPr>
          <a:xfrm>
            <a:off x="1524000" y="4256436"/>
            <a:ext cx="9144000" cy="1600818"/>
          </a:xfrm>
        </p:spPr>
        <p:txBody>
          <a:bodyPr>
            <a:normAutofit/>
          </a:bodyPr>
          <a:lstStyle/>
          <a:p>
            <a:r>
              <a:rPr lang="en-US" dirty="0"/>
              <a:t>Quality education for the next generation</a:t>
            </a:r>
          </a:p>
          <a:p>
            <a:endParaRPr lang="en-US" dirty="0">
              <a:solidFill>
                <a:schemeClr val="accent1"/>
              </a:solidFill>
            </a:endParaRPr>
          </a:p>
          <a:p>
            <a:r>
              <a:rPr lang="en-US" dirty="0">
                <a:solidFill>
                  <a:schemeClr val="accent1"/>
                </a:solidFill>
              </a:rPr>
              <a:t>Analysis by – Akanksha Rawat</a:t>
            </a:r>
          </a:p>
          <a:p>
            <a:endParaRPr lang="en-US" dirty="0">
              <a:solidFill>
                <a:schemeClr val="accent1"/>
              </a:solidFill>
            </a:endParaRPr>
          </a:p>
        </p:txBody>
      </p:sp>
      <p:cxnSp>
        <p:nvCxnSpPr>
          <p:cNvPr id="28" name="Straight Connector 27">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056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2152-DA0F-4FFE-8EAB-F3592EB371E0}"/>
              </a:ext>
            </a:extLst>
          </p:cNvPr>
          <p:cNvSpPr>
            <a:spLocks noGrp="1"/>
          </p:cNvSpPr>
          <p:nvPr>
            <p:ph type="ctrTitle"/>
          </p:nvPr>
        </p:nvSpPr>
        <p:spPr>
          <a:xfrm>
            <a:off x="132080" y="152401"/>
            <a:ext cx="11469369" cy="838199"/>
          </a:xfrm>
        </p:spPr>
        <p:txBody>
          <a:bodyPr>
            <a:noAutofit/>
          </a:bodyPr>
          <a:lstStyle/>
          <a:p>
            <a:pPr algn="l"/>
            <a:r>
              <a:rPr lang="en-US" sz="3600" b="1" u="sng" dirty="0">
                <a:solidFill>
                  <a:srgbClr val="FFC000"/>
                </a:solidFill>
              </a:rPr>
              <a:t>Dimensions contributing to high Failure or Withdrawal rate</a:t>
            </a:r>
          </a:p>
        </p:txBody>
      </p:sp>
      <p:sp>
        <p:nvSpPr>
          <p:cNvPr id="3" name="Subtitle 2">
            <a:extLst>
              <a:ext uri="{FF2B5EF4-FFF2-40B4-BE49-F238E27FC236}">
                <a16:creationId xmlns:a16="http://schemas.microsoft.com/office/drawing/2014/main" id="{5E1366D6-A49E-4822-B40C-63631DC46F6F}"/>
              </a:ext>
            </a:extLst>
          </p:cNvPr>
          <p:cNvSpPr>
            <a:spLocks noGrp="1"/>
          </p:cNvSpPr>
          <p:nvPr>
            <p:ph type="subTitle" idx="1"/>
          </p:nvPr>
        </p:nvSpPr>
        <p:spPr>
          <a:xfrm>
            <a:off x="408216" y="1483361"/>
            <a:ext cx="4611459" cy="5222238"/>
          </a:xfrm>
        </p:spPr>
        <p:txBody>
          <a:bodyPr>
            <a:normAutofit/>
          </a:bodyPr>
          <a:lstStyle/>
          <a:p>
            <a:pPr algn="l"/>
            <a:r>
              <a:rPr lang="en-US" sz="3600" dirty="0">
                <a:solidFill>
                  <a:srgbClr val="FFC000"/>
                </a:solidFill>
              </a:rPr>
              <a:t>COURSE MODULE</a:t>
            </a:r>
            <a:endParaRPr lang="en-US" sz="3600" dirty="0"/>
          </a:p>
          <a:p>
            <a:pPr algn="l"/>
            <a:r>
              <a:rPr lang="en-US" dirty="0"/>
              <a:t>Majority of students who take module CCC or DDD, drop the course. </a:t>
            </a:r>
          </a:p>
          <a:p>
            <a:pPr algn="l"/>
            <a:r>
              <a:rPr lang="en-US" dirty="0"/>
              <a:t>These two are the only courses where the pass rate is less than the withdrawal rate.</a:t>
            </a:r>
          </a:p>
        </p:txBody>
      </p:sp>
      <p:pic>
        <p:nvPicPr>
          <p:cNvPr id="5" name="Picture 4">
            <a:extLst>
              <a:ext uri="{FF2B5EF4-FFF2-40B4-BE49-F238E27FC236}">
                <a16:creationId xmlns:a16="http://schemas.microsoft.com/office/drawing/2014/main" id="{190CF98C-EDF1-4818-BD8F-28FF23807332}"/>
              </a:ext>
            </a:extLst>
          </p:cNvPr>
          <p:cNvPicPr>
            <a:picLocks noChangeAspect="1"/>
          </p:cNvPicPr>
          <p:nvPr/>
        </p:nvPicPr>
        <p:blipFill>
          <a:blip r:embed="rId2"/>
          <a:stretch>
            <a:fillRect/>
          </a:stretch>
        </p:blipFill>
        <p:spPr>
          <a:xfrm>
            <a:off x="5133975" y="949197"/>
            <a:ext cx="6649811" cy="5756402"/>
          </a:xfrm>
          <a:prstGeom prst="rect">
            <a:avLst/>
          </a:prstGeom>
        </p:spPr>
      </p:pic>
      <p:sp>
        <p:nvSpPr>
          <p:cNvPr id="6" name="Oval 5">
            <a:extLst>
              <a:ext uri="{FF2B5EF4-FFF2-40B4-BE49-F238E27FC236}">
                <a16:creationId xmlns:a16="http://schemas.microsoft.com/office/drawing/2014/main" id="{26433509-D188-4D10-9E1E-991ACC6E4B42}"/>
              </a:ext>
            </a:extLst>
          </p:cNvPr>
          <p:cNvSpPr/>
          <p:nvPr/>
        </p:nvSpPr>
        <p:spPr>
          <a:xfrm>
            <a:off x="8134350" y="2009774"/>
            <a:ext cx="238126" cy="2828926"/>
          </a:xfrm>
          <a:prstGeom prst="ellipse">
            <a:avLst/>
          </a:prstGeom>
          <a:noFill/>
          <a:ln w="3810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F8224-2952-41F2-BF81-CA0FDB4BFEAF}"/>
              </a:ext>
            </a:extLst>
          </p:cNvPr>
          <p:cNvSpPr/>
          <p:nvPr/>
        </p:nvSpPr>
        <p:spPr>
          <a:xfrm>
            <a:off x="8991599" y="2005010"/>
            <a:ext cx="238127" cy="2828926"/>
          </a:xfrm>
          <a:prstGeom prst="ellipse">
            <a:avLst/>
          </a:prstGeom>
          <a:noFill/>
          <a:ln w="3810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896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2152-DA0F-4FFE-8EAB-F3592EB371E0}"/>
              </a:ext>
            </a:extLst>
          </p:cNvPr>
          <p:cNvSpPr>
            <a:spLocks noGrp="1"/>
          </p:cNvSpPr>
          <p:nvPr>
            <p:ph type="ctrTitle"/>
          </p:nvPr>
        </p:nvSpPr>
        <p:spPr>
          <a:xfrm>
            <a:off x="132080" y="152401"/>
            <a:ext cx="11469369" cy="838199"/>
          </a:xfrm>
        </p:spPr>
        <p:txBody>
          <a:bodyPr>
            <a:noAutofit/>
          </a:bodyPr>
          <a:lstStyle/>
          <a:p>
            <a:pPr algn="l"/>
            <a:r>
              <a:rPr lang="en-US" sz="3600" b="1" u="sng" dirty="0">
                <a:solidFill>
                  <a:srgbClr val="FFC000"/>
                </a:solidFill>
              </a:rPr>
              <a:t>Dimensions contributing to high Failure or Withdrawal rate</a:t>
            </a:r>
          </a:p>
        </p:txBody>
      </p:sp>
      <p:sp>
        <p:nvSpPr>
          <p:cNvPr id="3" name="Subtitle 2">
            <a:extLst>
              <a:ext uri="{FF2B5EF4-FFF2-40B4-BE49-F238E27FC236}">
                <a16:creationId xmlns:a16="http://schemas.microsoft.com/office/drawing/2014/main" id="{5E1366D6-A49E-4822-B40C-63631DC46F6F}"/>
              </a:ext>
            </a:extLst>
          </p:cNvPr>
          <p:cNvSpPr>
            <a:spLocks noGrp="1"/>
          </p:cNvSpPr>
          <p:nvPr>
            <p:ph type="subTitle" idx="1"/>
          </p:nvPr>
        </p:nvSpPr>
        <p:spPr>
          <a:xfrm>
            <a:off x="408216" y="1483361"/>
            <a:ext cx="4611459" cy="5222238"/>
          </a:xfrm>
        </p:spPr>
        <p:txBody>
          <a:bodyPr>
            <a:normAutofit/>
          </a:bodyPr>
          <a:lstStyle/>
          <a:p>
            <a:pPr algn="l"/>
            <a:r>
              <a:rPr lang="en-US" sz="3600" dirty="0">
                <a:solidFill>
                  <a:srgbClr val="FFC000"/>
                </a:solidFill>
              </a:rPr>
              <a:t>AGE</a:t>
            </a:r>
          </a:p>
          <a:p>
            <a:pPr algn="l"/>
            <a:r>
              <a:rPr lang="en-US" dirty="0"/>
              <a:t>It seems that there exists a trend in performance with respect to age.</a:t>
            </a:r>
          </a:p>
          <a:p>
            <a:pPr algn="l"/>
            <a:endParaRPr lang="en-US" dirty="0"/>
          </a:p>
          <a:p>
            <a:pPr algn="l"/>
            <a:r>
              <a:rPr lang="en-US" dirty="0"/>
              <a:t>Young individuals are at a higher stake of failing and withdrawing.</a:t>
            </a:r>
          </a:p>
        </p:txBody>
      </p:sp>
      <p:pic>
        <p:nvPicPr>
          <p:cNvPr id="6" name="Picture 5">
            <a:extLst>
              <a:ext uri="{FF2B5EF4-FFF2-40B4-BE49-F238E27FC236}">
                <a16:creationId xmlns:a16="http://schemas.microsoft.com/office/drawing/2014/main" id="{947936F4-22A5-4D82-8F02-B710CC7F5096}"/>
              </a:ext>
            </a:extLst>
          </p:cNvPr>
          <p:cNvPicPr>
            <a:picLocks noChangeAspect="1"/>
          </p:cNvPicPr>
          <p:nvPr/>
        </p:nvPicPr>
        <p:blipFill>
          <a:blip r:embed="rId2"/>
          <a:stretch>
            <a:fillRect/>
          </a:stretch>
        </p:blipFill>
        <p:spPr>
          <a:xfrm>
            <a:off x="5124450" y="939612"/>
            <a:ext cx="6562725" cy="5719229"/>
          </a:xfrm>
          <a:prstGeom prst="rect">
            <a:avLst/>
          </a:prstGeom>
        </p:spPr>
      </p:pic>
    </p:spTree>
    <p:extLst>
      <p:ext uri="{BB962C8B-B14F-4D97-AF65-F5344CB8AC3E}">
        <p14:creationId xmlns:p14="http://schemas.microsoft.com/office/powerpoint/2010/main" val="946608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3B7CA7-4B35-4D49-B552-6BF234E621FF}"/>
              </a:ext>
            </a:extLst>
          </p:cNvPr>
          <p:cNvSpPr>
            <a:spLocks noGrp="1"/>
          </p:cNvSpPr>
          <p:nvPr>
            <p:ph type="ctrTitle"/>
          </p:nvPr>
        </p:nvSpPr>
        <p:spPr>
          <a:xfrm>
            <a:off x="495301" y="1122363"/>
            <a:ext cx="11077574" cy="4383088"/>
          </a:xfrm>
        </p:spPr>
        <p:txBody>
          <a:bodyPr>
            <a:noAutofit/>
          </a:bodyPr>
          <a:lstStyle/>
          <a:p>
            <a:br>
              <a:rPr lang="en-US" sz="4800" b="1" dirty="0">
                <a:solidFill>
                  <a:srgbClr val="FFC000"/>
                </a:solidFill>
                <a:effectLst>
                  <a:outerShdw blurRad="266700" algn="ctr" rotWithShape="0">
                    <a:schemeClr val="tx1">
                      <a:alpha val="64000"/>
                    </a:schemeClr>
                  </a:outerShdw>
                </a:effectLst>
                <a:ea typeface="Tahoma" panose="020B0604030504040204" pitchFamily="34" charset="0"/>
                <a:cs typeface="Tahoma" panose="020B0604030504040204" pitchFamily="34" charset="0"/>
              </a:rPr>
            </a:br>
            <a:r>
              <a:rPr lang="en-US" sz="6600" b="1" dirty="0">
                <a:solidFill>
                  <a:srgbClr val="FFC000"/>
                </a:solidFill>
                <a:effectLst>
                  <a:outerShdw blurRad="266700" algn="ctr" rotWithShape="0">
                    <a:schemeClr val="tx1">
                      <a:alpha val="64000"/>
                    </a:schemeClr>
                  </a:outerShdw>
                </a:effectLst>
                <a:ea typeface="Tahoma" panose="020B0604030504040204" pitchFamily="34" charset="0"/>
                <a:cs typeface="Tahoma" panose="020B0604030504040204" pitchFamily="34" charset="0"/>
              </a:rPr>
              <a:t>How to solve the problem of high failure and withdrawal rate?</a:t>
            </a:r>
            <a:br>
              <a:rPr lang="en-US" sz="8000" b="1" dirty="0">
                <a:solidFill>
                  <a:srgbClr val="FFC000"/>
                </a:solidFill>
                <a:effectLst>
                  <a:outerShdw blurRad="266700" algn="ctr" rotWithShape="0">
                    <a:schemeClr val="tx1">
                      <a:alpha val="64000"/>
                    </a:schemeClr>
                  </a:outerShdw>
                </a:effectLst>
                <a:ea typeface="Tahoma" panose="020B0604030504040204" pitchFamily="34" charset="0"/>
                <a:cs typeface="Tahoma" panose="020B0604030504040204" pitchFamily="34" charset="0"/>
              </a:rPr>
            </a:br>
            <a:br>
              <a:rPr lang="en-US" sz="4800" b="1" dirty="0">
                <a:solidFill>
                  <a:srgbClr val="FFC000"/>
                </a:solidFill>
                <a:effectLst>
                  <a:outerShdw blurRad="266700" algn="ctr" rotWithShape="0">
                    <a:schemeClr val="tx1">
                      <a:alpha val="64000"/>
                    </a:schemeClr>
                  </a:outerShdw>
                </a:effectLst>
                <a:ea typeface="Tahoma" panose="020B0604030504040204" pitchFamily="34" charset="0"/>
                <a:cs typeface="Tahoma" panose="020B0604030504040204" pitchFamily="34" charset="0"/>
              </a:rPr>
            </a:br>
            <a:br>
              <a:rPr lang="en-US" sz="6600" b="1" dirty="0">
                <a:effectLst>
                  <a:outerShdw blurRad="266700" algn="ctr" rotWithShape="0">
                    <a:schemeClr val="tx1">
                      <a:alpha val="64000"/>
                    </a:schemeClr>
                  </a:outerShdw>
                </a:effectLst>
                <a:ea typeface="Tahoma" panose="020B0604030504040204" pitchFamily="34" charset="0"/>
                <a:cs typeface="Tahoma" panose="020B0604030504040204" pitchFamily="34" charset="0"/>
              </a:rPr>
            </a:br>
            <a:endParaRPr lang="en-US" sz="4000" dirty="0"/>
          </a:p>
        </p:txBody>
      </p:sp>
      <p:cxnSp>
        <p:nvCxnSpPr>
          <p:cNvPr id="28" name="Straight Connector 27">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6380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3B7CA7-4B35-4D49-B552-6BF234E621FF}"/>
              </a:ext>
            </a:extLst>
          </p:cNvPr>
          <p:cNvSpPr>
            <a:spLocks noGrp="1"/>
          </p:cNvSpPr>
          <p:nvPr>
            <p:ph type="ctrTitle"/>
          </p:nvPr>
        </p:nvSpPr>
        <p:spPr>
          <a:xfrm>
            <a:off x="1524000" y="1122362"/>
            <a:ext cx="9144000" cy="3611563"/>
          </a:xfrm>
        </p:spPr>
        <p:txBody>
          <a:bodyPr>
            <a:normAutofit fontScale="90000"/>
          </a:bodyPr>
          <a:lstStyle/>
          <a:p>
            <a:r>
              <a:rPr lang="en-US" sz="9600" b="1" dirty="0">
                <a:solidFill>
                  <a:srgbClr val="FFC000"/>
                </a:solidFill>
                <a:effectLst>
                  <a:outerShdw blurRad="266700" algn="ctr" rotWithShape="0">
                    <a:schemeClr val="tx1">
                      <a:alpha val="64000"/>
                    </a:schemeClr>
                  </a:outerShdw>
                </a:effectLst>
                <a:ea typeface="Tahoma" panose="020B0604030504040204" pitchFamily="34" charset="0"/>
                <a:cs typeface="Tahoma" panose="020B0604030504040204" pitchFamily="34" charset="0"/>
              </a:rPr>
              <a:t>Recommendations</a:t>
            </a:r>
            <a:br>
              <a:rPr lang="en-US" sz="9600" b="1" dirty="0">
                <a:solidFill>
                  <a:srgbClr val="FFC000"/>
                </a:solidFill>
                <a:effectLst>
                  <a:outerShdw blurRad="266700" algn="ctr" rotWithShape="0">
                    <a:schemeClr val="tx1">
                      <a:alpha val="64000"/>
                    </a:schemeClr>
                  </a:outerShdw>
                </a:effectLst>
                <a:ea typeface="Tahoma" panose="020B0604030504040204" pitchFamily="34" charset="0"/>
                <a:cs typeface="Tahoma" panose="020B0604030504040204" pitchFamily="34" charset="0"/>
              </a:rPr>
            </a:br>
            <a:r>
              <a:rPr lang="en-US" sz="4400" b="1" dirty="0">
                <a:solidFill>
                  <a:srgbClr val="FFC000"/>
                </a:solidFill>
                <a:effectLst>
                  <a:outerShdw blurRad="266700" algn="ctr" rotWithShape="0">
                    <a:schemeClr val="tx1">
                      <a:alpha val="64000"/>
                    </a:schemeClr>
                  </a:outerShdw>
                </a:effectLst>
                <a:ea typeface="Tahoma" panose="020B0604030504040204" pitchFamily="34" charset="0"/>
                <a:cs typeface="Tahoma" panose="020B0604030504040204" pitchFamily="34" charset="0"/>
              </a:rPr>
              <a:t>based on the Insights from Data</a:t>
            </a:r>
            <a:br>
              <a:rPr lang="en-US" sz="9600" b="1" dirty="0">
                <a:effectLst>
                  <a:outerShdw blurRad="266700" algn="ctr" rotWithShape="0">
                    <a:schemeClr val="tx1">
                      <a:alpha val="64000"/>
                    </a:schemeClr>
                  </a:outerShdw>
                </a:effectLst>
                <a:ea typeface="Tahoma" panose="020B0604030504040204" pitchFamily="34" charset="0"/>
                <a:cs typeface="Tahoma" panose="020B0604030504040204" pitchFamily="34" charset="0"/>
              </a:rPr>
            </a:br>
            <a:endParaRPr lang="en-US" sz="5800" dirty="0"/>
          </a:p>
        </p:txBody>
      </p:sp>
      <p:cxnSp>
        <p:nvCxnSpPr>
          <p:cNvPr id="28" name="Straight Connector 27">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29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01EECAC-C0F9-4472-8D73-16DB69E3F43E}"/>
              </a:ext>
            </a:extLst>
          </p:cNvPr>
          <p:cNvSpPr txBox="1">
            <a:spLocks/>
          </p:cNvSpPr>
          <p:nvPr/>
        </p:nvSpPr>
        <p:spPr>
          <a:xfrm>
            <a:off x="379095" y="1300480"/>
            <a:ext cx="11294745" cy="50495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4800" b="1" u="sng" dirty="0">
                <a:solidFill>
                  <a:srgbClr val="FFC000"/>
                </a:solidFill>
              </a:rPr>
            </a:br>
            <a:endParaRPr lang="en-US" sz="3200" dirty="0"/>
          </a:p>
        </p:txBody>
      </p:sp>
      <p:sp>
        <p:nvSpPr>
          <p:cNvPr id="5" name="Rectangle 4">
            <a:extLst>
              <a:ext uri="{FF2B5EF4-FFF2-40B4-BE49-F238E27FC236}">
                <a16:creationId xmlns:a16="http://schemas.microsoft.com/office/drawing/2014/main" id="{98C15DF3-5367-4DF2-B339-07DEC160F122}"/>
              </a:ext>
            </a:extLst>
          </p:cNvPr>
          <p:cNvSpPr/>
          <p:nvPr/>
        </p:nvSpPr>
        <p:spPr>
          <a:xfrm>
            <a:off x="276226" y="227052"/>
            <a:ext cx="11591924" cy="830997"/>
          </a:xfrm>
          <a:prstGeom prst="rect">
            <a:avLst/>
          </a:prstGeom>
        </p:spPr>
        <p:txBody>
          <a:bodyPr wrap="square">
            <a:spAutoFit/>
          </a:bodyPr>
          <a:lstStyle/>
          <a:p>
            <a:pPr algn="ctr"/>
            <a:r>
              <a:rPr lang="en-US" sz="4800" dirty="0">
                <a:solidFill>
                  <a:srgbClr val="FFC000"/>
                </a:solidFill>
                <a:effectLst>
                  <a:outerShdw blurRad="266700" algn="ctr" rotWithShape="0">
                    <a:schemeClr val="tx1">
                      <a:alpha val="64000"/>
                    </a:schemeClr>
                  </a:outerShdw>
                </a:effectLst>
                <a:ea typeface="Tahoma" panose="020B0604030504040204" pitchFamily="34" charset="0"/>
                <a:cs typeface="Tahoma" panose="020B0604030504040204" pitchFamily="34" charset="0"/>
              </a:rPr>
              <a:t>Recommendations</a:t>
            </a:r>
            <a:endParaRPr lang="en-US" dirty="0"/>
          </a:p>
        </p:txBody>
      </p:sp>
      <p:sp>
        <p:nvSpPr>
          <p:cNvPr id="8" name="Rectangle: Rounded Corners 7">
            <a:extLst>
              <a:ext uri="{FF2B5EF4-FFF2-40B4-BE49-F238E27FC236}">
                <a16:creationId xmlns:a16="http://schemas.microsoft.com/office/drawing/2014/main" id="{2A6DCAE9-61B0-477D-9F63-C0C07F981C08}"/>
              </a:ext>
            </a:extLst>
          </p:cNvPr>
          <p:cNvSpPr/>
          <p:nvPr/>
        </p:nvSpPr>
        <p:spPr>
          <a:xfrm>
            <a:off x="4152900" y="1300477"/>
            <a:ext cx="3808095" cy="5452746"/>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accent5">
                    <a:lumMod val="75000"/>
                  </a:schemeClr>
                </a:solidFill>
              </a:rPr>
              <a:t>Arrangement for students with Disability</a:t>
            </a:r>
          </a:p>
          <a:p>
            <a:endParaRPr lang="en-US" sz="3600" dirty="0">
              <a:solidFill>
                <a:schemeClr val="accent5">
                  <a:lumMod val="75000"/>
                </a:schemeClr>
              </a:solidFill>
            </a:endParaRPr>
          </a:p>
          <a:p>
            <a:endParaRPr lang="en-US" dirty="0">
              <a:solidFill>
                <a:schemeClr val="bg1"/>
              </a:solidFill>
            </a:endParaRPr>
          </a:p>
        </p:txBody>
      </p:sp>
      <p:sp>
        <p:nvSpPr>
          <p:cNvPr id="9" name="Rectangle: Rounded Corners 8">
            <a:extLst>
              <a:ext uri="{FF2B5EF4-FFF2-40B4-BE49-F238E27FC236}">
                <a16:creationId xmlns:a16="http://schemas.microsoft.com/office/drawing/2014/main" id="{9DCE559C-2186-4885-A286-6D0DE0FA7535}"/>
              </a:ext>
            </a:extLst>
          </p:cNvPr>
          <p:cNvSpPr/>
          <p:nvPr/>
        </p:nvSpPr>
        <p:spPr>
          <a:xfrm>
            <a:off x="8109585" y="1300478"/>
            <a:ext cx="3958590" cy="545274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600" dirty="0">
                <a:solidFill>
                  <a:srgbClr val="C9492C">
                    <a:lumMod val="75000"/>
                  </a:srgbClr>
                </a:solidFill>
              </a:rPr>
              <a:t>Performance tracker for students</a:t>
            </a:r>
          </a:p>
          <a:p>
            <a:pPr lvl="0"/>
            <a:endParaRPr lang="en-US" sz="3600" dirty="0">
              <a:solidFill>
                <a:srgbClr val="C9492C">
                  <a:lumMod val="75000"/>
                </a:srgbClr>
              </a:solidFill>
            </a:endParaRPr>
          </a:p>
          <a:p>
            <a:pPr lvl="0"/>
            <a:endParaRPr lang="en-US" sz="3600" dirty="0">
              <a:solidFill>
                <a:srgbClr val="C9492C">
                  <a:lumMod val="75000"/>
                </a:srgbClr>
              </a:solidFill>
            </a:endParaRPr>
          </a:p>
        </p:txBody>
      </p:sp>
      <p:pic>
        <p:nvPicPr>
          <p:cNvPr id="11" name="Graphic 10" descr="Universal access">
            <a:extLst>
              <a:ext uri="{FF2B5EF4-FFF2-40B4-BE49-F238E27FC236}">
                <a16:creationId xmlns:a16="http://schemas.microsoft.com/office/drawing/2014/main" id="{67C38AF4-5CFF-44F6-85BD-840F3C4E89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62111" y="4675822"/>
            <a:ext cx="1267778" cy="1267778"/>
          </a:xfrm>
          <a:prstGeom prst="rect">
            <a:avLst/>
          </a:prstGeom>
        </p:spPr>
      </p:pic>
      <p:pic>
        <p:nvPicPr>
          <p:cNvPr id="13" name="Graphic 12" descr="Business Growth">
            <a:extLst>
              <a:ext uri="{FF2B5EF4-FFF2-40B4-BE49-F238E27FC236}">
                <a16:creationId xmlns:a16="http://schemas.microsoft.com/office/drawing/2014/main" id="{4B5D82D9-B07D-4959-A73D-C65C711A0E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98330" y="4675822"/>
            <a:ext cx="1169670" cy="1169670"/>
          </a:xfrm>
          <a:prstGeom prst="rect">
            <a:avLst/>
          </a:prstGeom>
        </p:spPr>
      </p:pic>
      <p:sp>
        <p:nvSpPr>
          <p:cNvPr id="10" name="Rectangle: Rounded Corners 9">
            <a:extLst>
              <a:ext uri="{FF2B5EF4-FFF2-40B4-BE49-F238E27FC236}">
                <a16:creationId xmlns:a16="http://schemas.microsoft.com/office/drawing/2014/main" id="{15E937CB-F92E-40F2-AE8F-98AC1BBA5C26}"/>
              </a:ext>
            </a:extLst>
          </p:cNvPr>
          <p:cNvSpPr/>
          <p:nvPr/>
        </p:nvSpPr>
        <p:spPr>
          <a:xfrm>
            <a:off x="123825" y="1300479"/>
            <a:ext cx="3876675" cy="5452746"/>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accent5">
                    <a:lumMod val="75000"/>
                  </a:schemeClr>
                </a:solidFill>
              </a:rPr>
              <a:t>Offer Introductory Courses</a:t>
            </a:r>
          </a:p>
          <a:p>
            <a:endParaRPr lang="en-US" dirty="0">
              <a:solidFill>
                <a:schemeClr val="accent5">
                  <a:lumMod val="75000"/>
                </a:schemeClr>
              </a:solidFill>
            </a:endParaRPr>
          </a:p>
          <a:p>
            <a:pPr algn="ctr"/>
            <a:endParaRPr lang="en-US" sz="3600" dirty="0"/>
          </a:p>
        </p:txBody>
      </p:sp>
      <p:pic>
        <p:nvPicPr>
          <p:cNvPr id="12" name="Graphic 11" descr="Classroom">
            <a:extLst>
              <a:ext uri="{FF2B5EF4-FFF2-40B4-BE49-F238E27FC236}">
                <a16:creationId xmlns:a16="http://schemas.microsoft.com/office/drawing/2014/main" id="{75C8D1B4-27E8-4657-8401-73AABB3BAA6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16617" y="4675822"/>
            <a:ext cx="1091089" cy="1091089"/>
          </a:xfrm>
          <a:prstGeom prst="rect">
            <a:avLst/>
          </a:prstGeom>
        </p:spPr>
      </p:pic>
    </p:spTree>
    <p:extLst>
      <p:ext uri="{BB962C8B-B14F-4D97-AF65-F5344CB8AC3E}">
        <p14:creationId xmlns:p14="http://schemas.microsoft.com/office/powerpoint/2010/main" val="714553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01EECAC-C0F9-4472-8D73-16DB69E3F43E}"/>
              </a:ext>
            </a:extLst>
          </p:cNvPr>
          <p:cNvSpPr txBox="1">
            <a:spLocks/>
          </p:cNvSpPr>
          <p:nvPr/>
        </p:nvSpPr>
        <p:spPr>
          <a:xfrm>
            <a:off x="379095" y="1300480"/>
            <a:ext cx="11294745" cy="50495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4800" b="1" u="sng" dirty="0">
                <a:solidFill>
                  <a:srgbClr val="FFC000"/>
                </a:solidFill>
              </a:rPr>
            </a:br>
            <a:endParaRPr lang="en-US" sz="3200" dirty="0"/>
          </a:p>
        </p:txBody>
      </p:sp>
      <p:sp>
        <p:nvSpPr>
          <p:cNvPr id="5" name="Rectangle 4">
            <a:extLst>
              <a:ext uri="{FF2B5EF4-FFF2-40B4-BE49-F238E27FC236}">
                <a16:creationId xmlns:a16="http://schemas.microsoft.com/office/drawing/2014/main" id="{98C15DF3-5367-4DF2-B339-07DEC160F122}"/>
              </a:ext>
            </a:extLst>
          </p:cNvPr>
          <p:cNvSpPr/>
          <p:nvPr/>
        </p:nvSpPr>
        <p:spPr>
          <a:xfrm>
            <a:off x="276226" y="227052"/>
            <a:ext cx="11591924" cy="830997"/>
          </a:xfrm>
          <a:prstGeom prst="rect">
            <a:avLst/>
          </a:prstGeom>
        </p:spPr>
        <p:txBody>
          <a:bodyPr wrap="square">
            <a:spAutoFit/>
          </a:bodyPr>
          <a:lstStyle/>
          <a:p>
            <a:pPr algn="ctr"/>
            <a:r>
              <a:rPr lang="en-US" sz="4800" dirty="0">
                <a:solidFill>
                  <a:srgbClr val="FFC000"/>
                </a:solidFill>
                <a:effectLst>
                  <a:outerShdw blurRad="266700" algn="ctr" rotWithShape="0">
                    <a:schemeClr val="tx1">
                      <a:alpha val="64000"/>
                    </a:schemeClr>
                  </a:outerShdw>
                </a:effectLst>
                <a:ea typeface="Tahoma" panose="020B0604030504040204" pitchFamily="34" charset="0"/>
                <a:cs typeface="Tahoma" panose="020B0604030504040204" pitchFamily="34" charset="0"/>
              </a:rPr>
              <a:t>Recommendations</a:t>
            </a:r>
            <a:endParaRPr lang="en-US" dirty="0"/>
          </a:p>
        </p:txBody>
      </p:sp>
      <p:sp>
        <p:nvSpPr>
          <p:cNvPr id="7" name="Rectangle: Rounded Corners 6">
            <a:extLst>
              <a:ext uri="{FF2B5EF4-FFF2-40B4-BE49-F238E27FC236}">
                <a16:creationId xmlns:a16="http://schemas.microsoft.com/office/drawing/2014/main" id="{F2991536-7D9C-4D01-A864-07CD059282B5}"/>
              </a:ext>
            </a:extLst>
          </p:cNvPr>
          <p:cNvSpPr/>
          <p:nvPr/>
        </p:nvSpPr>
        <p:spPr>
          <a:xfrm>
            <a:off x="123825" y="1300479"/>
            <a:ext cx="3876675" cy="5452746"/>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accent5">
                    <a:lumMod val="75000"/>
                  </a:schemeClr>
                </a:solidFill>
              </a:rPr>
              <a:t>Offer Introductory Courses</a:t>
            </a:r>
          </a:p>
          <a:p>
            <a:endParaRPr lang="en-US" dirty="0">
              <a:solidFill>
                <a:schemeClr val="accent5">
                  <a:lumMod val="75000"/>
                </a:schemeClr>
              </a:solidFill>
            </a:endParaRPr>
          </a:p>
          <a:p>
            <a:endParaRPr lang="en-US" dirty="0">
              <a:solidFill>
                <a:schemeClr val="accent5">
                  <a:lumMod val="75000"/>
                </a:schemeClr>
              </a:solidFill>
            </a:endParaRPr>
          </a:p>
          <a:p>
            <a:r>
              <a:rPr lang="en-US" dirty="0">
                <a:solidFill>
                  <a:schemeClr val="bg1"/>
                </a:solidFill>
              </a:rPr>
              <a:t>As evident from the exploratory analysis, less educated students are struggling with certain courses like BBB, CCC and DDD. </a:t>
            </a:r>
          </a:p>
          <a:p>
            <a:br>
              <a:rPr lang="en-US" dirty="0">
                <a:solidFill>
                  <a:schemeClr val="bg1"/>
                </a:solidFill>
              </a:rPr>
            </a:br>
            <a:r>
              <a:rPr lang="en-US" dirty="0">
                <a:solidFill>
                  <a:schemeClr val="bg1"/>
                </a:solidFill>
              </a:rPr>
              <a:t>Before enrolling less educated students in these courses, university should offer them introductory level courses</a:t>
            </a:r>
          </a:p>
          <a:p>
            <a:pPr algn="ctr"/>
            <a:endParaRPr lang="en-US" sz="3600" dirty="0"/>
          </a:p>
        </p:txBody>
      </p:sp>
      <p:sp>
        <p:nvSpPr>
          <p:cNvPr id="8" name="Rectangle: Rounded Corners 7">
            <a:extLst>
              <a:ext uri="{FF2B5EF4-FFF2-40B4-BE49-F238E27FC236}">
                <a16:creationId xmlns:a16="http://schemas.microsoft.com/office/drawing/2014/main" id="{2A6DCAE9-61B0-477D-9F63-C0C07F981C08}"/>
              </a:ext>
            </a:extLst>
          </p:cNvPr>
          <p:cNvSpPr/>
          <p:nvPr/>
        </p:nvSpPr>
        <p:spPr>
          <a:xfrm>
            <a:off x="4152900" y="1300477"/>
            <a:ext cx="3808095" cy="5452746"/>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accent5">
                    <a:lumMod val="75000"/>
                  </a:schemeClr>
                </a:solidFill>
              </a:rPr>
              <a:t>Arrangement for students with Disability</a:t>
            </a:r>
          </a:p>
          <a:p>
            <a:endParaRPr lang="en-US" sz="3600" dirty="0">
              <a:solidFill>
                <a:schemeClr val="accent5">
                  <a:lumMod val="75000"/>
                </a:schemeClr>
              </a:solidFill>
            </a:endParaRPr>
          </a:p>
          <a:p>
            <a:endParaRPr lang="en-US" dirty="0">
              <a:solidFill>
                <a:schemeClr val="bg1"/>
              </a:solidFill>
            </a:endParaRPr>
          </a:p>
        </p:txBody>
      </p:sp>
      <p:sp>
        <p:nvSpPr>
          <p:cNvPr id="9" name="Rectangle: Rounded Corners 8">
            <a:extLst>
              <a:ext uri="{FF2B5EF4-FFF2-40B4-BE49-F238E27FC236}">
                <a16:creationId xmlns:a16="http://schemas.microsoft.com/office/drawing/2014/main" id="{9DCE559C-2186-4885-A286-6D0DE0FA7535}"/>
              </a:ext>
            </a:extLst>
          </p:cNvPr>
          <p:cNvSpPr/>
          <p:nvPr/>
        </p:nvSpPr>
        <p:spPr>
          <a:xfrm>
            <a:off x="8109585" y="1300478"/>
            <a:ext cx="3958590" cy="545274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600" dirty="0">
                <a:solidFill>
                  <a:srgbClr val="C9492C">
                    <a:lumMod val="75000"/>
                  </a:srgbClr>
                </a:solidFill>
              </a:rPr>
              <a:t>Performance tracker for students</a:t>
            </a:r>
          </a:p>
          <a:p>
            <a:pPr lvl="0"/>
            <a:endParaRPr lang="en-US" sz="3600" dirty="0">
              <a:solidFill>
                <a:srgbClr val="C9492C">
                  <a:lumMod val="75000"/>
                </a:srgbClr>
              </a:solidFill>
            </a:endParaRPr>
          </a:p>
          <a:p>
            <a:pPr lvl="0"/>
            <a:endParaRPr lang="en-US" sz="3600" dirty="0">
              <a:solidFill>
                <a:srgbClr val="C9492C">
                  <a:lumMod val="75000"/>
                </a:srgbClr>
              </a:solidFill>
            </a:endParaRPr>
          </a:p>
        </p:txBody>
      </p:sp>
      <p:pic>
        <p:nvPicPr>
          <p:cNvPr id="11" name="Graphic 10" descr="Universal access">
            <a:extLst>
              <a:ext uri="{FF2B5EF4-FFF2-40B4-BE49-F238E27FC236}">
                <a16:creationId xmlns:a16="http://schemas.microsoft.com/office/drawing/2014/main" id="{67C38AF4-5CFF-44F6-85BD-840F3C4E89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62111" y="4675822"/>
            <a:ext cx="1267778" cy="1267778"/>
          </a:xfrm>
          <a:prstGeom prst="rect">
            <a:avLst/>
          </a:prstGeom>
        </p:spPr>
      </p:pic>
      <p:pic>
        <p:nvPicPr>
          <p:cNvPr id="13" name="Graphic 12" descr="Business Growth">
            <a:extLst>
              <a:ext uri="{FF2B5EF4-FFF2-40B4-BE49-F238E27FC236}">
                <a16:creationId xmlns:a16="http://schemas.microsoft.com/office/drawing/2014/main" id="{4B5D82D9-B07D-4959-A73D-C65C711A0E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98330" y="4675822"/>
            <a:ext cx="1169670" cy="1169670"/>
          </a:xfrm>
          <a:prstGeom prst="rect">
            <a:avLst/>
          </a:prstGeom>
        </p:spPr>
      </p:pic>
    </p:spTree>
    <p:extLst>
      <p:ext uri="{BB962C8B-B14F-4D97-AF65-F5344CB8AC3E}">
        <p14:creationId xmlns:p14="http://schemas.microsoft.com/office/powerpoint/2010/main" val="2259921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01EECAC-C0F9-4472-8D73-16DB69E3F43E}"/>
              </a:ext>
            </a:extLst>
          </p:cNvPr>
          <p:cNvSpPr txBox="1">
            <a:spLocks/>
          </p:cNvSpPr>
          <p:nvPr/>
        </p:nvSpPr>
        <p:spPr>
          <a:xfrm>
            <a:off x="379095" y="1300480"/>
            <a:ext cx="11294745" cy="50495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4800" b="1" u="sng" dirty="0">
                <a:solidFill>
                  <a:srgbClr val="FFC000"/>
                </a:solidFill>
              </a:rPr>
            </a:br>
            <a:endParaRPr lang="en-US" sz="3200" dirty="0"/>
          </a:p>
        </p:txBody>
      </p:sp>
      <p:sp>
        <p:nvSpPr>
          <p:cNvPr id="5" name="Rectangle 4">
            <a:extLst>
              <a:ext uri="{FF2B5EF4-FFF2-40B4-BE49-F238E27FC236}">
                <a16:creationId xmlns:a16="http://schemas.microsoft.com/office/drawing/2014/main" id="{98C15DF3-5367-4DF2-B339-07DEC160F122}"/>
              </a:ext>
            </a:extLst>
          </p:cNvPr>
          <p:cNvSpPr/>
          <p:nvPr/>
        </p:nvSpPr>
        <p:spPr>
          <a:xfrm>
            <a:off x="276226" y="227052"/>
            <a:ext cx="11591924" cy="830997"/>
          </a:xfrm>
          <a:prstGeom prst="rect">
            <a:avLst/>
          </a:prstGeom>
        </p:spPr>
        <p:txBody>
          <a:bodyPr wrap="square">
            <a:spAutoFit/>
          </a:bodyPr>
          <a:lstStyle/>
          <a:p>
            <a:pPr algn="ctr"/>
            <a:r>
              <a:rPr lang="en-US" sz="4800" dirty="0">
                <a:solidFill>
                  <a:srgbClr val="FFC000"/>
                </a:solidFill>
                <a:effectLst>
                  <a:outerShdw blurRad="266700" algn="ctr" rotWithShape="0">
                    <a:schemeClr val="tx1">
                      <a:alpha val="64000"/>
                    </a:schemeClr>
                  </a:outerShdw>
                </a:effectLst>
                <a:ea typeface="Tahoma" panose="020B0604030504040204" pitchFamily="34" charset="0"/>
                <a:cs typeface="Tahoma" panose="020B0604030504040204" pitchFamily="34" charset="0"/>
              </a:rPr>
              <a:t>Recommendations</a:t>
            </a:r>
            <a:endParaRPr lang="en-US" dirty="0"/>
          </a:p>
        </p:txBody>
      </p:sp>
      <p:sp>
        <p:nvSpPr>
          <p:cNvPr id="7" name="Rectangle: Rounded Corners 6">
            <a:extLst>
              <a:ext uri="{FF2B5EF4-FFF2-40B4-BE49-F238E27FC236}">
                <a16:creationId xmlns:a16="http://schemas.microsoft.com/office/drawing/2014/main" id="{F2991536-7D9C-4D01-A864-07CD059282B5}"/>
              </a:ext>
            </a:extLst>
          </p:cNvPr>
          <p:cNvSpPr/>
          <p:nvPr/>
        </p:nvSpPr>
        <p:spPr>
          <a:xfrm>
            <a:off x="123825" y="1300479"/>
            <a:ext cx="3876675" cy="5452746"/>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accent5">
                    <a:lumMod val="75000"/>
                  </a:schemeClr>
                </a:solidFill>
              </a:rPr>
              <a:t>Offer Introductory Courses</a:t>
            </a:r>
          </a:p>
          <a:p>
            <a:endParaRPr lang="en-US" dirty="0">
              <a:solidFill>
                <a:schemeClr val="accent5">
                  <a:lumMod val="75000"/>
                </a:schemeClr>
              </a:solidFill>
            </a:endParaRPr>
          </a:p>
          <a:p>
            <a:pPr algn="ctr"/>
            <a:endParaRPr lang="en-US" sz="3600" dirty="0"/>
          </a:p>
        </p:txBody>
      </p:sp>
      <p:sp>
        <p:nvSpPr>
          <p:cNvPr id="8" name="Rectangle: Rounded Corners 7">
            <a:extLst>
              <a:ext uri="{FF2B5EF4-FFF2-40B4-BE49-F238E27FC236}">
                <a16:creationId xmlns:a16="http://schemas.microsoft.com/office/drawing/2014/main" id="{2A6DCAE9-61B0-477D-9F63-C0C07F981C08}"/>
              </a:ext>
            </a:extLst>
          </p:cNvPr>
          <p:cNvSpPr/>
          <p:nvPr/>
        </p:nvSpPr>
        <p:spPr>
          <a:xfrm>
            <a:off x="4152900" y="1300477"/>
            <a:ext cx="3808095" cy="5452746"/>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accent5">
                    <a:lumMod val="75000"/>
                  </a:schemeClr>
                </a:solidFill>
              </a:rPr>
              <a:t>Arrangement for students with Disability</a:t>
            </a:r>
          </a:p>
          <a:p>
            <a:endParaRPr lang="en-US" dirty="0">
              <a:solidFill>
                <a:schemeClr val="bg1"/>
              </a:solidFill>
            </a:endParaRPr>
          </a:p>
          <a:p>
            <a:r>
              <a:rPr lang="en-US" dirty="0">
                <a:solidFill>
                  <a:schemeClr val="bg1"/>
                </a:solidFill>
              </a:rPr>
              <a:t>The high withdrawal rate among the disabled students in courses CCC, DDD and FFF, suggests that these courses demand certain features in which students with disability face problems.</a:t>
            </a:r>
          </a:p>
          <a:p>
            <a:endParaRPr lang="en-US" dirty="0">
              <a:solidFill>
                <a:schemeClr val="bg1"/>
              </a:solidFill>
            </a:endParaRPr>
          </a:p>
          <a:p>
            <a:r>
              <a:rPr lang="en-US" dirty="0">
                <a:solidFill>
                  <a:schemeClr val="bg1"/>
                </a:solidFill>
              </a:rPr>
              <a:t>The university needs to dig deep into these courses to find out the potential reasons of withdrawal, and make special arrangements for students with disability</a:t>
            </a:r>
          </a:p>
        </p:txBody>
      </p:sp>
      <p:sp>
        <p:nvSpPr>
          <p:cNvPr id="9" name="Rectangle: Rounded Corners 8">
            <a:extLst>
              <a:ext uri="{FF2B5EF4-FFF2-40B4-BE49-F238E27FC236}">
                <a16:creationId xmlns:a16="http://schemas.microsoft.com/office/drawing/2014/main" id="{9DCE559C-2186-4885-A286-6D0DE0FA7535}"/>
              </a:ext>
            </a:extLst>
          </p:cNvPr>
          <p:cNvSpPr/>
          <p:nvPr/>
        </p:nvSpPr>
        <p:spPr>
          <a:xfrm>
            <a:off x="8109585" y="1300478"/>
            <a:ext cx="3958590" cy="545274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600" dirty="0">
                <a:solidFill>
                  <a:srgbClr val="C9492C">
                    <a:lumMod val="75000"/>
                  </a:srgbClr>
                </a:solidFill>
              </a:rPr>
              <a:t>Performance tracker for students</a:t>
            </a:r>
          </a:p>
          <a:p>
            <a:pPr lvl="0"/>
            <a:endParaRPr lang="en-US" sz="3600" dirty="0">
              <a:solidFill>
                <a:srgbClr val="C9492C">
                  <a:lumMod val="75000"/>
                </a:srgbClr>
              </a:solidFill>
            </a:endParaRPr>
          </a:p>
          <a:p>
            <a:pPr lvl="0"/>
            <a:endParaRPr lang="en-US" sz="3600" dirty="0">
              <a:solidFill>
                <a:srgbClr val="C9492C">
                  <a:lumMod val="75000"/>
                </a:srgbClr>
              </a:solidFill>
            </a:endParaRPr>
          </a:p>
        </p:txBody>
      </p:sp>
      <p:pic>
        <p:nvPicPr>
          <p:cNvPr id="10" name="Graphic 9" descr="Business Growth">
            <a:extLst>
              <a:ext uri="{FF2B5EF4-FFF2-40B4-BE49-F238E27FC236}">
                <a16:creationId xmlns:a16="http://schemas.microsoft.com/office/drawing/2014/main" id="{3490F986-77C8-49A8-9F06-7DE3F9C1FE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98330" y="4675822"/>
            <a:ext cx="1169670" cy="1169670"/>
          </a:xfrm>
          <a:prstGeom prst="rect">
            <a:avLst/>
          </a:prstGeom>
        </p:spPr>
      </p:pic>
      <p:pic>
        <p:nvPicPr>
          <p:cNvPr id="11" name="Graphic 10" descr="Classroom">
            <a:extLst>
              <a:ext uri="{FF2B5EF4-FFF2-40B4-BE49-F238E27FC236}">
                <a16:creationId xmlns:a16="http://schemas.microsoft.com/office/drawing/2014/main" id="{9C4B9341-C647-4602-B3E1-AFDD04644B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16617" y="4675822"/>
            <a:ext cx="1091089" cy="1091089"/>
          </a:xfrm>
          <a:prstGeom prst="rect">
            <a:avLst/>
          </a:prstGeom>
        </p:spPr>
      </p:pic>
    </p:spTree>
    <p:extLst>
      <p:ext uri="{BB962C8B-B14F-4D97-AF65-F5344CB8AC3E}">
        <p14:creationId xmlns:p14="http://schemas.microsoft.com/office/powerpoint/2010/main" val="65713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01EECAC-C0F9-4472-8D73-16DB69E3F43E}"/>
              </a:ext>
            </a:extLst>
          </p:cNvPr>
          <p:cNvSpPr txBox="1">
            <a:spLocks/>
          </p:cNvSpPr>
          <p:nvPr/>
        </p:nvSpPr>
        <p:spPr>
          <a:xfrm>
            <a:off x="379095" y="1300480"/>
            <a:ext cx="11294745" cy="50495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4800" b="1" u="sng" dirty="0">
                <a:solidFill>
                  <a:srgbClr val="FFC000"/>
                </a:solidFill>
              </a:rPr>
            </a:br>
            <a:endParaRPr lang="en-US" sz="3200" dirty="0"/>
          </a:p>
        </p:txBody>
      </p:sp>
      <p:sp>
        <p:nvSpPr>
          <p:cNvPr id="5" name="Rectangle 4">
            <a:extLst>
              <a:ext uri="{FF2B5EF4-FFF2-40B4-BE49-F238E27FC236}">
                <a16:creationId xmlns:a16="http://schemas.microsoft.com/office/drawing/2014/main" id="{98C15DF3-5367-4DF2-B339-07DEC160F122}"/>
              </a:ext>
            </a:extLst>
          </p:cNvPr>
          <p:cNvSpPr/>
          <p:nvPr/>
        </p:nvSpPr>
        <p:spPr>
          <a:xfrm>
            <a:off x="276226" y="227052"/>
            <a:ext cx="11591924" cy="830997"/>
          </a:xfrm>
          <a:prstGeom prst="rect">
            <a:avLst/>
          </a:prstGeom>
        </p:spPr>
        <p:txBody>
          <a:bodyPr wrap="square">
            <a:spAutoFit/>
          </a:bodyPr>
          <a:lstStyle/>
          <a:p>
            <a:pPr algn="ctr"/>
            <a:r>
              <a:rPr lang="en-US" sz="4800" dirty="0">
                <a:solidFill>
                  <a:srgbClr val="FFC000"/>
                </a:solidFill>
                <a:effectLst>
                  <a:outerShdw blurRad="266700" algn="ctr" rotWithShape="0">
                    <a:schemeClr val="tx1">
                      <a:alpha val="64000"/>
                    </a:schemeClr>
                  </a:outerShdw>
                </a:effectLst>
                <a:ea typeface="Tahoma" panose="020B0604030504040204" pitchFamily="34" charset="0"/>
                <a:cs typeface="Tahoma" panose="020B0604030504040204" pitchFamily="34" charset="0"/>
              </a:rPr>
              <a:t>Recommendations</a:t>
            </a:r>
            <a:endParaRPr lang="en-US" dirty="0"/>
          </a:p>
        </p:txBody>
      </p:sp>
      <p:sp>
        <p:nvSpPr>
          <p:cNvPr id="7" name="Rectangle: Rounded Corners 6">
            <a:extLst>
              <a:ext uri="{FF2B5EF4-FFF2-40B4-BE49-F238E27FC236}">
                <a16:creationId xmlns:a16="http://schemas.microsoft.com/office/drawing/2014/main" id="{F2991536-7D9C-4D01-A864-07CD059282B5}"/>
              </a:ext>
            </a:extLst>
          </p:cNvPr>
          <p:cNvSpPr/>
          <p:nvPr/>
        </p:nvSpPr>
        <p:spPr>
          <a:xfrm>
            <a:off x="123825" y="1300479"/>
            <a:ext cx="3876675" cy="5452746"/>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accent5">
                    <a:lumMod val="75000"/>
                  </a:schemeClr>
                </a:solidFill>
              </a:rPr>
              <a:t>Offer Introductory Courses</a:t>
            </a:r>
          </a:p>
          <a:p>
            <a:endParaRPr lang="en-US" dirty="0">
              <a:solidFill>
                <a:schemeClr val="accent5">
                  <a:lumMod val="75000"/>
                </a:schemeClr>
              </a:solidFill>
            </a:endParaRPr>
          </a:p>
          <a:p>
            <a:pPr algn="ctr"/>
            <a:endParaRPr lang="en-US" sz="3600" dirty="0"/>
          </a:p>
        </p:txBody>
      </p:sp>
      <p:sp>
        <p:nvSpPr>
          <p:cNvPr id="8" name="Rectangle: Rounded Corners 7">
            <a:extLst>
              <a:ext uri="{FF2B5EF4-FFF2-40B4-BE49-F238E27FC236}">
                <a16:creationId xmlns:a16="http://schemas.microsoft.com/office/drawing/2014/main" id="{2A6DCAE9-61B0-477D-9F63-C0C07F981C08}"/>
              </a:ext>
            </a:extLst>
          </p:cNvPr>
          <p:cNvSpPr/>
          <p:nvPr/>
        </p:nvSpPr>
        <p:spPr>
          <a:xfrm>
            <a:off x="4191952" y="1300477"/>
            <a:ext cx="3808095" cy="5452746"/>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accent5">
                    <a:lumMod val="75000"/>
                  </a:schemeClr>
                </a:solidFill>
              </a:rPr>
              <a:t>Arrangement for students with Disability</a:t>
            </a:r>
          </a:p>
          <a:p>
            <a:endParaRPr lang="en-US" sz="3600" dirty="0">
              <a:solidFill>
                <a:schemeClr val="accent5">
                  <a:lumMod val="75000"/>
                </a:schemeClr>
              </a:solidFill>
            </a:endParaRPr>
          </a:p>
          <a:p>
            <a:endParaRPr lang="en-US" dirty="0">
              <a:solidFill>
                <a:schemeClr val="bg1"/>
              </a:solidFill>
            </a:endParaRPr>
          </a:p>
        </p:txBody>
      </p:sp>
      <p:sp>
        <p:nvSpPr>
          <p:cNvPr id="9" name="Rectangle: Rounded Corners 8">
            <a:extLst>
              <a:ext uri="{FF2B5EF4-FFF2-40B4-BE49-F238E27FC236}">
                <a16:creationId xmlns:a16="http://schemas.microsoft.com/office/drawing/2014/main" id="{9DCE559C-2186-4885-A286-6D0DE0FA7535}"/>
              </a:ext>
            </a:extLst>
          </p:cNvPr>
          <p:cNvSpPr/>
          <p:nvPr/>
        </p:nvSpPr>
        <p:spPr>
          <a:xfrm>
            <a:off x="8109585" y="1300478"/>
            <a:ext cx="3958590" cy="545274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600" dirty="0">
                <a:solidFill>
                  <a:srgbClr val="C9492C">
                    <a:lumMod val="75000"/>
                  </a:srgbClr>
                </a:solidFill>
              </a:rPr>
              <a:t>Performance tracker for students</a:t>
            </a:r>
          </a:p>
          <a:p>
            <a:r>
              <a:rPr lang="en-US" dirty="0">
                <a:solidFill>
                  <a:schemeClr val="bg1"/>
                </a:solidFill>
              </a:rPr>
              <a:t>In order to decrease the Failure rate, university can provide performance tracker app to students. </a:t>
            </a:r>
          </a:p>
          <a:p>
            <a:pPr lvl="0"/>
            <a:endParaRPr lang="en-US" dirty="0">
              <a:solidFill>
                <a:srgbClr val="C9492C">
                  <a:lumMod val="75000"/>
                </a:srgbClr>
              </a:solidFill>
            </a:endParaRPr>
          </a:p>
          <a:p>
            <a:r>
              <a:rPr lang="en-US" dirty="0">
                <a:solidFill>
                  <a:schemeClr val="bg1"/>
                </a:solidFill>
              </a:rPr>
              <a:t>By tracking their activity and engagement with the learning material in comparison to that of anonymized previous top-performing students, students will have a better picture of where they stand and how much do they need to improve. </a:t>
            </a:r>
          </a:p>
        </p:txBody>
      </p:sp>
      <p:pic>
        <p:nvPicPr>
          <p:cNvPr id="10" name="Graphic 9" descr="Universal access">
            <a:extLst>
              <a:ext uri="{FF2B5EF4-FFF2-40B4-BE49-F238E27FC236}">
                <a16:creationId xmlns:a16="http://schemas.microsoft.com/office/drawing/2014/main" id="{D40DB920-584F-4BD6-A6FB-47BAA0D962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62111" y="4675822"/>
            <a:ext cx="1267778" cy="1267778"/>
          </a:xfrm>
          <a:prstGeom prst="rect">
            <a:avLst/>
          </a:prstGeom>
        </p:spPr>
      </p:pic>
      <p:pic>
        <p:nvPicPr>
          <p:cNvPr id="4" name="Graphic 3" descr="Classroom">
            <a:extLst>
              <a:ext uri="{FF2B5EF4-FFF2-40B4-BE49-F238E27FC236}">
                <a16:creationId xmlns:a16="http://schemas.microsoft.com/office/drawing/2014/main" id="{2491C5D6-4B13-4EE2-82FB-4A94177074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16617" y="4675822"/>
            <a:ext cx="1091089" cy="1091089"/>
          </a:xfrm>
          <a:prstGeom prst="rect">
            <a:avLst/>
          </a:prstGeom>
        </p:spPr>
      </p:pic>
    </p:spTree>
    <p:extLst>
      <p:ext uri="{BB962C8B-B14F-4D97-AF65-F5344CB8AC3E}">
        <p14:creationId xmlns:p14="http://schemas.microsoft.com/office/powerpoint/2010/main" val="1966718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6B0F-008D-4301-84E0-D0D98EAD771B}"/>
              </a:ext>
            </a:extLst>
          </p:cNvPr>
          <p:cNvSpPr>
            <a:spLocks noGrp="1"/>
          </p:cNvSpPr>
          <p:nvPr>
            <p:ph type="title"/>
          </p:nvPr>
        </p:nvSpPr>
        <p:spPr>
          <a:xfrm>
            <a:off x="838200" y="365125"/>
            <a:ext cx="10515600" cy="5923915"/>
          </a:xfrm>
        </p:spPr>
        <p:txBody>
          <a:bodyPr>
            <a:normAutofit/>
          </a:bodyPr>
          <a:lstStyle/>
          <a:p>
            <a:r>
              <a:rPr lang="en-US" sz="8000" b="1" dirty="0">
                <a:solidFill>
                  <a:srgbClr val="FFC000"/>
                </a:solidFill>
                <a:effectLst>
                  <a:outerShdw blurRad="266700" algn="ctr" rotWithShape="0">
                    <a:schemeClr val="tx1">
                      <a:alpha val="64000"/>
                    </a:schemeClr>
                  </a:outerShdw>
                </a:effectLst>
                <a:ea typeface="Tahoma" panose="020B0604030504040204" pitchFamily="34" charset="0"/>
                <a:cs typeface="Tahoma" panose="020B0604030504040204" pitchFamily="34" charset="0"/>
              </a:rPr>
              <a:t>Predictive Modeling</a:t>
            </a:r>
            <a:br>
              <a:rPr lang="en-US" sz="8000" b="1" dirty="0">
                <a:solidFill>
                  <a:srgbClr val="FFC000"/>
                </a:solidFill>
                <a:effectLst>
                  <a:outerShdw blurRad="266700" algn="ctr" rotWithShape="0">
                    <a:schemeClr val="tx1">
                      <a:alpha val="64000"/>
                    </a:schemeClr>
                  </a:outerShdw>
                </a:effectLst>
                <a:ea typeface="Tahoma" panose="020B0604030504040204" pitchFamily="34" charset="0"/>
                <a:cs typeface="Tahoma" panose="020B0604030504040204" pitchFamily="34" charset="0"/>
              </a:rPr>
            </a:br>
            <a:r>
              <a:rPr lang="en-US" sz="4800" b="1" dirty="0">
                <a:solidFill>
                  <a:srgbClr val="FFC000"/>
                </a:solidFill>
                <a:effectLst>
                  <a:outerShdw blurRad="266700" algn="ctr" rotWithShape="0">
                    <a:schemeClr val="tx1">
                      <a:alpha val="64000"/>
                    </a:schemeClr>
                  </a:outerShdw>
                </a:effectLst>
                <a:ea typeface="Tahoma" panose="020B0604030504040204" pitchFamily="34" charset="0"/>
                <a:cs typeface="Tahoma" panose="020B0604030504040204" pitchFamily="34" charset="0"/>
              </a:rPr>
              <a:t>A Preventive Measure</a:t>
            </a:r>
            <a:br>
              <a:rPr lang="en-US" sz="9600" b="1" dirty="0">
                <a:solidFill>
                  <a:srgbClr val="FFC000"/>
                </a:solidFill>
                <a:effectLst>
                  <a:outerShdw blurRad="266700" algn="ctr" rotWithShape="0">
                    <a:schemeClr val="tx1">
                      <a:alpha val="64000"/>
                    </a:schemeClr>
                  </a:outerShdw>
                </a:effectLst>
                <a:ea typeface="Tahoma" panose="020B0604030504040204" pitchFamily="34" charset="0"/>
                <a:cs typeface="Tahoma" panose="020B0604030504040204" pitchFamily="34" charset="0"/>
              </a:rPr>
            </a:br>
            <a:br>
              <a:rPr lang="en-US" sz="2000" b="1" dirty="0">
                <a:solidFill>
                  <a:srgbClr val="FFC000"/>
                </a:solidFill>
                <a:effectLst>
                  <a:outerShdw blurRad="266700" algn="ctr" rotWithShape="0">
                    <a:schemeClr val="tx1">
                      <a:alpha val="64000"/>
                    </a:schemeClr>
                  </a:outerShdw>
                </a:effectLst>
                <a:ea typeface="Tahoma" panose="020B0604030504040204" pitchFamily="34" charset="0"/>
                <a:cs typeface="Tahoma" panose="020B0604030504040204" pitchFamily="34" charset="0"/>
              </a:rPr>
            </a:br>
            <a:br>
              <a:rPr lang="en-US" sz="2000" b="1" dirty="0">
                <a:solidFill>
                  <a:srgbClr val="FFC000"/>
                </a:solidFill>
                <a:effectLst>
                  <a:outerShdw blurRad="266700" algn="ctr" rotWithShape="0">
                    <a:schemeClr val="tx1">
                      <a:alpha val="64000"/>
                    </a:schemeClr>
                  </a:outerShdw>
                </a:effectLst>
                <a:ea typeface="Tahoma" panose="020B0604030504040204" pitchFamily="34" charset="0"/>
                <a:cs typeface="Tahoma" panose="020B0604030504040204" pitchFamily="34" charset="0"/>
              </a:rPr>
            </a:br>
            <a:r>
              <a:rPr lang="en-US" sz="3600" b="1" dirty="0">
                <a:effectLst>
                  <a:outerShdw blurRad="266700" algn="ctr" rotWithShape="0">
                    <a:schemeClr val="tx1">
                      <a:alpha val="64000"/>
                    </a:schemeClr>
                  </a:outerShdw>
                </a:effectLst>
                <a:ea typeface="Tahoma" panose="020B0604030504040204" pitchFamily="34" charset="0"/>
                <a:cs typeface="Tahoma" panose="020B0604030504040204" pitchFamily="34" charset="0"/>
              </a:rPr>
              <a:t>Using ML to identify students who are at a higher stake of Failing or Withdrawing, so that university can take appropriate interventions in advance to solve the problem</a:t>
            </a:r>
            <a:endParaRPr lang="en-US" dirty="0"/>
          </a:p>
        </p:txBody>
      </p:sp>
    </p:spTree>
    <p:extLst>
      <p:ext uri="{BB962C8B-B14F-4D97-AF65-F5344CB8AC3E}">
        <p14:creationId xmlns:p14="http://schemas.microsoft.com/office/powerpoint/2010/main" val="2319881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752152-DA0F-4FFE-8EAB-F3592EB371E0}"/>
              </a:ext>
            </a:extLst>
          </p:cNvPr>
          <p:cNvSpPr>
            <a:spLocks noGrp="1"/>
          </p:cNvSpPr>
          <p:nvPr>
            <p:ph type="ctrTitle"/>
          </p:nvPr>
        </p:nvSpPr>
        <p:spPr>
          <a:xfrm>
            <a:off x="863029" y="1012004"/>
            <a:ext cx="3416158" cy="4795408"/>
          </a:xfrm>
        </p:spPr>
        <p:txBody>
          <a:bodyPr vert="horz" lIns="91440" tIns="45720" rIns="91440" bIns="45720" rtlCol="0" anchor="ctr">
            <a:normAutofit/>
          </a:bodyPr>
          <a:lstStyle/>
          <a:p>
            <a:pPr algn="l"/>
            <a:r>
              <a:rPr lang="en-US" sz="4400" b="1" u="sng" dirty="0">
                <a:solidFill>
                  <a:srgbClr val="FFC000"/>
                </a:solidFill>
              </a:rPr>
              <a:t>Data</a:t>
            </a:r>
          </a:p>
        </p:txBody>
      </p:sp>
      <p:graphicFrame>
        <p:nvGraphicFramePr>
          <p:cNvPr id="6" name="Diagram 5">
            <a:extLst>
              <a:ext uri="{FF2B5EF4-FFF2-40B4-BE49-F238E27FC236}">
                <a16:creationId xmlns:a16="http://schemas.microsoft.com/office/drawing/2014/main" id="{6B3D1EA1-9163-478C-83A5-B280F341A305}"/>
              </a:ext>
            </a:extLst>
          </p:cNvPr>
          <p:cNvGraphicFramePr/>
          <p:nvPr>
            <p:extLst>
              <p:ext uri="{D42A27DB-BD31-4B8C-83A1-F6EECF244321}">
                <p14:modId xmlns:p14="http://schemas.microsoft.com/office/powerpoint/2010/main" val="229909622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1826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AF959D7-A3F5-4553-9C8C-7453F122BDD3}"/>
              </a:ext>
            </a:extLst>
          </p:cNvPr>
          <p:cNvSpPr>
            <a:spLocks noGrp="1"/>
          </p:cNvSpPr>
          <p:nvPr>
            <p:ph type="title"/>
          </p:nvPr>
        </p:nvSpPr>
        <p:spPr>
          <a:xfrm>
            <a:off x="863029" y="1012004"/>
            <a:ext cx="3416158" cy="4795408"/>
          </a:xfrm>
        </p:spPr>
        <p:txBody>
          <a:bodyPr>
            <a:normAutofit/>
          </a:bodyPr>
          <a:lstStyle/>
          <a:p>
            <a:r>
              <a:rPr lang="en-US" sz="5400" b="1" dirty="0">
                <a:solidFill>
                  <a:srgbClr val="FFC000"/>
                </a:solidFill>
                <a:effectLst>
                  <a:outerShdw blurRad="266700" algn="ctr" rotWithShape="0">
                    <a:schemeClr val="tx1">
                      <a:alpha val="64000"/>
                    </a:schemeClr>
                  </a:outerShdw>
                </a:effectLst>
                <a:ea typeface="Tahoma" panose="020B0604030504040204" pitchFamily="34" charset="0"/>
                <a:cs typeface="Tahoma" panose="020B0604030504040204" pitchFamily="34" charset="0"/>
              </a:rPr>
              <a:t>Agenda</a:t>
            </a:r>
            <a:endParaRPr lang="en-US" sz="5400" dirty="0">
              <a:solidFill>
                <a:srgbClr val="FFC000"/>
              </a:solidFill>
            </a:endParaRPr>
          </a:p>
        </p:txBody>
      </p:sp>
      <p:graphicFrame>
        <p:nvGraphicFramePr>
          <p:cNvPr id="5" name="Content Placeholder 2">
            <a:extLst>
              <a:ext uri="{FF2B5EF4-FFF2-40B4-BE49-F238E27FC236}">
                <a16:creationId xmlns:a16="http://schemas.microsoft.com/office/drawing/2014/main" id="{8F5865FA-1F8C-411E-A644-4D0923988AEB}"/>
              </a:ext>
            </a:extLst>
          </p:cNvPr>
          <p:cNvGraphicFramePr>
            <a:graphicFrameLocks noGrp="1"/>
          </p:cNvGraphicFramePr>
          <p:nvPr>
            <p:ph idx="1"/>
            <p:extLst>
              <p:ext uri="{D42A27DB-BD31-4B8C-83A1-F6EECF244321}">
                <p14:modId xmlns:p14="http://schemas.microsoft.com/office/powerpoint/2010/main" val="212322859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9323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2152-DA0F-4FFE-8EAB-F3592EB371E0}"/>
              </a:ext>
            </a:extLst>
          </p:cNvPr>
          <p:cNvSpPr>
            <a:spLocks noGrp="1"/>
          </p:cNvSpPr>
          <p:nvPr>
            <p:ph type="ctrTitle"/>
          </p:nvPr>
        </p:nvSpPr>
        <p:spPr>
          <a:xfrm>
            <a:off x="132080" y="152401"/>
            <a:ext cx="11469369" cy="838199"/>
          </a:xfrm>
        </p:spPr>
        <p:txBody>
          <a:bodyPr>
            <a:noAutofit/>
          </a:bodyPr>
          <a:lstStyle/>
          <a:p>
            <a:pPr algn="l"/>
            <a:r>
              <a:rPr lang="en-US" sz="3600" b="1" u="sng" dirty="0">
                <a:solidFill>
                  <a:srgbClr val="FFC000"/>
                </a:solidFill>
              </a:rPr>
              <a:t>Data – Treatment/ Precautions</a:t>
            </a:r>
          </a:p>
        </p:txBody>
      </p:sp>
      <p:sp>
        <p:nvSpPr>
          <p:cNvPr id="3" name="Subtitle 2">
            <a:extLst>
              <a:ext uri="{FF2B5EF4-FFF2-40B4-BE49-F238E27FC236}">
                <a16:creationId xmlns:a16="http://schemas.microsoft.com/office/drawing/2014/main" id="{5E1366D6-A49E-4822-B40C-63631DC46F6F}"/>
              </a:ext>
            </a:extLst>
          </p:cNvPr>
          <p:cNvSpPr>
            <a:spLocks noGrp="1"/>
          </p:cNvSpPr>
          <p:nvPr>
            <p:ph type="subTitle" idx="1"/>
          </p:nvPr>
        </p:nvSpPr>
        <p:spPr>
          <a:xfrm>
            <a:off x="408216" y="1190626"/>
            <a:ext cx="11574234" cy="5667374"/>
          </a:xfrm>
        </p:spPr>
        <p:txBody>
          <a:bodyPr>
            <a:normAutofit/>
          </a:bodyPr>
          <a:lstStyle/>
          <a:p>
            <a:pPr marL="342900" indent="-342900" algn="l">
              <a:buFont typeface="Arial" panose="020B0604020202020204" pitchFamily="34" charset="0"/>
              <a:buChar char="•"/>
            </a:pPr>
            <a:r>
              <a:rPr lang="en-US" b="1" u="sng" dirty="0"/>
              <a:t>Target Variable</a:t>
            </a:r>
            <a:r>
              <a:rPr lang="en-US" dirty="0"/>
              <a:t> </a:t>
            </a:r>
          </a:p>
          <a:p>
            <a:pPr lvl="1" algn="l"/>
            <a:r>
              <a:rPr lang="en-US" dirty="0"/>
              <a:t>The variable Result has 4 categories - Pass, Fail, Distinction and Withdraw. Our goal is to predict whether a student will Pass, Fail or Withdraw, so we have combined Pass and Distinction as Pass.</a:t>
            </a:r>
          </a:p>
          <a:p>
            <a:pPr marL="342900" indent="-342900" algn="l">
              <a:buFont typeface="Arial" panose="020B0604020202020204" pitchFamily="34" charset="0"/>
              <a:buChar char="•"/>
            </a:pPr>
            <a:r>
              <a:rPr lang="en-US" b="1" u="sng" dirty="0"/>
              <a:t>Data Leakage</a:t>
            </a:r>
          </a:p>
          <a:p>
            <a:pPr lvl="1" algn="l"/>
            <a:r>
              <a:rPr lang="en-US" dirty="0"/>
              <a:t>The following variables inherently contain the information that we want to predict  </a:t>
            </a:r>
          </a:p>
          <a:p>
            <a:pPr marL="800100" lvl="1" indent="-342900" algn="l">
              <a:buFont typeface="Arial" panose="020B0604020202020204" pitchFamily="34" charset="0"/>
              <a:buChar char="•"/>
            </a:pPr>
            <a:r>
              <a:rPr lang="en-US" b="1" dirty="0">
                <a:solidFill>
                  <a:schemeClr val="accent5">
                    <a:lumMod val="60000"/>
                    <a:lumOff val="40000"/>
                  </a:schemeClr>
                </a:solidFill>
              </a:rPr>
              <a:t>Date unregistered</a:t>
            </a:r>
            <a:r>
              <a:rPr lang="en-US" dirty="0"/>
              <a:t> – if this variable has missing values that means student has not withdrawn from the course otherwise it will capture the number of days after the start of the module when the student has dropped from the course.</a:t>
            </a:r>
          </a:p>
          <a:p>
            <a:pPr marL="800100" lvl="1" indent="-342900" algn="l">
              <a:buFont typeface="Arial" panose="020B0604020202020204" pitchFamily="34" charset="0"/>
              <a:buChar char="•"/>
            </a:pPr>
            <a:r>
              <a:rPr lang="en-US" b="1" dirty="0">
                <a:solidFill>
                  <a:schemeClr val="accent5">
                    <a:lumMod val="60000"/>
                    <a:lumOff val="40000"/>
                  </a:schemeClr>
                </a:solidFill>
              </a:rPr>
              <a:t>Score</a:t>
            </a:r>
            <a:r>
              <a:rPr lang="en-US" b="1" dirty="0"/>
              <a:t> </a:t>
            </a:r>
            <a:r>
              <a:rPr lang="en-US" dirty="0"/>
              <a:t>– this variable will tell us whether a student has failed, passed or has distinction.</a:t>
            </a:r>
          </a:p>
          <a:p>
            <a:pPr lvl="1" algn="l"/>
            <a:r>
              <a:rPr lang="en-US" dirty="0"/>
              <a:t>Using the above variables in the model, will result in very high accuracy (~98%) but this model will not be of any use. As, for a student, we would not have the information when will he/she unregisters or how much did they scored in the assessment in advance.</a:t>
            </a:r>
          </a:p>
          <a:p>
            <a:pPr marL="342900" indent="-342900" algn="l">
              <a:buFont typeface="Arial" panose="020B0604020202020204" pitchFamily="34" charset="0"/>
              <a:buChar char="•"/>
            </a:pPr>
            <a:r>
              <a:rPr lang="en-US" b="1" u="sng" dirty="0"/>
              <a:t>Student Interaction</a:t>
            </a:r>
            <a:r>
              <a:rPr lang="en-US" dirty="0"/>
              <a:t> </a:t>
            </a:r>
          </a:p>
          <a:p>
            <a:pPr lvl="1" algn="l"/>
            <a:r>
              <a:rPr lang="en-US" dirty="0"/>
              <a:t>The variable </a:t>
            </a:r>
            <a:r>
              <a:rPr lang="en-US" b="1" dirty="0">
                <a:solidFill>
                  <a:schemeClr val="accent5">
                    <a:lumMod val="60000"/>
                    <a:lumOff val="40000"/>
                  </a:schemeClr>
                </a:solidFill>
              </a:rPr>
              <a:t>sum_clicks </a:t>
            </a:r>
            <a:r>
              <a:rPr lang="en-US" dirty="0"/>
              <a:t>captures the number of times a student has interacted with the module on a given day. A close look into this variable highlighted that there are multiple observations of click on a given day. We assumed that, data was captured at different time frames within a day. So, we have added all the sum_clicks for a given day for a specific student to capture the daily level activity. </a:t>
            </a:r>
          </a:p>
          <a:p>
            <a:pPr lvl="1" algn="l"/>
            <a:endParaRPr lang="en-US" dirty="0"/>
          </a:p>
          <a:p>
            <a:pPr lvl="1" algn="l"/>
            <a:endParaRPr lang="en-US" dirty="0"/>
          </a:p>
          <a:p>
            <a:pPr algn="l"/>
            <a:endParaRPr lang="en-US" dirty="0"/>
          </a:p>
        </p:txBody>
      </p:sp>
    </p:spTree>
    <p:extLst>
      <p:ext uri="{BB962C8B-B14F-4D97-AF65-F5344CB8AC3E}">
        <p14:creationId xmlns:p14="http://schemas.microsoft.com/office/powerpoint/2010/main" val="3364593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7">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752152-DA0F-4FFE-8EAB-F3592EB371E0}"/>
              </a:ext>
            </a:extLst>
          </p:cNvPr>
          <p:cNvSpPr>
            <a:spLocks noGrp="1"/>
          </p:cNvSpPr>
          <p:nvPr>
            <p:ph type="ctrTitle"/>
          </p:nvPr>
        </p:nvSpPr>
        <p:spPr>
          <a:xfrm>
            <a:off x="863029" y="1012004"/>
            <a:ext cx="3416158" cy="4795408"/>
          </a:xfrm>
        </p:spPr>
        <p:txBody>
          <a:bodyPr vert="horz" lIns="91440" tIns="45720" rIns="91440" bIns="45720" rtlCol="0" anchor="ctr">
            <a:normAutofit/>
          </a:bodyPr>
          <a:lstStyle/>
          <a:p>
            <a:pPr algn="l"/>
            <a:r>
              <a:rPr lang="en-US" sz="4000" b="1" u="sng" dirty="0">
                <a:solidFill>
                  <a:srgbClr val="FFC000"/>
                </a:solidFill>
              </a:rPr>
              <a:t>The Model</a:t>
            </a:r>
            <a:br>
              <a:rPr lang="en-US" sz="2800" b="1" u="sng" dirty="0">
                <a:solidFill>
                  <a:srgbClr val="FFFFFF"/>
                </a:solidFill>
              </a:rPr>
            </a:br>
            <a:br>
              <a:rPr lang="en-US" sz="2800" b="1" u="sng" dirty="0">
                <a:solidFill>
                  <a:srgbClr val="FFFFFF"/>
                </a:solidFill>
              </a:rPr>
            </a:br>
            <a:r>
              <a:rPr lang="en-US" sz="2800" dirty="0">
                <a:solidFill>
                  <a:srgbClr val="FFFFFF"/>
                </a:solidFill>
              </a:rPr>
              <a:t>Models Implemented</a:t>
            </a:r>
            <a:br>
              <a:rPr lang="en-US" sz="2800" dirty="0">
                <a:solidFill>
                  <a:srgbClr val="FFFFFF"/>
                </a:solidFill>
              </a:rPr>
            </a:br>
            <a:br>
              <a:rPr lang="en-US" sz="2800" dirty="0">
                <a:solidFill>
                  <a:srgbClr val="FFFFFF"/>
                </a:solidFill>
              </a:rPr>
            </a:br>
            <a:r>
              <a:rPr lang="en-US" sz="2800" dirty="0">
                <a:solidFill>
                  <a:srgbClr val="FFFFFF"/>
                </a:solidFill>
              </a:rPr>
              <a:t>    - Logistic Regression</a:t>
            </a:r>
            <a:br>
              <a:rPr lang="en-US" sz="2800" dirty="0">
                <a:solidFill>
                  <a:srgbClr val="FFFFFF"/>
                </a:solidFill>
              </a:rPr>
            </a:br>
            <a:r>
              <a:rPr lang="en-US" sz="2800" dirty="0">
                <a:solidFill>
                  <a:srgbClr val="FFFFFF"/>
                </a:solidFill>
              </a:rPr>
              <a:t>    - KNN</a:t>
            </a:r>
            <a:br>
              <a:rPr lang="en-US" sz="2800" dirty="0">
                <a:solidFill>
                  <a:srgbClr val="FFFFFF"/>
                </a:solidFill>
              </a:rPr>
            </a:br>
            <a:r>
              <a:rPr lang="en-US" sz="2800" dirty="0">
                <a:solidFill>
                  <a:srgbClr val="FFFFFF"/>
                </a:solidFill>
              </a:rPr>
              <a:t>    - Random Forest</a:t>
            </a:r>
            <a:br>
              <a:rPr lang="en-US" sz="2800" dirty="0">
                <a:solidFill>
                  <a:srgbClr val="FFFFFF"/>
                </a:solidFill>
              </a:rPr>
            </a:br>
            <a:r>
              <a:rPr lang="en-US" sz="2800" dirty="0">
                <a:solidFill>
                  <a:srgbClr val="FFFFFF"/>
                </a:solidFill>
              </a:rPr>
              <a:t>    - XG Boost</a:t>
            </a:r>
            <a:br>
              <a:rPr lang="en-US" sz="2800" dirty="0">
                <a:solidFill>
                  <a:srgbClr val="FFFFFF"/>
                </a:solidFill>
              </a:rPr>
            </a:br>
            <a:br>
              <a:rPr lang="en-US" sz="2800" dirty="0">
                <a:solidFill>
                  <a:srgbClr val="FFFFFF"/>
                </a:solidFill>
              </a:rPr>
            </a:br>
            <a:br>
              <a:rPr lang="en-US" sz="2800" dirty="0">
                <a:solidFill>
                  <a:srgbClr val="FFFFFF"/>
                </a:solidFill>
              </a:rPr>
            </a:br>
            <a:endParaRPr lang="en-US" sz="2800" dirty="0">
              <a:solidFill>
                <a:srgbClr val="FFFFFF"/>
              </a:solidFill>
            </a:endParaRPr>
          </a:p>
        </p:txBody>
      </p:sp>
      <p:graphicFrame>
        <p:nvGraphicFramePr>
          <p:cNvPr id="17" name="TextBox 3">
            <a:extLst>
              <a:ext uri="{FF2B5EF4-FFF2-40B4-BE49-F238E27FC236}">
                <a16:creationId xmlns:a16="http://schemas.microsoft.com/office/drawing/2014/main" id="{44F58D6B-BC85-447E-9EEC-62B86413460B}"/>
              </a:ext>
            </a:extLst>
          </p:cNvPr>
          <p:cNvGraphicFramePr/>
          <p:nvPr>
            <p:extLst>
              <p:ext uri="{D42A27DB-BD31-4B8C-83A1-F6EECF244321}">
                <p14:modId xmlns:p14="http://schemas.microsoft.com/office/powerpoint/2010/main" val="2228051673"/>
              </p:ext>
            </p:extLst>
          </p:nvPr>
        </p:nvGraphicFramePr>
        <p:xfrm>
          <a:off x="5194299" y="95250"/>
          <a:ext cx="6911975" cy="6667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7871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752152-DA0F-4FFE-8EAB-F3592EB371E0}"/>
              </a:ext>
            </a:extLst>
          </p:cNvPr>
          <p:cNvSpPr>
            <a:spLocks noGrp="1"/>
          </p:cNvSpPr>
          <p:nvPr>
            <p:ph type="ctrTitle"/>
          </p:nvPr>
        </p:nvSpPr>
        <p:spPr>
          <a:xfrm>
            <a:off x="863029" y="1012004"/>
            <a:ext cx="3416158" cy="4795408"/>
          </a:xfrm>
        </p:spPr>
        <p:txBody>
          <a:bodyPr vert="horz" lIns="91440" tIns="45720" rIns="91440" bIns="45720" rtlCol="0" anchor="ctr">
            <a:normAutofit fontScale="90000"/>
          </a:bodyPr>
          <a:lstStyle/>
          <a:p>
            <a:pPr algn="l"/>
            <a:r>
              <a:rPr lang="en-US" sz="4900" b="1" u="sng" dirty="0">
                <a:solidFill>
                  <a:srgbClr val="FFC000"/>
                </a:solidFill>
              </a:rPr>
              <a:t>Actions</a:t>
            </a:r>
            <a:br>
              <a:rPr lang="en-US" sz="3600" b="1" u="sng" dirty="0">
                <a:solidFill>
                  <a:srgbClr val="FFC000"/>
                </a:solidFill>
              </a:rPr>
            </a:br>
            <a:br>
              <a:rPr lang="en-US" sz="2800" b="1" u="sng" dirty="0">
                <a:solidFill>
                  <a:srgbClr val="FFFFFF"/>
                </a:solidFill>
              </a:rPr>
            </a:br>
            <a:r>
              <a:rPr lang="en-US" sz="2700" dirty="0">
                <a:solidFill>
                  <a:srgbClr val="FFFFFF"/>
                </a:solidFill>
              </a:rPr>
              <a:t>Based on the model, Open University can predict in advance whether a student is likely to Fail, Withdraw or Pass.</a:t>
            </a:r>
            <a:br>
              <a:rPr lang="en-US" sz="2700" dirty="0">
                <a:solidFill>
                  <a:srgbClr val="FFFFFF"/>
                </a:solidFill>
              </a:rPr>
            </a:br>
            <a:br>
              <a:rPr lang="en-US" sz="2700" b="1" u="sng" dirty="0">
                <a:solidFill>
                  <a:srgbClr val="FFFFFF"/>
                </a:solidFill>
              </a:rPr>
            </a:br>
            <a:r>
              <a:rPr lang="en-US" sz="2700" dirty="0">
                <a:solidFill>
                  <a:srgbClr val="FFFFFF"/>
                </a:solidFill>
              </a:rPr>
              <a:t>University can take the following interventions based on the predictions</a:t>
            </a:r>
            <a:endParaRPr lang="en-US" sz="2800" dirty="0">
              <a:solidFill>
                <a:srgbClr val="FFFFFF"/>
              </a:solidFill>
            </a:endParaRPr>
          </a:p>
        </p:txBody>
      </p:sp>
      <p:sp>
        <p:nvSpPr>
          <p:cNvPr id="6" name="TextBox 5">
            <a:extLst>
              <a:ext uri="{FF2B5EF4-FFF2-40B4-BE49-F238E27FC236}">
                <a16:creationId xmlns:a16="http://schemas.microsoft.com/office/drawing/2014/main" id="{392E03AF-317E-4FA9-AC2F-7F00D2C67744}"/>
              </a:ext>
            </a:extLst>
          </p:cNvPr>
          <p:cNvSpPr txBox="1"/>
          <p:nvPr/>
        </p:nvSpPr>
        <p:spPr>
          <a:xfrm>
            <a:off x="5194300" y="104775"/>
            <a:ext cx="5711825" cy="523220"/>
          </a:xfrm>
          <a:prstGeom prst="rect">
            <a:avLst/>
          </a:prstGeom>
          <a:noFill/>
        </p:spPr>
        <p:txBody>
          <a:bodyPr wrap="square" rtlCol="0">
            <a:spAutoFit/>
          </a:bodyPr>
          <a:lstStyle/>
          <a:p>
            <a:pPr algn="ctr"/>
            <a:r>
              <a:rPr lang="en-US" sz="2800" b="1" dirty="0">
                <a:solidFill>
                  <a:srgbClr val="FFC000"/>
                </a:solidFill>
              </a:rPr>
              <a:t>For a student predicted to </a:t>
            </a:r>
            <a:endParaRPr lang="en-US" sz="2000" b="1" dirty="0">
              <a:solidFill>
                <a:srgbClr val="FFC000"/>
              </a:solidFill>
            </a:endParaRPr>
          </a:p>
        </p:txBody>
      </p:sp>
      <p:sp>
        <p:nvSpPr>
          <p:cNvPr id="7" name="Rectangle: Rounded Corners 6">
            <a:extLst>
              <a:ext uri="{FF2B5EF4-FFF2-40B4-BE49-F238E27FC236}">
                <a16:creationId xmlns:a16="http://schemas.microsoft.com/office/drawing/2014/main" id="{7A37EE0C-1E8B-4FD9-BF66-6C2DBE0AE13A}"/>
              </a:ext>
            </a:extLst>
          </p:cNvPr>
          <p:cNvSpPr/>
          <p:nvPr/>
        </p:nvSpPr>
        <p:spPr>
          <a:xfrm>
            <a:off x="4399280" y="690603"/>
            <a:ext cx="3808095" cy="567242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dirty="0">
                <a:solidFill>
                  <a:srgbClr val="C00000"/>
                </a:solidFill>
              </a:rPr>
              <a:t>Fail</a:t>
            </a:r>
          </a:p>
          <a:p>
            <a:endParaRPr lang="en-US" sz="3600" dirty="0">
              <a:solidFill>
                <a:schemeClr val="accent5">
                  <a:lumMod val="75000"/>
                </a:schemeClr>
              </a:solidFill>
            </a:endParaRPr>
          </a:p>
          <a:p>
            <a:endParaRPr lang="en-US" dirty="0">
              <a:solidFill>
                <a:schemeClr val="bg1"/>
              </a:solidFill>
            </a:endParaRPr>
          </a:p>
        </p:txBody>
      </p:sp>
      <p:sp>
        <p:nvSpPr>
          <p:cNvPr id="9" name="Rectangle 8" descr="Bar graph with downward trend">
            <a:extLst>
              <a:ext uri="{FF2B5EF4-FFF2-40B4-BE49-F238E27FC236}">
                <a16:creationId xmlns:a16="http://schemas.microsoft.com/office/drawing/2014/main" id="{D5088F57-D364-48CC-BEAE-026B06983D6E}"/>
              </a:ext>
            </a:extLst>
          </p:cNvPr>
          <p:cNvSpPr/>
          <p:nvPr/>
        </p:nvSpPr>
        <p:spPr>
          <a:xfrm>
            <a:off x="5505450" y="3695700"/>
            <a:ext cx="1714500" cy="137160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1" name="Rectangle: Rounded Corners 10">
            <a:extLst>
              <a:ext uri="{FF2B5EF4-FFF2-40B4-BE49-F238E27FC236}">
                <a16:creationId xmlns:a16="http://schemas.microsoft.com/office/drawing/2014/main" id="{C9799553-D587-430A-898F-86CFEB7064A9}"/>
              </a:ext>
            </a:extLst>
          </p:cNvPr>
          <p:cNvSpPr/>
          <p:nvPr/>
        </p:nvSpPr>
        <p:spPr>
          <a:xfrm>
            <a:off x="8274193" y="690603"/>
            <a:ext cx="3808095" cy="567242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Withdraw</a:t>
            </a:r>
          </a:p>
          <a:p>
            <a:endParaRPr lang="en-US" sz="3600" dirty="0">
              <a:solidFill>
                <a:schemeClr val="accent5">
                  <a:lumMod val="75000"/>
                </a:schemeClr>
              </a:solidFill>
            </a:endParaRPr>
          </a:p>
          <a:p>
            <a:endParaRPr lang="en-US" dirty="0">
              <a:solidFill>
                <a:schemeClr val="bg1"/>
              </a:solidFill>
            </a:endParaRPr>
          </a:p>
        </p:txBody>
      </p:sp>
      <p:sp>
        <p:nvSpPr>
          <p:cNvPr id="12" name="Rectangle 11" descr="Warning">
            <a:extLst>
              <a:ext uri="{FF2B5EF4-FFF2-40B4-BE49-F238E27FC236}">
                <a16:creationId xmlns:a16="http://schemas.microsoft.com/office/drawing/2014/main" id="{FC52FBA7-EFC4-4A88-BDAB-65429CBE6711}"/>
              </a:ext>
            </a:extLst>
          </p:cNvPr>
          <p:cNvSpPr/>
          <p:nvPr/>
        </p:nvSpPr>
        <p:spPr>
          <a:xfrm>
            <a:off x="9729009" y="3767137"/>
            <a:ext cx="1321682" cy="1228725"/>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Tree>
    <p:extLst>
      <p:ext uri="{BB962C8B-B14F-4D97-AF65-F5344CB8AC3E}">
        <p14:creationId xmlns:p14="http://schemas.microsoft.com/office/powerpoint/2010/main" val="719554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752152-DA0F-4FFE-8EAB-F3592EB371E0}"/>
              </a:ext>
            </a:extLst>
          </p:cNvPr>
          <p:cNvSpPr>
            <a:spLocks noGrp="1"/>
          </p:cNvSpPr>
          <p:nvPr>
            <p:ph type="ctrTitle"/>
          </p:nvPr>
        </p:nvSpPr>
        <p:spPr>
          <a:xfrm>
            <a:off x="863029" y="1012004"/>
            <a:ext cx="3416158" cy="4795408"/>
          </a:xfrm>
        </p:spPr>
        <p:txBody>
          <a:bodyPr vert="horz" lIns="91440" tIns="45720" rIns="91440" bIns="45720" rtlCol="0" anchor="ctr">
            <a:normAutofit fontScale="90000"/>
          </a:bodyPr>
          <a:lstStyle/>
          <a:p>
            <a:pPr algn="l"/>
            <a:r>
              <a:rPr lang="en-US" sz="4900" b="1" u="sng" dirty="0">
                <a:solidFill>
                  <a:srgbClr val="FFC000"/>
                </a:solidFill>
              </a:rPr>
              <a:t>Actions</a:t>
            </a:r>
            <a:br>
              <a:rPr lang="en-US" sz="3600" b="1" u="sng" dirty="0">
                <a:solidFill>
                  <a:srgbClr val="FFC000"/>
                </a:solidFill>
              </a:rPr>
            </a:br>
            <a:br>
              <a:rPr lang="en-US" sz="2800" b="1" u="sng" dirty="0">
                <a:solidFill>
                  <a:srgbClr val="FFFFFF"/>
                </a:solidFill>
              </a:rPr>
            </a:br>
            <a:r>
              <a:rPr lang="en-US" sz="2700" dirty="0">
                <a:solidFill>
                  <a:srgbClr val="FFFFFF"/>
                </a:solidFill>
              </a:rPr>
              <a:t>Based on the model, Open University can predict in advance whether a student is likely to Fail, Withdraw or Pass.</a:t>
            </a:r>
            <a:br>
              <a:rPr lang="en-US" sz="2700" dirty="0">
                <a:solidFill>
                  <a:srgbClr val="FFFFFF"/>
                </a:solidFill>
              </a:rPr>
            </a:br>
            <a:br>
              <a:rPr lang="en-US" sz="2700" b="1" u="sng" dirty="0">
                <a:solidFill>
                  <a:srgbClr val="FFFFFF"/>
                </a:solidFill>
              </a:rPr>
            </a:br>
            <a:r>
              <a:rPr lang="en-US" sz="2700" dirty="0">
                <a:solidFill>
                  <a:srgbClr val="FFFFFF"/>
                </a:solidFill>
              </a:rPr>
              <a:t>University can take the following interventions based on the predictions</a:t>
            </a:r>
            <a:endParaRPr lang="en-US" sz="2800" dirty="0">
              <a:solidFill>
                <a:srgbClr val="FFFFFF"/>
              </a:solidFill>
            </a:endParaRPr>
          </a:p>
        </p:txBody>
      </p:sp>
      <p:sp>
        <p:nvSpPr>
          <p:cNvPr id="6" name="TextBox 5">
            <a:extLst>
              <a:ext uri="{FF2B5EF4-FFF2-40B4-BE49-F238E27FC236}">
                <a16:creationId xmlns:a16="http://schemas.microsoft.com/office/drawing/2014/main" id="{392E03AF-317E-4FA9-AC2F-7F00D2C67744}"/>
              </a:ext>
            </a:extLst>
          </p:cNvPr>
          <p:cNvSpPr txBox="1"/>
          <p:nvPr/>
        </p:nvSpPr>
        <p:spPr>
          <a:xfrm>
            <a:off x="5194300" y="104775"/>
            <a:ext cx="5711825" cy="523220"/>
          </a:xfrm>
          <a:prstGeom prst="rect">
            <a:avLst/>
          </a:prstGeom>
          <a:noFill/>
        </p:spPr>
        <p:txBody>
          <a:bodyPr wrap="square" rtlCol="0">
            <a:spAutoFit/>
          </a:bodyPr>
          <a:lstStyle/>
          <a:p>
            <a:pPr algn="ctr"/>
            <a:r>
              <a:rPr lang="en-US" sz="2800" b="1" dirty="0">
                <a:solidFill>
                  <a:srgbClr val="FFC000"/>
                </a:solidFill>
              </a:rPr>
              <a:t>For a student predicted to </a:t>
            </a:r>
            <a:endParaRPr lang="en-US" sz="2000" b="1" dirty="0">
              <a:solidFill>
                <a:srgbClr val="FFC000"/>
              </a:solidFill>
            </a:endParaRPr>
          </a:p>
        </p:txBody>
      </p:sp>
      <p:sp>
        <p:nvSpPr>
          <p:cNvPr id="7" name="Rectangle: Rounded Corners 6">
            <a:extLst>
              <a:ext uri="{FF2B5EF4-FFF2-40B4-BE49-F238E27FC236}">
                <a16:creationId xmlns:a16="http://schemas.microsoft.com/office/drawing/2014/main" id="{7A37EE0C-1E8B-4FD9-BF66-6C2DBE0AE13A}"/>
              </a:ext>
            </a:extLst>
          </p:cNvPr>
          <p:cNvSpPr/>
          <p:nvPr/>
        </p:nvSpPr>
        <p:spPr>
          <a:xfrm>
            <a:off x="4399280" y="690603"/>
            <a:ext cx="3808095" cy="567242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dirty="0">
                <a:solidFill>
                  <a:srgbClr val="C00000"/>
                </a:solidFill>
              </a:rPr>
              <a:t>Fail</a:t>
            </a:r>
          </a:p>
          <a:p>
            <a:pPr lvl="0">
              <a:lnSpc>
                <a:spcPct val="100000"/>
              </a:lnSpc>
              <a:buNone/>
            </a:pPr>
            <a:r>
              <a:rPr lang="en-US" sz="2000" dirty="0">
                <a:solidFill>
                  <a:schemeClr val="bg1"/>
                </a:solidFill>
              </a:rPr>
              <a:t>1. The university can conduct virtual counselling session for the student to understand the areas where he/she is facing the problems.</a:t>
            </a:r>
          </a:p>
          <a:p>
            <a:pPr lvl="0">
              <a:lnSpc>
                <a:spcPct val="100000"/>
              </a:lnSpc>
              <a:buNone/>
            </a:pPr>
            <a:endParaRPr lang="en-US" sz="2000" dirty="0">
              <a:solidFill>
                <a:schemeClr val="bg1"/>
              </a:solidFill>
            </a:endParaRPr>
          </a:p>
          <a:p>
            <a:pPr lvl="0">
              <a:lnSpc>
                <a:spcPct val="100000"/>
              </a:lnSpc>
              <a:buNone/>
            </a:pPr>
            <a:endParaRPr lang="en-US" sz="400" dirty="0">
              <a:solidFill>
                <a:schemeClr val="bg1"/>
              </a:solidFill>
            </a:endParaRPr>
          </a:p>
          <a:p>
            <a:pPr lvl="0">
              <a:lnSpc>
                <a:spcPct val="100000"/>
              </a:lnSpc>
              <a:buNone/>
            </a:pPr>
            <a:r>
              <a:rPr lang="en-US" sz="2000" dirty="0">
                <a:solidFill>
                  <a:schemeClr val="bg1"/>
                </a:solidFill>
              </a:rPr>
              <a:t>2. Based on the problem area, university can provide assistance in terms of extra material, doubt session, feedback on past performance.</a:t>
            </a:r>
          </a:p>
          <a:p>
            <a:endParaRPr lang="en-US" dirty="0">
              <a:solidFill>
                <a:schemeClr val="bg1"/>
              </a:solidFill>
            </a:endParaRPr>
          </a:p>
        </p:txBody>
      </p:sp>
      <p:sp>
        <p:nvSpPr>
          <p:cNvPr id="11" name="Rectangle: Rounded Corners 10">
            <a:extLst>
              <a:ext uri="{FF2B5EF4-FFF2-40B4-BE49-F238E27FC236}">
                <a16:creationId xmlns:a16="http://schemas.microsoft.com/office/drawing/2014/main" id="{C9799553-D587-430A-898F-86CFEB7064A9}"/>
              </a:ext>
            </a:extLst>
          </p:cNvPr>
          <p:cNvSpPr/>
          <p:nvPr/>
        </p:nvSpPr>
        <p:spPr>
          <a:xfrm>
            <a:off x="8274193" y="690603"/>
            <a:ext cx="3808095" cy="567242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Withdraw</a:t>
            </a:r>
          </a:p>
          <a:p>
            <a:endParaRPr lang="en-US" sz="3600" dirty="0">
              <a:solidFill>
                <a:schemeClr val="accent5">
                  <a:lumMod val="75000"/>
                </a:schemeClr>
              </a:solidFill>
            </a:endParaRPr>
          </a:p>
          <a:p>
            <a:endParaRPr lang="en-US" dirty="0">
              <a:solidFill>
                <a:schemeClr val="bg1"/>
              </a:solidFill>
            </a:endParaRPr>
          </a:p>
        </p:txBody>
      </p:sp>
      <p:sp>
        <p:nvSpPr>
          <p:cNvPr id="12" name="Rectangle 11" descr="Warning">
            <a:extLst>
              <a:ext uri="{FF2B5EF4-FFF2-40B4-BE49-F238E27FC236}">
                <a16:creationId xmlns:a16="http://schemas.microsoft.com/office/drawing/2014/main" id="{FC52FBA7-EFC4-4A88-BDAB-65429CBE6711}"/>
              </a:ext>
            </a:extLst>
          </p:cNvPr>
          <p:cNvSpPr/>
          <p:nvPr/>
        </p:nvSpPr>
        <p:spPr>
          <a:xfrm>
            <a:off x="9729009" y="3767137"/>
            <a:ext cx="1321682" cy="122872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Tree>
    <p:extLst>
      <p:ext uri="{BB962C8B-B14F-4D97-AF65-F5344CB8AC3E}">
        <p14:creationId xmlns:p14="http://schemas.microsoft.com/office/powerpoint/2010/main" val="503160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752152-DA0F-4FFE-8EAB-F3592EB371E0}"/>
              </a:ext>
            </a:extLst>
          </p:cNvPr>
          <p:cNvSpPr>
            <a:spLocks noGrp="1"/>
          </p:cNvSpPr>
          <p:nvPr>
            <p:ph type="ctrTitle"/>
          </p:nvPr>
        </p:nvSpPr>
        <p:spPr>
          <a:xfrm>
            <a:off x="863029" y="1012004"/>
            <a:ext cx="3416158" cy="4795408"/>
          </a:xfrm>
        </p:spPr>
        <p:txBody>
          <a:bodyPr vert="horz" lIns="91440" tIns="45720" rIns="91440" bIns="45720" rtlCol="0" anchor="ctr">
            <a:normAutofit fontScale="90000"/>
          </a:bodyPr>
          <a:lstStyle/>
          <a:p>
            <a:pPr algn="l"/>
            <a:r>
              <a:rPr lang="en-US" sz="4900" b="1" u="sng" dirty="0">
                <a:solidFill>
                  <a:srgbClr val="FFC000"/>
                </a:solidFill>
              </a:rPr>
              <a:t>Actions</a:t>
            </a:r>
            <a:br>
              <a:rPr lang="en-US" sz="3600" b="1" u="sng" dirty="0">
                <a:solidFill>
                  <a:srgbClr val="FFC000"/>
                </a:solidFill>
              </a:rPr>
            </a:br>
            <a:br>
              <a:rPr lang="en-US" sz="2800" b="1" u="sng" dirty="0">
                <a:solidFill>
                  <a:srgbClr val="FFFFFF"/>
                </a:solidFill>
              </a:rPr>
            </a:br>
            <a:r>
              <a:rPr lang="en-US" sz="2700" dirty="0">
                <a:solidFill>
                  <a:srgbClr val="FFFFFF"/>
                </a:solidFill>
              </a:rPr>
              <a:t>Based on the model, Open University can predict in advance whether a student is likely to Fail, Withdraw or Pass.</a:t>
            </a:r>
            <a:br>
              <a:rPr lang="en-US" sz="2700" dirty="0">
                <a:solidFill>
                  <a:srgbClr val="FFFFFF"/>
                </a:solidFill>
              </a:rPr>
            </a:br>
            <a:br>
              <a:rPr lang="en-US" sz="2700" b="1" u="sng" dirty="0">
                <a:solidFill>
                  <a:srgbClr val="FFFFFF"/>
                </a:solidFill>
              </a:rPr>
            </a:br>
            <a:r>
              <a:rPr lang="en-US" sz="2700" dirty="0">
                <a:solidFill>
                  <a:srgbClr val="FFFFFF"/>
                </a:solidFill>
              </a:rPr>
              <a:t>University can take the following interventions based on the predictions</a:t>
            </a:r>
            <a:endParaRPr lang="en-US" sz="2800" dirty="0">
              <a:solidFill>
                <a:srgbClr val="FFFFFF"/>
              </a:solidFill>
            </a:endParaRPr>
          </a:p>
        </p:txBody>
      </p:sp>
      <p:sp>
        <p:nvSpPr>
          <p:cNvPr id="6" name="TextBox 5">
            <a:extLst>
              <a:ext uri="{FF2B5EF4-FFF2-40B4-BE49-F238E27FC236}">
                <a16:creationId xmlns:a16="http://schemas.microsoft.com/office/drawing/2014/main" id="{392E03AF-317E-4FA9-AC2F-7F00D2C67744}"/>
              </a:ext>
            </a:extLst>
          </p:cNvPr>
          <p:cNvSpPr txBox="1"/>
          <p:nvPr/>
        </p:nvSpPr>
        <p:spPr>
          <a:xfrm>
            <a:off x="5194300" y="104775"/>
            <a:ext cx="5711825" cy="523220"/>
          </a:xfrm>
          <a:prstGeom prst="rect">
            <a:avLst/>
          </a:prstGeom>
          <a:noFill/>
        </p:spPr>
        <p:txBody>
          <a:bodyPr wrap="square" rtlCol="0">
            <a:spAutoFit/>
          </a:bodyPr>
          <a:lstStyle/>
          <a:p>
            <a:pPr algn="ctr"/>
            <a:r>
              <a:rPr lang="en-US" sz="2800" b="1" dirty="0">
                <a:solidFill>
                  <a:srgbClr val="FFC000"/>
                </a:solidFill>
              </a:rPr>
              <a:t>For a student predicted to </a:t>
            </a:r>
            <a:endParaRPr lang="en-US" sz="2000" b="1" dirty="0">
              <a:solidFill>
                <a:srgbClr val="FFC000"/>
              </a:solidFill>
            </a:endParaRPr>
          </a:p>
        </p:txBody>
      </p:sp>
      <p:sp>
        <p:nvSpPr>
          <p:cNvPr id="7" name="Rectangle: Rounded Corners 6">
            <a:extLst>
              <a:ext uri="{FF2B5EF4-FFF2-40B4-BE49-F238E27FC236}">
                <a16:creationId xmlns:a16="http://schemas.microsoft.com/office/drawing/2014/main" id="{7A37EE0C-1E8B-4FD9-BF66-6C2DBE0AE13A}"/>
              </a:ext>
            </a:extLst>
          </p:cNvPr>
          <p:cNvSpPr/>
          <p:nvPr/>
        </p:nvSpPr>
        <p:spPr>
          <a:xfrm>
            <a:off x="4399280" y="690603"/>
            <a:ext cx="3808095" cy="567242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dirty="0">
                <a:solidFill>
                  <a:srgbClr val="C00000"/>
                </a:solidFill>
              </a:rPr>
              <a:t>Fail</a:t>
            </a:r>
          </a:p>
          <a:p>
            <a:endParaRPr lang="en-US" sz="3600" dirty="0">
              <a:solidFill>
                <a:schemeClr val="accent5">
                  <a:lumMod val="75000"/>
                </a:schemeClr>
              </a:solidFill>
            </a:endParaRPr>
          </a:p>
          <a:p>
            <a:endParaRPr lang="en-US" dirty="0">
              <a:solidFill>
                <a:schemeClr val="bg1"/>
              </a:solidFill>
            </a:endParaRPr>
          </a:p>
        </p:txBody>
      </p:sp>
      <p:sp>
        <p:nvSpPr>
          <p:cNvPr id="9" name="Rectangle 8" descr="Bar graph with downward trend">
            <a:extLst>
              <a:ext uri="{FF2B5EF4-FFF2-40B4-BE49-F238E27FC236}">
                <a16:creationId xmlns:a16="http://schemas.microsoft.com/office/drawing/2014/main" id="{D5088F57-D364-48CC-BEAE-026B06983D6E}"/>
              </a:ext>
            </a:extLst>
          </p:cNvPr>
          <p:cNvSpPr/>
          <p:nvPr/>
        </p:nvSpPr>
        <p:spPr>
          <a:xfrm>
            <a:off x="5505450" y="3695700"/>
            <a:ext cx="1714500" cy="137160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1" name="Rectangle: Rounded Corners 10">
            <a:extLst>
              <a:ext uri="{FF2B5EF4-FFF2-40B4-BE49-F238E27FC236}">
                <a16:creationId xmlns:a16="http://schemas.microsoft.com/office/drawing/2014/main" id="{C9799553-D587-430A-898F-86CFEB7064A9}"/>
              </a:ext>
            </a:extLst>
          </p:cNvPr>
          <p:cNvSpPr/>
          <p:nvPr/>
        </p:nvSpPr>
        <p:spPr>
          <a:xfrm>
            <a:off x="8274193" y="690603"/>
            <a:ext cx="3808095" cy="567242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Withdraw</a:t>
            </a:r>
          </a:p>
          <a:p>
            <a:pPr lvl="0"/>
            <a:r>
              <a:rPr lang="en-US" sz="2000" dirty="0">
                <a:solidFill>
                  <a:schemeClr val="bg1"/>
                </a:solidFill>
              </a:rPr>
              <a:t>1. The university can reach out to the student in advance, to understand the satisfaction level and expectations.</a:t>
            </a:r>
          </a:p>
          <a:p>
            <a:pPr lvl="0"/>
            <a:endParaRPr lang="en-US" sz="2000" dirty="0">
              <a:solidFill>
                <a:schemeClr val="bg1"/>
              </a:solidFill>
            </a:endParaRPr>
          </a:p>
          <a:p>
            <a:pPr lvl="0"/>
            <a:r>
              <a:rPr lang="en-US" sz="2000" dirty="0">
                <a:solidFill>
                  <a:schemeClr val="bg1"/>
                </a:solidFill>
              </a:rPr>
              <a:t>2. If the course is not a good fit, then the university can recommend other courses based on  student’s interest, education qualification and career goals.</a:t>
            </a:r>
          </a:p>
          <a:p>
            <a:pPr algn="ctr"/>
            <a:endParaRPr lang="en-US" sz="1600" dirty="0">
              <a:solidFill>
                <a:schemeClr val="accent5">
                  <a:lumMod val="75000"/>
                </a:schemeClr>
              </a:solidFill>
            </a:endParaRPr>
          </a:p>
          <a:p>
            <a:endParaRPr lang="en-US" dirty="0">
              <a:solidFill>
                <a:schemeClr val="bg1"/>
              </a:solidFill>
            </a:endParaRPr>
          </a:p>
        </p:txBody>
      </p:sp>
    </p:spTree>
    <p:extLst>
      <p:ext uri="{BB962C8B-B14F-4D97-AF65-F5344CB8AC3E}">
        <p14:creationId xmlns:p14="http://schemas.microsoft.com/office/powerpoint/2010/main" val="625960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6A1C7-B824-4160-B99A-799B32FC4013}"/>
              </a:ext>
            </a:extLst>
          </p:cNvPr>
          <p:cNvSpPr>
            <a:spLocks noGrp="1"/>
          </p:cNvSpPr>
          <p:nvPr>
            <p:ph type="title"/>
          </p:nvPr>
        </p:nvSpPr>
        <p:spPr>
          <a:xfrm>
            <a:off x="838200" y="1047749"/>
            <a:ext cx="10515600" cy="4695826"/>
          </a:xfrm>
        </p:spPr>
        <p:txBody>
          <a:bodyPr>
            <a:normAutofit/>
          </a:bodyPr>
          <a:lstStyle/>
          <a:p>
            <a:r>
              <a:rPr lang="en-US" b="1" dirty="0"/>
              <a:t>By executing the recommendations and implementing the appropriate interventions based on the results of the ML model, Open University can solve the issue of high failure and withdrawal rate.</a:t>
            </a:r>
          </a:p>
        </p:txBody>
      </p:sp>
    </p:spTree>
    <p:extLst>
      <p:ext uri="{BB962C8B-B14F-4D97-AF65-F5344CB8AC3E}">
        <p14:creationId xmlns:p14="http://schemas.microsoft.com/office/powerpoint/2010/main" val="57701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6A1C7-B824-4160-B99A-799B32FC4013}"/>
              </a:ext>
            </a:extLst>
          </p:cNvPr>
          <p:cNvSpPr>
            <a:spLocks noGrp="1"/>
          </p:cNvSpPr>
          <p:nvPr>
            <p:ph type="title"/>
          </p:nvPr>
        </p:nvSpPr>
        <p:spPr/>
        <p:txBody>
          <a:bodyPr>
            <a:normAutofit/>
          </a:bodyPr>
          <a:lstStyle/>
          <a:p>
            <a:r>
              <a:rPr lang="en-US" sz="8800" b="1" dirty="0">
                <a:solidFill>
                  <a:srgbClr val="FFC000"/>
                </a:solidFill>
              </a:rPr>
              <a:t>Thank You!</a:t>
            </a:r>
          </a:p>
        </p:txBody>
      </p:sp>
    </p:spTree>
    <p:extLst>
      <p:ext uri="{BB962C8B-B14F-4D97-AF65-F5344CB8AC3E}">
        <p14:creationId xmlns:p14="http://schemas.microsoft.com/office/powerpoint/2010/main" val="2805386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2152-DA0F-4FFE-8EAB-F3592EB371E0}"/>
              </a:ext>
            </a:extLst>
          </p:cNvPr>
          <p:cNvSpPr>
            <a:spLocks noGrp="1"/>
          </p:cNvSpPr>
          <p:nvPr>
            <p:ph type="ctrTitle"/>
          </p:nvPr>
        </p:nvSpPr>
        <p:spPr>
          <a:xfrm>
            <a:off x="132080" y="152401"/>
            <a:ext cx="11469369" cy="838199"/>
          </a:xfrm>
        </p:spPr>
        <p:txBody>
          <a:bodyPr>
            <a:noAutofit/>
          </a:bodyPr>
          <a:lstStyle/>
          <a:p>
            <a:pPr algn="l"/>
            <a:r>
              <a:rPr lang="en-US" sz="3600" b="1" u="sng" dirty="0">
                <a:solidFill>
                  <a:srgbClr val="FFC000"/>
                </a:solidFill>
              </a:rPr>
              <a:t>Situation Analysis</a:t>
            </a:r>
          </a:p>
        </p:txBody>
      </p:sp>
      <p:sp>
        <p:nvSpPr>
          <p:cNvPr id="3" name="Subtitle 2">
            <a:extLst>
              <a:ext uri="{FF2B5EF4-FFF2-40B4-BE49-F238E27FC236}">
                <a16:creationId xmlns:a16="http://schemas.microsoft.com/office/drawing/2014/main" id="{5E1366D6-A49E-4822-B40C-63631DC46F6F}"/>
              </a:ext>
            </a:extLst>
          </p:cNvPr>
          <p:cNvSpPr>
            <a:spLocks noGrp="1"/>
          </p:cNvSpPr>
          <p:nvPr>
            <p:ph type="subTitle" idx="1"/>
          </p:nvPr>
        </p:nvSpPr>
        <p:spPr>
          <a:xfrm>
            <a:off x="408216" y="1483361"/>
            <a:ext cx="5402034" cy="5222238"/>
          </a:xfrm>
        </p:spPr>
        <p:txBody>
          <a:bodyPr>
            <a:normAutofit/>
          </a:bodyPr>
          <a:lstStyle/>
          <a:p>
            <a:pPr algn="l"/>
            <a:r>
              <a:rPr lang="en-US" dirty="0"/>
              <a:t>The current situation of the university highlights that </a:t>
            </a:r>
          </a:p>
          <a:p>
            <a:pPr marL="342900" indent="-342900" algn="l">
              <a:buFont typeface="Arial" panose="020B0604020202020204" pitchFamily="34" charset="0"/>
              <a:buChar char="•"/>
            </a:pPr>
            <a:r>
              <a:rPr lang="en-US" dirty="0"/>
              <a:t>More than 30% of the students have      dropped the course.</a:t>
            </a:r>
          </a:p>
          <a:p>
            <a:pPr marL="342900" indent="-342900" algn="l">
              <a:buFont typeface="Arial" panose="020B0604020202020204" pitchFamily="34" charset="0"/>
              <a:buChar char="•"/>
            </a:pPr>
            <a:r>
              <a:rPr lang="en-US" dirty="0"/>
              <a:t>Around 20% students, faced difficulty and failed the course.  </a:t>
            </a:r>
          </a:p>
          <a:p>
            <a:pPr algn="l"/>
            <a:endParaRPr lang="en-US" dirty="0"/>
          </a:p>
          <a:p>
            <a:pPr algn="l"/>
            <a:r>
              <a:rPr lang="en-US" dirty="0"/>
              <a:t>By reducing the drop-out and failure rate, the university can improve both revenue and student satisfaction.</a:t>
            </a:r>
          </a:p>
        </p:txBody>
      </p:sp>
      <p:pic>
        <p:nvPicPr>
          <p:cNvPr id="6" name="Picture 5">
            <a:extLst>
              <a:ext uri="{FF2B5EF4-FFF2-40B4-BE49-F238E27FC236}">
                <a16:creationId xmlns:a16="http://schemas.microsoft.com/office/drawing/2014/main" id="{1148186B-563E-4DAF-9499-C661AAD649B0}"/>
              </a:ext>
            </a:extLst>
          </p:cNvPr>
          <p:cNvPicPr>
            <a:picLocks noChangeAspect="1"/>
          </p:cNvPicPr>
          <p:nvPr/>
        </p:nvPicPr>
        <p:blipFill>
          <a:blip r:embed="rId2"/>
          <a:stretch>
            <a:fillRect/>
          </a:stretch>
        </p:blipFill>
        <p:spPr>
          <a:xfrm>
            <a:off x="6249759" y="934954"/>
            <a:ext cx="5534025" cy="5770645"/>
          </a:xfrm>
          <a:prstGeom prst="rect">
            <a:avLst/>
          </a:prstGeom>
        </p:spPr>
      </p:pic>
    </p:spTree>
    <p:extLst>
      <p:ext uri="{BB962C8B-B14F-4D97-AF65-F5344CB8AC3E}">
        <p14:creationId xmlns:p14="http://schemas.microsoft.com/office/powerpoint/2010/main" val="3897773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2152-DA0F-4FFE-8EAB-F3592EB371E0}"/>
              </a:ext>
            </a:extLst>
          </p:cNvPr>
          <p:cNvSpPr>
            <a:spLocks noGrp="1"/>
          </p:cNvSpPr>
          <p:nvPr>
            <p:ph type="ctrTitle"/>
          </p:nvPr>
        </p:nvSpPr>
        <p:spPr>
          <a:xfrm>
            <a:off x="132080" y="152401"/>
            <a:ext cx="11469369" cy="838199"/>
          </a:xfrm>
        </p:spPr>
        <p:txBody>
          <a:bodyPr>
            <a:noAutofit/>
          </a:bodyPr>
          <a:lstStyle/>
          <a:p>
            <a:pPr algn="l"/>
            <a:r>
              <a:rPr lang="en-US" sz="3600" b="1" u="sng" dirty="0">
                <a:solidFill>
                  <a:srgbClr val="FFC000"/>
                </a:solidFill>
              </a:rPr>
              <a:t>Dimensions contributing to high Failure or Withdrawal rate</a:t>
            </a:r>
          </a:p>
        </p:txBody>
      </p:sp>
      <p:sp>
        <p:nvSpPr>
          <p:cNvPr id="3" name="Subtitle 2">
            <a:extLst>
              <a:ext uri="{FF2B5EF4-FFF2-40B4-BE49-F238E27FC236}">
                <a16:creationId xmlns:a16="http://schemas.microsoft.com/office/drawing/2014/main" id="{5E1366D6-A49E-4822-B40C-63631DC46F6F}"/>
              </a:ext>
            </a:extLst>
          </p:cNvPr>
          <p:cNvSpPr>
            <a:spLocks noGrp="1"/>
          </p:cNvSpPr>
          <p:nvPr>
            <p:ph type="subTitle" idx="1"/>
          </p:nvPr>
        </p:nvSpPr>
        <p:spPr>
          <a:xfrm>
            <a:off x="408216" y="1502411"/>
            <a:ext cx="5402034" cy="5222238"/>
          </a:xfrm>
        </p:spPr>
        <p:txBody>
          <a:bodyPr>
            <a:normAutofit/>
          </a:bodyPr>
          <a:lstStyle/>
          <a:p>
            <a:pPr algn="l"/>
            <a:r>
              <a:rPr lang="en-US" sz="3600" dirty="0">
                <a:solidFill>
                  <a:srgbClr val="FFC000"/>
                </a:solidFill>
              </a:rPr>
              <a:t>DISABILITY</a:t>
            </a:r>
            <a:endParaRPr lang="en-US" sz="3600" dirty="0"/>
          </a:p>
          <a:p>
            <a:pPr algn="l"/>
            <a:r>
              <a:rPr lang="en-US" dirty="0"/>
              <a:t>Around 40% of the students with disability have dropped the course</a:t>
            </a:r>
          </a:p>
        </p:txBody>
      </p:sp>
      <p:pic>
        <p:nvPicPr>
          <p:cNvPr id="5" name="Picture 4">
            <a:extLst>
              <a:ext uri="{FF2B5EF4-FFF2-40B4-BE49-F238E27FC236}">
                <a16:creationId xmlns:a16="http://schemas.microsoft.com/office/drawing/2014/main" id="{0B60D0CA-65B3-4B4E-B1BF-A449F866DBCD}"/>
              </a:ext>
            </a:extLst>
          </p:cNvPr>
          <p:cNvPicPr>
            <a:picLocks noChangeAspect="1"/>
          </p:cNvPicPr>
          <p:nvPr/>
        </p:nvPicPr>
        <p:blipFill>
          <a:blip r:embed="rId2"/>
          <a:stretch>
            <a:fillRect/>
          </a:stretch>
        </p:blipFill>
        <p:spPr>
          <a:xfrm>
            <a:off x="6096000" y="976170"/>
            <a:ext cx="5867400" cy="5729429"/>
          </a:xfrm>
          <a:prstGeom prst="rect">
            <a:avLst/>
          </a:prstGeom>
        </p:spPr>
      </p:pic>
      <p:sp>
        <p:nvSpPr>
          <p:cNvPr id="7" name="Oval 6">
            <a:extLst>
              <a:ext uri="{FF2B5EF4-FFF2-40B4-BE49-F238E27FC236}">
                <a16:creationId xmlns:a16="http://schemas.microsoft.com/office/drawing/2014/main" id="{3EDC069A-B44D-4985-AE37-655A48C7610B}"/>
              </a:ext>
            </a:extLst>
          </p:cNvPr>
          <p:cNvSpPr/>
          <p:nvPr/>
        </p:nvSpPr>
        <p:spPr>
          <a:xfrm>
            <a:off x="11172825" y="1125046"/>
            <a:ext cx="1033461" cy="5142404"/>
          </a:xfrm>
          <a:prstGeom prst="ellipse">
            <a:avLst/>
          </a:prstGeom>
          <a:no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8865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2152-DA0F-4FFE-8EAB-F3592EB371E0}"/>
              </a:ext>
            </a:extLst>
          </p:cNvPr>
          <p:cNvSpPr>
            <a:spLocks noGrp="1"/>
          </p:cNvSpPr>
          <p:nvPr>
            <p:ph type="ctrTitle"/>
          </p:nvPr>
        </p:nvSpPr>
        <p:spPr>
          <a:xfrm>
            <a:off x="132080" y="152401"/>
            <a:ext cx="11469369" cy="838199"/>
          </a:xfrm>
        </p:spPr>
        <p:txBody>
          <a:bodyPr>
            <a:noAutofit/>
          </a:bodyPr>
          <a:lstStyle/>
          <a:p>
            <a:pPr algn="l"/>
            <a:r>
              <a:rPr lang="en-US" sz="3600" b="1" u="sng" dirty="0">
                <a:solidFill>
                  <a:srgbClr val="FFC000"/>
                </a:solidFill>
              </a:rPr>
              <a:t>Dimensions contributing to high Failure or Withdrawal rate</a:t>
            </a:r>
          </a:p>
        </p:txBody>
      </p:sp>
      <p:sp>
        <p:nvSpPr>
          <p:cNvPr id="3" name="Subtitle 2">
            <a:extLst>
              <a:ext uri="{FF2B5EF4-FFF2-40B4-BE49-F238E27FC236}">
                <a16:creationId xmlns:a16="http://schemas.microsoft.com/office/drawing/2014/main" id="{5E1366D6-A49E-4822-B40C-63631DC46F6F}"/>
              </a:ext>
            </a:extLst>
          </p:cNvPr>
          <p:cNvSpPr>
            <a:spLocks noGrp="1"/>
          </p:cNvSpPr>
          <p:nvPr>
            <p:ph type="subTitle" idx="1"/>
          </p:nvPr>
        </p:nvSpPr>
        <p:spPr>
          <a:xfrm>
            <a:off x="408216" y="1502411"/>
            <a:ext cx="5402034" cy="5222238"/>
          </a:xfrm>
        </p:spPr>
        <p:txBody>
          <a:bodyPr>
            <a:normAutofit/>
          </a:bodyPr>
          <a:lstStyle/>
          <a:p>
            <a:pPr algn="l"/>
            <a:r>
              <a:rPr lang="en-US" sz="3600" dirty="0">
                <a:solidFill>
                  <a:srgbClr val="FFC000"/>
                </a:solidFill>
              </a:rPr>
              <a:t>DISABILITY</a:t>
            </a:r>
            <a:endParaRPr lang="en-US" sz="3600" dirty="0"/>
          </a:p>
          <a:p>
            <a:pPr algn="l"/>
            <a:r>
              <a:rPr lang="en-US" dirty="0">
                <a:solidFill>
                  <a:schemeClr val="accent5">
                    <a:lumMod val="60000"/>
                    <a:lumOff val="40000"/>
                  </a:schemeClr>
                </a:solidFill>
              </a:rPr>
              <a:t>Around 40% of the students with disability have dropped the course.</a:t>
            </a:r>
          </a:p>
          <a:p>
            <a:pPr algn="l"/>
            <a:r>
              <a:rPr lang="en-US" dirty="0"/>
              <a:t>The students with disability have ~10% higher rate of withdrawal in courses CCC, DDD and FFF</a:t>
            </a:r>
          </a:p>
          <a:p>
            <a:pPr algn="l"/>
            <a:endParaRPr lang="en-US" dirty="0"/>
          </a:p>
        </p:txBody>
      </p:sp>
      <p:pic>
        <p:nvPicPr>
          <p:cNvPr id="7" name="Picture 6">
            <a:extLst>
              <a:ext uri="{FF2B5EF4-FFF2-40B4-BE49-F238E27FC236}">
                <a16:creationId xmlns:a16="http://schemas.microsoft.com/office/drawing/2014/main" id="{D94A9DCE-0DDF-421F-9617-34F5ACC3E370}"/>
              </a:ext>
            </a:extLst>
          </p:cNvPr>
          <p:cNvPicPr>
            <a:picLocks noChangeAspect="1"/>
          </p:cNvPicPr>
          <p:nvPr/>
        </p:nvPicPr>
        <p:blipFill>
          <a:blip r:embed="rId2"/>
          <a:stretch>
            <a:fillRect/>
          </a:stretch>
        </p:blipFill>
        <p:spPr>
          <a:xfrm>
            <a:off x="6096000" y="971551"/>
            <a:ext cx="5867702" cy="5734048"/>
          </a:xfrm>
          <a:prstGeom prst="rect">
            <a:avLst/>
          </a:prstGeom>
        </p:spPr>
      </p:pic>
      <p:sp>
        <p:nvSpPr>
          <p:cNvPr id="4" name="Oval 3">
            <a:extLst>
              <a:ext uri="{FF2B5EF4-FFF2-40B4-BE49-F238E27FC236}">
                <a16:creationId xmlns:a16="http://schemas.microsoft.com/office/drawing/2014/main" id="{0DA1A862-D651-4601-A9FE-0DCD454A8151}"/>
              </a:ext>
            </a:extLst>
          </p:cNvPr>
          <p:cNvSpPr/>
          <p:nvPr/>
        </p:nvSpPr>
        <p:spPr>
          <a:xfrm>
            <a:off x="8143876" y="2247901"/>
            <a:ext cx="742950" cy="2381250"/>
          </a:xfrm>
          <a:prstGeom prst="ellipse">
            <a:avLst/>
          </a:prstGeom>
          <a:noFill/>
          <a:ln w="3810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029261C-C6DC-4AFB-80E5-CD3E50BE8144}"/>
              </a:ext>
            </a:extLst>
          </p:cNvPr>
          <p:cNvSpPr/>
          <p:nvPr/>
        </p:nvSpPr>
        <p:spPr>
          <a:xfrm>
            <a:off x="8886977" y="2295526"/>
            <a:ext cx="742950" cy="2381250"/>
          </a:xfrm>
          <a:prstGeom prst="ellipse">
            <a:avLst/>
          </a:prstGeom>
          <a:noFill/>
          <a:ln w="3810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8A1CFED-B8C3-43A1-8391-FAEB7F440581}"/>
              </a:ext>
            </a:extLst>
          </p:cNvPr>
          <p:cNvSpPr/>
          <p:nvPr/>
        </p:nvSpPr>
        <p:spPr>
          <a:xfrm>
            <a:off x="10496552" y="2247901"/>
            <a:ext cx="742950" cy="2381250"/>
          </a:xfrm>
          <a:prstGeom prst="ellipse">
            <a:avLst/>
          </a:prstGeom>
          <a:noFill/>
          <a:ln w="3810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0776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2152-DA0F-4FFE-8EAB-F3592EB371E0}"/>
              </a:ext>
            </a:extLst>
          </p:cNvPr>
          <p:cNvSpPr>
            <a:spLocks noGrp="1"/>
          </p:cNvSpPr>
          <p:nvPr>
            <p:ph type="ctrTitle"/>
          </p:nvPr>
        </p:nvSpPr>
        <p:spPr>
          <a:xfrm>
            <a:off x="132080" y="152401"/>
            <a:ext cx="11469369" cy="838199"/>
          </a:xfrm>
        </p:spPr>
        <p:txBody>
          <a:bodyPr>
            <a:noAutofit/>
          </a:bodyPr>
          <a:lstStyle/>
          <a:p>
            <a:pPr algn="l"/>
            <a:r>
              <a:rPr lang="en-US" sz="3600" b="1" u="sng" dirty="0">
                <a:solidFill>
                  <a:srgbClr val="FFC000"/>
                </a:solidFill>
              </a:rPr>
              <a:t>Dimensions contributing to high Failure or Withdrawal rate</a:t>
            </a:r>
          </a:p>
        </p:txBody>
      </p:sp>
      <p:sp>
        <p:nvSpPr>
          <p:cNvPr id="3" name="Subtitle 2">
            <a:extLst>
              <a:ext uri="{FF2B5EF4-FFF2-40B4-BE49-F238E27FC236}">
                <a16:creationId xmlns:a16="http://schemas.microsoft.com/office/drawing/2014/main" id="{5E1366D6-A49E-4822-B40C-63631DC46F6F}"/>
              </a:ext>
            </a:extLst>
          </p:cNvPr>
          <p:cNvSpPr>
            <a:spLocks noGrp="1"/>
          </p:cNvSpPr>
          <p:nvPr>
            <p:ph type="subTitle" idx="1"/>
          </p:nvPr>
        </p:nvSpPr>
        <p:spPr>
          <a:xfrm>
            <a:off x="408216" y="1502411"/>
            <a:ext cx="5402034" cy="5222238"/>
          </a:xfrm>
        </p:spPr>
        <p:txBody>
          <a:bodyPr>
            <a:normAutofit/>
          </a:bodyPr>
          <a:lstStyle/>
          <a:p>
            <a:pPr algn="l"/>
            <a:r>
              <a:rPr lang="en-US" sz="3600" dirty="0">
                <a:solidFill>
                  <a:srgbClr val="FFC000"/>
                </a:solidFill>
              </a:rPr>
              <a:t>DISABILITY</a:t>
            </a:r>
            <a:endParaRPr lang="en-US" sz="3600" dirty="0"/>
          </a:p>
          <a:p>
            <a:pPr algn="l"/>
            <a:r>
              <a:rPr lang="en-US" dirty="0">
                <a:solidFill>
                  <a:schemeClr val="accent5">
                    <a:lumMod val="60000"/>
                    <a:lumOff val="40000"/>
                  </a:schemeClr>
                </a:solidFill>
              </a:rPr>
              <a:t>Around 40% of the students with disability have dropped the course.</a:t>
            </a:r>
          </a:p>
          <a:p>
            <a:pPr algn="l"/>
            <a:r>
              <a:rPr lang="en-US" dirty="0">
                <a:solidFill>
                  <a:schemeClr val="accent5">
                    <a:lumMod val="60000"/>
                    <a:lumOff val="40000"/>
                  </a:schemeClr>
                </a:solidFill>
              </a:rPr>
              <a:t>The students with disability have ~10% higher rate of withdrawal in courses CCC, DDD and FFF</a:t>
            </a:r>
          </a:p>
          <a:p>
            <a:pPr algn="l"/>
            <a:r>
              <a:rPr lang="en-US" dirty="0"/>
              <a:t>The high withdrawal rate suggests that these courses demand certain features in which students with disability face problems.</a:t>
            </a:r>
          </a:p>
          <a:p>
            <a:pPr algn="l"/>
            <a:endParaRPr lang="en-US" dirty="0"/>
          </a:p>
          <a:p>
            <a:pPr algn="l"/>
            <a:endParaRPr lang="en-US" dirty="0"/>
          </a:p>
        </p:txBody>
      </p:sp>
      <p:pic>
        <p:nvPicPr>
          <p:cNvPr id="7" name="Picture 6">
            <a:extLst>
              <a:ext uri="{FF2B5EF4-FFF2-40B4-BE49-F238E27FC236}">
                <a16:creationId xmlns:a16="http://schemas.microsoft.com/office/drawing/2014/main" id="{D94A9DCE-0DDF-421F-9617-34F5ACC3E370}"/>
              </a:ext>
            </a:extLst>
          </p:cNvPr>
          <p:cNvPicPr>
            <a:picLocks noChangeAspect="1"/>
          </p:cNvPicPr>
          <p:nvPr/>
        </p:nvPicPr>
        <p:blipFill>
          <a:blip r:embed="rId2"/>
          <a:stretch>
            <a:fillRect/>
          </a:stretch>
        </p:blipFill>
        <p:spPr>
          <a:xfrm>
            <a:off x="6096000" y="971551"/>
            <a:ext cx="5867702" cy="5734048"/>
          </a:xfrm>
          <a:prstGeom prst="rect">
            <a:avLst/>
          </a:prstGeom>
        </p:spPr>
      </p:pic>
      <p:sp>
        <p:nvSpPr>
          <p:cNvPr id="4" name="Oval 3">
            <a:extLst>
              <a:ext uri="{FF2B5EF4-FFF2-40B4-BE49-F238E27FC236}">
                <a16:creationId xmlns:a16="http://schemas.microsoft.com/office/drawing/2014/main" id="{0DA1A862-D651-4601-A9FE-0DCD454A8151}"/>
              </a:ext>
            </a:extLst>
          </p:cNvPr>
          <p:cNvSpPr/>
          <p:nvPr/>
        </p:nvSpPr>
        <p:spPr>
          <a:xfrm>
            <a:off x="8143876" y="2247901"/>
            <a:ext cx="742950" cy="2381250"/>
          </a:xfrm>
          <a:prstGeom prst="ellipse">
            <a:avLst/>
          </a:prstGeom>
          <a:noFill/>
          <a:ln w="3810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029261C-C6DC-4AFB-80E5-CD3E50BE8144}"/>
              </a:ext>
            </a:extLst>
          </p:cNvPr>
          <p:cNvSpPr/>
          <p:nvPr/>
        </p:nvSpPr>
        <p:spPr>
          <a:xfrm>
            <a:off x="8886977" y="2295526"/>
            <a:ext cx="742950" cy="2381250"/>
          </a:xfrm>
          <a:prstGeom prst="ellipse">
            <a:avLst/>
          </a:prstGeom>
          <a:noFill/>
          <a:ln w="3810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8A1CFED-B8C3-43A1-8391-FAEB7F440581}"/>
              </a:ext>
            </a:extLst>
          </p:cNvPr>
          <p:cNvSpPr/>
          <p:nvPr/>
        </p:nvSpPr>
        <p:spPr>
          <a:xfrm>
            <a:off x="10496552" y="2247901"/>
            <a:ext cx="742950" cy="2381250"/>
          </a:xfrm>
          <a:prstGeom prst="ellipse">
            <a:avLst/>
          </a:prstGeom>
          <a:noFill/>
          <a:ln w="3810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059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2152-DA0F-4FFE-8EAB-F3592EB371E0}"/>
              </a:ext>
            </a:extLst>
          </p:cNvPr>
          <p:cNvSpPr>
            <a:spLocks noGrp="1"/>
          </p:cNvSpPr>
          <p:nvPr>
            <p:ph type="ctrTitle"/>
          </p:nvPr>
        </p:nvSpPr>
        <p:spPr>
          <a:xfrm>
            <a:off x="132080" y="152401"/>
            <a:ext cx="11469369" cy="838199"/>
          </a:xfrm>
        </p:spPr>
        <p:txBody>
          <a:bodyPr>
            <a:noAutofit/>
          </a:bodyPr>
          <a:lstStyle/>
          <a:p>
            <a:pPr algn="l"/>
            <a:r>
              <a:rPr lang="en-US" sz="3600" b="1" u="sng" dirty="0">
                <a:solidFill>
                  <a:srgbClr val="FFC000"/>
                </a:solidFill>
              </a:rPr>
              <a:t>Dimensions contributing to high Failure or Withdrawal rate</a:t>
            </a:r>
          </a:p>
        </p:txBody>
      </p:sp>
      <p:sp>
        <p:nvSpPr>
          <p:cNvPr id="3" name="Subtitle 2">
            <a:extLst>
              <a:ext uri="{FF2B5EF4-FFF2-40B4-BE49-F238E27FC236}">
                <a16:creationId xmlns:a16="http://schemas.microsoft.com/office/drawing/2014/main" id="{5E1366D6-A49E-4822-B40C-63631DC46F6F}"/>
              </a:ext>
            </a:extLst>
          </p:cNvPr>
          <p:cNvSpPr>
            <a:spLocks noGrp="1"/>
          </p:cNvSpPr>
          <p:nvPr>
            <p:ph type="subTitle" idx="1"/>
          </p:nvPr>
        </p:nvSpPr>
        <p:spPr>
          <a:xfrm>
            <a:off x="132080" y="1172499"/>
            <a:ext cx="5887720" cy="5574663"/>
          </a:xfrm>
        </p:spPr>
        <p:txBody>
          <a:bodyPr>
            <a:normAutofit/>
          </a:bodyPr>
          <a:lstStyle/>
          <a:p>
            <a:pPr algn="l"/>
            <a:r>
              <a:rPr lang="en-US" sz="3600" dirty="0">
                <a:solidFill>
                  <a:srgbClr val="FFC000"/>
                </a:solidFill>
              </a:rPr>
              <a:t>EDUCATION LEVEL</a:t>
            </a:r>
            <a:endParaRPr lang="en-US" sz="3600" dirty="0"/>
          </a:p>
          <a:p>
            <a:pPr algn="l"/>
            <a:r>
              <a:rPr lang="en-US" dirty="0"/>
              <a:t>Students with ‘No Formal Qualification’ have the highest Failure and Withdrawal rate</a:t>
            </a:r>
          </a:p>
          <a:p>
            <a:pPr algn="l"/>
            <a:endParaRPr lang="en-US" dirty="0"/>
          </a:p>
        </p:txBody>
      </p:sp>
      <p:pic>
        <p:nvPicPr>
          <p:cNvPr id="7" name="Picture 6">
            <a:extLst>
              <a:ext uri="{FF2B5EF4-FFF2-40B4-BE49-F238E27FC236}">
                <a16:creationId xmlns:a16="http://schemas.microsoft.com/office/drawing/2014/main" id="{23E81335-9D74-4346-83B7-9EA5AA614042}"/>
              </a:ext>
            </a:extLst>
          </p:cNvPr>
          <p:cNvPicPr>
            <a:picLocks noChangeAspect="1"/>
          </p:cNvPicPr>
          <p:nvPr/>
        </p:nvPicPr>
        <p:blipFill>
          <a:blip r:embed="rId2"/>
          <a:stretch>
            <a:fillRect/>
          </a:stretch>
        </p:blipFill>
        <p:spPr>
          <a:xfrm>
            <a:off x="6267450" y="952500"/>
            <a:ext cx="5695950" cy="5753099"/>
          </a:xfrm>
          <a:prstGeom prst="rect">
            <a:avLst/>
          </a:prstGeom>
        </p:spPr>
      </p:pic>
      <p:sp>
        <p:nvSpPr>
          <p:cNvPr id="5" name="Oval 4">
            <a:extLst>
              <a:ext uri="{FF2B5EF4-FFF2-40B4-BE49-F238E27FC236}">
                <a16:creationId xmlns:a16="http://schemas.microsoft.com/office/drawing/2014/main" id="{6F8D7BE9-F102-4A65-B285-28D25986249C}"/>
              </a:ext>
            </a:extLst>
          </p:cNvPr>
          <p:cNvSpPr/>
          <p:nvPr/>
        </p:nvSpPr>
        <p:spPr>
          <a:xfrm>
            <a:off x="10086975" y="1943102"/>
            <a:ext cx="304800" cy="1304924"/>
          </a:xfrm>
          <a:prstGeom prst="ellipse">
            <a:avLst/>
          </a:prstGeom>
          <a:noFill/>
          <a:ln w="3810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5924705-4FB1-4C3B-88C9-C26AFB8712D4}"/>
              </a:ext>
            </a:extLst>
          </p:cNvPr>
          <p:cNvSpPr/>
          <p:nvPr/>
        </p:nvSpPr>
        <p:spPr>
          <a:xfrm>
            <a:off x="10591800" y="1130935"/>
            <a:ext cx="361950" cy="1485899"/>
          </a:xfrm>
          <a:prstGeom prst="ellipse">
            <a:avLst/>
          </a:prstGeom>
          <a:noFill/>
          <a:ln w="3810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4276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2152-DA0F-4FFE-8EAB-F3592EB371E0}"/>
              </a:ext>
            </a:extLst>
          </p:cNvPr>
          <p:cNvSpPr>
            <a:spLocks noGrp="1"/>
          </p:cNvSpPr>
          <p:nvPr>
            <p:ph type="ctrTitle"/>
          </p:nvPr>
        </p:nvSpPr>
        <p:spPr>
          <a:xfrm>
            <a:off x="132080" y="152401"/>
            <a:ext cx="11469369" cy="838199"/>
          </a:xfrm>
        </p:spPr>
        <p:txBody>
          <a:bodyPr>
            <a:noAutofit/>
          </a:bodyPr>
          <a:lstStyle/>
          <a:p>
            <a:pPr algn="l"/>
            <a:r>
              <a:rPr lang="en-US" sz="3600" b="1" u="sng" dirty="0">
                <a:solidFill>
                  <a:srgbClr val="FFC000"/>
                </a:solidFill>
              </a:rPr>
              <a:t>Dimensions contributing to high Failure or Withdrawal rate</a:t>
            </a:r>
          </a:p>
        </p:txBody>
      </p:sp>
      <p:sp>
        <p:nvSpPr>
          <p:cNvPr id="3" name="Subtitle 2">
            <a:extLst>
              <a:ext uri="{FF2B5EF4-FFF2-40B4-BE49-F238E27FC236}">
                <a16:creationId xmlns:a16="http://schemas.microsoft.com/office/drawing/2014/main" id="{5E1366D6-A49E-4822-B40C-63631DC46F6F}"/>
              </a:ext>
            </a:extLst>
          </p:cNvPr>
          <p:cNvSpPr>
            <a:spLocks noGrp="1"/>
          </p:cNvSpPr>
          <p:nvPr>
            <p:ph type="subTitle" idx="1"/>
          </p:nvPr>
        </p:nvSpPr>
        <p:spPr>
          <a:xfrm>
            <a:off x="132080" y="1130935"/>
            <a:ext cx="5887720" cy="5574663"/>
          </a:xfrm>
        </p:spPr>
        <p:txBody>
          <a:bodyPr>
            <a:normAutofit/>
          </a:bodyPr>
          <a:lstStyle/>
          <a:p>
            <a:pPr algn="l"/>
            <a:r>
              <a:rPr lang="en-US" sz="3600" dirty="0">
                <a:solidFill>
                  <a:srgbClr val="FFC000"/>
                </a:solidFill>
              </a:rPr>
              <a:t>EDUCATION LEVEL</a:t>
            </a:r>
            <a:endParaRPr lang="en-US" sz="3600" dirty="0"/>
          </a:p>
          <a:p>
            <a:pPr algn="l"/>
            <a:r>
              <a:rPr lang="en-US" dirty="0">
                <a:solidFill>
                  <a:schemeClr val="accent5">
                    <a:lumMod val="60000"/>
                    <a:lumOff val="40000"/>
                  </a:schemeClr>
                </a:solidFill>
              </a:rPr>
              <a:t>Students with ‘No Formal Qualification’ have the highest Failure and Withdrawal rate</a:t>
            </a:r>
          </a:p>
          <a:p>
            <a:pPr algn="l"/>
            <a:r>
              <a:rPr lang="en-US" u="sng" dirty="0"/>
              <a:t>Students with No Formal Education</a:t>
            </a:r>
          </a:p>
          <a:p>
            <a:pPr algn="l"/>
            <a:r>
              <a:rPr lang="en-US" dirty="0"/>
              <a:t>~</a:t>
            </a:r>
            <a:r>
              <a:rPr lang="en-US" b="1" dirty="0"/>
              <a:t>70%</a:t>
            </a:r>
            <a:r>
              <a:rPr lang="en-US" dirty="0"/>
              <a:t> rate of Failure or Withdrawal in courses BBB, CCC, DDD, EEE and FFF</a:t>
            </a:r>
          </a:p>
          <a:p>
            <a:pPr algn="l"/>
            <a:r>
              <a:rPr lang="en-US" u="sng" dirty="0"/>
              <a:t>Students with Lower than A Level Education</a:t>
            </a:r>
          </a:p>
          <a:p>
            <a:pPr algn="l"/>
            <a:r>
              <a:rPr lang="en-US" b="1" dirty="0"/>
              <a:t>&gt;60%</a:t>
            </a:r>
            <a:r>
              <a:rPr lang="en-US" dirty="0"/>
              <a:t> rate of Failure or Withdrawal from courses BBB, CCC, DDD and FFF</a:t>
            </a:r>
          </a:p>
          <a:p>
            <a:pPr algn="l"/>
            <a:endParaRPr lang="en-US" dirty="0"/>
          </a:p>
          <a:p>
            <a:pPr algn="l"/>
            <a:endParaRPr lang="en-US" dirty="0"/>
          </a:p>
        </p:txBody>
      </p:sp>
      <p:pic>
        <p:nvPicPr>
          <p:cNvPr id="5" name="Picture 4">
            <a:extLst>
              <a:ext uri="{FF2B5EF4-FFF2-40B4-BE49-F238E27FC236}">
                <a16:creationId xmlns:a16="http://schemas.microsoft.com/office/drawing/2014/main" id="{80F5EFE7-1814-421A-A594-28FB391E6CBC}"/>
              </a:ext>
            </a:extLst>
          </p:cNvPr>
          <p:cNvPicPr>
            <a:picLocks noChangeAspect="1"/>
          </p:cNvPicPr>
          <p:nvPr/>
        </p:nvPicPr>
        <p:blipFill>
          <a:blip r:embed="rId2"/>
          <a:stretch>
            <a:fillRect/>
          </a:stretch>
        </p:blipFill>
        <p:spPr>
          <a:xfrm>
            <a:off x="6267450" y="955887"/>
            <a:ext cx="5724525" cy="5749712"/>
          </a:xfrm>
          <a:prstGeom prst="rect">
            <a:avLst/>
          </a:prstGeom>
        </p:spPr>
      </p:pic>
      <p:sp>
        <p:nvSpPr>
          <p:cNvPr id="6" name="Oval 5">
            <a:extLst>
              <a:ext uri="{FF2B5EF4-FFF2-40B4-BE49-F238E27FC236}">
                <a16:creationId xmlns:a16="http://schemas.microsoft.com/office/drawing/2014/main" id="{EBFC4342-3434-46D1-BF6D-EF053663E49E}"/>
              </a:ext>
            </a:extLst>
          </p:cNvPr>
          <p:cNvSpPr/>
          <p:nvPr/>
        </p:nvSpPr>
        <p:spPr>
          <a:xfrm>
            <a:off x="7839075" y="1619251"/>
            <a:ext cx="1752599" cy="2381250"/>
          </a:xfrm>
          <a:prstGeom prst="ellipse">
            <a:avLst/>
          </a:prstGeom>
          <a:noFill/>
          <a:ln w="3810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1A0FDF5-01B8-4527-AF97-6C17FF19F924}"/>
              </a:ext>
            </a:extLst>
          </p:cNvPr>
          <p:cNvSpPr/>
          <p:nvPr/>
        </p:nvSpPr>
        <p:spPr>
          <a:xfrm>
            <a:off x="7839075" y="4162425"/>
            <a:ext cx="1362075" cy="2381250"/>
          </a:xfrm>
          <a:prstGeom prst="ellipse">
            <a:avLst/>
          </a:prstGeom>
          <a:noFill/>
          <a:ln w="3810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BAB79CE-C461-4BDF-913C-4FD53E2753E3}"/>
              </a:ext>
            </a:extLst>
          </p:cNvPr>
          <p:cNvSpPr/>
          <p:nvPr/>
        </p:nvSpPr>
        <p:spPr>
          <a:xfrm>
            <a:off x="9582150" y="4048124"/>
            <a:ext cx="476252" cy="2381250"/>
          </a:xfrm>
          <a:prstGeom prst="ellipse">
            <a:avLst/>
          </a:prstGeom>
          <a:noFill/>
          <a:ln w="3810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2328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2152-DA0F-4FFE-8EAB-F3592EB371E0}"/>
              </a:ext>
            </a:extLst>
          </p:cNvPr>
          <p:cNvSpPr>
            <a:spLocks noGrp="1"/>
          </p:cNvSpPr>
          <p:nvPr>
            <p:ph type="ctrTitle"/>
          </p:nvPr>
        </p:nvSpPr>
        <p:spPr>
          <a:xfrm>
            <a:off x="132080" y="152401"/>
            <a:ext cx="11469369" cy="838199"/>
          </a:xfrm>
        </p:spPr>
        <p:txBody>
          <a:bodyPr>
            <a:noAutofit/>
          </a:bodyPr>
          <a:lstStyle/>
          <a:p>
            <a:pPr algn="l"/>
            <a:r>
              <a:rPr lang="en-US" sz="3600" b="1" u="sng" dirty="0">
                <a:solidFill>
                  <a:srgbClr val="FFC000"/>
                </a:solidFill>
              </a:rPr>
              <a:t>Dimensions contributing to high Failure or Withdrawal rate</a:t>
            </a:r>
          </a:p>
        </p:txBody>
      </p:sp>
      <p:sp>
        <p:nvSpPr>
          <p:cNvPr id="3" name="Subtitle 2">
            <a:extLst>
              <a:ext uri="{FF2B5EF4-FFF2-40B4-BE49-F238E27FC236}">
                <a16:creationId xmlns:a16="http://schemas.microsoft.com/office/drawing/2014/main" id="{5E1366D6-A49E-4822-B40C-63631DC46F6F}"/>
              </a:ext>
            </a:extLst>
          </p:cNvPr>
          <p:cNvSpPr>
            <a:spLocks noGrp="1"/>
          </p:cNvSpPr>
          <p:nvPr>
            <p:ph type="subTitle" idx="1"/>
          </p:nvPr>
        </p:nvSpPr>
        <p:spPr>
          <a:xfrm>
            <a:off x="132080" y="1130935"/>
            <a:ext cx="5887720" cy="5574663"/>
          </a:xfrm>
        </p:spPr>
        <p:txBody>
          <a:bodyPr>
            <a:normAutofit/>
          </a:bodyPr>
          <a:lstStyle/>
          <a:p>
            <a:pPr algn="l"/>
            <a:r>
              <a:rPr lang="en-US" sz="3600" dirty="0">
                <a:solidFill>
                  <a:srgbClr val="FFC000"/>
                </a:solidFill>
              </a:rPr>
              <a:t>EDUCATION LEVEL</a:t>
            </a:r>
            <a:endParaRPr lang="en-US" sz="3600" dirty="0"/>
          </a:p>
          <a:p>
            <a:pPr algn="l"/>
            <a:r>
              <a:rPr lang="en-US" dirty="0">
                <a:solidFill>
                  <a:schemeClr val="accent5">
                    <a:lumMod val="60000"/>
                    <a:lumOff val="40000"/>
                  </a:schemeClr>
                </a:solidFill>
              </a:rPr>
              <a:t>Students with ‘No Formal Qualification’ have the highest Failure and Withdrawal rate</a:t>
            </a:r>
          </a:p>
          <a:p>
            <a:pPr algn="l"/>
            <a:r>
              <a:rPr lang="en-US" u="sng" dirty="0">
                <a:solidFill>
                  <a:schemeClr val="accent5">
                    <a:lumMod val="60000"/>
                    <a:lumOff val="40000"/>
                  </a:schemeClr>
                </a:solidFill>
              </a:rPr>
              <a:t>Students with No Formal Education</a:t>
            </a:r>
          </a:p>
          <a:p>
            <a:pPr algn="l"/>
            <a:r>
              <a:rPr lang="en-US" dirty="0">
                <a:solidFill>
                  <a:schemeClr val="accent5">
                    <a:lumMod val="60000"/>
                    <a:lumOff val="40000"/>
                  </a:schemeClr>
                </a:solidFill>
              </a:rPr>
              <a:t>~</a:t>
            </a:r>
            <a:r>
              <a:rPr lang="en-US" b="1" dirty="0">
                <a:solidFill>
                  <a:schemeClr val="accent5">
                    <a:lumMod val="60000"/>
                    <a:lumOff val="40000"/>
                  </a:schemeClr>
                </a:solidFill>
              </a:rPr>
              <a:t>70%</a:t>
            </a:r>
            <a:r>
              <a:rPr lang="en-US" dirty="0">
                <a:solidFill>
                  <a:schemeClr val="accent5">
                    <a:lumMod val="60000"/>
                    <a:lumOff val="40000"/>
                  </a:schemeClr>
                </a:solidFill>
              </a:rPr>
              <a:t> rate of Failure or Withdrawal in courses BBB, CCC, DDD, EEE and FFF</a:t>
            </a:r>
          </a:p>
          <a:p>
            <a:pPr algn="l"/>
            <a:r>
              <a:rPr lang="en-US" u="sng" dirty="0">
                <a:solidFill>
                  <a:schemeClr val="accent5">
                    <a:lumMod val="60000"/>
                    <a:lumOff val="40000"/>
                  </a:schemeClr>
                </a:solidFill>
              </a:rPr>
              <a:t>Students with Lower than A Level Education</a:t>
            </a:r>
          </a:p>
          <a:p>
            <a:pPr algn="l"/>
            <a:r>
              <a:rPr lang="en-US" b="1" dirty="0">
                <a:solidFill>
                  <a:schemeClr val="accent5">
                    <a:lumMod val="60000"/>
                    <a:lumOff val="40000"/>
                  </a:schemeClr>
                </a:solidFill>
              </a:rPr>
              <a:t>&gt;60%</a:t>
            </a:r>
            <a:r>
              <a:rPr lang="en-US" dirty="0">
                <a:solidFill>
                  <a:schemeClr val="accent5">
                    <a:lumMod val="60000"/>
                    <a:lumOff val="40000"/>
                  </a:schemeClr>
                </a:solidFill>
              </a:rPr>
              <a:t> rate of Failure or Withdrawal from courses BBB, CCC, DDD and FFF</a:t>
            </a:r>
          </a:p>
          <a:p>
            <a:pPr algn="l"/>
            <a:r>
              <a:rPr lang="en-US" dirty="0"/>
              <a:t>Data suggests that students with less education face difficulty in completing the courses as a result they are more likely to fail or drop courses.</a:t>
            </a:r>
          </a:p>
          <a:p>
            <a:pPr algn="l"/>
            <a:endParaRPr lang="en-US" dirty="0">
              <a:solidFill>
                <a:schemeClr val="accent5">
                  <a:lumMod val="60000"/>
                  <a:lumOff val="40000"/>
                </a:schemeClr>
              </a:solidFill>
            </a:endParaRPr>
          </a:p>
          <a:p>
            <a:pPr algn="l"/>
            <a:endParaRPr lang="en-US" dirty="0"/>
          </a:p>
          <a:p>
            <a:pPr algn="l"/>
            <a:endParaRPr lang="en-US" dirty="0"/>
          </a:p>
        </p:txBody>
      </p:sp>
      <p:pic>
        <p:nvPicPr>
          <p:cNvPr id="5" name="Picture 4">
            <a:extLst>
              <a:ext uri="{FF2B5EF4-FFF2-40B4-BE49-F238E27FC236}">
                <a16:creationId xmlns:a16="http://schemas.microsoft.com/office/drawing/2014/main" id="{80F5EFE7-1814-421A-A594-28FB391E6CBC}"/>
              </a:ext>
            </a:extLst>
          </p:cNvPr>
          <p:cNvPicPr>
            <a:picLocks noChangeAspect="1"/>
          </p:cNvPicPr>
          <p:nvPr/>
        </p:nvPicPr>
        <p:blipFill>
          <a:blip r:embed="rId2"/>
          <a:stretch>
            <a:fillRect/>
          </a:stretch>
        </p:blipFill>
        <p:spPr>
          <a:xfrm>
            <a:off x="6267450" y="955887"/>
            <a:ext cx="5724525" cy="5749712"/>
          </a:xfrm>
          <a:prstGeom prst="rect">
            <a:avLst/>
          </a:prstGeom>
        </p:spPr>
      </p:pic>
      <p:sp>
        <p:nvSpPr>
          <p:cNvPr id="6" name="Oval 5">
            <a:extLst>
              <a:ext uri="{FF2B5EF4-FFF2-40B4-BE49-F238E27FC236}">
                <a16:creationId xmlns:a16="http://schemas.microsoft.com/office/drawing/2014/main" id="{EBFC4342-3434-46D1-BF6D-EF053663E49E}"/>
              </a:ext>
            </a:extLst>
          </p:cNvPr>
          <p:cNvSpPr/>
          <p:nvPr/>
        </p:nvSpPr>
        <p:spPr>
          <a:xfrm>
            <a:off x="7839075" y="1619251"/>
            <a:ext cx="1752599" cy="2381250"/>
          </a:xfrm>
          <a:prstGeom prst="ellipse">
            <a:avLst/>
          </a:prstGeom>
          <a:noFill/>
          <a:ln w="3810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1A0FDF5-01B8-4527-AF97-6C17FF19F924}"/>
              </a:ext>
            </a:extLst>
          </p:cNvPr>
          <p:cNvSpPr/>
          <p:nvPr/>
        </p:nvSpPr>
        <p:spPr>
          <a:xfrm>
            <a:off x="7839075" y="4162425"/>
            <a:ext cx="1362075" cy="2381250"/>
          </a:xfrm>
          <a:prstGeom prst="ellipse">
            <a:avLst/>
          </a:prstGeom>
          <a:noFill/>
          <a:ln w="3810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BAB79CE-C461-4BDF-913C-4FD53E2753E3}"/>
              </a:ext>
            </a:extLst>
          </p:cNvPr>
          <p:cNvSpPr/>
          <p:nvPr/>
        </p:nvSpPr>
        <p:spPr>
          <a:xfrm>
            <a:off x="9582150" y="4048124"/>
            <a:ext cx="476252" cy="2381250"/>
          </a:xfrm>
          <a:prstGeom prst="ellipse">
            <a:avLst/>
          </a:prstGeom>
          <a:noFill/>
          <a:ln w="3810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78294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otalTime>243</TotalTime>
  <Words>1165</Words>
  <Application>Microsoft Office PowerPoint</Application>
  <PresentationFormat>Widescreen</PresentationFormat>
  <Paragraphs>142</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Open University </vt:lpstr>
      <vt:lpstr>Agenda</vt:lpstr>
      <vt:lpstr>Situation Analysis</vt:lpstr>
      <vt:lpstr>Dimensions contributing to high Failure or Withdrawal rate</vt:lpstr>
      <vt:lpstr>Dimensions contributing to high Failure or Withdrawal rate</vt:lpstr>
      <vt:lpstr>Dimensions contributing to high Failure or Withdrawal rate</vt:lpstr>
      <vt:lpstr>Dimensions contributing to high Failure or Withdrawal rate</vt:lpstr>
      <vt:lpstr>Dimensions contributing to high Failure or Withdrawal rate</vt:lpstr>
      <vt:lpstr>Dimensions contributing to high Failure or Withdrawal rate</vt:lpstr>
      <vt:lpstr>Dimensions contributing to high Failure or Withdrawal rate</vt:lpstr>
      <vt:lpstr>Dimensions contributing to high Failure or Withdrawal rate</vt:lpstr>
      <vt:lpstr> How to solve the problem of high failure and withdrawal rate?   </vt:lpstr>
      <vt:lpstr>Recommendations based on the Insights from Data </vt:lpstr>
      <vt:lpstr>PowerPoint Presentation</vt:lpstr>
      <vt:lpstr>PowerPoint Presentation</vt:lpstr>
      <vt:lpstr>PowerPoint Presentation</vt:lpstr>
      <vt:lpstr>PowerPoint Presentation</vt:lpstr>
      <vt:lpstr>Predictive Modeling A Preventive Measure   Using ML to identify students who are at a higher stake of Failing or Withdrawing, so that university can take appropriate interventions in advance to solve the problem</vt:lpstr>
      <vt:lpstr>Data</vt:lpstr>
      <vt:lpstr>Data – Treatment/ Precautions</vt:lpstr>
      <vt:lpstr>The Model  Models Implemented      - Logistic Regression     - KNN     - Random Forest     - XG Boost   </vt:lpstr>
      <vt:lpstr>Actions  Based on the model, Open University can predict in advance whether a student is likely to Fail, Withdraw or Pass.  University can take the following interventions based on the predictions</vt:lpstr>
      <vt:lpstr>Actions  Based on the model, Open University can predict in advance whether a student is likely to Fail, Withdraw or Pass.  University can take the following interventions based on the predictions</vt:lpstr>
      <vt:lpstr>Actions  Based on the model, Open University can predict in advance whether a student is likely to Fail, Withdraw or Pass.  University can take the following interventions based on the predictions</vt:lpstr>
      <vt:lpstr>By executing the recommendations and implementing the appropriate interventions based on the results of the ML model, Open University can solve the issue of high failure and withdrawal rate.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University </dc:title>
  <dc:creator>Akanksha Rawat</dc:creator>
  <cp:lastModifiedBy>Akanksha Rawat</cp:lastModifiedBy>
  <cp:revision>1</cp:revision>
  <dcterms:created xsi:type="dcterms:W3CDTF">2019-04-22T03:03:27Z</dcterms:created>
  <dcterms:modified xsi:type="dcterms:W3CDTF">2019-04-25T23:30:17Z</dcterms:modified>
</cp:coreProperties>
</file>