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s/slide7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491" r:id="rId3"/>
    <p:sldId id="492" r:id="rId4"/>
    <p:sldId id="493" r:id="rId5"/>
    <p:sldId id="258" r:id="rId6"/>
    <p:sldId id="259" r:id="rId7"/>
    <p:sldId id="496" r:id="rId8"/>
    <p:sldId id="260" r:id="rId9"/>
    <p:sldId id="494" r:id="rId10"/>
    <p:sldId id="497" r:id="rId11"/>
    <p:sldId id="509" r:id="rId12"/>
    <p:sldId id="508" r:id="rId13"/>
    <p:sldId id="510" r:id="rId14"/>
    <p:sldId id="265" r:id="rId15"/>
    <p:sldId id="266" r:id="rId16"/>
    <p:sldId id="268" r:id="rId17"/>
    <p:sldId id="269" r:id="rId18"/>
    <p:sldId id="287" r:id="rId19"/>
    <p:sldId id="300" r:id="rId20"/>
    <p:sldId id="301" r:id="rId21"/>
    <p:sldId id="302" r:id="rId22"/>
    <p:sldId id="304" r:id="rId23"/>
    <p:sldId id="305" r:id="rId24"/>
    <p:sldId id="306" r:id="rId25"/>
    <p:sldId id="308" r:id="rId26"/>
    <p:sldId id="309" r:id="rId27"/>
    <p:sldId id="498" r:id="rId28"/>
    <p:sldId id="499" r:id="rId29"/>
    <p:sldId id="500" r:id="rId30"/>
    <p:sldId id="501" r:id="rId31"/>
    <p:sldId id="502" r:id="rId32"/>
    <p:sldId id="503" r:id="rId33"/>
    <p:sldId id="504" r:id="rId34"/>
    <p:sldId id="505" r:id="rId35"/>
    <p:sldId id="506" r:id="rId36"/>
    <p:sldId id="507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82" r:id="rId46"/>
    <p:sldId id="383" r:id="rId47"/>
    <p:sldId id="384" r:id="rId48"/>
    <p:sldId id="388" r:id="rId49"/>
    <p:sldId id="511" r:id="rId50"/>
    <p:sldId id="390" r:id="rId51"/>
    <p:sldId id="392" r:id="rId52"/>
    <p:sldId id="394" r:id="rId53"/>
    <p:sldId id="395" r:id="rId54"/>
    <p:sldId id="396" r:id="rId55"/>
    <p:sldId id="397" r:id="rId56"/>
    <p:sldId id="398" r:id="rId57"/>
    <p:sldId id="512" r:id="rId58"/>
    <p:sldId id="399" r:id="rId59"/>
    <p:sldId id="405" r:id="rId60"/>
    <p:sldId id="406" r:id="rId61"/>
    <p:sldId id="407" r:id="rId62"/>
    <p:sldId id="409" r:id="rId63"/>
    <p:sldId id="454" r:id="rId64"/>
    <p:sldId id="455" r:id="rId65"/>
    <p:sldId id="457" r:id="rId66"/>
    <p:sldId id="514" r:id="rId67"/>
    <p:sldId id="515" r:id="rId68"/>
    <p:sldId id="516" r:id="rId69"/>
    <p:sldId id="518" r:id="rId70"/>
    <p:sldId id="519" r:id="rId71"/>
    <p:sldId id="520" r:id="rId72"/>
    <p:sldId id="521" r:id="rId73"/>
    <p:sldId id="522" r:id="rId74"/>
    <p:sldId id="467" r:id="rId75"/>
    <p:sldId id="471" r:id="rId76"/>
    <p:sldId id="490" r:id="rId7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63777" y="2167508"/>
            <a:ext cx="6616445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C0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87166" y="225298"/>
            <a:ext cx="216966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4029" y="2696082"/>
            <a:ext cx="8155940" cy="2952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 u="heavy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219200" y="1447800"/>
            <a:ext cx="6616445" cy="24756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8000" b="1" spc="-4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UNIT-</a:t>
            </a:r>
            <a:r>
              <a:rPr lang="en-US" sz="8000" b="1" spc="-4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sz="8000" b="1" spc="-40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00000"/>
              </a:lnSpc>
            </a:pPr>
            <a:r>
              <a:rPr sz="8000" b="1" spc="-15" dirty="0" smtClean="0">
                <a:latin typeface="Times New Roman" pitchFamily="18" charset="0"/>
                <a:cs typeface="Times New Roman" pitchFamily="18" charset="0"/>
              </a:rPr>
              <a:t>Transistor</a:t>
            </a:r>
            <a:r>
              <a:rPr lang="en-US" sz="8000" b="1" spc="-15" dirty="0" smtClean="0">
                <a:latin typeface="Times New Roman" pitchFamily="18" charset="0"/>
                <a:cs typeface="Times New Roman" pitchFamily="18" charset="0"/>
              </a:rPr>
              <a:t>s</a:t>
            </a:r>
            <a:endParaRPr sz="8000" b="1" spc="-15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04800"/>
            <a:ext cx="784860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Operation of Bipolar Junction Transistor</a:t>
            </a:r>
          </a:p>
          <a:p>
            <a:pPr algn="just"/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are three operating regions of a bipolar junction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transistor:</a:t>
            </a:r>
          </a:p>
          <a:p>
            <a:pPr marL="540385" indent="-515620" algn="just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540385" algn="l"/>
                <a:tab pos="541020" algn="l"/>
              </a:tabLst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Active </a:t>
            </a: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region: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 region in which the transistors operate as an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amplifier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b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540385" indent="-515620" algn="just">
              <a:lnSpc>
                <a:spcPct val="100000"/>
              </a:lnSpc>
              <a:spcBef>
                <a:spcPts val="575"/>
              </a:spcBef>
              <a:buFont typeface="Wingdings" pitchFamily="2" charset="2"/>
              <a:buChar char="Ø"/>
              <a:tabLst>
                <a:tab pos="540385" algn="l"/>
                <a:tab pos="541020" algn="l"/>
              </a:tabLst>
            </a:pP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 the active region, a Bipolar Junction Transistor (BJT) operates as an amplifier, where it amplifies a small input signal by controlling a larger output current. The transistor acts as a linear element in this region, allowing for the amplification of signals without significant distortion. </a:t>
            </a:r>
          </a:p>
          <a:p>
            <a:pPr marL="540385" indent="-515620" algn="ctr">
              <a:lnSpc>
                <a:spcPct val="100000"/>
              </a:lnSpc>
              <a:spcBef>
                <a:spcPts val="575"/>
              </a:spcBef>
              <a:tabLst>
                <a:tab pos="540385" algn="l"/>
                <a:tab pos="541020" algn="l"/>
              </a:tabLst>
            </a:pPr>
            <a:endParaRPr lang="en-US" sz="2400" b="1" dirty="0" smtClean="0">
              <a:latin typeface="Times New Roman"/>
              <a:cs typeface="Times New Roman"/>
            </a:endParaRPr>
          </a:p>
          <a:p>
            <a:pPr marL="540385" indent="-515620" algn="ctr">
              <a:lnSpc>
                <a:spcPct val="100000"/>
              </a:lnSpc>
              <a:spcBef>
                <a:spcPts val="575"/>
              </a:spcBef>
              <a:tabLst>
                <a:tab pos="540385" algn="l"/>
                <a:tab pos="541020" algn="l"/>
              </a:tabLst>
            </a:pPr>
            <a:r>
              <a:rPr lang="en-US" sz="2400" b="1" dirty="0" err="1" smtClean="0">
                <a:latin typeface="Times New Roman"/>
                <a:cs typeface="Times New Roman"/>
              </a:rPr>
              <a:t>I</a:t>
            </a:r>
            <a:r>
              <a:rPr lang="en-US" sz="2400" b="1" baseline="-20833" dirty="0" err="1" smtClean="0">
                <a:latin typeface="Times New Roman"/>
                <a:cs typeface="Times New Roman"/>
              </a:rPr>
              <a:t>c</a:t>
            </a:r>
            <a:r>
              <a:rPr lang="en-US" sz="2400" b="1" dirty="0" smtClean="0">
                <a:latin typeface="Times New Roman"/>
                <a:cs typeface="Times New Roman"/>
              </a:rPr>
              <a:t>=</a:t>
            </a:r>
            <a:r>
              <a:rPr lang="en-US" sz="2400" b="1" spc="-45" dirty="0" smtClean="0">
                <a:latin typeface="Times New Roman"/>
                <a:cs typeface="Times New Roman"/>
              </a:rPr>
              <a:t> </a:t>
            </a:r>
            <a:r>
              <a:rPr lang="en-US" sz="2400" b="1" spc="-5" dirty="0" err="1" smtClean="0">
                <a:latin typeface="Times New Roman"/>
                <a:cs typeface="Times New Roman"/>
              </a:rPr>
              <a:t>β.I</a:t>
            </a:r>
            <a:r>
              <a:rPr lang="en-US" sz="2400" b="1" spc="-7" baseline="-20833" dirty="0" err="1" smtClean="0">
                <a:latin typeface="Times New Roman"/>
                <a:cs typeface="Times New Roman"/>
              </a:rPr>
              <a:t>b</a:t>
            </a:r>
            <a:endParaRPr lang="en-US" sz="2400" b="1" baseline="-20833" dirty="0">
              <a:latin typeface="Times New Roman"/>
              <a:cs typeface="Times New Roman"/>
            </a:endParaRPr>
          </a:p>
          <a:p>
            <a:pPr marL="342900" indent="-342900" algn="just">
              <a:buClr>
                <a:srgbClr val="C00000"/>
              </a:buClr>
              <a:buFont typeface="Wingdings" pitchFamily="2" charset="2"/>
              <a:buChar char="Ø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77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67544" y="123870"/>
            <a:ext cx="8352928" cy="673413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88872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Times New Roman" pitchFamily="18" charset="0"/>
                <a:cs typeface="Times New Roman" pitchFamily="18" charset="0"/>
              </a:rPr>
              <a:t>Key Characteristics of the Active Region:</a:t>
            </a: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Forward Bias: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1D35"/>
                </a:solidFill>
                <a:effectLst/>
                <a:latin typeface="Times New Roman" pitchFamily="18" charset="0"/>
                <a:cs typeface="Times New Roman" pitchFamily="18" charset="0"/>
              </a:rPr>
              <a:t>The base-emitter junction is forward biased, allowing for the flow of current from emitter to base.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1D35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Reverse Bias: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1D35"/>
                </a:solidFill>
                <a:effectLst/>
                <a:latin typeface="Times New Roman" pitchFamily="18" charset="0"/>
                <a:cs typeface="Times New Roman" pitchFamily="18" charset="0"/>
              </a:rPr>
              <a:t>The collector-base junction is reverse biased, allowing for the flow of current from collector to base.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1D35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Linear Operation: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1D35"/>
                </a:solidFill>
                <a:effectLst/>
                <a:latin typeface="Times New Roman" pitchFamily="18" charset="0"/>
                <a:cs typeface="Times New Roman" pitchFamily="18" charset="0"/>
              </a:rPr>
              <a:t>The Q-point (operating point) is chosen such that the transistor's behavior is linear, enabling amplification without distortion.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1D35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Amplification: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1D35"/>
                </a:solidFill>
                <a:effectLst/>
                <a:latin typeface="Times New Roman" pitchFamily="18" charset="0"/>
                <a:cs typeface="Times New Roman" pitchFamily="18" charset="0"/>
              </a:rPr>
              <a:t>A small change in the base current or voltage results in a larger change in the collector current, thus amplifying the input signal.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1D35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Current Control: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1D35"/>
                </a:solidFill>
                <a:effectLst/>
                <a:latin typeface="Times New Roman" pitchFamily="18" charset="0"/>
                <a:cs typeface="Times New Roman" pitchFamily="18" charset="0"/>
              </a:rPr>
              <a:t>The collector current is controlled by the base current, and it's relatively independent of the collector-emitter voltage in this region.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04800"/>
            <a:ext cx="78486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Clr>
                <a:srgbClr val="C00000"/>
              </a:buClr>
              <a:buFont typeface="+mj-lt"/>
              <a:buAutoNum type="arabicPeriod" startAt="2"/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Saturation </a:t>
            </a: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region: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 region in which the transistor is fully on and operates as a switch such that collector current is equal to the saturation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current.</a:t>
            </a:r>
            <a:r>
              <a:rPr lang="en-IN" sz="2400" b="1" spc="-5" dirty="0">
                <a:latin typeface="Times New Roman"/>
                <a:cs typeface="Times New Roman"/>
              </a:rPr>
              <a:t> </a:t>
            </a:r>
            <a:r>
              <a:rPr lang="en-IN" sz="2400" b="1" spc="-5" dirty="0" smtClean="0">
                <a:latin typeface="Times New Roman"/>
                <a:cs typeface="Times New Roman"/>
              </a:rPr>
              <a:t> </a:t>
            </a:r>
            <a:r>
              <a:rPr lang="en-IN" sz="2400" b="1" spc="-5" dirty="0" err="1" smtClean="0">
                <a:latin typeface="Times New Roman"/>
                <a:cs typeface="Times New Roman"/>
              </a:rPr>
              <a:t>I</a:t>
            </a:r>
            <a:r>
              <a:rPr lang="en-IN" sz="2400" b="1" spc="-7" baseline="-20833" dirty="0" err="1" smtClean="0">
                <a:latin typeface="Times New Roman"/>
                <a:cs typeface="Times New Roman"/>
              </a:rPr>
              <a:t>c</a:t>
            </a:r>
            <a:r>
              <a:rPr lang="en-IN" sz="2400" b="1" spc="292" baseline="-20833" dirty="0" smtClean="0">
                <a:latin typeface="Times New Roman"/>
                <a:cs typeface="Times New Roman"/>
              </a:rPr>
              <a:t> </a:t>
            </a:r>
            <a:r>
              <a:rPr lang="en-IN" sz="2400" b="1" dirty="0">
                <a:latin typeface="Times New Roman"/>
                <a:cs typeface="Times New Roman"/>
              </a:rPr>
              <a:t>=</a:t>
            </a:r>
            <a:r>
              <a:rPr lang="en-IN" sz="2400" b="1" spc="-5" dirty="0">
                <a:latin typeface="Times New Roman"/>
                <a:cs typeface="Times New Roman"/>
              </a:rPr>
              <a:t> </a:t>
            </a:r>
            <a:r>
              <a:rPr lang="en-IN" sz="2400" b="1" dirty="0">
                <a:latin typeface="Times New Roman"/>
                <a:cs typeface="Times New Roman"/>
              </a:rPr>
              <a:t>I(saturation</a:t>
            </a:r>
            <a:r>
              <a:rPr lang="en-IN" sz="2400" b="1" dirty="0" smtClean="0">
                <a:latin typeface="Times New Roman"/>
                <a:cs typeface="Times New Roman"/>
              </a:rPr>
              <a:t>) </a:t>
            </a:r>
            <a:endParaRPr lang="en-IN" sz="2400" b="1" dirty="0">
              <a:latin typeface="Times New Roman"/>
              <a:cs typeface="Times New Roman"/>
            </a:endParaRPr>
          </a:p>
          <a:p>
            <a:pPr marL="342900" indent="-342900" algn="just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In saturation, a BJT acts like a fully on switch, with both the base-emitter and base-collector junctions forward biased, allowing maximum current flow through the transistor with only a small voltage drop across the collector junction. The transistor essentially "locks" in the on state and doesn't respond well to changes in base current or voltage.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Switch Behavior: The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BJT in saturation acts like a closed switch, allowing a large current to flow between the collector and emitter. 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2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Applications: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Saturation is used in applications where the transistor is intended to be fully on, like in a closed switch or when the transistor needs to deliver a large current. </a:t>
            </a:r>
          </a:p>
          <a:p>
            <a:pPr marL="342900" indent="-342900" algn="just">
              <a:buClr>
                <a:srgbClr val="C00000"/>
              </a:buClr>
              <a:buFont typeface="Wingdings" pitchFamily="2" charset="2"/>
              <a:buChar char="Ø"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77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9552" y="304800"/>
            <a:ext cx="8208912" cy="6801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buClr>
                <a:srgbClr val="C00000"/>
              </a:buClr>
              <a:buFont typeface="+mj-lt"/>
              <a:buAutoNum type="arabicPeriod" startAt="3"/>
            </a:pPr>
            <a:r>
              <a:rPr lang="en-US" sz="2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Cut-off </a:t>
            </a:r>
            <a:r>
              <a:rPr lang="en-US" sz="2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region: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 region in which the transistor is fully off and collector current is equal to zero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IN" sz="2400" b="1" spc="-5" dirty="0">
                <a:latin typeface="Times New Roman"/>
                <a:cs typeface="Times New Roman"/>
              </a:rPr>
              <a:t> </a:t>
            </a:r>
            <a:r>
              <a:rPr lang="en-IN" sz="2400" b="1" spc="-5" dirty="0" err="1">
                <a:latin typeface="Times New Roman"/>
                <a:cs typeface="Times New Roman"/>
              </a:rPr>
              <a:t>I</a:t>
            </a:r>
            <a:r>
              <a:rPr lang="en-IN" sz="2400" b="1" spc="-7" baseline="-20833" dirty="0" err="1">
                <a:latin typeface="Times New Roman"/>
                <a:cs typeface="Times New Roman"/>
              </a:rPr>
              <a:t>c</a:t>
            </a:r>
            <a:r>
              <a:rPr lang="en-IN" sz="2400" b="1" spc="270" baseline="-20833" dirty="0">
                <a:latin typeface="Times New Roman"/>
                <a:cs typeface="Times New Roman"/>
              </a:rPr>
              <a:t> </a:t>
            </a:r>
            <a:r>
              <a:rPr lang="en-IN" sz="2400" b="1" dirty="0">
                <a:latin typeface="Times New Roman"/>
                <a:cs typeface="Times New Roman"/>
              </a:rPr>
              <a:t>=</a:t>
            </a:r>
            <a:r>
              <a:rPr lang="en-IN" sz="2400" b="1" spc="-20" dirty="0">
                <a:latin typeface="Times New Roman"/>
                <a:cs typeface="Times New Roman"/>
              </a:rPr>
              <a:t> </a:t>
            </a:r>
            <a:r>
              <a:rPr lang="en-IN" sz="2400" b="1" dirty="0" smtClean="0">
                <a:latin typeface="Times New Roman"/>
                <a:cs typeface="Times New Roman"/>
              </a:rPr>
              <a:t>0.</a:t>
            </a:r>
          </a:p>
          <a:p>
            <a:pPr marL="514350" indent="-514350" algn="just">
              <a:buClr>
                <a:srgbClr val="C00000"/>
              </a:buClr>
              <a:buFont typeface="+mj-lt"/>
              <a:buAutoNum type="arabicPeriod" startAt="3"/>
            </a:pPr>
            <a:endParaRPr lang="en-IN" sz="2400" b="1" dirty="0" smtClean="0">
              <a:latin typeface="Times New Roman"/>
              <a:cs typeface="Times New Roman"/>
            </a:endParaRPr>
          </a:p>
          <a:p>
            <a:pPr marL="514350" indent="-514350" algn="just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the cutoff region of a Bipolar Junction Transistor (BJT), the transistor is essentially "off." Both the base-emitter and base-collector junctions are reverse biased, preventing any significant current flow from the collector to the emitter. The BJT acts like an open switch in this mode. </a:t>
            </a:r>
          </a:p>
          <a:p>
            <a:pPr marL="514350" indent="-514350" algn="just">
              <a:buClr>
                <a:srgbClr val="C00000"/>
              </a:buCl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Open Switch: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Since there's no current flow, the BJT acts like an open switch, blocking any signal or current from passing through the collector-emitter path. </a:t>
            </a:r>
          </a:p>
          <a:p>
            <a:pPr algn="just">
              <a:buClr>
                <a:srgbClr val="C00000"/>
              </a:buClr>
              <a:buFont typeface="Wingdings" pitchFamily="2" charset="2"/>
              <a:buChar char="Ø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Application: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cutoff region is used for switching off the transistor in digital circuits and other applications where a transistor is needed to be in a "off" state. </a:t>
            </a:r>
          </a:p>
          <a:p>
            <a:pPr marL="514350" indent="-514350" algn="just">
              <a:buClr>
                <a:srgbClr val="C00000"/>
              </a:buClr>
              <a:buFont typeface="Wingdings" pitchFamily="2" charset="2"/>
              <a:buChar char="Ø"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rgbClr val="C00000"/>
              </a:buClr>
              <a:buFont typeface="Wingdings" pitchFamily="2" charset="2"/>
              <a:buChar char="Ø"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477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1720" y="332656"/>
            <a:ext cx="52165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Need</a:t>
            </a:r>
            <a:r>
              <a:rPr b="1" spc="-2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5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b="1" spc="-3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5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Configurations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3568" y="1124744"/>
            <a:ext cx="7911465" cy="51052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14000"/>
              </a:lnSpc>
              <a:spcBef>
                <a:spcPts val="100"/>
              </a:spcBef>
              <a:buClr>
                <a:srgbClr val="C00000"/>
              </a:buClr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In order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to</a:t>
            </a: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measure</a:t>
            </a: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input</a:t>
            </a:r>
            <a:r>
              <a:rPr sz="24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24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output</a:t>
            </a:r>
            <a:r>
              <a:rPr sz="24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voltages</a:t>
            </a:r>
            <a:r>
              <a:rPr sz="2400" b="1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transistor</a:t>
            </a:r>
            <a:r>
              <a:rPr sz="2400" b="1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has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to </a:t>
            </a:r>
            <a:r>
              <a:rPr sz="2400" b="1" spc="-5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work like</a:t>
            </a:r>
            <a:r>
              <a:rPr sz="24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2400" b="1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006FC0"/>
                </a:solidFill>
                <a:latin typeface="Times New Roman"/>
                <a:cs typeface="Times New Roman"/>
              </a:rPr>
              <a:t>Two-port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 network</a:t>
            </a:r>
            <a:r>
              <a:rPr sz="2400" b="1" dirty="0" smtClean="0">
                <a:latin typeface="Times New Roman"/>
                <a:cs typeface="Times New Roman"/>
              </a:rPr>
              <a:t>.</a:t>
            </a:r>
            <a:endParaRPr lang="en-US" sz="2400" b="1" dirty="0" smtClean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50000"/>
              </a:lnSpc>
              <a:spcBef>
                <a:spcPts val="100"/>
              </a:spcBef>
              <a:buClr>
                <a:srgbClr val="C00000"/>
              </a:buClr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endParaRPr sz="2400" b="1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14000"/>
              </a:lnSpc>
              <a:spcBef>
                <a:spcPts val="575"/>
              </a:spcBef>
              <a:buClr>
                <a:srgbClr val="C00000"/>
              </a:buClr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Port </a:t>
            </a:r>
            <a:r>
              <a:rPr sz="2400" b="1" spc="-5" dirty="0">
                <a:latin typeface="Times New Roman"/>
                <a:cs typeface="Times New Roman"/>
              </a:rPr>
              <a:t>means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two terminals.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 </a:t>
            </a:r>
            <a:r>
              <a:rPr sz="2400" b="1" spc="-10" dirty="0">
                <a:latin typeface="Times New Roman"/>
                <a:cs typeface="Times New Roman"/>
              </a:rPr>
              <a:t>two-port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network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we </a:t>
            </a:r>
            <a:r>
              <a:rPr sz="2400" b="1" dirty="0" smtClean="0">
                <a:latin typeface="Times New Roman"/>
                <a:cs typeface="Times New Roman"/>
              </a:rPr>
              <a:t>require</a:t>
            </a:r>
            <a:r>
              <a:rPr lang="en-US" sz="2400" b="1" dirty="0" smtClean="0">
                <a:latin typeface="Times New Roman"/>
                <a:cs typeface="Times New Roman"/>
              </a:rPr>
              <a:t> </a:t>
            </a:r>
            <a:r>
              <a:rPr sz="2400" b="1" dirty="0" smtClean="0">
                <a:latin typeface="Times New Roman"/>
                <a:cs typeface="Times New Roman"/>
              </a:rPr>
              <a:t>four</a:t>
            </a:r>
            <a:r>
              <a:rPr sz="2400" b="1" spc="-10" dirty="0" smtClean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terminals,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but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transistor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has</a:t>
            </a:r>
            <a:r>
              <a:rPr sz="2400" b="1" dirty="0">
                <a:latin typeface="Times New Roman"/>
                <a:cs typeface="Times New Roman"/>
              </a:rPr>
              <a:t> three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 smtClean="0">
                <a:latin typeface="Times New Roman"/>
                <a:cs typeface="Times New Roman"/>
              </a:rPr>
              <a:t>terminals.</a:t>
            </a:r>
            <a:endParaRPr lang="en-US" sz="2400" b="1" dirty="0" smtClean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50000"/>
              </a:lnSpc>
              <a:spcBef>
                <a:spcPts val="575"/>
              </a:spcBef>
              <a:buClr>
                <a:srgbClr val="C00000"/>
              </a:buClr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endParaRPr sz="2400" b="1" dirty="0">
              <a:latin typeface="Times New Roman"/>
              <a:cs typeface="Times New Roman"/>
            </a:endParaRPr>
          </a:p>
          <a:p>
            <a:pPr marL="355600" marR="364490" indent="-342900" algn="just">
              <a:lnSpc>
                <a:spcPct val="114000"/>
              </a:lnSpc>
              <a:spcBef>
                <a:spcPts val="575"/>
              </a:spcBef>
              <a:buClr>
                <a:srgbClr val="C00000"/>
              </a:buClr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By </a:t>
            </a:r>
            <a:r>
              <a:rPr sz="2400" b="1" spc="-5" dirty="0">
                <a:latin typeface="Times New Roman"/>
                <a:cs typeface="Times New Roman"/>
              </a:rPr>
              <a:t>making </a:t>
            </a:r>
            <a:r>
              <a:rPr sz="2400" b="1" dirty="0">
                <a:latin typeface="Times New Roman"/>
                <a:cs typeface="Times New Roman"/>
              </a:rPr>
              <a:t>one of the transistor terminal </a:t>
            </a:r>
            <a:r>
              <a:rPr sz="2400" b="1" spc="-5" dirty="0">
                <a:latin typeface="Times New Roman"/>
                <a:cs typeface="Times New Roman"/>
              </a:rPr>
              <a:t>as common, </a:t>
            </a:r>
            <a:r>
              <a:rPr sz="2400" b="1" dirty="0">
                <a:latin typeface="Times New Roman"/>
                <a:cs typeface="Times New Roman"/>
              </a:rPr>
              <a:t>three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different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configurations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are </a:t>
            </a:r>
            <a:r>
              <a:rPr sz="2400" b="1" spc="-5" dirty="0">
                <a:latin typeface="Times New Roman"/>
                <a:cs typeface="Times New Roman"/>
              </a:rPr>
              <a:t>made.</a:t>
            </a:r>
            <a:endParaRPr sz="2400" b="1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14000"/>
              </a:lnSpc>
              <a:spcBef>
                <a:spcPts val="575"/>
              </a:spcBef>
              <a:buClr>
                <a:srgbClr val="C00000"/>
              </a:buClr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They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are</a:t>
            </a:r>
          </a:p>
          <a:p>
            <a:pPr marL="724535" lvl="1" indent="-255270" algn="just">
              <a:lnSpc>
                <a:spcPct val="114000"/>
              </a:lnSpc>
              <a:spcBef>
                <a:spcPts val="495"/>
              </a:spcBef>
              <a:buClr>
                <a:srgbClr val="C00000"/>
              </a:buClr>
              <a:buFont typeface="Wingdings" pitchFamily="2" charset="2"/>
              <a:buChar char="Ø"/>
              <a:tabLst>
                <a:tab pos="725170" algn="l"/>
              </a:tabLst>
            </a:pPr>
            <a:r>
              <a:rPr sz="2400" b="1" spc="-10" dirty="0">
                <a:solidFill>
                  <a:srgbClr val="6F2F9F"/>
                </a:solidFill>
                <a:latin typeface="Times New Roman"/>
                <a:cs typeface="Times New Roman"/>
              </a:rPr>
              <a:t>Common</a:t>
            </a:r>
            <a:r>
              <a:rPr sz="2400" b="1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6F2F9F"/>
                </a:solidFill>
                <a:latin typeface="Times New Roman"/>
                <a:cs typeface="Times New Roman"/>
              </a:rPr>
              <a:t>Base</a:t>
            </a:r>
            <a:r>
              <a:rPr sz="24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configuration</a:t>
            </a:r>
            <a:endParaRPr sz="2400" b="1" dirty="0">
              <a:latin typeface="Times New Roman"/>
              <a:cs typeface="Times New Roman"/>
            </a:endParaRPr>
          </a:p>
          <a:p>
            <a:pPr marL="724535" lvl="1" indent="-255270" algn="just">
              <a:lnSpc>
                <a:spcPct val="114000"/>
              </a:lnSpc>
              <a:spcBef>
                <a:spcPts val="484"/>
              </a:spcBef>
              <a:buClr>
                <a:srgbClr val="C00000"/>
              </a:buClr>
              <a:buFont typeface="Wingdings" pitchFamily="2" charset="2"/>
              <a:buChar char="Ø"/>
              <a:tabLst>
                <a:tab pos="725170" algn="l"/>
              </a:tabLst>
            </a:pPr>
            <a:r>
              <a:rPr sz="2400" b="1" spc="-10" dirty="0">
                <a:solidFill>
                  <a:srgbClr val="6F2F9F"/>
                </a:solidFill>
                <a:latin typeface="Times New Roman"/>
                <a:cs typeface="Times New Roman"/>
              </a:rPr>
              <a:t>Common</a:t>
            </a:r>
            <a:r>
              <a:rPr sz="2400" b="1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Emitter</a:t>
            </a:r>
            <a:r>
              <a:rPr sz="2400" b="1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configuration</a:t>
            </a:r>
            <a:endParaRPr sz="2400" b="1" dirty="0">
              <a:latin typeface="Times New Roman"/>
              <a:cs typeface="Times New Roman"/>
            </a:endParaRPr>
          </a:p>
          <a:p>
            <a:pPr marL="724535" lvl="1" indent="-255270" algn="just">
              <a:lnSpc>
                <a:spcPct val="114000"/>
              </a:lnSpc>
              <a:spcBef>
                <a:spcPts val="480"/>
              </a:spcBef>
              <a:buClr>
                <a:srgbClr val="C00000"/>
              </a:buClr>
              <a:buFont typeface="Wingdings" pitchFamily="2" charset="2"/>
              <a:buChar char="Ø"/>
              <a:tabLst>
                <a:tab pos="725170" algn="l"/>
              </a:tabLst>
            </a:pPr>
            <a:r>
              <a:rPr sz="2400" b="1" spc="-10" dirty="0">
                <a:solidFill>
                  <a:srgbClr val="6F2F9F"/>
                </a:solidFill>
                <a:latin typeface="Times New Roman"/>
                <a:cs typeface="Times New Roman"/>
              </a:rPr>
              <a:t>Common</a:t>
            </a:r>
            <a:r>
              <a:rPr sz="2400" b="1" spc="1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Collector</a:t>
            </a:r>
            <a:r>
              <a:rPr sz="2400" b="1" spc="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configuration.</a:t>
            </a:r>
            <a:endParaRPr sz="24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4547" y="287782"/>
            <a:ext cx="507209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35" dirty="0">
                <a:solidFill>
                  <a:srgbClr val="00B050"/>
                </a:solidFill>
              </a:rPr>
              <a:t>Types</a:t>
            </a:r>
            <a:r>
              <a:rPr sz="3200" b="1" spc="-50" dirty="0">
                <a:solidFill>
                  <a:srgbClr val="00B050"/>
                </a:solidFill>
              </a:rPr>
              <a:t> </a:t>
            </a:r>
            <a:r>
              <a:rPr sz="3200" b="1" dirty="0">
                <a:solidFill>
                  <a:srgbClr val="00B050"/>
                </a:solidFill>
              </a:rPr>
              <a:t>of</a:t>
            </a:r>
            <a:r>
              <a:rPr sz="3200" b="1" spc="-30" dirty="0">
                <a:solidFill>
                  <a:srgbClr val="00B050"/>
                </a:solidFill>
              </a:rPr>
              <a:t> </a:t>
            </a:r>
            <a:r>
              <a:rPr sz="3200" b="1" spc="-5" dirty="0">
                <a:solidFill>
                  <a:srgbClr val="00B050"/>
                </a:solidFill>
              </a:rPr>
              <a:t>Configuration</a:t>
            </a:r>
            <a:endParaRPr sz="3200" b="1" dirty="0">
              <a:solidFill>
                <a:srgbClr val="00B05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5121955"/>
            <a:ext cx="8071484" cy="119584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685"/>
              </a:spcBef>
            </a:pPr>
            <a:r>
              <a:rPr sz="2400" b="1" spc="-5" smtClean="0">
                <a:solidFill>
                  <a:srgbClr val="FF0000"/>
                </a:solidFill>
                <a:latin typeface="Times New Roman"/>
                <a:cs typeface="Times New Roman"/>
              </a:rPr>
              <a:t>Note:</a:t>
            </a:r>
            <a:r>
              <a:rPr lang="en-US" sz="24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b="1" smtClean="0">
                <a:latin typeface="Times New Roman"/>
                <a:cs typeface="Times New Roman"/>
              </a:rPr>
              <a:t>Base</a:t>
            </a:r>
            <a:r>
              <a:rPr sz="2400" b="1" spc="-5" smtClean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always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input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terminal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except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Common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>
                <a:latin typeface="Times New Roman"/>
                <a:cs typeface="Times New Roman"/>
              </a:rPr>
              <a:t>Base </a:t>
            </a:r>
            <a:r>
              <a:rPr sz="2400" b="1" spc="-5" smtClean="0">
                <a:latin typeface="Times New Roman"/>
                <a:cs typeface="Times New Roman"/>
              </a:rPr>
              <a:t>configuration.</a:t>
            </a:r>
            <a:r>
              <a:rPr lang="en-US" sz="2400" b="1" spc="-5" dirty="0" smtClean="0">
                <a:latin typeface="Times New Roman"/>
                <a:cs typeface="Times New Roman"/>
              </a:rPr>
              <a:t> </a:t>
            </a:r>
            <a:r>
              <a:rPr sz="2400" b="1" smtClean="0">
                <a:latin typeface="Times New Roman"/>
                <a:cs typeface="Times New Roman"/>
              </a:rPr>
              <a:t>Collector</a:t>
            </a:r>
            <a:r>
              <a:rPr sz="2400" b="1" spc="-70" smtClean="0">
                <a:latin typeface="Times New Roman"/>
                <a:cs typeface="Times New Roman"/>
              </a:rPr>
              <a:t> </a:t>
            </a:r>
            <a:r>
              <a:rPr sz="2400" b="1" smtClean="0">
                <a:latin typeface="Times New Roman"/>
                <a:cs typeface="Times New Roman"/>
              </a:rPr>
              <a:t>is</a:t>
            </a:r>
            <a:r>
              <a:rPr sz="2400" b="1" spc="-10" smtClean="0">
                <a:latin typeface="Times New Roman"/>
                <a:cs typeface="Times New Roman"/>
              </a:rPr>
              <a:t> </a:t>
            </a:r>
            <a:r>
              <a:rPr sz="2400" b="1" smtClean="0">
                <a:latin typeface="Times New Roman"/>
                <a:cs typeface="Times New Roman"/>
              </a:rPr>
              <a:t>always</a:t>
            </a:r>
            <a:r>
              <a:rPr sz="2400" b="1" spc="-15" smtClean="0">
                <a:latin typeface="Times New Roman"/>
                <a:cs typeface="Times New Roman"/>
              </a:rPr>
              <a:t> </a:t>
            </a:r>
            <a:r>
              <a:rPr sz="2400" b="1" smtClean="0">
                <a:latin typeface="Times New Roman"/>
                <a:cs typeface="Times New Roman"/>
              </a:rPr>
              <a:t>output</a:t>
            </a:r>
            <a:r>
              <a:rPr sz="2400" b="1" spc="-25" smtClean="0">
                <a:latin typeface="Times New Roman"/>
                <a:cs typeface="Times New Roman"/>
              </a:rPr>
              <a:t> </a:t>
            </a:r>
            <a:r>
              <a:rPr sz="2400" b="1" spc="-5" smtClean="0">
                <a:latin typeface="Times New Roman"/>
                <a:cs typeface="Times New Roman"/>
              </a:rPr>
              <a:t>terminal</a:t>
            </a:r>
            <a:r>
              <a:rPr sz="2400" b="1" spc="-10" smtClean="0">
                <a:latin typeface="Times New Roman"/>
                <a:cs typeface="Times New Roman"/>
              </a:rPr>
              <a:t> </a:t>
            </a:r>
            <a:r>
              <a:rPr sz="2400" b="1" smtClean="0">
                <a:latin typeface="Times New Roman"/>
                <a:cs typeface="Times New Roman"/>
              </a:rPr>
              <a:t>except</a:t>
            </a:r>
            <a:r>
              <a:rPr sz="2400" b="1" spc="-15" smtClean="0">
                <a:latin typeface="Times New Roman"/>
                <a:cs typeface="Times New Roman"/>
              </a:rPr>
              <a:t> </a:t>
            </a:r>
            <a:r>
              <a:rPr sz="2400" b="1" smtClean="0">
                <a:latin typeface="Times New Roman"/>
                <a:cs typeface="Times New Roman"/>
              </a:rPr>
              <a:t>in</a:t>
            </a:r>
            <a:r>
              <a:rPr sz="2400" b="1" spc="-10" smtClean="0">
                <a:latin typeface="Times New Roman"/>
                <a:cs typeface="Times New Roman"/>
              </a:rPr>
              <a:t> </a:t>
            </a:r>
            <a:r>
              <a:rPr sz="2400" b="1" smtClean="0">
                <a:latin typeface="Times New Roman"/>
                <a:cs typeface="Times New Roman"/>
              </a:rPr>
              <a:t>Common</a:t>
            </a:r>
            <a:r>
              <a:rPr sz="2400" b="1" spc="-25" smtClean="0">
                <a:latin typeface="Times New Roman"/>
                <a:cs typeface="Times New Roman"/>
              </a:rPr>
              <a:t> </a:t>
            </a:r>
            <a:r>
              <a:rPr sz="2400" b="1" smtClean="0">
                <a:latin typeface="Times New Roman"/>
                <a:cs typeface="Times New Roman"/>
              </a:rPr>
              <a:t>Collector</a:t>
            </a:r>
            <a:r>
              <a:rPr lang="en-US" sz="2400" b="1" dirty="0" smtClean="0">
                <a:latin typeface="Times New Roman"/>
                <a:cs typeface="Times New Roman"/>
              </a:rPr>
              <a:t> </a:t>
            </a:r>
            <a:r>
              <a:rPr sz="2400" b="1" smtClean="0">
                <a:latin typeface="Times New Roman"/>
                <a:cs typeface="Times New Roman"/>
              </a:rPr>
              <a:t>configuration.</a:t>
            </a:r>
            <a:endParaRPr sz="2400" b="1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14282" y="1060450"/>
          <a:ext cx="8572560" cy="38775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0270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20649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99891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2644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1038225">
                <a:tc>
                  <a:txBody>
                    <a:bodyPr/>
                    <a:lstStyle/>
                    <a:p>
                      <a:pPr marL="91440" marR="238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spc="-10" dirty="0">
                          <a:latin typeface="Times New Roman"/>
                          <a:cs typeface="Times New Roman"/>
                        </a:rPr>
                        <a:t>Name </a:t>
                      </a: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4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configur</a:t>
                      </a:r>
                      <a:r>
                        <a:rPr sz="2400" b="1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b="1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on</a:t>
                      </a: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491490" marR="467359" indent="-171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Co</a:t>
                      </a: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b="1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on  </a:t>
                      </a:r>
                      <a:r>
                        <a:rPr sz="2400" b="1" spc="-25" dirty="0">
                          <a:latin typeface="Times New Roman"/>
                          <a:cs typeface="Times New Roman"/>
                        </a:rPr>
                        <a:t>Terminal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393700" marR="387350" indent="2254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Input </a:t>
                      </a:r>
                      <a:r>
                        <a:rPr sz="24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17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24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inal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519430" marR="511809" indent="123189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Output 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spc="-17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er</a:t>
                      </a:r>
                      <a:r>
                        <a:rPr sz="2400" b="1" spc="-15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b="1" dirty="0">
                          <a:latin typeface="Times New Roman"/>
                          <a:cs typeface="Times New Roman"/>
                        </a:rPr>
                        <a:t>inal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910209">
                <a:tc>
                  <a:txBody>
                    <a:bodyPr/>
                    <a:lstStyle/>
                    <a:p>
                      <a:pPr marL="91440" marR="7524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Co</a:t>
                      </a:r>
                      <a:r>
                        <a:rPr sz="2400" b="1" spc="-25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b="1" spc="-20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b="1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on  </a:t>
                      </a:r>
                      <a:r>
                        <a:rPr sz="2400" b="1" spc="-5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Emitter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Emitter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Base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Collector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295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spc="-10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Common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Base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Base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Emitter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Collector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106170">
                <a:tc>
                  <a:txBody>
                    <a:bodyPr/>
                    <a:lstStyle/>
                    <a:p>
                      <a:pPr marL="91440" marR="7467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Co</a:t>
                      </a:r>
                      <a:r>
                        <a:rPr sz="2400" b="1" spc="-25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b="1" spc="-20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b="1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on  Colle</a:t>
                      </a:r>
                      <a:r>
                        <a:rPr sz="2400" b="1" spc="5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400" b="1" dirty="0">
                          <a:solidFill>
                            <a:srgbClr val="6F2F9F"/>
                          </a:solidFill>
                          <a:latin typeface="Times New Roman"/>
                          <a:cs typeface="Times New Roman"/>
                        </a:rPr>
                        <a:t>tor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Collector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Base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b="1" spc="-5" dirty="0">
                          <a:latin typeface="Times New Roman"/>
                          <a:cs typeface="Times New Roman"/>
                        </a:rPr>
                        <a:t>Emitter</a:t>
                      </a:r>
                      <a:endParaRPr sz="2400" b="1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220" y="152400"/>
            <a:ext cx="8671560" cy="64312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3480" y="225298"/>
            <a:ext cx="52565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Transistor</a:t>
            </a:r>
            <a:r>
              <a:rPr spc="-10" dirty="0"/>
              <a:t> </a:t>
            </a:r>
            <a:r>
              <a:rPr spc="-5" dirty="0"/>
              <a:t>Construction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13205"/>
            <a:ext cx="7920355" cy="397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62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5" dirty="0">
                <a:latin typeface="Times New Roman"/>
                <a:cs typeface="Times New Roman"/>
              </a:rPr>
              <a:t> NPN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transistor,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layer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P-type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material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sandwiched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layers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10" dirty="0">
                <a:latin typeface="Times New Roman"/>
                <a:cs typeface="Times New Roman"/>
              </a:rPr>
              <a:t>N-type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material.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BJT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consists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silicon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(or </a:t>
            </a:r>
            <a:r>
              <a:rPr sz="2400" spc="-5" dirty="0">
                <a:latin typeface="Times New Roman"/>
                <a:cs typeface="Times New Roman"/>
              </a:rPr>
              <a:t>germanium)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crystal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which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thin layer of </a:t>
            </a:r>
            <a:r>
              <a:rPr sz="2400" spc="-5" dirty="0">
                <a:latin typeface="Times New Roman"/>
                <a:cs typeface="Times New Roman"/>
              </a:rPr>
              <a:t>N-type </a:t>
            </a:r>
            <a:r>
              <a:rPr sz="2400" dirty="0">
                <a:latin typeface="Times New Roman"/>
                <a:cs typeface="Times New Roman"/>
              </a:rPr>
              <a:t>silicon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sandwiched between </a:t>
            </a:r>
            <a:r>
              <a:rPr sz="2400" spc="-5" dirty="0">
                <a:latin typeface="Times New Roman"/>
                <a:cs typeface="Times New Roman"/>
              </a:rPr>
              <a:t>two </a:t>
            </a:r>
            <a:r>
              <a:rPr sz="2400" dirty="0">
                <a:latin typeface="Times New Roman"/>
                <a:cs typeface="Times New Roman"/>
              </a:rPr>
              <a:t> layers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P-type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silicon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10" dirty="0">
                <a:latin typeface="Times New Roman"/>
                <a:cs typeface="Times New Roman"/>
              </a:rPr>
              <a:t> forms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PNP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transistor.</a:t>
            </a:r>
            <a:endParaRPr sz="2400">
              <a:latin typeface="Times New Roman"/>
              <a:cs typeface="Times New Roman"/>
            </a:endParaRPr>
          </a:p>
          <a:p>
            <a:pPr marL="355600" marR="81153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emitter</a:t>
            </a:r>
            <a:r>
              <a:rPr sz="24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is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heavily</a:t>
            </a:r>
            <a:r>
              <a:rPr sz="24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doped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inject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large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charge</a:t>
            </a:r>
            <a:r>
              <a:rPr sz="2400" dirty="0">
                <a:latin typeface="Times New Roman"/>
                <a:cs typeface="Times New Roman"/>
              </a:rPr>
              <a:t> carriers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base.</a:t>
            </a:r>
            <a:endParaRPr sz="2400">
              <a:latin typeface="Times New Roman"/>
              <a:cs typeface="Times New Roman"/>
            </a:endParaRPr>
          </a:p>
          <a:p>
            <a:pPr marL="355600" marR="17335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base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is</a:t>
            </a:r>
            <a:r>
              <a:rPr sz="24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lightly</a:t>
            </a:r>
            <a:r>
              <a:rPr sz="2400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doped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thin.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passes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most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injected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charge</a:t>
            </a:r>
            <a:r>
              <a:rPr sz="2400" dirty="0">
                <a:latin typeface="Times New Roman"/>
                <a:cs typeface="Times New Roman"/>
              </a:rPr>
              <a:t> carriers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 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emitter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collector.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collector</a:t>
            </a:r>
            <a:r>
              <a:rPr sz="2400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is moderately</a:t>
            </a:r>
            <a:r>
              <a:rPr sz="24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doped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3836" y="225298"/>
            <a:ext cx="56515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Transistor</a:t>
            </a:r>
            <a:r>
              <a:rPr spc="5" dirty="0"/>
              <a:t> </a:t>
            </a:r>
            <a:r>
              <a:rPr spc="-5" dirty="0"/>
              <a:t>characteristics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-6350" y="1482471"/>
          <a:ext cx="9144000" cy="4139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954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962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2674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Input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characteristics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5024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Output</a:t>
                      </a:r>
                      <a:r>
                        <a:rPr sz="2000" b="1" spc="-7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characteristics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10639">
                <a:tc>
                  <a:txBody>
                    <a:bodyPr/>
                    <a:lstStyle/>
                    <a:p>
                      <a:pPr marL="109855" marR="104139" indent="-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 of </a:t>
                      </a:r>
                      <a:r>
                        <a:rPr sz="2000" b="1" spc="-49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configur  ation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183515" marR="177165" indent="-635" algn="ctr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Input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oltage  X-axis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89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BFF2"/>
                    </a:solidFill>
                  </a:tcPr>
                </a:tc>
                <a:tc>
                  <a:txBody>
                    <a:bodyPr/>
                    <a:lstStyle/>
                    <a:p>
                      <a:pPr marL="181610" marR="173990" indent="-1905" algn="ctr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Input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Cur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ent  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Y-axis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89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BFF2"/>
                    </a:solidFill>
                  </a:tcPr>
                </a:tc>
                <a:tc>
                  <a:txBody>
                    <a:bodyPr/>
                    <a:lstStyle/>
                    <a:p>
                      <a:pPr marL="156210" marR="149225" indent="99060" algn="just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Output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voltage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89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BF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BFF2"/>
                    </a:solidFill>
                  </a:tcPr>
                </a:tc>
                <a:tc>
                  <a:txBody>
                    <a:bodyPr/>
                    <a:lstStyle/>
                    <a:p>
                      <a:pPr marL="222250" marR="214629" indent="33020" algn="just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Output </a:t>
                      </a:r>
                      <a:r>
                        <a:rPr sz="2000" spc="-4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250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oltage  X-axis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89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BFF2"/>
                    </a:solidFill>
                  </a:tcPr>
                </a:tc>
                <a:tc>
                  <a:txBody>
                    <a:bodyPr/>
                    <a:lstStyle/>
                    <a:p>
                      <a:pPr marL="220345" marR="209550" indent="34925" algn="just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000" spc="5" dirty="0">
                          <a:latin typeface="Times New Roman"/>
                          <a:cs typeface="Times New Roman"/>
                        </a:rPr>
                        <a:t>Output </a:t>
                      </a:r>
                      <a:r>
                        <a:rPr sz="2000" spc="-4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Cu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rr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t  </a:t>
                      </a:r>
                      <a:r>
                        <a:rPr sz="2000" spc="-35" dirty="0">
                          <a:latin typeface="Times New Roman"/>
                          <a:cs typeface="Times New Roman"/>
                        </a:rPr>
                        <a:t>Y-axis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89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BFF2"/>
                    </a:solidFill>
                  </a:tcPr>
                </a:tc>
                <a:tc>
                  <a:txBody>
                    <a:bodyPr/>
                    <a:lstStyle/>
                    <a:p>
                      <a:pPr marL="194945" marR="186690" indent="-635" algn="ctr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000" dirty="0">
                          <a:latin typeface="Times New Roman"/>
                          <a:cs typeface="Times New Roman"/>
                        </a:rPr>
                        <a:t>Input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Current 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000" spc="5" dirty="0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000" spc="-1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ant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898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3BF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689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6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CE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241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  <a:spcBef>
                          <a:spcPts val="2095"/>
                        </a:spcBef>
                      </a:pPr>
                      <a:r>
                        <a:rPr sz="3600" spc="-7" baseline="13888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66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B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369570">
                        <a:lnSpc>
                          <a:spcPct val="100000"/>
                        </a:lnSpc>
                        <a:spcBef>
                          <a:spcPts val="2095"/>
                        </a:spcBef>
                      </a:pPr>
                      <a:r>
                        <a:rPr sz="3600" spc="-7" baseline="13888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66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370205">
                        <a:lnSpc>
                          <a:spcPct val="100000"/>
                        </a:lnSpc>
                        <a:spcBef>
                          <a:spcPts val="2095"/>
                        </a:spcBef>
                      </a:pPr>
                      <a:r>
                        <a:rPr sz="3600" spc="-7" baseline="13888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66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490855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C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528955">
                        <a:lnSpc>
                          <a:spcPct val="100000"/>
                        </a:lnSpc>
                        <a:spcBef>
                          <a:spcPts val="150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B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1911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689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64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CB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2415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331470">
                        <a:lnSpc>
                          <a:spcPct val="100000"/>
                        </a:lnSpc>
                        <a:spcBef>
                          <a:spcPts val="2095"/>
                        </a:spcBef>
                      </a:pPr>
                      <a:r>
                        <a:rPr sz="3600" spc="-15" baseline="13888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EB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66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457834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E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1917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  <a:spcBef>
                          <a:spcPts val="2095"/>
                        </a:spcBef>
                      </a:pPr>
                      <a:r>
                        <a:rPr sz="3600" spc="-7" baseline="13888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66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  <a:spcBef>
                          <a:spcPts val="2095"/>
                        </a:spcBef>
                      </a:pPr>
                      <a:r>
                        <a:rPr sz="3600" spc="-7" baseline="13888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660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490855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C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1917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534670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E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1917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942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2000" b="1" spc="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CC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346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AACC5"/>
                    </a:solidFill>
                  </a:tcPr>
                </a:tc>
                <a:tc>
                  <a:txBody>
                    <a:bodyPr/>
                    <a:lstStyle/>
                    <a:p>
                      <a:pPr marL="325120">
                        <a:lnSpc>
                          <a:spcPct val="100000"/>
                        </a:lnSpc>
                        <a:spcBef>
                          <a:spcPts val="2590"/>
                        </a:spcBef>
                      </a:pPr>
                      <a:r>
                        <a:rPr sz="3600" spc="-7" baseline="13888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BC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8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452120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B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54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369570">
                        <a:lnSpc>
                          <a:spcPct val="100000"/>
                        </a:lnSpc>
                        <a:spcBef>
                          <a:spcPts val="2590"/>
                        </a:spcBef>
                      </a:pPr>
                      <a:r>
                        <a:rPr sz="3600" spc="-15" baseline="13888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EC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8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370205">
                        <a:lnSpc>
                          <a:spcPct val="100000"/>
                        </a:lnSpc>
                        <a:spcBef>
                          <a:spcPts val="2590"/>
                        </a:spcBef>
                      </a:pPr>
                      <a:r>
                        <a:rPr sz="3600" spc="-7" baseline="13888" dirty="0">
                          <a:latin typeface="Times New Roman"/>
                          <a:cs typeface="Times New Roman"/>
                        </a:rPr>
                        <a:t>V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CE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289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496570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E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54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528955">
                        <a:lnSpc>
                          <a:spcPct val="100000"/>
                        </a:lnSpc>
                        <a:spcBef>
                          <a:spcPts val="200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spc="-7" baseline="-20833" dirty="0">
                          <a:latin typeface="Times New Roman"/>
                          <a:cs typeface="Times New Roman"/>
                        </a:rPr>
                        <a:t>B</a:t>
                      </a:r>
                      <a:endParaRPr sz="2400" baseline="-20833">
                        <a:latin typeface="Times New Roman"/>
                        <a:cs typeface="Times New Roman"/>
                      </a:endParaRPr>
                    </a:p>
                  </a:txBody>
                  <a:tcPr marL="0" marR="0" marT="254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2308" y="225298"/>
            <a:ext cx="5196036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solidFill>
                  <a:srgbClr val="C00000"/>
                </a:solidFill>
              </a:rPr>
              <a:t>CE</a:t>
            </a:r>
            <a:r>
              <a:rPr b="1" spc="-30" dirty="0">
                <a:solidFill>
                  <a:srgbClr val="C00000"/>
                </a:solidFill>
              </a:rPr>
              <a:t> </a:t>
            </a:r>
            <a:r>
              <a:rPr b="1" spc="-5" dirty="0">
                <a:solidFill>
                  <a:srgbClr val="C00000"/>
                </a:solidFill>
              </a:rPr>
              <a:t>-</a:t>
            </a:r>
            <a:r>
              <a:rPr b="1" spc="-20" dirty="0">
                <a:solidFill>
                  <a:srgbClr val="C00000"/>
                </a:solidFill>
              </a:rPr>
              <a:t> </a:t>
            </a:r>
            <a:r>
              <a:rPr b="1" spc="-5" dirty="0">
                <a:solidFill>
                  <a:srgbClr val="C00000"/>
                </a:solidFill>
              </a:rPr>
              <a:t>Configuration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3040" y="3573016"/>
            <a:ext cx="8317432" cy="242053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In a Common-Emitter (CE) configuration of a Bipolar Junction Transistor (BJT), the emitter terminal is connected to both the input and output circuits, making it the common terminal. </a:t>
            </a: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The input signal is applied between the base and emitter, while the output is taken from the collector and emitter. </a:t>
            </a:r>
          </a:p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This configuration is widely used in transistor-based amplifiers due to its high current and power gain. </a:t>
            </a:r>
            <a:endParaRPr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052736"/>
            <a:ext cx="5715374" cy="2448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298"/>
            <a:ext cx="7467600" cy="1292662"/>
          </a:xfrm>
        </p:spPr>
        <p:txBody>
          <a:bodyPr/>
          <a:lstStyle/>
          <a:p>
            <a:r>
              <a:rPr lang="en-US" b="1" smtClean="0"/>
              <a:t/>
            </a:r>
            <a:br>
              <a:rPr lang="en-US" b="1" smtClean="0"/>
            </a:br>
            <a:r>
              <a:rPr lang="en-US" sz="4400" b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UNIT-V-Transistors</a:t>
            </a:r>
            <a:r>
              <a:rPr lang="en-US" sz="4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 Syllabus</a:t>
            </a:r>
            <a:endParaRPr lang="en-IN" sz="44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029" y="1981200"/>
            <a:ext cx="8155940" cy="4062651"/>
          </a:xfrm>
        </p:spPr>
        <p:txBody>
          <a:bodyPr/>
          <a:lstStyle/>
          <a:p>
            <a:pPr marL="571500" indent="-571500" algn="just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u="none" dirty="0" smtClean="0"/>
              <a:t>BJT Construction, Operation, Characteristics (CB, CE, CC Configuration) and uses- FET &amp; MOSFET </a:t>
            </a:r>
            <a:r>
              <a:rPr lang="en-US" sz="3200" u="none" dirty="0"/>
              <a:t>Construction, Operation, </a:t>
            </a:r>
            <a:r>
              <a:rPr lang="en-US" sz="3200" u="none" dirty="0" smtClean="0"/>
              <a:t>Characteristics (CS </a:t>
            </a:r>
            <a:r>
              <a:rPr lang="en-US" sz="3200" u="none" dirty="0"/>
              <a:t>Configuration) and </a:t>
            </a:r>
            <a:r>
              <a:rPr lang="en-US" sz="3200" u="none" dirty="0" smtClean="0"/>
              <a:t>uses.</a:t>
            </a:r>
            <a:endParaRPr lang="en-IN" sz="3200" u="none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53099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200" y="225298"/>
            <a:ext cx="5924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CE</a:t>
            </a:r>
            <a:r>
              <a:rPr spc="-15" dirty="0"/>
              <a:t> </a:t>
            </a:r>
            <a:r>
              <a:rPr spc="-5" dirty="0"/>
              <a:t>– Input</a:t>
            </a:r>
            <a:r>
              <a:rPr spc="5" dirty="0"/>
              <a:t> </a:t>
            </a:r>
            <a:r>
              <a:rPr spc="-5" dirty="0"/>
              <a:t>Characteristics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9992" y="3656459"/>
            <a:ext cx="4321321" cy="265286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3240" y="940054"/>
            <a:ext cx="8039100" cy="49510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Input </a:t>
            </a:r>
            <a:r>
              <a:rPr sz="2400" b="1" dirty="0">
                <a:latin typeface="Times New Roman"/>
                <a:cs typeface="Times New Roman"/>
              </a:rPr>
              <a:t>Characteristics:</a:t>
            </a:r>
            <a:endParaRPr sz="2400" dirty="0">
              <a:latin typeface="Times New Roman"/>
              <a:cs typeface="Times New Roman"/>
            </a:endParaRPr>
          </a:p>
          <a:p>
            <a:pPr marL="368300" marR="177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collector-to-emitter </a:t>
            </a:r>
            <a:r>
              <a:rPr sz="2400" dirty="0">
                <a:latin typeface="Times New Roman"/>
                <a:cs typeface="Times New Roman"/>
              </a:rPr>
              <a:t>voltage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kept constant at zero volt,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 current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spc="-22" baseline="-20833" dirty="0">
                <a:latin typeface="Times New Roman"/>
                <a:cs typeface="Times New Roman"/>
              </a:rPr>
              <a:t>B</a:t>
            </a:r>
            <a:r>
              <a:rPr sz="2400" spc="27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increased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from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zero 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equal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steps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increasing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</a:t>
            </a:r>
            <a:r>
              <a:rPr sz="2400" spc="-15" baseline="-20833" dirty="0">
                <a:latin typeface="Times New Roman"/>
                <a:cs typeface="Times New Roman"/>
              </a:rPr>
              <a:t>BE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V</a:t>
            </a:r>
            <a:r>
              <a:rPr sz="2400" spc="-22" baseline="-20833" dirty="0">
                <a:latin typeface="Times New Roman"/>
                <a:cs typeface="Times New Roman"/>
              </a:rPr>
              <a:t>BE</a:t>
            </a:r>
            <a:r>
              <a:rPr sz="2400" spc="292" baseline="-20833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noted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each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setting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baseline="-20833" dirty="0">
                <a:latin typeface="Times New Roman"/>
                <a:cs typeface="Times New Roman"/>
              </a:rPr>
              <a:t>B</a:t>
            </a:r>
            <a:r>
              <a:rPr sz="2400" dirty="0">
                <a:latin typeface="Times New Roman"/>
                <a:cs typeface="Times New Roman"/>
              </a:rPr>
              <a:t>.</a:t>
            </a:r>
          </a:p>
          <a:p>
            <a:pPr marL="3683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procedure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repeated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fixed values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V</a:t>
            </a:r>
            <a:r>
              <a:rPr sz="2400" spc="-44" baseline="-20833" dirty="0">
                <a:latin typeface="Times New Roman"/>
                <a:cs typeface="Times New Roman"/>
              </a:rPr>
              <a:t>CE</a:t>
            </a:r>
            <a:r>
              <a:rPr sz="2400" spc="-30" dirty="0">
                <a:latin typeface="Times New Roman"/>
                <a:cs typeface="Times New Roman"/>
              </a:rPr>
              <a:t>,</a:t>
            </a:r>
            <a:endParaRPr sz="2400" dirty="0">
              <a:latin typeface="Times New Roman"/>
              <a:cs typeface="Times New Roman"/>
            </a:endParaRPr>
          </a:p>
          <a:p>
            <a:pPr marL="368300" marR="4789170" indent="-342900">
              <a:lnSpc>
                <a:spcPct val="100000"/>
              </a:lnSpc>
              <a:spcBef>
                <a:spcPts val="1914"/>
              </a:spcBef>
              <a:buFont typeface="Arial MT"/>
              <a:buChar char="•"/>
              <a:tabLst>
                <a:tab pos="367665" algn="l"/>
                <a:tab pos="368300" algn="l"/>
                <a:tab pos="1416685" algn="l"/>
              </a:tabLst>
            </a:pPr>
            <a:r>
              <a:rPr sz="2400" dirty="0">
                <a:latin typeface="Times New Roman"/>
                <a:cs typeface="Times New Roman"/>
              </a:rPr>
              <a:t>This curve </a:t>
            </a:r>
            <a:r>
              <a:rPr sz="2400" spc="-5" dirty="0">
                <a:latin typeface="Times New Roman"/>
                <a:cs typeface="Times New Roman"/>
              </a:rPr>
              <a:t>shows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relationship between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input voltage </a:t>
            </a: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(V</a:t>
            </a:r>
            <a:r>
              <a:rPr sz="2400" spc="-15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BE</a:t>
            </a: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)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to </a:t>
            </a:r>
            <a:r>
              <a:rPr sz="2400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input current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(I</a:t>
            </a:r>
            <a:r>
              <a:rPr sz="2400" spc="-7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B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)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for </a:t>
            </a:r>
            <a:r>
              <a:rPr sz="2400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various</a:t>
            </a:r>
            <a:r>
              <a:rPr sz="24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levels</a:t>
            </a:r>
            <a:r>
              <a:rPr sz="2400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output </a:t>
            </a:r>
            <a:r>
              <a:rPr sz="2400" spc="-5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voltage	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(V</a:t>
            </a:r>
            <a:r>
              <a:rPr sz="2400" spc="-7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CE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).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9552" y="476672"/>
            <a:ext cx="8084820" cy="42293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1778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When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V</a:t>
            </a:r>
            <a:r>
              <a:rPr sz="2400" b="1" spc="-15" baseline="-20833" dirty="0">
                <a:latin typeface="Times New Roman"/>
                <a:cs typeface="Times New Roman"/>
              </a:rPr>
              <a:t>CE</a:t>
            </a:r>
            <a:r>
              <a:rPr sz="2400" b="1" spc="300" baseline="-20833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, 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emitter-base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junction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forward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biased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behaves</a:t>
            </a:r>
            <a:r>
              <a:rPr sz="2400" spc="-5" dirty="0">
                <a:latin typeface="Times New Roman"/>
                <a:cs typeface="Times New Roman"/>
              </a:rPr>
              <a:t> as</a:t>
            </a:r>
            <a:r>
              <a:rPr sz="2400" dirty="0">
                <a:latin typeface="Times New Roman"/>
                <a:cs typeface="Times New Roman"/>
              </a:rPr>
              <a:t> a forward biased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diode.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Hence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input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characteristic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-37" baseline="-20833" dirty="0">
                <a:latin typeface="Times New Roman"/>
                <a:cs typeface="Times New Roman"/>
              </a:rPr>
              <a:t>CE</a:t>
            </a:r>
            <a:r>
              <a:rPr sz="2400" spc="284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 0 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similar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that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of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a</a:t>
            </a:r>
            <a:r>
              <a:rPr sz="2400" spc="-3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forward-biased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diode.</a:t>
            </a:r>
          </a:p>
          <a:p>
            <a:pPr marL="368300" marR="24130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When </a:t>
            </a:r>
            <a:r>
              <a:rPr sz="2400" b="1" spc="-10" dirty="0">
                <a:latin typeface="Times New Roman"/>
                <a:cs typeface="Times New Roman"/>
              </a:rPr>
              <a:t>V</a:t>
            </a:r>
            <a:r>
              <a:rPr sz="2400" b="1" spc="-15" baseline="-20833" dirty="0">
                <a:latin typeface="Times New Roman"/>
                <a:cs typeface="Times New Roman"/>
              </a:rPr>
              <a:t>CE</a:t>
            </a:r>
            <a:r>
              <a:rPr sz="2400" b="1" spc="-7" baseline="-20833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is increased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width </a:t>
            </a:r>
            <a:r>
              <a:rPr sz="2400" dirty="0">
                <a:latin typeface="Times New Roman"/>
                <a:cs typeface="Times New Roman"/>
              </a:rPr>
              <a:t>of the depletion region at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reverse-biased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collector-base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junction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will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increase.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Hence,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effective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width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base </a:t>
            </a:r>
            <a:r>
              <a:rPr sz="2400" spc="-5" dirty="0">
                <a:latin typeface="Times New Roman"/>
                <a:cs typeface="Times New Roman"/>
              </a:rPr>
              <a:t>will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decrease.</a:t>
            </a:r>
          </a:p>
          <a:p>
            <a:pPr marL="368300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effect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causes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decrease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base</a:t>
            </a:r>
            <a:r>
              <a:rPr sz="2400" dirty="0">
                <a:latin typeface="Times New Roman"/>
                <a:cs typeface="Times New Roman"/>
              </a:rPr>
              <a:t> current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30" dirty="0" smtClean="0">
                <a:latin typeface="Times New Roman"/>
                <a:cs typeface="Times New Roman"/>
              </a:rPr>
              <a:t>I</a:t>
            </a:r>
            <a:r>
              <a:rPr sz="2400" spc="-44" baseline="-20833" dirty="0" smtClean="0">
                <a:latin typeface="Times New Roman"/>
                <a:cs typeface="Times New Roman"/>
              </a:rPr>
              <a:t>B</a:t>
            </a:r>
            <a:r>
              <a:rPr sz="2400" spc="-30" dirty="0" smtClean="0">
                <a:latin typeface="Times New Roman"/>
                <a:cs typeface="Times New Roman"/>
              </a:rPr>
              <a:t>.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Hence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get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same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</a:t>
            </a:r>
            <a:r>
              <a:rPr sz="2400" spc="-37" baseline="-20833" dirty="0">
                <a:latin typeface="Times New Roman"/>
                <a:cs typeface="Times New Roman"/>
              </a:rPr>
              <a:t>B</a:t>
            </a:r>
            <a:r>
              <a:rPr sz="2400" spc="277" baseline="-20833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spc="-7" baseline="-20833" dirty="0">
                <a:latin typeface="Times New Roman"/>
                <a:cs typeface="Times New Roman"/>
              </a:rPr>
              <a:t>CE</a:t>
            </a:r>
            <a:r>
              <a:rPr sz="2400" spc="300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spc="-7" baseline="-20833" dirty="0">
                <a:latin typeface="Times New Roman"/>
                <a:cs typeface="Times New Roman"/>
              </a:rPr>
              <a:t>BE </a:t>
            </a:r>
            <a:r>
              <a:rPr sz="2400" spc="-57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should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increased.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Therefore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curve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shifts 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right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V</a:t>
            </a:r>
            <a:r>
              <a:rPr sz="2400" spc="-44" baseline="-20833" dirty="0">
                <a:latin typeface="Times New Roman"/>
                <a:cs typeface="Times New Roman"/>
              </a:rPr>
              <a:t>CE</a:t>
            </a:r>
            <a:r>
              <a:rPr sz="2400" spc="30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increases.</a:t>
            </a:r>
          </a:p>
        </p:txBody>
      </p:sp>
      <p:sp>
        <p:nvSpPr>
          <p:cNvPr id="4" name="object 3"/>
          <p:cNvSpPr txBox="1"/>
          <p:nvPr/>
        </p:nvSpPr>
        <p:spPr>
          <a:xfrm>
            <a:off x="539552" y="4653136"/>
            <a:ext cx="8208912" cy="1197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177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dirty="0">
                <a:latin typeface="Times New Roman"/>
                <a:cs typeface="Times New Roman"/>
              </a:rPr>
              <a:t>Reciprocal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slope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curve</a:t>
            </a:r>
            <a:r>
              <a:rPr sz="2400" spc="-5" dirty="0">
                <a:latin typeface="Times New Roman"/>
                <a:cs typeface="Times New Roman"/>
              </a:rPr>
              <a:t> is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Resistance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it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spc="-5" dirty="0" smtClean="0">
                <a:latin typeface="Times New Roman"/>
                <a:cs typeface="Times New Roman"/>
              </a:rPr>
              <a:t>medium.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Input</a:t>
            </a:r>
            <a:r>
              <a:rPr sz="2400" spc="-15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Resistance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about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750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Ohms.</a:t>
            </a:r>
            <a:endParaRPr sz="2400" dirty="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7" baseline="-20833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=∆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spc="-7" baseline="-20833" dirty="0">
                <a:latin typeface="Times New Roman"/>
                <a:cs typeface="Times New Roman"/>
              </a:rPr>
              <a:t>BE</a:t>
            </a:r>
            <a:r>
              <a:rPr sz="2400" spc="292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/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∆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7" baseline="-20833" dirty="0">
                <a:latin typeface="Times New Roman"/>
                <a:cs typeface="Times New Roman"/>
              </a:rPr>
              <a:t>B</a:t>
            </a:r>
            <a:r>
              <a:rPr sz="2400" spc="270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1605" y="225298"/>
            <a:ext cx="63188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CE</a:t>
            </a:r>
            <a:r>
              <a:rPr spc="-15" dirty="0"/>
              <a:t> </a:t>
            </a:r>
            <a:r>
              <a:rPr spc="-5" dirty="0"/>
              <a:t>– Output</a:t>
            </a:r>
            <a:r>
              <a:rPr spc="10" dirty="0"/>
              <a:t> </a:t>
            </a:r>
            <a:r>
              <a:rPr spc="-5" dirty="0"/>
              <a:t>Characteristics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5936" y="2996952"/>
            <a:ext cx="4863075" cy="338437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3240" y="711454"/>
            <a:ext cx="8225224" cy="47750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68300" marR="354330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dirty="0" smtClean="0">
                <a:latin typeface="Times New Roman"/>
                <a:cs typeface="Times New Roman"/>
              </a:rPr>
              <a:t>The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 current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spc="-22" baseline="-20833" dirty="0">
                <a:latin typeface="Times New Roman"/>
                <a:cs typeface="Times New Roman"/>
              </a:rPr>
              <a:t>B</a:t>
            </a:r>
            <a:r>
              <a:rPr sz="2400" spc="277" baseline="-20833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kept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constant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suitable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adjusting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base-emitter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voltage,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V</a:t>
            </a:r>
            <a:r>
              <a:rPr sz="2400" spc="-7" baseline="-20833" dirty="0" smtClean="0">
                <a:latin typeface="Times New Roman"/>
                <a:cs typeface="Times New Roman"/>
              </a:rPr>
              <a:t>BE</a:t>
            </a:r>
            <a:r>
              <a:rPr sz="2400" spc="-5" dirty="0" smtClean="0">
                <a:latin typeface="Times New Roman"/>
                <a:cs typeface="Times New Roman"/>
              </a:rPr>
              <a:t>.</a:t>
            </a:r>
            <a:endParaRPr lang="en-US" sz="2400" spc="-5" dirty="0" smtClean="0">
              <a:latin typeface="Times New Roman"/>
              <a:cs typeface="Times New Roman"/>
            </a:endParaRPr>
          </a:p>
          <a:p>
            <a:pPr marL="368300" marR="354330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dirty="0" smtClean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magnitude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10" dirty="0">
                <a:latin typeface="Times New Roman"/>
                <a:cs typeface="Times New Roman"/>
              </a:rPr>
              <a:t>collector-emitter </a:t>
            </a:r>
            <a:r>
              <a:rPr sz="2400" dirty="0">
                <a:latin typeface="Times New Roman"/>
                <a:cs typeface="Times New Roman"/>
              </a:rPr>
              <a:t>voltage </a:t>
            </a: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spc="-7" baseline="-20833" dirty="0">
                <a:latin typeface="Times New Roman"/>
                <a:cs typeface="Times New Roman"/>
              </a:rPr>
              <a:t>CE</a:t>
            </a:r>
            <a:r>
              <a:rPr sz="2400" baseline="-20833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 increased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suitable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equal steps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zero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collector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7" baseline="-20833" dirty="0">
                <a:latin typeface="Times New Roman"/>
                <a:cs typeface="Times New Roman"/>
              </a:rPr>
              <a:t>C</a:t>
            </a:r>
            <a:r>
              <a:rPr sz="2400" spc="284" baseline="-20833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noted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setting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V</a:t>
            </a:r>
            <a:r>
              <a:rPr sz="2400" spc="-7" baseline="-20833" dirty="0" smtClean="0">
                <a:latin typeface="Times New Roman"/>
                <a:cs typeface="Times New Roman"/>
              </a:rPr>
              <a:t>CE</a:t>
            </a:r>
            <a:r>
              <a:rPr sz="2400" spc="-5" dirty="0" smtClean="0">
                <a:latin typeface="Times New Roman"/>
                <a:cs typeface="Times New Roman"/>
              </a:rPr>
              <a:t>.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This</a:t>
            </a:r>
            <a:r>
              <a:rPr sz="2400" spc="-10" dirty="0" smtClean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repeated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different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fixed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</a:t>
            </a:r>
            <a:r>
              <a:rPr sz="2400" spc="-37" baseline="-20833" dirty="0">
                <a:latin typeface="Times New Roman"/>
                <a:cs typeface="Times New Roman"/>
              </a:rPr>
              <a:t>B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368300" marR="4487545" indent="-342900">
              <a:lnSpc>
                <a:spcPct val="100000"/>
              </a:lnSpc>
              <a:spcBef>
                <a:spcPts val="83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dirty="0">
                <a:latin typeface="Times New Roman"/>
                <a:cs typeface="Times New Roman"/>
              </a:rPr>
              <a:t>This curve </a:t>
            </a:r>
            <a:r>
              <a:rPr sz="2400" spc="-5" dirty="0">
                <a:latin typeface="Times New Roman"/>
                <a:cs typeface="Times New Roman"/>
              </a:rPr>
              <a:t>shows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relationship between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output</a:t>
            </a:r>
            <a:r>
              <a:rPr sz="2400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voltage</a:t>
            </a:r>
            <a:r>
              <a:rPr sz="2400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(V</a:t>
            </a:r>
            <a:r>
              <a:rPr sz="2400" spc="-15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CE</a:t>
            </a: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)</a:t>
            </a:r>
            <a:r>
              <a:rPr sz="24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to </a:t>
            </a:r>
            <a:r>
              <a:rPr sz="2400" spc="-5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output current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(I</a:t>
            </a:r>
            <a:r>
              <a:rPr sz="2400" spc="-7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)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for </a:t>
            </a:r>
            <a:r>
              <a:rPr sz="2400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various levels of input </a:t>
            </a:r>
            <a:r>
              <a:rPr sz="2400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current</a:t>
            </a:r>
            <a:r>
              <a:rPr sz="24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(I</a:t>
            </a:r>
            <a:r>
              <a:rPr sz="2400" spc="-7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B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).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254375" y="1889201"/>
            <a:ext cx="21621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7" baseline="13888" dirty="0">
                <a:latin typeface="Times New Roman"/>
                <a:cs typeface="Times New Roman"/>
              </a:rPr>
              <a:t>V</a:t>
            </a:r>
            <a:r>
              <a:rPr sz="1600" spc="-5" dirty="0">
                <a:latin typeface="Times New Roman"/>
                <a:cs typeface="Times New Roman"/>
              </a:rPr>
              <a:t>CE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3600" baseline="13888" dirty="0">
                <a:latin typeface="Times New Roman"/>
                <a:cs typeface="Times New Roman"/>
              </a:rPr>
              <a:t>=</a:t>
            </a:r>
            <a:r>
              <a:rPr sz="3600" spc="-112" baseline="13888" dirty="0">
                <a:latin typeface="Times New Roman"/>
                <a:cs typeface="Times New Roman"/>
              </a:rPr>
              <a:t> </a:t>
            </a:r>
            <a:r>
              <a:rPr sz="3600" spc="-7" baseline="13888" dirty="0">
                <a:latin typeface="Times New Roman"/>
                <a:cs typeface="Times New Roman"/>
              </a:rPr>
              <a:t>V</a:t>
            </a:r>
            <a:r>
              <a:rPr sz="1600" spc="-5" dirty="0">
                <a:latin typeface="Times New Roman"/>
                <a:cs typeface="Times New Roman"/>
              </a:rPr>
              <a:t>CB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3600" baseline="13888" dirty="0">
                <a:latin typeface="Times New Roman"/>
                <a:cs typeface="Times New Roman"/>
              </a:rPr>
              <a:t>+</a:t>
            </a:r>
            <a:r>
              <a:rPr sz="3600" spc="-97" baseline="13888" dirty="0">
                <a:latin typeface="Times New Roman"/>
                <a:cs typeface="Times New Roman"/>
              </a:rPr>
              <a:t> </a:t>
            </a:r>
            <a:r>
              <a:rPr sz="3600" spc="-7" baseline="13888" dirty="0">
                <a:latin typeface="Times New Roman"/>
                <a:cs typeface="Times New Roman"/>
              </a:rPr>
              <a:t>V</a:t>
            </a:r>
            <a:r>
              <a:rPr sz="1600" spc="-5" dirty="0">
                <a:latin typeface="Times New Roman"/>
                <a:cs typeface="Times New Roman"/>
              </a:rPr>
              <a:t>BE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3240" y="863854"/>
            <a:ext cx="7907655" cy="34618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spc="-5" dirty="0">
                <a:latin typeface="Times New Roman"/>
                <a:cs typeface="Times New Roman"/>
              </a:rPr>
              <a:t>When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7" baseline="-20833" dirty="0">
                <a:latin typeface="Times New Roman"/>
                <a:cs typeface="Times New Roman"/>
              </a:rPr>
              <a:t>B</a:t>
            </a:r>
            <a:r>
              <a:rPr sz="2400" spc="262" baseline="-20833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kept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constant,</a:t>
            </a:r>
          </a:p>
          <a:p>
            <a:pPr marL="3683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</a:t>
            </a:r>
            <a:r>
              <a:rPr sz="2400" spc="-15" baseline="-20833" dirty="0">
                <a:latin typeface="Times New Roman"/>
                <a:cs typeface="Times New Roman"/>
              </a:rPr>
              <a:t>CE</a:t>
            </a:r>
            <a:r>
              <a:rPr sz="2400" spc="300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increases,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spc="-7" baseline="-20833" dirty="0">
                <a:latin typeface="Times New Roman"/>
                <a:cs typeface="Times New Roman"/>
              </a:rPr>
              <a:t>CB</a:t>
            </a:r>
            <a:r>
              <a:rPr sz="2400" spc="27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also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increases,</a:t>
            </a:r>
          </a:p>
          <a:p>
            <a:pPr marL="3683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spc="-110" dirty="0" smtClean="0">
                <a:latin typeface="Times New Roman"/>
                <a:cs typeface="Times New Roman"/>
              </a:rPr>
              <a:t>We</a:t>
            </a:r>
            <a:r>
              <a:rPr sz="2400" spc="-1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write</a:t>
            </a:r>
          </a:p>
          <a:p>
            <a:pPr marL="368300" marR="17780" indent="-342900" algn="just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</a:t>
            </a:r>
            <a:r>
              <a:rPr sz="2400" spc="-15" baseline="-20833" dirty="0">
                <a:latin typeface="Times New Roman"/>
                <a:cs typeface="Times New Roman"/>
              </a:rPr>
              <a:t>CB</a:t>
            </a:r>
            <a:r>
              <a:rPr sz="2400" spc="292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increases,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depletion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Base </a:t>
            </a:r>
            <a:r>
              <a:rPr sz="2400" dirty="0">
                <a:latin typeface="Times New Roman"/>
                <a:cs typeface="Times New Roman"/>
              </a:rPr>
              <a:t>Collector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junction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increases,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effective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Base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width decreases,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7" baseline="-20833" dirty="0">
                <a:latin typeface="Times New Roman"/>
                <a:cs typeface="Times New Roman"/>
              </a:rPr>
              <a:t>B</a:t>
            </a:r>
            <a:r>
              <a:rPr sz="2400" spc="284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decreases.</a:t>
            </a:r>
          </a:p>
          <a:p>
            <a:pPr marL="3683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</a:t>
            </a:r>
            <a:r>
              <a:rPr sz="2400" spc="-15" baseline="-20833" dirty="0">
                <a:latin typeface="Times New Roman"/>
                <a:cs typeface="Times New Roman"/>
              </a:rPr>
              <a:t>CE</a:t>
            </a:r>
            <a:r>
              <a:rPr sz="2400" spc="292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increases,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baseline="-20833" dirty="0">
                <a:latin typeface="Times New Roman"/>
                <a:cs typeface="Times New Roman"/>
              </a:rPr>
              <a:t>C</a:t>
            </a:r>
            <a:r>
              <a:rPr sz="2400" spc="270" baseline="-20833" dirty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increases</a:t>
            </a:r>
            <a:r>
              <a:rPr lang="en-US" sz="2400" dirty="0" smtClean="0">
                <a:latin typeface="Times New Roman"/>
                <a:cs typeface="Times New Roman"/>
              </a:rPr>
              <a:t>, </a:t>
            </a:r>
            <a:r>
              <a:rPr sz="2400" spc="-110" dirty="0" smtClean="0">
                <a:latin typeface="Times New Roman"/>
                <a:cs typeface="Times New Roman"/>
              </a:rPr>
              <a:t>We</a:t>
            </a:r>
            <a:r>
              <a:rPr sz="240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have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15" baseline="-20833" dirty="0">
                <a:latin typeface="Times New Roman"/>
                <a:cs typeface="Times New Roman"/>
              </a:rPr>
              <a:t>C</a:t>
            </a:r>
            <a:r>
              <a:rPr sz="2400" spc="270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β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7" baseline="-20833" dirty="0">
                <a:latin typeface="Times New Roman"/>
                <a:cs typeface="Times New Roman"/>
              </a:rPr>
              <a:t>B</a:t>
            </a:r>
            <a:endParaRPr sz="2400" baseline="-20833" dirty="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dirty="0">
                <a:solidFill>
                  <a:srgbClr val="6F2F9F"/>
                </a:solidFill>
                <a:latin typeface="Times New Roman"/>
                <a:cs typeface="Times New Roman"/>
              </a:rPr>
              <a:t>I</a:t>
            </a:r>
            <a:r>
              <a:rPr sz="2400" baseline="-20833" dirty="0">
                <a:solidFill>
                  <a:srgbClr val="6F2F9F"/>
                </a:solidFill>
                <a:latin typeface="Times New Roman"/>
                <a:cs typeface="Times New Roman"/>
              </a:rPr>
              <a:t>C</a:t>
            </a:r>
            <a:r>
              <a:rPr sz="2400" spc="270" baseline="-20833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F2F9F"/>
                </a:solidFill>
                <a:latin typeface="Times New Roman"/>
                <a:cs typeface="Times New Roman"/>
              </a:rPr>
              <a:t>not</a:t>
            </a:r>
            <a:r>
              <a:rPr sz="2400" spc="-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F2F9F"/>
                </a:solidFill>
                <a:latin typeface="Times New Roman"/>
                <a:cs typeface="Times New Roman"/>
              </a:rPr>
              <a:t>only</a:t>
            </a:r>
            <a:r>
              <a:rPr sz="2400" spc="-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F2F9F"/>
                </a:solidFill>
                <a:latin typeface="Times New Roman"/>
                <a:cs typeface="Times New Roman"/>
              </a:rPr>
              <a:t>depends</a:t>
            </a:r>
            <a:r>
              <a:rPr sz="2400" spc="-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F2F9F"/>
                </a:solidFill>
                <a:latin typeface="Times New Roman"/>
                <a:cs typeface="Times New Roman"/>
              </a:rPr>
              <a:t>on</a:t>
            </a:r>
            <a:r>
              <a:rPr sz="2400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F2F9F"/>
                </a:solidFill>
                <a:latin typeface="Times New Roman"/>
                <a:cs typeface="Times New Roman"/>
              </a:rPr>
              <a:t>I</a:t>
            </a:r>
            <a:r>
              <a:rPr sz="2400" baseline="-20833" dirty="0">
                <a:solidFill>
                  <a:srgbClr val="6F2F9F"/>
                </a:solidFill>
                <a:latin typeface="Times New Roman"/>
                <a:cs typeface="Times New Roman"/>
              </a:rPr>
              <a:t>B</a:t>
            </a:r>
            <a:r>
              <a:rPr sz="2400" spc="277" baseline="-20833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F2F9F"/>
                </a:solidFill>
                <a:latin typeface="Times New Roman"/>
                <a:cs typeface="Times New Roman"/>
              </a:rPr>
              <a:t>but</a:t>
            </a:r>
            <a:r>
              <a:rPr sz="2400" spc="-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F2F9F"/>
                </a:solidFill>
                <a:latin typeface="Times New Roman"/>
                <a:cs typeface="Times New Roman"/>
              </a:rPr>
              <a:t>also</a:t>
            </a:r>
            <a:r>
              <a:rPr sz="2400" spc="-6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rgbClr val="6F2F9F"/>
                </a:solidFill>
                <a:latin typeface="Times New Roman"/>
                <a:cs typeface="Times New Roman"/>
              </a:rPr>
              <a:t>V</a:t>
            </a:r>
            <a:r>
              <a:rPr sz="2400" spc="-7" baseline="-20833" dirty="0" smtClean="0">
                <a:solidFill>
                  <a:srgbClr val="6F2F9F"/>
                </a:solidFill>
                <a:latin typeface="Times New Roman"/>
                <a:cs typeface="Times New Roman"/>
              </a:rPr>
              <a:t>CE</a:t>
            </a:r>
            <a:endParaRPr lang="en-US" sz="2400" spc="-7" baseline="-20833" dirty="0" smtClean="0">
              <a:solidFill>
                <a:srgbClr val="6F2F9F"/>
              </a:solidFill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lang="en-US" sz="3200" b="1" spc="-7" baseline="-20833" dirty="0" smtClean="0">
                <a:solidFill>
                  <a:srgbClr val="6F2F9F"/>
                </a:solidFill>
                <a:latin typeface="Times New Roman"/>
                <a:cs typeface="Times New Roman"/>
              </a:rPr>
              <a:t>We have</a:t>
            </a:r>
            <a:endParaRPr sz="3200" b="1" baseline="-20833" dirty="0">
              <a:latin typeface="Times New Roman"/>
              <a:cs typeface="Times New Roman"/>
            </a:endParaRPr>
          </a:p>
        </p:txBody>
      </p:sp>
      <p:pic>
        <p:nvPicPr>
          <p:cNvPr id="9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7704" y="4725144"/>
            <a:ext cx="5928126" cy="7200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3568" y="404664"/>
            <a:ext cx="79208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4318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larger </a:t>
            </a:r>
            <a:r>
              <a:rPr sz="2400" dirty="0">
                <a:latin typeface="Times New Roman"/>
                <a:cs typeface="Times New Roman"/>
              </a:rPr>
              <a:t>values of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V</a:t>
            </a:r>
            <a:r>
              <a:rPr sz="2400" spc="-22" baseline="-20833" dirty="0">
                <a:latin typeface="Times New Roman"/>
                <a:cs typeface="Times New Roman"/>
              </a:rPr>
              <a:t>CE</a:t>
            </a:r>
            <a:r>
              <a:rPr sz="2400" spc="-15" dirty="0">
                <a:latin typeface="Times New Roman"/>
                <a:cs typeface="Times New Roman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due to early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effect,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small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α</a:t>
            </a:r>
            <a:r>
              <a:rPr sz="2400" spc="-5" dirty="0">
                <a:latin typeface="Times New Roman"/>
                <a:cs typeface="Times New Roman"/>
              </a:rPr>
              <a:t> is </a:t>
            </a:r>
            <a:r>
              <a:rPr sz="2400" dirty="0">
                <a:latin typeface="Times New Roman"/>
                <a:cs typeface="Times New Roman"/>
              </a:rPr>
              <a:t>reflected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very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large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β.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3568" y="1412776"/>
            <a:ext cx="45142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  <a:tab pos="3088640" algn="l"/>
                <a:tab pos="4328795" algn="l"/>
              </a:tabLst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m</a:t>
            </a:r>
            <a:r>
              <a:rPr sz="2400" dirty="0">
                <a:latin typeface="Times New Roman"/>
                <a:cs typeface="Times New Roman"/>
              </a:rPr>
              <a:t>ple, </a:t>
            </a:r>
            <a:r>
              <a:rPr sz="2400" spc="-10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hen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α	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0.98,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β	=</a:t>
            </a:r>
          </a:p>
        </p:txBody>
      </p:sp>
      <p:sp>
        <p:nvSpPr>
          <p:cNvPr id="6" name="object 6"/>
          <p:cNvSpPr/>
          <p:nvPr/>
        </p:nvSpPr>
        <p:spPr>
          <a:xfrm>
            <a:off x="5364088" y="1628800"/>
            <a:ext cx="716280" cy="20320"/>
          </a:xfrm>
          <a:custGeom>
            <a:avLst/>
            <a:gdLst/>
            <a:ahLst/>
            <a:cxnLst/>
            <a:rect l="l" t="t" r="r" b="b"/>
            <a:pathLst>
              <a:path w="716279" h="20320">
                <a:moveTo>
                  <a:pt x="716279" y="0"/>
                </a:moveTo>
                <a:lnTo>
                  <a:pt x="0" y="0"/>
                </a:lnTo>
                <a:lnTo>
                  <a:pt x="0" y="19812"/>
                </a:lnTo>
                <a:lnTo>
                  <a:pt x="716279" y="19812"/>
                </a:lnTo>
                <a:lnTo>
                  <a:pt x="7162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36096" y="1340768"/>
            <a:ext cx="45085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30" dirty="0">
                <a:latin typeface="Cambria Math"/>
                <a:cs typeface="Cambria Math"/>
              </a:rPr>
              <a:t>0</a:t>
            </a:r>
            <a:r>
              <a:rPr sz="1750" spc="10" dirty="0">
                <a:latin typeface="Cambria Math"/>
                <a:cs typeface="Cambria Math"/>
              </a:rPr>
              <a:t>.98</a:t>
            </a:r>
            <a:endParaRPr sz="1750" dirty="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64088" y="1628800"/>
            <a:ext cx="74041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35" dirty="0">
                <a:latin typeface="Cambria Math"/>
                <a:cs typeface="Cambria Math"/>
              </a:rPr>
              <a:t>1</a:t>
            </a:r>
            <a:r>
              <a:rPr sz="1750" spc="-40" dirty="0">
                <a:latin typeface="Cambria Math"/>
                <a:cs typeface="Cambria Math"/>
              </a:rPr>
              <a:t>−</a:t>
            </a:r>
            <a:r>
              <a:rPr sz="1750" spc="45" dirty="0">
                <a:latin typeface="Cambria Math"/>
                <a:cs typeface="Cambria Math"/>
              </a:rPr>
              <a:t>0</a:t>
            </a:r>
            <a:r>
              <a:rPr sz="1750" dirty="0">
                <a:latin typeface="Cambria Math"/>
                <a:cs typeface="Cambria Math"/>
              </a:rPr>
              <a:t>.</a:t>
            </a:r>
            <a:r>
              <a:rPr sz="1750" spc="10" dirty="0">
                <a:latin typeface="Cambria Math"/>
                <a:cs typeface="Cambria Math"/>
              </a:rPr>
              <a:t>98</a:t>
            </a:r>
            <a:endParaRPr sz="1750" dirty="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28184" y="1412776"/>
            <a:ext cx="6540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49.</a:t>
            </a:r>
          </a:p>
        </p:txBody>
      </p:sp>
      <p:sp>
        <p:nvSpPr>
          <p:cNvPr id="10" name="object 10"/>
          <p:cNvSpPr/>
          <p:nvPr/>
        </p:nvSpPr>
        <p:spPr>
          <a:xfrm>
            <a:off x="4788024" y="2204864"/>
            <a:ext cx="844550" cy="20320"/>
          </a:xfrm>
          <a:custGeom>
            <a:avLst/>
            <a:gdLst/>
            <a:ahLst/>
            <a:cxnLst/>
            <a:rect l="l" t="t" r="r" b="b"/>
            <a:pathLst>
              <a:path w="844550" h="20320">
                <a:moveTo>
                  <a:pt x="844296" y="0"/>
                </a:moveTo>
                <a:lnTo>
                  <a:pt x="0" y="0"/>
                </a:lnTo>
                <a:lnTo>
                  <a:pt x="0" y="19811"/>
                </a:lnTo>
                <a:lnTo>
                  <a:pt x="844296" y="19811"/>
                </a:lnTo>
                <a:lnTo>
                  <a:pt x="8442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04048" y="1916832"/>
            <a:ext cx="57975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45" dirty="0">
                <a:latin typeface="Cambria Math"/>
                <a:cs typeface="Cambria Math"/>
              </a:rPr>
              <a:t>0</a:t>
            </a:r>
            <a:r>
              <a:rPr sz="1750" dirty="0">
                <a:latin typeface="Cambria Math"/>
                <a:cs typeface="Cambria Math"/>
              </a:rPr>
              <a:t>.</a:t>
            </a:r>
            <a:r>
              <a:rPr sz="1750" spc="-15" dirty="0">
                <a:latin typeface="Cambria Math"/>
                <a:cs typeface="Cambria Math"/>
              </a:rPr>
              <a:t>9</a:t>
            </a:r>
            <a:r>
              <a:rPr sz="1750" spc="30" dirty="0">
                <a:latin typeface="Cambria Math"/>
                <a:cs typeface="Cambria Math"/>
              </a:rPr>
              <a:t>8</a:t>
            </a:r>
            <a:r>
              <a:rPr sz="1750" spc="40" dirty="0">
                <a:latin typeface="Cambria Math"/>
                <a:cs typeface="Cambria Math"/>
              </a:rPr>
              <a:t>5</a:t>
            </a:r>
            <a:endParaRPr sz="1750" dirty="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88024" y="2204864"/>
            <a:ext cx="871219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15" dirty="0">
                <a:latin typeface="Cambria Math"/>
                <a:cs typeface="Cambria Math"/>
              </a:rPr>
              <a:t>1−0.985</a:t>
            </a:r>
            <a:endParaRPr sz="1750" dirty="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96136" y="2060848"/>
            <a:ext cx="654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66.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67544" y="1844824"/>
            <a:ext cx="7796530" cy="224472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α increases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0.985,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β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</a:p>
          <a:p>
            <a:pPr marL="355600" marR="785495" indent="-342900">
              <a:lnSpc>
                <a:spcPct val="100000"/>
              </a:lnSpc>
              <a:spcBef>
                <a:spcPts val="12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Here,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slight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increase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α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about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0.5%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results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increase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β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about 34%.</a:t>
            </a: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Hence,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characteristics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configuration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show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larger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slope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compared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CB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configuration.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23528" y="4221088"/>
            <a:ext cx="8352928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8300" marR="1778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In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006FC0"/>
                </a:solidFill>
                <a:latin typeface="Times New Roman"/>
                <a:cs typeface="Times New Roman"/>
              </a:rPr>
              <a:t>active</a:t>
            </a:r>
            <a:r>
              <a:rPr lang="en-US" sz="2000" spc="-35" dirty="0" smtClean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solidFill>
                  <a:srgbClr val="006FC0"/>
                </a:solidFill>
                <a:latin typeface="Times New Roman"/>
                <a:cs typeface="Times New Roman"/>
              </a:rPr>
              <a:t>region</a:t>
            </a:r>
            <a:r>
              <a:rPr lang="en-US" sz="2000" spc="-20" dirty="0" smtClean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of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CE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configuration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transistor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will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work</a:t>
            </a:r>
            <a:r>
              <a:rPr lang="en-US" sz="2000" spc="5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as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an </a:t>
            </a:r>
            <a:r>
              <a:rPr lang="en-US" sz="2000" spc="-585" dirty="0" smtClean="0">
                <a:latin typeface="Times New Roman"/>
                <a:cs typeface="Times New Roman"/>
              </a:rPr>
              <a:t> </a:t>
            </a:r>
            <a:r>
              <a:rPr lang="en-US" sz="2000" spc="-15" dirty="0" smtClean="0">
                <a:latin typeface="Times New Roman"/>
                <a:cs typeface="Times New Roman"/>
              </a:rPr>
              <a:t>Amplifier.</a:t>
            </a:r>
            <a:r>
              <a:rPr lang="en-US" sz="2000" dirty="0" smtClean="0">
                <a:latin typeface="Times New Roman"/>
                <a:cs typeface="Times New Roman"/>
              </a:rPr>
              <a:t> Here Input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junction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is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forward biased and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Collector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Base junction</a:t>
            </a:r>
            <a:r>
              <a:rPr lang="en-US" sz="2000" spc="-5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is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Reverse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biased.</a:t>
            </a:r>
          </a:p>
          <a:p>
            <a:pPr marL="368300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lang="en-US" sz="2000" spc="-10" dirty="0" smtClean="0">
                <a:latin typeface="Times New Roman"/>
                <a:cs typeface="Times New Roman"/>
              </a:rPr>
              <a:t>Transistor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output current</a:t>
            </a:r>
            <a:r>
              <a:rPr lang="en-US" sz="2000" spc="-30" dirty="0" smtClean="0">
                <a:latin typeface="Times New Roman"/>
                <a:cs typeface="Times New Roman"/>
              </a:rPr>
              <a:t> </a:t>
            </a:r>
            <a:r>
              <a:rPr lang="en-US" sz="2000" spc="-20" dirty="0" smtClean="0">
                <a:latin typeface="Times New Roman"/>
                <a:cs typeface="Times New Roman"/>
              </a:rPr>
              <a:t>I</a:t>
            </a:r>
            <a:r>
              <a:rPr lang="en-US" sz="2000" spc="-30" baseline="-20833" dirty="0" smtClean="0">
                <a:latin typeface="Times New Roman"/>
                <a:cs typeface="Times New Roman"/>
              </a:rPr>
              <a:t>C</a:t>
            </a:r>
            <a:r>
              <a:rPr lang="en-US" sz="2000" spc="292" baseline="-20833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responds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to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 input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current</a:t>
            </a:r>
            <a:r>
              <a:rPr lang="en-US" sz="2000" spc="-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</a:t>
            </a:r>
            <a:r>
              <a:rPr lang="en-US" sz="2000" baseline="-20833" dirty="0" smtClean="0">
                <a:latin typeface="Times New Roman"/>
                <a:cs typeface="Times New Roman"/>
              </a:rPr>
              <a:t>B</a:t>
            </a:r>
            <a:r>
              <a:rPr lang="en-US" sz="2000" dirty="0" smtClean="0">
                <a:latin typeface="Times New Roman"/>
                <a:cs typeface="Times New Roman"/>
              </a:rPr>
              <a:t>. I</a:t>
            </a:r>
            <a:r>
              <a:rPr lang="en-US" sz="2000" baseline="-20833" dirty="0" smtClean="0">
                <a:latin typeface="Times New Roman"/>
                <a:cs typeface="Times New Roman"/>
              </a:rPr>
              <a:t>C</a:t>
            </a:r>
            <a:r>
              <a:rPr lang="en-US" sz="2000" spc="-15" baseline="-20833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varies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with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changes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in</a:t>
            </a:r>
            <a:r>
              <a:rPr lang="en-US" sz="2000" spc="-60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V</a:t>
            </a:r>
            <a:r>
              <a:rPr lang="en-US" sz="2000" spc="-7" baseline="-20833" dirty="0" smtClean="0">
                <a:latin typeface="Times New Roman"/>
                <a:cs typeface="Times New Roman"/>
              </a:rPr>
              <a:t>CE</a:t>
            </a:r>
            <a:r>
              <a:rPr lang="en-US" sz="2000" spc="307" baseline="-20833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when</a:t>
            </a:r>
            <a:r>
              <a:rPr lang="en-US" sz="2000" spc="-5" dirty="0" smtClean="0">
                <a:latin typeface="Times New Roman"/>
                <a:cs typeface="Times New Roman"/>
              </a:rPr>
              <a:t> I</a:t>
            </a:r>
            <a:r>
              <a:rPr lang="en-US" sz="2000" spc="-7" baseline="-20833" dirty="0" smtClean="0">
                <a:latin typeface="Times New Roman"/>
                <a:cs typeface="Times New Roman"/>
              </a:rPr>
              <a:t>B</a:t>
            </a:r>
            <a:r>
              <a:rPr lang="en-US" sz="2000" spc="284" baseline="-20833" dirty="0" smtClean="0">
                <a:latin typeface="Times New Roman"/>
                <a:cs typeface="Times New Roman"/>
              </a:rPr>
              <a:t> </a:t>
            </a:r>
            <a:r>
              <a:rPr lang="en-US" sz="2000" spc="-5" dirty="0" smtClean="0">
                <a:latin typeface="Times New Roman"/>
                <a:cs typeface="Times New Roman"/>
              </a:rPr>
              <a:t>is </a:t>
            </a:r>
            <a:r>
              <a:rPr lang="en-US" sz="2000" dirty="0" smtClean="0">
                <a:latin typeface="Times New Roman"/>
                <a:cs typeface="Times New Roman"/>
              </a:rPr>
              <a:t>kept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constant. If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spc="-10" dirty="0" smtClean="0">
                <a:latin typeface="Times New Roman"/>
                <a:cs typeface="Times New Roman"/>
              </a:rPr>
              <a:t>V</a:t>
            </a:r>
            <a:r>
              <a:rPr lang="en-US" sz="2000" spc="-15" baseline="-20833" dirty="0" smtClean="0">
                <a:latin typeface="Times New Roman"/>
                <a:cs typeface="Times New Roman"/>
              </a:rPr>
              <a:t>CE</a:t>
            </a:r>
            <a:r>
              <a:rPr lang="en-US" sz="2000" spc="15" baseline="-20833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is</a:t>
            </a:r>
            <a:r>
              <a:rPr lang="en-US"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increased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continuously</a:t>
            </a:r>
            <a:r>
              <a:rPr lang="en-US" sz="2000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then</a:t>
            </a:r>
            <a:r>
              <a:rPr lang="en-US" sz="2000" spc="-1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depletion</a:t>
            </a:r>
            <a:r>
              <a:rPr lang="en-US" sz="2000" spc="-4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region</a:t>
            </a:r>
            <a:r>
              <a:rPr lang="en-US" sz="2000" spc="-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in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CB junction</a:t>
            </a:r>
            <a:r>
              <a:rPr lang="en-US" sz="2000" spc="-6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increases. It increases </a:t>
            </a:r>
            <a:r>
              <a:rPr lang="en-US" sz="2000" spc="-10" dirty="0" smtClean="0">
                <a:latin typeface="Times New Roman"/>
                <a:cs typeface="Times New Roman"/>
              </a:rPr>
              <a:t>I</a:t>
            </a:r>
            <a:r>
              <a:rPr lang="en-US" sz="2000" spc="-15" baseline="-20833" dirty="0" smtClean="0">
                <a:latin typeface="Times New Roman"/>
                <a:cs typeface="Times New Roman"/>
              </a:rPr>
              <a:t>C </a:t>
            </a:r>
            <a:r>
              <a:rPr lang="en-US" sz="2000" dirty="0" smtClean="0">
                <a:latin typeface="Times New Roman"/>
                <a:cs typeface="Times New Roman"/>
              </a:rPr>
              <a:t>Rapidly and operates the transistor in the active </a:t>
            </a:r>
            <a:r>
              <a:rPr lang="en-US" sz="2000" spc="-58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Region.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95536" y="404664"/>
            <a:ext cx="8475980" cy="540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marR="11176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Cut-off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region</a:t>
            </a:r>
            <a:r>
              <a:rPr sz="24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configuration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Emitter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junction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Collector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Base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junction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 reverse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biased.</a:t>
            </a:r>
          </a:p>
          <a:p>
            <a:pPr marL="4191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below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curve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I</a:t>
            </a:r>
            <a:r>
              <a:rPr sz="2400" spc="-44" baseline="-20833" dirty="0">
                <a:latin typeface="Times New Roman"/>
                <a:cs typeface="Times New Roman"/>
              </a:rPr>
              <a:t>B</a:t>
            </a:r>
            <a:r>
              <a:rPr sz="2400" spc="292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0.</a:t>
            </a:r>
          </a:p>
          <a:p>
            <a:pPr marL="419100" marR="748665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2400" dirty="0">
                <a:latin typeface="Times New Roman"/>
                <a:cs typeface="Times New Roman"/>
              </a:rPr>
              <a:t>Current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due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minority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charge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carriers,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Reverse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saturation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current.</a:t>
            </a:r>
          </a:p>
          <a:p>
            <a:pPr marL="419100" marR="33464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transistor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virtually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 open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circuit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emitter.</a:t>
            </a:r>
            <a:endParaRPr sz="2400" dirty="0">
              <a:latin typeface="Times New Roman"/>
              <a:cs typeface="Times New Roman"/>
            </a:endParaRPr>
          </a:p>
          <a:p>
            <a:pPr marL="419100" marR="844550" indent="-342900">
              <a:lnSpc>
                <a:spcPct val="100000"/>
              </a:lnSpc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2400" dirty="0" smtClean="0">
                <a:latin typeface="Times New Roman"/>
                <a:cs typeface="Times New Roman"/>
              </a:rPr>
              <a:t>In</a:t>
            </a:r>
            <a:r>
              <a:rPr sz="2400" spc="-1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Saturation</a:t>
            </a:r>
            <a:r>
              <a:rPr sz="2400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region</a:t>
            </a:r>
            <a:r>
              <a:rPr sz="24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configuration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junctions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forward biased.</a:t>
            </a:r>
          </a:p>
          <a:p>
            <a:pPr marL="4191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2400" dirty="0">
                <a:latin typeface="Times New Roman"/>
                <a:cs typeface="Times New Roman"/>
              </a:rPr>
              <a:t>Current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maximum.</a:t>
            </a:r>
            <a:endParaRPr sz="2400" dirty="0">
              <a:latin typeface="Times New Roman"/>
              <a:cs typeface="Times New Roman"/>
            </a:endParaRPr>
          </a:p>
          <a:p>
            <a:pPr marL="419100" marR="8128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increase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base</a:t>
            </a:r>
            <a:r>
              <a:rPr sz="2400" dirty="0">
                <a:latin typeface="Times New Roman"/>
                <a:cs typeface="Times New Roman"/>
              </a:rPr>
              <a:t> current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</a:t>
            </a:r>
            <a:r>
              <a:rPr sz="2400" spc="-37" baseline="-20833" dirty="0">
                <a:latin typeface="Times New Roman"/>
                <a:cs typeface="Times New Roman"/>
              </a:rPr>
              <a:t>B</a:t>
            </a:r>
            <a:r>
              <a:rPr sz="2400" spc="284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does not cause a corresponding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large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15" baseline="-20833" dirty="0">
                <a:latin typeface="Times New Roman"/>
                <a:cs typeface="Times New Roman"/>
              </a:rPr>
              <a:t>C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4191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2400" dirty="0">
                <a:latin typeface="Times New Roman"/>
                <a:cs typeface="Times New Roman"/>
              </a:rPr>
              <a:t>In saturation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region,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I</a:t>
            </a:r>
            <a:r>
              <a:rPr sz="2400" spc="-30" baseline="-20833" dirty="0">
                <a:latin typeface="Times New Roman"/>
                <a:cs typeface="Times New Roman"/>
              </a:rPr>
              <a:t>C</a:t>
            </a:r>
            <a:r>
              <a:rPr sz="2400" spc="-15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spc="-7" baseline="-20833" dirty="0">
                <a:latin typeface="Times New Roman"/>
                <a:cs typeface="Times New Roman"/>
              </a:rPr>
              <a:t>CC</a:t>
            </a:r>
            <a:r>
              <a:rPr sz="2400" spc="292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/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-15" baseline="-20833" dirty="0">
                <a:latin typeface="Times New Roman"/>
                <a:cs typeface="Times New Roman"/>
              </a:rPr>
              <a:t>L.</a:t>
            </a:r>
            <a:endParaRPr sz="2400" baseline="-20833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7840" y="940054"/>
            <a:ext cx="8354695" cy="46355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937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93065" algn="l"/>
                <a:tab pos="393700" algn="l"/>
                <a:tab pos="3708400" algn="l"/>
              </a:tabLst>
            </a:pPr>
            <a:r>
              <a:rPr sz="2400" b="1" dirty="0">
                <a:latin typeface="Times New Roman"/>
                <a:cs typeface="Times New Roman"/>
              </a:rPr>
              <a:t>Output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Resistance:	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out</a:t>
            </a:r>
            <a:r>
              <a:rPr sz="2400" dirty="0">
                <a:latin typeface="Times New Roman"/>
                <a:cs typeface="Times New Roman"/>
              </a:rPr>
              <a:t>=∆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spc="-7" baseline="-20833" dirty="0">
                <a:latin typeface="Times New Roman"/>
                <a:cs typeface="Times New Roman"/>
              </a:rPr>
              <a:t>CE</a:t>
            </a:r>
            <a:r>
              <a:rPr sz="2400" spc="27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/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∆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7" baseline="-20833" dirty="0">
                <a:latin typeface="Times New Roman"/>
                <a:cs typeface="Times New Roman"/>
              </a:rPr>
              <a:t>C</a:t>
            </a:r>
            <a:r>
              <a:rPr sz="2400" spc="262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</a:p>
          <a:p>
            <a:pPr marL="393700" marR="431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dirty="0">
                <a:latin typeface="Times New Roman"/>
                <a:cs typeface="Times New Roman"/>
              </a:rPr>
              <a:t>Reciprocal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the slope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curve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 Resistance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medium.</a:t>
            </a:r>
            <a:endParaRPr sz="2400" dirty="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spc="-5" dirty="0">
                <a:latin typeface="Times New Roman"/>
                <a:cs typeface="Times New Roman"/>
              </a:rPr>
              <a:t>Output </a:t>
            </a:r>
            <a:r>
              <a:rPr sz="2400" dirty="0">
                <a:latin typeface="Times New Roman"/>
                <a:cs typeface="Times New Roman"/>
              </a:rPr>
              <a:t>Resistance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about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45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Kilo</a:t>
            </a:r>
            <a:r>
              <a:rPr sz="2400" spc="-5" dirty="0">
                <a:latin typeface="Times New Roman"/>
                <a:cs typeface="Times New Roman"/>
              </a:rPr>
              <a:t> Ohms.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dirty="0">
                <a:latin typeface="Times New Roman"/>
                <a:cs typeface="Times New Roman"/>
              </a:rPr>
              <a:t>Conclusion:</a:t>
            </a:r>
            <a:endParaRPr sz="2400" dirty="0">
              <a:latin typeface="Times New Roman"/>
              <a:cs typeface="Times New Roman"/>
            </a:endParaRPr>
          </a:p>
          <a:p>
            <a:pPr marL="393700" marR="142875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It</a:t>
            </a:r>
            <a:r>
              <a:rPr sz="2400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has</a:t>
            </a:r>
            <a:r>
              <a:rPr sz="2400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medium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 Input</a:t>
            </a:r>
            <a:r>
              <a:rPr sz="2400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Resistance</a:t>
            </a:r>
            <a:r>
              <a:rPr sz="24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medium</a:t>
            </a:r>
            <a:r>
              <a:rPr sz="2400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Output</a:t>
            </a:r>
            <a:r>
              <a:rPr sz="2400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Resistance</a:t>
            </a:r>
            <a:r>
              <a:rPr sz="2400" spc="-10" dirty="0">
                <a:latin typeface="Times New Roman"/>
                <a:cs typeface="Times New Roman"/>
              </a:rPr>
              <a:t>.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Hence</a:t>
            </a:r>
            <a:r>
              <a:rPr sz="2400" spc="-5" dirty="0">
                <a:latin typeface="Times New Roman"/>
                <a:cs typeface="Times New Roman"/>
              </a:rPr>
              <a:t> CE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configuration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preferred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Amplification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purpose.</a:t>
            </a: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Application: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configuration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used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Amplification</a:t>
            </a:r>
            <a:endParaRPr sz="2400" dirty="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purpose.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82620" y="225298"/>
            <a:ext cx="3779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CB</a:t>
            </a:r>
            <a:r>
              <a:rPr spc="-45" dirty="0"/>
              <a:t> </a:t>
            </a:r>
            <a:r>
              <a:rPr spc="-5" dirty="0"/>
              <a:t>configuration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093466"/>
            <a:ext cx="7230745" cy="22205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Base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common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Emitter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terminal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Collector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terminal.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Emitter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 junction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(I/P) Junction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forward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biased.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Collector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 Junction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(O/P)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junction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reverse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biased.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830" y="1028334"/>
            <a:ext cx="6087224" cy="20489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976" y="225298"/>
            <a:ext cx="5699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CB</a:t>
            </a:r>
            <a:r>
              <a:rPr spc="-1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5" dirty="0"/>
              <a:t>Input</a:t>
            </a:r>
            <a:r>
              <a:rPr spc="10" dirty="0"/>
              <a:t> </a:t>
            </a:r>
            <a:r>
              <a:rPr spc="-5" dirty="0"/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5140" y="863854"/>
            <a:ext cx="8189595" cy="412305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064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Input </a:t>
            </a:r>
            <a:r>
              <a:rPr sz="2400" b="1" dirty="0">
                <a:latin typeface="Times New Roman"/>
                <a:cs typeface="Times New Roman"/>
              </a:rPr>
              <a:t>characteristics:</a:t>
            </a:r>
            <a:endParaRPr sz="2400">
              <a:latin typeface="Times New Roman"/>
              <a:cs typeface="Times New Roman"/>
            </a:endParaRPr>
          </a:p>
          <a:p>
            <a:pPr marL="406400" marR="80581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characteristics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forward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characteristics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emitter base diode for various collector voltages </a:t>
            </a:r>
            <a:r>
              <a:rPr sz="2400" spc="-30" dirty="0">
                <a:latin typeface="Times New Roman"/>
                <a:cs typeface="Times New Roman"/>
              </a:rPr>
              <a:t>V</a:t>
            </a:r>
            <a:r>
              <a:rPr sz="2400" spc="-44" baseline="-20833" dirty="0">
                <a:latin typeface="Times New Roman"/>
                <a:cs typeface="Times New Roman"/>
              </a:rPr>
              <a:t>CB</a:t>
            </a:r>
            <a:r>
              <a:rPr sz="2400" spc="-3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constant.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406400" marR="81280" indent="-342900">
              <a:lnSpc>
                <a:spcPct val="100000"/>
              </a:lnSpc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2400" dirty="0">
                <a:latin typeface="Times New Roman"/>
                <a:cs typeface="Times New Roman"/>
              </a:rPr>
              <a:t>The collector base voltage </a:t>
            </a:r>
            <a:r>
              <a:rPr sz="2400" spc="-20" dirty="0">
                <a:latin typeface="Times New Roman"/>
                <a:cs typeface="Times New Roman"/>
              </a:rPr>
              <a:t>V</a:t>
            </a:r>
            <a:r>
              <a:rPr sz="2400" spc="-30" baseline="-20833" dirty="0">
                <a:latin typeface="Times New Roman"/>
                <a:cs typeface="Times New Roman"/>
              </a:rPr>
              <a:t>CB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kept constant at zero volt and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emitter </a:t>
            </a:r>
            <a:r>
              <a:rPr sz="2400" dirty="0">
                <a:latin typeface="Times New Roman"/>
                <a:cs typeface="Times New Roman"/>
              </a:rPr>
              <a:t>current 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spc="-22" baseline="-20833" dirty="0">
                <a:latin typeface="Times New Roman"/>
                <a:cs typeface="Times New Roman"/>
              </a:rPr>
              <a:t>E</a:t>
            </a:r>
            <a:r>
              <a:rPr sz="2400" spc="-15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increased </a:t>
            </a:r>
            <a:r>
              <a:rPr sz="2400" spc="-5" dirty="0">
                <a:latin typeface="Times New Roman"/>
                <a:cs typeface="Times New Roman"/>
              </a:rPr>
              <a:t>from </a:t>
            </a:r>
            <a:r>
              <a:rPr sz="2400" dirty="0">
                <a:latin typeface="Times New Roman"/>
                <a:cs typeface="Times New Roman"/>
              </a:rPr>
              <a:t>zero in suitable equal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steps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increasing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V</a:t>
            </a:r>
            <a:r>
              <a:rPr sz="2400" spc="-22" baseline="-20833" dirty="0">
                <a:latin typeface="Times New Roman"/>
                <a:cs typeface="Times New Roman"/>
              </a:rPr>
              <a:t>EB</a:t>
            </a:r>
            <a:r>
              <a:rPr sz="2400" spc="-1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4064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405765" algn="l"/>
                <a:tab pos="406400" algn="l"/>
              </a:tabLst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5" dirty="0">
                <a:latin typeface="Times New Roman"/>
                <a:cs typeface="Times New Roman"/>
              </a:rPr>
              <a:t> is</a:t>
            </a:r>
            <a:r>
              <a:rPr sz="2400" dirty="0">
                <a:latin typeface="Times New Roman"/>
                <a:cs typeface="Times New Roman"/>
              </a:rPr>
              <a:t> repeated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fixed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V</a:t>
            </a:r>
            <a:r>
              <a:rPr sz="2400" spc="-44" baseline="-20833" dirty="0">
                <a:latin typeface="Times New Roman"/>
                <a:cs typeface="Times New Roman"/>
              </a:rPr>
              <a:t>CB</a:t>
            </a:r>
            <a:endParaRPr sz="2400" baseline="-20833">
              <a:latin typeface="Times New Roman"/>
              <a:cs typeface="Times New Roman"/>
            </a:endParaRPr>
          </a:p>
          <a:p>
            <a:pPr marL="4064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405765" algn="l"/>
                <a:tab pos="406400" algn="l"/>
                <a:tab pos="3721100" algn="l"/>
                <a:tab pos="5550535" algn="l"/>
              </a:tabLst>
            </a:pPr>
            <a:r>
              <a:rPr sz="2400" spc="-5" dirty="0">
                <a:latin typeface="Times New Roman"/>
                <a:cs typeface="Times New Roman"/>
              </a:rPr>
              <a:t>A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curve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drawn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	</a:t>
            </a:r>
            <a:r>
              <a:rPr sz="2400" b="1" spc="-5" dirty="0">
                <a:latin typeface="Times New Roman"/>
                <a:cs typeface="Times New Roman"/>
              </a:rPr>
              <a:t>I</a:t>
            </a:r>
            <a:r>
              <a:rPr sz="2400" b="1" spc="-7" baseline="-20833" dirty="0">
                <a:latin typeface="Times New Roman"/>
                <a:cs typeface="Times New Roman"/>
              </a:rPr>
              <a:t>E</a:t>
            </a:r>
            <a:r>
              <a:rPr sz="2400" b="1" spc="307" baseline="-20833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and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20833" dirty="0">
                <a:latin typeface="Times New Roman"/>
                <a:cs typeface="Times New Roman"/>
              </a:rPr>
              <a:t>EB	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constant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spc="-7" baseline="-20833" dirty="0">
                <a:latin typeface="Times New Roman"/>
                <a:cs typeface="Times New Roman"/>
              </a:rPr>
              <a:t>CB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2955" y="3663216"/>
            <a:ext cx="3647261" cy="31397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0976" y="225298"/>
            <a:ext cx="5699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CB</a:t>
            </a:r>
            <a:r>
              <a:rPr spc="-1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5" dirty="0"/>
              <a:t>Input</a:t>
            </a:r>
            <a:r>
              <a:rPr spc="10" dirty="0"/>
              <a:t> </a:t>
            </a:r>
            <a:r>
              <a:rPr spc="-5" dirty="0"/>
              <a:t>characteristics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3240" y="1014730"/>
            <a:ext cx="7999095" cy="5022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0" marR="177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spc="5" dirty="0">
                <a:latin typeface="Times New Roman"/>
                <a:cs typeface="Times New Roman"/>
              </a:rPr>
              <a:t>When </a:t>
            </a:r>
            <a:r>
              <a:rPr sz="2000" spc="10" dirty="0">
                <a:latin typeface="Times New Roman"/>
                <a:cs typeface="Times New Roman"/>
              </a:rPr>
              <a:t>V</a:t>
            </a:r>
            <a:r>
              <a:rPr sz="1950" spc="15" baseline="-21367" dirty="0">
                <a:latin typeface="Times New Roman"/>
                <a:cs typeface="Times New Roman"/>
              </a:rPr>
              <a:t>CB </a:t>
            </a:r>
            <a:r>
              <a:rPr sz="2000" dirty="0">
                <a:latin typeface="Times New Roman"/>
                <a:cs typeface="Times New Roman"/>
              </a:rPr>
              <a:t>= 0 and the </a:t>
            </a:r>
            <a:r>
              <a:rPr sz="2000" spc="-5" dirty="0">
                <a:latin typeface="Times New Roman"/>
                <a:cs typeface="Times New Roman"/>
              </a:rPr>
              <a:t>emitter </a:t>
            </a:r>
            <a:r>
              <a:rPr sz="2000" dirty="0">
                <a:latin typeface="Times New Roman"/>
                <a:cs typeface="Times New Roman"/>
              </a:rPr>
              <a:t>base junction is forward biased, the </a:t>
            </a:r>
            <a:r>
              <a:rPr sz="2000" spc="-5" dirty="0">
                <a:latin typeface="Times New Roman"/>
                <a:cs typeface="Times New Roman"/>
              </a:rPr>
              <a:t>junction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behaves as a </a:t>
            </a:r>
            <a:r>
              <a:rPr sz="2000" spc="5" dirty="0">
                <a:latin typeface="Times New Roman"/>
                <a:cs typeface="Times New Roman"/>
              </a:rPr>
              <a:t>forward </a:t>
            </a:r>
            <a:r>
              <a:rPr sz="2000" dirty="0">
                <a:latin typeface="Times New Roman"/>
                <a:cs typeface="Times New Roman"/>
              </a:rPr>
              <a:t>biased diode so that </a:t>
            </a:r>
            <a:r>
              <a:rPr sz="2000" spc="-5" dirty="0">
                <a:latin typeface="Times New Roman"/>
                <a:cs typeface="Times New Roman"/>
              </a:rPr>
              <a:t>emitter </a:t>
            </a:r>
            <a:r>
              <a:rPr sz="2000" spc="5" dirty="0">
                <a:latin typeface="Times New Roman"/>
                <a:cs typeface="Times New Roman"/>
              </a:rPr>
              <a:t>current </a:t>
            </a:r>
            <a:r>
              <a:rPr sz="2000" spc="-30" dirty="0">
                <a:latin typeface="Times New Roman"/>
                <a:cs typeface="Times New Roman"/>
              </a:rPr>
              <a:t>I</a:t>
            </a:r>
            <a:r>
              <a:rPr sz="1950" spc="-44" baseline="-21367" dirty="0">
                <a:latin typeface="Times New Roman"/>
                <a:cs typeface="Times New Roman"/>
              </a:rPr>
              <a:t>E</a:t>
            </a:r>
            <a:r>
              <a:rPr sz="1950" spc="-37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increases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rapidly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5" dirty="0">
                <a:latin typeface="Times New Roman"/>
                <a:cs typeface="Times New Roman"/>
              </a:rPr>
              <a:t> small</a:t>
            </a:r>
            <a:r>
              <a:rPr sz="2000" dirty="0">
                <a:latin typeface="Times New Roman"/>
                <a:cs typeface="Times New Roman"/>
              </a:rPr>
              <a:t> increase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V</a:t>
            </a:r>
            <a:r>
              <a:rPr sz="1950" spc="-7" baseline="-21367" dirty="0">
                <a:latin typeface="Times New Roman"/>
                <a:cs typeface="Times New Roman"/>
              </a:rPr>
              <a:t>EB</a:t>
            </a:r>
            <a:r>
              <a:rPr sz="2000" spc="-5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spc="5" dirty="0">
                <a:latin typeface="Times New Roman"/>
                <a:cs typeface="Times New Roman"/>
              </a:rPr>
              <a:t>When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V</a:t>
            </a:r>
            <a:r>
              <a:rPr sz="1950" spc="15" baseline="-21367" dirty="0">
                <a:latin typeface="Times New Roman"/>
                <a:cs typeface="Times New Roman"/>
              </a:rPr>
              <a:t>CB</a:t>
            </a:r>
            <a:r>
              <a:rPr sz="1950" spc="254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increased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keeping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V</a:t>
            </a:r>
            <a:r>
              <a:rPr sz="1950" spc="22" baseline="-21367" dirty="0">
                <a:latin typeface="Times New Roman"/>
                <a:cs typeface="Times New Roman"/>
              </a:rPr>
              <a:t>EB</a:t>
            </a:r>
            <a:r>
              <a:rPr sz="1950" spc="254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constant,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width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region</a:t>
            </a:r>
            <a:endParaRPr sz="2000">
              <a:latin typeface="Times New Roman"/>
              <a:cs typeface="Times New Roman"/>
            </a:endParaRPr>
          </a:p>
          <a:p>
            <a:pPr marL="3683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decrease.</a:t>
            </a:r>
            <a:endParaRPr sz="2000">
              <a:latin typeface="Times New Roman"/>
              <a:cs typeface="Times New Roman"/>
            </a:endParaRPr>
          </a:p>
          <a:p>
            <a:pPr marL="368300" marR="13208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effect </a:t>
            </a:r>
            <a:r>
              <a:rPr sz="2000" dirty="0">
                <a:latin typeface="Times New Roman"/>
                <a:cs typeface="Times New Roman"/>
              </a:rPr>
              <a:t>results in an increase of </a:t>
            </a:r>
            <a:r>
              <a:rPr sz="2000" spc="10" dirty="0">
                <a:latin typeface="Times New Roman"/>
                <a:cs typeface="Times New Roman"/>
              </a:rPr>
              <a:t>I</a:t>
            </a:r>
            <a:r>
              <a:rPr sz="1950" spc="15" baseline="-21367" dirty="0">
                <a:latin typeface="Times New Roman"/>
                <a:cs typeface="Times New Roman"/>
              </a:rPr>
              <a:t>E</a:t>
            </a:r>
            <a:r>
              <a:rPr sz="2000" spc="10" dirty="0">
                <a:latin typeface="Times New Roman"/>
                <a:cs typeface="Times New Roman"/>
              </a:rPr>
              <a:t>. </a:t>
            </a:r>
            <a:r>
              <a:rPr sz="2000" dirty="0">
                <a:latin typeface="Times New Roman"/>
                <a:cs typeface="Times New Roman"/>
              </a:rPr>
              <a:t>(as </a:t>
            </a:r>
            <a:r>
              <a:rPr sz="2000" spc="-5" dirty="0">
                <a:latin typeface="Times New Roman"/>
                <a:cs typeface="Times New Roman"/>
              </a:rPr>
              <a:t>Rate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recombination </a:t>
            </a:r>
            <a:r>
              <a:rPr sz="2000" dirty="0">
                <a:latin typeface="Times New Roman"/>
                <a:cs typeface="Times New Roman"/>
              </a:rPr>
              <a:t>↓ &amp; </a:t>
            </a:r>
            <a:r>
              <a:rPr sz="2000" spc="10" dirty="0">
                <a:latin typeface="Times New Roman"/>
                <a:cs typeface="Times New Roman"/>
              </a:rPr>
              <a:t>I</a:t>
            </a:r>
            <a:r>
              <a:rPr sz="1950" spc="15" baseline="-21367" dirty="0">
                <a:latin typeface="Times New Roman"/>
                <a:cs typeface="Times New Roman"/>
              </a:rPr>
              <a:t>B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reduced)</a:t>
            </a:r>
            <a:endParaRPr sz="20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dirty="0">
                <a:latin typeface="Times New Roman"/>
                <a:cs typeface="Times New Roman"/>
              </a:rPr>
              <a:t>Therefore,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curves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shift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towards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left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V</a:t>
            </a:r>
            <a:r>
              <a:rPr sz="1950" spc="22" baseline="-21367" dirty="0">
                <a:latin typeface="Times New Roman"/>
                <a:cs typeface="Times New Roman"/>
              </a:rPr>
              <a:t>CB</a:t>
            </a:r>
            <a:r>
              <a:rPr sz="1950" spc="270" baseline="-213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increased.</a:t>
            </a:r>
            <a:endParaRPr sz="2000">
              <a:latin typeface="Times New Roman"/>
              <a:cs typeface="Times New Roman"/>
            </a:endParaRPr>
          </a:p>
          <a:p>
            <a:pPr marL="368300" marR="4749165" indent="-342900">
              <a:lnSpc>
                <a:spcPct val="100000"/>
              </a:lnSpc>
              <a:spcBef>
                <a:spcPts val="1415"/>
              </a:spcBef>
              <a:buFont typeface="Arial MT"/>
              <a:buChar char="•"/>
              <a:tabLst>
                <a:tab pos="367665" algn="l"/>
                <a:tab pos="368300" algn="l"/>
                <a:tab pos="1416685" algn="l"/>
              </a:tabLst>
            </a:pPr>
            <a:r>
              <a:rPr sz="2400" dirty="0">
                <a:latin typeface="Times New Roman"/>
                <a:cs typeface="Times New Roman"/>
              </a:rPr>
              <a:t>This curve </a:t>
            </a:r>
            <a:r>
              <a:rPr sz="2400" spc="-5" dirty="0">
                <a:latin typeface="Times New Roman"/>
                <a:cs typeface="Times New Roman"/>
              </a:rPr>
              <a:t>shows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relationship between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input voltage </a:t>
            </a: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(V</a:t>
            </a:r>
            <a:r>
              <a:rPr sz="2400" spc="-15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BE</a:t>
            </a: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)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to </a:t>
            </a:r>
            <a:r>
              <a:rPr sz="2400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input current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(I</a:t>
            </a:r>
            <a:r>
              <a:rPr sz="2400" spc="-7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)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for </a:t>
            </a:r>
            <a:r>
              <a:rPr sz="2400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various</a:t>
            </a:r>
            <a:r>
              <a:rPr sz="24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levels</a:t>
            </a:r>
            <a:r>
              <a:rPr sz="2400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output </a:t>
            </a:r>
            <a:r>
              <a:rPr sz="2400" spc="-5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voltage	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(V</a:t>
            </a:r>
            <a:r>
              <a:rPr sz="2400" spc="-7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CB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448391"/>
            <a:ext cx="79248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 transistor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is a miniature semiconductor that regulates or controls current or voltage flow in addition amplifying and generating these electrical signals and acting as a switch/gate for them.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Typically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transistors consist of three layers, or terminals, of a semiconductor material, each of which can carry a current.</a:t>
            </a: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What Is a Transistor? (Definition, How It Works, Example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249158"/>
            <a:ext cx="6953250" cy="3227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6475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976" y="225298"/>
            <a:ext cx="56997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CB</a:t>
            </a:r>
            <a:r>
              <a:rPr spc="-1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5" dirty="0"/>
              <a:t>Input</a:t>
            </a:r>
            <a:r>
              <a:rPr spc="10" dirty="0"/>
              <a:t> </a:t>
            </a:r>
            <a:r>
              <a:rPr spc="-5" dirty="0"/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13205"/>
            <a:ext cx="26523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Input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Resistance: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2330322"/>
            <a:ext cx="7302500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1214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Resistance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reciprocal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slope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characteristic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curve.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Resistance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Low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Common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Base</a:t>
            </a:r>
            <a:r>
              <a:rPr sz="2400" dirty="0">
                <a:latin typeface="Times New Roman"/>
                <a:cs typeface="Times New Roman"/>
              </a:rPr>
              <a:t> configuration.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59886" y="1393901"/>
            <a:ext cx="9779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96900" algn="l"/>
              </a:tabLst>
            </a:pPr>
            <a:r>
              <a:rPr sz="3600" spc="15" dirty="0">
                <a:latin typeface="Cambria Math"/>
                <a:cs typeface="Cambria Math"/>
              </a:rPr>
              <a:t>𝑅</a:t>
            </a:r>
            <a:r>
              <a:rPr sz="3900" spc="22" baseline="-16025" dirty="0">
                <a:latin typeface="Cambria Math"/>
                <a:cs typeface="Cambria Math"/>
              </a:rPr>
              <a:t>𝑖	</a:t>
            </a:r>
            <a:r>
              <a:rPr sz="3600" dirty="0">
                <a:latin typeface="Cambria Math"/>
                <a:cs typeface="Cambria Math"/>
              </a:rPr>
              <a:t>=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25111" y="1719072"/>
            <a:ext cx="969644" cy="29209"/>
          </a:xfrm>
          <a:custGeom>
            <a:avLst/>
            <a:gdLst/>
            <a:ahLst/>
            <a:cxnLst/>
            <a:rect l="l" t="t" r="r" b="b"/>
            <a:pathLst>
              <a:path w="969645" h="29210">
                <a:moveTo>
                  <a:pt x="969263" y="0"/>
                </a:moveTo>
                <a:lnTo>
                  <a:pt x="0" y="0"/>
                </a:lnTo>
                <a:lnTo>
                  <a:pt x="0" y="28955"/>
                </a:lnTo>
                <a:lnTo>
                  <a:pt x="969263" y="28955"/>
                </a:lnTo>
                <a:lnTo>
                  <a:pt x="9692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87646" y="1048258"/>
            <a:ext cx="10166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latin typeface="Cambria Math"/>
                <a:cs typeface="Cambria Math"/>
              </a:rPr>
              <a:t>∆𝑉</a:t>
            </a:r>
            <a:r>
              <a:rPr sz="3900" spc="-135" baseline="-16025" dirty="0">
                <a:latin typeface="Cambria Math"/>
                <a:cs typeface="Cambria Math"/>
              </a:rPr>
              <a:t>𝐵𝐸</a:t>
            </a:r>
            <a:endParaRPr sz="3900" baseline="-16025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66971" y="1700225"/>
            <a:ext cx="4718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mbria Math"/>
                <a:cs typeface="Cambria Math"/>
              </a:rPr>
              <a:t>∆𝐼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86071" y="1916633"/>
            <a:ext cx="239395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spc="90" dirty="0">
                <a:latin typeface="Cambria Math"/>
                <a:cs typeface="Cambria Math"/>
              </a:rPr>
              <a:t>𝐸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60872" y="1393901"/>
            <a:ext cx="11830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Cambria Math"/>
                <a:cs typeface="Cambria Math"/>
              </a:rPr>
              <a:t>𝑂ℎ𝑚𝑠</a:t>
            </a:r>
            <a:endParaRPr sz="36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2857" y="225298"/>
            <a:ext cx="6094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CB</a:t>
            </a:r>
            <a:r>
              <a:rPr spc="-1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5" dirty="0"/>
              <a:t>Output</a:t>
            </a:r>
            <a:r>
              <a:rPr spc="10" dirty="0"/>
              <a:t> </a:t>
            </a:r>
            <a:r>
              <a:rPr spc="-5" dirty="0"/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013205"/>
            <a:ext cx="7947659" cy="273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14160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spc="-85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determine </a:t>
            </a:r>
            <a:r>
              <a:rPr sz="2400" dirty="0">
                <a:latin typeface="Times New Roman"/>
                <a:cs typeface="Times New Roman"/>
              </a:rPr>
              <a:t>the output characteristics, the emitter current </a:t>
            </a:r>
            <a:r>
              <a:rPr sz="2400" spc="-45" dirty="0">
                <a:latin typeface="Times New Roman"/>
                <a:cs typeface="Times New Roman"/>
              </a:rPr>
              <a:t>I</a:t>
            </a:r>
            <a:r>
              <a:rPr sz="2400" spc="-67" baseline="-20833" dirty="0">
                <a:latin typeface="Times New Roman"/>
                <a:cs typeface="Times New Roman"/>
              </a:rPr>
              <a:t>E </a:t>
            </a:r>
            <a:r>
              <a:rPr sz="2400" spc="-577" baseline="-20833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kept constant at a suitable value by adjusting the </a:t>
            </a:r>
            <a:r>
              <a:rPr sz="2400" spc="-20" dirty="0">
                <a:latin typeface="Times New Roman"/>
                <a:cs typeface="Times New Roman"/>
              </a:rPr>
              <a:t>emitter- 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voltage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</a:t>
            </a:r>
            <a:r>
              <a:rPr sz="2400" spc="-15" baseline="-20833" dirty="0">
                <a:latin typeface="Times New Roman"/>
                <a:cs typeface="Times New Roman"/>
              </a:rPr>
              <a:t>EB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68300" marR="1778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dirty="0">
                <a:latin typeface="Times New Roman"/>
                <a:cs typeface="Times New Roman"/>
              </a:rPr>
              <a:t>Then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</a:t>
            </a:r>
            <a:r>
              <a:rPr sz="2400" spc="-15" baseline="-20833" dirty="0">
                <a:latin typeface="Times New Roman"/>
                <a:cs typeface="Times New Roman"/>
              </a:rPr>
              <a:t>CB</a:t>
            </a:r>
            <a:r>
              <a:rPr sz="2400" spc="292" baseline="-20833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increased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suitable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equal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steps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collector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current 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7" baseline="-20833" dirty="0">
                <a:latin typeface="Times New Roman"/>
                <a:cs typeface="Times New Roman"/>
              </a:rPr>
              <a:t>C</a:t>
            </a:r>
            <a:r>
              <a:rPr sz="2400" baseline="-20833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noted for each value of I</a:t>
            </a:r>
            <a:r>
              <a:rPr sz="2400" baseline="-20833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. This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repeated for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different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fixed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 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spc="-22" baseline="-20833" dirty="0">
                <a:latin typeface="Times New Roman"/>
                <a:cs typeface="Times New Roman"/>
              </a:rPr>
              <a:t>E</a:t>
            </a:r>
            <a:r>
              <a:rPr sz="2400" spc="-1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curves of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20833" dirty="0">
                <a:latin typeface="Times New Roman"/>
                <a:cs typeface="Times New Roman"/>
              </a:rPr>
              <a:t>CB </a:t>
            </a:r>
            <a:r>
              <a:rPr sz="2400" b="1" dirty="0">
                <a:latin typeface="Times New Roman"/>
                <a:cs typeface="Times New Roman"/>
              </a:rPr>
              <a:t>vs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</a:t>
            </a:r>
            <a:r>
              <a:rPr sz="2400" b="1" spc="-7" baseline="-20833" dirty="0">
                <a:latin typeface="Times New Roman"/>
                <a:cs typeface="Times New Roman"/>
              </a:rPr>
              <a:t>C</a:t>
            </a:r>
            <a:r>
              <a:rPr sz="2400" b="1" spc="-15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plotted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constant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I</a:t>
            </a:r>
            <a:r>
              <a:rPr sz="2400" baseline="-20833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2857" y="225298"/>
            <a:ext cx="6094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CB</a:t>
            </a:r>
            <a:r>
              <a:rPr spc="-1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5" dirty="0"/>
              <a:t>Output</a:t>
            </a:r>
            <a:r>
              <a:rPr spc="10" dirty="0"/>
              <a:t> </a:t>
            </a:r>
            <a:r>
              <a:rPr spc="-5" dirty="0"/>
              <a:t>characteristics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4850" y="3647704"/>
            <a:ext cx="4391025" cy="31817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9240" y="1013205"/>
            <a:ext cx="8145145" cy="5040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marR="304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characteristics,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seen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constant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7" baseline="-20833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, I</a:t>
            </a:r>
            <a:r>
              <a:rPr sz="2400" spc="-7" baseline="-20833" dirty="0">
                <a:latin typeface="Times New Roman"/>
                <a:cs typeface="Times New Roman"/>
              </a:rPr>
              <a:t>C</a:t>
            </a:r>
            <a:r>
              <a:rPr sz="2400" baseline="-20833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independent of </a:t>
            </a: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spc="-7" baseline="-20833" dirty="0">
                <a:latin typeface="Times New Roman"/>
                <a:cs typeface="Times New Roman"/>
              </a:rPr>
              <a:t>CB</a:t>
            </a:r>
            <a:r>
              <a:rPr sz="2400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the curves are parallel to 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axis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</a:t>
            </a:r>
            <a:r>
              <a:rPr sz="2400" spc="-15" baseline="-20833" dirty="0">
                <a:latin typeface="Times New Roman"/>
                <a:cs typeface="Times New Roman"/>
              </a:rPr>
              <a:t>CB</a:t>
            </a:r>
            <a:r>
              <a:rPr sz="2400" spc="-1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6223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621665" algn="l"/>
                <a:tab pos="622300" algn="l"/>
                <a:tab pos="1196975" algn="l"/>
              </a:tabLst>
            </a:pPr>
            <a:r>
              <a:rPr sz="2400" dirty="0">
                <a:latin typeface="Times New Roman"/>
                <a:cs typeface="Times New Roman"/>
              </a:rPr>
              <a:t>and	</a:t>
            </a:r>
            <a:r>
              <a:rPr sz="2400" dirty="0">
                <a:latin typeface="Cambria Math"/>
                <a:cs typeface="Cambria Math"/>
              </a:rPr>
              <a:t>IC</a:t>
            </a:r>
            <a:r>
              <a:rPr sz="2400" spc="9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≅</a:t>
            </a:r>
            <a:r>
              <a:rPr sz="2400" spc="95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𝐼</a:t>
            </a:r>
            <a:r>
              <a:rPr sz="2400" spc="-7" baseline="-20833" dirty="0">
                <a:latin typeface="Cambria Math"/>
                <a:cs typeface="Cambria Math"/>
              </a:rPr>
              <a:t>𝐸</a:t>
            </a:r>
            <a:endParaRPr sz="2400" baseline="-20833">
              <a:latin typeface="Cambria Math"/>
              <a:cs typeface="Cambria Math"/>
            </a:endParaRPr>
          </a:p>
          <a:p>
            <a:pPr marL="6223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621665" algn="l"/>
                <a:tab pos="622300" algn="l"/>
              </a:tabLst>
            </a:pPr>
            <a:r>
              <a:rPr sz="2400" dirty="0">
                <a:latin typeface="Times New Roman"/>
                <a:cs typeface="Times New Roman"/>
              </a:rPr>
              <a:t>Also,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7" baseline="-20833" dirty="0">
                <a:latin typeface="Times New Roman"/>
                <a:cs typeface="Times New Roman"/>
              </a:rPr>
              <a:t>C</a:t>
            </a:r>
            <a:r>
              <a:rPr sz="2400" spc="277" baseline="-20833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flows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spc="-7" baseline="-20833" dirty="0">
                <a:latin typeface="Times New Roman"/>
                <a:cs typeface="Times New Roman"/>
              </a:rPr>
              <a:t>CB</a:t>
            </a:r>
            <a:r>
              <a:rPr sz="2400" spc="292" baseline="-20833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equal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zero.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marL="393700" marR="4909820" indent="-342900">
              <a:lnSpc>
                <a:spcPct val="100000"/>
              </a:lnSpc>
              <a:buFont typeface="Arial MT"/>
              <a:buChar char="•"/>
              <a:tabLst>
                <a:tab pos="393065" algn="l"/>
                <a:tab pos="393700" algn="l"/>
                <a:tab pos="1407795" algn="l"/>
              </a:tabLst>
            </a:pPr>
            <a:r>
              <a:rPr sz="2400" dirty="0">
                <a:latin typeface="Times New Roman"/>
                <a:cs typeface="Times New Roman"/>
              </a:rPr>
              <a:t>This curve </a:t>
            </a:r>
            <a:r>
              <a:rPr sz="2400" spc="-5" dirty="0">
                <a:latin typeface="Times New Roman"/>
                <a:cs typeface="Times New Roman"/>
              </a:rPr>
              <a:t>shows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relationship between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output</a:t>
            </a:r>
            <a:r>
              <a:rPr sz="2400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voltage</a:t>
            </a:r>
            <a:r>
              <a:rPr sz="2400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(V</a:t>
            </a:r>
            <a:r>
              <a:rPr sz="2400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CB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)</a:t>
            </a:r>
            <a:r>
              <a:rPr sz="2400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to </a:t>
            </a:r>
            <a:r>
              <a:rPr sz="2400" spc="-5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output current (I</a:t>
            </a:r>
            <a:r>
              <a:rPr sz="2400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)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 various levels of input </a:t>
            </a:r>
            <a:r>
              <a:rPr sz="2400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current	(I</a:t>
            </a:r>
            <a:r>
              <a:rPr sz="2400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2857" y="225298"/>
            <a:ext cx="6094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CB</a:t>
            </a:r>
            <a:r>
              <a:rPr spc="-1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5" dirty="0"/>
              <a:t>Output</a:t>
            </a:r>
            <a:r>
              <a:rPr spc="10" dirty="0"/>
              <a:t> </a:t>
            </a:r>
            <a:r>
              <a:rPr spc="-5" dirty="0"/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013205"/>
            <a:ext cx="8100059" cy="273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48260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68300" algn="l"/>
              </a:tabLst>
            </a:pPr>
            <a:r>
              <a:rPr sz="2400" spc="-5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emitter-base </a:t>
            </a:r>
            <a:r>
              <a:rPr sz="2400" dirty="0">
                <a:latin typeface="Times New Roman"/>
                <a:cs typeface="Times New Roman"/>
              </a:rPr>
              <a:t>junction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forward biased, the </a:t>
            </a:r>
            <a:r>
              <a:rPr sz="2400" spc="-5" dirty="0">
                <a:latin typeface="Times New Roman"/>
                <a:cs typeface="Times New Roman"/>
              </a:rPr>
              <a:t>majority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carriers,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i.e.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electrons,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 the </a:t>
            </a:r>
            <a:r>
              <a:rPr sz="2400" spc="-5" dirty="0">
                <a:latin typeface="Times New Roman"/>
                <a:cs typeface="Times New Roman"/>
              </a:rPr>
              <a:t>emitter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 injected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region.</a:t>
            </a:r>
            <a:endParaRPr sz="2400">
              <a:latin typeface="Times New Roman"/>
              <a:cs typeface="Times New Roman"/>
            </a:endParaRPr>
          </a:p>
          <a:p>
            <a:pPr marL="368300" marR="1778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spc="-5" dirty="0">
                <a:latin typeface="Times New Roman"/>
                <a:cs typeface="Times New Roman"/>
              </a:rPr>
              <a:t>Due </a:t>
            </a:r>
            <a:r>
              <a:rPr sz="2400" dirty="0">
                <a:latin typeface="Times New Roman"/>
                <a:cs typeface="Times New Roman"/>
              </a:rPr>
              <a:t>to the action of the internal potential barrier at the reverse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biased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collector-base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junction,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they </a:t>
            </a:r>
            <a:r>
              <a:rPr sz="2400" spc="-5" dirty="0">
                <a:latin typeface="Times New Roman"/>
                <a:cs typeface="Times New Roman"/>
              </a:rPr>
              <a:t>flow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region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give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rise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spc="-22" baseline="-20833" dirty="0">
                <a:latin typeface="Times New Roman"/>
                <a:cs typeface="Times New Roman"/>
              </a:rPr>
              <a:t>C</a:t>
            </a:r>
            <a:r>
              <a:rPr sz="2400" spc="284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even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when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</a:t>
            </a:r>
            <a:r>
              <a:rPr sz="2400" spc="-15" baseline="-20833" dirty="0">
                <a:latin typeface="Times New Roman"/>
                <a:cs typeface="Times New Roman"/>
              </a:rPr>
              <a:t>CB</a:t>
            </a:r>
            <a:r>
              <a:rPr sz="2400" spc="307" baseline="-20833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equal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zero.</a:t>
            </a:r>
            <a:endParaRPr sz="24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b="1" dirty="0">
                <a:latin typeface="Times New Roman"/>
                <a:cs typeface="Times New Roman"/>
              </a:rPr>
              <a:t>Output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Resistance: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671441"/>
            <a:ext cx="781304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Reciprocal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slope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characteristics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resistance.</a:t>
            </a:r>
            <a:endParaRPr sz="2400">
              <a:latin typeface="Times New Roman"/>
              <a:cs typeface="Times New Roman"/>
            </a:endParaRPr>
          </a:p>
          <a:p>
            <a:pPr marL="355600" marR="58166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Output </a:t>
            </a:r>
            <a:r>
              <a:rPr sz="2400" dirty="0">
                <a:latin typeface="Times New Roman"/>
                <a:cs typeface="Times New Roman"/>
              </a:rPr>
              <a:t>Resistance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spc="-70" dirty="0">
                <a:latin typeface="Times New Roman"/>
                <a:cs typeface="Times New Roman"/>
              </a:rPr>
              <a:t>Very </a:t>
            </a:r>
            <a:r>
              <a:rPr sz="2400" dirty="0">
                <a:latin typeface="Times New Roman"/>
                <a:cs typeface="Times New Roman"/>
              </a:rPr>
              <a:t>High. </a:t>
            </a:r>
            <a:r>
              <a:rPr sz="2400" spc="-25" dirty="0">
                <a:latin typeface="Times New Roman"/>
                <a:cs typeface="Times New Roman"/>
              </a:rPr>
              <a:t>Typical </a:t>
            </a:r>
            <a:r>
              <a:rPr sz="2400" spc="-55" dirty="0">
                <a:latin typeface="Times New Roman"/>
                <a:cs typeface="Times New Roman"/>
              </a:rPr>
              <a:t>Value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around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500Kilo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ohms.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1400" y="3581400"/>
            <a:ext cx="3413759" cy="12039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1976" y="225298"/>
            <a:ext cx="49371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Output</a:t>
            </a:r>
            <a:r>
              <a:rPr spc="-10" dirty="0"/>
              <a:t> </a:t>
            </a:r>
            <a:r>
              <a:rPr spc="-5" dirty="0"/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13205"/>
            <a:ext cx="6757670" cy="2074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different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regions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transistor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Output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characteristics.</a:t>
            </a:r>
            <a:endParaRPr sz="2400">
              <a:latin typeface="Times New Roman"/>
              <a:cs typeface="Times New Roman"/>
            </a:endParaRPr>
          </a:p>
          <a:p>
            <a:pPr marL="718185" lvl="1" indent="-305435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718820" algn="l"/>
              </a:tabLst>
            </a:pPr>
            <a:r>
              <a:rPr sz="2400" dirty="0">
                <a:latin typeface="Times New Roman"/>
                <a:cs typeface="Times New Roman"/>
              </a:rPr>
              <a:t>Saturation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Region</a:t>
            </a:r>
            <a:endParaRPr sz="2400">
              <a:latin typeface="Times New Roman"/>
              <a:cs typeface="Times New Roman"/>
            </a:endParaRPr>
          </a:p>
          <a:p>
            <a:pPr marL="701675" lvl="1" indent="-288925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702310" algn="l"/>
              </a:tabLst>
            </a:pPr>
            <a:r>
              <a:rPr sz="2400" dirty="0">
                <a:latin typeface="Times New Roman"/>
                <a:cs typeface="Times New Roman"/>
              </a:rPr>
              <a:t>Active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Region</a:t>
            </a:r>
            <a:endParaRPr sz="2400">
              <a:latin typeface="Times New Roman"/>
              <a:cs typeface="Times New Roman"/>
            </a:endParaRPr>
          </a:p>
          <a:p>
            <a:pPr marL="718820" lvl="1" indent="-30607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719455" algn="l"/>
              </a:tabLst>
            </a:pPr>
            <a:r>
              <a:rPr sz="2400" dirty="0">
                <a:latin typeface="Times New Roman"/>
                <a:cs typeface="Times New Roman"/>
              </a:rPr>
              <a:t>Break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Down</a:t>
            </a:r>
            <a:r>
              <a:rPr sz="2400" dirty="0">
                <a:latin typeface="Times New Roman"/>
                <a:cs typeface="Times New Roman"/>
              </a:rPr>
              <a:t> Region.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2857" y="225298"/>
            <a:ext cx="6094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CB</a:t>
            </a:r>
            <a:r>
              <a:rPr spc="-15" dirty="0"/>
              <a:t> </a:t>
            </a:r>
            <a:r>
              <a:rPr spc="-5" dirty="0"/>
              <a:t>-</a:t>
            </a:r>
            <a:r>
              <a:rPr dirty="0"/>
              <a:t> </a:t>
            </a:r>
            <a:r>
              <a:rPr spc="-5" dirty="0"/>
              <a:t>Output</a:t>
            </a:r>
            <a:r>
              <a:rPr spc="10" dirty="0"/>
              <a:t> </a:t>
            </a:r>
            <a:r>
              <a:rPr spc="-5" dirty="0"/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2440" y="1013205"/>
            <a:ext cx="8027670" cy="4927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0" marR="9779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2400" b="1" dirty="0">
                <a:latin typeface="Times New Roman"/>
                <a:cs typeface="Times New Roman"/>
              </a:rPr>
              <a:t>Saturation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Region: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I/P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O/P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Junctions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5" dirty="0">
                <a:latin typeface="Times New Roman"/>
                <a:cs typeface="Times New Roman"/>
              </a:rPr>
              <a:t> forward</a:t>
            </a:r>
            <a:r>
              <a:rPr sz="2400" dirty="0">
                <a:latin typeface="Times New Roman"/>
                <a:cs typeface="Times New Roman"/>
              </a:rPr>
              <a:t> biased.</a:t>
            </a:r>
            <a:endParaRPr sz="2400">
              <a:latin typeface="Times New Roman"/>
              <a:cs typeface="Times New Roman"/>
            </a:endParaRPr>
          </a:p>
          <a:p>
            <a:pPr marL="4191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small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Change</a:t>
            </a:r>
            <a:r>
              <a:rPr sz="2400" dirty="0">
                <a:latin typeface="Times New Roman"/>
                <a:cs typeface="Times New Roman"/>
              </a:rPr>
              <a:t> in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V</a:t>
            </a:r>
            <a:r>
              <a:rPr sz="2400" spc="-22" baseline="-20833" dirty="0">
                <a:latin typeface="Times New Roman"/>
                <a:cs typeface="Times New Roman"/>
              </a:rPr>
              <a:t>CB</a:t>
            </a:r>
            <a:r>
              <a:rPr sz="2400" spc="-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results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10" dirty="0">
                <a:latin typeface="Times New Roman"/>
                <a:cs typeface="Times New Roman"/>
              </a:rPr>
              <a:t>large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baseline="-20833" dirty="0">
                <a:latin typeface="Times New Roman"/>
                <a:cs typeface="Times New Roman"/>
              </a:rPr>
              <a:t>C.</a:t>
            </a:r>
            <a:endParaRPr sz="2400" baseline="-20833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419100" marR="81280" indent="-342900">
              <a:lnSpc>
                <a:spcPct val="100000"/>
              </a:lnSpc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2400" b="1" dirty="0">
                <a:latin typeface="Times New Roman"/>
                <a:cs typeface="Times New Roman"/>
              </a:rPr>
              <a:t>Active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region: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active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I/P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Junction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forward</a:t>
            </a:r>
            <a:r>
              <a:rPr sz="2400" dirty="0">
                <a:latin typeface="Times New Roman"/>
                <a:cs typeface="Times New Roman"/>
              </a:rPr>
              <a:t> biased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O/P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reverse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biased.</a:t>
            </a:r>
            <a:endParaRPr sz="2400">
              <a:latin typeface="Times New Roman"/>
              <a:cs typeface="Times New Roman"/>
            </a:endParaRPr>
          </a:p>
          <a:p>
            <a:pPr marL="4191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collector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</a:t>
            </a:r>
            <a:r>
              <a:rPr sz="2400" spc="-37" baseline="-20833" dirty="0">
                <a:latin typeface="Times New Roman"/>
                <a:cs typeface="Times New Roman"/>
              </a:rPr>
              <a:t>C</a:t>
            </a:r>
            <a:r>
              <a:rPr sz="2400" spc="284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independent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collector</a:t>
            </a:r>
            <a:endParaRPr sz="2400">
              <a:latin typeface="Times New Roman"/>
              <a:cs typeface="Times New Roman"/>
            </a:endParaRPr>
          </a:p>
          <a:p>
            <a:pPr marL="4191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voltage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</a:t>
            </a:r>
            <a:r>
              <a:rPr sz="2400" spc="-15" baseline="-20833" dirty="0">
                <a:latin typeface="Times New Roman"/>
                <a:cs typeface="Times New Roman"/>
              </a:rPr>
              <a:t>CB</a:t>
            </a:r>
            <a:r>
              <a:rPr sz="2400" spc="292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Depends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only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emitter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current.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419100" marR="180340" indent="-342900">
              <a:lnSpc>
                <a:spcPct val="100000"/>
              </a:lnSpc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Cut-off</a:t>
            </a:r>
            <a:r>
              <a:rPr sz="2400" b="1" dirty="0">
                <a:latin typeface="Times New Roman"/>
                <a:cs typeface="Times New Roman"/>
              </a:rPr>
              <a:t> Region: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 both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I/P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 </a:t>
            </a:r>
            <a:r>
              <a:rPr sz="2400" spc="-5" dirty="0">
                <a:latin typeface="Times New Roman"/>
                <a:cs typeface="Times New Roman"/>
              </a:rPr>
              <a:t>O/P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Junctions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 reverse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biased.</a:t>
            </a:r>
            <a:endParaRPr sz="2400">
              <a:latin typeface="Times New Roman"/>
              <a:cs typeface="Times New Roman"/>
            </a:endParaRPr>
          </a:p>
          <a:p>
            <a:pPr marL="4191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418465" algn="l"/>
                <a:tab pos="419100" algn="l"/>
                <a:tab pos="3148965" algn="l"/>
              </a:tabLst>
            </a:pPr>
            <a:r>
              <a:rPr sz="2400" dirty="0">
                <a:latin typeface="Times New Roman"/>
                <a:cs typeface="Times New Roman"/>
              </a:rPr>
              <a:t>The Region below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spc="-22" baseline="-20833" dirty="0">
                <a:latin typeface="Times New Roman"/>
                <a:cs typeface="Times New Roman"/>
              </a:rPr>
              <a:t>E	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cutoff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region.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285" y="225298"/>
            <a:ext cx="38061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CB-</a:t>
            </a:r>
            <a:r>
              <a:rPr spc="-45" dirty="0"/>
              <a:t> </a:t>
            </a:r>
            <a:r>
              <a:rPr spc="-5" dirty="0"/>
              <a:t>Conclusions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8236" y="937006"/>
            <a:ext cx="6961505" cy="17938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Resistance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CB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configuration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very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Times New Roman"/>
                <a:cs typeface="Times New Roman"/>
              </a:rPr>
              <a:t>Low.</a:t>
            </a:r>
            <a:endParaRPr sz="240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Resistance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CB </a:t>
            </a:r>
            <a:r>
              <a:rPr sz="2400" spc="-5" dirty="0">
                <a:latin typeface="Times New Roman"/>
                <a:cs typeface="Times New Roman"/>
              </a:rPr>
              <a:t>Configuration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very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High.</a:t>
            </a:r>
          </a:p>
          <a:p>
            <a:pPr marL="469900" indent="-457834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latin typeface="Times New Roman"/>
                <a:cs typeface="Times New Roman"/>
              </a:rPr>
              <a:t>Current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Gain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less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unity.</a:t>
            </a:r>
            <a:endParaRPr sz="240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frequency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circuits.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8236" y="4991176"/>
            <a:ext cx="82283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CB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configuration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gain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0.9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0.985(α).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7069" y="225298"/>
            <a:ext cx="42297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CC</a:t>
            </a:r>
            <a:r>
              <a:rPr spc="-15" dirty="0"/>
              <a:t> </a:t>
            </a:r>
            <a:r>
              <a:rPr spc="-5" dirty="0"/>
              <a:t>-</a:t>
            </a:r>
            <a:r>
              <a:rPr spc="-20" dirty="0"/>
              <a:t> </a:t>
            </a:r>
            <a:r>
              <a:rPr spc="-5" dirty="0"/>
              <a:t>Configuration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3836289"/>
            <a:ext cx="3587750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Collector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common,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Base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terminal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Emitter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terminal.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9619" y="890016"/>
            <a:ext cx="7219315" cy="2563495"/>
            <a:chOff x="769619" y="890016"/>
            <a:chExt cx="7219315" cy="256349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8139" y="1219200"/>
              <a:ext cx="6510768" cy="182966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619" y="890016"/>
              <a:ext cx="7219188" cy="2563367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4485" y="225298"/>
            <a:ext cx="5951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CC</a:t>
            </a:r>
            <a:r>
              <a:rPr dirty="0"/>
              <a:t> </a:t>
            </a:r>
            <a:r>
              <a:rPr spc="-5" dirty="0"/>
              <a:t>–</a:t>
            </a:r>
            <a:r>
              <a:rPr dirty="0"/>
              <a:t> </a:t>
            </a:r>
            <a:r>
              <a:rPr spc="-5" dirty="0"/>
              <a:t>Input</a:t>
            </a:r>
            <a:r>
              <a:rPr spc="-15" dirty="0"/>
              <a:t> </a:t>
            </a:r>
            <a:r>
              <a:rPr spc="-5" dirty="0"/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840" y="1013205"/>
            <a:ext cx="8049259" cy="4878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304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Input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Characteristics: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determine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characteristics,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</a:t>
            </a:r>
            <a:r>
              <a:rPr sz="2400" spc="-15" baseline="-20833" dirty="0">
                <a:latin typeface="Times New Roman"/>
                <a:cs typeface="Times New Roman"/>
              </a:rPr>
              <a:t>EC</a:t>
            </a:r>
            <a:r>
              <a:rPr sz="2400" spc="315" baseline="-20833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kept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suitable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fixed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value.</a:t>
            </a:r>
            <a:endParaRPr sz="240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base-collector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voltage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spc="-7" baseline="-20833" dirty="0">
                <a:latin typeface="Times New Roman"/>
                <a:cs typeface="Times New Roman"/>
              </a:rPr>
              <a:t>BC</a:t>
            </a:r>
            <a:r>
              <a:rPr sz="2400" spc="300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increased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equal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steps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corresponding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increase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</a:t>
            </a:r>
            <a:r>
              <a:rPr sz="2400" spc="-37" baseline="-20833" dirty="0">
                <a:latin typeface="Times New Roman"/>
                <a:cs typeface="Times New Roman"/>
              </a:rPr>
              <a:t>B</a:t>
            </a:r>
            <a:r>
              <a:rPr sz="2400" spc="277" baseline="-20833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noted.</a:t>
            </a:r>
            <a:endParaRPr sz="240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repeated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different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fixed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-37" baseline="-20833" dirty="0">
                <a:latin typeface="Times New Roman"/>
                <a:cs typeface="Times New Roman"/>
              </a:rPr>
              <a:t>EC</a:t>
            </a:r>
            <a:r>
              <a:rPr sz="2400" spc="-2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93700" marR="4773930" indent="-342900">
              <a:lnSpc>
                <a:spcPct val="100000"/>
              </a:lnSpc>
              <a:spcBef>
                <a:spcPts val="1805"/>
              </a:spcBef>
              <a:buFont typeface="Arial MT"/>
              <a:buChar char="•"/>
              <a:tabLst>
                <a:tab pos="393065" algn="l"/>
                <a:tab pos="393700" algn="l"/>
                <a:tab pos="1442085" algn="l"/>
              </a:tabLst>
            </a:pPr>
            <a:r>
              <a:rPr sz="2400" dirty="0">
                <a:latin typeface="Times New Roman"/>
                <a:cs typeface="Times New Roman"/>
              </a:rPr>
              <a:t>This curve </a:t>
            </a:r>
            <a:r>
              <a:rPr sz="2400" spc="-5" dirty="0">
                <a:latin typeface="Times New Roman"/>
                <a:cs typeface="Times New Roman"/>
              </a:rPr>
              <a:t>shows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relationship between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input voltage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(V</a:t>
            </a:r>
            <a:r>
              <a:rPr sz="2400" spc="-7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BC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)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to </a:t>
            </a:r>
            <a:r>
              <a:rPr sz="2400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input current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(I</a:t>
            </a:r>
            <a:r>
              <a:rPr sz="2400" spc="-7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B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)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for </a:t>
            </a:r>
            <a:r>
              <a:rPr sz="2400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various</a:t>
            </a:r>
            <a:r>
              <a:rPr sz="24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levels</a:t>
            </a:r>
            <a:r>
              <a:rPr sz="2400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output </a:t>
            </a:r>
            <a:r>
              <a:rPr sz="2400" spc="-5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voltage	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(V</a:t>
            </a:r>
            <a:r>
              <a:rPr sz="2400" spc="-7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EC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).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7479" y="3231569"/>
            <a:ext cx="3323281" cy="3473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4485" y="225298"/>
            <a:ext cx="5951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CC</a:t>
            </a:r>
            <a:r>
              <a:rPr dirty="0"/>
              <a:t> </a:t>
            </a:r>
            <a:r>
              <a:rPr spc="-5" dirty="0"/>
              <a:t>–</a:t>
            </a:r>
            <a:r>
              <a:rPr dirty="0"/>
              <a:t> </a:t>
            </a:r>
            <a:r>
              <a:rPr spc="-5" dirty="0"/>
              <a:t>Input</a:t>
            </a:r>
            <a:r>
              <a:rPr spc="-15" dirty="0"/>
              <a:t> </a:t>
            </a:r>
            <a:r>
              <a:rPr spc="-5" dirty="0"/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013205"/>
            <a:ext cx="80244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177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Common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Collector,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voltage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V</a:t>
            </a:r>
            <a:r>
              <a:rPr sz="2400" spc="-37" baseline="-20833" dirty="0">
                <a:latin typeface="Times New Roman"/>
                <a:cs typeface="Times New Roman"/>
              </a:rPr>
              <a:t>CB</a:t>
            </a:r>
            <a:r>
              <a:rPr sz="2400" spc="307" baseline="-20833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largely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determined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voltage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V</a:t>
            </a:r>
            <a:r>
              <a:rPr sz="2400" spc="-22" baseline="-20833" dirty="0">
                <a:latin typeface="Times New Roman"/>
                <a:cs typeface="Times New Roman"/>
              </a:rPr>
              <a:t>CE</a:t>
            </a:r>
            <a:r>
              <a:rPr sz="2400" spc="-1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54375" y="1818703"/>
            <a:ext cx="2162175" cy="90487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80"/>
              </a:spcBef>
            </a:pPr>
            <a:r>
              <a:rPr sz="3600" spc="-7" baseline="13888" dirty="0">
                <a:latin typeface="Times New Roman"/>
                <a:cs typeface="Times New Roman"/>
              </a:rPr>
              <a:t>V</a:t>
            </a:r>
            <a:r>
              <a:rPr sz="1600" spc="-5" dirty="0">
                <a:latin typeface="Times New Roman"/>
                <a:cs typeface="Times New Roman"/>
              </a:rPr>
              <a:t>CE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3600" baseline="13888" dirty="0">
                <a:latin typeface="Times New Roman"/>
                <a:cs typeface="Times New Roman"/>
              </a:rPr>
              <a:t>=</a:t>
            </a:r>
            <a:r>
              <a:rPr sz="3600" spc="-112" baseline="13888" dirty="0">
                <a:latin typeface="Times New Roman"/>
                <a:cs typeface="Times New Roman"/>
              </a:rPr>
              <a:t> </a:t>
            </a:r>
            <a:r>
              <a:rPr sz="3600" spc="-7" baseline="13888" dirty="0">
                <a:latin typeface="Times New Roman"/>
                <a:cs typeface="Times New Roman"/>
              </a:rPr>
              <a:t>V</a:t>
            </a:r>
            <a:r>
              <a:rPr sz="1600" spc="-5" dirty="0">
                <a:latin typeface="Times New Roman"/>
                <a:cs typeface="Times New Roman"/>
              </a:rPr>
              <a:t>CB</a:t>
            </a:r>
            <a:r>
              <a:rPr sz="1600" spc="175" dirty="0">
                <a:latin typeface="Times New Roman"/>
                <a:cs typeface="Times New Roman"/>
              </a:rPr>
              <a:t> </a:t>
            </a:r>
            <a:r>
              <a:rPr sz="3600" baseline="13888" dirty="0">
                <a:latin typeface="Times New Roman"/>
                <a:cs typeface="Times New Roman"/>
              </a:rPr>
              <a:t>+</a:t>
            </a:r>
            <a:r>
              <a:rPr sz="3600" spc="-97" baseline="13888" dirty="0">
                <a:latin typeface="Times New Roman"/>
                <a:cs typeface="Times New Roman"/>
              </a:rPr>
              <a:t> </a:t>
            </a:r>
            <a:r>
              <a:rPr sz="3600" spc="-7" baseline="13888" dirty="0">
                <a:latin typeface="Times New Roman"/>
                <a:cs typeface="Times New Roman"/>
              </a:rPr>
              <a:t>V</a:t>
            </a:r>
            <a:r>
              <a:rPr sz="1600" spc="-5" dirty="0">
                <a:latin typeface="Times New Roman"/>
                <a:cs typeface="Times New Roman"/>
              </a:rPr>
              <a:t>BE</a:t>
            </a:r>
            <a:endParaRPr sz="1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3600" spc="-7" baseline="13888" dirty="0">
                <a:latin typeface="Times New Roman"/>
                <a:cs typeface="Times New Roman"/>
              </a:rPr>
              <a:t>V</a:t>
            </a:r>
            <a:r>
              <a:rPr sz="1600" spc="-5" dirty="0">
                <a:latin typeface="Times New Roman"/>
                <a:cs typeface="Times New Roman"/>
              </a:rPr>
              <a:t>BE</a:t>
            </a:r>
            <a:r>
              <a:rPr sz="1600" spc="180" dirty="0">
                <a:latin typeface="Times New Roman"/>
                <a:cs typeface="Times New Roman"/>
              </a:rPr>
              <a:t> </a:t>
            </a:r>
            <a:r>
              <a:rPr sz="3600" baseline="13888" dirty="0">
                <a:latin typeface="Times New Roman"/>
                <a:cs typeface="Times New Roman"/>
              </a:rPr>
              <a:t>=</a:t>
            </a:r>
            <a:r>
              <a:rPr sz="3600" spc="-112" baseline="13888" dirty="0">
                <a:latin typeface="Times New Roman"/>
                <a:cs typeface="Times New Roman"/>
              </a:rPr>
              <a:t> </a:t>
            </a:r>
            <a:r>
              <a:rPr sz="3600" spc="-7" baseline="13888" dirty="0">
                <a:latin typeface="Times New Roman"/>
                <a:cs typeface="Times New Roman"/>
              </a:rPr>
              <a:t>V</a:t>
            </a:r>
            <a:r>
              <a:rPr sz="1600" spc="-5" dirty="0">
                <a:latin typeface="Times New Roman"/>
                <a:cs typeface="Times New Roman"/>
              </a:rPr>
              <a:t>CE</a:t>
            </a:r>
            <a:r>
              <a:rPr sz="1600" spc="185" dirty="0">
                <a:latin typeface="Times New Roman"/>
                <a:cs typeface="Times New Roman"/>
              </a:rPr>
              <a:t> </a:t>
            </a:r>
            <a:r>
              <a:rPr sz="3600" baseline="13888" dirty="0">
                <a:latin typeface="Times New Roman"/>
                <a:cs typeface="Times New Roman"/>
              </a:rPr>
              <a:t>-</a:t>
            </a:r>
            <a:r>
              <a:rPr sz="3600" spc="-97" baseline="13888" dirty="0">
                <a:latin typeface="Times New Roman"/>
                <a:cs typeface="Times New Roman"/>
              </a:rPr>
              <a:t> </a:t>
            </a:r>
            <a:r>
              <a:rPr sz="3600" spc="-7" baseline="13888" dirty="0">
                <a:latin typeface="Times New Roman"/>
                <a:cs typeface="Times New Roman"/>
              </a:rPr>
              <a:t>V</a:t>
            </a:r>
            <a:r>
              <a:rPr sz="1600" spc="-5" dirty="0">
                <a:latin typeface="Times New Roman"/>
                <a:cs typeface="Times New Roman"/>
              </a:rPr>
              <a:t>CB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540" y="1744027"/>
            <a:ext cx="6610350" cy="178244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dirty="0">
                <a:latin typeface="Times New Roman"/>
                <a:cs typeface="Times New Roman"/>
              </a:rPr>
              <a:t>Since</a:t>
            </a:r>
            <a:endParaRPr sz="24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spc="-110" dirty="0">
                <a:latin typeface="Times New Roman"/>
                <a:cs typeface="Times New Roman"/>
              </a:rPr>
              <a:t>We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write,</a:t>
            </a:r>
            <a:endParaRPr sz="2400">
              <a:latin typeface="Times New Roman"/>
              <a:cs typeface="Times New Roman"/>
            </a:endParaRPr>
          </a:p>
          <a:p>
            <a:pPr marL="3810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80365" algn="l"/>
                <a:tab pos="381000" algn="l"/>
                <a:tab pos="4610735" algn="l"/>
              </a:tabLst>
            </a:pPr>
            <a:r>
              <a:rPr sz="2400" spc="-5" dirty="0">
                <a:latin typeface="Times New Roman"/>
                <a:cs typeface="Times New Roman"/>
              </a:rPr>
              <a:t>When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</a:t>
            </a:r>
            <a:r>
              <a:rPr sz="2400" spc="-15" baseline="-20833" dirty="0">
                <a:latin typeface="Times New Roman"/>
                <a:cs typeface="Times New Roman"/>
              </a:rPr>
              <a:t>CB</a:t>
            </a:r>
            <a:r>
              <a:rPr sz="2400" spc="30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increases,	at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constant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spc="-7" baseline="-20833" dirty="0">
                <a:latin typeface="Times New Roman"/>
                <a:cs typeface="Times New Roman"/>
              </a:rPr>
              <a:t>CE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7698" y="3134995"/>
            <a:ext cx="4737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spc="-7" baseline="-20833" dirty="0">
                <a:latin typeface="Times New Roman"/>
                <a:cs typeface="Times New Roman"/>
              </a:rPr>
              <a:t>BE</a:t>
            </a:r>
            <a:r>
              <a:rPr sz="2400" spc="284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decreases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hence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baseline="-20833" dirty="0">
                <a:latin typeface="Times New Roman"/>
                <a:cs typeface="Times New Roman"/>
              </a:rPr>
              <a:t>B</a:t>
            </a:r>
            <a:r>
              <a:rPr sz="2400" spc="270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decreases.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7511" y="3661009"/>
            <a:ext cx="2899032" cy="3029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540157"/>
            <a:ext cx="8229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 transistor is a semiconductor device used to amplify or switch electronic signals. Transistors are broadly divided into three types: bipolar transistors (bipolar junction transistors: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BJTs) and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field-effect transistors (FETs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),</a:t>
            </a:r>
            <a:endParaRPr lang="en-IN" sz="20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Bipolar Transistor (npn)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6592" y="2514600"/>
            <a:ext cx="235902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sulated-Gate Field-Effect Transistor MOSFET (N-channel)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24500" y="2438400"/>
            <a:ext cx="27432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w does a MOSFET work?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20377" y="4221480"/>
            <a:ext cx="4191001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235624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4485" y="225298"/>
            <a:ext cx="5951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CC</a:t>
            </a:r>
            <a:r>
              <a:rPr dirty="0"/>
              <a:t> </a:t>
            </a:r>
            <a:r>
              <a:rPr spc="-5" dirty="0"/>
              <a:t>–</a:t>
            </a:r>
            <a:r>
              <a:rPr dirty="0"/>
              <a:t> </a:t>
            </a:r>
            <a:r>
              <a:rPr spc="-5" dirty="0"/>
              <a:t>Input</a:t>
            </a:r>
            <a:r>
              <a:rPr spc="-15" dirty="0"/>
              <a:t> </a:t>
            </a:r>
            <a:r>
              <a:rPr spc="-5" dirty="0"/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940054"/>
            <a:ext cx="8049259" cy="12693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67665" algn="l"/>
                <a:tab pos="368300" algn="l"/>
                <a:tab pos="36830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Input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Resistance:	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7" baseline="-20833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=∆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spc="-7" baseline="-20833" dirty="0">
                <a:latin typeface="Times New Roman"/>
                <a:cs typeface="Times New Roman"/>
              </a:rPr>
              <a:t>CB</a:t>
            </a:r>
            <a:r>
              <a:rPr sz="2400" spc="284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/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∆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7" baseline="-20833" dirty="0">
                <a:latin typeface="Times New Roman"/>
                <a:cs typeface="Times New Roman"/>
              </a:rPr>
              <a:t>B</a:t>
            </a:r>
            <a:r>
              <a:rPr sz="2400" spc="270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68300" marR="177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dirty="0">
                <a:latin typeface="Times New Roman"/>
                <a:cs typeface="Times New Roman"/>
              </a:rPr>
              <a:t>Reciprocal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the slope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curve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resistance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very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about 750 Kilo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ohms.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6364" y="225298"/>
            <a:ext cx="6347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CC</a:t>
            </a:r>
            <a:r>
              <a:rPr dirty="0"/>
              <a:t> </a:t>
            </a:r>
            <a:r>
              <a:rPr spc="-5" dirty="0"/>
              <a:t>– Output</a:t>
            </a:r>
            <a:r>
              <a:rPr spc="10" dirty="0"/>
              <a:t> </a:t>
            </a:r>
            <a:r>
              <a:rPr spc="-5" dirty="0"/>
              <a:t>Characteristics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4346" y="3778324"/>
            <a:ext cx="3147360" cy="299804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23240" y="787654"/>
            <a:ext cx="7686675" cy="51034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b="1" dirty="0">
                <a:latin typeface="Times New Roman"/>
                <a:cs typeface="Times New Roman"/>
              </a:rPr>
              <a:t>Output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Characteristics:</a:t>
            </a:r>
            <a:endParaRPr sz="2400">
              <a:latin typeface="Times New Roman"/>
              <a:cs typeface="Times New Roman"/>
            </a:endParaRPr>
          </a:p>
          <a:p>
            <a:pPr marL="368300" marR="35433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 current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spc="-22" baseline="-20833" dirty="0">
                <a:latin typeface="Times New Roman"/>
                <a:cs typeface="Times New Roman"/>
              </a:rPr>
              <a:t>B</a:t>
            </a:r>
            <a:r>
              <a:rPr sz="2400" spc="277" baseline="-20833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kept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constant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suitable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adjusting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base-collector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voltage,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spc="-7" baseline="-20833" dirty="0">
                <a:latin typeface="Times New Roman"/>
                <a:cs typeface="Times New Roman"/>
              </a:rPr>
              <a:t>CE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68300" marR="1778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magnitude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10" dirty="0">
                <a:latin typeface="Times New Roman"/>
                <a:cs typeface="Times New Roman"/>
              </a:rPr>
              <a:t>collector-emitter </a:t>
            </a:r>
            <a:r>
              <a:rPr sz="2400" dirty="0">
                <a:latin typeface="Times New Roman"/>
                <a:cs typeface="Times New Roman"/>
              </a:rPr>
              <a:t>voltage </a:t>
            </a: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spc="-7" baseline="-20833" dirty="0">
                <a:latin typeface="Times New Roman"/>
                <a:cs typeface="Times New Roman"/>
              </a:rPr>
              <a:t>CE</a:t>
            </a:r>
            <a:r>
              <a:rPr sz="2400" baseline="-20833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 increased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suitable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equal steps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zero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collector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7" baseline="-20833" dirty="0">
                <a:latin typeface="Times New Roman"/>
                <a:cs typeface="Times New Roman"/>
              </a:rPr>
              <a:t>E</a:t>
            </a:r>
            <a:r>
              <a:rPr sz="2400" spc="292" baseline="-20833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noted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setting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spc="-7" baseline="-20833" dirty="0">
                <a:latin typeface="Times New Roman"/>
                <a:cs typeface="Times New Roman"/>
              </a:rPr>
              <a:t>EC</a:t>
            </a:r>
            <a:r>
              <a:rPr sz="2400" spc="-5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repeated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5" dirty="0">
                <a:latin typeface="Times New Roman"/>
                <a:cs typeface="Times New Roman"/>
              </a:rPr>
              <a:t> different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fixed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I</a:t>
            </a:r>
            <a:r>
              <a:rPr sz="2400" spc="-44" baseline="-20833" dirty="0">
                <a:latin typeface="Times New Roman"/>
                <a:cs typeface="Times New Roman"/>
              </a:rPr>
              <a:t>B</a:t>
            </a:r>
            <a:r>
              <a:rPr sz="2400" spc="-3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68300" marR="4487545" indent="-342900">
              <a:lnSpc>
                <a:spcPct val="100000"/>
              </a:lnSpc>
              <a:spcBef>
                <a:spcPts val="23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dirty="0">
                <a:latin typeface="Times New Roman"/>
                <a:cs typeface="Times New Roman"/>
              </a:rPr>
              <a:t>This curve </a:t>
            </a:r>
            <a:r>
              <a:rPr sz="2400" spc="-5" dirty="0">
                <a:latin typeface="Times New Roman"/>
                <a:cs typeface="Times New Roman"/>
              </a:rPr>
              <a:t>shows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relationship between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output</a:t>
            </a:r>
            <a:r>
              <a:rPr sz="2400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voltage</a:t>
            </a:r>
            <a:r>
              <a:rPr sz="2400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(V</a:t>
            </a:r>
            <a:r>
              <a:rPr sz="2400" spc="-15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EC</a:t>
            </a: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)</a:t>
            </a:r>
            <a:r>
              <a:rPr sz="2400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to </a:t>
            </a:r>
            <a:r>
              <a:rPr sz="2400" spc="-5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output current </a:t>
            </a: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(I</a:t>
            </a:r>
            <a:r>
              <a:rPr sz="2400" spc="-15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)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for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 various levels of input </a:t>
            </a:r>
            <a:r>
              <a:rPr sz="2400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current</a:t>
            </a:r>
            <a:r>
              <a:rPr sz="2400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(I</a:t>
            </a:r>
            <a:r>
              <a:rPr sz="2400" spc="-7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B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).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38600" y="3749040"/>
            <a:ext cx="4800600" cy="2743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6364" y="225298"/>
            <a:ext cx="6347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CC</a:t>
            </a:r>
            <a:r>
              <a:rPr dirty="0"/>
              <a:t> </a:t>
            </a:r>
            <a:r>
              <a:rPr spc="-5" dirty="0"/>
              <a:t>– Output</a:t>
            </a:r>
            <a:r>
              <a:rPr spc="10" dirty="0"/>
              <a:t> </a:t>
            </a:r>
            <a:r>
              <a:rPr spc="-5" dirty="0"/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840" y="1013205"/>
            <a:ext cx="7985125" cy="4123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304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 all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practical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purposes,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characteristics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CC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configuration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 the</a:t>
            </a:r>
            <a:r>
              <a:rPr sz="2400" spc="-5" dirty="0">
                <a:latin typeface="Times New Roman"/>
                <a:cs typeface="Times New Roman"/>
              </a:rPr>
              <a:t> same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 configuration.</a:t>
            </a:r>
          </a:p>
          <a:p>
            <a:pPr marL="3937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current,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</a:t>
            </a:r>
            <a:r>
              <a:rPr sz="2400" spc="-15" baseline="-20833" dirty="0">
                <a:latin typeface="Times New Roman"/>
                <a:cs typeface="Times New Roman"/>
              </a:rPr>
              <a:t>B</a:t>
            </a:r>
            <a:r>
              <a:rPr sz="2400" spc="-10" dirty="0">
                <a:latin typeface="Times New Roman"/>
                <a:cs typeface="Times New Roman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same for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 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CC</a:t>
            </a:r>
          </a:p>
          <a:p>
            <a:pPr marL="393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characteristics.</a:t>
            </a:r>
          </a:p>
          <a:p>
            <a:pPr marL="393700" marR="8559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dirty="0">
                <a:latin typeface="Times New Roman"/>
                <a:cs typeface="Times New Roman"/>
              </a:rPr>
              <a:t>I</a:t>
            </a:r>
            <a:r>
              <a:rPr sz="2400" baseline="-20833" dirty="0">
                <a:latin typeface="Times New Roman"/>
                <a:cs typeface="Times New Roman"/>
              </a:rPr>
              <a:t>C</a:t>
            </a:r>
            <a:r>
              <a:rPr sz="2400" spc="277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CE</a:t>
            </a:r>
            <a:r>
              <a:rPr sz="2400" spc="-5" dirty="0">
                <a:latin typeface="Times New Roman"/>
                <a:cs typeface="Times New Roman"/>
              </a:rPr>
              <a:t> characteristics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replaced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spc="7" baseline="-20833" dirty="0">
                <a:latin typeface="Times New Roman"/>
                <a:cs typeface="Times New Roman"/>
              </a:rPr>
              <a:t>E</a:t>
            </a:r>
            <a:r>
              <a:rPr sz="2400" spc="292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CC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characteristics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(since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α ≈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1).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500" dirty="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93065" algn="l"/>
                <a:tab pos="393700" algn="l"/>
                <a:tab pos="3784600" algn="l"/>
              </a:tabLst>
            </a:pPr>
            <a:r>
              <a:rPr sz="2400" b="1" dirty="0">
                <a:latin typeface="Times New Roman"/>
                <a:cs typeface="Times New Roman"/>
              </a:rPr>
              <a:t>Output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Resistance:	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baseline="-20833" dirty="0">
                <a:latin typeface="Times New Roman"/>
                <a:cs typeface="Times New Roman"/>
              </a:rPr>
              <a:t>out</a:t>
            </a:r>
            <a:r>
              <a:rPr sz="2400" dirty="0">
                <a:latin typeface="Times New Roman"/>
                <a:cs typeface="Times New Roman"/>
              </a:rPr>
              <a:t>=∆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spc="-7" baseline="-20833" dirty="0">
                <a:latin typeface="Times New Roman"/>
                <a:cs typeface="Times New Roman"/>
              </a:rPr>
              <a:t>CE</a:t>
            </a:r>
            <a:r>
              <a:rPr sz="2400" spc="270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/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∆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7" baseline="-20833" dirty="0">
                <a:latin typeface="Times New Roman"/>
                <a:cs typeface="Times New Roman"/>
              </a:rPr>
              <a:t>E</a:t>
            </a:r>
            <a:endParaRPr sz="2400" baseline="-20833" dirty="0">
              <a:latin typeface="Times New Roman"/>
              <a:cs typeface="Times New Roman"/>
            </a:endParaRPr>
          </a:p>
          <a:p>
            <a:pPr marL="3937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dirty="0">
                <a:latin typeface="Times New Roman"/>
                <a:cs typeface="Times New Roman"/>
              </a:rPr>
              <a:t>Reciprocal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slope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curve</a:t>
            </a:r>
            <a:r>
              <a:rPr sz="2400" spc="-5" dirty="0">
                <a:latin typeface="Times New Roman"/>
                <a:cs typeface="Times New Roman"/>
              </a:rPr>
              <a:t> is </a:t>
            </a:r>
            <a:r>
              <a:rPr sz="2400" dirty="0">
                <a:latin typeface="Times New Roman"/>
                <a:cs typeface="Times New Roman"/>
              </a:rPr>
              <a:t>output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Resistance</a:t>
            </a:r>
          </a:p>
          <a:p>
            <a:pPr marL="3937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spc="-5" dirty="0">
                <a:latin typeface="Times New Roman"/>
                <a:cs typeface="Times New Roman"/>
              </a:rPr>
              <a:t>Output </a:t>
            </a:r>
            <a:r>
              <a:rPr sz="2400" dirty="0">
                <a:latin typeface="Times New Roman"/>
                <a:cs typeface="Times New Roman"/>
              </a:rPr>
              <a:t>Resistance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very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low of 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order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25 </a:t>
            </a:r>
            <a:r>
              <a:rPr sz="2400" spc="-5" dirty="0">
                <a:latin typeface="Times New Roman"/>
                <a:cs typeface="Times New Roman"/>
              </a:rPr>
              <a:t>ohms.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6364" y="225298"/>
            <a:ext cx="63474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CC</a:t>
            </a:r>
            <a:r>
              <a:rPr dirty="0"/>
              <a:t> </a:t>
            </a:r>
            <a:r>
              <a:rPr spc="-5" dirty="0"/>
              <a:t>– Output</a:t>
            </a:r>
            <a:r>
              <a:rPr spc="10" dirty="0"/>
              <a:t> </a:t>
            </a:r>
            <a:r>
              <a:rPr spc="-5" dirty="0"/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40054"/>
            <a:ext cx="8061325" cy="24403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Application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: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buffer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amplifier.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Also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called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Emitter-Follower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(EF).</a:t>
            </a: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CC </a:t>
            </a:r>
            <a:r>
              <a:rPr sz="2400" dirty="0">
                <a:latin typeface="Times New Roman"/>
                <a:cs typeface="Times New Roman"/>
              </a:rPr>
              <a:t>configuration is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used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primarily for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impedance- </a:t>
            </a:r>
            <a:r>
              <a:rPr sz="2400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FC0"/>
                </a:solidFill>
                <a:latin typeface="Times New Roman"/>
                <a:cs typeface="Times New Roman"/>
              </a:rPr>
              <a:t>matching</a:t>
            </a:r>
            <a:r>
              <a:rPr sz="2400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purposes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since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</a:t>
            </a:r>
            <a:r>
              <a:rPr sz="2400" dirty="0">
                <a:latin typeface="Times New Roman"/>
                <a:cs typeface="Times New Roman"/>
              </a:rPr>
              <a:t> 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high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input</a:t>
            </a:r>
            <a:r>
              <a:rPr sz="2400" spc="-5" dirty="0">
                <a:latin typeface="Times New Roman"/>
                <a:cs typeface="Times New Roman"/>
              </a:rPr>
              <a:t> impedance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low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 impedance, opposite to that of the </a:t>
            </a:r>
            <a:r>
              <a:rPr sz="2400" spc="-5" dirty="0">
                <a:latin typeface="Times New Roman"/>
                <a:cs typeface="Times New Roman"/>
              </a:rPr>
              <a:t>CB </a:t>
            </a:r>
            <a:r>
              <a:rPr sz="2400" dirty="0">
                <a:latin typeface="Times New Roman"/>
                <a:cs typeface="Times New Roman"/>
              </a:rPr>
              <a:t>and CE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configurations.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7478" y="321310"/>
            <a:ext cx="72250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Comparison</a:t>
            </a:r>
            <a:r>
              <a:rPr sz="2800" spc="35" dirty="0"/>
              <a:t> </a:t>
            </a:r>
            <a:r>
              <a:rPr sz="2800" spc="-5" dirty="0"/>
              <a:t>of</a:t>
            </a:r>
            <a:r>
              <a:rPr sz="2800" dirty="0"/>
              <a:t> </a:t>
            </a:r>
            <a:r>
              <a:rPr sz="2800" spc="-5" dirty="0"/>
              <a:t>CB,CE</a:t>
            </a:r>
            <a:r>
              <a:rPr sz="2800" spc="20" dirty="0"/>
              <a:t> </a:t>
            </a:r>
            <a:r>
              <a:rPr sz="2800" spc="-5" dirty="0"/>
              <a:t>and</a:t>
            </a:r>
            <a:r>
              <a:rPr sz="2800" dirty="0"/>
              <a:t> </a:t>
            </a:r>
            <a:r>
              <a:rPr sz="2800" spc="-5" dirty="0"/>
              <a:t>CC</a:t>
            </a:r>
            <a:r>
              <a:rPr sz="2800" spc="15" dirty="0"/>
              <a:t> </a:t>
            </a:r>
            <a:r>
              <a:rPr sz="2800" spc="-5" dirty="0"/>
              <a:t>Configurations</a:t>
            </a:r>
            <a:endParaRPr sz="280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50850" y="831850"/>
          <a:ext cx="8229600" cy="57438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Property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67665" marR="313055" indent="-476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Common</a:t>
                      </a:r>
                      <a:r>
                        <a:rPr sz="18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Base </a:t>
                      </a:r>
                      <a:r>
                        <a:rPr sz="1800" b="1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configuration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44500" marR="231775" indent="-1987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Common</a:t>
                      </a:r>
                      <a:r>
                        <a:rPr sz="1800" b="1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Emitter </a:t>
                      </a:r>
                      <a:r>
                        <a:rPr sz="1800" b="1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configuration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68935" marR="85090" indent="-26860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Common</a:t>
                      </a:r>
                      <a:r>
                        <a:rPr sz="1800" b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Collector </a:t>
                      </a:r>
                      <a:r>
                        <a:rPr sz="1800" b="1" spc="-43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configuration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68680">
                <a:tc>
                  <a:txBody>
                    <a:bodyPr/>
                    <a:lstStyle/>
                    <a:p>
                      <a:pPr marL="299085" marR="290195" indent="33083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Input 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Res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c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635000" marR="184150" indent="-44132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Low</a:t>
                      </a: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(Around </a:t>
                      </a:r>
                      <a:r>
                        <a:rPr sz="2400" spc="-5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100Ω)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18110" marR="111760" indent="47117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Medium </a:t>
                      </a:r>
                      <a:r>
                        <a:rPr sz="2400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(Around</a:t>
                      </a: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750</a:t>
                      </a: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Ω)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551815" marR="398145" indent="-14478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High</a:t>
                      </a:r>
                      <a:r>
                        <a:rPr sz="2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(750 </a:t>
                      </a:r>
                      <a:r>
                        <a:rPr sz="2400" spc="-5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kilo</a:t>
                      </a:r>
                      <a:r>
                        <a:rPr sz="2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Ω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)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299085" marR="291465" indent="22860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Output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 Resi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nce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Medium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20"/>
                        </a:spcBef>
                      </a:pPr>
                      <a:r>
                        <a:rPr sz="2400" spc="-70" dirty="0">
                          <a:latin typeface="Times New Roman"/>
                          <a:cs typeface="Times New Roman"/>
                        </a:rPr>
                        <a:t>Very</a:t>
                      </a: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low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184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76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Current</a:t>
                      </a:r>
                      <a:r>
                        <a:rPr sz="2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Gain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&lt;1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High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508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69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400" spc="-50" dirty="0">
                          <a:latin typeface="Times New Roman"/>
                          <a:cs typeface="Times New Roman"/>
                        </a:rPr>
                        <a:t>Voltage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Gain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Around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150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Around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500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4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&lt;1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marL="91440" marR="8445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Phase shift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 between</a:t>
                      </a:r>
                      <a:r>
                        <a:rPr sz="24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input </a:t>
                      </a:r>
                      <a:r>
                        <a:rPr sz="2400" spc="-5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output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2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phase</a:t>
                      </a:r>
                      <a:r>
                        <a:rPr sz="2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shift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400" spc="-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180</a:t>
                      </a:r>
                      <a:r>
                        <a:rPr sz="2400" spc="-7" baseline="2430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2400" baseline="24305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41910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400" spc="-7" baseline="24305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2400" spc="262" baseline="243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360</a:t>
                      </a:r>
                      <a:r>
                        <a:rPr sz="2400" spc="-7" baseline="24305" dirty="0">
                          <a:latin typeface="Times New Roman"/>
                          <a:cs typeface="Times New Roman"/>
                        </a:rPr>
                        <a:t>0</a:t>
                      </a:r>
                      <a:endParaRPr sz="2400" baseline="24305">
                        <a:latin typeface="Times New Roman"/>
                        <a:cs typeface="Times New Roman"/>
                      </a:endParaRPr>
                    </a:p>
                    <a:p>
                      <a:pPr marL="795655" marR="448945" indent="-338455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No</a:t>
                      </a:r>
                      <a:r>
                        <a:rPr sz="24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phase </a:t>
                      </a:r>
                      <a:r>
                        <a:rPr sz="2400" spc="-5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shift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11887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Applications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18465" marR="412115" indent="88265" algn="just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400" dirty="0">
                          <a:latin typeface="Times New Roman"/>
                          <a:cs typeface="Times New Roman"/>
                        </a:rPr>
                        <a:t>For high 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frequency  circuits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92100" marR="283845" indent="152400">
                        <a:lnSpc>
                          <a:spcPct val="100000"/>
                        </a:lnSpc>
                        <a:spcBef>
                          <a:spcPts val="1725"/>
                        </a:spcBef>
                        <a:tabLst>
                          <a:tab pos="1003935" algn="l"/>
                        </a:tabLst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For	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Audio 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2400" spc="-20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pl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ficat</a:t>
                      </a:r>
                      <a:r>
                        <a:rPr sz="2400" spc="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on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19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461645" marR="109220" indent="-343535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2400" spc="-5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2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impedance </a:t>
                      </a:r>
                      <a:r>
                        <a:rPr sz="2400" spc="-5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5" dirty="0">
                          <a:latin typeface="Times New Roman"/>
                          <a:cs typeface="Times New Roman"/>
                        </a:rPr>
                        <a:t>matching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2190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1670" y="214290"/>
            <a:ext cx="5500725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b="1" spc="-5" dirty="0" smtClean="0">
                <a:solidFill>
                  <a:srgbClr val="C00000"/>
                </a:solidFill>
              </a:rPr>
              <a:t>FET </a:t>
            </a:r>
            <a:r>
              <a:rPr b="1" spc="-5" smtClean="0">
                <a:solidFill>
                  <a:srgbClr val="C00000"/>
                </a:solidFill>
              </a:rPr>
              <a:t>Contents</a:t>
            </a:r>
            <a:endParaRPr b="1" spc="-5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40054"/>
            <a:ext cx="7804784" cy="5064848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Construction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&amp;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30" dirty="0">
                <a:latin typeface="Times New Roman"/>
                <a:cs typeface="Times New Roman"/>
              </a:rPr>
              <a:t>Working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JFET,</a:t>
            </a:r>
            <a:endParaRPr sz="2400" b="1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JFET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characteristics,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FET</a:t>
            </a:r>
            <a:r>
              <a:rPr sz="2400" b="1" spc="-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Parameters,</a:t>
            </a: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Construction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&amp;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30" dirty="0">
                <a:latin typeface="Times New Roman"/>
                <a:cs typeface="Times New Roman"/>
              </a:rPr>
              <a:t>Working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MOSFET,</a:t>
            </a:r>
            <a:endParaRPr sz="2400" b="1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MOSFET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characteristics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(Enhancement </a:t>
            </a:r>
            <a:r>
              <a:rPr sz="2400" b="1" dirty="0">
                <a:latin typeface="Times New Roman"/>
                <a:cs typeface="Times New Roman"/>
              </a:rPr>
              <a:t>and depletion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mode)</a:t>
            </a:r>
            <a:endParaRPr sz="2400" b="1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Comparison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JFET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&amp;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MOSFET</a:t>
            </a:r>
            <a:endParaRPr sz="2400" b="1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  <a:tab pos="1438910" algn="l"/>
              </a:tabLst>
            </a:pPr>
            <a:r>
              <a:rPr sz="2400" b="1" dirty="0">
                <a:latin typeface="Times New Roman"/>
                <a:cs typeface="Times New Roman"/>
              </a:rPr>
              <a:t>Biasing	of </a:t>
            </a:r>
            <a:r>
              <a:rPr sz="2400" b="1" spc="-5" dirty="0">
                <a:latin typeface="Times New Roman"/>
                <a:cs typeface="Times New Roman"/>
              </a:rPr>
              <a:t>JFET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-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Self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bias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fixed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bias.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S</a:t>
            </a:r>
            <a:r>
              <a:rPr sz="2400" b="1" spc="-25" dirty="0">
                <a:latin typeface="Times New Roman"/>
                <a:cs typeface="Times New Roman"/>
              </a:rPr>
              <a:t>m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5" dirty="0">
                <a:latin typeface="Times New Roman"/>
                <a:cs typeface="Times New Roman"/>
              </a:rPr>
              <a:t>l</a:t>
            </a:r>
            <a:r>
              <a:rPr sz="2400" b="1" dirty="0">
                <a:latin typeface="Times New Roman"/>
                <a:cs typeface="Times New Roman"/>
              </a:rPr>
              <a:t>l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</a:t>
            </a:r>
            <a:r>
              <a:rPr sz="2400" b="1" dirty="0">
                <a:latin typeface="Times New Roman"/>
                <a:cs typeface="Times New Roman"/>
              </a:rPr>
              <a:t>ign</a:t>
            </a:r>
            <a:r>
              <a:rPr sz="2400" b="1" spc="5" dirty="0">
                <a:latin typeface="Times New Roman"/>
                <a:cs typeface="Times New Roman"/>
              </a:rPr>
              <a:t>a</a:t>
            </a:r>
            <a:r>
              <a:rPr sz="2400" b="1" dirty="0">
                <a:latin typeface="Times New Roman"/>
                <a:cs typeface="Times New Roman"/>
              </a:rPr>
              <a:t>l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Ana</a:t>
            </a:r>
            <a:r>
              <a:rPr sz="2400" b="1" spc="5" dirty="0">
                <a:latin typeface="Times New Roman"/>
                <a:cs typeface="Times New Roman"/>
              </a:rPr>
              <a:t>l</a:t>
            </a:r>
            <a:r>
              <a:rPr sz="2400" b="1" spc="-5" dirty="0">
                <a:latin typeface="Times New Roman"/>
                <a:cs typeface="Times New Roman"/>
              </a:rPr>
              <a:t>ys</a:t>
            </a:r>
            <a:r>
              <a:rPr sz="2400" b="1" spc="5" dirty="0">
                <a:latin typeface="Times New Roman"/>
                <a:cs typeface="Times New Roman"/>
              </a:rPr>
              <a:t>i</a:t>
            </a:r>
            <a:r>
              <a:rPr sz="2400" b="1" spc="-5" dirty="0">
                <a:latin typeface="Times New Roman"/>
                <a:cs typeface="Times New Roman"/>
              </a:rPr>
              <a:t>s</a:t>
            </a:r>
            <a:r>
              <a:rPr sz="2400" b="1" dirty="0">
                <a:latin typeface="Times New Roman"/>
                <a:cs typeface="Times New Roman"/>
              </a:rPr>
              <a:t> of</a:t>
            </a:r>
          </a:p>
          <a:p>
            <a:pPr marL="756285" lvl="1" indent="-287020">
              <a:lnSpc>
                <a:spcPct val="100000"/>
              </a:lnSpc>
              <a:spcBef>
                <a:spcPts val="495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Common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Source,</a:t>
            </a:r>
          </a:p>
          <a:p>
            <a:pPr marL="7562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Common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Drain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</a:p>
          <a:p>
            <a:pPr marL="756285" lvl="1" indent="-287020">
              <a:lnSpc>
                <a:spcPct val="100000"/>
              </a:lnSpc>
              <a:spcBef>
                <a:spcPts val="484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Common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Gate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amplifier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configurations</a:t>
            </a:r>
            <a:endParaRPr sz="20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8072" y="225298"/>
            <a:ext cx="625014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solidFill>
                  <a:srgbClr val="C00000"/>
                </a:solidFill>
              </a:rPr>
              <a:t>Field</a:t>
            </a:r>
            <a:r>
              <a:rPr b="1" spc="-20" dirty="0">
                <a:solidFill>
                  <a:srgbClr val="C00000"/>
                </a:solidFill>
              </a:rPr>
              <a:t> </a:t>
            </a:r>
            <a:r>
              <a:rPr b="1" spc="-15" dirty="0">
                <a:solidFill>
                  <a:srgbClr val="C00000"/>
                </a:solidFill>
              </a:rPr>
              <a:t>Effect</a:t>
            </a:r>
            <a:r>
              <a:rPr b="1" spc="-95" dirty="0">
                <a:solidFill>
                  <a:srgbClr val="C00000"/>
                </a:solidFill>
              </a:rPr>
              <a:t> </a:t>
            </a:r>
            <a:r>
              <a:rPr b="1" spc="-20" dirty="0">
                <a:solidFill>
                  <a:srgbClr val="C00000"/>
                </a:solidFill>
              </a:rPr>
              <a:t>Transistor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528" y="940054"/>
            <a:ext cx="8424936" cy="5374933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 algn="just">
              <a:lnSpc>
                <a:spcPct val="114000"/>
              </a:lnSpc>
              <a:spcBef>
                <a:spcPts val="675"/>
              </a:spcBef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 Field-Effect Transistor (FET) is a three-terminal semiconductor device that controls the flow of current between two terminals (source and drain) by applying a voltage to the third terminal (gate). </a:t>
            </a:r>
          </a:p>
          <a:p>
            <a:pPr marL="355600" indent="-342900" algn="just">
              <a:lnSpc>
                <a:spcPct val="114000"/>
              </a:lnSpc>
              <a:spcBef>
                <a:spcPts val="675"/>
              </a:spcBef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This voltage-controlled device utilizes an electric field to modulate the conductivity of the channel between the source and drain, unlike bipolar junction transistors which are current-controlled. </a:t>
            </a:r>
          </a:p>
          <a:p>
            <a:pPr marL="355600" indent="-342900" algn="just">
              <a:lnSpc>
                <a:spcPct val="114000"/>
              </a:lnSpc>
              <a:spcBef>
                <a:spcPts val="675"/>
              </a:spcBef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FETs are widely used in various applications, including amplifiers, switches, and in integrated circuits. </a:t>
            </a:r>
          </a:p>
          <a:p>
            <a:pPr marL="355600" indent="-342900" algn="just">
              <a:lnSpc>
                <a:spcPct val="114000"/>
              </a:lnSpc>
              <a:spcBef>
                <a:spcPts val="675"/>
              </a:spcBef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lang="en-US" sz="2400" b="1" spc="-5" dirty="0" smtClean="0">
                <a:latin typeface="Times New Roman" pitchFamily="18" charset="0"/>
                <a:cs typeface="Times New Roman" pitchFamily="18" charset="0"/>
              </a:rPr>
              <a:t>Field-Effect”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–</a:t>
            </a:r>
            <a:r>
              <a:rPr lang="en-US" sz="2400" b="1" spc="2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Electric</a:t>
            </a:r>
            <a:r>
              <a:rPr lang="en-US" sz="2400" b="1" spc="-5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field</a:t>
            </a:r>
            <a:r>
              <a:rPr lang="en-US" sz="2400" b="1" spc="-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controls</a:t>
            </a:r>
            <a:r>
              <a:rPr lang="en-US" sz="2400" b="1" spc="-3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400" b="1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conduction</a:t>
            </a:r>
            <a:r>
              <a:rPr lang="en-US" sz="2400" b="1" spc="-4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path</a:t>
            </a:r>
            <a:r>
              <a:rPr lang="en-US" sz="2400" b="1" spc="-1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400" b="1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sz="2400" b="1" spc="-1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circuit, </a:t>
            </a:r>
            <a:r>
              <a:rPr lang="en-US" sz="2400" b="1" spc="-58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hence</a:t>
            </a:r>
            <a:r>
              <a:rPr lang="en-US" sz="2400" b="1" spc="-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400" b="1" spc="-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5" dirty="0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sz="2400" b="1" spc="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Field</a:t>
            </a:r>
            <a:r>
              <a:rPr lang="en-US" sz="2400" b="1" spc="-2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10" dirty="0" smtClean="0">
                <a:latin typeface="Times New Roman" pitchFamily="18" charset="0"/>
                <a:cs typeface="Times New Roman" pitchFamily="18" charset="0"/>
              </a:rPr>
              <a:t>Effect</a:t>
            </a:r>
            <a:r>
              <a:rPr lang="en-US" sz="2400" b="1" spc="-5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spc="-20" dirty="0" smtClean="0">
                <a:latin typeface="Times New Roman" pitchFamily="18" charset="0"/>
                <a:cs typeface="Times New Roman" pitchFamily="18" charset="0"/>
              </a:rPr>
              <a:t>Transistor.</a:t>
            </a:r>
            <a:endParaRPr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7544" y="188640"/>
            <a:ext cx="3535994" cy="1224694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707514">
              <a:lnSpc>
                <a:spcPct val="100000"/>
              </a:lnSpc>
              <a:spcBef>
                <a:spcPts val="670"/>
              </a:spcBef>
            </a:pPr>
            <a:r>
              <a:rPr sz="24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FET</a:t>
            </a:r>
            <a:endParaRPr sz="2400" b="1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Field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10" dirty="0" err="1" smtClean="0">
                <a:latin typeface="Times New Roman"/>
                <a:cs typeface="Times New Roman"/>
              </a:rPr>
              <a:t>Effec</a:t>
            </a:r>
            <a:r>
              <a:rPr lang="en-US" sz="2000" b="1" spc="-10" dirty="0" smtClean="0">
                <a:latin typeface="Times New Roman"/>
                <a:cs typeface="Times New Roman"/>
              </a:rPr>
              <a:t> </a:t>
            </a:r>
            <a:r>
              <a:rPr sz="2000" b="1" spc="-10" dirty="0" smtClean="0">
                <a:latin typeface="Times New Roman"/>
                <a:cs typeface="Times New Roman"/>
              </a:rPr>
              <a:t>Transistor</a:t>
            </a:r>
            <a:endParaRPr sz="2000" b="1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20" dirty="0">
                <a:latin typeface="Times New Roman"/>
                <a:cs typeface="Times New Roman"/>
              </a:rPr>
              <a:t>Terminals</a:t>
            </a:r>
            <a:endParaRPr sz="2000" b="1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528" y="2385622"/>
            <a:ext cx="4248472" cy="41799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0" tIns="8572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b="1" dirty="0" err="1">
                <a:latin typeface="Times New Roman"/>
                <a:cs typeface="Times New Roman"/>
              </a:rPr>
              <a:t>Unipolar</a:t>
            </a:r>
            <a:r>
              <a:rPr b="1" spc="-55" dirty="0">
                <a:latin typeface="Times New Roman"/>
                <a:cs typeface="Times New Roman"/>
              </a:rPr>
              <a:t> </a:t>
            </a:r>
            <a:r>
              <a:rPr b="1" dirty="0" smtClean="0">
                <a:latin typeface="Times New Roman"/>
                <a:cs typeface="Times New Roman"/>
              </a:rPr>
              <a:t>Device</a:t>
            </a:r>
            <a:r>
              <a:rPr lang="en-US" b="1" dirty="0" smtClean="0">
                <a:latin typeface="Times New Roman"/>
                <a:cs typeface="Times New Roman"/>
              </a:rPr>
              <a:t>, </a:t>
            </a:r>
            <a:r>
              <a:rPr b="1" dirty="0" smtClean="0">
                <a:latin typeface="Times New Roman"/>
                <a:cs typeface="Times New Roman"/>
              </a:rPr>
              <a:t>Conduction</a:t>
            </a:r>
            <a:r>
              <a:rPr b="1" spc="-40" dirty="0" smtClean="0">
                <a:latin typeface="Times New Roman"/>
                <a:cs typeface="Times New Roman"/>
              </a:rPr>
              <a:t> </a:t>
            </a:r>
            <a:r>
              <a:rPr b="1" spc="-5" dirty="0" smtClean="0">
                <a:latin typeface="Times New Roman"/>
                <a:cs typeface="Times New Roman"/>
              </a:rPr>
              <a:t>is</a:t>
            </a:r>
            <a:r>
              <a:rPr lang="en-US" b="1" spc="-10" dirty="0" smtClean="0">
                <a:latin typeface="Times New Roman"/>
                <a:cs typeface="Times New Roman"/>
              </a:rPr>
              <a:t> </a:t>
            </a:r>
            <a:r>
              <a:rPr b="1" dirty="0" smtClean="0">
                <a:latin typeface="Times New Roman"/>
                <a:cs typeface="Times New Roman"/>
              </a:rPr>
              <a:t>due</a:t>
            </a:r>
            <a:r>
              <a:rPr b="1" spc="-15" dirty="0" smtClean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to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either </a:t>
            </a:r>
            <a:r>
              <a:rPr b="1" spc="-58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Electrons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or</a:t>
            </a:r>
            <a:r>
              <a:rPr b="1" spc="-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Holes</a:t>
            </a: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b="1" spc="-45" dirty="0">
                <a:latin typeface="Times New Roman"/>
                <a:cs typeface="Times New Roman"/>
              </a:rPr>
              <a:t>Voltage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controlled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dirty="0" smtClean="0">
                <a:latin typeface="Times New Roman"/>
                <a:cs typeface="Times New Roman"/>
              </a:rPr>
              <a:t>Device</a:t>
            </a:r>
            <a:r>
              <a:rPr lang="en-US" b="1" dirty="0" smtClean="0">
                <a:latin typeface="Times New Roman"/>
                <a:cs typeface="Times New Roman"/>
              </a:rPr>
              <a:t> (</a:t>
            </a:r>
            <a:r>
              <a:rPr b="1" dirty="0" smtClean="0">
                <a:latin typeface="Times New Roman"/>
                <a:cs typeface="Times New Roman"/>
              </a:rPr>
              <a:t>n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b="1" dirty="0" smtClean="0">
                <a:latin typeface="Times New Roman"/>
                <a:cs typeface="Times New Roman"/>
              </a:rPr>
              <a:t>channel</a:t>
            </a:r>
            <a:r>
              <a:rPr b="1" spc="-60" dirty="0" smtClean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&amp;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dirty="0" smtClean="0">
                <a:latin typeface="Times New Roman"/>
                <a:cs typeface="Times New Roman"/>
              </a:rPr>
              <a:t>p-channel</a:t>
            </a:r>
            <a:r>
              <a:rPr lang="en-US" b="1" dirty="0" smtClean="0">
                <a:latin typeface="Times New Roman"/>
                <a:cs typeface="Times New Roman"/>
              </a:rPr>
              <a:t>).</a:t>
            </a:r>
            <a:endParaRPr b="1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b="1" spc="-70" dirty="0">
                <a:latin typeface="Times New Roman"/>
                <a:cs typeface="Times New Roman"/>
              </a:rPr>
              <a:t>Very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High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Input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dirty="0" smtClean="0">
                <a:latin typeface="Times New Roman"/>
                <a:cs typeface="Times New Roman"/>
              </a:rPr>
              <a:t>Impedance</a:t>
            </a:r>
            <a:r>
              <a:rPr lang="en-US" b="1" dirty="0" smtClean="0">
                <a:latin typeface="Times New Roman"/>
                <a:cs typeface="Times New Roman"/>
              </a:rPr>
              <a:t> and </a:t>
            </a:r>
            <a:r>
              <a:rPr b="1" dirty="0" smtClean="0">
                <a:latin typeface="Times New Roman"/>
                <a:cs typeface="Times New Roman"/>
              </a:rPr>
              <a:t>Easy</a:t>
            </a:r>
            <a:r>
              <a:rPr b="1" spc="-25" dirty="0" smtClean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to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dirty="0" smtClean="0">
                <a:latin typeface="Times New Roman"/>
                <a:cs typeface="Times New Roman"/>
              </a:rPr>
              <a:t>fabricate</a:t>
            </a:r>
            <a:endParaRPr lang="en-US" b="1" dirty="0" smtClean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b="1" dirty="0" smtClean="0">
                <a:latin typeface="Times New Roman"/>
                <a:cs typeface="Times New Roman"/>
              </a:rPr>
              <a:t>More</a:t>
            </a:r>
            <a:r>
              <a:rPr lang="en-US" b="1" spc="-1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Stable</a:t>
            </a:r>
            <a:r>
              <a:rPr lang="en-US" b="1" spc="-3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to</a:t>
            </a:r>
            <a:r>
              <a:rPr lang="en-US" b="1" spc="-50" dirty="0" smtClean="0">
                <a:latin typeface="Times New Roman"/>
                <a:cs typeface="Times New Roman"/>
              </a:rPr>
              <a:t> </a:t>
            </a:r>
            <a:r>
              <a:rPr lang="en-US" b="1" spc="-20" dirty="0" smtClean="0">
                <a:latin typeface="Times New Roman"/>
                <a:cs typeface="Times New Roman"/>
              </a:rPr>
              <a:t>Temperature</a:t>
            </a:r>
            <a:r>
              <a:rPr lang="en-US" b="1" dirty="0" smtClean="0">
                <a:latin typeface="Times New Roman"/>
                <a:cs typeface="Times New Roman"/>
              </a:rPr>
              <a:t> changes</a:t>
            </a:r>
            <a:r>
              <a:rPr lang="en-US" b="1" spc="-15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compared</a:t>
            </a:r>
            <a:r>
              <a:rPr lang="en-US" b="1" spc="-1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to</a:t>
            </a:r>
            <a:r>
              <a:rPr lang="en-US" b="1" spc="-1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BJT. </a:t>
            </a: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b="1" dirty="0" smtClean="0">
                <a:latin typeface="Times New Roman"/>
                <a:cs typeface="Times New Roman"/>
              </a:rPr>
              <a:t>Negative</a:t>
            </a:r>
            <a:r>
              <a:rPr lang="en-US" b="1" spc="-145" dirty="0" smtClean="0">
                <a:latin typeface="Times New Roman"/>
                <a:cs typeface="Times New Roman"/>
              </a:rPr>
              <a:t> </a:t>
            </a:r>
            <a:r>
              <a:rPr lang="en-US" b="1" spc="-15" dirty="0" smtClean="0">
                <a:latin typeface="Times New Roman"/>
                <a:cs typeface="Times New Roman"/>
              </a:rPr>
              <a:t>Temperature </a:t>
            </a:r>
            <a:r>
              <a:rPr lang="en-US" b="1" spc="-585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coefficient</a:t>
            </a:r>
            <a:r>
              <a:rPr lang="en-US" b="1" dirty="0" smtClean="0">
                <a:latin typeface="Times New Roman"/>
                <a:cs typeface="Times New Roman"/>
              </a:rPr>
              <a:t> Gain</a:t>
            </a:r>
            <a:r>
              <a:rPr lang="en-US" b="1" spc="-1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Bandwidth</a:t>
            </a:r>
            <a:r>
              <a:rPr lang="en-US" b="1" spc="-2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product</a:t>
            </a:r>
            <a:r>
              <a:rPr lang="en-US" b="1" spc="-3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is less</a:t>
            </a:r>
            <a:r>
              <a:rPr lang="en-US" b="1" spc="-3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compared</a:t>
            </a:r>
            <a:r>
              <a:rPr lang="en-US" b="1" spc="-1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to</a:t>
            </a:r>
            <a:r>
              <a:rPr lang="en-US" b="1" spc="-3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BJT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b="1" dirty="0" smtClean="0">
                <a:latin typeface="Times New Roman"/>
                <a:cs typeface="Times New Roman"/>
              </a:rPr>
              <a:t>Costlier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sz="2000" b="1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9992" y="188640"/>
            <a:ext cx="4064029" cy="1224694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64795" algn="ctr">
              <a:lnSpc>
                <a:spcPct val="100000"/>
              </a:lnSpc>
              <a:spcBef>
                <a:spcPts val="670"/>
              </a:spcBef>
            </a:pP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BJT</a:t>
            </a:r>
            <a:endParaRPr sz="2400" b="1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Bipolar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Junction</a:t>
            </a:r>
            <a:r>
              <a:rPr sz="2000" b="1" spc="-8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Transistor</a:t>
            </a:r>
            <a:endParaRPr sz="2000" b="1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20" dirty="0">
                <a:latin typeface="Times New Roman"/>
                <a:cs typeface="Times New Roman"/>
              </a:rPr>
              <a:t>Terminals</a:t>
            </a:r>
            <a:endParaRPr sz="2000" b="1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16016" y="2348880"/>
            <a:ext cx="4206906" cy="41764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8572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b="1" dirty="0">
                <a:latin typeface="Times New Roman"/>
                <a:cs typeface="Times New Roman"/>
              </a:rPr>
              <a:t>Bipolar</a:t>
            </a:r>
            <a:r>
              <a:rPr b="1" spc="-55" dirty="0">
                <a:latin typeface="Times New Roman"/>
                <a:cs typeface="Times New Roman"/>
              </a:rPr>
              <a:t> </a:t>
            </a:r>
            <a:r>
              <a:rPr b="1" dirty="0" smtClean="0">
                <a:latin typeface="Times New Roman"/>
                <a:cs typeface="Times New Roman"/>
              </a:rPr>
              <a:t>Device</a:t>
            </a:r>
            <a:r>
              <a:rPr lang="en-US" b="1" dirty="0" smtClean="0">
                <a:latin typeface="Times New Roman"/>
                <a:cs typeface="Times New Roman"/>
              </a:rPr>
              <a:t>, </a:t>
            </a:r>
            <a:r>
              <a:rPr b="1" dirty="0" smtClean="0">
                <a:latin typeface="Times New Roman"/>
                <a:cs typeface="Times New Roman"/>
              </a:rPr>
              <a:t>Conduction</a:t>
            </a:r>
            <a:r>
              <a:rPr b="1" spc="-40" dirty="0" smtClean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is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due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to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Both </a:t>
            </a:r>
            <a:r>
              <a:rPr b="1" spc="-58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Electrons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and Holes</a:t>
            </a: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b="1" dirty="0">
                <a:latin typeface="Times New Roman"/>
                <a:cs typeface="Times New Roman"/>
              </a:rPr>
              <a:t>Current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controlled</a:t>
            </a:r>
            <a:r>
              <a:rPr b="1" spc="-50" dirty="0">
                <a:latin typeface="Times New Roman"/>
                <a:cs typeface="Times New Roman"/>
              </a:rPr>
              <a:t> </a:t>
            </a:r>
            <a:r>
              <a:rPr b="1" dirty="0" smtClean="0">
                <a:latin typeface="Times New Roman"/>
                <a:cs typeface="Times New Roman"/>
              </a:rPr>
              <a:t>Device</a:t>
            </a:r>
            <a:r>
              <a:rPr lang="en-US" b="1" dirty="0" smtClean="0">
                <a:latin typeface="Times New Roman"/>
                <a:cs typeface="Times New Roman"/>
              </a:rPr>
              <a:t> (</a:t>
            </a:r>
            <a:r>
              <a:rPr b="1" dirty="0" err="1" smtClean="0">
                <a:latin typeface="Times New Roman"/>
                <a:cs typeface="Times New Roman"/>
              </a:rPr>
              <a:t>npn</a:t>
            </a:r>
            <a:r>
              <a:rPr b="1" spc="-35" dirty="0" smtClean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&amp;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dirty="0" err="1" smtClean="0">
                <a:latin typeface="Times New Roman"/>
                <a:cs typeface="Times New Roman"/>
              </a:rPr>
              <a:t>pnp</a:t>
            </a:r>
            <a:r>
              <a:rPr lang="en-US" b="1" dirty="0" smtClean="0">
                <a:latin typeface="Times New Roman"/>
                <a:cs typeface="Times New Roman"/>
              </a:rPr>
              <a:t>)</a:t>
            </a:r>
            <a:endParaRPr b="1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b="1" spc="-70" dirty="0">
                <a:latin typeface="Times New Roman"/>
                <a:cs typeface="Times New Roman"/>
              </a:rPr>
              <a:t>Very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Low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Input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spc="-5" dirty="0">
                <a:latin typeface="Times New Roman"/>
                <a:cs typeface="Times New Roman"/>
              </a:rPr>
              <a:t>Impedance</a:t>
            </a:r>
            <a:endParaRPr b="1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b="1" spc="-5" dirty="0">
                <a:latin typeface="Times New Roman"/>
                <a:cs typeface="Times New Roman"/>
              </a:rPr>
              <a:t>Complicate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to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dirty="0" smtClean="0">
                <a:latin typeface="Times New Roman"/>
                <a:cs typeface="Times New Roman"/>
              </a:rPr>
              <a:t>fabricate</a:t>
            </a:r>
            <a:endParaRPr lang="en-US" b="1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b="1" dirty="0" smtClean="0">
                <a:latin typeface="Times New Roman"/>
                <a:cs typeface="Times New Roman"/>
              </a:rPr>
              <a:t>Less</a:t>
            </a:r>
            <a:r>
              <a:rPr lang="en-US" b="1" spc="-1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Stable</a:t>
            </a:r>
            <a:r>
              <a:rPr lang="en-US" b="1" spc="-2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to</a:t>
            </a:r>
            <a:r>
              <a:rPr lang="en-US" b="1" spc="-65" dirty="0" smtClean="0">
                <a:latin typeface="Times New Roman"/>
                <a:cs typeface="Times New Roman"/>
              </a:rPr>
              <a:t> </a:t>
            </a:r>
            <a:r>
              <a:rPr lang="en-US" b="1" spc="-20" dirty="0" smtClean="0">
                <a:latin typeface="Times New Roman"/>
                <a:cs typeface="Times New Roman"/>
              </a:rPr>
              <a:t>Temperature</a:t>
            </a:r>
            <a:endParaRPr lang="en-US" b="1" dirty="0" smtClean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lang="en-US" b="1" dirty="0" smtClean="0">
                <a:latin typeface="Times New Roman"/>
                <a:cs typeface="Times New Roman"/>
              </a:rPr>
              <a:t>changes</a:t>
            </a:r>
            <a:r>
              <a:rPr lang="en-US" b="1" spc="-15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compared</a:t>
            </a:r>
            <a:r>
              <a:rPr lang="en-US" b="1" spc="-1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to</a:t>
            </a:r>
            <a:r>
              <a:rPr lang="en-US" b="1" spc="-1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FET</a:t>
            </a:r>
          </a:p>
          <a:p>
            <a:pPr marL="355600" marR="73279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b="1" dirty="0" smtClean="0">
                <a:latin typeface="Times New Roman"/>
                <a:cs typeface="Times New Roman"/>
              </a:rPr>
              <a:t>Positive</a:t>
            </a:r>
            <a:r>
              <a:rPr lang="en-US" b="1" spc="-145" dirty="0" smtClean="0">
                <a:latin typeface="Times New Roman"/>
                <a:cs typeface="Times New Roman"/>
              </a:rPr>
              <a:t> </a:t>
            </a:r>
            <a:r>
              <a:rPr lang="en-US" b="1" spc="-15" dirty="0" smtClean="0">
                <a:latin typeface="Times New Roman"/>
                <a:cs typeface="Times New Roman"/>
              </a:rPr>
              <a:t>Temperature </a:t>
            </a:r>
            <a:r>
              <a:rPr lang="en-US" b="1" spc="-585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coefficient</a:t>
            </a:r>
            <a:endParaRPr lang="en-US" b="1" dirty="0" smtClean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b="1" dirty="0" smtClean="0">
                <a:latin typeface="Times New Roman"/>
                <a:cs typeface="Times New Roman"/>
              </a:rPr>
              <a:t>Gain</a:t>
            </a:r>
            <a:r>
              <a:rPr lang="en-US" b="1" spc="-2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Bandwidth</a:t>
            </a:r>
            <a:r>
              <a:rPr lang="en-US" b="1" spc="-2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product</a:t>
            </a:r>
            <a:r>
              <a:rPr lang="en-US" b="1" spc="-4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is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lang="en-US" b="1" spc="-5" dirty="0" smtClean="0">
                <a:latin typeface="Times New Roman"/>
                <a:cs typeface="Times New Roman"/>
              </a:rPr>
              <a:t>more</a:t>
            </a:r>
            <a:r>
              <a:rPr lang="en-US" b="1" spc="-2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compared</a:t>
            </a:r>
            <a:r>
              <a:rPr lang="en-US" b="1" spc="-1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to</a:t>
            </a:r>
            <a:r>
              <a:rPr lang="en-US" b="1" spc="-3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FET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b="1" dirty="0" smtClean="0">
                <a:latin typeface="Times New Roman"/>
                <a:cs typeface="Times New Roman"/>
              </a:rPr>
              <a:t>Cheaper</a:t>
            </a: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sz="2000" b="1" dirty="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6216" y="1124744"/>
            <a:ext cx="1399031" cy="10081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23728" y="1196753"/>
            <a:ext cx="1279621" cy="108012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0509" y="225298"/>
            <a:ext cx="9842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C00000"/>
                </a:solidFill>
                <a:latin typeface="Arial MT"/>
                <a:cs typeface="Arial MT"/>
              </a:rPr>
              <a:t>FET</a:t>
            </a:r>
            <a:endParaRPr sz="4000" b="1">
              <a:solidFill>
                <a:srgbClr val="C00000"/>
              </a:solidFill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21" y="1143000"/>
            <a:ext cx="8501122" cy="487863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95536" y="520805"/>
            <a:ext cx="8352928" cy="62548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71415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Types: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There are several types of FETs, including: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Junction Field-Effect Transistor (JFET):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 Uses a reverse-biased p-n junction to control the channel width and thus the current.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Metal-Oxide-Semiconductor Field-Effect Transistor (MOSFET):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 Uses an insulator (typically an oxide) between the gate and the channel, providing a high level of insulation.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N-channel and P-channel FETs:</a:t>
            </a:r>
            <a:endParaRPr lang="en-US" sz="2400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FETs can be either N-channel or P-channel, depending on the type of charge carrier that conducts current in the channel.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0432" y="225298"/>
            <a:ext cx="4147567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2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BJT-Introduction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940054"/>
            <a:ext cx="8303260" cy="566924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 algn="just">
              <a:lnSpc>
                <a:spcPct val="114000"/>
              </a:lnSpc>
              <a:spcBef>
                <a:spcPts val="675"/>
              </a:spcBef>
              <a:buClr>
                <a:srgbClr val="C00000"/>
              </a:buClr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Bipolar</a:t>
            </a:r>
            <a:r>
              <a:rPr sz="2400" b="1" spc="-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Junction</a:t>
            </a:r>
            <a:r>
              <a:rPr sz="2400" b="1" spc="-7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 smtClean="0">
                <a:solidFill>
                  <a:srgbClr val="C00000"/>
                </a:solidFill>
                <a:latin typeface="Times New Roman"/>
                <a:cs typeface="Times New Roman"/>
              </a:rPr>
              <a:t>Transistor</a:t>
            </a:r>
            <a:r>
              <a:rPr lang="en-US" sz="2400" b="1" spc="-10" dirty="0" smtClean="0">
                <a:solidFill>
                  <a:srgbClr val="C00000"/>
                </a:solidFill>
                <a:latin typeface="Times New Roman"/>
                <a:cs typeface="Times New Roman"/>
              </a:rPr>
              <a:t> (BJT) </a:t>
            </a:r>
            <a:r>
              <a:rPr sz="2400" b="1" spc="-35" dirty="0" smtClean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active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 smtClean="0">
                <a:latin typeface="Times New Roman"/>
                <a:cs typeface="Times New Roman"/>
              </a:rPr>
              <a:t>device.</a:t>
            </a:r>
            <a:r>
              <a:rPr lang="en-US" sz="2400" b="1" dirty="0" smtClean="0">
                <a:latin typeface="Times New Roman"/>
                <a:cs typeface="Times New Roman"/>
              </a:rPr>
              <a:t> </a:t>
            </a:r>
            <a:r>
              <a:rPr sz="2400" b="1" dirty="0" smtClean="0">
                <a:latin typeface="Times New Roman"/>
                <a:cs typeface="Times New Roman"/>
              </a:rPr>
              <a:t>It</a:t>
            </a:r>
            <a:r>
              <a:rPr sz="2400" b="1" spc="-10" dirty="0" smtClean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works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as</a:t>
            </a:r>
            <a:r>
              <a:rPr sz="2400" b="1" dirty="0">
                <a:latin typeface="Times New Roman"/>
                <a:cs typeface="Times New Roman"/>
              </a:rPr>
              <a:t> a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current-controlled</a:t>
            </a:r>
            <a:r>
              <a:rPr sz="2400" b="1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current</a:t>
            </a: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source</a:t>
            </a:r>
            <a:r>
              <a:rPr sz="2400" b="1" dirty="0" smtClean="0">
                <a:latin typeface="Times New Roman"/>
                <a:cs typeface="Times New Roman"/>
              </a:rPr>
              <a:t>.</a:t>
            </a:r>
            <a:endParaRPr lang="en-US" sz="2400" b="1" dirty="0" smtClean="0">
              <a:latin typeface="Times New Roman"/>
              <a:cs typeface="Times New Roman"/>
            </a:endParaRPr>
          </a:p>
          <a:p>
            <a:pPr marL="12700" algn="just">
              <a:lnSpc>
                <a:spcPct val="50000"/>
              </a:lnSpc>
              <a:spcBef>
                <a:spcPts val="675"/>
              </a:spcBef>
              <a:buClr>
                <a:srgbClr val="C00000"/>
              </a:buClr>
              <a:tabLst>
                <a:tab pos="354965" algn="l"/>
                <a:tab pos="355600" algn="l"/>
              </a:tabLst>
            </a:pPr>
            <a:endParaRPr sz="2400" b="1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14000"/>
              </a:lnSpc>
              <a:spcBef>
                <a:spcPts val="575"/>
              </a:spcBef>
              <a:buClr>
                <a:srgbClr val="C00000"/>
              </a:buClr>
              <a:buFont typeface="Wingdings" pitchFamily="2" charset="2"/>
              <a:buChar char="Ø"/>
              <a:tabLst>
                <a:tab pos="354965" algn="l"/>
                <a:tab pos="355600" algn="l"/>
                <a:tab pos="923925" algn="l"/>
                <a:tab pos="1728470" algn="l"/>
                <a:tab pos="2649220" algn="l"/>
                <a:tab pos="3032125" algn="l"/>
                <a:tab pos="4072890" algn="l"/>
                <a:tab pos="4504055" algn="l"/>
                <a:tab pos="5546725" algn="l"/>
                <a:tab pos="5944870" algn="l"/>
                <a:tab pos="6562090" algn="l"/>
                <a:tab pos="7753984" algn="l"/>
              </a:tabLst>
            </a:pPr>
            <a:r>
              <a:rPr sz="2400" b="1" dirty="0">
                <a:latin typeface="Times New Roman"/>
                <a:cs typeface="Times New Roman"/>
              </a:rPr>
              <a:t>It</a:t>
            </a:r>
            <a:r>
              <a:rPr sz="2400" b="1" spc="-125" dirty="0">
                <a:latin typeface="Times New Roman"/>
                <a:cs typeface="Times New Roman"/>
              </a:rPr>
              <a:t>’</a:t>
            </a:r>
            <a:r>
              <a:rPr sz="2400" b="1" dirty="0">
                <a:latin typeface="Times New Roman"/>
                <a:cs typeface="Times New Roman"/>
              </a:rPr>
              <a:t>s	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basic	</a:t>
            </a:r>
            <a:r>
              <a:rPr sz="24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ction	</a:t>
            </a:r>
            <a:r>
              <a:rPr sz="2400" b="1" dirty="0">
                <a:latin typeface="Times New Roman"/>
                <a:cs typeface="Times New Roman"/>
              </a:rPr>
              <a:t>is	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ntrol	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f	cu</a:t>
            </a:r>
            <a:r>
              <a:rPr sz="2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t	</a:t>
            </a:r>
            <a:r>
              <a:rPr sz="2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t	o</a:t>
            </a:r>
            <a:r>
              <a:rPr sz="2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e	ter</a:t>
            </a:r>
            <a:r>
              <a:rPr sz="2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l	</a:t>
            </a:r>
            <a:r>
              <a:rPr sz="24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by</a:t>
            </a:r>
            <a:endParaRPr sz="2400" b="1" dirty="0">
              <a:latin typeface="Times New Roman"/>
              <a:cs typeface="Times New Roman"/>
            </a:endParaRPr>
          </a:p>
          <a:p>
            <a:pPr marL="355600" algn="just">
              <a:lnSpc>
                <a:spcPct val="114000"/>
              </a:lnSpc>
              <a:spcBef>
                <a:spcPts val="5"/>
              </a:spcBef>
              <a:buClr>
                <a:srgbClr val="C00000"/>
              </a:buClr>
            </a:pP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controlling</a:t>
            </a:r>
            <a:r>
              <a:rPr sz="2400" b="1" spc="-6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current</a:t>
            </a:r>
            <a:r>
              <a:rPr sz="2400" b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applied</a:t>
            </a:r>
            <a:r>
              <a:rPr sz="2400" b="1" spc="-4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at</a:t>
            </a:r>
            <a:r>
              <a:rPr sz="2400" b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other</a:t>
            </a:r>
            <a:r>
              <a:rPr sz="2400" b="1" spc="-2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dirty="0" smtClean="0">
                <a:solidFill>
                  <a:srgbClr val="00AF50"/>
                </a:solidFill>
                <a:latin typeface="Times New Roman"/>
                <a:cs typeface="Times New Roman"/>
              </a:rPr>
              <a:t>terminal</a:t>
            </a:r>
            <a:r>
              <a:rPr sz="2400" b="1" dirty="0" smtClean="0">
                <a:solidFill>
                  <a:srgbClr val="C00000"/>
                </a:solidFill>
                <a:latin typeface="Times New Roman"/>
                <a:cs typeface="Times New Roman"/>
              </a:rPr>
              <a:t>.</a:t>
            </a:r>
            <a:r>
              <a:rPr lang="en-US"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 smtClean="0">
                <a:solidFill>
                  <a:srgbClr val="006FC0"/>
                </a:solidFill>
                <a:latin typeface="Times New Roman"/>
                <a:cs typeface="Times New Roman"/>
              </a:rPr>
              <a:t>Current</a:t>
            </a:r>
            <a:r>
              <a:rPr sz="2400" b="1" spc="320" dirty="0" smtClean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conduction</a:t>
            </a:r>
            <a:r>
              <a:rPr sz="2400" b="1" spc="3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</a:t>
            </a:r>
            <a:r>
              <a:rPr sz="2400" b="1" spc="3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due</a:t>
            </a:r>
            <a:r>
              <a:rPr sz="2400" b="1" spc="3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</a:t>
            </a:r>
            <a:r>
              <a:rPr sz="2400" b="1" spc="3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two</a:t>
            </a:r>
            <a:r>
              <a:rPr sz="2400" b="1" spc="3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types</a:t>
            </a:r>
            <a:r>
              <a:rPr sz="2400" b="1" spc="3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32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charge</a:t>
            </a:r>
            <a:r>
              <a:rPr sz="2400" b="1" spc="3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carriers</a:t>
            </a:r>
            <a:r>
              <a:rPr sz="2400" b="1" spc="3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i.e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due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to</a:t>
            </a:r>
            <a:r>
              <a:rPr sz="24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both</a:t>
            </a:r>
            <a:r>
              <a:rPr sz="24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Holes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 and</a:t>
            </a: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Electrons</a:t>
            </a:r>
            <a:r>
              <a:rPr sz="2400" b="1" dirty="0">
                <a:latin typeface="Times New Roman"/>
                <a:cs typeface="Times New Roman"/>
              </a:rPr>
              <a:t>.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(hence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name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Bipolar</a:t>
            </a:r>
            <a:r>
              <a:rPr sz="2400" b="1" dirty="0" smtClean="0">
                <a:latin typeface="Times New Roman"/>
                <a:cs typeface="Times New Roman"/>
              </a:rPr>
              <a:t>)</a:t>
            </a:r>
            <a:endParaRPr lang="en-US" sz="2400" b="1" dirty="0" smtClean="0">
              <a:latin typeface="Times New Roman"/>
              <a:cs typeface="Times New Roman"/>
            </a:endParaRPr>
          </a:p>
          <a:p>
            <a:pPr marL="355600" algn="just">
              <a:lnSpc>
                <a:spcPct val="50000"/>
              </a:lnSpc>
              <a:spcBef>
                <a:spcPts val="5"/>
              </a:spcBef>
              <a:buClr>
                <a:srgbClr val="C00000"/>
              </a:buClr>
            </a:pPr>
            <a:endParaRPr sz="2400" b="1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14000"/>
              </a:lnSpc>
              <a:spcBef>
                <a:spcPts val="575"/>
              </a:spcBef>
              <a:buClr>
                <a:srgbClr val="C00000"/>
              </a:buClr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It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consists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of</a:t>
            </a:r>
            <a:r>
              <a:rPr sz="2400" b="1" dirty="0">
                <a:latin typeface="Times New Roman"/>
                <a:cs typeface="Times New Roman"/>
              </a:rPr>
              <a:t> Input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junction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Output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junction.</a:t>
            </a:r>
            <a:r>
              <a:rPr sz="2400" b="1" dirty="0">
                <a:latin typeface="Times New Roman"/>
                <a:cs typeface="Times New Roman"/>
              </a:rPr>
              <a:t> It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spc="-5" dirty="0" smtClean="0">
                <a:solidFill>
                  <a:srgbClr val="006FC0"/>
                </a:solidFill>
                <a:latin typeface="Times New Roman"/>
                <a:cs typeface="Times New Roman"/>
              </a:rPr>
              <a:t>Bipolar</a:t>
            </a:r>
            <a:r>
              <a:rPr sz="2400" b="1" spc="-10" dirty="0" smtClean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junction</a:t>
            </a:r>
            <a:r>
              <a:rPr sz="2400" b="1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 smtClean="0">
                <a:solidFill>
                  <a:srgbClr val="006FC0"/>
                </a:solidFill>
                <a:latin typeface="Times New Roman"/>
                <a:cs typeface="Times New Roman"/>
              </a:rPr>
              <a:t>transistor</a:t>
            </a:r>
            <a:r>
              <a:rPr lang="en-US" sz="2400" b="1" spc="-15" dirty="0" smtClean="0">
                <a:solidFill>
                  <a:srgbClr val="006FC0"/>
                </a:solidFill>
                <a:latin typeface="Times New Roman"/>
                <a:cs typeface="Times New Roman"/>
              </a:rPr>
              <a:t> (BJT)</a:t>
            </a:r>
            <a:r>
              <a:rPr sz="2400" b="1" spc="-15" dirty="0" smtClean="0">
                <a:latin typeface="Times New Roman"/>
                <a:cs typeface="Times New Roman"/>
              </a:rPr>
              <a:t>.</a:t>
            </a:r>
            <a:r>
              <a:rPr lang="en-US" sz="2400" b="1" dirty="0">
                <a:latin typeface="Times New Roman"/>
                <a:cs typeface="Times New Roman"/>
              </a:rPr>
              <a:t> </a:t>
            </a:r>
            <a:r>
              <a:rPr sz="2400" b="1" spc="-10" dirty="0" smtClean="0">
                <a:solidFill>
                  <a:srgbClr val="252525"/>
                </a:solidFill>
                <a:latin typeface="Times New Roman"/>
                <a:cs typeface="Times New Roman"/>
              </a:rPr>
              <a:t>Transistor</a:t>
            </a:r>
            <a:r>
              <a:rPr sz="2400" b="1" spc="-45" dirty="0" smtClean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means</a:t>
            </a:r>
            <a:r>
              <a:rPr sz="2400" b="1" spc="-3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Transfer Resistor</a:t>
            </a:r>
            <a:r>
              <a:rPr sz="2400" b="1" spc="-15" dirty="0" smtClean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endParaRPr lang="en-US" sz="2400" b="1" spc="-15" dirty="0" smtClean="0">
              <a:solidFill>
                <a:srgbClr val="252525"/>
              </a:solidFill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50000"/>
              </a:lnSpc>
              <a:spcBef>
                <a:spcPts val="575"/>
              </a:spcBef>
              <a:buClr>
                <a:srgbClr val="C00000"/>
              </a:buClr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endParaRPr sz="2400" b="1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14000"/>
              </a:lnSpc>
              <a:spcBef>
                <a:spcPts val="575"/>
              </a:spcBef>
              <a:buClr>
                <a:srgbClr val="C00000"/>
              </a:buClr>
              <a:buFont typeface="Wingdings" pitchFamily="2" charset="2"/>
              <a:buChar char="Ø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Signals</a:t>
            </a:r>
            <a:r>
              <a:rPr sz="2400" b="1" spc="2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transfer</a:t>
            </a:r>
            <a:r>
              <a:rPr sz="2400" b="1" spc="2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from</a:t>
            </a:r>
            <a:r>
              <a:rPr sz="2400" b="1" spc="229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52525"/>
                </a:solidFill>
                <a:latin typeface="Times New Roman"/>
                <a:cs typeface="Times New Roman"/>
              </a:rPr>
              <a:t>Low</a:t>
            </a:r>
            <a:r>
              <a:rPr sz="2400" b="1" spc="24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resistance</a:t>
            </a:r>
            <a:r>
              <a:rPr sz="2400" b="1" spc="254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path</a:t>
            </a:r>
            <a:r>
              <a:rPr sz="2400" b="1" spc="24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52525"/>
                </a:solidFill>
                <a:latin typeface="Times New Roman"/>
                <a:cs typeface="Times New Roman"/>
              </a:rPr>
              <a:t>to</a:t>
            </a:r>
            <a:r>
              <a:rPr sz="2400" b="1" spc="2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High</a:t>
            </a:r>
            <a:r>
              <a:rPr sz="2400" b="1" spc="25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252525"/>
                </a:solidFill>
                <a:latin typeface="Times New Roman"/>
                <a:cs typeface="Times New Roman"/>
              </a:rPr>
              <a:t>Resistance </a:t>
            </a:r>
            <a:r>
              <a:rPr sz="2400" b="1" spc="-585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52525"/>
                </a:solidFill>
                <a:latin typeface="Times New Roman"/>
                <a:cs typeface="Times New Roman"/>
              </a:rPr>
              <a:t>path</a:t>
            </a:r>
            <a:r>
              <a:rPr sz="2400" b="1" spc="-20" dirty="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(</a:t>
            </a:r>
            <a:r>
              <a:rPr sz="2400" b="1" spc="-25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Trans</a:t>
            </a:r>
            <a:r>
              <a:rPr sz="2400" b="1" spc="-25" dirty="0">
                <a:solidFill>
                  <a:srgbClr val="C00000"/>
                </a:solidFill>
                <a:latin typeface="Times New Roman"/>
                <a:cs typeface="Times New Roman"/>
              </a:rPr>
              <a:t>fer</a:t>
            </a: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 res</a:t>
            </a:r>
            <a:r>
              <a:rPr sz="2400" b="1" dirty="0">
                <a:solidFill>
                  <a:srgbClr val="C00000"/>
                </a:solidFill>
                <a:uFill>
                  <a:solidFill>
                    <a:srgbClr val="C00000"/>
                  </a:solidFill>
                </a:uFill>
                <a:latin typeface="Times New Roman"/>
                <a:cs typeface="Times New Roman"/>
              </a:rPr>
              <a:t>istor</a:t>
            </a:r>
            <a:r>
              <a:rPr sz="24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).</a:t>
            </a:r>
            <a:endParaRPr sz="24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560" y="225298"/>
            <a:ext cx="799288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200" b="1" spc="-5" dirty="0">
                <a:solidFill>
                  <a:srgbClr val="C00000"/>
                </a:solidFill>
              </a:rPr>
              <a:t>JFET</a:t>
            </a:r>
            <a:r>
              <a:rPr sz="3200" b="1" spc="-145" dirty="0">
                <a:solidFill>
                  <a:srgbClr val="C00000"/>
                </a:solidFill>
              </a:rPr>
              <a:t> </a:t>
            </a:r>
            <a:r>
              <a:rPr sz="3200" b="1" spc="-5" dirty="0" smtClean="0">
                <a:solidFill>
                  <a:srgbClr val="C00000"/>
                </a:solidFill>
              </a:rPr>
              <a:t>Construction</a:t>
            </a:r>
            <a:r>
              <a:rPr lang="en-US" sz="3200" b="1" spc="-5" dirty="0" smtClean="0">
                <a:solidFill>
                  <a:srgbClr val="C00000"/>
                </a:solidFill>
              </a:rPr>
              <a:t> and Operation</a:t>
            </a:r>
            <a:endParaRPr sz="3200" b="1" spc="-5" dirty="0">
              <a:solidFill>
                <a:srgbClr val="C00000"/>
              </a:solidFill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8064" y="1124744"/>
            <a:ext cx="3456384" cy="48245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79512" y="980728"/>
            <a:ext cx="5040560" cy="5270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8300" marR="631825" indent="-3429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lang="en-US" b="1" spc="-5" dirty="0" smtClean="0">
                <a:latin typeface="Times New Roman"/>
                <a:cs typeface="Times New Roman"/>
              </a:rPr>
              <a:t>It </a:t>
            </a:r>
            <a:r>
              <a:rPr lang="en-US" b="1" dirty="0" smtClean="0">
                <a:latin typeface="Times New Roman"/>
                <a:cs typeface="Times New Roman"/>
              </a:rPr>
              <a:t>consists</a:t>
            </a:r>
            <a:r>
              <a:rPr lang="en-US" b="1" spc="-5" dirty="0" smtClean="0">
                <a:latin typeface="Times New Roman"/>
                <a:cs typeface="Times New Roman"/>
              </a:rPr>
              <a:t> of</a:t>
            </a:r>
            <a:r>
              <a:rPr lang="en-US" b="1" spc="5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an</a:t>
            </a:r>
            <a:r>
              <a:rPr lang="en-US" b="1" spc="5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N-type</a:t>
            </a:r>
            <a:r>
              <a:rPr lang="en-US" b="1" spc="-1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bar</a:t>
            </a:r>
            <a:r>
              <a:rPr lang="en-US" b="1" spc="5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which</a:t>
            </a:r>
            <a:r>
              <a:rPr lang="en-US" b="1" spc="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is</a:t>
            </a:r>
            <a:r>
              <a:rPr lang="en-US" b="1" spc="-5" dirty="0" smtClean="0">
                <a:latin typeface="Times New Roman"/>
                <a:cs typeface="Times New Roman"/>
              </a:rPr>
              <a:t> made</a:t>
            </a:r>
            <a:r>
              <a:rPr lang="en-US" b="1" spc="2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of</a:t>
            </a:r>
            <a:r>
              <a:rPr lang="en-US" b="1" spc="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silicon.</a:t>
            </a:r>
            <a:r>
              <a:rPr lang="en-US" b="1" spc="-55" dirty="0" smtClean="0">
                <a:latin typeface="Times New Roman"/>
                <a:cs typeface="Times New Roman"/>
              </a:rPr>
              <a:t> </a:t>
            </a:r>
            <a:r>
              <a:rPr lang="en-US" b="1" spc="-10" dirty="0" err="1" smtClean="0">
                <a:latin typeface="Times New Roman"/>
                <a:cs typeface="Times New Roman"/>
              </a:rPr>
              <a:t>Ohmic</a:t>
            </a:r>
            <a:r>
              <a:rPr lang="en-US" b="1" spc="-10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 contacts</a:t>
            </a:r>
            <a:r>
              <a:rPr lang="en-US" b="1" spc="5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(terminals),</a:t>
            </a:r>
            <a:r>
              <a:rPr lang="en-US" b="1" spc="50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made</a:t>
            </a:r>
            <a:r>
              <a:rPr lang="en-US" b="1" spc="20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at</a:t>
            </a:r>
            <a:r>
              <a:rPr lang="en-US" b="1" spc="2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the</a:t>
            </a:r>
            <a:r>
              <a:rPr lang="en-US" b="1" spc="-5" dirty="0" smtClean="0">
                <a:latin typeface="Times New Roman"/>
                <a:cs typeface="Times New Roman"/>
              </a:rPr>
              <a:t> two</a:t>
            </a:r>
            <a:r>
              <a:rPr lang="en-US" b="1" spc="1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ends</a:t>
            </a:r>
            <a:r>
              <a:rPr lang="en-US" b="1" spc="5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of</a:t>
            </a:r>
            <a:r>
              <a:rPr lang="en-US" b="1" spc="1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the </a:t>
            </a:r>
            <a:r>
              <a:rPr lang="en-US" b="1" spc="-25" dirty="0" smtClean="0">
                <a:latin typeface="Times New Roman"/>
                <a:cs typeface="Times New Roman"/>
              </a:rPr>
              <a:t>bar,</a:t>
            </a:r>
            <a:r>
              <a:rPr lang="en-US" b="1" spc="15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are</a:t>
            </a:r>
            <a:r>
              <a:rPr lang="en-US" b="1" spc="20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called </a:t>
            </a:r>
            <a:r>
              <a:rPr lang="en-US" b="1" spc="-535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source and </a:t>
            </a:r>
            <a:r>
              <a:rPr lang="en-US" b="1" dirty="0" smtClean="0">
                <a:latin typeface="Times New Roman"/>
                <a:cs typeface="Times New Roman"/>
              </a:rPr>
              <a:t>drain.</a:t>
            </a:r>
          </a:p>
          <a:p>
            <a:pPr marL="368300" marR="275590" indent="-342900" algn="just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lang="en-US" b="1" spc="-10" dirty="0" smtClean="0">
                <a:latin typeface="Times New Roman"/>
                <a:cs typeface="Times New Roman"/>
              </a:rPr>
              <a:t>Source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(S):</a:t>
            </a:r>
            <a:r>
              <a:rPr lang="en-US" b="1" spc="5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This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terminal</a:t>
            </a:r>
            <a:r>
              <a:rPr lang="en-US" b="1" spc="40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is connected</a:t>
            </a:r>
            <a:r>
              <a:rPr lang="en-US" b="1" spc="5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to the</a:t>
            </a:r>
            <a:r>
              <a:rPr lang="en-US" b="1" spc="5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negative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pole</a:t>
            </a:r>
            <a:r>
              <a:rPr lang="en-US" b="1" spc="-10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of</a:t>
            </a:r>
            <a:r>
              <a:rPr lang="en-US" b="1" spc="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the </a:t>
            </a:r>
            <a:r>
              <a:rPr lang="en-US" b="1" spc="5" dirty="0" smtClean="0">
                <a:latin typeface="Times New Roman"/>
                <a:cs typeface="Times New Roman"/>
              </a:rPr>
              <a:t> </a:t>
            </a:r>
            <a:r>
              <a:rPr lang="en-US" b="1" spc="-20" dirty="0" smtClean="0">
                <a:latin typeface="Times New Roman"/>
                <a:cs typeface="Times New Roman"/>
              </a:rPr>
              <a:t>battery.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Electrons</a:t>
            </a:r>
            <a:r>
              <a:rPr lang="en-US" b="1" spc="20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which</a:t>
            </a:r>
            <a:r>
              <a:rPr lang="en-US" b="1" spc="10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are</a:t>
            </a:r>
            <a:r>
              <a:rPr lang="en-US" b="1" spc="2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the</a:t>
            </a:r>
            <a:r>
              <a:rPr lang="en-US" b="1" spc="5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majority</a:t>
            </a:r>
            <a:r>
              <a:rPr lang="en-US" b="1" spc="45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carriers</a:t>
            </a:r>
            <a:r>
              <a:rPr lang="en-US" b="1" spc="40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in</a:t>
            </a:r>
            <a:r>
              <a:rPr lang="en-US" b="1" spc="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the</a:t>
            </a:r>
            <a:r>
              <a:rPr lang="en-US" b="1" spc="5" dirty="0" smtClean="0">
                <a:latin typeface="Times New Roman"/>
                <a:cs typeface="Times New Roman"/>
              </a:rPr>
              <a:t> </a:t>
            </a:r>
            <a:r>
              <a:rPr lang="en-US" b="1" spc="-15" dirty="0" smtClean="0">
                <a:latin typeface="Times New Roman"/>
                <a:cs typeface="Times New Roman"/>
              </a:rPr>
              <a:t>N-type</a:t>
            </a:r>
            <a:r>
              <a:rPr lang="en-US" b="1" spc="5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bar </a:t>
            </a:r>
            <a:r>
              <a:rPr lang="en-US" b="1" spc="-535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enter</a:t>
            </a:r>
            <a:r>
              <a:rPr lang="en-US" b="1" dirty="0" smtClean="0">
                <a:latin typeface="Times New Roman"/>
                <a:cs typeface="Times New Roman"/>
              </a:rPr>
              <a:t> the</a:t>
            </a:r>
            <a:r>
              <a:rPr lang="en-US" b="1" spc="-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bar</a:t>
            </a:r>
            <a:r>
              <a:rPr lang="en-US" b="1" spc="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through</a:t>
            </a:r>
            <a:r>
              <a:rPr lang="en-US" b="1" spc="-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this</a:t>
            </a:r>
            <a:r>
              <a:rPr lang="en-US" b="1" spc="5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terminal.</a:t>
            </a:r>
            <a:endParaRPr lang="en-US" b="1" dirty="0" smtClean="0">
              <a:latin typeface="Times New Roman"/>
              <a:cs typeface="Times New Roman"/>
            </a:endParaRPr>
          </a:p>
          <a:p>
            <a:pPr marL="368300" indent="-342900" algn="just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lang="en-US" b="1" spc="-5" dirty="0" smtClean="0">
                <a:latin typeface="Times New Roman"/>
                <a:cs typeface="Times New Roman"/>
              </a:rPr>
              <a:t>Drain</a:t>
            </a:r>
            <a:r>
              <a:rPr lang="en-US" b="1" spc="10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(D):</a:t>
            </a:r>
            <a:r>
              <a:rPr lang="en-US" b="1" spc="20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This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terminal</a:t>
            </a:r>
            <a:r>
              <a:rPr lang="en-US" b="1" spc="25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is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connected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to</a:t>
            </a:r>
            <a:r>
              <a:rPr lang="en-US" b="1" spc="5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the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positive</a:t>
            </a:r>
            <a:r>
              <a:rPr lang="en-US" b="1" spc="-10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pole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of</a:t>
            </a:r>
            <a:r>
              <a:rPr lang="en-US" b="1" dirty="0" smtClean="0">
                <a:latin typeface="Times New Roman"/>
                <a:cs typeface="Times New Roman"/>
              </a:rPr>
              <a:t> the</a:t>
            </a:r>
          </a:p>
          <a:p>
            <a:pPr marL="368300" algn="just">
              <a:lnSpc>
                <a:spcPct val="100000"/>
              </a:lnSpc>
            </a:pPr>
            <a:r>
              <a:rPr lang="en-US" b="1" spc="-20" dirty="0" smtClean="0">
                <a:latin typeface="Times New Roman"/>
                <a:cs typeface="Times New Roman"/>
              </a:rPr>
              <a:t>battery.</a:t>
            </a:r>
            <a:r>
              <a:rPr lang="en-US" b="1" spc="-4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The </a:t>
            </a:r>
            <a:r>
              <a:rPr lang="en-US" b="1" spc="-5" dirty="0" smtClean="0">
                <a:latin typeface="Times New Roman"/>
                <a:cs typeface="Times New Roman"/>
              </a:rPr>
              <a:t>majority</a:t>
            </a:r>
            <a:r>
              <a:rPr lang="en-US" b="1" spc="35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carriers</a:t>
            </a:r>
            <a:r>
              <a:rPr lang="en-US" b="1" spc="40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leave</a:t>
            </a:r>
            <a:r>
              <a:rPr lang="en-US" b="1" dirty="0" smtClean="0">
                <a:latin typeface="Times New Roman"/>
                <a:cs typeface="Times New Roman"/>
              </a:rPr>
              <a:t> the bar through</a:t>
            </a:r>
            <a:r>
              <a:rPr lang="en-US" b="1" spc="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this</a:t>
            </a:r>
            <a:r>
              <a:rPr lang="en-US" b="1" spc="5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terminal.</a:t>
            </a:r>
            <a:endParaRPr lang="en-US" b="1" dirty="0" smtClean="0">
              <a:latin typeface="Times New Roman"/>
              <a:cs typeface="Times New Roman"/>
            </a:endParaRPr>
          </a:p>
          <a:p>
            <a:pPr marL="368300" marR="156845" indent="-342900" algn="just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lang="en-US" b="1" spc="-5" dirty="0" smtClean="0">
                <a:latin typeface="Times New Roman"/>
                <a:cs typeface="Times New Roman"/>
              </a:rPr>
              <a:t>Gate</a:t>
            </a:r>
            <a:r>
              <a:rPr lang="en-US" b="1" spc="15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(G):</a:t>
            </a:r>
            <a:r>
              <a:rPr lang="en-US" b="1" spc="20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Heavily</a:t>
            </a:r>
            <a:r>
              <a:rPr lang="en-US" b="1" spc="10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doped</a:t>
            </a:r>
            <a:r>
              <a:rPr lang="en-US" b="1" spc="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P-type </a:t>
            </a:r>
            <a:r>
              <a:rPr lang="en-US" b="1" spc="-5" dirty="0" smtClean="0">
                <a:latin typeface="Times New Roman"/>
                <a:cs typeface="Times New Roman"/>
              </a:rPr>
              <a:t>silicon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is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spc="-10" dirty="0" smtClean="0">
                <a:latin typeface="Times New Roman"/>
                <a:cs typeface="Times New Roman"/>
              </a:rPr>
              <a:t>diffused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on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both sides</a:t>
            </a:r>
            <a:r>
              <a:rPr lang="en-US" b="1" dirty="0" smtClean="0">
                <a:latin typeface="Times New Roman"/>
                <a:cs typeface="Times New Roman"/>
              </a:rPr>
              <a:t> of </a:t>
            </a:r>
            <a:r>
              <a:rPr lang="en-US" b="1" spc="-53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the</a:t>
            </a:r>
            <a:r>
              <a:rPr lang="en-US" b="1" spc="-5" dirty="0" smtClean="0">
                <a:latin typeface="Times New Roman"/>
                <a:cs typeface="Times New Roman"/>
              </a:rPr>
              <a:t> N-type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silicon bar</a:t>
            </a:r>
            <a:r>
              <a:rPr lang="en-US" b="1" spc="15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by which</a:t>
            </a:r>
            <a:r>
              <a:rPr lang="en-US" b="1" spc="10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PN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junctions</a:t>
            </a:r>
            <a:r>
              <a:rPr lang="en-US" b="1" spc="-15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are</a:t>
            </a:r>
            <a:r>
              <a:rPr lang="en-US" b="1" spc="10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formed. These </a:t>
            </a:r>
            <a:r>
              <a:rPr lang="en-US" b="1" dirty="0" smtClean="0">
                <a:latin typeface="Times New Roman"/>
                <a:cs typeface="Times New Roman"/>
              </a:rPr>
              <a:t> layers</a:t>
            </a:r>
            <a:r>
              <a:rPr lang="en-US" b="1" spc="-10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are</a:t>
            </a:r>
            <a:r>
              <a:rPr lang="en-US" b="1" spc="1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joined</a:t>
            </a:r>
            <a:r>
              <a:rPr lang="en-US" b="1" spc="-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together</a:t>
            </a:r>
            <a:r>
              <a:rPr lang="en-US" b="1" spc="5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and</a:t>
            </a:r>
            <a:r>
              <a:rPr lang="en-US" b="1" spc="5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called</a:t>
            </a:r>
            <a:r>
              <a:rPr lang="en-US" b="1" spc="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the</a:t>
            </a:r>
            <a:r>
              <a:rPr lang="en-US" b="1" spc="-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gate</a:t>
            </a:r>
            <a:r>
              <a:rPr lang="en-US" b="1" spc="5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G.</a:t>
            </a:r>
            <a:endParaRPr lang="en-US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3240" y="571481"/>
            <a:ext cx="8192164" cy="2753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8300" marR="17780" indent="-342900" algn="just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dirty="0" smtClean="0">
                <a:latin typeface="Times New Roman"/>
                <a:cs typeface="Times New Roman"/>
              </a:rPr>
              <a:t>Channel</a:t>
            </a:r>
            <a:r>
              <a:rPr sz="2000" b="1" dirty="0">
                <a:latin typeface="Times New Roman"/>
                <a:cs typeface="Times New Roman"/>
              </a:rPr>
              <a:t>: </a:t>
            </a:r>
            <a:r>
              <a:rPr sz="2000" b="1" spc="-5" dirty="0">
                <a:latin typeface="Times New Roman"/>
                <a:cs typeface="Times New Roman"/>
              </a:rPr>
              <a:t>The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region </a:t>
            </a:r>
            <a:r>
              <a:rPr sz="2000" b="1" spc="-5" dirty="0">
                <a:latin typeface="Times New Roman"/>
                <a:cs typeface="Times New Roman"/>
              </a:rPr>
              <a:t>of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the </a:t>
            </a:r>
            <a:r>
              <a:rPr sz="2000" b="1" dirty="0">
                <a:latin typeface="Times New Roman"/>
                <a:cs typeface="Times New Roman"/>
              </a:rPr>
              <a:t>N-type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bar </a:t>
            </a:r>
            <a:r>
              <a:rPr sz="2000" b="1" spc="-5" dirty="0">
                <a:latin typeface="Times New Roman"/>
                <a:cs typeface="Times New Roman"/>
              </a:rPr>
              <a:t>between</a:t>
            </a:r>
            <a:r>
              <a:rPr sz="2000" b="1" dirty="0">
                <a:latin typeface="Times New Roman"/>
                <a:cs typeface="Times New Roman"/>
              </a:rPr>
              <a:t> the</a:t>
            </a:r>
            <a:r>
              <a:rPr sz="2000" b="1" spc="-5" dirty="0">
                <a:latin typeface="Times New Roman"/>
                <a:cs typeface="Times New Roman"/>
              </a:rPr>
              <a:t> depletion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region </a:t>
            </a:r>
            <a:r>
              <a:rPr sz="2000" b="1" spc="-53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is</a:t>
            </a:r>
            <a:r>
              <a:rPr sz="2000" b="1" spc="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called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channel.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endParaRPr lang="en-US" sz="2000" b="1" spc="15" dirty="0" smtClean="0">
              <a:latin typeface="Times New Roman"/>
              <a:cs typeface="Times New Roman"/>
            </a:endParaRPr>
          </a:p>
          <a:p>
            <a:pPr marL="368300" marR="17780" indent="-342900" algn="just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000" b="1" spc="-5" dirty="0" smtClean="0">
                <a:latin typeface="Times New Roman"/>
                <a:cs typeface="Times New Roman"/>
              </a:rPr>
              <a:t>Majority</a:t>
            </a:r>
            <a:r>
              <a:rPr sz="2000" b="1" spc="30" dirty="0" smtClean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carriers</a:t>
            </a:r>
            <a:r>
              <a:rPr sz="2000" b="1" spc="5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move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from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source</a:t>
            </a:r>
            <a:r>
              <a:rPr sz="2000" b="1" spc="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to 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drain </a:t>
            </a:r>
            <a:r>
              <a:rPr sz="2000" b="1" dirty="0">
                <a:latin typeface="Times New Roman"/>
                <a:cs typeface="Times New Roman"/>
              </a:rPr>
              <a:t>when </a:t>
            </a:r>
            <a:r>
              <a:rPr sz="2000" b="1" spc="-5" dirty="0">
                <a:latin typeface="Times New Roman"/>
                <a:cs typeface="Times New Roman"/>
              </a:rPr>
              <a:t>a </a:t>
            </a:r>
            <a:r>
              <a:rPr sz="2000" b="1" dirty="0">
                <a:latin typeface="Times New Roman"/>
                <a:cs typeface="Times New Roman"/>
              </a:rPr>
              <a:t>potential </a:t>
            </a:r>
            <a:r>
              <a:rPr sz="2000" b="1" spc="-5" dirty="0">
                <a:latin typeface="Times New Roman"/>
                <a:cs typeface="Times New Roman"/>
              </a:rPr>
              <a:t>difference </a:t>
            </a:r>
            <a:r>
              <a:rPr sz="2000" b="1" spc="-20" dirty="0">
                <a:latin typeface="Times New Roman"/>
                <a:cs typeface="Times New Roman"/>
              </a:rPr>
              <a:t>V</a:t>
            </a:r>
            <a:r>
              <a:rPr sz="2000" b="1" spc="-30" baseline="-21072" dirty="0">
                <a:latin typeface="Times New Roman"/>
                <a:cs typeface="Times New Roman"/>
              </a:rPr>
              <a:t>DS</a:t>
            </a:r>
            <a:r>
              <a:rPr sz="2000" b="1" spc="-22" baseline="-21072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is applied between the source </a:t>
            </a:r>
            <a:r>
              <a:rPr sz="2000" b="1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and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drain</a:t>
            </a:r>
            <a:r>
              <a:rPr sz="2000" b="1" dirty="0" smtClean="0">
                <a:latin typeface="Times New Roman"/>
                <a:cs typeface="Times New Roman"/>
              </a:rPr>
              <a:t>.</a:t>
            </a:r>
            <a:endParaRPr lang="en-US" sz="2000" b="1" dirty="0" smtClean="0">
              <a:latin typeface="Times New Roman"/>
              <a:cs typeface="Times New Roman"/>
            </a:endParaRPr>
          </a:p>
          <a:p>
            <a:pPr marL="393700" indent="-342900" algn="just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lang="en-US" b="1" dirty="0" smtClean="0">
                <a:latin typeface="Times New Roman"/>
                <a:cs typeface="Times New Roman"/>
              </a:rPr>
              <a:t>Conventional</a:t>
            </a:r>
            <a:r>
              <a:rPr lang="en-US" b="1" spc="-3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current</a:t>
            </a:r>
            <a:r>
              <a:rPr lang="en-US" b="1" spc="-2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at</a:t>
            </a:r>
            <a:r>
              <a:rPr lang="en-US" b="1" spc="-2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Source is</a:t>
            </a:r>
            <a:r>
              <a:rPr lang="en-US" b="1" spc="-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denoted</a:t>
            </a:r>
            <a:r>
              <a:rPr lang="en-US" b="1" spc="-25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as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spc="-35" dirty="0" smtClean="0">
                <a:latin typeface="Times New Roman"/>
                <a:cs typeface="Times New Roman"/>
              </a:rPr>
              <a:t>I</a:t>
            </a:r>
            <a:r>
              <a:rPr lang="en-US" b="1" spc="-52" baseline="-20833" dirty="0" smtClean="0">
                <a:latin typeface="Times New Roman"/>
                <a:cs typeface="Times New Roman"/>
              </a:rPr>
              <a:t>S</a:t>
            </a:r>
            <a:endParaRPr lang="en-US" b="1" baseline="-20833" dirty="0" smtClean="0">
              <a:latin typeface="Times New Roman"/>
              <a:cs typeface="Times New Roman"/>
            </a:endParaRPr>
          </a:p>
          <a:p>
            <a:pPr marL="393700" indent="-342900" algn="just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lang="en-US" b="1" dirty="0" smtClean="0">
                <a:latin typeface="Times New Roman"/>
                <a:cs typeface="Times New Roman"/>
              </a:rPr>
              <a:t>Conventional</a:t>
            </a:r>
            <a:r>
              <a:rPr lang="en-US" b="1" spc="-3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current</a:t>
            </a:r>
            <a:r>
              <a:rPr lang="en-US" b="1" spc="-2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at</a:t>
            </a:r>
            <a:r>
              <a:rPr lang="en-US" b="1" spc="-2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Drain is</a:t>
            </a:r>
            <a:r>
              <a:rPr lang="en-US" b="1" spc="-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denoted</a:t>
            </a:r>
            <a:r>
              <a:rPr lang="en-US" b="1" spc="-2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as</a:t>
            </a:r>
            <a:r>
              <a:rPr lang="en-US" b="1" spc="5" dirty="0" smtClean="0">
                <a:latin typeface="Times New Roman"/>
                <a:cs typeface="Times New Roman"/>
              </a:rPr>
              <a:t> </a:t>
            </a:r>
            <a:r>
              <a:rPr lang="en-US" b="1" spc="-35" dirty="0" smtClean="0">
                <a:latin typeface="Times New Roman"/>
                <a:cs typeface="Times New Roman"/>
              </a:rPr>
              <a:t>I</a:t>
            </a:r>
            <a:r>
              <a:rPr lang="en-US" b="1" spc="-52" baseline="-20833" dirty="0" smtClean="0">
                <a:latin typeface="Times New Roman"/>
                <a:cs typeface="Times New Roman"/>
              </a:rPr>
              <a:t>D</a:t>
            </a:r>
            <a:endParaRPr lang="en-US" b="1" baseline="-20833" dirty="0" smtClean="0">
              <a:latin typeface="Times New Roman"/>
              <a:cs typeface="Times New Roman"/>
            </a:endParaRPr>
          </a:p>
          <a:p>
            <a:pPr marL="393700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lang="en-US" b="1" dirty="0" smtClean="0">
                <a:latin typeface="Times New Roman"/>
                <a:cs typeface="Times New Roman"/>
              </a:rPr>
              <a:t>Conventional</a:t>
            </a:r>
            <a:r>
              <a:rPr lang="en-US" b="1" spc="-3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current</a:t>
            </a:r>
            <a:r>
              <a:rPr lang="en-US" b="1" spc="-2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at</a:t>
            </a:r>
            <a:r>
              <a:rPr lang="en-US" b="1" spc="-2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Gate </a:t>
            </a:r>
            <a:r>
              <a:rPr lang="en-US" b="1" spc="-5" dirty="0" smtClean="0">
                <a:latin typeface="Times New Roman"/>
                <a:cs typeface="Times New Roman"/>
              </a:rPr>
              <a:t>is </a:t>
            </a:r>
            <a:r>
              <a:rPr lang="en-US" b="1" dirty="0" smtClean="0">
                <a:latin typeface="Times New Roman"/>
                <a:cs typeface="Times New Roman"/>
              </a:rPr>
              <a:t>denoted</a:t>
            </a:r>
            <a:r>
              <a:rPr lang="en-US" b="1" spc="-15" dirty="0" smtClean="0">
                <a:latin typeface="Times New Roman"/>
                <a:cs typeface="Times New Roman"/>
              </a:rPr>
              <a:t> </a:t>
            </a:r>
            <a:r>
              <a:rPr lang="en-US" b="1" spc="-5" dirty="0" smtClean="0">
                <a:latin typeface="Times New Roman"/>
                <a:cs typeface="Times New Roman"/>
              </a:rPr>
              <a:t>as</a:t>
            </a:r>
            <a:r>
              <a:rPr lang="en-US" b="1" dirty="0" smtClean="0">
                <a:latin typeface="Times New Roman"/>
                <a:cs typeface="Times New Roman"/>
              </a:rPr>
              <a:t> </a:t>
            </a:r>
            <a:r>
              <a:rPr lang="en-US" b="1" spc="-30" dirty="0" smtClean="0">
                <a:latin typeface="Times New Roman"/>
                <a:cs typeface="Times New Roman"/>
              </a:rPr>
              <a:t>I</a:t>
            </a:r>
            <a:r>
              <a:rPr lang="en-US" b="1" spc="-44" baseline="-20833" dirty="0" smtClean="0">
                <a:latin typeface="Times New Roman"/>
                <a:cs typeface="Times New Roman"/>
              </a:rPr>
              <a:t>G</a:t>
            </a:r>
            <a:endParaRPr lang="en-US" b="1" baseline="-20833" dirty="0" smtClean="0">
              <a:latin typeface="Times New Roman"/>
              <a:cs typeface="Times New Roman"/>
            </a:endParaRPr>
          </a:p>
          <a:p>
            <a:pPr marL="368300" marR="17780" indent="-342900" algn="just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endParaRPr sz="2000" b="1" dirty="0">
              <a:latin typeface="Times New Roman"/>
              <a:cs typeface="Times New Roman"/>
            </a:endParaRPr>
          </a:p>
        </p:txBody>
      </p:sp>
      <p:pic>
        <p:nvPicPr>
          <p:cNvPr id="5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9552" y="3140968"/>
            <a:ext cx="8064896" cy="3312368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7544" y="394692"/>
            <a:ext cx="828092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N-channel and P-channel JFETs are two types of junction field-effect transistors (JFETs) that differ in the type of charge carriers they use to conduct current. N-channel JFETs use electrons, while P-channel JFETs use holes. </a:t>
            </a:r>
          </a:p>
          <a:p>
            <a:pPr algn="just">
              <a:buFont typeface="Wingdings" pitchFamily="2" charset="2"/>
              <a:buChar char="Ø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The principle of operation is similar for both, but the direction of current flow and the polarity of gate voltages are reversed.</a:t>
            </a:r>
          </a:p>
          <a:p>
            <a:pPr algn="just">
              <a:buFont typeface="Wingdings" pitchFamily="2" charset="2"/>
              <a:buChar char="Ø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N-channel JFET: </a:t>
            </a:r>
            <a:r>
              <a:rPr lang="en-US" b="1" dirty="0" smtClean="0">
                <a:solidFill>
                  <a:srgbClr val="001D35"/>
                </a:solidFill>
                <a:latin typeface="Times New Roman" pitchFamily="18" charset="0"/>
                <a:cs typeface="Times New Roman" pitchFamily="18" charset="0"/>
              </a:rPr>
              <a:t>Charge Carriers: Electrons, Channel Material: N-type semiconductor, Gate Material: P-type semiconductor, forming a p-n junction with the N-type channel. 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Operation: </a:t>
            </a:r>
            <a:r>
              <a:rPr lang="en-US" b="1" dirty="0" smtClean="0">
                <a:solidFill>
                  <a:srgbClr val="001D35"/>
                </a:solidFill>
                <a:latin typeface="Times New Roman" pitchFamily="18" charset="0"/>
                <a:cs typeface="Times New Roman" pitchFamily="18" charset="0"/>
              </a:rPr>
              <a:t>A positive drain voltage is applied to the drain terminal with respect to the source. A negative voltage is applied to the gate terminal to reduce the width of the channel and control the drain current.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P-channel JFET:</a:t>
            </a:r>
          </a:p>
          <a:p>
            <a:pPr algn="just" font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Charge Carriers: Holes. </a:t>
            </a:r>
          </a:p>
          <a:p>
            <a:pPr algn="just" font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Channel Material: P-type semiconductor. </a:t>
            </a:r>
          </a:p>
          <a:p>
            <a:pPr algn="just" fontAlgn="ctr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Gate Material: N-type semiconductor, forming a p-n junction with the P-type channel. </a:t>
            </a:r>
          </a:p>
          <a:p>
            <a:pPr algn="just" fontAlgn="ctr"/>
            <a:r>
              <a:rPr lang="en-US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Operation: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 negative drain voltage is applied to the drain terminal with respect to the source. A positive voltage is applied to the gate terminal to reduce the width of the channel and control the drain current. 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7322" y="225298"/>
            <a:ext cx="323024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30" dirty="0">
                <a:solidFill>
                  <a:srgbClr val="0070C0"/>
                </a:solidFill>
              </a:rPr>
              <a:t>JFET-Working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6446" y="4229099"/>
            <a:ext cx="3119809" cy="234317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35940" y="1013205"/>
            <a:ext cx="7978775" cy="55553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652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In a reverse-biased p-n junction, The current carriers have 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diffused </a:t>
            </a:r>
            <a:r>
              <a:rPr sz="2400" b="1" dirty="0">
                <a:latin typeface="Times New Roman"/>
                <a:cs typeface="Times New Roman"/>
              </a:rPr>
              <a:t>across the junction, leaving only uncovered positive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ions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on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n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side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negative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ions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on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p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side and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forms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Electric</a:t>
            </a:r>
            <a:r>
              <a:rPr sz="2400" b="1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Field</a:t>
            </a:r>
            <a:r>
              <a:rPr sz="2400" b="1" spc="-5" dirty="0">
                <a:latin typeface="Times New Roman"/>
                <a:cs typeface="Times New Roman"/>
              </a:rPr>
              <a:t>.</a:t>
            </a:r>
            <a:endParaRPr sz="2400" b="1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As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 reverse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bias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across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junction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increases,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 thickness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 the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region of </a:t>
            </a:r>
            <a:r>
              <a:rPr sz="2400" b="1" spc="-5" dirty="0">
                <a:latin typeface="Times New Roman"/>
                <a:cs typeface="Times New Roman"/>
              </a:rPr>
              <a:t>immobile</a:t>
            </a:r>
            <a:r>
              <a:rPr sz="2400" b="1" dirty="0">
                <a:latin typeface="Times New Roman"/>
                <a:cs typeface="Times New Roman"/>
              </a:rPr>
              <a:t> uncovered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charges</a:t>
            </a:r>
            <a:r>
              <a:rPr sz="2400" b="1" dirty="0">
                <a:latin typeface="Times New Roman"/>
                <a:cs typeface="Times New Roman"/>
              </a:rPr>
              <a:t> also increases.</a:t>
            </a:r>
            <a:endParaRPr sz="2400" b="1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conductivity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 this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region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nominally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zero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because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endParaRPr sz="2400" b="1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unavailability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current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carriers.</a:t>
            </a:r>
            <a:endParaRPr sz="2400" b="1">
              <a:latin typeface="Times New Roman"/>
              <a:cs typeface="Times New Roman"/>
            </a:endParaRPr>
          </a:p>
          <a:p>
            <a:pPr marL="355600" marR="2995930" indent="-342900">
              <a:lnSpc>
                <a:spcPct val="100000"/>
              </a:lnSpc>
              <a:spcBef>
                <a:spcPts val="16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mtClean="0">
                <a:latin typeface="Times New Roman"/>
                <a:cs typeface="Times New Roman"/>
              </a:rPr>
              <a:t>Hence </a:t>
            </a:r>
            <a:r>
              <a:rPr sz="2400" b="1" dirty="0">
                <a:latin typeface="Times New Roman"/>
                <a:cs typeface="Times New Roman"/>
              </a:rPr>
              <a:t>we see that the </a:t>
            </a:r>
            <a:r>
              <a:rPr sz="2400" b="1" spc="-10" dirty="0">
                <a:latin typeface="Times New Roman"/>
                <a:cs typeface="Times New Roman"/>
              </a:rPr>
              <a:t>effective </a:t>
            </a:r>
            <a:r>
              <a:rPr sz="2400" b="1" dirty="0">
                <a:latin typeface="Times New Roman"/>
                <a:cs typeface="Times New Roman"/>
              </a:rPr>
              <a:t>width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 the </a:t>
            </a:r>
            <a:r>
              <a:rPr sz="2400" b="1" i="1" dirty="0">
                <a:solidFill>
                  <a:srgbClr val="006FC0"/>
                </a:solidFill>
                <a:latin typeface="Times New Roman"/>
                <a:cs typeface="Times New Roman"/>
              </a:rPr>
              <a:t>channel </a:t>
            </a:r>
            <a:r>
              <a:rPr sz="2400" b="1" dirty="0">
                <a:latin typeface="Times New Roman"/>
                <a:cs typeface="Times New Roman"/>
              </a:rPr>
              <a:t>will </a:t>
            </a:r>
            <a:r>
              <a:rPr sz="2400" b="1" spc="-5" dirty="0">
                <a:latin typeface="Times New Roman"/>
                <a:cs typeface="Times New Roman"/>
              </a:rPr>
              <a:t>become </a:t>
            </a:r>
            <a:r>
              <a:rPr sz="2400" b="1" dirty="0">
                <a:latin typeface="Times New Roman"/>
                <a:cs typeface="Times New Roman"/>
              </a:rPr>
              <a:t> progressively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decreased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with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increase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reverse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bias.</a:t>
            </a:r>
            <a:endParaRPr sz="2400" b="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97840" y="500042"/>
            <a:ext cx="8093075" cy="585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37592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spc="-15" dirty="0">
                <a:latin typeface="Times New Roman"/>
                <a:cs typeface="Times New Roman"/>
              </a:rPr>
              <a:t>Accordingly,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 a fixed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V</a:t>
            </a:r>
            <a:r>
              <a:rPr sz="2400" b="1" spc="-22" baseline="-20833" dirty="0">
                <a:latin typeface="Times New Roman"/>
                <a:cs typeface="Times New Roman"/>
              </a:rPr>
              <a:t>DS</a:t>
            </a:r>
            <a:r>
              <a:rPr sz="2400" b="1" spc="-15" dirty="0">
                <a:latin typeface="Times New Roman"/>
                <a:cs typeface="Times New Roman"/>
              </a:rPr>
              <a:t>,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 </a:t>
            </a:r>
            <a:r>
              <a:rPr sz="2400" b="1" spc="-5" dirty="0">
                <a:latin typeface="Times New Roman"/>
                <a:cs typeface="Times New Roman"/>
              </a:rPr>
              <a:t>I</a:t>
            </a:r>
            <a:r>
              <a:rPr sz="2400" b="1" spc="-7" baseline="-20833" dirty="0">
                <a:latin typeface="Times New Roman"/>
                <a:cs typeface="Times New Roman"/>
              </a:rPr>
              <a:t>D</a:t>
            </a:r>
            <a:r>
              <a:rPr sz="2400" b="1" spc="270" baseline="-20833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will </a:t>
            </a:r>
            <a:r>
              <a:rPr sz="2400" b="1" dirty="0">
                <a:latin typeface="Times New Roman"/>
                <a:cs typeface="Times New Roman"/>
              </a:rPr>
              <a:t>be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 function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 the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reverse-biasing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voltage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across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gate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junction.</a:t>
            </a:r>
            <a:endParaRPr sz="2400" b="1">
              <a:latin typeface="Times New Roman"/>
              <a:cs typeface="Times New Roman"/>
            </a:endParaRPr>
          </a:p>
          <a:p>
            <a:pPr marL="393700" marR="43180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term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field</a:t>
            </a:r>
            <a:r>
              <a:rPr sz="2400" b="1" i="1" spc="-35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effect</a:t>
            </a:r>
            <a:r>
              <a:rPr sz="2400" b="1" i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 used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describe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this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device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because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mechanism </a:t>
            </a:r>
            <a:r>
              <a:rPr sz="2400" b="1" dirty="0">
                <a:latin typeface="Times New Roman"/>
                <a:cs typeface="Times New Roman"/>
              </a:rPr>
              <a:t>of current control </a:t>
            </a:r>
            <a:r>
              <a:rPr sz="2400" b="1" spc="-5" dirty="0">
                <a:latin typeface="Times New Roman"/>
                <a:cs typeface="Times New Roman"/>
              </a:rPr>
              <a:t>is </a:t>
            </a:r>
            <a:r>
              <a:rPr sz="2400" b="1" dirty="0">
                <a:latin typeface="Times New Roman"/>
                <a:cs typeface="Times New Roman"/>
              </a:rPr>
              <a:t>due to the increasing reverse 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bias, i.e. the </a:t>
            </a:r>
            <a:r>
              <a:rPr sz="2400" b="1" i="1" dirty="0">
                <a:latin typeface="Times New Roman"/>
                <a:cs typeface="Times New Roman"/>
              </a:rPr>
              <a:t>field </a:t>
            </a:r>
            <a:r>
              <a:rPr sz="2400" b="1" spc="-5" dirty="0">
                <a:latin typeface="Times New Roman"/>
                <a:cs typeface="Times New Roman"/>
              </a:rPr>
              <a:t>associated </a:t>
            </a:r>
            <a:r>
              <a:rPr sz="2400" b="1" dirty="0">
                <a:latin typeface="Times New Roman"/>
                <a:cs typeface="Times New Roman"/>
              </a:rPr>
              <a:t>with the region of </a:t>
            </a:r>
            <a:r>
              <a:rPr sz="2400" b="1" spc="-5" dirty="0">
                <a:latin typeface="Times New Roman"/>
                <a:cs typeface="Times New Roman"/>
              </a:rPr>
              <a:t>uncovered 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charges.</a:t>
            </a:r>
            <a:endParaRPr sz="2400" b="1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500" b="1">
              <a:latin typeface="Times New Roman"/>
              <a:cs typeface="Times New Roman"/>
            </a:endParaRPr>
          </a:p>
          <a:p>
            <a:pPr marL="50800" algn="just">
              <a:lnSpc>
                <a:spcPct val="150000"/>
              </a:lnSpc>
            </a:pPr>
            <a:r>
              <a:rPr sz="2400" b="1" dirty="0">
                <a:latin typeface="Times New Roman"/>
                <a:cs typeface="Times New Roman"/>
              </a:rPr>
              <a:t>Operating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Conditions:</a:t>
            </a:r>
            <a:endParaRPr sz="2400" b="1">
              <a:latin typeface="Times New Roman"/>
              <a:cs typeface="Times New Roman"/>
            </a:endParaRPr>
          </a:p>
          <a:p>
            <a:pPr marL="393700" indent="-342900" algn="just">
              <a:lnSpc>
                <a:spcPct val="150000"/>
              </a:lnSpc>
              <a:spcBef>
                <a:spcPts val="58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When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V</a:t>
            </a:r>
            <a:r>
              <a:rPr sz="2400" b="1" spc="-15" baseline="-20833" dirty="0">
                <a:latin typeface="Times New Roman"/>
                <a:cs typeface="Times New Roman"/>
              </a:rPr>
              <a:t>GS</a:t>
            </a:r>
            <a:r>
              <a:rPr sz="2400" b="1" spc="300" baseline="-20833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0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V</a:t>
            </a:r>
            <a:r>
              <a:rPr sz="2400" b="1" spc="-15" baseline="-20833" dirty="0">
                <a:latin typeface="Times New Roman"/>
                <a:cs typeface="Times New Roman"/>
              </a:rPr>
              <a:t>DS</a:t>
            </a:r>
            <a:r>
              <a:rPr sz="2400" b="1" spc="300" baseline="-20833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0</a:t>
            </a:r>
            <a:endParaRPr sz="2400" b="1">
              <a:latin typeface="Times New Roman"/>
              <a:cs typeface="Times New Roman"/>
            </a:endParaRPr>
          </a:p>
          <a:p>
            <a:pPr marL="393700" indent="-342900" algn="just">
              <a:lnSpc>
                <a:spcPct val="150000"/>
              </a:lnSpc>
              <a:spcBef>
                <a:spcPts val="57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When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V</a:t>
            </a:r>
            <a:r>
              <a:rPr sz="2400" b="1" spc="-15" baseline="-20833" dirty="0">
                <a:latin typeface="Times New Roman"/>
                <a:cs typeface="Times New Roman"/>
              </a:rPr>
              <a:t>GS</a:t>
            </a:r>
            <a:r>
              <a:rPr sz="2400" b="1" spc="307" baseline="-20833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is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Decreased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from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Zero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20833" dirty="0">
                <a:latin typeface="Times New Roman"/>
                <a:cs typeface="Times New Roman"/>
              </a:rPr>
              <a:t>DS</a:t>
            </a:r>
            <a:r>
              <a:rPr sz="2400" b="1" spc="307" baseline="-20833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0</a:t>
            </a:r>
            <a:endParaRPr sz="2400" b="1">
              <a:latin typeface="Times New Roman"/>
              <a:cs typeface="Times New Roman"/>
            </a:endParaRPr>
          </a:p>
          <a:p>
            <a:pPr marL="393700" indent="-342900" algn="just">
              <a:lnSpc>
                <a:spcPct val="150000"/>
              </a:lnSpc>
              <a:spcBef>
                <a:spcPts val="58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When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V</a:t>
            </a:r>
            <a:r>
              <a:rPr sz="2400" b="1" spc="-15" baseline="-20833" dirty="0">
                <a:latin typeface="Times New Roman"/>
                <a:cs typeface="Times New Roman"/>
              </a:rPr>
              <a:t>GS</a:t>
            </a:r>
            <a:r>
              <a:rPr sz="2400" b="1" spc="307" baseline="-20833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0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V</a:t>
            </a:r>
            <a:r>
              <a:rPr sz="2400" b="1" spc="-15" baseline="-20833" dirty="0">
                <a:latin typeface="Times New Roman"/>
                <a:cs typeface="Times New Roman"/>
              </a:rPr>
              <a:t>DS</a:t>
            </a:r>
            <a:r>
              <a:rPr sz="2400" b="1" spc="307" baseline="-20833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Increased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from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Zero</a:t>
            </a:r>
            <a:endParaRPr sz="2400" b="1">
              <a:latin typeface="Times New Roman"/>
              <a:cs typeface="Times New Roman"/>
            </a:endParaRPr>
          </a:p>
          <a:p>
            <a:pPr marL="393700" indent="-342900" algn="just">
              <a:lnSpc>
                <a:spcPct val="150000"/>
              </a:lnSpc>
              <a:spcBef>
                <a:spcPts val="57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When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V</a:t>
            </a:r>
            <a:r>
              <a:rPr sz="2400" b="1" spc="-15" baseline="-20833" dirty="0">
                <a:latin typeface="Times New Roman"/>
                <a:cs typeface="Times New Roman"/>
              </a:rPr>
              <a:t>GS</a:t>
            </a:r>
            <a:r>
              <a:rPr sz="2400" b="1" spc="307" baseline="-20833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is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Negative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V</a:t>
            </a:r>
            <a:r>
              <a:rPr sz="2400" b="1" spc="-15" baseline="-20833" dirty="0">
                <a:latin typeface="Times New Roman"/>
                <a:cs typeface="Times New Roman"/>
              </a:rPr>
              <a:t>DS</a:t>
            </a:r>
            <a:r>
              <a:rPr sz="2400" b="1" spc="307" baseline="-20833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is</a:t>
            </a:r>
            <a:r>
              <a:rPr sz="2400" b="1" dirty="0">
                <a:latin typeface="Times New Roman"/>
                <a:cs typeface="Times New Roman"/>
              </a:rPr>
              <a:t> Increased</a:t>
            </a:r>
            <a:endParaRPr sz="2400" b="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0034" y="428604"/>
            <a:ext cx="8215370" cy="6011261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5400" algn="just">
              <a:lnSpc>
                <a:spcPct val="100000"/>
              </a:lnSpc>
              <a:spcBef>
                <a:spcPts val="675"/>
              </a:spcBef>
              <a:tabLst>
                <a:tab pos="482600" algn="l"/>
              </a:tabLst>
            </a:pP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1.	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When</a:t>
            </a:r>
            <a:r>
              <a:rPr sz="2400" b="1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r>
              <a:rPr sz="2400" b="1" spc="-15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GS</a:t>
            </a:r>
            <a:r>
              <a:rPr sz="2400" b="1" spc="315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=</a:t>
            </a:r>
            <a:r>
              <a:rPr sz="24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0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 and</a:t>
            </a:r>
            <a:r>
              <a:rPr sz="2400" b="1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r>
              <a:rPr sz="2400" b="1" spc="-15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DS</a:t>
            </a:r>
            <a:r>
              <a:rPr sz="2400" b="1" spc="292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=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0</a:t>
            </a:r>
            <a:endParaRPr sz="2400" b="1">
              <a:latin typeface="Times New Roman"/>
              <a:cs typeface="Times New Roman"/>
            </a:endParaRPr>
          </a:p>
          <a:p>
            <a:pPr marL="368300" marR="17780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When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no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voltage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is </a:t>
            </a:r>
            <a:r>
              <a:rPr sz="2400" b="1" dirty="0">
                <a:latin typeface="Times New Roman"/>
                <a:cs typeface="Times New Roman"/>
              </a:rPr>
              <a:t>applied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between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drain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 source, and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gate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 source, the thickness of the depletion regions around the 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PN</a:t>
            </a:r>
            <a:r>
              <a:rPr sz="2400" b="1" dirty="0">
                <a:latin typeface="Times New Roman"/>
                <a:cs typeface="Times New Roman"/>
              </a:rPr>
              <a:t> junction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is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uniform.</a:t>
            </a:r>
            <a:endParaRPr sz="2400" b="1">
              <a:latin typeface="Times New Roman"/>
              <a:cs typeface="Times New Roman"/>
            </a:endParaRPr>
          </a:p>
          <a:p>
            <a:pPr marL="25400" algn="just">
              <a:lnSpc>
                <a:spcPct val="100000"/>
              </a:lnSpc>
              <a:spcBef>
                <a:spcPts val="580"/>
              </a:spcBef>
              <a:tabLst>
                <a:tab pos="482600" algn="l"/>
              </a:tabLst>
            </a:pP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2.	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When</a:t>
            </a:r>
            <a:r>
              <a:rPr sz="2400" b="1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r>
              <a:rPr sz="2400" b="1" spc="-15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GS</a:t>
            </a:r>
            <a:r>
              <a:rPr sz="2400" b="1" spc="330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is</a:t>
            </a:r>
            <a:r>
              <a:rPr sz="24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Decreased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from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006FC0"/>
                </a:solidFill>
                <a:latin typeface="Times New Roman"/>
                <a:cs typeface="Times New Roman"/>
              </a:rPr>
              <a:t>Zero</a:t>
            </a:r>
            <a:r>
              <a:rPr sz="2400" b="1" spc="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2400" b="1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r>
              <a:rPr sz="2400" b="1" spc="-7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DS</a:t>
            </a:r>
            <a:r>
              <a:rPr sz="2400" b="1" spc="307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= 0</a:t>
            </a:r>
            <a:endParaRPr sz="2400" b="1">
              <a:latin typeface="Times New Roman"/>
              <a:cs typeface="Times New Roman"/>
            </a:endParaRPr>
          </a:p>
          <a:p>
            <a:pPr marL="368300" marR="438150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b="1" dirty="0">
                <a:latin typeface="Times New Roman"/>
                <a:cs typeface="Times New Roman"/>
              </a:rPr>
              <a:t>In this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case,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5" dirty="0">
                <a:latin typeface="Times New Roman"/>
                <a:cs typeface="Times New Roman"/>
              </a:rPr>
              <a:t> PN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junctions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are reverse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biased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and,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hence,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thickness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 the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depletion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region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increases.</a:t>
            </a:r>
            <a:endParaRPr sz="2400" b="1">
              <a:latin typeface="Times New Roman"/>
              <a:cs typeface="Times New Roman"/>
            </a:endParaRPr>
          </a:p>
          <a:p>
            <a:pPr marL="368300" marR="120014" indent="-342900" algn="just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As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V</a:t>
            </a:r>
            <a:r>
              <a:rPr sz="2400" b="1" spc="-15" baseline="-20833" dirty="0">
                <a:latin typeface="Times New Roman"/>
                <a:cs typeface="Times New Roman"/>
              </a:rPr>
              <a:t>GS</a:t>
            </a:r>
            <a:r>
              <a:rPr sz="2400" b="1" spc="307" baseline="-20833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is</a:t>
            </a:r>
            <a:r>
              <a:rPr sz="2400" b="1" dirty="0">
                <a:latin typeface="Times New Roman"/>
                <a:cs typeface="Times New Roman"/>
              </a:rPr>
              <a:t> decreased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from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zero,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reverse-bias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voltage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across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 </a:t>
            </a:r>
            <a:r>
              <a:rPr sz="2400" b="1" spc="-5" dirty="0">
                <a:latin typeface="Times New Roman"/>
                <a:cs typeface="Times New Roman"/>
              </a:rPr>
              <a:t>PN </a:t>
            </a:r>
            <a:r>
              <a:rPr sz="2400" b="1" dirty="0">
                <a:latin typeface="Times New Roman"/>
                <a:cs typeface="Times New Roman"/>
              </a:rPr>
              <a:t>junction </a:t>
            </a:r>
            <a:r>
              <a:rPr sz="2400" b="1" spc="-5" dirty="0">
                <a:latin typeface="Times New Roman"/>
                <a:cs typeface="Times New Roman"/>
              </a:rPr>
              <a:t>is </a:t>
            </a:r>
            <a:r>
              <a:rPr sz="2400" b="1" dirty="0">
                <a:latin typeface="Times New Roman"/>
                <a:cs typeface="Times New Roman"/>
              </a:rPr>
              <a:t>increased and, hence, the thickness of the 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depletion region in the channel also increases until the </a:t>
            </a:r>
            <a:r>
              <a:rPr sz="2400" b="1" spc="-5" dirty="0">
                <a:latin typeface="Times New Roman"/>
                <a:cs typeface="Times New Roman"/>
              </a:rPr>
              <a:t>two </a:t>
            </a:r>
            <a:r>
              <a:rPr sz="2400" b="1" dirty="0">
                <a:latin typeface="Times New Roman"/>
                <a:cs typeface="Times New Roman"/>
              </a:rPr>
              <a:t> depletion regions </a:t>
            </a:r>
            <a:r>
              <a:rPr sz="2400" b="1" spc="-5" dirty="0">
                <a:latin typeface="Times New Roman"/>
                <a:cs typeface="Times New Roman"/>
              </a:rPr>
              <a:t>make </a:t>
            </a:r>
            <a:r>
              <a:rPr sz="2400" b="1" dirty="0">
                <a:latin typeface="Times New Roman"/>
                <a:cs typeface="Times New Roman"/>
              </a:rPr>
              <a:t>contact with each </a:t>
            </a:r>
            <a:r>
              <a:rPr sz="2400" b="1" spc="-20" dirty="0">
                <a:latin typeface="Times New Roman"/>
                <a:cs typeface="Times New Roman"/>
              </a:rPr>
              <a:t>other. </a:t>
            </a:r>
            <a:r>
              <a:rPr sz="2400" b="1" dirty="0">
                <a:latin typeface="Times New Roman"/>
                <a:cs typeface="Times New Roman"/>
              </a:rPr>
              <a:t>In this 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condition,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 channel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is</a:t>
            </a:r>
            <a:r>
              <a:rPr sz="2400" b="1" dirty="0">
                <a:latin typeface="Times New Roman"/>
                <a:cs typeface="Times New Roman"/>
              </a:rPr>
              <a:t> said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be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cut-off</a:t>
            </a:r>
            <a:r>
              <a:rPr sz="2400" b="1" spc="-10" dirty="0">
                <a:latin typeface="Times New Roman"/>
                <a:cs typeface="Times New Roman"/>
              </a:rPr>
              <a:t>.</a:t>
            </a:r>
            <a:endParaRPr sz="2400" b="1">
              <a:latin typeface="Times New Roman"/>
              <a:cs typeface="Times New Roman"/>
            </a:endParaRPr>
          </a:p>
          <a:p>
            <a:pPr marL="368300" marR="502284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value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V</a:t>
            </a:r>
            <a:r>
              <a:rPr sz="2400" b="1" spc="-30" baseline="-20833" dirty="0">
                <a:latin typeface="Times New Roman"/>
                <a:cs typeface="Times New Roman"/>
              </a:rPr>
              <a:t>GS</a:t>
            </a:r>
            <a:r>
              <a:rPr sz="2400" b="1" spc="292" baseline="-20833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which</a:t>
            </a:r>
            <a:r>
              <a:rPr sz="2400" b="1" spc="-5" dirty="0">
                <a:latin typeface="Times New Roman"/>
                <a:cs typeface="Times New Roman"/>
              </a:rPr>
              <a:t> is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required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cut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off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channel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is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called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cut </a:t>
            </a:r>
            <a:r>
              <a:rPr sz="24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off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 voltage</a:t>
            </a:r>
            <a:r>
              <a:rPr sz="2400" b="1" spc="-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r>
              <a:rPr sz="2400" b="1" spc="-7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2400" b="1" spc="-5" dirty="0">
                <a:latin typeface="Times New Roman"/>
                <a:cs typeface="Times New Roman"/>
              </a:rPr>
              <a:t>.</a:t>
            </a:r>
            <a:endParaRPr sz="2400" b="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0034" y="500042"/>
            <a:ext cx="7984490" cy="439030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75"/>
              </a:spcBef>
              <a:tabLst>
                <a:tab pos="482600" algn="l"/>
              </a:tabLst>
            </a:pP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3.	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When</a:t>
            </a:r>
            <a:r>
              <a:rPr sz="2400" b="1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r>
              <a:rPr sz="2400" b="1" spc="-15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GS</a:t>
            </a:r>
            <a:r>
              <a:rPr sz="2400" b="1" spc="337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=</a:t>
            </a:r>
            <a:r>
              <a:rPr sz="24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0</a:t>
            </a:r>
            <a:r>
              <a:rPr sz="24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2400" b="1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r>
              <a:rPr sz="2400" b="1" spc="-15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DS</a:t>
            </a:r>
            <a:r>
              <a:rPr sz="2400" b="1" spc="307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is</a:t>
            </a:r>
            <a:r>
              <a:rPr sz="24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Increased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from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006FC0"/>
                </a:solidFill>
                <a:latin typeface="Times New Roman"/>
                <a:cs typeface="Times New Roman"/>
              </a:rPr>
              <a:t>Zero</a:t>
            </a:r>
            <a:endParaRPr sz="2400" b="1">
              <a:latin typeface="Times New Roman"/>
              <a:cs typeface="Times New Roman"/>
            </a:endParaRPr>
          </a:p>
          <a:p>
            <a:pPr marL="368300" marR="177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b="1" dirty="0">
                <a:latin typeface="Times New Roman"/>
                <a:cs typeface="Times New Roman"/>
              </a:rPr>
              <a:t>Drain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is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positive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with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respect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 source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with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35" dirty="0">
                <a:latin typeface="Times New Roman"/>
                <a:cs typeface="Times New Roman"/>
              </a:rPr>
              <a:t>V</a:t>
            </a:r>
            <a:r>
              <a:rPr sz="2400" b="1" spc="-52" baseline="-20833" dirty="0">
                <a:latin typeface="Times New Roman"/>
                <a:cs typeface="Times New Roman"/>
              </a:rPr>
              <a:t>GS</a:t>
            </a:r>
            <a:r>
              <a:rPr sz="2400" b="1" spc="322" baseline="-20833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0. </a:t>
            </a:r>
            <a:r>
              <a:rPr sz="2400" b="1" spc="-5" dirty="0">
                <a:latin typeface="Times New Roman"/>
                <a:cs typeface="Times New Roman"/>
              </a:rPr>
              <a:t>Now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 </a:t>
            </a:r>
            <a:r>
              <a:rPr sz="2400" b="1" spc="-5" dirty="0">
                <a:latin typeface="Times New Roman"/>
                <a:cs typeface="Times New Roman"/>
              </a:rPr>
              <a:t>majority </a:t>
            </a:r>
            <a:r>
              <a:rPr sz="2400" b="1" dirty="0">
                <a:latin typeface="Times New Roman"/>
                <a:cs typeface="Times New Roman"/>
              </a:rPr>
              <a:t>carriers (electrons) flow through the </a:t>
            </a:r>
            <a:r>
              <a:rPr sz="2400" b="1" spc="-10" dirty="0">
                <a:latin typeface="Times New Roman"/>
                <a:cs typeface="Times New Roman"/>
              </a:rPr>
              <a:t>N-channel 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from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source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drain.</a:t>
            </a:r>
            <a:endParaRPr sz="2400" b="1">
              <a:latin typeface="Times New Roman"/>
              <a:cs typeface="Times New Roman"/>
            </a:endParaRPr>
          </a:p>
          <a:p>
            <a:pPr marL="368300" marR="53721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b="1" dirty="0">
                <a:latin typeface="Times New Roman"/>
                <a:cs typeface="Times New Roman"/>
              </a:rPr>
              <a:t>Therefore,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conventional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current</a:t>
            </a:r>
            <a:r>
              <a:rPr sz="2400" b="1" spc="-30" dirty="0">
                <a:latin typeface="Times New Roman"/>
                <a:cs typeface="Times New Roman"/>
              </a:rPr>
              <a:t> I</a:t>
            </a:r>
            <a:r>
              <a:rPr sz="2400" b="1" spc="-44" baseline="-20833" dirty="0">
                <a:latin typeface="Times New Roman"/>
                <a:cs typeface="Times New Roman"/>
              </a:rPr>
              <a:t>D</a:t>
            </a:r>
            <a:r>
              <a:rPr sz="2400" b="1" spc="284" baseline="-20833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flows </a:t>
            </a:r>
            <a:r>
              <a:rPr sz="2400" b="1" dirty="0">
                <a:latin typeface="Times New Roman"/>
                <a:cs typeface="Times New Roman"/>
              </a:rPr>
              <a:t>from drain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source.</a:t>
            </a:r>
            <a:endParaRPr sz="2400" b="1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5" dirty="0">
                <a:latin typeface="Times New Roman"/>
                <a:cs typeface="Times New Roman"/>
              </a:rPr>
              <a:t> magnitude</a:t>
            </a:r>
            <a:r>
              <a:rPr sz="2400" b="1" dirty="0">
                <a:latin typeface="Times New Roman"/>
                <a:cs typeface="Times New Roman"/>
              </a:rPr>
              <a:t> of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 current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will depend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upon</a:t>
            </a:r>
            <a:endParaRPr sz="2400" b="1">
              <a:latin typeface="Times New Roman"/>
              <a:cs typeface="Times New Roman"/>
            </a:endParaRPr>
          </a:p>
          <a:p>
            <a:pPr marL="768985" lvl="1" indent="-287020">
              <a:lnSpc>
                <a:spcPct val="100000"/>
              </a:lnSpc>
              <a:spcBef>
                <a:spcPts val="500"/>
              </a:spcBef>
              <a:buFont typeface="Arial MT"/>
              <a:buChar char="–"/>
              <a:tabLst>
                <a:tab pos="768985" algn="l"/>
                <a:tab pos="769620" algn="l"/>
              </a:tabLst>
            </a:pPr>
            <a:r>
              <a:rPr sz="2000" b="1" dirty="0">
                <a:latin typeface="Times New Roman"/>
                <a:cs typeface="Times New Roman"/>
              </a:rPr>
              <a:t>conductivity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channel.</a:t>
            </a:r>
            <a:endParaRPr sz="2000" b="1">
              <a:latin typeface="Times New Roman"/>
              <a:cs typeface="Times New Roman"/>
            </a:endParaRPr>
          </a:p>
          <a:p>
            <a:pPr marL="7689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68985" algn="l"/>
                <a:tab pos="769620" algn="l"/>
              </a:tabLst>
            </a:pPr>
            <a:r>
              <a:rPr sz="2000" b="1" dirty="0">
                <a:latin typeface="Times New Roman"/>
                <a:cs typeface="Times New Roman"/>
              </a:rPr>
              <a:t>length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(L)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channel</a:t>
            </a:r>
            <a:endParaRPr sz="2000" b="1">
              <a:latin typeface="Times New Roman"/>
              <a:cs typeface="Times New Roman"/>
            </a:endParaRPr>
          </a:p>
          <a:p>
            <a:pPr marL="7689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68985" algn="l"/>
                <a:tab pos="76962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cross-sectional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area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(A)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channel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at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</a:t>
            </a:r>
            <a:endParaRPr sz="2000" b="1">
              <a:latin typeface="Times New Roman"/>
              <a:cs typeface="Times New Roman"/>
            </a:endParaRPr>
          </a:p>
          <a:p>
            <a:pPr marL="768985" lvl="1" indent="-28702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68985" algn="l"/>
                <a:tab pos="769620" algn="l"/>
              </a:tabLst>
            </a:pP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magnitude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applied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voltage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spc="15" dirty="0">
                <a:latin typeface="Times New Roman"/>
                <a:cs typeface="Times New Roman"/>
              </a:rPr>
              <a:t>V</a:t>
            </a:r>
            <a:r>
              <a:rPr sz="1950" b="1" spc="22" baseline="-21367" dirty="0">
                <a:latin typeface="Times New Roman"/>
                <a:cs typeface="Times New Roman"/>
              </a:rPr>
              <a:t>DS</a:t>
            </a:r>
            <a:endParaRPr sz="1950" b="1" baseline="-21367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3042" y="5357826"/>
            <a:ext cx="1288472" cy="75381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500430" y="4429132"/>
            <a:ext cx="5214974" cy="2143140"/>
            <a:chOff x="3095208" y="4162044"/>
            <a:chExt cx="6049010" cy="249682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5208" y="5475122"/>
              <a:ext cx="2714474" cy="86169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82055" y="4162044"/>
              <a:ext cx="3361944" cy="249631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142976" y="6143644"/>
            <a:ext cx="16630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𝜌</a:t>
            </a:r>
            <a:r>
              <a:rPr sz="1800" spc="35" dirty="0">
                <a:latin typeface="Cambria Math"/>
                <a:cs typeface="Cambria Math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is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resistivity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3240" y="940054"/>
            <a:ext cx="8037830" cy="28060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75"/>
              </a:spcBef>
              <a:tabLst>
                <a:tab pos="482600" algn="l"/>
              </a:tabLst>
            </a:pP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4.	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When</a:t>
            </a:r>
            <a:r>
              <a:rPr sz="2400" b="1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r>
              <a:rPr sz="2400" b="1" spc="-15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GS</a:t>
            </a:r>
            <a:r>
              <a:rPr sz="2400" b="1" spc="330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is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Negative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2400" b="1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r>
              <a:rPr sz="2400" b="1" spc="-15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DS</a:t>
            </a:r>
            <a:r>
              <a:rPr sz="2400" b="1" spc="315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is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Increased</a:t>
            </a:r>
            <a:endParaRPr sz="2400" b="1">
              <a:latin typeface="Times New Roman"/>
              <a:cs typeface="Times New Roman"/>
            </a:endParaRPr>
          </a:p>
          <a:p>
            <a:pPr marL="368300" marR="177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b="1" spc="-5" dirty="0">
                <a:latin typeface="Times New Roman"/>
                <a:cs typeface="Times New Roman"/>
              </a:rPr>
              <a:t>When </a:t>
            </a:r>
            <a:r>
              <a:rPr sz="2400" b="1" dirty="0">
                <a:latin typeface="Times New Roman"/>
                <a:cs typeface="Times New Roman"/>
              </a:rPr>
              <a:t>the gate </a:t>
            </a:r>
            <a:r>
              <a:rPr sz="2400" b="1" spc="-5" dirty="0">
                <a:latin typeface="Times New Roman"/>
                <a:cs typeface="Times New Roman"/>
              </a:rPr>
              <a:t>is maintained </a:t>
            </a:r>
            <a:r>
              <a:rPr sz="2400" b="1" dirty="0">
                <a:latin typeface="Times New Roman"/>
                <a:cs typeface="Times New Roman"/>
              </a:rPr>
              <a:t>at a negative voltage less than the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negative</a:t>
            </a:r>
            <a:r>
              <a:rPr sz="2400" b="1" spc="-10" dirty="0">
                <a:latin typeface="Times New Roman"/>
                <a:cs typeface="Times New Roman"/>
              </a:rPr>
              <a:t> cut-off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voltage, the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reverse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voltage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across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 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junction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is</a:t>
            </a:r>
            <a:r>
              <a:rPr sz="2400" b="1" dirty="0">
                <a:latin typeface="Times New Roman"/>
                <a:cs typeface="Times New Roman"/>
              </a:rPr>
              <a:t> further increased.</a:t>
            </a:r>
            <a:endParaRPr sz="2400" b="1">
              <a:latin typeface="Times New Roman"/>
              <a:cs typeface="Times New Roman"/>
            </a:endParaRPr>
          </a:p>
          <a:p>
            <a:pPr marL="368300" marR="106045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b="1" dirty="0">
                <a:latin typeface="Times New Roman"/>
                <a:cs typeface="Times New Roman"/>
              </a:rPr>
              <a:t>Hence,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 negative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value of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V</a:t>
            </a:r>
            <a:r>
              <a:rPr sz="2400" b="1" spc="-30" baseline="-20833" dirty="0">
                <a:latin typeface="Times New Roman"/>
                <a:cs typeface="Times New Roman"/>
              </a:rPr>
              <a:t>GS</a:t>
            </a:r>
            <a:r>
              <a:rPr sz="2400" b="1" spc="-20" dirty="0">
                <a:latin typeface="Times New Roman"/>
                <a:cs typeface="Times New Roman"/>
              </a:rPr>
              <a:t>,</a:t>
            </a:r>
            <a:r>
              <a:rPr sz="2400" b="1" dirty="0">
                <a:latin typeface="Times New Roman"/>
                <a:cs typeface="Times New Roman"/>
              </a:rPr>
              <a:t> the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curve of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</a:t>
            </a:r>
            <a:r>
              <a:rPr sz="2400" b="1" spc="-7" baseline="-20833" dirty="0">
                <a:latin typeface="Times New Roman"/>
                <a:cs typeface="Times New Roman"/>
              </a:rPr>
              <a:t>D</a:t>
            </a:r>
            <a:r>
              <a:rPr sz="2400" b="1" spc="292" baseline="-20833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versus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Times New Roman"/>
                <a:cs typeface="Times New Roman"/>
              </a:rPr>
              <a:t>V</a:t>
            </a:r>
            <a:r>
              <a:rPr sz="2400" b="1" spc="-22" baseline="-20833" dirty="0">
                <a:latin typeface="Times New Roman"/>
                <a:cs typeface="Times New Roman"/>
              </a:rPr>
              <a:t>DS </a:t>
            </a:r>
            <a:r>
              <a:rPr sz="2400" b="1" spc="-577" baseline="-20833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is similar </a:t>
            </a:r>
            <a:r>
              <a:rPr sz="2400" b="1" dirty="0">
                <a:latin typeface="Times New Roman"/>
                <a:cs typeface="Times New Roman"/>
              </a:rPr>
              <a:t>to that for </a:t>
            </a:r>
            <a:r>
              <a:rPr sz="2400" b="1" spc="-20" dirty="0">
                <a:latin typeface="Times New Roman"/>
                <a:cs typeface="Times New Roman"/>
              </a:rPr>
              <a:t>V</a:t>
            </a:r>
            <a:r>
              <a:rPr sz="2400" b="1" spc="-30" baseline="-20833" dirty="0">
                <a:latin typeface="Times New Roman"/>
                <a:cs typeface="Times New Roman"/>
              </a:rPr>
              <a:t>GS</a:t>
            </a:r>
            <a:r>
              <a:rPr sz="2400" b="1" spc="-22" baseline="-20833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 0, but the values of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20833" dirty="0">
                <a:latin typeface="Times New Roman"/>
                <a:cs typeface="Times New Roman"/>
              </a:rPr>
              <a:t>P </a:t>
            </a:r>
            <a:r>
              <a:rPr sz="2400" b="1" dirty="0">
                <a:latin typeface="Times New Roman"/>
                <a:cs typeface="Times New Roman"/>
              </a:rPr>
              <a:t>and 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Breakdown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spc="-45" dirty="0">
                <a:latin typeface="Times New Roman"/>
                <a:cs typeface="Times New Roman"/>
              </a:rPr>
              <a:t>Voltage</a:t>
            </a:r>
            <a:r>
              <a:rPr sz="2400" b="1" dirty="0">
                <a:latin typeface="Times New Roman"/>
                <a:cs typeface="Times New Roman"/>
              </a:rPr>
              <a:t> are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lower.</a:t>
            </a:r>
            <a:endParaRPr sz="2400" b="1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034" y="4071942"/>
            <a:ext cx="799274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4318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80365" algn="l"/>
                <a:tab pos="381000" algn="l"/>
              </a:tabLst>
            </a:pPr>
            <a:r>
              <a:rPr sz="2400" b="1" dirty="0">
                <a:latin typeface="Times New Roman"/>
                <a:cs typeface="Times New Roman"/>
              </a:rPr>
              <a:t>The drain current </a:t>
            </a:r>
            <a:r>
              <a:rPr sz="2400" b="1" spc="-15" dirty="0">
                <a:latin typeface="Times New Roman"/>
                <a:cs typeface="Times New Roman"/>
              </a:rPr>
              <a:t>I</a:t>
            </a:r>
            <a:r>
              <a:rPr sz="2400" b="1" spc="-22" baseline="-20833" dirty="0">
                <a:latin typeface="Times New Roman"/>
                <a:cs typeface="Times New Roman"/>
              </a:rPr>
              <a:t>D</a:t>
            </a:r>
            <a:r>
              <a:rPr sz="2400" b="1" spc="-15" baseline="-20833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is </a:t>
            </a:r>
            <a:r>
              <a:rPr sz="2400" b="1" dirty="0">
                <a:latin typeface="Times New Roman"/>
                <a:cs typeface="Times New Roman"/>
              </a:rPr>
              <a:t>controlled by the electric field that 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extends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into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 channel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due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</a:t>
            </a:r>
            <a:r>
              <a:rPr sz="2400" b="1" spc="-5" dirty="0">
                <a:latin typeface="Times New Roman"/>
                <a:cs typeface="Times New Roman"/>
              </a:rPr>
              <a:t> reverse-biased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voltage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applied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 the gate; hence, this device </a:t>
            </a:r>
            <a:r>
              <a:rPr sz="2400" b="1" spc="-5" dirty="0">
                <a:latin typeface="Times New Roman"/>
                <a:cs typeface="Times New Roman"/>
              </a:rPr>
              <a:t>has </a:t>
            </a:r>
            <a:r>
              <a:rPr sz="2400" b="1" dirty="0">
                <a:latin typeface="Times New Roman"/>
                <a:cs typeface="Times New Roman"/>
              </a:rPr>
              <a:t>been given the </a:t>
            </a:r>
            <a:r>
              <a:rPr sz="2400" b="1" spc="-5" dirty="0">
                <a:latin typeface="Times New Roman"/>
                <a:cs typeface="Times New Roman"/>
              </a:rPr>
              <a:t>name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Field </a:t>
            </a:r>
            <a:r>
              <a:rPr sz="24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Effect</a:t>
            </a:r>
            <a:r>
              <a:rPr sz="2400" b="1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Transistor</a:t>
            </a:r>
            <a:r>
              <a:rPr sz="2400" b="1" spc="-20" dirty="0">
                <a:latin typeface="Times New Roman"/>
                <a:cs typeface="Times New Roman"/>
              </a:rPr>
              <a:t>.</a:t>
            </a:r>
            <a:endParaRPr sz="2400" b="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5576" y="260648"/>
            <a:ext cx="6397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100"/>
              </a:spcBef>
              <a:tabLst>
                <a:tab pos="380365" algn="l"/>
                <a:tab pos="381000" algn="l"/>
              </a:tabLst>
            </a:pPr>
            <a:r>
              <a:rPr lang="en-US" sz="2400" b="1" spc="-5" dirty="0" smtClean="0">
                <a:solidFill>
                  <a:srgbClr val="0070C0"/>
                </a:solidFill>
                <a:latin typeface="Times New Roman"/>
                <a:cs typeface="Times New Roman"/>
              </a:rPr>
              <a:t>5. </a:t>
            </a:r>
            <a:r>
              <a:rPr sz="2400" b="1" spc="-5" dirty="0" smtClean="0">
                <a:solidFill>
                  <a:srgbClr val="0070C0"/>
                </a:solidFill>
                <a:latin typeface="Times New Roman"/>
                <a:cs typeface="Times New Roman"/>
              </a:rPr>
              <a:t>When</a:t>
            </a:r>
            <a:r>
              <a:rPr sz="2400" b="1" spc="-30" dirty="0" smtClean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70C0"/>
                </a:solidFill>
                <a:latin typeface="Times New Roman"/>
                <a:cs typeface="Times New Roman"/>
              </a:rPr>
              <a:t>V</a:t>
            </a:r>
            <a:r>
              <a:rPr sz="2400" b="1" spc="-22" baseline="-20833" dirty="0">
                <a:solidFill>
                  <a:srgbClr val="0070C0"/>
                </a:solidFill>
                <a:latin typeface="Times New Roman"/>
                <a:cs typeface="Times New Roman"/>
              </a:rPr>
              <a:t>GS</a:t>
            </a:r>
            <a:r>
              <a:rPr sz="2400" b="1" spc="345" baseline="-20833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70C0"/>
                </a:solidFill>
                <a:latin typeface="Times New Roman"/>
                <a:cs typeface="Times New Roman"/>
              </a:rPr>
              <a:t>=</a:t>
            </a:r>
            <a:r>
              <a:rPr sz="24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70C0"/>
                </a:solidFill>
                <a:latin typeface="Times New Roman"/>
                <a:cs typeface="Times New Roman"/>
              </a:rPr>
              <a:t>0</a:t>
            </a:r>
            <a:r>
              <a:rPr sz="2400" b="1" spc="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and</a:t>
            </a:r>
            <a:r>
              <a:rPr sz="2400" b="1" spc="-2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V</a:t>
            </a:r>
            <a:r>
              <a:rPr sz="2400" b="1" spc="-15" baseline="-20833" dirty="0">
                <a:solidFill>
                  <a:srgbClr val="0070C0"/>
                </a:solidFill>
                <a:latin typeface="Times New Roman"/>
                <a:cs typeface="Times New Roman"/>
              </a:rPr>
              <a:t>DS</a:t>
            </a:r>
            <a:r>
              <a:rPr sz="2400" b="1" spc="307" baseline="-20833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is</a:t>
            </a:r>
            <a:r>
              <a:rPr sz="2400" b="1" spc="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070C0"/>
                </a:solidFill>
                <a:latin typeface="Times New Roman"/>
                <a:cs typeface="Times New Roman"/>
              </a:rPr>
              <a:t>Increased</a:t>
            </a:r>
            <a:r>
              <a:rPr sz="2400" b="1" spc="-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70C0"/>
                </a:solidFill>
                <a:latin typeface="Times New Roman"/>
                <a:cs typeface="Times New Roman"/>
              </a:rPr>
              <a:t>from</a:t>
            </a:r>
            <a:r>
              <a:rPr sz="2400" b="1" spc="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b="1" spc="-25" dirty="0">
                <a:solidFill>
                  <a:srgbClr val="0070C0"/>
                </a:solidFill>
                <a:latin typeface="Times New Roman"/>
                <a:cs typeface="Times New Roman"/>
              </a:rPr>
              <a:t>Zero</a:t>
            </a:r>
            <a:endParaRPr sz="2400" dirty="0">
              <a:solidFill>
                <a:srgbClr val="0070C0"/>
              </a:solidFill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0072" y="1196752"/>
            <a:ext cx="3528392" cy="4104456"/>
          </a:xfrm>
          <a:prstGeom prst="rect">
            <a:avLst/>
          </a:prstGeom>
        </p:spPr>
      </p:pic>
      <p:sp>
        <p:nvSpPr>
          <p:cNvPr id="5" name="object 3"/>
          <p:cNvSpPr txBox="1"/>
          <p:nvPr/>
        </p:nvSpPr>
        <p:spPr>
          <a:xfrm>
            <a:off x="497840" y="836712"/>
            <a:ext cx="4578216" cy="54369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17462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spc="-5" dirty="0" smtClean="0">
                <a:latin typeface="Times New Roman"/>
                <a:cs typeface="Times New Roman"/>
              </a:rPr>
              <a:t>As</a:t>
            </a:r>
            <a:r>
              <a:rPr sz="2400" spc="-40" dirty="0" smtClean="0">
                <a:latin typeface="Times New Roman"/>
                <a:cs typeface="Times New Roman"/>
              </a:rPr>
              <a:t> </a:t>
            </a:r>
            <a:r>
              <a:rPr sz="2400" spc="-10" dirty="0" smtClean="0">
                <a:latin typeface="Times New Roman"/>
                <a:cs typeface="Times New Roman"/>
              </a:rPr>
              <a:t>V</a:t>
            </a:r>
            <a:r>
              <a:rPr sz="2400" spc="-15" baseline="-20833" dirty="0" smtClean="0">
                <a:latin typeface="Times New Roman"/>
                <a:cs typeface="Times New Roman"/>
              </a:rPr>
              <a:t>DS</a:t>
            </a:r>
            <a:r>
              <a:rPr sz="2400" spc="307" baseline="-20833" dirty="0" smtClean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is </a:t>
            </a:r>
            <a:r>
              <a:rPr sz="2400" dirty="0" smtClean="0">
                <a:latin typeface="Times New Roman"/>
                <a:cs typeface="Times New Roman"/>
              </a:rPr>
              <a:t>increased,</a:t>
            </a:r>
            <a:r>
              <a:rPr sz="2400" spc="-4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the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cross-sectional</a:t>
            </a:r>
            <a:r>
              <a:rPr sz="2400" spc="-45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area</a:t>
            </a:r>
            <a:r>
              <a:rPr sz="2400" spc="-25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of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the</a:t>
            </a:r>
            <a:r>
              <a:rPr sz="2400" spc="-3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channel </a:t>
            </a:r>
            <a:r>
              <a:rPr sz="2400" spc="-585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will</a:t>
            </a:r>
            <a:r>
              <a:rPr sz="2400" spc="-2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be</a:t>
            </a:r>
            <a:r>
              <a:rPr sz="2400" spc="5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reduced.</a:t>
            </a:r>
          </a:p>
          <a:p>
            <a:pPr marL="393700" marR="304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93065" algn="l"/>
                <a:tab pos="393700" algn="l"/>
              </a:tabLst>
            </a:pPr>
            <a:r>
              <a:rPr sz="2400" dirty="0" smtClean="0">
                <a:latin typeface="Times New Roman"/>
                <a:cs typeface="Times New Roman"/>
              </a:rPr>
              <a:t>At a certain value </a:t>
            </a:r>
            <a:r>
              <a:rPr sz="2400" spc="-20" dirty="0" smtClean="0">
                <a:latin typeface="Times New Roman"/>
                <a:cs typeface="Times New Roman"/>
              </a:rPr>
              <a:t>V</a:t>
            </a:r>
            <a:r>
              <a:rPr sz="2400" spc="-30" baseline="-20833" dirty="0" smtClean="0">
                <a:latin typeface="Times New Roman"/>
                <a:cs typeface="Times New Roman"/>
              </a:rPr>
              <a:t>P </a:t>
            </a:r>
            <a:r>
              <a:rPr sz="2400" dirty="0" smtClean="0">
                <a:latin typeface="Times New Roman"/>
                <a:cs typeface="Times New Roman"/>
              </a:rPr>
              <a:t>of </a:t>
            </a:r>
            <a:r>
              <a:rPr sz="2400" spc="-10" dirty="0" smtClean="0">
                <a:latin typeface="Times New Roman"/>
                <a:cs typeface="Times New Roman"/>
              </a:rPr>
              <a:t>V</a:t>
            </a:r>
            <a:r>
              <a:rPr sz="2400" spc="-15" baseline="-20833" dirty="0" smtClean="0">
                <a:latin typeface="Times New Roman"/>
                <a:cs typeface="Times New Roman"/>
              </a:rPr>
              <a:t>DS</a:t>
            </a:r>
            <a:r>
              <a:rPr sz="2400" spc="-10" dirty="0" smtClean="0">
                <a:latin typeface="Times New Roman"/>
                <a:cs typeface="Times New Roman"/>
              </a:rPr>
              <a:t>, </a:t>
            </a:r>
            <a:r>
              <a:rPr sz="2400" dirty="0" smtClean="0">
                <a:latin typeface="Times New Roman"/>
                <a:cs typeface="Times New Roman"/>
              </a:rPr>
              <a:t>the cross-sectional area at B </a:t>
            </a:r>
            <a:r>
              <a:rPr sz="2400" spc="5" dirty="0" smtClean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becomes</a:t>
            </a:r>
            <a:r>
              <a:rPr sz="2400" dirty="0" smtClean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minimum.</a:t>
            </a:r>
            <a:r>
              <a:rPr sz="2400" spc="-110" dirty="0" smtClean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At</a:t>
            </a:r>
            <a:r>
              <a:rPr sz="2400" dirty="0" smtClean="0">
                <a:latin typeface="Times New Roman"/>
                <a:cs typeface="Times New Roman"/>
              </a:rPr>
              <a:t> this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voltage,</a:t>
            </a:r>
            <a:r>
              <a:rPr sz="2400" spc="-3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the channel</a:t>
            </a:r>
            <a:r>
              <a:rPr sz="2400" spc="-20" dirty="0" smtClean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is</a:t>
            </a:r>
            <a:r>
              <a:rPr sz="2400" dirty="0" smtClean="0">
                <a:latin typeface="Times New Roman"/>
                <a:cs typeface="Times New Roman"/>
              </a:rPr>
              <a:t> said</a:t>
            </a:r>
            <a:r>
              <a:rPr sz="2400" spc="-5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to</a:t>
            </a:r>
            <a:r>
              <a:rPr sz="2400" spc="-1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be </a:t>
            </a:r>
            <a:r>
              <a:rPr sz="2400" spc="-585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pinched </a:t>
            </a:r>
            <a:r>
              <a:rPr sz="2400" spc="-20" dirty="0" smtClean="0">
                <a:latin typeface="Times New Roman"/>
                <a:cs typeface="Times New Roman"/>
              </a:rPr>
              <a:t>off </a:t>
            </a:r>
            <a:r>
              <a:rPr sz="2400" dirty="0" smtClean="0">
                <a:latin typeface="Times New Roman"/>
                <a:cs typeface="Times New Roman"/>
              </a:rPr>
              <a:t>and the drain voltage </a:t>
            </a:r>
            <a:r>
              <a:rPr sz="2400" spc="-35" dirty="0" smtClean="0">
                <a:latin typeface="Times New Roman"/>
                <a:cs typeface="Times New Roman"/>
              </a:rPr>
              <a:t>V</a:t>
            </a:r>
            <a:r>
              <a:rPr sz="2400" spc="-52" baseline="-20833" dirty="0" smtClean="0">
                <a:latin typeface="Times New Roman"/>
                <a:cs typeface="Times New Roman"/>
              </a:rPr>
              <a:t>P</a:t>
            </a:r>
            <a:r>
              <a:rPr sz="2400" spc="-44" baseline="-20833" dirty="0" smtClean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is </a:t>
            </a:r>
            <a:r>
              <a:rPr sz="2400" dirty="0" smtClean="0">
                <a:latin typeface="Times New Roman"/>
                <a:cs typeface="Times New Roman"/>
              </a:rPr>
              <a:t>called the </a:t>
            </a:r>
            <a:r>
              <a:rPr sz="2400" spc="-10" dirty="0" smtClean="0">
                <a:solidFill>
                  <a:srgbClr val="006FC0"/>
                </a:solidFill>
                <a:latin typeface="Times New Roman"/>
                <a:cs typeface="Times New Roman"/>
              </a:rPr>
              <a:t>pinch-off </a:t>
            </a:r>
            <a:r>
              <a:rPr sz="2400" spc="-5" dirty="0" smtClean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006FC0"/>
                </a:solidFill>
                <a:latin typeface="Times New Roman"/>
                <a:cs typeface="Times New Roman"/>
              </a:rPr>
              <a:t>voltage</a:t>
            </a:r>
            <a:r>
              <a:rPr sz="2400" dirty="0" smtClean="0">
                <a:latin typeface="Times New Roman"/>
                <a:cs typeface="Times New Roman"/>
              </a:rPr>
              <a:t>.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Above</a:t>
            </a:r>
            <a:r>
              <a:rPr sz="2400" spc="-20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pinch-off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voltage,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constant</a:t>
            </a:r>
            <a:r>
              <a:rPr sz="2400" spc="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</a:t>
            </a:r>
            <a:r>
              <a:rPr sz="2400" spc="-7" baseline="-20833" dirty="0">
                <a:latin typeface="Times New Roman"/>
                <a:cs typeface="Times New Roman"/>
              </a:rPr>
              <a:t>DS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</a:t>
            </a:r>
            <a:r>
              <a:rPr sz="2400" spc="-7" baseline="-20833" dirty="0">
                <a:latin typeface="Times New Roman"/>
                <a:cs typeface="Times New Roman"/>
              </a:rPr>
              <a:t>D</a:t>
            </a:r>
            <a:r>
              <a:rPr sz="2400" spc="254" baseline="-2083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increases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increase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V</a:t>
            </a:r>
            <a:r>
              <a:rPr sz="2400" spc="-7" baseline="-20833" dirty="0" smtClean="0">
                <a:latin typeface="Times New Roman"/>
                <a:cs typeface="Times New Roman"/>
              </a:rPr>
              <a:t>GS</a:t>
            </a:r>
            <a:r>
              <a:rPr sz="2400" spc="-5" dirty="0" smtClean="0">
                <a:latin typeface="Times New Roman"/>
                <a:cs typeface="Times New Roman"/>
              </a:rPr>
              <a:t>.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dirty="0" smtClean="0">
                <a:latin typeface="Times New Roman"/>
                <a:cs typeface="Times New Roman"/>
              </a:rPr>
              <a:t>Hence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JFET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suitable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for</a:t>
            </a:r>
            <a:r>
              <a:rPr lang="en-US" sz="2400" dirty="0" smtClean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latin typeface="Times New Roman"/>
                <a:cs typeface="Times New Roman"/>
              </a:rPr>
              <a:t>use</a:t>
            </a:r>
            <a:r>
              <a:rPr sz="2400" spc="-15" dirty="0" smtClean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FC0"/>
                </a:solidFill>
                <a:latin typeface="Times New Roman"/>
                <a:cs typeface="Times New Roman"/>
              </a:rPr>
              <a:t>voltage</a:t>
            </a:r>
            <a:r>
              <a:rPr sz="2400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6FC0"/>
                </a:solidFill>
                <a:latin typeface="Times New Roman"/>
                <a:cs typeface="Times New Roman"/>
              </a:rPr>
              <a:t>amplifier</a:t>
            </a:r>
            <a:r>
              <a:rPr sz="2400" spc="-10" dirty="0">
                <a:latin typeface="Times New Roman"/>
                <a:cs typeface="Times New Roman"/>
              </a:rPr>
              <a:t>,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3520" y="225298"/>
            <a:ext cx="461454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5" dirty="0">
                <a:solidFill>
                  <a:srgbClr val="C00000"/>
                </a:solidFill>
              </a:rPr>
              <a:t>JFET</a:t>
            </a:r>
            <a:r>
              <a:rPr sz="3600" b="1" spc="-114" dirty="0">
                <a:solidFill>
                  <a:srgbClr val="C00000"/>
                </a:solidFill>
              </a:rPr>
              <a:t> </a:t>
            </a:r>
            <a:r>
              <a:rPr sz="3600" b="1" spc="-5" dirty="0">
                <a:solidFill>
                  <a:srgbClr val="C00000"/>
                </a:solidFill>
              </a:rPr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7584" y="908720"/>
            <a:ext cx="7675786" cy="16286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b="1" spc="-5" dirty="0">
                <a:latin typeface="Times New Roman"/>
                <a:cs typeface="Times New Roman"/>
              </a:rPr>
              <a:t>Curves</a:t>
            </a:r>
            <a:r>
              <a:rPr b="1" dirty="0">
                <a:latin typeface="Times New Roman"/>
                <a:cs typeface="Times New Roman"/>
              </a:rPr>
              <a:t> that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explains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the relationship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between</a:t>
            </a:r>
            <a:r>
              <a:rPr b="1" spc="-2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voltage</a:t>
            </a:r>
            <a:r>
              <a:rPr b="1" spc="-1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and </a:t>
            </a:r>
            <a:r>
              <a:rPr b="1" spc="-58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current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are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characteristic</a:t>
            </a:r>
            <a:r>
              <a:rPr b="1" spc="-3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curves.</a:t>
            </a: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b="1" dirty="0">
                <a:latin typeface="Times New Roman"/>
                <a:cs typeface="Times New Roman"/>
              </a:rPr>
              <a:t>FET</a:t>
            </a:r>
            <a:r>
              <a:rPr b="1" spc="-5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characteristics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are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of</a:t>
            </a:r>
            <a:r>
              <a:rPr b="1" spc="-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two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types</a:t>
            </a:r>
          </a:p>
          <a:p>
            <a:pPr marL="718820" lvl="1" indent="-30607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719455" algn="l"/>
              </a:tabLst>
            </a:pPr>
            <a:r>
              <a:rPr b="1" dirty="0">
                <a:latin typeface="Times New Roman"/>
                <a:cs typeface="Times New Roman"/>
              </a:rPr>
              <a:t>Drain</a:t>
            </a:r>
            <a:r>
              <a:rPr b="1" spc="-2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characteristics</a:t>
            </a:r>
            <a:r>
              <a:rPr b="1" spc="-4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or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Static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characteristics</a:t>
            </a:r>
          </a:p>
          <a:p>
            <a:pPr marL="713105" lvl="1" indent="-300355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713740" algn="l"/>
              </a:tabLst>
            </a:pPr>
            <a:r>
              <a:rPr b="1" spc="-10" dirty="0">
                <a:latin typeface="Times New Roman"/>
                <a:cs typeface="Times New Roman"/>
              </a:rPr>
              <a:t>Transfer</a:t>
            </a:r>
            <a:r>
              <a:rPr b="1" spc="-40" dirty="0">
                <a:latin typeface="Times New Roman"/>
                <a:cs typeface="Times New Roman"/>
              </a:rPr>
              <a:t> </a:t>
            </a:r>
            <a:r>
              <a:rPr b="1" dirty="0">
                <a:latin typeface="Times New Roman"/>
                <a:cs typeface="Times New Roman"/>
              </a:rPr>
              <a:t>characteristics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9632" y="2852936"/>
            <a:ext cx="6480720" cy="33575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685800"/>
            <a:ext cx="8227060" cy="564423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 algn="just">
              <a:lnSpc>
                <a:spcPct val="114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Transistor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consists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three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terminals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they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are</a:t>
            </a:r>
          </a:p>
          <a:p>
            <a:pPr marL="2540000" algn="just">
              <a:lnSpc>
                <a:spcPct val="114000"/>
              </a:lnSpc>
              <a:spcBef>
                <a:spcPts val="575"/>
              </a:spcBef>
            </a:pP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Emitter</a:t>
            </a:r>
            <a:r>
              <a:rPr sz="2400" b="1" spc="-15" dirty="0">
                <a:latin typeface="Times New Roman"/>
                <a:cs typeface="Times New Roman"/>
              </a:rPr>
              <a:t>,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Base</a:t>
            </a:r>
            <a:r>
              <a:rPr sz="2400" b="1" dirty="0">
                <a:latin typeface="Times New Roman"/>
                <a:cs typeface="Times New Roman"/>
              </a:rPr>
              <a:t>,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Collector</a:t>
            </a:r>
            <a:r>
              <a:rPr sz="2400" b="1" spc="-15" dirty="0">
                <a:latin typeface="Times New Roman"/>
                <a:cs typeface="Times New Roman"/>
              </a:rPr>
              <a:t>.</a:t>
            </a:r>
            <a:endParaRPr sz="2400" b="1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14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Emitter</a:t>
            </a:r>
            <a:r>
              <a:rPr sz="2400" b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is</a:t>
            </a:r>
            <a:r>
              <a:rPr sz="24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a</a:t>
            </a:r>
            <a:r>
              <a:rPr sz="24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heavily</a:t>
            </a:r>
            <a:r>
              <a:rPr sz="2400" b="1" spc="-6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doped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region,</a:t>
            </a:r>
          </a:p>
          <a:p>
            <a:pPr marL="355600" indent="-342900" algn="just">
              <a:lnSpc>
                <a:spcPct val="114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Base</a:t>
            </a:r>
            <a:r>
              <a:rPr sz="2400" b="1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is</a:t>
            </a:r>
            <a:r>
              <a:rPr sz="24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lightly</a:t>
            </a:r>
            <a:r>
              <a:rPr sz="2400" b="1" spc="-4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doped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region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</a:p>
          <a:p>
            <a:pPr marL="355600" indent="-342900" algn="just">
              <a:lnSpc>
                <a:spcPct val="114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Collector</a:t>
            </a:r>
            <a:r>
              <a:rPr sz="2400" b="1" spc="-5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is</a:t>
            </a:r>
            <a:r>
              <a:rPr sz="24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moderately</a:t>
            </a:r>
            <a:r>
              <a:rPr sz="2400" b="1" spc="-2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doped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region.</a:t>
            </a:r>
          </a:p>
          <a:p>
            <a:pPr algn="just">
              <a:lnSpc>
                <a:spcPct val="114000"/>
              </a:lnSpc>
              <a:spcBef>
                <a:spcPts val="10"/>
              </a:spcBef>
              <a:buChar char="•"/>
            </a:pPr>
            <a:endParaRPr sz="2400" b="1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14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Transistors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are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divided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into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two </a:t>
            </a:r>
            <a:r>
              <a:rPr sz="2400" b="1" dirty="0">
                <a:latin typeface="Times New Roman"/>
                <a:cs typeface="Times New Roman"/>
              </a:rPr>
              <a:t>types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-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They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are</a:t>
            </a:r>
          </a:p>
          <a:p>
            <a:pPr marL="2454275" algn="just">
              <a:lnSpc>
                <a:spcPct val="114000"/>
              </a:lnSpc>
              <a:spcBef>
                <a:spcPts val="575"/>
              </a:spcBef>
            </a:pP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PNP</a:t>
            </a:r>
            <a:r>
              <a:rPr sz="2400" b="1" spc="-9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and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NPN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transistors.</a:t>
            </a:r>
          </a:p>
          <a:p>
            <a:pPr marL="355600" marR="481965" indent="-342900" algn="just">
              <a:lnSpc>
                <a:spcPct val="114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Arrow</a:t>
            </a:r>
            <a:r>
              <a:rPr sz="24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placed</a:t>
            </a:r>
            <a:r>
              <a:rPr sz="24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on the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 emitter</a:t>
            </a:r>
            <a:r>
              <a:rPr sz="2400" b="1" spc="-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transistor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indicates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direction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current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35" dirty="0">
                <a:latin typeface="Times New Roman"/>
                <a:cs typeface="Times New Roman"/>
              </a:rPr>
              <a:t>flow.</a:t>
            </a:r>
            <a:endParaRPr sz="2400" b="1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14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  <a:tab pos="4048760" algn="l"/>
              </a:tabLst>
            </a:pPr>
            <a:r>
              <a:rPr sz="2400" b="1" dirty="0">
                <a:latin typeface="Times New Roman"/>
                <a:cs typeface="Times New Roman"/>
              </a:rPr>
              <a:t>The di</a:t>
            </a:r>
            <a:r>
              <a:rPr sz="2400" b="1" spc="1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e</a:t>
            </a:r>
            <a:r>
              <a:rPr sz="2400" b="1" spc="5" dirty="0">
                <a:latin typeface="Times New Roman"/>
                <a:cs typeface="Times New Roman"/>
              </a:rPr>
              <a:t>c</a:t>
            </a:r>
            <a:r>
              <a:rPr sz="2400" b="1" dirty="0">
                <a:latin typeface="Times New Roman"/>
                <a:cs typeface="Times New Roman"/>
              </a:rPr>
              <a:t>t</a:t>
            </a:r>
            <a:r>
              <a:rPr sz="2400" b="1" spc="10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of c</a:t>
            </a:r>
            <a:r>
              <a:rPr sz="2400" b="1" spc="5" dirty="0">
                <a:latin typeface="Times New Roman"/>
                <a:cs typeface="Times New Roman"/>
              </a:rPr>
              <a:t>u</a:t>
            </a:r>
            <a:r>
              <a:rPr sz="2400" b="1" dirty="0">
                <a:latin typeface="Times New Roman"/>
                <a:cs typeface="Times New Roman"/>
              </a:rPr>
              <a:t>r</a:t>
            </a:r>
            <a:r>
              <a:rPr sz="2400" b="1" spc="10" dirty="0">
                <a:latin typeface="Times New Roman"/>
                <a:cs typeface="Times New Roman"/>
              </a:rPr>
              <a:t>r</a:t>
            </a:r>
            <a:r>
              <a:rPr sz="2400" b="1" dirty="0">
                <a:latin typeface="Times New Roman"/>
                <a:cs typeface="Times New Roman"/>
              </a:rPr>
              <a:t>ent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 smtClean="0">
                <a:latin typeface="Times New Roman"/>
                <a:cs typeface="Times New Roman"/>
              </a:rPr>
              <a:t>flow</a:t>
            </a:r>
            <a:r>
              <a:rPr lang="en-US" sz="2400" b="1" dirty="0" smtClean="0">
                <a:latin typeface="Times New Roman"/>
                <a:cs typeface="Times New Roman"/>
              </a:rPr>
              <a:t> </a:t>
            </a:r>
            <a:r>
              <a:rPr sz="2400" b="1" spc="5" dirty="0" smtClean="0">
                <a:latin typeface="Times New Roman"/>
                <a:cs typeface="Times New Roman"/>
              </a:rPr>
              <a:t>i</a:t>
            </a:r>
            <a:r>
              <a:rPr sz="2400" b="1" dirty="0" smtClean="0">
                <a:latin typeface="Times New Roman"/>
                <a:cs typeface="Times New Roman"/>
              </a:rPr>
              <a:t>s</a:t>
            </a:r>
            <a:r>
              <a:rPr sz="2400" b="1" spc="-5" dirty="0" smtClean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</a:t>
            </a:r>
            <a:r>
              <a:rPr sz="2400" b="1" spc="5" dirty="0">
                <a:latin typeface="Times New Roman"/>
                <a:cs typeface="Times New Roman"/>
              </a:rPr>
              <a:t>l</a:t>
            </a:r>
            <a:r>
              <a:rPr sz="2400" b="1" spc="-5" dirty="0">
                <a:latin typeface="Times New Roman"/>
                <a:cs typeface="Times New Roman"/>
              </a:rPr>
              <a:t>way</a:t>
            </a:r>
            <a:r>
              <a:rPr sz="2400" b="1" dirty="0">
                <a:latin typeface="Times New Roman"/>
                <a:cs typeface="Times New Roman"/>
              </a:rPr>
              <a:t>s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from</a:t>
            </a:r>
            <a:r>
              <a:rPr sz="2400" b="1" spc="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‘</a:t>
            </a:r>
            <a:r>
              <a:rPr sz="2400" b="1" spc="5" dirty="0">
                <a:latin typeface="Times New Roman"/>
                <a:cs typeface="Times New Roman"/>
              </a:rPr>
              <a:t>p</a:t>
            </a:r>
            <a:r>
              <a:rPr sz="2400" b="1" dirty="0">
                <a:latin typeface="Times New Roman"/>
                <a:cs typeface="Times New Roman"/>
              </a:rPr>
              <a:t>’</a:t>
            </a:r>
            <a:r>
              <a:rPr sz="2400" b="1" spc="-1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</a:t>
            </a:r>
            <a:r>
              <a:rPr sz="2400" b="1" spc="5" dirty="0">
                <a:latin typeface="Times New Roman"/>
                <a:cs typeface="Times New Roman"/>
              </a:rPr>
              <a:t>e</a:t>
            </a:r>
            <a:r>
              <a:rPr sz="2400" b="1" dirty="0">
                <a:latin typeface="Times New Roman"/>
                <a:cs typeface="Times New Roman"/>
              </a:rPr>
              <a:t>g</a:t>
            </a:r>
            <a:r>
              <a:rPr sz="2400" b="1" spc="5" dirty="0">
                <a:latin typeface="Times New Roman"/>
                <a:cs typeface="Times New Roman"/>
              </a:rPr>
              <a:t>i</a:t>
            </a:r>
            <a:r>
              <a:rPr sz="2400" b="1" dirty="0">
                <a:latin typeface="Times New Roman"/>
                <a:cs typeface="Times New Roman"/>
              </a:rPr>
              <a:t>on to ‘n’  region.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29304" y="930142"/>
            <a:ext cx="1847642" cy="23688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5028" y="225298"/>
            <a:ext cx="63919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JFET</a:t>
            </a:r>
            <a:r>
              <a:rPr spc="-95" dirty="0"/>
              <a:t> </a:t>
            </a:r>
            <a:r>
              <a:rPr spc="-5" dirty="0"/>
              <a:t>-</a:t>
            </a:r>
            <a:r>
              <a:rPr spc="10" dirty="0"/>
              <a:t> </a:t>
            </a:r>
            <a:r>
              <a:rPr spc="-5" dirty="0"/>
              <a:t>Drain</a:t>
            </a:r>
            <a:r>
              <a:rPr spc="-10" dirty="0"/>
              <a:t> </a:t>
            </a:r>
            <a:r>
              <a:rPr spc="-5" dirty="0"/>
              <a:t>Characteristics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336" y="1251373"/>
            <a:ext cx="7395472" cy="514722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2530" y="225298"/>
            <a:ext cx="71615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JFET</a:t>
            </a:r>
            <a:r>
              <a:rPr spc="-105" dirty="0"/>
              <a:t> </a:t>
            </a:r>
            <a:r>
              <a:rPr spc="-5" dirty="0"/>
              <a:t>–</a:t>
            </a:r>
            <a:r>
              <a:rPr spc="-70" dirty="0"/>
              <a:t> </a:t>
            </a:r>
            <a:r>
              <a:rPr spc="-25" dirty="0"/>
              <a:t>Transfer</a:t>
            </a:r>
            <a:r>
              <a:rPr spc="15" dirty="0"/>
              <a:t> </a:t>
            </a:r>
            <a:r>
              <a:rPr dirty="0"/>
              <a:t>Characteristics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3240" y="1013205"/>
            <a:ext cx="8406477" cy="2382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339725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67665" algn="l"/>
                <a:tab pos="368300" algn="l"/>
                <a:tab pos="2009775" algn="l"/>
              </a:tabLst>
            </a:pPr>
            <a:r>
              <a:rPr sz="2200" b="1" dirty="0">
                <a:latin typeface="Times New Roman"/>
                <a:cs typeface="Times New Roman"/>
              </a:rPr>
              <a:t>These curves establishes a relationship between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2200" b="1" spc="-7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D 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and </a:t>
            </a:r>
            <a:r>
              <a:rPr sz="2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r>
              <a:rPr sz="2200" b="1" spc="-15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GS </a:t>
            </a:r>
            <a:r>
              <a:rPr sz="2200" b="1" spc="-577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keeping</a:t>
            </a:r>
            <a:r>
              <a:rPr sz="2200" b="1" spc="-6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6F2F9F"/>
                </a:solidFill>
                <a:latin typeface="Times New Roman"/>
                <a:cs typeface="Times New Roman"/>
              </a:rPr>
              <a:t>V</a:t>
            </a:r>
            <a:r>
              <a:rPr sz="2200" b="1" spc="-15" baseline="-20833" dirty="0">
                <a:solidFill>
                  <a:srgbClr val="6F2F9F"/>
                </a:solidFill>
                <a:latin typeface="Times New Roman"/>
                <a:cs typeface="Times New Roman"/>
              </a:rPr>
              <a:t>DS	</a:t>
            </a:r>
            <a:r>
              <a:rPr sz="22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as</a:t>
            </a:r>
            <a:r>
              <a:rPr sz="2200" b="1" spc="-1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200" b="1" dirty="0" smtClean="0">
                <a:solidFill>
                  <a:srgbClr val="6F2F9F"/>
                </a:solidFill>
                <a:latin typeface="Times New Roman"/>
                <a:cs typeface="Times New Roman"/>
              </a:rPr>
              <a:t>constant</a:t>
            </a:r>
            <a:r>
              <a:rPr sz="2200" b="1" dirty="0" smtClean="0">
                <a:latin typeface="Times New Roman"/>
                <a:cs typeface="Times New Roman"/>
              </a:rPr>
              <a:t>.</a:t>
            </a:r>
            <a:r>
              <a:rPr lang="en-US" sz="2200" b="1" dirty="0" smtClean="0">
                <a:latin typeface="Times New Roman"/>
                <a:cs typeface="Times New Roman"/>
              </a:rPr>
              <a:t> </a:t>
            </a:r>
            <a:r>
              <a:rPr sz="2200" b="1" spc="-25" dirty="0" smtClean="0">
                <a:latin typeface="Times New Roman"/>
                <a:cs typeface="Times New Roman"/>
              </a:rPr>
              <a:t>W</a:t>
            </a:r>
            <a:r>
              <a:rPr sz="2200" b="1" dirty="0" smtClean="0">
                <a:latin typeface="Times New Roman"/>
                <a:cs typeface="Times New Roman"/>
              </a:rPr>
              <a:t>hen</a:t>
            </a:r>
            <a:r>
              <a:rPr sz="2200" b="1" spc="-40" dirty="0" smtClean="0"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r>
              <a:rPr sz="2200" b="1" spc="-7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GS</a:t>
            </a:r>
            <a:r>
              <a:rPr sz="2200" b="1" spc="7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= 0, </a:t>
            </a:r>
            <a:r>
              <a:rPr sz="2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ra</a:t>
            </a:r>
            <a:r>
              <a:rPr sz="22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22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cur</a:t>
            </a:r>
            <a:r>
              <a:rPr sz="22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r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ent</a:t>
            </a:r>
            <a:r>
              <a:rPr sz="22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is </a:t>
            </a:r>
            <a:r>
              <a:rPr sz="2200" b="1" spc="-30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axi</a:t>
            </a:r>
            <a:r>
              <a:rPr sz="22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m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um and is</a:t>
            </a:r>
            <a:r>
              <a:rPr sz="2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equal</a:t>
            </a:r>
            <a:r>
              <a:rPr sz="2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to</a:t>
            </a:r>
            <a:r>
              <a:rPr sz="2200" b="1" spc="-2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dirty="0" smtClean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2200" b="1" spc="-7" baseline="-20833" dirty="0" smtClean="0">
                <a:solidFill>
                  <a:srgbClr val="006FC0"/>
                </a:solidFill>
                <a:latin typeface="Times New Roman"/>
                <a:cs typeface="Times New Roman"/>
              </a:rPr>
              <a:t>DS</a:t>
            </a:r>
            <a:r>
              <a:rPr sz="2200" b="1" spc="-15" baseline="-20833" dirty="0" smtClean="0">
                <a:solidFill>
                  <a:srgbClr val="006FC0"/>
                </a:solidFill>
                <a:latin typeface="Times New Roman"/>
                <a:cs typeface="Times New Roman"/>
              </a:rPr>
              <a:t>S</a:t>
            </a:r>
            <a:r>
              <a:rPr sz="2200" b="1" spc="-7" baseline="-20833" dirty="0" smtClean="0">
                <a:latin typeface="Times New Roman"/>
                <a:cs typeface="Times New Roman"/>
              </a:rPr>
              <a:t>.</a:t>
            </a:r>
            <a:r>
              <a:rPr lang="en-US" sz="2200" b="1" spc="-7" baseline="-20833" dirty="0" smtClean="0">
                <a:latin typeface="Times New Roman"/>
                <a:cs typeface="Times New Roman"/>
              </a:rPr>
              <a:t> </a:t>
            </a:r>
            <a:r>
              <a:rPr sz="2200" b="1" spc="-5" dirty="0" smtClean="0">
                <a:latin typeface="Times New Roman"/>
                <a:cs typeface="Times New Roman"/>
              </a:rPr>
              <a:t>As</a:t>
            </a:r>
            <a:r>
              <a:rPr sz="2200" b="1" spc="-50" dirty="0" smtClean="0"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r>
              <a:rPr sz="2200" b="1" spc="-15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GS</a:t>
            </a:r>
            <a:r>
              <a:rPr sz="2200" b="1" spc="7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is</a:t>
            </a:r>
            <a:r>
              <a:rPr sz="2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increased</a:t>
            </a:r>
            <a:r>
              <a:rPr sz="2200" b="1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channel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width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Reduces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and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drain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current </a:t>
            </a:r>
            <a:r>
              <a:rPr sz="2200" b="1" spc="-585" dirty="0"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2200" b="1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sz="2200" b="1" spc="-15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dirty="0" smtClean="0">
                <a:solidFill>
                  <a:srgbClr val="006FC0"/>
                </a:solidFill>
                <a:latin typeface="Times New Roman"/>
                <a:cs typeface="Times New Roman"/>
              </a:rPr>
              <a:t>reduces</a:t>
            </a:r>
            <a:r>
              <a:rPr sz="2200" b="1" baseline="-20833" dirty="0" smtClean="0">
                <a:latin typeface="Times New Roman"/>
                <a:cs typeface="Times New Roman"/>
              </a:rPr>
              <a:t>.</a:t>
            </a:r>
            <a:r>
              <a:rPr lang="en-US" sz="2200" b="1" baseline="-20833" dirty="0" smtClean="0">
                <a:latin typeface="Times New Roman"/>
                <a:cs typeface="Times New Roman"/>
              </a:rPr>
              <a:t> </a:t>
            </a:r>
            <a:r>
              <a:rPr sz="2200" b="1" spc="-5" dirty="0" smtClean="0">
                <a:latin typeface="Times New Roman"/>
                <a:cs typeface="Times New Roman"/>
              </a:rPr>
              <a:t>At </a:t>
            </a:r>
            <a:r>
              <a:rPr sz="2200" b="1" dirty="0">
                <a:latin typeface="Times New Roman"/>
                <a:cs typeface="Times New Roman"/>
              </a:rPr>
              <a:t>one Particular</a:t>
            </a:r>
            <a:r>
              <a:rPr sz="2200" b="1" spc="-3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Gate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voltage,</a:t>
            </a:r>
            <a:r>
              <a:rPr sz="2200" b="1" spc="-3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Channel</a:t>
            </a:r>
            <a:r>
              <a:rPr sz="2200" b="1" spc="-5" dirty="0">
                <a:latin typeface="Times New Roman"/>
                <a:cs typeface="Times New Roman"/>
              </a:rPr>
              <a:t> is </a:t>
            </a:r>
            <a:r>
              <a:rPr sz="2200" b="1" dirty="0">
                <a:latin typeface="Times New Roman"/>
                <a:cs typeface="Times New Roman"/>
              </a:rPr>
              <a:t>pinched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spc="-15" dirty="0" smtClean="0">
                <a:latin typeface="Times New Roman"/>
                <a:cs typeface="Times New Roman"/>
              </a:rPr>
              <a:t>off.</a:t>
            </a:r>
            <a:r>
              <a:rPr lang="en-US" sz="2200" b="1" spc="-15" dirty="0" smtClean="0">
                <a:latin typeface="Times New Roman"/>
                <a:cs typeface="Times New Roman"/>
              </a:rPr>
              <a:t> </a:t>
            </a:r>
            <a:r>
              <a:rPr sz="2200" b="1" dirty="0" smtClean="0">
                <a:latin typeface="Times New Roman"/>
                <a:cs typeface="Times New Roman"/>
              </a:rPr>
              <a:t>The</a:t>
            </a:r>
            <a:r>
              <a:rPr sz="2200" b="1" spc="-5" dirty="0" smtClean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maximum</a:t>
            </a:r>
            <a:r>
              <a:rPr sz="2200" b="1" spc="1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reverse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gate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voltage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where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the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channel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is</a:t>
            </a:r>
          </a:p>
          <a:p>
            <a:pPr marL="368300" algn="just">
              <a:lnSpc>
                <a:spcPct val="100000"/>
              </a:lnSpc>
              <a:spcBef>
                <a:spcPts val="5"/>
              </a:spcBef>
            </a:pPr>
            <a:r>
              <a:rPr sz="2200" b="1" dirty="0">
                <a:latin typeface="Times New Roman"/>
                <a:cs typeface="Times New Roman"/>
              </a:rPr>
              <a:t>pinched</a:t>
            </a:r>
            <a:r>
              <a:rPr sz="2200" b="1" spc="-20" dirty="0">
                <a:latin typeface="Times New Roman"/>
                <a:cs typeface="Times New Roman"/>
              </a:rPr>
              <a:t> off</a:t>
            </a:r>
            <a:r>
              <a:rPr sz="2200" b="1" spc="1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is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known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as</a:t>
            </a:r>
            <a:r>
              <a:rPr sz="2200" b="1" spc="-30" dirty="0"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pinch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off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 voltage</a:t>
            </a:r>
            <a:r>
              <a:rPr sz="2200" b="1" dirty="0"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2120" y="3284984"/>
            <a:ext cx="3240360" cy="3075823"/>
          </a:xfrm>
          <a:prstGeom prst="rect">
            <a:avLst/>
          </a:prstGeom>
        </p:spPr>
      </p:pic>
      <p:sp>
        <p:nvSpPr>
          <p:cNvPr id="5" name="object 3"/>
          <p:cNvSpPr txBox="1"/>
          <p:nvPr/>
        </p:nvSpPr>
        <p:spPr>
          <a:xfrm>
            <a:off x="395536" y="3501008"/>
            <a:ext cx="5256584" cy="25494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177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200" b="1" dirty="0">
                <a:latin typeface="Times New Roman"/>
                <a:cs typeface="Times New Roman"/>
              </a:rPr>
              <a:t>In transfer</a:t>
            </a:r>
            <a:r>
              <a:rPr sz="2200" b="1" spc="-1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characteristic,</a:t>
            </a:r>
            <a:r>
              <a:rPr sz="2200" b="1" spc="-80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Times New Roman"/>
                <a:cs typeface="Times New Roman"/>
              </a:rPr>
              <a:t>V</a:t>
            </a:r>
            <a:r>
              <a:rPr sz="2200" b="1" spc="-30" baseline="-20833" dirty="0">
                <a:latin typeface="Times New Roman"/>
                <a:cs typeface="Times New Roman"/>
              </a:rPr>
              <a:t>DS</a:t>
            </a:r>
            <a:r>
              <a:rPr sz="2200" b="1" spc="37" baseline="-20833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is</a:t>
            </a:r>
            <a:r>
              <a:rPr sz="2200" b="1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maintained</a:t>
            </a:r>
            <a:r>
              <a:rPr sz="2200" b="1" spc="-4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as</a:t>
            </a:r>
            <a:r>
              <a:rPr sz="2200" b="1" dirty="0">
                <a:latin typeface="Times New Roman"/>
                <a:cs typeface="Times New Roman"/>
              </a:rPr>
              <a:t> constant</a:t>
            </a:r>
            <a:r>
              <a:rPr sz="2200" b="1" spc="-3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at a </a:t>
            </a:r>
            <a:r>
              <a:rPr sz="2200" b="1" spc="-58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suitable</a:t>
            </a:r>
            <a:r>
              <a:rPr sz="2200" b="1" spc="-3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value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greater</a:t>
            </a:r>
            <a:r>
              <a:rPr sz="2200" b="1" spc="-3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than the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Reference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spc="-40" dirty="0">
                <a:latin typeface="Times New Roman"/>
                <a:cs typeface="Times New Roman"/>
              </a:rPr>
              <a:t>Voltage.</a:t>
            </a:r>
            <a:endParaRPr sz="2200" b="1" dirty="0">
              <a:latin typeface="Times New Roman"/>
              <a:cs typeface="Times New Roman"/>
            </a:endParaRPr>
          </a:p>
          <a:p>
            <a:pPr marL="3683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200" b="1" dirty="0">
                <a:latin typeface="Times New Roman"/>
                <a:cs typeface="Times New Roman"/>
              </a:rPr>
              <a:t>Gate</a:t>
            </a:r>
            <a:r>
              <a:rPr sz="2200" b="1" spc="-1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voltage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is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increased</a:t>
            </a:r>
            <a:r>
              <a:rPr sz="2200" b="1" spc="-4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till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Times New Roman"/>
                <a:cs typeface="Times New Roman"/>
              </a:rPr>
              <a:t>I</a:t>
            </a:r>
            <a:r>
              <a:rPr sz="2200" b="1" spc="-30" baseline="-20833" dirty="0">
                <a:latin typeface="Times New Roman"/>
                <a:cs typeface="Times New Roman"/>
              </a:rPr>
              <a:t>D</a:t>
            </a:r>
            <a:r>
              <a:rPr sz="2200" b="1" spc="-15" baseline="-20833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is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reduced</a:t>
            </a:r>
            <a:r>
              <a:rPr sz="2200" b="1" spc="-3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to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Zero.</a:t>
            </a:r>
          </a:p>
          <a:p>
            <a:pPr marL="368300" indent="-3429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200" b="1" dirty="0">
                <a:latin typeface="Times New Roman"/>
                <a:cs typeface="Times New Roman"/>
              </a:rPr>
              <a:t>The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shape of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the transfer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characteristic</a:t>
            </a:r>
            <a:r>
              <a:rPr sz="2200" b="1" spc="-3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is</a:t>
            </a:r>
            <a:r>
              <a:rPr sz="2200" b="1" dirty="0">
                <a:latin typeface="Times New Roman"/>
                <a:cs typeface="Times New Roman"/>
              </a:rPr>
              <a:t> half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parabola.</a:t>
            </a:r>
            <a:endParaRPr sz="22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5297" y="225298"/>
            <a:ext cx="51504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JFET</a:t>
            </a:r>
            <a:r>
              <a:rPr spc="-105" dirty="0"/>
              <a:t> </a:t>
            </a:r>
            <a:r>
              <a:rPr spc="-5" dirty="0"/>
              <a:t>–</a:t>
            </a:r>
            <a:r>
              <a:rPr spc="-10" dirty="0"/>
              <a:t> </a:t>
            </a:r>
            <a:r>
              <a:rPr spc="-5" dirty="0"/>
              <a:t>Characteristics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20" y="857232"/>
            <a:ext cx="8501122" cy="56250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93444" y="5741619"/>
            <a:ext cx="29260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JFET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Transfer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Characteristics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9947" y="5741619"/>
            <a:ext cx="2684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JFET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Drain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Characteristics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19872" y="188640"/>
            <a:ext cx="21386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solidFill>
                  <a:srgbClr val="C00000"/>
                </a:solidFill>
              </a:rPr>
              <a:t>MOS</a:t>
            </a:r>
            <a:r>
              <a:rPr b="1" spc="-20" dirty="0">
                <a:solidFill>
                  <a:srgbClr val="C00000"/>
                </a:solidFill>
              </a:rPr>
              <a:t>F</a:t>
            </a:r>
            <a:r>
              <a:rPr b="1" spc="-5" dirty="0">
                <a:solidFill>
                  <a:srgbClr val="C00000"/>
                </a:solidFill>
              </a:rPr>
              <a:t>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3528" y="940054"/>
            <a:ext cx="8496944" cy="6195927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Metal</a:t>
            </a:r>
            <a:r>
              <a:rPr sz="22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Oxide</a:t>
            </a:r>
            <a:r>
              <a:rPr sz="2200" b="1" spc="-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Semiconductor</a:t>
            </a:r>
            <a:r>
              <a:rPr sz="2200" b="1" spc="-5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Field</a:t>
            </a:r>
            <a:r>
              <a:rPr sz="2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Effect</a:t>
            </a:r>
            <a:r>
              <a:rPr sz="2200" b="1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Transistor</a:t>
            </a:r>
            <a:endParaRPr sz="2200" b="1" dirty="0">
              <a:latin typeface="Times New Roman"/>
              <a:cs typeface="Times New Roman"/>
            </a:endParaRPr>
          </a:p>
          <a:p>
            <a:pPr marL="355600" marR="844550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spc="-20" dirty="0">
                <a:latin typeface="Times New Roman"/>
                <a:cs typeface="Times New Roman"/>
              </a:rPr>
              <a:t>MOSFET’s</a:t>
            </a:r>
            <a:r>
              <a:rPr sz="2200" b="1" spc="1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operate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the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same</a:t>
            </a:r>
            <a:r>
              <a:rPr sz="2200" b="1" dirty="0">
                <a:latin typeface="Times New Roman"/>
                <a:cs typeface="Times New Roman"/>
              </a:rPr>
              <a:t> as </a:t>
            </a:r>
            <a:r>
              <a:rPr sz="2200" b="1" spc="-25" dirty="0">
                <a:latin typeface="Times New Roman"/>
                <a:cs typeface="Times New Roman"/>
              </a:rPr>
              <a:t>JFET’s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but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have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b="1" dirty="0" smtClean="0">
                <a:latin typeface="Times New Roman"/>
                <a:cs typeface="Times New Roman"/>
              </a:rPr>
              <a:t>a</a:t>
            </a:r>
            <a:r>
              <a:rPr lang="en-US" sz="2200" b="1" spc="-5" dirty="0" smtClean="0">
                <a:latin typeface="Times New Roman"/>
                <a:cs typeface="Times New Roman"/>
              </a:rPr>
              <a:t> </a:t>
            </a:r>
            <a:r>
              <a:rPr sz="2200" b="1" dirty="0" smtClean="0">
                <a:latin typeface="Times New Roman"/>
                <a:cs typeface="Times New Roman"/>
              </a:rPr>
              <a:t>gate </a:t>
            </a:r>
            <a:r>
              <a:rPr sz="2200" b="1" spc="5" dirty="0" smtClean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terminal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that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is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electrically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isolated</a:t>
            </a:r>
            <a:r>
              <a:rPr sz="2200" b="1" spc="-3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from the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conductive </a:t>
            </a:r>
            <a:r>
              <a:rPr sz="2200" b="1" spc="-58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channel.</a:t>
            </a:r>
          </a:p>
          <a:p>
            <a:pPr marL="355600" marR="738505" indent="-342900" algn="just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dirty="0">
                <a:latin typeface="Times New Roman"/>
                <a:cs typeface="Times New Roman"/>
              </a:rPr>
              <a:t>Field </a:t>
            </a:r>
            <a:r>
              <a:rPr sz="2200" b="1" spc="-10" dirty="0">
                <a:latin typeface="Times New Roman"/>
                <a:cs typeface="Times New Roman"/>
              </a:rPr>
              <a:t>Effect Transistor </a:t>
            </a:r>
            <a:r>
              <a:rPr sz="2200" b="1" spc="-5" dirty="0">
                <a:latin typeface="Times New Roman"/>
                <a:cs typeface="Times New Roman"/>
              </a:rPr>
              <a:t>whose </a:t>
            </a:r>
            <a:r>
              <a:rPr sz="2200" b="1" dirty="0">
                <a:latin typeface="Times New Roman"/>
                <a:cs typeface="Times New Roman"/>
              </a:rPr>
              <a:t>Gate input </a:t>
            </a:r>
            <a:r>
              <a:rPr sz="2200" b="1" spc="-5" dirty="0">
                <a:latin typeface="Times New Roman"/>
                <a:cs typeface="Times New Roman"/>
              </a:rPr>
              <a:t>is </a:t>
            </a:r>
            <a:r>
              <a:rPr sz="2200" b="1" dirty="0">
                <a:latin typeface="Times New Roman"/>
                <a:cs typeface="Times New Roman"/>
              </a:rPr>
              <a:t>electrically 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insulated from the </a:t>
            </a:r>
            <a:r>
              <a:rPr sz="2200" b="1" spc="-5" dirty="0">
                <a:latin typeface="Times New Roman"/>
                <a:cs typeface="Times New Roman"/>
              </a:rPr>
              <a:t>main </a:t>
            </a:r>
            <a:r>
              <a:rPr sz="2200" b="1" dirty="0">
                <a:latin typeface="Times New Roman"/>
                <a:cs typeface="Times New Roman"/>
              </a:rPr>
              <a:t>current carrying channel and is 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therefore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called</a:t>
            </a:r>
            <a:r>
              <a:rPr sz="2200" b="1" spc="-3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an</a:t>
            </a:r>
            <a:r>
              <a:rPr sz="2200" b="1" spc="-35" dirty="0"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Insulated</a:t>
            </a:r>
            <a:r>
              <a:rPr sz="22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Gate</a:t>
            </a:r>
            <a:r>
              <a:rPr sz="2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Field</a:t>
            </a:r>
            <a:r>
              <a:rPr sz="22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Effect</a:t>
            </a:r>
            <a:r>
              <a:rPr sz="2200" b="1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Transistor </a:t>
            </a:r>
            <a:r>
              <a:rPr sz="2200" b="1" spc="-5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(IGFET)</a:t>
            </a:r>
            <a:r>
              <a:rPr sz="2200" b="1" dirty="0">
                <a:latin typeface="Times New Roman"/>
                <a:cs typeface="Times New Roman"/>
              </a:rPr>
              <a:t>.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dirty="0">
                <a:latin typeface="Times New Roman"/>
                <a:cs typeface="Times New Roman"/>
              </a:rPr>
              <a:t>It has a </a:t>
            </a:r>
            <a:r>
              <a:rPr sz="2200" b="1" spc="-5" dirty="0">
                <a:latin typeface="Times New Roman"/>
                <a:cs typeface="Times New Roman"/>
              </a:rPr>
              <a:t>“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Metal 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Oxide</a:t>
            </a:r>
            <a:r>
              <a:rPr sz="2200" b="1" dirty="0">
                <a:latin typeface="Times New Roman"/>
                <a:cs typeface="Times New Roman"/>
              </a:rPr>
              <a:t>” </a:t>
            </a:r>
            <a:r>
              <a:rPr sz="2200" b="1" spc="-5" dirty="0">
                <a:latin typeface="Times New Roman"/>
                <a:cs typeface="Times New Roman"/>
              </a:rPr>
              <a:t>Gate </a:t>
            </a:r>
            <a:r>
              <a:rPr sz="2200" b="1" dirty="0">
                <a:latin typeface="Times New Roman"/>
                <a:cs typeface="Times New Roman"/>
              </a:rPr>
              <a:t>electrode </a:t>
            </a:r>
            <a:r>
              <a:rPr sz="2200" b="1" spc="-5" dirty="0">
                <a:latin typeface="Times New Roman"/>
                <a:cs typeface="Times New Roman"/>
              </a:rPr>
              <a:t>which </a:t>
            </a:r>
            <a:r>
              <a:rPr sz="2200" b="1" dirty="0">
                <a:latin typeface="Times New Roman"/>
                <a:cs typeface="Times New Roman"/>
              </a:rPr>
              <a:t>is </a:t>
            </a:r>
            <a:r>
              <a:rPr sz="2200" b="1" spc="-5" dirty="0">
                <a:latin typeface="Times New Roman"/>
                <a:cs typeface="Times New Roman"/>
              </a:rPr>
              <a:t>electrically </a:t>
            </a:r>
            <a:r>
              <a:rPr sz="2200" b="1" dirty="0">
                <a:latin typeface="Times New Roman"/>
                <a:cs typeface="Times New Roman"/>
              </a:rPr>
              <a:t> insulated from the </a:t>
            </a:r>
            <a:r>
              <a:rPr sz="2200" b="1" spc="-5" dirty="0">
                <a:latin typeface="Times New Roman"/>
                <a:cs typeface="Times New Roman"/>
              </a:rPr>
              <a:t>main </a:t>
            </a:r>
            <a:r>
              <a:rPr sz="2200" b="1" dirty="0">
                <a:latin typeface="Times New Roman"/>
                <a:cs typeface="Times New Roman"/>
              </a:rPr>
              <a:t>semiconductor </a:t>
            </a:r>
            <a:r>
              <a:rPr sz="2200" b="1" spc="-10" dirty="0">
                <a:latin typeface="Times New Roman"/>
                <a:cs typeface="Times New Roman"/>
              </a:rPr>
              <a:t>n-channel </a:t>
            </a:r>
            <a:r>
              <a:rPr sz="2200" b="1" dirty="0">
                <a:latin typeface="Times New Roman"/>
                <a:cs typeface="Times New Roman"/>
              </a:rPr>
              <a:t>or </a:t>
            </a:r>
            <a:r>
              <a:rPr sz="2200" b="1" spc="-5" dirty="0">
                <a:latin typeface="Times New Roman"/>
                <a:cs typeface="Times New Roman"/>
              </a:rPr>
              <a:t>p-channel </a:t>
            </a:r>
            <a:r>
              <a:rPr sz="2200" b="1" spc="-58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by a very thin layer of insulating material usually silicon 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dioxide,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commonly</a:t>
            </a:r>
            <a:r>
              <a:rPr sz="2200" b="1" spc="1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known</a:t>
            </a:r>
            <a:r>
              <a:rPr sz="2200" b="1" spc="1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as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glass</a:t>
            </a:r>
            <a:r>
              <a:rPr sz="2200" b="1" dirty="0" smtClean="0">
                <a:latin typeface="Times New Roman"/>
                <a:cs typeface="Times New Roman"/>
              </a:rPr>
              <a:t>.</a:t>
            </a:r>
            <a:endParaRPr lang="en-US" sz="2200" b="1" dirty="0" smtClean="0">
              <a:latin typeface="Times New Roman"/>
              <a:cs typeface="Times New Roman"/>
            </a:endParaRPr>
          </a:p>
          <a:p>
            <a:pPr marL="355600" marR="5080" indent="-342900" algn="just"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200" b="1" dirty="0" smtClean="0">
                <a:solidFill>
                  <a:srgbClr val="006FC0"/>
                </a:solidFill>
                <a:latin typeface="Times New Roman"/>
                <a:cs typeface="Times New Roman"/>
              </a:rPr>
              <a:t>Principle</a:t>
            </a:r>
            <a:r>
              <a:rPr lang="en-US" sz="2200" b="1" dirty="0" smtClean="0">
                <a:latin typeface="Times New Roman"/>
                <a:cs typeface="Times New Roman"/>
              </a:rPr>
              <a:t>: By applying a transverse electric field across an </a:t>
            </a:r>
            <a:r>
              <a:rPr lang="en-US" sz="2200" b="1" spc="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insulator deposited on the semiconducting </a:t>
            </a:r>
            <a:r>
              <a:rPr lang="en-US" sz="2200" b="1" spc="-5" dirty="0" smtClean="0">
                <a:latin typeface="Times New Roman"/>
                <a:cs typeface="Times New Roman"/>
              </a:rPr>
              <a:t>material, </a:t>
            </a:r>
            <a:r>
              <a:rPr lang="en-US" sz="2200" b="1" dirty="0" smtClean="0">
                <a:latin typeface="Times New Roman"/>
                <a:cs typeface="Times New Roman"/>
              </a:rPr>
              <a:t>the </a:t>
            </a:r>
            <a:r>
              <a:rPr lang="en-US" sz="2200" b="1" spc="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thickness</a:t>
            </a:r>
            <a:r>
              <a:rPr lang="en-US" sz="2200" b="1" spc="-20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and,</a:t>
            </a:r>
            <a:r>
              <a:rPr lang="en-US" sz="2200" b="1" spc="-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hence, the resistance</a:t>
            </a:r>
            <a:r>
              <a:rPr lang="en-US" sz="2200" b="1" spc="-40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of</a:t>
            </a:r>
            <a:r>
              <a:rPr lang="en-US" sz="2200" b="1" spc="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a conducting</a:t>
            </a:r>
            <a:r>
              <a:rPr lang="en-US" sz="2200" b="1" spc="-2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channel</a:t>
            </a:r>
            <a:r>
              <a:rPr lang="en-US" sz="2200" b="1" spc="-1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of </a:t>
            </a:r>
            <a:r>
              <a:rPr lang="en-US" sz="2200" b="1" spc="-58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a semiconducting</a:t>
            </a:r>
            <a:r>
              <a:rPr lang="en-US" sz="2200" b="1" spc="-35" dirty="0" smtClean="0">
                <a:latin typeface="Times New Roman"/>
                <a:cs typeface="Times New Roman"/>
              </a:rPr>
              <a:t> </a:t>
            </a:r>
            <a:r>
              <a:rPr lang="en-US" sz="2200" b="1" spc="-5" dirty="0" smtClean="0">
                <a:latin typeface="Times New Roman"/>
                <a:cs typeface="Times New Roman"/>
              </a:rPr>
              <a:t>material</a:t>
            </a:r>
            <a:r>
              <a:rPr lang="en-US" sz="2200" b="1" spc="-30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can</a:t>
            </a:r>
            <a:r>
              <a:rPr lang="en-US" sz="2200" b="1" spc="-10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be controlled.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sz="20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1520" y="0"/>
            <a:ext cx="4896545" cy="68608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10"/>
              </a:spcBef>
              <a:buChar char="•"/>
            </a:pPr>
            <a:endParaRPr sz="2400" b="1" dirty="0">
              <a:latin typeface="Times New Roman"/>
              <a:cs typeface="Times New Roman"/>
            </a:endParaRPr>
          </a:p>
          <a:p>
            <a:pPr marL="355600" marR="177165" indent="-342900" algn="just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In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depletion</a:t>
            </a:r>
            <a:r>
              <a:rPr sz="2000" b="1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spc="-30" dirty="0">
                <a:solidFill>
                  <a:srgbClr val="006FC0"/>
                </a:solidFill>
                <a:latin typeface="Times New Roman"/>
                <a:cs typeface="Times New Roman"/>
              </a:rPr>
              <a:t>MOSFET</a:t>
            </a:r>
            <a:r>
              <a:rPr sz="2000" b="1" spc="-30" dirty="0">
                <a:latin typeface="Times New Roman"/>
                <a:cs typeface="Times New Roman"/>
              </a:rPr>
              <a:t>,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controlling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electric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field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reduces </a:t>
            </a:r>
            <a:r>
              <a:rPr sz="2000" b="1" spc="-5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 </a:t>
            </a:r>
            <a:r>
              <a:rPr sz="2000" b="1" spc="-5" dirty="0">
                <a:latin typeface="Times New Roman"/>
                <a:cs typeface="Times New Roman"/>
              </a:rPr>
              <a:t>number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majority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carriers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available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for conduction,</a:t>
            </a:r>
          </a:p>
          <a:p>
            <a:pPr marL="355600" marR="152400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In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enhancement </a:t>
            </a:r>
            <a:r>
              <a:rPr sz="2000" b="1" spc="-30" dirty="0">
                <a:solidFill>
                  <a:srgbClr val="006FC0"/>
                </a:solidFill>
                <a:latin typeface="Times New Roman"/>
                <a:cs typeface="Times New Roman"/>
              </a:rPr>
              <a:t>MOSFET</a:t>
            </a:r>
            <a:r>
              <a:rPr sz="2000" b="1" spc="-30" dirty="0">
                <a:latin typeface="Times New Roman"/>
                <a:cs typeface="Times New Roman"/>
              </a:rPr>
              <a:t>, </a:t>
            </a:r>
            <a:r>
              <a:rPr sz="2000" b="1" spc="-5" dirty="0">
                <a:latin typeface="Times New Roman"/>
                <a:cs typeface="Times New Roman"/>
              </a:rPr>
              <a:t>application </a:t>
            </a:r>
            <a:r>
              <a:rPr sz="2000" b="1" dirty="0">
                <a:latin typeface="Times New Roman"/>
                <a:cs typeface="Times New Roman"/>
              </a:rPr>
              <a:t>of electric field causes </a:t>
            </a:r>
            <a:r>
              <a:rPr sz="2000" b="1" spc="-5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 increase in the </a:t>
            </a:r>
            <a:r>
              <a:rPr sz="2000" b="1" spc="-5" dirty="0">
                <a:latin typeface="Times New Roman"/>
                <a:cs typeface="Times New Roman"/>
              </a:rPr>
              <a:t>majority </a:t>
            </a:r>
            <a:r>
              <a:rPr sz="2000" b="1" dirty="0">
                <a:latin typeface="Times New Roman"/>
                <a:cs typeface="Times New Roman"/>
              </a:rPr>
              <a:t>carrier density in the conducting 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regions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 the </a:t>
            </a:r>
            <a:r>
              <a:rPr sz="2000" b="1" spc="-10" dirty="0">
                <a:latin typeface="Times New Roman"/>
                <a:cs typeface="Times New Roman"/>
              </a:rPr>
              <a:t>transistor</a:t>
            </a:r>
            <a:r>
              <a:rPr sz="2000" b="1" spc="-10" dirty="0" smtClean="0">
                <a:latin typeface="Times New Roman"/>
                <a:cs typeface="Times New Roman"/>
              </a:rPr>
              <a:t>.</a:t>
            </a:r>
            <a:endParaRPr lang="en-US" sz="2000" b="1" spc="-10" dirty="0" smtClean="0">
              <a:latin typeface="Times New Roman"/>
              <a:cs typeface="Times New Roman"/>
            </a:endParaRPr>
          </a:p>
          <a:p>
            <a:pPr marL="355600" marR="152400" indent="-342900" algn="just"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000" b="1" spc="-5" dirty="0" smtClean="0">
                <a:solidFill>
                  <a:srgbClr val="006FC0"/>
                </a:solidFill>
                <a:latin typeface="Times New Roman"/>
                <a:cs typeface="Times New Roman"/>
              </a:rPr>
              <a:t>Metal-Oxide-Semiconductor</a:t>
            </a:r>
            <a:r>
              <a:rPr lang="en-US" sz="2000" b="1" spc="-35" dirty="0" smtClean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006FC0"/>
                </a:solidFill>
                <a:latin typeface="Times New Roman"/>
                <a:cs typeface="Times New Roman"/>
              </a:rPr>
              <a:t>FET</a:t>
            </a:r>
            <a:r>
              <a:rPr lang="en-US" sz="2000" b="1" spc="-45" dirty="0" smtClean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or</a:t>
            </a:r>
            <a:r>
              <a:rPr lang="en-US" sz="2000" b="1" spc="5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another</a:t>
            </a:r>
            <a:r>
              <a:rPr lang="en-US" sz="2000" b="1" spc="-15" dirty="0" smtClean="0">
                <a:latin typeface="Times New Roman"/>
                <a:cs typeface="Times New Roman"/>
              </a:rPr>
              <a:t> </a:t>
            </a:r>
            <a:r>
              <a:rPr lang="en-US" sz="2000" b="1" spc="-5" dirty="0" smtClean="0">
                <a:latin typeface="Times New Roman"/>
                <a:cs typeface="Times New Roman"/>
              </a:rPr>
              <a:t>name</a:t>
            </a:r>
            <a:r>
              <a:rPr lang="en-US" sz="2000" b="1" spc="15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006FC0"/>
                </a:solidFill>
                <a:latin typeface="Times New Roman"/>
                <a:cs typeface="Times New Roman"/>
              </a:rPr>
              <a:t>Insulated- </a:t>
            </a:r>
            <a:r>
              <a:rPr lang="en-US" sz="2000" b="1" spc="-585" dirty="0" smtClean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006FC0"/>
                </a:solidFill>
                <a:latin typeface="Times New Roman"/>
                <a:cs typeface="Times New Roman"/>
              </a:rPr>
              <a:t>Gate</a:t>
            </a:r>
            <a:r>
              <a:rPr lang="en-US" sz="2000" b="1" spc="-5" dirty="0" smtClean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006FC0"/>
                </a:solidFill>
                <a:latin typeface="Times New Roman"/>
                <a:cs typeface="Times New Roman"/>
              </a:rPr>
              <a:t>FET</a:t>
            </a:r>
            <a:r>
              <a:rPr lang="en-US" sz="2000" b="1" spc="-45" dirty="0" smtClean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solidFill>
                  <a:srgbClr val="006FC0"/>
                </a:solidFill>
                <a:latin typeface="Times New Roman"/>
                <a:cs typeface="Times New Roman"/>
              </a:rPr>
              <a:t>(IGFET) : </a:t>
            </a:r>
            <a:r>
              <a:rPr lang="en-US" sz="2000" b="1" dirty="0" err="1" smtClean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lang="en-US" sz="2000" b="1" dirty="0" smtClean="0">
                <a:solidFill>
                  <a:srgbClr val="006FC0"/>
                </a:solidFill>
                <a:latin typeface="Times New Roman"/>
                <a:cs typeface="Times New Roman"/>
              </a:rPr>
              <a:t>) Metal</a:t>
            </a:r>
            <a:r>
              <a:rPr lang="en-US" sz="2000" b="1" dirty="0" smtClean="0">
                <a:latin typeface="Times New Roman"/>
                <a:cs typeface="Times New Roman"/>
              </a:rPr>
              <a:t>:</a:t>
            </a:r>
            <a:r>
              <a:rPr lang="en-US" sz="2000" b="1" spc="-40" dirty="0" smtClean="0">
                <a:latin typeface="Times New Roman"/>
                <a:cs typeface="Times New Roman"/>
              </a:rPr>
              <a:t> </a:t>
            </a:r>
            <a:r>
              <a:rPr lang="en-US" sz="2000" b="1" spc="-5" dirty="0" smtClean="0">
                <a:latin typeface="Times New Roman"/>
                <a:cs typeface="Times New Roman"/>
              </a:rPr>
              <a:t>for </a:t>
            </a:r>
            <a:r>
              <a:rPr lang="en-US" sz="2000" b="1" dirty="0" smtClean="0">
                <a:latin typeface="Times New Roman"/>
                <a:cs typeface="Times New Roman"/>
              </a:rPr>
              <a:t>the</a:t>
            </a:r>
            <a:r>
              <a:rPr lang="en-US" sz="2000" b="1" spc="-5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drain,</a:t>
            </a:r>
            <a:r>
              <a:rPr lang="en-US" sz="2000" b="1" spc="-30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source</a:t>
            </a:r>
            <a:r>
              <a:rPr lang="en-US" sz="2000" b="1" spc="-5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and</a:t>
            </a:r>
            <a:r>
              <a:rPr lang="en-US" sz="2000" b="1" spc="-15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gate</a:t>
            </a:r>
            <a:r>
              <a:rPr lang="en-US" sz="2000" b="1" spc="-25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connections</a:t>
            </a:r>
            <a:r>
              <a:rPr lang="en-US" sz="2000" b="1" spc="-40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to</a:t>
            </a:r>
            <a:r>
              <a:rPr lang="en-US" sz="2000" b="1" spc="-15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the</a:t>
            </a:r>
            <a:r>
              <a:rPr lang="en-US" sz="2000" b="1" spc="-15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proper </a:t>
            </a:r>
            <a:r>
              <a:rPr lang="en-US" sz="2000" b="1" spc="-585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surface- in particular the gate </a:t>
            </a:r>
            <a:r>
              <a:rPr lang="en-US" sz="2000" b="1" spc="-5" dirty="0" smtClean="0">
                <a:latin typeface="Times New Roman"/>
                <a:cs typeface="Times New Roman"/>
              </a:rPr>
              <a:t>terminal </a:t>
            </a:r>
            <a:r>
              <a:rPr lang="en-US" sz="2000" b="1" dirty="0" smtClean="0">
                <a:latin typeface="Times New Roman"/>
                <a:cs typeface="Times New Roman"/>
              </a:rPr>
              <a:t>and the control to be </a:t>
            </a:r>
            <a:r>
              <a:rPr lang="en-US" sz="2000" b="1" spc="5" dirty="0" smtClean="0">
                <a:latin typeface="Times New Roman"/>
                <a:cs typeface="Times New Roman"/>
              </a:rPr>
              <a:t> </a:t>
            </a:r>
            <a:r>
              <a:rPr lang="en-US" sz="2000" b="1" spc="-10" dirty="0" smtClean="0">
                <a:latin typeface="Times New Roman"/>
                <a:cs typeface="Times New Roman"/>
              </a:rPr>
              <a:t>offered</a:t>
            </a:r>
            <a:r>
              <a:rPr lang="en-US" sz="2000" b="1" spc="-5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by the surface</a:t>
            </a:r>
            <a:r>
              <a:rPr lang="en-US" sz="2000" b="1" spc="-5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area</a:t>
            </a:r>
            <a:r>
              <a:rPr lang="en-US" sz="2000" b="1" spc="-10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of the contact. II) </a:t>
            </a:r>
            <a:r>
              <a:rPr lang="en-US" sz="2000" b="1" spc="-5" dirty="0" smtClean="0">
                <a:solidFill>
                  <a:srgbClr val="006FC0"/>
                </a:solidFill>
                <a:latin typeface="Times New Roman"/>
                <a:cs typeface="Times New Roman"/>
              </a:rPr>
              <a:t>Oxide</a:t>
            </a:r>
            <a:r>
              <a:rPr lang="en-US" sz="2000" b="1" spc="-5" dirty="0" smtClean="0">
                <a:latin typeface="Times New Roman"/>
                <a:cs typeface="Times New Roman"/>
              </a:rPr>
              <a:t>:</a:t>
            </a:r>
            <a:r>
              <a:rPr lang="en-US" sz="2000" b="1" spc="-10" dirty="0" smtClean="0">
                <a:latin typeface="Times New Roman"/>
                <a:cs typeface="Times New Roman"/>
              </a:rPr>
              <a:t> </a:t>
            </a:r>
            <a:r>
              <a:rPr lang="en-US" sz="2000" b="1" spc="-5" dirty="0" smtClean="0">
                <a:latin typeface="Times New Roman"/>
                <a:cs typeface="Times New Roman"/>
              </a:rPr>
              <a:t>Silicon</a:t>
            </a:r>
            <a:r>
              <a:rPr lang="en-US" sz="2000" b="1" spc="-30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dioxide</a:t>
            </a:r>
            <a:r>
              <a:rPr lang="en-US" sz="2000" b="1" spc="-25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insulating</a:t>
            </a:r>
            <a:r>
              <a:rPr lang="en-US" sz="2000" b="1" spc="-40" dirty="0" smtClean="0">
                <a:latin typeface="Times New Roman"/>
                <a:cs typeface="Times New Roman"/>
              </a:rPr>
              <a:t> </a:t>
            </a:r>
            <a:r>
              <a:rPr lang="en-US" sz="2000" b="1" spc="-25" dirty="0" smtClean="0">
                <a:latin typeface="Times New Roman"/>
                <a:cs typeface="Times New Roman"/>
              </a:rPr>
              <a:t>layer. III) </a:t>
            </a:r>
            <a:r>
              <a:rPr lang="en-US" sz="2000" b="1" spc="-5" dirty="0" smtClean="0">
                <a:solidFill>
                  <a:srgbClr val="006FC0"/>
                </a:solidFill>
                <a:latin typeface="Times New Roman"/>
                <a:cs typeface="Times New Roman"/>
              </a:rPr>
              <a:t>Semiconductor</a:t>
            </a:r>
            <a:r>
              <a:rPr lang="en-US" sz="2000" b="1" spc="-5" dirty="0" smtClean="0">
                <a:latin typeface="Times New Roman"/>
                <a:cs typeface="Times New Roman"/>
              </a:rPr>
              <a:t>:</a:t>
            </a:r>
            <a:r>
              <a:rPr lang="en-US" sz="2000" b="1" spc="-25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the</a:t>
            </a:r>
            <a:r>
              <a:rPr lang="en-US" sz="2000" b="1" spc="-20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basic structure</a:t>
            </a:r>
            <a:r>
              <a:rPr lang="en-US" sz="2000" b="1" spc="-35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on</a:t>
            </a:r>
            <a:r>
              <a:rPr lang="en-US" sz="2000" b="1" spc="5" dirty="0" smtClean="0">
                <a:latin typeface="Times New Roman"/>
                <a:cs typeface="Times New Roman"/>
              </a:rPr>
              <a:t> </a:t>
            </a:r>
            <a:r>
              <a:rPr lang="en-US" sz="2000" b="1" spc="-5" dirty="0" smtClean="0">
                <a:latin typeface="Times New Roman"/>
                <a:cs typeface="Times New Roman"/>
              </a:rPr>
              <a:t>which</a:t>
            </a:r>
            <a:r>
              <a:rPr lang="en-US" sz="2000" b="1" spc="-10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the</a:t>
            </a:r>
            <a:r>
              <a:rPr lang="en-US" sz="2000" b="1" spc="-10" dirty="0" smtClean="0">
                <a:latin typeface="Times New Roman"/>
                <a:cs typeface="Times New Roman"/>
              </a:rPr>
              <a:t> </a:t>
            </a:r>
            <a:r>
              <a:rPr lang="en-US" sz="2000" b="1" spc="5" dirty="0" smtClean="0">
                <a:latin typeface="Times New Roman"/>
                <a:cs typeface="Times New Roman"/>
              </a:rPr>
              <a:t>n- </a:t>
            </a:r>
            <a:r>
              <a:rPr lang="en-US" sz="2000" b="1" dirty="0" smtClean="0">
                <a:latin typeface="Times New Roman"/>
                <a:cs typeface="Times New Roman"/>
              </a:rPr>
              <a:t>and</a:t>
            </a:r>
            <a:r>
              <a:rPr lang="en-US" sz="2000" b="1" spc="-10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p-</a:t>
            </a:r>
            <a:r>
              <a:rPr lang="en-US" sz="2000" b="1" dirty="0" err="1" smtClean="0">
                <a:latin typeface="Times New Roman"/>
                <a:cs typeface="Times New Roman"/>
              </a:rPr>
              <a:t>typE</a:t>
            </a:r>
            <a:r>
              <a:rPr lang="en-US" sz="2000" b="1" dirty="0" smtClean="0">
                <a:latin typeface="Times New Roman"/>
                <a:cs typeface="Times New Roman"/>
              </a:rPr>
              <a:t> regions</a:t>
            </a:r>
            <a:r>
              <a:rPr lang="en-US" sz="2000" b="1" spc="-20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are</a:t>
            </a:r>
            <a:r>
              <a:rPr lang="en-US" sz="2000" b="1" spc="-35" dirty="0" smtClean="0">
                <a:latin typeface="Times New Roman"/>
                <a:cs typeface="Times New Roman"/>
              </a:rPr>
              <a:t> </a:t>
            </a:r>
            <a:r>
              <a:rPr lang="en-US" sz="2000" b="1" spc="-10" dirty="0" smtClean="0">
                <a:latin typeface="Times New Roman"/>
                <a:cs typeface="Times New Roman"/>
              </a:rPr>
              <a:t>diffused.</a:t>
            </a:r>
            <a:endParaRPr lang="en-US" sz="2000" b="1" dirty="0" smtClean="0">
              <a:latin typeface="Times New Roman"/>
              <a:cs typeface="Times New Roman"/>
            </a:endParaRPr>
          </a:p>
          <a:p>
            <a:pPr marL="355600" marR="152400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endParaRPr sz="2600" b="1" dirty="0">
              <a:latin typeface="Times New Roman"/>
              <a:cs typeface="Times New Roman"/>
            </a:endParaRPr>
          </a:p>
        </p:txBody>
      </p:sp>
      <p:pic>
        <p:nvPicPr>
          <p:cNvPr id="5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8064" y="404664"/>
            <a:ext cx="3816424" cy="5880146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2914" y="225298"/>
            <a:ext cx="213868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5" dirty="0">
                <a:solidFill>
                  <a:srgbClr val="C00000"/>
                </a:solidFill>
              </a:rPr>
              <a:t>MOS</a:t>
            </a:r>
            <a:r>
              <a:rPr sz="3600" b="1" spc="-20" dirty="0">
                <a:solidFill>
                  <a:srgbClr val="C00000"/>
                </a:solidFill>
              </a:rPr>
              <a:t>F</a:t>
            </a:r>
            <a:r>
              <a:rPr sz="3600" b="1" spc="-5" dirty="0">
                <a:solidFill>
                  <a:srgbClr val="C00000"/>
                </a:solidFill>
              </a:rPr>
              <a:t>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8440" y="1013205"/>
            <a:ext cx="4513580" cy="5052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36893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b="1" spc="-30" dirty="0">
                <a:latin typeface="Times New Roman"/>
                <a:cs typeface="Times New Roman"/>
              </a:rPr>
              <a:t>MOSFETs</a:t>
            </a:r>
            <a:r>
              <a:rPr sz="2400" b="1" dirty="0">
                <a:latin typeface="Times New Roman"/>
                <a:cs typeface="Times New Roman"/>
              </a:rPr>
              <a:t> are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available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two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basic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forms:</a:t>
            </a:r>
            <a:endParaRPr sz="2400" b="1">
              <a:latin typeface="Times New Roman"/>
              <a:cs typeface="Times New Roman"/>
            </a:endParaRPr>
          </a:p>
          <a:p>
            <a:pPr marL="368300" marR="101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Depletion </a:t>
            </a:r>
            <a:r>
              <a:rPr sz="2400" b="1" spc="-45" dirty="0">
                <a:solidFill>
                  <a:srgbClr val="006FC0"/>
                </a:solidFill>
                <a:latin typeface="Times New Roman"/>
                <a:cs typeface="Times New Roman"/>
              </a:rPr>
              <a:t>Type </a:t>
            </a:r>
            <a:r>
              <a:rPr sz="2400" b="1" dirty="0">
                <a:latin typeface="Times New Roman"/>
                <a:cs typeface="Times New Roman"/>
              </a:rPr>
              <a:t>– the transistor 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requires</a:t>
            </a:r>
            <a:r>
              <a:rPr sz="2400" b="1" spc="-9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20833" dirty="0">
                <a:latin typeface="Times New Roman"/>
                <a:cs typeface="Times New Roman"/>
              </a:rPr>
              <a:t>GS</a:t>
            </a:r>
            <a:r>
              <a:rPr sz="2400" b="1" spc="292" baseline="-20833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switch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device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“OFF”.</a:t>
            </a:r>
            <a:endParaRPr sz="2400" b="1">
              <a:latin typeface="Times New Roman"/>
              <a:cs typeface="Times New Roman"/>
            </a:endParaRPr>
          </a:p>
          <a:p>
            <a:pPr marL="768985" marR="211454" lvl="1" indent="-287020">
              <a:lnSpc>
                <a:spcPct val="100000"/>
              </a:lnSpc>
              <a:spcBef>
                <a:spcPts val="500"/>
              </a:spcBef>
              <a:buFont typeface="Arial MT"/>
              <a:buChar char="–"/>
              <a:tabLst>
                <a:tab pos="768985" algn="l"/>
                <a:tab pos="769620" algn="l"/>
              </a:tabLst>
            </a:pPr>
            <a:r>
              <a:rPr sz="2000" b="1" dirty="0">
                <a:latin typeface="Times New Roman"/>
                <a:cs typeface="Times New Roman"/>
              </a:rPr>
              <a:t>The depletion </a:t>
            </a:r>
            <a:r>
              <a:rPr sz="2000" b="1" spc="-5" dirty="0">
                <a:latin typeface="Times New Roman"/>
                <a:cs typeface="Times New Roman"/>
              </a:rPr>
              <a:t>mode </a:t>
            </a:r>
            <a:r>
              <a:rPr sz="2000" b="1" dirty="0">
                <a:latin typeface="Times New Roman"/>
                <a:cs typeface="Times New Roman"/>
              </a:rPr>
              <a:t>MOSFET is 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equivalent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to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-5" dirty="0">
                <a:latin typeface="Times New Roman"/>
                <a:cs typeface="Times New Roman"/>
              </a:rPr>
              <a:t> “Normally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Closed” </a:t>
            </a:r>
            <a:r>
              <a:rPr sz="2000" b="1" spc="-484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switch.</a:t>
            </a:r>
            <a:endParaRPr sz="2000" b="1">
              <a:latin typeface="Times New Roman"/>
              <a:cs typeface="Times New Roman"/>
            </a:endParaRPr>
          </a:p>
          <a:p>
            <a:pPr marL="368300" marR="210185" indent="-34290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Enhancement </a:t>
            </a:r>
            <a:r>
              <a:rPr sz="2400" b="1" spc="-45" dirty="0">
                <a:solidFill>
                  <a:srgbClr val="006FC0"/>
                </a:solidFill>
                <a:latin typeface="Times New Roman"/>
                <a:cs typeface="Times New Roman"/>
              </a:rPr>
              <a:t>Type </a:t>
            </a:r>
            <a:r>
              <a:rPr sz="2400" b="1" dirty="0">
                <a:latin typeface="Times New Roman"/>
                <a:cs typeface="Times New Roman"/>
              </a:rPr>
              <a:t>– the 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transistor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requires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V</a:t>
            </a:r>
            <a:r>
              <a:rPr sz="2400" b="1" spc="-7" baseline="-20833" dirty="0">
                <a:latin typeface="Times New Roman"/>
                <a:cs typeface="Times New Roman"/>
              </a:rPr>
              <a:t>GS</a:t>
            </a:r>
            <a:r>
              <a:rPr sz="2400" b="1" spc="277" baseline="-20833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to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switch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device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“ON”.</a:t>
            </a:r>
            <a:endParaRPr sz="2400" b="1">
              <a:latin typeface="Times New Roman"/>
              <a:cs typeface="Times New Roman"/>
            </a:endParaRPr>
          </a:p>
          <a:p>
            <a:pPr marL="768985" marR="17780" lvl="1" indent="-287020">
              <a:lnSpc>
                <a:spcPct val="100000"/>
              </a:lnSpc>
              <a:spcBef>
                <a:spcPts val="495"/>
              </a:spcBef>
              <a:buFont typeface="Arial MT"/>
              <a:buChar char="–"/>
              <a:tabLst>
                <a:tab pos="768985" algn="l"/>
                <a:tab pos="769620" algn="l"/>
              </a:tabLst>
            </a:pP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enhancement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mode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MOSFET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is </a:t>
            </a:r>
            <a:r>
              <a:rPr sz="2000" b="1" spc="-484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equivalent to a </a:t>
            </a:r>
            <a:r>
              <a:rPr sz="2000" b="1" spc="-5" dirty="0">
                <a:latin typeface="Times New Roman"/>
                <a:cs typeface="Times New Roman"/>
              </a:rPr>
              <a:t>“Normally </a:t>
            </a:r>
            <a:r>
              <a:rPr sz="2000" b="1" dirty="0">
                <a:latin typeface="Times New Roman"/>
                <a:cs typeface="Times New Roman"/>
              </a:rPr>
              <a:t>Open” 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switch.</a:t>
            </a:r>
            <a:endParaRPr sz="2000" b="1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4567" y="1257300"/>
            <a:ext cx="4571999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0" y="989075"/>
            <a:ext cx="4419600" cy="47807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4085" y="225298"/>
            <a:ext cx="536831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solidFill>
                  <a:srgbClr val="C00000"/>
                </a:solidFill>
              </a:rPr>
              <a:t>Depletion</a:t>
            </a:r>
            <a:r>
              <a:rPr b="1" spc="-20" dirty="0">
                <a:solidFill>
                  <a:srgbClr val="C00000"/>
                </a:solidFill>
              </a:rPr>
              <a:t> </a:t>
            </a:r>
            <a:r>
              <a:rPr b="1" spc="-5" dirty="0">
                <a:solidFill>
                  <a:srgbClr val="C00000"/>
                </a:solidFill>
              </a:rPr>
              <a:t>-</a:t>
            </a:r>
            <a:r>
              <a:rPr b="1" spc="-30" dirty="0">
                <a:solidFill>
                  <a:srgbClr val="C00000"/>
                </a:solidFill>
              </a:rPr>
              <a:t> </a:t>
            </a:r>
            <a:r>
              <a:rPr b="1" spc="-5" dirty="0">
                <a:solidFill>
                  <a:srgbClr val="C00000"/>
                </a:solidFill>
              </a:rPr>
              <a:t>MOSFET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1140" y="1011682"/>
            <a:ext cx="4124836" cy="54886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7813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Times New Roman"/>
                <a:cs typeface="Times New Roman"/>
              </a:rPr>
              <a:t>A</a:t>
            </a:r>
            <a:r>
              <a:rPr sz="2000" b="1" spc="-1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slab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p-type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material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is </a:t>
            </a:r>
            <a:r>
              <a:rPr sz="2000" b="1" spc="-58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formed </a:t>
            </a:r>
            <a:r>
              <a:rPr sz="2000" b="1" dirty="0">
                <a:latin typeface="Times New Roman"/>
                <a:cs typeface="Times New Roman"/>
              </a:rPr>
              <a:t>from a silicon base </a:t>
            </a:r>
            <a:r>
              <a:rPr sz="2000" b="1" spc="-5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 </a:t>
            </a:r>
            <a:r>
              <a:rPr sz="2000" b="1" spc="-5" dirty="0">
                <a:latin typeface="Times New Roman"/>
                <a:cs typeface="Times New Roman"/>
              </a:rPr>
              <a:t>is </a:t>
            </a:r>
            <a:r>
              <a:rPr sz="2000" b="1" dirty="0">
                <a:latin typeface="Times New Roman"/>
                <a:cs typeface="Times New Roman"/>
              </a:rPr>
              <a:t>referred to </a:t>
            </a:r>
            <a:r>
              <a:rPr sz="2000" b="1" spc="-5" dirty="0">
                <a:latin typeface="Times New Roman"/>
                <a:cs typeface="Times New Roman"/>
              </a:rPr>
              <a:t>as </a:t>
            </a:r>
            <a:r>
              <a:rPr sz="2000" b="1" dirty="0">
                <a:latin typeface="Times New Roman"/>
                <a:cs typeface="Times New Roman"/>
              </a:rPr>
              <a:t>the 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substrate</a:t>
            </a:r>
            <a:r>
              <a:rPr sz="2000" b="1" dirty="0">
                <a:latin typeface="Times New Roman"/>
                <a:cs typeface="Times New Roman"/>
              </a:rPr>
              <a:t>.</a:t>
            </a:r>
          </a:p>
          <a:p>
            <a:pPr marL="355600" marR="589915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It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is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foundation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upon </a:t>
            </a:r>
            <a:r>
              <a:rPr sz="2000" b="1" spc="-59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which the device </a:t>
            </a:r>
            <a:r>
              <a:rPr sz="2000" b="1" spc="-5" dirty="0">
                <a:latin typeface="Times New Roman"/>
                <a:cs typeface="Times New Roman"/>
              </a:rPr>
              <a:t>will </a:t>
            </a:r>
            <a:r>
              <a:rPr sz="2000" b="1" dirty="0">
                <a:latin typeface="Times New Roman"/>
                <a:cs typeface="Times New Roman"/>
              </a:rPr>
              <a:t>be </a:t>
            </a:r>
            <a:r>
              <a:rPr sz="2000" b="1" spc="-5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constructed.</a:t>
            </a:r>
          </a:p>
          <a:p>
            <a:pPr marL="355600" marR="6350" indent="-342900" algn="just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Times New Roman"/>
                <a:cs typeface="Times New Roman"/>
              </a:rPr>
              <a:t>In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some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cases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substrate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is </a:t>
            </a:r>
            <a:r>
              <a:rPr sz="2000" b="1" spc="-5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internally connected to the 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source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terminal.</a:t>
            </a:r>
            <a:endParaRPr sz="2000" b="1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000" b="1" spc="-15" dirty="0">
                <a:latin typeface="Times New Roman"/>
                <a:cs typeface="Times New Roman"/>
              </a:rPr>
              <a:t>However,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many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discrete 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devices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provide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additional </a:t>
            </a:r>
            <a:r>
              <a:rPr sz="2000" b="1" spc="-58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terminal</a:t>
            </a:r>
            <a:r>
              <a:rPr sz="2000" b="1" spc="59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labeled </a:t>
            </a:r>
            <a:r>
              <a:rPr sz="2000" b="1" spc="-5" dirty="0">
                <a:latin typeface="Times New Roman"/>
                <a:cs typeface="Times New Roman"/>
              </a:rPr>
              <a:t>SS, </a:t>
            </a:r>
            <a:r>
              <a:rPr sz="2000" b="1" dirty="0">
                <a:latin typeface="Times New Roman"/>
                <a:cs typeface="Times New Roman"/>
              </a:rPr>
              <a:t> resulting in a </a:t>
            </a:r>
            <a:r>
              <a:rPr sz="20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four-terminal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device</a:t>
            </a:r>
            <a:r>
              <a:rPr sz="2000" b="1" dirty="0" smtClean="0">
                <a:latin typeface="Times New Roman"/>
                <a:cs typeface="Times New Roman"/>
              </a:rPr>
              <a:t>.</a:t>
            </a:r>
            <a:endParaRPr lang="en-US" sz="2000" b="1" dirty="0" smtClean="0">
              <a:latin typeface="Times New Roman"/>
              <a:cs typeface="Times New Roman"/>
            </a:endParaRPr>
          </a:p>
          <a:p>
            <a:pPr marL="368300" marR="58419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lang="en-US" sz="2000" b="1" dirty="0" smtClean="0">
                <a:latin typeface="Times New Roman"/>
                <a:cs typeface="Times New Roman"/>
              </a:rPr>
              <a:t>The </a:t>
            </a:r>
            <a:r>
              <a:rPr lang="en-US" sz="2000" b="1" dirty="0" smtClean="0">
                <a:solidFill>
                  <a:srgbClr val="006FC0"/>
                </a:solidFill>
                <a:latin typeface="Times New Roman"/>
                <a:cs typeface="Times New Roman"/>
              </a:rPr>
              <a:t>source </a:t>
            </a:r>
            <a:r>
              <a:rPr lang="en-US" sz="2000" b="1" dirty="0" smtClean="0">
                <a:latin typeface="Times New Roman"/>
                <a:cs typeface="Times New Roman"/>
              </a:rPr>
              <a:t>and </a:t>
            </a:r>
            <a:r>
              <a:rPr lang="en-US" sz="2000" b="1" dirty="0" smtClean="0">
                <a:solidFill>
                  <a:srgbClr val="006FC0"/>
                </a:solidFill>
                <a:latin typeface="Times New Roman"/>
                <a:cs typeface="Times New Roman"/>
              </a:rPr>
              <a:t>drain </a:t>
            </a:r>
            <a:r>
              <a:rPr lang="en-US" sz="2000" b="1" spc="5" dirty="0" smtClean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2000" b="1" spc="-5" dirty="0" smtClean="0">
                <a:latin typeface="Times New Roman"/>
                <a:cs typeface="Times New Roman"/>
              </a:rPr>
              <a:t>terminals </a:t>
            </a:r>
            <a:r>
              <a:rPr lang="en-US" sz="2000" b="1" dirty="0" smtClean="0">
                <a:latin typeface="Times New Roman"/>
                <a:cs typeface="Times New Roman"/>
              </a:rPr>
              <a:t>are connected </a:t>
            </a:r>
            <a:r>
              <a:rPr lang="en-US" sz="2000" b="1" spc="5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through </a:t>
            </a:r>
            <a:r>
              <a:rPr lang="en-US" sz="2000" b="1" spc="-5" dirty="0" smtClean="0">
                <a:latin typeface="Times New Roman"/>
                <a:cs typeface="Times New Roman"/>
              </a:rPr>
              <a:t>metallic </a:t>
            </a:r>
            <a:r>
              <a:rPr lang="en-US" sz="2000" b="1" dirty="0" smtClean="0">
                <a:latin typeface="Times New Roman"/>
                <a:cs typeface="Times New Roman"/>
              </a:rPr>
              <a:t>contacts to </a:t>
            </a:r>
            <a:r>
              <a:rPr lang="en-US" sz="2000" b="1" spc="5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n-doped</a:t>
            </a:r>
            <a:r>
              <a:rPr lang="en-US" sz="2000" b="1" spc="-35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regions</a:t>
            </a:r>
            <a:r>
              <a:rPr lang="en-US" sz="2000" b="1" spc="-25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linked</a:t>
            </a:r>
            <a:r>
              <a:rPr lang="en-US" sz="2000" b="1" spc="-45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by</a:t>
            </a:r>
            <a:r>
              <a:rPr lang="en-US" sz="2000" b="1" spc="-25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an </a:t>
            </a:r>
            <a:r>
              <a:rPr lang="en-US" sz="2000" b="1" spc="-585" dirty="0" smtClean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n-channel.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57158" y="357166"/>
            <a:ext cx="8144569" cy="3749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17780" indent="-342900" algn="just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lang="en-US" sz="2200" b="1" dirty="0" smtClean="0">
                <a:latin typeface="Times New Roman"/>
                <a:cs typeface="Times New Roman"/>
              </a:rPr>
              <a:t>The </a:t>
            </a:r>
            <a:r>
              <a:rPr lang="en-US" sz="2200" b="1" dirty="0" smtClean="0">
                <a:solidFill>
                  <a:srgbClr val="006FC0"/>
                </a:solidFill>
                <a:latin typeface="Times New Roman"/>
                <a:cs typeface="Times New Roman"/>
              </a:rPr>
              <a:t>gate </a:t>
            </a:r>
            <a:r>
              <a:rPr lang="en-US" sz="2200" b="1" spc="-5" dirty="0" smtClean="0">
                <a:latin typeface="Times New Roman"/>
                <a:cs typeface="Times New Roman"/>
              </a:rPr>
              <a:t>is </a:t>
            </a:r>
            <a:r>
              <a:rPr lang="en-US" sz="2200" b="1" dirty="0" smtClean="0">
                <a:latin typeface="Times New Roman"/>
                <a:cs typeface="Times New Roman"/>
              </a:rPr>
              <a:t>also connected to </a:t>
            </a:r>
            <a:r>
              <a:rPr lang="en-US" sz="2200" b="1" spc="-58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a </a:t>
            </a:r>
            <a:r>
              <a:rPr lang="en-US" sz="2200" b="1" spc="-5" dirty="0" smtClean="0">
                <a:latin typeface="Times New Roman"/>
                <a:cs typeface="Times New Roman"/>
              </a:rPr>
              <a:t>metal </a:t>
            </a:r>
            <a:r>
              <a:rPr lang="en-US" sz="2200" b="1" dirty="0" smtClean="0">
                <a:latin typeface="Times New Roman"/>
                <a:cs typeface="Times New Roman"/>
              </a:rPr>
              <a:t>contact surface but </a:t>
            </a:r>
            <a:r>
              <a:rPr lang="en-US" sz="2200" b="1" spc="5" dirty="0" smtClean="0">
                <a:latin typeface="Times New Roman"/>
                <a:cs typeface="Times New Roman"/>
              </a:rPr>
              <a:t> </a:t>
            </a:r>
            <a:r>
              <a:rPr lang="en-US" sz="2200" b="1" spc="-5" dirty="0" smtClean="0">
                <a:latin typeface="Times New Roman"/>
                <a:cs typeface="Times New Roman"/>
              </a:rPr>
              <a:t>remains</a:t>
            </a:r>
            <a:r>
              <a:rPr lang="en-US" sz="2200" b="1" spc="-2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insulated</a:t>
            </a:r>
            <a:r>
              <a:rPr lang="en-US" sz="2200" b="1" spc="-5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from</a:t>
            </a:r>
            <a:r>
              <a:rPr lang="en-US" sz="2200" b="1" spc="-1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the</a:t>
            </a:r>
            <a:r>
              <a:rPr lang="en-US" sz="2200" b="1" spc="-35" dirty="0" smtClean="0">
                <a:latin typeface="Times New Roman"/>
                <a:cs typeface="Times New Roman"/>
              </a:rPr>
              <a:t> </a:t>
            </a:r>
            <a:r>
              <a:rPr lang="en-US" sz="2200" b="1" spc="5" dirty="0" smtClean="0">
                <a:latin typeface="Times New Roman"/>
                <a:cs typeface="Times New Roman"/>
              </a:rPr>
              <a:t>n- </a:t>
            </a:r>
            <a:r>
              <a:rPr lang="en-US" sz="2200" b="1" spc="-58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channel</a:t>
            </a:r>
            <a:r>
              <a:rPr lang="en-US" sz="2200" b="1" spc="-3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by</a:t>
            </a:r>
            <a:r>
              <a:rPr lang="en-US" sz="2200" b="1" spc="-20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a</a:t>
            </a:r>
            <a:r>
              <a:rPr lang="en-US" sz="2200" b="1" spc="-2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very</a:t>
            </a:r>
            <a:r>
              <a:rPr lang="en-US" sz="2200" b="1" spc="-20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thin</a:t>
            </a:r>
            <a:r>
              <a:rPr lang="en-US" sz="2200" b="1" spc="-40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silicon </a:t>
            </a:r>
            <a:r>
              <a:rPr lang="en-US" sz="2200" b="1" spc="-58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dioxide</a:t>
            </a:r>
            <a:r>
              <a:rPr lang="en-US" sz="2200" b="1" spc="-30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(SiO</a:t>
            </a:r>
            <a:r>
              <a:rPr lang="en-US" sz="2200" b="1" baseline="-20833" dirty="0" smtClean="0">
                <a:latin typeface="Times New Roman"/>
                <a:cs typeface="Times New Roman"/>
              </a:rPr>
              <a:t>2</a:t>
            </a:r>
            <a:r>
              <a:rPr lang="en-US" sz="2200" b="1" dirty="0" smtClean="0">
                <a:latin typeface="Times New Roman"/>
                <a:cs typeface="Times New Roman"/>
              </a:rPr>
              <a:t>)</a:t>
            </a:r>
            <a:r>
              <a:rPr lang="en-US" sz="2200" b="1" spc="-15" dirty="0" smtClean="0">
                <a:latin typeface="Times New Roman"/>
                <a:cs typeface="Times New Roman"/>
              </a:rPr>
              <a:t> </a:t>
            </a:r>
            <a:r>
              <a:rPr lang="en-US" sz="2200" b="1" spc="-25" dirty="0" smtClean="0">
                <a:latin typeface="Times New Roman"/>
                <a:cs typeface="Times New Roman"/>
              </a:rPr>
              <a:t>layer.</a:t>
            </a:r>
            <a:endParaRPr lang="en-US" sz="2200" b="1" spc="-5" dirty="0" smtClean="0">
              <a:latin typeface="Times New Roman"/>
              <a:cs typeface="Times New Roman"/>
            </a:endParaRPr>
          </a:p>
          <a:p>
            <a:pPr marL="36830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lang="en-US" sz="2200" b="1" spc="-5" dirty="0" smtClean="0">
                <a:latin typeface="Times New Roman"/>
                <a:cs typeface="Times New Roman"/>
              </a:rPr>
              <a:t>SiO</a:t>
            </a:r>
            <a:r>
              <a:rPr lang="en-US" sz="2200" b="1" spc="-7" baseline="-20833" dirty="0" smtClean="0">
                <a:latin typeface="Times New Roman"/>
                <a:cs typeface="Times New Roman"/>
              </a:rPr>
              <a:t>2</a:t>
            </a:r>
            <a:r>
              <a:rPr lang="en-US" sz="2200" b="1" spc="277" baseline="-20833" dirty="0" smtClean="0">
                <a:latin typeface="Times New Roman"/>
                <a:cs typeface="Times New Roman"/>
              </a:rPr>
              <a:t> </a:t>
            </a:r>
            <a:r>
              <a:rPr lang="en-US" sz="2200" b="1" spc="-5" dirty="0" smtClean="0">
                <a:latin typeface="Times New Roman"/>
                <a:cs typeface="Times New Roman"/>
              </a:rPr>
              <a:t>is</a:t>
            </a:r>
            <a:r>
              <a:rPr lang="en-US" sz="2200" b="1" spc="-1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a</a:t>
            </a:r>
            <a:r>
              <a:rPr lang="en-US" sz="2200" b="1" spc="-1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insulator:</a:t>
            </a:r>
          </a:p>
          <a:p>
            <a:pPr marL="368300" marR="17780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lang="en-US" sz="2200" b="1" dirty="0" smtClean="0">
                <a:latin typeface="Times New Roman"/>
                <a:cs typeface="Times New Roman"/>
              </a:rPr>
              <a:t>(</a:t>
            </a:r>
            <a:r>
              <a:rPr lang="en-US" sz="2200" b="1" dirty="0" err="1" smtClean="0">
                <a:latin typeface="Times New Roman"/>
                <a:cs typeface="Times New Roman"/>
              </a:rPr>
              <a:t>i</a:t>
            </a:r>
            <a:r>
              <a:rPr lang="en-US" sz="2200" b="1" dirty="0" smtClean="0">
                <a:latin typeface="Times New Roman"/>
                <a:cs typeface="Times New Roman"/>
              </a:rPr>
              <a:t>)</a:t>
            </a:r>
            <a:r>
              <a:rPr lang="en-US" sz="2200" b="1" spc="-6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Therefore,</a:t>
            </a:r>
            <a:r>
              <a:rPr lang="en-US" sz="2200" b="1" spc="-2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there</a:t>
            </a:r>
            <a:r>
              <a:rPr lang="en-US" sz="2200" b="1" spc="-30" dirty="0" smtClean="0">
                <a:latin typeface="Times New Roman"/>
                <a:cs typeface="Times New Roman"/>
              </a:rPr>
              <a:t> </a:t>
            </a:r>
            <a:r>
              <a:rPr lang="en-US" sz="2200" b="1" spc="-5" dirty="0" smtClean="0">
                <a:latin typeface="Times New Roman"/>
                <a:cs typeface="Times New Roman"/>
              </a:rPr>
              <a:t>is</a:t>
            </a:r>
            <a:r>
              <a:rPr lang="en-US" sz="2200" b="1" dirty="0" smtClean="0">
                <a:latin typeface="Times New Roman"/>
                <a:cs typeface="Times New Roman"/>
              </a:rPr>
              <a:t> no</a:t>
            </a:r>
            <a:r>
              <a:rPr lang="en-US" sz="2200" b="1" spc="-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direct</a:t>
            </a:r>
            <a:r>
              <a:rPr lang="en-US" sz="2200" b="1" spc="-35" dirty="0" smtClean="0">
                <a:latin typeface="Times New Roman"/>
                <a:cs typeface="Times New Roman"/>
              </a:rPr>
              <a:t> </a:t>
            </a:r>
            <a:r>
              <a:rPr lang="en-US" sz="2200" b="1" spc="-5" dirty="0" smtClean="0">
                <a:latin typeface="Times New Roman"/>
                <a:cs typeface="Times New Roman"/>
              </a:rPr>
              <a:t>electrical</a:t>
            </a:r>
            <a:r>
              <a:rPr lang="en-US" sz="2200" b="1" spc="-4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connection</a:t>
            </a:r>
            <a:r>
              <a:rPr lang="en-US" sz="2200" b="1" spc="-40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between </a:t>
            </a:r>
            <a:r>
              <a:rPr lang="en-US" sz="2200" b="1" spc="-58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the</a:t>
            </a:r>
            <a:r>
              <a:rPr lang="en-US" sz="2200" b="1" spc="-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gate</a:t>
            </a:r>
            <a:r>
              <a:rPr lang="en-US" sz="2200" b="1" spc="-65" dirty="0" smtClean="0">
                <a:latin typeface="Times New Roman"/>
                <a:cs typeface="Times New Roman"/>
              </a:rPr>
              <a:t> </a:t>
            </a:r>
            <a:r>
              <a:rPr lang="en-US" sz="2200" b="1" spc="-25" dirty="0" smtClean="0">
                <a:latin typeface="Times New Roman"/>
                <a:cs typeface="Times New Roman"/>
              </a:rPr>
              <a:t>Terminal</a:t>
            </a:r>
            <a:r>
              <a:rPr lang="en-US" sz="2200" b="1" spc="-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and the</a:t>
            </a:r>
            <a:r>
              <a:rPr lang="en-US" sz="2200" b="1" spc="-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channel</a:t>
            </a:r>
            <a:r>
              <a:rPr lang="en-US" sz="2200" b="1" spc="-1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of</a:t>
            </a:r>
            <a:r>
              <a:rPr lang="en-US" sz="2200" b="1" spc="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a</a:t>
            </a:r>
            <a:r>
              <a:rPr lang="en-US" sz="2200" b="1" spc="-5" dirty="0" smtClean="0">
                <a:latin typeface="Times New Roman"/>
                <a:cs typeface="Times New Roman"/>
              </a:rPr>
              <a:t> </a:t>
            </a:r>
            <a:r>
              <a:rPr lang="en-US" sz="2200" b="1" spc="-30" dirty="0" smtClean="0">
                <a:latin typeface="Times New Roman"/>
                <a:cs typeface="Times New Roman"/>
              </a:rPr>
              <a:t>MOSFET.</a:t>
            </a:r>
            <a:endParaRPr lang="en-US" sz="2200" b="1" dirty="0" smtClean="0">
              <a:latin typeface="Times New Roman"/>
              <a:cs typeface="Times New Roman"/>
            </a:endParaRPr>
          </a:p>
          <a:p>
            <a:pPr marL="368300" marR="177800" indent="-342900" algn="just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lang="en-US" sz="2200" b="1" dirty="0" smtClean="0">
                <a:latin typeface="Times New Roman"/>
                <a:cs typeface="Times New Roman"/>
              </a:rPr>
              <a:t>(ii)</a:t>
            </a:r>
            <a:r>
              <a:rPr lang="en-US" sz="2200" b="1" spc="-6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Therefore,</a:t>
            </a:r>
            <a:r>
              <a:rPr lang="en-US" sz="2200" b="1" spc="-10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it</a:t>
            </a:r>
            <a:r>
              <a:rPr lang="en-US" sz="2200" b="1" spc="-1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construct</a:t>
            </a:r>
            <a:r>
              <a:rPr lang="en-US" sz="2200" b="1" spc="-30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very high</a:t>
            </a:r>
            <a:r>
              <a:rPr lang="en-US" sz="2200" b="1" spc="-1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input</a:t>
            </a:r>
            <a:r>
              <a:rPr lang="en-US" sz="2200" b="1" spc="-20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impedance</a:t>
            </a:r>
            <a:r>
              <a:rPr lang="en-US" sz="2200" b="1" spc="-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of</a:t>
            </a:r>
            <a:r>
              <a:rPr lang="en-US" sz="2200" b="1" spc="-1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the </a:t>
            </a:r>
            <a:r>
              <a:rPr lang="en-US" sz="2200" b="1" spc="-58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device. Then it support the </a:t>
            </a:r>
            <a:r>
              <a:rPr lang="en-US" sz="2200" b="1" spc="-5" dirty="0" smtClean="0">
                <a:latin typeface="Times New Roman"/>
                <a:cs typeface="Times New Roman"/>
              </a:rPr>
              <a:t>fact </a:t>
            </a:r>
            <a:r>
              <a:rPr lang="en-US" sz="2200" b="1" dirty="0" smtClean="0">
                <a:latin typeface="Times New Roman"/>
                <a:cs typeface="Times New Roman"/>
              </a:rPr>
              <a:t>that the gate current </a:t>
            </a:r>
            <a:r>
              <a:rPr lang="en-US" sz="2200" b="1" spc="-25" dirty="0" smtClean="0">
                <a:latin typeface="Times New Roman"/>
                <a:cs typeface="Times New Roman"/>
              </a:rPr>
              <a:t>(I</a:t>
            </a:r>
            <a:r>
              <a:rPr lang="en-US" sz="2200" b="1" spc="-37" baseline="-20833" dirty="0" smtClean="0">
                <a:latin typeface="Times New Roman"/>
                <a:cs typeface="Times New Roman"/>
              </a:rPr>
              <a:t>G</a:t>
            </a:r>
            <a:r>
              <a:rPr lang="en-US" sz="2200" b="1" spc="-25" dirty="0" smtClean="0">
                <a:latin typeface="Times New Roman"/>
                <a:cs typeface="Times New Roman"/>
              </a:rPr>
              <a:t>) </a:t>
            </a:r>
            <a:r>
              <a:rPr lang="en-US" sz="2200" b="1" spc="-5" dirty="0" smtClean="0">
                <a:latin typeface="Times New Roman"/>
                <a:cs typeface="Times New Roman"/>
              </a:rPr>
              <a:t>is </a:t>
            </a:r>
            <a:r>
              <a:rPr lang="en-US" sz="2200" b="1" dirty="0" smtClean="0">
                <a:latin typeface="Times New Roman"/>
                <a:cs typeface="Times New Roman"/>
              </a:rPr>
              <a:t> essentially</a:t>
            </a:r>
            <a:r>
              <a:rPr lang="en-US" sz="2200" b="1" spc="-3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zero</a:t>
            </a:r>
            <a:r>
              <a:rPr lang="en-US" sz="2200" b="1" spc="-15" dirty="0" smtClean="0">
                <a:latin typeface="Times New Roman"/>
                <a:cs typeface="Times New Roman"/>
              </a:rPr>
              <a:t> </a:t>
            </a:r>
            <a:r>
              <a:rPr lang="en-US" sz="2200" b="1" spc="-5" dirty="0" smtClean="0">
                <a:latin typeface="Times New Roman"/>
                <a:cs typeface="Times New Roman"/>
              </a:rPr>
              <a:t>amperes</a:t>
            </a:r>
            <a:r>
              <a:rPr lang="en-US" sz="2200" b="1" spc="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for</a:t>
            </a:r>
            <a:r>
              <a:rPr lang="en-US" sz="2200" b="1" spc="-5" dirty="0" smtClean="0">
                <a:latin typeface="Times New Roman"/>
                <a:cs typeface="Times New Roman"/>
              </a:rPr>
              <a:t> dc-biased</a:t>
            </a:r>
            <a:r>
              <a:rPr lang="en-US" sz="2200" b="1" spc="-2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configuration.</a:t>
            </a:r>
          </a:p>
          <a:p>
            <a:pPr marL="368300" marR="1778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endParaRPr sz="2400" b="1" dirty="0">
              <a:latin typeface="Times New Roman"/>
              <a:cs typeface="Times New Roman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179512" y="3717032"/>
            <a:ext cx="8568952" cy="28719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675"/>
              </a:spcBef>
            </a:pPr>
            <a:r>
              <a:rPr sz="2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Basic</a:t>
            </a:r>
            <a:r>
              <a:rPr sz="260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C00000"/>
                </a:solidFill>
                <a:latin typeface="Times New Roman"/>
                <a:cs typeface="Times New Roman"/>
              </a:rPr>
              <a:t>Operation</a:t>
            </a:r>
            <a:r>
              <a:rPr sz="260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and</a:t>
            </a:r>
            <a:r>
              <a:rPr sz="2600" b="1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Characteristics</a:t>
            </a:r>
            <a:endParaRPr sz="2600" b="1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419100" marR="12128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gate-to-source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voltage</a:t>
            </a:r>
            <a:r>
              <a:rPr sz="2000" b="1" spc="-8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V</a:t>
            </a:r>
            <a:r>
              <a:rPr sz="2000" b="1" spc="-7" baseline="-20833" dirty="0">
                <a:latin typeface="Times New Roman"/>
                <a:cs typeface="Times New Roman"/>
              </a:rPr>
              <a:t>GS</a:t>
            </a:r>
            <a:r>
              <a:rPr sz="2000" b="1" spc="300" baseline="-20833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is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set </a:t>
            </a:r>
            <a:r>
              <a:rPr sz="2000" b="1" spc="-5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to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zero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volts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by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direct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connection </a:t>
            </a:r>
            <a:r>
              <a:rPr sz="2000" b="1" spc="-5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from one </a:t>
            </a:r>
            <a:r>
              <a:rPr sz="2000" b="1" spc="-5" dirty="0">
                <a:latin typeface="Times New Roman"/>
                <a:cs typeface="Times New Roman"/>
              </a:rPr>
              <a:t>terminal </a:t>
            </a:r>
            <a:r>
              <a:rPr sz="2000" b="1" dirty="0">
                <a:latin typeface="Times New Roman"/>
                <a:cs typeface="Times New Roman"/>
              </a:rPr>
              <a:t>to the other and a 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voltage </a:t>
            </a:r>
            <a:r>
              <a:rPr sz="2000" b="1" spc="-5" dirty="0">
                <a:latin typeface="Times New Roman"/>
                <a:cs typeface="Times New Roman"/>
              </a:rPr>
              <a:t>V</a:t>
            </a:r>
            <a:r>
              <a:rPr sz="2000" b="1" spc="-7" baseline="-20833" dirty="0">
                <a:latin typeface="Times New Roman"/>
                <a:cs typeface="Times New Roman"/>
              </a:rPr>
              <a:t>DS</a:t>
            </a:r>
            <a:r>
              <a:rPr sz="2000" b="1" baseline="-20833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is </a:t>
            </a:r>
            <a:r>
              <a:rPr sz="2000" b="1" dirty="0">
                <a:latin typeface="Times New Roman"/>
                <a:cs typeface="Times New Roman"/>
              </a:rPr>
              <a:t>applied across the 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drain-to-source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terminals.</a:t>
            </a:r>
            <a:endParaRPr sz="2000" b="1" dirty="0">
              <a:latin typeface="Times New Roman"/>
              <a:cs typeface="Times New Roman"/>
            </a:endParaRPr>
          </a:p>
          <a:p>
            <a:pPr marL="419100" marR="208279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2000" b="1" dirty="0">
                <a:latin typeface="Times New Roman"/>
                <a:cs typeface="Times New Roman"/>
              </a:rPr>
              <a:t>The results is an attraction </a:t>
            </a:r>
            <a:r>
              <a:rPr sz="2000" b="1" spc="-5" dirty="0">
                <a:latin typeface="Times New Roman"/>
                <a:cs typeface="Times New Roman"/>
              </a:rPr>
              <a:t>for </a:t>
            </a:r>
            <a:r>
              <a:rPr sz="2000" b="1" dirty="0">
                <a:latin typeface="Times New Roman"/>
                <a:cs typeface="Times New Roman"/>
              </a:rPr>
              <a:t>the </a:t>
            </a:r>
            <a:r>
              <a:rPr sz="2000" b="1" spc="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positive potential at the drain by the </a:t>
            </a:r>
            <a:r>
              <a:rPr sz="2000" b="1" spc="-5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free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electrons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n-channel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 </a:t>
            </a:r>
            <a:r>
              <a:rPr sz="2000" b="1" spc="-5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current </a:t>
            </a:r>
            <a:r>
              <a:rPr sz="2000" b="1" spc="-5" dirty="0">
                <a:latin typeface="Times New Roman"/>
                <a:cs typeface="Times New Roman"/>
              </a:rPr>
              <a:t>similar </a:t>
            </a:r>
            <a:r>
              <a:rPr sz="2000" b="1" dirty="0">
                <a:latin typeface="Times New Roman"/>
                <a:cs typeface="Times New Roman"/>
              </a:rPr>
              <a:t>to that </a:t>
            </a:r>
            <a:r>
              <a:rPr sz="2000" b="1" spc="-5" dirty="0">
                <a:latin typeface="Times New Roman"/>
                <a:cs typeface="Times New Roman"/>
              </a:rPr>
              <a:t>established </a:t>
            </a:r>
            <a:r>
              <a:rPr sz="2000" b="1" dirty="0">
                <a:latin typeface="Times New Roman"/>
                <a:cs typeface="Times New Roman"/>
              </a:rPr>
              <a:t> through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channel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40" dirty="0">
                <a:latin typeface="Times New Roman"/>
                <a:cs typeface="Times New Roman"/>
              </a:rPr>
              <a:t>JFET.</a:t>
            </a:r>
            <a:endParaRPr sz="2000" b="1" dirty="0">
              <a:latin typeface="Times New Roman"/>
              <a:cs typeface="Times New Roman"/>
            </a:endParaRPr>
          </a:p>
          <a:p>
            <a:pPr marL="4191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418465" algn="l"/>
                <a:tab pos="419100" algn="l"/>
              </a:tabLst>
            </a:pPr>
            <a:r>
              <a:rPr sz="2000" b="1" dirty="0">
                <a:latin typeface="Times New Roman"/>
                <a:cs typeface="Times New Roman"/>
              </a:rPr>
              <a:t>In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fact,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resulting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current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with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spc="-5" dirty="0" smtClean="0">
                <a:latin typeface="Times New Roman"/>
                <a:cs typeface="Times New Roman"/>
              </a:rPr>
              <a:t>V</a:t>
            </a:r>
            <a:r>
              <a:rPr sz="2000" b="1" spc="-7" baseline="-20833" dirty="0" smtClean="0">
                <a:latin typeface="Times New Roman"/>
                <a:cs typeface="Times New Roman"/>
              </a:rPr>
              <a:t>GS</a:t>
            </a:r>
            <a:r>
              <a:rPr lang="en-US" sz="2000" b="1" baseline="-20833" dirty="0" smtClean="0">
                <a:latin typeface="Times New Roman"/>
                <a:cs typeface="Times New Roman"/>
              </a:rPr>
              <a:t> </a:t>
            </a:r>
            <a:r>
              <a:rPr sz="2000" b="1" dirty="0" smtClean="0">
                <a:latin typeface="Times New Roman"/>
                <a:cs typeface="Times New Roman"/>
              </a:rPr>
              <a:t>=</a:t>
            </a:r>
            <a:r>
              <a:rPr sz="2000" b="1" spc="-20" dirty="0" smtClean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0V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continues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to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be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labeled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I</a:t>
            </a:r>
            <a:r>
              <a:rPr sz="2000" b="1" spc="-7" baseline="-20833" dirty="0">
                <a:latin typeface="Times New Roman"/>
                <a:cs typeface="Times New Roman"/>
              </a:rPr>
              <a:t>DSS</a:t>
            </a:r>
            <a:r>
              <a:rPr sz="2000" b="1" spc="-5" dirty="0">
                <a:latin typeface="Times New Roman"/>
                <a:cs typeface="Times New Roman"/>
              </a:rPr>
              <a:t>.</a:t>
            </a:r>
            <a:endParaRPr sz="20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52120" y="836712"/>
            <a:ext cx="3024336" cy="4968552"/>
          </a:xfrm>
          <a:prstGeom prst="rect">
            <a:avLst/>
          </a:prstGeom>
        </p:spPr>
      </p:pic>
      <p:sp>
        <p:nvSpPr>
          <p:cNvPr id="6" name="object 4"/>
          <p:cNvSpPr txBox="1"/>
          <p:nvPr/>
        </p:nvSpPr>
        <p:spPr>
          <a:xfrm>
            <a:off x="500034" y="500042"/>
            <a:ext cx="5080078" cy="6368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12192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200" b="1" spc="-5" dirty="0" smtClean="0">
                <a:latin typeface="Times New Roman"/>
                <a:cs typeface="Times New Roman"/>
              </a:rPr>
              <a:t>When </a:t>
            </a:r>
            <a:r>
              <a:rPr sz="2200" b="1" spc="-10" dirty="0" smtClean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r>
              <a:rPr sz="2200" b="1" spc="-15" baseline="-20833" dirty="0" smtClean="0">
                <a:solidFill>
                  <a:srgbClr val="006FC0"/>
                </a:solidFill>
                <a:latin typeface="Times New Roman"/>
                <a:cs typeface="Times New Roman"/>
              </a:rPr>
              <a:t>GS</a:t>
            </a:r>
            <a:r>
              <a:rPr sz="2200" b="1" spc="-7" baseline="-20833" dirty="0" smtClean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 smtClean="0">
                <a:solidFill>
                  <a:srgbClr val="006FC0"/>
                </a:solidFill>
                <a:latin typeface="Times New Roman"/>
                <a:cs typeface="Times New Roman"/>
              </a:rPr>
              <a:t>is </a:t>
            </a:r>
            <a:r>
              <a:rPr sz="2200" b="1" spc="-10" dirty="0" smtClean="0">
                <a:solidFill>
                  <a:srgbClr val="006FC0"/>
                </a:solidFill>
                <a:latin typeface="Times New Roman"/>
                <a:cs typeface="Times New Roman"/>
              </a:rPr>
              <a:t>made </a:t>
            </a:r>
            <a:r>
              <a:rPr sz="2200" b="1" dirty="0" smtClean="0">
                <a:solidFill>
                  <a:srgbClr val="006FC0"/>
                </a:solidFill>
                <a:latin typeface="Times New Roman"/>
                <a:cs typeface="Times New Roman"/>
              </a:rPr>
              <a:t>negative</a:t>
            </a:r>
            <a:r>
              <a:rPr sz="2200" b="1" dirty="0" smtClean="0">
                <a:latin typeface="Times New Roman"/>
                <a:cs typeface="Times New Roman"/>
              </a:rPr>
              <a:t>. The </a:t>
            </a:r>
            <a:r>
              <a:rPr sz="2200" b="1" spc="5" dirty="0" smtClean="0">
                <a:latin typeface="Times New Roman"/>
                <a:cs typeface="Times New Roman"/>
              </a:rPr>
              <a:t> </a:t>
            </a:r>
            <a:r>
              <a:rPr sz="2200" b="1" dirty="0" smtClean="0">
                <a:latin typeface="Times New Roman"/>
                <a:cs typeface="Times New Roman"/>
              </a:rPr>
              <a:t>negative potential at the gate </a:t>
            </a:r>
            <a:r>
              <a:rPr sz="2200" b="1" spc="-5" dirty="0" smtClean="0">
                <a:latin typeface="Times New Roman"/>
                <a:cs typeface="Times New Roman"/>
              </a:rPr>
              <a:t>will </a:t>
            </a:r>
            <a:r>
              <a:rPr sz="2200" b="1" dirty="0" smtClean="0">
                <a:latin typeface="Times New Roman"/>
                <a:cs typeface="Times New Roman"/>
              </a:rPr>
              <a:t> tend to pressure electrons toward </a:t>
            </a:r>
            <a:r>
              <a:rPr sz="2200" b="1" spc="5" dirty="0" smtClean="0">
                <a:latin typeface="Times New Roman"/>
                <a:cs typeface="Times New Roman"/>
              </a:rPr>
              <a:t> </a:t>
            </a:r>
            <a:r>
              <a:rPr sz="2200" b="1" dirty="0" smtClean="0">
                <a:latin typeface="Times New Roman"/>
                <a:cs typeface="Times New Roman"/>
              </a:rPr>
              <a:t>the </a:t>
            </a:r>
            <a:r>
              <a:rPr sz="2200" b="1" spc="-5" dirty="0" smtClean="0">
                <a:latin typeface="Times New Roman"/>
                <a:cs typeface="Times New Roman"/>
              </a:rPr>
              <a:t>p-type </a:t>
            </a:r>
            <a:r>
              <a:rPr sz="2200" b="1" dirty="0" smtClean="0">
                <a:latin typeface="Times New Roman"/>
                <a:cs typeface="Times New Roman"/>
              </a:rPr>
              <a:t>substrate (like </a:t>
            </a:r>
            <a:r>
              <a:rPr sz="2200" b="1" spc="-10" dirty="0" smtClean="0">
                <a:latin typeface="Times New Roman"/>
                <a:cs typeface="Times New Roman"/>
              </a:rPr>
              <a:t>charges </a:t>
            </a:r>
            <a:r>
              <a:rPr sz="2200" b="1" spc="-5" dirty="0" smtClean="0">
                <a:latin typeface="Times New Roman"/>
                <a:cs typeface="Times New Roman"/>
              </a:rPr>
              <a:t> </a:t>
            </a:r>
            <a:r>
              <a:rPr sz="2200" b="1" dirty="0" smtClean="0">
                <a:latin typeface="Times New Roman"/>
                <a:cs typeface="Times New Roman"/>
              </a:rPr>
              <a:t>repel)</a:t>
            </a:r>
            <a:r>
              <a:rPr sz="2200" b="1" spc="-25" dirty="0" smtClean="0">
                <a:latin typeface="Times New Roman"/>
                <a:cs typeface="Times New Roman"/>
              </a:rPr>
              <a:t> </a:t>
            </a:r>
            <a:r>
              <a:rPr sz="2200" b="1" dirty="0" smtClean="0">
                <a:latin typeface="Times New Roman"/>
                <a:cs typeface="Times New Roman"/>
              </a:rPr>
              <a:t>and</a:t>
            </a:r>
            <a:r>
              <a:rPr sz="2200" b="1" spc="-15" dirty="0" smtClean="0">
                <a:latin typeface="Times New Roman"/>
                <a:cs typeface="Times New Roman"/>
              </a:rPr>
              <a:t> </a:t>
            </a:r>
            <a:r>
              <a:rPr sz="2200" b="1" dirty="0" smtClean="0">
                <a:latin typeface="Times New Roman"/>
                <a:cs typeface="Times New Roman"/>
              </a:rPr>
              <a:t>attract</a:t>
            </a:r>
            <a:r>
              <a:rPr sz="2200" b="1" spc="-45" dirty="0" smtClean="0">
                <a:latin typeface="Times New Roman"/>
                <a:cs typeface="Times New Roman"/>
              </a:rPr>
              <a:t> </a:t>
            </a:r>
            <a:r>
              <a:rPr sz="2200" b="1" dirty="0" smtClean="0">
                <a:latin typeface="Times New Roman"/>
                <a:cs typeface="Times New Roman"/>
              </a:rPr>
              <a:t>holes</a:t>
            </a:r>
            <a:r>
              <a:rPr sz="2200" b="1" spc="-15" dirty="0" smtClean="0">
                <a:latin typeface="Times New Roman"/>
                <a:cs typeface="Times New Roman"/>
              </a:rPr>
              <a:t> </a:t>
            </a:r>
            <a:r>
              <a:rPr sz="2200" b="1" dirty="0" smtClean="0">
                <a:latin typeface="Times New Roman"/>
                <a:cs typeface="Times New Roman"/>
              </a:rPr>
              <a:t>from the</a:t>
            </a:r>
            <a:r>
              <a:rPr sz="2200" b="1" spc="-25" dirty="0" smtClean="0">
                <a:latin typeface="Times New Roman"/>
                <a:cs typeface="Times New Roman"/>
              </a:rPr>
              <a:t> </a:t>
            </a:r>
            <a:r>
              <a:rPr sz="2200" b="1" spc="-30" dirty="0" smtClean="0">
                <a:latin typeface="Times New Roman"/>
                <a:cs typeface="Times New Roman"/>
              </a:rPr>
              <a:t>p- </a:t>
            </a:r>
            <a:r>
              <a:rPr sz="2200" b="1" spc="-585" dirty="0" smtClean="0">
                <a:latin typeface="Times New Roman"/>
                <a:cs typeface="Times New Roman"/>
              </a:rPr>
              <a:t> </a:t>
            </a:r>
            <a:r>
              <a:rPr sz="2200" b="1" dirty="0" smtClean="0">
                <a:latin typeface="Times New Roman"/>
                <a:cs typeface="Times New Roman"/>
              </a:rPr>
              <a:t>type substrate (opposite </a:t>
            </a:r>
            <a:r>
              <a:rPr sz="2200" b="1" spc="-10" dirty="0" smtClean="0">
                <a:latin typeface="Times New Roman"/>
                <a:cs typeface="Times New Roman"/>
              </a:rPr>
              <a:t>charge </a:t>
            </a:r>
            <a:r>
              <a:rPr sz="2200" b="1" spc="-5" dirty="0" smtClean="0">
                <a:latin typeface="Times New Roman"/>
                <a:cs typeface="Times New Roman"/>
              </a:rPr>
              <a:t> </a:t>
            </a:r>
            <a:r>
              <a:rPr sz="2200" b="1" dirty="0" smtClean="0">
                <a:latin typeface="Times New Roman"/>
                <a:cs typeface="Times New Roman"/>
              </a:rPr>
              <a:t>attract).</a:t>
            </a:r>
          </a:p>
          <a:p>
            <a:pPr marL="368300" marR="17780" indent="-342900" algn="just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200" b="1" dirty="0" smtClean="0">
                <a:latin typeface="Times New Roman"/>
                <a:cs typeface="Times New Roman"/>
              </a:rPr>
              <a:t>Depending </a:t>
            </a:r>
            <a:r>
              <a:rPr sz="2200" b="1" dirty="0">
                <a:latin typeface="Times New Roman"/>
                <a:cs typeface="Times New Roman"/>
              </a:rPr>
              <a:t>on the negative bias 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established by </a:t>
            </a:r>
            <a:r>
              <a:rPr sz="2200" b="1" spc="-10" dirty="0">
                <a:latin typeface="Times New Roman"/>
                <a:cs typeface="Times New Roman"/>
              </a:rPr>
              <a:t>V</a:t>
            </a:r>
            <a:r>
              <a:rPr sz="2200" b="1" spc="-15" baseline="-20833" dirty="0">
                <a:latin typeface="Times New Roman"/>
                <a:cs typeface="Times New Roman"/>
              </a:rPr>
              <a:t>GS</a:t>
            </a:r>
            <a:r>
              <a:rPr sz="2200" b="1" spc="-10" dirty="0">
                <a:latin typeface="Times New Roman"/>
                <a:cs typeface="Times New Roman"/>
              </a:rPr>
              <a:t>, </a:t>
            </a:r>
            <a:r>
              <a:rPr sz="2200" b="1" dirty="0">
                <a:latin typeface="Times New Roman"/>
                <a:cs typeface="Times New Roman"/>
              </a:rPr>
              <a:t>a level of 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recombination between electrons 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and holes will occur that will 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reduce</a:t>
            </a:r>
            <a:r>
              <a:rPr sz="2200" b="1" spc="-3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the</a:t>
            </a:r>
            <a:r>
              <a:rPr sz="2200" b="1" spc="-10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number </a:t>
            </a:r>
            <a:r>
              <a:rPr sz="2200" b="1" dirty="0">
                <a:latin typeface="Times New Roman"/>
                <a:cs typeface="Times New Roman"/>
              </a:rPr>
              <a:t>of free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electrons </a:t>
            </a:r>
            <a:r>
              <a:rPr sz="2200" b="1" spc="-58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in the </a:t>
            </a:r>
            <a:r>
              <a:rPr sz="2200" b="1" spc="-5" dirty="0">
                <a:latin typeface="Times New Roman"/>
                <a:cs typeface="Times New Roman"/>
              </a:rPr>
              <a:t>n-channel </a:t>
            </a:r>
            <a:r>
              <a:rPr sz="2200" b="1" dirty="0">
                <a:latin typeface="Times New Roman"/>
                <a:cs typeface="Times New Roman"/>
              </a:rPr>
              <a:t>available for 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conduction</a:t>
            </a:r>
            <a:r>
              <a:rPr sz="2200" b="1" dirty="0" smtClean="0">
                <a:latin typeface="Times New Roman"/>
                <a:cs typeface="Times New Roman"/>
              </a:rPr>
              <a:t>.</a:t>
            </a:r>
            <a:endParaRPr lang="en-US" sz="2200" b="1" dirty="0" smtClean="0">
              <a:latin typeface="Times New Roman"/>
              <a:cs typeface="Times New Roman"/>
            </a:endParaRPr>
          </a:p>
          <a:p>
            <a:pPr marL="368300" marR="17780" indent="-342900" algn="just">
              <a:spcBef>
                <a:spcPts val="58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lang="en-US" sz="2200" b="1" dirty="0" smtClean="0">
                <a:latin typeface="Times New Roman"/>
                <a:cs typeface="Times New Roman"/>
              </a:rPr>
              <a:t>The </a:t>
            </a:r>
            <a:r>
              <a:rPr lang="en-US" sz="2200" b="1" spc="-5" dirty="0" smtClean="0">
                <a:latin typeface="Times New Roman"/>
                <a:cs typeface="Times New Roman"/>
              </a:rPr>
              <a:t>more </a:t>
            </a:r>
            <a:r>
              <a:rPr lang="en-US" sz="2200" b="1" dirty="0" smtClean="0">
                <a:latin typeface="Times New Roman"/>
                <a:cs typeface="Times New Roman"/>
              </a:rPr>
              <a:t>negative bias, the higher </a:t>
            </a:r>
            <a:r>
              <a:rPr lang="en-US" sz="2200" b="1" spc="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rate</a:t>
            </a:r>
            <a:r>
              <a:rPr lang="en-US" sz="2200" b="1" spc="-30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of</a:t>
            </a:r>
            <a:r>
              <a:rPr lang="en-US" sz="2200" b="1" spc="-10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recombination.</a:t>
            </a:r>
            <a:r>
              <a:rPr lang="en-US" sz="2200" b="1" spc="-90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The</a:t>
            </a:r>
            <a:r>
              <a:rPr lang="en-US" sz="2200" b="1" spc="-10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resulting </a:t>
            </a:r>
            <a:r>
              <a:rPr lang="en-US" sz="2200" b="1" spc="-58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level of drain current is therefore </a:t>
            </a:r>
            <a:r>
              <a:rPr lang="en-US" sz="2200" b="1" spc="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reduced with increasing negative </a:t>
            </a:r>
            <a:r>
              <a:rPr lang="en-US" sz="2200" b="1" spc="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bias</a:t>
            </a:r>
            <a:r>
              <a:rPr lang="en-US" sz="2200" b="1" spc="-10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for</a:t>
            </a:r>
            <a:r>
              <a:rPr lang="en-US" sz="2200" b="1" spc="-30" dirty="0" smtClean="0">
                <a:latin typeface="Times New Roman"/>
                <a:cs typeface="Times New Roman"/>
              </a:rPr>
              <a:t> </a:t>
            </a:r>
            <a:r>
              <a:rPr lang="en-US" sz="2200" b="1" spc="-10" dirty="0" smtClean="0">
                <a:latin typeface="Times New Roman"/>
                <a:cs typeface="Times New Roman"/>
              </a:rPr>
              <a:t>V</a:t>
            </a:r>
            <a:r>
              <a:rPr lang="en-US" sz="2200" b="1" spc="-15" baseline="-20833" dirty="0" smtClean="0">
                <a:latin typeface="Times New Roman"/>
                <a:cs typeface="Times New Roman"/>
              </a:rPr>
              <a:t>GS</a:t>
            </a:r>
            <a:r>
              <a:rPr lang="en-US" sz="2200" b="1" spc="-10" dirty="0" smtClean="0">
                <a:latin typeface="Times New Roman"/>
                <a:cs typeface="Times New Roman"/>
              </a:rPr>
              <a:t>.</a:t>
            </a:r>
            <a:endParaRPr lang="en-US" sz="2200" b="1" dirty="0" smtClean="0">
              <a:latin typeface="Times New Roman"/>
              <a:cs typeface="Times New Roman"/>
            </a:endParaRPr>
          </a:p>
          <a:p>
            <a:pPr marL="368300" marR="17780" indent="-342900" algn="just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endParaRPr sz="24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580" y="225298"/>
            <a:ext cx="625756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2800" b="1" spc="-5" dirty="0" smtClean="0">
                <a:solidFill>
                  <a:srgbClr val="C00000"/>
                </a:solidFill>
              </a:rPr>
              <a:t>Depletion </a:t>
            </a:r>
            <a:r>
              <a:rPr sz="2800" b="1" spc="-5" dirty="0" smtClean="0">
                <a:solidFill>
                  <a:srgbClr val="C00000"/>
                </a:solidFill>
              </a:rPr>
              <a:t>MOSFET</a:t>
            </a:r>
            <a:r>
              <a:rPr sz="2800" b="1" spc="-85" dirty="0" smtClean="0">
                <a:solidFill>
                  <a:srgbClr val="C00000"/>
                </a:solidFill>
              </a:rPr>
              <a:t> </a:t>
            </a:r>
            <a:r>
              <a:rPr sz="2800" b="1" spc="-5" dirty="0">
                <a:solidFill>
                  <a:srgbClr val="C00000"/>
                </a:solidFill>
              </a:rPr>
              <a:t>-</a:t>
            </a:r>
            <a:r>
              <a:rPr sz="2800" b="1" spc="-20" dirty="0">
                <a:solidFill>
                  <a:srgbClr val="C00000"/>
                </a:solidFill>
              </a:rPr>
              <a:t> </a:t>
            </a:r>
            <a:r>
              <a:rPr sz="2800" b="1" spc="-5" dirty="0">
                <a:solidFill>
                  <a:srgbClr val="C00000"/>
                </a:solidFill>
              </a:rPr>
              <a:t>Characteristics</a:t>
            </a:r>
          </a:p>
        </p:txBody>
      </p:sp>
      <p:pic>
        <p:nvPicPr>
          <p:cNvPr id="4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7584" y="1052736"/>
            <a:ext cx="7632848" cy="30243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79512" y="4149080"/>
            <a:ext cx="871296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8300" marR="345440" indent="-342900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lang="en-US" b="1" spc="-5" dirty="0" smtClean="0">
                <a:latin typeface="Times New Roman"/>
                <a:cs typeface="Times New Roman"/>
              </a:rPr>
              <a:t>For </a:t>
            </a:r>
            <a:r>
              <a:rPr lang="en-US" b="1" dirty="0" smtClean="0">
                <a:solidFill>
                  <a:srgbClr val="006FC0"/>
                </a:solidFill>
                <a:latin typeface="Times New Roman"/>
                <a:cs typeface="Times New Roman"/>
              </a:rPr>
              <a:t>positive values of </a:t>
            </a:r>
            <a:r>
              <a:rPr lang="en-US" b="1" spc="-5" dirty="0" smtClean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r>
              <a:rPr lang="en-US" b="1" spc="-7" baseline="-20833" dirty="0" smtClean="0">
                <a:solidFill>
                  <a:srgbClr val="006FC0"/>
                </a:solidFill>
                <a:latin typeface="Times New Roman"/>
                <a:cs typeface="Times New Roman"/>
              </a:rPr>
              <a:t>GS</a:t>
            </a:r>
            <a:r>
              <a:rPr lang="en-US" b="1" spc="-5" dirty="0" smtClean="0">
                <a:latin typeface="Times New Roman"/>
                <a:cs typeface="Times New Roman"/>
              </a:rPr>
              <a:t>, </a:t>
            </a:r>
            <a:r>
              <a:rPr lang="en-US" b="1" dirty="0" smtClean="0">
                <a:latin typeface="Times New Roman"/>
                <a:cs typeface="Times New Roman"/>
              </a:rPr>
              <a:t>the positive gate </a:t>
            </a:r>
            <a:r>
              <a:rPr lang="en-US" b="1" spc="-5" dirty="0" smtClean="0">
                <a:latin typeface="Times New Roman"/>
                <a:cs typeface="Times New Roman"/>
              </a:rPr>
              <a:t>will draw </a:t>
            </a:r>
            <a:r>
              <a:rPr lang="en-US" b="1" dirty="0" smtClean="0">
                <a:latin typeface="Times New Roman"/>
                <a:cs typeface="Times New Roman"/>
              </a:rPr>
              <a:t> additional</a:t>
            </a:r>
            <a:r>
              <a:rPr lang="en-US" b="1" spc="-3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electrons</a:t>
            </a:r>
            <a:r>
              <a:rPr lang="en-US" b="1" spc="-3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(free</a:t>
            </a:r>
            <a:r>
              <a:rPr lang="en-US" b="1" spc="-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carriers)</a:t>
            </a:r>
            <a:r>
              <a:rPr lang="en-US" b="1" spc="-4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from</a:t>
            </a:r>
            <a:r>
              <a:rPr lang="en-US" b="1" spc="1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the </a:t>
            </a:r>
            <a:r>
              <a:rPr lang="en-US" b="1" spc="-15" dirty="0" smtClean="0">
                <a:latin typeface="Times New Roman"/>
                <a:cs typeface="Times New Roman"/>
              </a:rPr>
              <a:t>p-type</a:t>
            </a:r>
            <a:r>
              <a:rPr lang="en-US" b="1" spc="-2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substrate </a:t>
            </a:r>
            <a:r>
              <a:rPr lang="en-US" b="1" spc="-58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and establish new carriers through the collisions resulting </a:t>
            </a:r>
            <a:r>
              <a:rPr lang="en-US" b="1" spc="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acceleration</a:t>
            </a:r>
            <a:r>
              <a:rPr lang="en-US" b="1" spc="-3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between</a:t>
            </a:r>
            <a:r>
              <a:rPr lang="en-US" b="1" spc="-20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particles.</a:t>
            </a:r>
          </a:p>
          <a:p>
            <a:pPr marL="368300" marR="17780" indent="-342900" algn="just">
              <a:lnSpc>
                <a:spcPct val="150000"/>
              </a:lnSpc>
              <a:spcBef>
                <a:spcPts val="575"/>
              </a:spcBef>
              <a:buFont typeface="Arial MT"/>
              <a:buChar char="•"/>
              <a:tabLst>
                <a:tab pos="368300" algn="l"/>
              </a:tabLst>
            </a:pPr>
            <a:r>
              <a:rPr lang="en-US" b="1" spc="-5" dirty="0" smtClean="0">
                <a:latin typeface="Times New Roman"/>
                <a:cs typeface="Times New Roman"/>
              </a:rPr>
              <a:t>As </a:t>
            </a:r>
            <a:r>
              <a:rPr lang="en-US" b="1" dirty="0" smtClean="0">
                <a:latin typeface="Times New Roman"/>
                <a:cs typeface="Times New Roman"/>
              </a:rPr>
              <a:t>the </a:t>
            </a:r>
            <a:r>
              <a:rPr lang="en-US" b="1" spc="-5" dirty="0" smtClean="0">
                <a:latin typeface="Times New Roman"/>
                <a:cs typeface="Times New Roman"/>
              </a:rPr>
              <a:t>gate-to-source </a:t>
            </a:r>
            <a:r>
              <a:rPr lang="en-US" b="1" dirty="0" smtClean="0">
                <a:latin typeface="Times New Roman"/>
                <a:cs typeface="Times New Roman"/>
              </a:rPr>
              <a:t>voltage, </a:t>
            </a:r>
            <a:r>
              <a:rPr lang="en-US" b="1" spc="-5" dirty="0" smtClean="0">
                <a:latin typeface="Times New Roman"/>
                <a:cs typeface="Times New Roman"/>
              </a:rPr>
              <a:t>V</a:t>
            </a:r>
            <a:r>
              <a:rPr lang="en-US" b="1" spc="-7" baseline="-20833" dirty="0" smtClean="0">
                <a:latin typeface="Times New Roman"/>
                <a:cs typeface="Times New Roman"/>
              </a:rPr>
              <a:t>GS </a:t>
            </a:r>
            <a:r>
              <a:rPr lang="en-US" b="1" dirty="0" smtClean="0">
                <a:latin typeface="Times New Roman"/>
                <a:cs typeface="Times New Roman"/>
              </a:rPr>
              <a:t>continues to increase in the </a:t>
            </a:r>
            <a:r>
              <a:rPr lang="en-US" b="1" spc="-58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positive direction leads the drain current to increase at a rapid </a:t>
            </a:r>
            <a:r>
              <a:rPr lang="en-US" b="1" spc="-585" dirty="0" smtClean="0">
                <a:latin typeface="Times New Roman"/>
                <a:cs typeface="Times New Roman"/>
              </a:rPr>
              <a:t> </a:t>
            </a:r>
            <a:r>
              <a:rPr lang="en-US" b="1" dirty="0" smtClean="0">
                <a:latin typeface="Times New Roman"/>
                <a:cs typeface="Times New Roman"/>
              </a:rPr>
              <a:t>rate.</a:t>
            </a:r>
            <a:endParaRPr lang="en-US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600" y="609600"/>
            <a:ext cx="80772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Construction of Bipolar Junction </a:t>
            </a:r>
            <a:r>
              <a:rPr lang="en-US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Transistor</a:t>
            </a:r>
          </a:p>
          <a:p>
            <a:pPr algn="ctr"/>
            <a:endParaRPr lang="en-US" sz="32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BJT is a semiconductor device that is constructed with 3 doped semiconductor Regions i.e. Base, Collector &amp; Emitter separated by 2 p-n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Junctions.</a:t>
            </a:r>
          </a:p>
          <a:p>
            <a:pPr marL="342900" indent="-342900" algn="just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Bipolar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transistors are manufactured in two types, PNP and NPN, and are available as separate components, usually in large quantities.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prime use or function of this type of transistor is to amplify current. This makes them useful as switches or amplifiers. 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They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have a wide application in electronic devices like mobile phones, televisions, radio transmitters, and industrial control.</a:t>
            </a:r>
          </a:p>
        </p:txBody>
      </p:sp>
    </p:spTree>
    <p:extLst>
      <p:ext uri="{BB962C8B-B14F-4D97-AF65-F5344CB8AC3E}">
        <p14:creationId xmlns:p14="http://schemas.microsoft.com/office/powerpoint/2010/main" xmlns="" val="73309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7544" y="332656"/>
            <a:ext cx="8429684" cy="5745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427990" indent="-342900" algn="just">
              <a:lnSpc>
                <a:spcPct val="150000"/>
              </a:lnSpc>
              <a:spcBef>
                <a:spcPts val="58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200" b="1" dirty="0" smtClean="0">
                <a:latin typeface="Times New Roman"/>
                <a:cs typeface="Times New Roman"/>
              </a:rPr>
              <a:t>The</a:t>
            </a:r>
            <a:r>
              <a:rPr sz="2200" b="1" spc="-5" dirty="0" smtClean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vertical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spacing between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the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spc="-25" dirty="0">
                <a:latin typeface="Times New Roman"/>
                <a:cs typeface="Times New Roman"/>
              </a:rPr>
              <a:t>V</a:t>
            </a:r>
            <a:r>
              <a:rPr sz="2200" b="1" spc="-37" baseline="-20833" dirty="0">
                <a:latin typeface="Times New Roman"/>
                <a:cs typeface="Times New Roman"/>
              </a:rPr>
              <a:t>GS</a:t>
            </a:r>
            <a:r>
              <a:rPr sz="2200" b="1" spc="292" baseline="-20833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= </a:t>
            </a:r>
            <a:r>
              <a:rPr sz="2200" b="1" spc="-5" dirty="0">
                <a:latin typeface="Times New Roman"/>
                <a:cs typeface="Times New Roman"/>
              </a:rPr>
              <a:t>0V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and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V</a:t>
            </a:r>
            <a:r>
              <a:rPr sz="2200" b="1" spc="-15" baseline="-20833" dirty="0">
                <a:latin typeface="Times New Roman"/>
                <a:cs typeface="Times New Roman"/>
              </a:rPr>
              <a:t>GS</a:t>
            </a:r>
            <a:r>
              <a:rPr sz="2200" b="1" spc="292" baseline="-20833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= +1V </a:t>
            </a:r>
            <a:r>
              <a:rPr sz="2200" b="1" spc="-58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curves </a:t>
            </a:r>
            <a:r>
              <a:rPr sz="2200" b="1" spc="-5" dirty="0">
                <a:latin typeface="Times New Roman"/>
                <a:cs typeface="Times New Roman"/>
              </a:rPr>
              <a:t>is </a:t>
            </a:r>
            <a:r>
              <a:rPr sz="2200" b="1" dirty="0">
                <a:latin typeface="Times New Roman"/>
                <a:cs typeface="Times New Roman"/>
              </a:rPr>
              <a:t>a clear indication of how </a:t>
            </a:r>
            <a:r>
              <a:rPr sz="2200" b="1" spc="-5" dirty="0">
                <a:latin typeface="Times New Roman"/>
                <a:cs typeface="Times New Roman"/>
              </a:rPr>
              <a:t>much </a:t>
            </a:r>
            <a:r>
              <a:rPr sz="2200" b="1" dirty="0">
                <a:latin typeface="Times New Roman"/>
                <a:cs typeface="Times New Roman"/>
              </a:rPr>
              <a:t>the current </a:t>
            </a:r>
            <a:r>
              <a:rPr sz="2200" b="1" spc="-5" dirty="0">
                <a:latin typeface="Times New Roman"/>
                <a:cs typeface="Times New Roman"/>
              </a:rPr>
              <a:t>has </a:t>
            </a:r>
            <a:r>
              <a:rPr sz="2200" b="1" dirty="0">
                <a:latin typeface="Times New Roman"/>
                <a:cs typeface="Times New Roman"/>
              </a:rPr>
              <a:t> increased</a:t>
            </a:r>
            <a:r>
              <a:rPr sz="2200" b="1" spc="-4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for</a:t>
            </a:r>
            <a:r>
              <a:rPr sz="2200" b="1" spc="1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the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1</a:t>
            </a:r>
            <a:r>
              <a:rPr sz="2200" b="1" spc="-3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V</a:t>
            </a:r>
            <a:r>
              <a:rPr sz="2200" b="1" spc="-4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change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in</a:t>
            </a:r>
            <a:r>
              <a:rPr sz="2200" b="1" spc="-40" dirty="0">
                <a:latin typeface="Times New Roman"/>
                <a:cs typeface="Times New Roman"/>
              </a:rPr>
              <a:t> </a:t>
            </a:r>
            <a:r>
              <a:rPr sz="2200" b="1" spc="-20" dirty="0">
                <a:latin typeface="Times New Roman"/>
                <a:cs typeface="Times New Roman"/>
              </a:rPr>
              <a:t>V</a:t>
            </a:r>
            <a:r>
              <a:rPr sz="2200" b="1" spc="-30" baseline="-20833" dirty="0">
                <a:latin typeface="Times New Roman"/>
                <a:cs typeface="Times New Roman"/>
              </a:rPr>
              <a:t>GS</a:t>
            </a:r>
            <a:r>
              <a:rPr sz="2200" b="1" spc="-20" dirty="0" smtClean="0">
                <a:latin typeface="Times New Roman"/>
                <a:cs typeface="Times New Roman"/>
              </a:rPr>
              <a:t>.</a:t>
            </a:r>
            <a:endParaRPr lang="en-US" sz="2200" b="1" spc="-20" dirty="0" smtClean="0">
              <a:latin typeface="Times New Roman"/>
              <a:cs typeface="Times New Roman"/>
            </a:endParaRPr>
          </a:p>
          <a:p>
            <a:pPr marL="368300" marR="236854" indent="-342900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lang="en-US" sz="2200" b="1" dirty="0" smtClean="0">
                <a:latin typeface="Times New Roman"/>
                <a:cs typeface="Times New Roman"/>
              </a:rPr>
              <a:t>The application of a positive </a:t>
            </a:r>
            <a:r>
              <a:rPr lang="en-US" sz="2200" b="1" spc="-5" dirty="0" smtClean="0">
                <a:latin typeface="Times New Roman"/>
                <a:cs typeface="Times New Roman"/>
              </a:rPr>
              <a:t>gate-to-source </a:t>
            </a:r>
            <a:r>
              <a:rPr lang="en-US" sz="2200" b="1" dirty="0" smtClean="0">
                <a:latin typeface="Times New Roman"/>
                <a:cs typeface="Times New Roman"/>
              </a:rPr>
              <a:t>voltage </a:t>
            </a:r>
            <a:r>
              <a:rPr lang="en-US" sz="2200" b="1" spc="-5" dirty="0" smtClean="0">
                <a:latin typeface="Times New Roman"/>
                <a:cs typeface="Times New Roman"/>
              </a:rPr>
              <a:t>has </a:t>
            </a:r>
            <a:r>
              <a:rPr lang="en-US" sz="2200" b="1" dirty="0" smtClean="0">
                <a:latin typeface="Times New Roman"/>
                <a:cs typeface="Times New Roman"/>
              </a:rPr>
              <a:t> “</a:t>
            </a:r>
            <a:r>
              <a:rPr lang="en-US" sz="2200" b="1" dirty="0" smtClean="0">
                <a:solidFill>
                  <a:srgbClr val="006FC0"/>
                </a:solidFill>
                <a:latin typeface="Times New Roman"/>
                <a:cs typeface="Times New Roman"/>
              </a:rPr>
              <a:t>enhanced</a:t>
            </a:r>
            <a:r>
              <a:rPr lang="en-US" sz="2200" b="1" dirty="0" smtClean="0">
                <a:latin typeface="Times New Roman"/>
                <a:cs typeface="Times New Roman"/>
              </a:rPr>
              <a:t>”</a:t>
            </a:r>
            <a:r>
              <a:rPr lang="en-US" sz="2200" b="1" spc="-4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the</a:t>
            </a:r>
            <a:r>
              <a:rPr lang="en-US" sz="2200" b="1" spc="-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level</a:t>
            </a:r>
            <a:r>
              <a:rPr lang="en-US" sz="2200" b="1" spc="-2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of</a:t>
            </a:r>
            <a:r>
              <a:rPr lang="en-US" sz="2200" b="1" spc="-5" dirty="0" smtClean="0">
                <a:latin typeface="Times New Roman"/>
                <a:cs typeface="Times New Roman"/>
              </a:rPr>
              <a:t> free </a:t>
            </a:r>
            <a:r>
              <a:rPr lang="en-US" sz="2200" b="1" dirty="0" smtClean="0">
                <a:latin typeface="Times New Roman"/>
                <a:cs typeface="Times New Roman"/>
              </a:rPr>
              <a:t>carriers</a:t>
            </a:r>
            <a:r>
              <a:rPr lang="en-US" sz="2200" b="1" spc="-3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in</a:t>
            </a:r>
            <a:r>
              <a:rPr lang="en-US" sz="2200" b="1" spc="-1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the</a:t>
            </a:r>
            <a:r>
              <a:rPr lang="en-US" sz="2200" b="1" spc="-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channel</a:t>
            </a:r>
            <a:r>
              <a:rPr lang="en-US" sz="2200" b="1" spc="-40" dirty="0" smtClean="0">
                <a:latin typeface="Times New Roman"/>
                <a:cs typeface="Times New Roman"/>
              </a:rPr>
              <a:t> </a:t>
            </a:r>
            <a:r>
              <a:rPr lang="en-US" sz="2200" b="1" spc="-5" dirty="0" smtClean="0">
                <a:latin typeface="Times New Roman"/>
                <a:cs typeface="Times New Roman"/>
              </a:rPr>
              <a:t>compared </a:t>
            </a:r>
            <a:r>
              <a:rPr lang="en-US" sz="2200" b="1" spc="-58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to</a:t>
            </a:r>
            <a:r>
              <a:rPr lang="en-US" sz="2200" b="1" spc="-10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that</a:t>
            </a:r>
            <a:r>
              <a:rPr lang="en-US" sz="2200" b="1" spc="-1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encountered</a:t>
            </a:r>
            <a:r>
              <a:rPr lang="en-US" sz="2200" b="1" spc="-30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with</a:t>
            </a:r>
            <a:r>
              <a:rPr lang="en-US" sz="2200" b="1" spc="-45" dirty="0" smtClean="0">
                <a:latin typeface="Times New Roman"/>
                <a:cs typeface="Times New Roman"/>
              </a:rPr>
              <a:t> </a:t>
            </a:r>
            <a:r>
              <a:rPr lang="en-US" sz="2200" b="1" spc="-20" dirty="0" smtClean="0">
                <a:latin typeface="Times New Roman"/>
                <a:cs typeface="Times New Roman"/>
              </a:rPr>
              <a:t>V</a:t>
            </a:r>
            <a:r>
              <a:rPr lang="en-US" sz="2200" b="1" spc="-30" baseline="-20833" dirty="0" smtClean="0">
                <a:latin typeface="Times New Roman"/>
                <a:cs typeface="Times New Roman"/>
              </a:rPr>
              <a:t>GS</a:t>
            </a:r>
            <a:r>
              <a:rPr lang="en-US" sz="2200" b="1" spc="292" baseline="-20833" dirty="0" smtClean="0">
                <a:latin typeface="Times New Roman"/>
                <a:cs typeface="Times New Roman"/>
              </a:rPr>
              <a:t> </a:t>
            </a:r>
            <a:r>
              <a:rPr lang="en-US" sz="2200" b="1" spc="-80" dirty="0" smtClean="0">
                <a:latin typeface="Times New Roman"/>
                <a:cs typeface="Times New Roman"/>
              </a:rPr>
              <a:t>=0V.</a:t>
            </a:r>
            <a:endParaRPr lang="en-US" sz="2200" b="1" dirty="0" smtClean="0">
              <a:latin typeface="Times New Roman"/>
              <a:cs typeface="Times New Roman"/>
            </a:endParaRPr>
          </a:p>
          <a:p>
            <a:pPr marL="368300" marR="17780" indent="-342900" algn="just">
              <a:lnSpc>
                <a:spcPct val="150000"/>
              </a:lnSpc>
              <a:spcBef>
                <a:spcPts val="58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lang="en-US" sz="2200" b="1" spc="-5" dirty="0" smtClean="0">
                <a:latin typeface="Times New Roman"/>
                <a:cs typeface="Times New Roman"/>
              </a:rPr>
              <a:t>For </a:t>
            </a:r>
            <a:r>
              <a:rPr lang="en-US" sz="2200" b="1" dirty="0" smtClean="0">
                <a:latin typeface="Times New Roman"/>
                <a:cs typeface="Times New Roman"/>
              </a:rPr>
              <a:t>this reason, the region of positive gate voltages on the </a:t>
            </a:r>
            <a:r>
              <a:rPr lang="en-US" sz="2200" b="1" spc="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drain or transfer characteristics </a:t>
            </a:r>
            <a:r>
              <a:rPr lang="en-US" sz="2200" b="1" spc="-5" dirty="0" smtClean="0">
                <a:latin typeface="Times New Roman"/>
                <a:cs typeface="Times New Roman"/>
              </a:rPr>
              <a:t>is </a:t>
            </a:r>
            <a:r>
              <a:rPr lang="en-US" sz="2200" b="1" dirty="0" smtClean="0">
                <a:latin typeface="Times New Roman"/>
                <a:cs typeface="Times New Roman"/>
              </a:rPr>
              <a:t>often referred to </a:t>
            </a:r>
            <a:r>
              <a:rPr lang="en-US" sz="2200" b="1" spc="-5" dirty="0" smtClean="0">
                <a:latin typeface="Times New Roman"/>
                <a:cs typeface="Times New Roman"/>
              </a:rPr>
              <a:t>as </a:t>
            </a:r>
            <a:r>
              <a:rPr lang="en-US" sz="2200" b="1" dirty="0" smtClean="0">
                <a:latin typeface="Times New Roman"/>
                <a:cs typeface="Times New Roman"/>
              </a:rPr>
              <a:t>the </a:t>
            </a:r>
            <a:r>
              <a:rPr lang="en-US" sz="2200" b="1" spc="5" dirty="0" smtClean="0">
                <a:latin typeface="Times New Roman"/>
                <a:cs typeface="Times New Roman"/>
              </a:rPr>
              <a:t> </a:t>
            </a:r>
            <a:r>
              <a:rPr lang="en-US" sz="2200" b="1" spc="-5" dirty="0" smtClean="0">
                <a:latin typeface="Times New Roman"/>
                <a:cs typeface="Times New Roman"/>
              </a:rPr>
              <a:t>“</a:t>
            </a:r>
            <a:r>
              <a:rPr lang="en-US" sz="2200" b="1" spc="-5" dirty="0" smtClean="0">
                <a:solidFill>
                  <a:srgbClr val="006FC0"/>
                </a:solidFill>
                <a:latin typeface="Times New Roman"/>
                <a:cs typeface="Times New Roman"/>
              </a:rPr>
              <a:t>enhancement</a:t>
            </a:r>
            <a:r>
              <a:rPr lang="en-US" sz="2200" b="1" spc="-25" dirty="0" smtClean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solidFill>
                  <a:srgbClr val="006FC0"/>
                </a:solidFill>
                <a:latin typeface="Times New Roman"/>
                <a:cs typeface="Times New Roman"/>
              </a:rPr>
              <a:t>region</a:t>
            </a:r>
            <a:r>
              <a:rPr lang="en-US" sz="2200" b="1" dirty="0" smtClean="0">
                <a:latin typeface="Times New Roman"/>
                <a:cs typeface="Times New Roman"/>
              </a:rPr>
              <a:t>”,</a:t>
            </a:r>
            <a:r>
              <a:rPr lang="en-US" sz="2200" b="1" spc="-25" dirty="0" smtClean="0">
                <a:latin typeface="Times New Roman"/>
                <a:cs typeface="Times New Roman"/>
              </a:rPr>
              <a:t> </a:t>
            </a:r>
            <a:r>
              <a:rPr lang="en-US" sz="2200" b="1" spc="-5" dirty="0" smtClean="0">
                <a:latin typeface="Times New Roman"/>
                <a:cs typeface="Times New Roman"/>
              </a:rPr>
              <a:t>with</a:t>
            </a:r>
            <a:r>
              <a:rPr lang="en-US" sz="2200" b="1" spc="-1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the region</a:t>
            </a:r>
            <a:r>
              <a:rPr lang="en-US" sz="2200" b="1" spc="-2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between</a:t>
            </a:r>
            <a:r>
              <a:rPr lang="en-US" sz="2200" b="1" spc="-5" dirty="0" smtClean="0">
                <a:latin typeface="Times New Roman"/>
                <a:cs typeface="Times New Roman"/>
              </a:rPr>
              <a:t> </a:t>
            </a:r>
            <a:r>
              <a:rPr lang="en-US" sz="2200" b="1" spc="-10" dirty="0" smtClean="0">
                <a:latin typeface="Times New Roman"/>
                <a:cs typeface="Times New Roman"/>
              </a:rPr>
              <a:t>cut-off</a:t>
            </a:r>
            <a:r>
              <a:rPr lang="en-US" sz="2200" b="1" dirty="0" smtClean="0">
                <a:latin typeface="Times New Roman"/>
                <a:cs typeface="Times New Roman"/>
              </a:rPr>
              <a:t> and</a:t>
            </a:r>
            <a:r>
              <a:rPr lang="en-US" sz="2200" b="1" spc="-20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the </a:t>
            </a:r>
            <a:r>
              <a:rPr lang="en-US" sz="2200" b="1" spc="-58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saturation</a:t>
            </a:r>
            <a:r>
              <a:rPr lang="en-US" sz="2200" b="1" spc="-40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level</a:t>
            </a:r>
            <a:r>
              <a:rPr lang="en-US" sz="2200" b="1" spc="-1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of </a:t>
            </a:r>
            <a:r>
              <a:rPr lang="en-US" sz="2200" b="1" spc="-10" dirty="0" smtClean="0">
                <a:latin typeface="Times New Roman"/>
                <a:cs typeface="Times New Roman"/>
              </a:rPr>
              <a:t>I</a:t>
            </a:r>
            <a:r>
              <a:rPr lang="en-US" sz="2200" b="1" spc="-15" baseline="-20833" dirty="0" smtClean="0">
                <a:latin typeface="Times New Roman"/>
                <a:cs typeface="Times New Roman"/>
              </a:rPr>
              <a:t>DSS</a:t>
            </a:r>
            <a:r>
              <a:rPr lang="en-US" sz="2200" b="1" spc="270" baseline="-20833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referred</a:t>
            </a:r>
            <a:r>
              <a:rPr lang="en-US" sz="2200" b="1" spc="-30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to</a:t>
            </a:r>
            <a:r>
              <a:rPr lang="en-US" sz="2200" b="1" spc="-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as</a:t>
            </a:r>
            <a:r>
              <a:rPr lang="en-US" sz="2200" b="1" spc="-10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the</a:t>
            </a:r>
            <a:r>
              <a:rPr lang="en-US" sz="2200" b="1" spc="-10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“</a:t>
            </a:r>
            <a:r>
              <a:rPr lang="en-US" sz="2200" b="1" dirty="0" smtClean="0">
                <a:solidFill>
                  <a:srgbClr val="006FC0"/>
                </a:solidFill>
                <a:latin typeface="Times New Roman"/>
                <a:cs typeface="Times New Roman"/>
              </a:rPr>
              <a:t>depletion</a:t>
            </a:r>
            <a:r>
              <a:rPr lang="en-US" sz="2200" b="1" spc="-45" dirty="0" smtClean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solidFill>
                  <a:srgbClr val="006FC0"/>
                </a:solidFill>
                <a:latin typeface="Times New Roman"/>
                <a:cs typeface="Times New Roman"/>
              </a:rPr>
              <a:t>region</a:t>
            </a:r>
            <a:r>
              <a:rPr lang="en-US" sz="2200" b="1" dirty="0" smtClean="0">
                <a:latin typeface="Times New Roman"/>
                <a:cs typeface="Times New Roman"/>
              </a:rPr>
              <a:t>”.</a:t>
            </a:r>
          </a:p>
          <a:p>
            <a:pPr marL="368300" marR="427990" indent="-342900" algn="just">
              <a:lnSpc>
                <a:spcPct val="150000"/>
              </a:lnSpc>
              <a:spcBef>
                <a:spcPts val="58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endParaRPr sz="24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3042" y="225298"/>
            <a:ext cx="6000792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solidFill>
                  <a:srgbClr val="C00000"/>
                </a:solidFill>
              </a:rPr>
              <a:t>Enhancement</a:t>
            </a:r>
            <a:r>
              <a:rPr b="1" spc="5" dirty="0">
                <a:solidFill>
                  <a:srgbClr val="C00000"/>
                </a:solidFill>
              </a:rPr>
              <a:t> </a:t>
            </a:r>
            <a:r>
              <a:rPr b="1" spc="-5" dirty="0">
                <a:solidFill>
                  <a:srgbClr val="C00000"/>
                </a:solidFill>
              </a:rPr>
              <a:t>-</a:t>
            </a:r>
            <a:r>
              <a:rPr b="1" spc="-35" dirty="0">
                <a:solidFill>
                  <a:srgbClr val="C00000"/>
                </a:solidFill>
              </a:rPr>
              <a:t> </a:t>
            </a:r>
            <a:r>
              <a:rPr b="1" spc="-5" dirty="0">
                <a:solidFill>
                  <a:srgbClr val="C00000"/>
                </a:solidFill>
              </a:rPr>
              <a:t>MOSFET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013205"/>
            <a:ext cx="8484264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A </a:t>
            </a:r>
            <a:r>
              <a:rPr sz="2200" b="1" dirty="0">
                <a:latin typeface="Times New Roman"/>
                <a:cs typeface="Times New Roman"/>
              </a:rPr>
              <a:t>slab of p-type </a:t>
            </a:r>
            <a:r>
              <a:rPr sz="2200" b="1" spc="-5" dirty="0">
                <a:latin typeface="Times New Roman"/>
                <a:cs typeface="Times New Roman"/>
              </a:rPr>
              <a:t>material is formed </a:t>
            </a:r>
            <a:r>
              <a:rPr sz="2200" b="1" dirty="0">
                <a:latin typeface="Times New Roman"/>
                <a:cs typeface="Times New Roman"/>
              </a:rPr>
              <a:t> from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a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silicon</a:t>
            </a:r>
            <a:r>
              <a:rPr sz="2200" b="1" spc="-4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base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and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is</a:t>
            </a:r>
            <a:r>
              <a:rPr sz="2200" b="1" spc="-1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referred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to </a:t>
            </a:r>
            <a:r>
              <a:rPr sz="2200" b="1" spc="-58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as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b="1" dirty="0" smtClean="0">
                <a:latin typeface="Times New Roman"/>
                <a:cs typeface="Times New Roman"/>
              </a:rPr>
              <a:t>substrate.</a:t>
            </a:r>
            <a:r>
              <a:rPr lang="en-US" sz="2200" b="1" dirty="0" smtClean="0">
                <a:latin typeface="Times New Roman"/>
                <a:cs typeface="Times New Roman"/>
              </a:rPr>
              <a:t> </a:t>
            </a:r>
            <a:r>
              <a:rPr sz="2200" b="1" dirty="0" smtClean="0">
                <a:latin typeface="Times New Roman"/>
                <a:cs typeface="Times New Roman"/>
              </a:rPr>
              <a:t>Note</a:t>
            </a:r>
            <a:r>
              <a:rPr sz="2200" b="1" spc="-20" dirty="0" smtClean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here</a:t>
            </a:r>
            <a:r>
              <a:rPr sz="2200" b="1" spc="-3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the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absence</a:t>
            </a:r>
            <a:r>
              <a:rPr sz="2200" b="1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of</a:t>
            </a:r>
            <a:r>
              <a:rPr sz="22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a</a:t>
            </a:r>
            <a:r>
              <a:rPr sz="2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channel </a:t>
            </a:r>
            <a:r>
              <a:rPr sz="2200" b="1" spc="-5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between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the</a:t>
            </a:r>
            <a:r>
              <a:rPr sz="2200" b="1" spc="-3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two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n-doped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b="1" dirty="0" smtClean="0">
                <a:latin typeface="Times New Roman"/>
                <a:cs typeface="Times New Roman"/>
              </a:rPr>
              <a:t>regions.</a:t>
            </a:r>
            <a:r>
              <a:rPr lang="en-US" sz="2200" b="1" dirty="0" smtClean="0">
                <a:latin typeface="Times New Roman"/>
                <a:cs typeface="Times New Roman"/>
              </a:rPr>
              <a:t> </a:t>
            </a:r>
            <a:r>
              <a:rPr sz="2200" b="1" dirty="0" smtClean="0">
                <a:latin typeface="Times New Roman"/>
                <a:cs typeface="Times New Roman"/>
              </a:rPr>
              <a:t>This </a:t>
            </a:r>
            <a:r>
              <a:rPr sz="2200" b="1" spc="-5" dirty="0">
                <a:latin typeface="Times New Roman"/>
                <a:cs typeface="Times New Roman"/>
              </a:rPr>
              <a:t>is </a:t>
            </a:r>
            <a:r>
              <a:rPr sz="2200" b="1" dirty="0">
                <a:latin typeface="Times New Roman"/>
                <a:cs typeface="Times New Roman"/>
              </a:rPr>
              <a:t>the </a:t>
            </a:r>
            <a:r>
              <a:rPr sz="2200" b="1" spc="-5" dirty="0">
                <a:latin typeface="Times New Roman"/>
                <a:cs typeface="Times New Roman"/>
              </a:rPr>
              <a:t>primary </a:t>
            </a:r>
            <a:r>
              <a:rPr sz="2200" b="1" spc="-10" dirty="0">
                <a:latin typeface="Times New Roman"/>
                <a:cs typeface="Times New Roman"/>
              </a:rPr>
              <a:t>difference 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between the construction of 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depletion</a:t>
            </a:r>
            <a:r>
              <a:rPr sz="2200" b="1" spc="-5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type</a:t>
            </a:r>
            <a:r>
              <a:rPr sz="2200" b="1" spc="-3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and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enhancement </a:t>
            </a:r>
            <a:r>
              <a:rPr sz="2200" b="1" spc="-58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type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b="1" spc="-25" dirty="0">
                <a:latin typeface="Times New Roman"/>
                <a:cs typeface="Times New Roman"/>
              </a:rPr>
              <a:t>MOSFETs.</a:t>
            </a:r>
            <a:endParaRPr sz="2200" b="1" dirty="0">
              <a:latin typeface="Times New Roman"/>
              <a:cs typeface="Times New Roman"/>
            </a:endParaRPr>
          </a:p>
        </p:txBody>
      </p:sp>
      <p:pic>
        <p:nvPicPr>
          <p:cNvPr id="4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1640" y="2636912"/>
            <a:ext cx="6336704" cy="3792484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95536" y="404664"/>
            <a:ext cx="8501122" cy="72404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287655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100" b="1" dirty="0">
                <a:latin typeface="Times New Roman"/>
                <a:cs typeface="Times New Roman"/>
              </a:rPr>
              <a:t>(i) </a:t>
            </a:r>
            <a:r>
              <a:rPr sz="2100" b="1" spc="-10" dirty="0">
                <a:latin typeface="Times New Roman"/>
                <a:cs typeface="Times New Roman"/>
              </a:rPr>
              <a:t>V</a:t>
            </a:r>
            <a:r>
              <a:rPr sz="2100" b="1" spc="-15" baseline="-20833" dirty="0">
                <a:latin typeface="Times New Roman"/>
                <a:cs typeface="Times New Roman"/>
              </a:rPr>
              <a:t>GS</a:t>
            </a:r>
            <a:r>
              <a:rPr sz="2100" b="1" spc="-7" baseline="-20833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= 0 </a:t>
            </a:r>
            <a:r>
              <a:rPr sz="2100" b="1" spc="-5" dirty="0">
                <a:latin typeface="Times New Roman"/>
                <a:cs typeface="Times New Roman"/>
              </a:rPr>
              <a:t>V </a:t>
            </a:r>
            <a:r>
              <a:rPr sz="2100" b="1" dirty="0">
                <a:latin typeface="Times New Roman"/>
                <a:cs typeface="Times New Roman"/>
              </a:rPr>
              <a:t>and a voltage </a:t>
            </a:r>
            <a:r>
              <a:rPr sz="2100" b="1" spc="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applied between the drain and </a:t>
            </a:r>
            <a:r>
              <a:rPr sz="2100" b="1" spc="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source of the device, </a:t>
            </a:r>
            <a:r>
              <a:rPr sz="2100" b="1" spc="-20" dirty="0">
                <a:latin typeface="Times New Roman"/>
                <a:cs typeface="Times New Roman"/>
              </a:rPr>
              <a:t>V</a:t>
            </a:r>
            <a:r>
              <a:rPr sz="2100" b="1" spc="-30" baseline="-20833" dirty="0">
                <a:latin typeface="Times New Roman"/>
                <a:cs typeface="Times New Roman"/>
              </a:rPr>
              <a:t>DS</a:t>
            </a:r>
            <a:r>
              <a:rPr sz="2100" b="1" spc="-22" baseline="-20833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will </a:t>
            </a:r>
            <a:r>
              <a:rPr sz="2100" b="1" spc="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result</a:t>
            </a:r>
            <a:r>
              <a:rPr sz="2100" b="1" spc="-30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in</a:t>
            </a:r>
            <a:r>
              <a:rPr sz="2100" b="1" spc="-1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a</a:t>
            </a:r>
            <a:r>
              <a:rPr sz="2100" b="1" spc="-10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current</a:t>
            </a:r>
            <a:r>
              <a:rPr sz="2100" b="1" spc="-2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of</a:t>
            </a:r>
            <a:r>
              <a:rPr sz="2100" b="1" spc="-5" dirty="0">
                <a:latin typeface="Times New Roman"/>
                <a:cs typeface="Times New Roman"/>
              </a:rPr>
              <a:t> effectively </a:t>
            </a:r>
            <a:r>
              <a:rPr sz="2100" b="1" spc="-58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zero</a:t>
            </a:r>
            <a:r>
              <a:rPr sz="2100" b="1" spc="-10" dirty="0">
                <a:latin typeface="Times New Roman"/>
                <a:cs typeface="Times New Roman"/>
              </a:rPr>
              <a:t> </a:t>
            </a:r>
            <a:r>
              <a:rPr sz="2100" b="1" dirty="0" err="1" smtClean="0">
                <a:latin typeface="Times New Roman"/>
                <a:cs typeface="Times New Roman"/>
              </a:rPr>
              <a:t>amperes.</a:t>
            </a:r>
            <a:r>
              <a:rPr sz="2100" b="1" spc="-30" dirty="0" err="1" smtClean="0">
                <a:latin typeface="Times New Roman"/>
                <a:cs typeface="Times New Roman"/>
              </a:rPr>
              <a:t>With</a:t>
            </a:r>
            <a:r>
              <a:rPr sz="2100" b="1" spc="-30" dirty="0" smtClean="0">
                <a:latin typeface="Times New Roman"/>
                <a:cs typeface="Times New Roman"/>
              </a:rPr>
              <a:t> </a:t>
            </a:r>
            <a:r>
              <a:rPr sz="2100" b="1" spc="-10" dirty="0">
                <a:latin typeface="Times New Roman"/>
                <a:cs typeface="Times New Roman"/>
              </a:rPr>
              <a:t>V</a:t>
            </a:r>
            <a:r>
              <a:rPr sz="2100" b="1" spc="-15" baseline="-20833" dirty="0">
                <a:latin typeface="Times New Roman"/>
                <a:cs typeface="Times New Roman"/>
              </a:rPr>
              <a:t>DS</a:t>
            </a:r>
            <a:r>
              <a:rPr sz="2100" b="1" spc="-7" baseline="-20833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some </a:t>
            </a:r>
            <a:r>
              <a:rPr sz="2100" b="1" dirty="0">
                <a:latin typeface="Times New Roman"/>
                <a:cs typeface="Times New Roman"/>
              </a:rPr>
              <a:t>positive voltage, </a:t>
            </a:r>
            <a:r>
              <a:rPr sz="2100" b="1" spc="5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V</a:t>
            </a:r>
            <a:r>
              <a:rPr sz="2100" b="1" spc="-7" baseline="-20833" dirty="0">
                <a:latin typeface="Times New Roman"/>
                <a:cs typeface="Times New Roman"/>
              </a:rPr>
              <a:t>GS</a:t>
            </a:r>
            <a:r>
              <a:rPr sz="2100" b="1" spc="300" baseline="-20833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=0V</a:t>
            </a:r>
            <a:r>
              <a:rPr sz="2100" b="1" spc="-60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and</a:t>
            </a:r>
            <a:r>
              <a:rPr sz="2100" b="1" spc="-10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terminal</a:t>
            </a:r>
            <a:r>
              <a:rPr sz="2100" b="1" spc="-40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SS</a:t>
            </a:r>
            <a:r>
              <a:rPr sz="2100" b="1" spc="-10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directly </a:t>
            </a:r>
            <a:r>
              <a:rPr sz="2100" b="1" spc="-58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connected to the source, there are </a:t>
            </a:r>
            <a:r>
              <a:rPr sz="2100" b="1" spc="-58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in fact </a:t>
            </a:r>
            <a:r>
              <a:rPr sz="2100" b="1" spc="-5" dirty="0">
                <a:latin typeface="Times New Roman"/>
                <a:cs typeface="Times New Roman"/>
              </a:rPr>
              <a:t>two </a:t>
            </a:r>
            <a:r>
              <a:rPr sz="2100" b="1" dirty="0">
                <a:latin typeface="Times New Roman"/>
                <a:cs typeface="Times New Roman"/>
              </a:rPr>
              <a:t>reverse biased </a:t>
            </a:r>
            <a:r>
              <a:rPr sz="2100" b="1" spc="-15" dirty="0">
                <a:latin typeface="Times New Roman"/>
                <a:cs typeface="Times New Roman"/>
              </a:rPr>
              <a:t>p-n </a:t>
            </a:r>
            <a:r>
              <a:rPr sz="2100" b="1" spc="-10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junctions between the </a:t>
            </a:r>
            <a:r>
              <a:rPr sz="2100" b="1" spc="-10" dirty="0">
                <a:latin typeface="Times New Roman"/>
                <a:cs typeface="Times New Roman"/>
              </a:rPr>
              <a:t>n-doped </a:t>
            </a:r>
            <a:r>
              <a:rPr sz="2100" b="1" spc="-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regions and the </a:t>
            </a:r>
            <a:r>
              <a:rPr sz="2100" b="1" spc="-5" dirty="0">
                <a:latin typeface="Times New Roman"/>
                <a:cs typeface="Times New Roman"/>
              </a:rPr>
              <a:t>p-substrate </a:t>
            </a:r>
            <a:r>
              <a:rPr sz="2100" b="1" dirty="0">
                <a:latin typeface="Times New Roman"/>
                <a:cs typeface="Times New Roman"/>
              </a:rPr>
              <a:t>to </a:t>
            </a:r>
            <a:r>
              <a:rPr sz="2100" b="1" spc="5" dirty="0">
                <a:latin typeface="Times New Roman"/>
                <a:cs typeface="Times New Roman"/>
              </a:rPr>
              <a:t> </a:t>
            </a:r>
            <a:r>
              <a:rPr sz="2100" b="1" spc="-5" dirty="0">
                <a:latin typeface="Times New Roman"/>
                <a:cs typeface="Times New Roman"/>
              </a:rPr>
              <a:t>oppose </a:t>
            </a:r>
            <a:r>
              <a:rPr sz="2100" b="1" dirty="0">
                <a:latin typeface="Times New Roman"/>
                <a:cs typeface="Times New Roman"/>
              </a:rPr>
              <a:t>any significant flow </a:t>
            </a:r>
            <a:r>
              <a:rPr sz="2100" b="1" spc="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between</a:t>
            </a:r>
            <a:r>
              <a:rPr sz="2100" b="1" spc="-20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the</a:t>
            </a:r>
            <a:r>
              <a:rPr sz="2100" b="1" spc="-2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drain</a:t>
            </a:r>
            <a:r>
              <a:rPr sz="2100" b="1" spc="-15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and</a:t>
            </a:r>
            <a:r>
              <a:rPr sz="2100" b="1" spc="-10" dirty="0">
                <a:latin typeface="Times New Roman"/>
                <a:cs typeface="Times New Roman"/>
              </a:rPr>
              <a:t> </a:t>
            </a:r>
            <a:r>
              <a:rPr sz="2100" b="1" dirty="0">
                <a:latin typeface="Times New Roman"/>
                <a:cs typeface="Times New Roman"/>
              </a:rPr>
              <a:t>source</a:t>
            </a:r>
            <a:r>
              <a:rPr sz="2100" b="1" dirty="0" smtClean="0">
                <a:latin typeface="Times New Roman"/>
                <a:cs typeface="Times New Roman"/>
              </a:rPr>
              <a:t>.</a:t>
            </a:r>
            <a:endParaRPr lang="en-US" sz="2100" b="1" dirty="0" smtClean="0">
              <a:latin typeface="Times New Roman"/>
              <a:cs typeface="Times New Roman"/>
            </a:endParaRPr>
          </a:p>
          <a:p>
            <a:pPr marL="368300" marR="1778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lang="en-US" sz="2100" b="1" dirty="0" smtClean="0">
                <a:latin typeface="Times New Roman"/>
                <a:cs typeface="Times New Roman"/>
              </a:rPr>
              <a:t>(ii) Both </a:t>
            </a:r>
            <a:r>
              <a:rPr lang="en-US" sz="2100" b="1" spc="-5" dirty="0" smtClean="0">
                <a:latin typeface="Times New Roman"/>
                <a:cs typeface="Times New Roman"/>
              </a:rPr>
              <a:t>V</a:t>
            </a:r>
            <a:r>
              <a:rPr lang="en-US" sz="2100" b="1" spc="-7" baseline="-20833" dirty="0" smtClean="0">
                <a:latin typeface="Times New Roman"/>
                <a:cs typeface="Times New Roman"/>
              </a:rPr>
              <a:t>DS </a:t>
            </a:r>
            <a:r>
              <a:rPr lang="en-US" sz="2100" b="1" dirty="0" smtClean="0">
                <a:latin typeface="Times New Roman"/>
                <a:cs typeface="Times New Roman"/>
              </a:rPr>
              <a:t>and </a:t>
            </a:r>
            <a:r>
              <a:rPr lang="en-US" sz="2100" b="1" spc="-10" dirty="0" smtClean="0">
                <a:latin typeface="Times New Roman"/>
                <a:cs typeface="Times New Roman"/>
              </a:rPr>
              <a:t>V</a:t>
            </a:r>
            <a:r>
              <a:rPr lang="en-US" sz="2100" b="1" spc="-15" baseline="-20833" dirty="0" smtClean="0">
                <a:latin typeface="Times New Roman"/>
                <a:cs typeface="Times New Roman"/>
              </a:rPr>
              <a:t>GS</a:t>
            </a:r>
            <a:r>
              <a:rPr lang="en-US" sz="2100" b="1" spc="569" baseline="-20833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have been </a:t>
            </a:r>
            <a:r>
              <a:rPr lang="en-US" sz="2100" b="1" spc="5" dirty="0" smtClean="0">
                <a:latin typeface="Times New Roman"/>
                <a:cs typeface="Times New Roman"/>
              </a:rPr>
              <a:t> </a:t>
            </a:r>
            <a:r>
              <a:rPr lang="en-US" sz="2100" b="1" spc="-5" dirty="0" smtClean="0">
                <a:latin typeface="Times New Roman"/>
                <a:cs typeface="Times New Roman"/>
              </a:rPr>
              <a:t>set</a:t>
            </a:r>
            <a:r>
              <a:rPr lang="en-US" sz="2100" b="1" spc="-20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at</a:t>
            </a:r>
            <a:r>
              <a:rPr lang="en-US" sz="2100" b="1" spc="-10" dirty="0" smtClean="0">
                <a:latin typeface="Times New Roman"/>
                <a:cs typeface="Times New Roman"/>
              </a:rPr>
              <a:t> some </a:t>
            </a:r>
            <a:r>
              <a:rPr lang="en-US" sz="2100" b="1" dirty="0" smtClean="0">
                <a:latin typeface="Times New Roman"/>
                <a:cs typeface="Times New Roman"/>
              </a:rPr>
              <a:t>positive</a:t>
            </a:r>
            <a:r>
              <a:rPr lang="en-US" sz="2100" b="1" spc="-35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voltage</a:t>
            </a:r>
            <a:r>
              <a:rPr lang="en-US" sz="2100" b="1" spc="-40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greater </a:t>
            </a:r>
            <a:r>
              <a:rPr lang="en-US" sz="2100" b="1" spc="-585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than </a:t>
            </a:r>
            <a:r>
              <a:rPr lang="en-US" sz="2100" b="1" spc="-110" dirty="0" smtClean="0">
                <a:latin typeface="Times New Roman"/>
                <a:cs typeface="Times New Roman"/>
              </a:rPr>
              <a:t>0V, </a:t>
            </a:r>
            <a:r>
              <a:rPr lang="en-US" sz="2100" b="1" dirty="0" smtClean="0">
                <a:latin typeface="Times New Roman"/>
                <a:cs typeface="Times New Roman"/>
              </a:rPr>
              <a:t>establishing the drain and </a:t>
            </a:r>
            <a:r>
              <a:rPr lang="en-US" sz="2100" b="1" spc="5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gate at a positive potential with </a:t>
            </a:r>
            <a:r>
              <a:rPr lang="en-US" sz="2100" b="1" spc="5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respect</a:t>
            </a:r>
            <a:r>
              <a:rPr lang="en-US" sz="2100" b="1" spc="-25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to</a:t>
            </a:r>
            <a:r>
              <a:rPr lang="en-US" sz="2100" b="1" spc="-15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the</a:t>
            </a:r>
            <a:r>
              <a:rPr lang="en-US" sz="2100" b="1" spc="-5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source.</a:t>
            </a:r>
          </a:p>
          <a:p>
            <a:pPr marL="368300" marR="324485" indent="-342900" algn="just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lang="en-US" sz="2100" b="1" dirty="0" smtClean="0">
                <a:latin typeface="Times New Roman"/>
                <a:cs typeface="Times New Roman"/>
              </a:rPr>
              <a:t>The</a:t>
            </a:r>
            <a:r>
              <a:rPr lang="en-US" sz="2100" b="1" spc="-35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positive</a:t>
            </a:r>
            <a:r>
              <a:rPr lang="en-US" sz="2100" b="1" spc="-45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potential</a:t>
            </a:r>
            <a:r>
              <a:rPr lang="en-US" sz="2100" b="1" spc="-55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at</a:t>
            </a:r>
            <a:r>
              <a:rPr lang="en-US" sz="2100" b="1" spc="-40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the</a:t>
            </a:r>
            <a:r>
              <a:rPr lang="en-US" sz="2100" b="1" spc="-15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gate </a:t>
            </a:r>
            <a:r>
              <a:rPr lang="en-US" sz="2100" b="1" spc="-585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will pressure the holes in the p- </a:t>
            </a:r>
            <a:r>
              <a:rPr lang="en-US" sz="2100" b="1" spc="5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substrate along the edge of the </a:t>
            </a:r>
            <a:r>
              <a:rPr lang="en-US" sz="2100" b="1" spc="5" dirty="0" smtClean="0">
                <a:latin typeface="Times New Roman"/>
                <a:cs typeface="Times New Roman"/>
              </a:rPr>
              <a:t> </a:t>
            </a:r>
            <a:r>
              <a:rPr lang="en-US" sz="2100" b="1" spc="-5" dirty="0" smtClean="0">
                <a:latin typeface="Times New Roman"/>
                <a:cs typeface="Times New Roman"/>
              </a:rPr>
              <a:t>SiO</a:t>
            </a:r>
            <a:r>
              <a:rPr lang="en-US" sz="2100" b="1" spc="-7" baseline="-20833" dirty="0" smtClean="0">
                <a:latin typeface="Times New Roman"/>
                <a:cs typeface="Times New Roman"/>
              </a:rPr>
              <a:t>2</a:t>
            </a:r>
            <a:r>
              <a:rPr lang="en-US" sz="2100" b="1" baseline="-20833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layer to leave the area and </a:t>
            </a:r>
            <a:r>
              <a:rPr lang="en-US" sz="2100" b="1" spc="5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enter deeper regions of the p- </a:t>
            </a:r>
            <a:r>
              <a:rPr lang="en-US" sz="2100" b="1" spc="5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substrate. The result </a:t>
            </a:r>
            <a:r>
              <a:rPr lang="en-US" sz="2100" b="1" spc="-5" dirty="0" smtClean="0">
                <a:latin typeface="Times New Roman"/>
                <a:cs typeface="Times New Roman"/>
              </a:rPr>
              <a:t>is </a:t>
            </a:r>
            <a:r>
              <a:rPr lang="en-US" sz="2100" b="1" dirty="0" smtClean="0">
                <a:latin typeface="Times New Roman"/>
                <a:cs typeface="Times New Roman"/>
              </a:rPr>
              <a:t>a depletion region </a:t>
            </a:r>
            <a:r>
              <a:rPr lang="en-US" sz="2100" b="1" spc="5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near</a:t>
            </a:r>
            <a:r>
              <a:rPr lang="en-US" sz="2100" b="1" spc="-20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the</a:t>
            </a:r>
            <a:r>
              <a:rPr lang="en-US" sz="2100" b="1" spc="-35" dirty="0" smtClean="0">
                <a:latin typeface="Times New Roman"/>
                <a:cs typeface="Times New Roman"/>
              </a:rPr>
              <a:t> </a:t>
            </a:r>
            <a:r>
              <a:rPr lang="en-US" sz="2100" b="1" spc="-5" dirty="0" smtClean="0">
                <a:latin typeface="Times New Roman"/>
                <a:cs typeface="Times New Roman"/>
              </a:rPr>
              <a:t>SiO</a:t>
            </a:r>
            <a:r>
              <a:rPr lang="en-US" sz="2100" b="1" spc="-7" baseline="-20833" dirty="0" smtClean="0">
                <a:latin typeface="Times New Roman"/>
                <a:cs typeface="Times New Roman"/>
              </a:rPr>
              <a:t>2</a:t>
            </a:r>
            <a:r>
              <a:rPr lang="en-US" sz="2100" b="1" spc="300" baseline="-20833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insulating</a:t>
            </a:r>
            <a:r>
              <a:rPr lang="en-US" sz="2100" b="1" spc="-55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layer</a:t>
            </a:r>
            <a:r>
              <a:rPr lang="en-US" sz="2100" b="1" spc="-35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void </a:t>
            </a:r>
            <a:r>
              <a:rPr lang="en-US" sz="2100" b="1" spc="-585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of</a:t>
            </a:r>
            <a:r>
              <a:rPr lang="en-US" sz="2100" b="1" spc="-5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holes.</a:t>
            </a:r>
          </a:p>
          <a:p>
            <a:pPr marL="368300" marR="24511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lang="en-US" sz="2100" b="1" spc="-15" dirty="0" smtClean="0">
                <a:latin typeface="Times New Roman"/>
                <a:cs typeface="Times New Roman"/>
              </a:rPr>
              <a:t>However, </a:t>
            </a:r>
            <a:r>
              <a:rPr lang="en-US" sz="2100" b="1" dirty="0" smtClean="0">
                <a:latin typeface="Times New Roman"/>
                <a:cs typeface="Times New Roman"/>
              </a:rPr>
              <a:t>the electrons in the p-substrate (the </a:t>
            </a:r>
            <a:r>
              <a:rPr lang="en-US" sz="2100" b="1" spc="-5" dirty="0" smtClean="0">
                <a:latin typeface="Times New Roman"/>
                <a:cs typeface="Times New Roman"/>
              </a:rPr>
              <a:t>minority </a:t>
            </a:r>
            <a:r>
              <a:rPr lang="en-US" sz="2100" b="1" dirty="0" smtClean="0">
                <a:latin typeface="Times New Roman"/>
                <a:cs typeface="Times New Roman"/>
              </a:rPr>
              <a:t>carriers) </a:t>
            </a:r>
            <a:r>
              <a:rPr lang="en-US" sz="2100" b="1" spc="5" dirty="0" smtClean="0">
                <a:latin typeface="Times New Roman"/>
                <a:cs typeface="Times New Roman"/>
              </a:rPr>
              <a:t> </a:t>
            </a:r>
            <a:r>
              <a:rPr lang="en-US" sz="2100" b="1" spc="-5" dirty="0" smtClean="0">
                <a:latin typeface="Times New Roman"/>
                <a:cs typeface="Times New Roman"/>
              </a:rPr>
              <a:t>will</a:t>
            </a:r>
            <a:r>
              <a:rPr lang="en-US" sz="2100" b="1" spc="-20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be </a:t>
            </a:r>
            <a:r>
              <a:rPr lang="en-US" sz="2100" b="1" spc="-5" dirty="0" smtClean="0">
                <a:latin typeface="Times New Roman"/>
                <a:cs typeface="Times New Roman"/>
              </a:rPr>
              <a:t>attracted</a:t>
            </a:r>
            <a:r>
              <a:rPr lang="en-US" sz="2100" b="1" spc="-40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to the</a:t>
            </a:r>
            <a:r>
              <a:rPr lang="en-US" sz="2100" b="1" spc="-25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positive</a:t>
            </a:r>
            <a:r>
              <a:rPr lang="en-US" sz="2100" b="1" spc="-20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gate</a:t>
            </a:r>
            <a:r>
              <a:rPr lang="en-US" sz="2100" b="1" spc="-20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and </a:t>
            </a:r>
            <a:r>
              <a:rPr lang="en-US" sz="2100" b="1" spc="-5" dirty="0" smtClean="0">
                <a:latin typeface="Times New Roman"/>
                <a:cs typeface="Times New Roman"/>
              </a:rPr>
              <a:t>accumulate</a:t>
            </a:r>
            <a:r>
              <a:rPr lang="en-US" sz="2100" b="1" spc="-35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in</a:t>
            </a:r>
            <a:r>
              <a:rPr lang="en-US" sz="2100" b="1" spc="-10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the region </a:t>
            </a:r>
            <a:r>
              <a:rPr lang="en-US" sz="2100" b="1" spc="-585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near</a:t>
            </a:r>
            <a:r>
              <a:rPr lang="en-US" sz="2100" b="1" spc="-5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the</a:t>
            </a:r>
            <a:r>
              <a:rPr lang="en-US" sz="2100" b="1" spc="-30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surface of</a:t>
            </a:r>
            <a:r>
              <a:rPr lang="en-US" sz="2100" b="1" spc="-10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the</a:t>
            </a:r>
            <a:r>
              <a:rPr lang="en-US" sz="2100" b="1" spc="-15" dirty="0" smtClean="0">
                <a:latin typeface="Times New Roman"/>
                <a:cs typeface="Times New Roman"/>
              </a:rPr>
              <a:t> </a:t>
            </a:r>
            <a:r>
              <a:rPr lang="en-US" sz="2100" b="1" spc="-5" dirty="0" smtClean="0">
                <a:latin typeface="Times New Roman"/>
                <a:cs typeface="Times New Roman"/>
              </a:rPr>
              <a:t>SiO</a:t>
            </a:r>
            <a:r>
              <a:rPr lang="en-US" sz="2100" b="1" spc="-7" baseline="-20833" dirty="0" smtClean="0">
                <a:latin typeface="Times New Roman"/>
                <a:cs typeface="Times New Roman"/>
              </a:rPr>
              <a:t>2</a:t>
            </a:r>
            <a:r>
              <a:rPr lang="en-US" sz="2100" b="1" spc="300" baseline="-20833" dirty="0" smtClean="0">
                <a:latin typeface="Times New Roman"/>
                <a:cs typeface="Times New Roman"/>
              </a:rPr>
              <a:t> </a:t>
            </a:r>
            <a:r>
              <a:rPr lang="en-US" sz="2100" b="1" spc="-20" dirty="0" smtClean="0">
                <a:latin typeface="Times New Roman"/>
                <a:cs typeface="Times New Roman"/>
              </a:rPr>
              <a:t>layer.</a:t>
            </a:r>
            <a:r>
              <a:rPr lang="en-US" sz="2100" b="1" dirty="0" smtClean="0">
                <a:latin typeface="Times New Roman"/>
                <a:cs typeface="Times New Roman"/>
              </a:rPr>
              <a:t> The </a:t>
            </a:r>
            <a:r>
              <a:rPr lang="en-US" sz="2100" b="1" spc="-5" dirty="0" smtClean="0">
                <a:latin typeface="Times New Roman"/>
                <a:cs typeface="Times New Roman"/>
              </a:rPr>
              <a:t>SiO</a:t>
            </a:r>
            <a:r>
              <a:rPr lang="en-US" sz="2100" b="1" spc="-7" baseline="-20833" dirty="0" smtClean="0">
                <a:latin typeface="Times New Roman"/>
                <a:cs typeface="Times New Roman"/>
              </a:rPr>
              <a:t>2</a:t>
            </a:r>
            <a:r>
              <a:rPr lang="en-US" sz="2100" b="1" baseline="-20833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layer and its insulating qualities </a:t>
            </a:r>
            <a:r>
              <a:rPr lang="en-US" sz="2100" b="1" spc="-5" dirty="0" smtClean="0">
                <a:latin typeface="Times New Roman"/>
                <a:cs typeface="Times New Roman"/>
              </a:rPr>
              <a:t>will </a:t>
            </a:r>
            <a:r>
              <a:rPr lang="en-US" sz="2100" b="1" dirty="0" smtClean="0">
                <a:latin typeface="Times New Roman"/>
                <a:cs typeface="Times New Roman"/>
              </a:rPr>
              <a:t>prevent the </a:t>
            </a:r>
            <a:r>
              <a:rPr lang="en-US" sz="2100" b="1" spc="-585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negative</a:t>
            </a:r>
            <a:r>
              <a:rPr lang="en-US" sz="2100" b="1" spc="-40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carriers</a:t>
            </a:r>
            <a:r>
              <a:rPr lang="en-US" sz="2100" b="1" spc="-35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from</a:t>
            </a:r>
            <a:r>
              <a:rPr lang="en-US" sz="2100" b="1" spc="-5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being</a:t>
            </a:r>
            <a:r>
              <a:rPr lang="en-US" sz="2100" b="1" spc="-25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absorbed</a:t>
            </a:r>
            <a:r>
              <a:rPr lang="en-US" sz="2100" b="1" spc="-15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at</a:t>
            </a:r>
            <a:r>
              <a:rPr lang="en-US" sz="2100" b="1" spc="-5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the</a:t>
            </a:r>
            <a:r>
              <a:rPr lang="en-US" sz="2100" b="1" spc="-15" dirty="0" smtClean="0">
                <a:latin typeface="Times New Roman"/>
                <a:cs typeface="Times New Roman"/>
              </a:rPr>
              <a:t> </a:t>
            </a:r>
            <a:r>
              <a:rPr lang="en-US" sz="2100" b="1" dirty="0" smtClean="0">
                <a:latin typeface="Times New Roman"/>
                <a:cs typeface="Times New Roman"/>
              </a:rPr>
              <a:t>gate</a:t>
            </a:r>
            <a:r>
              <a:rPr lang="en-US" sz="2100" b="1" spc="-25" dirty="0" smtClean="0">
                <a:latin typeface="Times New Roman"/>
                <a:cs typeface="Times New Roman"/>
              </a:rPr>
              <a:t> </a:t>
            </a:r>
            <a:r>
              <a:rPr lang="en-US" sz="2100" b="1" spc="-5" dirty="0" smtClean="0">
                <a:latin typeface="Times New Roman"/>
                <a:cs typeface="Times New Roman"/>
              </a:rPr>
              <a:t>terminal.</a:t>
            </a:r>
            <a:endParaRPr lang="en-US" sz="2100" b="1" dirty="0" smtClean="0">
              <a:latin typeface="Times New Roman"/>
              <a:cs typeface="Times New Roman"/>
            </a:endParaRPr>
          </a:p>
          <a:p>
            <a:pPr marL="368300" marR="324485" indent="-342900" algn="just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endParaRPr lang="en-US" sz="2200" b="1" dirty="0" smtClean="0">
              <a:latin typeface="Times New Roman"/>
              <a:cs typeface="Times New Roman"/>
            </a:endParaRPr>
          </a:p>
          <a:p>
            <a:pPr marL="368300" marR="1778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endParaRPr lang="en-US" sz="2400" b="1" dirty="0" smtClean="0">
              <a:latin typeface="Times New Roman"/>
              <a:cs typeface="Times New Roman"/>
            </a:endParaRPr>
          </a:p>
          <a:p>
            <a:pPr marL="368300" marR="1778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endParaRPr sz="24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0034" y="285728"/>
            <a:ext cx="8196927" cy="57195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8300" marR="62230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200" b="1" spc="-5" dirty="0" smtClean="0">
                <a:latin typeface="Times New Roman"/>
                <a:cs typeface="Times New Roman"/>
              </a:rPr>
              <a:t>As</a:t>
            </a:r>
            <a:r>
              <a:rPr sz="2200" b="1" spc="-40" dirty="0" smtClean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V</a:t>
            </a:r>
            <a:r>
              <a:rPr sz="2200" b="1" spc="-15" baseline="-20833" dirty="0">
                <a:latin typeface="Times New Roman"/>
                <a:cs typeface="Times New Roman"/>
              </a:rPr>
              <a:t>GS</a:t>
            </a:r>
            <a:r>
              <a:rPr sz="2200" b="1" spc="322" baseline="-20833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increases</a:t>
            </a:r>
            <a:r>
              <a:rPr sz="2200" b="1" spc="-3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in</a:t>
            </a:r>
            <a:r>
              <a:rPr sz="2200" b="1" spc="-5" dirty="0">
                <a:latin typeface="Times New Roman"/>
                <a:cs typeface="Times New Roman"/>
              </a:rPr>
              <a:t> magnitude, </a:t>
            </a:r>
            <a:r>
              <a:rPr sz="2200" b="1" dirty="0">
                <a:latin typeface="Times New Roman"/>
                <a:cs typeface="Times New Roman"/>
              </a:rPr>
              <a:t>the </a:t>
            </a:r>
            <a:r>
              <a:rPr sz="2200" b="1" spc="-5" dirty="0">
                <a:latin typeface="Times New Roman"/>
                <a:cs typeface="Times New Roman"/>
              </a:rPr>
              <a:t>concentration</a:t>
            </a:r>
            <a:r>
              <a:rPr sz="2200" b="1" spc="-3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of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electrons</a:t>
            </a:r>
            <a:r>
              <a:rPr sz="2200" b="1" spc="-3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near </a:t>
            </a:r>
            <a:r>
              <a:rPr sz="2200" b="1" spc="-58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the </a:t>
            </a:r>
            <a:r>
              <a:rPr sz="2200" b="1" spc="-5" dirty="0">
                <a:latin typeface="Times New Roman"/>
                <a:cs typeface="Times New Roman"/>
              </a:rPr>
              <a:t>SiO</a:t>
            </a:r>
            <a:r>
              <a:rPr sz="2200" b="1" spc="-7" baseline="-20833" dirty="0">
                <a:latin typeface="Times New Roman"/>
                <a:cs typeface="Times New Roman"/>
              </a:rPr>
              <a:t>2</a:t>
            </a:r>
            <a:r>
              <a:rPr sz="2200" b="1" baseline="-20833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surface increases until eventually the induced n-type 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region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can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support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a</a:t>
            </a:r>
            <a:r>
              <a:rPr sz="2200" b="1" spc="-5" dirty="0">
                <a:latin typeface="Times New Roman"/>
                <a:cs typeface="Times New Roman"/>
              </a:rPr>
              <a:t> measurable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flow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between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drain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and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source.</a:t>
            </a:r>
          </a:p>
          <a:p>
            <a:pPr marL="368300" marR="547370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200" b="1" dirty="0">
                <a:latin typeface="Times New Roman"/>
                <a:cs typeface="Times New Roman"/>
              </a:rPr>
              <a:t>The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level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of</a:t>
            </a:r>
            <a:r>
              <a:rPr sz="2200" b="1" spc="-50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V</a:t>
            </a:r>
            <a:r>
              <a:rPr sz="2200" b="1" spc="-15" baseline="-20833" dirty="0">
                <a:latin typeface="Times New Roman"/>
                <a:cs typeface="Times New Roman"/>
              </a:rPr>
              <a:t>GS</a:t>
            </a:r>
            <a:r>
              <a:rPr sz="2200" b="1" spc="307" baseline="-20833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that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results</a:t>
            </a:r>
            <a:r>
              <a:rPr sz="2200" b="1" spc="-4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in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the</a:t>
            </a:r>
            <a:r>
              <a:rPr sz="2200" b="1" spc="-3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significant</a:t>
            </a:r>
            <a:r>
              <a:rPr sz="2200" b="1" spc="-4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increase</a:t>
            </a:r>
            <a:r>
              <a:rPr sz="2200" b="1" spc="-4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in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drain </a:t>
            </a:r>
            <a:r>
              <a:rPr sz="2200" b="1" spc="-58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current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Times New Roman"/>
                <a:cs typeface="Times New Roman"/>
              </a:rPr>
              <a:t>is</a:t>
            </a:r>
            <a:r>
              <a:rPr sz="2200" b="1" dirty="0">
                <a:latin typeface="Times New Roman"/>
                <a:cs typeface="Times New Roman"/>
              </a:rPr>
              <a:t> called</a:t>
            </a:r>
            <a:r>
              <a:rPr sz="2200" b="1" spc="-3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the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threshold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voltage</a:t>
            </a:r>
            <a:r>
              <a:rPr sz="2200" b="1" spc="-35" dirty="0">
                <a:latin typeface="Times New Roman"/>
                <a:cs typeface="Times New Roman"/>
              </a:rPr>
              <a:t> </a:t>
            </a:r>
            <a:r>
              <a:rPr sz="2200" b="1" spc="-30" dirty="0">
                <a:latin typeface="Times New Roman"/>
                <a:cs typeface="Times New Roman"/>
              </a:rPr>
              <a:t>,V</a:t>
            </a:r>
            <a:r>
              <a:rPr sz="2200" b="1" spc="-44" baseline="-20833" dirty="0">
                <a:latin typeface="Times New Roman"/>
                <a:cs typeface="Times New Roman"/>
              </a:rPr>
              <a:t>T</a:t>
            </a:r>
            <a:r>
              <a:rPr sz="2200" b="1" spc="-30" dirty="0">
                <a:latin typeface="Times New Roman"/>
                <a:cs typeface="Times New Roman"/>
              </a:rPr>
              <a:t>.</a:t>
            </a:r>
            <a:endParaRPr sz="2200" b="1" dirty="0">
              <a:latin typeface="Times New Roman"/>
              <a:cs typeface="Times New Roman"/>
            </a:endParaRPr>
          </a:p>
          <a:p>
            <a:pPr marL="368300" marR="17780" indent="-342900" algn="just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sz="2200" b="1" dirty="0">
                <a:latin typeface="Times New Roman"/>
                <a:cs typeface="Times New Roman"/>
              </a:rPr>
              <a:t>Since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the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channel</a:t>
            </a:r>
            <a:r>
              <a:rPr sz="22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is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nonexistent</a:t>
            </a:r>
            <a:r>
              <a:rPr sz="2200" b="1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with</a:t>
            </a:r>
            <a:r>
              <a:rPr sz="2200" b="1" spc="-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r>
              <a:rPr sz="2200" b="1" spc="-7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GS</a:t>
            </a:r>
            <a:r>
              <a:rPr sz="2200" b="1" spc="315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=</a:t>
            </a:r>
            <a:r>
              <a:rPr sz="22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0V</a:t>
            </a:r>
            <a:r>
              <a:rPr sz="2200" b="1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and</a:t>
            </a:r>
            <a:r>
              <a:rPr sz="2200" b="1" spc="-10" dirty="0"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“enhanced”</a:t>
            </a:r>
            <a:r>
              <a:rPr sz="2200" b="1" spc="-3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by </a:t>
            </a:r>
            <a:r>
              <a:rPr sz="2200" b="1" spc="-58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the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application 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of a positive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r>
              <a:rPr sz="2200" b="1" spc="-7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GS</a:t>
            </a:r>
            <a:r>
              <a:rPr sz="2200" b="1" baseline="-20833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voltage</a:t>
            </a:r>
            <a:r>
              <a:rPr sz="2200" b="1" dirty="0">
                <a:latin typeface="Times New Roman"/>
                <a:cs typeface="Times New Roman"/>
              </a:rPr>
              <a:t>, this type of </a:t>
            </a:r>
            <a:r>
              <a:rPr sz="2200" b="1" spc="-5" dirty="0">
                <a:latin typeface="Times New Roman"/>
                <a:cs typeface="Times New Roman"/>
              </a:rPr>
              <a:t>MOSFET is </a:t>
            </a:r>
            <a:r>
              <a:rPr sz="2200" b="1" dirty="0">
                <a:latin typeface="Times New Roman"/>
                <a:cs typeface="Times New Roman"/>
              </a:rPr>
              <a:t> called</a:t>
            </a:r>
            <a:r>
              <a:rPr sz="2200" b="1" spc="-3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an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enhancement-type</a:t>
            </a:r>
            <a:r>
              <a:rPr sz="2200" b="1" spc="-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30" dirty="0">
                <a:solidFill>
                  <a:srgbClr val="006FC0"/>
                </a:solidFill>
                <a:latin typeface="Times New Roman"/>
                <a:cs typeface="Times New Roman"/>
              </a:rPr>
              <a:t>MOSFET</a:t>
            </a:r>
            <a:r>
              <a:rPr sz="2200" b="1" spc="-30" dirty="0" smtClean="0">
                <a:latin typeface="Times New Roman"/>
                <a:cs typeface="Times New Roman"/>
              </a:rPr>
              <a:t>.</a:t>
            </a:r>
            <a:endParaRPr lang="en-US" sz="2200" b="1" spc="-30" dirty="0" smtClean="0">
              <a:latin typeface="Times New Roman"/>
              <a:cs typeface="Times New Roman"/>
            </a:endParaRPr>
          </a:p>
          <a:p>
            <a:pPr marL="368300" marR="1778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lang="en-US" sz="2200" b="1" spc="-5" dirty="0" smtClean="0">
                <a:latin typeface="Times New Roman"/>
                <a:cs typeface="Times New Roman"/>
              </a:rPr>
              <a:t>As</a:t>
            </a:r>
            <a:r>
              <a:rPr lang="en-US" sz="2200" b="1" spc="-55" dirty="0" smtClean="0">
                <a:latin typeface="Times New Roman"/>
                <a:cs typeface="Times New Roman"/>
              </a:rPr>
              <a:t> </a:t>
            </a:r>
            <a:r>
              <a:rPr lang="en-US" sz="2200" b="1" spc="-10" dirty="0" smtClean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r>
              <a:rPr lang="en-US" sz="2200" b="1" spc="-15" baseline="-20833" dirty="0" smtClean="0">
                <a:solidFill>
                  <a:srgbClr val="006FC0"/>
                </a:solidFill>
                <a:latin typeface="Times New Roman"/>
                <a:cs typeface="Times New Roman"/>
              </a:rPr>
              <a:t>GS</a:t>
            </a:r>
            <a:r>
              <a:rPr lang="en-US" sz="2200" b="1" spc="300" baseline="-20833" dirty="0" smtClean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2200" b="1" spc="-5" dirty="0" smtClean="0">
                <a:solidFill>
                  <a:srgbClr val="006FC0"/>
                </a:solidFill>
                <a:latin typeface="Times New Roman"/>
                <a:cs typeface="Times New Roman"/>
              </a:rPr>
              <a:t>is</a:t>
            </a:r>
            <a:r>
              <a:rPr lang="en-US" sz="2200" b="1" spc="-10" dirty="0" smtClean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solidFill>
                  <a:srgbClr val="006FC0"/>
                </a:solidFill>
                <a:latin typeface="Times New Roman"/>
                <a:cs typeface="Times New Roman"/>
              </a:rPr>
              <a:t>increased</a:t>
            </a:r>
            <a:r>
              <a:rPr lang="en-US" sz="2200" b="1" spc="-50" dirty="0" smtClean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solidFill>
                  <a:srgbClr val="006FC0"/>
                </a:solidFill>
                <a:latin typeface="Times New Roman"/>
                <a:cs typeface="Times New Roman"/>
              </a:rPr>
              <a:t>beyond</a:t>
            </a:r>
            <a:r>
              <a:rPr lang="en-US" sz="2200" b="1" spc="-10" dirty="0" smtClean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solidFill>
                  <a:srgbClr val="006FC0"/>
                </a:solidFill>
                <a:latin typeface="Times New Roman"/>
                <a:cs typeface="Times New Roman"/>
              </a:rPr>
              <a:t>the </a:t>
            </a:r>
            <a:r>
              <a:rPr lang="en-US" sz="2200" b="1" spc="-585" dirty="0" smtClean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solidFill>
                  <a:srgbClr val="006FC0"/>
                </a:solidFill>
                <a:latin typeface="Times New Roman"/>
                <a:cs typeface="Times New Roman"/>
              </a:rPr>
              <a:t>threshold level </a:t>
            </a:r>
            <a:r>
              <a:rPr lang="en-US" sz="2200" b="1" dirty="0" smtClean="0">
                <a:latin typeface="Times New Roman"/>
                <a:cs typeface="Times New Roman"/>
              </a:rPr>
              <a:t>the density of </a:t>
            </a:r>
            <a:r>
              <a:rPr lang="en-US" sz="2200" b="1" spc="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free carriers in the induced </a:t>
            </a:r>
            <a:r>
              <a:rPr lang="en-US" sz="2200" b="1" spc="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channel will increase, resulting </a:t>
            </a:r>
            <a:r>
              <a:rPr lang="en-US" sz="2200" b="1" spc="-58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in an increased level of drain </a:t>
            </a:r>
            <a:r>
              <a:rPr lang="en-US" sz="2200" b="1" spc="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current.</a:t>
            </a:r>
          </a:p>
          <a:p>
            <a:pPr marL="368300" marR="107314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r>
              <a:rPr lang="en-US" sz="2200" b="1" spc="-15" dirty="0" smtClean="0">
                <a:latin typeface="Times New Roman"/>
                <a:cs typeface="Times New Roman"/>
              </a:rPr>
              <a:t>However, </a:t>
            </a:r>
            <a:r>
              <a:rPr lang="en-US" sz="2200" b="1" dirty="0" smtClean="0">
                <a:latin typeface="Times New Roman"/>
                <a:cs typeface="Times New Roman"/>
              </a:rPr>
              <a:t>if </a:t>
            </a:r>
            <a:r>
              <a:rPr lang="en-US" sz="2200" b="1" spc="-5" dirty="0" smtClean="0">
                <a:latin typeface="Times New Roman"/>
                <a:cs typeface="Times New Roman"/>
              </a:rPr>
              <a:t>we </a:t>
            </a:r>
            <a:r>
              <a:rPr lang="en-US" sz="2200" b="1" dirty="0" smtClean="0">
                <a:latin typeface="Times New Roman"/>
                <a:cs typeface="Times New Roman"/>
              </a:rPr>
              <a:t>hold </a:t>
            </a:r>
            <a:r>
              <a:rPr lang="en-US" sz="2200" b="1" spc="-20" dirty="0" smtClean="0">
                <a:latin typeface="Times New Roman"/>
                <a:cs typeface="Times New Roman"/>
              </a:rPr>
              <a:t>V</a:t>
            </a:r>
            <a:r>
              <a:rPr lang="en-US" sz="2200" b="1" spc="-30" baseline="-20833" dirty="0" smtClean="0">
                <a:latin typeface="Times New Roman"/>
                <a:cs typeface="Times New Roman"/>
              </a:rPr>
              <a:t>GS </a:t>
            </a:r>
            <a:r>
              <a:rPr lang="en-US" sz="2200" b="1" spc="-22" baseline="-20833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constant</a:t>
            </a:r>
            <a:r>
              <a:rPr lang="en-US" sz="2200" b="1" spc="-30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and</a:t>
            </a:r>
            <a:r>
              <a:rPr lang="en-US" sz="2200" b="1" spc="-20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increase</a:t>
            </a:r>
            <a:r>
              <a:rPr lang="en-US" sz="2200" b="1" spc="-4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the</a:t>
            </a:r>
            <a:r>
              <a:rPr lang="en-US" sz="2200" b="1" spc="-1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level </a:t>
            </a:r>
            <a:r>
              <a:rPr lang="en-US" sz="2200" b="1" spc="-58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of </a:t>
            </a:r>
            <a:r>
              <a:rPr lang="en-US" sz="2200" b="1" spc="-10" dirty="0" smtClean="0">
                <a:latin typeface="Times New Roman"/>
                <a:cs typeface="Times New Roman"/>
              </a:rPr>
              <a:t>V</a:t>
            </a:r>
            <a:r>
              <a:rPr lang="en-US" sz="2200" b="1" spc="-15" baseline="-20833" dirty="0" smtClean="0">
                <a:latin typeface="Times New Roman"/>
                <a:cs typeface="Times New Roman"/>
              </a:rPr>
              <a:t>DS</a:t>
            </a:r>
            <a:r>
              <a:rPr lang="en-US" sz="2200" b="1" spc="-10" dirty="0" smtClean="0">
                <a:latin typeface="Times New Roman"/>
                <a:cs typeface="Times New Roman"/>
              </a:rPr>
              <a:t>, </a:t>
            </a:r>
            <a:r>
              <a:rPr lang="en-US" sz="2200" b="1" dirty="0" smtClean="0">
                <a:latin typeface="Times New Roman"/>
                <a:cs typeface="Times New Roman"/>
              </a:rPr>
              <a:t>the drain current </a:t>
            </a:r>
            <a:r>
              <a:rPr lang="en-US" sz="2200" b="1" spc="-5" dirty="0" smtClean="0">
                <a:latin typeface="Times New Roman"/>
                <a:cs typeface="Times New Roman"/>
              </a:rPr>
              <a:t>will </a:t>
            </a:r>
            <a:r>
              <a:rPr lang="en-US" sz="2200" b="1" dirty="0" smtClean="0">
                <a:latin typeface="Times New Roman"/>
                <a:cs typeface="Times New Roman"/>
              </a:rPr>
              <a:t> eventually reach a </a:t>
            </a:r>
            <a:r>
              <a:rPr lang="en-US" sz="2200" b="1" dirty="0" smtClean="0">
                <a:solidFill>
                  <a:srgbClr val="006FC0"/>
                </a:solidFill>
                <a:latin typeface="Times New Roman"/>
                <a:cs typeface="Times New Roman"/>
              </a:rPr>
              <a:t>saturation </a:t>
            </a:r>
            <a:r>
              <a:rPr lang="en-US" sz="2200" b="1" spc="5" dirty="0" smtClean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solidFill>
                  <a:srgbClr val="006FC0"/>
                </a:solidFill>
                <a:latin typeface="Times New Roman"/>
                <a:cs typeface="Times New Roman"/>
              </a:rPr>
              <a:t>level </a:t>
            </a:r>
            <a:r>
              <a:rPr lang="en-US" sz="2200" b="1" spc="-5" dirty="0" smtClean="0">
                <a:latin typeface="Times New Roman"/>
                <a:cs typeface="Times New Roman"/>
              </a:rPr>
              <a:t>as </a:t>
            </a:r>
            <a:r>
              <a:rPr lang="en-US" sz="2200" b="1" dirty="0" smtClean="0">
                <a:latin typeface="Times New Roman"/>
                <a:cs typeface="Times New Roman"/>
              </a:rPr>
              <a:t>occurred for the </a:t>
            </a:r>
            <a:r>
              <a:rPr lang="en-US" sz="2200" b="1" spc="-5" dirty="0" smtClean="0">
                <a:latin typeface="Times New Roman"/>
                <a:cs typeface="Times New Roman"/>
              </a:rPr>
              <a:t>JFET </a:t>
            </a:r>
            <a:r>
              <a:rPr lang="en-US" sz="2200" b="1" spc="-58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and</a:t>
            </a:r>
            <a:r>
              <a:rPr lang="en-US" sz="2200" b="1" spc="-10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depletion</a:t>
            </a:r>
            <a:r>
              <a:rPr lang="en-US" sz="2200" b="1" spc="-45" dirty="0" smtClean="0">
                <a:latin typeface="Times New Roman"/>
                <a:cs typeface="Times New Roman"/>
              </a:rPr>
              <a:t> </a:t>
            </a:r>
            <a:r>
              <a:rPr lang="en-US" sz="2200" b="1" dirty="0" smtClean="0">
                <a:latin typeface="Times New Roman"/>
                <a:cs typeface="Times New Roman"/>
              </a:rPr>
              <a:t>type</a:t>
            </a:r>
            <a:r>
              <a:rPr lang="en-US" sz="2200" b="1" spc="-10" dirty="0" smtClean="0">
                <a:latin typeface="Times New Roman"/>
                <a:cs typeface="Times New Roman"/>
              </a:rPr>
              <a:t> </a:t>
            </a:r>
            <a:r>
              <a:rPr lang="en-US" sz="2200" b="1" spc="-30" dirty="0" smtClean="0">
                <a:latin typeface="Times New Roman"/>
                <a:cs typeface="Times New Roman"/>
              </a:rPr>
              <a:t>MOSFET.</a:t>
            </a:r>
            <a:endParaRPr lang="en-US" sz="2200" b="1" dirty="0" smtClean="0">
              <a:latin typeface="Times New Roman"/>
              <a:cs typeface="Times New Roman"/>
            </a:endParaRPr>
          </a:p>
          <a:p>
            <a:pPr marL="368300" marR="17780" indent="-342900" algn="just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67665" algn="l"/>
                <a:tab pos="368300" algn="l"/>
              </a:tabLst>
            </a:pPr>
            <a:endParaRPr sz="2000" b="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1600" y="476672"/>
            <a:ext cx="741682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solidFill>
                  <a:srgbClr val="C00000"/>
                </a:solidFill>
              </a:rPr>
              <a:t>Enhancement</a:t>
            </a:r>
            <a:r>
              <a:rPr sz="3200" spc="5" dirty="0">
                <a:solidFill>
                  <a:srgbClr val="C00000"/>
                </a:solidFill>
              </a:rPr>
              <a:t> </a:t>
            </a:r>
            <a:r>
              <a:rPr lang="en-US" sz="3200" spc="-5" dirty="0" smtClean="0">
                <a:solidFill>
                  <a:srgbClr val="C00000"/>
                </a:solidFill>
              </a:rPr>
              <a:t>–</a:t>
            </a:r>
            <a:r>
              <a:rPr sz="3200" spc="-35" dirty="0" smtClean="0">
                <a:solidFill>
                  <a:srgbClr val="C00000"/>
                </a:solidFill>
              </a:rPr>
              <a:t> </a:t>
            </a:r>
            <a:r>
              <a:rPr sz="3200" spc="-5" dirty="0" smtClean="0">
                <a:solidFill>
                  <a:srgbClr val="C00000"/>
                </a:solidFill>
              </a:rPr>
              <a:t>MOSFET</a:t>
            </a:r>
            <a:r>
              <a:rPr lang="en-US" sz="3200" spc="-5" dirty="0" smtClean="0">
                <a:solidFill>
                  <a:srgbClr val="C00000"/>
                </a:solidFill>
              </a:rPr>
              <a:t> characteristics</a:t>
            </a:r>
            <a:endParaRPr sz="3200" spc="-5" dirty="0">
              <a:solidFill>
                <a:srgbClr val="C0000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3444" y="5629147"/>
            <a:ext cx="2607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Darin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Characteristics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66028" y="5629147"/>
            <a:ext cx="2933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Times New Roman"/>
                <a:cs typeface="Times New Roman"/>
              </a:rPr>
              <a:t>Transfer </a:t>
            </a:r>
            <a:r>
              <a:rPr sz="2400" spc="-5" dirty="0">
                <a:latin typeface="Times New Roman"/>
                <a:cs typeface="Times New Roman"/>
              </a:rPr>
              <a:t>Characteristics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828800"/>
            <a:ext cx="3799332" cy="37764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1185" y="1828800"/>
            <a:ext cx="3697765" cy="3457955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596" y="357166"/>
            <a:ext cx="8286808" cy="6000792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786" y="2214554"/>
            <a:ext cx="769710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9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57200" y="533400"/>
            <a:ext cx="8077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Types of Bipolar Junction </a:t>
            </a: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Transistor(BJT)</a:t>
            </a:r>
            <a:endParaRPr 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There are two types of bipolar junction transistors: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PNP bipolar junction </a:t>
            </a: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transistor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4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NPN </a:t>
            </a: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bipolar junction transistor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" y="2274838"/>
            <a:ext cx="8077200" cy="2277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8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In PNP BJT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, the n-type semiconductor is sandwiched between the two p-type semiconductors. The two p-type semiconductors act as emitter and collector respectively while the n-type semiconductor acts as a base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This PNP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is shown in the figure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below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490829"/>
            <a:ext cx="5486400" cy="1986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33400" y="609600"/>
            <a:ext cx="807720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 current enters the transistor through the emitter such that the emitter-base junction is forward biased and the collector-base junction is reverse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biased.</a:t>
            </a:r>
          </a:p>
          <a:p>
            <a:pPr algn="just">
              <a:buClr>
                <a:srgbClr val="C00000"/>
              </a:buClr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C00000"/>
              </a:buClr>
            </a:pPr>
            <a:r>
              <a:rPr lang="en-US" sz="2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NPN BJT</a:t>
            </a:r>
            <a:endParaRPr lang="en-US" sz="2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Clr>
                <a:srgbClr val="C00000"/>
              </a:buClr>
              <a:buFont typeface="Wingdings" pitchFamily="2" charset="2"/>
              <a:buChar char="Ø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NPN BJT, p-type semiconductor is sandwiched between the two n-type semiconductors. The two n-type semiconductors act as emitter and collector respectively while the p-type semiconductor acts as a base. This is shown in the figure below.</a:t>
            </a:r>
          </a:p>
          <a:p>
            <a:pPr marL="342900" indent="-342900" algn="just">
              <a:buClr>
                <a:srgbClr val="C00000"/>
              </a:buClr>
              <a:buFont typeface="Wingdings" pitchFamily="2" charset="2"/>
              <a:buChar char="Ø"/>
            </a:pPr>
            <a:endParaRPr lang="en-IN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549140"/>
            <a:ext cx="5495925" cy="1851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6425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</TotalTime>
  <Words>4470</Words>
  <Application>Microsoft Office PowerPoint</Application>
  <PresentationFormat>On-screen Show (4:3)</PresentationFormat>
  <Paragraphs>518</Paragraphs>
  <Slides>76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77" baseType="lpstr">
      <vt:lpstr>Office Theme</vt:lpstr>
      <vt:lpstr>UNIT-V Transistors</vt:lpstr>
      <vt:lpstr> UNIT-V-Transistors: Syllabus</vt:lpstr>
      <vt:lpstr>Slide 3</vt:lpstr>
      <vt:lpstr>Slide 4</vt:lpstr>
      <vt:lpstr>BJT-Introduction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Need of Configurations</vt:lpstr>
      <vt:lpstr>Types of Configuration</vt:lpstr>
      <vt:lpstr>Slide 16</vt:lpstr>
      <vt:lpstr>Transistor Construction</vt:lpstr>
      <vt:lpstr>Transistor characteristics</vt:lpstr>
      <vt:lpstr>CE - Configuration</vt:lpstr>
      <vt:lpstr>CE – Input Characteristics</vt:lpstr>
      <vt:lpstr>Slide 21</vt:lpstr>
      <vt:lpstr>CE – Output Characteristics</vt:lpstr>
      <vt:lpstr>Slide 23</vt:lpstr>
      <vt:lpstr>Slide 24</vt:lpstr>
      <vt:lpstr>Slide 25</vt:lpstr>
      <vt:lpstr>Slide 26</vt:lpstr>
      <vt:lpstr>CB configuration</vt:lpstr>
      <vt:lpstr>CB - Input characteristics</vt:lpstr>
      <vt:lpstr>CB - Input characteristics</vt:lpstr>
      <vt:lpstr>CB - Input characteristics</vt:lpstr>
      <vt:lpstr>CB - Output characteristics</vt:lpstr>
      <vt:lpstr>CB - Output characteristics</vt:lpstr>
      <vt:lpstr>CB - Output characteristics</vt:lpstr>
      <vt:lpstr>Output characteristics</vt:lpstr>
      <vt:lpstr>CB - Output characteristics</vt:lpstr>
      <vt:lpstr>CB- Conclusions</vt:lpstr>
      <vt:lpstr>CC - Configuration</vt:lpstr>
      <vt:lpstr>CC – Input Characteristics</vt:lpstr>
      <vt:lpstr>CC – Input Characteristics</vt:lpstr>
      <vt:lpstr>CC – Input Characteristics</vt:lpstr>
      <vt:lpstr>CC – Output Characteristics</vt:lpstr>
      <vt:lpstr>CC – Output Characteristics</vt:lpstr>
      <vt:lpstr>CC – Output Characteristics</vt:lpstr>
      <vt:lpstr>Comparison of CB,CE and CC Configurations</vt:lpstr>
      <vt:lpstr>FET Contents</vt:lpstr>
      <vt:lpstr>Field Effect Transistor</vt:lpstr>
      <vt:lpstr>Slide 47</vt:lpstr>
      <vt:lpstr>Slide 48</vt:lpstr>
      <vt:lpstr>Slide 49</vt:lpstr>
      <vt:lpstr>JFET Construction and Operation</vt:lpstr>
      <vt:lpstr>Slide 51</vt:lpstr>
      <vt:lpstr>Slide 52</vt:lpstr>
      <vt:lpstr>JFET-Working</vt:lpstr>
      <vt:lpstr>Slide 54</vt:lpstr>
      <vt:lpstr>Slide 55</vt:lpstr>
      <vt:lpstr>Slide 56</vt:lpstr>
      <vt:lpstr>Slide 57</vt:lpstr>
      <vt:lpstr>Slide 58</vt:lpstr>
      <vt:lpstr>JFET characteristics</vt:lpstr>
      <vt:lpstr>JFET - Drain Characteristics</vt:lpstr>
      <vt:lpstr>JFET – Transfer Characteristics</vt:lpstr>
      <vt:lpstr>JFET – Characteristics</vt:lpstr>
      <vt:lpstr>MOSFET</vt:lpstr>
      <vt:lpstr>Slide 64</vt:lpstr>
      <vt:lpstr>MOSFET</vt:lpstr>
      <vt:lpstr>Depletion - MOSFET</vt:lpstr>
      <vt:lpstr>Slide 67</vt:lpstr>
      <vt:lpstr>Slide 68</vt:lpstr>
      <vt:lpstr>Depletion MOSFET - Characteristics</vt:lpstr>
      <vt:lpstr>Slide 70</vt:lpstr>
      <vt:lpstr>Enhancement - MOSFET</vt:lpstr>
      <vt:lpstr>Slide 72</vt:lpstr>
      <vt:lpstr>Slide 73</vt:lpstr>
      <vt:lpstr>Enhancement – MOSFET characteristics</vt:lpstr>
      <vt:lpstr>Slide 75</vt:lpstr>
      <vt:lpstr>Slide 76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UNIT-II  Bipolar Junction Transistor</dc:title>
  <dc:creator>ADMIN</dc:creator>
  <cp:lastModifiedBy>Admin</cp:lastModifiedBy>
  <cp:revision>101</cp:revision>
  <dcterms:created xsi:type="dcterms:W3CDTF">2023-05-11T04:06:55Z</dcterms:created>
  <dcterms:modified xsi:type="dcterms:W3CDTF">2025-06-04T07:32:53Z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2023-05-11T00:00:00Z</vt:filetime>
  </property>
</Properties>
</file>