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491" r:id="rId3"/>
    <p:sldId id="258" r:id="rId4"/>
    <p:sldId id="498" r:id="rId5"/>
    <p:sldId id="499" r:id="rId6"/>
    <p:sldId id="501" r:id="rId7"/>
    <p:sldId id="502" r:id="rId8"/>
    <p:sldId id="500" r:id="rId9"/>
    <p:sldId id="510" r:id="rId10"/>
    <p:sldId id="503" r:id="rId11"/>
    <p:sldId id="504" r:id="rId12"/>
    <p:sldId id="505" r:id="rId13"/>
    <p:sldId id="506" r:id="rId14"/>
    <p:sldId id="507" r:id="rId15"/>
    <p:sldId id="508" r:id="rId16"/>
    <p:sldId id="509" r:id="rId17"/>
    <p:sldId id="511" r:id="rId18"/>
    <p:sldId id="514" r:id="rId19"/>
    <p:sldId id="512" r:id="rId20"/>
    <p:sldId id="513" r:id="rId21"/>
    <p:sldId id="515" r:id="rId22"/>
    <p:sldId id="516" r:id="rId23"/>
    <p:sldId id="517" r:id="rId24"/>
    <p:sldId id="518" r:id="rId25"/>
    <p:sldId id="534" r:id="rId26"/>
    <p:sldId id="519" r:id="rId27"/>
    <p:sldId id="535" r:id="rId28"/>
    <p:sldId id="536" r:id="rId29"/>
    <p:sldId id="537" r:id="rId30"/>
    <p:sldId id="555" r:id="rId31"/>
    <p:sldId id="556" r:id="rId32"/>
    <p:sldId id="520" r:id="rId33"/>
    <p:sldId id="521" r:id="rId34"/>
    <p:sldId id="522" r:id="rId35"/>
    <p:sldId id="523" r:id="rId36"/>
    <p:sldId id="524" r:id="rId37"/>
    <p:sldId id="525" r:id="rId38"/>
    <p:sldId id="526" r:id="rId39"/>
    <p:sldId id="527" r:id="rId40"/>
    <p:sldId id="528" r:id="rId41"/>
    <p:sldId id="529" r:id="rId42"/>
    <p:sldId id="530" r:id="rId43"/>
    <p:sldId id="531" r:id="rId44"/>
    <p:sldId id="532" r:id="rId45"/>
    <p:sldId id="538" r:id="rId46"/>
    <p:sldId id="543" r:id="rId47"/>
    <p:sldId id="551" r:id="rId48"/>
    <p:sldId id="558" r:id="rId49"/>
    <p:sldId id="559" r:id="rId50"/>
    <p:sldId id="562" r:id="rId51"/>
    <p:sldId id="557" r:id="rId52"/>
    <p:sldId id="552" r:id="rId53"/>
    <p:sldId id="553" r:id="rId54"/>
    <p:sldId id="554" r:id="rId55"/>
    <p:sldId id="490" r:id="rId5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516" y="-3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A493DC8-7602-4051-96E3-63ACC56B90E9}" type="datetimeFigureOut">
              <a:rPr lang="en-US" smtClean="0"/>
              <a:pPr/>
              <a:t>6/19/2025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7FCD02B-5E66-4724-B8A3-A3CD1489D3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FCD02B-5E66-4724-B8A3-A3CD1489D337}" type="slidenum">
              <a:rPr lang="en-US" smtClean="0"/>
              <a:pPr/>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63777" y="2167508"/>
            <a:ext cx="6616445" cy="1367789"/>
          </a:xfrm>
          <a:prstGeom prst="rect">
            <a:avLst/>
          </a:prstGeom>
        </p:spPr>
        <p:txBody>
          <a:bodyPr wrap="square" lIns="0" tIns="0" rIns="0" bIns="0">
            <a:spAutoFit/>
          </a:bodyPr>
          <a:lstStyle>
            <a:lvl1pPr>
              <a:defRPr sz="4400" b="0" i="0">
                <a:solidFill>
                  <a:srgbClr val="C00000"/>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1" i="0" u="heavy">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87166" y="225298"/>
            <a:ext cx="2169667" cy="635000"/>
          </a:xfrm>
          <a:prstGeom prst="rect">
            <a:avLst/>
          </a:prstGeom>
        </p:spPr>
        <p:txBody>
          <a:bodyPr wrap="square" lIns="0" tIns="0" rIns="0" bIns="0">
            <a:spAutoFit/>
          </a:bodyPr>
          <a:lstStyle>
            <a:lvl1pPr>
              <a:defRPr sz="4000" b="0" i="0">
                <a:solidFill>
                  <a:schemeClr val="tx1"/>
                </a:solidFill>
                <a:latin typeface="Arial MT"/>
                <a:cs typeface="Arial MT"/>
              </a:defRPr>
            </a:lvl1pPr>
          </a:lstStyle>
          <a:p>
            <a:endParaRPr/>
          </a:p>
        </p:txBody>
      </p:sp>
      <p:sp>
        <p:nvSpPr>
          <p:cNvPr id="3" name="Holder 3"/>
          <p:cNvSpPr>
            <a:spLocks noGrp="1"/>
          </p:cNvSpPr>
          <p:nvPr>
            <p:ph type="body" idx="1"/>
          </p:nvPr>
        </p:nvSpPr>
        <p:spPr>
          <a:xfrm>
            <a:off x="494029" y="2696082"/>
            <a:ext cx="8155940" cy="2952115"/>
          </a:xfrm>
          <a:prstGeom prst="rect">
            <a:avLst/>
          </a:prstGeom>
        </p:spPr>
        <p:txBody>
          <a:bodyPr wrap="square" lIns="0" tIns="0" rIns="0" bIns="0">
            <a:spAutoFit/>
          </a:bodyPr>
          <a:lstStyle>
            <a:lvl1pPr>
              <a:defRPr sz="2400" b="1" i="0" u="heavy">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6/19/2025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ircuitglobe.com/wp-content/uploads/2016/09/binary-to-decimal-conversion-5.jpg"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ircuitglobe.com/wp-content/uploads/2016/09/binary-to-decimal-conversion.jp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circuitglobe.com/wp-content/uploads/2016/09/binary-to-decimal-conversion-2.jp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circuitglobe.com/wp-content/uploads/2016/09/binary-to-decimal-conversion-3.jpg"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4.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142976" y="1357298"/>
            <a:ext cx="6616445" cy="3706784"/>
          </a:xfrm>
          <a:prstGeom prst="rect">
            <a:avLst/>
          </a:prstGeom>
        </p:spPr>
        <p:txBody>
          <a:bodyPr vert="horz" wrap="square" lIns="0" tIns="13335" rIns="0" bIns="0" rtlCol="0">
            <a:spAutoFit/>
          </a:bodyPr>
          <a:lstStyle/>
          <a:p>
            <a:pPr algn="ctr">
              <a:lnSpc>
                <a:spcPct val="100000"/>
              </a:lnSpc>
              <a:spcBef>
                <a:spcPts val="105"/>
              </a:spcBef>
            </a:pPr>
            <a:r>
              <a:rPr sz="8000" b="1" spc="-40" smtClean="0">
                <a:solidFill>
                  <a:srgbClr val="0070C0"/>
                </a:solidFill>
                <a:latin typeface="Times New Roman" pitchFamily="18" charset="0"/>
                <a:cs typeface="Times New Roman" pitchFamily="18" charset="0"/>
              </a:rPr>
              <a:t>UNIT-</a:t>
            </a:r>
            <a:r>
              <a:rPr lang="en-US" sz="8000" b="1" spc="-40" dirty="0" smtClean="0">
                <a:solidFill>
                  <a:srgbClr val="0070C0"/>
                </a:solidFill>
                <a:latin typeface="Times New Roman" pitchFamily="18" charset="0"/>
                <a:cs typeface="Times New Roman" pitchFamily="18" charset="0"/>
              </a:rPr>
              <a:t>VI</a:t>
            </a:r>
            <a:endParaRPr sz="8000" b="1" spc="-40" dirty="0">
              <a:solidFill>
                <a:srgbClr val="0070C0"/>
              </a:solidFill>
              <a:latin typeface="Times New Roman" pitchFamily="18" charset="0"/>
              <a:cs typeface="Times New Roman" pitchFamily="18" charset="0"/>
            </a:endParaRPr>
          </a:p>
          <a:p>
            <a:pPr algn="ctr">
              <a:lnSpc>
                <a:spcPct val="100000"/>
              </a:lnSpc>
            </a:pPr>
            <a:r>
              <a:rPr lang="en-US" sz="8000" b="1" spc="-15" dirty="0" smtClean="0">
                <a:latin typeface="Times New Roman" pitchFamily="18" charset="0"/>
                <a:cs typeface="Times New Roman" pitchFamily="18" charset="0"/>
              </a:rPr>
              <a:t>Digital Electronics</a:t>
            </a:r>
            <a:endParaRPr sz="8000" b="1" spc="-15"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285728"/>
            <a:ext cx="8072494" cy="584775"/>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Binary to Decimal Conversion Methods</a:t>
            </a:r>
            <a:endParaRPr lang="en-US" sz="3200" b="1" dirty="0">
              <a:solidFill>
                <a:srgbClr val="C00000"/>
              </a:solidFill>
              <a:latin typeface="Times New Roman" pitchFamily="18" charset="0"/>
              <a:cs typeface="Times New Roman" pitchFamily="18" charset="0"/>
            </a:endParaRPr>
          </a:p>
        </p:txBody>
      </p:sp>
      <p:sp>
        <p:nvSpPr>
          <p:cNvPr id="3" name="Rectangle 2"/>
          <p:cNvSpPr/>
          <p:nvPr/>
        </p:nvSpPr>
        <p:spPr>
          <a:xfrm>
            <a:off x="642910" y="1071546"/>
            <a:ext cx="8143932" cy="5262979"/>
          </a:xfrm>
          <a:prstGeom prst="rect">
            <a:avLst/>
          </a:prstGeom>
        </p:spPr>
        <p:txBody>
          <a:bodyPr wrap="square">
            <a:spAutoFit/>
          </a:bodyPr>
          <a:lstStyle/>
          <a:p>
            <a:pPr algn="just">
              <a:buClr>
                <a:srgbClr val="C00000"/>
              </a:buClr>
              <a:buFont typeface="Wingdings" pitchFamily="2" charset="2"/>
              <a:buChar char="Ø"/>
            </a:pPr>
            <a:r>
              <a:rPr lang="en-US" sz="2800" b="1" dirty="0" smtClean="0">
                <a:latin typeface="Times New Roman" pitchFamily="18" charset="0"/>
                <a:cs typeface="Times New Roman" pitchFamily="18" charset="0"/>
              </a:rPr>
              <a:t>The decimal number system is represented by the digit 0, 1, 2, 3, 4, 5, 6, 7, 8, 9. It consists ten digits and hence the base of the system is 10. Their base is increased by the factor of 10. </a:t>
            </a:r>
          </a:p>
          <a:p>
            <a:pPr algn="just">
              <a:buClr>
                <a:srgbClr val="C00000"/>
              </a:buClr>
              <a:buFont typeface="Wingdings" pitchFamily="2" charset="2"/>
              <a:buChar char="Ø"/>
            </a:pPr>
            <a:r>
              <a:rPr lang="en-US" sz="2800" b="1" dirty="0" smtClean="0">
                <a:latin typeface="Times New Roman" pitchFamily="18" charset="0"/>
                <a:cs typeface="Times New Roman" pitchFamily="18" charset="0"/>
              </a:rPr>
              <a:t>On the other hand, the binary number system consists only two digits 1 and 0.The base of the binary number system is 2, and it is increased by the factor of two. </a:t>
            </a:r>
          </a:p>
          <a:p>
            <a:pPr algn="just">
              <a:buClr>
                <a:srgbClr val="C00000"/>
              </a:buClr>
              <a:buFont typeface="Wingdings" pitchFamily="2" charset="2"/>
              <a:buChar char="Ø"/>
            </a:pPr>
            <a:r>
              <a:rPr lang="en-US" sz="2800" b="1" dirty="0" smtClean="0">
                <a:latin typeface="Times New Roman" pitchFamily="18" charset="0"/>
                <a:cs typeface="Times New Roman" pitchFamily="18" charset="0"/>
              </a:rPr>
              <a:t>The first digit has 2</a:t>
            </a:r>
            <a:r>
              <a:rPr lang="en-US" sz="2800" b="1" baseline="30000" dirty="0" smtClean="0">
                <a:latin typeface="Times New Roman" pitchFamily="18" charset="0"/>
                <a:cs typeface="Times New Roman" pitchFamily="18" charset="0"/>
              </a:rPr>
              <a:t>0</a:t>
            </a:r>
            <a:r>
              <a:rPr lang="en-US" sz="2800" b="1" dirty="0" smtClean="0">
                <a:latin typeface="Times New Roman" pitchFamily="18" charset="0"/>
                <a:cs typeface="Times New Roman" pitchFamily="18" charset="0"/>
              </a:rPr>
              <a:t> weights, the second has 2</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weights, the weight of the third digit is 2</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and so on. Consider a decimal number 3285 it can be written as</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binary-to-decimal-conversion-5">
            <a:hlinkClick r:id="rId2"/>
          </p:cNvPr>
          <p:cNvPicPr>
            <a:picLocks noChangeAspect="1" noChangeArrowheads="1"/>
          </p:cNvPicPr>
          <p:nvPr/>
        </p:nvPicPr>
        <p:blipFill>
          <a:blip r:embed="rId3" cstate="print"/>
          <a:srcRect/>
          <a:stretch>
            <a:fillRect/>
          </a:stretch>
        </p:blipFill>
        <p:spPr bwMode="auto">
          <a:xfrm>
            <a:off x="428596" y="3929066"/>
            <a:ext cx="8215370" cy="2357454"/>
          </a:xfrm>
          <a:prstGeom prst="rect">
            <a:avLst/>
          </a:prstGeom>
          <a:noFill/>
        </p:spPr>
      </p:pic>
      <p:sp>
        <p:nvSpPr>
          <p:cNvPr id="4" name="Rectangle 3"/>
          <p:cNvSpPr/>
          <p:nvPr/>
        </p:nvSpPr>
        <p:spPr>
          <a:xfrm>
            <a:off x="428596" y="285728"/>
            <a:ext cx="8429684" cy="3416320"/>
          </a:xfrm>
          <a:prstGeom prst="rect">
            <a:avLst/>
          </a:prstGeom>
        </p:spPr>
        <p:txBody>
          <a:bodyPr wrap="square">
            <a:spAutoFit/>
          </a:bodyPr>
          <a:lstStyle/>
          <a:p>
            <a:pPr algn="just" fontAlgn="base"/>
            <a:r>
              <a:rPr lang="en-US" sz="2400" b="1" dirty="0" smtClean="0">
                <a:latin typeface="Times New Roman" pitchFamily="18" charset="0"/>
                <a:cs typeface="Times New Roman" pitchFamily="18" charset="0"/>
              </a:rPr>
              <a:t>3285 = 3000 + 200 + 80 + 5</a:t>
            </a:r>
          </a:p>
          <a:p>
            <a:pPr algn="just" fontAlgn="base"/>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3285 = 3(10</a:t>
            </a:r>
            <a:r>
              <a:rPr lang="en-US" sz="2400" b="1" baseline="300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 + 2(10</a:t>
            </a:r>
            <a:r>
              <a:rPr lang="en-US" sz="2400" b="1" baseline="30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+ 8(10</a:t>
            </a:r>
            <a:r>
              <a:rPr lang="en-US" sz="2400" b="1" baseline="30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 + 5(10</a:t>
            </a:r>
            <a:r>
              <a:rPr lang="en-US" sz="2400" b="1" baseline="30000" dirty="0" smtClean="0">
                <a:latin typeface="Times New Roman" pitchFamily="18" charset="0"/>
                <a:cs typeface="Times New Roman" pitchFamily="18" charset="0"/>
              </a:rPr>
              <a:t>0</a:t>
            </a:r>
            <a:r>
              <a:rPr lang="en-US" sz="2400" b="1" dirty="0" smtClean="0">
                <a:latin typeface="Times New Roman" pitchFamily="18" charset="0"/>
                <a:cs typeface="Times New Roman" pitchFamily="18" charset="0"/>
              </a:rPr>
              <a:t>)</a:t>
            </a:r>
          </a:p>
          <a:p>
            <a:pPr algn="just" fontAlgn="base"/>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Thus the decimal number system is an example of positional notation where each digit position has a weight in terms of powers of ten. Similarly, in the binary number system each digit position has a weight regarding powers of two. Some of the examples of a binary digit are shown in the example.</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8501122" cy="6740307"/>
          </a:xfrm>
          <a:prstGeom prst="rect">
            <a:avLst/>
          </a:prstGeom>
        </p:spPr>
        <p:txBody>
          <a:bodyPr wrap="square">
            <a:spAutoFit/>
          </a:bodyPr>
          <a:lstStyle/>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In binary to decimal conversion when there is one in a digit position of a binary number, then the weight of the position is added. But when there is the zero in a binary position the weight of the position is disregarded.</a:t>
            </a: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Considered the conversion of the binary number 10101 into its equivalent decimal numbers.</a:t>
            </a: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t>On disregarding the weight 2</a:t>
            </a:r>
            <a:r>
              <a:rPr lang="en-US" sz="2400" b="1" baseline="30000" dirty="0" smtClean="0"/>
              <a:t>3</a:t>
            </a:r>
            <a:r>
              <a:rPr lang="en-US" sz="2400" b="1" dirty="0" smtClean="0"/>
              <a:t> and 2</a:t>
            </a:r>
            <a:r>
              <a:rPr lang="en-US" sz="2400" b="1" baseline="30000" dirty="0" smtClean="0"/>
              <a:t>1</a:t>
            </a:r>
            <a:r>
              <a:rPr lang="en-US" sz="2400" b="1" dirty="0" smtClean="0"/>
              <a:t> and summing up the remaining weights, we get the equivalent decimal number 21.</a:t>
            </a: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hlinkClick r:id="rId2"/>
              </a:rPr>
              <a:t/>
            </a:r>
            <a:br>
              <a:rPr lang="en-US" sz="2400" dirty="0" smtClean="0">
                <a:latin typeface="Times New Roman" pitchFamily="18" charset="0"/>
                <a:cs typeface="Times New Roman" pitchFamily="18" charset="0"/>
                <a:hlinkClick r:id="rId2"/>
              </a:rPr>
            </a:br>
            <a:endParaRPr lang="en-US" sz="2400" dirty="0">
              <a:latin typeface="Times New Roman" pitchFamily="18" charset="0"/>
              <a:cs typeface="Times New Roman" pitchFamily="18" charset="0"/>
            </a:endParaRPr>
          </a:p>
        </p:txBody>
      </p:sp>
      <p:pic>
        <p:nvPicPr>
          <p:cNvPr id="28674" name="Picture 2" descr="https://circuitglobe.com/wp-content/uploads/2016/09/binary-to-decimal-conversion.jpg"/>
          <p:cNvPicPr>
            <a:picLocks noChangeAspect="1" noChangeArrowheads="1"/>
          </p:cNvPicPr>
          <p:nvPr/>
        </p:nvPicPr>
        <p:blipFill>
          <a:blip r:embed="rId3" cstate="print"/>
          <a:srcRect/>
          <a:stretch>
            <a:fillRect/>
          </a:stretch>
        </p:blipFill>
        <p:spPr bwMode="auto">
          <a:xfrm>
            <a:off x="2000232" y="2857496"/>
            <a:ext cx="5286412" cy="264320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572560" cy="6832640"/>
          </a:xfrm>
          <a:prstGeom prst="rect">
            <a:avLst/>
          </a:prstGeom>
        </p:spPr>
        <p:txBody>
          <a:bodyPr wrap="square">
            <a:spAutoFit/>
          </a:bodyPr>
          <a:lstStyle/>
          <a:p>
            <a:pPr algn="ctr" fontAlgn="base"/>
            <a:r>
              <a:rPr lang="en-US" sz="2800" b="1" dirty="0" smtClean="0">
                <a:solidFill>
                  <a:srgbClr val="0070C0"/>
                </a:solidFill>
                <a:latin typeface="Times New Roman" pitchFamily="18" charset="0"/>
                <a:cs typeface="Times New Roman" pitchFamily="18" charset="0"/>
              </a:rPr>
              <a:t>Binary to Decimal Conversion for Fractional Number</a:t>
            </a:r>
          </a:p>
          <a:p>
            <a:pPr algn="ctr" fontAlgn="base">
              <a:lnSpc>
                <a:spcPct val="50000"/>
              </a:lnSpc>
            </a:pPr>
            <a:endParaRPr lang="en-US" sz="3200" b="1" dirty="0" smtClean="0">
              <a:solidFill>
                <a:srgbClr val="0070C0"/>
              </a:solidFill>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For a fractional number, the weights of the digit position to the right of binary point are given by 2</a:t>
            </a:r>
            <a:r>
              <a:rPr lang="en-US" sz="2400" b="1" baseline="30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 2</a:t>
            </a:r>
            <a:r>
              <a:rPr lang="en-US" sz="2400" b="1" baseline="30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2</a:t>
            </a:r>
            <a:r>
              <a:rPr lang="en-US" sz="2400" b="1" baseline="300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 2</a:t>
            </a:r>
            <a:r>
              <a:rPr lang="en-US" sz="2400" b="1" baseline="30000" dirty="0" smtClean="0">
                <a:latin typeface="Times New Roman" pitchFamily="18" charset="0"/>
                <a:cs typeface="Times New Roman" pitchFamily="18" charset="0"/>
              </a:rPr>
              <a:t>-4</a:t>
            </a:r>
            <a:r>
              <a:rPr lang="en-US" sz="2400" b="1" dirty="0" smtClean="0">
                <a:latin typeface="Times New Roman" pitchFamily="18" charset="0"/>
                <a:cs typeface="Times New Roman" pitchFamily="18" charset="0"/>
              </a:rPr>
              <a:t>… etc. Consider the conversion of a fractional binary number.0101 into its equivalent decimal numbers.</a:t>
            </a: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After disregarding the weight 2</a:t>
            </a:r>
            <a:r>
              <a:rPr lang="en-US" sz="2400" b="1" baseline="30000" dirty="0" smtClean="0">
                <a:latin typeface="Times New Roman" pitchFamily="18" charset="0"/>
                <a:cs typeface="Times New Roman" pitchFamily="18" charset="0"/>
              </a:rPr>
              <a:t>-1</a:t>
            </a:r>
            <a:r>
              <a:rPr lang="en-US" sz="2400" b="1" dirty="0" smtClean="0">
                <a:latin typeface="Times New Roman" pitchFamily="18" charset="0"/>
                <a:cs typeface="Times New Roman" pitchFamily="18" charset="0"/>
              </a:rPr>
              <a:t> and 2</a:t>
            </a:r>
            <a:r>
              <a:rPr lang="en-US" sz="2400" b="1" baseline="300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 and summing up the remaining weights, i.e., we get the decimal number 0.3125.</a:t>
            </a:r>
          </a:p>
          <a:p>
            <a:r>
              <a:rPr lang="en-US" dirty="0" smtClean="0">
                <a:hlinkClick r:id="rId2"/>
              </a:rPr>
              <a:t/>
            </a:r>
            <a:br>
              <a:rPr lang="en-US" dirty="0" smtClean="0">
                <a:hlinkClick r:id="rId2"/>
              </a:rPr>
            </a:br>
            <a:endParaRPr lang="en-US" dirty="0"/>
          </a:p>
        </p:txBody>
      </p:sp>
      <p:pic>
        <p:nvPicPr>
          <p:cNvPr id="29698" name="Picture 2" descr="https://circuitglobe.com/wp-content/uploads/2016/09/binary-to-decimal-conversion-2.jpg"/>
          <p:cNvPicPr>
            <a:picLocks noChangeAspect="1" noChangeArrowheads="1"/>
          </p:cNvPicPr>
          <p:nvPr/>
        </p:nvPicPr>
        <p:blipFill>
          <a:blip r:embed="rId3" cstate="print"/>
          <a:srcRect/>
          <a:stretch>
            <a:fillRect/>
          </a:stretch>
        </p:blipFill>
        <p:spPr bwMode="auto">
          <a:xfrm>
            <a:off x="2928926" y="2571744"/>
            <a:ext cx="3714776" cy="300039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501122" cy="3108543"/>
          </a:xfrm>
          <a:prstGeom prst="rect">
            <a:avLst/>
          </a:prstGeom>
        </p:spPr>
        <p:txBody>
          <a:bodyPr wrap="square">
            <a:spAutoFit/>
          </a:bodyPr>
          <a:lstStyle/>
          <a:p>
            <a:pPr algn="ctr" fontAlgn="base"/>
            <a:r>
              <a:rPr lang="en-US" sz="3200" b="1" dirty="0" smtClean="0">
                <a:solidFill>
                  <a:srgbClr val="0070C0"/>
                </a:solidFill>
                <a:latin typeface="Times New Roman" pitchFamily="18" charset="0"/>
                <a:cs typeface="Times New Roman" pitchFamily="18" charset="0"/>
              </a:rPr>
              <a:t>Binary to Decimal Conversion For Mixed Number</a:t>
            </a:r>
          </a:p>
          <a:p>
            <a:pPr algn="ctr" fontAlgn="base">
              <a:lnSpc>
                <a:spcPct val="50000"/>
              </a:lnSpc>
            </a:pPr>
            <a:endParaRPr lang="en-US" sz="3600" b="1" dirty="0" smtClean="0">
              <a:solidFill>
                <a:srgbClr val="0070C0"/>
              </a:solidFill>
              <a:latin typeface="Times New Roman" pitchFamily="18" charset="0"/>
              <a:cs typeface="Times New Roman" pitchFamily="18" charset="0"/>
            </a:endParaRPr>
          </a:p>
          <a:p>
            <a:pPr algn="just" fontAlgn="base">
              <a:buClr>
                <a:srgbClr val="C00000"/>
              </a:buClr>
              <a:buFont typeface="Wingdings" pitchFamily="2" charset="2"/>
              <a:buChar char="Ø"/>
            </a:pPr>
            <a:r>
              <a:rPr lang="en-US" sz="2600" b="1" dirty="0" smtClean="0">
                <a:latin typeface="Times New Roman" pitchFamily="18" charset="0"/>
                <a:cs typeface="Times New Roman" pitchFamily="18" charset="0"/>
              </a:rPr>
              <a:t>The number with an integer and fractional part are called mixed number. The weight for a mixed number can be written as</a:t>
            </a:r>
          </a:p>
          <a:p>
            <a:r>
              <a:rPr lang="en-US" dirty="0" smtClean="0">
                <a:hlinkClick r:id="rId2"/>
              </a:rPr>
              <a:t/>
            </a:r>
            <a:br>
              <a:rPr lang="en-US" dirty="0" smtClean="0">
                <a:hlinkClick r:id="rId2"/>
              </a:rPr>
            </a:br>
            <a:endParaRPr lang="en-US" dirty="0"/>
          </a:p>
        </p:txBody>
      </p:sp>
      <p:pic>
        <p:nvPicPr>
          <p:cNvPr id="30722" name="Picture 2" descr="https://circuitglobe.com/wp-content/uploads/2016/09/binary-to-decimal-conversion-3.jpg"/>
          <p:cNvPicPr>
            <a:picLocks noChangeAspect="1" noChangeArrowheads="1"/>
          </p:cNvPicPr>
          <p:nvPr/>
        </p:nvPicPr>
        <p:blipFill>
          <a:blip r:embed="rId3" cstate="print"/>
          <a:srcRect/>
          <a:stretch>
            <a:fillRect/>
          </a:stretch>
        </p:blipFill>
        <p:spPr bwMode="auto">
          <a:xfrm>
            <a:off x="857224" y="2428868"/>
            <a:ext cx="7786742" cy="2786082"/>
          </a:xfrm>
          <a:prstGeom prst="rect">
            <a:avLst/>
          </a:prstGeom>
          <a:noFill/>
        </p:spPr>
      </p:pic>
      <p:sp>
        <p:nvSpPr>
          <p:cNvPr id="4" name="Rectangle 3"/>
          <p:cNvSpPr/>
          <p:nvPr/>
        </p:nvSpPr>
        <p:spPr>
          <a:xfrm>
            <a:off x="500034" y="5214950"/>
            <a:ext cx="8358246" cy="892552"/>
          </a:xfrm>
          <a:prstGeom prst="rect">
            <a:avLst/>
          </a:prstGeom>
        </p:spPr>
        <p:txBody>
          <a:bodyPr wrap="square">
            <a:spAutoFit/>
          </a:bodyPr>
          <a:lstStyle/>
          <a:p>
            <a:pPr algn="just">
              <a:buClr>
                <a:srgbClr val="C00000"/>
              </a:buClr>
              <a:buFont typeface="Wingdings" pitchFamily="2" charset="2"/>
              <a:buChar char="Ø"/>
            </a:pPr>
            <a:r>
              <a:rPr lang="en-US" sz="2600" b="1" dirty="0" smtClean="0">
                <a:latin typeface="Times New Roman" pitchFamily="18" charset="0"/>
                <a:cs typeface="Times New Roman" pitchFamily="18" charset="0"/>
              </a:rPr>
              <a:t>Consider the conversion of a binary number 1101.101 into its equivalents decimal number</a:t>
            </a:r>
            <a:endParaRPr lang="en-US" sz="2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circuitglobe.com/wp-content/uploads/2016/09/binary-to-decimal-conversion-4.jpg"/>
          <p:cNvPicPr>
            <a:picLocks noChangeAspect="1" noChangeArrowheads="1"/>
          </p:cNvPicPr>
          <p:nvPr/>
        </p:nvPicPr>
        <p:blipFill>
          <a:blip r:embed="rId2" cstate="print"/>
          <a:srcRect/>
          <a:stretch>
            <a:fillRect/>
          </a:stretch>
        </p:blipFill>
        <p:spPr bwMode="auto">
          <a:xfrm>
            <a:off x="857224" y="500042"/>
            <a:ext cx="7500990" cy="3929090"/>
          </a:xfrm>
          <a:prstGeom prst="rect">
            <a:avLst/>
          </a:prstGeom>
          <a:noFill/>
        </p:spPr>
      </p:pic>
      <p:sp>
        <p:nvSpPr>
          <p:cNvPr id="3" name="Rectangle 2"/>
          <p:cNvSpPr/>
          <p:nvPr/>
        </p:nvSpPr>
        <p:spPr>
          <a:xfrm>
            <a:off x="357158" y="4572008"/>
            <a:ext cx="8501122" cy="1292662"/>
          </a:xfrm>
          <a:prstGeom prst="rect">
            <a:avLst/>
          </a:prstGeom>
        </p:spPr>
        <p:txBody>
          <a:bodyPr wrap="square">
            <a:spAutoFit/>
          </a:bodyPr>
          <a:lstStyle/>
          <a:p>
            <a:pPr algn="just">
              <a:buClr>
                <a:srgbClr val="C00000"/>
              </a:buClr>
              <a:buFont typeface="Wingdings" pitchFamily="2" charset="2"/>
              <a:buChar char="Ø"/>
            </a:pPr>
            <a:r>
              <a:rPr lang="en-US" sz="2600" b="1" dirty="0" smtClean="0">
                <a:latin typeface="Times New Roman" pitchFamily="18" charset="0"/>
                <a:cs typeface="Times New Roman" pitchFamily="18" charset="0"/>
              </a:rPr>
              <a:t>After disregarding the weight 2</a:t>
            </a:r>
            <a:r>
              <a:rPr lang="en-US" sz="2600" b="1" baseline="30000" dirty="0" smtClean="0">
                <a:latin typeface="Times New Roman" pitchFamily="18" charset="0"/>
                <a:cs typeface="Times New Roman" pitchFamily="18" charset="0"/>
              </a:rPr>
              <a:t>1</a:t>
            </a:r>
            <a:r>
              <a:rPr lang="en-US" sz="2600" b="1" dirty="0" smtClean="0">
                <a:latin typeface="Times New Roman" pitchFamily="18" charset="0"/>
                <a:cs typeface="Times New Roman" pitchFamily="18" charset="0"/>
              </a:rPr>
              <a:t> and 2</a:t>
            </a:r>
            <a:r>
              <a:rPr lang="en-US" sz="2600" b="1" baseline="30000" dirty="0" smtClean="0">
                <a:latin typeface="Times New Roman" pitchFamily="18" charset="0"/>
                <a:cs typeface="Times New Roman" pitchFamily="18" charset="0"/>
              </a:rPr>
              <a:t>-1</a:t>
            </a:r>
            <a:r>
              <a:rPr lang="en-US" sz="2600" b="1" dirty="0" smtClean="0">
                <a:latin typeface="Times New Roman" pitchFamily="18" charset="0"/>
                <a:cs typeface="Times New Roman" pitchFamily="18" charset="0"/>
              </a:rPr>
              <a:t> and on summing up the remaining weights the required decimal number is 13.625.</a:t>
            </a:r>
            <a:endParaRPr lang="en-US" sz="2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jpg"/>
          <p:cNvPicPr>
            <a:picLocks noChangeAspect="1"/>
          </p:cNvPicPr>
          <p:nvPr/>
        </p:nvPicPr>
        <p:blipFill>
          <a:blip r:embed="rId2" cstate="print"/>
          <a:stretch>
            <a:fillRect/>
          </a:stretch>
        </p:blipFill>
        <p:spPr>
          <a:xfrm>
            <a:off x="839296" y="285728"/>
            <a:ext cx="8018984" cy="614366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857224" y="285728"/>
            <a:ext cx="7572427" cy="657227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Decimal to bin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Decimal to binar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nvGraphicFramePr>
        <p:xfrm>
          <a:off x="714348" y="1214425"/>
          <a:ext cx="7929620" cy="4643468"/>
        </p:xfrm>
        <a:graphic>
          <a:graphicData uri="http://schemas.openxmlformats.org/drawingml/2006/table">
            <a:tbl>
              <a:tblPr/>
              <a:tblGrid>
                <a:gridCol w="1982405"/>
                <a:gridCol w="1982405"/>
                <a:gridCol w="1982405"/>
                <a:gridCol w="1982405"/>
              </a:tblGrid>
              <a:tr h="830420">
                <a:tc>
                  <a:txBody>
                    <a:bodyPr/>
                    <a:lstStyle/>
                    <a:p>
                      <a:pPr algn="ctr"/>
                      <a:r>
                        <a:rPr lang="en-US" sz="2000" b="1" i="0" dirty="0"/>
                        <a:t>Division</a:t>
                      </a:r>
                      <a:br>
                        <a:rPr lang="en-US" sz="2000" b="1" i="0" dirty="0"/>
                      </a:br>
                      <a:r>
                        <a:rPr lang="en-US" sz="2000" b="1" i="0" dirty="0"/>
                        <a:t>by 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a:r>
                        <a:rPr lang="en-US" sz="2000" b="1" i="0"/>
                        <a:t>Quotient</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a:r>
                        <a:rPr lang="en-US" sz="2000" b="1" i="0"/>
                        <a:t>Remainder</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c>
                  <a:txBody>
                    <a:bodyPr/>
                    <a:lstStyle/>
                    <a:p>
                      <a:pPr algn="ctr"/>
                      <a:r>
                        <a:rPr lang="en-US" sz="2000" b="1" i="0"/>
                        <a:t>Bit #</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0E0E0"/>
                    </a:solidFill>
                  </a:tcPr>
                </a:tc>
              </a:tr>
              <a:tr h="476631">
                <a:tc>
                  <a:txBody>
                    <a:bodyPr/>
                    <a:lstStyle/>
                    <a:p>
                      <a:pPr algn="r"/>
                      <a:r>
                        <a:rPr lang="en-US" sz="2000" b="1" dirty="0"/>
                        <a:t>174/2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87</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87/2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43</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43/2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21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21/2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10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3</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10/2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5</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4</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5/2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a:t>5</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2/2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dirty="0"/>
                        <a:t>6</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6631">
                <a:tc>
                  <a:txBody>
                    <a:bodyPr/>
                    <a:lstStyle/>
                    <a:p>
                      <a:pPr algn="r"/>
                      <a:r>
                        <a:rPr lang="en-US" sz="2000" b="1"/>
                        <a:t>1/2</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dirty="0"/>
                        <a:t>0</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r"/>
                      <a:r>
                        <a:rPr lang="en-US" sz="2000" b="1"/>
                        <a:t>1</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0F0"/>
                    </a:solidFill>
                  </a:tcPr>
                </a:tc>
                <a:tc>
                  <a:txBody>
                    <a:bodyPr/>
                    <a:lstStyle/>
                    <a:p>
                      <a:pPr algn="r"/>
                      <a:r>
                        <a:rPr lang="en-US" sz="2000" b="1" dirty="0"/>
                        <a:t>7</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4097" name="Rectangle 1"/>
          <p:cNvSpPr>
            <a:spLocks noChangeArrowheads="1"/>
          </p:cNvSpPr>
          <p:nvPr/>
        </p:nvSpPr>
        <p:spPr bwMode="auto">
          <a:xfrm>
            <a:off x="714348" y="285728"/>
            <a:ext cx="6500858" cy="784830"/>
          </a:xfrm>
          <a:prstGeom prst="rect">
            <a:avLst/>
          </a:prstGeom>
          <a:solidFill>
            <a:srgbClr val="FFFFFF"/>
          </a:solid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12529"/>
                </a:solidFill>
                <a:effectLst/>
                <a:latin typeface="Times New Roman" pitchFamily="18" charset="0"/>
                <a:cs typeface="Times New Roman" pitchFamily="18" charset="0"/>
              </a:rPr>
              <a:t>Example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12529"/>
                </a:solidFill>
                <a:effectLst/>
                <a:latin typeface="Times New Roman" pitchFamily="18" charset="0"/>
                <a:cs typeface="Times New Roman" pitchFamily="18" charset="0"/>
              </a:rPr>
              <a:t>Convert 174</a:t>
            </a:r>
            <a:r>
              <a:rPr kumimoji="0" lang="en-US" sz="2400" b="1" i="0" u="none" strike="noStrike" cap="none" normalizeH="0" baseline="-30000" dirty="0" smtClean="0">
                <a:ln>
                  <a:noFill/>
                </a:ln>
                <a:solidFill>
                  <a:srgbClr val="212529"/>
                </a:solidFill>
                <a:effectLst/>
                <a:latin typeface="Times New Roman" pitchFamily="18" charset="0"/>
                <a:cs typeface="Times New Roman" pitchFamily="18" charset="0"/>
              </a:rPr>
              <a:t>10</a:t>
            </a:r>
            <a:r>
              <a:rPr kumimoji="0" lang="en-US" sz="2400" b="1" i="0" u="none" strike="noStrike" cap="none" normalizeH="0" baseline="0" dirty="0" smtClean="0">
                <a:ln>
                  <a:noFill/>
                </a:ln>
                <a:solidFill>
                  <a:srgbClr val="212529"/>
                </a:solidFill>
                <a:effectLst/>
                <a:latin typeface="Times New Roman" pitchFamily="18" charset="0"/>
                <a:cs typeface="Times New Roman" pitchFamily="18" charset="0"/>
              </a:rPr>
              <a:t> to binary:</a:t>
            </a:r>
          </a:p>
        </p:txBody>
      </p:sp>
      <p:sp>
        <p:nvSpPr>
          <p:cNvPr id="6" name="Rectangle 5"/>
          <p:cNvSpPr/>
          <p:nvPr/>
        </p:nvSpPr>
        <p:spPr>
          <a:xfrm>
            <a:off x="928662" y="6000768"/>
            <a:ext cx="2882199" cy="461665"/>
          </a:xfrm>
          <a:prstGeom prst="rect">
            <a:avLst/>
          </a:prstGeom>
        </p:spPr>
        <p:txBody>
          <a:bodyPr wrap="none">
            <a:spAutoFit/>
          </a:bodyPr>
          <a:lstStyle/>
          <a:p>
            <a:pPr lvl="0" eaLnBrk="0" fontAlgn="base" hangingPunct="0">
              <a:spcBef>
                <a:spcPct val="0"/>
              </a:spcBef>
              <a:spcAft>
                <a:spcPct val="0"/>
              </a:spcAft>
            </a:pPr>
            <a:r>
              <a:rPr lang="en-US" sz="2400" b="1" dirty="0" smtClean="0">
                <a:solidFill>
                  <a:srgbClr val="212529"/>
                </a:solidFill>
                <a:latin typeface="Times New Roman" pitchFamily="18" charset="0"/>
                <a:cs typeface="Times New Roman" pitchFamily="18" charset="0"/>
              </a:rPr>
              <a:t>So 174</a:t>
            </a:r>
            <a:r>
              <a:rPr lang="en-US" sz="2400" b="1" baseline="-30000" dirty="0" smtClean="0">
                <a:solidFill>
                  <a:srgbClr val="212529"/>
                </a:solidFill>
                <a:latin typeface="Times New Roman" pitchFamily="18" charset="0"/>
                <a:cs typeface="Times New Roman" pitchFamily="18" charset="0"/>
              </a:rPr>
              <a:t>10</a:t>
            </a:r>
            <a:r>
              <a:rPr lang="en-US" sz="2400" b="1" dirty="0" smtClean="0">
                <a:solidFill>
                  <a:srgbClr val="212529"/>
                </a:solidFill>
                <a:latin typeface="Times New Roman" pitchFamily="18" charset="0"/>
                <a:cs typeface="Times New Roman" pitchFamily="18" charset="0"/>
              </a:rPr>
              <a:t> = 10101110</a:t>
            </a:r>
            <a:r>
              <a:rPr lang="en-US" sz="2400" b="1" baseline="-30000" dirty="0" smtClean="0">
                <a:solidFill>
                  <a:srgbClr val="212529"/>
                </a:solidFill>
                <a:latin typeface="Times New Roman" pitchFamily="18" charset="0"/>
                <a:cs typeface="Times New Roman" pitchFamily="18" charset="0"/>
              </a:rPr>
              <a:t>2</a:t>
            </a: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357158" y="0"/>
            <a:ext cx="8241078" cy="5500726"/>
          </a:xfrm>
          <a:prstGeom prst="rect">
            <a:avLst/>
          </a:prstGeom>
        </p:spPr>
      </p:pic>
      <p:sp>
        <p:nvSpPr>
          <p:cNvPr id="3" name="TextBox 2"/>
          <p:cNvSpPr txBox="1"/>
          <p:nvPr/>
        </p:nvSpPr>
        <p:spPr>
          <a:xfrm>
            <a:off x="4286248" y="6000768"/>
            <a:ext cx="2107693" cy="523220"/>
          </a:xfrm>
          <a:prstGeom prst="rect">
            <a:avLst/>
          </a:prstGeom>
          <a:noFill/>
        </p:spPr>
        <p:txBody>
          <a:bodyPr wrap="none" rtlCol="0">
            <a:spAutoFit/>
          </a:bodyPr>
          <a:lstStyle/>
          <a:p>
            <a:r>
              <a:rPr lang="en-US" sz="2800" b="1" dirty="0" smtClean="0">
                <a:latin typeface="Times New Roman" pitchFamily="18" charset="0"/>
                <a:cs typeface="Times New Roman" pitchFamily="18" charset="0"/>
              </a:rPr>
              <a:t>(0.75)=(0.11)</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25298"/>
            <a:ext cx="8143932" cy="1169551"/>
          </a:xfrm>
        </p:spPr>
        <p:txBody>
          <a:bodyPr/>
          <a:lstStyle/>
          <a:p>
            <a:r>
              <a:rPr lang="en-US" b="1" dirty="0" smtClean="0"/>
              <a:t/>
            </a:r>
            <a:br>
              <a:rPr lang="en-US" b="1" dirty="0" smtClean="0"/>
            </a:br>
            <a:r>
              <a:rPr lang="en-US" sz="3600" b="1" dirty="0" smtClean="0">
                <a:solidFill>
                  <a:srgbClr val="0070C0"/>
                </a:solidFill>
                <a:latin typeface="Times New Roman" pitchFamily="18" charset="0"/>
                <a:cs typeface="Times New Roman" pitchFamily="18" charset="0"/>
              </a:rPr>
              <a:t>UNIT-VI-Digital Electronics: Syllabus</a:t>
            </a:r>
            <a:endParaRPr lang="en-IN" sz="4400" b="1" dirty="0">
              <a:solidFill>
                <a:srgbClr val="0070C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500034" y="1643050"/>
            <a:ext cx="8155940" cy="4339650"/>
          </a:xfrm>
        </p:spPr>
        <p:txBody>
          <a:bodyPr/>
          <a:lstStyle/>
          <a:p>
            <a:pPr marL="571500" indent="-571500" algn="just">
              <a:lnSpc>
                <a:spcPct val="150000"/>
              </a:lnSpc>
              <a:buClr>
                <a:srgbClr val="C00000"/>
              </a:buClr>
              <a:buFont typeface="Wingdings" pitchFamily="2" charset="2"/>
              <a:buChar char="Ø"/>
            </a:pPr>
            <a:r>
              <a:rPr lang="en-US" sz="2800" u="none" dirty="0" smtClean="0"/>
              <a:t>Number Systems - Binary Codes - Binary Arithmetic- Boolean Algebra, Laws &amp; Theorems - Simplification of Boolean Expression using K maps- Logic Gates – Implementation of Boolean Expression is using logic gates – Standard forms of Boolean Expression</a:t>
            </a:r>
            <a:r>
              <a:rPr lang="en-US" sz="3200" u="none" dirty="0" smtClean="0"/>
              <a:t>.</a:t>
            </a:r>
            <a:endParaRPr lang="en-IN" sz="3200" u="none" dirty="0"/>
          </a:p>
          <a:p>
            <a:pPr algn="just"/>
            <a:endParaRPr lang="en-IN" dirty="0"/>
          </a:p>
        </p:txBody>
      </p:sp>
    </p:spTree>
    <p:extLst>
      <p:ext uri="{BB962C8B-B14F-4D97-AF65-F5344CB8AC3E}">
        <p14:creationId xmlns="" xmlns:p14="http://schemas.microsoft.com/office/powerpoint/2010/main" val="153099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328071"/>
            <a:ext cx="7929618" cy="6601807"/>
          </a:xfrm>
          <a:prstGeom prst="rect">
            <a:avLst/>
          </a:prstGeom>
        </p:spPr>
        <p:txBody>
          <a:bodyPr wrap="square">
            <a:spAutoFit/>
          </a:bodyPr>
          <a:lstStyle/>
          <a:p>
            <a:pPr>
              <a:lnSpc>
                <a:spcPct val="150000"/>
              </a:lnSpc>
              <a:buClr>
                <a:srgbClr val="C00000"/>
              </a:buClr>
              <a:buFont typeface="Wingdings" pitchFamily="2" charset="2"/>
              <a:buChar char="Ø"/>
            </a:pPr>
            <a:r>
              <a:rPr lang="en-US" sz="2400" b="1" dirty="0" smtClean="0">
                <a:latin typeface="Times New Roman" pitchFamily="18" charset="0"/>
                <a:cs typeface="Times New Roman" pitchFamily="18" charset="0"/>
              </a:rPr>
              <a:t>The fractional part of 85.375 is 0.375. Multiply the fractional part repeatedly by 2 until it becomes 0.</a:t>
            </a:r>
          </a:p>
          <a:p>
            <a:pPr>
              <a:lnSpc>
                <a:spcPct val="150000"/>
              </a:lnSpc>
              <a:buClr>
                <a:srgbClr val="C00000"/>
              </a:buClr>
            </a:pPr>
            <a:r>
              <a:rPr lang="en-US" sz="2400" b="1" dirty="0" smtClean="0">
                <a:latin typeface="Times New Roman" pitchFamily="18" charset="0"/>
                <a:cs typeface="Times New Roman" pitchFamily="18" charset="0"/>
              </a:rPr>
              <a:t>0.375 × 2 = 0.750</a:t>
            </a:r>
          </a:p>
          <a:p>
            <a:pPr>
              <a:lnSpc>
                <a:spcPct val="150000"/>
              </a:lnSpc>
              <a:buClr>
                <a:srgbClr val="C00000"/>
              </a:buClr>
            </a:pPr>
            <a:r>
              <a:rPr lang="en-US" sz="2400" b="1" dirty="0" smtClean="0">
                <a:latin typeface="Times New Roman" pitchFamily="18" charset="0"/>
                <a:cs typeface="Times New Roman" pitchFamily="18" charset="0"/>
              </a:rPr>
              <a:t>0.750 × 2 = 1.500</a:t>
            </a:r>
          </a:p>
          <a:p>
            <a:pPr>
              <a:lnSpc>
                <a:spcPct val="150000"/>
              </a:lnSpc>
              <a:buClr>
                <a:srgbClr val="C00000"/>
              </a:buClr>
            </a:pPr>
            <a:r>
              <a:rPr lang="en-US" sz="2400" b="1" dirty="0" smtClean="0">
                <a:latin typeface="Times New Roman" pitchFamily="18" charset="0"/>
                <a:cs typeface="Times New Roman" pitchFamily="18" charset="0"/>
              </a:rPr>
              <a:t>0.500 × 2 = 1.000</a:t>
            </a:r>
          </a:p>
          <a:p>
            <a:pPr>
              <a:lnSpc>
                <a:spcPct val="150000"/>
              </a:lnSpc>
              <a:buClr>
                <a:srgbClr val="C00000"/>
              </a:buClr>
              <a:buFont typeface="Wingdings" pitchFamily="2" charset="2"/>
              <a:buChar char="Ø"/>
            </a:pPr>
            <a:r>
              <a:rPr lang="en-US" sz="2400" b="1" dirty="0" smtClean="0">
                <a:latin typeface="Times New Roman" pitchFamily="18" charset="0"/>
                <a:cs typeface="Times New Roman" pitchFamily="18" charset="0"/>
              </a:rPr>
              <a:t>From top to bottom, write the integer parts of the results to the fractional part of the number in base 2.</a:t>
            </a:r>
          </a:p>
          <a:p>
            <a:pPr>
              <a:lnSpc>
                <a:spcPct val="150000"/>
              </a:lnSpc>
              <a:buClr>
                <a:srgbClr val="C00000"/>
              </a:buClr>
            </a:pPr>
            <a:r>
              <a:rPr lang="en-US" sz="2400" b="1" dirty="0" smtClean="0">
                <a:latin typeface="Times New Roman" pitchFamily="18" charset="0"/>
                <a:cs typeface="Times New Roman" pitchFamily="18" charset="0"/>
              </a:rPr>
              <a:t>(0.375)</a:t>
            </a:r>
            <a:r>
              <a:rPr lang="en-US" sz="2400" b="1" baseline="-25000" dirty="0" smtClean="0">
                <a:latin typeface="Times New Roman" pitchFamily="18" charset="0"/>
                <a:cs typeface="Times New Roman" pitchFamily="18" charset="0"/>
              </a:rPr>
              <a:t>10</a:t>
            </a:r>
            <a:r>
              <a:rPr lang="en-US" sz="2400" b="1" dirty="0" smtClean="0">
                <a:latin typeface="Times New Roman" pitchFamily="18" charset="0"/>
                <a:cs typeface="Times New Roman" pitchFamily="18" charset="0"/>
              </a:rPr>
              <a:t> = (0.011)</a:t>
            </a:r>
            <a:r>
              <a:rPr lang="en-US" sz="2400" b="1" baseline="-25000" dirty="0" smtClean="0">
                <a:latin typeface="Times New Roman" pitchFamily="18" charset="0"/>
                <a:cs typeface="Times New Roman" pitchFamily="18" charset="0"/>
              </a:rPr>
              <a:t>2</a:t>
            </a:r>
          </a:p>
          <a:p>
            <a:pPr>
              <a:lnSpc>
                <a:spcPct val="150000"/>
              </a:lnSpc>
              <a:buClr>
                <a:srgbClr val="C00000"/>
              </a:buClr>
              <a:buFont typeface="Wingdings" pitchFamily="2" charset="2"/>
              <a:buChar char="Ø"/>
            </a:pPr>
            <a:r>
              <a:rPr lang="en-US" sz="2400" b="1" dirty="0" smtClean="0">
                <a:latin typeface="Times New Roman" pitchFamily="18" charset="0"/>
                <a:cs typeface="Times New Roman" pitchFamily="18" charset="0"/>
              </a:rPr>
              <a:t>Combine the whole number and fractional parts to obtain the overall result.</a:t>
            </a:r>
          </a:p>
          <a:p>
            <a:r>
              <a:rPr lang="en-US" sz="2400" b="1" dirty="0" smtClean="0">
                <a:latin typeface="Times New Roman" pitchFamily="18" charset="0"/>
                <a:cs typeface="Times New Roman" pitchFamily="18" charset="0"/>
              </a:rPr>
              <a:t>(85.375)</a:t>
            </a:r>
            <a:r>
              <a:rPr lang="en-US" sz="2400" b="1" baseline="-25000" dirty="0" smtClean="0">
                <a:latin typeface="Times New Roman" pitchFamily="18" charset="0"/>
                <a:cs typeface="Times New Roman" pitchFamily="18" charset="0"/>
              </a:rPr>
              <a:t>10</a:t>
            </a:r>
            <a:r>
              <a:rPr lang="en-US" sz="2400" b="1" dirty="0" smtClean="0">
                <a:latin typeface="Times New Roman" pitchFamily="18" charset="0"/>
                <a:cs typeface="Times New Roman" pitchFamily="18" charset="0"/>
              </a:rPr>
              <a:t> = (1010101)</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(0.011)</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(1010101.011)</a:t>
            </a:r>
            <a:r>
              <a:rPr lang="en-US" sz="2400" b="1" baseline="-25000" dirty="0" smtClean="0">
                <a:latin typeface="Times New Roman" pitchFamily="18" charset="0"/>
                <a:cs typeface="Times New Roman" pitchFamily="18" charset="0"/>
              </a:rPr>
              <a:t>2</a:t>
            </a:r>
            <a:endParaRPr lang="en-US" sz="2400" b="1" dirty="0" smtClean="0">
              <a:latin typeface="Times New Roman" pitchFamily="18" charset="0"/>
              <a:cs typeface="Times New Roman" pitchFamily="18" charset="0"/>
            </a:endParaRPr>
          </a:p>
          <a:p>
            <a:pPr>
              <a:lnSpc>
                <a:spcPct val="150000"/>
              </a:lnSpc>
              <a:buClr>
                <a:srgbClr val="C00000"/>
              </a:buClr>
              <a:buFont typeface="Wingdings" pitchFamily="2" charset="2"/>
              <a:buChar char="Ø"/>
            </a:pPr>
            <a:endParaRPr lang="en-US" sz="2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2143108" y="214290"/>
            <a:ext cx="5000660" cy="61436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jpg"/>
          <p:cNvPicPr>
            <a:picLocks noChangeAspect="1"/>
          </p:cNvPicPr>
          <p:nvPr/>
        </p:nvPicPr>
        <p:blipFill>
          <a:blip r:embed="rId2" cstate="print"/>
          <a:stretch>
            <a:fillRect/>
          </a:stretch>
        </p:blipFill>
        <p:spPr>
          <a:xfrm>
            <a:off x="1527096" y="285728"/>
            <a:ext cx="6089808" cy="635798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1152101" y="500042"/>
            <a:ext cx="6839797" cy="607223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1972208" y="357166"/>
            <a:ext cx="5385873" cy="6286544"/>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00034" y="571480"/>
            <a:ext cx="3977640" cy="7346730"/>
          </a:xfrm>
        </p:spPr>
        <p:txBody>
          <a:bodyPr/>
          <a:lstStyle/>
          <a:p>
            <a:r>
              <a:rPr lang="en-US" sz="2000" u="none" dirty="0" smtClean="0">
                <a:solidFill>
                  <a:srgbClr val="0070C0"/>
                </a:solidFill>
              </a:rPr>
              <a:t>Convert Hexadecimal to Binary</a:t>
            </a:r>
          </a:p>
          <a:p>
            <a:r>
              <a:rPr lang="en-US" sz="2000" u="none" dirty="0" smtClean="0">
                <a:solidFill>
                  <a:srgbClr val="C00000"/>
                </a:solidFill>
              </a:rPr>
              <a:t>Example #1</a:t>
            </a:r>
          </a:p>
          <a:p>
            <a:r>
              <a:rPr lang="en-US" sz="1800" u="none" dirty="0" smtClean="0"/>
              <a:t>Convert (4E)</a:t>
            </a:r>
            <a:r>
              <a:rPr lang="en-US" sz="1800" u="none" baseline="-25000" dirty="0" smtClean="0"/>
              <a:t>16</a:t>
            </a:r>
            <a:r>
              <a:rPr lang="en-US" sz="1800" u="none" dirty="0" smtClean="0"/>
              <a:t> to binary:</a:t>
            </a:r>
          </a:p>
          <a:p>
            <a:r>
              <a:rPr lang="en-US" sz="1800" u="none" dirty="0" smtClean="0"/>
              <a:t>(4)</a:t>
            </a:r>
            <a:r>
              <a:rPr lang="en-US" sz="1800" u="none" baseline="-25000" dirty="0" smtClean="0"/>
              <a:t>16</a:t>
            </a:r>
            <a:r>
              <a:rPr lang="en-US" sz="1800" u="none" dirty="0" smtClean="0"/>
              <a:t> = (0100)</a:t>
            </a:r>
            <a:r>
              <a:rPr lang="en-US" sz="1800" u="none" baseline="-25000" dirty="0" smtClean="0"/>
              <a:t>2</a:t>
            </a:r>
            <a:endParaRPr lang="en-US" sz="1800" u="none" dirty="0" smtClean="0"/>
          </a:p>
          <a:p>
            <a:r>
              <a:rPr lang="en-US" sz="1800" u="none" dirty="0" smtClean="0"/>
              <a:t>(E)</a:t>
            </a:r>
            <a:r>
              <a:rPr lang="en-US" sz="1800" u="none" baseline="-25000" dirty="0" smtClean="0"/>
              <a:t>16</a:t>
            </a:r>
            <a:r>
              <a:rPr lang="en-US" sz="1800" u="none" dirty="0" smtClean="0"/>
              <a:t> = (1110)</a:t>
            </a:r>
            <a:r>
              <a:rPr lang="en-US" sz="1800" u="none" baseline="-25000" dirty="0" smtClean="0"/>
              <a:t>2</a:t>
            </a:r>
            <a:r>
              <a:rPr lang="en-US" sz="1800" u="none" dirty="0" smtClean="0"/>
              <a:t>     </a:t>
            </a:r>
            <a:r>
              <a:rPr lang="en-US" sz="1800" u="none" baseline="-25000" dirty="0" smtClean="0"/>
              <a:t>So</a:t>
            </a:r>
            <a:endParaRPr lang="en-US" sz="1800" u="none" dirty="0" smtClean="0"/>
          </a:p>
          <a:p>
            <a:r>
              <a:rPr lang="en-US" sz="1800" u="none" dirty="0" smtClean="0"/>
              <a:t>(4E)</a:t>
            </a:r>
            <a:r>
              <a:rPr lang="en-US" sz="1800" u="none" baseline="-25000" dirty="0" smtClean="0"/>
              <a:t>16</a:t>
            </a:r>
            <a:r>
              <a:rPr lang="en-US" sz="1800" u="none" dirty="0" smtClean="0"/>
              <a:t> = (01001110)</a:t>
            </a:r>
            <a:r>
              <a:rPr lang="en-US" sz="1800" u="none" baseline="-25000" dirty="0" smtClean="0"/>
              <a:t>2</a:t>
            </a:r>
          </a:p>
          <a:p>
            <a:endParaRPr lang="en-US" sz="2000" u="none" baseline="-25000" dirty="0" smtClean="0"/>
          </a:p>
          <a:p>
            <a:r>
              <a:rPr lang="en-US" sz="2000" u="none" dirty="0" smtClean="0">
                <a:solidFill>
                  <a:srgbClr val="0070C0"/>
                </a:solidFill>
              </a:rPr>
              <a:t>Convert Octal to Binary</a:t>
            </a:r>
          </a:p>
          <a:p>
            <a:r>
              <a:rPr lang="en-US" sz="2000" u="none" dirty="0" smtClean="0">
                <a:solidFill>
                  <a:srgbClr val="C00000"/>
                </a:solidFill>
              </a:rPr>
              <a:t>Example</a:t>
            </a:r>
          </a:p>
          <a:p>
            <a:r>
              <a:rPr lang="en-US" sz="1800" u="none" dirty="0" smtClean="0"/>
              <a:t>Convert octal 154</a:t>
            </a:r>
            <a:r>
              <a:rPr lang="en-US" sz="1800" u="none" baseline="-25000" dirty="0" smtClean="0"/>
              <a:t>8</a:t>
            </a:r>
            <a:r>
              <a:rPr lang="en-US" sz="1800" u="none" dirty="0" smtClean="0"/>
              <a:t> to binary:</a:t>
            </a:r>
          </a:p>
          <a:p>
            <a:r>
              <a:rPr lang="en-US" sz="1800" u="none" dirty="0" smtClean="0"/>
              <a:t>154</a:t>
            </a:r>
            <a:r>
              <a:rPr lang="en-US" sz="1800" u="none" baseline="-25000" dirty="0" smtClean="0"/>
              <a:t>8</a:t>
            </a:r>
            <a:r>
              <a:rPr lang="en-US" sz="1800" u="none" dirty="0" smtClean="0"/>
              <a:t> = 1 5 4 = 1 101 100 = 1101100</a:t>
            </a:r>
            <a:r>
              <a:rPr lang="en-US" sz="1800" u="none" baseline="-25000" dirty="0" smtClean="0"/>
              <a:t>2</a:t>
            </a:r>
          </a:p>
          <a:p>
            <a:endParaRPr lang="en-US" sz="2000" u="none" baseline="-25000" dirty="0" smtClean="0"/>
          </a:p>
          <a:p>
            <a:r>
              <a:rPr lang="en-US" sz="2000" u="none" dirty="0" smtClean="0">
                <a:solidFill>
                  <a:srgbClr val="0070C0"/>
                </a:solidFill>
              </a:rPr>
              <a:t>Convert Octal to Hexadecimal</a:t>
            </a:r>
          </a:p>
          <a:p>
            <a:r>
              <a:rPr lang="en-US" sz="2000" u="none" dirty="0" smtClean="0">
                <a:solidFill>
                  <a:srgbClr val="C00000"/>
                </a:solidFill>
              </a:rPr>
              <a:t>Example</a:t>
            </a:r>
          </a:p>
          <a:p>
            <a:r>
              <a:rPr lang="en-US" sz="1800" u="none" dirty="0" smtClean="0"/>
              <a:t>Convert octal 154</a:t>
            </a:r>
            <a:r>
              <a:rPr lang="en-US" sz="1800" u="none" baseline="-25000" dirty="0" smtClean="0"/>
              <a:t>8</a:t>
            </a:r>
            <a:r>
              <a:rPr lang="en-US" sz="1800" u="none" dirty="0" smtClean="0"/>
              <a:t> to hex:</a:t>
            </a:r>
          </a:p>
          <a:p>
            <a:r>
              <a:rPr lang="en-US" sz="1800" u="none" dirty="0" smtClean="0"/>
              <a:t>Convert every octal digit to 3 binary digits:</a:t>
            </a:r>
          </a:p>
          <a:p>
            <a:r>
              <a:rPr lang="en-US" sz="1800" u="none" dirty="0" smtClean="0"/>
              <a:t>154</a:t>
            </a:r>
            <a:r>
              <a:rPr lang="en-US" sz="1800" u="none" baseline="-25000" dirty="0" smtClean="0"/>
              <a:t>8</a:t>
            </a:r>
            <a:r>
              <a:rPr lang="en-US" sz="1800" u="none" dirty="0" smtClean="0"/>
              <a:t> = 001 101 100 = 001101100</a:t>
            </a:r>
            <a:r>
              <a:rPr lang="en-US" sz="1800" u="none" baseline="-25000" dirty="0" smtClean="0"/>
              <a:t>2</a:t>
            </a:r>
            <a:endParaRPr lang="en-US" sz="1800" u="none" dirty="0" smtClean="0"/>
          </a:p>
          <a:p>
            <a:r>
              <a:rPr lang="en-US" sz="1800" u="none" dirty="0" smtClean="0"/>
              <a:t>Then convert every 4 binary digits to 1 hex digit:</a:t>
            </a:r>
          </a:p>
          <a:p>
            <a:r>
              <a:rPr lang="en-US" sz="1800" u="none" dirty="0" smtClean="0"/>
              <a:t>001101100</a:t>
            </a:r>
            <a:r>
              <a:rPr lang="en-US" sz="1800" u="none" baseline="-25000" dirty="0" smtClean="0"/>
              <a:t>2</a:t>
            </a:r>
            <a:r>
              <a:rPr lang="en-US" sz="1800" u="none" dirty="0" smtClean="0"/>
              <a:t> = 0110 1100 = 6C</a:t>
            </a:r>
            <a:r>
              <a:rPr lang="en-US" sz="1800" u="none" baseline="-25000" dirty="0" smtClean="0"/>
              <a:t>16</a:t>
            </a:r>
            <a:endParaRPr lang="en-US" sz="1800" u="none" dirty="0" smtClean="0"/>
          </a:p>
          <a:p>
            <a:endParaRPr lang="en-US" sz="2000" u="none" dirty="0" smtClean="0"/>
          </a:p>
          <a:p>
            <a:endParaRPr lang="en-US" sz="2000" u="none" baseline="-25000" dirty="0" smtClean="0"/>
          </a:p>
          <a:p>
            <a:endParaRPr lang="en-US" sz="2000" u="none" baseline="-25000" dirty="0" smtClean="0"/>
          </a:p>
          <a:p>
            <a:endParaRPr lang="en-US" sz="2000" u="none" dirty="0" smtClean="0"/>
          </a:p>
          <a:p>
            <a:endParaRPr lang="en-US" sz="2000" u="none" dirty="0" smtClean="0">
              <a:solidFill>
                <a:srgbClr val="0070C0"/>
              </a:solidFill>
            </a:endParaRPr>
          </a:p>
          <a:p>
            <a:endParaRPr lang="en-US" u="none" dirty="0">
              <a:solidFill>
                <a:srgbClr val="0070C0"/>
              </a:solidFill>
            </a:endParaRPr>
          </a:p>
        </p:txBody>
      </p:sp>
      <p:sp>
        <p:nvSpPr>
          <p:cNvPr id="4" name="Content Placeholder 3"/>
          <p:cNvSpPr>
            <a:spLocks noGrp="1"/>
          </p:cNvSpPr>
          <p:nvPr>
            <p:ph sz="half" idx="3"/>
          </p:nvPr>
        </p:nvSpPr>
        <p:spPr>
          <a:xfrm>
            <a:off x="4709160" y="571480"/>
            <a:ext cx="3977640" cy="6011526"/>
          </a:xfrm>
        </p:spPr>
        <p:txBody>
          <a:bodyPr/>
          <a:lstStyle/>
          <a:p>
            <a:r>
              <a:rPr lang="en-US" sz="2000" u="none" dirty="0" smtClean="0">
                <a:solidFill>
                  <a:srgbClr val="0070C0"/>
                </a:solidFill>
              </a:rPr>
              <a:t>Convert Binary to Hexadecimal</a:t>
            </a:r>
          </a:p>
          <a:p>
            <a:r>
              <a:rPr lang="en-US" sz="2000" u="none" dirty="0" smtClean="0">
                <a:solidFill>
                  <a:srgbClr val="C00000"/>
                </a:solidFill>
              </a:rPr>
              <a:t>Example #1</a:t>
            </a:r>
          </a:p>
          <a:p>
            <a:r>
              <a:rPr lang="en-US" sz="1800" u="none" dirty="0" smtClean="0"/>
              <a:t>Convert (01001110)</a:t>
            </a:r>
            <a:r>
              <a:rPr lang="en-US" sz="1800" u="none" baseline="-25000" dirty="0" smtClean="0"/>
              <a:t>2</a:t>
            </a:r>
            <a:r>
              <a:rPr lang="en-US" sz="1800" u="none" dirty="0" smtClean="0"/>
              <a:t> to hex:</a:t>
            </a:r>
          </a:p>
          <a:p>
            <a:r>
              <a:rPr lang="en-US" sz="1800" u="none" dirty="0" smtClean="0"/>
              <a:t>(0100)</a:t>
            </a:r>
            <a:r>
              <a:rPr lang="en-US" sz="1800" u="none" baseline="-25000" dirty="0" smtClean="0"/>
              <a:t>2</a:t>
            </a:r>
            <a:r>
              <a:rPr lang="en-US" sz="1800" u="none" dirty="0" smtClean="0"/>
              <a:t> = (4)</a:t>
            </a:r>
            <a:r>
              <a:rPr lang="en-US" sz="1800" u="none" baseline="-25000" dirty="0" smtClean="0"/>
              <a:t>16</a:t>
            </a:r>
            <a:endParaRPr lang="en-US" sz="1800" u="none" dirty="0" smtClean="0"/>
          </a:p>
          <a:p>
            <a:r>
              <a:rPr lang="en-US" sz="1800" u="none" dirty="0" smtClean="0"/>
              <a:t>(1110)</a:t>
            </a:r>
            <a:r>
              <a:rPr lang="en-US" sz="1800" u="none" baseline="-25000" dirty="0" smtClean="0"/>
              <a:t>2</a:t>
            </a:r>
            <a:r>
              <a:rPr lang="en-US" sz="1800" u="none" dirty="0" smtClean="0"/>
              <a:t> = (E)</a:t>
            </a:r>
            <a:r>
              <a:rPr lang="en-US" sz="1800" u="none" baseline="-25000" dirty="0" smtClean="0"/>
              <a:t>16</a:t>
            </a:r>
            <a:r>
              <a:rPr lang="en-US" sz="1800" u="none" dirty="0" smtClean="0"/>
              <a:t>    </a:t>
            </a:r>
            <a:r>
              <a:rPr lang="en-US" sz="1800" u="none" baseline="-25000" dirty="0" smtClean="0"/>
              <a:t>So</a:t>
            </a:r>
            <a:endParaRPr lang="en-US" sz="1800" u="none" dirty="0" smtClean="0"/>
          </a:p>
          <a:p>
            <a:r>
              <a:rPr lang="en-US" sz="1800" u="none" dirty="0" smtClean="0"/>
              <a:t>(01001110)</a:t>
            </a:r>
            <a:r>
              <a:rPr lang="en-US" sz="1800" u="none" baseline="-25000" dirty="0" smtClean="0"/>
              <a:t>2</a:t>
            </a:r>
            <a:r>
              <a:rPr lang="en-US" sz="1800" u="none" dirty="0" smtClean="0"/>
              <a:t> = (4E)</a:t>
            </a:r>
            <a:r>
              <a:rPr lang="en-US" sz="1800" u="none" baseline="-25000" dirty="0" smtClean="0"/>
              <a:t>16</a:t>
            </a:r>
          </a:p>
          <a:p>
            <a:endParaRPr lang="en-US" sz="1800" u="none" baseline="-25000" dirty="0" smtClean="0"/>
          </a:p>
          <a:p>
            <a:r>
              <a:rPr lang="en-US" sz="2000" u="none" dirty="0" smtClean="0">
                <a:solidFill>
                  <a:srgbClr val="0070C0"/>
                </a:solidFill>
              </a:rPr>
              <a:t>Convert Binary to Octal</a:t>
            </a:r>
          </a:p>
          <a:p>
            <a:r>
              <a:rPr lang="en-US" sz="2000" u="none" dirty="0" smtClean="0">
                <a:solidFill>
                  <a:srgbClr val="C00000"/>
                </a:solidFill>
              </a:rPr>
              <a:t>Example</a:t>
            </a:r>
          </a:p>
          <a:p>
            <a:r>
              <a:rPr lang="en-US" sz="1800" u="none" dirty="0" smtClean="0"/>
              <a:t>Convert binary 1101100</a:t>
            </a:r>
            <a:r>
              <a:rPr lang="en-US" sz="1800" u="none" baseline="-25000" dirty="0" smtClean="0"/>
              <a:t>2</a:t>
            </a:r>
            <a:r>
              <a:rPr lang="en-US" sz="1800" u="none" dirty="0" smtClean="0"/>
              <a:t> to octal:</a:t>
            </a:r>
          </a:p>
          <a:p>
            <a:r>
              <a:rPr lang="en-US" sz="1800" u="none" dirty="0" smtClean="0"/>
              <a:t>Convert every 3 binary bits (from bit0) to octal digit:</a:t>
            </a:r>
          </a:p>
          <a:p>
            <a:r>
              <a:rPr lang="en-US" sz="1800" u="none" dirty="0" smtClean="0"/>
              <a:t>1101100</a:t>
            </a:r>
            <a:r>
              <a:rPr lang="en-US" sz="1800" u="none" baseline="-25000" dirty="0" smtClean="0"/>
              <a:t>2</a:t>
            </a:r>
            <a:r>
              <a:rPr lang="en-US" sz="1800" u="none" dirty="0" smtClean="0"/>
              <a:t> = 1 101 100 = 1 5 4 = 154</a:t>
            </a:r>
            <a:r>
              <a:rPr lang="en-US" sz="1800" u="none" baseline="-25000" dirty="0" smtClean="0"/>
              <a:t>8</a:t>
            </a:r>
          </a:p>
          <a:p>
            <a:endParaRPr lang="en-US" sz="1800" u="none" baseline="-25000" dirty="0" smtClean="0"/>
          </a:p>
          <a:p>
            <a:r>
              <a:rPr lang="en-US" sz="1800" u="none" dirty="0" smtClean="0">
                <a:solidFill>
                  <a:srgbClr val="0070C0"/>
                </a:solidFill>
              </a:rPr>
              <a:t>Convert Hexadecimal to Octal</a:t>
            </a:r>
          </a:p>
          <a:p>
            <a:r>
              <a:rPr lang="en-US" sz="1800" u="none" dirty="0" smtClean="0">
                <a:solidFill>
                  <a:srgbClr val="C00000"/>
                </a:solidFill>
              </a:rPr>
              <a:t>Example</a:t>
            </a:r>
          </a:p>
          <a:p>
            <a:r>
              <a:rPr lang="en-US" sz="1800" u="none" dirty="0" smtClean="0"/>
              <a:t>Convert hex 6C</a:t>
            </a:r>
            <a:r>
              <a:rPr lang="en-US" sz="1800" u="none" baseline="-25000" dirty="0" smtClean="0"/>
              <a:t>16</a:t>
            </a:r>
            <a:r>
              <a:rPr lang="en-US" sz="1800" u="none" dirty="0" smtClean="0"/>
              <a:t> to octal:</a:t>
            </a:r>
          </a:p>
          <a:p>
            <a:r>
              <a:rPr lang="en-US" sz="1800" u="none" dirty="0" smtClean="0"/>
              <a:t>6C</a:t>
            </a:r>
            <a:r>
              <a:rPr lang="en-US" sz="1800" u="none" baseline="-25000" dirty="0" smtClean="0"/>
              <a:t>16</a:t>
            </a:r>
            <a:r>
              <a:rPr lang="en-US" sz="1800" u="none" dirty="0" smtClean="0"/>
              <a:t> = 6 C = 110 1100 = 1101100</a:t>
            </a:r>
            <a:r>
              <a:rPr lang="en-US" sz="1800" u="none" baseline="-25000" dirty="0" smtClean="0"/>
              <a:t>2</a:t>
            </a:r>
            <a:endParaRPr lang="en-US" sz="1800" u="none" dirty="0" smtClean="0"/>
          </a:p>
          <a:p>
            <a:r>
              <a:rPr lang="en-US" sz="1800" u="none" dirty="0" smtClean="0"/>
              <a:t>1101100</a:t>
            </a:r>
            <a:r>
              <a:rPr lang="en-US" sz="1800" u="none" baseline="-25000" dirty="0" smtClean="0"/>
              <a:t>2</a:t>
            </a:r>
            <a:r>
              <a:rPr lang="en-US" sz="1800" u="none" dirty="0" smtClean="0"/>
              <a:t> = 1 101 100 = 1 5 4 = 154</a:t>
            </a:r>
            <a:r>
              <a:rPr lang="en-US" sz="1800" u="none" baseline="-25000" dirty="0" smtClean="0"/>
              <a:t>8</a:t>
            </a:r>
            <a:endParaRPr lang="en-US" sz="1800" u="none" dirty="0" smtClean="0"/>
          </a:p>
          <a:p>
            <a:endParaRPr lang="en-US" sz="1800" u="none" dirty="0" smtClean="0"/>
          </a:p>
          <a:p>
            <a:r>
              <a:rPr lang="en-US" sz="2000" u="none" dirty="0" smtClean="0">
                <a:solidFill>
                  <a:srgbClr val="0070C0"/>
                </a:solidFill>
              </a:rPr>
              <a:t> </a:t>
            </a:r>
            <a:endParaRPr lang="en-US" sz="2000" u="none" dirty="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852407" y="428604"/>
            <a:ext cx="7439186" cy="607223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85720" y="428604"/>
            <a:ext cx="8229600" cy="430887"/>
          </a:xfrm>
        </p:spPr>
        <p:txBody>
          <a:bodyPr/>
          <a:lstStyle/>
          <a:p>
            <a:pPr algn="ctr" eaLnBrk="1" hangingPunct="1"/>
            <a:r>
              <a:rPr lang="en-US" sz="2800" b="1" dirty="0" smtClean="0">
                <a:solidFill>
                  <a:srgbClr val="C00000"/>
                </a:solidFill>
              </a:rPr>
              <a:t>BINARY ARITHMETIC</a:t>
            </a:r>
            <a:endParaRPr lang="en-US" sz="2800" dirty="0" smtClean="0">
              <a:solidFill>
                <a:srgbClr val="C00000"/>
              </a:solidFill>
            </a:endParaRPr>
          </a:p>
        </p:txBody>
      </p:sp>
      <p:sp>
        <p:nvSpPr>
          <p:cNvPr id="15363" name="Content Placeholder 2"/>
          <p:cNvSpPr>
            <a:spLocks noGrp="1"/>
          </p:cNvSpPr>
          <p:nvPr>
            <p:ph idx="1"/>
          </p:nvPr>
        </p:nvSpPr>
        <p:spPr>
          <a:xfrm>
            <a:off x="228600" y="914400"/>
            <a:ext cx="8458200" cy="1600438"/>
          </a:xfrm>
        </p:spPr>
        <p:txBody>
          <a:bodyPr/>
          <a:lstStyle/>
          <a:p>
            <a:pPr eaLnBrk="1" hangingPunct="1"/>
            <a:r>
              <a:rPr lang="en-US" sz="2000" u="none" dirty="0" smtClean="0"/>
              <a:t>The binary arithmetic operations such as addition, subtraction, multiplication and division are similar to the decimal number system. </a:t>
            </a:r>
          </a:p>
          <a:p>
            <a:pPr eaLnBrk="1" hangingPunct="1"/>
            <a:r>
              <a:rPr lang="en-US" sz="2000" u="none" dirty="0" smtClean="0"/>
              <a:t>Binary arithmetic's are simpler than decimal because they involve only two digits (bits) 1 and 0.</a:t>
            </a:r>
          </a:p>
          <a:p>
            <a:pPr eaLnBrk="1" hangingPunct="1">
              <a:buFont typeface="Arial" charset="0"/>
              <a:buNone/>
            </a:pPr>
            <a:r>
              <a:rPr lang="en-US" sz="2400" b="1" dirty="0" smtClean="0">
                <a:solidFill>
                  <a:srgbClr val="0070C0"/>
                </a:solidFill>
              </a:rPr>
              <a:t>Binary Addition</a:t>
            </a:r>
            <a:endParaRPr lang="en-US" sz="1400" dirty="0" smtClean="0">
              <a:solidFill>
                <a:srgbClr val="0070C0"/>
              </a:solidFill>
            </a:endParaRPr>
          </a:p>
        </p:txBody>
      </p:sp>
      <p:pic>
        <p:nvPicPr>
          <p:cNvPr id="15366" name="Picture 3"/>
          <p:cNvPicPr>
            <a:picLocks noChangeAspect="1" noChangeArrowheads="1"/>
          </p:cNvPicPr>
          <p:nvPr/>
        </p:nvPicPr>
        <p:blipFill>
          <a:blip r:embed="rId2" cstate="print"/>
          <a:srcRect/>
          <a:stretch>
            <a:fillRect/>
          </a:stretch>
        </p:blipFill>
        <p:spPr bwMode="auto">
          <a:xfrm>
            <a:off x="1785918" y="2500306"/>
            <a:ext cx="5257800" cy="1600200"/>
          </a:xfrm>
          <a:prstGeom prst="rect">
            <a:avLst/>
          </a:prstGeom>
          <a:noFill/>
          <a:ln w="9525">
            <a:noFill/>
            <a:miter lim="800000"/>
            <a:headEnd/>
            <a:tailEnd/>
          </a:ln>
        </p:spPr>
      </p:pic>
      <p:pic>
        <p:nvPicPr>
          <p:cNvPr id="15367" name="Picture 5"/>
          <p:cNvPicPr>
            <a:picLocks noChangeAspect="1" noChangeArrowheads="1"/>
          </p:cNvPicPr>
          <p:nvPr/>
        </p:nvPicPr>
        <p:blipFill>
          <a:blip r:embed="rId3" cstate="print"/>
          <a:srcRect/>
          <a:stretch>
            <a:fillRect/>
          </a:stretch>
        </p:blipFill>
        <p:spPr bwMode="auto">
          <a:xfrm>
            <a:off x="1571604" y="4357694"/>
            <a:ext cx="6046787" cy="187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571472" y="428604"/>
            <a:ext cx="8229600" cy="369332"/>
          </a:xfrm>
        </p:spPr>
        <p:txBody>
          <a:bodyPr/>
          <a:lstStyle/>
          <a:p>
            <a:pPr algn="ctr" eaLnBrk="1" hangingPunct="1">
              <a:buFont typeface="Arial" charset="0"/>
              <a:buNone/>
            </a:pPr>
            <a:r>
              <a:rPr lang="en-US" sz="2400" b="1" dirty="0" smtClean="0">
                <a:solidFill>
                  <a:srgbClr val="0070C0"/>
                </a:solidFill>
              </a:rPr>
              <a:t>Binary Subtraction</a:t>
            </a:r>
            <a:endParaRPr lang="en-US" sz="1600" dirty="0" smtClean="0">
              <a:solidFill>
                <a:srgbClr val="0070C0"/>
              </a:solidFill>
            </a:endParaRPr>
          </a:p>
        </p:txBody>
      </p:sp>
      <p:pic>
        <p:nvPicPr>
          <p:cNvPr id="16389" name="Picture 2"/>
          <p:cNvPicPr>
            <a:picLocks noChangeAspect="1" noChangeArrowheads="1"/>
          </p:cNvPicPr>
          <p:nvPr/>
        </p:nvPicPr>
        <p:blipFill>
          <a:blip r:embed="rId2" cstate="print"/>
          <a:srcRect/>
          <a:stretch>
            <a:fillRect/>
          </a:stretch>
        </p:blipFill>
        <p:spPr bwMode="auto">
          <a:xfrm>
            <a:off x="2159000" y="1071547"/>
            <a:ext cx="4270388" cy="1628792"/>
          </a:xfrm>
          <a:prstGeom prst="rect">
            <a:avLst/>
          </a:prstGeom>
          <a:noFill/>
          <a:ln w="9525">
            <a:noFill/>
            <a:miter lim="800000"/>
            <a:headEnd/>
            <a:tailEnd/>
          </a:ln>
        </p:spPr>
      </p:pic>
      <p:pic>
        <p:nvPicPr>
          <p:cNvPr id="16390" name="Picture 3"/>
          <p:cNvPicPr>
            <a:picLocks noChangeAspect="1" noChangeArrowheads="1"/>
          </p:cNvPicPr>
          <p:nvPr/>
        </p:nvPicPr>
        <p:blipFill>
          <a:blip r:embed="rId3" cstate="print"/>
          <a:srcRect/>
          <a:stretch>
            <a:fillRect/>
          </a:stretch>
        </p:blipFill>
        <p:spPr bwMode="auto">
          <a:xfrm>
            <a:off x="1905000" y="2743200"/>
            <a:ext cx="4295775" cy="1685932"/>
          </a:xfrm>
          <a:prstGeom prst="rect">
            <a:avLst/>
          </a:prstGeom>
          <a:noFill/>
          <a:ln w="9525">
            <a:noFill/>
            <a:miter lim="800000"/>
            <a:headEnd/>
            <a:tailEnd/>
          </a:ln>
        </p:spPr>
      </p:pic>
      <p:pic>
        <p:nvPicPr>
          <p:cNvPr id="16391" name="Picture 4"/>
          <p:cNvPicPr>
            <a:picLocks noChangeAspect="1" noChangeArrowheads="1"/>
          </p:cNvPicPr>
          <p:nvPr/>
        </p:nvPicPr>
        <p:blipFill>
          <a:blip r:embed="rId4" cstate="print"/>
          <a:srcRect/>
          <a:stretch>
            <a:fillRect/>
          </a:stretch>
        </p:blipFill>
        <p:spPr bwMode="auto">
          <a:xfrm>
            <a:off x="1643042" y="4643446"/>
            <a:ext cx="4543425" cy="17288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441325"/>
            <a:ext cx="8229600" cy="3570208"/>
          </a:xfrm>
        </p:spPr>
        <p:txBody>
          <a:bodyPr/>
          <a:lstStyle/>
          <a:p>
            <a:pPr eaLnBrk="1" hangingPunct="1"/>
            <a:r>
              <a:rPr lang="en-US" sz="2400" b="1" dirty="0" smtClean="0">
                <a:solidFill>
                  <a:srgbClr val="0070C0"/>
                </a:solidFill>
              </a:rPr>
              <a:t>Binary Multiplication</a:t>
            </a:r>
          </a:p>
          <a:p>
            <a:pPr eaLnBrk="1" hangingPunct="1"/>
            <a:endParaRPr lang="en-US" sz="1600" b="1" dirty="0" smtClean="0"/>
          </a:p>
          <a:p>
            <a:pPr eaLnBrk="1" hangingPunct="1"/>
            <a:endParaRPr lang="en-US" sz="1600" b="1" dirty="0" smtClean="0"/>
          </a:p>
          <a:p>
            <a:pPr eaLnBrk="1" hangingPunct="1"/>
            <a:endParaRPr lang="en-US" sz="1600" b="1" dirty="0" smtClean="0"/>
          </a:p>
          <a:p>
            <a:pPr eaLnBrk="1" hangingPunct="1"/>
            <a:endParaRPr lang="en-US" sz="1600" b="1" dirty="0" smtClean="0"/>
          </a:p>
          <a:p>
            <a:pPr eaLnBrk="1" hangingPunct="1"/>
            <a:endParaRPr lang="en-US" sz="1600" b="1" dirty="0" smtClean="0"/>
          </a:p>
          <a:p>
            <a:pPr eaLnBrk="1" hangingPunct="1"/>
            <a:endParaRPr lang="en-US" sz="1600" b="1" dirty="0" smtClean="0"/>
          </a:p>
          <a:p>
            <a:pPr eaLnBrk="1" hangingPunct="1"/>
            <a:endParaRPr lang="en-US" sz="1600" dirty="0" smtClean="0"/>
          </a:p>
          <a:p>
            <a:pPr eaLnBrk="1" hangingPunct="1"/>
            <a:endParaRPr lang="en-US" sz="1600" b="1" dirty="0" smtClean="0"/>
          </a:p>
          <a:p>
            <a:pPr eaLnBrk="1" hangingPunct="1"/>
            <a:endParaRPr lang="en-US" sz="1600" b="1" dirty="0" smtClean="0"/>
          </a:p>
          <a:p>
            <a:pPr eaLnBrk="1" hangingPunct="1"/>
            <a:endParaRPr lang="en-US" sz="1600" b="1" dirty="0" smtClean="0"/>
          </a:p>
          <a:p>
            <a:pPr eaLnBrk="1" hangingPunct="1"/>
            <a:endParaRPr lang="en-US" sz="2400" b="1" dirty="0" smtClean="0">
              <a:solidFill>
                <a:srgbClr val="0070C0"/>
              </a:solidFill>
            </a:endParaRPr>
          </a:p>
          <a:p>
            <a:pPr eaLnBrk="1" hangingPunct="1"/>
            <a:r>
              <a:rPr lang="en-US" sz="2400" b="1" dirty="0" smtClean="0">
                <a:solidFill>
                  <a:srgbClr val="0070C0"/>
                </a:solidFill>
              </a:rPr>
              <a:t>Binary Division</a:t>
            </a:r>
            <a:endParaRPr lang="en-US" sz="2400" dirty="0" smtClean="0">
              <a:solidFill>
                <a:srgbClr val="0070C0"/>
              </a:solidFill>
            </a:endParaRPr>
          </a:p>
        </p:txBody>
      </p:sp>
      <p:pic>
        <p:nvPicPr>
          <p:cNvPr id="17413" name="Picture 2"/>
          <p:cNvPicPr>
            <a:picLocks noChangeAspect="1" noChangeArrowheads="1"/>
          </p:cNvPicPr>
          <p:nvPr/>
        </p:nvPicPr>
        <p:blipFill>
          <a:blip r:embed="rId2" cstate="print"/>
          <a:srcRect/>
          <a:stretch>
            <a:fillRect/>
          </a:stretch>
        </p:blipFill>
        <p:spPr bwMode="auto">
          <a:xfrm>
            <a:off x="1676400" y="973138"/>
            <a:ext cx="5715000" cy="2241548"/>
          </a:xfrm>
          <a:prstGeom prst="rect">
            <a:avLst/>
          </a:prstGeom>
          <a:noFill/>
          <a:ln w="9525">
            <a:solidFill>
              <a:srgbClr val="00B0F0"/>
            </a:solidFill>
            <a:miter lim="800000"/>
            <a:headEnd/>
            <a:tailEnd/>
          </a:ln>
        </p:spPr>
      </p:pic>
      <p:pic>
        <p:nvPicPr>
          <p:cNvPr id="17414" name="Picture 4"/>
          <p:cNvPicPr>
            <a:picLocks noChangeAspect="1" noChangeArrowheads="1"/>
          </p:cNvPicPr>
          <p:nvPr/>
        </p:nvPicPr>
        <p:blipFill>
          <a:blip r:embed="rId3" cstate="print"/>
          <a:srcRect/>
          <a:stretch>
            <a:fillRect/>
          </a:stretch>
        </p:blipFill>
        <p:spPr bwMode="auto">
          <a:xfrm>
            <a:off x="1785918" y="4214818"/>
            <a:ext cx="5638800" cy="2303463"/>
          </a:xfrm>
          <a:prstGeom prst="rect">
            <a:avLst/>
          </a:prstGeom>
          <a:noFill/>
          <a:ln w="9525">
            <a:solidFill>
              <a:srgbClr val="00B0F0"/>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0432" y="225298"/>
            <a:ext cx="4147567" cy="627736"/>
          </a:xfrm>
          <a:prstGeom prst="rect">
            <a:avLst/>
          </a:prstGeom>
        </p:spPr>
        <p:txBody>
          <a:bodyPr vert="horz" wrap="square" lIns="0" tIns="12065" rIns="0" bIns="0" rtlCol="0">
            <a:spAutoFit/>
          </a:bodyPr>
          <a:lstStyle/>
          <a:p>
            <a:pPr marL="12700">
              <a:lnSpc>
                <a:spcPct val="100000"/>
              </a:lnSpc>
              <a:spcBef>
                <a:spcPts val="95"/>
              </a:spcBef>
            </a:pPr>
            <a:r>
              <a:rPr lang="en-US" b="1" dirty="0" smtClean="0">
                <a:solidFill>
                  <a:srgbClr val="C00000"/>
                </a:solidFill>
                <a:latin typeface="Times New Roman" pitchFamily="18" charset="0"/>
                <a:cs typeface="Times New Roman" pitchFamily="18" charset="0"/>
              </a:rPr>
              <a:t>Number Systems</a:t>
            </a:r>
            <a:endParaRPr b="1" spc="-20" dirty="0">
              <a:solidFill>
                <a:srgbClr val="C00000"/>
              </a:solidFill>
              <a:latin typeface="Times New Roman" pitchFamily="18" charset="0"/>
              <a:cs typeface="Times New Roman" pitchFamily="18" charset="0"/>
            </a:endParaRPr>
          </a:p>
        </p:txBody>
      </p:sp>
      <p:sp>
        <p:nvSpPr>
          <p:cNvPr id="3" name="object 3"/>
          <p:cNvSpPr txBox="1"/>
          <p:nvPr/>
        </p:nvSpPr>
        <p:spPr>
          <a:xfrm>
            <a:off x="285720" y="940054"/>
            <a:ext cx="8501122" cy="6343788"/>
          </a:xfrm>
          <a:prstGeom prst="rect">
            <a:avLst/>
          </a:prstGeom>
        </p:spPr>
        <p:txBody>
          <a:bodyPr vert="horz" wrap="square" lIns="0" tIns="85725" rIns="0" bIns="0" rtlCol="0">
            <a:spAutoFit/>
          </a:bodyPr>
          <a:lstStyle/>
          <a:p>
            <a:pPr marL="355600" indent="-342900" algn="just">
              <a:lnSpc>
                <a:spcPct val="114000"/>
              </a:lnSpc>
              <a:spcBef>
                <a:spcPts val="675"/>
              </a:spcBef>
              <a:buClr>
                <a:srgbClr val="C00000"/>
              </a:buClr>
              <a:buFont typeface="Wingdings" pitchFamily="2" charset="2"/>
              <a:buChar char="Ø"/>
              <a:tabLst>
                <a:tab pos="354965" algn="l"/>
                <a:tab pos="355600" algn="l"/>
              </a:tabLst>
            </a:pPr>
            <a:r>
              <a:rPr lang="en-US" sz="2600" b="1" dirty="0" smtClean="0">
                <a:latin typeface="Times New Roman" pitchFamily="18" charset="0"/>
                <a:cs typeface="Times New Roman" pitchFamily="18" charset="0"/>
              </a:rPr>
              <a:t>In digital electronics, the number system is used for representing the information. </a:t>
            </a:r>
          </a:p>
          <a:p>
            <a:pPr marL="355600" indent="-342900" algn="just">
              <a:lnSpc>
                <a:spcPct val="50000"/>
              </a:lnSpc>
              <a:spcBef>
                <a:spcPts val="675"/>
              </a:spcBef>
              <a:buClr>
                <a:srgbClr val="C00000"/>
              </a:buClr>
              <a:buFont typeface="Wingdings" pitchFamily="2" charset="2"/>
              <a:buChar char="Ø"/>
              <a:tabLst>
                <a:tab pos="354965" algn="l"/>
                <a:tab pos="355600" algn="l"/>
              </a:tabLst>
            </a:pPr>
            <a:endParaRPr lang="en-US" sz="2600" b="1" dirty="0" smtClean="0">
              <a:latin typeface="Times New Roman" pitchFamily="18" charset="0"/>
              <a:cs typeface="Times New Roman" pitchFamily="18" charset="0"/>
            </a:endParaRPr>
          </a:p>
          <a:p>
            <a:pPr marL="355600" indent="-342900" algn="just">
              <a:lnSpc>
                <a:spcPct val="114000"/>
              </a:lnSpc>
              <a:spcBef>
                <a:spcPts val="675"/>
              </a:spcBef>
              <a:buClr>
                <a:srgbClr val="C00000"/>
              </a:buClr>
              <a:buFont typeface="Wingdings" pitchFamily="2" charset="2"/>
              <a:buChar char="Ø"/>
              <a:tabLst>
                <a:tab pos="354965" algn="l"/>
                <a:tab pos="355600" algn="l"/>
              </a:tabLst>
            </a:pPr>
            <a:r>
              <a:rPr lang="en-US" sz="2600" b="1" dirty="0" smtClean="0">
                <a:latin typeface="Times New Roman" pitchFamily="18" charset="0"/>
                <a:cs typeface="Times New Roman" pitchFamily="18" charset="0"/>
              </a:rPr>
              <a:t>The number system has different bases and the most common of them are the decimal, binary, octal, and hexadecimal.</a:t>
            </a:r>
          </a:p>
          <a:p>
            <a:pPr marL="355600" indent="-342900" algn="just">
              <a:lnSpc>
                <a:spcPct val="50000"/>
              </a:lnSpc>
              <a:spcBef>
                <a:spcPts val="675"/>
              </a:spcBef>
              <a:buClr>
                <a:srgbClr val="C00000"/>
              </a:buClr>
              <a:tabLst>
                <a:tab pos="354965" algn="l"/>
                <a:tab pos="355600" algn="l"/>
              </a:tabLst>
            </a:pPr>
            <a:endParaRPr lang="en-US" sz="2600" b="1" dirty="0" smtClean="0">
              <a:latin typeface="Times New Roman" pitchFamily="18" charset="0"/>
              <a:cs typeface="Times New Roman" pitchFamily="18" charset="0"/>
            </a:endParaRPr>
          </a:p>
          <a:p>
            <a:pPr marL="355600" indent="-342900" algn="just">
              <a:lnSpc>
                <a:spcPct val="114000"/>
              </a:lnSpc>
              <a:spcBef>
                <a:spcPts val="675"/>
              </a:spcBef>
              <a:buClr>
                <a:srgbClr val="C00000"/>
              </a:buClr>
              <a:buFont typeface="Wingdings" pitchFamily="2" charset="2"/>
              <a:buChar char="Ø"/>
              <a:tabLst>
                <a:tab pos="354965" algn="l"/>
                <a:tab pos="355600" algn="l"/>
              </a:tabLst>
            </a:pPr>
            <a:r>
              <a:rPr lang="en-US" sz="2600" b="1" dirty="0" smtClean="0">
                <a:latin typeface="Times New Roman" pitchFamily="18" charset="0"/>
                <a:cs typeface="Times New Roman" pitchFamily="18" charset="0"/>
              </a:rPr>
              <a:t>The base or radix of the number system is the total number of the digit used in the number system.</a:t>
            </a:r>
          </a:p>
          <a:p>
            <a:pPr marL="355600" indent="-342900" algn="just">
              <a:lnSpc>
                <a:spcPct val="50000"/>
              </a:lnSpc>
              <a:spcBef>
                <a:spcPts val="675"/>
              </a:spcBef>
              <a:buClr>
                <a:srgbClr val="C00000"/>
              </a:buClr>
              <a:tabLst>
                <a:tab pos="354965" algn="l"/>
                <a:tab pos="355600" algn="l"/>
              </a:tabLst>
            </a:pPr>
            <a:r>
              <a:rPr lang="en-US" sz="2600" b="1" dirty="0" smtClean="0">
                <a:latin typeface="Times New Roman" pitchFamily="18" charset="0"/>
                <a:cs typeface="Times New Roman" pitchFamily="18" charset="0"/>
              </a:rPr>
              <a:t> </a:t>
            </a:r>
          </a:p>
          <a:p>
            <a:pPr marL="355600" indent="-342900" algn="just">
              <a:lnSpc>
                <a:spcPct val="114000"/>
              </a:lnSpc>
              <a:spcBef>
                <a:spcPts val="675"/>
              </a:spcBef>
              <a:buClr>
                <a:srgbClr val="C00000"/>
              </a:buClr>
              <a:buFont typeface="Wingdings" pitchFamily="2" charset="2"/>
              <a:buChar char="Ø"/>
              <a:tabLst>
                <a:tab pos="354965" algn="l"/>
                <a:tab pos="355600" algn="l"/>
              </a:tabLst>
            </a:pPr>
            <a:r>
              <a:rPr lang="en-US" sz="2600" b="1" dirty="0" smtClean="0">
                <a:latin typeface="Times New Roman" pitchFamily="18" charset="0"/>
                <a:cs typeface="Times New Roman" pitchFamily="18" charset="0"/>
              </a:rPr>
              <a:t>Suppose if the number system representing the digit from 0 – 9 then the base of the system is the 10.</a:t>
            </a:r>
          </a:p>
          <a:p>
            <a:r>
              <a:rPr lang="en-US" sz="2400" dirty="0" smtClean="0"/>
              <a:t/>
            </a:r>
            <a:br>
              <a:rPr lang="en-US" sz="2400" dirty="0" smtClean="0"/>
            </a:br>
            <a:endParaRPr lang="en-US" sz="2400" b="1" dirty="0" smtClean="0">
              <a:latin typeface="Times New Roman" pitchFamily="18" charset="0"/>
              <a:cs typeface="Times New Roman" pitchFamily="18" charset="0"/>
            </a:endParaRPr>
          </a:p>
          <a:p>
            <a:pPr marL="12700" algn="just">
              <a:lnSpc>
                <a:spcPct val="50000"/>
              </a:lnSpc>
              <a:spcBef>
                <a:spcPts val="675"/>
              </a:spcBef>
              <a:buClr>
                <a:srgbClr val="C00000"/>
              </a:buClr>
              <a:tabLst>
                <a:tab pos="354965" algn="l"/>
                <a:tab pos="355600" algn="l"/>
              </a:tabLst>
            </a:pPr>
            <a:endParaRPr sz="2400" b="1" dirty="0">
              <a:latin typeface="Times New Roman"/>
              <a:cs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7992888" cy="6247864"/>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One's complement</a:t>
            </a:r>
          </a:p>
          <a:p>
            <a:pPr algn="ctr"/>
            <a:endParaRPr lang="en-US" sz="2400" b="1" dirty="0" smtClean="0">
              <a:solidFill>
                <a:srgbClr val="C00000"/>
              </a:solidFill>
              <a:latin typeface="Times New Roman" pitchFamily="18" charset="0"/>
              <a:cs typeface="Times New Roman" pitchFamily="18" charset="0"/>
            </a:endParaRPr>
          </a:p>
          <a:p>
            <a:pPr algn="just">
              <a:lnSpc>
                <a:spcPct val="110000"/>
              </a:lnSpc>
              <a:buFont typeface="Wingdings" pitchFamily="2" charset="2"/>
              <a:buChar char="Ø"/>
            </a:pPr>
            <a:r>
              <a:rPr lang="en-US" sz="2000" b="1" dirty="0" smtClean="0">
                <a:solidFill>
                  <a:srgbClr val="C00000"/>
                </a:solidFill>
                <a:latin typeface="Times New Roman" pitchFamily="18" charset="0"/>
                <a:cs typeface="Times New Roman" pitchFamily="18" charset="0"/>
              </a:rPr>
              <a:t>One's complement: </a:t>
            </a:r>
            <a:r>
              <a:rPr lang="en-US" sz="2000" b="1" dirty="0" smtClean="0">
                <a:latin typeface="Times New Roman" pitchFamily="18" charset="0"/>
                <a:cs typeface="Times New Roman" pitchFamily="18" charset="0"/>
              </a:rPr>
              <a:t>The ones' complement of a binary number is found by inverting each bit (replacing 0s with 1s and 1s with 0s). For example, the ones' complement of 101100 is 010011. This operation is also known as the bitwise complement or logical complement. </a:t>
            </a:r>
          </a:p>
          <a:p>
            <a:pPr>
              <a:lnSpc>
                <a:spcPct val="110000"/>
              </a:lnSpc>
            </a:pPr>
            <a:r>
              <a:rPr lang="en-US" sz="2000" b="1" dirty="0" smtClean="0">
                <a:latin typeface="Times New Roman" pitchFamily="18" charset="0"/>
                <a:cs typeface="Times New Roman" pitchFamily="18" charset="0"/>
              </a:rPr>
              <a:t>Here's a more detailed explanation:</a:t>
            </a:r>
          </a:p>
          <a:p>
            <a:pPr>
              <a:lnSpc>
                <a:spcPct val="110000"/>
              </a:lnSpc>
            </a:pPr>
            <a:r>
              <a:rPr lang="en-US" sz="2000" b="1" dirty="0" smtClean="0">
                <a:latin typeface="Times New Roman" pitchFamily="18" charset="0"/>
                <a:cs typeface="Times New Roman" pitchFamily="18" charset="0"/>
              </a:rPr>
              <a:t>Inversion:</a:t>
            </a:r>
          </a:p>
          <a:p>
            <a:pPr>
              <a:lnSpc>
                <a:spcPct val="110000"/>
              </a:lnSpc>
            </a:pPr>
            <a:r>
              <a:rPr lang="en-US" sz="2000" b="1" dirty="0" smtClean="0">
                <a:latin typeface="Times New Roman" pitchFamily="18" charset="0"/>
                <a:cs typeface="Times New Roman" pitchFamily="18" charset="0"/>
              </a:rPr>
              <a:t>In a binary number, each digit (bit) is either 0 or 1. The ones' complement involves changing each 0 to a 1 and each 1 to a 0. </a:t>
            </a:r>
          </a:p>
          <a:p>
            <a:pPr>
              <a:lnSpc>
                <a:spcPct val="110000"/>
              </a:lnSpc>
            </a:pPr>
            <a:endParaRPr lang="en-US" sz="2000" b="1" dirty="0" smtClean="0">
              <a:latin typeface="Times New Roman" pitchFamily="18" charset="0"/>
              <a:cs typeface="Times New Roman" pitchFamily="18" charset="0"/>
            </a:endParaRPr>
          </a:p>
          <a:p>
            <a:pPr>
              <a:lnSpc>
                <a:spcPct val="110000"/>
              </a:lnSpc>
            </a:pPr>
            <a:r>
              <a:rPr lang="en-US" sz="2000" b="1" dirty="0" smtClean="0">
                <a:latin typeface="Times New Roman" pitchFamily="18" charset="0"/>
                <a:cs typeface="Times New Roman" pitchFamily="18" charset="0"/>
              </a:rPr>
              <a:t>Example:</a:t>
            </a:r>
          </a:p>
          <a:p>
            <a:pPr>
              <a:lnSpc>
                <a:spcPct val="110000"/>
              </a:lnSpc>
            </a:pPr>
            <a:r>
              <a:rPr lang="en-US" sz="2000" b="1" dirty="0" smtClean="0">
                <a:latin typeface="Times New Roman" pitchFamily="18" charset="0"/>
                <a:cs typeface="Times New Roman" pitchFamily="18" charset="0"/>
              </a:rPr>
              <a:t>The binary number 1010 has a ones' complement of 0101. </a:t>
            </a:r>
          </a:p>
          <a:p>
            <a:pPr>
              <a:lnSpc>
                <a:spcPct val="110000"/>
              </a:lnSpc>
            </a:pPr>
            <a:r>
              <a:rPr lang="en-US" sz="2000" b="1" dirty="0" smtClean="0">
                <a:latin typeface="Times New Roman" pitchFamily="18" charset="0"/>
                <a:cs typeface="Times New Roman" pitchFamily="18" charset="0"/>
              </a:rPr>
              <a:t>The binary number 0011 has a ones' complement of 1100. </a:t>
            </a:r>
          </a:p>
          <a:p>
            <a:pPr>
              <a:lnSpc>
                <a:spcPct val="110000"/>
              </a:lnSpc>
            </a:pPr>
            <a:r>
              <a:rPr lang="en-US" sz="2000" b="1" dirty="0" smtClean="0">
                <a:latin typeface="Times New Roman" pitchFamily="18" charset="0"/>
                <a:cs typeface="Times New Roman" pitchFamily="18" charset="0"/>
              </a:rPr>
              <a:t>Use in computers:</a:t>
            </a:r>
          </a:p>
          <a:p>
            <a:pPr algn="just">
              <a:lnSpc>
                <a:spcPct val="110000"/>
              </a:lnSpc>
            </a:pPr>
            <a:r>
              <a:rPr lang="en-US" sz="2000" b="1" dirty="0" smtClean="0">
                <a:latin typeface="Times New Roman" pitchFamily="18" charset="0"/>
                <a:cs typeface="Times New Roman" pitchFamily="18" charset="0"/>
              </a:rPr>
              <a:t>Ones' complement representation was historically used in some early computers to represent negative numbers. It's less common now, with two's complement being the more prevalent method.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2656"/>
            <a:ext cx="7992888" cy="6340197"/>
          </a:xfrm>
          <a:prstGeom prst="rect">
            <a:avLst/>
          </a:prstGeom>
        </p:spPr>
        <p:txBody>
          <a:bodyPr wrap="square">
            <a:spAutoFit/>
          </a:bodyPr>
          <a:lstStyle/>
          <a:p>
            <a:pPr algn="ctr"/>
            <a:r>
              <a:rPr lang="en-US" sz="2400" b="1" dirty="0" smtClean="0">
                <a:solidFill>
                  <a:srgbClr val="C00000"/>
                </a:solidFill>
                <a:latin typeface="Times New Roman" pitchFamily="18" charset="0"/>
                <a:cs typeface="Times New Roman" pitchFamily="18" charset="0"/>
              </a:rPr>
              <a:t>Two's complement</a:t>
            </a:r>
          </a:p>
          <a:p>
            <a:pPr algn="ctr"/>
            <a:endParaRPr lang="en-US" sz="2400" dirty="0" smtClean="0">
              <a:solidFill>
                <a:srgbClr val="C00000"/>
              </a:solidFill>
              <a:latin typeface="Times New Roman" pitchFamily="18" charset="0"/>
              <a:cs typeface="Times New Roman" pitchFamily="18" charset="0"/>
            </a:endParaRPr>
          </a:p>
          <a:p>
            <a:pPr algn="just">
              <a:lnSpc>
                <a:spcPct val="110000"/>
              </a:lnSpc>
              <a:buFont typeface="Wingdings" pitchFamily="2" charset="2"/>
              <a:buChar char="Ø"/>
            </a:pPr>
            <a:r>
              <a:rPr lang="en-US" sz="2000" dirty="0" smtClean="0">
                <a:solidFill>
                  <a:srgbClr val="C00000"/>
                </a:solidFill>
                <a:latin typeface="Times New Roman" pitchFamily="18" charset="0"/>
                <a:cs typeface="Times New Roman" pitchFamily="18" charset="0"/>
              </a:rPr>
              <a:t>Two's complement: </a:t>
            </a:r>
            <a:r>
              <a:rPr lang="en-US" sz="2000" dirty="0" smtClean="0">
                <a:latin typeface="Times New Roman" pitchFamily="18" charset="0"/>
                <a:cs typeface="Times New Roman" pitchFamily="18" charset="0"/>
              </a:rPr>
              <a:t>Two's complement is a method of representing signed (positive, negative, and zero) binary numbers in computer systems. It's the most common way to represent integers on computers. In this system, the most significant bit (leftmost) indicates the sign: 0 for positive or zero, and 1 for negative. To find the two's complement of a number, you typically invert all the bits (ones become zeros and zeros become ones) and then add one to the result. </a:t>
            </a:r>
          </a:p>
          <a:p>
            <a:pPr algn="just">
              <a:lnSpc>
                <a:spcPct val="110000"/>
              </a:lnSpc>
              <a:buFont typeface="Wingdings" pitchFamily="2" charset="2"/>
              <a:buChar char="Ø"/>
            </a:pPr>
            <a:endParaRPr lang="en-US" sz="2000" dirty="0" smtClean="0">
              <a:latin typeface="Times New Roman" pitchFamily="18" charset="0"/>
              <a:cs typeface="Times New Roman" pitchFamily="18" charset="0"/>
            </a:endParaRPr>
          </a:p>
          <a:p>
            <a:pPr algn="just"/>
            <a:r>
              <a:rPr lang="en-US" sz="2000" b="1" dirty="0" smtClean="0">
                <a:solidFill>
                  <a:srgbClr val="C00000"/>
                </a:solidFill>
                <a:latin typeface="Times New Roman" pitchFamily="18" charset="0"/>
                <a:cs typeface="Times New Roman" pitchFamily="18" charset="0"/>
              </a:rPr>
              <a:t>Example:</a:t>
            </a:r>
          </a:p>
          <a:p>
            <a:pPr algn="just" fontAlgn="ctr"/>
            <a:r>
              <a:rPr lang="en-US" sz="2000" dirty="0" smtClean="0">
                <a:latin typeface="Times New Roman" pitchFamily="18" charset="0"/>
                <a:cs typeface="Times New Roman" pitchFamily="18" charset="0"/>
              </a:rPr>
              <a:t>Let's say you want to find the two's complement of the decimal number -5 (assuming an 8-bit representation): </a:t>
            </a:r>
          </a:p>
          <a:p>
            <a:pPr algn="just"/>
            <a:r>
              <a:rPr lang="en-US" sz="2000" b="1" dirty="0" smtClean="0">
                <a:latin typeface="Times New Roman" pitchFamily="18" charset="0"/>
                <a:cs typeface="Times New Roman" pitchFamily="18" charset="0"/>
              </a:rPr>
              <a:t>Binary Representation of 5:</a:t>
            </a:r>
            <a:r>
              <a:rPr lang="en-US" sz="2000" dirty="0" smtClean="0">
                <a:latin typeface="Times New Roman" pitchFamily="18" charset="0"/>
                <a:cs typeface="Times New Roman" pitchFamily="18" charset="0"/>
              </a:rPr>
              <a:t> 00000101</a:t>
            </a:r>
          </a:p>
          <a:p>
            <a:pPr algn="just"/>
            <a:r>
              <a:rPr lang="en-US" sz="2000" b="1" dirty="0" smtClean="0">
                <a:latin typeface="Times New Roman" pitchFamily="18" charset="0"/>
                <a:cs typeface="Times New Roman" pitchFamily="18" charset="0"/>
              </a:rPr>
              <a:t>One's Complement:</a:t>
            </a:r>
            <a:r>
              <a:rPr lang="en-US" sz="2000" dirty="0" smtClean="0">
                <a:latin typeface="Times New Roman" pitchFamily="18" charset="0"/>
                <a:cs typeface="Times New Roman" pitchFamily="18" charset="0"/>
              </a:rPr>
              <a:t> 11111010</a:t>
            </a:r>
          </a:p>
          <a:p>
            <a:pPr algn="just" fontAlgn="ctr"/>
            <a:r>
              <a:rPr lang="en-US" sz="2000" b="1" dirty="0" smtClean="0">
                <a:latin typeface="Times New Roman" pitchFamily="18" charset="0"/>
                <a:cs typeface="Times New Roman" pitchFamily="18" charset="0"/>
              </a:rPr>
              <a:t>Two's Complement:</a:t>
            </a:r>
            <a:r>
              <a:rPr lang="en-US" sz="2000" dirty="0" smtClean="0">
                <a:latin typeface="Times New Roman" pitchFamily="18" charset="0"/>
                <a:cs typeface="Times New Roman" pitchFamily="18" charset="0"/>
              </a:rPr>
              <a:t> 11111010 + 1 = 11111011 </a:t>
            </a:r>
          </a:p>
          <a:p>
            <a:pPr algn="just"/>
            <a:r>
              <a:rPr lang="en-US" sz="2000" dirty="0" smtClean="0">
                <a:latin typeface="Times New Roman" pitchFamily="18" charset="0"/>
                <a:cs typeface="Times New Roman" pitchFamily="18" charset="0"/>
              </a:rPr>
              <a:t>So, 11111011 is the two's complement representation of -5 in an 8-bit system. </a:t>
            </a:r>
          </a:p>
          <a:p>
            <a:pPr algn="just">
              <a:lnSpc>
                <a:spcPct val="110000"/>
              </a:lnSpc>
              <a:buFont typeface="Wingdings" pitchFamily="2" charset="2"/>
              <a:buChar char="Ø"/>
            </a:pPr>
            <a:endParaRPr lang="en-US" sz="2000" dirty="0" smtClean="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71472" y="1071546"/>
            <a:ext cx="8072494" cy="5500725"/>
          </a:xfrm>
          <a:prstGeom prst="rect">
            <a:avLst/>
          </a:prstGeom>
          <a:noFill/>
          <a:ln w="9525">
            <a:noFill/>
            <a:miter lim="800000"/>
            <a:headEnd/>
            <a:tailEnd/>
          </a:ln>
          <a:effectLst/>
        </p:spPr>
      </p:pic>
      <p:sp>
        <p:nvSpPr>
          <p:cNvPr id="3" name="TextBox 2"/>
          <p:cNvSpPr txBox="1"/>
          <p:nvPr/>
        </p:nvSpPr>
        <p:spPr>
          <a:xfrm>
            <a:off x="2214546" y="214290"/>
            <a:ext cx="4878259" cy="707886"/>
          </a:xfrm>
          <a:prstGeom prst="rect">
            <a:avLst/>
          </a:prstGeom>
          <a:noFill/>
        </p:spPr>
        <p:txBody>
          <a:bodyPr wrap="square" rtlCol="0">
            <a:spAutoFit/>
          </a:bodyPr>
          <a:lstStyle/>
          <a:p>
            <a:pPr algn="ctr"/>
            <a:r>
              <a:rPr lang="en-US" sz="4000" b="1" dirty="0" smtClean="0">
                <a:solidFill>
                  <a:srgbClr val="C00000"/>
                </a:solidFill>
                <a:latin typeface="Times New Roman" pitchFamily="18" charset="0"/>
                <a:cs typeface="Times New Roman" pitchFamily="18" charset="0"/>
              </a:rPr>
              <a:t>Logic Gates</a:t>
            </a:r>
            <a:endParaRPr lang="en-US" sz="4000" b="1" dirty="0">
              <a:solidFill>
                <a:srgbClr val="C00000"/>
              </a:solidFill>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42910" y="428604"/>
            <a:ext cx="7858180" cy="607223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42910" y="428604"/>
            <a:ext cx="8072494" cy="607223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714348" y="357166"/>
            <a:ext cx="7929618" cy="600079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500034" y="285728"/>
            <a:ext cx="8143932" cy="614366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28596" y="357166"/>
            <a:ext cx="8501122" cy="607223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571472" y="214290"/>
            <a:ext cx="7858180" cy="621510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500034" y="214290"/>
            <a:ext cx="7929618" cy="621510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diagram-of-number-system"/>
          <p:cNvPicPr>
            <a:picLocks noChangeAspect="1" noChangeArrowheads="1"/>
          </p:cNvPicPr>
          <p:nvPr/>
        </p:nvPicPr>
        <p:blipFill>
          <a:blip r:embed="rId2" cstate="print"/>
          <a:srcRect/>
          <a:stretch>
            <a:fillRect/>
          </a:stretch>
        </p:blipFill>
        <p:spPr bwMode="auto">
          <a:xfrm>
            <a:off x="928662" y="3143248"/>
            <a:ext cx="7643866" cy="3286148"/>
          </a:xfrm>
          <a:prstGeom prst="rect">
            <a:avLst/>
          </a:prstGeom>
          <a:noFill/>
        </p:spPr>
      </p:pic>
      <p:sp>
        <p:nvSpPr>
          <p:cNvPr id="3" name="Rectangle 2"/>
          <p:cNvSpPr/>
          <p:nvPr/>
        </p:nvSpPr>
        <p:spPr>
          <a:xfrm>
            <a:off x="500034" y="428604"/>
            <a:ext cx="8143932" cy="2431435"/>
          </a:xfrm>
          <a:prstGeom prst="rect">
            <a:avLst/>
          </a:prstGeom>
        </p:spPr>
        <p:txBody>
          <a:bodyPr wrap="square">
            <a:spAutoFit/>
          </a:bodyPr>
          <a:lstStyle/>
          <a:p>
            <a:pPr fontAlgn="base">
              <a:buClr>
                <a:srgbClr val="C00000"/>
              </a:buClr>
              <a:buFont typeface="Wingdings" pitchFamily="2" charset="2"/>
              <a:buChar char="Ø"/>
            </a:pPr>
            <a:r>
              <a:rPr lang="en-US" sz="3200" b="1" dirty="0" smtClean="0">
                <a:solidFill>
                  <a:srgbClr val="0070C0"/>
                </a:solidFill>
                <a:latin typeface="Times New Roman" pitchFamily="18" charset="0"/>
                <a:cs typeface="Times New Roman" pitchFamily="18" charset="0"/>
              </a:rPr>
              <a:t>Types of Number Systems</a:t>
            </a:r>
          </a:p>
          <a:p>
            <a:pPr fontAlgn="base"/>
            <a:r>
              <a:rPr lang="en-US" sz="2400" b="1" dirty="0" smtClean="0">
                <a:latin typeface="Times New Roman" pitchFamily="18" charset="0"/>
                <a:cs typeface="Times New Roman" pitchFamily="18" charset="0"/>
              </a:rPr>
              <a:t>Some of the important types of number system are</a:t>
            </a:r>
          </a:p>
          <a:p>
            <a:pPr fontAlgn="base"/>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)Decimal Number System</a:t>
            </a:r>
          </a:p>
          <a:p>
            <a:pPr fontAlgn="base"/>
            <a:r>
              <a:rPr lang="en-US" sz="2400" b="1" dirty="0" smtClean="0">
                <a:latin typeface="Times New Roman" pitchFamily="18" charset="0"/>
                <a:cs typeface="Times New Roman" pitchFamily="18" charset="0"/>
              </a:rPr>
              <a:t>ii)Binary Number System</a:t>
            </a:r>
          </a:p>
          <a:p>
            <a:pPr fontAlgn="base"/>
            <a:r>
              <a:rPr lang="en-US" sz="2400" b="1" dirty="0" smtClean="0">
                <a:latin typeface="Times New Roman" pitchFamily="18" charset="0"/>
                <a:cs typeface="Times New Roman" pitchFamily="18" charset="0"/>
              </a:rPr>
              <a:t>iii)Octal Number System</a:t>
            </a:r>
          </a:p>
          <a:p>
            <a:pPr fontAlgn="base"/>
            <a:r>
              <a:rPr lang="en-US" sz="2400" b="1" dirty="0" smtClean="0">
                <a:latin typeface="Times New Roman" pitchFamily="18" charset="0"/>
                <a:cs typeface="Times New Roman" pitchFamily="18" charset="0"/>
              </a:rPr>
              <a:t>iv)Hexadecimal Number System</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000100" y="214290"/>
            <a:ext cx="7500990" cy="628654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85720" y="285728"/>
            <a:ext cx="6215106" cy="557216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6643702" y="2714620"/>
            <a:ext cx="2500298" cy="35719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357158" y="285728"/>
            <a:ext cx="8286808" cy="621510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5918" y="214290"/>
            <a:ext cx="5715040" cy="707886"/>
          </a:xfrm>
          <a:prstGeom prst="rect">
            <a:avLst/>
          </a:prstGeom>
          <a:noFill/>
        </p:spPr>
        <p:txBody>
          <a:bodyPr wrap="square" rtlCol="0">
            <a:spAutoFit/>
          </a:bodyPr>
          <a:lstStyle/>
          <a:p>
            <a:pPr algn="ctr"/>
            <a:r>
              <a:rPr lang="en-US" sz="4000" b="1" dirty="0" smtClean="0">
                <a:solidFill>
                  <a:srgbClr val="C00000"/>
                </a:solidFill>
                <a:latin typeface="Times New Roman" pitchFamily="18" charset="0"/>
                <a:cs typeface="Times New Roman" pitchFamily="18" charset="0"/>
              </a:rPr>
              <a:t>BOOLEAN ALGEBRA</a:t>
            </a:r>
            <a:endParaRPr lang="en-US" sz="4000" b="1" dirty="0">
              <a:solidFill>
                <a:srgbClr val="C00000"/>
              </a:solidFill>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2" cstate="print"/>
          <a:srcRect/>
          <a:stretch>
            <a:fillRect/>
          </a:stretch>
        </p:blipFill>
        <p:spPr bwMode="auto">
          <a:xfrm>
            <a:off x="357158" y="1142985"/>
            <a:ext cx="8286808" cy="2967054"/>
          </a:xfrm>
          <a:prstGeom prst="rect">
            <a:avLst/>
          </a:prstGeom>
          <a:noFill/>
          <a:ln w="9525">
            <a:noFill/>
            <a:miter lim="800000"/>
            <a:headEnd/>
            <a:tailEnd/>
          </a:ln>
          <a:effectLst/>
        </p:spPr>
      </p:pic>
      <p:sp>
        <p:nvSpPr>
          <p:cNvPr id="6" name="Rectangle 5"/>
          <p:cNvSpPr/>
          <p:nvPr/>
        </p:nvSpPr>
        <p:spPr>
          <a:xfrm>
            <a:off x="357158" y="4429132"/>
            <a:ext cx="8429684" cy="1938992"/>
          </a:xfrm>
          <a:prstGeom prst="rect">
            <a:avLst/>
          </a:prstGeom>
        </p:spPr>
        <p:txBody>
          <a:bodyPr wrap="square">
            <a:spAutoFit/>
          </a:bodyPr>
          <a:lstStyle/>
          <a:p>
            <a:pPr algn="just">
              <a:buClr>
                <a:srgbClr val="C00000"/>
              </a:buClr>
              <a:buFont typeface="Wingdings" pitchFamily="2" charset="2"/>
              <a:buChar char="Ø"/>
            </a:pPr>
            <a:r>
              <a:rPr lang="en-US" sz="2400" b="1" dirty="0" smtClean="0">
                <a:latin typeface="Times New Roman" pitchFamily="18" charset="0"/>
                <a:cs typeface="Times New Roman" pitchFamily="18" charset="0"/>
              </a:rPr>
              <a:t>Boolean algebra is the category of algebra in which the variable's values are the truth values, true and false, ordinarily denoted 1 and 0 respectively. It is used to analyze and simplify digital circuits or digital gates. It is also called Binary Algebra or logical Algebra.</a:t>
            </a:r>
            <a:endParaRPr lang="en-US" sz="2400" b="1"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Boolean Algebra Simplification with Examples"/>
          <p:cNvPicPr>
            <a:picLocks noChangeAspect="1" noChangeArrowheads="1"/>
          </p:cNvPicPr>
          <p:nvPr/>
        </p:nvPicPr>
        <p:blipFill>
          <a:blip r:embed="rId2" cstate="print"/>
          <a:srcRect/>
          <a:stretch>
            <a:fillRect/>
          </a:stretch>
        </p:blipFill>
        <p:spPr bwMode="auto">
          <a:xfrm>
            <a:off x="428596" y="1714488"/>
            <a:ext cx="8501122" cy="4786346"/>
          </a:xfrm>
          <a:prstGeom prst="rect">
            <a:avLst/>
          </a:prstGeom>
          <a:noFill/>
        </p:spPr>
      </p:pic>
      <p:sp>
        <p:nvSpPr>
          <p:cNvPr id="3" name="Rectangle 2"/>
          <p:cNvSpPr/>
          <p:nvPr/>
        </p:nvSpPr>
        <p:spPr>
          <a:xfrm>
            <a:off x="428596" y="428604"/>
            <a:ext cx="8501122" cy="1200329"/>
          </a:xfrm>
          <a:prstGeom prst="rect">
            <a:avLst/>
          </a:prstGeom>
        </p:spPr>
        <p:txBody>
          <a:bodyPr wrap="square">
            <a:spAutoFit/>
          </a:bodyPr>
          <a:lstStyle/>
          <a:p>
            <a:pPr algn="just">
              <a:buClr>
                <a:srgbClr val="C00000"/>
              </a:buClr>
              <a:buFont typeface="Wingdings" pitchFamily="2" charset="2"/>
              <a:buChar char="Ø"/>
            </a:pPr>
            <a:r>
              <a:rPr lang="en-US" sz="2400" b="1" dirty="0" smtClean="0">
                <a:latin typeface="Times New Roman" pitchFamily="18" charset="0"/>
                <a:cs typeface="Times New Roman" pitchFamily="18" charset="0"/>
              </a:rPr>
              <a:t>Boolean Algebra Simplification and how to simplify Boolean algebra expressions using some basic rules applied to their variables, literals and terms.</a:t>
            </a:r>
            <a:endParaRPr lang="en-US" sz="2400" b="1"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57224" y="714356"/>
            <a:ext cx="7858180" cy="369332"/>
          </a:xfrm>
        </p:spPr>
        <p:txBody>
          <a:bodyPr/>
          <a:lstStyle/>
          <a:p>
            <a:pPr eaLnBrk="1" hangingPunct="1"/>
            <a:r>
              <a:rPr lang="en-US" sz="2400" b="1" dirty="0" smtClean="0">
                <a:solidFill>
                  <a:srgbClr val="FF0000"/>
                </a:solidFill>
              </a:rPr>
              <a:t>Basic Theorems and Properties of Boolean Algebra</a:t>
            </a:r>
            <a:endParaRPr lang="en-US" sz="2400" dirty="0" smtClean="0">
              <a:solidFill>
                <a:srgbClr val="FF0000"/>
              </a:solidFill>
            </a:endParaRPr>
          </a:p>
        </p:txBody>
      </p:sp>
      <p:pic>
        <p:nvPicPr>
          <p:cNvPr id="21510" name="Picture 2"/>
          <p:cNvPicPr>
            <a:picLocks noChangeAspect="1"/>
          </p:cNvPicPr>
          <p:nvPr/>
        </p:nvPicPr>
        <p:blipFill>
          <a:blip r:embed="rId2" cstate="print"/>
          <a:srcRect/>
          <a:stretch>
            <a:fillRect/>
          </a:stretch>
        </p:blipFill>
        <p:spPr bwMode="auto">
          <a:xfrm>
            <a:off x="304800" y="1285860"/>
            <a:ext cx="8482042" cy="49609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2"/>
          <p:cNvPicPr>
            <a:picLocks noChangeAspect="1" noChangeArrowheads="1"/>
          </p:cNvPicPr>
          <p:nvPr/>
        </p:nvPicPr>
        <p:blipFill>
          <a:blip r:embed="rId2" cstate="print"/>
          <a:srcRect/>
          <a:stretch>
            <a:fillRect/>
          </a:stretch>
        </p:blipFill>
        <p:spPr bwMode="auto">
          <a:xfrm>
            <a:off x="500034" y="685800"/>
            <a:ext cx="8143932" cy="52435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500034" y="357166"/>
            <a:ext cx="8229600" cy="369332"/>
          </a:xfrm>
        </p:spPr>
        <p:txBody>
          <a:bodyPr/>
          <a:lstStyle/>
          <a:p>
            <a:pPr algn="ctr" eaLnBrk="1" hangingPunct="1">
              <a:buFont typeface="Arial" charset="0"/>
              <a:buNone/>
            </a:pPr>
            <a:r>
              <a:rPr lang="en-US" u="sng" dirty="0" smtClean="0">
                <a:solidFill>
                  <a:srgbClr val="C00000"/>
                </a:solidFill>
              </a:rPr>
              <a:t>K map (</a:t>
            </a:r>
            <a:r>
              <a:rPr lang="en-US" u="sng" dirty="0" err="1" smtClean="0">
                <a:solidFill>
                  <a:srgbClr val="C00000"/>
                </a:solidFill>
              </a:rPr>
              <a:t>Karnaugh</a:t>
            </a:r>
            <a:r>
              <a:rPr lang="en-US" u="sng" dirty="0" smtClean="0">
                <a:solidFill>
                  <a:srgbClr val="C00000"/>
                </a:solidFill>
              </a:rPr>
              <a:t> map)</a:t>
            </a:r>
          </a:p>
        </p:txBody>
      </p:sp>
      <p:sp>
        <p:nvSpPr>
          <p:cNvPr id="6" name="Rectangle 5"/>
          <p:cNvSpPr/>
          <p:nvPr/>
        </p:nvSpPr>
        <p:spPr>
          <a:xfrm>
            <a:off x="395536" y="764704"/>
            <a:ext cx="8424936" cy="6247864"/>
          </a:xfrm>
          <a:prstGeom prst="rect">
            <a:avLst/>
          </a:prstGeom>
        </p:spPr>
        <p:txBody>
          <a:bodyPr wrap="square">
            <a:spAutoFit/>
          </a:bodyPr>
          <a:lstStyle/>
          <a:p>
            <a:pPr algn="just">
              <a:buClr>
                <a:srgbClr val="C00000"/>
              </a:buClr>
              <a:buFont typeface="Wingdings" pitchFamily="2" charset="2"/>
              <a:buChar char="Ø"/>
            </a:pPr>
            <a:r>
              <a:rPr lang="en-US" sz="2000" b="1" dirty="0" smtClean="0">
                <a:latin typeface="Times New Roman" pitchFamily="18" charset="0"/>
                <a:cs typeface="Times New Roman" pitchFamily="18" charset="0"/>
              </a:rPr>
              <a:t>A </a:t>
            </a:r>
            <a:r>
              <a:rPr lang="en-US" sz="2000" b="1" dirty="0" err="1" smtClean="0">
                <a:latin typeface="Times New Roman" pitchFamily="18" charset="0"/>
                <a:cs typeface="Times New Roman" pitchFamily="18" charset="0"/>
              </a:rPr>
              <a:t>Karnaugh</a:t>
            </a:r>
            <a:r>
              <a:rPr lang="en-US" sz="2000" b="1" dirty="0" smtClean="0">
                <a:latin typeface="Times New Roman" pitchFamily="18" charset="0"/>
                <a:cs typeface="Times New Roman" pitchFamily="18" charset="0"/>
              </a:rPr>
              <a:t> map (K-map) is a graphical tool used in digital electronics to simplify Boolean expressions, which helps in minimizing the number of logic gates needed in a circuit. </a:t>
            </a:r>
          </a:p>
          <a:p>
            <a:pPr algn="just">
              <a:buClr>
                <a:srgbClr val="C00000"/>
              </a:buClr>
              <a:buFont typeface="Wingdings" pitchFamily="2" charset="2"/>
              <a:buChar char="Ø"/>
            </a:pPr>
            <a:r>
              <a:rPr lang="en-US" sz="2000" b="1" dirty="0" smtClean="0">
                <a:latin typeface="Times New Roman" pitchFamily="18" charset="0"/>
                <a:cs typeface="Times New Roman" pitchFamily="18" charset="0"/>
              </a:rPr>
              <a:t>By visually organizing truth table values into a grid, K-maps allow for the identification of adjacent cells representing </a:t>
            </a:r>
            <a:r>
              <a:rPr lang="en-US" sz="2000" b="1" dirty="0" err="1" smtClean="0">
                <a:latin typeface="Times New Roman" pitchFamily="18" charset="0"/>
                <a:cs typeface="Times New Roman" pitchFamily="18" charset="0"/>
              </a:rPr>
              <a:t>minterms</a:t>
            </a:r>
            <a:r>
              <a:rPr lang="en-US" sz="2000" b="1" dirty="0" smtClean="0">
                <a:latin typeface="Times New Roman" pitchFamily="18" charset="0"/>
                <a:cs typeface="Times New Roman" pitchFamily="18" charset="0"/>
              </a:rPr>
              <a:t> or </a:t>
            </a:r>
            <a:r>
              <a:rPr lang="en-US" sz="2000" b="1" dirty="0" err="1" smtClean="0">
                <a:latin typeface="Times New Roman" pitchFamily="18" charset="0"/>
                <a:cs typeface="Times New Roman" pitchFamily="18" charset="0"/>
              </a:rPr>
              <a:t>maxterms</a:t>
            </a:r>
            <a:r>
              <a:rPr lang="en-US" sz="2000" b="1" dirty="0" smtClean="0">
                <a:latin typeface="Times New Roman" pitchFamily="18" charset="0"/>
                <a:cs typeface="Times New Roman" pitchFamily="18" charset="0"/>
              </a:rPr>
              <a:t>, which can be grouped together to derive simplified expressions in either Sum of Products (SOP) or Product of Sums (POS) form. </a:t>
            </a:r>
          </a:p>
          <a:p>
            <a:pPr algn="just">
              <a:buClr>
                <a:srgbClr val="C00000"/>
              </a:buClr>
              <a:buFont typeface="Wingdings" pitchFamily="2" charset="2"/>
              <a:buChar char="Ø"/>
            </a:pPr>
            <a:r>
              <a:rPr lang="en-US" sz="2000" b="1" dirty="0" smtClean="0">
                <a:latin typeface="Times New Roman" pitchFamily="18" charset="0"/>
                <a:cs typeface="Times New Roman" pitchFamily="18" charset="0"/>
              </a:rPr>
              <a:t>In realization of digital electronic systems, the simplification of Boolean expressions is one of the most crucial steps because it reduces the hardware complexity and cost of production. </a:t>
            </a:r>
          </a:p>
          <a:p>
            <a:pPr algn="just">
              <a:buClr>
                <a:srgbClr val="C00000"/>
              </a:buClr>
              <a:buFont typeface="Wingdings" pitchFamily="2" charset="2"/>
              <a:buChar char="Ø"/>
            </a:pPr>
            <a:r>
              <a:rPr lang="en-US" sz="2000" b="1" dirty="0" smtClean="0">
                <a:latin typeface="Times New Roman" pitchFamily="18" charset="0"/>
                <a:cs typeface="Times New Roman" pitchFamily="18" charset="0"/>
              </a:rPr>
              <a:t>There are several tools and methods available for simplifying complex Boolean expression. K-Map or </a:t>
            </a:r>
            <a:r>
              <a:rPr lang="en-US" sz="2000" b="1" dirty="0" err="1" smtClean="0">
                <a:latin typeface="Times New Roman" pitchFamily="18" charset="0"/>
                <a:cs typeface="Times New Roman" pitchFamily="18" charset="0"/>
              </a:rPr>
              <a:t>Karnaugh</a:t>
            </a:r>
            <a:r>
              <a:rPr lang="en-US" sz="2000" b="1" dirty="0" smtClean="0">
                <a:latin typeface="Times New Roman" pitchFamily="18" charset="0"/>
                <a:cs typeface="Times New Roman" pitchFamily="18" charset="0"/>
              </a:rPr>
              <a:t> Map is one of such simplification methods.</a:t>
            </a:r>
          </a:p>
          <a:p>
            <a:pPr algn="just">
              <a:buClr>
                <a:srgbClr val="C00000"/>
              </a:buClr>
              <a:buFont typeface="Wingdings" pitchFamily="2" charset="2"/>
              <a:buChar char="Ø"/>
            </a:pPr>
            <a:r>
              <a:rPr lang="en-US" sz="2000" b="1" dirty="0" smtClean="0">
                <a:latin typeface="Times New Roman" pitchFamily="18" charset="0"/>
                <a:cs typeface="Times New Roman" pitchFamily="18" charset="0"/>
              </a:rPr>
              <a:t>The K-Map or </a:t>
            </a:r>
            <a:r>
              <a:rPr lang="en-US" sz="2000" b="1" dirty="0" err="1" smtClean="0">
                <a:latin typeface="Times New Roman" pitchFamily="18" charset="0"/>
                <a:cs typeface="Times New Roman" pitchFamily="18" charset="0"/>
              </a:rPr>
              <a:t>Karnaugh</a:t>
            </a:r>
            <a:r>
              <a:rPr lang="en-US" sz="2000" b="1" dirty="0" smtClean="0">
                <a:latin typeface="Times New Roman" pitchFamily="18" charset="0"/>
                <a:cs typeface="Times New Roman" pitchFamily="18" charset="0"/>
              </a:rPr>
              <a:t> map makes the use of two dimensional table for simplification of the Boolean functions. The size of this table increases considerably with the increase in the number of variables in the Boolean functions.</a:t>
            </a:r>
          </a:p>
          <a:p>
            <a:pPr algn="just">
              <a:buClr>
                <a:srgbClr val="C00000"/>
              </a:buClr>
              <a:buFont typeface="Wingdings" pitchFamily="2" charset="2"/>
              <a:buChar char="Ø"/>
            </a:pPr>
            <a:r>
              <a:rPr lang="en-US" sz="2000" b="1" dirty="0" smtClean="0">
                <a:latin typeface="Times New Roman" pitchFamily="18" charset="0"/>
                <a:cs typeface="Times New Roman" pitchFamily="18" charset="0"/>
              </a:rPr>
              <a:t>Some typical examples of K-Map of two variable, three variable, and four variables are shown in Figure-1.</a:t>
            </a:r>
          </a:p>
          <a:p>
            <a:pPr algn="just">
              <a:buClr>
                <a:srgbClr val="C00000"/>
              </a:buClr>
              <a:buFont typeface="Wingdings" pitchFamily="2" charset="2"/>
              <a:buChar char="Ø"/>
            </a:pP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Digital Electronics K-map Minimization"/>
          <p:cNvPicPr>
            <a:picLocks noChangeAspect="1" noChangeArrowheads="1"/>
          </p:cNvPicPr>
          <p:nvPr/>
        </p:nvPicPr>
        <p:blipFill>
          <a:blip r:embed="rId2" cstate="print"/>
          <a:srcRect/>
          <a:stretch>
            <a:fillRect/>
          </a:stretch>
        </p:blipFill>
        <p:spPr bwMode="auto">
          <a:xfrm>
            <a:off x="611560" y="332656"/>
            <a:ext cx="8064896" cy="4464496"/>
          </a:xfrm>
          <a:prstGeom prst="rect">
            <a:avLst/>
          </a:prstGeom>
          <a:noFill/>
        </p:spPr>
      </p:pic>
      <p:sp>
        <p:nvSpPr>
          <p:cNvPr id="3" name="Rectangle 2"/>
          <p:cNvSpPr/>
          <p:nvPr/>
        </p:nvSpPr>
        <p:spPr>
          <a:xfrm>
            <a:off x="467544" y="4941168"/>
            <a:ext cx="8352928" cy="1754326"/>
          </a:xfrm>
          <a:prstGeom prst="rect">
            <a:avLst/>
          </a:prstGeom>
        </p:spPr>
        <p:txBody>
          <a:bodyPr wrap="square">
            <a:spAutoFit/>
          </a:bodyPr>
          <a:lstStyle/>
          <a:p>
            <a:pPr algn="just">
              <a:buClr>
                <a:srgbClr val="C00000"/>
              </a:buClr>
              <a:buFont typeface="Wingdings" pitchFamily="2" charset="2"/>
              <a:buChar char="Ø"/>
            </a:pPr>
            <a:r>
              <a:rPr lang="en-US" b="1" dirty="0" smtClean="0">
                <a:latin typeface="Times New Roman" pitchFamily="18" charset="0"/>
                <a:cs typeface="Times New Roman" pitchFamily="18" charset="0"/>
              </a:rPr>
              <a:t>From Figure-1, it is clear that the number of squares or cells in the </a:t>
            </a:r>
            <a:r>
              <a:rPr lang="en-US" b="1" dirty="0" err="1" smtClean="0">
                <a:latin typeface="Times New Roman" pitchFamily="18" charset="0"/>
                <a:cs typeface="Times New Roman" pitchFamily="18" charset="0"/>
              </a:rPr>
              <a:t>Karnaugh</a:t>
            </a:r>
            <a:r>
              <a:rPr lang="en-US" b="1" dirty="0" smtClean="0">
                <a:latin typeface="Times New Roman" pitchFamily="18" charset="0"/>
                <a:cs typeface="Times New Roman" pitchFamily="18" charset="0"/>
              </a:rPr>
              <a:t> map depends on the number of variables in the expression.</a:t>
            </a:r>
          </a:p>
          <a:p>
            <a:pPr algn="just">
              <a:buClr>
                <a:srgbClr val="C00000"/>
              </a:buClr>
              <a:buFont typeface="Wingdings" pitchFamily="2" charset="2"/>
              <a:buChar char="Ø"/>
            </a:pPr>
            <a:r>
              <a:rPr lang="en-US" b="1" dirty="0" smtClean="0">
                <a:latin typeface="Times New Roman" pitchFamily="18" charset="0"/>
                <a:cs typeface="Times New Roman" pitchFamily="18" charset="0"/>
              </a:rPr>
              <a:t>If n is the number of variables in the given Boolean function, then the corresponding </a:t>
            </a:r>
            <a:r>
              <a:rPr lang="en-US" b="1" dirty="0" err="1" smtClean="0">
                <a:latin typeface="Times New Roman" pitchFamily="18" charset="0"/>
                <a:cs typeface="Times New Roman" pitchFamily="18" charset="0"/>
              </a:rPr>
              <a:t>Karnaugh</a:t>
            </a:r>
            <a:r>
              <a:rPr lang="en-US" b="1" dirty="0" smtClean="0">
                <a:latin typeface="Times New Roman" pitchFamily="18" charset="0"/>
                <a:cs typeface="Times New Roman" pitchFamily="18" charset="0"/>
              </a:rPr>
              <a:t> map (K-Map) will have 2</a:t>
            </a:r>
            <a:r>
              <a:rPr lang="en-US" b="1" baseline="30000" dirty="0" smtClean="0">
                <a:latin typeface="Times New Roman" pitchFamily="18" charset="0"/>
                <a:cs typeface="Times New Roman" pitchFamily="18" charset="0"/>
              </a:rPr>
              <a:t>n</a:t>
            </a:r>
            <a:r>
              <a:rPr lang="en-US" b="1" dirty="0" smtClean="0">
                <a:latin typeface="Times New Roman" pitchFamily="18" charset="0"/>
                <a:cs typeface="Times New Roman" pitchFamily="18" charset="0"/>
              </a:rPr>
              <a:t> squares or cells. For examples, if the number of variables in the Boolean function is 3, then the corresponding K-Map will have 8 (= 2</a:t>
            </a:r>
            <a:r>
              <a:rPr lang="en-US" b="1" baseline="30000" dirty="0" smtClean="0">
                <a:latin typeface="Times New Roman" pitchFamily="18" charset="0"/>
                <a:cs typeface="Times New Roman" pitchFamily="18" charset="0"/>
              </a:rPr>
              <a:t>3</a:t>
            </a:r>
            <a:r>
              <a:rPr lang="en-US" b="1" dirty="0" smtClean="0">
                <a:latin typeface="Times New Roman" pitchFamily="18" charset="0"/>
                <a:cs typeface="Times New Roman" pitchFamily="18" charset="0"/>
              </a:rPr>
              <a:t>) cells.</a:t>
            </a:r>
            <a:endParaRPr lang="en-US" b="1"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60648"/>
            <a:ext cx="8064896" cy="369332"/>
          </a:xfrm>
          <a:prstGeom prst="rect">
            <a:avLst/>
          </a:prstGeom>
        </p:spPr>
        <p:txBody>
          <a:bodyPr wrap="square">
            <a:spAutoFit/>
          </a:bodyPr>
          <a:lstStyle/>
          <a:p>
            <a:pPr fontAlgn="base">
              <a:buFont typeface="Wingdings" pitchFamily="2" charset="2"/>
              <a:buChar char="Ø"/>
            </a:pPr>
            <a:r>
              <a:rPr lang="en-US" b="1" dirty="0" smtClean="0">
                <a:solidFill>
                  <a:srgbClr val="0070C0"/>
                </a:solidFill>
              </a:rPr>
              <a:t>K-map can take two </a:t>
            </a:r>
            <a:r>
              <a:rPr lang="en-US" b="1" dirty="0" smtClean="0">
                <a:solidFill>
                  <a:srgbClr val="0070C0"/>
                </a:solidFill>
              </a:rPr>
              <a:t>forms:1.Sum </a:t>
            </a:r>
            <a:r>
              <a:rPr lang="en-US" b="1" dirty="0" smtClean="0">
                <a:solidFill>
                  <a:srgbClr val="0070C0"/>
                </a:solidFill>
              </a:rPr>
              <a:t>of product (</a:t>
            </a:r>
            <a:r>
              <a:rPr lang="en-US" b="1" dirty="0" smtClean="0">
                <a:solidFill>
                  <a:srgbClr val="0070C0"/>
                </a:solidFill>
              </a:rPr>
              <a:t>SOP) and 2.Product </a:t>
            </a:r>
            <a:r>
              <a:rPr lang="en-US" b="1" dirty="0" smtClean="0">
                <a:solidFill>
                  <a:srgbClr val="0070C0"/>
                </a:solidFill>
              </a:rPr>
              <a:t>of Sum (POS)</a:t>
            </a:r>
            <a:endParaRPr lang="en-US" b="1" dirty="0">
              <a:solidFill>
                <a:srgbClr val="0070C0"/>
              </a:solidFill>
            </a:endParaRPr>
          </a:p>
        </p:txBody>
      </p:sp>
      <p:sp>
        <p:nvSpPr>
          <p:cNvPr id="141314" name="AutoShape 2" descr="K-map for 2 variables"/>
          <p:cNvSpPr>
            <a:spLocks noChangeAspect="1" noChangeArrowheads="1"/>
          </p:cNvSpPr>
          <p:nvPr/>
        </p:nvSpPr>
        <p:spPr bwMode="auto">
          <a:xfrm>
            <a:off x="0" y="1556792"/>
            <a:ext cx="4499992" cy="38195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18" name="AutoShape 6"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0" name="AutoShape 8" descr="K-map for 2 variab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2" name="AutoShape 10" descr="K-map for 2 variab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3" name="Rectangle 11"/>
          <p:cNvSpPr>
            <a:spLocks noChangeArrowheads="1"/>
          </p:cNvSpPr>
          <p:nvPr/>
        </p:nvSpPr>
        <p:spPr bwMode="auto">
          <a:xfrm>
            <a:off x="539552" y="888104"/>
            <a:ext cx="7848872" cy="36625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Times New Roman" pitchFamily="18" charset="0"/>
                <a:cs typeface="Times New Roman" pitchFamily="18" charset="0"/>
              </a:rPr>
              <a:t>SOP Form:</a:t>
            </a:r>
            <a:r>
              <a:rPr kumimoji="0" lang="en-US" sz="3200" b="1" i="0" u="none" strike="noStrike" cap="none" normalizeH="0" dirty="0" smtClean="0">
                <a:ln>
                  <a:noFill/>
                </a:ln>
                <a:solidFill>
                  <a:srgbClr val="C00000"/>
                </a:solidFill>
                <a:effectLst/>
                <a:latin typeface="Times New Roman" pitchFamily="18" charset="0"/>
                <a:cs typeface="Times New Roman" pitchFamily="18" charset="0"/>
              </a:rPr>
              <a:t> </a:t>
            </a:r>
            <a:r>
              <a:rPr kumimoji="0" lang="en-US" b="1" i="0" u="none" strike="noStrike" cap="none" normalizeH="0" baseline="0" dirty="0" smtClean="0">
                <a:ln>
                  <a:noFill/>
                </a:ln>
                <a:effectLst/>
                <a:latin typeface="Times New Roman" pitchFamily="18" charset="0"/>
                <a:cs typeface="Times New Roman" pitchFamily="18" charset="0"/>
              </a:rPr>
              <a:t>The Sum of Products (SOP) form is a Boolean expression format where each product term represents a </a:t>
            </a:r>
            <a:r>
              <a:rPr kumimoji="0" lang="en-US" b="1" i="0" u="none" strike="noStrike" cap="none" normalizeH="0" baseline="0" dirty="0" err="1" smtClean="0">
                <a:ln>
                  <a:noFill/>
                </a:ln>
                <a:effectLst/>
                <a:latin typeface="Times New Roman" pitchFamily="18" charset="0"/>
                <a:cs typeface="Times New Roman" pitchFamily="18" charset="0"/>
              </a:rPr>
              <a:t>minterm</a:t>
            </a:r>
            <a:r>
              <a:rPr kumimoji="0" lang="en-US" b="1" i="0" u="none" strike="noStrike" cap="none" normalizeH="0" baseline="0" dirty="0" smtClean="0">
                <a:ln>
                  <a:noFill/>
                </a:ln>
                <a:effectLst/>
                <a:latin typeface="Times New Roman" pitchFamily="18" charset="0"/>
                <a:cs typeface="Times New Roman" pitchFamily="18" charset="0"/>
              </a:rPr>
              <a:t>. In K-Map simplification, you group the 1s to minimize the SOP expression.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latin typeface="Times New Roman" pitchFamily="18" charset="0"/>
                <a:cs typeface="Times New Roman" pitchFamily="18" charset="0"/>
              </a:rPr>
              <a:t>Example of SOP Form Simplification</a:t>
            </a:r>
            <a:r>
              <a:rPr kumimoji="0" lang="en-US" b="1" i="0" u="none" strike="noStrike" cap="none" normalizeH="0" baseline="0" dirty="0" smtClean="0">
                <a:ln>
                  <a:noFill/>
                </a:ln>
                <a:effectLst/>
                <a:latin typeface="Times New Roman" pitchFamily="18" charset="0"/>
                <a:cs typeface="Times New Roman" pitchFamily="18" charset="0"/>
              </a:rPr>
              <a:t>:</a:t>
            </a:r>
            <a:r>
              <a:rPr kumimoji="0" lang="en-US" b="1" i="0" u="none" strike="noStrike" cap="none" normalizeH="0" dirty="0" smtClean="0">
                <a:ln>
                  <a:noFill/>
                </a:ln>
                <a:effectLst/>
                <a:latin typeface="Times New Roman" pitchFamily="18" charset="0"/>
                <a:cs typeface="Times New Roman" pitchFamily="18" charset="0"/>
              </a:rPr>
              <a:t> </a:t>
            </a:r>
            <a:r>
              <a:rPr kumimoji="0" lang="en-US" b="1" i="0" u="none" strike="noStrike" cap="none" normalizeH="0" baseline="0" dirty="0" smtClean="0">
                <a:ln>
                  <a:noFill/>
                </a:ln>
                <a:effectLst/>
                <a:latin typeface="Times New Roman" pitchFamily="18" charset="0"/>
                <a:cs typeface="Times New Roman" pitchFamily="18" charset="0"/>
              </a:rPr>
              <a:t>If the truth table has the following </a:t>
            </a:r>
            <a:r>
              <a:rPr kumimoji="0" lang="en-US" b="1" i="0" u="none" strike="noStrike" cap="none" normalizeH="0" baseline="0" dirty="0" err="1" smtClean="0">
                <a:ln>
                  <a:noFill/>
                </a:ln>
                <a:effectLst/>
                <a:latin typeface="Times New Roman" pitchFamily="18" charset="0"/>
                <a:cs typeface="Times New Roman" pitchFamily="18" charset="0"/>
              </a:rPr>
              <a:t>minterms</a:t>
            </a:r>
            <a:r>
              <a:rPr kumimoji="0" lang="en-US" b="1" i="0" u="none" strike="noStrike" cap="none" normalizeH="0" baseline="0" dirty="0" smtClean="0">
                <a:ln>
                  <a:noFill/>
                </a:ln>
                <a:effectLst/>
                <a:latin typeface="Times New Roman" pitchFamily="18" charset="0"/>
                <a:cs typeface="Times New Roman" pitchFamily="18" charset="0"/>
              </a:rPr>
              <a:t>: </a:t>
            </a:r>
            <a:r>
              <a:rPr kumimoji="0" lang="en-US" sz="3200" b="1" i="0" u="none" strike="noStrike" cap="none" normalizeH="0" baseline="0" dirty="0" smtClean="0">
                <a:ln>
                  <a:noFill/>
                </a:ln>
                <a:effectLst/>
                <a:latin typeface="Times New Roman" pitchFamily="18" charset="0"/>
                <a:cs typeface="Times New Roman" pitchFamily="18" charset="0"/>
              </a:rPr>
              <a:t>m(1),m(3),m(7)</a:t>
            </a:r>
            <a:r>
              <a:rPr kumimoji="0" lang="en-US" sz="2800" b="1" i="0" u="none" strike="noStrike" cap="none" normalizeH="0" baseline="0" dirty="0" smtClean="0">
                <a:ln>
                  <a:noFill/>
                </a:ln>
                <a:effectLst/>
                <a:latin typeface="Times New Roman" pitchFamily="18" charset="0"/>
                <a:cs typeface="Times New Roman" pitchFamily="18" charset="0"/>
              </a:rPr>
              <a:t>�(1),�(3),�(7)</a:t>
            </a:r>
            <a:r>
              <a:rPr kumimoji="0" lang="en-US" b="1" i="0" u="none" strike="noStrike" cap="none" normalizeH="0" baseline="0" dirty="0" smtClean="0">
                <a:ln>
                  <a:noFill/>
                </a:ln>
                <a:effectLst/>
                <a:latin typeface="Times New Roman" pitchFamily="18" charset="0"/>
                <a:cs typeface="Times New Roman" pitchFamily="18" charset="0"/>
              </a:rPr>
              <a:t>, fill the K-Map with 1s in the corresponding cells. Group the 1s and derive the minimized Boolean expression in SOP form.</a:t>
            </a:r>
          </a:p>
          <a:p>
            <a:pPr lvl="0" eaLnBrk="0" fontAlgn="base" hangingPunct="0">
              <a:spcBef>
                <a:spcPct val="0"/>
              </a:spcBef>
              <a:spcAft>
                <a:spcPct val="0"/>
              </a:spcAft>
            </a:pPr>
            <a:r>
              <a:rPr lang="en-US" b="1" dirty="0" smtClean="0">
                <a:latin typeface="Poppins"/>
                <a:cs typeface="Arial" pitchFamily="34" charset="0"/>
              </a:rPr>
              <a:t>Problem on </a:t>
            </a:r>
            <a:r>
              <a:rPr lang="en-US" b="1" dirty="0" smtClean="0">
                <a:latin typeface="Poppins"/>
                <a:cs typeface="Arial" pitchFamily="34" charset="0"/>
              </a:rPr>
              <a:t>3 variables </a:t>
            </a:r>
            <a:r>
              <a:rPr lang="en-US" b="1" dirty="0" smtClean="0">
                <a:latin typeface="Poppins"/>
                <a:cs typeface="Arial" pitchFamily="34" charset="0"/>
              </a:rPr>
              <a:t>K-map: </a:t>
            </a:r>
            <a:r>
              <a:rPr lang="en-US" b="1" dirty="0" smtClean="0">
                <a:solidFill>
                  <a:srgbClr val="0070C0"/>
                </a:solidFill>
                <a:latin typeface="Poppins"/>
                <a:cs typeface="Arial" pitchFamily="34" charset="0"/>
              </a:rPr>
              <a:t>Z </a:t>
            </a:r>
            <a:r>
              <a:rPr lang="en-US" b="1" dirty="0" smtClean="0">
                <a:solidFill>
                  <a:srgbClr val="0070C0"/>
                </a:solidFill>
                <a:latin typeface="Poppins"/>
                <a:cs typeface="Arial" pitchFamily="34" charset="0"/>
              </a:rPr>
              <a:t>= ∑P, Q, R (1, 3, 6, 7)</a:t>
            </a:r>
            <a:endParaRPr lang="en-US" sz="1600" b="1" dirty="0" smtClean="0">
              <a:solidFill>
                <a:srgbClr val="0070C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effectLst/>
              <a:latin typeface="Times New Roman" pitchFamily="18" charset="0"/>
              <a:cs typeface="Times New Roman" pitchFamily="18" charset="0"/>
            </a:endParaRPr>
          </a:p>
        </p:txBody>
      </p:sp>
      <p:pic>
        <p:nvPicPr>
          <p:cNvPr id="10" name="Picture 3"/>
          <p:cNvPicPr>
            <a:picLocks noChangeAspect="1" noChangeArrowheads="1"/>
          </p:cNvPicPr>
          <p:nvPr/>
        </p:nvPicPr>
        <p:blipFill>
          <a:blip r:embed="rId2" cstate="print"/>
          <a:srcRect/>
          <a:stretch>
            <a:fillRect/>
          </a:stretch>
        </p:blipFill>
        <p:spPr bwMode="auto">
          <a:xfrm>
            <a:off x="539552" y="4077072"/>
            <a:ext cx="4968552" cy="2448272"/>
          </a:xfrm>
          <a:prstGeom prst="rect">
            <a:avLst/>
          </a:prstGeom>
          <a:noFill/>
          <a:ln w="9525">
            <a:noFill/>
            <a:miter lim="800000"/>
            <a:headEnd/>
            <a:tailEnd/>
          </a:ln>
        </p:spPr>
      </p:pic>
      <p:sp>
        <p:nvSpPr>
          <p:cNvPr id="11" name="Rectangle 10"/>
          <p:cNvSpPr/>
          <p:nvPr/>
        </p:nvSpPr>
        <p:spPr>
          <a:xfrm>
            <a:off x="5940152" y="4293096"/>
            <a:ext cx="2448272" cy="1477328"/>
          </a:xfrm>
          <a:prstGeom prst="rect">
            <a:avLst/>
          </a:prstGeom>
        </p:spPr>
        <p:txBody>
          <a:bodyPr wrap="square">
            <a:spAutoFit/>
          </a:bodyPr>
          <a:lstStyle/>
          <a:p>
            <a:pPr algn="just">
              <a:buFont typeface="Wingdings" pitchFamily="2" charset="2"/>
              <a:buChar char="Ø"/>
            </a:pPr>
            <a:r>
              <a:rPr lang="en-US" b="1" dirty="0" smtClean="0"/>
              <a:t>The sum </a:t>
            </a:r>
            <a:r>
              <a:rPr lang="en-US" b="1" dirty="0" smtClean="0"/>
              <a:t>these product terms, then we will get this final </a:t>
            </a:r>
            <a:r>
              <a:rPr lang="en-US" b="1" dirty="0" smtClean="0"/>
              <a:t>expression</a:t>
            </a:r>
          </a:p>
          <a:p>
            <a:r>
              <a:rPr lang="en-US" b="1" dirty="0" smtClean="0"/>
              <a:t> Y= </a:t>
            </a:r>
            <a:r>
              <a:rPr lang="en-US" b="1" dirty="0" smtClean="0"/>
              <a:t>(P’R + PQ)</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63915"/>
            <a:ext cx="8501122" cy="6494085"/>
          </a:xfrm>
          <a:prstGeom prst="rect">
            <a:avLst/>
          </a:prstGeom>
        </p:spPr>
        <p:txBody>
          <a:bodyPr wrap="square">
            <a:spAutoFit/>
          </a:bodyPr>
          <a:lstStyle/>
          <a:p>
            <a:pPr algn="just" fontAlgn="base"/>
            <a:r>
              <a:rPr lang="en-US" sz="2400" b="1" dirty="0" smtClean="0">
                <a:solidFill>
                  <a:srgbClr val="0070C0"/>
                </a:solidFill>
                <a:latin typeface="Times New Roman" pitchFamily="18" charset="0"/>
                <a:cs typeface="Times New Roman" pitchFamily="18" charset="0"/>
              </a:rPr>
              <a:t>1. </a:t>
            </a:r>
            <a:r>
              <a:rPr lang="en-US" sz="2800" b="1" dirty="0" smtClean="0">
                <a:solidFill>
                  <a:srgbClr val="0070C0"/>
                </a:solidFill>
                <a:latin typeface="Times New Roman" pitchFamily="18" charset="0"/>
                <a:cs typeface="Times New Roman" pitchFamily="18" charset="0"/>
              </a:rPr>
              <a:t>Decimal Number Systems</a:t>
            </a:r>
            <a:endParaRPr lang="en-US" sz="2400" b="1" dirty="0" smtClean="0">
              <a:solidFill>
                <a:srgbClr val="0070C0"/>
              </a:solidFill>
              <a:latin typeface="Times New Roman" pitchFamily="18" charset="0"/>
              <a:cs typeface="Times New Roman" pitchFamily="18" charset="0"/>
            </a:endParaRPr>
          </a:p>
          <a:p>
            <a:pPr algn="just" fontAlgn="base"/>
            <a:r>
              <a:rPr lang="en-US" sz="2400" b="1" dirty="0" smtClean="0">
                <a:latin typeface="Times New Roman" pitchFamily="18" charset="0"/>
                <a:cs typeface="Times New Roman" pitchFamily="18" charset="0"/>
              </a:rPr>
              <a:t>The number system is having digit 0, 1, 2, 3, 4, 5, 6, 7, 8, 9; this number system is known as a decimal number system because total ten digits are involved. The base of the decimal number system is 10.</a:t>
            </a:r>
          </a:p>
          <a:p>
            <a:pPr algn="just" fontAlgn="base"/>
            <a:r>
              <a:rPr lang="en-US" sz="2800" b="1" dirty="0" smtClean="0">
                <a:solidFill>
                  <a:srgbClr val="0070C0"/>
                </a:solidFill>
                <a:latin typeface="Times New Roman" pitchFamily="18" charset="0"/>
                <a:cs typeface="Times New Roman" pitchFamily="18" charset="0"/>
              </a:rPr>
              <a:t>2. Binary Number Systems</a:t>
            </a:r>
          </a:p>
          <a:p>
            <a:pPr algn="just" fontAlgn="base"/>
            <a:r>
              <a:rPr lang="en-US" sz="2400" b="1" dirty="0" smtClean="0">
                <a:latin typeface="Times New Roman" pitchFamily="18" charset="0"/>
                <a:cs typeface="Times New Roman" pitchFamily="18" charset="0"/>
              </a:rPr>
              <a:t>The modern computers do not process decimal number; they work with another number system known as a binary number system which uses only two digits 0 and1.The base of binary number system is 2 because it has only two digit 0 and 1.The digital electronic equipments are works on the binary number system and hence the decimal number system is converted into binary system.</a:t>
            </a:r>
          </a:p>
          <a:p>
            <a:pPr lvl="0" algn="just" fontAlgn="base">
              <a:buClr>
                <a:srgbClr val="C00000"/>
              </a:buClr>
              <a:buFont typeface="Wingdings" pitchFamily="2" charset="2"/>
              <a:buChar char="Ø"/>
            </a:pPr>
            <a:r>
              <a:rPr lang="en-US" sz="2400" b="1" dirty="0" smtClean="0">
                <a:solidFill>
                  <a:srgbClr val="0070C0"/>
                </a:solidFill>
                <a:latin typeface="Times New Roman" pitchFamily="18" charset="0"/>
                <a:cs typeface="Times New Roman" pitchFamily="18" charset="0"/>
              </a:rPr>
              <a:t>The table</a:t>
            </a:r>
            <a:r>
              <a:rPr lang="en-US" sz="2400" b="1" dirty="0" smtClean="0">
                <a:solidFill>
                  <a:srgbClr val="222222"/>
                </a:solidFill>
                <a:latin typeface="Times New Roman" pitchFamily="18" charset="0"/>
                <a:cs typeface="Times New Roman" pitchFamily="18" charset="0"/>
              </a:rPr>
              <a:t> is shown below the decimal, binary, octal, and hexadecimal numbers from 0 to 15 and their equivalent binary number.</a:t>
            </a:r>
            <a:r>
              <a:rPr lang="en-US" sz="2400" b="1" dirty="0" smtClean="0">
                <a:latin typeface="Times New Roman" pitchFamily="18" charset="0"/>
                <a:cs typeface="Times New Roman" pitchFamily="18" charset="0"/>
              </a:rPr>
              <a:t> </a:t>
            </a:r>
            <a:r>
              <a:rPr lang="en-US" sz="2400" b="1" dirty="0" smtClean="0">
                <a:solidFill>
                  <a:srgbClr val="222222"/>
                </a:solidFill>
                <a:latin typeface="Times New Roman" pitchFamily="18" charset="0"/>
                <a:cs typeface="Times New Roman" pitchFamily="18" charset="0"/>
              </a:rPr>
              <a:t>Showing 1 to 16 of 16 entries</a:t>
            </a:r>
            <a:endParaRPr lang="en-US" sz="2400" b="1" dirty="0" smtClean="0">
              <a:latin typeface="Times New Roman" pitchFamily="18" charset="0"/>
              <a:cs typeface="Times New Roman" pitchFamily="18" charset="0"/>
            </a:endParaRPr>
          </a:p>
          <a:p>
            <a:pPr algn="just" fontAlgn="base"/>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AutoShape 2" descr="K-map for 2 variables"/>
          <p:cNvSpPr>
            <a:spLocks noChangeAspect="1" noChangeArrowheads="1"/>
          </p:cNvSpPr>
          <p:nvPr/>
        </p:nvSpPr>
        <p:spPr bwMode="auto">
          <a:xfrm>
            <a:off x="0" y="1556792"/>
            <a:ext cx="4499992" cy="3819526"/>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18" name="AutoShape 6"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0" name="AutoShape 8" descr="K-map for 2 variab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2" name="AutoShape 10" descr="K-map for 2 variabl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1323" name="Rectangle 11"/>
          <p:cNvSpPr>
            <a:spLocks noChangeArrowheads="1"/>
          </p:cNvSpPr>
          <p:nvPr/>
        </p:nvSpPr>
        <p:spPr bwMode="auto">
          <a:xfrm>
            <a:off x="539552" y="260648"/>
            <a:ext cx="7848872"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Times New Roman" pitchFamily="18" charset="0"/>
                <a:cs typeface="Times New Roman" pitchFamily="18" charset="0"/>
              </a:rPr>
              <a:t>POS Form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cs typeface="Times New Roman" pitchFamily="18" charset="0"/>
              </a:rPr>
              <a:t>The Product of Sums (POS) form represents Boolean functions in terms of </a:t>
            </a:r>
            <a:r>
              <a:rPr kumimoji="0" lang="en-US" b="0" i="0" u="none" strike="noStrike" cap="none" normalizeH="0" baseline="0" dirty="0" err="1" smtClean="0">
                <a:ln>
                  <a:noFill/>
                </a:ln>
                <a:effectLst/>
                <a:latin typeface="Times New Roman" pitchFamily="18" charset="0"/>
                <a:cs typeface="Times New Roman" pitchFamily="18" charset="0"/>
              </a:rPr>
              <a:t>maxterms</a:t>
            </a:r>
            <a:r>
              <a:rPr kumimoji="0" lang="en-US" b="0" i="0" u="none" strike="noStrike" cap="none" normalizeH="0" baseline="0" dirty="0" smtClean="0">
                <a:ln>
                  <a:noFill/>
                </a:ln>
                <a:effectLst/>
                <a:latin typeface="Times New Roman" pitchFamily="18" charset="0"/>
                <a:cs typeface="Times New Roman" pitchFamily="18" charset="0"/>
              </a:rPr>
              <a:t>. Each product term in a POS expression is a sum of literals, corresponding to a 0 in the truth table.</a:t>
            </a:r>
            <a:endParaRPr kumimoji="0" lang="en-US" sz="2800" b="1" i="0" u="none" strike="noStrike" cap="none" normalizeH="0" baseline="0" dirty="0" smtClean="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effectLst/>
                <a:latin typeface="Times New Roman" pitchFamily="18" charset="0"/>
                <a:cs typeface="Times New Roman" pitchFamily="18" charset="0"/>
              </a:rPr>
              <a:t>Example of POS Form Simplification: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Times New Roman" pitchFamily="18" charset="0"/>
                <a:cs typeface="Times New Roman" pitchFamily="18" charset="0"/>
              </a:rPr>
              <a:t>For the same Boolean function with </a:t>
            </a:r>
            <a:r>
              <a:rPr kumimoji="0" lang="en-US" b="0" i="0" u="none" strike="noStrike" cap="none" normalizeH="0" baseline="0" dirty="0" err="1" smtClean="0">
                <a:ln>
                  <a:noFill/>
                </a:ln>
                <a:effectLst/>
                <a:latin typeface="Times New Roman" pitchFamily="18" charset="0"/>
                <a:cs typeface="Times New Roman" pitchFamily="18" charset="0"/>
              </a:rPr>
              <a:t>maxterms</a:t>
            </a:r>
            <a:r>
              <a:rPr kumimoji="0" lang="en-US" b="0" i="0" u="none" strike="noStrike" cap="none" normalizeH="0" baseline="0" dirty="0" smtClean="0">
                <a:ln>
                  <a:noFill/>
                </a:ln>
                <a:effectLst/>
                <a:latin typeface="Times New Roman" pitchFamily="18" charset="0"/>
                <a:cs typeface="Times New Roman" pitchFamily="18" charset="0"/>
              </a:rPr>
              <a:t> M(0),M(2),M(4), you would fill the K-Map with 0s in the corresponding cells and group them to derive the simplified POS expression</a:t>
            </a:r>
            <a:endParaRPr kumimoji="0" lang="en-US" sz="4000" b="0" i="0" u="none" strike="noStrike" cap="none" normalizeH="0" baseline="0" dirty="0" smtClean="0">
              <a:ln>
                <a:noFill/>
              </a:ln>
              <a:effectLst/>
              <a:latin typeface="Times New Roman" pitchFamily="18" charset="0"/>
              <a:cs typeface="Times New Roman" pitchFamily="18" charset="0"/>
            </a:endParaRPr>
          </a:p>
        </p:txBody>
      </p:sp>
      <p:sp>
        <p:nvSpPr>
          <p:cNvPr id="8" name="Rectangle 7"/>
          <p:cNvSpPr/>
          <p:nvPr/>
        </p:nvSpPr>
        <p:spPr>
          <a:xfrm>
            <a:off x="611560" y="3140968"/>
            <a:ext cx="3024336" cy="1015663"/>
          </a:xfrm>
          <a:prstGeom prst="rect">
            <a:avLst/>
          </a:prstGeom>
        </p:spPr>
        <p:txBody>
          <a:bodyPr wrap="square">
            <a:spAutoFit/>
          </a:bodyPr>
          <a:lstStyle/>
          <a:p>
            <a:r>
              <a:rPr lang="en-US" sz="2000" b="1" dirty="0" smtClean="0"/>
              <a:t>POS FORM</a:t>
            </a:r>
          </a:p>
          <a:p>
            <a:r>
              <a:rPr lang="en-US" sz="2000" b="1" dirty="0" smtClean="0"/>
              <a:t>1. 3 variables K-map</a:t>
            </a:r>
          </a:p>
          <a:p>
            <a:r>
              <a:rPr lang="en-US" sz="2000" dirty="0" smtClean="0"/>
              <a:t>F (P, Q, R) = </a:t>
            </a:r>
            <a:r>
              <a:rPr lang="el-GR" sz="2000" dirty="0" smtClean="0"/>
              <a:t>π(0,3,6,7</a:t>
            </a:r>
            <a:r>
              <a:rPr lang="el-GR" sz="2000" dirty="0" smtClean="0"/>
              <a:t>)</a:t>
            </a:r>
            <a:r>
              <a:rPr lang="en-US" sz="2000" dirty="0" smtClean="0"/>
              <a:t> </a:t>
            </a:r>
            <a:endParaRPr lang="el-GR" sz="2000" dirty="0"/>
          </a:p>
        </p:txBody>
      </p:sp>
      <p:pic>
        <p:nvPicPr>
          <p:cNvPr id="9" name="Picture 3"/>
          <p:cNvPicPr>
            <a:picLocks noChangeAspect="1" noChangeArrowheads="1"/>
          </p:cNvPicPr>
          <p:nvPr/>
        </p:nvPicPr>
        <p:blipFill>
          <a:blip r:embed="rId2" cstate="print"/>
          <a:srcRect/>
          <a:stretch>
            <a:fillRect/>
          </a:stretch>
        </p:blipFill>
        <p:spPr bwMode="auto">
          <a:xfrm>
            <a:off x="3275856" y="2924944"/>
            <a:ext cx="5328592" cy="2952328"/>
          </a:xfrm>
          <a:prstGeom prst="rect">
            <a:avLst/>
          </a:prstGeom>
          <a:noFill/>
          <a:ln w="9525">
            <a:noFill/>
            <a:miter lim="800000"/>
            <a:headEnd/>
            <a:tailEnd/>
          </a:ln>
        </p:spPr>
      </p:pic>
      <p:sp>
        <p:nvSpPr>
          <p:cNvPr id="10" name="Rectangle 9"/>
          <p:cNvSpPr/>
          <p:nvPr/>
        </p:nvSpPr>
        <p:spPr>
          <a:xfrm>
            <a:off x="323528" y="4653136"/>
            <a:ext cx="3456384" cy="1477328"/>
          </a:xfrm>
          <a:prstGeom prst="rect">
            <a:avLst/>
          </a:prstGeom>
        </p:spPr>
        <p:txBody>
          <a:bodyPr wrap="square">
            <a:spAutoFit/>
          </a:bodyPr>
          <a:lstStyle/>
          <a:p>
            <a:r>
              <a:rPr lang="en-US" b="1"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we take the product of these three terms, then we will get this final expression –</a:t>
            </a:r>
          </a:p>
          <a:p>
            <a:r>
              <a:rPr lang="en-US" b="1" dirty="0" smtClean="0">
                <a:latin typeface="Times New Roman" pitchFamily="18" charset="0"/>
                <a:cs typeface="Times New Roman" pitchFamily="18" charset="0"/>
              </a:rPr>
              <a:t> </a:t>
            </a:r>
          </a:p>
          <a:p>
            <a:pPr algn="ctr"/>
            <a:r>
              <a:rPr lang="en-US" b="1" dirty="0" smtClean="0">
                <a:latin typeface="Times New Roman" pitchFamily="18" charset="0"/>
                <a:cs typeface="Times New Roman" pitchFamily="18" charset="0"/>
              </a:rPr>
              <a:t>Y=(P</a:t>
            </a:r>
            <a:r>
              <a:rPr lang="en-US" b="1" dirty="0" smtClean="0">
                <a:latin typeface="Times New Roman" pitchFamily="18" charset="0"/>
                <a:cs typeface="Times New Roman" pitchFamily="18" charset="0"/>
              </a:rPr>
              <a:t>’ + Q’) (P’ + R’) (P + Q + R)</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500034" y="357166"/>
            <a:ext cx="8229600" cy="369332"/>
          </a:xfrm>
        </p:spPr>
        <p:txBody>
          <a:bodyPr/>
          <a:lstStyle/>
          <a:p>
            <a:pPr algn="ctr" eaLnBrk="1" hangingPunct="1">
              <a:buFont typeface="Arial" charset="0"/>
              <a:buNone/>
            </a:pPr>
            <a:r>
              <a:rPr lang="en-US" u="none" dirty="0" smtClean="0">
                <a:solidFill>
                  <a:srgbClr val="C00000"/>
                </a:solidFill>
              </a:rPr>
              <a:t>K map (</a:t>
            </a:r>
            <a:r>
              <a:rPr lang="en-US" u="none" dirty="0" err="1" smtClean="0">
                <a:solidFill>
                  <a:srgbClr val="C00000"/>
                </a:solidFill>
              </a:rPr>
              <a:t>Karnaugh</a:t>
            </a:r>
            <a:r>
              <a:rPr lang="en-US" u="none" dirty="0" smtClean="0">
                <a:solidFill>
                  <a:srgbClr val="C00000"/>
                </a:solidFill>
              </a:rPr>
              <a:t> map)</a:t>
            </a:r>
            <a:r>
              <a:rPr lang="en-US" u="none" dirty="0" smtClean="0"/>
              <a:t> </a:t>
            </a:r>
            <a:r>
              <a:rPr lang="en-US" u="none" dirty="0" smtClean="0">
                <a:solidFill>
                  <a:srgbClr val="C00000"/>
                </a:solidFill>
              </a:rPr>
              <a:t>SOP (Sum of Products) Form</a:t>
            </a:r>
          </a:p>
        </p:txBody>
      </p:sp>
      <p:pic>
        <p:nvPicPr>
          <p:cNvPr id="34821" name="Picture 3"/>
          <p:cNvPicPr>
            <a:picLocks noChangeAspect="1" noChangeArrowheads="1"/>
          </p:cNvPicPr>
          <p:nvPr/>
        </p:nvPicPr>
        <p:blipFill>
          <a:blip r:embed="rId4" cstate="print"/>
          <a:srcRect/>
          <a:stretch>
            <a:fillRect/>
          </a:stretch>
        </p:blipFill>
        <p:spPr bwMode="auto">
          <a:xfrm>
            <a:off x="1142976" y="1142984"/>
            <a:ext cx="6696100" cy="1143008"/>
          </a:xfrm>
          <a:prstGeom prst="rect">
            <a:avLst/>
          </a:prstGeom>
          <a:noFill/>
          <a:ln w="9525">
            <a:noFill/>
            <a:miter lim="800000"/>
            <a:headEnd/>
            <a:tailEnd/>
          </a:ln>
        </p:spPr>
      </p:pic>
      <p:pic>
        <p:nvPicPr>
          <p:cNvPr id="34822" name="Picture 5"/>
          <p:cNvPicPr>
            <a:picLocks noChangeAspect="1" noChangeArrowheads="1"/>
          </p:cNvPicPr>
          <p:nvPr/>
        </p:nvPicPr>
        <p:blipFill>
          <a:blip r:embed="rId5" cstate="print"/>
          <a:srcRect/>
          <a:stretch>
            <a:fillRect/>
          </a:stretch>
        </p:blipFill>
        <p:spPr bwMode="auto">
          <a:xfrm>
            <a:off x="857224" y="1928802"/>
            <a:ext cx="7143800" cy="3286148"/>
          </a:xfrm>
          <a:prstGeom prst="rect">
            <a:avLst/>
          </a:prstGeom>
          <a:noFill/>
          <a:ln w="9525">
            <a:noFill/>
            <a:miter lim="800000"/>
            <a:headEnd/>
            <a:tailEnd/>
          </a:ln>
        </p:spPr>
      </p:pic>
      <p:graphicFrame>
        <p:nvGraphicFramePr>
          <p:cNvPr id="4097" name="Object 1"/>
          <p:cNvGraphicFramePr>
            <a:graphicFrameLocks noChangeAspect="1"/>
          </p:cNvGraphicFramePr>
          <p:nvPr/>
        </p:nvGraphicFramePr>
        <p:xfrm>
          <a:off x="1475656" y="5301208"/>
          <a:ext cx="1933581" cy="571500"/>
        </p:xfrm>
        <a:graphic>
          <a:graphicData uri="http://schemas.openxmlformats.org/presentationml/2006/ole">
            <p:oleObj spid="_x0000_s70658" name="Equation" r:id="rId6" imgW="736560" imgH="279360" progId="">
              <p:embed/>
            </p:oleObj>
          </a:graphicData>
        </a:graphic>
      </p:graphicFrame>
      <p:sp>
        <p:nvSpPr>
          <p:cNvPr id="7" name="TextBox 6"/>
          <p:cNvSpPr txBox="1"/>
          <p:nvPr/>
        </p:nvSpPr>
        <p:spPr>
          <a:xfrm>
            <a:off x="3779912" y="5445224"/>
            <a:ext cx="3384376" cy="369332"/>
          </a:xfrm>
          <a:prstGeom prst="rect">
            <a:avLst/>
          </a:prstGeom>
          <a:noFill/>
        </p:spPr>
        <p:txBody>
          <a:bodyPr wrap="square" rtlCol="0">
            <a:spAutoFit/>
          </a:bodyPr>
          <a:lstStyle/>
          <a:p>
            <a:r>
              <a:rPr lang="en-US" dirty="0" smtClean="0"/>
              <a:t>The function Y in SOP form</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p:cNvPicPr>
            <a:picLocks noChangeAspect="1" noChangeArrowheads="1"/>
          </p:cNvPicPr>
          <p:nvPr/>
        </p:nvPicPr>
        <p:blipFill>
          <a:blip r:embed="rId2" cstate="print"/>
          <a:srcRect/>
          <a:stretch>
            <a:fillRect/>
          </a:stretch>
        </p:blipFill>
        <p:spPr bwMode="auto">
          <a:xfrm>
            <a:off x="1285852" y="428604"/>
            <a:ext cx="2709858" cy="647720"/>
          </a:xfrm>
          <a:prstGeom prst="rect">
            <a:avLst/>
          </a:prstGeom>
          <a:noFill/>
          <a:ln w="9525">
            <a:noFill/>
            <a:miter lim="800000"/>
            <a:headEnd/>
            <a:tailEnd/>
          </a:ln>
        </p:spPr>
      </p:pic>
      <p:pic>
        <p:nvPicPr>
          <p:cNvPr id="35845" name="Picture 3"/>
          <p:cNvPicPr>
            <a:picLocks noChangeAspect="1" noChangeArrowheads="1"/>
          </p:cNvPicPr>
          <p:nvPr/>
        </p:nvPicPr>
        <p:blipFill>
          <a:blip r:embed="rId3" cstate="print"/>
          <a:srcRect/>
          <a:stretch>
            <a:fillRect/>
          </a:stretch>
        </p:blipFill>
        <p:spPr bwMode="auto">
          <a:xfrm>
            <a:off x="1857356" y="1357298"/>
            <a:ext cx="5386406" cy="533400"/>
          </a:xfrm>
          <a:prstGeom prst="rect">
            <a:avLst/>
          </a:prstGeom>
          <a:noFill/>
          <a:ln w="9525">
            <a:noFill/>
            <a:miter lim="800000"/>
            <a:headEnd/>
            <a:tailEnd/>
          </a:ln>
        </p:spPr>
      </p:pic>
      <p:pic>
        <p:nvPicPr>
          <p:cNvPr id="35846" name="Picture 4"/>
          <p:cNvPicPr>
            <a:picLocks noChangeAspect="1" noChangeArrowheads="1"/>
          </p:cNvPicPr>
          <p:nvPr/>
        </p:nvPicPr>
        <p:blipFill>
          <a:blip r:embed="rId4" cstate="print"/>
          <a:srcRect/>
          <a:stretch>
            <a:fillRect/>
          </a:stretch>
        </p:blipFill>
        <p:spPr bwMode="auto">
          <a:xfrm>
            <a:off x="1905000" y="2286000"/>
            <a:ext cx="5810272" cy="3276600"/>
          </a:xfrm>
          <a:prstGeom prst="rect">
            <a:avLst/>
          </a:prstGeom>
          <a:noFill/>
          <a:ln w="9525">
            <a:noFill/>
            <a:miter lim="800000"/>
            <a:headEnd/>
            <a:tailEnd/>
          </a:ln>
        </p:spPr>
      </p:pic>
      <p:pic>
        <p:nvPicPr>
          <p:cNvPr id="35847" name="Picture 5"/>
          <p:cNvPicPr>
            <a:picLocks noChangeAspect="1" noChangeArrowheads="1"/>
          </p:cNvPicPr>
          <p:nvPr/>
        </p:nvPicPr>
        <p:blipFill>
          <a:blip r:embed="rId5" cstate="print"/>
          <a:srcRect/>
          <a:stretch>
            <a:fillRect/>
          </a:stretch>
        </p:blipFill>
        <p:spPr bwMode="auto">
          <a:xfrm>
            <a:off x="3071802" y="5643578"/>
            <a:ext cx="3857652"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2"/>
          <p:cNvPicPr>
            <a:picLocks noChangeAspect="1" noChangeArrowheads="1"/>
          </p:cNvPicPr>
          <p:nvPr/>
        </p:nvPicPr>
        <p:blipFill>
          <a:blip r:embed="rId2" cstate="print"/>
          <a:srcRect/>
          <a:stretch>
            <a:fillRect/>
          </a:stretch>
        </p:blipFill>
        <p:spPr bwMode="auto">
          <a:xfrm>
            <a:off x="685800" y="609600"/>
            <a:ext cx="7386662" cy="533400"/>
          </a:xfrm>
          <a:prstGeom prst="rect">
            <a:avLst/>
          </a:prstGeom>
          <a:noFill/>
          <a:ln w="9525">
            <a:noFill/>
            <a:miter lim="800000"/>
            <a:headEnd/>
            <a:tailEnd/>
          </a:ln>
        </p:spPr>
      </p:pic>
      <p:pic>
        <p:nvPicPr>
          <p:cNvPr id="36869" name="Picture 3"/>
          <p:cNvPicPr>
            <a:picLocks noChangeAspect="1" noChangeArrowheads="1"/>
          </p:cNvPicPr>
          <p:nvPr/>
        </p:nvPicPr>
        <p:blipFill>
          <a:blip r:embed="rId3" cstate="print"/>
          <a:srcRect/>
          <a:stretch>
            <a:fillRect/>
          </a:stretch>
        </p:blipFill>
        <p:spPr bwMode="auto">
          <a:xfrm>
            <a:off x="785786" y="1428736"/>
            <a:ext cx="7500990" cy="3686188"/>
          </a:xfrm>
          <a:prstGeom prst="rect">
            <a:avLst/>
          </a:prstGeom>
          <a:noFill/>
          <a:ln w="9525">
            <a:noFill/>
            <a:miter lim="800000"/>
            <a:headEnd/>
            <a:tailEnd/>
          </a:ln>
        </p:spPr>
      </p:pic>
      <p:pic>
        <p:nvPicPr>
          <p:cNvPr id="36870" name="Picture 4"/>
          <p:cNvPicPr>
            <a:picLocks noChangeAspect="1" noChangeArrowheads="1"/>
          </p:cNvPicPr>
          <p:nvPr/>
        </p:nvPicPr>
        <p:blipFill>
          <a:blip r:embed="rId4" cstate="print"/>
          <a:srcRect/>
          <a:stretch>
            <a:fillRect/>
          </a:stretch>
        </p:blipFill>
        <p:spPr bwMode="auto">
          <a:xfrm>
            <a:off x="1547664" y="5445224"/>
            <a:ext cx="4357718" cy="51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2"/>
          <p:cNvPicPr>
            <a:picLocks noChangeAspect="1" noChangeArrowheads="1"/>
          </p:cNvPicPr>
          <p:nvPr/>
        </p:nvPicPr>
        <p:blipFill>
          <a:blip r:embed="rId3" cstate="print"/>
          <a:srcRect/>
          <a:stretch>
            <a:fillRect/>
          </a:stretch>
        </p:blipFill>
        <p:spPr bwMode="auto">
          <a:xfrm>
            <a:off x="611560" y="404664"/>
            <a:ext cx="7967690" cy="1238250"/>
          </a:xfrm>
          <a:prstGeom prst="rect">
            <a:avLst/>
          </a:prstGeom>
          <a:noFill/>
          <a:ln w="9525">
            <a:noFill/>
            <a:miter lim="800000"/>
            <a:headEnd/>
            <a:tailEnd/>
          </a:ln>
        </p:spPr>
      </p:pic>
      <p:pic>
        <p:nvPicPr>
          <p:cNvPr id="37893" name="Picture 3"/>
          <p:cNvPicPr>
            <a:picLocks noChangeAspect="1" noChangeArrowheads="1"/>
          </p:cNvPicPr>
          <p:nvPr/>
        </p:nvPicPr>
        <p:blipFill>
          <a:blip r:embed="rId4" cstate="print"/>
          <a:srcRect/>
          <a:stretch>
            <a:fillRect/>
          </a:stretch>
        </p:blipFill>
        <p:spPr bwMode="auto">
          <a:xfrm>
            <a:off x="1547664" y="1772816"/>
            <a:ext cx="6286544" cy="359014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2339752" y="5589240"/>
          <a:ext cx="4071966" cy="571504"/>
        </p:xfrm>
        <a:graphic>
          <a:graphicData uri="http://schemas.openxmlformats.org/presentationml/2006/ole">
            <p:oleObj spid="_x0000_s1026" name="Equation" r:id="rId5" imgW="1815840" imgH="279360" progId="">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2214554"/>
            <a:ext cx="7697107" cy="1569660"/>
          </a:xfrm>
          <a:prstGeom prst="rect">
            <a:avLst/>
          </a:prstGeom>
          <a:noFill/>
        </p:spPr>
        <p:txBody>
          <a:bodyPr wrap="none" rtlCol="0">
            <a:spAutoFit/>
          </a:bodyPr>
          <a:lstStyle/>
          <a:p>
            <a:r>
              <a:rPr lang="en-US" sz="9600" b="1" dirty="0" smtClean="0">
                <a:solidFill>
                  <a:srgbClr val="C00000"/>
                </a:solidFill>
                <a:latin typeface="Times New Roman" pitchFamily="18" charset="0"/>
                <a:cs typeface="Times New Roman" pitchFamily="18" charset="0"/>
              </a:rPr>
              <a:t>THANK YOU</a:t>
            </a:r>
            <a:endParaRPr lang="en-US" sz="9600"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7"/>
            <a:ext cx="8215370" cy="5816977"/>
          </a:xfrm>
          <a:prstGeom prst="rect">
            <a:avLst/>
          </a:prstGeom>
        </p:spPr>
        <p:txBody>
          <a:bodyPr wrap="square">
            <a:spAutoFit/>
          </a:bodyPr>
          <a:lstStyle/>
          <a:p>
            <a:pPr algn="ctr" fontAlgn="base"/>
            <a:r>
              <a:rPr lang="en-US" sz="3200" b="1" dirty="0" smtClean="0">
                <a:solidFill>
                  <a:srgbClr val="0070C0"/>
                </a:solidFill>
                <a:latin typeface="Times New Roman" pitchFamily="18" charset="0"/>
                <a:cs typeface="Times New Roman" pitchFamily="18" charset="0"/>
              </a:rPr>
              <a:t>3. Octal Numbers</a:t>
            </a:r>
          </a:p>
          <a:p>
            <a:pPr algn="ctr" fontAlgn="base"/>
            <a:endParaRPr lang="en-US" sz="2800" b="1" dirty="0" smtClean="0">
              <a:solidFill>
                <a:srgbClr val="0070C0"/>
              </a:solidFill>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The base of a number system is equal to the number of digits used, i.e., for decimal number system the base is ten while for the binary system the base is two. </a:t>
            </a: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The octal system has the base of eight as it uses eight digits 0, 1, 2, 3, 4, 5, 6, 7.</a:t>
            </a: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All these digits from 0 to 7 have the same physical meaning as by decimal symbols, the next digit in the octal number is represented by 10, 11, 12, which are equivalent to decimal digits 8, 9, 10 respectively. </a:t>
            </a: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In this way, the octal number 20 will represent the decimal digit and subsequently, 21, 22, 23.. Octal numbers will represent the decimal number digit 17, 18, 19… etc. and so on.</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358246" cy="5816977"/>
          </a:xfrm>
          <a:prstGeom prst="rect">
            <a:avLst/>
          </a:prstGeom>
        </p:spPr>
        <p:txBody>
          <a:bodyPr wrap="square">
            <a:spAutoFit/>
          </a:bodyPr>
          <a:lstStyle/>
          <a:p>
            <a:pPr algn="ctr" fontAlgn="base"/>
            <a:r>
              <a:rPr lang="en-US" sz="3200" b="1" dirty="0" smtClean="0">
                <a:solidFill>
                  <a:srgbClr val="0070C0"/>
                </a:solidFill>
                <a:latin typeface="Times New Roman" pitchFamily="18" charset="0"/>
                <a:cs typeface="Times New Roman" pitchFamily="18" charset="0"/>
              </a:rPr>
              <a:t>4. Hexadecimal Numbers</a:t>
            </a:r>
          </a:p>
          <a:p>
            <a:pPr algn="just" fontAlgn="base">
              <a:buClr>
                <a:srgbClr val="C00000"/>
              </a:buClr>
              <a:buFont typeface="Wingdings" pitchFamily="2" charset="2"/>
              <a:buChar char="Ø"/>
            </a:pPr>
            <a:endParaRPr lang="en-US" sz="2800" b="1" dirty="0" smtClean="0">
              <a:solidFill>
                <a:srgbClr val="0070C0"/>
              </a:solidFill>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These numbers are used extensively in microprocessor work. The hexadecimal number system has a base of 16, and hence it consists of the following sixteen number of digits.</a:t>
            </a: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0, 1, 2, 3,  4, 5, 6, 7, 8, 9, A, B, C, D, E,  F.</a:t>
            </a: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The size of the hexadecimal is much shorter than the binary number which makes them easy to write and remember. </a:t>
            </a:r>
          </a:p>
          <a:p>
            <a:pPr algn="just" fontAlgn="base">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fontAlgn="base">
              <a:buClr>
                <a:srgbClr val="C00000"/>
              </a:buClr>
              <a:buFont typeface="Wingdings" pitchFamily="2" charset="2"/>
              <a:buChar char="Ø"/>
            </a:pPr>
            <a:r>
              <a:rPr lang="en-US" sz="2400" b="1" dirty="0" smtClean="0">
                <a:latin typeface="Times New Roman" pitchFamily="18" charset="0"/>
                <a:cs typeface="Times New Roman" pitchFamily="18" charset="0"/>
              </a:rPr>
              <a:t>Let 0000 to 000F representing hexadecimal numbers from zero to fifteen, then 0010, 0011, 0012, …etc. Will represent sixteen, seventeen, eighteen… etc. till 001F which represent thirty open and so on.</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28596" y="357166"/>
          <a:ext cx="8358245" cy="6197588"/>
        </p:xfrm>
        <a:graphic>
          <a:graphicData uri="http://schemas.openxmlformats.org/drawingml/2006/table">
            <a:tbl>
              <a:tblPr/>
              <a:tblGrid>
                <a:gridCol w="2062396"/>
                <a:gridCol w="1642512"/>
                <a:gridCol w="1359269"/>
                <a:gridCol w="3294068"/>
              </a:tblGrid>
              <a:tr h="356159">
                <a:tc>
                  <a:txBody>
                    <a:bodyPr/>
                    <a:lstStyle/>
                    <a:p>
                      <a:pPr algn="ctr" fontAlgn="ctr" latinLnBrk="0"/>
                      <a:r>
                        <a:rPr lang="en-US" sz="2000" b="1" dirty="0"/>
                        <a:t>Decimal</a:t>
                      </a:r>
                    </a:p>
                  </a:txBody>
                  <a:tcPr marL="59765" marR="59765" marT="29882" marB="29882" anchor="ctr">
                    <a:lnL>
                      <a:noFill/>
                    </a:lnL>
                    <a:lnR>
                      <a:noFill/>
                    </a:lnR>
                    <a:lnT>
                      <a:noFill/>
                    </a:lnT>
                    <a:lnB>
                      <a:noFill/>
                    </a:lnB>
                  </a:tcPr>
                </a:tc>
                <a:tc>
                  <a:txBody>
                    <a:bodyPr/>
                    <a:lstStyle/>
                    <a:p>
                      <a:pPr algn="ctr" fontAlgn="ctr" latinLnBrk="0"/>
                      <a:r>
                        <a:rPr lang="en-US" sz="2000" b="1"/>
                        <a:t>Binary</a:t>
                      </a:r>
                    </a:p>
                  </a:txBody>
                  <a:tcPr marL="59765" marR="59765" marT="29882" marB="29882" anchor="ctr">
                    <a:lnL>
                      <a:noFill/>
                    </a:lnL>
                    <a:lnR>
                      <a:noFill/>
                    </a:lnR>
                    <a:lnT>
                      <a:noFill/>
                    </a:lnT>
                    <a:lnB>
                      <a:noFill/>
                    </a:lnB>
                  </a:tcPr>
                </a:tc>
                <a:tc>
                  <a:txBody>
                    <a:bodyPr/>
                    <a:lstStyle/>
                    <a:p>
                      <a:pPr algn="ctr" fontAlgn="ctr" latinLnBrk="0"/>
                      <a:r>
                        <a:rPr lang="en-US" sz="2000" b="1"/>
                        <a:t>Octal</a:t>
                      </a:r>
                    </a:p>
                  </a:txBody>
                  <a:tcPr marL="59765" marR="59765" marT="29882" marB="29882" anchor="ctr">
                    <a:lnL>
                      <a:noFill/>
                    </a:lnL>
                    <a:lnR>
                      <a:noFill/>
                    </a:lnR>
                    <a:lnT>
                      <a:noFill/>
                    </a:lnT>
                    <a:lnB>
                      <a:noFill/>
                    </a:lnB>
                  </a:tcPr>
                </a:tc>
                <a:tc>
                  <a:txBody>
                    <a:bodyPr/>
                    <a:lstStyle/>
                    <a:p>
                      <a:pPr algn="ctr" fontAlgn="ctr" latinLnBrk="0"/>
                      <a:r>
                        <a:rPr lang="en-US" sz="2000" b="1"/>
                        <a:t>Hexadecimal</a:t>
                      </a:r>
                    </a:p>
                  </a:txBody>
                  <a:tcPr marL="59765" marR="59765" marT="29882" marB="29882" anchor="ctr">
                    <a:lnL>
                      <a:noFill/>
                    </a:lnL>
                    <a:lnR>
                      <a:noFill/>
                    </a:lnR>
                    <a:lnT>
                      <a:noFill/>
                    </a:lnT>
                    <a:lnB>
                      <a:noFill/>
                    </a:lnB>
                  </a:tcPr>
                </a:tc>
              </a:tr>
              <a:tr h="356159">
                <a:tc>
                  <a:txBody>
                    <a:bodyPr/>
                    <a:lstStyle/>
                    <a:p>
                      <a:pPr algn="ctr" fontAlgn="t"/>
                      <a:r>
                        <a:rPr lang="en-US" sz="2000" b="1" dirty="0"/>
                        <a:t>0</a:t>
                      </a:r>
                    </a:p>
                  </a:txBody>
                  <a:tcPr marL="59765" marR="59765" marT="29882" marB="29882">
                    <a:lnL>
                      <a:noFill/>
                    </a:lnL>
                    <a:lnR>
                      <a:noFill/>
                    </a:lnR>
                    <a:lnT>
                      <a:noFill/>
                    </a:lnT>
                    <a:lnB>
                      <a:noFill/>
                    </a:lnB>
                  </a:tcPr>
                </a:tc>
                <a:tc>
                  <a:txBody>
                    <a:bodyPr/>
                    <a:lstStyle/>
                    <a:p>
                      <a:pPr algn="ctr" fontAlgn="t"/>
                      <a:r>
                        <a:rPr lang="en-US" sz="2000" b="1" dirty="0"/>
                        <a:t>0000</a:t>
                      </a:r>
                    </a:p>
                  </a:txBody>
                  <a:tcPr marL="59765" marR="59765" marT="29882" marB="29882">
                    <a:lnL>
                      <a:noFill/>
                    </a:lnL>
                    <a:lnR>
                      <a:noFill/>
                    </a:lnR>
                    <a:lnT>
                      <a:noFill/>
                    </a:lnT>
                    <a:lnB>
                      <a:noFill/>
                    </a:lnB>
                  </a:tcPr>
                </a:tc>
                <a:tc>
                  <a:txBody>
                    <a:bodyPr/>
                    <a:lstStyle/>
                    <a:p>
                      <a:pPr algn="ctr" fontAlgn="t"/>
                      <a:r>
                        <a:rPr lang="en-US" sz="2000" b="1" dirty="0"/>
                        <a:t>0</a:t>
                      </a:r>
                    </a:p>
                  </a:txBody>
                  <a:tcPr marL="59765" marR="59765" marT="29882" marB="29882">
                    <a:lnL>
                      <a:noFill/>
                    </a:lnL>
                    <a:lnR>
                      <a:noFill/>
                    </a:lnR>
                    <a:lnT>
                      <a:noFill/>
                    </a:lnT>
                    <a:lnB>
                      <a:noFill/>
                    </a:lnB>
                  </a:tcPr>
                </a:tc>
                <a:tc>
                  <a:txBody>
                    <a:bodyPr/>
                    <a:lstStyle/>
                    <a:p>
                      <a:pPr algn="ctr" fontAlgn="t"/>
                      <a:r>
                        <a:rPr lang="en-US" sz="2000" b="1"/>
                        <a:t>0</a:t>
                      </a:r>
                    </a:p>
                  </a:txBody>
                  <a:tcPr marL="59765" marR="59765" marT="29882" marB="29882">
                    <a:lnL>
                      <a:noFill/>
                    </a:lnL>
                    <a:lnR>
                      <a:noFill/>
                    </a:lnR>
                    <a:lnT>
                      <a:noFill/>
                    </a:lnT>
                    <a:lnB>
                      <a:noFill/>
                    </a:lnB>
                  </a:tcPr>
                </a:tc>
              </a:tr>
              <a:tr h="356159">
                <a:tc>
                  <a:txBody>
                    <a:bodyPr/>
                    <a:lstStyle/>
                    <a:p>
                      <a:pPr algn="ctr" fontAlgn="t"/>
                      <a:r>
                        <a:rPr lang="en-US" sz="2000" b="1"/>
                        <a:t>1</a:t>
                      </a:r>
                    </a:p>
                  </a:txBody>
                  <a:tcPr marL="59765" marR="59765" marT="29882" marB="29882">
                    <a:lnL>
                      <a:noFill/>
                    </a:lnL>
                    <a:lnR>
                      <a:noFill/>
                    </a:lnR>
                    <a:lnT>
                      <a:noFill/>
                    </a:lnT>
                    <a:lnB>
                      <a:noFill/>
                    </a:lnB>
                  </a:tcPr>
                </a:tc>
                <a:tc>
                  <a:txBody>
                    <a:bodyPr/>
                    <a:lstStyle/>
                    <a:p>
                      <a:pPr algn="ctr" fontAlgn="t"/>
                      <a:r>
                        <a:rPr lang="en-US" sz="2000" b="1" dirty="0"/>
                        <a:t>0001</a:t>
                      </a:r>
                    </a:p>
                  </a:txBody>
                  <a:tcPr marL="59765" marR="59765" marT="29882" marB="29882">
                    <a:lnL>
                      <a:noFill/>
                    </a:lnL>
                    <a:lnR>
                      <a:noFill/>
                    </a:lnR>
                    <a:lnT>
                      <a:noFill/>
                    </a:lnT>
                    <a:lnB>
                      <a:noFill/>
                    </a:lnB>
                  </a:tcPr>
                </a:tc>
                <a:tc>
                  <a:txBody>
                    <a:bodyPr/>
                    <a:lstStyle/>
                    <a:p>
                      <a:pPr algn="ctr" fontAlgn="t"/>
                      <a:r>
                        <a:rPr lang="en-US" sz="2000" b="1" dirty="0"/>
                        <a:t>1</a:t>
                      </a:r>
                    </a:p>
                  </a:txBody>
                  <a:tcPr marL="59765" marR="59765" marT="29882" marB="29882">
                    <a:lnL>
                      <a:noFill/>
                    </a:lnL>
                    <a:lnR>
                      <a:noFill/>
                    </a:lnR>
                    <a:lnT>
                      <a:noFill/>
                    </a:lnT>
                    <a:lnB>
                      <a:noFill/>
                    </a:lnB>
                  </a:tcPr>
                </a:tc>
                <a:tc>
                  <a:txBody>
                    <a:bodyPr/>
                    <a:lstStyle/>
                    <a:p>
                      <a:pPr algn="ctr" fontAlgn="t"/>
                      <a:r>
                        <a:rPr lang="en-US" sz="2000" b="1" dirty="0"/>
                        <a:t>1</a:t>
                      </a:r>
                    </a:p>
                  </a:txBody>
                  <a:tcPr marL="59765" marR="59765" marT="29882" marB="29882">
                    <a:lnL>
                      <a:noFill/>
                    </a:lnL>
                    <a:lnR>
                      <a:noFill/>
                    </a:lnR>
                    <a:lnT>
                      <a:noFill/>
                    </a:lnT>
                    <a:lnB>
                      <a:noFill/>
                    </a:lnB>
                  </a:tcPr>
                </a:tc>
              </a:tr>
              <a:tr h="356159">
                <a:tc>
                  <a:txBody>
                    <a:bodyPr/>
                    <a:lstStyle/>
                    <a:p>
                      <a:pPr algn="ctr" fontAlgn="t"/>
                      <a:r>
                        <a:rPr lang="en-US" sz="2000" b="1"/>
                        <a:t>2</a:t>
                      </a:r>
                    </a:p>
                  </a:txBody>
                  <a:tcPr marL="59765" marR="59765" marT="29882" marB="29882">
                    <a:lnL>
                      <a:noFill/>
                    </a:lnL>
                    <a:lnR>
                      <a:noFill/>
                    </a:lnR>
                    <a:lnT>
                      <a:noFill/>
                    </a:lnT>
                    <a:lnB>
                      <a:noFill/>
                    </a:lnB>
                  </a:tcPr>
                </a:tc>
                <a:tc>
                  <a:txBody>
                    <a:bodyPr/>
                    <a:lstStyle/>
                    <a:p>
                      <a:pPr algn="ctr" fontAlgn="t"/>
                      <a:r>
                        <a:rPr lang="en-US" sz="2000" b="1"/>
                        <a:t>0010</a:t>
                      </a:r>
                    </a:p>
                  </a:txBody>
                  <a:tcPr marL="59765" marR="59765" marT="29882" marB="29882">
                    <a:lnL>
                      <a:noFill/>
                    </a:lnL>
                    <a:lnR>
                      <a:noFill/>
                    </a:lnR>
                    <a:lnT>
                      <a:noFill/>
                    </a:lnT>
                    <a:lnB>
                      <a:noFill/>
                    </a:lnB>
                  </a:tcPr>
                </a:tc>
                <a:tc>
                  <a:txBody>
                    <a:bodyPr/>
                    <a:lstStyle/>
                    <a:p>
                      <a:pPr algn="ctr" fontAlgn="t"/>
                      <a:r>
                        <a:rPr lang="en-US" sz="2000" b="1" dirty="0"/>
                        <a:t>2</a:t>
                      </a:r>
                    </a:p>
                  </a:txBody>
                  <a:tcPr marL="59765" marR="59765" marT="29882" marB="29882">
                    <a:lnL>
                      <a:noFill/>
                    </a:lnL>
                    <a:lnR>
                      <a:noFill/>
                    </a:lnR>
                    <a:lnT>
                      <a:noFill/>
                    </a:lnT>
                    <a:lnB>
                      <a:noFill/>
                    </a:lnB>
                  </a:tcPr>
                </a:tc>
                <a:tc>
                  <a:txBody>
                    <a:bodyPr/>
                    <a:lstStyle/>
                    <a:p>
                      <a:pPr algn="ctr" fontAlgn="t"/>
                      <a:r>
                        <a:rPr lang="en-US" sz="2000" b="1" dirty="0"/>
                        <a:t>2</a:t>
                      </a:r>
                    </a:p>
                  </a:txBody>
                  <a:tcPr marL="59765" marR="59765" marT="29882" marB="29882">
                    <a:lnL>
                      <a:noFill/>
                    </a:lnL>
                    <a:lnR>
                      <a:noFill/>
                    </a:lnR>
                    <a:lnT>
                      <a:noFill/>
                    </a:lnT>
                    <a:lnB>
                      <a:noFill/>
                    </a:lnB>
                  </a:tcPr>
                </a:tc>
              </a:tr>
              <a:tr h="356159">
                <a:tc>
                  <a:txBody>
                    <a:bodyPr/>
                    <a:lstStyle/>
                    <a:p>
                      <a:pPr algn="ctr" fontAlgn="t"/>
                      <a:r>
                        <a:rPr lang="en-US" sz="2000" b="1"/>
                        <a:t>3</a:t>
                      </a:r>
                    </a:p>
                  </a:txBody>
                  <a:tcPr marL="59765" marR="59765" marT="29882" marB="29882">
                    <a:lnL>
                      <a:noFill/>
                    </a:lnL>
                    <a:lnR>
                      <a:noFill/>
                    </a:lnR>
                    <a:lnT>
                      <a:noFill/>
                    </a:lnT>
                    <a:lnB>
                      <a:noFill/>
                    </a:lnB>
                  </a:tcPr>
                </a:tc>
                <a:tc>
                  <a:txBody>
                    <a:bodyPr/>
                    <a:lstStyle/>
                    <a:p>
                      <a:pPr algn="ctr" fontAlgn="t"/>
                      <a:r>
                        <a:rPr lang="en-US" sz="2000" b="1"/>
                        <a:t>0011</a:t>
                      </a:r>
                    </a:p>
                  </a:txBody>
                  <a:tcPr marL="59765" marR="59765" marT="29882" marB="29882">
                    <a:lnL>
                      <a:noFill/>
                    </a:lnL>
                    <a:lnR>
                      <a:noFill/>
                    </a:lnR>
                    <a:lnT>
                      <a:noFill/>
                    </a:lnT>
                    <a:lnB>
                      <a:noFill/>
                    </a:lnB>
                  </a:tcPr>
                </a:tc>
                <a:tc>
                  <a:txBody>
                    <a:bodyPr/>
                    <a:lstStyle/>
                    <a:p>
                      <a:pPr algn="ctr" fontAlgn="t"/>
                      <a:r>
                        <a:rPr lang="en-US" sz="2000" b="1" dirty="0"/>
                        <a:t>3</a:t>
                      </a:r>
                    </a:p>
                  </a:txBody>
                  <a:tcPr marL="59765" marR="59765" marT="29882" marB="29882">
                    <a:lnL>
                      <a:noFill/>
                    </a:lnL>
                    <a:lnR>
                      <a:noFill/>
                    </a:lnR>
                    <a:lnT>
                      <a:noFill/>
                    </a:lnT>
                    <a:lnB>
                      <a:noFill/>
                    </a:lnB>
                  </a:tcPr>
                </a:tc>
                <a:tc>
                  <a:txBody>
                    <a:bodyPr/>
                    <a:lstStyle/>
                    <a:p>
                      <a:pPr algn="ctr" fontAlgn="t"/>
                      <a:r>
                        <a:rPr lang="en-US" sz="2000" b="1" dirty="0"/>
                        <a:t>3</a:t>
                      </a:r>
                    </a:p>
                  </a:txBody>
                  <a:tcPr marL="59765" marR="59765" marT="29882" marB="29882">
                    <a:lnL>
                      <a:noFill/>
                    </a:lnL>
                    <a:lnR>
                      <a:noFill/>
                    </a:lnR>
                    <a:lnT>
                      <a:noFill/>
                    </a:lnT>
                    <a:lnB>
                      <a:noFill/>
                    </a:lnB>
                  </a:tcPr>
                </a:tc>
              </a:tr>
              <a:tr h="356159">
                <a:tc>
                  <a:txBody>
                    <a:bodyPr/>
                    <a:lstStyle/>
                    <a:p>
                      <a:pPr algn="ctr" fontAlgn="t"/>
                      <a:r>
                        <a:rPr lang="en-US" sz="2000" b="1"/>
                        <a:t>4</a:t>
                      </a:r>
                    </a:p>
                  </a:txBody>
                  <a:tcPr marL="59765" marR="59765" marT="29882" marB="29882">
                    <a:lnL>
                      <a:noFill/>
                    </a:lnL>
                    <a:lnR>
                      <a:noFill/>
                    </a:lnR>
                    <a:lnT>
                      <a:noFill/>
                    </a:lnT>
                    <a:lnB>
                      <a:noFill/>
                    </a:lnB>
                  </a:tcPr>
                </a:tc>
                <a:tc>
                  <a:txBody>
                    <a:bodyPr/>
                    <a:lstStyle/>
                    <a:p>
                      <a:pPr algn="ctr" fontAlgn="t"/>
                      <a:r>
                        <a:rPr lang="en-US" sz="2000" b="1"/>
                        <a:t>0100</a:t>
                      </a:r>
                    </a:p>
                  </a:txBody>
                  <a:tcPr marL="59765" marR="59765" marT="29882" marB="29882">
                    <a:lnL>
                      <a:noFill/>
                    </a:lnL>
                    <a:lnR>
                      <a:noFill/>
                    </a:lnR>
                    <a:lnT>
                      <a:noFill/>
                    </a:lnT>
                    <a:lnB>
                      <a:noFill/>
                    </a:lnB>
                  </a:tcPr>
                </a:tc>
                <a:tc>
                  <a:txBody>
                    <a:bodyPr/>
                    <a:lstStyle/>
                    <a:p>
                      <a:pPr algn="ctr" fontAlgn="t"/>
                      <a:r>
                        <a:rPr lang="en-US" sz="2000" b="1"/>
                        <a:t>4</a:t>
                      </a:r>
                    </a:p>
                  </a:txBody>
                  <a:tcPr marL="59765" marR="59765" marT="29882" marB="29882">
                    <a:lnL>
                      <a:noFill/>
                    </a:lnL>
                    <a:lnR>
                      <a:noFill/>
                    </a:lnR>
                    <a:lnT>
                      <a:noFill/>
                    </a:lnT>
                    <a:lnB>
                      <a:noFill/>
                    </a:lnB>
                  </a:tcPr>
                </a:tc>
                <a:tc>
                  <a:txBody>
                    <a:bodyPr/>
                    <a:lstStyle/>
                    <a:p>
                      <a:pPr algn="ctr" fontAlgn="t"/>
                      <a:r>
                        <a:rPr lang="en-US" sz="2000" b="1" dirty="0"/>
                        <a:t>4</a:t>
                      </a:r>
                    </a:p>
                  </a:txBody>
                  <a:tcPr marL="59765" marR="59765" marT="29882" marB="29882">
                    <a:lnL>
                      <a:noFill/>
                    </a:lnL>
                    <a:lnR>
                      <a:noFill/>
                    </a:lnR>
                    <a:lnT>
                      <a:noFill/>
                    </a:lnT>
                    <a:lnB>
                      <a:noFill/>
                    </a:lnB>
                  </a:tcPr>
                </a:tc>
              </a:tr>
              <a:tr h="356159">
                <a:tc>
                  <a:txBody>
                    <a:bodyPr/>
                    <a:lstStyle/>
                    <a:p>
                      <a:pPr algn="ctr" fontAlgn="t"/>
                      <a:r>
                        <a:rPr lang="en-US" sz="2000" b="1"/>
                        <a:t>5</a:t>
                      </a:r>
                    </a:p>
                  </a:txBody>
                  <a:tcPr marL="59765" marR="59765" marT="29882" marB="29882">
                    <a:lnL>
                      <a:noFill/>
                    </a:lnL>
                    <a:lnR>
                      <a:noFill/>
                    </a:lnR>
                    <a:lnT>
                      <a:noFill/>
                    </a:lnT>
                    <a:lnB>
                      <a:noFill/>
                    </a:lnB>
                  </a:tcPr>
                </a:tc>
                <a:tc>
                  <a:txBody>
                    <a:bodyPr/>
                    <a:lstStyle/>
                    <a:p>
                      <a:pPr algn="ctr" fontAlgn="t"/>
                      <a:r>
                        <a:rPr lang="en-US" sz="2000" b="1"/>
                        <a:t>0101</a:t>
                      </a:r>
                    </a:p>
                  </a:txBody>
                  <a:tcPr marL="59765" marR="59765" marT="29882" marB="29882">
                    <a:lnL>
                      <a:noFill/>
                    </a:lnL>
                    <a:lnR>
                      <a:noFill/>
                    </a:lnR>
                    <a:lnT>
                      <a:noFill/>
                    </a:lnT>
                    <a:lnB>
                      <a:noFill/>
                    </a:lnB>
                  </a:tcPr>
                </a:tc>
                <a:tc>
                  <a:txBody>
                    <a:bodyPr/>
                    <a:lstStyle/>
                    <a:p>
                      <a:pPr algn="ctr" fontAlgn="t"/>
                      <a:r>
                        <a:rPr lang="en-US" sz="2000" b="1"/>
                        <a:t>5</a:t>
                      </a:r>
                    </a:p>
                  </a:txBody>
                  <a:tcPr marL="59765" marR="59765" marT="29882" marB="29882">
                    <a:lnL>
                      <a:noFill/>
                    </a:lnL>
                    <a:lnR>
                      <a:noFill/>
                    </a:lnR>
                    <a:lnT>
                      <a:noFill/>
                    </a:lnT>
                    <a:lnB>
                      <a:noFill/>
                    </a:lnB>
                  </a:tcPr>
                </a:tc>
                <a:tc>
                  <a:txBody>
                    <a:bodyPr/>
                    <a:lstStyle/>
                    <a:p>
                      <a:pPr algn="ctr" fontAlgn="t"/>
                      <a:r>
                        <a:rPr lang="en-US" sz="2000" b="1" dirty="0"/>
                        <a:t>5</a:t>
                      </a:r>
                    </a:p>
                  </a:txBody>
                  <a:tcPr marL="59765" marR="59765" marT="29882" marB="29882">
                    <a:lnL>
                      <a:noFill/>
                    </a:lnL>
                    <a:lnR>
                      <a:noFill/>
                    </a:lnR>
                    <a:lnT>
                      <a:noFill/>
                    </a:lnT>
                    <a:lnB>
                      <a:noFill/>
                    </a:lnB>
                  </a:tcPr>
                </a:tc>
              </a:tr>
              <a:tr h="356159">
                <a:tc>
                  <a:txBody>
                    <a:bodyPr/>
                    <a:lstStyle/>
                    <a:p>
                      <a:pPr algn="ctr" fontAlgn="t"/>
                      <a:r>
                        <a:rPr lang="en-US" sz="2000" b="1"/>
                        <a:t>6</a:t>
                      </a:r>
                    </a:p>
                  </a:txBody>
                  <a:tcPr marL="59765" marR="59765" marT="29882" marB="29882">
                    <a:lnL>
                      <a:noFill/>
                    </a:lnL>
                    <a:lnR>
                      <a:noFill/>
                    </a:lnR>
                    <a:lnT>
                      <a:noFill/>
                    </a:lnT>
                    <a:lnB>
                      <a:noFill/>
                    </a:lnB>
                  </a:tcPr>
                </a:tc>
                <a:tc>
                  <a:txBody>
                    <a:bodyPr/>
                    <a:lstStyle/>
                    <a:p>
                      <a:pPr algn="ctr" fontAlgn="t"/>
                      <a:r>
                        <a:rPr lang="en-US" sz="2000" b="1"/>
                        <a:t>0110</a:t>
                      </a:r>
                    </a:p>
                  </a:txBody>
                  <a:tcPr marL="59765" marR="59765" marT="29882" marB="29882">
                    <a:lnL>
                      <a:noFill/>
                    </a:lnL>
                    <a:lnR>
                      <a:noFill/>
                    </a:lnR>
                    <a:lnT>
                      <a:noFill/>
                    </a:lnT>
                    <a:lnB>
                      <a:noFill/>
                    </a:lnB>
                  </a:tcPr>
                </a:tc>
                <a:tc>
                  <a:txBody>
                    <a:bodyPr/>
                    <a:lstStyle/>
                    <a:p>
                      <a:pPr algn="ctr" fontAlgn="t"/>
                      <a:r>
                        <a:rPr lang="en-US" sz="2000" b="1" dirty="0"/>
                        <a:t>6</a:t>
                      </a:r>
                    </a:p>
                  </a:txBody>
                  <a:tcPr marL="59765" marR="59765" marT="29882" marB="29882">
                    <a:lnL>
                      <a:noFill/>
                    </a:lnL>
                    <a:lnR>
                      <a:noFill/>
                    </a:lnR>
                    <a:lnT>
                      <a:noFill/>
                    </a:lnT>
                    <a:lnB>
                      <a:noFill/>
                    </a:lnB>
                  </a:tcPr>
                </a:tc>
                <a:tc>
                  <a:txBody>
                    <a:bodyPr/>
                    <a:lstStyle/>
                    <a:p>
                      <a:pPr algn="ctr" fontAlgn="t"/>
                      <a:r>
                        <a:rPr lang="en-US" sz="2000" b="1" dirty="0"/>
                        <a:t>6</a:t>
                      </a:r>
                    </a:p>
                  </a:txBody>
                  <a:tcPr marL="59765" marR="59765" marT="29882" marB="29882">
                    <a:lnL>
                      <a:noFill/>
                    </a:lnL>
                    <a:lnR>
                      <a:noFill/>
                    </a:lnR>
                    <a:lnT>
                      <a:noFill/>
                    </a:lnT>
                    <a:lnB>
                      <a:noFill/>
                    </a:lnB>
                  </a:tcPr>
                </a:tc>
              </a:tr>
              <a:tr h="356159">
                <a:tc>
                  <a:txBody>
                    <a:bodyPr/>
                    <a:lstStyle/>
                    <a:p>
                      <a:pPr algn="ctr" fontAlgn="t"/>
                      <a:r>
                        <a:rPr lang="en-US" sz="2000" b="1"/>
                        <a:t>7</a:t>
                      </a:r>
                    </a:p>
                  </a:txBody>
                  <a:tcPr marL="59765" marR="59765" marT="29882" marB="29882">
                    <a:lnL>
                      <a:noFill/>
                    </a:lnL>
                    <a:lnR>
                      <a:noFill/>
                    </a:lnR>
                    <a:lnT>
                      <a:noFill/>
                    </a:lnT>
                    <a:lnB>
                      <a:noFill/>
                    </a:lnB>
                  </a:tcPr>
                </a:tc>
                <a:tc>
                  <a:txBody>
                    <a:bodyPr/>
                    <a:lstStyle/>
                    <a:p>
                      <a:pPr algn="ctr" fontAlgn="t"/>
                      <a:r>
                        <a:rPr lang="en-US" sz="2000" b="1"/>
                        <a:t>0111</a:t>
                      </a:r>
                    </a:p>
                  </a:txBody>
                  <a:tcPr marL="59765" marR="59765" marT="29882" marB="29882">
                    <a:lnL>
                      <a:noFill/>
                    </a:lnL>
                    <a:lnR>
                      <a:noFill/>
                    </a:lnR>
                    <a:lnT>
                      <a:noFill/>
                    </a:lnT>
                    <a:lnB>
                      <a:noFill/>
                    </a:lnB>
                  </a:tcPr>
                </a:tc>
                <a:tc>
                  <a:txBody>
                    <a:bodyPr/>
                    <a:lstStyle/>
                    <a:p>
                      <a:pPr algn="ctr" fontAlgn="t"/>
                      <a:r>
                        <a:rPr lang="en-US" sz="2000" b="1"/>
                        <a:t>7</a:t>
                      </a:r>
                    </a:p>
                  </a:txBody>
                  <a:tcPr marL="59765" marR="59765" marT="29882" marB="29882">
                    <a:lnL>
                      <a:noFill/>
                    </a:lnL>
                    <a:lnR>
                      <a:noFill/>
                    </a:lnR>
                    <a:lnT>
                      <a:noFill/>
                    </a:lnT>
                    <a:lnB>
                      <a:noFill/>
                    </a:lnB>
                  </a:tcPr>
                </a:tc>
                <a:tc>
                  <a:txBody>
                    <a:bodyPr/>
                    <a:lstStyle/>
                    <a:p>
                      <a:pPr algn="ctr" fontAlgn="t"/>
                      <a:r>
                        <a:rPr lang="en-US" sz="2000" b="1" dirty="0"/>
                        <a:t>7</a:t>
                      </a:r>
                    </a:p>
                  </a:txBody>
                  <a:tcPr marL="59765" marR="59765" marT="29882" marB="29882">
                    <a:lnL>
                      <a:noFill/>
                    </a:lnL>
                    <a:lnR>
                      <a:noFill/>
                    </a:lnR>
                    <a:lnT>
                      <a:noFill/>
                    </a:lnT>
                    <a:lnB>
                      <a:noFill/>
                    </a:lnB>
                  </a:tcPr>
                </a:tc>
              </a:tr>
              <a:tr h="356159">
                <a:tc>
                  <a:txBody>
                    <a:bodyPr/>
                    <a:lstStyle/>
                    <a:p>
                      <a:pPr algn="ctr" fontAlgn="t"/>
                      <a:r>
                        <a:rPr lang="en-US" sz="2000" b="1"/>
                        <a:t>8</a:t>
                      </a:r>
                    </a:p>
                  </a:txBody>
                  <a:tcPr marL="59765" marR="59765" marT="29882" marB="29882">
                    <a:lnL>
                      <a:noFill/>
                    </a:lnL>
                    <a:lnR>
                      <a:noFill/>
                    </a:lnR>
                    <a:lnT>
                      <a:noFill/>
                    </a:lnT>
                    <a:lnB>
                      <a:noFill/>
                    </a:lnB>
                  </a:tcPr>
                </a:tc>
                <a:tc>
                  <a:txBody>
                    <a:bodyPr/>
                    <a:lstStyle/>
                    <a:p>
                      <a:pPr algn="ctr" fontAlgn="t"/>
                      <a:r>
                        <a:rPr lang="en-US" sz="2000" b="1" dirty="0"/>
                        <a:t>1000</a:t>
                      </a:r>
                    </a:p>
                  </a:txBody>
                  <a:tcPr marL="59765" marR="59765" marT="29882" marB="29882">
                    <a:lnL>
                      <a:noFill/>
                    </a:lnL>
                    <a:lnR>
                      <a:noFill/>
                    </a:lnR>
                    <a:lnT>
                      <a:noFill/>
                    </a:lnT>
                    <a:lnB>
                      <a:noFill/>
                    </a:lnB>
                  </a:tcPr>
                </a:tc>
                <a:tc>
                  <a:txBody>
                    <a:bodyPr/>
                    <a:lstStyle/>
                    <a:p>
                      <a:pPr algn="ctr" fontAlgn="t"/>
                      <a:r>
                        <a:rPr lang="en-US" sz="2000" b="1"/>
                        <a:t>10</a:t>
                      </a:r>
                    </a:p>
                  </a:txBody>
                  <a:tcPr marL="59765" marR="59765" marT="29882" marB="29882">
                    <a:lnL>
                      <a:noFill/>
                    </a:lnL>
                    <a:lnR>
                      <a:noFill/>
                    </a:lnR>
                    <a:lnT>
                      <a:noFill/>
                    </a:lnT>
                    <a:lnB>
                      <a:noFill/>
                    </a:lnB>
                  </a:tcPr>
                </a:tc>
                <a:tc>
                  <a:txBody>
                    <a:bodyPr/>
                    <a:lstStyle/>
                    <a:p>
                      <a:pPr algn="ctr" fontAlgn="t"/>
                      <a:r>
                        <a:rPr lang="en-US" sz="2000" b="1" dirty="0"/>
                        <a:t>8</a:t>
                      </a:r>
                    </a:p>
                  </a:txBody>
                  <a:tcPr marL="59765" marR="59765" marT="29882" marB="29882">
                    <a:lnL>
                      <a:noFill/>
                    </a:lnL>
                    <a:lnR>
                      <a:noFill/>
                    </a:lnR>
                    <a:lnT>
                      <a:noFill/>
                    </a:lnT>
                    <a:lnB>
                      <a:noFill/>
                    </a:lnB>
                  </a:tcPr>
                </a:tc>
              </a:tr>
              <a:tr h="356159">
                <a:tc>
                  <a:txBody>
                    <a:bodyPr/>
                    <a:lstStyle/>
                    <a:p>
                      <a:pPr algn="ctr" fontAlgn="t"/>
                      <a:r>
                        <a:rPr lang="en-US" sz="2000" b="1"/>
                        <a:t>9</a:t>
                      </a:r>
                    </a:p>
                  </a:txBody>
                  <a:tcPr marL="59765" marR="59765" marT="29882" marB="29882">
                    <a:lnL>
                      <a:noFill/>
                    </a:lnL>
                    <a:lnR>
                      <a:noFill/>
                    </a:lnR>
                    <a:lnT>
                      <a:noFill/>
                    </a:lnT>
                    <a:lnB>
                      <a:noFill/>
                    </a:lnB>
                  </a:tcPr>
                </a:tc>
                <a:tc>
                  <a:txBody>
                    <a:bodyPr/>
                    <a:lstStyle/>
                    <a:p>
                      <a:pPr algn="ctr" fontAlgn="t"/>
                      <a:r>
                        <a:rPr lang="en-US" sz="2000" b="1"/>
                        <a:t>1001</a:t>
                      </a:r>
                    </a:p>
                  </a:txBody>
                  <a:tcPr marL="59765" marR="59765" marT="29882" marB="29882">
                    <a:lnL>
                      <a:noFill/>
                    </a:lnL>
                    <a:lnR>
                      <a:noFill/>
                    </a:lnR>
                    <a:lnT>
                      <a:noFill/>
                    </a:lnT>
                    <a:lnB>
                      <a:noFill/>
                    </a:lnB>
                  </a:tcPr>
                </a:tc>
                <a:tc>
                  <a:txBody>
                    <a:bodyPr/>
                    <a:lstStyle/>
                    <a:p>
                      <a:pPr algn="ctr" fontAlgn="t"/>
                      <a:r>
                        <a:rPr lang="en-US" sz="2000" b="1"/>
                        <a:t>11</a:t>
                      </a:r>
                    </a:p>
                  </a:txBody>
                  <a:tcPr marL="59765" marR="59765" marT="29882" marB="29882">
                    <a:lnL>
                      <a:noFill/>
                    </a:lnL>
                    <a:lnR>
                      <a:noFill/>
                    </a:lnR>
                    <a:lnT>
                      <a:noFill/>
                    </a:lnT>
                    <a:lnB>
                      <a:noFill/>
                    </a:lnB>
                  </a:tcPr>
                </a:tc>
                <a:tc>
                  <a:txBody>
                    <a:bodyPr/>
                    <a:lstStyle/>
                    <a:p>
                      <a:pPr algn="ctr" fontAlgn="t"/>
                      <a:r>
                        <a:rPr lang="en-US" sz="2000" b="1" dirty="0"/>
                        <a:t>9</a:t>
                      </a:r>
                    </a:p>
                  </a:txBody>
                  <a:tcPr marL="59765" marR="59765" marT="29882" marB="29882">
                    <a:lnL>
                      <a:noFill/>
                    </a:lnL>
                    <a:lnR>
                      <a:noFill/>
                    </a:lnR>
                    <a:lnT>
                      <a:noFill/>
                    </a:lnT>
                    <a:lnB>
                      <a:noFill/>
                    </a:lnB>
                  </a:tcPr>
                </a:tc>
              </a:tr>
              <a:tr h="356159">
                <a:tc>
                  <a:txBody>
                    <a:bodyPr/>
                    <a:lstStyle/>
                    <a:p>
                      <a:pPr algn="ctr" fontAlgn="t"/>
                      <a:r>
                        <a:rPr lang="en-US" sz="2000" b="1"/>
                        <a:t>10</a:t>
                      </a:r>
                    </a:p>
                  </a:txBody>
                  <a:tcPr marL="59765" marR="59765" marT="29882" marB="29882">
                    <a:lnL>
                      <a:noFill/>
                    </a:lnL>
                    <a:lnR>
                      <a:noFill/>
                    </a:lnR>
                    <a:lnT>
                      <a:noFill/>
                    </a:lnT>
                    <a:lnB>
                      <a:noFill/>
                    </a:lnB>
                  </a:tcPr>
                </a:tc>
                <a:tc>
                  <a:txBody>
                    <a:bodyPr/>
                    <a:lstStyle/>
                    <a:p>
                      <a:pPr algn="ctr" fontAlgn="t"/>
                      <a:r>
                        <a:rPr lang="en-US" sz="2000" b="1"/>
                        <a:t>1010</a:t>
                      </a:r>
                    </a:p>
                  </a:txBody>
                  <a:tcPr marL="59765" marR="59765" marT="29882" marB="29882">
                    <a:lnL>
                      <a:noFill/>
                    </a:lnL>
                    <a:lnR>
                      <a:noFill/>
                    </a:lnR>
                    <a:lnT>
                      <a:noFill/>
                    </a:lnT>
                    <a:lnB>
                      <a:noFill/>
                    </a:lnB>
                  </a:tcPr>
                </a:tc>
                <a:tc>
                  <a:txBody>
                    <a:bodyPr/>
                    <a:lstStyle/>
                    <a:p>
                      <a:pPr algn="ctr" fontAlgn="t"/>
                      <a:r>
                        <a:rPr lang="en-US" sz="2000" b="1"/>
                        <a:t>12</a:t>
                      </a:r>
                    </a:p>
                  </a:txBody>
                  <a:tcPr marL="59765" marR="59765" marT="29882" marB="29882">
                    <a:lnL>
                      <a:noFill/>
                    </a:lnL>
                    <a:lnR>
                      <a:noFill/>
                    </a:lnR>
                    <a:lnT>
                      <a:noFill/>
                    </a:lnT>
                    <a:lnB>
                      <a:noFill/>
                    </a:lnB>
                  </a:tcPr>
                </a:tc>
                <a:tc>
                  <a:txBody>
                    <a:bodyPr/>
                    <a:lstStyle/>
                    <a:p>
                      <a:pPr algn="ctr" fontAlgn="t"/>
                      <a:r>
                        <a:rPr lang="en-US" sz="2000" b="1" dirty="0"/>
                        <a:t>A</a:t>
                      </a:r>
                    </a:p>
                  </a:txBody>
                  <a:tcPr marL="59765" marR="59765" marT="29882" marB="29882">
                    <a:lnL>
                      <a:noFill/>
                    </a:lnL>
                    <a:lnR>
                      <a:noFill/>
                    </a:lnR>
                    <a:lnT>
                      <a:noFill/>
                    </a:lnT>
                    <a:lnB>
                      <a:noFill/>
                    </a:lnB>
                  </a:tcPr>
                </a:tc>
              </a:tr>
              <a:tr h="356159">
                <a:tc>
                  <a:txBody>
                    <a:bodyPr/>
                    <a:lstStyle/>
                    <a:p>
                      <a:pPr algn="ctr" fontAlgn="t"/>
                      <a:r>
                        <a:rPr lang="en-US" sz="2000" b="1"/>
                        <a:t>11</a:t>
                      </a:r>
                    </a:p>
                  </a:txBody>
                  <a:tcPr marL="59765" marR="59765" marT="29882" marB="29882">
                    <a:lnL>
                      <a:noFill/>
                    </a:lnL>
                    <a:lnR>
                      <a:noFill/>
                    </a:lnR>
                    <a:lnT>
                      <a:noFill/>
                    </a:lnT>
                    <a:lnB>
                      <a:noFill/>
                    </a:lnB>
                  </a:tcPr>
                </a:tc>
                <a:tc>
                  <a:txBody>
                    <a:bodyPr/>
                    <a:lstStyle/>
                    <a:p>
                      <a:pPr algn="ctr" fontAlgn="t"/>
                      <a:r>
                        <a:rPr lang="en-US" sz="2000" b="1"/>
                        <a:t>1011</a:t>
                      </a:r>
                    </a:p>
                  </a:txBody>
                  <a:tcPr marL="59765" marR="59765" marT="29882" marB="29882">
                    <a:lnL>
                      <a:noFill/>
                    </a:lnL>
                    <a:lnR>
                      <a:noFill/>
                    </a:lnR>
                    <a:lnT>
                      <a:noFill/>
                    </a:lnT>
                    <a:lnB>
                      <a:noFill/>
                    </a:lnB>
                  </a:tcPr>
                </a:tc>
                <a:tc>
                  <a:txBody>
                    <a:bodyPr/>
                    <a:lstStyle/>
                    <a:p>
                      <a:pPr algn="ctr" fontAlgn="t"/>
                      <a:r>
                        <a:rPr lang="en-US" sz="2000" b="1"/>
                        <a:t>13</a:t>
                      </a:r>
                    </a:p>
                  </a:txBody>
                  <a:tcPr marL="59765" marR="59765" marT="29882" marB="29882">
                    <a:lnL>
                      <a:noFill/>
                    </a:lnL>
                    <a:lnR>
                      <a:noFill/>
                    </a:lnR>
                    <a:lnT>
                      <a:noFill/>
                    </a:lnT>
                    <a:lnB>
                      <a:noFill/>
                    </a:lnB>
                  </a:tcPr>
                </a:tc>
                <a:tc>
                  <a:txBody>
                    <a:bodyPr/>
                    <a:lstStyle/>
                    <a:p>
                      <a:pPr algn="ctr" fontAlgn="t"/>
                      <a:r>
                        <a:rPr lang="en-US" sz="2000" b="1" dirty="0"/>
                        <a:t>B</a:t>
                      </a:r>
                    </a:p>
                  </a:txBody>
                  <a:tcPr marL="59765" marR="59765" marT="29882" marB="29882">
                    <a:lnL>
                      <a:noFill/>
                    </a:lnL>
                    <a:lnR>
                      <a:noFill/>
                    </a:lnR>
                    <a:lnT>
                      <a:noFill/>
                    </a:lnT>
                    <a:lnB>
                      <a:noFill/>
                    </a:lnB>
                  </a:tcPr>
                </a:tc>
              </a:tr>
              <a:tr h="356159">
                <a:tc>
                  <a:txBody>
                    <a:bodyPr/>
                    <a:lstStyle/>
                    <a:p>
                      <a:pPr algn="ctr" fontAlgn="t"/>
                      <a:r>
                        <a:rPr lang="en-US" sz="2000" b="1"/>
                        <a:t>12</a:t>
                      </a:r>
                    </a:p>
                  </a:txBody>
                  <a:tcPr marL="59765" marR="59765" marT="29882" marB="29882">
                    <a:lnL>
                      <a:noFill/>
                    </a:lnL>
                    <a:lnR>
                      <a:noFill/>
                    </a:lnR>
                    <a:lnT>
                      <a:noFill/>
                    </a:lnT>
                    <a:lnB>
                      <a:noFill/>
                    </a:lnB>
                  </a:tcPr>
                </a:tc>
                <a:tc>
                  <a:txBody>
                    <a:bodyPr/>
                    <a:lstStyle/>
                    <a:p>
                      <a:pPr algn="ctr" fontAlgn="t"/>
                      <a:r>
                        <a:rPr lang="en-US" sz="2000" b="1"/>
                        <a:t>1100</a:t>
                      </a:r>
                    </a:p>
                  </a:txBody>
                  <a:tcPr marL="59765" marR="59765" marT="29882" marB="29882">
                    <a:lnL>
                      <a:noFill/>
                    </a:lnL>
                    <a:lnR>
                      <a:noFill/>
                    </a:lnR>
                    <a:lnT>
                      <a:noFill/>
                    </a:lnT>
                    <a:lnB>
                      <a:noFill/>
                    </a:lnB>
                  </a:tcPr>
                </a:tc>
                <a:tc>
                  <a:txBody>
                    <a:bodyPr/>
                    <a:lstStyle/>
                    <a:p>
                      <a:pPr algn="ctr" fontAlgn="t"/>
                      <a:r>
                        <a:rPr lang="en-US" sz="2000" b="1"/>
                        <a:t>14</a:t>
                      </a:r>
                    </a:p>
                  </a:txBody>
                  <a:tcPr marL="59765" marR="59765" marT="29882" marB="29882">
                    <a:lnL>
                      <a:noFill/>
                    </a:lnL>
                    <a:lnR>
                      <a:noFill/>
                    </a:lnR>
                    <a:lnT>
                      <a:noFill/>
                    </a:lnT>
                    <a:lnB>
                      <a:noFill/>
                    </a:lnB>
                  </a:tcPr>
                </a:tc>
                <a:tc>
                  <a:txBody>
                    <a:bodyPr/>
                    <a:lstStyle/>
                    <a:p>
                      <a:pPr algn="ctr" fontAlgn="t"/>
                      <a:r>
                        <a:rPr lang="en-US" sz="2000" b="1" dirty="0"/>
                        <a:t>C</a:t>
                      </a:r>
                    </a:p>
                  </a:txBody>
                  <a:tcPr marL="59765" marR="59765" marT="29882" marB="29882">
                    <a:lnL>
                      <a:noFill/>
                    </a:lnL>
                    <a:lnR>
                      <a:noFill/>
                    </a:lnR>
                    <a:lnT>
                      <a:noFill/>
                    </a:lnT>
                    <a:lnB>
                      <a:noFill/>
                    </a:lnB>
                  </a:tcPr>
                </a:tc>
              </a:tr>
              <a:tr h="356159">
                <a:tc>
                  <a:txBody>
                    <a:bodyPr/>
                    <a:lstStyle/>
                    <a:p>
                      <a:pPr algn="ctr" fontAlgn="t"/>
                      <a:r>
                        <a:rPr lang="en-US" sz="2000" b="1"/>
                        <a:t>13</a:t>
                      </a:r>
                    </a:p>
                  </a:txBody>
                  <a:tcPr marL="59765" marR="59765" marT="29882" marB="29882">
                    <a:lnL>
                      <a:noFill/>
                    </a:lnL>
                    <a:lnR>
                      <a:noFill/>
                    </a:lnR>
                    <a:lnT>
                      <a:noFill/>
                    </a:lnT>
                    <a:lnB>
                      <a:noFill/>
                    </a:lnB>
                  </a:tcPr>
                </a:tc>
                <a:tc>
                  <a:txBody>
                    <a:bodyPr/>
                    <a:lstStyle/>
                    <a:p>
                      <a:pPr algn="ctr" fontAlgn="t"/>
                      <a:r>
                        <a:rPr lang="en-US" sz="2000" b="1"/>
                        <a:t>1101</a:t>
                      </a:r>
                    </a:p>
                  </a:txBody>
                  <a:tcPr marL="59765" marR="59765" marT="29882" marB="29882">
                    <a:lnL>
                      <a:noFill/>
                    </a:lnL>
                    <a:lnR>
                      <a:noFill/>
                    </a:lnR>
                    <a:lnT>
                      <a:noFill/>
                    </a:lnT>
                    <a:lnB>
                      <a:noFill/>
                    </a:lnB>
                  </a:tcPr>
                </a:tc>
                <a:tc>
                  <a:txBody>
                    <a:bodyPr/>
                    <a:lstStyle/>
                    <a:p>
                      <a:pPr algn="ctr" fontAlgn="t"/>
                      <a:r>
                        <a:rPr lang="en-US" sz="2000" b="1"/>
                        <a:t>15</a:t>
                      </a:r>
                    </a:p>
                  </a:txBody>
                  <a:tcPr marL="59765" marR="59765" marT="29882" marB="29882">
                    <a:lnL>
                      <a:noFill/>
                    </a:lnL>
                    <a:lnR>
                      <a:noFill/>
                    </a:lnR>
                    <a:lnT>
                      <a:noFill/>
                    </a:lnT>
                    <a:lnB>
                      <a:noFill/>
                    </a:lnB>
                  </a:tcPr>
                </a:tc>
                <a:tc>
                  <a:txBody>
                    <a:bodyPr/>
                    <a:lstStyle/>
                    <a:p>
                      <a:pPr algn="ctr" fontAlgn="t"/>
                      <a:r>
                        <a:rPr lang="en-US" sz="2000" b="1" dirty="0"/>
                        <a:t>D</a:t>
                      </a:r>
                    </a:p>
                  </a:txBody>
                  <a:tcPr marL="59765" marR="59765" marT="29882" marB="29882">
                    <a:lnL>
                      <a:noFill/>
                    </a:lnL>
                    <a:lnR>
                      <a:noFill/>
                    </a:lnR>
                    <a:lnT>
                      <a:noFill/>
                    </a:lnT>
                    <a:lnB>
                      <a:noFill/>
                    </a:lnB>
                  </a:tcPr>
                </a:tc>
              </a:tr>
              <a:tr h="356159">
                <a:tc>
                  <a:txBody>
                    <a:bodyPr/>
                    <a:lstStyle/>
                    <a:p>
                      <a:pPr algn="ctr" fontAlgn="t"/>
                      <a:r>
                        <a:rPr lang="en-US" sz="2000" b="1"/>
                        <a:t>14</a:t>
                      </a:r>
                    </a:p>
                  </a:txBody>
                  <a:tcPr marL="59765" marR="59765" marT="29882" marB="29882">
                    <a:lnL>
                      <a:noFill/>
                    </a:lnL>
                    <a:lnR>
                      <a:noFill/>
                    </a:lnR>
                    <a:lnT>
                      <a:noFill/>
                    </a:lnT>
                    <a:lnB>
                      <a:noFill/>
                    </a:lnB>
                  </a:tcPr>
                </a:tc>
                <a:tc>
                  <a:txBody>
                    <a:bodyPr/>
                    <a:lstStyle/>
                    <a:p>
                      <a:pPr algn="ctr" fontAlgn="t"/>
                      <a:r>
                        <a:rPr lang="en-US" sz="2000" b="1"/>
                        <a:t>1110</a:t>
                      </a:r>
                    </a:p>
                  </a:txBody>
                  <a:tcPr marL="59765" marR="59765" marT="29882" marB="29882">
                    <a:lnL>
                      <a:noFill/>
                    </a:lnL>
                    <a:lnR>
                      <a:noFill/>
                    </a:lnR>
                    <a:lnT>
                      <a:noFill/>
                    </a:lnT>
                    <a:lnB>
                      <a:noFill/>
                    </a:lnB>
                  </a:tcPr>
                </a:tc>
                <a:tc>
                  <a:txBody>
                    <a:bodyPr/>
                    <a:lstStyle/>
                    <a:p>
                      <a:pPr algn="ctr" fontAlgn="t"/>
                      <a:r>
                        <a:rPr lang="en-US" sz="2000" b="1"/>
                        <a:t>16</a:t>
                      </a:r>
                    </a:p>
                  </a:txBody>
                  <a:tcPr marL="59765" marR="59765" marT="29882" marB="29882">
                    <a:lnL>
                      <a:noFill/>
                    </a:lnL>
                    <a:lnR>
                      <a:noFill/>
                    </a:lnR>
                    <a:lnT>
                      <a:noFill/>
                    </a:lnT>
                    <a:lnB>
                      <a:noFill/>
                    </a:lnB>
                  </a:tcPr>
                </a:tc>
                <a:tc>
                  <a:txBody>
                    <a:bodyPr/>
                    <a:lstStyle/>
                    <a:p>
                      <a:pPr algn="ctr" fontAlgn="t"/>
                      <a:r>
                        <a:rPr lang="en-US" sz="2000" b="1" dirty="0"/>
                        <a:t>E</a:t>
                      </a:r>
                    </a:p>
                  </a:txBody>
                  <a:tcPr marL="59765" marR="59765" marT="29882" marB="29882">
                    <a:lnL>
                      <a:noFill/>
                    </a:lnL>
                    <a:lnR>
                      <a:noFill/>
                    </a:lnR>
                    <a:lnT>
                      <a:noFill/>
                    </a:lnT>
                    <a:lnB>
                      <a:noFill/>
                    </a:lnB>
                  </a:tcPr>
                </a:tc>
              </a:tr>
              <a:tr h="356159">
                <a:tc>
                  <a:txBody>
                    <a:bodyPr/>
                    <a:lstStyle/>
                    <a:p>
                      <a:pPr algn="ctr" fontAlgn="t"/>
                      <a:r>
                        <a:rPr lang="en-US" sz="2000" b="1"/>
                        <a:t>15</a:t>
                      </a:r>
                    </a:p>
                  </a:txBody>
                  <a:tcPr marL="59765" marR="59765" marT="29882" marB="29882">
                    <a:lnL>
                      <a:noFill/>
                    </a:lnL>
                    <a:lnR>
                      <a:noFill/>
                    </a:lnR>
                    <a:lnT>
                      <a:noFill/>
                    </a:lnT>
                    <a:lnB>
                      <a:noFill/>
                    </a:lnB>
                  </a:tcPr>
                </a:tc>
                <a:tc>
                  <a:txBody>
                    <a:bodyPr/>
                    <a:lstStyle/>
                    <a:p>
                      <a:pPr algn="ctr" fontAlgn="t"/>
                      <a:r>
                        <a:rPr lang="en-US" sz="2000" b="1"/>
                        <a:t>1111</a:t>
                      </a:r>
                    </a:p>
                  </a:txBody>
                  <a:tcPr marL="59765" marR="59765" marT="29882" marB="29882">
                    <a:lnL>
                      <a:noFill/>
                    </a:lnL>
                    <a:lnR>
                      <a:noFill/>
                    </a:lnR>
                    <a:lnT>
                      <a:noFill/>
                    </a:lnT>
                    <a:lnB>
                      <a:noFill/>
                    </a:lnB>
                  </a:tcPr>
                </a:tc>
                <a:tc>
                  <a:txBody>
                    <a:bodyPr/>
                    <a:lstStyle/>
                    <a:p>
                      <a:pPr algn="ctr" fontAlgn="t"/>
                      <a:r>
                        <a:rPr lang="en-US" sz="2000" b="1"/>
                        <a:t>17</a:t>
                      </a:r>
                    </a:p>
                  </a:txBody>
                  <a:tcPr marL="59765" marR="59765" marT="29882" marB="29882">
                    <a:lnL>
                      <a:noFill/>
                    </a:lnL>
                    <a:lnR>
                      <a:noFill/>
                    </a:lnR>
                    <a:lnT>
                      <a:noFill/>
                    </a:lnT>
                    <a:lnB>
                      <a:noFill/>
                    </a:lnB>
                  </a:tcPr>
                </a:tc>
                <a:tc>
                  <a:txBody>
                    <a:bodyPr/>
                    <a:lstStyle/>
                    <a:p>
                      <a:pPr algn="ctr" fontAlgn="t"/>
                      <a:r>
                        <a:rPr lang="en-US" sz="2000" b="1" dirty="0"/>
                        <a:t>F</a:t>
                      </a:r>
                    </a:p>
                  </a:txBody>
                  <a:tcPr marL="59765" marR="59765" marT="29882" marB="29882">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cstate="print"/>
          <a:stretch>
            <a:fillRect/>
          </a:stretch>
        </p:blipFill>
        <p:spPr>
          <a:xfrm>
            <a:off x="2428860" y="642918"/>
            <a:ext cx="6286545" cy="5715040"/>
          </a:xfrm>
          <a:prstGeom prst="rect">
            <a:avLst/>
          </a:prstGeom>
        </p:spPr>
      </p:pic>
      <p:sp>
        <p:nvSpPr>
          <p:cNvPr id="3" name="TextBox 2"/>
          <p:cNvSpPr txBox="1"/>
          <p:nvPr/>
        </p:nvSpPr>
        <p:spPr>
          <a:xfrm>
            <a:off x="500034" y="214290"/>
            <a:ext cx="8286808" cy="830997"/>
          </a:xfrm>
          <a:prstGeom prst="rect">
            <a:avLst/>
          </a:prstGeom>
          <a:noFill/>
        </p:spPr>
        <p:txBody>
          <a:bodyPr wrap="square" rtlCol="0">
            <a:spAutoFit/>
          </a:bodyPr>
          <a:lstStyle/>
          <a:p>
            <a:pPr>
              <a:buClr>
                <a:srgbClr val="C00000"/>
              </a:buClr>
              <a:buFont typeface="Wingdings" pitchFamily="2" charset="2"/>
              <a:buChar char="Ø"/>
            </a:pPr>
            <a:r>
              <a:rPr lang="en-US" sz="2400" b="1" dirty="0" smtClean="0">
                <a:latin typeface="Times New Roman" pitchFamily="18" charset="0"/>
                <a:cs typeface="Times New Roman" pitchFamily="18" charset="0"/>
              </a:rPr>
              <a:t>The place or weights of different digits in mixed number system is </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1024</TotalTime>
  <Words>1226</Words>
  <Application>Microsoft Office PowerPoint</Application>
  <PresentationFormat>On-screen Show (4:3)</PresentationFormat>
  <Paragraphs>314</Paragraphs>
  <Slides>55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Equation</vt:lpstr>
      <vt:lpstr>UNIT-VI Digital Electronics</vt:lpstr>
      <vt:lpstr> UNIT-VI-Digital Electronics: Syllabus</vt:lpstr>
      <vt:lpstr>Number Systems</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BINARY ARITHMETIC</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Basic Theorems and Properties of Boolean Algebra</vt:lpstr>
      <vt:lpstr>Slide 46</vt:lpstr>
      <vt:lpstr>Slide 47</vt:lpstr>
      <vt:lpstr>Slide 48</vt:lpstr>
      <vt:lpstr>Slide 49</vt:lpstr>
      <vt:lpstr>Slide 50</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Bipolar Junction Transistor</dc:title>
  <dc:creator>ADMIN</dc:creator>
  <cp:lastModifiedBy>Admin</cp:lastModifiedBy>
  <cp:revision>156</cp:revision>
  <dcterms:created xsi:type="dcterms:W3CDTF">2023-05-11T04:06:55Z</dcterms:created>
  <dcterms:modified xsi:type="dcterms:W3CDTF">2025-06-19T06:36:15Z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2022-11-25T00:00:00Z</vt:filetime>
  </property>
  <property fmtid="{D5CDD505-2E9C-101B-9397-08002B2CF9AE}" pid="3" name="Creator">
    <vt:lpwstr>Microsoft® PowerPoint® 2019</vt:lpwstr>
  </property>
  <property fmtid="{D5CDD505-2E9C-101B-9397-08002B2CF9AE}" pid="4" name="LastSaved">
    <vt:filetime>2023-05-11T00:00:00Z</vt:filetime>
  </property>
</Properties>
</file>