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259" r:id="rId4"/>
    <p:sldId id="260" r:id="rId5"/>
    <p:sldId id="278" r:id="rId6"/>
    <p:sldId id="261" r:id="rId7"/>
    <p:sldId id="262" r:id="rId8"/>
    <p:sldId id="282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303" r:id="rId18"/>
    <p:sldId id="274" r:id="rId19"/>
    <p:sldId id="275" r:id="rId20"/>
    <p:sldId id="304" r:id="rId21"/>
    <p:sldId id="277" r:id="rId22"/>
    <p:sldId id="276" r:id="rId23"/>
    <p:sldId id="279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05" r:id="rId38"/>
    <p:sldId id="295" r:id="rId39"/>
    <p:sldId id="296" r:id="rId40"/>
    <p:sldId id="297" r:id="rId41"/>
    <p:sldId id="298" r:id="rId42"/>
    <p:sldId id="299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2" r:id="rId56"/>
    <p:sldId id="323" r:id="rId57"/>
    <p:sldId id="324" r:id="rId58"/>
    <p:sldId id="325" r:id="rId59"/>
    <p:sldId id="326" r:id="rId60"/>
    <p:sldId id="327" r:id="rId61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833" autoAdjust="0"/>
  </p:normalViewPr>
  <p:slideViewPr>
    <p:cSldViewPr>
      <p:cViewPr>
        <p:scale>
          <a:sx n="66" d="100"/>
          <a:sy n="66" d="100"/>
        </p:scale>
        <p:origin x="-1128" y="-546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21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2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4" Type="http://schemas.openxmlformats.org/officeDocument/2006/relationships/image" Target="../media/image171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72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21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87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761AC-B00C-406E-B1FD-F8C65203FEC3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ADB22-024C-4B7C-88B6-F8BE363EA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ADB22-024C-4B7C-88B6-F8BE363EA4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30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F9FF-9F54-4666-BA76-25B765A5CFF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A78E-DC2D-4406-8487-02C25C152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F9FF-9F54-4666-BA76-25B765A5CFF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A78E-DC2D-4406-8487-02C25C152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43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43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F9FF-9F54-4666-BA76-25B765A5CFF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A78E-DC2D-4406-8487-02C25C152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F9FF-9F54-4666-BA76-25B765A5CFF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A78E-DC2D-4406-8487-02C25C152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5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F9FF-9F54-4666-BA76-25B765A5CFF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A78E-DC2D-4406-8487-02C25C152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5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5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F9FF-9F54-4666-BA76-25B765A5CFF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A78E-DC2D-4406-8487-02C25C152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F9FF-9F54-4666-BA76-25B765A5CFF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A78E-DC2D-4406-8487-02C25C152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F9FF-9F54-4666-BA76-25B765A5CFF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A78E-DC2D-4406-8487-02C25C152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F9FF-9F54-4666-BA76-25B765A5CFF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A78E-DC2D-4406-8487-02C25C152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3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5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3" y="1435103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F9FF-9F54-4666-BA76-25B765A5CFF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A78E-DC2D-4406-8487-02C25C152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F9FF-9F54-4666-BA76-25B765A5CFF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A78E-DC2D-4406-8487-02C25C152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00205"/>
            <a:ext cx="10698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5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F9FF-9F54-4666-BA76-25B765A5CFF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5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5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A78E-DC2D-4406-8487-02C25C152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12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13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14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14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14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49.bin"/><Relationship Id="rId5" Type="http://schemas.openxmlformats.org/officeDocument/2006/relationships/oleObject" Target="../embeddings/oleObject148.bin"/><Relationship Id="rId4" Type="http://schemas.openxmlformats.org/officeDocument/2006/relationships/oleObject" Target="../embeddings/oleObject14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53.bin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57.bin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16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164.bin"/><Relationship Id="rId4" Type="http://schemas.openxmlformats.org/officeDocument/2006/relationships/oleObject" Target="../embeddings/oleObject16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16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72.bin"/><Relationship Id="rId5" Type="http://schemas.openxmlformats.org/officeDocument/2006/relationships/oleObject" Target="../embeddings/oleObject171.bin"/><Relationship Id="rId4" Type="http://schemas.openxmlformats.org/officeDocument/2006/relationships/oleObject" Target="../embeddings/oleObject17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oleObject" Target="../embeddings/oleObject17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78.bin"/><Relationship Id="rId5" Type="http://schemas.openxmlformats.org/officeDocument/2006/relationships/oleObject" Target="../embeddings/oleObject177.bin"/><Relationship Id="rId4" Type="http://schemas.openxmlformats.org/officeDocument/2006/relationships/oleObject" Target="../embeddings/oleObject17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83.bin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oleObject" Target="../embeddings/oleObject18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oleObject" Target="../embeddings/oleObject189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oleObject" Target="../embeddings/oleObject19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085320" cy="1676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ORDINARY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LINEAR DIFFERENTIAL EQUATIONS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HIGHER ORDER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snist autonomous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" y="152400"/>
            <a:ext cx="376428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358640" y="228604"/>
            <a:ext cx="6736080" cy="64633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itchFamily="82" charset="0"/>
              </a:rPr>
              <a:t>Engineering Mathematics-II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1752600"/>
            <a:ext cx="3070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UNIT-III</a:t>
            </a:r>
            <a:endParaRPr lang="en-US" sz="5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762000"/>
            <a:ext cx="1069848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A pair of conjugate complex roots are repeated twice                and the remaining roots are real and different.</a:t>
            </a:r>
          </a:p>
          <a:p>
            <a:pPr>
              <a:buNone/>
            </a:pPr>
            <a:r>
              <a:rPr lang="en-US" dirty="0" smtClean="0"/>
              <a:t>	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A pair of conjugate complex roots are repeated thrice and the remaining roots are real and different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914401" y="1981204"/>
          <a:ext cx="10203180" cy="1143001"/>
        </p:xfrm>
        <a:graphic>
          <a:graphicData uri="http://schemas.openxmlformats.org/presentationml/2006/ole">
            <p:oleObj spid="_x0000_s39939" name="Equation" r:id="rId3" imgW="2895480" imgH="558720" progId="">
              <p:embed/>
            </p:oleObj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914401" y="4525963"/>
          <a:ext cx="9906000" cy="1497012"/>
        </p:xfrm>
        <a:graphic>
          <a:graphicData uri="http://schemas.openxmlformats.org/presentationml/2006/ole">
            <p:oleObj spid="_x0000_s39940" name="Equation" r:id="rId4" imgW="3543120" imgH="634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Problems On Linear Homogeneous Second &amp; Higher Differential Equations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600200"/>
            <a:ext cx="10698480" cy="5257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7300" dirty="0" smtClean="0"/>
              <a:t>1</a:t>
            </a:r>
            <a:r>
              <a:rPr lang="en-US" sz="8400" dirty="0" smtClean="0"/>
              <a:t>: Solve </a:t>
            </a:r>
          </a:p>
          <a:p>
            <a:pPr>
              <a:buNone/>
            </a:pPr>
            <a:endParaRPr lang="en-US" sz="8400" dirty="0" smtClean="0"/>
          </a:p>
          <a:p>
            <a:pPr>
              <a:buNone/>
            </a:pPr>
            <a:r>
              <a:rPr lang="en-US" sz="8400" dirty="0" smtClean="0"/>
              <a:t>     Sol:    Given equation in differential operator form is </a:t>
            </a:r>
          </a:p>
          <a:p>
            <a:endParaRPr lang="en-US" sz="8400" dirty="0" smtClean="0"/>
          </a:p>
          <a:p>
            <a:pPr>
              <a:buNone/>
            </a:pPr>
            <a:r>
              <a:rPr lang="en-US" sz="8400" dirty="0" smtClean="0"/>
              <a:t>   The A.E. is</a:t>
            </a:r>
          </a:p>
          <a:p>
            <a:pPr>
              <a:buNone/>
            </a:pPr>
            <a:r>
              <a:rPr lang="en-US" sz="8400" dirty="0" smtClean="0"/>
              <a:t>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566160" y="1371600"/>
          <a:ext cx="5052060" cy="1143000"/>
        </p:xfrm>
        <a:graphic>
          <a:graphicData uri="http://schemas.openxmlformats.org/presentationml/2006/ole">
            <p:oleObj spid="_x0000_s40962" name="Equation" r:id="rId3" imgW="1320480" imgH="457200" progId="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3764280" y="3505200"/>
          <a:ext cx="3863340" cy="914400"/>
        </p:xfrm>
        <a:graphic>
          <a:graphicData uri="http://schemas.openxmlformats.org/presentationml/2006/ole">
            <p:oleObj spid="_x0000_s40963" name="Equation" r:id="rId4" imgW="1015920" imgH="330120" progId="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5151120" y="4419600"/>
          <a:ext cx="2773680" cy="838200"/>
        </p:xfrm>
        <a:graphic>
          <a:graphicData uri="http://schemas.openxmlformats.org/presentationml/2006/ole">
            <p:oleObj spid="_x0000_s40964" name="Equation" r:id="rId5" imgW="634680" imgH="253800" progId="">
              <p:embed/>
            </p:oleObj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4655820" y="5105400"/>
          <a:ext cx="5745480" cy="609600"/>
        </p:xfrm>
        <a:graphic>
          <a:graphicData uri="http://schemas.openxmlformats.org/presentationml/2006/ole">
            <p:oleObj spid="_x0000_s40965" name="Equation" r:id="rId6" imgW="1600200" imgH="228600" progId="">
              <p:embed/>
            </p:oleObj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5052060" y="5715000"/>
          <a:ext cx="3962400" cy="990600"/>
        </p:xfrm>
        <a:graphic>
          <a:graphicData uri="http://schemas.openxmlformats.org/presentationml/2006/ole">
            <p:oleObj spid="_x0000_s40967" name="Equation" r:id="rId7" imgW="1143000" imgH="266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93420" y="457200"/>
            <a:ext cx="10896600" cy="6019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2800" dirty="0" smtClean="0"/>
              <a:t>2</a:t>
            </a:r>
            <a:r>
              <a:rPr lang="en-US" sz="10000" dirty="0" smtClean="0"/>
              <a:t>: Solve </a:t>
            </a:r>
          </a:p>
          <a:p>
            <a:pPr>
              <a:buNone/>
            </a:pPr>
            <a:r>
              <a:rPr lang="en-US" sz="10000" dirty="0" smtClean="0"/>
              <a:t>  </a:t>
            </a:r>
          </a:p>
          <a:p>
            <a:pPr>
              <a:buNone/>
            </a:pPr>
            <a:r>
              <a:rPr lang="en-US" sz="10000" dirty="0" smtClean="0"/>
              <a:t> Sol: Given equation in the operator form</a:t>
            </a:r>
          </a:p>
          <a:p>
            <a:pPr>
              <a:buNone/>
            </a:pPr>
            <a:r>
              <a:rPr lang="en-US" sz="10000" dirty="0" smtClean="0"/>
              <a:t>         </a:t>
            </a:r>
          </a:p>
          <a:p>
            <a:pPr>
              <a:buNone/>
            </a:pPr>
            <a:r>
              <a:rPr lang="en-US" sz="10000" dirty="0" smtClean="0"/>
              <a:t>  </a:t>
            </a:r>
          </a:p>
          <a:p>
            <a:pPr>
              <a:buNone/>
            </a:pPr>
            <a:r>
              <a:rPr lang="en-US" sz="10000" dirty="0" smtClean="0"/>
              <a:t>            A.E. is </a:t>
            </a:r>
          </a:p>
          <a:p>
            <a:endParaRPr lang="en-US" sz="10000" dirty="0" smtClean="0"/>
          </a:p>
          <a:p>
            <a:endParaRPr lang="en-US" sz="10000" dirty="0" smtClean="0"/>
          </a:p>
          <a:p>
            <a:pPr>
              <a:buNone/>
            </a:pPr>
            <a:r>
              <a:rPr lang="en-US" sz="10000" dirty="0" smtClean="0"/>
              <a:t> </a:t>
            </a:r>
          </a:p>
          <a:p>
            <a:pPr>
              <a:buNone/>
            </a:pPr>
            <a:r>
              <a:rPr lang="en-US" sz="10000" dirty="0" smtClean="0"/>
              <a:t>                                          </a:t>
            </a:r>
          </a:p>
          <a:p>
            <a:pPr>
              <a:buNone/>
            </a:pPr>
            <a:r>
              <a:rPr lang="en-US" sz="10000" dirty="0" smtClean="0"/>
              <a:t>                                    Roots are Real and distinct  , Thus the  general solution is        </a:t>
            </a:r>
          </a:p>
          <a:p>
            <a:pPr>
              <a:buNone/>
            </a:pPr>
            <a:r>
              <a:rPr lang="en-US" sz="10000" dirty="0" smtClean="0"/>
              <a:t>                                              </a:t>
            </a:r>
          </a:p>
          <a:p>
            <a:pPr>
              <a:buNone/>
            </a:pPr>
            <a:r>
              <a:rPr lang="en-US" sz="10000" dirty="0" smtClean="0"/>
              <a:t> </a:t>
            </a:r>
          </a:p>
          <a:p>
            <a:pPr>
              <a:buNone/>
            </a:pPr>
            <a:r>
              <a:rPr lang="en-US" sz="10000" dirty="0" smtClean="0"/>
              <a:t>                                     </a:t>
            </a:r>
          </a:p>
          <a:p>
            <a:pPr>
              <a:buNone/>
            </a:pPr>
            <a:r>
              <a:rPr lang="en-US" sz="10000" dirty="0" smtClean="0"/>
              <a:t>                                                where c</a:t>
            </a:r>
            <a:r>
              <a:rPr lang="en-US" sz="10000" baseline="-25000" dirty="0" smtClean="0"/>
              <a:t>1</a:t>
            </a:r>
            <a:r>
              <a:rPr lang="en-US" sz="10000" dirty="0" smtClean="0"/>
              <a:t>,c</a:t>
            </a:r>
            <a:r>
              <a:rPr lang="en-US" sz="10000" baseline="-25000" dirty="0" smtClean="0"/>
              <a:t>2</a:t>
            </a:r>
            <a:r>
              <a:rPr lang="en-US" sz="10000" dirty="0" smtClean="0"/>
              <a:t>,c</a:t>
            </a:r>
            <a:r>
              <a:rPr lang="en-US" sz="10000" baseline="-25000" dirty="0" smtClean="0"/>
              <a:t>3</a:t>
            </a:r>
            <a:r>
              <a:rPr lang="en-US" sz="10000" dirty="0" smtClean="0"/>
              <a:t> are arbitrary constants</a:t>
            </a:r>
          </a:p>
          <a:p>
            <a:endParaRPr lang="en-US" sz="10000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895601" y="228600"/>
          <a:ext cx="6096000" cy="1066800"/>
        </p:xfrm>
        <a:graphic>
          <a:graphicData uri="http://schemas.openxmlformats.org/presentationml/2006/ole">
            <p:oleObj spid="_x0000_s41986" name="Equation" r:id="rId3" imgW="1917360" imgH="457200" progId="">
              <p:embed/>
            </p:oleObj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3352802" y="1752600"/>
          <a:ext cx="5105400" cy="762000"/>
        </p:xfrm>
        <a:graphic>
          <a:graphicData uri="http://schemas.openxmlformats.org/presentationml/2006/ole">
            <p:oleObj spid="_x0000_s41987" name="Equation" r:id="rId4" imgW="1803240" imgH="330120" progId="">
              <p:embed/>
            </p:oleObj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3070860" y="2514600"/>
          <a:ext cx="5844540" cy="762000"/>
        </p:xfrm>
        <a:graphic>
          <a:graphicData uri="http://schemas.openxmlformats.org/presentationml/2006/ole">
            <p:oleObj spid="_x0000_s41988" name="Equation" r:id="rId5" imgW="2374560" imgH="279360" progId="">
              <p:embed/>
            </p:oleObj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048000" y="3352800"/>
          <a:ext cx="5646420" cy="762000"/>
        </p:xfrm>
        <a:graphic>
          <a:graphicData uri="http://schemas.openxmlformats.org/presentationml/2006/ole">
            <p:oleObj spid="_x0000_s41989" name="Equation" r:id="rId6" imgW="2539800" imgH="253800" progId="">
              <p:embed/>
            </p:oleObj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3124200" y="4876800"/>
          <a:ext cx="5646420" cy="838200"/>
        </p:xfrm>
        <a:graphic>
          <a:graphicData uri="http://schemas.openxmlformats.org/presentationml/2006/ole">
            <p:oleObj spid="_x0000_s41991" name="Equation" r:id="rId7" imgW="1498320" imgH="266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94360" y="228600"/>
            <a:ext cx="1069848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3: Solve</a:t>
            </a:r>
          </a:p>
          <a:p>
            <a:pPr>
              <a:buNone/>
            </a:pPr>
            <a:r>
              <a:rPr lang="en-US" dirty="0" smtClean="0"/>
              <a:t>   Sol : Given equation is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Let  </a:t>
            </a:r>
          </a:p>
          <a:p>
            <a:pPr>
              <a:buNone/>
            </a:pPr>
            <a:r>
              <a:rPr lang="en-US" dirty="0" smtClean="0"/>
              <a:t>    The A.E. is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</a:p>
          <a:p>
            <a:pPr>
              <a:buNone/>
            </a:pPr>
            <a:r>
              <a:rPr lang="en-US" dirty="0" smtClean="0"/>
              <a:t>                     m=-1,-1,2,2. 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674620" y="152400"/>
          <a:ext cx="6042660" cy="791184"/>
        </p:xfrm>
        <a:graphic>
          <a:graphicData uri="http://schemas.openxmlformats.org/presentationml/2006/ole">
            <p:oleObj spid="_x0000_s45058" name="Equation" r:id="rId3" imgW="2095200" imgH="330120" progId="">
              <p:embed/>
            </p:oleObj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872740" y="1219200"/>
          <a:ext cx="7132320" cy="685800"/>
        </p:xfrm>
        <a:graphic>
          <a:graphicData uri="http://schemas.openxmlformats.org/presentationml/2006/ole">
            <p:oleObj spid="_x0000_s45060" name="Equation" r:id="rId4" imgW="3073320" imgH="330120" progId="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773680" y="1981200"/>
          <a:ext cx="5547360" cy="533400"/>
        </p:xfrm>
        <a:graphic>
          <a:graphicData uri="http://schemas.openxmlformats.org/presentationml/2006/ole">
            <p:oleObj spid="_x0000_s45061" name="Equation" r:id="rId5" imgW="2158920" imgH="279360" progId="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377440" y="3048000"/>
          <a:ext cx="7825740" cy="685800"/>
        </p:xfrm>
        <a:graphic>
          <a:graphicData uri="http://schemas.openxmlformats.org/presentationml/2006/ole">
            <p:oleObj spid="_x0000_s45063" name="Equation" r:id="rId6" imgW="3517560" imgH="279360" progId="">
              <p:embed/>
            </p:oleObj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2575560" y="3810000"/>
          <a:ext cx="7726680" cy="762000"/>
        </p:xfrm>
        <a:graphic>
          <a:graphicData uri="http://schemas.openxmlformats.org/presentationml/2006/ole">
            <p:oleObj spid="_x0000_s45064" name="Equation" r:id="rId7" imgW="4038480" imgH="330120" progId="">
              <p:embed/>
            </p:oleObj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3169920" y="4572000"/>
          <a:ext cx="3863340" cy="609600"/>
        </p:xfrm>
        <a:graphic>
          <a:graphicData uri="http://schemas.openxmlformats.org/presentationml/2006/ole">
            <p:oleObj spid="_x0000_s45065" name="Equation" r:id="rId8" imgW="1523880" imgH="291960" progId="">
              <p:embed/>
            </p:oleObj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2377440" y="5715000"/>
          <a:ext cx="6637020" cy="685800"/>
        </p:xfrm>
        <a:graphic>
          <a:graphicData uri="http://schemas.openxmlformats.org/presentationml/2006/ole">
            <p:oleObj spid="_x0000_s45066" name="Equation" r:id="rId9" imgW="208260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28605"/>
            <a:ext cx="10698480" cy="5897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  Solve :</a:t>
            </a:r>
          </a:p>
          <a:p>
            <a:pPr>
              <a:buNone/>
            </a:pPr>
            <a:r>
              <a:rPr lang="en-US" dirty="0" smtClean="0"/>
              <a:t>Sol: Given equation in operator form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A.E.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The roots are 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         The General solution of (1) is </a:t>
            </a:r>
          </a:p>
          <a:p>
            <a:endParaRPr lang="en-US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070860" y="0"/>
          <a:ext cx="2948940" cy="914400"/>
        </p:xfrm>
        <a:graphic>
          <a:graphicData uri="http://schemas.openxmlformats.org/presentationml/2006/ole">
            <p:oleObj spid="_x0000_s46082" name="Equation" r:id="rId3" imgW="1117440" imgH="457200" progId="">
              <p:embed/>
            </p:oleObj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872740" y="1447800"/>
          <a:ext cx="4853940" cy="685800"/>
        </p:xfrm>
        <a:graphic>
          <a:graphicData uri="http://schemas.openxmlformats.org/presentationml/2006/ole">
            <p:oleObj spid="_x0000_s46083" name="Equation" r:id="rId4" imgW="1168200" imgH="330120" progId="">
              <p:embed/>
            </p:oleObj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441577" y="2209800"/>
          <a:ext cx="6707188" cy="1066800"/>
        </p:xfrm>
        <a:graphic>
          <a:graphicData uri="http://schemas.openxmlformats.org/presentationml/2006/ole">
            <p:oleObj spid="_x0000_s46084" name="Equation" r:id="rId5" imgW="3632040" imgH="431640" progId="">
              <p:embed/>
            </p:oleObj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429000" y="3505200"/>
          <a:ext cx="4457700" cy="914400"/>
        </p:xfrm>
        <a:graphic>
          <a:graphicData uri="http://schemas.openxmlformats.org/presentationml/2006/ole">
            <p:oleObj spid="_x0000_s46085" name="Equation" r:id="rId6" imgW="1993680" imgH="431640" progId="">
              <p:embed/>
            </p:oleObj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752600" y="5105400"/>
          <a:ext cx="6637020" cy="1219200"/>
        </p:xfrm>
        <a:graphic>
          <a:graphicData uri="http://schemas.openxmlformats.org/presentationml/2006/ole">
            <p:oleObj spid="_x0000_s46087" name="Equation" r:id="rId7" imgW="2145960" imgH="533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594360" y="609600"/>
            <a:ext cx="1069848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5. Solve:   </a:t>
            </a:r>
          </a:p>
          <a:p>
            <a:pPr>
              <a:buNone/>
            </a:pPr>
            <a:r>
              <a:rPr lang="en-US" dirty="0" smtClean="0"/>
              <a:t>Sol:   Given equation is</a:t>
            </a:r>
          </a:p>
          <a:p>
            <a:pPr>
              <a:buNone/>
            </a:pPr>
            <a:r>
              <a:rPr lang="en-US" dirty="0" smtClean="0"/>
              <a:t>          Let   </a:t>
            </a:r>
          </a:p>
          <a:p>
            <a:pPr>
              <a:buNone/>
            </a:pPr>
            <a:r>
              <a:rPr lang="en-US" dirty="0" smtClean="0"/>
              <a:t>        The A.E. is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    The roots of (2) are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The General solution of (1) is </a:t>
            </a:r>
          </a:p>
          <a:p>
            <a:pPr>
              <a:buNone/>
            </a:pPr>
            <a:r>
              <a:rPr lang="en-US" dirty="0" smtClean="0"/>
              <a:t>               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070860" y="533400"/>
          <a:ext cx="5250180" cy="635000"/>
        </p:xfrm>
        <a:graphic>
          <a:graphicData uri="http://schemas.openxmlformats.org/presentationml/2006/ole">
            <p:oleObj spid="_x0000_s48132" name="Equation" r:id="rId3" imgW="1396800" imgH="330120" progId="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844540" y="1143000"/>
          <a:ext cx="4061460" cy="609600"/>
        </p:xfrm>
        <a:graphic>
          <a:graphicData uri="http://schemas.openxmlformats.org/presentationml/2006/ole">
            <p:oleObj spid="_x0000_s48133" name="Equation" r:id="rId4" imgW="1396800" imgH="330120" progId="">
              <p:embed/>
            </p:oleObj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268980" y="1752600"/>
          <a:ext cx="4160520" cy="609600"/>
        </p:xfrm>
        <a:graphic>
          <a:graphicData uri="http://schemas.openxmlformats.org/presentationml/2006/ole">
            <p:oleObj spid="_x0000_s48134" name="Equation" r:id="rId5" imgW="1460160" imgH="279360" progId="">
              <p:embed/>
            </p:oleObj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556760" y="2590800"/>
          <a:ext cx="4754880" cy="533400"/>
        </p:xfrm>
        <a:graphic>
          <a:graphicData uri="http://schemas.openxmlformats.org/presentationml/2006/ole">
            <p:oleObj spid="_x0000_s48135" name="Equation" r:id="rId6" imgW="2057400" imgH="253800" progId="">
              <p:embed/>
            </p:oleObj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919413" y="2971800"/>
          <a:ext cx="7434262" cy="838200"/>
        </p:xfrm>
        <a:graphic>
          <a:graphicData uri="http://schemas.openxmlformats.org/presentationml/2006/ole">
            <p:oleObj spid="_x0000_s48136" name="Equation" r:id="rId7" imgW="3429000" imgH="368280" progId="">
              <p:embed/>
            </p:oleObj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3863340" y="4343400"/>
          <a:ext cx="3962400" cy="533400"/>
        </p:xfrm>
        <a:graphic>
          <a:graphicData uri="http://schemas.openxmlformats.org/presentationml/2006/ole">
            <p:oleObj spid="_x0000_s48138" name="Equation" r:id="rId8" imgW="1168200" imgH="203040" progId="">
              <p:embed/>
            </p:oleObj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2674620" y="5638800"/>
          <a:ext cx="7132320" cy="609600"/>
        </p:xfrm>
        <a:graphic>
          <a:graphicData uri="http://schemas.openxmlformats.org/presentationml/2006/ole">
            <p:oleObj spid="_x0000_s48139" name="Equation" r:id="rId9" imgW="241272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0"/>
            <a:ext cx="1069848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L</a:t>
            </a:r>
            <a:r>
              <a:rPr lang="en-US" b="1" u="sng" dirty="0" smtClean="0"/>
              <a:t>inear Non-Homogeneous differential equation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1069848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</a:t>
            </a:r>
            <a:r>
              <a:rPr lang="en-US" sz="4200" b="1" dirty="0" smtClean="0"/>
              <a:t>General form: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where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3900" dirty="0" smtClean="0"/>
              <a:t>Its general solution is  </a:t>
            </a:r>
          </a:p>
          <a:p>
            <a:pPr>
              <a:buNone/>
            </a:pPr>
            <a:endParaRPr lang="en-US" sz="3900" dirty="0" smtClean="0"/>
          </a:p>
          <a:p>
            <a:pPr>
              <a:buNone/>
            </a:pPr>
            <a:r>
              <a:rPr lang="en-US" sz="3900" dirty="0" smtClean="0"/>
              <a:t>          where                    general solution of </a:t>
            </a:r>
          </a:p>
          <a:p>
            <a:pPr>
              <a:buNone/>
            </a:pPr>
            <a:r>
              <a:rPr lang="en-US" sz="3900" dirty="0" smtClean="0"/>
              <a:t>                                         particular integral    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762002" y="1905000"/>
          <a:ext cx="9753600" cy="1219200"/>
        </p:xfrm>
        <a:graphic>
          <a:graphicData uri="http://schemas.openxmlformats.org/presentationml/2006/ole">
            <p:oleObj spid="_x0000_s49154" name="Equation" r:id="rId3" imgW="3416040" imgH="444240" progId="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6858001" y="2971800"/>
          <a:ext cx="2872740" cy="762000"/>
        </p:xfrm>
        <a:graphic>
          <a:graphicData uri="http://schemas.openxmlformats.org/presentationml/2006/ole">
            <p:oleObj spid="_x0000_s49155" name="Equation" r:id="rId4" imgW="609480" imgH="253800" progId="">
              <p:embed/>
            </p:oleObj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089660" y="3657600"/>
          <a:ext cx="9707880" cy="609600"/>
        </p:xfrm>
        <a:graphic>
          <a:graphicData uri="http://schemas.openxmlformats.org/presentationml/2006/ole">
            <p:oleObj spid="_x0000_s49157" name="Equation" r:id="rId5" imgW="4495680" imgH="279360" progId="">
              <p:embed/>
            </p:oleObj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3070860" y="4724400"/>
          <a:ext cx="4061460" cy="685800"/>
        </p:xfrm>
        <a:graphic>
          <a:graphicData uri="http://schemas.openxmlformats.org/presentationml/2006/ole">
            <p:oleObj spid="_x0000_s49158" name="Equation" r:id="rId6" imgW="761760" imgH="253800" progId="">
              <p:embed/>
            </p:oleObj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2743200" y="5181600"/>
          <a:ext cx="1584960" cy="762000"/>
        </p:xfrm>
        <a:graphic>
          <a:graphicData uri="http://schemas.openxmlformats.org/presentationml/2006/ole">
            <p:oleObj spid="_x0000_s49159" name="Equation" r:id="rId7" imgW="393480" imgH="228600" progId="">
              <p:embed/>
            </p:oleObj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743200" y="5715000"/>
          <a:ext cx="1485900" cy="762000"/>
        </p:xfrm>
        <a:graphic>
          <a:graphicData uri="http://schemas.openxmlformats.org/presentationml/2006/ole">
            <p:oleObj spid="_x0000_s49160" name="Equation" r:id="rId8" imgW="406080" imgH="253800" progId="">
              <p:embed/>
            </p:oleObj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7981953" y="5334000"/>
          <a:ext cx="2246313" cy="609600"/>
        </p:xfrm>
        <a:graphic>
          <a:graphicData uri="http://schemas.openxmlformats.org/presentationml/2006/ole">
            <p:oleObj spid="_x0000_s49161" name="Equation" r:id="rId9" imgW="736560" imgH="253800" progId="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3"/>
            <a:ext cx="10104120" cy="1828801"/>
          </a:xfrm>
        </p:spPr>
        <p:txBody>
          <a:bodyPr/>
          <a:lstStyle/>
          <a:p>
            <a:pPr algn="l"/>
            <a:r>
              <a:rPr lang="en-US" dirty="0" smtClean="0"/>
              <a:t>Methods to find P.I.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2209800"/>
            <a:ext cx="9265920" cy="3429000"/>
          </a:xfrm>
        </p:spPr>
        <p:txBody>
          <a:bodyPr/>
          <a:lstStyle/>
          <a:p>
            <a:pPr algn="l"/>
            <a:r>
              <a:rPr lang="en-US" dirty="0" smtClean="0"/>
              <a:t>1.General Method</a:t>
            </a:r>
          </a:p>
          <a:p>
            <a:pPr algn="l"/>
            <a:r>
              <a:rPr lang="en-US" dirty="0" smtClean="0"/>
              <a:t>2.Special Methods (depends on the form of Q(x))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" y="304800"/>
            <a:ext cx="1069848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Procedure to find P.I of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10698480" cy="51054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   General Method:</a:t>
            </a:r>
          </a:p>
          <a:p>
            <a:pPr>
              <a:buNone/>
            </a:pPr>
            <a:r>
              <a:rPr lang="en-US" dirty="0" smtClean="0"/>
              <a:t>  If               can be expressed as factors i.e.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Then Particular integral of y is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990600" y="914400"/>
          <a:ext cx="3070860" cy="609600"/>
        </p:xfrm>
        <a:graphic>
          <a:graphicData uri="http://schemas.openxmlformats.org/presentationml/2006/ole">
            <p:oleObj spid="_x0000_s50178" name="Equation" r:id="rId3" imgW="1028520" imgH="253800" progId="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685799" y="2438400"/>
          <a:ext cx="1386840" cy="533400"/>
        </p:xfrm>
        <a:graphic>
          <a:graphicData uri="http://schemas.openxmlformats.org/presentationml/2006/ole">
            <p:oleObj spid="_x0000_s50179" name="Equation" r:id="rId4" imgW="406080" imgH="253800" progId="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535433" y="2971800"/>
          <a:ext cx="7625557" cy="533400"/>
        </p:xfrm>
        <a:graphic>
          <a:graphicData uri="http://schemas.openxmlformats.org/presentationml/2006/ole">
            <p:oleObj spid="_x0000_s50180" name="Equation" r:id="rId5" imgW="2895480" imgH="253800" progId="">
              <p:embed/>
            </p:oleObj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1447800" y="5029200"/>
          <a:ext cx="8122920" cy="1143000"/>
        </p:xfrm>
        <a:graphic>
          <a:graphicData uri="http://schemas.openxmlformats.org/presentationml/2006/ole">
            <p:oleObj spid="_x0000_s50183" name="Equation" r:id="rId6" imgW="2590560" imgH="482400" progId="">
              <p:embed/>
            </p:oleObj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1066800" y="4038600"/>
          <a:ext cx="8023860" cy="914400"/>
        </p:xfrm>
        <a:graphic>
          <a:graphicData uri="http://schemas.openxmlformats.org/presentationml/2006/ole">
            <p:oleObj spid="_x0000_s50184" name="Equation" r:id="rId7" imgW="3606480" imgH="444240" progId="">
              <p:embed/>
            </p:oleObj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1447800" y="5943600"/>
          <a:ext cx="8321040" cy="914400"/>
        </p:xfrm>
        <a:graphic>
          <a:graphicData uri="http://schemas.openxmlformats.org/presentationml/2006/ole">
            <p:oleObj spid="_x0000_s50185" name="Equation" r:id="rId8" imgW="3530520" imgH="444240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4360" y="457200"/>
            <a:ext cx="10698480" cy="6400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792480" y="152400"/>
          <a:ext cx="10401300" cy="1589088"/>
        </p:xfrm>
        <a:graphic>
          <a:graphicData uri="http://schemas.openxmlformats.org/presentationml/2006/ole">
            <p:oleObj spid="_x0000_s51204" name="Equation" r:id="rId3" imgW="3225600" imgH="609480" progId="">
              <p:embed/>
            </p:oleObj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1089663" y="1600200"/>
          <a:ext cx="4106863" cy="762000"/>
        </p:xfrm>
        <a:graphic>
          <a:graphicData uri="http://schemas.openxmlformats.org/presentationml/2006/ole">
            <p:oleObj spid="_x0000_s51206" name="Equation" r:id="rId4" imgW="1346040" imgH="253800" progId="">
              <p:embed/>
            </p:oleObj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2773680" y="2362200"/>
          <a:ext cx="3070860" cy="838200"/>
        </p:xfrm>
        <a:graphic>
          <a:graphicData uri="http://schemas.openxmlformats.org/presentationml/2006/ole">
            <p:oleObj spid="_x0000_s51207" name="Equation" r:id="rId5" imgW="660240" imgH="266400" progId="">
              <p:embed/>
            </p:oleObj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3428999" y="4038600"/>
          <a:ext cx="2328862" cy="914400"/>
        </p:xfrm>
        <a:graphic>
          <a:graphicData uri="http://schemas.openxmlformats.org/presentationml/2006/ole">
            <p:oleObj spid="_x0000_s51209" name="Equation" r:id="rId6" imgW="799920" imgH="444240" progId="">
              <p:embed/>
            </p:oleObj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3355975" y="4953000"/>
          <a:ext cx="2300288" cy="762000"/>
        </p:xfrm>
        <a:graphic>
          <a:graphicData uri="http://schemas.openxmlformats.org/presentationml/2006/ole">
            <p:oleObj spid="_x0000_s51211" name="Equation" r:id="rId7" imgW="825480" imgH="291960" progId="">
              <p:embed/>
            </p:oleObj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3733802" y="5715004"/>
          <a:ext cx="4016375" cy="892175"/>
        </p:xfrm>
        <a:graphic>
          <a:graphicData uri="http://schemas.openxmlformats.org/presentationml/2006/ole">
            <p:oleObj spid="_x0000_s51213" name="Equation" r:id="rId8" imgW="1447560" imgH="330120" progId="">
              <p:embed/>
            </p:oleObj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2666999" y="3276600"/>
          <a:ext cx="3276601" cy="838200"/>
        </p:xfrm>
        <a:graphic>
          <a:graphicData uri="http://schemas.openxmlformats.org/presentationml/2006/ole">
            <p:oleObj spid="_x0000_s51214" name="Equation" r:id="rId9" imgW="79992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0"/>
            <a:ext cx="10698480" cy="7391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 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Differential equation of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order n :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  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dirty="0" smtClean="0"/>
          </a:p>
          <a:p>
            <a:pPr marL="514350" indent="-514350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2…..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real constants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Q(x)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continuous function of 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equation(1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said to be a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linear differential equation of order ‘n’ with constant coefficients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……….p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Q(x)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continuous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 valued functions of 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equation(1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is called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linear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differential equation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order‘n’with variable coefficients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844540" y="3429000"/>
          <a:ext cx="297180" cy="76200"/>
        </p:xfrm>
        <a:graphic>
          <a:graphicData uri="http://schemas.openxmlformats.org/presentationml/2006/ole">
            <p:oleObj spid="_x0000_s17411" name="Equation" r:id="rId3" imgW="152280" imgH="203040" progId="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533401" y="762000"/>
          <a:ext cx="10868296" cy="1219200"/>
        </p:xfrm>
        <a:graphic>
          <a:graphicData uri="http://schemas.openxmlformats.org/presentationml/2006/ole">
            <p:oleObj spid="_x0000_s17412" name="Equation" r:id="rId4" imgW="3517560" imgH="444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609601"/>
            <a:ext cx="10698480" cy="5516564"/>
          </a:xfrm>
        </p:spPr>
        <p:txBody>
          <a:bodyPr/>
          <a:lstStyle/>
          <a:p>
            <a:r>
              <a:rPr lang="en-US" dirty="0" smtClean="0"/>
              <a:t> Thus the general solution is</a:t>
            </a:r>
          </a:p>
          <a:p>
            <a:pPr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76600" y="1143000"/>
          <a:ext cx="3429000" cy="1143000"/>
        </p:xfrm>
        <a:graphic>
          <a:graphicData uri="http://schemas.openxmlformats.org/presentationml/2006/ole">
            <p:oleObj spid="_x0000_s80898" name="Equation" r:id="rId3" imgW="736560" imgH="43164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22677" y="1981200"/>
          <a:ext cx="3041650" cy="838200"/>
        </p:xfrm>
        <a:graphic>
          <a:graphicData uri="http://schemas.openxmlformats.org/presentationml/2006/ole">
            <p:oleObj spid="_x0000_s80899" name="Equation" r:id="rId4" imgW="1002960" imgH="266400" progId="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0"/>
            <a:ext cx="10698480" cy="14176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Special Methods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914402"/>
            <a:ext cx="1069848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If                        where ‘a’ constant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  If                  then               is a factor of  f(D)  &amp;</a:t>
            </a:r>
          </a:p>
          <a:p>
            <a:pPr>
              <a:buNone/>
            </a:pPr>
            <a:r>
              <a:rPr lang="en-US" dirty="0" smtClean="0"/>
              <a:t>  If ‘a’  is a root repeated k times for               then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where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Then    </a:t>
            </a:r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485900" y="914400"/>
          <a:ext cx="2080260" cy="609600"/>
        </p:xfrm>
        <a:graphic>
          <a:graphicData uri="http://schemas.openxmlformats.org/presentationml/2006/ole">
            <p:oleObj spid="_x0000_s53250" name="Equation" r:id="rId3" imgW="672840" imgH="22860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882140" y="1524000"/>
          <a:ext cx="6537960" cy="1143000"/>
        </p:xfrm>
        <a:graphic>
          <a:graphicData uri="http://schemas.openxmlformats.org/presentationml/2006/ole">
            <p:oleObj spid="_x0000_s53252" name="Equation" r:id="rId4" imgW="2095200" imgH="44424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143000" y="2743200"/>
          <a:ext cx="1485900" cy="533400"/>
        </p:xfrm>
        <a:graphic>
          <a:graphicData uri="http://schemas.openxmlformats.org/presentationml/2006/ole">
            <p:oleObj spid="_x0000_s53253" name="Equation" r:id="rId5" imgW="571320" imgH="203040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429000" y="2743200"/>
          <a:ext cx="1386840" cy="533400"/>
        </p:xfrm>
        <a:graphic>
          <a:graphicData uri="http://schemas.openxmlformats.org/presentationml/2006/ole">
            <p:oleObj spid="_x0000_s53254" name="Equation" r:id="rId6" imgW="495000" imgH="215640" progId="Equation.3">
              <p:embed/>
            </p:oleObj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6324600" y="3276600"/>
          <a:ext cx="1485900" cy="609600"/>
        </p:xfrm>
        <a:graphic>
          <a:graphicData uri="http://schemas.openxmlformats.org/presentationml/2006/ole">
            <p:oleObj spid="_x0000_s53255" name="Equation" r:id="rId7" imgW="583920" imgH="215640" progId="Equation.3">
              <p:embed/>
            </p:oleObj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685799" y="3962400"/>
          <a:ext cx="3863340" cy="609600"/>
        </p:xfrm>
        <a:graphic>
          <a:graphicData uri="http://schemas.openxmlformats.org/presentationml/2006/ole">
            <p:oleObj spid="_x0000_s53258" name="Equation" r:id="rId8" imgW="1409400" imgH="241200" progId="Equation.3">
              <p:embed/>
            </p:oleObj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7825740" y="3962400"/>
          <a:ext cx="1684020" cy="533400"/>
        </p:xfrm>
        <a:graphic>
          <a:graphicData uri="http://schemas.openxmlformats.org/presentationml/2006/ole">
            <p:oleObj spid="_x0000_s53260" name="Equation" r:id="rId9" imgW="533160" imgH="215640" progId="Equation.3">
              <p:embed/>
            </p:oleObj>
          </a:graphicData>
        </a:graphic>
      </p:graphicFrame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0" y="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0" y="466729"/>
            <a:ext cx="2103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0" y="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0" y="466729"/>
            <a:ext cx="2103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68" name="Object 20"/>
          <p:cNvGraphicFramePr>
            <a:graphicFrameLocks noChangeAspect="1"/>
          </p:cNvGraphicFramePr>
          <p:nvPr/>
        </p:nvGraphicFramePr>
        <p:xfrm>
          <a:off x="2080260" y="4800605"/>
          <a:ext cx="9014460" cy="1076325"/>
        </p:xfrm>
        <a:graphic>
          <a:graphicData uri="http://schemas.openxmlformats.org/presentationml/2006/ole">
            <p:oleObj spid="_x0000_s53268" name="Equation" r:id="rId10" imgW="3632040" imgH="457200" progId="Equation.3">
              <p:embed/>
            </p:oleObj>
          </a:graphicData>
        </a:graphic>
      </p:graphicFrame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2" y="9239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idx="1"/>
          </p:nvPr>
        </p:nvSpPr>
        <p:spPr>
          <a:xfrm>
            <a:off x="594360" y="304800"/>
            <a:ext cx="10698480" cy="6553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Ex:      Solve: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Sol:  Let </a:t>
            </a:r>
          </a:p>
          <a:p>
            <a:pPr>
              <a:buNone/>
            </a:pPr>
            <a:r>
              <a:rPr lang="en-US" dirty="0" smtClean="0"/>
              <a:t>   The A.E. is              </a:t>
            </a:r>
          </a:p>
          <a:p>
            <a:pPr>
              <a:buNone/>
            </a:pPr>
            <a:r>
              <a:rPr lang="en-US" dirty="0" smtClean="0"/>
              <a:t>     i.e.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    The roots of (2) are m=1,2,2.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P.I.=</a:t>
            </a:r>
            <a:endParaRPr lang="en-US" dirty="0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3268980" y="685800"/>
          <a:ext cx="5052060" cy="533400"/>
        </p:xfrm>
        <a:graphic>
          <a:graphicData uri="http://schemas.openxmlformats.org/presentationml/2006/ole">
            <p:oleObj spid="_x0000_s52232" name="Equation" r:id="rId3" imgW="1650960" imgH="228600" progId="Equation.3">
              <p:embed/>
            </p:oleObj>
          </a:graphicData>
        </a:graphic>
      </p:graphicFrame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228604"/>
            <a:ext cx="2103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3566162" y="1524000"/>
          <a:ext cx="5349241" cy="533400"/>
        </p:xfrm>
        <a:graphic>
          <a:graphicData uri="http://schemas.openxmlformats.org/presentationml/2006/ole">
            <p:oleObj spid="_x0000_s52236" name="Equation" r:id="rId4" imgW="1625400" imgH="228600" progId="Equation.3">
              <p:embed/>
            </p:oleObj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4259580" y="2057400"/>
          <a:ext cx="2278380" cy="533400"/>
        </p:xfrm>
        <a:graphic>
          <a:graphicData uri="http://schemas.openxmlformats.org/presentationml/2006/ole">
            <p:oleObj spid="_x0000_s52238" name="Equation" r:id="rId5" imgW="583920" imgH="215640" progId="Equation.3">
              <p:embed/>
            </p:oleObj>
          </a:graphicData>
        </a:graphic>
      </p:graphicFrame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219079"/>
            <a:ext cx="2103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3467100" y="2667000"/>
          <a:ext cx="5349240" cy="685800"/>
        </p:xfrm>
        <a:graphic>
          <a:graphicData uri="http://schemas.openxmlformats.org/presentationml/2006/ole">
            <p:oleObj spid="_x0000_s52241" name="Equation" r:id="rId6" imgW="1752480" imgH="228600" progId="Equation.3">
              <p:embed/>
            </p:oleObj>
          </a:graphicData>
        </a:graphic>
      </p:graphicFrame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243" name="Object 19"/>
          <p:cNvGraphicFramePr>
            <a:graphicFrameLocks noChangeAspect="1"/>
          </p:cNvGraphicFramePr>
          <p:nvPr/>
        </p:nvGraphicFramePr>
        <p:xfrm>
          <a:off x="2575560" y="3505200"/>
          <a:ext cx="6438900" cy="762000"/>
        </p:xfrm>
        <a:graphic>
          <a:graphicData uri="http://schemas.openxmlformats.org/presentationml/2006/ole">
            <p:oleObj spid="_x0000_s52243" name="Equation" r:id="rId7" imgW="1434960" imgH="241200" progId="">
              <p:embed/>
            </p:oleObj>
          </a:graphicData>
        </a:graphic>
      </p:graphicFrame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2575560" y="5410200"/>
          <a:ext cx="6736080" cy="1066800"/>
        </p:xfrm>
        <a:graphic>
          <a:graphicData uri="http://schemas.openxmlformats.org/presentationml/2006/ole">
            <p:oleObj spid="_x0000_s52245" name="Equation" r:id="rId8" imgW="144756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28605"/>
            <a:ext cx="10698480" cy="5897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Hence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The general solution is </a:t>
            </a:r>
          </a:p>
          <a:p>
            <a:endParaRPr lang="en-US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684020" y="990600"/>
          <a:ext cx="9113520" cy="685800"/>
        </p:xfrm>
        <a:graphic>
          <a:graphicData uri="http://schemas.openxmlformats.org/presentationml/2006/ole">
            <p:oleObj spid="_x0000_s55298" name="Equation" r:id="rId3" imgW="3581280" imgH="253800" progId="">
              <p:embed/>
            </p:oleObj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368040" y="1752600"/>
          <a:ext cx="5250180" cy="1447800"/>
        </p:xfrm>
        <a:graphic>
          <a:graphicData uri="http://schemas.openxmlformats.org/presentationml/2006/ole">
            <p:oleObj spid="_x0000_s55299" name="Equation" r:id="rId4" imgW="1726920" imgH="482400" progId="">
              <p:embed/>
            </p:oleObj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4061460" y="3962400"/>
          <a:ext cx="3665220" cy="711200"/>
        </p:xfrm>
        <a:graphic>
          <a:graphicData uri="http://schemas.openxmlformats.org/presentationml/2006/ole">
            <p:oleObj spid="_x0000_s55300" name="Equation" r:id="rId5" imgW="736560" imgH="253800" progId="">
              <p:embed/>
            </p:oleObj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3566160" y="5029200"/>
          <a:ext cx="6141720" cy="1219200"/>
        </p:xfrm>
        <a:graphic>
          <a:graphicData uri="http://schemas.openxmlformats.org/presentationml/2006/ole">
            <p:oleObj spid="_x0000_s55301" name="Equation" r:id="rId6" imgW="1993680" imgH="431640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idx="1"/>
          </p:nvPr>
        </p:nvSpPr>
        <p:spPr>
          <a:xfrm>
            <a:off x="594360" y="381005"/>
            <a:ext cx="10698480" cy="5745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2. If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If                                     then                Is a factor of</a:t>
            </a:r>
          </a:p>
          <a:p>
            <a:pPr>
              <a:buNone/>
            </a:pPr>
            <a:r>
              <a:rPr lang="en-US" dirty="0" smtClean="0"/>
              <a:t>                          ,  then 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179320" y="457200"/>
          <a:ext cx="6736080" cy="762000"/>
        </p:xfrm>
        <a:graphic>
          <a:graphicData uri="http://schemas.openxmlformats.org/presentationml/2006/ole">
            <p:oleObj spid="_x0000_s57346" name="Equation" r:id="rId3" imgW="1511280" imgH="253800" progId="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981200" y="1066800"/>
          <a:ext cx="8023860" cy="990600"/>
        </p:xfrm>
        <a:graphic>
          <a:graphicData uri="http://schemas.openxmlformats.org/presentationml/2006/ole">
            <p:oleObj spid="_x0000_s57347" name="Equation" r:id="rId4" imgW="1981080" imgH="419040" progId="">
              <p:embed/>
            </p:oleObj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377440" y="2362200"/>
          <a:ext cx="7916545" cy="1066800"/>
        </p:xfrm>
        <a:graphic>
          <a:graphicData uri="http://schemas.openxmlformats.org/presentationml/2006/ole">
            <p:oleObj spid="_x0000_s57348" name="Equation" r:id="rId5" imgW="2234880" imgH="520560" progId="">
              <p:embed/>
            </p:oleObj>
          </a:graphicData>
        </a:graphic>
      </p:graphicFrame>
      <p:sp>
        <p:nvSpPr>
          <p:cNvPr id="23" name="Rectangle 22"/>
          <p:cNvSpPr/>
          <p:nvPr/>
        </p:nvSpPr>
        <p:spPr>
          <a:xfrm>
            <a:off x="5740215" y="3244334"/>
            <a:ext cx="184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7363" name="Object 19"/>
          <p:cNvGraphicFramePr>
            <a:graphicFrameLocks noChangeAspect="1"/>
          </p:cNvGraphicFramePr>
          <p:nvPr/>
        </p:nvGraphicFramePr>
        <p:xfrm>
          <a:off x="1897539" y="3810000"/>
          <a:ext cx="2598262" cy="838200"/>
        </p:xfrm>
        <a:graphic>
          <a:graphicData uri="http://schemas.openxmlformats.org/presentationml/2006/ole">
            <p:oleObj spid="_x0000_s57363" name="Equation" r:id="rId6" imgW="749160" imgH="330120" progId="">
              <p:embed/>
            </p:oleObj>
          </a:graphicData>
        </a:graphic>
      </p:graphicFrame>
      <p:graphicFrame>
        <p:nvGraphicFramePr>
          <p:cNvPr id="57374" name="Object 30"/>
          <p:cNvGraphicFramePr>
            <a:graphicFrameLocks noChangeAspect="1"/>
          </p:cNvGraphicFramePr>
          <p:nvPr/>
        </p:nvGraphicFramePr>
        <p:xfrm>
          <a:off x="5791200" y="3886200"/>
          <a:ext cx="1386840" cy="533400"/>
        </p:xfrm>
        <a:graphic>
          <a:graphicData uri="http://schemas.openxmlformats.org/presentationml/2006/ole">
            <p:oleObj spid="_x0000_s57374" name="Equation" r:id="rId7" imgW="507960" imgH="228600" progId="">
              <p:embed/>
            </p:oleObj>
          </a:graphicData>
        </a:graphic>
      </p:graphicFrame>
      <p:graphicFrame>
        <p:nvGraphicFramePr>
          <p:cNvPr id="57375" name="Object 31"/>
          <p:cNvGraphicFramePr>
            <a:graphicFrameLocks noChangeAspect="1"/>
          </p:cNvGraphicFramePr>
          <p:nvPr/>
        </p:nvGraphicFramePr>
        <p:xfrm>
          <a:off x="1524000" y="4572000"/>
          <a:ext cx="1584960" cy="533400"/>
        </p:xfrm>
        <a:graphic>
          <a:graphicData uri="http://schemas.openxmlformats.org/presentationml/2006/ole">
            <p:oleObj spid="_x0000_s57375" name="Equation" r:id="rId8" imgW="406080" imgH="253800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533405"/>
            <a:ext cx="10698480" cy="55927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where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If                      , again multiply with x and differentiate denominator with respect to x,</a:t>
            </a:r>
          </a:p>
          <a:p>
            <a:pPr>
              <a:buNone/>
            </a:pPr>
            <a:r>
              <a:rPr lang="en-US" dirty="0" smtClean="0"/>
              <a:t>    apply                   .</a:t>
            </a:r>
            <a:endParaRPr lang="en-US" dirty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874713" y="609600"/>
          <a:ext cx="10174288" cy="3276600"/>
        </p:xfrm>
        <a:graphic>
          <a:graphicData uri="http://schemas.openxmlformats.org/presentationml/2006/ole">
            <p:oleObj spid="_x0000_s58371" name="Equation" r:id="rId3" imgW="1866600" imgH="1143000" progId="">
              <p:embed/>
            </p:oleObj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8519160" y="2819400"/>
          <a:ext cx="2377440" cy="685800"/>
        </p:xfrm>
        <a:graphic>
          <a:graphicData uri="http://schemas.openxmlformats.org/presentationml/2006/ole">
            <p:oleObj spid="_x0000_s58372" name="Equation" r:id="rId4" imgW="761760" imgH="253800" progId="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914400" y="4038600"/>
          <a:ext cx="2080260" cy="609600"/>
        </p:xfrm>
        <a:graphic>
          <a:graphicData uri="http://schemas.openxmlformats.org/presentationml/2006/ole">
            <p:oleObj spid="_x0000_s58373" name="Equation" r:id="rId5" imgW="761760" imgH="253800" progId="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2080260" y="5105400"/>
          <a:ext cx="2080260" cy="685800"/>
        </p:xfrm>
        <a:graphic>
          <a:graphicData uri="http://schemas.openxmlformats.org/presentationml/2006/ole">
            <p:oleObj spid="_x0000_s58374" name="Equation" r:id="rId6" imgW="62208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533405"/>
            <a:ext cx="10698480" cy="5516563"/>
          </a:xfrm>
        </p:spPr>
        <p:txBody>
          <a:bodyPr/>
          <a:lstStyle/>
          <a:p>
            <a:r>
              <a:rPr lang="en-US" dirty="0" smtClean="0"/>
              <a:t>Ex:1 Solve</a:t>
            </a:r>
          </a:p>
          <a:p>
            <a:pPr>
              <a:buNone/>
            </a:pPr>
            <a:r>
              <a:rPr lang="en-US" dirty="0" smtClean="0"/>
              <a:t>   Solution: Let</a:t>
            </a:r>
            <a:endParaRPr lang="en-US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3863340" y="381000"/>
          <a:ext cx="6141720" cy="4267200"/>
        </p:xfrm>
        <a:graphic>
          <a:graphicData uri="http://schemas.openxmlformats.org/presentationml/2006/ole">
            <p:oleObj spid="_x0000_s59395" name="Equation" r:id="rId3" imgW="1498320" imgH="1523880" progId="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28605"/>
            <a:ext cx="10698480" cy="58975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put </a:t>
            </a:r>
            <a:endParaRPr lang="en-US" dirty="0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990600" y="304800"/>
          <a:ext cx="5250180" cy="914400"/>
        </p:xfrm>
        <a:graphic>
          <a:graphicData uri="http://schemas.openxmlformats.org/presentationml/2006/ole">
            <p:oleObj spid="_x0000_s60419" name="Equation" r:id="rId3" imgW="1498320" imgH="406080" progId="">
              <p:embed/>
            </p:oleObj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179320" y="1447800"/>
          <a:ext cx="5151120" cy="457200"/>
        </p:xfrm>
        <a:graphic>
          <a:graphicData uri="http://schemas.openxmlformats.org/presentationml/2006/ole">
            <p:oleObj spid="_x0000_s60420" name="Equation" r:id="rId4" imgW="1333440" imgH="228600" progId="">
              <p:embed/>
            </p:oleObj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882140" y="1981200"/>
          <a:ext cx="6339840" cy="4267200"/>
        </p:xfrm>
        <a:graphic>
          <a:graphicData uri="http://schemas.openxmlformats.org/presentationml/2006/ole">
            <p:oleObj spid="_x0000_s60422" name="Equation" r:id="rId5" imgW="1815840" imgH="1676160" progId="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533405"/>
            <a:ext cx="10698480" cy="5592763"/>
          </a:xfrm>
        </p:spPr>
        <p:txBody>
          <a:bodyPr/>
          <a:lstStyle/>
          <a:p>
            <a:r>
              <a:rPr lang="en-US" dirty="0" smtClean="0"/>
              <a:t>General solution 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783080" y="1905000"/>
          <a:ext cx="8122920" cy="1524000"/>
        </p:xfrm>
        <a:graphic>
          <a:graphicData uri="http://schemas.openxmlformats.org/presentationml/2006/ole">
            <p:oleObj spid="_x0000_s61443" name="Equation" r:id="rId3" imgW="2527200" imgH="660240" progId="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Ex:2  Solve</a:t>
            </a:r>
            <a:r>
              <a:rPr lang="en-US" dirty="0" smtClean="0"/>
              <a:t>		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600200"/>
            <a:ext cx="1069848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Solution :In the given equation</a:t>
            </a:r>
          </a:p>
          <a:p>
            <a:pPr>
              <a:buNone/>
            </a:pPr>
            <a:r>
              <a:rPr lang="en-US" dirty="0" smtClean="0"/>
              <a:t> A. E. is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( Case of failure)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169920" y="685800"/>
          <a:ext cx="4160520" cy="609600"/>
        </p:xfrm>
        <a:graphic>
          <a:graphicData uri="http://schemas.openxmlformats.org/presentationml/2006/ole">
            <p:oleObj spid="_x0000_s62468" name="Equation" r:id="rId3" imgW="1155600" imgH="253800" progId="">
              <p:embed/>
            </p:oleObj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5943602" y="1447804"/>
          <a:ext cx="4084321" cy="1077731"/>
        </p:xfrm>
        <a:graphic>
          <a:graphicData uri="http://schemas.openxmlformats.org/presentationml/2006/ole">
            <p:oleObj spid="_x0000_s62470" name="Equation" r:id="rId4" imgW="939600" imgH="457200" progId="">
              <p:embed/>
            </p:oleObj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3368040" y="2133600"/>
          <a:ext cx="5349240" cy="2971800"/>
        </p:xfrm>
        <a:graphic>
          <a:graphicData uri="http://schemas.openxmlformats.org/presentationml/2006/ole">
            <p:oleObj spid="_x0000_s62471" name="Equation" r:id="rId5" imgW="1511280" imgH="1143000" progId="">
              <p:embed/>
            </p:oleObj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3467100" y="5181600"/>
          <a:ext cx="4259580" cy="1219200"/>
        </p:xfrm>
        <a:graphic>
          <a:graphicData uri="http://schemas.openxmlformats.org/presentationml/2006/ole">
            <p:oleObj spid="_x0000_s62472" name="Equation" r:id="rId6" imgW="1143000" imgH="583920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Linear Differential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equation of order ‘n’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with constant coefficients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143000"/>
            <a:ext cx="1069848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500" baseline="-25000" dirty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5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……….p</a:t>
            </a:r>
            <a:r>
              <a:rPr lang="en-US" sz="3500" baseline="-25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real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constants &amp; Q(x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continuous </a:t>
            </a:r>
          </a:p>
          <a:p>
            <a:pPr algn="just">
              <a:buNone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function of ‘x’.</a:t>
            </a:r>
          </a:p>
          <a:p>
            <a:pPr algn="just">
              <a:buNone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sz="3500" dirty="0"/>
              <a:t> </a:t>
            </a:r>
            <a:r>
              <a:rPr lang="en-US" sz="3500" dirty="0" smtClean="0"/>
              <a:t>   </a:t>
            </a:r>
            <a:endParaRPr lang="en-US" sz="3500" dirty="0"/>
          </a:p>
          <a:p>
            <a:pPr>
              <a:buNone/>
            </a:pPr>
            <a:r>
              <a:rPr lang="en-US" sz="3500" dirty="0" smtClean="0"/>
              <a:t>    </a:t>
            </a:r>
          </a:p>
          <a:p>
            <a:pPr>
              <a:buNone/>
            </a:pPr>
            <a:r>
              <a:rPr lang="en-US" sz="3500" dirty="0"/>
              <a:t> </a:t>
            </a:r>
            <a:r>
              <a:rPr lang="en-US" sz="3500" dirty="0" smtClean="0"/>
              <a:t>  </a:t>
            </a:r>
          </a:p>
          <a:p>
            <a:pPr>
              <a:buNone/>
            </a:pPr>
            <a:r>
              <a:rPr lang="en-US" sz="3500" dirty="0"/>
              <a:t> </a:t>
            </a:r>
            <a:r>
              <a:rPr lang="en-US" sz="3500" dirty="0" smtClean="0"/>
              <a:t>  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endParaRPr lang="en-US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14399" y="1295400"/>
          <a:ext cx="9913621" cy="1143000"/>
        </p:xfrm>
        <a:graphic>
          <a:graphicData uri="http://schemas.openxmlformats.org/presentationml/2006/ole">
            <p:oleObj spid="_x0000_s18434" name="Equation" r:id="rId3" imgW="3263760" imgH="444240" progId="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371600" y="3733800"/>
          <a:ext cx="8618220" cy="1295400"/>
        </p:xfrm>
        <a:graphic>
          <a:graphicData uri="http://schemas.openxmlformats.org/presentationml/2006/ole">
            <p:oleObj spid="_x0000_s18435" name="Equation" r:id="rId4" imgW="2590560" imgH="457200" progId="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371600" y="5257800"/>
          <a:ext cx="8618220" cy="1104900"/>
        </p:xfrm>
        <a:graphic>
          <a:graphicData uri="http://schemas.openxmlformats.org/presentationml/2006/ole">
            <p:oleObj spid="_x0000_s18437" name="Equation" r:id="rId5" imgW="2793960" imgH="419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84960" y="457200"/>
          <a:ext cx="5943600" cy="1219200"/>
        </p:xfrm>
        <a:graphic>
          <a:graphicData uri="http://schemas.openxmlformats.org/presentationml/2006/ole">
            <p:oleObj spid="_x0000_s63490" name="Equation" r:id="rId3" imgW="1346040" imgH="609480" progId="">
              <p:embed/>
            </p:oleObj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2476500" y="1295400"/>
          <a:ext cx="5646420" cy="3505200"/>
        </p:xfrm>
        <a:graphic>
          <a:graphicData uri="http://schemas.openxmlformats.org/presentationml/2006/ole">
            <p:oleObj spid="_x0000_s63492" name="Equation" r:id="rId4" imgW="965160" imgH="1625400" progId="">
              <p:embed/>
            </p:oleObj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1485900" y="4800600"/>
          <a:ext cx="8519160" cy="1676400"/>
        </p:xfrm>
        <a:graphic>
          <a:graphicData uri="http://schemas.openxmlformats.org/presentationml/2006/ole">
            <p:oleObj spid="_x0000_s63494" name="Equation" r:id="rId5" imgW="2082600" imgH="660240" progId="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79754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3 . P.I of f(D)y=Q(x) where Q(x)=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                              (by taking out the lowest</a:t>
            </a:r>
          </a:p>
          <a:p>
            <a:pPr>
              <a:buNone/>
            </a:pPr>
            <a:r>
              <a:rPr lang="en-US" sz="2400" dirty="0" smtClean="0"/>
              <a:t>                                                                              degree term    from f(D)  )     </a:t>
            </a:r>
          </a:p>
          <a:p>
            <a:pPr>
              <a:buNone/>
            </a:pPr>
            <a:r>
              <a:rPr lang="en-US" dirty="0" smtClean="0"/>
              <a:t>       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943600" y="457200"/>
          <a:ext cx="891540" cy="609600"/>
        </p:xfrm>
        <a:graphic>
          <a:graphicData uri="http://schemas.openxmlformats.org/presentationml/2006/ole">
            <p:oleObj spid="_x0000_s64514" name="Equation" r:id="rId3" imgW="190440" imgH="228600" progId="">
              <p:embed/>
            </p:oleObj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495300" y="1524000"/>
          <a:ext cx="5242559" cy="1219200"/>
        </p:xfrm>
        <a:graphic>
          <a:graphicData uri="http://schemas.openxmlformats.org/presentationml/2006/ole">
            <p:oleObj spid="_x0000_s64516" name="Equation" r:id="rId4" imgW="888840" imgH="419040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71600" y="2743200"/>
          <a:ext cx="4195604" cy="2514600"/>
        </p:xfrm>
        <a:graphic>
          <a:graphicData uri="http://schemas.openxmlformats.org/presentationml/2006/ole">
            <p:oleObj spid="_x0000_s64517" name="Equation" r:id="rId5" imgW="1015920" imgH="685800" progId="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Some useful formulae require to above method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95300" y="1295400"/>
          <a:ext cx="10995660" cy="5334000"/>
        </p:xfrm>
        <a:graphic>
          <a:graphicData uri="http://schemas.openxmlformats.org/presentationml/2006/ole">
            <p:oleObj spid="_x0000_s65538" name="Equation" r:id="rId3" imgW="3352680" imgH="2641320" progId="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Solve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4000"/>
            <a:ext cx="10698480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Sol: </a:t>
            </a:r>
            <a:r>
              <a:rPr lang="en-US" sz="2400" dirty="0" smtClean="0"/>
              <a:t>Given equation in differential form is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</a:p>
          <a:p>
            <a:pPr>
              <a:buNone/>
            </a:pPr>
            <a:r>
              <a:rPr lang="en-US" sz="2400" dirty="0" smtClean="0"/>
              <a:t>                      </a:t>
            </a:r>
            <a:endParaRPr lang="en-US" sz="2400" dirty="0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2666999" y="457200"/>
          <a:ext cx="4936490" cy="990600"/>
        </p:xfrm>
        <a:graphic>
          <a:graphicData uri="http://schemas.openxmlformats.org/presentationml/2006/ole">
            <p:oleObj spid="_x0000_s66563" name="Equation" r:id="rId3" imgW="1143000" imgH="444240" progId="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6248401" y="1524000"/>
          <a:ext cx="5094514" cy="685800"/>
        </p:xfrm>
        <a:graphic>
          <a:graphicData uri="http://schemas.openxmlformats.org/presentationml/2006/ole">
            <p:oleObj spid="_x0000_s66565" name="Equation" r:id="rId4" imgW="1155600" imgH="253800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259580" y="1917700"/>
          <a:ext cx="1188720" cy="198438"/>
        </p:xfrm>
        <a:graphic>
          <a:graphicData uri="http://schemas.openxmlformats.org/presentationml/2006/ole">
            <p:oleObj spid="_x0000_s66566" name="Equation" r:id="rId5" imgW="914400" imgH="198720" progId="">
              <p:embed/>
            </p:oleObj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1752600" y="2362201"/>
          <a:ext cx="8382000" cy="4194176"/>
        </p:xfrm>
        <a:graphic>
          <a:graphicData uri="http://schemas.openxmlformats.org/presentationml/2006/ole">
            <p:oleObj spid="_x0000_s66567" name="Equation" r:id="rId6" imgW="2209680" imgH="1815840" progId="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457205"/>
            <a:ext cx="10698480" cy="5668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The general solution is</a:t>
            </a:r>
          </a:p>
          <a:p>
            <a:endParaRPr lang="en-US" dirty="0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089660" y="381000"/>
          <a:ext cx="10035540" cy="3962400"/>
        </p:xfrm>
        <a:graphic>
          <a:graphicData uri="http://schemas.openxmlformats.org/presentationml/2006/ole">
            <p:oleObj spid="_x0000_s67587" name="Equation" r:id="rId3" imgW="3098520" imgH="1485720" progId="">
              <p:embed/>
            </p:oleObj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386840" y="5029200"/>
          <a:ext cx="9113520" cy="1219200"/>
        </p:xfrm>
        <a:graphic>
          <a:graphicData uri="http://schemas.openxmlformats.org/presentationml/2006/ole">
            <p:oleObj spid="_x0000_s67589" name="Equation" r:id="rId4" imgW="2895480" imgH="431640" progId="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4</a:t>
            </a:r>
            <a:r>
              <a:rPr lang="en-US" sz="3200" dirty="0" smtClean="0"/>
              <a:t>.P.I Of f(D)y=Q(x)where Q(x)=            where a is constant &amp; v is </a:t>
            </a:r>
            <a:r>
              <a:rPr lang="en-US" sz="3200" dirty="0" err="1" smtClean="0"/>
              <a:t>sinbx</a:t>
            </a:r>
            <a:r>
              <a:rPr lang="en-US" sz="3200" dirty="0" smtClean="0"/>
              <a:t> or </a:t>
            </a:r>
            <a:r>
              <a:rPr lang="en-US" sz="3200" dirty="0" err="1" smtClean="0"/>
              <a:t>cosbx</a:t>
            </a:r>
            <a:r>
              <a:rPr lang="en-US" sz="3200" dirty="0" smtClean="0"/>
              <a:t>  or f(x)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P.I. =           =</a:t>
            </a:r>
            <a:endParaRPr lang="en-US" dirty="0"/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5189222" y="304800"/>
          <a:ext cx="1144693" cy="609600"/>
        </p:xfrm>
        <a:graphic>
          <a:graphicData uri="http://schemas.openxmlformats.org/presentationml/2006/ole">
            <p:oleObj spid="_x0000_s68611" name="Equation" r:id="rId3" imgW="304560" imgH="228600" progId="">
              <p:embed/>
            </p:oleObj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566160" y="1905000"/>
          <a:ext cx="6637020" cy="1295400"/>
        </p:xfrm>
        <a:graphic>
          <a:graphicData uri="http://schemas.openxmlformats.org/presentationml/2006/ole">
            <p:oleObj spid="_x0000_s68613" name="Equation" r:id="rId4" imgW="1714320" imgH="419040" progId="">
              <p:embed/>
            </p:oleObj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1744980" y="2133600"/>
          <a:ext cx="693420" cy="685800"/>
        </p:xfrm>
        <a:graphic>
          <a:graphicData uri="http://schemas.openxmlformats.org/presentationml/2006/ole">
            <p:oleObj spid="_x0000_s68614" name="Equation" r:id="rId5" imgW="20304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28600"/>
            <a:ext cx="1069848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Solve: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1295400"/>
            <a:ext cx="1069848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Sol: </a:t>
            </a:r>
            <a:r>
              <a:rPr lang="en-US" sz="2400" dirty="0" smtClean="0"/>
              <a:t>Given equation in differential operator form is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A.E. is </a:t>
            </a:r>
          </a:p>
          <a:p>
            <a:pPr>
              <a:buNone/>
            </a:pPr>
            <a:r>
              <a:rPr lang="en-US" sz="2400" dirty="0" smtClean="0"/>
              <a:t>                      </a:t>
            </a:r>
            <a:endParaRPr lang="en-US" sz="2400" dirty="0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3368040" y="304800"/>
          <a:ext cx="4655820" cy="1143000"/>
        </p:xfrm>
        <a:graphic>
          <a:graphicData uri="http://schemas.openxmlformats.org/presentationml/2006/ole">
            <p:oleObj spid="_x0000_s69635" name="Equation" r:id="rId3" imgW="1155600" imgH="444240" progId="">
              <p:embed/>
            </p:oleObj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2590800" y="2057400"/>
          <a:ext cx="6934200" cy="762000"/>
        </p:xfrm>
        <a:graphic>
          <a:graphicData uri="http://schemas.openxmlformats.org/presentationml/2006/ole">
            <p:oleObj spid="_x0000_s69636" name="Equation" r:id="rId4" imgW="1231560" imgH="253800" progId="">
              <p:embed/>
            </p:oleObj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295403" y="4876800"/>
          <a:ext cx="9300633" cy="990600"/>
        </p:xfrm>
        <a:graphic>
          <a:graphicData uri="http://schemas.openxmlformats.org/presentationml/2006/ole">
            <p:oleObj spid="_x0000_s69638" name="Equation" r:id="rId5" imgW="2222280" imgH="266400" progId="">
              <p:embed/>
            </p:oleObj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2590800" y="3200400"/>
          <a:ext cx="6835140" cy="914400"/>
        </p:xfrm>
        <a:graphic>
          <a:graphicData uri="http://schemas.openxmlformats.org/presentationml/2006/ole">
            <p:oleObj spid="_x0000_s69641" name="Equation" r:id="rId6" imgW="165096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802701" y="685800"/>
          <a:ext cx="9884924" cy="5562600"/>
        </p:xfrm>
        <a:graphic>
          <a:graphicData uri="http://schemas.openxmlformats.org/presentationml/2006/ole">
            <p:oleObj spid="_x0000_s81922" name="Equation" r:id="rId3" imgW="2438280" imgH="2019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609605"/>
            <a:ext cx="10698480" cy="5516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The general solution is</a:t>
            </a:r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7186" y="2057400"/>
          <a:ext cx="11292841" cy="2895599"/>
        </p:xfrm>
        <a:graphic>
          <a:graphicData uri="http://schemas.openxmlformats.org/presentationml/2006/ole">
            <p:oleObj spid="_x0000_s70658" name="Equation" r:id="rId3" imgW="2793960" imgH="685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5.P.I of f(D)y=Q(x)</a:t>
            </a:r>
            <a:r>
              <a:rPr lang="en-US" dirty="0" smtClean="0"/>
              <a:t> </a:t>
            </a:r>
            <a:r>
              <a:rPr lang="en-US" sz="3600" dirty="0" smtClean="0"/>
              <a:t>where</a:t>
            </a:r>
            <a:r>
              <a:rPr lang="en-US" dirty="0" smtClean="0"/>
              <a:t> </a:t>
            </a:r>
            <a:r>
              <a:rPr lang="en-US" b="1" dirty="0" smtClean="0"/>
              <a:t>Q(x)=xv</a:t>
            </a:r>
            <a:r>
              <a:rPr lang="en-US" sz="3600" b="1" dirty="0" smtClean="0"/>
              <a:t> </a:t>
            </a:r>
            <a:r>
              <a:rPr lang="en-US" sz="3600" dirty="0" smtClean="0"/>
              <a:t>where </a:t>
            </a:r>
            <a:r>
              <a:rPr lang="en-US" b="1" dirty="0" smtClean="0"/>
              <a:t>v</a:t>
            </a:r>
            <a:r>
              <a:rPr lang="en-US" sz="3600" dirty="0" smtClean="0"/>
              <a:t> is a function of 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P.I. =</a:t>
            </a:r>
            <a:endParaRPr lang="en-US" dirty="0"/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2179321" y="1295400"/>
          <a:ext cx="4117181" cy="1143000"/>
        </p:xfrm>
        <a:graphic>
          <a:graphicData uri="http://schemas.openxmlformats.org/presentationml/2006/ole">
            <p:oleObj spid="_x0000_s71683" name="Equation" r:id="rId3" imgW="939600" imgH="419040" progId="">
              <p:embed/>
            </p:oleObj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674620" y="2819400"/>
          <a:ext cx="5250180" cy="1219200"/>
        </p:xfrm>
        <a:graphic>
          <a:graphicData uri="http://schemas.openxmlformats.org/presentationml/2006/ole">
            <p:oleObj spid="_x0000_s71684" name="Equation" r:id="rId4" imgW="176508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11064240" cy="6705600"/>
          </a:xfrm>
        </p:spPr>
        <p:txBody>
          <a:bodyPr>
            <a:normAutofit fontScale="40000" lnSpcReduction="20000"/>
          </a:bodyPr>
          <a:lstStyle/>
          <a:p>
            <a:pPr algn="just">
              <a:buNone/>
            </a:pPr>
            <a:r>
              <a:rPr lang="en-US" sz="10000" dirty="0"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 algn="just">
              <a:buNone/>
            </a:pPr>
            <a:r>
              <a:rPr lang="en-US" sz="10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0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10000" dirty="0" smtClean="0">
                <a:latin typeface="Times New Roman" pitchFamily="18" charset="0"/>
                <a:cs typeface="Times New Roman" pitchFamily="18" charset="0"/>
              </a:rPr>
              <a:t>If ,                          then above equation is said to be </a:t>
            </a:r>
            <a:r>
              <a:rPr lang="en-US" sz="10000" b="1" dirty="0" smtClean="0">
                <a:latin typeface="Times New Roman" pitchFamily="18" charset="0"/>
                <a:cs typeface="Times New Roman" pitchFamily="18" charset="0"/>
              </a:rPr>
              <a:t>Homogeneous</a:t>
            </a:r>
            <a:r>
              <a:rPr lang="en-US" sz="10000" dirty="0" smtClean="0">
                <a:latin typeface="Times New Roman" pitchFamily="18" charset="0"/>
                <a:cs typeface="Times New Roman" pitchFamily="18" charset="0"/>
              </a:rPr>
              <a:t> linear differential equation of order n with constant coefficients.</a:t>
            </a:r>
          </a:p>
          <a:p>
            <a:pPr marL="514350" indent="-514350" algn="just">
              <a:buNone/>
            </a:pPr>
            <a:r>
              <a:rPr lang="en-US" sz="10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0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10000" dirty="0" smtClean="0">
                <a:latin typeface="Times New Roman" pitchFamily="18" charset="0"/>
                <a:cs typeface="Times New Roman" pitchFamily="18" charset="0"/>
              </a:rPr>
              <a:t>2.   If ,                                    then </a:t>
            </a:r>
            <a:r>
              <a:rPr lang="en-US" sz="10000" dirty="0">
                <a:latin typeface="Times New Roman" pitchFamily="18" charset="0"/>
                <a:cs typeface="Times New Roman" pitchFamily="18" charset="0"/>
              </a:rPr>
              <a:t>above equation is said to be </a:t>
            </a:r>
            <a:r>
              <a:rPr lang="en-US" sz="1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0" b="1" dirty="0" smtClean="0">
                <a:latin typeface="Times New Roman" pitchFamily="18" charset="0"/>
                <a:cs typeface="Times New Roman" pitchFamily="18" charset="0"/>
              </a:rPr>
              <a:t>Non-Homogeneous</a:t>
            </a:r>
            <a:r>
              <a:rPr lang="en-US" sz="10000" dirty="0" smtClean="0">
                <a:latin typeface="Times New Roman" pitchFamily="18" charset="0"/>
                <a:cs typeface="Times New Roman" pitchFamily="18" charset="0"/>
              </a:rPr>
              <a:t>  linear </a:t>
            </a:r>
            <a:r>
              <a:rPr lang="en-US" sz="10000" dirty="0">
                <a:latin typeface="Times New Roman" pitchFamily="18" charset="0"/>
                <a:cs typeface="Times New Roman" pitchFamily="18" charset="0"/>
              </a:rPr>
              <a:t>differential equation of order n with constant coefficients.</a:t>
            </a:r>
          </a:p>
          <a:p>
            <a:pPr algn="just">
              <a:buNone/>
            </a:pPr>
            <a:r>
              <a:rPr lang="en-US" sz="10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447800" y="1371604"/>
          <a:ext cx="2743200" cy="552449"/>
        </p:xfrm>
        <a:graphic>
          <a:graphicData uri="http://schemas.openxmlformats.org/presentationml/2006/ole">
            <p:oleObj spid="_x0000_s19458" name="Equation" r:id="rId3" imgW="850680" imgH="203040" progId="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447801" y="3581400"/>
          <a:ext cx="4243389" cy="533400"/>
        </p:xfrm>
        <a:graphic>
          <a:graphicData uri="http://schemas.openxmlformats.org/presentationml/2006/ole">
            <p:oleObj spid="_x0000_s19460" name="Equation" r:id="rId4" imgW="133344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Solve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Sol: Given equation is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Let</a:t>
            </a:r>
          </a:p>
          <a:p>
            <a:pPr>
              <a:buNone/>
            </a:pPr>
            <a:r>
              <a:rPr lang="en-US" dirty="0" smtClean="0"/>
              <a:t>          so that A.E is f(m)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which are real and equal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79645" y="1927225"/>
          <a:ext cx="148590" cy="177800"/>
        </p:xfrm>
        <a:graphic>
          <a:graphicData uri="http://schemas.openxmlformats.org/presentationml/2006/ole">
            <p:oleObj spid="_x0000_s72706" name="Equation" r:id="rId3" imgW="914400" imgH="198720" progId="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476500" y="609600"/>
          <a:ext cx="5349240" cy="685800"/>
        </p:xfrm>
        <a:graphic>
          <a:graphicData uri="http://schemas.openxmlformats.org/presentationml/2006/ole">
            <p:oleObj spid="_x0000_s72707" name="Equation" r:id="rId4" imgW="1498320" imgH="253800" progId="">
              <p:embed/>
            </p:oleObj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674620" y="2057400"/>
          <a:ext cx="5547360" cy="685800"/>
        </p:xfrm>
        <a:graphic>
          <a:graphicData uri="http://schemas.openxmlformats.org/presentationml/2006/ole">
            <p:oleObj spid="_x0000_s72708" name="Equation" r:id="rId5" imgW="1498320" imgH="253800" progId="">
              <p:embed/>
            </p:oleObj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2674620" y="2743200"/>
          <a:ext cx="4953000" cy="685800"/>
        </p:xfrm>
        <a:graphic>
          <a:graphicData uri="http://schemas.openxmlformats.org/presentationml/2006/ole">
            <p:oleObj spid="_x0000_s72711" name="Equation" r:id="rId6" imgW="1244520" imgH="253800" progId="">
              <p:embed/>
            </p:oleObj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2971800" y="3886200"/>
          <a:ext cx="5646420" cy="1371600"/>
        </p:xfrm>
        <a:graphic>
          <a:graphicData uri="http://schemas.openxmlformats.org/presentationml/2006/ole">
            <p:oleObj spid="_x0000_s72712" name="Equation" r:id="rId7" imgW="1155600" imgH="482400" progId="">
              <p:embed/>
            </p:oleObj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3566160" y="5715000"/>
          <a:ext cx="5646420" cy="990600"/>
        </p:xfrm>
        <a:graphic>
          <a:graphicData uri="http://schemas.openxmlformats.org/presentationml/2006/ole">
            <p:oleObj spid="_x0000_s72713" name="Equation" r:id="rId8" imgW="1130040" imgH="291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81001"/>
            <a:ext cx="10698480" cy="4495800"/>
          </a:xfrm>
        </p:spPr>
        <p:txBody>
          <a:bodyPr/>
          <a:lstStyle/>
          <a:p>
            <a:r>
              <a:rPr lang="en-US" dirty="0" smtClean="0"/>
              <a:t>P.I=</a:t>
            </a:r>
            <a:endParaRPr lang="en-US" dirty="0"/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882140" y="152400"/>
          <a:ext cx="9410700" cy="4876800"/>
        </p:xfrm>
        <a:graphic>
          <a:graphicData uri="http://schemas.openxmlformats.org/presentationml/2006/ole">
            <p:oleObj spid="_x0000_s73731" name="Equation" r:id="rId3" imgW="2831760" imgH="1854000" progId="">
              <p:embed/>
            </p:oleObj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1684020" y="5181600"/>
          <a:ext cx="8618220" cy="1143000"/>
        </p:xfrm>
        <a:graphic>
          <a:graphicData uri="http://schemas.openxmlformats.org/presentationml/2006/ole">
            <p:oleObj spid="_x0000_s73734" name="Equation" r:id="rId4" imgW="139680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889477" y="152400"/>
          <a:ext cx="10504488" cy="4038600"/>
        </p:xfrm>
        <a:graphic>
          <a:graphicData uri="http://schemas.openxmlformats.org/presentationml/2006/ole">
            <p:oleObj spid="_x0000_s74755" name="Equation" r:id="rId3" imgW="2679480" imgH="1676160" progId="">
              <p:embed/>
            </p:oleObj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792480" y="4343400"/>
          <a:ext cx="9806940" cy="2057400"/>
        </p:xfrm>
        <a:graphic>
          <a:graphicData uri="http://schemas.openxmlformats.org/presentationml/2006/ole">
            <p:oleObj spid="_x0000_s74757" name="Equation" r:id="rId4" imgW="2666880" imgH="876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80" y="1"/>
            <a:ext cx="10104120" cy="2285999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Method of Variation of Parameters</a:t>
            </a: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80" y="1752600"/>
            <a:ext cx="10005060" cy="3962400"/>
          </a:xfrm>
        </p:spPr>
        <p:txBody>
          <a:bodyPr>
            <a:normAutofit/>
          </a:bodyPr>
          <a:lstStyle/>
          <a:p>
            <a:pPr algn="l"/>
            <a:r>
              <a:rPr lang="en-US" sz="2800" b="1" i="1" u="sng" dirty="0" smtClean="0">
                <a:solidFill>
                  <a:schemeClr val="tx1"/>
                </a:solidFill>
              </a:rPr>
              <a:t>General Form: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                 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              + P       +  Q y   =R  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         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</a:rPr>
              <a:t>            where P, Q, R are real valued functions of x   or  real  constants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90600" y="2590800"/>
          <a:ext cx="990600" cy="914400"/>
        </p:xfrm>
        <a:graphic>
          <a:graphicData uri="http://schemas.openxmlformats.org/presentationml/2006/ole">
            <p:oleObj spid="_x0000_s84994" name="Equation" r:id="rId3" imgW="317160" imgH="507960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362200" y="2667000"/>
          <a:ext cx="792480" cy="762000"/>
        </p:xfrm>
        <a:graphic>
          <a:graphicData uri="http://schemas.openxmlformats.org/presentationml/2006/ole">
            <p:oleObj spid="_x0000_s84995" name="Equation" r:id="rId4" imgW="21564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219203"/>
            <a:ext cx="10698480" cy="4906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Reduce the given equation to the standard form, if necessary.</a:t>
            </a:r>
          </a:p>
          <a:p>
            <a:r>
              <a:rPr lang="en-US" sz="2800" dirty="0" smtClean="0"/>
              <a:t>Find the solution of </a:t>
            </a:r>
          </a:p>
          <a:p>
            <a:pPr>
              <a:buNone/>
            </a:pPr>
            <a:r>
              <a:rPr lang="en-US" sz="2800" dirty="0" smtClean="0"/>
              <a:t>                       +    P        + Q y = 0 </a:t>
            </a:r>
          </a:p>
          <a:p>
            <a:pPr>
              <a:buNone/>
            </a:pPr>
            <a:r>
              <a:rPr lang="en-US" sz="2800" dirty="0" smtClean="0"/>
              <a:t>                 </a:t>
            </a:r>
          </a:p>
          <a:p>
            <a:pPr>
              <a:buNone/>
            </a:pPr>
            <a:r>
              <a:rPr lang="en-US" sz="2800" dirty="0" smtClean="0"/>
              <a:t> and let the solution be</a:t>
            </a:r>
          </a:p>
          <a:p>
            <a:pPr>
              <a:buNone/>
            </a:pPr>
            <a:r>
              <a:rPr lang="en-US" sz="2800" dirty="0" smtClean="0"/>
              <a:t>                  C.F.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   Take P.I                                            where A and B </a:t>
            </a:r>
          </a:p>
          <a:p>
            <a:pPr>
              <a:buNone/>
            </a:pPr>
            <a:r>
              <a:rPr lang="en-US" sz="2800" dirty="0" smtClean="0"/>
              <a:t>                                                             are  functions of x</a:t>
            </a:r>
            <a:endParaRPr lang="en-US" sz="28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47800" y="2057400"/>
          <a:ext cx="1089660" cy="914400"/>
        </p:xfrm>
        <a:graphic>
          <a:graphicData uri="http://schemas.openxmlformats.org/presentationml/2006/ole">
            <p:oleObj spid="_x0000_s86018" name="Equation" r:id="rId3" imgW="317160" imgH="444240" progId="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124200" y="2133600"/>
          <a:ext cx="990600" cy="762000"/>
        </p:xfrm>
        <a:graphic>
          <a:graphicData uri="http://schemas.openxmlformats.org/presentationml/2006/ole">
            <p:oleObj spid="_x0000_s86019" name="Equation" r:id="rId4" imgW="215640" imgH="393480" progId="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764280" y="4191000"/>
          <a:ext cx="4160520" cy="609600"/>
        </p:xfrm>
        <a:graphic>
          <a:graphicData uri="http://schemas.openxmlformats.org/presentationml/2006/ole">
            <p:oleObj spid="_x0000_s86020" name="Equation" r:id="rId5" imgW="1231560" imgH="228600" progId="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143000" y="5257800"/>
          <a:ext cx="4259580" cy="685800"/>
        </p:xfrm>
        <a:graphic>
          <a:graphicData uri="http://schemas.openxmlformats.org/presentationml/2006/ole">
            <p:oleObj spid="_x0000_s86021" name="Equation" r:id="rId6" imgW="123156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28601"/>
            <a:ext cx="10698480" cy="5897563"/>
          </a:xfrm>
        </p:spPr>
        <p:txBody>
          <a:bodyPr/>
          <a:lstStyle/>
          <a:p>
            <a:r>
              <a:rPr lang="en-US" dirty="0" smtClean="0"/>
              <a:t>Find </a:t>
            </a:r>
          </a:p>
          <a:p>
            <a:endParaRPr lang="en-US" dirty="0" smtClean="0"/>
          </a:p>
          <a:p>
            <a:r>
              <a:rPr lang="en-US" dirty="0" smtClean="0"/>
              <a:t>Find  A and B using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 the general solution of the given equation as</a:t>
            </a:r>
          </a:p>
          <a:p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75560" y="152400"/>
          <a:ext cx="3268980" cy="914400"/>
        </p:xfrm>
        <a:graphic>
          <a:graphicData uri="http://schemas.openxmlformats.org/presentationml/2006/ole">
            <p:oleObj spid="_x0000_s87042" name="Equation" r:id="rId3" imgW="723600" imgH="393480" progId="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386840" y="1981200"/>
          <a:ext cx="3863340" cy="1117600"/>
        </p:xfrm>
        <a:graphic>
          <a:graphicData uri="http://schemas.openxmlformats.org/presentationml/2006/ole">
            <p:oleObj spid="_x0000_s87043" name="Equation" r:id="rId4" imgW="1180800" imgH="583920" progId="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844540" y="1981200"/>
          <a:ext cx="4259580" cy="1143000"/>
        </p:xfrm>
        <a:graphic>
          <a:graphicData uri="http://schemas.openxmlformats.org/presentationml/2006/ole">
            <p:oleObj spid="_x0000_s87044" name="Equation" r:id="rId5" imgW="1091880" imgH="583920" progId="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98488" y="4114800"/>
          <a:ext cx="10890409" cy="1397000"/>
        </p:xfrm>
        <a:graphic>
          <a:graphicData uri="http://schemas.openxmlformats.org/presentationml/2006/ole">
            <p:oleObj spid="_x0000_s87045" name="Equation" r:id="rId6" imgW="2819160" imgH="482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990600"/>
            <a:ext cx="1069848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Solve.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Solution :</a:t>
            </a:r>
          </a:p>
          <a:p>
            <a:pPr>
              <a:buNone/>
            </a:pPr>
            <a:r>
              <a:rPr lang="en-US" sz="2800" dirty="0" smtClean="0"/>
              <a:t>                </a:t>
            </a:r>
          </a:p>
          <a:p>
            <a:pPr>
              <a:buNone/>
            </a:pPr>
            <a:r>
              <a:rPr lang="en-US" sz="2800" dirty="0" smtClean="0"/>
              <a:t>    If                    is any differential operator, then above  equation  in differential form is</a:t>
            </a:r>
          </a:p>
          <a:p>
            <a:pPr>
              <a:buNone/>
            </a:pPr>
            <a:r>
              <a:rPr lang="en-US" sz="2800" dirty="0" smtClean="0"/>
              <a:t>                                                                           </a:t>
            </a:r>
          </a:p>
          <a:p>
            <a:pPr>
              <a:buNone/>
            </a:pPr>
            <a:r>
              <a:rPr lang="en-US" sz="2800" dirty="0" smtClean="0"/>
              <a:t>   It’s A.E equation is </a:t>
            </a:r>
          </a:p>
          <a:p>
            <a:pPr>
              <a:buNone/>
            </a:pPr>
            <a:r>
              <a:rPr lang="en-US" sz="2800" dirty="0" smtClean="0"/>
              <a:t>   The roots are complex conjugate numbers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773680" y="609600"/>
          <a:ext cx="5250180" cy="1219200"/>
        </p:xfrm>
        <a:graphic>
          <a:graphicData uri="http://schemas.openxmlformats.org/presentationml/2006/ole">
            <p:oleObj spid="_x0000_s88066" name="Equation" r:id="rId3" imgW="1422360" imgH="444240" progId="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295400" y="2895600"/>
          <a:ext cx="1684020" cy="762000"/>
        </p:xfrm>
        <a:graphic>
          <a:graphicData uri="http://schemas.openxmlformats.org/presentationml/2006/ole">
            <p:oleObj spid="_x0000_s88067" name="Equation" r:id="rId4" imgW="495000" imgH="393480" progId="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674620" y="3962400"/>
          <a:ext cx="5943600" cy="609600"/>
        </p:xfrm>
        <a:graphic>
          <a:graphicData uri="http://schemas.openxmlformats.org/presentationml/2006/ole">
            <p:oleObj spid="_x0000_s88068" name="Equation" r:id="rId5" imgW="1498320" imgH="253800" progId="">
              <p:embed/>
            </p:oleObj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754880" y="4495800"/>
          <a:ext cx="5448300" cy="533400"/>
        </p:xfrm>
        <a:graphic>
          <a:graphicData uri="http://schemas.openxmlformats.org/presentationml/2006/ole">
            <p:oleObj spid="_x0000_s88069" name="Equation" r:id="rId6" imgW="1257120" imgH="228600" progId="">
              <p:embed/>
            </p:oleObj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070860" y="5715000"/>
          <a:ext cx="6141720" cy="609600"/>
        </p:xfrm>
        <a:graphic>
          <a:graphicData uri="http://schemas.openxmlformats.org/presentationml/2006/ole">
            <p:oleObj spid="_x0000_s88070" name="Equation" r:id="rId7" imgW="1879560" imgH="228600" progId="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35593" y="2286000"/>
          <a:ext cx="6909435" cy="685800"/>
        </p:xfrm>
        <a:graphic>
          <a:graphicData uri="http://schemas.openxmlformats.org/presentationml/2006/ole">
            <p:oleObj spid="_x0000_s88071" name="Equation" r:id="rId8" imgW="234936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59580" y="1917700"/>
          <a:ext cx="1188720" cy="198438"/>
        </p:xfrm>
        <a:graphic>
          <a:graphicData uri="http://schemas.openxmlformats.org/presentationml/2006/ole">
            <p:oleObj spid="_x0000_s89090" name="Equation" r:id="rId3" imgW="914400" imgH="198720" progId="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693421" y="685800"/>
          <a:ext cx="10708798" cy="5486400"/>
        </p:xfrm>
        <a:graphic>
          <a:graphicData uri="http://schemas.openxmlformats.org/presentationml/2006/ole">
            <p:oleObj spid="_x0000_s89091" name="Equation" r:id="rId4" imgW="2286000" imgH="227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81003"/>
            <a:ext cx="10698480" cy="57451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general solution of the given equation is</a:t>
            </a:r>
          </a:p>
          <a:p>
            <a:endParaRPr lang="en-US" dirty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891540" y="4648200"/>
          <a:ext cx="10302240" cy="1219200"/>
        </p:xfrm>
        <a:graphic>
          <a:graphicData uri="http://schemas.openxmlformats.org/presentationml/2006/ole">
            <p:oleObj spid="_x0000_s90114" name="Equation" r:id="rId3" imgW="3263760" imgH="482400" progId="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089660" y="533400"/>
          <a:ext cx="9509760" cy="2362200"/>
        </p:xfrm>
        <a:graphic>
          <a:graphicData uri="http://schemas.openxmlformats.org/presentationml/2006/ole">
            <p:oleObj spid="_x0000_s90115" name="Equation" r:id="rId4" imgW="2539800" imgH="1002960" progId="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287780" y="2514600"/>
          <a:ext cx="8519160" cy="711200"/>
        </p:xfrm>
        <a:graphic>
          <a:graphicData uri="http://schemas.openxmlformats.org/presentationml/2006/ole">
            <p:oleObj spid="_x0000_s90116" name="Equation" r:id="rId5" imgW="231120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Solve 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 :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76500" y="457200"/>
          <a:ext cx="6934200" cy="838200"/>
        </p:xfrm>
        <a:graphic>
          <a:graphicData uri="http://schemas.openxmlformats.org/presentationml/2006/ole">
            <p:oleObj spid="_x0000_s91138" name="Equation" r:id="rId3" imgW="1320480" imgH="44424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79320" y="1600200"/>
          <a:ext cx="9707880" cy="4876800"/>
        </p:xfrm>
        <a:graphic>
          <a:graphicData uri="http://schemas.openxmlformats.org/presentationml/2006/ole">
            <p:oleObj spid="_x0000_s91139" name="Equation" r:id="rId4" imgW="3416040" imgH="1993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-2438400"/>
            <a:ext cx="10698480" cy="9296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Differential  operator   D</a:t>
            </a:r>
            <a:br>
              <a:rPr lang="en-US" b="1" u="sng" dirty="0" smtClean="0"/>
            </a:br>
            <a:endParaRPr lang="en-US" u="sng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1584960" y="3276600"/>
          <a:ext cx="9113520" cy="1371600"/>
        </p:xfrm>
        <a:graphic>
          <a:graphicData uri="http://schemas.openxmlformats.org/presentationml/2006/ole">
            <p:oleObj spid="_x0000_s54274" name="Equation" r:id="rId3" imgW="2679480" imgH="444240" progId="">
              <p:embed/>
            </p:oleObj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87780" y="304800"/>
          <a:ext cx="9707880" cy="5715000"/>
        </p:xfrm>
        <a:graphic>
          <a:graphicData uri="http://schemas.openxmlformats.org/presentationml/2006/ole">
            <p:oleObj spid="_x0000_s92162" name="Equation" r:id="rId3" imgW="2552400" imgH="2514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6240" y="1447800"/>
          <a:ext cx="10995660" cy="3505200"/>
        </p:xfrm>
        <a:graphic>
          <a:graphicData uri="http://schemas.openxmlformats.org/presentationml/2006/ole">
            <p:oleObj spid="_x0000_s93186" name="Equation" r:id="rId3" imgW="1600200" imgH="876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Euler’s –Cauchy’s linear Equation</a:t>
            </a:r>
            <a:br>
              <a:rPr lang="en-US" sz="3200" b="1" u="sng" dirty="0" smtClean="0"/>
            </a:b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General form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where                                                        are real constants  and                            </a:t>
            </a:r>
          </a:p>
          <a:p>
            <a:pPr>
              <a:buNone/>
            </a:pPr>
            <a:r>
              <a:rPr lang="en-US" dirty="0" smtClean="0"/>
              <a:t>                            is a functions of x</a:t>
            </a:r>
          </a:p>
          <a:p>
            <a:r>
              <a:rPr lang="en-US" dirty="0" smtClean="0"/>
              <a:t> It’s solution by changing the independent variable by the substitution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90600" y="2209800"/>
          <a:ext cx="10005060" cy="914400"/>
        </p:xfrm>
        <a:graphic>
          <a:graphicData uri="http://schemas.openxmlformats.org/presentationml/2006/ole">
            <p:oleObj spid="_x0000_s94210" name="Equation" r:id="rId3" imgW="2654280" imgH="444240" progId="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362200" y="3429000"/>
          <a:ext cx="5052060" cy="533400"/>
        </p:xfrm>
        <a:graphic>
          <a:graphicData uri="http://schemas.openxmlformats.org/presentationml/2006/ole">
            <p:oleObj spid="_x0000_s94211" name="Equation" r:id="rId4" imgW="1244520" imgH="228600" progId="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539240" y="3962400"/>
          <a:ext cx="1584960" cy="533400"/>
        </p:xfrm>
        <a:graphic>
          <a:graphicData uri="http://schemas.openxmlformats.org/presentationml/2006/ole">
            <p:oleObj spid="_x0000_s94212" name="Equation" r:id="rId5" imgW="317160" imgH="203040" progId="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457700" y="5638800"/>
          <a:ext cx="1981200" cy="533400"/>
        </p:xfrm>
        <a:graphic>
          <a:graphicData uri="http://schemas.openxmlformats.org/presentationml/2006/ole">
            <p:oleObj spid="_x0000_s94214" name="Equation" r:id="rId6" imgW="40608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297180" y="457200"/>
            <a:ext cx="11590020" cy="6096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  --------(1)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034097" y="533400"/>
          <a:ext cx="10776903" cy="5213350"/>
        </p:xfrm>
        <a:graphic>
          <a:graphicData uri="http://schemas.openxmlformats.org/presentationml/2006/ole">
            <p:oleObj spid="_x0000_s95234" name="Equation" r:id="rId3" imgW="2908080" imgH="1777680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34080" y="1917700"/>
          <a:ext cx="1188720" cy="198438"/>
        </p:xfrm>
        <a:graphic>
          <a:graphicData uri="http://schemas.openxmlformats.org/presentationml/2006/ole">
            <p:oleObj spid="_x0000_s95235" name="Equation" r:id="rId4" imgW="914400" imgH="1987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609600"/>
            <a:ext cx="10698480" cy="6248400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                                            ----(2)</a:t>
            </a:r>
          </a:p>
          <a:p>
            <a:pPr>
              <a:buNone/>
            </a:pPr>
            <a:r>
              <a:rPr lang="en-US" sz="2400" dirty="0" smtClean="0"/>
              <a:t>     Similarly , we can prove that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                                            </a:t>
            </a:r>
          </a:p>
          <a:p>
            <a:pPr>
              <a:buNone/>
            </a:pPr>
            <a:r>
              <a:rPr lang="en-US" sz="2800" dirty="0" smtClean="0"/>
              <a:t>                                                                        ------(3)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400" dirty="0" smtClean="0"/>
              <a:t>Suppose</a:t>
            </a:r>
            <a:r>
              <a:rPr lang="en-US" sz="2800" dirty="0" smtClean="0"/>
              <a:t>                          and                      </a:t>
            </a:r>
          </a:p>
          <a:p>
            <a:pPr>
              <a:buNone/>
            </a:pPr>
            <a:r>
              <a:rPr lang="en-US" sz="2800" dirty="0" smtClean="0"/>
              <a:t>                       </a:t>
            </a:r>
          </a:p>
          <a:p>
            <a:pPr>
              <a:buNone/>
            </a:pPr>
            <a:r>
              <a:rPr lang="en-US" sz="2400" dirty="0" smtClean="0"/>
              <a:t>According to  above operators  ,equations (1),(2),(3) </a:t>
            </a:r>
            <a:r>
              <a:rPr lang="en-US" sz="2800" dirty="0" smtClean="0"/>
              <a:t> </a:t>
            </a:r>
            <a:r>
              <a:rPr lang="en-US" sz="2400" dirty="0" smtClean="0"/>
              <a:t>can be written as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</a:t>
            </a:r>
          </a:p>
          <a:p>
            <a:pPr>
              <a:buNone/>
            </a:pPr>
            <a:r>
              <a:rPr lang="en-US" sz="2400" dirty="0" smtClean="0"/>
              <a:t>                                                                                                 etc….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34080" y="1917700"/>
          <a:ext cx="1188720" cy="198438"/>
        </p:xfrm>
        <a:graphic>
          <a:graphicData uri="http://schemas.openxmlformats.org/presentationml/2006/ole">
            <p:oleObj spid="_x0000_s96258" name="Equation" r:id="rId3" imgW="914400" imgH="198720" progId="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97180" y="533400"/>
          <a:ext cx="9761220" cy="2971800"/>
        </p:xfrm>
        <a:graphic>
          <a:graphicData uri="http://schemas.openxmlformats.org/presentationml/2006/ole">
            <p:oleObj spid="_x0000_s96259" name="Equation" r:id="rId4" imgW="1854000" imgH="1244520" progId="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981200" y="3733800"/>
          <a:ext cx="1485900" cy="838200"/>
        </p:xfrm>
        <a:graphic>
          <a:graphicData uri="http://schemas.openxmlformats.org/presentationml/2006/ole">
            <p:oleObj spid="_x0000_s96260" name="Equation" r:id="rId5" imgW="495000" imgH="393480" progId="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5052060" y="3733800"/>
          <a:ext cx="2080260" cy="774700"/>
        </p:xfrm>
        <a:graphic>
          <a:graphicData uri="http://schemas.openxmlformats.org/presentationml/2006/ole">
            <p:oleObj spid="_x0000_s96261" name="Equation" r:id="rId6" imgW="457200" imgH="393480" progId="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891540" y="5410200"/>
          <a:ext cx="9014460" cy="533400"/>
        </p:xfrm>
        <a:graphic>
          <a:graphicData uri="http://schemas.openxmlformats.org/presentationml/2006/ole">
            <p:oleObj spid="_x0000_s96262" name="Equation" r:id="rId7" imgW="286992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0"/>
            <a:ext cx="10698480" cy="16764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Ex: Solve the differential Equation: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 Sol   :Given differential equation is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    This can be written as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                                                                  --------------(1)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531620" y="3733800"/>
          <a:ext cx="6240780" cy="990600"/>
        </p:xfrm>
        <a:graphic>
          <a:graphicData uri="http://schemas.openxmlformats.org/presentationml/2006/ole">
            <p:oleObj spid="_x0000_s97282" name="Equation" r:id="rId3" imgW="1498320" imgH="444240" progId="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278380" y="4495800"/>
          <a:ext cx="1783080" cy="685800"/>
        </p:xfrm>
        <a:graphic>
          <a:graphicData uri="http://schemas.openxmlformats.org/presentationml/2006/ole">
            <p:oleObj spid="_x0000_s97283" name="Equation" r:id="rId4" imgW="406080" imgH="228600" progId="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4754880" y="4572000"/>
          <a:ext cx="2773680" cy="1143000"/>
        </p:xfrm>
        <a:graphic>
          <a:graphicData uri="http://schemas.openxmlformats.org/presentationml/2006/ole">
            <p:oleObj spid="_x0000_s97284" name="Equation" r:id="rId5" imgW="457200" imgH="583920" progId="">
              <p:embed/>
            </p:oleObj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529241" y="5257800"/>
          <a:ext cx="5757863" cy="558800"/>
        </p:xfrm>
        <a:graphic>
          <a:graphicData uri="http://schemas.openxmlformats.org/presentationml/2006/ole">
            <p:oleObj spid="_x0000_s97285" name="Equation" r:id="rId6" imgW="1536480" imgH="253800" progId="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773680" y="2057400"/>
          <a:ext cx="5844540" cy="990600"/>
        </p:xfrm>
        <a:graphic>
          <a:graphicData uri="http://schemas.openxmlformats.org/presentationml/2006/ole">
            <p:oleObj spid="_x0000_s97286" name="Equation" r:id="rId7" imgW="1371600" imgH="444240" progId="">
              <p:embed/>
            </p:oleObj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872740" y="762000"/>
          <a:ext cx="5943600" cy="914400"/>
        </p:xfrm>
        <a:graphic>
          <a:graphicData uri="http://schemas.openxmlformats.org/presentationml/2006/ole">
            <p:oleObj spid="_x0000_s97287" name="Equation" r:id="rId8" imgW="1371600" imgH="444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594360" y="228601"/>
            <a:ext cx="10698480" cy="58975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400" dirty="0" smtClean="0"/>
              <a:t>Therefore the   general solution is </a:t>
            </a:r>
          </a:p>
          <a:p>
            <a:pPr>
              <a:buNone/>
            </a:pPr>
            <a:r>
              <a:rPr lang="en-US" sz="2400" dirty="0" smtClean="0"/>
              <a:t>    </a:t>
            </a:r>
            <a:endParaRPr lang="en-US" sz="24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154555" y="152400"/>
          <a:ext cx="8370570" cy="4572000"/>
        </p:xfrm>
        <a:graphic>
          <a:graphicData uri="http://schemas.openxmlformats.org/presentationml/2006/ole">
            <p:oleObj spid="_x0000_s98307" name="Equation" r:id="rId3" imgW="2070000" imgH="1752480" progId="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188720" y="5334000"/>
          <a:ext cx="8221980" cy="1143000"/>
        </p:xfrm>
        <a:graphic>
          <a:graphicData uri="http://schemas.openxmlformats.org/presentationml/2006/ole">
            <p:oleObj spid="_x0000_s98308" name="Equation" r:id="rId4" imgW="1828800" imgH="507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Solve 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Sol: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76500" y="457200"/>
          <a:ext cx="8122920" cy="1371600"/>
        </p:xfrm>
        <a:graphic>
          <a:graphicData uri="http://schemas.openxmlformats.org/presentationml/2006/ole">
            <p:oleObj spid="_x0000_s99330" name="Equation" r:id="rId3" imgW="1777680" imgH="63468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84960" y="1524000"/>
          <a:ext cx="10005060" cy="4572000"/>
        </p:xfrm>
        <a:graphic>
          <a:graphicData uri="http://schemas.openxmlformats.org/presentationml/2006/ole">
            <p:oleObj spid="_x0000_s99331" name="Equation" r:id="rId4" imgW="3390840" imgH="1803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0" y="381000"/>
          <a:ext cx="12085320" cy="5105400"/>
        </p:xfrm>
        <a:graphic>
          <a:graphicData uri="http://schemas.openxmlformats.org/presentationml/2006/ole">
            <p:oleObj spid="_x0000_s100354" name="Equation" r:id="rId3" imgW="3517560" imgH="144756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59580" y="1917700"/>
          <a:ext cx="1188720" cy="198438"/>
        </p:xfrm>
        <a:graphic>
          <a:graphicData uri="http://schemas.openxmlformats.org/presentationml/2006/ole">
            <p:oleObj spid="_x0000_s100355" name="Equation" r:id="rId4" imgW="914400" imgH="1987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533400"/>
          <a:ext cx="10203180" cy="5410200"/>
        </p:xfrm>
        <a:graphic>
          <a:graphicData uri="http://schemas.openxmlformats.org/presentationml/2006/ole">
            <p:oleObj spid="_x0000_s101378" name="Equation" r:id="rId3" imgW="3301920" imgH="1955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200"/>
            <a:ext cx="1069848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u="sng" dirty="0" smtClean="0"/>
              <a:t>Homogeneous Linear Differential equation of order n: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600200"/>
            <a:ext cx="11064240" cy="5867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4000" b="1" dirty="0" smtClean="0"/>
              <a:t>  General solution :</a:t>
            </a:r>
          </a:p>
          <a:p>
            <a:pPr>
              <a:buNone/>
            </a:pPr>
            <a:r>
              <a:rPr lang="en-US" sz="4000" b="1" dirty="0" smtClean="0"/>
              <a:t>  Step1:</a:t>
            </a:r>
            <a:r>
              <a:rPr lang="en-US" sz="4000" dirty="0" smtClean="0"/>
              <a:t> Differential operator form</a:t>
            </a:r>
          </a:p>
          <a:p>
            <a:pPr>
              <a:buNone/>
            </a:pPr>
            <a:r>
              <a:rPr lang="en-US" dirty="0" smtClean="0"/>
              <a:t>                                                 f(D)y=0  </a:t>
            </a:r>
            <a:r>
              <a:rPr lang="en-US" b="1" dirty="0" smtClean="0"/>
              <a:t> where     </a:t>
            </a:r>
            <a:endParaRPr lang="en-US" b="1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188720" y="1600200"/>
          <a:ext cx="10104120" cy="1295400"/>
        </p:xfrm>
        <a:graphic>
          <a:graphicData uri="http://schemas.openxmlformats.org/presentationml/2006/ole">
            <p:oleObj spid="_x0000_s36866" name="Equation" r:id="rId3" imgW="3111480" imgH="457200" progId="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600200" y="4724400"/>
          <a:ext cx="8519160" cy="762000"/>
        </p:xfrm>
        <a:graphic>
          <a:graphicData uri="http://schemas.openxmlformats.org/presentationml/2006/ole">
            <p:oleObj spid="_x0000_s36869" name="Equation" r:id="rId4" imgW="2171520" imgH="330120" progId="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914900" y="5638800"/>
          <a:ext cx="6438900" cy="609600"/>
        </p:xfrm>
        <a:graphic>
          <a:graphicData uri="http://schemas.openxmlformats.org/presentationml/2006/ole">
            <p:oleObj spid="_x0000_s36870" name="Equation" r:id="rId5" imgW="2209680" imgH="279360" progId="">
              <p:embed/>
            </p:oleObj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676399" y="6096000"/>
          <a:ext cx="2971800" cy="533400"/>
        </p:xfrm>
        <a:graphic>
          <a:graphicData uri="http://schemas.openxmlformats.org/presentationml/2006/ole">
            <p:oleObj spid="_x0000_s36871" name="Equation" r:id="rId6" imgW="63468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84960" y="762000"/>
          <a:ext cx="8816340" cy="4648200"/>
        </p:xfrm>
        <a:graphic>
          <a:graphicData uri="http://schemas.openxmlformats.org/presentationml/2006/ole">
            <p:oleObj spid="_x0000_s102402" name="Equation" r:id="rId3" imgW="2133360" imgH="1371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304800"/>
            <a:ext cx="11887200" cy="74676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0" dirty="0" smtClean="0"/>
              <a:t>    </a:t>
            </a:r>
          </a:p>
          <a:p>
            <a:pPr>
              <a:buNone/>
            </a:pPr>
            <a:r>
              <a:rPr lang="en-US" sz="14400" b="1" dirty="0" smtClean="0"/>
              <a:t>Step 2 :</a:t>
            </a:r>
          </a:p>
          <a:p>
            <a:pPr>
              <a:buNone/>
            </a:pPr>
            <a:r>
              <a:rPr lang="en-US" sz="14400" b="1" dirty="0" smtClean="0"/>
              <a:t>    </a:t>
            </a:r>
            <a:r>
              <a:rPr lang="en-US" sz="14400" dirty="0" smtClean="0"/>
              <a:t>  It’s   Auxiliary equation is </a:t>
            </a:r>
          </a:p>
          <a:p>
            <a:pPr>
              <a:buNone/>
            </a:pPr>
            <a:r>
              <a:rPr lang="en-US" sz="14400" b="1" dirty="0" smtClean="0"/>
              <a:t>                  </a:t>
            </a:r>
          </a:p>
          <a:p>
            <a:pPr>
              <a:buNone/>
            </a:pPr>
            <a:r>
              <a:rPr lang="en-US" sz="14400" b="1" dirty="0" smtClean="0"/>
              <a:t>        i.e.            f(m)  = 0  </a:t>
            </a:r>
          </a:p>
          <a:p>
            <a:pPr>
              <a:buNone/>
            </a:pPr>
            <a:r>
              <a:rPr lang="en-US" sz="14400" b="1" dirty="0" smtClean="0"/>
              <a:t>         </a:t>
            </a:r>
          </a:p>
          <a:p>
            <a:pPr>
              <a:buNone/>
            </a:pPr>
            <a:endParaRPr lang="en-US" sz="16000" dirty="0" smtClean="0"/>
          </a:p>
          <a:p>
            <a:pPr>
              <a:buNone/>
            </a:pPr>
            <a:r>
              <a:rPr lang="en-US" sz="16000" dirty="0" smtClean="0"/>
              <a:t>  </a:t>
            </a:r>
          </a:p>
          <a:p>
            <a:pPr>
              <a:buNone/>
            </a:pPr>
            <a:r>
              <a:rPr lang="en-US" sz="16000" dirty="0" smtClean="0"/>
              <a:t>     </a:t>
            </a:r>
            <a:r>
              <a:rPr lang="en-US" sz="14400" dirty="0" smtClean="0"/>
              <a:t>It is an nth degree equation, it will</a:t>
            </a:r>
          </a:p>
          <a:p>
            <a:pPr>
              <a:buNone/>
            </a:pPr>
            <a:r>
              <a:rPr lang="en-US" sz="14400" dirty="0" smtClean="0"/>
              <a:t>     have n roots m</a:t>
            </a:r>
            <a:r>
              <a:rPr lang="en-US" sz="14400" baseline="-25000" dirty="0" smtClean="0"/>
              <a:t>1</a:t>
            </a:r>
            <a:r>
              <a:rPr lang="en-US" sz="14400" dirty="0" smtClean="0"/>
              <a:t> m</a:t>
            </a:r>
            <a:r>
              <a:rPr lang="en-US" sz="14400" baseline="-25000" dirty="0" smtClean="0"/>
              <a:t>2</a:t>
            </a:r>
            <a:r>
              <a:rPr lang="en-US" sz="14400" dirty="0" smtClean="0"/>
              <a:t>-----------</a:t>
            </a:r>
            <a:r>
              <a:rPr lang="en-US" sz="14400" dirty="0" err="1" smtClean="0"/>
              <a:t>m</a:t>
            </a:r>
            <a:r>
              <a:rPr lang="en-US" sz="14400" baseline="-25000" dirty="0" err="1" smtClean="0"/>
              <a:t>n</a:t>
            </a:r>
            <a:endParaRPr lang="en-US" sz="14400" dirty="0" smtClean="0"/>
          </a:p>
          <a:p>
            <a:pPr>
              <a:buNone/>
            </a:pPr>
            <a:r>
              <a:rPr lang="en-US" sz="16000" dirty="0" smtClean="0"/>
              <a:t>    </a:t>
            </a:r>
          </a:p>
          <a:p>
            <a:pPr>
              <a:buNone/>
            </a:pPr>
            <a:r>
              <a:rPr lang="en-US" sz="16000" dirty="0" smtClean="0"/>
              <a:t>  </a:t>
            </a:r>
          </a:p>
          <a:p>
            <a:pPr>
              <a:buNone/>
            </a:pPr>
            <a:endParaRPr lang="en-US" sz="16000" dirty="0" smtClean="0"/>
          </a:p>
          <a:p>
            <a:pPr>
              <a:buNone/>
            </a:pPr>
            <a:r>
              <a:rPr lang="en-US" sz="16000" dirty="0" smtClean="0"/>
              <a:t> </a:t>
            </a:r>
          </a:p>
          <a:p>
            <a:pPr>
              <a:buNone/>
            </a:pPr>
            <a:r>
              <a:rPr lang="en-US" sz="16000" dirty="0" smtClean="0"/>
              <a:t> 	 </a:t>
            </a:r>
          </a:p>
          <a:p>
            <a:pPr>
              <a:buNone/>
            </a:pPr>
            <a:r>
              <a:rPr lang="en-US" sz="14400" dirty="0" smtClean="0"/>
              <a:t> </a:t>
            </a:r>
          </a:p>
          <a:p>
            <a:pPr>
              <a:buNone/>
            </a:pPr>
            <a:r>
              <a:rPr lang="en-US" sz="14400" dirty="0" smtClean="0"/>
              <a:t> </a:t>
            </a:r>
          </a:p>
          <a:p>
            <a:pPr>
              <a:buNone/>
            </a:pPr>
            <a:r>
              <a:rPr lang="en-US" sz="14400" dirty="0" smtClean="0"/>
              <a:t>	 </a:t>
            </a:r>
          </a:p>
          <a:p>
            <a:r>
              <a:rPr lang="en-US" dirty="0" smtClean="0"/>
              <a:t>4. Two roots of A.E. are complex say and the remaining roots are real and different</a:t>
            </a:r>
          </a:p>
          <a:p>
            <a:r>
              <a:rPr lang="en-US" dirty="0" smtClean="0"/>
              <a:t>	 </a:t>
            </a:r>
          </a:p>
          <a:p>
            <a:r>
              <a:rPr lang="en-US" dirty="0" smtClean="0"/>
              <a:t>5. A pair of conjugate complex roots are repeated twice and the remaining roots are real and different.</a:t>
            </a:r>
          </a:p>
          <a:p>
            <a:r>
              <a:rPr lang="en-US" dirty="0" smtClean="0"/>
              <a:t>	 </a:t>
            </a:r>
          </a:p>
          <a:p>
            <a:r>
              <a:rPr lang="en-US" dirty="0" smtClean="0"/>
              <a:t>6. A pair of conjugate complex roots are repeated thrice and the remaining roots are real and different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476500" y="2819400"/>
          <a:ext cx="8221980" cy="838200"/>
        </p:xfrm>
        <a:graphic>
          <a:graphicData uri="http://schemas.openxmlformats.org/presentationml/2006/ole">
            <p:oleObj spid="_x0000_s37890" name="Equation" r:id="rId3" imgW="2095200" imgH="266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685805"/>
            <a:ext cx="10698480" cy="5516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Step 3:</a:t>
            </a:r>
          </a:p>
          <a:p>
            <a:pPr>
              <a:buNone/>
            </a:pPr>
            <a:r>
              <a:rPr lang="en-US" dirty="0" smtClean="0"/>
              <a:t>    According to the nature of the roots we can write it’s General solution in the following way.</a:t>
            </a:r>
          </a:p>
          <a:p>
            <a:pPr>
              <a:buNone/>
            </a:pPr>
            <a:r>
              <a:rPr lang="en-US" dirty="0" smtClean="0"/>
              <a:t>  If                                                                             are the roots real and distinct,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2" y="2362200"/>
            <a:ext cx="6858001" cy="609600"/>
          </a:xfrm>
          <a:prstGeom prst="rect">
            <a:avLst/>
          </a:prstGeom>
          <a:noFill/>
        </p:spPr>
      </p:pic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838200" y="4038600"/>
          <a:ext cx="9410700" cy="1066800"/>
        </p:xfrm>
        <a:graphic>
          <a:graphicData uri="http://schemas.openxmlformats.org/presentationml/2006/ole">
            <p:oleObj spid="_x0000_s56323" name="Equation" r:id="rId4" imgW="2209680" imgH="266400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152400"/>
            <a:ext cx="1069848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000" dirty="0" smtClean="0"/>
              <a:t>If                                         (i.e., two roots are real and equal and rest are real and different), then</a:t>
            </a:r>
          </a:p>
          <a:p>
            <a:pPr>
              <a:buNone/>
            </a:pPr>
            <a:r>
              <a:rPr lang="en-US" sz="4000" dirty="0" smtClean="0"/>
              <a:t>	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If   first three  roots are real ,equal and rest are real and different).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3900" dirty="0" smtClean="0"/>
              <a:t>If  two roots of A.E. are complex say                         and the remaining roots are real and different</a:t>
            </a:r>
          </a:p>
          <a:p>
            <a:pPr>
              <a:buNone/>
            </a:pPr>
            <a:r>
              <a:rPr lang="en-US" dirty="0" smtClean="0"/>
              <a:t>	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295401" y="152400"/>
          <a:ext cx="4061460" cy="533400"/>
        </p:xfrm>
        <a:graphic>
          <a:graphicData uri="http://schemas.openxmlformats.org/presentationml/2006/ole">
            <p:oleObj spid="_x0000_s38914" name="Equation" r:id="rId3" imgW="1320480" imgH="228600" progId="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882140" y="1447800"/>
          <a:ext cx="9014460" cy="762000"/>
        </p:xfrm>
        <a:graphic>
          <a:graphicData uri="http://schemas.openxmlformats.org/presentationml/2006/ole">
            <p:oleObj spid="_x0000_s38915" name="Equation" r:id="rId4" imgW="2577960" imgH="279360" progId="">
              <p:embed/>
            </p:oleObj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783080" y="3429000"/>
          <a:ext cx="9212580" cy="990600"/>
        </p:xfrm>
        <a:graphic>
          <a:graphicData uri="http://schemas.openxmlformats.org/presentationml/2006/ole">
            <p:oleObj spid="_x0000_s38917" name="Equation" r:id="rId5" imgW="3022560" imgH="330120" progId="">
              <p:embed/>
            </p:oleObj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7848601" y="4876800"/>
          <a:ext cx="2377440" cy="533400"/>
        </p:xfrm>
        <a:graphic>
          <a:graphicData uri="http://schemas.openxmlformats.org/presentationml/2006/ole">
            <p:oleObj spid="_x0000_s38919" name="Equation" r:id="rId6" imgW="1054080" imgH="203040" progId="">
              <p:embed/>
            </p:oleObj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1755776" y="5715000"/>
          <a:ext cx="9166225" cy="762000"/>
        </p:xfrm>
        <a:graphic>
          <a:graphicData uri="http://schemas.openxmlformats.org/presentationml/2006/ole">
            <p:oleObj spid="_x0000_s38920" name="Equation" r:id="rId7" imgW="323820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953</Words>
  <Application>Microsoft Office PowerPoint</Application>
  <PresentationFormat>Custom</PresentationFormat>
  <Paragraphs>368</Paragraphs>
  <Slides>60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Office Theme</vt:lpstr>
      <vt:lpstr>Equation</vt:lpstr>
      <vt:lpstr>ORDINARY LINEAR DIFFERENTIAL EQUATIONS OF  HIGHER ORDER</vt:lpstr>
      <vt:lpstr>Slide 2</vt:lpstr>
      <vt:lpstr> Linear Differential equation of order ‘n’ with constant coefficients </vt:lpstr>
      <vt:lpstr>Slide 4</vt:lpstr>
      <vt:lpstr>Differential  operator   D </vt:lpstr>
      <vt:lpstr>     Homogeneous Linear Differential equation of order n:     </vt:lpstr>
      <vt:lpstr>Slide 7</vt:lpstr>
      <vt:lpstr>Slide 8</vt:lpstr>
      <vt:lpstr>Slide 9</vt:lpstr>
      <vt:lpstr>Slide 10</vt:lpstr>
      <vt:lpstr>Problems On Linear Homogeneous Second &amp; Higher Differential Equations</vt:lpstr>
      <vt:lpstr>Slide 12</vt:lpstr>
      <vt:lpstr>Slide 13</vt:lpstr>
      <vt:lpstr>Slide 14</vt:lpstr>
      <vt:lpstr>Slide 15</vt:lpstr>
      <vt:lpstr> Linear Non-Homogeneous differential equation </vt:lpstr>
      <vt:lpstr>Methods to find P.I.</vt:lpstr>
      <vt:lpstr>Procedure to find P.I of  </vt:lpstr>
      <vt:lpstr>Slide 19</vt:lpstr>
      <vt:lpstr>Slide 20</vt:lpstr>
      <vt:lpstr>Special Methods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Ex:2  Solve    </vt:lpstr>
      <vt:lpstr>Slide 30</vt:lpstr>
      <vt:lpstr>3 . P.I of f(D)y=Q(x) where Q(x)=</vt:lpstr>
      <vt:lpstr>Some useful formulae require to above method</vt:lpstr>
      <vt:lpstr>Solve    </vt:lpstr>
      <vt:lpstr>Slide 34</vt:lpstr>
      <vt:lpstr>4.P.I Of f(D)y=Q(x)where Q(x)=            where a is constant &amp; v is sinbx or cosbx  or f(x)</vt:lpstr>
      <vt:lpstr>Solve: </vt:lpstr>
      <vt:lpstr>Slide 37</vt:lpstr>
      <vt:lpstr>Slide 38</vt:lpstr>
      <vt:lpstr>5.P.I of f(D)y=Q(x) where Q(x)=xv where v is a function of x</vt:lpstr>
      <vt:lpstr>Solve </vt:lpstr>
      <vt:lpstr>Slide 41</vt:lpstr>
      <vt:lpstr>Slide 42</vt:lpstr>
      <vt:lpstr>Method of Variation of Parameters</vt:lpstr>
      <vt:lpstr>Steps :</vt:lpstr>
      <vt:lpstr>Slide 45</vt:lpstr>
      <vt:lpstr>Slide 46</vt:lpstr>
      <vt:lpstr>Slide 47</vt:lpstr>
      <vt:lpstr>Slide 48</vt:lpstr>
      <vt:lpstr>Solve   </vt:lpstr>
      <vt:lpstr>Slide 50</vt:lpstr>
      <vt:lpstr>Slide 51</vt:lpstr>
      <vt:lpstr>Euler’s –Cauchy’s linear Equation </vt:lpstr>
      <vt:lpstr>Slide 53</vt:lpstr>
      <vt:lpstr>Slide 54</vt:lpstr>
      <vt:lpstr>Ex: Solve the differential Equation: </vt:lpstr>
      <vt:lpstr>Slide 56</vt:lpstr>
      <vt:lpstr>Solve   </vt:lpstr>
      <vt:lpstr>Slide 58</vt:lpstr>
      <vt:lpstr>Slide 59</vt:lpstr>
      <vt:lpstr>Slide 60</vt:lpstr>
    </vt:vector>
  </TitlesOfParts>
  <Company>SREENIDHI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tahdgmgp400</cp:lastModifiedBy>
  <cp:revision>339</cp:revision>
  <dcterms:created xsi:type="dcterms:W3CDTF">2017-06-28T08:25:26Z</dcterms:created>
  <dcterms:modified xsi:type="dcterms:W3CDTF">2020-07-27T03:50:34Z</dcterms:modified>
</cp:coreProperties>
</file>